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940" r:id="rId2"/>
    <p:sldMasterId id="2147483946" r:id="rId3"/>
    <p:sldMasterId id="2147483953" r:id="rId4"/>
    <p:sldMasterId id="2147483971" r:id="rId5"/>
    <p:sldMasterId id="2147483977" r:id="rId6"/>
  </p:sldMasterIdLst>
  <p:notesMasterIdLst>
    <p:notesMasterId r:id="rId54"/>
  </p:notesMasterIdLst>
  <p:handoutMasterIdLst>
    <p:handoutMasterId r:id="rId55"/>
  </p:handoutMasterIdLst>
  <p:sldIdLst>
    <p:sldId id="1264" r:id="rId7"/>
    <p:sldId id="1212" r:id="rId8"/>
    <p:sldId id="973" r:id="rId9"/>
    <p:sldId id="1265" r:id="rId10"/>
    <p:sldId id="1335" r:id="rId11"/>
    <p:sldId id="2405" r:id="rId12"/>
    <p:sldId id="1312" r:id="rId13"/>
    <p:sldId id="1251" r:id="rId14"/>
    <p:sldId id="2356" r:id="rId15"/>
    <p:sldId id="2376" r:id="rId16"/>
    <p:sldId id="2352" r:id="rId17"/>
    <p:sldId id="2364" r:id="rId18"/>
    <p:sldId id="2389" r:id="rId19"/>
    <p:sldId id="2390" r:id="rId20"/>
    <p:sldId id="2391" r:id="rId21"/>
    <p:sldId id="2377" r:id="rId22"/>
    <p:sldId id="2378" r:id="rId23"/>
    <p:sldId id="2380" r:id="rId24"/>
    <p:sldId id="2385" r:id="rId25"/>
    <p:sldId id="2387" r:id="rId26"/>
    <p:sldId id="2407" r:id="rId27"/>
    <p:sldId id="2406" r:id="rId28"/>
    <p:sldId id="2392" r:id="rId29"/>
    <p:sldId id="1785" r:id="rId30"/>
    <p:sldId id="2396" r:id="rId31"/>
    <p:sldId id="956" r:id="rId32"/>
    <p:sldId id="2366" r:id="rId33"/>
    <p:sldId id="937" r:id="rId34"/>
    <p:sldId id="1262" r:id="rId35"/>
    <p:sldId id="256" r:id="rId36"/>
    <p:sldId id="1245" r:id="rId37"/>
    <p:sldId id="1221" r:id="rId38"/>
    <p:sldId id="1320" r:id="rId39"/>
    <p:sldId id="2350" r:id="rId40"/>
    <p:sldId id="2381" r:id="rId41"/>
    <p:sldId id="2382" r:id="rId42"/>
    <p:sldId id="2383" r:id="rId43"/>
    <p:sldId id="2386" r:id="rId44"/>
    <p:sldId id="2398" r:id="rId45"/>
    <p:sldId id="2399" r:id="rId46"/>
    <p:sldId id="2400" r:id="rId47"/>
    <p:sldId id="2401" r:id="rId48"/>
    <p:sldId id="2402" r:id="rId49"/>
    <p:sldId id="2403" r:id="rId50"/>
    <p:sldId id="2404" r:id="rId51"/>
    <p:sldId id="2393" r:id="rId52"/>
    <p:sldId id="2394" r:id="rId53"/>
  </p:sldIdLst>
  <p:sldSz cx="12192000" cy="6858000"/>
  <p:notesSz cx="6794500" cy="99187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91" userDrawn="1">
          <p15:clr>
            <a:srgbClr val="A4A3A4"/>
          </p15:clr>
        </p15:guide>
        <p15:guide id="2" orient="horz" pos="3793" userDrawn="1">
          <p15:clr>
            <a:srgbClr val="A4A3A4"/>
          </p15:clr>
        </p15:guide>
        <p15:guide id="3" orient="horz" pos="4292" userDrawn="1">
          <p15:clr>
            <a:srgbClr val="A4A3A4"/>
          </p15:clr>
        </p15:guide>
        <p15:guide id="4" orient="horz" pos="981" userDrawn="1">
          <p15:clr>
            <a:srgbClr val="A4A3A4"/>
          </p15:clr>
        </p15:guide>
        <p15:guide id="5" orient="horz" pos="4065" userDrawn="1">
          <p15:clr>
            <a:srgbClr val="A4A3A4"/>
          </p15:clr>
        </p15:guide>
        <p15:guide id="6" orient="horz" pos="1570" userDrawn="1">
          <p15:clr>
            <a:srgbClr val="A4A3A4"/>
          </p15:clr>
        </p15:guide>
        <p15:guide id="7" orient="horz" pos="482" userDrawn="1">
          <p15:clr>
            <a:srgbClr val="A4A3A4"/>
          </p15:clr>
        </p15:guide>
        <p15:guide id="8" orient="horz" pos="799" userDrawn="1">
          <p15:clr>
            <a:srgbClr val="A4A3A4"/>
          </p15:clr>
        </p15:guide>
        <p15:guide id="9" pos="3613" userDrawn="1">
          <p15:clr>
            <a:srgbClr val="A4A3A4"/>
          </p15:clr>
        </p15:guide>
        <p15:guide id="10" pos="1723" userDrawn="1">
          <p15:clr>
            <a:srgbClr val="A4A3A4"/>
          </p15:clr>
        </p15:guide>
        <p15:guide id="11" pos="5292" userDrawn="1">
          <p15:clr>
            <a:srgbClr val="A4A3A4"/>
          </p15:clr>
        </p15:guide>
        <p15:guide id="12" pos="257" userDrawn="1">
          <p15:clr>
            <a:srgbClr val="A4A3A4"/>
          </p15:clr>
        </p15:guide>
        <p15:guide id="13" pos="7348" userDrawn="1">
          <p15:clr>
            <a:srgbClr val="A4A3A4"/>
          </p15:clr>
        </p15:guide>
        <p15:guide id="14" orient="horz" pos="2568" userDrawn="1">
          <p15:clr>
            <a:srgbClr val="A4A3A4"/>
          </p15:clr>
        </p15:guide>
        <p15:guide id="15" pos="6471" userDrawn="1">
          <p15:clr>
            <a:srgbClr val="A4A3A4"/>
          </p15:clr>
        </p15:guide>
        <p15:guide id="16" pos="4747" userDrawn="1">
          <p15:clr>
            <a:srgbClr val="A4A3A4"/>
          </p15:clr>
        </p15:guide>
        <p15:guide id="17" orient="horz" pos="2160"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ahak Ulrich" initials="BU" lastIdx="32" clrIdx="0">
    <p:extLst>
      <p:ext uri="{19B8F6BF-5375-455C-9EA6-DF929625EA0E}">
        <p15:presenceInfo xmlns:p15="http://schemas.microsoft.com/office/powerpoint/2012/main" userId="Blahak Ulrich" providerId="None"/>
      </p:ext>
    </p:extLst>
  </p:cmAuthor>
  <p:cmAuthor id="2" name="Keller Julia" initials="KJ" lastIdx="7" clrIdx="1">
    <p:extLst>
      <p:ext uri="{19B8F6BF-5375-455C-9EA6-DF929625EA0E}">
        <p15:presenceInfo xmlns:p15="http://schemas.microsoft.com/office/powerpoint/2012/main" userId="Keller Julia" providerId="None"/>
      </p:ext>
    </p:extLst>
  </p:cmAuthor>
  <p:cmAuthor id="3" name="Lisa Anderson" initial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99FF99"/>
    <a:srgbClr val="FFFFCC"/>
    <a:srgbClr val="DD9609"/>
    <a:srgbClr val="0B8097"/>
    <a:srgbClr val="AAD5DF"/>
    <a:srgbClr val="C6C6EC"/>
    <a:srgbClr val="FFFFFF"/>
    <a:srgbClr val="B3A6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0562" autoAdjust="0"/>
  </p:normalViewPr>
  <p:slideViewPr>
    <p:cSldViewPr>
      <p:cViewPr varScale="1">
        <p:scale>
          <a:sx n="61" d="100"/>
          <a:sy n="61" d="100"/>
        </p:scale>
        <p:origin x="920" y="56"/>
      </p:cViewPr>
      <p:guideLst>
        <p:guide orient="horz" pos="391"/>
        <p:guide orient="horz" pos="3793"/>
        <p:guide orient="horz" pos="4292"/>
        <p:guide orient="horz" pos="981"/>
        <p:guide orient="horz" pos="4065"/>
        <p:guide orient="horz" pos="1570"/>
        <p:guide orient="horz" pos="482"/>
        <p:guide orient="horz" pos="799"/>
        <p:guide pos="3613"/>
        <p:guide pos="1723"/>
        <p:guide pos="5292"/>
        <p:guide pos="257"/>
        <p:guide pos="7348"/>
        <p:guide orient="horz" pos="2568"/>
        <p:guide pos="6471"/>
        <p:guide pos="4747"/>
        <p:guide orient="horz" pos="2160"/>
      </p:guideLst>
    </p:cSldViewPr>
  </p:slideViewPr>
  <p:outlineViewPr>
    <p:cViewPr>
      <p:scale>
        <a:sx n="33" d="100"/>
        <a:sy n="33" d="100"/>
      </p:scale>
      <p:origin x="0" y="-2016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48" d="100"/>
          <a:sy n="48" d="100"/>
        </p:scale>
        <p:origin x="2764" y="36"/>
      </p:cViewPr>
      <p:guideLst>
        <p:guide orient="horz" pos="3124"/>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lvl1pPr defTabSz="917621" eaLnBrk="1" hangingPunct="1">
              <a:defRPr sz="1200">
                <a:cs typeface="+mn-cs"/>
              </a:defRPr>
            </a:lvl1pPr>
          </a:lstStyle>
          <a:p>
            <a:pPr>
              <a:defRPr/>
            </a:pPr>
            <a:endParaRPr lang="de-DE"/>
          </a:p>
        </p:txBody>
      </p:sp>
      <p:sp>
        <p:nvSpPr>
          <p:cNvPr id="66563" name="Rectangle 3"/>
          <p:cNvSpPr>
            <a:spLocks noGrp="1" noChangeArrowheads="1"/>
          </p:cNvSpPr>
          <p:nvPr>
            <p:ph type="dt" sz="quarter" idx="1"/>
          </p:nvPr>
        </p:nvSpPr>
        <p:spPr bwMode="auto">
          <a:xfrm>
            <a:off x="3846513"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lvl1pPr algn="r" defTabSz="917621" eaLnBrk="1" hangingPunct="1">
              <a:defRPr sz="120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2340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b" anchorCtr="0" compatLnSpc="1">
            <a:prstTxWarp prst="textNoShape">
              <a:avLst/>
            </a:prstTxWarp>
          </a:bodyPr>
          <a:lstStyle>
            <a:lvl1pPr defTabSz="917621" eaLnBrk="1" hangingPunct="1">
              <a:defRPr sz="120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46513" y="942340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b" anchorCtr="0" compatLnSpc="1">
            <a:prstTxWarp prst="textNoShape">
              <a:avLst/>
            </a:prstTxWarp>
          </a:bodyPr>
          <a:lstStyle>
            <a:lvl1pPr algn="r" defTabSz="917621" eaLnBrk="1" hangingPunct="1">
              <a:defRPr sz="1200">
                <a:cs typeface="+mn-cs"/>
              </a:defRPr>
            </a:lvl1pPr>
          </a:lstStyle>
          <a:p>
            <a:pPr>
              <a:defRPr/>
            </a:pPr>
            <a:fld id="{9310E7A5-4939-4B26-9CBE-F16F746C3BFA}" type="slidenum">
              <a:rPr lang="de-DE"/>
              <a:pPr>
                <a:defRPr/>
              </a:pPr>
              <a:t>‹Nr.›</a:t>
            </a:fld>
            <a:endParaRPr lang="de-DE"/>
          </a:p>
        </p:txBody>
      </p:sp>
    </p:spTree>
    <p:extLst>
      <p:ext uri="{BB962C8B-B14F-4D97-AF65-F5344CB8AC3E}">
        <p14:creationId xmlns:p14="http://schemas.microsoft.com/office/powerpoint/2010/main" val="1651776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hdr" sz="quarter"/>
          </p:nvPr>
        </p:nvSpPr>
        <p:spPr bwMode="auto">
          <a:xfrm>
            <a:off x="0" y="0"/>
            <a:ext cx="29464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lvl1pPr defTabSz="917621" eaLnBrk="1" hangingPunct="1">
              <a:defRPr sz="1200">
                <a:latin typeface="Times New Roman" pitchFamily="18" charset="0"/>
                <a:cs typeface="+mn-cs"/>
              </a:defRPr>
            </a:lvl1pPr>
          </a:lstStyle>
          <a:p>
            <a:pPr>
              <a:defRPr/>
            </a:pPr>
            <a:endParaRPr lang="de-DE"/>
          </a:p>
        </p:txBody>
      </p:sp>
      <p:sp>
        <p:nvSpPr>
          <p:cNvPr id="64515" name="Rectangle 1027"/>
          <p:cNvSpPr>
            <a:spLocks noGrp="1" noChangeArrowheads="1"/>
          </p:cNvSpPr>
          <p:nvPr>
            <p:ph type="dt" idx="1"/>
          </p:nvPr>
        </p:nvSpPr>
        <p:spPr bwMode="auto">
          <a:xfrm>
            <a:off x="3848100" y="0"/>
            <a:ext cx="29464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lvl1pPr algn="r" defTabSz="917621" eaLnBrk="1" hangingPunct="1">
              <a:defRPr sz="1200">
                <a:latin typeface="Times New Roman" pitchFamily="18" charset="0"/>
                <a:cs typeface="+mn-cs"/>
              </a:defRPr>
            </a:lvl1pPr>
          </a:lstStyle>
          <a:p>
            <a:pPr>
              <a:defRPr/>
            </a:pPr>
            <a:endParaRPr lang="de-DE"/>
          </a:p>
        </p:txBody>
      </p:sp>
      <p:sp>
        <p:nvSpPr>
          <p:cNvPr id="7172" name="Rectangle 1028"/>
          <p:cNvSpPr>
            <a:spLocks noGrp="1" noRot="1" noChangeAspect="1" noChangeArrowheads="1" noTextEdit="1"/>
          </p:cNvSpPr>
          <p:nvPr>
            <p:ph type="sldImg" idx="2"/>
          </p:nvPr>
        </p:nvSpPr>
        <p:spPr bwMode="auto">
          <a:xfrm>
            <a:off x="152400" y="777875"/>
            <a:ext cx="6491288" cy="36528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1029"/>
          <p:cNvSpPr>
            <a:spLocks noGrp="1" noChangeArrowheads="1"/>
          </p:cNvSpPr>
          <p:nvPr>
            <p:ph type="body" sz="quarter" idx="3"/>
          </p:nvPr>
        </p:nvSpPr>
        <p:spPr bwMode="auto">
          <a:xfrm>
            <a:off x="906463" y="4740275"/>
            <a:ext cx="4981575" cy="443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4518" name="Rectangle 1030"/>
          <p:cNvSpPr>
            <a:spLocks noGrp="1" noChangeArrowheads="1"/>
          </p:cNvSpPr>
          <p:nvPr>
            <p:ph type="ftr" sz="quarter" idx="4"/>
          </p:nvPr>
        </p:nvSpPr>
        <p:spPr bwMode="auto">
          <a:xfrm>
            <a:off x="0" y="9405938"/>
            <a:ext cx="29464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b" anchorCtr="0" compatLnSpc="1">
            <a:prstTxWarp prst="textNoShape">
              <a:avLst/>
            </a:prstTxWarp>
          </a:bodyPr>
          <a:lstStyle>
            <a:lvl1pPr defTabSz="917621" eaLnBrk="1" hangingPunct="1">
              <a:defRPr sz="1200">
                <a:latin typeface="Times New Roman" pitchFamily="18" charset="0"/>
                <a:cs typeface="+mn-cs"/>
              </a:defRPr>
            </a:lvl1pPr>
          </a:lstStyle>
          <a:p>
            <a:pPr>
              <a:defRPr/>
            </a:pPr>
            <a:endParaRPr lang="de-DE"/>
          </a:p>
        </p:txBody>
      </p:sp>
      <p:sp>
        <p:nvSpPr>
          <p:cNvPr id="64519" name="Rectangle 1031"/>
          <p:cNvSpPr>
            <a:spLocks noGrp="1" noChangeArrowheads="1"/>
          </p:cNvSpPr>
          <p:nvPr>
            <p:ph type="sldNum" sz="quarter" idx="5"/>
          </p:nvPr>
        </p:nvSpPr>
        <p:spPr bwMode="auto">
          <a:xfrm>
            <a:off x="3848100" y="9405938"/>
            <a:ext cx="29464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56" tIns="45879" rIns="91756" bIns="45879" numCol="1" anchor="b" anchorCtr="0" compatLnSpc="1">
            <a:prstTxWarp prst="textNoShape">
              <a:avLst/>
            </a:prstTxWarp>
          </a:bodyPr>
          <a:lstStyle>
            <a:lvl1pPr algn="r" defTabSz="917621" eaLnBrk="1" hangingPunct="1">
              <a:defRPr sz="1200">
                <a:latin typeface="Times New Roman" pitchFamily="18" charset="0"/>
                <a:cs typeface="+mn-cs"/>
              </a:defRPr>
            </a:lvl1pPr>
          </a:lstStyle>
          <a:p>
            <a:pPr>
              <a:defRPr/>
            </a:pPr>
            <a:fld id="{EFB2E43D-D67A-4CAE-950E-E3BE1BBC548E}" type="slidenum">
              <a:rPr lang="de-DE"/>
              <a:pPr>
                <a:defRPr/>
              </a:pPr>
              <a:t>‹Nr.›</a:t>
            </a:fld>
            <a:endParaRPr lang="de-DE"/>
          </a:p>
        </p:txBody>
      </p:sp>
    </p:spTree>
    <p:extLst>
      <p:ext uri="{BB962C8B-B14F-4D97-AF65-F5344CB8AC3E}">
        <p14:creationId xmlns:p14="http://schemas.microsoft.com/office/powerpoint/2010/main" val="2680556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FB2E43D-D67A-4CAE-950E-E3BE1BBC548E}" type="slidenum">
              <a:rPr lang="de-DE" smtClean="0"/>
              <a:pPr>
                <a:defRPr/>
              </a:pPr>
              <a:t>3</a:t>
            </a:fld>
            <a:endParaRPr lang="de-DE"/>
          </a:p>
        </p:txBody>
      </p:sp>
    </p:spTree>
    <p:extLst>
      <p:ext uri="{BB962C8B-B14F-4D97-AF65-F5344CB8AC3E}">
        <p14:creationId xmlns:p14="http://schemas.microsoft.com/office/powerpoint/2010/main" val="241931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485611-F4DE-43EB-A1C1-C04B2C9906B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4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2400" y="777875"/>
            <a:ext cx="6491288" cy="3652838"/>
          </a:xfrm>
        </p:spPr>
      </p:sp>
      <p:sp>
        <p:nvSpPr>
          <p:cNvPr id="3" name="Notizenplatzhalter 2"/>
          <p:cNvSpPr>
            <a:spLocks noGrp="1"/>
          </p:cNvSpPr>
          <p:nvPr>
            <p:ph type="body" idx="1"/>
          </p:nvPr>
        </p:nvSpPr>
        <p:spPr/>
        <p:txBody>
          <a:bodyPr/>
          <a:lstStyle/>
          <a:p>
            <a:r>
              <a:rPr lang="de-DE" dirty="0"/>
              <a:t>Neue Folie, kurze Umschreibung der Herausforderung bei der Darstellung</a:t>
            </a:r>
            <a:r>
              <a:rPr lang="de-DE" baseline="0" dirty="0"/>
              <a:t> von Modelldaten im Beobachtungsraum, als Ergänzung zur Darstellung der simulierten Volumen-Scans auf der nächsten Folie.</a:t>
            </a:r>
            <a:endParaRPr lang="de-DE" dirty="0"/>
          </a:p>
        </p:txBody>
      </p:sp>
      <p:sp>
        <p:nvSpPr>
          <p:cNvPr id="4" name="Foliennummernplatzhalter 3"/>
          <p:cNvSpPr>
            <a:spLocks noGrp="1"/>
          </p:cNvSpPr>
          <p:nvPr>
            <p:ph type="sldNum" sz="quarter" idx="10"/>
          </p:nvPr>
        </p:nvSpPr>
        <p:spPr/>
        <p:txBody>
          <a:bodyPr/>
          <a:lstStyle/>
          <a:p>
            <a:pPr>
              <a:defRPr/>
            </a:pPr>
            <a:fld id="{EFB2E43D-D67A-4CAE-950E-E3BE1BBC548E}" type="slidenum">
              <a:rPr lang="de-DE" smtClean="0"/>
              <a:pPr>
                <a:defRPr/>
              </a:pPr>
              <a:t>31</a:t>
            </a:fld>
            <a:endParaRPr lang="de-DE"/>
          </a:p>
        </p:txBody>
      </p:sp>
    </p:spTree>
    <p:extLst>
      <p:ext uri="{BB962C8B-B14F-4D97-AF65-F5344CB8AC3E}">
        <p14:creationId xmlns:p14="http://schemas.microsoft.com/office/powerpoint/2010/main" val="334013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FB2E43D-D67A-4CAE-950E-E3BE1BBC548E}" type="slidenum">
              <a:rPr lang="de-DE" smtClean="0"/>
              <a:pPr>
                <a:defRPr/>
              </a:pPr>
              <a:t>32</a:t>
            </a:fld>
            <a:endParaRPr lang="de-DE"/>
          </a:p>
        </p:txBody>
      </p:sp>
    </p:spTree>
    <p:extLst>
      <p:ext uri="{BB962C8B-B14F-4D97-AF65-F5344CB8AC3E}">
        <p14:creationId xmlns:p14="http://schemas.microsoft.com/office/powerpoint/2010/main" val="2290692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36627823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1"/>
          <p:cNvSpPr>
            <a:spLocks noGrp="1"/>
          </p:cNvSpPr>
          <p:nvPr>
            <p:ph type="sldNum" sz="quarter" idx="11"/>
          </p:nvPr>
        </p:nvSpPr>
        <p:spPr/>
        <p:txBody>
          <a:bodyPr/>
          <a:lstStyle>
            <a:lvl1pPr>
              <a:defRPr/>
            </a:lvl1pPr>
          </a:lstStyle>
          <a:p>
            <a:pPr>
              <a:defRPr/>
            </a:pPr>
            <a:fld id="{7D0836A9-66AC-44AE-963F-20C1E819B5BA}" type="slidenum">
              <a:rPr lang="de-DE"/>
              <a:pPr>
                <a:defRPr/>
              </a:pPr>
              <a:t>‹Nr.›</a:t>
            </a:fld>
            <a:endParaRPr lang="de-DE" dirty="0"/>
          </a:p>
        </p:txBody>
      </p:sp>
    </p:spTree>
    <p:extLst>
      <p:ext uri="{BB962C8B-B14F-4D97-AF65-F5344CB8AC3E}">
        <p14:creationId xmlns:p14="http://schemas.microsoft.com/office/powerpoint/2010/main" val="25263368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469888" indent="-469888">
              <a:buFont typeface="Wingdings" pitchFamily="2" charset="2"/>
              <a:buChar char="n"/>
              <a:defRPr/>
            </a:lvl1pPr>
            <a:lvl2pPr marL="922844" indent="-347125">
              <a:buFont typeface="Wingdings" pitchFamily="2" charset="2"/>
              <a:buChar char="n"/>
              <a:defRPr/>
            </a:lvl2pPr>
            <a:lvl3pPr marL="1523962" indent="-304792">
              <a:buFont typeface="Wingdings" pitchFamily="2" charset="2"/>
              <a:buChar char="n"/>
              <a:defRPr/>
            </a:lvl3pPr>
            <a:lvl4pPr marL="2133547" indent="-304792">
              <a:buFont typeface="Wingdings" pitchFamily="2" charset="2"/>
              <a:buChar char="n"/>
              <a:defRPr/>
            </a:lvl4pPr>
            <a:lvl5pPr marL="2743131" indent="-304792">
              <a:buFont typeface="Wingdings" pitchFamily="2" charset="2"/>
              <a:buChar char="n"/>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1"/>
          <p:cNvSpPr>
            <a:spLocks noGrp="1"/>
          </p:cNvSpPr>
          <p:nvPr>
            <p:ph type="sldNum" sz="quarter" idx="11"/>
          </p:nvPr>
        </p:nvSpPr>
        <p:spPr/>
        <p:txBody>
          <a:bodyPr/>
          <a:lstStyle>
            <a:lvl1pPr>
              <a:defRPr/>
            </a:lvl1pPr>
          </a:lstStyle>
          <a:p>
            <a:pPr>
              <a:defRPr/>
            </a:pPr>
            <a:fld id="{FF227A8D-E30B-4A96-B779-5E75ACE9E7D5}" type="slidenum">
              <a:rPr lang="de-DE"/>
              <a:pPr>
                <a:defRPr/>
              </a:pPr>
              <a:t>‹Nr.›</a:t>
            </a:fld>
            <a:endParaRPr lang="de-DE" dirty="0"/>
          </a:p>
        </p:txBody>
      </p:sp>
    </p:spTree>
    <p:extLst>
      <p:ext uri="{BB962C8B-B14F-4D97-AF65-F5344CB8AC3E}">
        <p14:creationId xmlns:p14="http://schemas.microsoft.com/office/powerpoint/2010/main" val="34862007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469888" indent="-469888">
              <a:buFont typeface="Wingdings" pitchFamily="2" charset="2"/>
              <a:buChar char=""/>
              <a:defRPr/>
            </a:lvl1pPr>
            <a:lvl2pPr marL="922844" indent="-347125">
              <a:buFont typeface="Wingdings" pitchFamily="2" charset="2"/>
              <a:buChar char=""/>
              <a:defRPr/>
            </a:lvl2pPr>
            <a:lvl3pPr marL="1523962" indent="-304792">
              <a:buFont typeface="Wingdings" pitchFamily="2" charset="2"/>
              <a:buChar char=""/>
              <a:defRPr/>
            </a:lvl3pPr>
            <a:lvl4pPr marL="2133547" indent="-304792">
              <a:buFont typeface="Wingdings" pitchFamily="2" charset="2"/>
              <a:buChar char=""/>
              <a:defRPr/>
            </a:lvl4pPr>
            <a:lvl5pPr marL="2743131" indent="-304792">
              <a:buFont typeface="Wingdings"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1"/>
          <p:cNvSpPr>
            <a:spLocks noGrp="1"/>
          </p:cNvSpPr>
          <p:nvPr>
            <p:ph type="sldNum" sz="quarter" idx="11"/>
          </p:nvPr>
        </p:nvSpPr>
        <p:spPr/>
        <p:txBody>
          <a:bodyPr/>
          <a:lstStyle>
            <a:lvl1pPr>
              <a:defRPr/>
            </a:lvl1pPr>
          </a:lstStyle>
          <a:p>
            <a:pPr>
              <a:defRPr/>
            </a:pPr>
            <a:fld id="{AF75DBCD-F7EC-4149-9886-EA4CFDDDAA1B}" type="slidenum">
              <a:rPr lang="de-DE"/>
              <a:pPr>
                <a:defRPr/>
              </a:pPr>
              <a:t>‹Nr.›</a:t>
            </a:fld>
            <a:endParaRPr lang="de-DE" dirty="0"/>
          </a:p>
        </p:txBody>
      </p:sp>
    </p:spTree>
    <p:extLst>
      <p:ext uri="{BB962C8B-B14F-4D97-AF65-F5344CB8AC3E}">
        <p14:creationId xmlns:p14="http://schemas.microsoft.com/office/powerpoint/2010/main" val="245939038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liennummernplatzhalter 1"/>
          <p:cNvSpPr>
            <a:spLocks noGrp="1"/>
          </p:cNvSpPr>
          <p:nvPr>
            <p:ph type="sldNum" sz="quarter" idx="11"/>
          </p:nvPr>
        </p:nvSpPr>
        <p:spPr/>
        <p:txBody>
          <a:bodyPr/>
          <a:lstStyle>
            <a:lvl1pPr>
              <a:defRPr/>
            </a:lvl1pPr>
          </a:lstStyle>
          <a:p>
            <a:pPr>
              <a:defRPr/>
            </a:pPr>
            <a:fld id="{6D659F80-8152-4764-A4FC-709B032AF047}" type="slidenum">
              <a:rPr lang="de-DE"/>
              <a:pPr>
                <a:defRPr/>
              </a:pPr>
              <a:t>‹Nr.›</a:t>
            </a:fld>
            <a:endParaRPr lang="de-DE" dirty="0"/>
          </a:p>
        </p:txBody>
      </p:sp>
    </p:spTree>
    <p:extLst>
      <p:ext uri="{BB962C8B-B14F-4D97-AF65-F5344CB8AC3E}">
        <p14:creationId xmlns:p14="http://schemas.microsoft.com/office/powerpoint/2010/main" val="29715639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pic>
        <p:nvPicPr>
          <p:cNvPr id="4" name="Grafik 19"/>
          <p:cNvPicPr>
            <a:picLocks noChangeAspect="1"/>
          </p:cNvPicPr>
          <p:nvPr userDrawn="1"/>
        </p:nvPicPr>
        <p:blipFill>
          <a:blip r:embed="rId2"/>
          <a:stretch/>
        </p:blipFill>
        <p:spPr bwMode="auto">
          <a:xfrm>
            <a:off x="3704307" y="5780974"/>
            <a:ext cx="2162174" cy="1081087"/>
          </a:xfrm>
          <a:prstGeom prst="rect">
            <a:avLst/>
          </a:prstGeom>
        </p:spPr>
      </p:pic>
      <p:sp>
        <p:nvSpPr>
          <p:cNvPr id="5" name="Titel 1"/>
          <p:cNvSpPr>
            <a:spLocks noGrp="1"/>
          </p:cNvSpPr>
          <p:nvPr>
            <p:ph type="ctrTitle"/>
          </p:nvPr>
        </p:nvSpPr>
        <p:spPr bwMode="auto">
          <a:xfrm>
            <a:off x="1524000" y="842661"/>
            <a:ext cx="9144000" cy="2387600"/>
          </a:xfrm>
        </p:spPr>
        <p:txBody>
          <a:bodyPr anchor="b"/>
          <a:lstStyle>
            <a:lvl1pPr algn="ctr">
              <a:defRPr sz="6000">
                <a:solidFill>
                  <a:schemeClr val="accent1">
                    <a:lumMod val="75000"/>
                  </a:schemeClr>
                </a:solidFill>
              </a:defRPr>
            </a:lvl1pPr>
          </a:lstStyle>
          <a:p>
            <a:pPr>
              <a:defRPr/>
            </a:pPr>
            <a:r>
              <a:rPr lang="de-DE"/>
              <a:t>Mastertitelformat bearbeiten</a:t>
            </a:r>
            <a:endParaRPr lang="en-US"/>
          </a:p>
        </p:txBody>
      </p:sp>
      <p:sp>
        <p:nvSpPr>
          <p:cNvPr id="6" name="Untertitel 2"/>
          <p:cNvSpPr>
            <a:spLocks noGrp="1"/>
          </p:cNvSpPr>
          <p:nvPr>
            <p:ph type="subTitle" idx="1"/>
          </p:nvPr>
        </p:nvSpPr>
        <p:spPr bwMode="auto">
          <a:xfrm>
            <a:off x="1524000" y="3472942"/>
            <a:ext cx="9144000" cy="1655762"/>
          </a:xfrm>
        </p:spPr>
        <p:txBody>
          <a:bodyPr/>
          <a:lstStyle>
            <a:lvl1pPr marL="0" indent="0" algn="ctr">
              <a:buNone/>
              <a:defRPr sz="2400">
                <a:solidFill>
                  <a:schemeClr val="accent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pic>
        <p:nvPicPr>
          <p:cNvPr id="7" name="Grafik 17"/>
          <p:cNvPicPr>
            <a:picLocks noChangeAspect="1"/>
          </p:cNvPicPr>
          <p:nvPr userDrawn="1"/>
        </p:nvPicPr>
        <p:blipFill>
          <a:blip r:embed="rId3"/>
          <a:stretch/>
        </p:blipFill>
        <p:spPr bwMode="auto">
          <a:xfrm>
            <a:off x="561212" y="5948979"/>
            <a:ext cx="2685854" cy="886055"/>
          </a:xfrm>
          <a:prstGeom prst="rect">
            <a:avLst/>
          </a:prstGeom>
        </p:spPr>
      </p:pic>
      <p:pic>
        <p:nvPicPr>
          <p:cNvPr id="8" name="Picture 4" descr="M:\Marketing\CD\CD_Logos\UzK_Logo_Quadrat_uniblau\UzK_LogoQuadrat.jpg"/>
          <p:cNvPicPr>
            <a:picLocks noChangeAspect="1" noChangeArrowheads="1"/>
          </p:cNvPicPr>
          <p:nvPr userDrawn="1"/>
        </p:nvPicPr>
        <p:blipFill>
          <a:blip r:embed="rId4"/>
          <a:stretch/>
        </p:blipFill>
        <p:spPr bwMode="auto">
          <a:xfrm>
            <a:off x="6380306" y="6019281"/>
            <a:ext cx="1274109" cy="648000"/>
          </a:xfrm>
          <a:prstGeom prst="rect">
            <a:avLst/>
          </a:prstGeom>
          <a:noFill/>
        </p:spPr>
      </p:pic>
      <p:pic>
        <p:nvPicPr>
          <p:cNvPr id="9" name="Grafik 29"/>
          <p:cNvPicPr>
            <a:picLocks noChangeAspect="1"/>
          </p:cNvPicPr>
          <p:nvPr userDrawn="1"/>
        </p:nvPicPr>
        <p:blipFill>
          <a:blip r:embed="rId5"/>
          <a:srcRect t="11852" b="19521"/>
          <a:stretch/>
        </p:blipFill>
        <p:spPr bwMode="auto">
          <a:xfrm>
            <a:off x="8763211" y="5430061"/>
            <a:ext cx="3418031" cy="1417181"/>
          </a:xfrm>
          <a:prstGeom prst="rect">
            <a:avLst/>
          </a:prstGeom>
        </p:spPr>
      </p:pic>
    </p:spTree>
    <p:extLst>
      <p:ext uri="{BB962C8B-B14F-4D97-AF65-F5344CB8AC3E}">
        <p14:creationId xmlns:p14="http://schemas.microsoft.com/office/powerpoint/2010/main" val="1224674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613186" y="212595"/>
            <a:ext cx="10740614" cy="1129553"/>
          </a:xfrm>
        </p:spPr>
        <p:txBody>
          <a:bodyPr/>
          <a:lstStyle/>
          <a:p>
            <a:pPr>
              <a:defRPr/>
            </a:pPr>
            <a:r>
              <a:rPr lang="de-DE"/>
              <a:t>Mastertitelformat bearbeiten</a:t>
            </a:r>
            <a:endParaRPr lang="en-US"/>
          </a:p>
        </p:txBody>
      </p:sp>
      <p:sp>
        <p:nvSpPr>
          <p:cNvPr id="5"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Datumsplatzhalter 3"/>
          <p:cNvSpPr>
            <a:spLocks noGrp="1"/>
          </p:cNvSpPr>
          <p:nvPr>
            <p:ph type="dt" sz="half" idx="10"/>
          </p:nvPr>
        </p:nvSpPr>
        <p:spPr bwMode="auto"/>
        <p:txBody>
          <a:bodyPr/>
          <a:lstStyle/>
          <a:p>
            <a:pPr>
              <a:defRPr/>
            </a:pPr>
            <a:fld id="{8C880152-1373-754A-A2D6-15C9BA2BD5B5}" type="datetimeFigureOut">
              <a:rPr lang="en-US"/>
              <a:t>3/19/2025</a:t>
            </a:fld>
            <a:endParaRPr lang="en-US"/>
          </a:p>
        </p:txBody>
      </p:sp>
      <p:sp>
        <p:nvSpPr>
          <p:cNvPr id="7" name="Fußzeilenplatzhalter 4"/>
          <p:cNvSpPr>
            <a:spLocks noGrp="1"/>
          </p:cNvSpPr>
          <p:nvPr>
            <p:ph type="ftr" sz="quarter" idx="11"/>
          </p:nvPr>
        </p:nvSpPr>
        <p:spPr bwMode="auto"/>
        <p:txBody>
          <a:bodyPr/>
          <a:lstStyle/>
          <a:p>
            <a:pPr>
              <a:defRPr/>
            </a:pPr>
            <a:endParaRPr lang="en-US"/>
          </a:p>
        </p:txBody>
      </p:sp>
      <p:sp>
        <p:nvSpPr>
          <p:cNvPr id="8" name="Foliennummernplatzhalter 5"/>
          <p:cNvSpPr>
            <a:spLocks noGrp="1"/>
          </p:cNvSpPr>
          <p:nvPr>
            <p:ph type="sldNum" sz="quarter" idx="12"/>
          </p:nvPr>
        </p:nvSpPr>
        <p:spPr bwMode="auto"/>
        <p:txBody>
          <a:bodyPr/>
          <a:lstStyle/>
          <a:p>
            <a:pPr>
              <a:defRPr/>
            </a:pPr>
            <a:fld id="{90086684-1793-CD4A-B38E-07FE19202AD0}" type="slidenum">
              <a:rPr lang="en-US"/>
              <a:t>‹Nr.›</a:t>
            </a:fld>
            <a:endParaRPr lang="en-US"/>
          </a:p>
        </p:txBody>
      </p:sp>
    </p:spTree>
    <p:extLst>
      <p:ext uri="{BB962C8B-B14F-4D97-AF65-F5344CB8AC3E}">
        <p14:creationId xmlns:p14="http://schemas.microsoft.com/office/powerpoint/2010/main" val="1869572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Mastertitelformat bearbeiten</a:t>
            </a:r>
            <a:endParaRPr lang="en-US"/>
          </a:p>
        </p:txBody>
      </p:sp>
      <p:sp>
        <p:nvSpPr>
          <p:cNvPr id="5" name="Inhaltsplatzhalter 2"/>
          <p:cNvSpPr>
            <a:spLocks noGrp="1"/>
          </p:cNvSpPr>
          <p:nvPr>
            <p:ph sz="half" idx="1"/>
          </p:nvPr>
        </p:nvSpPr>
        <p:spPr bwMode="auto">
          <a:xfrm>
            <a:off x="838200" y="1825625"/>
            <a:ext cx="518160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Inhaltsplatzhalter 3"/>
          <p:cNvSpPr>
            <a:spLocks noGrp="1"/>
          </p:cNvSpPr>
          <p:nvPr>
            <p:ph sz="half" idx="2"/>
          </p:nvPr>
        </p:nvSpPr>
        <p:spPr bwMode="auto">
          <a:xfrm>
            <a:off x="6172200" y="1825625"/>
            <a:ext cx="518160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 name="Datumsplatzhalter 4"/>
          <p:cNvSpPr>
            <a:spLocks noGrp="1"/>
          </p:cNvSpPr>
          <p:nvPr>
            <p:ph type="dt" sz="half" idx="10"/>
          </p:nvPr>
        </p:nvSpPr>
        <p:spPr bwMode="auto"/>
        <p:txBody>
          <a:bodyPr/>
          <a:lstStyle/>
          <a:p>
            <a:pPr>
              <a:defRPr/>
            </a:pPr>
            <a:fld id="{8C880152-1373-754A-A2D6-15C9BA2BD5B5}" type="datetimeFigureOut">
              <a:rPr lang="en-US"/>
              <a:t>3/19/2025</a:t>
            </a:fld>
            <a:endParaRPr lang="en-US"/>
          </a:p>
        </p:txBody>
      </p:sp>
      <p:sp>
        <p:nvSpPr>
          <p:cNvPr id="8" name="Fußzeilenplatzhalter 5"/>
          <p:cNvSpPr>
            <a:spLocks noGrp="1"/>
          </p:cNvSpPr>
          <p:nvPr>
            <p:ph type="ftr" sz="quarter" idx="11"/>
          </p:nvPr>
        </p:nvSpPr>
        <p:spPr bwMode="auto"/>
        <p:txBody>
          <a:bodyPr/>
          <a:lstStyle/>
          <a:p>
            <a:pPr>
              <a:defRPr/>
            </a:pPr>
            <a:endParaRPr lang="en-US"/>
          </a:p>
        </p:txBody>
      </p:sp>
      <p:sp>
        <p:nvSpPr>
          <p:cNvPr id="9" name="Foliennummernplatzhalter 6"/>
          <p:cNvSpPr>
            <a:spLocks noGrp="1"/>
          </p:cNvSpPr>
          <p:nvPr>
            <p:ph type="sldNum" sz="quarter" idx="12"/>
          </p:nvPr>
        </p:nvSpPr>
        <p:spPr bwMode="auto"/>
        <p:txBody>
          <a:bodyPr/>
          <a:lstStyle/>
          <a:p>
            <a:pPr>
              <a:defRPr/>
            </a:pPr>
            <a:fld id="{90086684-1793-CD4A-B38E-07FE19202AD0}" type="slidenum">
              <a:rPr lang="en-US"/>
              <a:t>‹Nr.›</a:t>
            </a:fld>
            <a:endParaRPr lang="en-US"/>
          </a:p>
        </p:txBody>
      </p:sp>
    </p:spTree>
    <p:extLst>
      <p:ext uri="{BB962C8B-B14F-4D97-AF65-F5344CB8AC3E}">
        <p14:creationId xmlns:p14="http://schemas.microsoft.com/office/powerpoint/2010/main" val="58489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Mastertitelformat bearbeiten</a:t>
            </a:r>
            <a:endParaRPr lang="en-US"/>
          </a:p>
        </p:txBody>
      </p:sp>
      <p:sp>
        <p:nvSpPr>
          <p:cNvPr id="5" name="Datumsplatzhalter 2"/>
          <p:cNvSpPr>
            <a:spLocks noGrp="1"/>
          </p:cNvSpPr>
          <p:nvPr>
            <p:ph type="dt" sz="half" idx="10"/>
          </p:nvPr>
        </p:nvSpPr>
        <p:spPr bwMode="auto"/>
        <p:txBody>
          <a:bodyPr/>
          <a:lstStyle/>
          <a:p>
            <a:pPr>
              <a:defRPr/>
            </a:pPr>
            <a:fld id="{8C880152-1373-754A-A2D6-15C9BA2BD5B5}" type="datetimeFigureOut">
              <a:rPr lang="en-US"/>
              <a:t>3/19/2025</a:t>
            </a:fld>
            <a:endParaRPr lang="en-US"/>
          </a:p>
        </p:txBody>
      </p:sp>
      <p:sp>
        <p:nvSpPr>
          <p:cNvPr id="6" name="Fußzeilenplatzhalter 3"/>
          <p:cNvSpPr>
            <a:spLocks noGrp="1"/>
          </p:cNvSpPr>
          <p:nvPr>
            <p:ph type="ftr" sz="quarter" idx="11"/>
          </p:nvPr>
        </p:nvSpPr>
        <p:spPr bwMode="auto"/>
        <p:txBody>
          <a:bodyPr/>
          <a:lstStyle/>
          <a:p>
            <a:pPr>
              <a:defRPr/>
            </a:pPr>
            <a:endParaRPr lang="en-US"/>
          </a:p>
        </p:txBody>
      </p:sp>
      <p:sp>
        <p:nvSpPr>
          <p:cNvPr id="7" name="Foliennummernplatzhalter 4"/>
          <p:cNvSpPr>
            <a:spLocks noGrp="1"/>
          </p:cNvSpPr>
          <p:nvPr>
            <p:ph type="sldNum" sz="quarter" idx="12"/>
          </p:nvPr>
        </p:nvSpPr>
        <p:spPr bwMode="auto"/>
        <p:txBody>
          <a:bodyPr/>
          <a:lstStyle/>
          <a:p>
            <a:pPr>
              <a:defRPr/>
            </a:pPr>
            <a:fld id="{90086684-1793-CD4A-B38E-07FE19202AD0}" type="slidenum">
              <a:rPr lang="en-US"/>
              <a:t>‹Nr.›</a:t>
            </a:fld>
            <a:endParaRPr lang="en-US"/>
          </a:p>
        </p:txBody>
      </p:sp>
    </p:spTree>
    <p:extLst>
      <p:ext uri="{BB962C8B-B14F-4D97-AF65-F5344CB8AC3E}">
        <p14:creationId xmlns:p14="http://schemas.microsoft.com/office/powerpoint/2010/main" val="1868518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92634" y="188914"/>
            <a:ext cx="30607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40963" name="Rectangle 2"/>
          <p:cNvSpPr>
            <a:spLocks noGrp="1" noChangeArrowheads="1"/>
          </p:cNvSpPr>
          <p:nvPr>
            <p:ph type="ctrTitle"/>
          </p:nvPr>
        </p:nvSpPr>
        <p:spPr>
          <a:xfrm>
            <a:off x="624418" y="5440364"/>
            <a:ext cx="10943167" cy="898525"/>
          </a:xfrm>
        </p:spPr>
        <p:txBody>
          <a:bodyPr anchorCtr="1"/>
          <a:lstStyle>
            <a:lvl1pPr algn="ctr">
              <a:defRPr sz="3600"/>
            </a:lvl1pPr>
          </a:lstStyle>
          <a:p>
            <a:pPr lvl="0"/>
            <a:r>
              <a:rPr lang="de-DE" noProof="0"/>
              <a:t>Titelmasterformat durch Klicken bearbeiten</a:t>
            </a:r>
          </a:p>
        </p:txBody>
      </p:sp>
    </p:spTree>
    <p:extLst>
      <p:ext uri="{BB962C8B-B14F-4D97-AF65-F5344CB8AC3E}">
        <p14:creationId xmlns:p14="http://schemas.microsoft.com/office/powerpoint/2010/main" val="234678692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25202099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25232852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352425" indent="-352425">
              <a:buFont typeface="Wingdings" pitchFamily="2" charset="2"/>
              <a:buChar char="n"/>
              <a:defRPr/>
            </a:lvl1pPr>
            <a:lvl2pPr marL="692150" indent="-260350">
              <a:buFont typeface="Wingdings" pitchFamily="2" charset="2"/>
              <a:buChar char="n"/>
              <a:defRPr/>
            </a:lvl2pPr>
            <a:lvl3pPr marL="1143000" indent="-228600">
              <a:buFont typeface="Wingdings" pitchFamily="2" charset="2"/>
              <a:buChar char="n"/>
              <a:defRPr/>
            </a:lvl3pPr>
            <a:lvl4pPr marL="1600200" indent="-228600">
              <a:buFont typeface="Wingdings" pitchFamily="2" charset="2"/>
              <a:buChar char="n"/>
              <a:defRPr/>
            </a:lvl4pPr>
            <a:lvl5pPr marL="2057400" indent="-228600">
              <a:buFont typeface="Wingdings" pitchFamily="2" charset="2"/>
              <a:buChar char="n"/>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17657894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und Inhalt 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352425" indent="-352425">
              <a:buFont typeface="Wingdings" pitchFamily="2" charset="2"/>
              <a:buChar char=""/>
              <a:defRPr/>
            </a:lvl1pPr>
            <a:lvl2pPr marL="692150" indent="-26035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5049258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76110395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Line 23"/>
          <p:cNvSpPr>
            <a:spLocks noChangeShapeType="1"/>
          </p:cNvSpPr>
          <p:nvPr userDrawn="1"/>
        </p:nvSpPr>
        <p:spPr bwMode="auto">
          <a:xfrm>
            <a:off x="325967" y="903288"/>
            <a:ext cx="11531600" cy="0"/>
          </a:xfrm>
          <a:prstGeom prst="line">
            <a:avLst/>
          </a:prstGeom>
          <a:noFill/>
          <a:ln w="288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63" name="Rectangle 2"/>
          <p:cNvSpPr>
            <a:spLocks noGrp="1" noChangeArrowheads="1"/>
          </p:cNvSpPr>
          <p:nvPr>
            <p:ph type="ctrTitle"/>
          </p:nvPr>
        </p:nvSpPr>
        <p:spPr>
          <a:xfrm>
            <a:off x="624418" y="5440364"/>
            <a:ext cx="10943167" cy="898525"/>
          </a:xfrm>
        </p:spPr>
        <p:txBody>
          <a:bodyPr anchorCtr="1"/>
          <a:lstStyle>
            <a:lvl1pPr algn="ctr">
              <a:defRPr sz="3600"/>
            </a:lvl1pPr>
          </a:lstStyle>
          <a:p>
            <a:pPr lvl="0"/>
            <a:r>
              <a:rPr lang="de-DE" noProof="0"/>
              <a:t>Titelmasterformat durch Klicken bearbeiten</a:t>
            </a:r>
          </a:p>
        </p:txBody>
      </p:sp>
      <p:pic>
        <p:nvPicPr>
          <p:cNvPr id="5" name="Picture 12" descr="K:\Deutscher Wetterdienst\Corporate Design Aktuell\DWD-Logo-Komplett\20mm\RGB\Wortbildmarke mit Claim\bmp\Wortbildmarke-und-Claim-positiv-auf-weiss.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62042" y="193675"/>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19013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1"/>
          <p:cNvSpPr>
            <a:spLocks noGrp="1"/>
          </p:cNvSpPr>
          <p:nvPr>
            <p:ph type="sldNum" sz="quarter" idx="11"/>
          </p:nvPr>
        </p:nvSpPr>
        <p:spPr>
          <a:xfrm>
            <a:off x="9912424" y="6460432"/>
            <a:ext cx="620184" cy="215900"/>
          </a:xfrm>
          <a:prstGeom prst="rect">
            <a:avLst/>
          </a:prstGeom>
        </p:spPr>
        <p:txBody>
          <a:bodyPr/>
          <a:lstStyle>
            <a:lvl1pPr>
              <a:defRPr/>
            </a:lvl1pPr>
          </a:lstStyle>
          <a:p>
            <a:fld id="{35D4FE9D-F09E-47F6-A0D0-5BC841FD5671}" type="slidenum">
              <a:rPr lang="de-DE" altLang="de-DE"/>
              <a:pPr/>
              <a:t>‹Nr.›</a:t>
            </a:fld>
            <a:endParaRPr lang="de-DE" altLang="de-DE"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1" y="6460432"/>
            <a:ext cx="1123285" cy="280937"/>
          </a:xfrm>
          <a:prstGeom prst="rect">
            <a:avLst/>
          </a:prstGeom>
        </p:spPr>
      </p:pic>
    </p:spTree>
    <p:extLst>
      <p:ext uri="{BB962C8B-B14F-4D97-AF65-F5344CB8AC3E}">
        <p14:creationId xmlns:p14="http://schemas.microsoft.com/office/powerpoint/2010/main" val="375057751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352425" indent="-352425">
              <a:buFont typeface="Wingdings" pitchFamily="2" charset="2"/>
              <a:buChar char="n"/>
              <a:defRPr/>
            </a:lvl1pPr>
            <a:lvl2pPr marL="692150" indent="-260350">
              <a:buFont typeface="Wingdings" pitchFamily="2" charset="2"/>
              <a:buChar char="n"/>
              <a:defRPr/>
            </a:lvl2pPr>
            <a:lvl3pPr marL="1143000" indent="-228600">
              <a:buFont typeface="Wingdings" pitchFamily="2" charset="2"/>
              <a:buChar char="n"/>
              <a:defRPr/>
            </a:lvl3pPr>
            <a:lvl4pPr marL="1600200" indent="-228600">
              <a:buFont typeface="Wingdings" pitchFamily="2" charset="2"/>
              <a:buChar char="n"/>
              <a:defRPr/>
            </a:lvl4pPr>
            <a:lvl5pPr marL="2057400" indent="-228600">
              <a:buFont typeface="Wingdings" pitchFamily="2" charset="2"/>
              <a:buChar char="n"/>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1" y="6460432"/>
            <a:ext cx="1123285" cy="280937"/>
          </a:xfrm>
          <a:prstGeom prst="rect">
            <a:avLst/>
          </a:prstGeom>
        </p:spPr>
      </p:pic>
      <p:sp>
        <p:nvSpPr>
          <p:cNvPr id="7" name="Foliennummernplatzhalter 1"/>
          <p:cNvSpPr>
            <a:spLocks noGrp="1"/>
          </p:cNvSpPr>
          <p:nvPr>
            <p:ph type="sldNum" sz="quarter" idx="11"/>
          </p:nvPr>
        </p:nvSpPr>
        <p:spPr>
          <a:xfrm>
            <a:off x="9912424" y="6460432"/>
            <a:ext cx="620184" cy="215900"/>
          </a:xfrm>
          <a:prstGeom prst="rect">
            <a:avLst/>
          </a:prstGeom>
        </p:spPr>
        <p:txBody>
          <a:bodyPr/>
          <a:lstStyle>
            <a:lvl1pPr>
              <a:defRPr/>
            </a:lvl1pPr>
          </a:lstStyle>
          <a:p>
            <a:fld id="{35D4FE9D-F09E-47F6-A0D0-5BC841FD5671}" type="slidenum">
              <a:rPr lang="de-DE" altLang="de-DE"/>
              <a:pPr/>
              <a:t>‹Nr.›</a:t>
            </a:fld>
            <a:endParaRPr lang="de-DE" altLang="de-DE"/>
          </a:p>
        </p:txBody>
      </p:sp>
    </p:spTree>
    <p:extLst>
      <p:ext uri="{BB962C8B-B14F-4D97-AF65-F5344CB8AC3E}">
        <p14:creationId xmlns:p14="http://schemas.microsoft.com/office/powerpoint/2010/main" val="110888004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352425" indent="-352425">
              <a:buFont typeface="Wingdings" pitchFamily="2" charset="2"/>
              <a:buChar char=""/>
              <a:defRPr/>
            </a:lvl1pPr>
            <a:lvl2pPr marL="692150" indent="-26035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1"/>
          <p:cNvSpPr>
            <a:spLocks noGrp="1"/>
          </p:cNvSpPr>
          <p:nvPr>
            <p:ph type="sldNum" sz="quarter" idx="11"/>
          </p:nvPr>
        </p:nvSpPr>
        <p:spPr>
          <a:xfrm>
            <a:off x="9912424" y="6460432"/>
            <a:ext cx="620184" cy="215900"/>
          </a:xfrm>
          <a:prstGeom prst="rect">
            <a:avLst/>
          </a:prstGeom>
        </p:spPr>
        <p:txBody>
          <a:bodyPr/>
          <a:lstStyle>
            <a:lvl1pPr>
              <a:defRPr/>
            </a:lvl1pPr>
          </a:lstStyle>
          <a:p>
            <a:fld id="{35D4FE9D-F09E-47F6-A0D0-5BC841FD5671}" type="slidenum">
              <a:rPr lang="de-DE" altLang="de-DE"/>
              <a:pPr/>
              <a:t>‹Nr.›</a:t>
            </a:fld>
            <a:endParaRPr lang="de-DE" altLang="de-DE"/>
          </a:p>
        </p:txBody>
      </p:sp>
    </p:spTree>
    <p:extLst>
      <p:ext uri="{BB962C8B-B14F-4D97-AF65-F5344CB8AC3E}">
        <p14:creationId xmlns:p14="http://schemas.microsoft.com/office/powerpoint/2010/main" val="20017262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1"/>
          <p:cNvSpPr>
            <a:spLocks noGrp="1"/>
          </p:cNvSpPr>
          <p:nvPr>
            <p:ph type="sldNum" sz="quarter" idx="11"/>
          </p:nvPr>
        </p:nvSpPr>
        <p:spPr>
          <a:xfrm>
            <a:off x="9912424" y="6460432"/>
            <a:ext cx="620184" cy="215900"/>
          </a:xfrm>
          <a:prstGeom prst="rect">
            <a:avLst/>
          </a:prstGeom>
        </p:spPr>
        <p:txBody>
          <a:bodyPr/>
          <a:lstStyle>
            <a:lvl1pPr>
              <a:defRPr/>
            </a:lvl1pPr>
          </a:lstStyle>
          <a:p>
            <a:fld id="{35D4FE9D-F09E-47F6-A0D0-5BC841FD5671}" type="slidenum">
              <a:rPr lang="de-DE" altLang="de-DE"/>
              <a:pPr/>
              <a:t>‹Nr.›</a:t>
            </a:fld>
            <a:endParaRPr lang="de-DE" altLang="de-DE"/>
          </a:p>
        </p:txBody>
      </p:sp>
    </p:spTree>
    <p:extLst>
      <p:ext uri="{BB962C8B-B14F-4D97-AF65-F5344CB8AC3E}">
        <p14:creationId xmlns:p14="http://schemas.microsoft.com/office/powerpoint/2010/main" val="38376951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92634" y="188914"/>
            <a:ext cx="30607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40963" name="Rectangle 2"/>
          <p:cNvSpPr>
            <a:spLocks noGrp="1" noChangeArrowheads="1"/>
          </p:cNvSpPr>
          <p:nvPr>
            <p:ph type="ctrTitle"/>
          </p:nvPr>
        </p:nvSpPr>
        <p:spPr>
          <a:xfrm>
            <a:off x="624418" y="5440364"/>
            <a:ext cx="10943167" cy="898525"/>
          </a:xfrm>
        </p:spPr>
        <p:txBody>
          <a:bodyPr anchorCtr="1"/>
          <a:lstStyle>
            <a:lvl1pPr algn="ctr">
              <a:defRPr sz="3600"/>
            </a:lvl1pPr>
          </a:lstStyle>
          <a:p>
            <a:pPr lvl="0"/>
            <a:r>
              <a:rPr lang="de-DE" noProof="0"/>
              <a:t>Titelmasterformat durch Klicken bearbeiten</a:t>
            </a:r>
          </a:p>
        </p:txBody>
      </p:sp>
    </p:spTree>
    <p:extLst>
      <p:ext uri="{BB962C8B-B14F-4D97-AF65-F5344CB8AC3E}">
        <p14:creationId xmlns:p14="http://schemas.microsoft.com/office/powerpoint/2010/main" val="26775398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fei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302575560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Kästch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352425" indent="-352425">
              <a:buFont typeface="Wingdings" pitchFamily="2" charset="2"/>
              <a:buChar char="n"/>
              <a:defRPr/>
            </a:lvl1pPr>
            <a:lvl2pPr marL="692150" indent="-260350">
              <a:buFont typeface="Wingdings" pitchFamily="2" charset="2"/>
              <a:buChar char="n"/>
              <a:defRPr/>
            </a:lvl2pPr>
            <a:lvl3pPr marL="1143000" indent="-228600">
              <a:buFont typeface="Wingdings" pitchFamily="2" charset="2"/>
              <a:buChar char="n"/>
              <a:defRPr/>
            </a:lvl3pPr>
            <a:lvl4pPr marL="1600200" indent="-228600">
              <a:buFont typeface="Wingdings" pitchFamily="2" charset="2"/>
              <a:buChar char="n"/>
              <a:defRPr/>
            </a:lvl4pPr>
            <a:lvl5pPr marL="2057400" indent="-228600">
              <a:buFont typeface="Wingdings" pitchFamily="2" charset="2"/>
              <a:buChar char="n"/>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27304872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unk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352425" indent="-352425">
              <a:buFont typeface="Wingdings" pitchFamily="2" charset="2"/>
              <a:buChar char=""/>
              <a:defRPr/>
            </a:lvl1pPr>
            <a:lvl2pPr marL="692150" indent="-260350">
              <a:buFont typeface="Wingdings" pitchFamily="2" charset="2"/>
              <a:buChar char=""/>
              <a:defRPr/>
            </a:lvl2pPr>
            <a:lvl3pPr marL="1143000" indent="-228600">
              <a:buFont typeface="Wingdings" pitchFamily="2" charset="2"/>
              <a:buChar char=""/>
              <a:defRPr/>
            </a:lvl3pPr>
            <a:lvl4pPr marL="1600200" indent="-228600">
              <a:buFont typeface="Wingdings" pitchFamily="2" charset="2"/>
              <a:buChar char=""/>
              <a:defRPr/>
            </a:lvl4pPr>
            <a:lvl5pPr marL="2057400" indent="-228600">
              <a:buFont typeface="Wingdings" pitchFamily="2" charset="2"/>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29944759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1"/>
          <p:cNvSpPr>
            <a:spLocks noGrp="1"/>
          </p:cNvSpPr>
          <p:nvPr>
            <p:ph type="sldNum" sz="quarter" idx="11"/>
          </p:nvPr>
        </p:nvSpPr>
        <p:spPr>
          <a:xfrm>
            <a:off x="9552384" y="6381750"/>
            <a:ext cx="864096" cy="215900"/>
          </a:xfrm>
          <a:prstGeom prst="rect">
            <a:avLst/>
          </a:prstGeom>
        </p:spPr>
        <p:txBody>
          <a:bodyPr/>
          <a:lstStyle>
            <a:lvl1pPr>
              <a:defRPr sz="1400"/>
            </a:lvl1pPr>
          </a:lstStyle>
          <a:p>
            <a:pPr>
              <a:defRPr/>
            </a:pPr>
            <a:fld id="{9AEE1EEC-1F3D-496F-80FE-60C0313105A3}" type="slidenum">
              <a:rPr lang="de-DE" smtClean="0"/>
              <a:pPr>
                <a:defRPr/>
              </a:pPr>
              <a:t>‹Nr.›</a:t>
            </a:fld>
            <a:endParaRPr lang="de-DE"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4512" y="6460431"/>
            <a:ext cx="1058487" cy="280937"/>
          </a:xfrm>
          <a:prstGeom prst="rect">
            <a:avLst/>
          </a:prstGeom>
        </p:spPr>
      </p:pic>
    </p:spTree>
    <p:extLst>
      <p:ext uri="{BB962C8B-B14F-4D97-AF65-F5344CB8AC3E}">
        <p14:creationId xmlns:p14="http://schemas.microsoft.com/office/powerpoint/2010/main" val="175097556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474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3" name="Picture 12" descr="K:\Deutscher Wetterdienst\Corporate Design Aktuell\DWD-Logo-Komplett\20mm\RGB\Wortbildmarke mit Claim\bmp\Wortbildmarke-und-Claim-positiv-auf-weiss.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72331" y="188915"/>
            <a:ext cx="278100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63" name="Rectangle 2"/>
          <p:cNvSpPr>
            <a:spLocks noGrp="1" noChangeArrowheads="1"/>
          </p:cNvSpPr>
          <p:nvPr>
            <p:ph type="ctrTitle"/>
          </p:nvPr>
        </p:nvSpPr>
        <p:spPr>
          <a:xfrm>
            <a:off x="624421" y="5440364"/>
            <a:ext cx="10943167" cy="898525"/>
          </a:xfrm>
        </p:spPr>
        <p:txBody>
          <a:bodyPr anchorCtr="1"/>
          <a:lstStyle>
            <a:lvl1pPr algn="ctr">
              <a:defRPr sz="4800"/>
            </a:lvl1pPr>
          </a:lstStyle>
          <a:p>
            <a:pPr lvl="0"/>
            <a:r>
              <a:rPr lang="de-DE" noProof="0"/>
              <a:t>Titelmasterformat durch Klicken bearbeiten</a:t>
            </a:r>
          </a:p>
        </p:txBody>
      </p:sp>
    </p:spTree>
    <p:extLst>
      <p:ext uri="{BB962C8B-B14F-4D97-AF65-F5344CB8AC3E}">
        <p14:creationId xmlns:p14="http://schemas.microsoft.com/office/powerpoint/2010/main" val="2271432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image" Target="../media/image1.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9.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196975"/>
            <a:ext cx="111379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527051" y="1839913"/>
            <a:ext cx="111379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Line 23"/>
          <p:cNvSpPr>
            <a:spLocks noChangeShapeType="1"/>
          </p:cNvSpPr>
          <p:nvPr userDrawn="1"/>
        </p:nvSpPr>
        <p:spPr bwMode="auto">
          <a:xfrm>
            <a:off x="325968" y="6351588"/>
            <a:ext cx="11485033" cy="0"/>
          </a:xfrm>
          <a:prstGeom prst="line">
            <a:avLst/>
          </a:prstGeom>
          <a:noFill/>
          <a:ln w="1524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029" name="Picture 28" descr="Bundesadler_kleine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8367" y="6405564"/>
            <a:ext cx="594784"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12" descr="K:\Deutscher Wetterdienst\Corporate Design Aktuell\DWD-Logo-Komplett\20mm\RGB\Wortbildmarke mit Claim\bmp\Wortbildmarke-und-Claim-positiv-auf-weiss.bmp"/>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552384"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5" r:id="rId1"/>
    <p:sldLayoutId id="2147483938" r:id="rId2"/>
  </p:sldLayoutIdLst>
  <p:transition>
    <p:fade/>
  </p:transition>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332656"/>
            <a:ext cx="111379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527051" y="1124744"/>
            <a:ext cx="11137900" cy="50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Line 23"/>
          <p:cNvSpPr>
            <a:spLocks noChangeShapeType="1"/>
          </p:cNvSpPr>
          <p:nvPr userDrawn="1"/>
        </p:nvSpPr>
        <p:spPr bwMode="auto">
          <a:xfrm>
            <a:off x="325968" y="6351588"/>
            <a:ext cx="11485033" cy="0"/>
          </a:xfrm>
          <a:prstGeom prst="line">
            <a:avLst/>
          </a:prstGeom>
          <a:noFill/>
          <a:ln w="1524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pic>
        <p:nvPicPr>
          <p:cNvPr id="1029" name="Picture 28" descr="Bundesadler_kleine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78367" y="6405564"/>
            <a:ext cx="594784"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pic>
        <p:nvPicPr>
          <p:cNvPr id="8" name="Picture 12" descr="K:\Deutscher Wetterdienst\Corporate Design Aktuell\DWD-Logo-Komplett\20mm\RGB\Wortbildmarke mit Claim\bmp\Wortbildmarke-und-Claim-positiv-auf-weiss.bmp"/>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552384"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9591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70" r:id="rId6"/>
  </p:sldLayoutIdLst>
  <p:transition>
    <p:fade/>
  </p:transition>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4" y="1196976"/>
            <a:ext cx="111379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527054" y="1839913"/>
            <a:ext cx="111379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Line 23"/>
          <p:cNvSpPr>
            <a:spLocks noChangeShapeType="1"/>
          </p:cNvSpPr>
          <p:nvPr userDrawn="1"/>
        </p:nvSpPr>
        <p:spPr bwMode="auto">
          <a:xfrm>
            <a:off x="325972" y="6351588"/>
            <a:ext cx="11485033" cy="0"/>
          </a:xfrm>
          <a:prstGeom prst="line">
            <a:avLst/>
          </a:prstGeom>
          <a:noFill/>
          <a:ln w="1524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029" name="Picture 28" descr="Bundesadler_kleine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8367" y="6405564"/>
            <a:ext cx="594784"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2" descr="K:\Deutscher Wetterdienst\Corporate Design Aktuell\DWD-Logo-Komplett\20mm\RGB\Wortbildmarke mit Claim\bmp\Wortbildmarke-und-Claim-positiv-auf-weiss.bmp"/>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072331" y="188915"/>
            <a:ext cx="278100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Rectangle 15"/>
          <p:cNvSpPr>
            <a:spLocks noGrp="1" noChangeArrowheads="1"/>
          </p:cNvSpPr>
          <p:nvPr>
            <p:ph type="ftr" sz="quarter" idx="3"/>
          </p:nvPr>
        </p:nvSpPr>
        <p:spPr>
          <a:xfrm>
            <a:off x="5903980" y="6381752"/>
            <a:ext cx="5138673" cy="186808"/>
          </a:xfrm>
          <a:prstGeom prst="rect">
            <a:avLst/>
          </a:prstGeom>
          <a:ln/>
        </p:spPr>
        <p:txBody>
          <a:bodyPr vert="horz" wrap="square" lIns="91440" tIns="45720" rIns="91440" bIns="45720" numCol="1" anchor="ctr" anchorCtr="0" compatLnSpc="1">
            <a:prstTxWarp prst="textNoShape">
              <a:avLst/>
            </a:prstTxWarp>
          </a:bodyPr>
          <a:lstStyle>
            <a:lvl1pPr algn="r" eaLnBrk="0" hangingPunct="0">
              <a:defRPr sz="1333">
                <a:cs typeface="+mn-cs"/>
              </a:defRPr>
            </a:lvl1pPr>
          </a:lstStyle>
          <a:p>
            <a:pPr>
              <a:defRPr/>
            </a:pPr>
            <a:r>
              <a:rPr lang="de-DE"/>
              <a:t>Radar-DA in COSMO / DWD -- K. Stephan &amp; C. A. Welzbacher 25.11.2020</a:t>
            </a:r>
            <a:endParaRPr lang="de-DE" dirty="0"/>
          </a:p>
        </p:txBody>
      </p:sp>
      <p:sp>
        <p:nvSpPr>
          <p:cNvPr id="20" name="Foliennummernplatzhalter 1"/>
          <p:cNvSpPr>
            <a:spLocks noGrp="1"/>
          </p:cNvSpPr>
          <p:nvPr>
            <p:ph type="sldNum" sz="quarter" idx="4"/>
          </p:nvPr>
        </p:nvSpPr>
        <p:spPr>
          <a:xfrm>
            <a:off x="11044769" y="6381751"/>
            <a:ext cx="620185" cy="215900"/>
          </a:xfrm>
          <a:prstGeom prst="rect">
            <a:avLst/>
          </a:prstGeom>
        </p:spPr>
        <p:txBody>
          <a:bodyPr lIns="0" tIns="0" rIns="0" bIns="0" anchor="ctr" anchorCtr="0"/>
          <a:lstStyle>
            <a:lvl1pPr algn="r" eaLnBrk="0" hangingPunct="0">
              <a:defRPr sz="1333">
                <a:cs typeface="+mn-cs"/>
              </a:defRPr>
            </a:lvl1pPr>
          </a:lstStyle>
          <a:p>
            <a:pPr>
              <a:defRPr/>
            </a:pPr>
            <a:fld id="{B0085255-C569-4966-87A7-F933F70B85A3}" type="slidenum">
              <a:rPr lang="de-DE"/>
              <a:pPr>
                <a:defRPr/>
              </a:pPr>
              <a:t>‹Nr.›</a:t>
            </a:fld>
            <a:endParaRPr lang="de-DE" dirty="0"/>
          </a:p>
        </p:txBody>
      </p:sp>
    </p:spTree>
    <p:extLst>
      <p:ext uri="{BB962C8B-B14F-4D97-AF65-F5344CB8AC3E}">
        <p14:creationId xmlns:p14="http://schemas.microsoft.com/office/powerpoint/2010/main" val="141850011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Lst>
  <p:transition>
    <p:fade/>
  </p:transition>
  <p:hf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609585" algn="l" rtl="0" eaLnBrk="0" fontAlgn="base" hangingPunct="0">
        <a:spcBef>
          <a:spcPct val="0"/>
        </a:spcBef>
        <a:spcAft>
          <a:spcPct val="0"/>
        </a:spcAft>
        <a:defRPr sz="3200" b="1">
          <a:solidFill>
            <a:schemeClr val="accent1"/>
          </a:solidFill>
          <a:latin typeface="Arial" charset="0"/>
        </a:defRPr>
      </a:lvl6pPr>
      <a:lvl7pPr marL="1219170" algn="l" rtl="0" eaLnBrk="0" fontAlgn="base" hangingPunct="0">
        <a:spcBef>
          <a:spcPct val="0"/>
        </a:spcBef>
        <a:spcAft>
          <a:spcPct val="0"/>
        </a:spcAft>
        <a:defRPr sz="3200" b="1">
          <a:solidFill>
            <a:schemeClr val="accent1"/>
          </a:solidFill>
          <a:latin typeface="Arial" charset="0"/>
        </a:defRPr>
      </a:lvl7pPr>
      <a:lvl8pPr marL="1828754" algn="l" rtl="0" eaLnBrk="0" fontAlgn="base" hangingPunct="0">
        <a:spcBef>
          <a:spcPct val="0"/>
        </a:spcBef>
        <a:spcAft>
          <a:spcPct val="0"/>
        </a:spcAft>
        <a:defRPr sz="3200" b="1">
          <a:solidFill>
            <a:schemeClr val="accent1"/>
          </a:solidFill>
          <a:latin typeface="Arial" charset="0"/>
        </a:defRPr>
      </a:lvl8pPr>
      <a:lvl9pPr marL="2438339" algn="l" rtl="0" eaLnBrk="0" fontAlgn="base" hangingPunct="0">
        <a:spcBef>
          <a:spcPct val="0"/>
        </a:spcBef>
        <a:spcAft>
          <a:spcPct val="0"/>
        </a:spcAft>
        <a:defRPr sz="3200" b="1">
          <a:solidFill>
            <a:schemeClr val="accent1"/>
          </a:solidFill>
          <a:latin typeface="Arial" charset="0"/>
        </a:defRPr>
      </a:lvl9pPr>
    </p:titleStyle>
    <p:bodyStyle>
      <a:lvl1pPr marL="469888" indent="-469888"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922844" indent="-3471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523962" indent="-304792"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2133547" indent="-304792"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743131" indent="-304792"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3352716" indent="-304792"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3962301" indent="-304792"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4571886" indent="-304792"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5181470" indent="-304792"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itelplatzhalter 1"/>
          <p:cNvSpPr>
            <a:spLocks noGrp="1"/>
          </p:cNvSpPr>
          <p:nvPr>
            <p:ph type="title"/>
          </p:nvPr>
        </p:nvSpPr>
        <p:spPr bwMode="auto">
          <a:xfrm>
            <a:off x="613186" y="225911"/>
            <a:ext cx="10740614" cy="1129553"/>
          </a:xfrm>
          <a:prstGeom prst="rect">
            <a:avLst/>
          </a:prstGeom>
        </p:spPr>
        <p:txBody>
          <a:bodyPr vert="horz" lIns="91440" tIns="45720" rIns="91440" bIns="45720" rtlCol="0" anchor="ctr">
            <a:normAutofit/>
          </a:bodyPr>
          <a:lstStyle/>
          <a:p>
            <a:pPr>
              <a:defRPr/>
            </a:pPr>
            <a:r>
              <a:rPr lang="de-DE"/>
              <a:t>Mastertitelformat bearbeiten</a:t>
            </a:r>
            <a:endParaRPr lang="en-US"/>
          </a:p>
        </p:txBody>
      </p:sp>
      <p:sp>
        <p:nvSpPr>
          <p:cNvPr id="5" name="Textplatzhalter 2"/>
          <p:cNvSpPr>
            <a:spLocks noGrp="1"/>
          </p:cNvSpPr>
          <p:nvPr>
            <p:ph type="body" idx="1"/>
          </p:nvPr>
        </p:nvSpPr>
        <p:spPr bwMode="auto">
          <a:xfrm>
            <a:off x="613186" y="1699708"/>
            <a:ext cx="10740614" cy="447725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Datumsplatzhalter 3"/>
          <p:cNvSpPr>
            <a:spLocks noGrp="1"/>
          </p:cNvSpPr>
          <p:nvPr>
            <p:ph type="dt" sz="half" idx="2"/>
          </p:nvPr>
        </p:nvSpPr>
        <p:spPr bwMode="auto">
          <a:xfrm>
            <a:off x="838200" y="64316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C880152-1373-754A-A2D6-15C9BA2BD5B5}" type="datetimeFigureOut">
              <a:rPr lang="en-US"/>
              <a:t>3/19/2025</a:t>
            </a:fld>
            <a:endParaRPr lang="en-US"/>
          </a:p>
        </p:txBody>
      </p:sp>
      <p:sp>
        <p:nvSpPr>
          <p:cNvPr id="7" name="Fußzeilenplatzhalter 4"/>
          <p:cNvSpPr>
            <a:spLocks noGrp="1"/>
          </p:cNvSpPr>
          <p:nvPr>
            <p:ph type="ftr" sz="quarter" idx="3"/>
          </p:nvPr>
        </p:nvSpPr>
        <p:spPr bwMode="auto">
          <a:xfrm>
            <a:off x="4038600" y="64316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8" name="Foliennummernplatzhalter 5"/>
          <p:cNvSpPr>
            <a:spLocks noGrp="1"/>
          </p:cNvSpPr>
          <p:nvPr>
            <p:ph type="sldNum" sz="quarter" idx="4"/>
          </p:nvPr>
        </p:nvSpPr>
        <p:spPr bwMode="auto">
          <a:xfrm>
            <a:off x="8610600" y="64316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0086684-1793-CD4A-B38E-07FE19202AD0}" type="slidenum">
              <a:rPr lang="en-US"/>
              <a:t>‹Nr.›</a:t>
            </a:fld>
            <a:endParaRPr lang="en-US"/>
          </a:p>
        </p:txBody>
      </p:sp>
      <p:pic>
        <p:nvPicPr>
          <p:cNvPr id="11" name="Grafik 10"/>
          <p:cNvPicPr>
            <a:picLocks noChangeAspect="1"/>
          </p:cNvPicPr>
          <p:nvPr userDrawn="1"/>
        </p:nvPicPr>
        <p:blipFill rotWithShape="1">
          <a:blip r:embed="rId6" cstate="print">
            <a:extLst>
              <a:ext uri="{28A0092B-C50C-407E-A947-70E740481C1C}">
                <a14:useLocalDpi xmlns:a14="http://schemas.microsoft.com/office/drawing/2010/main" val="0"/>
              </a:ext>
            </a:extLst>
          </a:blip>
          <a:srcRect t="36968" r="63650" b="39575"/>
          <a:stretch/>
        </p:blipFill>
        <p:spPr bwMode="auto">
          <a:xfrm>
            <a:off x="10704512" y="116632"/>
            <a:ext cx="1362598" cy="54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382820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Lst>
  <p:txStyles>
    <p:titleStyle>
      <a:lvl1pPr algn="l" defTabSz="914400">
        <a:lnSpc>
          <a:spcPct val="90000"/>
        </a:lnSpc>
        <a:spcBef>
          <a:spcPts val="0"/>
        </a:spcBef>
        <a:buNone/>
        <a:defRPr sz="4400">
          <a:solidFill>
            <a:schemeClr val="accent1">
              <a:lumMod val="75000"/>
            </a:schemeClr>
          </a:solidFill>
          <a:latin typeface="Arial"/>
          <a:ea typeface="+mj-ea"/>
          <a:cs typeface="+mj-cs"/>
        </a:defRPr>
      </a:lvl1pPr>
    </p:titleStyle>
    <p:bodyStyle>
      <a:lvl1pPr marL="228600" indent="-228600" algn="l" defTabSz="914400">
        <a:lnSpc>
          <a:spcPct val="90000"/>
        </a:lnSpc>
        <a:spcBef>
          <a:spcPts val="1000"/>
        </a:spcBef>
        <a:buClr>
          <a:schemeClr val="accent2">
            <a:lumMod val="75000"/>
          </a:schemeClr>
        </a:buClr>
        <a:buFont typeface="Arial"/>
        <a:buChar char="•"/>
        <a:defRPr sz="2800">
          <a:solidFill>
            <a:schemeClr val="tx1"/>
          </a:solidFill>
          <a:latin typeface="Arial"/>
          <a:ea typeface="+mn-ea"/>
          <a:cs typeface="+mn-cs"/>
        </a:defRPr>
      </a:lvl1pPr>
      <a:lvl2pPr marL="685800" indent="-228600" algn="l" defTabSz="914400">
        <a:lnSpc>
          <a:spcPct val="90000"/>
        </a:lnSpc>
        <a:spcBef>
          <a:spcPts val="500"/>
        </a:spcBef>
        <a:buClr>
          <a:schemeClr val="accent2">
            <a:lumMod val="75000"/>
          </a:schemeClr>
        </a:buClr>
        <a:buFont typeface="Monaco"/>
        <a:buChar char="∗"/>
        <a:defRPr sz="2400">
          <a:solidFill>
            <a:schemeClr val="tx1"/>
          </a:solidFill>
          <a:latin typeface="Arial"/>
          <a:ea typeface="+mn-ea"/>
          <a:cs typeface="+mn-cs"/>
        </a:defRPr>
      </a:lvl2pPr>
      <a:lvl3pPr marL="1143000" indent="-228600" algn="l" defTabSz="914400">
        <a:lnSpc>
          <a:spcPct val="90000"/>
        </a:lnSpc>
        <a:spcBef>
          <a:spcPts val="500"/>
        </a:spcBef>
        <a:buClr>
          <a:schemeClr val="accent2">
            <a:lumMod val="75000"/>
          </a:schemeClr>
        </a:buClr>
        <a:buFont typeface="Monaco"/>
        <a:buChar char="∗"/>
        <a:defRPr sz="2000">
          <a:solidFill>
            <a:schemeClr val="tx1"/>
          </a:solidFill>
          <a:latin typeface="Arial"/>
          <a:ea typeface="+mn-ea"/>
          <a:cs typeface="+mn-cs"/>
        </a:defRPr>
      </a:lvl3pPr>
      <a:lvl4pPr marL="1600200" indent="-228600" algn="l" defTabSz="914400">
        <a:lnSpc>
          <a:spcPct val="90000"/>
        </a:lnSpc>
        <a:spcBef>
          <a:spcPts val="500"/>
        </a:spcBef>
        <a:buClr>
          <a:schemeClr val="accent2">
            <a:lumMod val="75000"/>
          </a:schemeClr>
        </a:buClr>
        <a:buFont typeface="Monaco"/>
        <a:buChar char="∗"/>
        <a:defRPr sz="1800">
          <a:solidFill>
            <a:schemeClr val="tx1"/>
          </a:solidFill>
          <a:latin typeface="Arial"/>
          <a:ea typeface="+mn-ea"/>
          <a:cs typeface="+mn-cs"/>
        </a:defRPr>
      </a:lvl4pPr>
      <a:lvl5pPr marL="2057400" indent="-228600" algn="l" defTabSz="914400">
        <a:lnSpc>
          <a:spcPct val="90000"/>
        </a:lnSpc>
        <a:spcBef>
          <a:spcPts val="500"/>
        </a:spcBef>
        <a:buClr>
          <a:schemeClr val="accent2">
            <a:lumMod val="75000"/>
          </a:schemeClr>
        </a:buClr>
        <a:buFont typeface="Monaco"/>
        <a:buChar char="∗"/>
        <a:defRPr sz="1800">
          <a:solidFill>
            <a:schemeClr val="tx1"/>
          </a:solidFill>
          <a:latin typeface="Arial"/>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332656"/>
            <a:ext cx="111379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527051" y="1124744"/>
            <a:ext cx="11137900" cy="50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Line 23"/>
          <p:cNvSpPr>
            <a:spLocks noChangeShapeType="1"/>
          </p:cNvSpPr>
          <p:nvPr userDrawn="1"/>
        </p:nvSpPr>
        <p:spPr bwMode="auto">
          <a:xfrm>
            <a:off x="325968" y="6351588"/>
            <a:ext cx="11485033" cy="0"/>
          </a:xfrm>
          <a:prstGeom prst="line">
            <a:avLst/>
          </a:prstGeom>
          <a:noFill/>
          <a:ln w="1524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pic>
        <p:nvPicPr>
          <p:cNvPr id="1029" name="Picture 28" descr="Bundesadler_kleine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8367" y="6405564"/>
            <a:ext cx="594784"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23"/>
          <p:cNvSpPr>
            <a:spLocks noChangeShapeType="1"/>
          </p:cNvSpPr>
          <p:nvPr userDrawn="1"/>
        </p:nvSpPr>
        <p:spPr bwMode="auto">
          <a:xfrm>
            <a:off x="325967" y="903288"/>
            <a:ext cx="11531600" cy="0"/>
          </a:xfrm>
          <a:prstGeom prst="line">
            <a:avLst/>
          </a:prstGeom>
          <a:noFill/>
          <a:ln w="25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pic>
        <p:nvPicPr>
          <p:cNvPr id="8" name="Picture 12" descr="K:\Deutscher Wetterdienst\Corporate Design Aktuell\DWD-Logo-Komplett\20mm\RGB\Wortbildmarke mit Claim\bmp\Wortbildmarke-und-Claim-positiv-auf-weiss.bmp"/>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552384" y="188913"/>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576707"/>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Lst>
  <p:transition>
    <p:fade/>
  </p:transition>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369400"/>
            <a:ext cx="111379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Folienmasterformat durch Klicken bearbeiten</a:t>
            </a:r>
          </a:p>
        </p:txBody>
      </p:sp>
      <p:sp>
        <p:nvSpPr>
          <p:cNvPr id="1027" name="Rectangle 3"/>
          <p:cNvSpPr>
            <a:spLocks noGrp="1" noChangeArrowheads="1"/>
          </p:cNvSpPr>
          <p:nvPr>
            <p:ph type="body" idx="1"/>
          </p:nvPr>
        </p:nvSpPr>
        <p:spPr bwMode="auto">
          <a:xfrm>
            <a:off x="527051" y="1484784"/>
            <a:ext cx="111379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29" name="Line 23"/>
          <p:cNvSpPr>
            <a:spLocks noChangeShapeType="1"/>
          </p:cNvSpPr>
          <p:nvPr userDrawn="1"/>
        </p:nvSpPr>
        <p:spPr bwMode="auto">
          <a:xfrm>
            <a:off x="325968" y="6351588"/>
            <a:ext cx="11485033" cy="0"/>
          </a:xfrm>
          <a:prstGeom prst="line">
            <a:avLst/>
          </a:prstGeom>
          <a:noFill/>
          <a:ln w="144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2" name="Line 23"/>
          <p:cNvSpPr>
            <a:spLocks noChangeShapeType="1"/>
          </p:cNvSpPr>
          <p:nvPr userDrawn="1"/>
        </p:nvSpPr>
        <p:spPr bwMode="auto">
          <a:xfrm>
            <a:off x="325967" y="903288"/>
            <a:ext cx="11531600" cy="0"/>
          </a:xfrm>
          <a:prstGeom prst="line">
            <a:avLst/>
          </a:prstGeom>
          <a:noFill/>
          <a:ln w="28800">
            <a:solidFill>
              <a:srgbClr val="2D4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11" name="Picture 28" descr="Bundesadler_kleine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25967" y="6389687"/>
            <a:ext cx="4460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Deutscher Wetterdienst\Corporate Design Aktuell\DWD-Logo-Komplett\20mm\RGB\Wortbildmarke mit Claim\bmp\Wortbildmarke-und-Claim-positiv-auf-weiss.bmp"/>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562042" y="193675"/>
            <a:ext cx="22955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liennummernplatzhalter 1"/>
          <p:cNvSpPr>
            <a:spLocks noGrp="1"/>
          </p:cNvSpPr>
          <p:nvPr>
            <p:ph type="sldNum" sz="quarter" idx="4"/>
          </p:nvPr>
        </p:nvSpPr>
        <p:spPr>
          <a:xfrm>
            <a:off x="9912424" y="6460432"/>
            <a:ext cx="620184" cy="215900"/>
          </a:xfrm>
          <a:prstGeom prst="rect">
            <a:avLst/>
          </a:prstGeom>
        </p:spPr>
        <p:txBody>
          <a:bodyPr/>
          <a:lstStyle>
            <a:lvl1pPr>
              <a:defRPr sz="1200"/>
            </a:lvl1pPr>
          </a:lstStyle>
          <a:p>
            <a:fld id="{35D4FE9D-F09E-47F6-A0D0-5BC841FD5671}" type="slidenum">
              <a:rPr lang="de-DE" altLang="de-DE" smtClean="0"/>
              <a:pPr/>
              <a:t>‹Nr.›</a:t>
            </a:fld>
            <a:endParaRPr lang="de-DE" altLang="de-DE" dirty="0"/>
          </a:p>
        </p:txBody>
      </p:sp>
      <p:pic>
        <p:nvPicPr>
          <p:cNvPr id="12" name="Grafik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04511" y="6460432"/>
            <a:ext cx="1123285" cy="280937"/>
          </a:xfrm>
          <a:prstGeom prst="rect">
            <a:avLst/>
          </a:prstGeom>
        </p:spPr>
      </p:pic>
    </p:spTree>
    <p:extLst>
      <p:ext uri="{BB962C8B-B14F-4D97-AF65-F5344CB8AC3E}">
        <p14:creationId xmlns:p14="http://schemas.microsoft.com/office/powerpoint/2010/main" val="2451854426"/>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Lst>
  <p:transition>
    <p:fade/>
  </p:transition>
  <p:hf hd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p:titleStyle>
    <p:bodyStyle>
      <a:lvl1pPr marL="352425" indent="-352425" algn="l" rtl="0" eaLnBrk="0" fontAlgn="base" hangingPunct="0">
        <a:spcBef>
          <a:spcPct val="40000"/>
        </a:spcBef>
        <a:spcAft>
          <a:spcPct val="0"/>
        </a:spcAft>
        <a:buClr>
          <a:schemeClr val="tx2"/>
        </a:buClr>
        <a:buSzPct val="95000"/>
        <a:buFont typeface="Wingdings" panose="05000000000000000000"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anose="05000000000000000000"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anose="05000000000000000000"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anose="05000000000000000000"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anose="05000000000000000000"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sinfony@dwd.de" TargetMode="External"/><Relationship Id="rId2" Type="http://schemas.openxmlformats.org/officeDocument/2006/relationships/hyperlink" Target="http://www.dwd.de/sinfony"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hyperlink" Target="mailto:sinfony@dwd.de" TargetMode="External"/><Relationship Id="rId5" Type="http://schemas.openxmlformats.org/officeDocument/2006/relationships/hyperlink" Target="http://www.dwd.de/sinfony" TargetMode="Externa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jpeg"/><Relationship Id="rId7" Type="http://schemas.openxmlformats.org/officeDocument/2006/relationships/image" Target="../media/image18.gif"/><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gif"/><Relationship Id="rId4" Type="http://schemas.openxmlformats.org/officeDocument/2006/relationships/image" Target="../media/image15.jpeg"/><Relationship Id="rId9" Type="http://schemas.openxmlformats.org/officeDocument/2006/relationships/image" Target="../media/image20.gif"/></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9"/>
          <p:cNvSpPr>
            <a:spLocks noGrp="1"/>
          </p:cNvSpPr>
          <p:nvPr>
            <p:ph type="title"/>
          </p:nvPr>
        </p:nvSpPr>
        <p:spPr>
          <a:xfrm>
            <a:off x="191344" y="404664"/>
            <a:ext cx="11737304" cy="2879725"/>
          </a:xfrm>
        </p:spPr>
        <p:txBody>
          <a:bodyPr anchor="ctr"/>
          <a:lstStyle/>
          <a:p>
            <a:pPr algn="ctr">
              <a:lnSpc>
                <a:spcPct val="120000"/>
              </a:lnSpc>
            </a:pPr>
            <a:r>
              <a:rPr lang="en-GB" altLang="de-DE" sz="4000" noProof="0" dirty="0"/>
              <a:t>                       - the Combination of Nowcasting and NWP on the Convective Scale at DWD</a:t>
            </a:r>
          </a:p>
        </p:txBody>
      </p:sp>
      <p:sp>
        <p:nvSpPr>
          <p:cNvPr id="2" name="Textfeld 1"/>
          <p:cNvSpPr txBox="1"/>
          <p:nvPr/>
        </p:nvSpPr>
        <p:spPr>
          <a:xfrm>
            <a:off x="335361" y="2708325"/>
            <a:ext cx="11449272" cy="984885"/>
          </a:xfrm>
          <a:prstGeom prst="rect">
            <a:avLst/>
          </a:prstGeom>
          <a:noFill/>
        </p:spPr>
        <p:txBody>
          <a:bodyPr wrap="square" rtlCol="0">
            <a:spAutoFit/>
          </a:bodyPr>
          <a:lstStyle/>
          <a:p>
            <a:pPr algn="ctr"/>
            <a:r>
              <a:rPr lang="de-DE" sz="2400" dirty="0"/>
              <a:t>Ulrich Blahak, on behalf </a:t>
            </a:r>
            <a:r>
              <a:rPr lang="de-DE" sz="2400" dirty="0" err="1"/>
              <a:t>of</a:t>
            </a:r>
            <a:r>
              <a:rPr lang="de-DE" sz="2400" dirty="0"/>
              <a:t> </a:t>
            </a:r>
            <a:r>
              <a:rPr lang="de-DE" sz="2400"/>
              <a:t>Team SINFONY &amp; Friends</a:t>
            </a:r>
            <a:endParaRPr lang="de-DE" sz="2400" dirty="0"/>
          </a:p>
          <a:p>
            <a:pPr algn="ctr">
              <a:spcBef>
                <a:spcPts val="1200"/>
              </a:spcBef>
            </a:pPr>
            <a:r>
              <a:rPr lang="de-DE" sz="2400" dirty="0"/>
              <a:t>Deutscher Wetterdienst (DWD)</a:t>
            </a:r>
          </a:p>
        </p:txBody>
      </p:sp>
      <p:grpSp>
        <p:nvGrpSpPr>
          <p:cNvPr id="3" name="Gruppieren 2"/>
          <p:cNvGrpSpPr/>
          <p:nvPr/>
        </p:nvGrpSpPr>
        <p:grpSpPr>
          <a:xfrm>
            <a:off x="335360" y="285032"/>
            <a:ext cx="8353425" cy="1292582"/>
            <a:chOff x="335360" y="285032"/>
            <a:chExt cx="8353425" cy="1292582"/>
          </a:xfrm>
        </p:grpSpPr>
        <p:sp>
          <p:nvSpPr>
            <p:cNvPr id="7" name="Titel 1"/>
            <p:cNvSpPr txBox="1">
              <a:spLocks/>
            </p:cNvSpPr>
            <p:nvPr/>
          </p:nvSpPr>
          <p:spPr bwMode="auto">
            <a:xfrm>
              <a:off x="335360" y="285032"/>
              <a:ext cx="83534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de-DE" sz="3200" kern="0" dirty="0"/>
                <a:t>*</a:t>
              </a:r>
              <a:r>
                <a:rPr lang="de-DE" kern="0" dirty="0">
                  <a:solidFill>
                    <a:srgbClr val="FF0000"/>
                  </a:solidFill>
                </a:rPr>
                <a:t> </a:t>
              </a:r>
              <a:r>
                <a:rPr lang="de-DE" kern="0" dirty="0" err="1">
                  <a:solidFill>
                    <a:srgbClr val="FF0000"/>
                  </a:solidFill>
                </a:rPr>
                <a:t>S</a:t>
              </a:r>
              <a:r>
                <a:rPr lang="de-DE" kern="0" dirty="0" err="1"/>
                <a:t>eamless</a:t>
              </a:r>
              <a:r>
                <a:rPr lang="de-DE" kern="0" dirty="0"/>
                <a:t> </a:t>
              </a:r>
              <a:r>
                <a:rPr lang="de-DE" kern="0" dirty="0" err="1">
                  <a:solidFill>
                    <a:srgbClr val="FF0000"/>
                  </a:solidFill>
                </a:rPr>
                <a:t>IN</a:t>
              </a:r>
              <a:r>
                <a:rPr lang="de-DE" kern="0" dirty="0" err="1"/>
                <a:t>tegrated</a:t>
              </a:r>
              <a:r>
                <a:rPr lang="de-DE" kern="0" dirty="0"/>
                <a:t> </a:t>
              </a:r>
              <a:r>
                <a:rPr lang="de-DE" kern="0" dirty="0" err="1">
                  <a:solidFill>
                    <a:srgbClr val="FF0000"/>
                  </a:solidFill>
                </a:rPr>
                <a:t>FO</a:t>
              </a:r>
              <a:r>
                <a:rPr lang="de-DE" kern="0" dirty="0" err="1"/>
                <a:t>recasti</a:t>
              </a:r>
              <a:r>
                <a:rPr lang="de-DE" kern="0" dirty="0" err="1">
                  <a:solidFill>
                    <a:srgbClr val="FF0000"/>
                  </a:solidFill>
                </a:rPr>
                <a:t>N</a:t>
              </a:r>
              <a:r>
                <a:rPr lang="de-DE" kern="0" dirty="0" err="1"/>
                <a:t>g</a:t>
              </a:r>
              <a:r>
                <a:rPr lang="de-DE" kern="0" dirty="0"/>
                <a:t> </a:t>
              </a:r>
              <a:r>
                <a:rPr lang="de-DE" kern="0" dirty="0" err="1"/>
                <a:t>s</a:t>
              </a:r>
              <a:r>
                <a:rPr lang="de-DE" kern="0" dirty="0" err="1">
                  <a:solidFill>
                    <a:srgbClr val="FF0000"/>
                  </a:solidFill>
                </a:rPr>
                <a:t>Y</a:t>
              </a:r>
              <a:r>
                <a:rPr lang="de-DE" kern="0" dirty="0" err="1"/>
                <a:t>stem</a:t>
              </a:r>
              <a:r>
                <a:rPr lang="de-DE" kern="0" dirty="0"/>
                <a:t> </a:t>
              </a:r>
            </a:p>
          </p:txBody>
        </p:sp>
        <p:sp>
          <p:nvSpPr>
            <p:cNvPr id="9" name="Titel 9"/>
            <p:cNvSpPr txBox="1">
              <a:spLocks/>
            </p:cNvSpPr>
            <p:nvPr/>
          </p:nvSpPr>
          <p:spPr bwMode="auto">
            <a:xfrm>
              <a:off x="3504987" y="996757"/>
              <a:ext cx="540060" cy="58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algn="ctr">
                <a:lnSpc>
                  <a:spcPct val="150000"/>
                </a:lnSpc>
              </a:pPr>
              <a:r>
                <a:rPr lang="de-DE" sz="4000" kern="0" dirty="0"/>
                <a:t>*</a:t>
              </a:r>
              <a:endParaRPr lang="de-DE" altLang="de-DE" sz="2800" kern="0" dirty="0"/>
            </a:p>
          </p:txBody>
        </p:sp>
      </p:grpSp>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408" y="1259906"/>
            <a:ext cx="2863593" cy="760037"/>
          </a:xfrm>
          <a:prstGeom prst="rect">
            <a:avLst/>
          </a:prstGeom>
        </p:spPr>
      </p:pic>
      <p:sp>
        <p:nvSpPr>
          <p:cNvPr id="13" name="Rechteck 12">
            <a:extLst>
              <a:ext uri="{FF2B5EF4-FFF2-40B4-BE49-F238E27FC236}">
                <a16:creationId xmlns:a16="http://schemas.microsoft.com/office/drawing/2014/main" id="{B71B0C90-166C-47ED-BD81-0B0F203A46B7}"/>
              </a:ext>
            </a:extLst>
          </p:cNvPr>
          <p:cNvSpPr/>
          <p:nvPr/>
        </p:nvSpPr>
        <p:spPr>
          <a:xfrm>
            <a:off x="216023" y="3933056"/>
            <a:ext cx="11784633" cy="2246769"/>
          </a:xfrm>
          <a:prstGeom prst="rect">
            <a:avLst/>
          </a:prstGeom>
        </p:spPr>
        <p:txBody>
          <a:bodyPr wrap="square">
            <a:spAutoFit/>
          </a:bodyPr>
          <a:lstStyle/>
          <a:p>
            <a:pPr algn="ctr">
              <a:spcBef>
                <a:spcPts val="600"/>
              </a:spcBef>
              <a:buClrTx/>
              <a:buSzTx/>
              <a:buNone/>
            </a:pPr>
            <a:r>
              <a:rPr lang="de-DE" altLang="de-DE" sz="1400" b="1" dirty="0">
                <a:solidFill>
                  <a:srgbClr val="FF0000"/>
                </a:solidFill>
              </a:rPr>
              <a:t>Team SINFONY &amp; Friends: </a:t>
            </a:r>
            <a:r>
              <a:rPr lang="de-DE" altLang="de-DE" sz="1400" b="1" dirty="0"/>
              <a:t>Roland Potthast, Kathleen Helmert, Julia Keller, Manuel Werner, Alberto De Lozar, Axel Seifert, Klaus Stephan, Elisabeth Bauernschubert, Christian Welzbacher, Thomas Hanisch, Helmut Frank, Matthias Zacharuk, Robert Feger, Lilo </a:t>
            </a:r>
            <a:r>
              <a:rPr lang="de-DE" altLang="de-DE" sz="1400" b="1"/>
              <a:t>Bach,</a:t>
            </a:r>
            <a:br>
              <a:rPr lang="de-DE" altLang="de-DE" sz="1400" b="1"/>
            </a:br>
            <a:r>
              <a:rPr lang="de-DE" altLang="de-DE" sz="1400" b="1"/>
              <a:t>Michael </a:t>
            </a:r>
            <a:r>
              <a:rPr lang="de-DE" altLang="de-DE" sz="1400" b="1" dirty="0"/>
              <a:t>Hoff, Martin Rempel, Lisa Neef, Kathrin Feige, Markus Schultze, Sven Ulbrich, Kobra Khosravian, Vera Maurer</a:t>
            </a:r>
            <a:r>
              <a:rPr lang="de-DE" altLang="de-DE" sz="1400" b="1"/>
              <a:t>, Jana </a:t>
            </a:r>
            <a:r>
              <a:rPr lang="de-DE" altLang="de-DE" sz="1400" b="1" dirty="0"/>
              <a:t>Mendrok, Mareike Burba, Leonhard Scheck, Annika Schomburg, Klaus Vobig, Christian Berndt, Gregor Pante</a:t>
            </a:r>
            <a:r>
              <a:rPr lang="de-DE" altLang="de-DE" sz="1400" b="1"/>
              <a:t>, Sabrina Wahl, Maike </a:t>
            </a:r>
            <a:r>
              <a:rPr lang="de-DE" altLang="de-DE" sz="1400" b="1" dirty="0"/>
              <a:t>Ahlgrimm</a:t>
            </a:r>
            <a:r>
              <a:rPr lang="de-DE" altLang="de-DE" sz="1400" b="1"/>
              <a:t>, Thorsten Steinert, Hendrik Reich, Ulrich </a:t>
            </a:r>
            <a:r>
              <a:rPr lang="de-DE" altLang="de-DE" sz="1400" b="1" dirty="0"/>
              <a:t>Friedrich, Arne Spitzer, Lukas Josipovic, Thomas Deppisch, Matthias </a:t>
            </a:r>
            <a:r>
              <a:rPr lang="de-DE" altLang="de-DE" sz="1400" b="1"/>
              <a:t>Gottschalk,</a:t>
            </a:r>
            <a:br>
              <a:rPr lang="de-DE" altLang="de-DE" sz="1400" b="1"/>
            </a:br>
            <a:r>
              <a:rPr lang="de-DE" altLang="de-DE" sz="1400" b="1"/>
              <a:t>Tobias </a:t>
            </a:r>
            <a:r>
              <a:rPr lang="de-DE" altLang="de-DE" sz="1400" b="1" dirty="0"/>
              <a:t>Bergmann, Cornelius Hald, Isabel Schnoor, Nora Strotjohann, Malte Schmid, Jan Bondy, Andreas </a:t>
            </a:r>
            <a:r>
              <a:rPr lang="de-DE" altLang="de-DE" sz="1400" b="1"/>
              <a:t>Brechtel,</a:t>
            </a:r>
            <a:br>
              <a:rPr lang="de-DE" altLang="de-DE" sz="1400" b="1"/>
            </a:br>
            <a:r>
              <a:rPr lang="de-DE" altLang="de-DE" sz="1400" b="1"/>
              <a:t>Michael </a:t>
            </a:r>
            <a:r>
              <a:rPr lang="de-DE" altLang="de-DE" sz="1400" b="1" dirty="0"/>
              <a:t>Debertshäuser, Sophie Löbel, Nikolaos </a:t>
            </a:r>
            <a:r>
              <a:rPr lang="de-DE" altLang="de-DE" sz="1400" b="1" dirty="0" err="1"/>
              <a:t>Antonoglu</a:t>
            </a:r>
            <a:r>
              <a:rPr lang="de-DE" altLang="de-DE" sz="1400" b="1" dirty="0"/>
              <a:t>, Michael Denhard, Marcus Paulat, Vanessa Fundel, Felix Fundel, Peter </a:t>
            </a:r>
            <a:r>
              <a:rPr lang="de-DE" altLang="de-DE" sz="1400" b="1"/>
              <a:t>Sohn,</a:t>
            </a:r>
            <a:br>
              <a:rPr lang="de-DE" altLang="de-DE" sz="1400" b="1"/>
            </a:br>
            <a:r>
              <a:rPr lang="de-DE" altLang="de-DE" sz="1400" b="1"/>
              <a:t>Andreas </a:t>
            </a:r>
            <a:r>
              <a:rPr lang="de-DE" altLang="de-DE" sz="1400" b="1" dirty="0"/>
              <a:t>Höfer, Friedemann Ebach, Markus </a:t>
            </a:r>
            <a:r>
              <a:rPr lang="de-DE" altLang="de-DE" sz="1400" b="1" dirty="0" err="1"/>
              <a:t>Zeindl</a:t>
            </a:r>
            <a:r>
              <a:rPr lang="de-DE" altLang="de-DE" sz="1400" b="1" dirty="0"/>
              <a:t>, Alexander Hartmann, </a:t>
            </a:r>
            <a:r>
              <a:rPr lang="de-DE" altLang="de-DE" sz="1400" b="1"/>
              <a:t>Eleonora Lipovezki, </a:t>
            </a:r>
            <a:r>
              <a:rPr lang="de-DE" altLang="de-DE" sz="1400" b="1" dirty="0"/>
              <a:t>Marcus Werner, Christoph </a:t>
            </a:r>
            <a:r>
              <a:rPr lang="de-DE" altLang="de-DE" sz="1400" b="1"/>
              <a:t>Schraff,</a:t>
            </a:r>
            <a:br>
              <a:rPr lang="de-DE" altLang="de-DE" sz="1400" b="1"/>
            </a:br>
            <a:r>
              <a:rPr lang="de-DE" altLang="de-DE" sz="1400" b="1"/>
              <a:t>Tim </a:t>
            </a:r>
            <a:r>
              <a:rPr lang="de-DE" altLang="de-DE" sz="1400" b="1" dirty="0"/>
              <a:t>Böhme, Björn Breitenbach, Marcus Beyer, Christian Herold, Christina Speicher, Helge Tuschy, Tanja Winterrath, Ewelina Walawender, Armin Rauthe-Schöch, Katharina Lengfeld, Kathrin Wapler, Stefanie Hollborn, Linda Schlemmer, Jan Keller, </a:t>
            </a:r>
            <a:r>
              <a:rPr lang="de-DE" altLang="de-DE" sz="1400" b="1"/>
              <a:t>Julia Frank</a:t>
            </a:r>
            <a:endParaRPr lang="de-DE" altLang="de-DE" sz="1400" b="1" dirty="0"/>
          </a:p>
        </p:txBody>
      </p:sp>
    </p:spTree>
    <p:extLst>
      <p:ext uri="{BB962C8B-B14F-4D97-AF65-F5344CB8AC3E}">
        <p14:creationId xmlns:p14="http://schemas.microsoft.com/office/powerpoint/2010/main" val="37202288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10E47-F34C-4995-A2E0-3E008C8DF0F1}"/>
              </a:ext>
            </a:extLst>
          </p:cNvPr>
          <p:cNvSpPr>
            <a:spLocks noGrp="1"/>
          </p:cNvSpPr>
          <p:nvPr>
            <p:ph type="title"/>
          </p:nvPr>
        </p:nvSpPr>
        <p:spPr/>
        <p:txBody>
          <a:bodyPr/>
          <a:lstStyle/>
          <a:p>
            <a:r>
              <a:rPr lang="de-DE"/>
              <a:t>From user perspective: 1h rain sum </a:t>
            </a:r>
            <a:r>
              <a:rPr lang="de-DE">
                <a:solidFill>
                  <a:srgbClr val="FF0000"/>
                </a:solidFill>
              </a:rPr>
              <a:t>ICON-RUC</a:t>
            </a:r>
            <a:r>
              <a:rPr lang="de-DE"/>
              <a:t> and </a:t>
            </a:r>
            <a:r>
              <a:rPr lang="de-DE">
                <a:solidFill>
                  <a:schemeClr val="tx1"/>
                </a:solidFill>
              </a:rPr>
              <a:t>ICON-D2</a:t>
            </a:r>
            <a:br>
              <a:rPr lang="de-DE"/>
            </a:br>
            <a:r>
              <a:rPr lang="de-DE"/>
              <a:t>verified against gauge-adjusted QPE (Radolan RW), </a:t>
            </a:r>
            <a:r>
              <a:rPr lang="de-DE">
                <a:solidFill>
                  <a:srgbClr val="DD9609"/>
                </a:solidFill>
              </a:rPr>
              <a:t>08/2024</a:t>
            </a:r>
            <a:endParaRPr lang="de-DE"/>
          </a:p>
        </p:txBody>
      </p:sp>
      <p:sp>
        <p:nvSpPr>
          <p:cNvPr id="4" name="Foliennummernplatzhalter 3">
            <a:extLst>
              <a:ext uri="{FF2B5EF4-FFF2-40B4-BE49-F238E27FC236}">
                <a16:creationId xmlns:a16="http://schemas.microsoft.com/office/drawing/2014/main" id="{C1C89C90-DBAB-4DF8-833D-7562F0CD3C68}"/>
              </a:ext>
            </a:extLst>
          </p:cNvPr>
          <p:cNvSpPr>
            <a:spLocks noGrp="1"/>
          </p:cNvSpPr>
          <p:nvPr>
            <p:ph type="sldNum" sz="quarter" idx="11"/>
          </p:nvPr>
        </p:nvSpPr>
        <p:spPr/>
        <p:txBody>
          <a:bodyPr/>
          <a:lstStyle/>
          <a:p>
            <a:pPr>
              <a:defRPr/>
            </a:pPr>
            <a:fld id="{9AEE1EEC-1F3D-496F-80FE-60C0313105A3}" type="slidenum">
              <a:rPr lang="de-DE" smtClean="0"/>
              <a:pPr>
                <a:defRPr/>
              </a:pPr>
              <a:t>10</a:t>
            </a:fld>
            <a:endParaRPr lang="de-DE" dirty="0"/>
          </a:p>
        </p:txBody>
      </p:sp>
      <p:sp>
        <p:nvSpPr>
          <p:cNvPr id="28" name="Textfeld 27">
            <a:extLst>
              <a:ext uri="{FF2B5EF4-FFF2-40B4-BE49-F238E27FC236}">
                <a16:creationId xmlns:a16="http://schemas.microsoft.com/office/drawing/2014/main" id="{1DA5E924-3DF6-4106-AE68-49DD16982755}"/>
              </a:ext>
            </a:extLst>
          </p:cNvPr>
          <p:cNvSpPr txBox="1"/>
          <p:nvPr/>
        </p:nvSpPr>
        <p:spPr>
          <a:xfrm>
            <a:off x="407368" y="1124744"/>
            <a:ext cx="11449272" cy="369332"/>
          </a:xfrm>
          <a:prstGeom prst="rect">
            <a:avLst/>
          </a:prstGeom>
          <a:noFill/>
        </p:spPr>
        <p:txBody>
          <a:bodyPr wrap="square" rtlCol="0">
            <a:spAutoFit/>
          </a:bodyPr>
          <a:lstStyle/>
          <a:p>
            <a:r>
              <a:rPr lang="de-DE"/>
              <a:t> </a:t>
            </a:r>
          </a:p>
        </p:txBody>
      </p:sp>
      <p:sp>
        <p:nvSpPr>
          <p:cNvPr id="30" name="Inhaltsplatzhalter 2">
            <a:extLst>
              <a:ext uri="{FF2B5EF4-FFF2-40B4-BE49-F238E27FC236}">
                <a16:creationId xmlns:a16="http://schemas.microsoft.com/office/drawing/2014/main" id="{61C36872-9268-4D1B-BE14-BC220E319B38}"/>
              </a:ext>
            </a:extLst>
          </p:cNvPr>
          <p:cNvSpPr>
            <a:spLocks noGrp="1"/>
          </p:cNvSpPr>
          <p:nvPr>
            <p:ph idx="1"/>
          </p:nvPr>
        </p:nvSpPr>
        <p:spPr>
          <a:xfrm>
            <a:off x="563054" y="1056692"/>
            <a:ext cx="11137900" cy="1508212"/>
          </a:xfrm>
        </p:spPr>
        <p:txBody>
          <a:bodyPr/>
          <a:lstStyle/>
          <a:p>
            <a:r>
              <a:rPr lang="de-DE" dirty="0"/>
              <a:t>... and </a:t>
            </a:r>
            <a:r>
              <a:rPr lang="de-DE" dirty="0" err="1"/>
              <a:t>then</a:t>
            </a:r>
            <a:r>
              <a:rPr lang="de-DE" dirty="0"/>
              <a:t> </a:t>
            </a:r>
            <a:r>
              <a:rPr lang="de-DE" dirty="0" err="1"/>
              <a:t>we</a:t>
            </a:r>
            <a:r>
              <a:rPr lang="de-DE" dirty="0"/>
              <a:t> </a:t>
            </a:r>
            <a:r>
              <a:rPr lang="de-DE" dirty="0" err="1"/>
              <a:t>aggregate</a:t>
            </a:r>
            <a:r>
              <a:rPr lang="de-DE" dirty="0"/>
              <a:t> </a:t>
            </a:r>
            <a:r>
              <a:rPr lang="de-DE" dirty="0" err="1"/>
              <a:t>scores</a:t>
            </a:r>
            <a:r>
              <a:rPr lang="de-DE" dirty="0"/>
              <a:t> </a:t>
            </a:r>
            <a:r>
              <a:rPr lang="de-DE" dirty="0" err="1"/>
              <a:t>over</a:t>
            </a:r>
            <a:r>
              <a:rPr lang="de-DE" dirty="0"/>
              <a:t> different </a:t>
            </a:r>
            <a:r>
              <a:rPr lang="de-DE" dirty="0" err="1"/>
              <a:t>user</a:t>
            </a:r>
            <a:r>
              <a:rPr lang="de-DE" dirty="0"/>
              <a:t> </a:t>
            </a:r>
            <a:r>
              <a:rPr lang="de-DE" dirty="0" err="1"/>
              <a:t>init</a:t>
            </a:r>
            <a:r>
              <a:rPr lang="de-DE" dirty="0"/>
              <a:t> </a:t>
            </a:r>
            <a:r>
              <a:rPr lang="de-DE" dirty="0" err="1"/>
              <a:t>times</a:t>
            </a:r>
            <a:r>
              <a:rPr lang="de-DE" dirty="0"/>
              <a:t> (</a:t>
            </a:r>
            <a:r>
              <a:rPr lang="de-DE" dirty="0" err="1"/>
              <a:t>full</a:t>
            </a:r>
            <a:r>
              <a:rPr lang="de-DE" dirty="0"/>
              <a:t> </a:t>
            </a:r>
            <a:r>
              <a:rPr lang="de-DE" dirty="0" err="1"/>
              <a:t>hours</a:t>
            </a:r>
            <a:r>
              <a:rPr lang="de-DE" dirty="0"/>
              <a:t>) </a:t>
            </a:r>
            <a:r>
              <a:rPr lang="de-DE" dirty="0" err="1"/>
              <a:t>of</a:t>
            </a:r>
            <a:r>
              <a:rPr lang="de-DE" dirty="0"/>
              <a:t> </a:t>
            </a:r>
            <a:r>
              <a:rPr lang="de-DE" dirty="0" err="1"/>
              <a:t>the</a:t>
            </a:r>
            <a:r>
              <a:rPr lang="de-DE" dirty="0"/>
              <a:t> </a:t>
            </a:r>
            <a:r>
              <a:rPr lang="de-DE" dirty="0" err="1"/>
              <a:t>day</a:t>
            </a:r>
            <a:r>
              <a:rPr lang="de-DE" dirty="0"/>
              <a:t>.</a:t>
            </a:r>
          </a:p>
          <a:p>
            <a:r>
              <a:rPr lang="de-DE" dirty="0"/>
              <a:t>„User </a:t>
            </a:r>
            <a:r>
              <a:rPr lang="de-DE" dirty="0" err="1"/>
              <a:t>lead</a:t>
            </a:r>
            <a:r>
              <a:rPr lang="de-DE" dirty="0"/>
              <a:t> time“ </a:t>
            </a:r>
            <a:r>
              <a:rPr lang="de-DE" dirty="0" err="1"/>
              <a:t>is</a:t>
            </a:r>
            <a:r>
              <a:rPr lang="de-DE" dirty="0"/>
              <a:t> </a:t>
            </a:r>
            <a:r>
              <a:rPr lang="de-DE" dirty="0" err="1"/>
              <a:t>along</a:t>
            </a:r>
            <a:r>
              <a:rPr lang="de-DE" dirty="0"/>
              <a:t> </a:t>
            </a:r>
            <a:r>
              <a:rPr lang="de-DE" dirty="0" err="1"/>
              <a:t>the</a:t>
            </a:r>
            <a:r>
              <a:rPr lang="de-DE" dirty="0"/>
              <a:t> </a:t>
            </a:r>
            <a:r>
              <a:rPr lang="de-DE" dirty="0" err="1"/>
              <a:t>remaining</a:t>
            </a:r>
            <a:r>
              <a:rPr lang="de-DE" dirty="0"/>
              <a:t> </a:t>
            </a:r>
            <a:r>
              <a:rPr lang="de-DE" dirty="0" err="1"/>
              <a:t>forecast</a:t>
            </a:r>
            <a:r>
              <a:rPr lang="de-DE" dirty="0"/>
              <a:t> time </a:t>
            </a:r>
            <a:r>
              <a:rPr lang="de-DE" dirty="0" err="1"/>
              <a:t>that</a:t>
            </a:r>
            <a:r>
              <a:rPr lang="de-DE" dirty="0"/>
              <a:t> lies in </a:t>
            </a:r>
            <a:r>
              <a:rPr lang="de-DE" dirty="0" err="1"/>
              <a:t>the</a:t>
            </a:r>
            <a:r>
              <a:rPr lang="de-DE" dirty="0"/>
              <a:t> </a:t>
            </a:r>
            <a:r>
              <a:rPr lang="de-DE" dirty="0" err="1"/>
              <a:t>future</a:t>
            </a:r>
            <a:r>
              <a:rPr lang="de-DE" dirty="0"/>
              <a:t> </a:t>
            </a:r>
            <a:r>
              <a:rPr lang="de-DE" dirty="0" err="1"/>
              <a:t>for</a:t>
            </a:r>
            <a:r>
              <a:rPr lang="de-DE" dirty="0"/>
              <a:t> </a:t>
            </a:r>
            <a:r>
              <a:rPr lang="de-DE" dirty="0" err="1"/>
              <a:t>the</a:t>
            </a:r>
            <a:r>
              <a:rPr lang="de-DE" dirty="0"/>
              <a:t> </a:t>
            </a:r>
            <a:r>
              <a:rPr lang="de-DE" dirty="0" err="1"/>
              <a:t>user</a:t>
            </a:r>
            <a:r>
              <a:rPr lang="de-DE" dirty="0"/>
              <a:t>.</a:t>
            </a:r>
          </a:p>
          <a:p>
            <a:r>
              <a:rPr lang="de-DE" dirty="0"/>
              <a:t>Shows </a:t>
            </a:r>
            <a:r>
              <a:rPr lang="de-DE" dirty="0" err="1"/>
              <a:t>the</a:t>
            </a:r>
            <a:r>
              <a:rPr lang="de-DE" dirty="0"/>
              <a:t> </a:t>
            </a:r>
            <a:r>
              <a:rPr lang="de-DE" dirty="0" err="1"/>
              <a:t>average</a:t>
            </a:r>
            <a:r>
              <a:rPr lang="de-DE" dirty="0"/>
              <a:t> </a:t>
            </a:r>
            <a:r>
              <a:rPr lang="de-DE" dirty="0" err="1"/>
              <a:t>forecast</a:t>
            </a:r>
            <a:r>
              <a:rPr lang="de-DE" dirty="0"/>
              <a:t> </a:t>
            </a:r>
            <a:r>
              <a:rPr lang="de-DE" dirty="0" err="1"/>
              <a:t>quality</a:t>
            </a:r>
            <a:r>
              <a:rPr lang="de-DE" dirty="0"/>
              <a:t> </a:t>
            </a:r>
            <a:r>
              <a:rPr lang="de-DE" dirty="0" err="1"/>
              <a:t>for</a:t>
            </a:r>
            <a:r>
              <a:rPr lang="de-DE" dirty="0"/>
              <a:t> a </a:t>
            </a:r>
            <a:r>
              <a:rPr lang="de-DE" dirty="0" err="1"/>
              <a:t>user</a:t>
            </a:r>
            <a:r>
              <a:rPr lang="de-DE" dirty="0"/>
              <a:t> </a:t>
            </a:r>
            <a:r>
              <a:rPr lang="de-DE" dirty="0" err="1"/>
              <a:t>which</a:t>
            </a:r>
            <a:r>
              <a:rPr lang="de-DE" dirty="0"/>
              <a:t> </a:t>
            </a:r>
            <a:r>
              <a:rPr lang="de-DE" dirty="0" err="1"/>
              <a:t>always</a:t>
            </a:r>
            <a:r>
              <a:rPr lang="de-DE" dirty="0"/>
              <a:t> </a:t>
            </a:r>
            <a:r>
              <a:rPr lang="de-DE" dirty="0" err="1"/>
              <a:t>looks</a:t>
            </a:r>
            <a:r>
              <a:rPr lang="de-DE" dirty="0"/>
              <a:t> at </a:t>
            </a:r>
            <a:r>
              <a:rPr lang="de-DE" dirty="0" err="1"/>
              <a:t>the</a:t>
            </a:r>
            <a:r>
              <a:rPr lang="de-DE" dirty="0"/>
              <a:t> </a:t>
            </a:r>
            <a:r>
              <a:rPr lang="de-DE" dirty="0" err="1"/>
              <a:t>most</a:t>
            </a:r>
            <a:r>
              <a:rPr lang="de-DE" dirty="0"/>
              <a:t> </a:t>
            </a:r>
            <a:r>
              <a:rPr lang="de-DE" dirty="0" err="1"/>
              <a:t>recent</a:t>
            </a:r>
            <a:r>
              <a:rPr lang="de-DE" dirty="0"/>
              <a:t> </a:t>
            </a:r>
            <a:r>
              <a:rPr lang="de-DE" dirty="0" err="1"/>
              <a:t>model</a:t>
            </a:r>
            <a:r>
              <a:rPr lang="de-DE" dirty="0"/>
              <a:t> </a:t>
            </a:r>
            <a:r>
              <a:rPr lang="de-DE" dirty="0" err="1"/>
              <a:t>run</a:t>
            </a:r>
            <a:r>
              <a:rPr lang="de-DE" dirty="0"/>
              <a:t>.</a:t>
            </a:r>
          </a:p>
          <a:p>
            <a:r>
              <a:rPr lang="de-DE" b="1" dirty="0"/>
              <a:t>ICON-D2 = 3-h-updates</a:t>
            </a:r>
            <a:r>
              <a:rPr lang="de-DE" dirty="0"/>
              <a:t>, </a:t>
            </a:r>
            <a:r>
              <a:rPr lang="de-DE" b="1" dirty="0">
                <a:solidFill>
                  <a:srgbClr val="FF0000"/>
                </a:solidFill>
              </a:rPr>
              <a:t>RUC = 1-h-updates </a:t>
            </a:r>
            <a:r>
              <a:rPr lang="de-DE" dirty="0">
                <a:sym typeface="Wingdings" panose="05000000000000000000" pitchFamily="2" charset="2"/>
              </a:rPr>
              <a:t> </a:t>
            </a:r>
            <a:r>
              <a:rPr lang="de-DE" b="1" dirty="0" err="1">
                <a:solidFill>
                  <a:srgbClr val="0000FF"/>
                </a:solidFill>
                <a:sym typeface="Wingdings" panose="05000000000000000000" pitchFamily="2" charset="2"/>
              </a:rPr>
              <a:t>corresponding</a:t>
            </a:r>
            <a:r>
              <a:rPr lang="de-DE" b="1" dirty="0">
                <a:solidFill>
                  <a:srgbClr val="0000FF"/>
                </a:solidFill>
                <a:sym typeface="Wingdings" panose="05000000000000000000" pitchFamily="2" charset="2"/>
              </a:rPr>
              <a:t> </a:t>
            </a:r>
            <a:r>
              <a:rPr lang="de-DE" b="1" dirty="0" err="1">
                <a:solidFill>
                  <a:srgbClr val="0000FF"/>
                </a:solidFill>
                <a:sym typeface="Wingdings" panose="05000000000000000000" pitchFamily="2" charset="2"/>
              </a:rPr>
              <a:t>advantage</a:t>
            </a:r>
            <a:r>
              <a:rPr lang="de-DE" b="1" dirty="0">
                <a:solidFill>
                  <a:srgbClr val="0000FF"/>
                </a:solidFill>
                <a:sym typeface="Wingdings" panose="05000000000000000000" pitchFamily="2" charset="2"/>
              </a:rPr>
              <a:t> </a:t>
            </a:r>
            <a:r>
              <a:rPr lang="de-DE" b="1" dirty="0" err="1">
                <a:solidFill>
                  <a:srgbClr val="0000FF"/>
                </a:solidFill>
                <a:sym typeface="Wingdings" panose="05000000000000000000" pitchFamily="2" charset="2"/>
              </a:rPr>
              <a:t>of</a:t>
            </a:r>
            <a:r>
              <a:rPr lang="de-DE" b="1" dirty="0">
                <a:solidFill>
                  <a:srgbClr val="0000FF"/>
                </a:solidFill>
                <a:sym typeface="Wingdings" panose="05000000000000000000" pitchFamily="2" charset="2"/>
              </a:rPr>
              <a:t> RUC </a:t>
            </a:r>
            <a:r>
              <a:rPr lang="de-DE" b="1" dirty="0" err="1">
                <a:solidFill>
                  <a:srgbClr val="0000FF"/>
                </a:solidFill>
                <a:sym typeface="Wingdings" panose="05000000000000000000" pitchFamily="2" charset="2"/>
              </a:rPr>
              <a:t>has</a:t>
            </a:r>
            <a:r>
              <a:rPr lang="de-DE" b="1" dirty="0">
                <a:solidFill>
                  <a:srgbClr val="0000FF"/>
                </a:solidFill>
                <a:sym typeface="Wingdings" panose="05000000000000000000" pitchFamily="2" charset="2"/>
              </a:rPr>
              <a:t> 3-h </a:t>
            </a:r>
            <a:r>
              <a:rPr lang="de-DE" b="1" dirty="0" err="1">
                <a:solidFill>
                  <a:srgbClr val="0000FF"/>
                </a:solidFill>
                <a:sym typeface="Wingdings" panose="05000000000000000000" pitchFamily="2" charset="2"/>
              </a:rPr>
              <a:t>rhythm</a:t>
            </a:r>
            <a:r>
              <a:rPr lang="de-DE" b="1" dirty="0">
                <a:solidFill>
                  <a:srgbClr val="0000FF"/>
                </a:solidFill>
                <a:sym typeface="Wingdings" panose="05000000000000000000" pitchFamily="2" charset="2"/>
              </a:rPr>
              <a:t>:</a:t>
            </a:r>
            <a:endParaRPr lang="de-DE" b="1" dirty="0">
              <a:solidFill>
                <a:srgbClr val="0000FF"/>
              </a:solidFill>
            </a:endParaRPr>
          </a:p>
          <a:p>
            <a:endParaRPr lang="de-DE" dirty="0"/>
          </a:p>
        </p:txBody>
      </p:sp>
      <p:grpSp>
        <p:nvGrpSpPr>
          <p:cNvPr id="39" name="Gruppieren 38">
            <a:extLst>
              <a:ext uri="{FF2B5EF4-FFF2-40B4-BE49-F238E27FC236}">
                <a16:creationId xmlns:a16="http://schemas.microsoft.com/office/drawing/2014/main" id="{D0725967-9446-4141-90B8-F8FA6D193C0E}"/>
              </a:ext>
            </a:extLst>
          </p:cNvPr>
          <p:cNvGrpSpPr/>
          <p:nvPr/>
        </p:nvGrpSpPr>
        <p:grpSpPr>
          <a:xfrm>
            <a:off x="47327" y="2646053"/>
            <a:ext cx="3315818" cy="3519251"/>
            <a:chOff x="47327" y="2646053"/>
            <a:chExt cx="3315818" cy="3519251"/>
          </a:xfrm>
        </p:grpSpPr>
        <p:grpSp>
          <p:nvGrpSpPr>
            <p:cNvPr id="31" name="Gruppieren 30">
              <a:extLst>
                <a:ext uri="{FF2B5EF4-FFF2-40B4-BE49-F238E27FC236}">
                  <a16:creationId xmlns:a16="http://schemas.microsoft.com/office/drawing/2014/main" id="{DB482C92-A4E5-4E03-8034-75EFAF0EF7AF}"/>
                </a:ext>
              </a:extLst>
            </p:cNvPr>
            <p:cNvGrpSpPr/>
            <p:nvPr/>
          </p:nvGrpSpPr>
          <p:grpSpPr>
            <a:xfrm>
              <a:off x="47327" y="2646053"/>
              <a:ext cx="3315818" cy="3519251"/>
              <a:chOff x="47327" y="2646053"/>
              <a:chExt cx="3315818" cy="3519251"/>
            </a:xfrm>
          </p:grpSpPr>
          <p:pic>
            <p:nvPicPr>
              <p:cNvPr id="10" name="Grafik 9">
                <a:extLst>
                  <a:ext uri="{FF2B5EF4-FFF2-40B4-BE49-F238E27FC236}">
                    <a16:creationId xmlns:a16="http://schemas.microsoft.com/office/drawing/2014/main" id="{706D287E-9E01-4EEA-A47A-D3F044F847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995" b="21765"/>
              <a:stretch/>
            </p:blipFill>
            <p:spPr bwMode="auto">
              <a:xfrm>
                <a:off x="47327" y="2646053"/>
                <a:ext cx="3315818" cy="3519251"/>
              </a:xfrm>
              <a:prstGeom prst="rect">
                <a:avLst/>
              </a:prstGeom>
              <a:ln>
                <a:noFill/>
              </a:ln>
              <a:extLst>
                <a:ext uri="{53640926-AAD7-44D8-BBD7-CCE9431645EC}">
                  <a14:shadowObscured xmlns:a14="http://schemas.microsoft.com/office/drawing/2010/main"/>
                </a:ext>
              </a:extLst>
            </p:spPr>
          </p:pic>
          <p:sp>
            <p:nvSpPr>
              <p:cNvPr id="26" name="Textfeld 25">
                <a:extLst>
                  <a:ext uri="{FF2B5EF4-FFF2-40B4-BE49-F238E27FC236}">
                    <a16:creationId xmlns:a16="http://schemas.microsoft.com/office/drawing/2014/main" id="{0310FB53-7CCA-4197-9B41-869A7E343792}"/>
                  </a:ext>
                </a:extLst>
              </p:cNvPr>
              <p:cNvSpPr txBox="1"/>
              <p:nvPr/>
            </p:nvSpPr>
            <p:spPr>
              <a:xfrm>
                <a:off x="2002561" y="2938615"/>
                <a:ext cx="1008112" cy="184666"/>
              </a:xfrm>
              <a:prstGeom prst="rect">
                <a:avLst/>
              </a:prstGeom>
              <a:solidFill>
                <a:schemeClr val="bg1">
                  <a:lumMod val="85000"/>
                </a:schemeClr>
              </a:solidFill>
            </p:spPr>
            <p:txBody>
              <a:bodyPr wrap="square" lIns="0" tIns="0" rIns="0" bIns="0" rtlCol="0">
                <a:spAutoFit/>
              </a:bodyPr>
              <a:lstStyle/>
              <a:p>
                <a:r>
                  <a:rPr lang="de-DE" sz="1200"/>
                  <a:t>   20 </a:t>
                </a:r>
                <a:r>
                  <a:rPr lang="de-DE" sz="1200" dirty="0"/>
                  <a:t>km</a:t>
                </a:r>
              </a:p>
            </p:txBody>
          </p:sp>
        </p:grpSp>
        <p:sp>
          <p:nvSpPr>
            <p:cNvPr id="35" name="Textfeld 34">
              <a:extLst>
                <a:ext uri="{FF2B5EF4-FFF2-40B4-BE49-F238E27FC236}">
                  <a16:creationId xmlns:a16="http://schemas.microsoft.com/office/drawing/2014/main" id="{04DED5CB-6C89-4CDC-954A-8D0C3C58D9DA}"/>
                </a:ext>
              </a:extLst>
            </p:cNvPr>
            <p:cNvSpPr txBox="1"/>
            <p:nvPr/>
          </p:nvSpPr>
          <p:spPr>
            <a:xfrm>
              <a:off x="538474" y="5364075"/>
              <a:ext cx="2760637" cy="369332"/>
            </a:xfrm>
            <a:prstGeom prst="rect">
              <a:avLst/>
            </a:prstGeom>
            <a:noFill/>
          </p:spPr>
          <p:txBody>
            <a:bodyPr wrap="square" rtlCol="0">
              <a:spAutoFit/>
            </a:bodyPr>
            <a:lstStyle/>
            <a:p>
              <a:r>
                <a:rPr lang="de-DE"/>
                <a:t>All user init times</a:t>
              </a:r>
            </a:p>
          </p:txBody>
        </p:sp>
      </p:grpSp>
      <p:grpSp>
        <p:nvGrpSpPr>
          <p:cNvPr id="47" name="Gruppieren 46">
            <a:extLst>
              <a:ext uri="{FF2B5EF4-FFF2-40B4-BE49-F238E27FC236}">
                <a16:creationId xmlns:a16="http://schemas.microsoft.com/office/drawing/2014/main" id="{39B025CE-D395-4639-A767-28F900E2A29B}"/>
              </a:ext>
            </a:extLst>
          </p:cNvPr>
          <p:cNvGrpSpPr/>
          <p:nvPr/>
        </p:nvGrpSpPr>
        <p:grpSpPr>
          <a:xfrm>
            <a:off x="3395495" y="2646053"/>
            <a:ext cx="8749177" cy="3519251"/>
            <a:chOff x="3395495" y="2646053"/>
            <a:chExt cx="8749177" cy="3519251"/>
          </a:xfrm>
        </p:grpSpPr>
        <p:grpSp>
          <p:nvGrpSpPr>
            <p:cNvPr id="43" name="Gruppieren 42">
              <a:extLst>
                <a:ext uri="{FF2B5EF4-FFF2-40B4-BE49-F238E27FC236}">
                  <a16:creationId xmlns:a16="http://schemas.microsoft.com/office/drawing/2014/main" id="{BF9A69F8-3E28-4C87-BEA6-CD2C5AB17209}"/>
                </a:ext>
              </a:extLst>
            </p:cNvPr>
            <p:cNvGrpSpPr/>
            <p:nvPr/>
          </p:nvGrpSpPr>
          <p:grpSpPr>
            <a:xfrm>
              <a:off x="3395495" y="2646053"/>
              <a:ext cx="8749177" cy="3519251"/>
              <a:chOff x="3395495" y="2646053"/>
              <a:chExt cx="8749177" cy="3519251"/>
            </a:xfrm>
          </p:grpSpPr>
          <p:grpSp>
            <p:nvGrpSpPr>
              <p:cNvPr id="40" name="Gruppieren 39">
                <a:extLst>
                  <a:ext uri="{FF2B5EF4-FFF2-40B4-BE49-F238E27FC236}">
                    <a16:creationId xmlns:a16="http://schemas.microsoft.com/office/drawing/2014/main" id="{26347F6C-3FF3-45D7-95C8-BAE204A14DD8}"/>
                  </a:ext>
                </a:extLst>
              </p:cNvPr>
              <p:cNvGrpSpPr/>
              <p:nvPr/>
            </p:nvGrpSpPr>
            <p:grpSpPr>
              <a:xfrm>
                <a:off x="3395495" y="2646053"/>
                <a:ext cx="2887188" cy="3519251"/>
                <a:chOff x="3395495" y="2646053"/>
                <a:chExt cx="2887188" cy="3519251"/>
              </a:xfrm>
            </p:grpSpPr>
            <p:grpSp>
              <p:nvGrpSpPr>
                <p:cNvPr id="32" name="Gruppieren 31">
                  <a:extLst>
                    <a:ext uri="{FF2B5EF4-FFF2-40B4-BE49-F238E27FC236}">
                      <a16:creationId xmlns:a16="http://schemas.microsoft.com/office/drawing/2014/main" id="{09B013D8-FA8E-4CCB-A2B4-4028BA95142F}"/>
                    </a:ext>
                  </a:extLst>
                </p:cNvPr>
                <p:cNvGrpSpPr/>
                <p:nvPr/>
              </p:nvGrpSpPr>
              <p:grpSpPr>
                <a:xfrm>
                  <a:off x="3395495" y="2646053"/>
                  <a:ext cx="2887188" cy="3519251"/>
                  <a:chOff x="3395495" y="2646053"/>
                  <a:chExt cx="2887188" cy="3519251"/>
                </a:xfrm>
              </p:grpSpPr>
              <p:pic>
                <p:nvPicPr>
                  <p:cNvPr id="11" name="Grafik 10">
                    <a:extLst>
                      <a:ext uri="{FF2B5EF4-FFF2-40B4-BE49-F238E27FC236}">
                        <a16:creationId xmlns:a16="http://schemas.microsoft.com/office/drawing/2014/main" id="{1032D902-6416-4E93-9B07-69156F9F5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5" r="-1" b="21375"/>
                  <a:stretch/>
                </p:blipFill>
                <p:spPr bwMode="auto">
                  <a:xfrm>
                    <a:off x="3395495" y="2646053"/>
                    <a:ext cx="2887188" cy="3519251"/>
                  </a:xfrm>
                  <a:prstGeom prst="rect">
                    <a:avLst/>
                  </a:prstGeom>
                  <a:ln>
                    <a:noFill/>
                  </a:ln>
                  <a:extLst>
                    <a:ext uri="{53640926-AAD7-44D8-BBD7-CCE9431645EC}">
                      <a14:shadowObscured xmlns:a14="http://schemas.microsoft.com/office/drawing/2010/main"/>
                    </a:ext>
                  </a:extLst>
                </p:spPr>
              </p:pic>
              <p:sp>
                <p:nvSpPr>
                  <p:cNvPr id="25" name="Textfeld 24">
                    <a:extLst>
                      <a:ext uri="{FF2B5EF4-FFF2-40B4-BE49-F238E27FC236}">
                        <a16:creationId xmlns:a16="http://schemas.microsoft.com/office/drawing/2014/main" id="{C29E0B60-CBD9-4A19-A0B1-989451FA4B3E}"/>
                      </a:ext>
                    </a:extLst>
                  </p:cNvPr>
                  <p:cNvSpPr txBox="1"/>
                  <p:nvPr/>
                </p:nvSpPr>
                <p:spPr>
                  <a:xfrm>
                    <a:off x="4906443" y="2915423"/>
                    <a:ext cx="1008112" cy="184666"/>
                  </a:xfrm>
                  <a:prstGeom prst="rect">
                    <a:avLst/>
                  </a:prstGeom>
                  <a:solidFill>
                    <a:schemeClr val="bg1">
                      <a:lumMod val="85000"/>
                    </a:schemeClr>
                  </a:solidFill>
                </p:spPr>
                <p:txBody>
                  <a:bodyPr wrap="square" lIns="0" tIns="0" rIns="0" bIns="0" rtlCol="0">
                    <a:spAutoFit/>
                  </a:bodyPr>
                  <a:lstStyle/>
                  <a:p>
                    <a:r>
                      <a:rPr lang="de-DE" sz="1200"/>
                      <a:t>   20 </a:t>
                    </a:r>
                    <a:r>
                      <a:rPr lang="de-DE" sz="1200" dirty="0"/>
                      <a:t>km</a:t>
                    </a:r>
                  </a:p>
                </p:txBody>
              </p:sp>
            </p:grpSp>
            <p:sp>
              <p:nvSpPr>
                <p:cNvPr id="36" name="Textfeld 35">
                  <a:extLst>
                    <a:ext uri="{FF2B5EF4-FFF2-40B4-BE49-F238E27FC236}">
                      <a16:creationId xmlns:a16="http://schemas.microsoft.com/office/drawing/2014/main" id="{27D43155-2390-4F32-BC56-11F0DED05A48}"/>
                    </a:ext>
                  </a:extLst>
                </p:cNvPr>
                <p:cNvSpPr txBox="1"/>
                <p:nvPr/>
              </p:nvSpPr>
              <p:spPr>
                <a:xfrm>
                  <a:off x="3441921" y="5363924"/>
                  <a:ext cx="2760637" cy="369332"/>
                </a:xfrm>
                <a:prstGeom prst="rect">
                  <a:avLst/>
                </a:prstGeom>
                <a:noFill/>
              </p:spPr>
              <p:txBody>
                <a:bodyPr wrap="square" rtlCol="0">
                  <a:spAutoFit/>
                </a:bodyPr>
                <a:lstStyle/>
                <a:p>
                  <a:r>
                    <a:rPr lang="de-DE"/>
                    <a:t>00, 03, ..., 21 UTC</a:t>
                  </a:r>
                </a:p>
              </p:txBody>
            </p:sp>
          </p:grpSp>
          <p:grpSp>
            <p:nvGrpSpPr>
              <p:cNvPr id="41" name="Gruppieren 40">
                <a:extLst>
                  <a:ext uri="{FF2B5EF4-FFF2-40B4-BE49-F238E27FC236}">
                    <a16:creationId xmlns:a16="http://schemas.microsoft.com/office/drawing/2014/main" id="{405AADA0-FE20-4D33-A8EB-E3F6DE575A55}"/>
                  </a:ext>
                </a:extLst>
              </p:cNvPr>
              <p:cNvGrpSpPr/>
              <p:nvPr/>
            </p:nvGrpSpPr>
            <p:grpSpPr>
              <a:xfrm>
                <a:off x="6274595" y="2646053"/>
                <a:ext cx="2926277" cy="3519251"/>
                <a:chOff x="6274595" y="2646053"/>
                <a:chExt cx="2926277" cy="3519251"/>
              </a:xfrm>
            </p:grpSpPr>
            <p:grpSp>
              <p:nvGrpSpPr>
                <p:cNvPr id="33" name="Gruppieren 32">
                  <a:extLst>
                    <a:ext uri="{FF2B5EF4-FFF2-40B4-BE49-F238E27FC236}">
                      <a16:creationId xmlns:a16="http://schemas.microsoft.com/office/drawing/2014/main" id="{579BAC9C-DB0C-4212-93A3-22BE906D94EB}"/>
                    </a:ext>
                  </a:extLst>
                </p:cNvPr>
                <p:cNvGrpSpPr/>
                <p:nvPr/>
              </p:nvGrpSpPr>
              <p:grpSpPr>
                <a:xfrm>
                  <a:off x="6274595" y="2646053"/>
                  <a:ext cx="2926277" cy="3519251"/>
                  <a:chOff x="6274595" y="2646053"/>
                  <a:chExt cx="2926277" cy="3519251"/>
                </a:xfrm>
              </p:grpSpPr>
              <p:pic>
                <p:nvPicPr>
                  <p:cNvPr id="12" name="Grafik 11">
                    <a:extLst>
                      <a:ext uri="{FF2B5EF4-FFF2-40B4-BE49-F238E27FC236}">
                        <a16:creationId xmlns:a16="http://schemas.microsoft.com/office/drawing/2014/main" id="{7F993810-6085-4E9F-A9B8-C5A3C39520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953" b="21959"/>
                  <a:stretch/>
                </p:blipFill>
                <p:spPr bwMode="auto">
                  <a:xfrm>
                    <a:off x="6274595" y="2646053"/>
                    <a:ext cx="2926277" cy="3519251"/>
                  </a:xfrm>
                  <a:prstGeom prst="rect">
                    <a:avLst/>
                  </a:prstGeom>
                  <a:ln>
                    <a:noFill/>
                  </a:ln>
                  <a:extLst>
                    <a:ext uri="{53640926-AAD7-44D8-BBD7-CCE9431645EC}">
                      <a14:shadowObscured xmlns:a14="http://schemas.microsoft.com/office/drawing/2010/main"/>
                    </a:ext>
                  </a:extLst>
                </p:spPr>
              </p:pic>
              <p:sp>
                <p:nvSpPr>
                  <p:cNvPr id="24" name="Textfeld 23">
                    <a:extLst>
                      <a:ext uri="{FF2B5EF4-FFF2-40B4-BE49-F238E27FC236}">
                        <a16:creationId xmlns:a16="http://schemas.microsoft.com/office/drawing/2014/main" id="{D36E8F44-3C09-4D83-9BC3-A628BB6ABFBC}"/>
                      </a:ext>
                    </a:extLst>
                  </p:cNvPr>
                  <p:cNvSpPr txBox="1"/>
                  <p:nvPr/>
                </p:nvSpPr>
                <p:spPr>
                  <a:xfrm>
                    <a:off x="7840808" y="2915423"/>
                    <a:ext cx="1008112" cy="184666"/>
                  </a:xfrm>
                  <a:prstGeom prst="rect">
                    <a:avLst/>
                  </a:prstGeom>
                  <a:solidFill>
                    <a:schemeClr val="bg1">
                      <a:lumMod val="85000"/>
                    </a:schemeClr>
                  </a:solidFill>
                </p:spPr>
                <p:txBody>
                  <a:bodyPr wrap="square" lIns="0" tIns="0" rIns="0" bIns="0" rtlCol="0">
                    <a:spAutoFit/>
                  </a:bodyPr>
                  <a:lstStyle/>
                  <a:p>
                    <a:r>
                      <a:rPr lang="de-DE" sz="1200"/>
                      <a:t>   20 km</a:t>
                    </a:r>
                    <a:endParaRPr lang="de-DE" sz="1200" dirty="0"/>
                  </a:p>
                </p:txBody>
              </p:sp>
            </p:grpSp>
            <p:sp>
              <p:nvSpPr>
                <p:cNvPr id="37" name="Textfeld 36">
                  <a:extLst>
                    <a:ext uri="{FF2B5EF4-FFF2-40B4-BE49-F238E27FC236}">
                      <a16:creationId xmlns:a16="http://schemas.microsoft.com/office/drawing/2014/main" id="{301449D1-73D2-4B2A-9931-33F0527AC035}"/>
                    </a:ext>
                  </a:extLst>
                </p:cNvPr>
                <p:cNvSpPr txBox="1"/>
                <p:nvPr/>
              </p:nvSpPr>
              <p:spPr>
                <a:xfrm>
                  <a:off x="6401146" y="5374878"/>
                  <a:ext cx="2760637" cy="369332"/>
                </a:xfrm>
                <a:prstGeom prst="rect">
                  <a:avLst/>
                </a:prstGeom>
                <a:noFill/>
              </p:spPr>
              <p:txBody>
                <a:bodyPr wrap="square" rtlCol="0">
                  <a:spAutoFit/>
                </a:bodyPr>
                <a:lstStyle/>
                <a:p>
                  <a:r>
                    <a:rPr lang="de-DE"/>
                    <a:t>01, 04, ..., 22 UTC</a:t>
                  </a:r>
                </a:p>
              </p:txBody>
            </p:sp>
          </p:grpSp>
          <p:grpSp>
            <p:nvGrpSpPr>
              <p:cNvPr id="42" name="Gruppieren 41">
                <a:extLst>
                  <a:ext uri="{FF2B5EF4-FFF2-40B4-BE49-F238E27FC236}">
                    <a16:creationId xmlns:a16="http://schemas.microsoft.com/office/drawing/2014/main" id="{81B6593C-6BA0-464C-B030-95B6BE4D9976}"/>
                  </a:ext>
                </a:extLst>
              </p:cNvPr>
              <p:cNvGrpSpPr/>
              <p:nvPr/>
            </p:nvGrpSpPr>
            <p:grpSpPr>
              <a:xfrm>
                <a:off x="9218395" y="2646053"/>
                <a:ext cx="2926277" cy="3519251"/>
                <a:chOff x="9218395" y="2646053"/>
                <a:chExt cx="2926277" cy="3519251"/>
              </a:xfrm>
            </p:grpSpPr>
            <p:grpSp>
              <p:nvGrpSpPr>
                <p:cNvPr id="34" name="Gruppieren 33">
                  <a:extLst>
                    <a:ext uri="{FF2B5EF4-FFF2-40B4-BE49-F238E27FC236}">
                      <a16:creationId xmlns:a16="http://schemas.microsoft.com/office/drawing/2014/main" id="{48E37CE9-8C6A-447C-BF40-E8B6C2E5E683}"/>
                    </a:ext>
                  </a:extLst>
                </p:cNvPr>
                <p:cNvGrpSpPr/>
                <p:nvPr/>
              </p:nvGrpSpPr>
              <p:grpSpPr>
                <a:xfrm>
                  <a:off x="9218395" y="2646053"/>
                  <a:ext cx="2926277" cy="3519251"/>
                  <a:chOff x="9218395" y="2646053"/>
                  <a:chExt cx="2926277" cy="3519251"/>
                </a:xfrm>
              </p:grpSpPr>
              <p:pic>
                <p:nvPicPr>
                  <p:cNvPr id="13" name="Grafik 12">
                    <a:extLst>
                      <a:ext uri="{FF2B5EF4-FFF2-40B4-BE49-F238E27FC236}">
                        <a16:creationId xmlns:a16="http://schemas.microsoft.com/office/drawing/2014/main" id="{5FD3D008-E19C-477D-8FFC-5565B349AA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148" b="22154"/>
                  <a:stretch/>
                </p:blipFill>
                <p:spPr bwMode="auto">
                  <a:xfrm>
                    <a:off x="9218395" y="2646053"/>
                    <a:ext cx="2926277" cy="3519251"/>
                  </a:xfrm>
                  <a:prstGeom prst="rect">
                    <a:avLst/>
                  </a:prstGeom>
                  <a:ln>
                    <a:noFill/>
                  </a:ln>
                  <a:extLst>
                    <a:ext uri="{53640926-AAD7-44D8-BBD7-CCE9431645EC}">
                      <a14:shadowObscured xmlns:a14="http://schemas.microsoft.com/office/drawing/2010/main"/>
                    </a:ext>
                  </a:extLst>
                </p:spPr>
              </p:pic>
              <p:sp>
                <p:nvSpPr>
                  <p:cNvPr id="23" name="Textfeld 22">
                    <a:extLst>
                      <a:ext uri="{FF2B5EF4-FFF2-40B4-BE49-F238E27FC236}">
                        <a16:creationId xmlns:a16="http://schemas.microsoft.com/office/drawing/2014/main" id="{6C603A64-3280-4D4D-A901-FF0709454499}"/>
                      </a:ext>
                    </a:extLst>
                  </p:cNvPr>
                  <p:cNvSpPr txBox="1"/>
                  <p:nvPr/>
                </p:nvSpPr>
                <p:spPr>
                  <a:xfrm>
                    <a:off x="10776520" y="2934085"/>
                    <a:ext cx="1008112" cy="184666"/>
                  </a:xfrm>
                  <a:prstGeom prst="rect">
                    <a:avLst/>
                  </a:prstGeom>
                  <a:solidFill>
                    <a:schemeClr val="bg1">
                      <a:lumMod val="85000"/>
                    </a:schemeClr>
                  </a:solidFill>
                </p:spPr>
                <p:txBody>
                  <a:bodyPr wrap="square" lIns="0" tIns="0" rIns="0" bIns="0" rtlCol="0">
                    <a:spAutoFit/>
                  </a:bodyPr>
                  <a:lstStyle/>
                  <a:p>
                    <a:r>
                      <a:rPr lang="de-DE" sz="1200"/>
                      <a:t>   20 </a:t>
                    </a:r>
                    <a:r>
                      <a:rPr lang="de-DE" sz="1200" dirty="0"/>
                      <a:t>km</a:t>
                    </a:r>
                  </a:p>
                </p:txBody>
              </p:sp>
            </p:grpSp>
            <p:sp>
              <p:nvSpPr>
                <p:cNvPr id="38" name="Textfeld 37">
                  <a:extLst>
                    <a:ext uri="{FF2B5EF4-FFF2-40B4-BE49-F238E27FC236}">
                      <a16:creationId xmlns:a16="http://schemas.microsoft.com/office/drawing/2014/main" id="{9ED6240E-DB36-473A-BF70-C49272CF39F8}"/>
                    </a:ext>
                  </a:extLst>
                </p:cNvPr>
                <p:cNvSpPr txBox="1"/>
                <p:nvPr/>
              </p:nvSpPr>
              <p:spPr>
                <a:xfrm>
                  <a:off x="9320620" y="5397311"/>
                  <a:ext cx="2760637" cy="369332"/>
                </a:xfrm>
                <a:prstGeom prst="rect">
                  <a:avLst/>
                </a:prstGeom>
                <a:noFill/>
              </p:spPr>
              <p:txBody>
                <a:bodyPr wrap="square" rtlCol="0">
                  <a:spAutoFit/>
                </a:bodyPr>
                <a:lstStyle/>
                <a:p>
                  <a:r>
                    <a:rPr lang="de-DE"/>
                    <a:t>02, 05, ..., 23 UTC</a:t>
                  </a:r>
                </a:p>
              </p:txBody>
            </p:sp>
          </p:grpSp>
        </p:grpSp>
        <p:sp>
          <p:nvSpPr>
            <p:cNvPr id="44" name="Textfeld 43">
              <a:extLst>
                <a:ext uri="{FF2B5EF4-FFF2-40B4-BE49-F238E27FC236}">
                  <a16:creationId xmlns:a16="http://schemas.microsoft.com/office/drawing/2014/main" id="{8EA38268-B25D-4C50-AE3A-ADC116F3E6E9}"/>
                </a:ext>
              </a:extLst>
            </p:cNvPr>
            <p:cNvSpPr txBox="1"/>
            <p:nvPr/>
          </p:nvSpPr>
          <p:spPr>
            <a:xfrm>
              <a:off x="3554396" y="3110368"/>
              <a:ext cx="2760637" cy="646331"/>
            </a:xfrm>
            <a:prstGeom prst="rect">
              <a:avLst/>
            </a:prstGeom>
            <a:noFill/>
          </p:spPr>
          <p:txBody>
            <a:bodyPr wrap="square" rtlCol="0">
              <a:spAutoFit/>
            </a:bodyPr>
            <a:lstStyle/>
            <a:p>
              <a:r>
                <a:rPr lang="de-DE"/>
                <a:t>Newest </a:t>
              </a:r>
              <a:r>
                <a:rPr lang="de-DE" b="1">
                  <a:solidFill>
                    <a:srgbClr val="FF0000"/>
                  </a:solidFill>
                </a:rPr>
                <a:t>RUC</a:t>
              </a:r>
              <a:r>
                <a:rPr lang="de-DE"/>
                <a:t> is 2 h „younger“ than </a:t>
              </a:r>
              <a:r>
                <a:rPr lang="de-DE" b="1"/>
                <a:t>ICON-D2</a:t>
              </a:r>
            </a:p>
          </p:txBody>
        </p:sp>
        <p:sp>
          <p:nvSpPr>
            <p:cNvPr id="45" name="Textfeld 44">
              <a:extLst>
                <a:ext uri="{FF2B5EF4-FFF2-40B4-BE49-F238E27FC236}">
                  <a16:creationId xmlns:a16="http://schemas.microsoft.com/office/drawing/2014/main" id="{DADBC630-51B1-4094-A50B-A06CA3EF7E37}"/>
                </a:ext>
              </a:extLst>
            </p:cNvPr>
            <p:cNvSpPr txBox="1"/>
            <p:nvPr/>
          </p:nvSpPr>
          <p:spPr>
            <a:xfrm>
              <a:off x="6512272" y="3117272"/>
              <a:ext cx="2760637" cy="646331"/>
            </a:xfrm>
            <a:prstGeom prst="rect">
              <a:avLst/>
            </a:prstGeom>
            <a:noFill/>
          </p:spPr>
          <p:txBody>
            <a:bodyPr wrap="square" rtlCol="0">
              <a:spAutoFit/>
            </a:bodyPr>
            <a:lstStyle/>
            <a:p>
              <a:r>
                <a:rPr lang="de-DE"/>
                <a:t>Newest </a:t>
              </a:r>
              <a:r>
                <a:rPr lang="de-DE" b="1">
                  <a:solidFill>
                    <a:srgbClr val="FF0000"/>
                  </a:solidFill>
                </a:rPr>
                <a:t>RUC</a:t>
              </a:r>
              <a:r>
                <a:rPr lang="de-DE"/>
                <a:t> has same init as </a:t>
              </a:r>
              <a:r>
                <a:rPr lang="de-DE" b="1"/>
                <a:t>ICON-D2</a:t>
              </a:r>
            </a:p>
          </p:txBody>
        </p:sp>
        <p:sp>
          <p:nvSpPr>
            <p:cNvPr id="46" name="Textfeld 45">
              <a:extLst>
                <a:ext uri="{FF2B5EF4-FFF2-40B4-BE49-F238E27FC236}">
                  <a16:creationId xmlns:a16="http://schemas.microsoft.com/office/drawing/2014/main" id="{B5A69FE2-7B9B-49B2-9B36-B343B3C58080}"/>
                </a:ext>
              </a:extLst>
            </p:cNvPr>
            <p:cNvSpPr txBox="1"/>
            <p:nvPr/>
          </p:nvSpPr>
          <p:spPr>
            <a:xfrm>
              <a:off x="9343642" y="3110368"/>
              <a:ext cx="2760637" cy="646331"/>
            </a:xfrm>
            <a:prstGeom prst="rect">
              <a:avLst/>
            </a:prstGeom>
            <a:noFill/>
          </p:spPr>
          <p:txBody>
            <a:bodyPr wrap="square" rtlCol="0">
              <a:spAutoFit/>
            </a:bodyPr>
            <a:lstStyle/>
            <a:p>
              <a:r>
                <a:rPr lang="de-DE"/>
                <a:t>Newest </a:t>
              </a:r>
              <a:r>
                <a:rPr lang="de-DE" b="1">
                  <a:solidFill>
                    <a:srgbClr val="FF0000"/>
                  </a:solidFill>
                </a:rPr>
                <a:t>RUC</a:t>
              </a:r>
              <a:r>
                <a:rPr lang="de-DE"/>
                <a:t> is 1 h „younger“ than </a:t>
              </a:r>
              <a:r>
                <a:rPr lang="de-DE" b="1"/>
                <a:t>ICON-D2</a:t>
              </a:r>
            </a:p>
          </p:txBody>
        </p:sp>
      </p:grpSp>
    </p:spTree>
    <p:extLst>
      <p:ext uri="{BB962C8B-B14F-4D97-AF65-F5344CB8AC3E}">
        <p14:creationId xmlns:p14="http://schemas.microsoft.com/office/powerpoint/2010/main" val="3811889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ot object">
            <a:extLst>
              <a:ext uri="{FF2B5EF4-FFF2-40B4-BE49-F238E27FC236}">
                <a16:creationId xmlns:a16="http://schemas.microsoft.com/office/drawing/2014/main" id="{5B9BB085-DFBD-4F3D-8135-8B3830D7DA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66" b="21622"/>
          <a:stretch/>
        </p:blipFill>
        <p:spPr bwMode="auto">
          <a:xfrm>
            <a:off x="1199456" y="987067"/>
            <a:ext cx="9486690" cy="541588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27495D57-7130-4639-8FD3-BB7F36803C73}"/>
              </a:ext>
            </a:extLst>
          </p:cNvPr>
          <p:cNvSpPr>
            <a:spLocks noGrp="1"/>
          </p:cNvSpPr>
          <p:nvPr>
            <p:ph type="title"/>
          </p:nvPr>
        </p:nvSpPr>
        <p:spPr>
          <a:xfrm>
            <a:off x="479376" y="342413"/>
            <a:ext cx="9001000" cy="431800"/>
          </a:xfrm>
        </p:spPr>
        <p:txBody>
          <a:bodyPr/>
          <a:lstStyle/>
          <a:p>
            <a:r>
              <a:rPr lang="de-DE" dirty="0"/>
              <a:t>… and </a:t>
            </a:r>
            <a:r>
              <a:rPr lang="de-DE" dirty="0" err="1"/>
              <a:t>now</a:t>
            </a:r>
            <a:r>
              <a:rPr lang="de-DE" dirty="0"/>
              <a:t> </a:t>
            </a:r>
            <a:r>
              <a:rPr lang="de-DE" dirty="0" err="1"/>
              <a:t>we</a:t>
            </a:r>
            <a:r>
              <a:rPr lang="de-DE" dirty="0"/>
              <a:t> </a:t>
            </a:r>
            <a:r>
              <a:rPr lang="de-DE" dirty="0" err="1"/>
              <a:t>blend</a:t>
            </a:r>
            <a:r>
              <a:rPr lang="de-DE" dirty="0"/>
              <a:t> in </a:t>
            </a:r>
            <a:r>
              <a:rPr lang="de-DE" dirty="0" err="1"/>
              <a:t>the</a:t>
            </a:r>
            <a:r>
              <a:rPr lang="de-DE" dirty="0"/>
              <a:t> </a:t>
            </a:r>
            <a:r>
              <a:rPr lang="de-DE" dirty="0" err="1"/>
              <a:t>Nowcasting</a:t>
            </a:r>
            <a:r>
              <a:rPr lang="de-DE" dirty="0"/>
              <a:t> in </a:t>
            </a:r>
            <a:r>
              <a:rPr lang="de-DE" dirty="0" err="1"/>
              <a:t>the</a:t>
            </a:r>
            <a:r>
              <a:rPr lang="de-DE" dirty="0"/>
              <a:t> </a:t>
            </a:r>
            <a:r>
              <a:rPr lang="de-DE" dirty="0" err="1"/>
              <a:t>framework</a:t>
            </a:r>
            <a:r>
              <a:rPr lang="de-DE" dirty="0"/>
              <a:t> </a:t>
            </a:r>
            <a:r>
              <a:rPr lang="de-DE" dirty="0" err="1"/>
              <a:t>of</a:t>
            </a:r>
            <a:r>
              <a:rPr lang="de-DE" dirty="0"/>
              <a:t> a </a:t>
            </a:r>
            <a:r>
              <a:rPr lang="de-DE" dirty="0" err="1">
                <a:solidFill>
                  <a:schemeClr val="tx1"/>
                </a:solidFill>
              </a:rPr>
              <a:t>combined</a:t>
            </a:r>
            <a:r>
              <a:rPr lang="de-DE" dirty="0">
                <a:solidFill>
                  <a:schemeClr val="tx1"/>
                </a:solidFill>
              </a:rPr>
              <a:t> </a:t>
            </a:r>
            <a:r>
              <a:rPr lang="de-DE" dirty="0" err="1">
                <a:solidFill>
                  <a:schemeClr val="tx1"/>
                </a:solidFill>
              </a:rPr>
              <a:t>product</a:t>
            </a:r>
            <a:r>
              <a:rPr lang="de-DE" dirty="0">
                <a:solidFill>
                  <a:schemeClr val="tx1"/>
                </a:solidFill>
              </a:rPr>
              <a:t>:</a:t>
            </a:r>
            <a:endParaRPr lang="de-DE" dirty="0"/>
          </a:p>
        </p:txBody>
      </p:sp>
      <p:sp>
        <p:nvSpPr>
          <p:cNvPr id="4" name="Foliennummernplatzhalter 3">
            <a:extLst>
              <a:ext uri="{FF2B5EF4-FFF2-40B4-BE49-F238E27FC236}">
                <a16:creationId xmlns:a16="http://schemas.microsoft.com/office/drawing/2014/main" id="{3768F611-CE96-4A0A-9269-70E282724EA8}"/>
              </a:ext>
            </a:extLst>
          </p:cNvPr>
          <p:cNvSpPr>
            <a:spLocks noGrp="1"/>
          </p:cNvSpPr>
          <p:nvPr>
            <p:ph type="sldNum" sz="quarter" idx="11"/>
          </p:nvPr>
        </p:nvSpPr>
        <p:spPr/>
        <p:txBody>
          <a:bodyPr/>
          <a:lstStyle/>
          <a:p>
            <a:pPr>
              <a:defRPr/>
            </a:pPr>
            <a:fld id="{9AEE1EEC-1F3D-496F-80FE-60C0313105A3}" type="slidenum">
              <a:rPr lang="de-DE" smtClean="0"/>
              <a:pPr>
                <a:defRPr/>
              </a:pPr>
              <a:t>11</a:t>
            </a:fld>
            <a:endParaRPr lang="de-DE" dirty="0"/>
          </a:p>
        </p:txBody>
      </p:sp>
      <p:grpSp>
        <p:nvGrpSpPr>
          <p:cNvPr id="7" name="Gruppieren 6">
            <a:extLst>
              <a:ext uri="{FF2B5EF4-FFF2-40B4-BE49-F238E27FC236}">
                <a16:creationId xmlns:a16="http://schemas.microsoft.com/office/drawing/2014/main" id="{4B0EEA23-CD49-4D75-B09C-B11BA4FA67CD}"/>
              </a:ext>
            </a:extLst>
          </p:cNvPr>
          <p:cNvGrpSpPr/>
          <p:nvPr/>
        </p:nvGrpSpPr>
        <p:grpSpPr>
          <a:xfrm>
            <a:off x="4367808" y="1700808"/>
            <a:ext cx="288032" cy="4157636"/>
            <a:chOff x="4006373" y="63453"/>
            <a:chExt cx="288032" cy="4157636"/>
          </a:xfrm>
        </p:grpSpPr>
        <p:cxnSp>
          <p:nvCxnSpPr>
            <p:cNvPr id="9" name="Gerader Verbinder 8">
              <a:extLst>
                <a:ext uri="{FF2B5EF4-FFF2-40B4-BE49-F238E27FC236}">
                  <a16:creationId xmlns:a16="http://schemas.microsoft.com/office/drawing/2014/main" id="{CEC07314-C26F-4590-8C91-B39216DCB292}"/>
                </a:ext>
              </a:extLst>
            </p:cNvPr>
            <p:cNvCxnSpPr>
              <a:cxnSpLocks/>
            </p:cNvCxnSpPr>
            <p:nvPr/>
          </p:nvCxnSpPr>
          <p:spPr bwMode="auto">
            <a:xfrm flipV="1">
              <a:off x="4150389" y="63453"/>
              <a:ext cx="0" cy="4157636"/>
            </a:xfrm>
            <a:prstGeom prst="line">
              <a:avLst/>
            </a:prstGeom>
            <a:solidFill>
              <a:schemeClr val="accent1"/>
            </a:solid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Ellipse 9">
              <a:extLst>
                <a:ext uri="{FF2B5EF4-FFF2-40B4-BE49-F238E27FC236}">
                  <a16:creationId xmlns:a16="http://schemas.microsoft.com/office/drawing/2014/main" id="{C21835E7-8B23-4540-AF7E-AFC040656064}"/>
                </a:ext>
              </a:extLst>
            </p:cNvPr>
            <p:cNvSpPr/>
            <p:nvPr/>
          </p:nvSpPr>
          <p:spPr bwMode="auto">
            <a:xfrm>
              <a:off x="4006373" y="1215581"/>
              <a:ext cx="288032" cy="288032"/>
            </a:xfrm>
            <a:prstGeom prst="ellipse">
              <a:avLst/>
            </a:prstGeom>
            <a:noFill/>
            <a:ln w="381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sp>
          <p:nvSpPr>
            <p:cNvPr id="11" name="Ellipse 10">
              <a:extLst>
                <a:ext uri="{FF2B5EF4-FFF2-40B4-BE49-F238E27FC236}">
                  <a16:creationId xmlns:a16="http://schemas.microsoft.com/office/drawing/2014/main" id="{746ECF86-BD30-4308-AE1C-60B24B578120}"/>
                </a:ext>
              </a:extLst>
            </p:cNvPr>
            <p:cNvSpPr/>
            <p:nvPr/>
          </p:nvSpPr>
          <p:spPr bwMode="auto">
            <a:xfrm>
              <a:off x="4006373" y="2727749"/>
              <a:ext cx="288032" cy="28803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
        <p:nvSpPr>
          <p:cNvPr id="18" name="Freihandform: Form 17">
            <a:extLst>
              <a:ext uri="{FF2B5EF4-FFF2-40B4-BE49-F238E27FC236}">
                <a16:creationId xmlns:a16="http://schemas.microsoft.com/office/drawing/2014/main" id="{9CC3F938-5DC1-4BA0-B819-E30C0AD39452}"/>
              </a:ext>
            </a:extLst>
          </p:cNvPr>
          <p:cNvSpPr/>
          <p:nvPr/>
        </p:nvSpPr>
        <p:spPr bwMode="auto">
          <a:xfrm>
            <a:off x="4655840" y="1772816"/>
            <a:ext cx="5947818" cy="2093304"/>
          </a:xfrm>
          <a:custGeom>
            <a:avLst/>
            <a:gdLst>
              <a:gd name="connsiteX0" fmla="*/ 0 w 6428232"/>
              <a:gd name="connsiteY0" fmla="*/ 19751 h 3144767"/>
              <a:gd name="connsiteX1" fmla="*/ 475488 w 6428232"/>
              <a:gd name="connsiteY1" fmla="*/ 120335 h 3144767"/>
              <a:gd name="connsiteX2" fmla="*/ 1252728 w 6428232"/>
              <a:gd name="connsiteY2" fmla="*/ 934151 h 3144767"/>
              <a:gd name="connsiteX3" fmla="*/ 2313432 w 6428232"/>
              <a:gd name="connsiteY3" fmla="*/ 2388047 h 3144767"/>
              <a:gd name="connsiteX4" fmla="*/ 3986784 w 6428232"/>
              <a:gd name="connsiteY4" fmla="*/ 2808671 h 3144767"/>
              <a:gd name="connsiteX5" fmla="*/ 5550408 w 6428232"/>
              <a:gd name="connsiteY5" fmla="*/ 3101279 h 3144767"/>
              <a:gd name="connsiteX6" fmla="*/ 6428232 w 6428232"/>
              <a:gd name="connsiteY6" fmla="*/ 3137855 h 3144767"/>
              <a:gd name="connsiteX0" fmla="*/ 0 w 6428232"/>
              <a:gd name="connsiteY0" fmla="*/ 12610 h 3137626"/>
              <a:gd name="connsiteX1" fmla="*/ 448056 w 6428232"/>
              <a:gd name="connsiteY1" fmla="*/ 140626 h 3137626"/>
              <a:gd name="connsiteX2" fmla="*/ 1252728 w 6428232"/>
              <a:gd name="connsiteY2" fmla="*/ 927010 h 3137626"/>
              <a:gd name="connsiteX3" fmla="*/ 2313432 w 6428232"/>
              <a:gd name="connsiteY3" fmla="*/ 2380906 h 3137626"/>
              <a:gd name="connsiteX4" fmla="*/ 3986784 w 6428232"/>
              <a:gd name="connsiteY4" fmla="*/ 2801530 h 3137626"/>
              <a:gd name="connsiteX5" fmla="*/ 5550408 w 6428232"/>
              <a:gd name="connsiteY5" fmla="*/ 3094138 h 3137626"/>
              <a:gd name="connsiteX6" fmla="*/ 6428232 w 6428232"/>
              <a:gd name="connsiteY6" fmla="*/ 3130714 h 3137626"/>
              <a:gd name="connsiteX0" fmla="*/ 0 w 6428232"/>
              <a:gd name="connsiteY0" fmla="*/ 12610 h 3137626"/>
              <a:gd name="connsiteX1" fmla="*/ 448056 w 6428232"/>
              <a:gd name="connsiteY1" fmla="*/ 140626 h 3137626"/>
              <a:gd name="connsiteX2" fmla="*/ 1252728 w 6428232"/>
              <a:gd name="connsiteY2" fmla="*/ 927010 h 3137626"/>
              <a:gd name="connsiteX3" fmla="*/ 2313432 w 6428232"/>
              <a:gd name="connsiteY3" fmla="*/ 2380906 h 3137626"/>
              <a:gd name="connsiteX4" fmla="*/ 3986784 w 6428232"/>
              <a:gd name="connsiteY4" fmla="*/ 2801530 h 3137626"/>
              <a:gd name="connsiteX5" fmla="*/ 5550408 w 6428232"/>
              <a:gd name="connsiteY5" fmla="*/ 3094138 h 3137626"/>
              <a:gd name="connsiteX6" fmla="*/ 6428232 w 6428232"/>
              <a:gd name="connsiteY6" fmla="*/ 3130714 h 3137626"/>
              <a:gd name="connsiteX0" fmla="*/ 0 w 6428232"/>
              <a:gd name="connsiteY0" fmla="*/ 28635 h 3153651"/>
              <a:gd name="connsiteX1" fmla="*/ 448056 w 6428232"/>
              <a:gd name="connsiteY1" fmla="*/ 156651 h 3153651"/>
              <a:gd name="connsiteX2" fmla="*/ 1252728 w 6428232"/>
              <a:gd name="connsiteY2" fmla="*/ 943035 h 3153651"/>
              <a:gd name="connsiteX3" fmla="*/ 2313432 w 6428232"/>
              <a:gd name="connsiteY3" fmla="*/ 2396931 h 3153651"/>
              <a:gd name="connsiteX4" fmla="*/ 3986784 w 6428232"/>
              <a:gd name="connsiteY4" fmla="*/ 2817555 h 3153651"/>
              <a:gd name="connsiteX5" fmla="*/ 5550408 w 6428232"/>
              <a:gd name="connsiteY5" fmla="*/ 3110163 h 3153651"/>
              <a:gd name="connsiteX6" fmla="*/ 6428232 w 6428232"/>
              <a:gd name="connsiteY6" fmla="*/ 3146739 h 3153651"/>
              <a:gd name="connsiteX0" fmla="*/ 0 w 6428232"/>
              <a:gd name="connsiteY0" fmla="*/ 13548 h 3138564"/>
              <a:gd name="connsiteX1" fmla="*/ 448056 w 6428232"/>
              <a:gd name="connsiteY1" fmla="*/ 141564 h 3138564"/>
              <a:gd name="connsiteX2" fmla="*/ 1252728 w 6428232"/>
              <a:gd name="connsiteY2" fmla="*/ 927948 h 3138564"/>
              <a:gd name="connsiteX3" fmla="*/ 2313432 w 6428232"/>
              <a:gd name="connsiteY3" fmla="*/ 2381844 h 3138564"/>
              <a:gd name="connsiteX4" fmla="*/ 3986784 w 6428232"/>
              <a:gd name="connsiteY4" fmla="*/ 2802468 h 3138564"/>
              <a:gd name="connsiteX5" fmla="*/ 5550408 w 6428232"/>
              <a:gd name="connsiteY5" fmla="*/ 3095076 h 3138564"/>
              <a:gd name="connsiteX6" fmla="*/ 6428232 w 6428232"/>
              <a:gd name="connsiteY6" fmla="*/ 3131652 h 3138564"/>
              <a:gd name="connsiteX0" fmla="*/ 0 w 6428232"/>
              <a:gd name="connsiteY0" fmla="*/ 13548 h 3138564"/>
              <a:gd name="connsiteX1" fmla="*/ 448056 w 6428232"/>
              <a:gd name="connsiteY1" fmla="*/ 141564 h 3138564"/>
              <a:gd name="connsiteX2" fmla="*/ 1252728 w 6428232"/>
              <a:gd name="connsiteY2" fmla="*/ 927948 h 3138564"/>
              <a:gd name="connsiteX3" fmla="*/ 2313432 w 6428232"/>
              <a:gd name="connsiteY3" fmla="*/ 2381844 h 3138564"/>
              <a:gd name="connsiteX4" fmla="*/ 3986784 w 6428232"/>
              <a:gd name="connsiteY4" fmla="*/ 2802468 h 3138564"/>
              <a:gd name="connsiteX5" fmla="*/ 5550408 w 6428232"/>
              <a:gd name="connsiteY5" fmla="*/ 3095076 h 3138564"/>
              <a:gd name="connsiteX6" fmla="*/ 6428232 w 6428232"/>
              <a:gd name="connsiteY6" fmla="*/ 3131652 h 3138564"/>
              <a:gd name="connsiteX0" fmla="*/ 0 w 6428232"/>
              <a:gd name="connsiteY0" fmla="*/ 0 h 3125016"/>
              <a:gd name="connsiteX1" fmla="*/ 658368 w 6428232"/>
              <a:gd name="connsiteY1" fmla="*/ 301752 h 3125016"/>
              <a:gd name="connsiteX2" fmla="*/ 1252728 w 6428232"/>
              <a:gd name="connsiteY2" fmla="*/ 914400 h 3125016"/>
              <a:gd name="connsiteX3" fmla="*/ 2313432 w 6428232"/>
              <a:gd name="connsiteY3" fmla="*/ 2368296 h 3125016"/>
              <a:gd name="connsiteX4" fmla="*/ 3986784 w 6428232"/>
              <a:gd name="connsiteY4" fmla="*/ 2788920 h 3125016"/>
              <a:gd name="connsiteX5" fmla="*/ 5550408 w 6428232"/>
              <a:gd name="connsiteY5" fmla="*/ 3081528 h 3125016"/>
              <a:gd name="connsiteX6" fmla="*/ 6428232 w 6428232"/>
              <a:gd name="connsiteY6" fmla="*/ 3118104 h 3125016"/>
              <a:gd name="connsiteX0" fmla="*/ 0 w 6428232"/>
              <a:gd name="connsiteY0" fmla="*/ 0 h 3125016"/>
              <a:gd name="connsiteX1" fmla="*/ 658368 w 6428232"/>
              <a:gd name="connsiteY1" fmla="*/ 301752 h 3125016"/>
              <a:gd name="connsiteX2" fmla="*/ 1252728 w 6428232"/>
              <a:gd name="connsiteY2" fmla="*/ 914400 h 3125016"/>
              <a:gd name="connsiteX3" fmla="*/ 2340864 w 6428232"/>
              <a:gd name="connsiteY3" fmla="*/ 2532888 h 3125016"/>
              <a:gd name="connsiteX4" fmla="*/ 3986784 w 6428232"/>
              <a:gd name="connsiteY4" fmla="*/ 2788920 h 3125016"/>
              <a:gd name="connsiteX5" fmla="*/ 5550408 w 6428232"/>
              <a:gd name="connsiteY5" fmla="*/ 3081528 h 3125016"/>
              <a:gd name="connsiteX6" fmla="*/ 6428232 w 6428232"/>
              <a:gd name="connsiteY6" fmla="*/ 3118104 h 3125016"/>
              <a:gd name="connsiteX0" fmla="*/ 0 w 6428232"/>
              <a:gd name="connsiteY0" fmla="*/ 0 h 3120605"/>
              <a:gd name="connsiteX1" fmla="*/ 658368 w 6428232"/>
              <a:gd name="connsiteY1" fmla="*/ 301752 h 3120605"/>
              <a:gd name="connsiteX2" fmla="*/ 1252728 w 6428232"/>
              <a:gd name="connsiteY2" fmla="*/ 914400 h 3120605"/>
              <a:gd name="connsiteX3" fmla="*/ 2340864 w 6428232"/>
              <a:gd name="connsiteY3" fmla="*/ 2532888 h 3120605"/>
              <a:gd name="connsiteX4" fmla="*/ 3986784 w 6428232"/>
              <a:gd name="connsiteY4" fmla="*/ 2944368 h 3120605"/>
              <a:gd name="connsiteX5" fmla="*/ 5550408 w 6428232"/>
              <a:gd name="connsiteY5" fmla="*/ 3081528 h 3120605"/>
              <a:gd name="connsiteX6" fmla="*/ 6428232 w 6428232"/>
              <a:gd name="connsiteY6" fmla="*/ 3118104 h 3120605"/>
              <a:gd name="connsiteX0" fmla="*/ 0 w 6428232"/>
              <a:gd name="connsiteY0" fmla="*/ 0 h 3139802"/>
              <a:gd name="connsiteX1" fmla="*/ 658368 w 6428232"/>
              <a:gd name="connsiteY1" fmla="*/ 301752 h 3139802"/>
              <a:gd name="connsiteX2" fmla="*/ 1252728 w 6428232"/>
              <a:gd name="connsiteY2" fmla="*/ 914400 h 3139802"/>
              <a:gd name="connsiteX3" fmla="*/ 2340864 w 6428232"/>
              <a:gd name="connsiteY3" fmla="*/ 2532888 h 3139802"/>
              <a:gd name="connsiteX4" fmla="*/ 3986784 w 6428232"/>
              <a:gd name="connsiteY4" fmla="*/ 2944368 h 3139802"/>
              <a:gd name="connsiteX5" fmla="*/ 5559552 w 6428232"/>
              <a:gd name="connsiteY5" fmla="*/ 3127248 h 3139802"/>
              <a:gd name="connsiteX6" fmla="*/ 6428232 w 6428232"/>
              <a:gd name="connsiteY6" fmla="*/ 3118104 h 3139802"/>
              <a:gd name="connsiteX0" fmla="*/ 0 w 5559552"/>
              <a:gd name="connsiteY0" fmla="*/ 0 h 3127248"/>
              <a:gd name="connsiteX1" fmla="*/ 658368 w 5559552"/>
              <a:gd name="connsiteY1" fmla="*/ 301752 h 3127248"/>
              <a:gd name="connsiteX2" fmla="*/ 1252728 w 5559552"/>
              <a:gd name="connsiteY2" fmla="*/ 914400 h 3127248"/>
              <a:gd name="connsiteX3" fmla="*/ 2340864 w 5559552"/>
              <a:gd name="connsiteY3" fmla="*/ 2532888 h 3127248"/>
              <a:gd name="connsiteX4" fmla="*/ 3986784 w 5559552"/>
              <a:gd name="connsiteY4" fmla="*/ 2944368 h 3127248"/>
              <a:gd name="connsiteX5" fmla="*/ 5559552 w 5559552"/>
              <a:gd name="connsiteY5" fmla="*/ 3127248 h 3127248"/>
              <a:gd name="connsiteX0" fmla="*/ 0 w 3986784"/>
              <a:gd name="connsiteY0" fmla="*/ 0 h 2944368"/>
              <a:gd name="connsiteX1" fmla="*/ 658368 w 3986784"/>
              <a:gd name="connsiteY1" fmla="*/ 301752 h 2944368"/>
              <a:gd name="connsiteX2" fmla="*/ 1252728 w 3986784"/>
              <a:gd name="connsiteY2" fmla="*/ 914400 h 2944368"/>
              <a:gd name="connsiteX3" fmla="*/ 2340864 w 3986784"/>
              <a:gd name="connsiteY3" fmla="*/ 2532888 h 2944368"/>
              <a:gd name="connsiteX4" fmla="*/ 3986784 w 3986784"/>
              <a:gd name="connsiteY4" fmla="*/ 2944368 h 2944368"/>
              <a:gd name="connsiteX0" fmla="*/ 0 w 3986784"/>
              <a:gd name="connsiteY0" fmla="*/ 0 h 2944368"/>
              <a:gd name="connsiteX1" fmla="*/ 658368 w 3986784"/>
              <a:gd name="connsiteY1" fmla="*/ 301752 h 2944368"/>
              <a:gd name="connsiteX2" fmla="*/ 1252728 w 3986784"/>
              <a:gd name="connsiteY2" fmla="*/ 914400 h 2944368"/>
              <a:gd name="connsiteX3" fmla="*/ 2089583 w 3986784"/>
              <a:gd name="connsiteY3" fmla="*/ 2621589 h 2944368"/>
              <a:gd name="connsiteX4" fmla="*/ 3986784 w 3986784"/>
              <a:gd name="connsiteY4" fmla="*/ 2944368 h 2944368"/>
              <a:gd name="connsiteX0" fmla="*/ 0 w 3986784"/>
              <a:gd name="connsiteY0" fmla="*/ 0 h 2944368"/>
              <a:gd name="connsiteX1" fmla="*/ 658368 w 3986784"/>
              <a:gd name="connsiteY1" fmla="*/ 301752 h 2944368"/>
              <a:gd name="connsiteX2" fmla="*/ 1107249 w 3986784"/>
              <a:gd name="connsiteY2" fmla="*/ 751781 h 2944368"/>
              <a:gd name="connsiteX3" fmla="*/ 2089583 w 3986784"/>
              <a:gd name="connsiteY3" fmla="*/ 2621589 h 2944368"/>
              <a:gd name="connsiteX4" fmla="*/ 3986784 w 3986784"/>
              <a:gd name="connsiteY4"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935320 w 3986784"/>
              <a:gd name="connsiteY1" fmla="*/ 1077018 h 2944368"/>
              <a:gd name="connsiteX2" fmla="*/ 2089583 w 3986784"/>
              <a:gd name="connsiteY2" fmla="*/ 2621589 h 2944368"/>
              <a:gd name="connsiteX3" fmla="*/ 3986784 w 3986784"/>
              <a:gd name="connsiteY3" fmla="*/ 2944368 h 2944368"/>
              <a:gd name="connsiteX0" fmla="*/ 0 w 3986784"/>
              <a:gd name="connsiteY0" fmla="*/ 0 h 2944368"/>
              <a:gd name="connsiteX1" fmla="*/ 935320 w 3986784"/>
              <a:gd name="connsiteY1" fmla="*/ 1077018 h 2944368"/>
              <a:gd name="connsiteX2" fmla="*/ 2089583 w 3986784"/>
              <a:gd name="connsiteY2" fmla="*/ 2621589 h 2944368"/>
              <a:gd name="connsiteX3" fmla="*/ 3986784 w 3986784"/>
              <a:gd name="connsiteY3" fmla="*/ 2944368 h 2944368"/>
              <a:gd name="connsiteX0" fmla="*/ 0 w 3986784"/>
              <a:gd name="connsiteY0" fmla="*/ 0 h 2944368"/>
              <a:gd name="connsiteX1" fmla="*/ 1120474 w 3986784"/>
              <a:gd name="connsiteY1" fmla="*/ 1372688 h 2944368"/>
              <a:gd name="connsiteX2" fmla="*/ 2089583 w 3986784"/>
              <a:gd name="connsiteY2" fmla="*/ 2621589 h 2944368"/>
              <a:gd name="connsiteX3" fmla="*/ 3986784 w 3986784"/>
              <a:gd name="connsiteY3" fmla="*/ 2944368 h 2944368"/>
              <a:gd name="connsiteX0" fmla="*/ 0 w 3986784"/>
              <a:gd name="connsiteY0" fmla="*/ 0 h 2944368"/>
              <a:gd name="connsiteX1" fmla="*/ 1120474 w 3986784"/>
              <a:gd name="connsiteY1" fmla="*/ 1372688 h 2944368"/>
              <a:gd name="connsiteX2" fmla="*/ 2089583 w 3986784"/>
              <a:gd name="connsiteY2" fmla="*/ 2621589 h 2944368"/>
              <a:gd name="connsiteX3" fmla="*/ 3986784 w 3986784"/>
              <a:gd name="connsiteY3" fmla="*/ 2944368 h 2944368"/>
              <a:gd name="connsiteX0" fmla="*/ 0 w 3742115"/>
              <a:gd name="connsiteY0" fmla="*/ 0 h 2944368"/>
              <a:gd name="connsiteX1" fmla="*/ 1120474 w 3742115"/>
              <a:gd name="connsiteY1" fmla="*/ 1372688 h 2944368"/>
              <a:gd name="connsiteX2" fmla="*/ 2089583 w 3742115"/>
              <a:gd name="connsiteY2" fmla="*/ 2621589 h 2944368"/>
              <a:gd name="connsiteX3" fmla="*/ 3742115 w 3742115"/>
              <a:gd name="connsiteY3" fmla="*/ 2944368 h 2944368"/>
            </a:gdLst>
            <a:ahLst/>
            <a:cxnLst>
              <a:cxn ang="0">
                <a:pos x="connsiteX0" y="connsiteY0"/>
              </a:cxn>
              <a:cxn ang="0">
                <a:pos x="connsiteX1" y="connsiteY1"/>
              </a:cxn>
              <a:cxn ang="0">
                <a:pos x="connsiteX2" y="connsiteY2"/>
              </a:cxn>
              <a:cxn ang="0">
                <a:pos x="connsiteX3" y="connsiteY3"/>
              </a:cxn>
            </a:cxnLst>
            <a:rect l="l" t="t" r="r" b="b"/>
            <a:pathLst>
              <a:path w="3742115" h="2944368">
                <a:moveTo>
                  <a:pt x="0" y="0"/>
                </a:moveTo>
                <a:cubicBezTo>
                  <a:pt x="495184" y="245322"/>
                  <a:pt x="785435" y="507036"/>
                  <a:pt x="1120474" y="1372688"/>
                </a:cubicBezTo>
                <a:cubicBezTo>
                  <a:pt x="1455513" y="2238340"/>
                  <a:pt x="1652643" y="2359642"/>
                  <a:pt x="2089583" y="2621589"/>
                </a:cubicBezTo>
                <a:cubicBezTo>
                  <a:pt x="2526523" y="2883536"/>
                  <a:pt x="3205667" y="2845308"/>
                  <a:pt x="3742115" y="2944368"/>
                </a:cubicBezTo>
              </a:path>
            </a:pathLst>
          </a:custGeom>
          <a:noFill/>
          <a:ln w="444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sp>
        <p:nvSpPr>
          <p:cNvPr id="19" name="Freihandform: Form 18">
            <a:extLst>
              <a:ext uri="{FF2B5EF4-FFF2-40B4-BE49-F238E27FC236}">
                <a16:creationId xmlns:a16="http://schemas.microsoft.com/office/drawing/2014/main" id="{94F052CA-E064-4396-B188-3D44F212D2E9}"/>
              </a:ext>
            </a:extLst>
          </p:cNvPr>
          <p:cNvSpPr/>
          <p:nvPr/>
        </p:nvSpPr>
        <p:spPr bwMode="auto">
          <a:xfrm>
            <a:off x="5087891" y="1772815"/>
            <a:ext cx="5548426" cy="2061773"/>
          </a:xfrm>
          <a:custGeom>
            <a:avLst/>
            <a:gdLst>
              <a:gd name="connsiteX0" fmla="*/ 0 w 6428232"/>
              <a:gd name="connsiteY0" fmla="*/ 19751 h 3144767"/>
              <a:gd name="connsiteX1" fmla="*/ 475488 w 6428232"/>
              <a:gd name="connsiteY1" fmla="*/ 120335 h 3144767"/>
              <a:gd name="connsiteX2" fmla="*/ 1252728 w 6428232"/>
              <a:gd name="connsiteY2" fmla="*/ 934151 h 3144767"/>
              <a:gd name="connsiteX3" fmla="*/ 2313432 w 6428232"/>
              <a:gd name="connsiteY3" fmla="*/ 2388047 h 3144767"/>
              <a:gd name="connsiteX4" fmla="*/ 3986784 w 6428232"/>
              <a:gd name="connsiteY4" fmla="*/ 2808671 h 3144767"/>
              <a:gd name="connsiteX5" fmla="*/ 5550408 w 6428232"/>
              <a:gd name="connsiteY5" fmla="*/ 3101279 h 3144767"/>
              <a:gd name="connsiteX6" fmla="*/ 6428232 w 6428232"/>
              <a:gd name="connsiteY6" fmla="*/ 3137855 h 3144767"/>
              <a:gd name="connsiteX0" fmla="*/ 0 w 6428232"/>
              <a:gd name="connsiteY0" fmla="*/ 12610 h 3137626"/>
              <a:gd name="connsiteX1" fmla="*/ 448056 w 6428232"/>
              <a:gd name="connsiteY1" fmla="*/ 140626 h 3137626"/>
              <a:gd name="connsiteX2" fmla="*/ 1252728 w 6428232"/>
              <a:gd name="connsiteY2" fmla="*/ 927010 h 3137626"/>
              <a:gd name="connsiteX3" fmla="*/ 2313432 w 6428232"/>
              <a:gd name="connsiteY3" fmla="*/ 2380906 h 3137626"/>
              <a:gd name="connsiteX4" fmla="*/ 3986784 w 6428232"/>
              <a:gd name="connsiteY4" fmla="*/ 2801530 h 3137626"/>
              <a:gd name="connsiteX5" fmla="*/ 5550408 w 6428232"/>
              <a:gd name="connsiteY5" fmla="*/ 3094138 h 3137626"/>
              <a:gd name="connsiteX6" fmla="*/ 6428232 w 6428232"/>
              <a:gd name="connsiteY6" fmla="*/ 3130714 h 3137626"/>
              <a:gd name="connsiteX0" fmla="*/ 0 w 6428232"/>
              <a:gd name="connsiteY0" fmla="*/ 12610 h 3137626"/>
              <a:gd name="connsiteX1" fmla="*/ 448056 w 6428232"/>
              <a:gd name="connsiteY1" fmla="*/ 140626 h 3137626"/>
              <a:gd name="connsiteX2" fmla="*/ 1252728 w 6428232"/>
              <a:gd name="connsiteY2" fmla="*/ 927010 h 3137626"/>
              <a:gd name="connsiteX3" fmla="*/ 2313432 w 6428232"/>
              <a:gd name="connsiteY3" fmla="*/ 2380906 h 3137626"/>
              <a:gd name="connsiteX4" fmla="*/ 3986784 w 6428232"/>
              <a:gd name="connsiteY4" fmla="*/ 2801530 h 3137626"/>
              <a:gd name="connsiteX5" fmla="*/ 5550408 w 6428232"/>
              <a:gd name="connsiteY5" fmla="*/ 3094138 h 3137626"/>
              <a:gd name="connsiteX6" fmla="*/ 6428232 w 6428232"/>
              <a:gd name="connsiteY6" fmla="*/ 3130714 h 3137626"/>
              <a:gd name="connsiteX0" fmla="*/ 0 w 6428232"/>
              <a:gd name="connsiteY0" fmla="*/ 28635 h 3153651"/>
              <a:gd name="connsiteX1" fmla="*/ 448056 w 6428232"/>
              <a:gd name="connsiteY1" fmla="*/ 156651 h 3153651"/>
              <a:gd name="connsiteX2" fmla="*/ 1252728 w 6428232"/>
              <a:gd name="connsiteY2" fmla="*/ 943035 h 3153651"/>
              <a:gd name="connsiteX3" fmla="*/ 2313432 w 6428232"/>
              <a:gd name="connsiteY3" fmla="*/ 2396931 h 3153651"/>
              <a:gd name="connsiteX4" fmla="*/ 3986784 w 6428232"/>
              <a:gd name="connsiteY4" fmla="*/ 2817555 h 3153651"/>
              <a:gd name="connsiteX5" fmla="*/ 5550408 w 6428232"/>
              <a:gd name="connsiteY5" fmla="*/ 3110163 h 3153651"/>
              <a:gd name="connsiteX6" fmla="*/ 6428232 w 6428232"/>
              <a:gd name="connsiteY6" fmla="*/ 3146739 h 3153651"/>
              <a:gd name="connsiteX0" fmla="*/ 0 w 6428232"/>
              <a:gd name="connsiteY0" fmla="*/ 13548 h 3138564"/>
              <a:gd name="connsiteX1" fmla="*/ 448056 w 6428232"/>
              <a:gd name="connsiteY1" fmla="*/ 141564 h 3138564"/>
              <a:gd name="connsiteX2" fmla="*/ 1252728 w 6428232"/>
              <a:gd name="connsiteY2" fmla="*/ 927948 h 3138564"/>
              <a:gd name="connsiteX3" fmla="*/ 2313432 w 6428232"/>
              <a:gd name="connsiteY3" fmla="*/ 2381844 h 3138564"/>
              <a:gd name="connsiteX4" fmla="*/ 3986784 w 6428232"/>
              <a:gd name="connsiteY4" fmla="*/ 2802468 h 3138564"/>
              <a:gd name="connsiteX5" fmla="*/ 5550408 w 6428232"/>
              <a:gd name="connsiteY5" fmla="*/ 3095076 h 3138564"/>
              <a:gd name="connsiteX6" fmla="*/ 6428232 w 6428232"/>
              <a:gd name="connsiteY6" fmla="*/ 3131652 h 3138564"/>
              <a:gd name="connsiteX0" fmla="*/ 0 w 6428232"/>
              <a:gd name="connsiteY0" fmla="*/ 13548 h 3138564"/>
              <a:gd name="connsiteX1" fmla="*/ 448056 w 6428232"/>
              <a:gd name="connsiteY1" fmla="*/ 141564 h 3138564"/>
              <a:gd name="connsiteX2" fmla="*/ 1252728 w 6428232"/>
              <a:gd name="connsiteY2" fmla="*/ 927948 h 3138564"/>
              <a:gd name="connsiteX3" fmla="*/ 2313432 w 6428232"/>
              <a:gd name="connsiteY3" fmla="*/ 2381844 h 3138564"/>
              <a:gd name="connsiteX4" fmla="*/ 3986784 w 6428232"/>
              <a:gd name="connsiteY4" fmla="*/ 2802468 h 3138564"/>
              <a:gd name="connsiteX5" fmla="*/ 5550408 w 6428232"/>
              <a:gd name="connsiteY5" fmla="*/ 3095076 h 3138564"/>
              <a:gd name="connsiteX6" fmla="*/ 6428232 w 6428232"/>
              <a:gd name="connsiteY6" fmla="*/ 3131652 h 3138564"/>
              <a:gd name="connsiteX0" fmla="*/ 0 w 6428232"/>
              <a:gd name="connsiteY0" fmla="*/ 0 h 3125016"/>
              <a:gd name="connsiteX1" fmla="*/ 658368 w 6428232"/>
              <a:gd name="connsiteY1" fmla="*/ 301752 h 3125016"/>
              <a:gd name="connsiteX2" fmla="*/ 1252728 w 6428232"/>
              <a:gd name="connsiteY2" fmla="*/ 914400 h 3125016"/>
              <a:gd name="connsiteX3" fmla="*/ 2313432 w 6428232"/>
              <a:gd name="connsiteY3" fmla="*/ 2368296 h 3125016"/>
              <a:gd name="connsiteX4" fmla="*/ 3986784 w 6428232"/>
              <a:gd name="connsiteY4" fmla="*/ 2788920 h 3125016"/>
              <a:gd name="connsiteX5" fmla="*/ 5550408 w 6428232"/>
              <a:gd name="connsiteY5" fmla="*/ 3081528 h 3125016"/>
              <a:gd name="connsiteX6" fmla="*/ 6428232 w 6428232"/>
              <a:gd name="connsiteY6" fmla="*/ 3118104 h 3125016"/>
              <a:gd name="connsiteX0" fmla="*/ 0 w 6428232"/>
              <a:gd name="connsiteY0" fmla="*/ 0 h 3125016"/>
              <a:gd name="connsiteX1" fmla="*/ 658368 w 6428232"/>
              <a:gd name="connsiteY1" fmla="*/ 301752 h 3125016"/>
              <a:gd name="connsiteX2" fmla="*/ 1252728 w 6428232"/>
              <a:gd name="connsiteY2" fmla="*/ 914400 h 3125016"/>
              <a:gd name="connsiteX3" fmla="*/ 2340864 w 6428232"/>
              <a:gd name="connsiteY3" fmla="*/ 2532888 h 3125016"/>
              <a:gd name="connsiteX4" fmla="*/ 3986784 w 6428232"/>
              <a:gd name="connsiteY4" fmla="*/ 2788920 h 3125016"/>
              <a:gd name="connsiteX5" fmla="*/ 5550408 w 6428232"/>
              <a:gd name="connsiteY5" fmla="*/ 3081528 h 3125016"/>
              <a:gd name="connsiteX6" fmla="*/ 6428232 w 6428232"/>
              <a:gd name="connsiteY6" fmla="*/ 3118104 h 3125016"/>
              <a:gd name="connsiteX0" fmla="*/ 0 w 6428232"/>
              <a:gd name="connsiteY0" fmla="*/ 0 h 3120605"/>
              <a:gd name="connsiteX1" fmla="*/ 658368 w 6428232"/>
              <a:gd name="connsiteY1" fmla="*/ 301752 h 3120605"/>
              <a:gd name="connsiteX2" fmla="*/ 1252728 w 6428232"/>
              <a:gd name="connsiteY2" fmla="*/ 914400 h 3120605"/>
              <a:gd name="connsiteX3" fmla="*/ 2340864 w 6428232"/>
              <a:gd name="connsiteY3" fmla="*/ 2532888 h 3120605"/>
              <a:gd name="connsiteX4" fmla="*/ 3986784 w 6428232"/>
              <a:gd name="connsiteY4" fmla="*/ 2944368 h 3120605"/>
              <a:gd name="connsiteX5" fmla="*/ 5550408 w 6428232"/>
              <a:gd name="connsiteY5" fmla="*/ 3081528 h 3120605"/>
              <a:gd name="connsiteX6" fmla="*/ 6428232 w 6428232"/>
              <a:gd name="connsiteY6" fmla="*/ 3118104 h 3120605"/>
              <a:gd name="connsiteX0" fmla="*/ 0 w 6428232"/>
              <a:gd name="connsiteY0" fmla="*/ 0 h 3139802"/>
              <a:gd name="connsiteX1" fmla="*/ 658368 w 6428232"/>
              <a:gd name="connsiteY1" fmla="*/ 301752 h 3139802"/>
              <a:gd name="connsiteX2" fmla="*/ 1252728 w 6428232"/>
              <a:gd name="connsiteY2" fmla="*/ 914400 h 3139802"/>
              <a:gd name="connsiteX3" fmla="*/ 2340864 w 6428232"/>
              <a:gd name="connsiteY3" fmla="*/ 2532888 h 3139802"/>
              <a:gd name="connsiteX4" fmla="*/ 3986784 w 6428232"/>
              <a:gd name="connsiteY4" fmla="*/ 2944368 h 3139802"/>
              <a:gd name="connsiteX5" fmla="*/ 5559552 w 6428232"/>
              <a:gd name="connsiteY5" fmla="*/ 3127248 h 3139802"/>
              <a:gd name="connsiteX6" fmla="*/ 6428232 w 6428232"/>
              <a:gd name="connsiteY6" fmla="*/ 3118104 h 3139802"/>
              <a:gd name="connsiteX0" fmla="*/ 0 w 5559552"/>
              <a:gd name="connsiteY0" fmla="*/ 0 h 3127248"/>
              <a:gd name="connsiteX1" fmla="*/ 658368 w 5559552"/>
              <a:gd name="connsiteY1" fmla="*/ 301752 h 3127248"/>
              <a:gd name="connsiteX2" fmla="*/ 1252728 w 5559552"/>
              <a:gd name="connsiteY2" fmla="*/ 914400 h 3127248"/>
              <a:gd name="connsiteX3" fmla="*/ 2340864 w 5559552"/>
              <a:gd name="connsiteY3" fmla="*/ 2532888 h 3127248"/>
              <a:gd name="connsiteX4" fmla="*/ 3986784 w 5559552"/>
              <a:gd name="connsiteY4" fmla="*/ 2944368 h 3127248"/>
              <a:gd name="connsiteX5" fmla="*/ 5559552 w 5559552"/>
              <a:gd name="connsiteY5" fmla="*/ 3127248 h 3127248"/>
              <a:gd name="connsiteX0" fmla="*/ 0 w 3986784"/>
              <a:gd name="connsiteY0" fmla="*/ 0 h 2944368"/>
              <a:gd name="connsiteX1" fmla="*/ 658368 w 3986784"/>
              <a:gd name="connsiteY1" fmla="*/ 301752 h 2944368"/>
              <a:gd name="connsiteX2" fmla="*/ 1252728 w 3986784"/>
              <a:gd name="connsiteY2" fmla="*/ 914400 h 2944368"/>
              <a:gd name="connsiteX3" fmla="*/ 2340864 w 3986784"/>
              <a:gd name="connsiteY3" fmla="*/ 2532888 h 2944368"/>
              <a:gd name="connsiteX4" fmla="*/ 3986784 w 3986784"/>
              <a:gd name="connsiteY4" fmla="*/ 2944368 h 2944368"/>
              <a:gd name="connsiteX0" fmla="*/ 0 w 3986784"/>
              <a:gd name="connsiteY0" fmla="*/ 0 h 2944368"/>
              <a:gd name="connsiteX1" fmla="*/ 658368 w 3986784"/>
              <a:gd name="connsiteY1" fmla="*/ 301752 h 2944368"/>
              <a:gd name="connsiteX2" fmla="*/ 1252728 w 3986784"/>
              <a:gd name="connsiteY2" fmla="*/ 914400 h 2944368"/>
              <a:gd name="connsiteX3" fmla="*/ 2089583 w 3986784"/>
              <a:gd name="connsiteY3" fmla="*/ 2621589 h 2944368"/>
              <a:gd name="connsiteX4" fmla="*/ 3986784 w 3986784"/>
              <a:gd name="connsiteY4" fmla="*/ 2944368 h 2944368"/>
              <a:gd name="connsiteX0" fmla="*/ 0 w 3986784"/>
              <a:gd name="connsiteY0" fmla="*/ 0 h 2944368"/>
              <a:gd name="connsiteX1" fmla="*/ 658368 w 3986784"/>
              <a:gd name="connsiteY1" fmla="*/ 301752 h 2944368"/>
              <a:gd name="connsiteX2" fmla="*/ 1107249 w 3986784"/>
              <a:gd name="connsiteY2" fmla="*/ 751781 h 2944368"/>
              <a:gd name="connsiteX3" fmla="*/ 2089583 w 3986784"/>
              <a:gd name="connsiteY3" fmla="*/ 2621589 h 2944368"/>
              <a:gd name="connsiteX4" fmla="*/ 3986784 w 3986784"/>
              <a:gd name="connsiteY4"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935320 w 3986784"/>
              <a:gd name="connsiteY1" fmla="*/ 1077018 h 2944368"/>
              <a:gd name="connsiteX2" fmla="*/ 2089583 w 3986784"/>
              <a:gd name="connsiteY2" fmla="*/ 2621589 h 2944368"/>
              <a:gd name="connsiteX3" fmla="*/ 3986784 w 3986784"/>
              <a:gd name="connsiteY3" fmla="*/ 2944368 h 2944368"/>
              <a:gd name="connsiteX0" fmla="*/ 0 w 3986784"/>
              <a:gd name="connsiteY0" fmla="*/ 0 h 2944368"/>
              <a:gd name="connsiteX1" fmla="*/ 935320 w 3986784"/>
              <a:gd name="connsiteY1" fmla="*/ 1077018 h 2944368"/>
              <a:gd name="connsiteX2" fmla="*/ 2089583 w 3986784"/>
              <a:gd name="connsiteY2" fmla="*/ 2621589 h 2944368"/>
              <a:gd name="connsiteX3" fmla="*/ 3986784 w 3986784"/>
              <a:gd name="connsiteY3" fmla="*/ 2944368 h 2944368"/>
              <a:gd name="connsiteX0" fmla="*/ 0 w 3986784"/>
              <a:gd name="connsiteY0" fmla="*/ 0 h 2944368"/>
              <a:gd name="connsiteX1" fmla="*/ 1120474 w 3986784"/>
              <a:gd name="connsiteY1" fmla="*/ 1372688 h 2944368"/>
              <a:gd name="connsiteX2" fmla="*/ 2089583 w 3986784"/>
              <a:gd name="connsiteY2" fmla="*/ 2621589 h 2944368"/>
              <a:gd name="connsiteX3" fmla="*/ 3986784 w 3986784"/>
              <a:gd name="connsiteY3" fmla="*/ 2944368 h 2944368"/>
              <a:gd name="connsiteX0" fmla="*/ 0 w 3986784"/>
              <a:gd name="connsiteY0" fmla="*/ 0 h 2944368"/>
              <a:gd name="connsiteX1" fmla="*/ 1120474 w 3986784"/>
              <a:gd name="connsiteY1" fmla="*/ 1372688 h 2944368"/>
              <a:gd name="connsiteX2" fmla="*/ 2089583 w 3986784"/>
              <a:gd name="connsiteY2" fmla="*/ 2621589 h 2944368"/>
              <a:gd name="connsiteX3" fmla="*/ 3986784 w 3986784"/>
              <a:gd name="connsiteY3" fmla="*/ 2944368 h 2944368"/>
              <a:gd name="connsiteX0" fmla="*/ 0 w 3490835"/>
              <a:gd name="connsiteY0" fmla="*/ 0 h 2900018"/>
              <a:gd name="connsiteX1" fmla="*/ 1120474 w 3490835"/>
              <a:gd name="connsiteY1" fmla="*/ 1372688 h 2900018"/>
              <a:gd name="connsiteX2" fmla="*/ 2089583 w 3490835"/>
              <a:gd name="connsiteY2" fmla="*/ 2621589 h 2900018"/>
              <a:gd name="connsiteX3" fmla="*/ 3490835 w 3490835"/>
              <a:gd name="connsiteY3" fmla="*/ 2900018 h 2900018"/>
            </a:gdLst>
            <a:ahLst/>
            <a:cxnLst>
              <a:cxn ang="0">
                <a:pos x="connsiteX0" y="connsiteY0"/>
              </a:cxn>
              <a:cxn ang="0">
                <a:pos x="connsiteX1" y="connsiteY1"/>
              </a:cxn>
              <a:cxn ang="0">
                <a:pos x="connsiteX2" y="connsiteY2"/>
              </a:cxn>
              <a:cxn ang="0">
                <a:pos x="connsiteX3" y="connsiteY3"/>
              </a:cxn>
            </a:cxnLst>
            <a:rect l="l" t="t" r="r" b="b"/>
            <a:pathLst>
              <a:path w="3490835" h="2900018">
                <a:moveTo>
                  <a:pt x="0" y="0"/>
                </a:moveTo>
                <a:cubicBezTo>
                  <a:pt x="495184" y="245322"/>
                  <a:pt x="785435" y="507036"/>
                  <a:pt x="1120474" y="1372688"/>
                </a:cubicBezTo>
                <a:cubicBezTo>
                  <a:pt x="1455513" y="2238340"/>
                  <a:pt x="1694523" y="2367034"/>
                  <a:pt x="2089583" y="2621589"/>
                </a:cubicBezTo>
                <a:cubicBezTo>
                  <a:pt x="2484643" y="2876144"/>
                  <a:pt x="2954387" y="2800958"/>
                  <a:pt x="3490835" y="2900018"/>
                </a:cubicBezTo>
              </a:path>
            </a:pathLst>
          </a:custGeom>
          <a:noFill/>
          <a:ln w="444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2A3C8CB7-9C5C-4313-B16B-DE9E16FB5E4F}"/>
              </a:ext>
            </a:extLst>
          </p:cNvPr>
          <p:cNvSpPr/>
          <p:nvPr/>
        </p:nvSpPr>
        <p:spPr bwMode="auto">
          <a:xfrm>
            <a:off x="5519939" y="1767744"/>
            <a:ext cx="5054439" cy="2040752"/>
          </a:xfrm>
          <a:custGeom>
            <a:avLst/>
            <a:gdLst>
              <a:gd name="connsiteX0" fmla="*/ 0 w 6428232"/>
              <a:gd name="connsiteY0" fmla="*/ 19751 h 3144767"/>
              <a:gd name="connsiteX1" fmla="*/ 475488 w 6428232"/>
              <a:gd name="connsiteY1" fmla="*/ 120335 h 3144767"/>
              <a:gd name="connsiteX2" fmla="*/ 1252728 w 6428232"/>
              <a:gd name="connsiteY2" fmla="*/ 934151 h 3144767"/>
              <a:gd name="connsiteX3" fmla="*/ 2313432 w 6428232"/>
              <a:gd name="connsiteY3" fmla="*/ 2388047 h 3144767"/>
              <a:gd name="connsiteX4" fmla="*/ 3986784 w 6428232"/>
              <a:gd name="connsiteY4" fmla="*/ 2808671 h 3144767"/>
              <a:gd name="connsiteX5" fmla="*/ 5550408 w 6428232"/>
              <a:gd name="connsiteY5" fmla="*/ 3101279 h 3144767"/>
              <a:gd name="connsiteX6" fmla="*/ 6428232 w 6428232"/>
              <a:gd name="connsiteY6" fmla="*/ 3137855 h 3144767"/>
              <a:gd name="connsiteX0" fmla="*/ 0 w 6428232"/>
              <a:gd name="connsiteY0" fmla="*/ 12610 h 3137626"/>
              <a:gd name="connsiteX1" fmla="*/ 448056 w 6428232"/>
              <a:gd name="connsiteY1" fmla="*/ 140626 h 3137626"/>
              <a:gd name="connsiteX2" fmla="*/ 1252728 w 6428232"/>
              <a:gd name="connsiteY2" fmla="*/ 927010 h 3137626"/>
              <a:gd name="connsiteX3" fmla="*/ 2313432 w 6428232"/>
              <a:gd name="connsiteY3" fmla="*/ 2380906 h 3137626"/>
              <a:gd name="connsiteX4" fmla="*/ 3986784 w 6428232"/>
              <a:gd name="connsiteY4" fmla="*/ 2801530 h 3137626"/>
              <a:gd name="connsiteX5" fmla="*/ 5550408 w 6428232"/>
              <a:gd name="connsiteY5" fmla="*/ 3094138 h 3137626"/>
              <a:gd name="connsiteX6" fmla="*/ 6428232 w 6428232"/>
              <a:gd name="connsiteY6" fmla="*/ 3130714 h 3137626"/>
              <a:gd name="connsiteX0" fmla="*/ 0 w 6428232"/>
              <a:gd name="connsiteY0" fmla="*/ 12610 h 3137626"/>
              <a:gd name="connsiteX1" fmla="*/ 448056 w 6428232"/>
              <a:gd name="connsiteY1" fmla="*/ 140626 h 3137626"/>
              <a:gd name="connsiteX2" fmla="*/ 1252728 w 6428232"/>
              <a:gd name="connsiteY2" fmla="*/ 927010 h 3137626"/>
              <a:gd name="connsiteX3" fmla="*/ 2313432 w 6428232"/>
              <a:gd name="connsiteY3" fmla="*/ 2380906 h 3137626"/>
              <a:gd name="connsiteX4" fmla="*/ 3986784 w 6428232"/>
              <a:gd name="connsiteY4" fmla="*/ 2801530 h 3137626"/>
              <a:gd name="connsiteX5" fmla="*/ 5550408 w 6428232"/>
              <a:gd name="connsiteY5" fmla="*/ 3094138 h 3137626"/>
              <a:gd name="connsiteX6" fmla="*/ 6428232 w 6428232"/>
              <a:gd name="connsiteY6" fmla="*/ 3130714 h 3137626"/>
              <a:gd name="connsiteX0" fmla="*/ 0 w 6428232"/>
              <a:gd name="connsiteY0" fmla="*/ 28635 h 3153651"/>
              <a:gd name="connsiteX1" fmla="*/ 448056 w 6428232"/>
              <a:gd name="connsiteY1" fmla="*/ 156651 h 3153651"/>
              <a:gd name="connsiteX2" fmla="*/ 1252728 w 6428232"/>
              <a:gd name="connsiteY2" fmla="*/ 943035 h 3153651"/>
              <a:gd name="connsiteX3" fmla="*/ 2313432 w 6428232"/>
              <a:gd name="connsiteY3" fmla="*/ 2396931 h 3153651"/>
              <a:gd name="connsiteX4" fmla="*/ 3986784 w 6428232"/>
              <a:gd name="connsiteY4" fmla="*/ 2817555 h 3153651"/>
              <a:gd name="connsiteX5" fmla="*/ 5550408 w 6428232"/>
              <a:gd name="connsiteY5" fmla="*/ 3110163 h 3153651"/>
              <a:gd name="connsiteX6" fmla="*/ 6428232 w 6428232"/>
              <a:gd name="connsiteY6" fmla="*/ 3146739 h 3153651"/>
              <a:gd name="connsiteX0" fmla="*/ 0 w 6428232"/>
              <a:gd name="connsiteY0" fmla="*/ 13548 h 3138564"/>
              <a:gd name="connsiteX1" fmla="*/ 448056 w 6428232"/>
              <a:gd name="connsiteY1" fmla="*/ 141564 h 3138564"/>
              <a:gd name="connsiteX2" fmla="*/ 1252728 w 6428232"/>
              <a:gd name="connsiteY2" fmla="*/ 927948 h 3138564"/>
              <a:gd name="connsiteX3" fmla="*/ 2313432 w 6428232"/>
              <a:gd name="connsiteY3" fmla="*/ 2381844 h 3138564"/>
              <a:gd name="connsiteX4" fmla="*/ 3986784 w 6428232"/>
              <a:gd name="connsiteY4" fmla="*/ 2802468 h 3138564"/>
              <a:gd name="connsiteX5" fmla="*/ 5550408 w 6428232"/>
              <a:gd name="connsiteY5" fmla="*/ 3095076 h 3138564"/>
              <a:gd name="connsiteX6" fmla="*/ 6428232 w 6428232"/>
              <a:gd name="connsiteY6" fmla="*/ 3131652 h 3138564"/>
              <a:gd name="connsiteX0" fmla="*/ 0 w 6428232"/>
              <a:gd name="connsiteY0" fmla="*/ 13548 h 3138564"/>
              <a:gd name="connsiteX1" fmla="*/ 448056 w 6428232"/>
              <a:gd name="connsiteY1" fmla="*/ 141564 h 3138564"/>
              <a:gd name="connsiteX2" fmla="*/ 1252728 w 6428232"/>
              <a:gd name="connsiteY2" fmla="*/ 927948 h 3138564"/>
              <a:gd name="connsiteX3" fmla="*/ 2313432 w 6428232"/>
              <a:gd name="connsiteY3" fmla="*/ 2381844 h 3138564"/>
              <a:gd name="connsiteX4" fmla="*/ 3986784 w 6428232"/>
              <a:gd name="connsiteY4" fmla="*/ 2802468 h 3138564"/>
              <a:gd name="connsiteX5" fmla="*/ 5550408 w 6428232"/>
              <a:gd name="connsiteY5" fmla="*/ 3095076 h 3138564"/>
              <a:gd name="connsiteX6" fmla="*/ 6428232 w 6428232"/>
              <a:gd name="connsiteY6" fmla="*/ 3131652 h 3138564"/>
              <a:gd name="connsiteX0" fmla="*/ 0 w 6428232"/>
              <a:gd name="connsiteY0" fmla="*/ 0 h 3125016"/>
              <a:gd name="connsiteX1" fmla="*/ 658368 w 6428232"/>
              <a:gd name="connsiteY1" fmla="*/ 301752 h 3125016"/>
              <a:gd name="connsiteX2" fmla="*/ 1252728 w 6428232"/>
              <a:gd name="connsiteY2" fmla="*/ 914400 h 3125016"/>
              <a:gd name="connsiteX3" fmla="*/ 2313432 w 6428232"/>
              <a:gd name="connsiteY3" fmla="*/ 2368296 h 3125016"/>
              <a:gd name="connsiteX4" fmla="*/ 3986784 w 6428232"/>
              <a:gd name="connsiteY4" fmla="*/ 2788920 h 3125016"/>
              <a:gd name="connsiteX5" fmla="*/ 5550408 w 6428232"/>
              <a:gd name="connsiteY5" fmla="*/ 3081528 h 3125016"/>
              <a:gd name="connsiteX6" fmla="*/ 6428232 w 6428232"/>
              <a:gd name="connsiteY6" fmla="*/ 3118104 h 3125016"/>
              <a:gd name="connsiteX0" fmla="*/ 0 w 6428232"/>
              <a:gd name="connsiteY0" fmla="*/ 0 h 3125016"/>
              <a:gd name="connsiteX1" fmla="*/ 658368 w 6428232"/>
              <a:gd name="connsiteY1" fmla="*/ 301752 h 3125016"/>
              <a:gd name="connsiteX2" fmla="*/ 1252728 w 6428232"/>
              <a:gd name="connsiteY2" fmla="*/ 914400 h 3125016"/>
              <a:gd name="connsiteX3" fmla="*/ 2340864 w 6428232"/>
              <a:gd name="connsiteY3" fmla="*/ 2532888 h 3125016"/>
              <a:gd name="connsiteX4" fmla="*/ 3986784 w 6428232"/>
              <a:gd name="connsiteY4" fmla="*/ 2788920 h 3125016"/>
              <a:gd name="connsiteX5" fmla="*/ 5550408 w 6428232"/>
              <a:gd name="connsiteY5" fmla="*/ 3081528 h 3125016"/>
              <a:gd name="connsiteX6" fmla="*/ 6428232 w 6428232"/>
              <a:gd name="connsiteY6" fmla="*/ 3118104 h 3125016"/>
              <a:gd name="connsiteX0" fmla="*/ 0 w 6428232"/>
              <a:gd name="connsiteY0" fmla="*/ 0 h 3120605"/>
              <a:gd name="connsiteX1" fmla="*/ 658368 w 6428232"/>
              <a:gd name="connsiteY1" fmla="*/ 301752 h 3120605"/>
              <a:gd name="connsiteX2" fmla="*/ 1252728 w 6428232"/>
              <a:gd name="connsiteY2" fmla="*/ 914400 h 3120605"/>
              <a:gd name="connsiteX3" fmla="*/ 2340864 w 6428232"/>
              <a:gd name="connsiteY3" fmla="*/ 2532888 h 3120605"/>
              <a:gd name="connsiteX4" fmla="*/ 3986784 w 6428232"/>
              <a:gd name="connsiteY4" fmla="*/ 2944368 h 3120605"/>
              <a:gd name="connsiteX5" fmla="*/ 5550408 w 6428232"/>
              <a:gd name="connsiteY5" fmla="*/ 3081528 h 3120605"/>
              <a:gd name="connsiteX6" fmla="*/ 6428232 w 6428232"/>
              <a:gd name="connsiteY6" fmla="*/ 3118104 h 3120605"/>
              <a:gd name="connsiteX0" fmla="*/ 0 w 6428232"/>
              <a:gd name="connsiteY0" fmla="*/ 0 h 3139802"/>
              <a:gd name="connsiteX1" fmla="*/ 658368 w 6428232"/>
              <a:gd name="connsiteY1" fmla="*/ 301752 h 3139802"/>
              <a:gd name="connsiteX2" fmla="*/ 1252728 w 6428232"/>
              <a:gd name="connsiteY2" fmla="*/ 914400 h 3139802"/>
              <a:gd name="connsiteX3" fmla="*/ 2340864 w 6428232"/>
              <a:gd name="connsiteY3" fmla="*/ 2532888 h 3139802"/>
              <a:gd name="connsiteX4" fmla="*/ 3986784 w 6428232"/>
              <a:gd name="connsiteY4" fmla="*/ 2944368 h 3139802"/>
              <a:gd name="connsiteX5" fmla="*/ 5559552 w 6428232"/>
              <a:gd name="connsiteY5" fmla="*/ 3127248 h 3139802"/>
              <a:gd name="connsiteX6" fmla="*/ 6428232 w 6428232"/>
              <a:gd name="connsiteY6" fmla="*/ 3118104 h 3139802"/>
              <a:gd name="connsiteX0" fmla="*/ 0 w 5559552"/>
              <a:gd name="connsiteY0" fmla="*/ 0 h 3127248"/>
              <a:gd name="connsiteX1" fmla="*/ 658368 w 5559552"/>
              <a:gd name="connsiteY1" fmla="*/ 301752 h 3127248"/>
              <a:gd name="connsiteX2" fmla="*/ 1252728 w 5559552"/>
              <a:gd name="connsiteY2" fmla="*/ 914400 h 3127248"/>
              <a:gd name="connsiteX3" fmla="*/ 2340864 w 5559552"/>
              <a:gd name="connsiteY3" fmla="*/ 2532888 h 3127248"/>
              <a:gd name="connsiteX4" fmla="*/ 3986784 w 5559552"/>
              <a:gd name="connsiteY4" fmla="*/ 2944368 h 3127248"/>
              <a:gd name="connsiteX5" fmla="*/ 5559552 w 5559552"/>
              <a:gd name="connsiteY5" fmla="*/ 3127248 h 3127248"/>
              <a:gd name="connsiteX0" fmla="*/ 0 w 3986784"/>
              <a:gd name="connsiteY0" fmla="*/ 0 h 2944368"/>
              <a:gd name="connsiteX1" fmla="*/ 658368 w 3986784"/>
              <a:gd name="connsiteY1" fmla="*/ 301752 h 2944368"/>
              <a:gd name="connsiteX2" fmla="*/ 1252728 w 3986784"/>
              <a:gd name="connsiteY2" fmla="*/ 914400 h 2944368"/>
              <a:gd name="connsiteX3" fmla="*/ 2340864 w 3986784"/>
              <a:gd name="connsiteY3" fmla="*/ 2532888 h 2944368"/>
              <a:gd name="connsiteX4" fmla="*/ 3986784 w 3986784"/>
              <a:gd name="connsiteY4" fmla="*/ 2944368 h 2944368"/>
              <a:gd name="connsiteX0" fmla="*/ 0 w 3986784"/>
              <a:gd name="connsiteY0" fmla="*/ 0 h 2944368"/>
              <a:gd name="connsiteX1" fmla="*/ 658368 w 3986784"/>
              <a:gd name="connsiteY1" fmla="*/ 301752 h 2944368"/>
              <a:gd name="connsiteX2" fmla="*/ 1252728 w 3986784"/>
              <a:gd name="connsiteY2" fmla="*/ 914400 h 2944368"/>
              <a:gd name="connsiteX3" fmla="*/ 2089583 w 3986784"/>
              <a:gd name="connsiteY3" fmla="*/ 2621589 h 2944368"/>
              <a:gd name="connsiteX4" fmla="*/ 3986784 w 3986784"/>
              <a:gd name="connsiteY4" fmla="*/ 2944368 h 2944368"/>
              <a:gd name="connsiteX0" fmla="*/ 0 w 3986784"/>
              <a:gd name="connsiteY0" fmla="*/ 0 h 2944368"/>
              <a:gd name="connsiteX1" fmla="*/ 658368 w 3986784"/>
              <a:gd name="connsiteY1" fmla="*/ 301752 h 2944368"/>
              <a:gd name="connsiteX2" fmla="*/ 1107249 w 3986784"/>
              <a:gd name="connsiteY2" fmla="*/ 751781 h 2944368"/>
              <a:gd name="connsiteX3" fmla="*/ 2089583 w 3986784"/>
              <a:gd name="connsiteY3" fmla="*/ 2621589 h 2944368"/>
              <a:gd name="connsiteX4" fmla="*/ 3986784 w 3986784"/>
              <a:gd name="connsiteY4"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935320 w 3986784"/>
              <a:gd name="connsiteY1" fmla="*/ 1077018 h 2944368"/>
              <a:gd name="connsiteX2" fmla="*/ 2089583 w 3986784"/>
              <a:gd name="connsiteY2" fmla="*/ 2621589 h 2944368"/>
              <a:gd name="connsiteX3" fmla="*/ 3986784 w 3986784"/>
              <a:gd name="connsiteY3" fmla="*/ 2944368 h 2944368"/>
              <a:gd name="connsiteX0" fmla="*/ 0 w 3986784"/>
              <a:gd name="connsiteY0" fmla="*/ 0 h 2944368"/>
              <a:gd name="connsiteX1" fmla="*/ 935320 w 3986784"/>
              <a:gd name="connsiteY1" fmla="*/ 1077018 h 2944368"/>
              <a:gd name="connsiteX2" fmla="*/ 2089583 w 3986784"/>
              <a:gd name="connsiteY2" fmla="*/ 2621589 h 2944368"/>
              <a:gd name="connsiteX3" fmla="*/ 3986784 w 3986784"/>
              <a:gd name="connsiteY3" fmla="*/ 2944368 h 2944368"/>
              <a:gd name="connsiteX0" fmla="*/ 0 w 3986784"/>
              <a:gd name="connsiteY0" fmla="*/ 0 h 2944368"/>
              <a:gd name="connsiteX1" fmla="*/ 1120474 w 3986784"/>
              <a:gd name="connsiteY1" fmla="*/ 1372688 h 2944368"/>
              <a:gd name="connsiteX2" fmla="*/ 2089583 w 3986784"/>
              <a:gd name="connsiteY2" fmla="*/ 2621589 h 2944368"/>
              <a:gd name="connsiteX3" fmla="*/ 3986784 w 3986784"/>
              <a:gd name="connsiteY3" fmla="*/ 2944368 h 2944368"/>
              <a:gd name="connsiteX0" fmla="*/ 0 w 3986784"/>
              <a:gd name="connsiteY0" fmla="*/ 0 h 2944368"/>
              <a:gd name="connsiteX1" fmla="*/ 1120474 w 3986784"/>
              <a:gd name="connsiteY1" fmla="*/ 1372688 h 2944368"/>
              <a:gd name="connsiteX2" fmla="*/ 2089583 w 3986784"/>
              <a:gd name="connsiteY2" fmla="*/ 2621589 h 2944368"/>
              <a:gd name="connsiteX3" fmla="*/ 3986784 w 3986784"/>
              <a:gd name="connsiteY3" fmla="*/ 2944368 h 2944368"/>
              <a:gd name="connsiteX0" fmla="*/ 0 w 3180039"/>
              <a:gd name="connsiteY0" fmla="*/ 0 h 2870450"/>
              <a:gd name="connsiteX1" fmla="*/ 1120474 w 3180039"/>
              <a:gd name="connsiteY1" fmla="*/ 1372688 h 2870450"/>
              <a:gd name="connsiteX2" fmla="*/ 2089583 w 3180039"/>
              <a:gd name="connsiteY2" fmla="*/ 2621589 h 2870450"/>
              <a:gd name="connsiteX3" fmla="*/ 3180039 w 3180039"/>
              <a:gd name="connsiteY3" fmla="*/ 2870450 h 2870450"/>
            </a:gdLst>
            <a:ahLst/>
            <a:cxnLst>
              <a:cxn ang="0">
                <a:pos x="connsiteX0" y="connsiteY0"/>
              </a:cxn>
              <a:cxn ang="0">
                <a:pos x="connsiteX1" y="connsiteY1"/>
              </a:cxn>
              <a:cxn ang="0">
                <a:pos x="connsiteX2" y="connsiteY2"/>
              </a:cxn>
              <a:cxn ang="0">
                <a:pos x="connsiteX3" y="connsiteY3"/>
              </a:cxn>
            </a:cxnLst>
            <a:rect l="l" t="t" r="r" b="b"/>
            <a:pathLst>
              <a:path w="3180039" h="2870450">
                <a:moveTo>
                  <a:pt x="0" y="0"/>
                </a:moveTo>
                <a:cubicBezTo>
                  <a:pt x="495184" y="245322"/>
                  <a:pt x="785435" y="507036"/>
                  <a:pt x="1120474" y="1372688"/>
                </a:cubicBezTo>
                <a:cubicBezTo>
                  <a:pt x="1455513" y="2238340"/>
                  <a:pt x="1746322" y="2371962"/>
                  <a:pt x="2089583" y="2621589"/>
                </a:cubicBezTo>
                <a:cubicBezTo>
                  <a:pt x="2432844" y="2871216"/>
                  <a:pt x="2643591" y="2771390"/>
                  <a:pt x="3180039" y="2870450"/>
                </a:cubicBezTo>
              </a:path>
            </a:pathLst>
          </a:custGeom>
          <a:noFill/>
          <a:ln w="444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sp>
        <p:nvSpPr>
          <p:cNvPr id="21" name="Textfeld 20">
            <a:extLst>
              <a:ext uri="{FF2B5EF4-FFF2-40B4-BE49-F238E27FC236}">
                <a16:creationId xmlns:a16="http://schemas.microsoft.com/office/drawing/2014/main" id="{F7238675-D9E4-40AB-97DF-D682A0724230}"/>
              </a:ext>
            </a:extLst>
          </p:cNvPr>
          <p:cNvSpPr txBox="1"/>
          <p:nvPr/>
        </p:nvSpPr>
        <p:spPr>
          <a:xfrm>
            <a:off x="7321532" y="1772816"/>
            <a:ext cx="4535108" cy="923330"/>
          </a:xfrm>
          <a:prstGeom prst="rect">
            <a:avLst/>
          </a:prstGeom>
          <a:noFill/>
        </p:spPr>
        <p:txBody>
          <a:bodyPr wrap="square" rtlCol="0">
            <a:spAutoFit/>
          </a:bodyPr>
          <a:lstStyle/>
          <a:p>
            <a:r>
              <a:rPr lang="de-DE" sz="5400" b="1" dirty="0"/>
              <a:t>… and so on</a:t>
            </a:r>
            <a:endParaRPr lang="de-DE" b="1" dirty="0"/>
          </a:p>
        </p:txBody>
      </p:sp>
      <p:grpSp>
        <p:nvGrpSpPr>
          <p:cNvPr id="3" name="Gruppieren 2">
            <a:extLst>
              <a:ext uri="{FF2B5EF4-FFF2-40B4-BE49-F238E27FC236}">
                <a16:creationId xmlns:a16="http://schemas.microsoft.com/office/drawing/2014/main" id="{67E4AD50-900B-4F0E-9FF0-B697225B2D21}"/>
              </a:ext>
            </a:extLst>
          </p:cNvPr>
          <p:cNvGrpSpPr/>
          <p:nvPr/>
        </p:nvGrpSpPr>
        <p:grpSpPr>
          <a:xfrm>
            <a:off x="4295798" y="1700808"/>
            <a:ext cx="6336701" cy="2165311"/>
            <a:chOff x="4295798" y="1700808"/>
            <a:chExt cx="6336701" cy="2165311"/>
          </a:xfrm>
        </p:grpSpPr>
        <p:sp>
          <p:nvSpPr>
            <p:cNvPr id="6" name="Freihandform: Form 5">
              <a:extLst>
                <a:ext uri="{FF2B5EF4-FFF2-40B4-BE49-F238E27FC236}">
                  <a16:creationId xmlns:a16="http://schemas.microsoft.com/office/drawing/2014/main" id="{9387F559-D24B-4706-A327-730054EA5C2B}"/>
                </a:ext>
              </a:extLst>
            </p:cNvPr>
            <p:cNvSpPr/>
            <p:nvPr/>
          </p:nvSpPr>
          <p:spPr bwMode="auto">
            <a:xfrm>
              <a:off x="4295798" y="1772815"/>
              <a:ext cx="6336701" cy="2093304"/>
            </a:xfrm>
            <a:custGeom>
              <a:avLst/>
              <a:gdLst>
                <a:gd name="connsiteX0" fmla="*/ 0 w 6428232"/>
                <a:gd name="connsiteY0" fmla="*/ 19751 h 3144767"/>
                <a:gd name="connsiteX1" fmla="*/ 475488 w 6428232"/>
                <a:gd name="connsiteY1" fmla="*/ 120335 h 3144767"/>
                <a:gd name="connsiteX2" fmla="*/ 1252728 w 6428232"/>
                <a:gd name="connsiteY2" fmla="*/ 934151 h 3144767"/>
                <a:gd name="connsiteX3" fmla="*/ 2313432 w 6428232"/>
                <a:gd name="connsiteY3" fmla="*/ 2388047 h 3144767"/>
                <a:gd name="connsiteX4" fmla="*/ 3986784 w 6428232"/>
                <a:gd name="connsiteY4" fmla="*/ 2808671 h 3144767"/>
                <a:gd name="connsiteX5" fmla="*/ 5550408 w 6428232"/>
                <a:gd name="connsiteY5" fmla="*/ 3101279 h 3144767"/>
                <a:gd name="connsiteX6" fmla="*/ 6428232 w 6428232"/>
                <a:gd name="connsiteY6" fmla="*/ 3137855 h 3144767"/>
                <a:gd name="connsiteX0" fmla="*/ 0 w 6428232"/>
                <a:gd name="connsiteY0" fmla="*/ 12610 h 3137626"/>
                <a:gd name="connsiteX1" fmla="*/ 448056 w 6428232"/>
                <a:gd name="connsiteY1" fmla="*/ 140626 h 3137626"/>
                <a:gd name="connsiteX2" fmla="*/ 1252728 w 6428232"/>
                <a:gd name="connsiteY2" fmla="*/ 927010 h 3137626"/>
                <a:gd name="connsiteX3" fmla="*/ 2313432 w 6428232"/>
                <a:gd name="connsiteY3" fmla="*/ 2380906 h 3137626"/>
                <a:gd name="connsiteX4" fmla="*/ 3986784 w 6428232"/>
                <a:gd name="connsiteY4" fmla="*/ 2801530 h 3137626"/>
                <a:gd name="connsiteX5" fmla="*/ 5550408 w 6428232"/>
                <a:gd name="connsiteY5" fmla="*/ 3094138 h 3137626"/>
                <a:gd name="connsiteX6" fmla="*/ 6428232 w 6428232"/>
                <a:gd name="connsiteY6" fmla="*/ 3130714 h 3137626"/>
                <a:gd name="connsiteX0" fmla="*/ 0 w 6428232"/>
                <a:gd name="connsiteY0" fmla="*/ 12610 h 3137626"/>
                <a:gd name="connsiteX1" fmla="*/ 448056 w 6428232"/>
                <a:gd name="connsiteY1" fmla="*/ 140626 h 3137626"/>
                <a:gd name="connsiteX2" fmla="*/ 1252728 w 6428232"/>
                <a:gd name="connsiteY2" fmla="*/ 927010 h 3137626"/>
                <a:gd name="connsiteX3" fmla="*/ 2313432 w 6428232"/>
                <a:gd name="connsiteY3" fmla="*/ 2380906 h 3137626"/>
                <a:gd name="connsiteX4" fmla="*/ 3986784 w 6428232"/>
                <a:gd name="connsiteY4" fmla="*/ 2801530 h 3137626"/>
                <a:gd name="connsiteX5" fmla="*/ 5550408 w 6428232"/>
                <a:gd name="connsiteY5" fmla="*/ 3094138 h 3137626"/>
                <a:gd name="connsiteX6" fmla="*/ 6428232 w 6428232"/>
                <a:gd name="connsiteY6" fmla="*/ 3130714 h 3137626"/>
                <a:gd name="connsiteX0" fmla="*/ 0 w 6428232"/>
                <a:gd name="connsiteY0" fmla="*/ 28635 h 3153651"/>
                <a:gd name="connsiteX1" fmla="*/ 448056 w 6428232"/>
                <a:gd name="connsiteY1" fmla="*/ 156651 h 3153651"/>
                <a:gd name="connsiteX2" fmla="*/ 1252728 w 6428232"/>
                <a:gd name="connsiteY2" fmla="*/ 943035 h 3153651"/>
                <a:gd name="connsiteX3" fmla="*/ 2313432 w 6428232"/>
                <a:gd name="connsiteY3" fmla="*/ 2396931 h 3153651"/>
                <a:gd name="connsiteX4" fmla="*/ 3986784 w 6428232"/>
                <a:gd name="connsiteY4" fmla="*/ 2817555 h 3153651"/>
                <a:gd name="connsiteX5" fmla="*/ 5550408 w 6428232"/>
                <a:gd name="connsiteY5" fmla="*/ 3110163 h 3153651"/>
                <a:gd name="connsiteX6" fmla="*/ 6428232 w 6428232"/>
                <a:gd name="connsiteY6" fmla="*/ 3146739 h 3153651"/>
                <a:gd name="connsiteX0" fmla="*/ 0 w 6428232"/>
                <a:gd name="connsiteY0" fmla="*/ 13548 h 3138564"/>
                <a:gd name="connsiteX1" fmla="*/ 448056 w 6428232"/>
                <a:gd name="connsiteY1" fmla="*/ 141564 h 3138564"/>
                <a:gd name="connsiteX2" fmla="*/ 1252728 w 6428232"/>
                <a:gd name="connsiteY2" fmla="*/ 927948 h 3138564"/>
                <a:gd name="connsiteX3" fmla="*/ 2313432 w 6428232"/>
                <a:gd name="connsiteY3" fmla="*/ 2381844 h 3138564"/>
                <a:gd name="connsiteX4" fmla="*/ 3986784 w 6428232"/>
                <a:gd name="connsiteY4" fmla="*/ 2802468 h 3138564"/>
                <a:gd name="connsiteX5" fmla="*/ 5550408 w 6428232"/>
                <a:gd name="connsiteY5" fmla="*/ 3095076 h 3138564"/>
                <a:gd name="connsiteX6" fmla="*/ 6428232 w 6428232"/>
                <a:gd name="connsiteY6" fmla="*/ 3131652 h 3138564"/>
                <a:gd name="connsiteX0" fmla="*/ 0 w 6428232"/>
                <a:gd name="connsiteY0" fmla="*/ 13548 h 3138564"/>
                <a:gd name="connsiteX1" fmla="*/ 448056 w 6428232"/>
                <a:gd name="connsiteY1" fmla="*/ 141564 h 3138564"/>
                <a:gd name="connsiteX2" fmla="*/ 1252728 w 6428232"/>
                <a:gd name="connsiteY2" fmla="*/ 927948 h 3138564"/>
                <a:gd name="connsiteX3" fmla="*/ 2313432 w 6428232"/>
                <a:gd name="connsiteY3" fmla="*/ 2381844 h 3138564"/>
                <a:gd name="connsiteX4" fmla="*/ 3986784 w 6428232"/>
                <a:gd name="connsiteY4" fmla="*/ 2802468 h 3138564"/>
                <a:gd name="connsiteX5" fmla="*/ 5550408 w 6428232"/>
                <a:gd name="connsiteY5" fmla="*/ 3095076 h 3138564"/>
                <a:gd name="connsiteX6" fmla="*/ 6428232 w 6428232"/>
                <a:gd name="connsiteY6" fmla="*/ 3131652 h 3138564"/>
                <a:gd name="connsiteX0" fmla="*/ 0 w 6428232"/>
                <a:gd name="connsiteY0" fmla="*/ 0 h 3125016"/>
                <a:gd name="connsiteX1" fmla="*/ 658368 w 6428232"/>
                <a:gd name="connsiteY1" fmla="*/ 301752 h 3125016"/>
                <a:gd name="connsiteX2" fmla="*/ 1252728 w 6428232"/>
                <a:gd name="connsiteY2" fmla="*/ 914400 h 3125016"/>
                <a:gd name="connsiteX3" fmla="*/ 2313432 w 6428232"/>
                <a:gd name="connsiteY3" fmla="*/ 2368296 h 3125016"/>
                <a:gd name="connsiteX4" fmla="*/ 3986784 w 6428232"/>
                <a:gd name="connsiteY4" fmla="*/ 2788920 h 3125016"/>
                <a:gd name="connsiteX5" fmla="*/ 5550408 w 6428232"/>
                <a:gd name="connsiteY5" fmla="*/ 3081528 h 3125016"/>
                <a:gd name="connsiteX6" fmla="*/ 6428232 w 6428232"/>
                <a:gd name="connsiteY6" fmla="*/ 3118104 h 3125016"/>
                <a:gd name="connsiteX0" fmla="*/ 0 w 6428232"/>
                <a:gd name="connsiteY0" fmla="*/ 0 h 3125016"/>
                <a:gd name="connsiteX1" fmla="*/ 658368 w 6428232"/>
                <a:gd name="connsiteY1" fmla="*/ 301752 h 3125016"/>
                <a:gd name="connsiteX2" fmla="*/ 1252728 w 6428232"/>
                <a:gd name="connsiteY2" fmla="*/ 914400 h 3125016"/>
                <a:gd name="connsiteX3" fmla="*/ 2340864 w 6428232"/>
                <a:gd name="connsiteY3" fmla="*/ 2532888 h 3125016"/>
                <a:gd name="connsiteX4" fmla="*/ 3986784 w 6428232"/>
                <a:gd name="connsiteY4" fmla="*/ 2788920 h 3125016"/>
                <a:gd name="connsiteX5" fmla="*/ 5550408 w 6428232"/>
                <a:gd name="connsiteY5" fmla="*/ 3081528 h 3125016"/>
                <a:gd name="connsiteX6" fmla="*/ 6428232 w 6428232"/>
                <a:gd name="connsiteY6" fmla="*/ 3118104 h 3125016"/>
                <a:gd name="connsiteX0" fmla="*/ 0 w 6428232"/>
                <a:gd name="connsiteY0" fmla="*/ 0 h 3120605"/>
                <a:gd name="connsiteX1" fmla="*/ 658368 w 6428232"/>
                <a:gd name="connsiteY1" fmla="*/ 301752 h 3120605"/>
                <a:gd name="connsiteX2" fmla="*/ 1252728 w 6428232"/>
                <a:gd name="connsiteY2" fmla="*/ 914400 h 3120605"/>
                <a:gd name="connsiteX3" fmla="*/ 2340864 w 6428232"/>
                <a:gd name="connsiteY3" fmla="*/ 2532888 h 3120605"/>
                <a:gd name="connsiteX4" fmla="*/ 3986784 w 6428232"/>
                <a:gd name="connsiteY4" fmla="*/ 2944368 h 3120605"/>
                <a:gd name="connsiteX5" fmla="*/ 5550408 w 6428232"/>
                <a:gd name="connsiteY5" fmla="*/ 3081528 h 3120605"/>
                <a:gd name="connsiteX6" fmla="*/ 6428232 w 6428232"/>
                <a:gd name="connsiteY6" fmla="*/ 3118104 h 3120605"/>
                <a:gd name="connsiteX0" fmla="*/ 0 w 6428232"/>
                <a:gd name="connsiteY0" fmla="*/ 0 h 3139802"/>
                <a:gd name="connsiteX1" fmla="*/ 658368 w 6428232"/>
                <a:gd name="connsiteY1" fmla="*/ 301752 h 3139802"/>
                <a:gd name="connsiteX2" fmla="*/ 1252728 w 6428232"/>
                <a:gd name="connsiteY2" fmla="*/ 914400 h 3139802"/>
                <a:gd name="connsiteX3" fmla="*/ 2340864 w 6428232"/>
                <a:gd name="connsiteY3" fmla="*/ 2532888 h 3139802"/>
                <a:gd name="connsiteX4" fmla="*/ 3986784 w 6428232"/>
                <a:gd name="connsiteY4" fmla="*/ 2944368 h 3139802"/>
                <a:gd name="connsiteX5" fmla="*/ 5559552 w 6428232"/>
                <a:gd name="connsiteY5" fmla="*/ 3127248 h 3139802"/>
                <a:gd name="connsiteX6" fmla="*/ 6428232 w 6428232"/>
                <a:gd name="connsiteY6" fmla="*/ 3118104 h 3139802"/>
                <a:gd name="connsiteX0" fmla="*/ 0 w 5559552"/>
                <a:gd name="connsiteY0" fmla="*/ 0 h 3127248"/>
                <a:gd name="connsiteX1" fmla="*/ 658368 w 5559552"/>
                <a:gd name="connsiteY1" fmla="*/ 301752 h 3127248"/>
                <a:gd name="connsiteX2" fmla="*/ 1252728 w 5559552"/>
                <a:gd name="connsiteY2" fmla="*/ 914400 h 3127248"/>
                <a:gd name="connsiteX3" fmla="*/ 2340864 w 5559552"/>
                <a:gd name="connsiteY3" fmla="*/ 2532888 h 3127248"/>
                <a:gd name="connsiteX4" fmla="*/ 3986784 w 5559552"/>
                <a:gd name="connsiteY4" fmla="*/ 2944368 h 3127248"/>
                <a:gd name="connsiteX5" fmla="*/ 5559552 w 5559552"/>
                <a:gd name="connsiteY5" fmla="*/ 3127248 h 3127248"/>
                <a:gd name="connsiteX0" fmla="*/ 0 w 3986784"/>
                <a:gd name="connsiteY0" fmla="*/ 0 h 2944368"/>
                <a:gd name="connsiteX1" fmla="*/ 658368 w 3986784"/>
                <a:gd name="connsiteY1" fmla="*/ 301752 h 2944368"/>
                <a:gd name="connsiteX2" fmla="*/ 1252728 w 3986784"/>
                <a:gd name="connsiteY2" fmla="*/ 914400 h 2944368"/>
                <a:gd name="connsiteX3" fmla="*/ 2340864 w 3986784"/>
                <a:gd name="connsiteY3" fmla="*/ 2532888 h 2944368"/>
                <a:gd name="connsiteX4" fmla="*/ 3986784 w 3986784"/>
                <a:gd name="connsiteY4" fmla="*/ 2944368 h 2944368"/>
                <a:gd name="connsiteX0" fmla="*/ 0 w 3986784"/>
                <a:gd name="connsiteY0" fmla="*/ 0 h 2944368"/>
                <a:gd name="connsiteX1" fmla="*/ 658368 w 3986784"/>
                <a:gd name="connsiteY1" fmla="*/ 301752 h 2944368"/>
                <a:gd name="connsiteX2" fmla="*/ 1252728 w 3986784"/>
                <a:gd name="connsiteY2" fmla="*/ 914400 h 2944368"/>
                <a:gd name="connsiteX3" fmla="*/ 2089583 w 3986784"/>
                <a:gd name="connsiteY3" fmla="*/ 2621589 h 2944368"/>
                <a:gd name="connsiteX4" fmla="*/ 3986784 w 3986784"/>
                <a:gd name="connsiteY4" fmla="*/ 2944368 h 2944368"/>
                <a:gd name="connsiteX0" fmla="*/ 0 w 3986784"/>
                <a:gd name="connsiteY0" fmla="*/ 0 h 2944368"/>
                <a:gd name="connsiteX1" fmla="*/ 658368 w 3986784"/>
                <a:gd name="connsiteY1" fmla="*/ 301752 h 2944368"/>
                <a:gd name="connsiteX2" fmla="*/ 1107249 w 3986784"/>
                <a:gd name="connsiteY2" fmla="*/ 751781 h 2944368"/>
                <a:gd name="connsiteX3" fmla="*/ 2089583 w 3986784"/>
                <a:gd name="connsiteY3" fmla="*/ 2621589 h 2944368"/>
                <a:gd name="connsiteX4" fmla="*/ 3986784 w 3986784"/>
                <a:gd name="connsiteY4"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1107249 w 3986784"/>
                <a:gd name="connsiteY1" fmla="*/ 751781 h 2944368"/>
                <a:gd name="connsiteX2" fmla="*/ 2089583 w 3986784"/>
                <a:gd name="connsiteY2" fmla="*/ 2621589 h 2944368"/>
                <a:gd name="connsiteX3" fmla="*/ 3986784 w 3986784"/>
                <a:gd name="connsiteY3" fmla="*/ 2944368 h 2944368"/>
                <a:gd name="connsiteX0" fmla="*/ 0 w 3986784"/>
                <a:gd name="connsiteY0" fmla="*/ 0 h 2944368"/>
                <a:gd name="connsiteX1" fmla="*/ 935320 w 3986784"/>
                <a:gd name="connsiteY1" fmla="*/ 1077018 h 2944368"/>
                <a:gd name="connsiteX2" fmla="*/ 2089583 w 3986784"/>
                <a:gd name="connsiteY2" fmla="*/ 2621589 h 2944368"/>
                <a:gd name="connsiteX3" fmla="*/ 3986784 w 3986784"/>
                <a:gd name="connsiteY3" fmla="*/ 2944368 h 2944368"/>
                <a:gd name="connsiteX0" fmla="*/ 0 w 3986784"/>
                <a:gd name="connsiteY0" fmla="*/ 0 h 2944368"/>
                <a:gd name="connsiteX1" fmla="*/ 935320 w 3986784"/>
                <a:gd name="connsiteY1" fmla="*/ 1077018 h 2944368"/>
                <a:gd name="connsiteX2" fmla="*/ 2089583 w 3986784"/>
                <a:gd name="connsiteY2" fmla="*/ 2621589 h 2944368"/>
                <a:gd name="connsiteX3" fmla="*/ 3986784 w 3986784"/>
                <a:gd name="connsiteY3" fmla="*/ 2944368 h 2944368"/>
                <a:gd name="connsiteX0" fmla="*/ 0 w 3986784"/>
                <a:gd name="connsiteY0" fmla="*/ 0 h 2944368"/>
                <a:gd name="connsiteX1" fmla="*/ 1120474 w 3986784"/>
                <a:gd name="connsiteY1" fmla="*/ 1372688 h 2944368"/>
                <a:gd name="connsiteX2" fmla="*/ 2089583 w 3986784"/>
                <a:gd name="connsiteY2" fmla="*/ 2621589 h 2944368"/>
                <a:gd name="connsiteX3" fmla="*/ 3986784 w 3986784"/>
                <a:gd name="connsiteY3" fmla="*/ 2944368 h 2944368"/>
                <a:gd name="connsiteX0" fmla="*/ 0 w 3986784"/>
                <a:gd name="connsiteY0" fmla="*/ 0 h 2944368"/>
                <a:gd name="connsiteX1" fmla="*/ 1120474 w 3986784"/>
                <a:gd name="connsiteY1" fmla="*/ 1372688 h 2944368"/>
                <a:gd name="connsiteX2" fmla="*/ 2089583 w 3986784"/>
                <a:gd name="connsiteY2" fmla="*/ 2621589 h 2944368"/>
                <a:gd name="connsiteX3" fmla="*/ 3986784 w 3986784"/>
                <a:gd name="connsiteY3" fmla="*/ 2944368 h 2944368"/>
              </a:gdLst>
              <a:ahLst/>
              <a:cxnLst>
                <a:cxn ang="0">
                  <a:pos x="connsiteX0" y="connsiteY0"/>
                </a:cxn>
                <a:cxn ang="0">
                  <a:pos x="connsiteX1" y="connsiteY1"/>
                </a:cxn>
                <a:cxn ang="0">
                  <a:pos x="connsiteX2" y="connsiteY2"/>
                </a:cxn>
                <a:cxn ang="0">
                  <a:pos x="connsiteX3" y="connsiteY3"/>
                </a:cxn>
              </a:cxnLst>
              <a:rect l="l" t="t" r="r" b="b"/>
              <a:pathLst>
                <a:path w="3986784" h="2944368">
                  <a:moveTo>
                    <a:pt x="0" y="0"/>
                  </a:moveTo>
                  <a:cubicBezTo>
                    <a:pt x="495184" y="245322"/>
                    <a:pt x="785435" y="507036"/>
                    <a:pt x="1120474" y="1372688"/>
                  </a:cubicBezTo>
                  <a:cubicBezTo>
                    <a:pt x="1455513" y="2238340"/>
                    <a:pt x="1611865" y="2359642"/>
                    <a:pt x="2089583" y="2621589"/>
                  </a:cubicBezTo>
                  <a:cubicBezTo>
                    <a:pt x="2567301" y="2883536"/>
                    <a:pt x="3450336" y="2845308"/>
                    <a:pt x="3986784" y="2944368"/>
                  </a:cubicBezTo>
                </a:path>
              </a:pathLst>
            </a:custGeom>
            <a:noFill/>
            <a:ln w="444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sp>
          <p:nvSpPr>
            <p:cNvPr id="23" name="Ellipse 22">
              <a:extLst>
                <a:ext uri="{FF2B5EF4-FFF2-40B4-BE49-F238E27FC236}">
                  <a16:creationId xmlns:a16="http://schemas.microsoft.com/office/drawing/2014/main" id="{58AB7ED1-7059-487D-99BF-B0CE04DFA067}"/>
                </a:ext>
              </a:extLst>
            </p:cNvPr>
            <p:cNvSpPr/>
            <p:nvPr/>
          </p:nvSpPr>
          <p:spPr bwMode="auto">
            <a:xfrm>
              <a:off x="4367808" y="1700808"/>
              <a:ext cx="288032" cy="288032"/>
            </a:xfrm>
            <a:prstGeom prst="ellips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grpSp>
      <p:sp>
        <p:nvSpPr>
          <p:cNvPr id="26" name="Freihandform: Form 25">
            <a:extLst>
              <a:ext uri="{FF2B5EF4-FFF2-40B4-BE49-F238E27FC236}">
                <a16:creationId xmlns:a16="http://schemas.microsoft.com/office/drawing/2014/main" id="{62F8B953-B1B5-4A35-B275-B9DDB27E30A9}"/>
              </a:ext>
            </a:extLst>
          </p:cNvPr>
          <p:cNvSpPr/>
          <p:nvPr/>
        </p:nvSpPr>
        <p:spPr bwMode="auto">
          <a:xfrm>
            <a:off x="4511823" y="3017245"/>
            <a:ext cx="6022068" cy="910678"/>
          </a:xfrm>
          <a:custGeom>
            <a:avLst/>
            <a:gdLst>
              <a:gd name="connsiteX0" fmla="*/ 0 w 2522483"/>
              <a:gd name="connsiteY0" fmla="*/ 0 h 1460938"/>
              <a:gd name="connsiteX1" fmla="*/ 168166 w 2522483"/>
              <a:gd name="connsiteY1" fmla="*/ 430924 h 1460938"/>
              <a:gd name="connsiteX2" fmla="*/ 536028 w 2522483"/>
              <a:gd name="connsiteY2" fmla="*/ 620110 h 1460938"/>
              <a:gd name="connsiteX3" fmla="*/ 861849 w 2522483"/>
              <a:gd name="connsiteY3" fmla="*/ 630621 h 1460938"/>
              <a:gd name="connsiteX4" fmla="*/ 1576552 w 2522483"/>
              <a:gd name="connsiteY4" fmla="*/ 935421 h 1460938"/>
              <a:gd name="connsiteX5" fmla="*/ 2522483 w 2522483"/>
              <a:gd name="connsiteY5" fmla="*/ 1460938 h 1460938"/>
              <a:gd name="connsiteX0" fmla="*/ 0 w 2669628"/>
              <a:gd name="connsiteY0" fmla="*/ 0 h 1566041"/>
              <a:gd name="connsiteX1" fmla="*/ 168166 w 2669628"/>
              <a:gd name="connsiteY1" fmla="*/ 430924 h 1566041"/>
              <a:gd name="connsiteX2" fmla="*/ 536028 w 2669628"/>
              <a:gd name="connsiteY2" fmla="*/ 620110 h 1566041"/>
              <a:gd name="connsiteX3" fmla="*/ 861849 w 2669628"/>
              <a:gd name="connsiteY3" fmla="*/ 630621 h 1566041"/>
              <a:gd name="connsiteX4" fmla="*/ 1576552 w 2669628"/>
              <a:gd name="connsiteY4" fmla="*/ 935421 h 1566041"/>
              <a:gd name="connsiteX5" fmla="*/ 2669628 w 2669628"/>
              <a:gd name="connsiteY5" fmla="*/ 1566041 h 1566041"/>
              <a:gd name="connsiteX0" fmla="*/ 0 w 2669628"/>
              <a:gd name="connsiteY0" fmla="*/ 0 h 1566041"/>
              <a:gd name="connsiteX1" fmla="*/ 168166 w 2669628"/>
              <a:gd name="connsiteY1" fmla="*/ 430924 h 1566041"/>
              <a:gd name="connsiteX2" fmla="*/ 536028 w 2669628"/>
              <a:gd name="connsiteY2" fmla="*/ 620110 h 1566041"/>
              <a:gd name="connsiteX3" fmla="*/ 893380 w 2669628"/>
              <a:gd name="connsiteY3" fmla="*/ 672662 h 1566041"/>
              <a:gd name="connsiteX4" fmla="*/ 1576552 w 2669628"/>
              <a:gd name="connsiteY4" fmla="*/ 935421 h 1566041"/>
              <a:gd name="connsiteX5" fmla="*/ 2669628 w 2669628"/>
              <a:gd name="connsiteY5" fmla="*/ 1566041 h 1566041"/>
              <a:gd name="connsiteX0" fmla="*/ 0 w 2669628"/>
              <a:gd name="connsiteY0" fmla="*/ 0 h 1566041"/>
              <a:gd name="connsiteX1" fmla="*/ 199697 w 2669628"/>
              <a:gd name="connsiteY1" fmla="*/ 409903 h 1566041"/>
              <a:gd name="connsiteX2" fmla="*/ 536028 w 2669628"/>
              <a:gd name="connsiteY2" fmla="*/ 620110 h 1566041"/>
              <a:gd name="connsiteX3" fmla="*/ 893380 w 2669628"/>
              <a:gd name="connsiteY3" fmla="*/ 672662 h 1566041"/>
              <a:gd name="connsiteX4" fmla="*/ 1576552 w 2669628"/>
              <a:gd name="connsiteY4" fmla="*/ 935421 h 1566041"/>
              <a:gd name="connsiteX5" fmla="*/ 2669628 w 2669628"/>
              <a:gd name="connsiteY5" fmla="*/ 1566041 h 1566041"/>
              <a:gd name="connsiteX0" fmla="*/ 0 w 2669628"/>
              <a:gd name="connsiteY0" fmla="*/ 0 h 1566041"/>
              <a:gd name="connsiteX1" fmla="*/ 199697 w 2669628"/>
              <a:gd name="connsiteY1" fmla="*/ 409903 h 1566041"/>
              <a:gd name="connsiteX2" fmla="*/ 546538 w 2669628"/>
              <a:gd name="connsiteY2" fmla="*/ 651641 h 1566041"/>
              <a:gd name="connsiteX3" fmla="*/ 893380 w 2669628"/>
              <a:gd name="connsiteY3" fmla="*/ 672662 h 1566041"/>
              <a:gd name="connsiteX4" fmla="*/ 1576552 w 2669628"/>
              <a:gd name="connsiteY4" fmla="*/ 935421 h 1566041"/>
              <a:gd name="connsiteX5" fmla="*/ 2669628 w 2669628"/>
              <a:gd name="connsiteY5" fmla="*/ 1566041 h 1566041"/>
              <a:gd name="connsiteX0" fmla="*/ 0 w 2669628"/>
              <a:gd name="connsiteY0" fmla="*/ 0 h 1566041"/>
              <a:gd name="connsiteX1" fmla="*/ 199697 w 2669628"/>
              <a:gd name="connsiteY1" fmla="*/ 409903 h 1566041"/>
              <a:gd name="connsiteX2" fmla="*/ 546538 w 2669628"/>
              <a:gd name="connsiteY2" fmla="*/ 651641 h 1566041"/>
              <a:gd name="connsiteX3" fmla="*/ 893380 w 2669628"/>
              <a:gd name="connsiteY3" fmla="*/ 704193 h 1566041"/>
              <a:gd name="connsiteX4" fmla="*/ 1576552 w 2669628"/>
              <a:gd name="connsiteY4" fmla="*/ 935421 h 1566041"/>
              <a:gd name="connsiteX5" fmla="*/ 2669628 w 2669628"/>
              <a:gd name="connsiteY5" fmla="*/ 1566041 h 1566041"/>
              <a:gd name="connsiteX0" fmla="*/ 0 w 2669628"/>
              <a:gd name="connsiteY0" fmla="*/ 0 h 1635891"/>
              <a:gd name="connsiteX1" fmla="*/ 199697 w 2669628"/>
              <a:gd name="connsiteY1" fmla="*/ 479753 h 1635891"/>
              <a:gd name="connsiteX2" fmla="*/ 546538 w 2669628"/>
              <a:gd name="connsiteY2" fmla="*/ 721491 h 1635891"/>
              <a:gd name="connsiteX3" fmla="*/ 893380 w 2669628"/>
              <a:gd name="connsiteY3" fmla="*/ 774043 h 1635891"/>
              <a:gd name="connsiteX4" fmla="*/ 1576552 w 2669628"/>
              <a:gd name="connsiteY4" fmla="*/ 1005271 h 1635891"/>
              <a:gd name="connsiteX5" fmla="*/ 2669628 w 2669628"/>
              <a:gd name="connsiteY5" fmla="*/ 1635891 h 1635891"/>
              <a:gd name="connsiteX0" fmla="*/ 0 w 2210522"/>
              <a:gd name="connsiteY0" fmla="*/ 0 h 1033449"/>
              <a:gd name="connsiteX1" fmla="*/ 199697 w 2210522"/>
              <a:gd name="connsiteY1" fmla="*/ 479753 h 1033449"/>
              <a:gd name="connsiteX2" fmla="*/ 546538 w 2210522"/>
              <a:gd name="connsiteY2" fmla="*/ 721491 h 1033449"/>
              <a:gd name="connsiteX3" fmla="*/ 893380 w 2210522"/>
              <a:gd name="connsiteY3" fmla="*/ 774043 h 1033449"/>
              <a:gd name="connsiteX4" fmla="*/ 1576552 w 2210522"/>
              <a:gd name="connsiteY4" fmla="*/ 1005271 h 1033449"/>
              <a:gd name="connsiteX5" fmla="*/ 2210522 w 2210522"/>
              <a:gd name="connsiteY5" fmla="*/ 910678 h 1033449"/>
              <a:gd name="connsiteX0" fmla="*/ 0 w 2210522"/>
              <a:gd name="connsiteY0" fmla="*/ 0 h 1051276"/>
              <a:gd name="connsiteX1" fmla="*/ 199697 w 2210522"/>
              <a:gd name="connsiteY1" fmla="*/ 479753 h 1051276"/>
              <a:gd name="connsiteX2" fmla="*/ 546538 w 2210522"/>
              <a:gd name="connsiteY2" fmla="*/ 721491 h 1051276"/>
              <a:gd name="connsiteX3" fmla="*/ 893380 w 2210522"/>
              <a:gd name="connsiteY3" fmla="*/ 774043 h 1051276"/>
              <a:gd name="connsiteX4" fmla="*/ 1576552 w 2210522"/>
              <a:gd name="connsiteY4" fmla="*/ 1005271 h 1051276"/>
              <a:gd name="connsiteX5" fmla="*/ 2210522 w 2210522"/>
              <a:gd name="connsiteY5" fmla="*/ 910678 h 1051276"/>
              <a:gd name="connsiteX0" fmla="*/ 0 w 2210522"/>
              <a:gd name="connsiteY0" fmla="*/ 0 h 983670"/>
              <a:gd name="connsiteX1" fmla="*/ 199697 w 2210522"/>
              <a:gd name="connsiteY1" fmla="*/ 479753 h 983670"/>
              <a:gd name="connsiteX2" fmla="*/ 546538 w 2210522"/>
              <a:gd name="connsiteY2" fmla="*/ 721491 h 983670"/>
              <a:gd name="connsiteX3" fmla="*/ 893380 w 2210522"/>
              <a:gd name="connsiteY3" fmla="*/ 774043 h 983670"/>
              <a:gd name="connsiteX4" fmla="*/ 1410656 w 2210522"/>
              <a:gd name="connsiteY4" fmla="*/ 921188 h 983670"/>
              <a:gd name="connsiteX5" fmla="*/ 2210522 w 2210522"/>
              <a:gd name="connsiteY5" fmla="*/ 910678 h 983670"/>
              <a:gd name="connsiteX0" fmla="*/ 0 w 2210522"/>
              <a:gd name="connsiteY0" fmla="*/ 0 h 927647"/>
              <a:gd name="connsiteX1" fmla="*/ 199697 w 2210522"/>
              <a:gd name="connsiteY1" fmla="*/ 479753 h 927647"/>
              <a:gd name="connsiteX2" fmla="*/ 546538 w 2210522"/>
              <a:gd name="connsiteY2" fmla="*/ 721491 h 927647"/>
              <a:gd name="connsiteX3" fmla="*/ 893380 w 2210522"/>
              <a:gd name="connsiteY3" fmla="*/ 774043 h 927647"/>
              <a:gd name="connsiteX4" fmla="*/ 1410656 w 2210522"/>
              <a:gd name="connsiteY4" fmla="*/ 921188 h 927647"/>
              <a:gd name="connsiteX5" fmla="*/ 2210522 w 2210522"/>
              <a:gd name="connsiteY5" fmla="*/ 910678 h 927647"/>
              <a:gd name="connsiteX0" fmla="*/ 0 w 2210522"/>
              <a:gd name="connsiteY0" fmla="*/ 0 h 910678"/>
              <a:gd name="connsiteX1" fmla="*/ 199697 w 2210522"/>
              <a:gd name="connsiteY1" fmla="*/ 479753 h 910678"/>
              <a:gd name="connsiteX2" fmla="*/ 546538 w 2210522"/>
              <a:gd name="connsiteY2" fmla="*/ 721491 h 910678"/>
              <a:gd name="connsiteX3" fmla="*/ 893380 w 2210522"/>
              <a:gd name="connsiteY3" fmla="*/ 774043 h 910678"/>
              <a:gd name="connsiteX4" fmla="*/ 2210522 w 2210522"/>
              <a:gd name="connsiteY4" fmla="*/ 910678 h 910678"/>
              <a:gd name="connsiteX0" fmla="*/ 0 w 2210522"/>
              <a:gd name="connsiteY0" fmla="*/ 0 h 910678"/>
              <a:gd name="connsiteX1" fmla="*/ 199697 w 2210522"/>
              <a:gd name="connsiteY1" fmla="*/ 479753 h 910678"/>
              <a:gd name="connsiteX2" fmla="*/ 546538 w 2210522"/>
              <a:gd name="connsiteY2" fmla="*/ 721491 h 910678"/>
              <a:gd name="connsiteX3" fmla="*/ 1213597 w 2210522"/>
              <a:gd name="connsiteY3" fmla="*/ 805574 h 910678"/>
              <a:gd name="connsiteX4" fmla="*/ 2210522 w 2210522"/>
              <a:gd name="connsiteY4" fmla="*/ 910678 h 910678"/>
              <a:gd name="connsiteX0" fmla="*/ 0 w 2210522"/>
              <a:gd name="connsiteY0" fmla="*/ 0 h 910678"/>
              <a:gd name="connsiteX1" fmla="*/ 199697 w 2210522"/>
              <a:gd name="connsiteY1" fmla="*/ 479753 h 910678"/>
              <a:gd name="connsiteX2" fmla="*/ 542680 w 2210522"/>
              <a:gd name="connsiteY2" fmla="*/ 595367 h 910678"/>
              <a:gd name="connsiteX3" fmla="*/ 1213597 w 2210522"/>
              <a:gd name="connsiteY3" fmla="*/ 805574 h 910678"/>
              <a:gd name="connsiteX4" fmla="*/ 2210522 w 2210522"/>
              <a:gd name="connsiteY4" fmla="*/ 910678 h 910678"/>
              <a:gd name="connsiteX0" fmla="*/ 0 w 2210522"/>
              <a:gd name="connsiteY0" fmla="*/ 0 h 910678"/>
              <a:gd name="connsiteX1" fmla="*/ 199697 w 2210522"/>
              <a:gd name="connsiteY1" fmla="*/ 479753 h 910678"/>
              <a:gd name="connsiteX2" fmla="*/ 542680 w 2210522"/>
              <a:gd name="connsiteY2" fmla="*/ 595367 h 910678"/>
              <a:gd name="connsiteX3" fmla="*/ 1213597 w 2210522"/>
              <a:gd name="connsiteY3" fmla="*/ 805574 h 910678"/>
              <a:gd name="connsiteX4" fmla="*/ 2210522 w 2210522"/>
              <a:gd name="connsiteY4" fmla="*/ 910678 h 910678"/>
              <a:gd name="connsiteX0" fmla="*/ 0 w 2210522"/>
              <a:gd name="connsiteY0" fmla="*/ 0 h 910678"/>
              <a:gd name="connsiteX1" fmla="*/ 542680 w 2210522"/>
              <a:gd name="connsiteY1" fmla="*/ 595367 h 910678"/>
              <a:gd name="connsiteX2" fmla="*/ 1213597 w 2210522"/>
              <a:gd name="connsiteY2" fmla="*/ 805574 h 910678"/>
              <a:gd name="connsiteX3" fmla="*/ 2210522 w 2210522"/>
              <a:gd name="connsiteY3" fmla="*/ 910678 h 910678"/>
            </a:gdLst>
            <a:ahLst/>
            <a:cxnLst>
              <a:cxn ang="0">
                <a:pos x="connsiteX0" y="connsiteY0"/>
              </a:cxn>
              <a:cxn ang="0">
                <a:pos x="connsiteX1" y="connsiteY1"/>
              </a:cxn>
              <a:cxn ang="0">
                <a:pos x="connsiteX2" y="connsiteY2"/>
              </a:cxn>
              <a:cxn ang="0">
                <a:pos x="connsiteX3" y="connsiteY3"/>
              </a:cxn>
            </a:cxnLst>
            <a:rect l="l" t="t" r="r" b="b"/>
            <a:pathLst>
              <a:path w="2210522" h="910678">
                <a:moveTo>
                  <a:pt x="0" y="0"/>
                </a:moveTo>
                <a:cubicBezTo>
                  <a:pt x="113058" y="124035"/>
                  <a:pt x="340414" y="461105"/>
                  <a:pt x="542680" y="595367"/>
                </a:cubicBezTo>
                <a:cubicBezTo>
                  <a:pt x="711663" y="733752"/>
                  <a:pt x="935623" y="753022"/>
                  <a:pt x="1213597" y="805574"/>
                </a:cubicBezTo>
                <a:cubicBezTo>
                  <a:pt x="1491571" y="858126"/>
                  <a:pt x="1878214" y="875643"/>
                  <a:pt x="2210522" y="910678"/>
                </a:cubicBezTo>
              </a:path>
            </a:pathLst>
          </a:custGeom>
          <a:noFill/>
          <a:ln w="127000" cap="flat" cmpd="sng" algn="ctr">
            <a:solidFill>
              <a:srgbClr val="0000FF">
                <a:alpha val="46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sp>
        <p:nvSpPr>
          <p:cNvPr id="27" name="Freihandform: Form 26">
            <a:extLst>
              <a:ext uri="{FF2B5EF4-FFF2-40B4-BE49-F238E27FC236}">
                <a16:creationId xmlns:a16="http://schemas.microsoft.com/office/drawing/2014/main" id="{A6B17566-C6D4-428C-983F-111136882359}"/>
              </a:ext>
            </a:extLst>
          </p:cNvPr>
          <p:cNvSpPr/>
          <p:nvPr/>
        </p:nvSpPr>
        <p:spPr bwMode="auto">
          <a:xfrm flipV="1">
            <a:off x="4498426" y="4487920"/>
            <a:ext cx="6096977" cy="228507"/>
          </a:xfrm>
          <a:custGeom>
            <a:avLst/>
            <a:gdLst>
              <a:gd name="connsiteX0" fmla="*/ 0 w 641350"/>
              <a:gd name="connsiteY0" fmla="*/ 123751 h 123751"/>
              <a:gd name="connsiteX1" fmla="*/ 336550 w 641350"/>
              <a:gd name="connsiteY1" fmla="*/ 3101 h 123751"/>
              <a:gd name="connsiteX2" fmla="*/ 641350 w 641350"/>
              <a:gd name="connsiteY2" fmla="*/ 47551 h 123751"/>
              <a:gd name="connsiteX0" fmla="*/ 0 w 641350"/>
              <a:gd name="connsiteY0" fmla="*/ 168201 h 168201"/>
              <a:gd name="connsiteX1" fmla="*/ 336550 w 641350"/>
              <a:gd name="connsiteY1" fmla="*/ 3101 h 168201"/>
              <a:gd name="connsiteX2" fmla="*/ 641350 w 641350"/>
              <a:gd name="connsiteY2" fmla="*/ 47551 h 168201"/>
              <a:gd name="connsiteX0" fmla="*/ 0 w 641350"/>
              <a:gd name="connsiteY0" fmla="*/ 136665 h 136665"/>
              <a:gd name="connsiteX1" fmla="*/ 336550 w 641350"/>
              <a:gd name="connsiteY1" fmla="*/ 16015 h 136665"/>
              <a:gd name="connsiteX2" fmla="*/ 641350 w 641350"/>
              <a:gd name="connsiteY2" fmla="*/ 16015 h 136665"/>
              <a:gd name="connsiteX0" fmla="*/ 0 w 654050"/>
              <a:gd name="connsiteY0" fmla="*/ 123336 h 123336"/>
              <a:gd name="connsiteX1" fmla="*/ 336550 w 654050"/>
              <a:gd name="connsiteY1" fmla="*/ 2686 h 123336"/>
              <a:gd name="connsiteX2" fmla="*/ 654050 w 654050"/>
              <a:gd name="connsiteY2" fmla="*/ 53486 h 123336"/>
              <a:gd name="connsiteX0" fmla="*/ 0 w 704850"/>
              <a:gd name="connsiteY0" fmla="*/ 148736 h 148736"/>
              <a:gd name="connsiteX1" fmla="*/ 387350 w 704850"/>
              <a:gd name="connsiteY1" fmla="*/ 2686 h 148736"/>
              <a:gd name="connsiteX2" fmla="*/ 704850 w 704850"/>
              <a:gd name="connsiteY2" fmla="*/ 53486 h 148736"/>
              <a:gd name="connsiteX0" fmla="*/ 0 w 800100"/>
              <a:gd name="connsiteY0" fmla="*/ 148160 h 148160"/>
              <a:gd name="connsiteX1" fmla="*/ 387350 w 800100"/>
              <a:gd name="connsiteY1" fmla="*/ 2110 h 148160"/>
              <a:gd name="connsiteX2" fmla="*/ 800100 w 800100"/>
              <a:gd name="connsiteY2" fmla="*/ 65610 h 148160"/>
              <a:gd name="connsiteX0" fmla="*/ 0 w 802050"/>
              <a:gd name="connsiteY0" fmla="*/ 173830 h 173830"/>
              <a:gd name="connsiteX1" fmla="*/ 387350 w 802050"/>
              <a:gd name="connsiteY1" fmla="*/ 27780 h 173830"/>
              <a:gd name="connsiteX2" fmla="*/ 802050 w 802050"/>
              <a:gd name="connsiteY2" fmla="*/ 11492 h 173830"/>
              <a:gd name="connsiteX0" fmla="*/ 0 w 802050"/>
              <a:gd name="connsiteY0" fmla="*/ 162338 h 162338"/>
              <a:gd name="connsiteX1" fmla="*/ 387350 w 802050"/>
              <a:gd name="connsiteY1" fmla="*/ 16288 h 162338"/>
              <a:gd name="connsiteX2" fmla="*/ 802050 w 802050"/>
              <a:gd name="connsiteY2" fmla="*/ 0 h 162338"/>
              <a:gd name="connsiteX0" fmla="*/ 0 w 802050"/>
              <a:gd name="connsiteY0" fmla="*/ 162338 h 162338"/>
              <a:gd name="connsiteX1" fmla="*/ 553063 w 802050"/>
              <a:gd name="connsiteY1" fmla="*/ 22272 h 162338"/>
              <a:gd name="connsiteX2" fmla="*/ 802050 w 802050"/>
              <a:gd name="connsiteY2" fmla="*/ 0 h 162338"/>
              <a:gd name="connsiteX0" fmla="*/ 0 w 802050"/>
              <a:gd name="connsiteY0" fmla="*/ 162338 h 162338"/>
              <a:gd name="connsiteX1" fmla="*/ 553063 w 802050"/>
              <a:gd name="connsiteY1" fmla="*/ 22272 h 162338"/>
              <a:gd name="connsiteX2" fmla="*/ 802050 w 802050"/>
              <a:gd name="connsiteY2" fmla="*/ 0 h 162338"/>
              <a:gd name="connsiteX0" fmla="*/ 0 w 802050"/>
              <a:gd name="connsiteY0" fmla="*/ 162338 h 162338"/>
              <a:gd name="connsiteX1" fmla="*/ 553063 w 802050"/>
              <a:gd name="connsiteY1" fmla="*/ 22272 h 162338"/>
              <a:gd name="connsiteX2" fmla="*/ 802050 w 802050"/>
              <a:gd name="connsiteY2" fmla="*/ 0 h 162338"/>
              <a:gd name="connsiteX0" fmla="*/ 0 w 802050"/>
              <a:gd name="connsiteY0" fmla="*/ 162338 h 162338"/>
              <a:gd name="connsiteX1" fmla="*/ 290197 w 802050"/>
              <a:gd name="connsiteY1" fmla="*/ 69299 h 162338"/>
              <a:gd name="connsiteX2" fmla="*/ 553063 w 802050"/>
              <a:gd name="connsiteY2" fmla="*/ 22272 h 162338"/>
              <a:gd name="connsiteX3" fmla="*/ 802050 w 802050"/>
              <a:gd name="connsiteY3" fmla="*/ 0 h 162338"/>
              <a:gd name="connsiteX0" fmla="*/ 0 w 802050"/>
              <a:gd name="connsiteY0" fmla="*/ 162338 h 162338"/>
              <a:gd name="connsiteX1" fmla="*/ 204416 w 802050"/>
              <a:gd name="connsiteY1" fmla="*/ 41373 h 162338"/>
              <a:gd name="connsiteX2" fmla="*/ 290197 w 802050"/>
              <a:gd name="connsiteY2" fmla="*/ 69299 h 162338"/>
              <a:gd name="connsiteX3" fmla="*/ 553063 w 802050"/>
              <a:gd name="connsiteY3" fmla="*/ 22272 h 162338"/>
              <a:gd name="connsiteX4" fmla="*/ 802050 w 802050"/>
              <a:gd name="connsiteY4" fmla="*/ 0 h 162338"/>
              <a:gd name="connsiteX0" fmla="*/ 0 w 802050"/>
              <a:gd name="connsiteY0" fmla="*/ 162338 h 162338"/>
              <a:gd name="connsiteX1" fmla="*/ 204416 w 802050"/>
              <a:gd name="connsiteY1" fmla="*/ 41373 h 162338"/>
              <a:gd name="connsiteX2" fmla="*/ 393524 w 802050"/>
              <a:gd name="connsiteY2" fmla="*/ 19432 h 162338"/>
              <a:gd name="connsiteX3" fmla="*/ 553063 w 802050"/>
              <a:gd name="connsiteY3" fmla="*/ 22272 h 162338"/>
              <a:gd name="connsiteX4" fmla="*/ 802050 w 802050"/>
              <a:gd name="connsiteY4" fmla="*/ 0 h 162338"/>
              <a:gd name="connsiteX0" fmla="*/ 0 w 802050"/>
              <a:gd name="connsiteY0" fmla="*/ 162338 h 162338"/>
              <a:gd name="connsiteX1" fmla="*/ 204416 w 802050"/>
              <a:gd name="connsiteY1" fmla="*/ 41373 h 162338"/>
              <a:gd name="connsiteX2" fmla="*/ 393524 w 802050"/>
              <a:gd name="connsiteY2" fmla="*/ 19432 h 162338"/>
              <a:gd name="connsiteX3" fmla="*/ 553063 w 802050"/>
              <a:gd name="connsiteY3" fmla="*/ 22272 h 162338"/>
              <a:gd name="connsiteX4" fmla="*/ 802050 w 802050"/>
              <a:gd name="connsiteY4" fmla="*/ 0 h 162338"/>
              <a:gd name="connsiteX0" fmla="*/ 0 w 802050"/>
              <a:gd name="connsiteY0" fmla="*/ 176301 h 176301"/>
              <a:gd name="connsiteX1" fmla="*/ 204416 w 802050"/>
              <a:gd name="connsiteY1" fmla="*/ 41373 h 176301"/>
              <a:gd name="connsiteX2" fmla="*/ 393524 w 802050"/>
              <a:gd name="connsiteY2" fmla="*/ 19432 h 176301"/>
              <a:gd name="connsiteX3" fmla="*/ 553063 w 802050"/>
              <a:gd name="connsiteY3" fmla="*/ 22272 h 176301"/>
              <a:gd name="connsiteX4" fmla="*/ 802050 w 802050"/>
              <a:gd name="connsiteY4" fmla="*/ 0 h 176301"/>
              <a:gd name="connsiteX0" fmla="*/ 0 w 802050"/>
              <a:gd name="connsiteY0" fmla="*/ 176301 h 176301"/>
              <a:gd name="connsiteX1" fmla="*/ 204416 w 802050"/>
              <a:gd name="connsiteY1" fmla="*/ 41373 h 176301"/>
              <a:gd name="connsiteX2" fmla="*/ 393524 w 802050"/>
              <a:gd name="connsiteY2" fmla="*/ 19432 h 176301"/>
              <a:gd name="connsiteX3" fmla="*/ 553063 w 802050"/>
              <a:gd name="connsiteY3" fmla="*/ 22272 h 176301"/>
              <a:gd name="connsiteX4" fmla="*/ 802050 w 802050"/>
              <a:gd name="connsiteY4" fmla="*/ 0 h 176301"/>
              <a:gd name="connsiteX0" fmla="*/ 0 w 597634"/>
              <a:gd name="connsiteY0" fmla="*/ 41373 h 41373"/>
              <a:gd name="connsiteX1" fmla="*/ 189108 w 597634"/>
              <a:gd name="connsiteY1" fmla="*/ 19432 h 41373"/>
              <a:gd name="connsiteX2" fmla="*/ 348647 w 597634"/>
              <a:gd name="connsiteY2" fmla="*/ 22272 h 41373"/>
              <a:gd name="connsiteX3" fmla="*/ 597634 w 597634"/>
              <a:gd name="connsiteY3" fmla="*/ 0 h 41373"/>
              <a:gd name="connsiteX0" fmla="*/ 0 w 565466"/>
              <a:gd name="connsiteY0" fmla="*/ 33394 h 33394"/>
              <a:gd name="connsiteX1" fmla="*/ 156940 w 565466"/>
              <a:gd name="connsiteY1" fmla="*/ 19432 h 33394"/>
              <a:gd name="connsiteX2" fmla="*/ 316479 w 565466"/>
              <a:gd name="connsiteY2" fmla="*/ 22272 h 33394"/>
              <a:gd name="connsiteX3" fmla="*/ 565466 w 565466"/>
              <a:gd name="connsiteY3" fmla="*/ 0 h 33394"/>
              <a:gd name="connsiteX0" fmla="*/ 0 w 565466"/>
              <a:gd name="connsiteY0" fmla="*/ 33394 h 33394"/>
              <a:gd name="connsiteX1" fmla="*/ 156940 w 565466"/>
              <a:gd name="connsiteY1" fmla="*/ 19432 h 33394"/>
              <a:gd name="connsiteX2" fmla="*/ 317454 w 565466"/>
              <a:gd name="connsiteY2" fmla="*/ 12299 h 33394"/>
              <a:gd name="connsiteX3" fmla="*/ 565466 w 565466"/>
              <a:gd name="connsiteY3" fmla="*/ 0 h 33394"/>
              <a:gd name="connsiteX0" fmla="*/ 0 w 565466"/>
              <a:gd name="connsiteY0" fmla="*/ 33394 h 33394"/>
              <a:gd name="connsiteX1" fmla="*/ 230049 w 565466"/>
              <a:gd name="connsiteY1" fmla="*/ 23421 h 33394"/>
              <a:gd name="connsiteX2" fmla="*/ 317454 w 565466"/>
              <a:gd name="connsiteY2" fmla="*/ 12299 h 33394"/>
              <a:gd name="connsiteX3" fmla="*/ 565466 w 565466"/>
              <a:gd name="connsiteY3" fmla="*/ 0 h 33394"/>
              <a:gd name="connsiteX0" fmla="*/ 0 w 565466"/>
              <a:gd name="connsiteY0" fmla="*/ 33394 h 37354"/>
              <a:gd name="connsiteX1" fmla="*/ 230049 w 565466"/>
              <a:gd name="connsiteY1" fmla="*/ 23421 h 37354"/>
              <a:gd name="connsiteX2" fmla="*/ 359370 w 565466"/>
              <a:gd name="connsiteY2" fmla="*/ 32246 h 37354"/>
              <a:gd name="connsiteX3" fmla="*/ 565466 w 565466"/>
              <a:gd name="connsiteY3" fmla="*/ 0 h 37354"/>
              <a:gd name="connsiteX0" fmla="*/ 0 w 565466"/>
              <a:gd name="connsiteY0" fmla="*/ 33394 h 33394"/>
              <a:gd name="connsiteX1" fmla="*/ 230049 w 565466"/>
              <a:gd name="connsiteY1" fmla="*/ 23421 h 33394"/>
              <a:gd name="connsiteX2" fmla="*/ 359370 w 565466"/>
              <a:gd name="connsiteY2" fmla="*/ 32246 h 33394"/>
              <a:gd name="connsiteX3" fmla="*/ 565466 w 565466"/>
              <a:gd name="connsiteY3" fmla="*/ 0 h 33394"/>
              <a:gd name="connsiteX0" fmla="*/ 0 w 565466"/>
              <a:gd name="connsiteY0" fmla="*/ 43367 h 43367"/>
              <a:gd name="connsiteX1" fmla="*/ 230049 w 565466"/>
              <a:gd name="connsiteY1" fmla="*/ 33394 h 43367"/>
              <a:gd name="connsiteX2" fmla="*/ 359370 w 565466"/>
              <a:gd name="connsiteY2" fmla="*/ 42219 h 43367"/>
              <a:gd name="connsiteX3" fmla="*/ 565466 w 565466"/>
              <a:gd name="connsiteY3" fmla="*/ 0 h 43367"/>
              <a:gd name="connsiteX0" fmla="*/ 0 w 565466"/>
              <a:gd name="connsiteY0" fmla="*/ 43367 h 43367"/>
              <a:gd name="connsiteX1" fmla="*/ 230049 w 565466"/>
              <a:gd name="connsiteY1" fmla="*/ 33394 h 43367"/>
              <a:gd name="connsiteX2" fmla="*/ 359370 w 565466"/>
              <a:gd name="connsiteY2" fmla="*/ 42219 h 43367"/>
              <a:gd name="connsiteX3" fmla="*/ 565466 w 565466"/>
              <a:gd name="connsiteY3" fmla="*/ 0 h 43367"/>
              <a:gd name="connsiteX0" fmla="*/ 0 w 565466"/>
              <a:gd name="connsiteY0" fmla="*/ 43367 h 43367"/>
              <a:gd name="connsiteX1" fmla="*/ 230049 w 565466"/>
              <a:gd name="connsiteY1" fmla="*/ 33394 h 43367"/>
              <a:gd name="connsiteX2" fmla="*/ 359370 w 565466"/>
              <a:gd name="connsiteY2" fmla="*/ 42219 h 43367"/>
              <a:gd name="connsiteX3" fmla="*/ 565466 w 565466"/>
              <a:gd name="connsiteY3" fmla="*/ 0 h 43367"/>
            </a:gdLst>
            <a:ahLst/>
            <a:cxnLst>
              <a:cxn ang="0">
                <a:pos x="connsiteX0" y="connsiteY0"/>
              </a:cxn>
              <a:cxn ang="0">
                <a:pos x="connsiteX1" y="connsiteY1"/>
              </a:cxn>
              <a:cxn ang="0">
                <a:pos x="connsiteX2" y="connsiteY2"/>
              </a:cxn>
              <a:cxn ang="0">
                <a:pos x="connsiteX3" y="connsiteY3"/>
              </a:cxn>
            </a:cxnLst>
            <a:rect l="l" t="t" r="r" b="b"/>
            <a:pathLst>
              <a:path w="565466" h="43367">
                <a:moveTo>
                  <a:pt x="0" y="43367"/>
                </a:moveTo>
                <a:cubicBezTo>
                  <a:pt x="48366" y="27861"/>
                  <a:pt x="184776" y="41232"/>
                  <a:pt x="230049" y="33394"/>
                </a:cubicBezTo>
                <a:cubicBezTo>
                  <a:pt x="275322" y="43508"/>
                  <a:pt x="278935" y="27838"/>
                  <a:pt x="359370" y="42219"/>
                </a:cubicBezTo>
                <a:cubicBezTo>
                  <a:pt x="465287" y="17551"/>
                  <a:pt x="444092" y="25282"/>
                  <a:pt x="565466" y="0"/>
                </a:cubicBezTo>
              </a:path>
            </a:pathLst>
          </a:custGeom>
          <a:noFill/>
          <a:ln w="127000" cap="flat" cmpd="sng" algn="ctr">
            <a:solidFill>
              <a:srgbClr val="FF0000">
                <a:alpha val="47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p>
        </p:txBody>
      </p:sp>
    </p:spTree>
    <p:extLst>
      <p:ext uri="{BB962C8B-B14F-4D97-AF65-F5344CB8AC3E}">
        <p14:creationId xmlns:p14="http://schemas.microsoft.com/office/powerpoint/2010/main" val="2623603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by SINFONY developments since 2017?</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1" y="1196752"/>
            <a:ext cx="11257581" cy="5033169"/>
          </a:xfrm>
        </p:spPr>
        <p:txBody>
          <a:bodyPr/>
          <a:lstStyle/>
          <a:p>
            <a:r>
              <a:rPr lang="de-DE" dirty="0"/>
              <a:t>Heavy </a:t>
            </a:r>
            <a:r>
              <a:rPr lang="de-DE" dirty="0" err="1"/>
              <a:t>convective</a:t>
            </a:r>
            <a:r>
              <a:rPr lang="de-DE" dirty="0"/>
              <a:t> </a:t>
            </a:r>
            <a:r>
              <a:rPr lang="de-DE" dirty="0" err="1"/>
              <a:t>period</a:t>
            </a:r>
            <a:r>
              <a:rPr lang="de-DE" dirty="0"/>
              <a:t> May / June 2016 was </a:t>
            </a:r>
            <a:r>
              <a:rPr lang="de-DE" dirty="0" err="1"/>
              <a:t>important</a:t>
            </a:r>
            <a:r>
              <a:rPr lang="de-DE" dirty="0"/>
              <a:t> </a:t>
            </a:r>
            <a:r>
              <a:rPr lang="de-DE" dirty="0" err="1"/>
              <a:t>motivation</a:t>
            </a:r>
            <a:r>
              <a:rPr lang="de-DE" dirty="0"/>
              <a:t> </a:t>
            </a:r>
            <a:r>
              <a:rPr lang="de-DE" dirty="0" err="1"/>
              <a:t>for</a:t>
            </a:r>
            <a:r>
              <a:rPr lang="de-DE" dirty="0"/>
              <a:t> </a:t>
            </a:r>
            <a:r>
              <a:rPr lang="de-DE" dirty="0" err="1"/>
              <a:t>creating</a:t>
            </a:r>
            <a:r>
              <a:rPr lang="de-DE" dirty="0"/>
              <a:t> </a:t>
            </a:r>
            <a:r>
              <a:rPr lang="de-DE" dirty="0" err="1"/>
              <a:t>the</a:t>
            </a:r>
            <a:r>
              <a:rPr lang="de-DE" dirty="0"/>
              <a:t> SINFONY</a:t>
            </a:r>
          </a:p>
          <a:p>
            <a:r>
              <a:rPr lang="de-DE" dirty="0"/>
              <a:t>Flash </a:t>
            </a:r>
            <a:r>
              <a:rPr lang="de-DE" dirty="0" err="1"/>
              <a:t>flood</a:t>
            </a:r>
            <a:r>
              <a:rPr lang="de-DE" dirty="0"/>
              <a:t> </a:t>
            </a:r>
            <a:r>
              <a:rPr lang="de-DE" dirty="0" err="1"/>
              <a:t>events</a:t>
            </a:r>
            <a:r>
              <a:rPr lang="de-DE" dirty="0"/>
              <a:t> in Braunsbach (29.5.2016) and Simbach am Inn (1.6.2016)</a:t>
            </a:r>
          </a:p>
          <a:p>
            <a:pPr>
              <a:spcBef>
                <a:spcPts val="2400"/>
              </a:spcBef>
            </a:pPr>
            <a:r>
              <a:rPr lang="de-DE" b="1" dirty="0">
                <a:solidFill>
                  <a:srgbClr val="0000FF"/>
                </a:solidFill>
              </a:rPr>
              <a:t>Re-</a:t>
            </a:r>
            <a:r>
              <a:rPr lang="de-DE" b="1" dirty="0" err="1">
                <a:solidFill>
                  <a:srgbClr val="0000FF"/>
                </a:solidFill>
              </a:rPr>
              <a:t>forecast</a:t>
            </a:r>
            <a:r>
              <a:rPr lang="de-DE" dirty="0"/>
              <a:t> </a:t>
            </a:r>
            <a:r>
              <a:rPr lang="de-DE" dirty="0" err="1"/>
              <a:t>of</a:t>
            </a:r>
            <a:r>
              <a:rPr lang="de-DE" dirty="0"/>
              <a:t> </a:t>
            </a:r>
            <a:r>
              <a:rPr lang="de-DE" dirty="0" err="1"/>
              <a:t>the</a:t>
            </a:r>
            <a:r>
              <a:rPr lang="de-DE" dirty="0"/>
              <a:t> </a:t>
            </a:r>
            <a:r>
              <a:rPr lang="de-DE" dirty="0" err="1"/>
              <a:t>period</a:t>
            </a:r>
            <a:r>
              <a:rPr lang="de-DE" dirty="0"/>
              <a:t> 26.5. – 29.6.2016 </a:t>
            </a:r>
            <a:r>
              <a:rPr lang="de-DE" b="1" dirty="0" err="1">
                <a:solidFill>
                  <a:srgbClr val="0000FF"/>
                </a:solidFill>
              </a:rPr>
              <a:t>with</a:t>
            </a:r>
            <a:r>
              <a:rPr lang="de-DE" b="1" dirty="0">
                <a:solidFill>
                  <a:srgbClr val="0000FF"/>
                </a:solidFill>
              </a:rPr>
              <a:t> all </a:t>
            </a:r>
            <a:r>
              <a:rPr lang="de-DE" b="1" dirty="0" err="1">
                <a:solidFill>
                  <a:srgbClr val="0000FF"/>
                </a:solidFill>
              </a:rPr>
              <a:t>components</a:t>
            </a:r>
            <a:r>
              <a:rPr lang="de-DE" b="1" dirty="0">
                <a:solidFill>
                  <a:srgbClr val="0000FF"/>
                </a:solidFill>
              </a:rPr>
              <a:t> </a:t>
            </a:r>
            <a:r>
              <a:rPr lang="de-DE" b="1" dirty="0" err="1">
                <a:solidFill>
                  <a:srgbClr val="0000FF"/>
                </a:solidFill>
              </a:rPr>
              <a:t>of</a:t>
            </a:r>
            <a:r>
              <a:rPr lang="de-DE" b="1" dirty="0">
                <a:solidFill>
                  <a:srgbClr val="0000FF"/>
                </a:solidFill>
              </a:rPr>
              <a:t> </a:t>
            </a:r>
            <a:r>
              <a:rPr lang="de-DE" b="1" dirty="0" err="1">
                <a:solidFill>
                  <a:srgbClr val="0000FF"/>
                </a:solidFill>
              </a:rPr>
              <a:t>today‘s</a:t>
            </a:r>
            <a:r>
              <a:rPr lang="de-DE" b="1" dirty="0">
                <a:solidFill>
                  <a:srgbClr val="0000FF"/>
                </a:solidFill>
              </a:rPr>
              <a:t> SINFONY </a:t>
            </a:r>
            <a:r>
              <a:rPr lang="de-DE" b="1" dirty="0" err="1">
                <a:solidFill>
                  <a:srgbClr val="0000FF"/>
                </a:solidFill>
              </a:rPr>
              <a:t>system</a:t>
            </a:r>
            <a:r>
              <a:rPr lang="de-DE" dirty="0"/>
              <a:t> and </a:t>
            </a:r>
            <a:r>
              <a:rPr lang="de-DE" b="1" dirty="0" err="1">
                <a:solidFill>
                  <a:srgbClr val="0000FF"/>
                </a:solidFill>
              </a:rPr>
              <a:t>comparison</a:t>
            </a:r>
            <a:r>
              <a:rPr lang="de-DE" dirty="0"/>
              <a:t> </a:t>
            </a:r>
            <a:r>
              <a:rPr lang="de-DE" dirty="0" err="1"/>
              <a:t>with</a:t>
            </a:r>
            <a:r>
              <a:rPr lang="de-DE" dirty="0"/>
              <a:t> </a:t>
            </a:r>
            <a:r>
              <a:rPr lang="de-DE" dirty="0" err="1"/>
              <a:t>the</a:t>
            </a:r>
            <a:r>
              <a:rPr lang="de-DE" dirty="0"/>
              <a:t> </a:t>
            </a:r>
            <a:r>
              <a:rPr lang="de-DE" b="1" dirty="0">
                <a:solidFill>
                  <a:srgbClr val="0000FF"/>
                </a:solidFill>
              </a:rPr>
              <a:t>original operational COSMO-DE/-EPS </a:t>
            </a:r>
            <a:r>
              <a:rPr lang="de-DE" b="1" dirty="0" err="1">
                <a:solidFill>
                  <a:srgbClr val="0000FF"/>
                </a:solidFill>
              </a:rPr>
              <a:t>forecasts</a:t>
            </a:r>
            <a:r>
              <a:rPr lang="de-DE" b="1" dirty="0">
                <a:solidFill>
                  <a:srgbClr val="0000FF"/>
                </a:solidFill>
              </a:rPr>
              <a:t> </a:t>
            </a:r>
            <a:r>
              <a:rPr lang="de-DE" b="1" dirty="0" err="1">
                <a:solidFill>
                  <a:srgbClr val="0000FF"/>
                </a:solidFill>
              </a:rPr>
              <a:t>from</a:t>
            </a:r>
            <a:r>
              <a:rPr lang="de-DE" b="1" dirty="0">
                <a:solidFill>
                  <a:srgbClr val="0000FF"/>
                </a:solidFill>
              </a:rPr>
              <a:t> </a:t>
            </a:r>
            <a:r>
              <a:rPr lang="de-DE" b="1" dirty="0" err="1">
                <a:solidFill>
                  <a:srgbClr val="0000FF"/>
                </a:solidFill>
              </a:rPr>
              <a:t>that</a:t>
            </a:r>
            <a:r>
              <a:rPr lang="de-DE" b="1" dirty="0">
                <a:solidFill>
                  <a:srgbClr val="0000FF"/>
                </a:solidFill>
              </a:rPr>
              <a:t> time</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p:txBody>
          <a:bodyPr/>
          <a:lstStyle/>
          <a:p>
            <a:pPr>
              <a:defRPr/>
            </a:pPr>
            <a:fld id="{9AEE1EEC-1F3D-496F-80FE-60C0313105A3}" type="slidenum">
              <a:rPr lang="de-DE" smtClean="0"/>
              <a:pPr>
                <a:defRPr/>
              </a:pPr>
              <a:t>12</a:t>
            </a:fld>
            <a:endParaRPr lang="de-DE" dirty="0"/>
          </a:p>
        </p:txBody>
      </p:sp>
      <p:pic>
        <p:nvPicPr>
          <p:cNvPr id="5" name="Grafik 4">
            <a:extLst>
              <a:ext uri="{FF2B5EF4-FFF2-40B4-BE49-F238E27FC236}">
                <a16:creationId xmlns:a16="http://schemas.microsoft.com/office/drawing/2014/main" id="{95FB1025-5126-4FDE-9BC5-EC3A8AA1BE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4" r="6379"/>
          <a:stretch/>
        </p:blipFill>
        <p:spPr>
          <a:xfrm>
            <a:off x="2476570" y="3910355"/>
            <a:ext cx="3564396" cy="2194946"/>
          </a:xfrm>
          <a:prstGeom prst="rect">
            <a:avLst/>
          </a:prstGeom>
          <a:noFill/>
          <a:ln w="22225">
            <a:solidFill>
              <a:schemeClr val="bg1"/>
            </a:solidFill>
            <a:miter lim="800000"/>
            <a:headEnd/>
            <a:tailEnd/>
          </a:ln>
        </p:spPr>
      </p:pic>
      <p:pic>
        <p:nvPicPr>
          <p:cNvPr id="6" name="Grafik 5">
            <a:extLst>
              <a:ext uri="{FF2B5EF4-FFF2-40B4-BE49-F238E27FC236}">
                <a16:creationId xmlns:a16="http://schemas.microsoft.com/office/drawing/2014/main" id="{12115F5A-7FF4-451F-9919-0C7FA527AD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72" r="9225" b="14629"/>
          <a:stretch/>
        </p:blipFill>
        <p:spPr>
          <a:xfrm>
            <a:off x="6438323" y="3918786"/>
            <a:ext cx="3104324" cy="2186515"/>
          </a:xfrm>
          <a:prstGeom prst="rect">
            <a:avLst/>
          </a:prstGeom>
          <a:noFill/>
          <a:ln w="22225">
            <a:solidFill>
              <a:schemeClr val="bg1"/>
            </a:solidFill>
            <a:miter lim="800000"/>
            <a:headEnd/>
            <a:tailEnd/>
          </a:ln>
        </p:spPr>
      </p:pic>
    </p:spTree>
    <p:extLst>
      <p:ext uri="{BB962C8B-B14F-4D97-AF65-F5344CB8AC3E}">
        <p14:creationId xmlns:p14="http://schemas.microsoft.com/office/powerpoint/2010/main" val="2775232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FSS precipitation 26.5. – 30.6.2016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13</a:t>
            </a:fld>
            <a:endParaRPr lang="de-DE" dirty="0"/>
          </a:p>
        </p:txBody>
      </p:sp>
      <p:grpSp>
        <p:nvGrpSpPr>
          <p:cNvPr id="7" name="Gruppieren 6">
            <a:extLst>
              <a:ext uri="{FF2B5EF4-FFF2-40B4-BE49-F238E27FC236}">
                <a16:creationId xmlns:a16="http://schemas.microsoft.com/office/drawing/2014/main" id="{08C04801-F0BC-4A68-A6C7-2C006D07C84F}"/>
              </a:ext>
            </a:extLst>
          </p:cNvPr>
          <p:cNvGrpSpPr/>
          <p:nvPr/>
        </p:nvGrpSpPr>
        <p:grpSpPr>
          <a:xfrm>
            <a:off x="479376" y="1243126"/>
            <a:ext cx="2304256" cy="1077218"/>
            <a:chOff x="479376" y="1243126"/>
            <a:chExt cx="2304256" cy="1077218"/>
          </a:xfrm>
        </p:grpSpPr>
        <p:cxnSp>
          <p:nvCxnSpPr>
            <p:cNvPr id="10" name="Gerader Verbinder 9">
              <a:extLst>
                <a:ext uri="{FF2B5EF4-FFF2-40B4-BE49-F238E27FC236}">
                  <a16:creationId xmlns:a16="http://schemas.microsoft.com/office/drawing/2014/main" id="{9DAF9325-8088-4275-AEFA-97FAD7A1363A}"/>
                </a:ext>
              </a:extLst>
            </p:cNvPr>
            <p:cNvCxnSpPr/>
            <p:nvPr/>
          </p:nvCxnSpPr>
          <p:spPr bwMode="auto">
            <a:xfrm>
              <a:off x="479376" y="1412776"/>
              <a:ext cx="453356" cy="0"/>
            </a:xfrm>
            <a:prstGeom prst="line">
              <a:avLst/>
            </a:prstGeom>
            <a:solidFill>
              <a:schemeClr val="accent1"/>
            </a:solidFill>
            <a:ln w="508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0">
              <a:extLst>
                <a:ext uri="{FF2B5EF4-FFF2-40B4-BE49-F238E27FC236}">
                  <a16:creationId xmlns:a16="http://schemas.microsoft.com/office/drawing/2014/main" id="{1BA42624-0A87-4244-85D5-CA68C8697696}"/>
                </a:ext>
              </a:extLst>
            </p:cNvPr>
            <p:cNvCxnSpPr/>
            <p:nvPr/>
          </p:nvCxnSpPr>
          <p:spPr bwMode="auto">
            <a:xfrm>
              <a:off x="479376" y="1772816"/>
              <a:ext cx="453356" cy="0"/>
            </a:xfrm>
            <a:prstGeom prst="line">
              <a:avLst/>
            </a:prstGeom>
            <a:solidFill>
              <a:schemeClr val="accent1"/>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9DD7D14F-BBD9-4D6D-ADF5-52DB49DC74B7}"/>
                </a:ext>
              </a:extLst>
            </p:cNvPr>
            <p:cNvCxnSpPr/>
            <p:nvPr/>
          </p:nvCxnSpPr>
          <p:spPr bwMode="auto">
            <a:xfrm>
              <a:off x="498512" y="2132856"/>
              <a:ext cx="453356" cy="0"/>
            </a:xfrm>
            <a:prstGeom prst="line">
              <a:avLst/>
            </a:prstGeom>
            <a:solidFill>
              <a:schemeClr val="accent1"/>
            </a:solidFill>
            <a:ln w="50800" cap="flat" cmpd="sng" algn="ctr">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feld 4">
              <a:extLst>
                <a:ext uri="{FF2B5EF4-FFF2-40B4-BE49-F238E27FC236}">
                  <a16:creationId xmlns:a16="http://schemas.microsoft.com/office/drawing/2014/main" id="{15C61AAA-C9DA-49A1-B4C1-66251ADADABC}"/>
                </a:ext>
              </a:extLst>
            </p:cNvPr>
            <p:cNvSpPr txBox="1"/>
            <p:nvPr/>
          </p:nvSpPr>
          <p:spPr>
            <a:xfrm>
              <a:off x="920426" y="1243126"/>
              <a:ext cx="1863206" cy="1077218"/>
            </a:xfrm>
            <a:prstGeom prst="rect">
              <a:avLst/>
            </a:prstGeom>
            <a:noFill/>
          </p:spPr>
          <p:txBody>
            <a:bodyPr wrap="square" rtlCol="0">
              <a:spAutoFit/>
            </a:bodyPr>
            <a:lstStyle/>
            <a:p>
              <a:pPr>
                <a:spcBef>
                  <a:spcPts val="600"/>
                </a:spcBef>
              </a:pPr>
              <a:r>
                <a:rPr lang="de-DE"/>
                <a:t>COSMO-DE</a:t>
              </a:r>
            </a:p>
            <a:p>
              <a:pPr>
                <a:spcBef>
                  <a:spcPts val="600"/>
                </a:spcBef>
              </a:pPr>
              <a:r>
                <a:rPr lang="de-DE"/>
                <a:t>ICON-D2</a:t>
              </a:r>
            </a:p>
            <a:p>
              <a:pPr>
                <a:spcBef>
                  <a:spcPts val="600"/>
                </a:spcBef>
              </a:pPr>
              <a:r>
                <a:rPr lang="de-DE"/>
                <a:t>ICON-D2-RUC</a:t>
              </a:r>
            </a:p>
          </p:txBody>
        </p:sp>
      </p:grpSp>
      <p:grpSp>
        <p:nvGrpSpPr>
          <p:cNvPr id="21" name="Gruppieren 20">
            <a:extLst>
              <a:ext uri="{FF2B5EF4-FFF2-40B4-BE49-F238E27FC236}">
                <a16:creationId xmlns:a16="http://schemas.microsoft.com/office/drawing/2014/main" id="{032D9451-9B6F-4458-B3FA-DBAECF996ADB}"/>
              </a:ext>
            </a:extLst>
          </p:cNvPr>
          <p:cNvGrpSpPr/>
          <p:nvPr/>
        </p:nvGrpSpPr>
        <p:grpSpPr>
          <a:xfrm>
            <a:off x="479376" y="2662682"/>
            <a:ext cx="3064902" cy="1000274"/>
            <a:chOff x="479376" y="2662682"/>
            <a:chExt cx="3064902" cy="1000274"/>
          </a:xfrm>
        </p:grpSpPr>
        <p:sp>
          <p:nvSpPr>
            <p:cNvPr id="3" name="Textfeld 2">
              <a:extLst>
                <a:ext uri="{FF2B5EF4-FFF2-40B4-BE49-F238E27FC236}">
                  <a16:creationId xmlns:a16="http://schemas.microsoft.com/office/drawing/2014/main" id="{595F2941-0FB6-42D3-BA76-F2E4C49514CE}"/>
                </a:ext>
              </a:extLst>
            </p:cNvPr>
            <p:cNvSpPr txBox="1"/>
            <p:nvPr/>
          </p:nvSpPr>
          <p:spPr>
            <a:xfrm>
              <a:off x="1354358" y="2662682"/>
              <a:ext cx="2189920" cy="1000274"/>
            </a:xfrm>
            <a:prstGeom prst="rect">
              <a:avLst/>
            </a:prstGeom>
            <a:noFill/>
          </p:spPr>
          <p:txBody>
            <a:bodyPr wrap="square" rtlCol="0">
              <a:spAutoFit/>
            </a:bodyPr>
            <a:lstStyle/>
            <a:p>
              <a:r>
                <a:rPr lang="de-DE"/>
                <a:t>Deterministic</a:t>
              </a:r>
            </a:p>
            <a:p>
              <a:pPr>
                <a:spcBef>
                  <a:spcPts val="600"/>
                </a:spcBef>
              </a:pPr>
              <a:r>
                <a:rPr lang="de-DE"/>
                <a:t>Neighborhood ENS</a:t>
              </a:r>
              <a:br>
                <a:rPr lang="de-DE"/>
              </a:br>
              <a:r>
                <a:rPr lang="de-DE"/>
                <a:t>probability (NEP)</a:t>
              </a:r>
            </a:p>
          </p:txBody>
        </p:sp>
        <p:cxnSp>
          <p:nvCxnSpPr>
            <p:cNvPr id="17" name="Gerader Verbinder 16">
              <a:extLst>
                <a:ext uri="{FF2B5EF4-FFF2-40B4-BE49-F238E27FC236}">
                  <a16:creationId xmlns:a16="http://schemas.microsoft.com/office/drawing/2014/main" id="{7BA328D6-92FA-4178-BC1F-1A8DB87CB338}"/>
                </a:ext>
              </a:extLst>
            </p:cNvPr>
            <p:cNvCxnSpPr>
              <a:cxnSpLocks/>
            </p:cNvCxnSpPr>
            <p:nvPr/>
          </p:nvCxnSpPr>
          <p:spPr bwMode="auto">
            <a:xfrm>
              <a:off x="479376" y="2852936"/>
              <a:ext cx="864096" cy="0"/>
            </a:xfrm>
            <a:prstGeom prst="line">
              <a:avLst/>
            </a:prstGeom>
            <a:solidFill>
              <a:schemeClr val="accent1"/>
            </a:solidFill>
            <a:ln w="508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5FACB052-14CF-4C27-8F8D-C8F880104B49}"/>
                </a:ext>
              </a:extLst>
            </p:cNvPr>
            <p:cNvCxnSpPr>
              <a:cxnSpLocks/>
            </p:cNvCxnSpPr>
            <p:nvPr/>
          </p:nvCxnSpPr>
          <p:spPr bwMode="auto">
            <a:xfrm>
              <a:off x="503708" y="3284984"/>
              <a:ext cx="839764" cy="0"/>
            </a:xfrm>
            <a:prstGeom prst="line">
              <a:avLst/>
            </a:prstGeom>
            <a:solidFill>
              <a:schemeClr val="accent1"/>
            </a:solidFill>
            <a:ln w="508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uppieren 22">
            <a:extLst>
              <a:ext uri="{FF2B5EF4-FFF2-40B4-BE49-F238E27FC236}">
                <a16:creationId xmlns:a16="http://schemas.microsoft.com/office/drawing/2014/main" id="{38A3412D-C2EB-421F-83DD-22E44DCE5695}"/>
              </a:ext>
            </a:extLst>
          </p:cNvPr>
          <p:cNvGrpSpPr/>
          <p:nvPr/>
        </p:nvGrpSpPr>
        <p:grpSpPr>
          <a:xfrm>
            <a:off x="3863752" y="1124744"/>
            <a:ext cx="7704856" cy="5484481"/>
            <a:chOff x="3863752" y="2755492"/>
            <a:chExt cx="5328592" cy="3847432"/>
          </a:xfrm>
        </p:grpSpPr>
        <p:pic>
          <p:nvPicPr>
            <p:cNvPr id="6" name="Grafik 5">
              <a:extLst>
                <a:ext uri="{FF2B5EF4-FFF2-40B4-BE49-F238E27FC236}">
                  <a16:creationId xmlns:a16="http://schemas.microsoft.com/office/drawing/2014/main" id="{5C894BDF-2687-4D75-AFB3-74B72D60C8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182" t="23279" r="25758" b="31100"/>
            <a:stretch/>
          </p:blipFill>
          <p:spPr>
            <a:xfrm>
              <a:off x="3863752" y="2755492"/>
              <a:ext cx="5328592" cy="3478100"/>
            </a:xfrm>
            <a:prstGeom prst="rect">
              <a:avLst/>
            </a:prstGeom>
          </p:spPr>
        </p:pic>
        <p:sp>
          <p:nvSpPr>
            <p:cNvPr id="22" name="Textfeld 21">
              <a:extLst>
                <a:ext uri="{FF2B5EF4-FFF2-40B4-BE49-F238E27FC236}">
                  <a16:creationId xmlns:a16="http://schemas.microsoft.com/office/drawing/2014/main" id="{A37FFB71-13B1-43D1-BE0A-4911B06F2458}"/>
                </a:ext>
              </a:extLst>
            </p:cNvPr>
            <p:cNvSpPr txBox="1"/>
            <p:nvPr/>
          </p:nvSpPr>
          <p:spPr>
            <a:xfrm>
              <a:off x="5414072" y="6233592"/>
              <a:ext cx="2312842" cy="369332"/>
            </a:xfrm>
            <a:prstGeom prst="rect">
              <a:avLst/>
            </a:prstGeom>
            <a:solidFill>
              <a:schemeClr val="bg1"/>
            </a:solidFill>
          </p:spPr>
          <p:txBody>
            <a:bodyPr wrap="square" rtlCol="0">
              <a:spAutoFit/>
            </a:bodyPr>
            <a:lstStyle/>
            <a:p>
              <a:pPr algn="ctr"/>
              <a:r>
                <a:rPr lang="de-DE" dirty="0"/>
                <a:t>Forecast </a:t>
              </a:r>
              <a:r>
                <a:rPr lang="de-DE" dirty="0" err="1"/>
                <a:t>lead</a:t>
              </a:r>
              <a:r>
                <a:rPr lang="de-DE" dirty="0"/>
                <a:t> time</a:t>
              </a:r>
            </a:p>
          </p:txBody>
        </p:sp>
      </p:grpSp>
      <p:sp>
        <p:nvSpPr>
          <p:cNvPr id="30" name="Textfeld 29">
            <a:extLst>
              <a:ext uri="{FF2B5EF4-FFF2-40B4-BE49-F238E27FC236}">
                <a16:creationId xmlns:a16="http://schemas.microsoft.com/office/drawing/2014/main" id="{2C395456-CA59-4267-9C38-C86DF9A7D66A}"/>
              </a:ext>
            </a:extLst>
          </p:cNvPr>
          <p:cNvSpPr txBox="1"/>
          <p:nvPr/>
        </p:nvSpPr>
        <p:spPr>
          <a:xfrm>
            <a:off x="0" y="4432667"/>
            <a:ext cx="3719736" cy="1200329"/>
          </a:xfrm>
          <a:prstGeom prst="rect">
            <a:avLst/>
          </a:prstGeom>
          <a:solidFill>
            <a:srgbClr val="ABC9EA"/>
          </a:solidFill>
          <a:ln w="28575">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b="1">
                <a:solidFill>
                  <a:srgbClr val="FF0000"/>
                </a:solidFill>
              </a:rPr>
              <a:t>6 years progress in </a:t>
            </a:r>
            <a:r>
              <a:rPr kumimoji="0" lang="de-DE" sz="1800" b="1" i="0" u="none" strike="noStrike" kern="1200" cap="none" spc="0" normalizeH="0" baseline="0" noProof="0">
                <a:ln>
                  <a:noFill/>
                </a:ln>
                <a:solidFill>
                  <a:srgbClr val="FF0000"/>
                </a:solidFill>
                <a:effectLst/>
                <a:uLnTx/>
                <a:uFillTx/>
                <a:latin typeface="Arial" charset="0"/>
                <a:ea typeface="+mn-ea"/>
                <a:cs typeface="Arial" charset="0"/>
              </a:rPr>
              <a:t>NWP</a:t>
            </a:r>
            <a:endParaRPr kumimoji="0" lang="de-DE" sz="18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DE" b="1">
                <a:solidFill>
                  <a:srgbClr val="0000FF"/>
                </a:solidFill>
              </a:rPr>
              <a:t>Common result</a:t>
            </a:r>
            <a:r>
              <a:rPr lang="de-DE" b="1">
                <a:solidFill>
                  <a:srgbClr val="0000FF"/>
                </a:solidFill>
                <a:latin typeface="Arial" charset="0"/>
                <a:cs typeface="Arial" charset="0"/>
              </a:rPr>
              <a:t> </a:t>
            </a:r>
            <a:r>
              <a:rPr lang="de-DE" b="1">
                <a:solidFill>
                  <a:srgbClr val="000000"/>
                </a:solidFill>
                <a:latin typeface="Arial" charset="0"/>
                <a:cs typeface="Arial" charset="0"/>
              </a:rPr>
              <a:t>of many general </a:t>
            </a:r>
            <a:r>
              <a:rPr kumimoji="0" lang="de-DE" sz="1800" b="1" i="0" u="none" strike="noStrike" kern="1200" cap="none" spc="0" normalizeH="0" baseline="0" noProof="0">
                <a:ln>
                  <a:noFill/>
                </a:ln>
                <a:solidFill>
                  <a:srgbClr val="0000FF"/>
                </a:solidFill>
                <a:effectLst/>
                <a:uLnTx/>
                <a:uFillTx/>
                <a:latin typeface="Arial" charset="0"/>
                <a:ea typeface="+mn-ea"/>
                <a:cs typeface="Arial" charset="0"/>
              </a:rPr>
              <a:t>ICON developments</a:t>
            </a:r>
            <a:r>
              <a:rPr kumimoji="0" lang="de-DE" sz="1800" b="1" i="0" u="none" strike="noStrike" kern="1200" cap="none" spc="0" normalizeH="0" baseline="0" noProof="0">
                <a:ln>
                  <a:noFill/>
                </a:ln>
                <a:solidFill>
                  <a:srgbClr val="000000"/>
                </a:solidFill>
                <a:effectLst/>
                <a:uLnTx/>
                <a:uFillTx/>
                <a:latin typeface="Arial" charset="0"/>
                <a:ea typeface="+mn-ea"/>
                <a:cs typeface="Arial" charset="0"/>
              </a:rPr>
              <a:t> </a:t>
            </a:r>
            <a:r>
              <a:rPr lang="de-DE" b="1">
                <a:solidFill>
                  <a:srgbClr val="000000"/>
                </a:solidFill>
              </a:rPr>
              <a:t>a</a:t>
            </a:r>
            <a:r>
              <a:rPr kumimoji="0" lang="de-DE" sz="1800" b="1" i="0" u="none" strike="noStrike" kern="1200" cap="none" spc="0" normalizeH="0" baseline="0" noProof="0">
                <a:ln>
                  <a:noFill/>
                </a:ln>
                <a:solidFill>
                  <a:srgbClr val="000000"/>
                </a:solidFill>
                <a:effectLst/>
                <a:uLnTx/>
                <a:uFillTx/>
                <a:latin typeface="Arial" charset="0"/>
                <a:ea typeface="+mn-ea"/>
                <a:cs typeface="Arial" charset="0"/>
              </a:rPr>
              <a:t>nd of</a:t>
            </a:r>
            <a:r>
              <a:rPr kumimoji="0" lang="de-DE" sz="1800" b="1" i="0" u="none" strike="noStrike" kern="1200" cap="none" spc="0" normalizeH="0" noProof="0">
                <a:ln>
                  <a:noFill/>
                </a:ln>
                <a:solidFill>
                  <a:srgbClr val="000000"/>
                </a:solidFill>
                <a:effectLst/>
                <a:uLnTx/>
                <a:uFillTx/>
                <a:latin typeface="Arial" charset="0"/>
                <a:ea typeface="+mn-ea"/>
                <a:cs typeface="Arial" charset="0"/>
              </a:rPr>
              <a:t> the</a:t>
            </a:r>
            <a:r>
              <a:rPr kumimoji="0" lang="de-DE" sz="1800" b="1" i="0" u="none" strike="noStrike" kern="1200" cap="none" spc="0" normalizeH="0" baseline="0" noProof="0">
                <a:ln>
                  <a:noFill/>
                </a:ln>
                <a:solidFill>
                  <a:srgbClr val="000000"/>
                </a:solidFill>
                <a:effectLst/>
                <a:uLnTx/>
                <a:uFillTx/>
                <a:latin typeface="Arial" charset="0"/>
                <a:ea typeface="+mn-ea"/>
                <a:cs typeface="Arial" charset="0"/>
              </a:rPr>
              <a:t> </a:t>
            </a:r>
            <a:r>
              <a:rPr kumimoji="0" lang="de-DE" sz="1800" b="1" i="0" u="none" strike="noStrike" kern="1200" cap="none" spc="0" normalizeH="0" baseline="0" noProof="0">
                <a:ln>
                  <a:noFill/>
                </a:ln>
                <a:solidFill>
                  <a:srgbClr val="0000FF"/>
                </a:solidFill>
                <a:effectLst/>
                <a:uLnTx/>
                <a:uFillTx/>
                <a:latin typeface="Arial" charset="0"/>
                <a:ea typeface="+mn-ea"/>
                <a:cs typeface="Arial" charset="0"/>
              </a:rPr>
              <a:t>SINFONY</a:t>
            </a:r>
            <a:r>
              <a:rPr kumimoji="0" lang="de-DE" sz="1800" b="1" i="0" u="none" strike="noStrike" kern="1200" cap="none" spc="0" normalizeH="0" noProof="0">
                <a:ln>
                  <a:noFill/>
                </a:ln>
                <a:solidFill>
                  <a:srgbClr val="0000FF"/>
                </a:solidFill>
                <a:effectLst/>
                <a:uLnTx/>
                <a:uFillTx/>
                <a:latin typeface="Arial" charset="0"/>
                <a:ea typeface="+mn-ea"/>
                <a:cs typeface="Arial" charset="0"/>
              </a:rPr>
              <a:t> </a:t>
            </a:r>
            <a:r>
              <a:rPr kumimoji="0" lang="de-DE" sz="1800" b="1" i="0" u="none" strike="noStrike" kern="1200" cap="none" spc="0" normalizeH="0" noProof="0">
                <a:ln>
                  <a:noFill/>
                </a:ln>
                <a:effectLst/>
                <a:uLnTx/>
                <a:uFillTx/>
                <a:latin typeface="Arial" charset="0"/>
                <a:ea typeface="+mn-ea"/>
                <a:cs typeface="Arial" charset="0"/>
              </a:rPr>
              <a:t>developments</a:t>
            </a:r>
            <a:endParaRPr kumimoji="0" lang="de-DE" sz="1800" b="1" i="0" u="none" strike="noStrike" kern="1200" cap="none" spc="0" normalizeH="0" baseline="0" noProof="0" dirty="0">
              <a:ln>
                <a:noFill/>
              </a:ln>
              <a:effectLst/>
              <a:uLnTx/>
              <a:uFillTx/>
              <a:latin typeface="Arial" charset="0"/>
              <a:ea typeface="+mn-ea"/>
              <a:cs typeface="Arial" charset="0"/>
            </a:endParaRPr>
          </a:p>
        </p:txBody>
      </p:sp>
    </p:spTree>
    <p:extLst>
      <p:ext uri="{BB962C8B-B14F-4D97-AF65-F5344CB8AC3E}">
        <p14:creationId xmlns:p14="http://schemas.microsoft.com/office/powerpoint/2010/main" val="2308548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dirty="0"/>
              <a:t>Achievements in NWP and </a:t>
            </a:r>
            <a:r>
              <a:rPr lang="de-DE" dirty="0" err="1"/>
              <a:t>combined</a:t>
            </a:r>
            <a:r>
              <a:rPr lang="de-DE" dirty="0"/>
              <a:t> </a:t>
            </a:r>
            <a:r>
              <a:rPr lang="de-DE" dirty="0" err="1"/>
              <a:t>products</a:t>
            </a:r>
            <a:r>
              <a:rPr lang="de-DE" dirty="0"/>
              <a:t>:</a:t>
            </a:r>
            <a:br>
              <a:rPr lang="de-DE" dirty="0"/>
            </a:br>
            <a:r>
              <a:rPr lang="de-DE" dirty="0">
                <a:solidFill>
                  <a:srgbClr val="FFC000"/>
                </a:solidFill>
              </a:rPr>
              <a:t>FSS Radar </a:t>
            </a:r>
            <a:r>
              <a:rPr lang="de-DE" dirty="0" err="1">
                <a:solidFill>
                  <a:srgbClr val="FFC000"/>
                </a:solidFill>
              </a:rPr>
              <a:t>Reflectivity</a:t>
            </a:r>
            <a:r>
              <a:rPr lang="de-DE" dirty="0">
                <a:solidFill>
                  <a:srgbClr val="FFC000"/>
                </a:solidFill>
              </a:rPr>
              <a:t> </a:t>
            </a:r>
            <a:r>
              <a:rPr lang="de-DE" dirty="0"/>
              <a:t>26.5. – 30.6.2016 </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1" y="1124744"/>
            <a:ext cx="11257581" cy="720080"/>
          </a:xfrm>
        </p:spPr>
        <p:txBody>
          <a:bodyPr/>
          <a:lstStyle/>
          <a:p>
            <a:r>
              <a:rPr lang="de-DE" b="1">
                <a:solidFill>
                  <a:srgbClr val="0000FF"/>
                </a:solidFill>
              </a:rPr>
              <a:t>User perspective, </a:t>
            </a:r>
            <a:r>
              <a:rPr lang="de-DE"/>
              <a:t>aggregated over all user init times</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14</a:t>
            </a:fld>
            <a:endParaRPr lang="de-DE" dirty="0"/>
          </a:p>
        </p:txBody>
      </p:sp>
      <p:pic>
        <p:nvPicPr>
          <p:cNvPr id="7" name="Grafik 6">
            <a:extLst>
              <a:ext uri="{FF2B5EF4-FFF2-40B4-BE49-F238E27FC236}">
                <a16:creationId xmlns:a16="http://schemas.microsoft.com/office/drawing/2014/main" id="{8AD47387-A43A-4F9F-BF5B-7D14547238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931" b="57324"/>
          <a:stretch/>
        </p:blipFill>
        <p:spPr>
          <a:xfrm>
            <a:off x="3700937" y="1567055"/>
            <a:ext cx="5402032" cy="5102305"/>
          </a:xfrm>
          <a:prstGeom prst="rect">
            <a:avLst/>
          </a:prstGeom>
        </p:spPr>
      </p:pic>
      <p:grpSp>
        <p:nvGrpSpPr>
          <p:cNvPr id="5" name="Gruppieren 4">
            <a:extLst>
              <a:ext uri="{FF2B5EF4-FFF2-40B4-BE49-F238E27FC236}">
                <a16:creationId xmlns:a16="http://schemas.microsoft.com/office/drawing/2014/main" id="{72447832-CC34-492D-8CBB-EE7F70212F88}"/>
              </a:ext>
            </a:extLst>
          </p:cNvPr>
          <p:cNvGrpSpPr/>
          <p:nvPr/>
        </p:nvGrpSpPr>
        <p:grpSpPr>
          <a:xfrm>
            <a:off x="263352" y="1628800"/>
            <a:ext cx="3286000" cy="1785104"/>
            <a:chOff x="407368" y="1762026"/>
            <a:chExt cx="3286000" cy="1785104"/>
          </a:xfrm>
        </p:grpSpPr>
        <p:cxnSp>
          <p:nvCxnSpPr>
            <p:cNvPr id="12" name="Gerader Verbinder 11">
              <a:extLst>
                <a:ext uri="{FF2B5EF4-FFF2-40B4-BE49-F238E27FC236}">
                  <a16:creationId xmlns:a16="http://schemas.microsoft.com/office/drawing/2014/main" id="{05AF125A-3B02-430F-88DB-24E8352EED02}"/>
                </a:ext>
              </a:extLst>
            </p:cNvPr>
            <p:cNvCxnSpPr/>
            <p:nvPr/>
          </p:nvCxnSpPr>
          <p:spPr bwMode="auto">
            <a:xfrm>
              <a:off x="407368" y="1931676"/>
              <a:ext cx="453356" cy="0"/>
            </a:xfrm>
            <a:prstGeom prst="line">
              <a:avLst/>
            </a:prstGeom>
            <a:solidFill>
              <a:schemeClr val="accent1"/>
            </a:solidFill>
            <a:ln w="508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16074B6-34CA-4FE4-AF01-F07F32EF2C4A}"/>
                </a:ext>
              </a:extLst>
            </p:cNvPr>
            <p:cNvCxnSpPr/>
            <p:nvPr/>
          </p:nvCxnSpPr>
          <p:spPr bwMode="auto">
            <a:xfrm>
              <a:off x="407368" y="2291716"/>
              <a:ext cx="453356" cy="0"/>
            </a:xfrm>
            <a:prstGeom prst="line">
              <a:avLst/>
            </a:prstGeom>
            <a:solidFill>
              <a:schemeClr val="accent1"/>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E6FB1136-7BFB-40DF-9A4B-561565BB3E77}"/>
                </a:ext>
              </a:extLst>
            </p:cNvPr>
            <p:cNvCxnSpPr/>
            <p:nvPr/>
          </p:nvCxnSpPr>
          <p:spPr bwMode="auto">
            <a:xfrm>
              <a:off x="407368" y="2636912"/>
              <a:ext cx="453356" cy="0"/>
            </a:xfrm>
            <a:prstGeom prst="line">
              <a:avLst/>
            </a:prstGeom>
            <a:solidFill>
              <a:schemeClr val="accent1"/>
            </a:solidFill>
            <a:ln w="50800" cap="flat" cmpd="sng" algn="ctr">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A73E746B-8504-43DC-B388-00EDE0BE4BE5}"/>
                </a:ext>
              </a:extLst>
            </p:cNvPr>
            <p:cNvSpPr txBox="1"/>
            <p:nvPr/>
          </p:nvSpPr>
          <p:spPr>
            <a:xfrm>
              <a:off x="848417" y="1762026"/>
              <a:ext cx="2844951" cy="1785104"/>
            </a:xfrm>
            <a:prstGeom prst="rect">
              <a:avLst/>
            </a:prstGeom>
            <a:noFill/>
          </p:spPr>
          <p:txBody>
            <a:bodyPr wrap="square" rtlCol="0">
              <a:spAutoFit/>
            </a:bodyPr>
            <a:lstStyle/>
            <a:p>
              <a:pPr>
                <a:spcBef>
                  <a:spcPts val="600"/>
                </a:spcBef>
              </a:pPr>
              <a:r>
                <a:rPr lang="de-DE"/>
                <a:t>COSMO-DE</a:t>
              </a:r>
            </a:p>
            <a:p>
              <a:pPr>
                <a:spcBef>
                  <a:spcPts val="600"/>
                </a:spcBef>
              </a:pPr>
              <a:r>
                <a:rPr lang="de-DE"/>
                <a:t>ICON-D2</a:t>
              </a:r>
            </a:p>
            <a:p>
              <a:pPr>
                <a:spcBef>
                  <a:spcPts val="600"/>
                </a:spcBef>
              </a:pPr>
              <a:r>
                <a:rPr lang="de-DE"/>
                <a:t>ICON-D2-RUC</a:t>
              </a:r>
            </a:p>
            <a:p>
              <a:pPr>
                <a:spcBef>
                  <a:spcPts val="600"/>
                </a:spcBef>
              </a:pPr>
              <a:r>
                <a:rPr lang="de-DE"/>
                <a:t>STEPS-DWD Nowcasting</a:t>
              </a:r>
            </a:p>
            <a:p>
              <a:pPr>
                <a:spcBef>
                  <a:spcPts val="600"/>
                </a:spcBef>
              </a:pPr>
              <a:r>
                <a:rPr lang="de-DE"/>
                <a:t>INTENSE Combination</a:t>
              </a:r>
            </a:p>
          </p:txBody>
        </p:sp>
        <p:cxnSp>
          <p:nvCxnSpPr>
            <p:cNvPr id="16" name="Gerader Verbinder 15">
              <a:extLst>
                <a:ext uri="{FF2B5EF4-FFF2-40B4-BE49-F238E27FC236}">
                  <a16:creationId xmlns:a16="http://schemas.microsoft.com/office/drawing/2014/main" id="{9552A09D-760E-450D-B163-6B46BA93637E}"/>
                </a:ext>
              </a:extLst>
            </p:cNvPr>
            <p:cNvCxnSpPr/>
            <p:nvPr/>
          </p:nvCxnSpPr>
          <p:spPr bwMode="auto">
            <a:xfrm>
              <a:off x="407368" y="2996952"/>
              <a:ext cx="453356" cy="0"/>
            </a:xfrm>
            <a:prstGeom prst="line">
              <a:avLst/>
            </a:prstGeom>
            <a:solidFill>
              <a:schemeClr val="accent1"/>
            </a:solidFill>
            <a:ln w="50800"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033EE3C6-4B87-4EC4-B140-263D9AD01F61}"/>
                </a:ext>
              </a:extLst>
            </p:cNvPr>
            <p:cNvCxnSpPr/>
            <p:nvPr/>
          </p:nvCxnSpPr>
          <p:spPr bwMode="auto">
            <a:xfrm>
              <a:off x="407368" y="3356992"/>
              <a:ext cx="453356" cy="0"/>
            </a:xfrm>
            <a:prstGeom prst="line">
              <a:avLst/>
            </a:prstGeom>
            <a:solidFill>
              <a:schemeClr val="accent1"/>
            </a:solidFill>
            <a:ln w="508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4657437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110D512-55A5-4311-BC79-3C8F17DBCEC6}"/>
              </a:ext>
            </a:extLst>
          </p:cNvPr>
          <p:cNvSpPr>
            <a:spLocks noGrp="1"/>
          </p:cNvSpPr>
          <p:nvPr>
            <p:ph type="sldNum" sz="quarter" idx="11"/>
          </p:nvPr>
        </p:nvSpPr>
        <p:spPr/>
        <p:txBody>
          <a:bodyPr/>
          <a:lstStyle/>
          <a:p>
            <a:pPr>
              <a:defRPr/>
            </a:pPr>
            <a:fld id="{9AEE1EEC-1F3D-496F-80FE-60C0313105A3}" type="slidenum">
              <a:rPr lang="de-DE" smtClean="0"/>
              <a:pPr>
                <a:defRPr/>
              </a:pPr>
              <a:t>15</a:t>
            </a:fld>
            <a:endParaRPr lang="de-DE" dirty="0"/>
          </a:p>
        </p:txBody>
      </p:sp>
      <p:pic>
        <p:nvPicPr>
          <p:cNvPr id="10" name="Inhaltsplatzhalter 9">
            <a:extLst>
              <a:ext uri="{FF2B5EF4-FFF2-40B4-BE49-F238E27FC236}">
                <a16:creationId xmlns:a16="http://schemas.microsoft.com/office/drawing/2014/main" id="{D239D3EF-E371-4651-BD89-AC6FB903C8E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720" y="1153926"/>
            <a:ext cx="8387292" cy="5032375"/>
          </a:xfrm>
        </p:spPr>
      </p:pic>
      <p:sp>
        <p:nvSpPr>
          <p:cNvPr id="13" name="Titel 1">
            <a:extLst>
              <a:ext uri="{FF2B5EF4-FFF2-40B4-BE49-F238E27FC236}">
                <a16:creationId xmlns:a16="http://schemas.microsoft.com/office/drawing/2014/main" id="{A6E04976-10CB-4EE3-83FF-FE70676E3BD8}"/>
              </a:ext>
            </a:extLst>
          </p:cNvPr>
          <p:cNvSpPr>
            <a:spLocks noGrp="1"/>
          </p:cNvSpPr>
          <p:nvPr>
            <p:ph type="title"/>
          </p:nvPr>
        </p:nvSpPr>
        <p:spPr>
          <a:xfrm>
            <a:off x="527051" y="404912"/>
            <a:ext cx="8665293" cy="431800"/>
          </a:xfrm>
        </p:spPr>
        <p:txBody>
          <a:bodyPr/>
          <a:lstStyle/>
          <a:p>
            <a:r>
              <a:rPr lang="de-DE" dirty="0"/>
              <a:t>Achievements in NWP and </a:t>
            </a:r>
            <a:r>
              <a:rPr lang="de-DE" dirty="0" err="1"/>
              <a:t>combined</a:t>
            </a:r>
            <a:r>
              <a:rPr lang="de-DE" dirty="0"/>
              <a:t> </a:t>
            </a:r>
            <a:r>
              <a:rPr lang="de-DE" dirty="0" err="1"/>
              <a:t>products</a:t>
            </a:r>
            <a:r>
              <a:rPr lang="de-DE" dirty="0"/>
              <a:t>:</a:t>
            </a:r>
            <a:br>
              <a:rPr lang="de-DE" dirty="0"/>
            </a:br>
            <a:r>
              <a:rPr lang="de-DE" dirty="0" err="1">
                <a:solidFill>
                  <a:srgbClr val="FFC000"/>
                </a:solidFill>
              </a:rPr>
              <a:t>Cell</a:t>
            </a:r>
            <a:r>
              <a:rPr lang="de-DE" dirty="0">
                <a:solidFill>
                  <a:srgbClr val="FFC000"/>
                </a:solidFill>
              </a:rPr>
              <a:t> </a:t>
            </a:r>
            <a:r>
              <a:rPr lang="de-DE" dirty="0" err="1">
                <a:solidFill>
                  <a:srgbClr val="FFC000"/>
                </a:solidFill>
              </a:rPr>
              <a:t>objects</a:t>
            </a:r>
            <a:r>
              <a:rPr lang="de-DE" dirty="0">
                <a:solidFill>
                  <a:srgbClr val="FFC000"/>
                </a:solidFill>
              </a:rPr>
              <a:t> </a:t>
            </a:r>
            <a:r>
              <a:rPr lang="de-DE" dirty="0" err="1">
                <a:solidFill>
                  <a:srgbClr val="FFC000"/>
                </a:solidFill>
              </a:rPr>
              <a:t>verification</a:t>
            </a:r>
            <a:r>
              <a:rPr lang="de-DE" dirty="0">
                <a:solidFill>
                  <a:srgbClr val="FFC000"/>
                </a:solidFill>
              </a:rPr>
              <a:t> </a:t>
            </a:r>
            <a:r>
              <a:rPr lang="de-DE" dirty="0" err="1"/>
              <a:t>by</a:t>
            </a:r>
            <a:r>
              <a:rPr lang="de-DE" dirty="0"/>
              <a:t> MMI-Score 27.5. – 29.6.2016 </a:t>
            </a:r>
          </a:p>
        </p:txBody>
      </p:sp>
      <p:sp>
        <p:nvSpPr>
          <p:cNvPr id="7" name="Inhaltsplatzhalter 2">
            <a:extLst>
              <a:ext uri="{FF2B5EF4-FFF2-40B4-BE49-F238E27FC236}">
                <a16:creationId xmlns:a16="http://schemas.microsoft.com/office/drawing/2014/main" id="{01D208EC-A851-40DE-8276-6C3E35837189}"/>
              </a:ext>
            </a:extLst>
          </p:cNvPr>
          <p:cNvSpPr txBox="1">
            <a:spLocks/>
          </p:cNvSpPr>
          <p:nvPr/>
        </p:nvSpPr>
        <p:spPr bwMode="auto">
          <a:xfrm>
            <a:off x="527051" y="1124744"/>
            <a:ext cx="3048669" cy="50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en-US" kern="0"/>
              <a:t>MODE (Davies, 2009)</a:t>
            </a:r>
          </a:p>
          <a:p>
            <a:r>
              <a:rPr lang="en-US" kern="0"/>
              <a:t>MMI = Median of Maximum Interest</a:t>
            </a:r>
          </a:p>
          <a:p>
            <a:r>
              <a:rPr lang="en-US" kern="0"/>
              <a:t>Composite score</a:t>
            </a:r>
          </a:p>
          <a:p>
            <a:r>
              <a:rPr lang="en-US" kern="0"/>
              <a:t>Cell properties considered in the MMI:</a:t>
            </a:r>
          </a:p>
          <a:p>
            <a:pPr lvl="1"/>
            <a:r>
              <a:rPr lang="en-US" kern="0"/>
              <a:t>Cell centroid distance to observed cell</a:t>
            </a:r>
          </a:p>
          <a:p>
            <a:pPr lvl="1"/>
            <a:r>
              <a:rPr lang="en-US" kern="0"/>
              <a:t>Cell area ratio</a:t>
            </a:r>
          </a:p>
          <a:p>
            <a:pPr lvl="1"/>
            <a:r>
              <a:rPr lang="en-US" kern="0"/>
              <a:t>Cell severity</a:t>
            </a:r>
          </a:p>
          <a:p>
            <a:pPr lvl="1"/>
            <a:endParaRPr lang="en-US" kern="0"/>
          </a:p>
          <a:p>
            <a:endParaRPr lang="de-DE" kern="0"/>
          </a:p>
        </p:txBody>
      </p:sp>
      <p:pic>
        <p:nvPicPr>
          <p:cNvPr id="9" name="Grafik 8">
            <a:extLst>
              <a:ext uri="{FF2B5EF4-FFF2-40B4-BE49-F238E27FC236}">
                <a16:creationId xmlns:a16="http://schemas.microsoft.com/office/drawing/2014/main" id="{A83D4458-531F-4AB8-84E7-39CD1EEACC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9722" y="5158938"/>
            <a:ext cx="1894877" cy="1050528"/>
          </a:xfrm>
          <a:prstGeom prst="rect">
            <a:avLst/>
          </a:prstGeom>
          <a:ln>
            <a:solidFill>
              <a:srgbClr val="800000"/>
            </a:solidFill>
          </a:ln>
        </p:spPr>
      </p:pic>
      <p:grpSp>
        <p:nvGrpSpPr>
          <p:cNvPr id="12" name="Gruppieren 11">
            <a:extLst>
              <a:ext uri="{FF2B5EF4-FFF2-40B4-BE49-F238E27FC236}">
                <a16:creationId xmlns:a16="http://schemas.microsoft.com/office/drawing/2014/main" id="{A7778B58-8041-454C-8E98-452924B75BF0}"/>
              </a:ext>
            </a:extLst>
          </p:cNvPr>
          <p:cNvGrpSpPr/>
          <p:nvPr/>
        </p:nvGrpSpPr>
        <p:grpSpPr>
          <a:xfrm>
            <a:off x="9552384" y="116632"/>
            <a:ext cx="2572215" cy="2441075"/>
            <a:chOff x="8616280" y="1690630"/>
            <a:chExt cx="2572215" cy="2441075"/>
          </a:xfrm>
        </p:grpSpPr>
        <p:sp>
          <p:nvSpPr>
            <p:cNvPr id="14" name="Textfeld 13">
              <a:extLst>
                <a:ext uri="{FF2B5EF4-FFF2-40B4-BE49-F238E27FC236}">
                  <a16:creationId xmlns:a16="http://schemas.microsoft.com/office/drawing/2014/main" id="{02778544-1E44-46EA-9448-9D7A1B91710A}"/>
                </a:ext>
              </a:extLst>
            </p:cNvPr>
            <p:cNvSpPr txBox="1"/>
            <p:nvPr/>
          </p:nvSpPr>
          <p:spPr>
            <a:xfrm>
              <a:off x="8616280" y="1690630"/>
              <a:ext cx="2572215" cy="923330"/>
            </a:xfrm>
            <a:prstGeom prst="rect">
              <a:avLst/>
            </a:prstGeom>
            <a:solidFill>
              <a:schemeClr val="bg1"/>
            </a:solidFill>
          </p:spPr>
          <p:txBody>
            <a:bodyPr wrap="square" rtlCol="0">
              <a:spAutoFit/>
            </a:bodyPr>
            <a:lstStyle/>
            <a:p>
              <a:pPr algn="ctr"/>
              <a:r>
                <a:rPr lang="de-DE" b="1" dirty="0"/>
                <a:t>Core </a:t>
              </a:r>
              <a:r>
                <a:rPr lang="de-DE" b="1" dirty="0" err="1"/>
                <a:t>areas</a:t>
              </a:r>
              <a:r>
                <a:rPr lang="de-DE" b="1" dirty="0"/>
                <a:t> </a:t>
              </a:r>
              <a:r>
                <a:rPr lang="de-DE" b="1" dirty="0" err="1"/>
                <a:t>from</a:t>
              </a:r>
              <a:r>
                <a:rPr lang="de-DE" b="1" dirty="0"/>
                <a:t> all </a:t>
              </a:r>
              <a:r>
                <a:rPr lang="de-DE" b="1" dirty="0" err="1"/>
                <a:t>elevations</a:t>
              </a:r>
              <a:r>
                <a:rPr lang="de-DE" b="1" dirty="0"/>
                <a:t> =</a:t>
              </a:r>
            </a:p>
            <a:p>
              <a:pPr algn="ctr"/>
              <a:r>
                <a:rPr lang="de-DE" b="1" dirty="0"/>
                <a:t>3D </a:t>
              </a:r>
              <a:r>
                <a:rPr lang="de-DE" b="1" dirty="0" err="1"/>
                <a:t>cell</a:t>
              </a:r>
              <a:r>
                <a:rPr lang="de-DE" b="1" dirty="0"/>
                <a:t> </a:t>
              </a:r>
              <a:r>
                <a:rPr lang="de-DE" b="1" dirty="0" err="1"/>
                <a:t>object</a:t>
              </a:r>
              <a:endParaRPr lang="de-DE" b="1" dirty="0"/>
            </a:p>
          </p:txBody>
        </p:sp>
        <p:pic>
          <p:nvPicPr>
            <p:cNvPr id="16" name="Grafik 15">
              <a:extLst>
                <a:ext uri="{FF2B5EF4-FFF2-40B4-BE49-F238E27FC236}">
                  <a16:creationId xmlns:a16="http://schemas.microsoft.com/office/drawing/2014/main" id="{821A3F7A-F1C2-4EB9-A48A-0C88F99736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631" t="28250" r="39302" b="25068"/>
            <a:stretch/>
          </p:blipFill>
          <p:spPr>
            <a:xfrm>
              <a:off x="9693907" y="2770750"/>
              <a:ext cx="1229250" cy="1360955"/>
            </a:xfrm>
            <a:prstGeom prst="rect">
              <a:avLst/>
            </a:prstGeom>
          </p:spPr>
        </p:pic>
      </p:grpSp>
      <p:sp>
        <p:nvSpPr>
          <p:cNvPr id="15" name="Textfeld 14">
            <a:extLst>
              <a:ext uri="{FF2B5EF4-FFF2-40B4-BE49-F238E27FC236}">
                <a16:creationId xmlns:a16="http://schemas.microsoft.com/office/drawing/2014/main" id="{D34EB767-7D97-4E44-83B4-0CF4DA0DF546}"/>
              </a:ext>
            </a:extLst>
          </p:cNvPr>
          <p:cNvSpPr txBox="1"/>
          <p:nvPr/>
        </p:nvSpPr>
        <p:spPr>
          <a:xfrm>
            <a:off x="47328" y="4717593"/>
            <a:ext cx="3499825" cy="1015663"/>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00"/>
                </a:solidFill>
              </a:rPr>
              <a:t>Talk</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00"/>
                </a:solidFill>
                <a:effectLst/>
                <a:uLnTx/>
                <a:uFillTx/>
                <a:latin typeface="Arial" charset="0"/>
                <a:ea typeface="+mn-ea"/>
                <a:cs typeface="Arial" charset="0"/>
              </a:rPr>
              <a:t>Wed</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L. Josipovic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KONRAD3D-SINFONY</a:t>
            </a:r>
            <a:endParaRPr kumimoji="0" lang="de-DE" sz="2400" b="1" i="0" u="none" strike="noStrike" kern="1200" cap="none" spc="0" normalizeH="0" baseline="0" noProof="0" dirty="0">
              <a:ln>
                <a:noFill/>
              </a:ln>
              <a:solidFill>
                <a:srgbClr val="0000FF"/>
              </a:solidFill>
              <a:effectLst/>
              <a:uLnTx/>
              <a:uFillTx/>
              <a:latin typeface="Arial" charset="0"/>
              <a:ea typeface="+mn-ea"/>
              <a:cs typeface="Arial" charset="0"/>
            </a:endParaRPr>
          </a:p>
        </p:txBody>
      </p:sp>
      <p:sp>
        <p:nvSpPr>
          <p:cNvPr id="17" name="Textfeld 16">
            <a:extLst>
              <a:ext uri="{FF2B5EF4-FFF2-40B4-BE49-F238E27FC236}">
                <a16:creationId xmlns:a16="http://schemas.microsoft.com/office/drawing/2014/main" id="{5AD93A8A-A58D-4E26-ADB4-96FB5C99BA55}"/>
              </a:ext>
            </a:extLst>
          </p:cNvPr>
          <p:cNvSpPr txBox="1"/>
          <p:nvPr/>
        </p:nvSpPr>
        <p:spPr>
          <a:xfrm>
            <a:off x="47328" y="5797713"/>
            <a:ext cx="3499825" cy="1015663"/>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Poster </a:t>
            </a:r>
            <a:r>
              <a:rPr lang="de-DE" sz="2000" b="1" dirty="0">
                <a:solidFill>
                  <a:srgbClr val="000000"/>
                </a:solidFill>
              </a:rPr>
              <a:t>87</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N. L.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Strotjohann</a:t>
            </a:r>
            <a:endParaRPr kumimoji="0" lang="de-DE" sz="20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KONRAD3D-SINFONY</a:t>
            </a:r>
            <a:endParaRPr kumimoji="0" lang="de-DE" sz="2400" b="1" i="0" u="none" strike="noStrike" kern="1200" cap="none" spc="0" normalizeH="0" baseline="0" noProof="0" dirty="0">
              <a:ln>
                <a:noFill/>
              </a:ln>
              <a:solidFill>
                <a:srgbClr val="0000FF"/>
              </a:solidFill>
              <a:effectLst/>
              <a:uLnTx/>
              <a:uFillTx/>
              <a:latin typeface="Arial" charset="0"/>
              <a:ea typeface="+mn-ea"/>
              <a:cs typeface="Arial" charset="0"/>
            </a:endParaRPr>
          </a:p>
        </p:txBody>
      </p:sp>
    </p:spTree>
    <p:extLst>
      <p:ext uri="{BB962C8B-B14F-4D97-AF65-F5344CB8AC3E}">
        <p14:creationId xmlns:p14="http://schemas.microsoft.com/office/powerpoint/2010/main" val="3474168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Radar reflectivity,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p:txBody>
          <a:bodyPr/>
          <a:lstStyle/>
          <a:p>
            <a:pPr>
              <a:defRPr/>
            </a:pPr>
            <a:fld id="{9AEE1EEC-1F3D-496F-80FE-60C0313105A3}" type="slidenum">
              <a:rPr lang="de-DE" smtClean="0"/>
              <a:pPr>
                <a:defRPr/>
              </a:pPr>
              <a:t>16</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7" y="1340767"/>
            <a:ext cx="12242110"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Reflectivity composites of EMVORADO at 17:30, </a:t>
            </a:r>
            <a:r>
              <a:rPr lang="de-DE" b="1"/>
              <a:t>init 12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COSMO-DE-like det.</a:t>
            </a:r>
            <a:r>
              <a:rPr lang="de-DE"/>
              <a:t> </a:t>
            </a:r>
            <a:r>
              <a:rPr lang="de-DE" b="1">
                <a:solidFill>
                  <a:srgbClr val="0000FF"/>
                </a:solidFill>
              </a:rPr>
              <a:t>exp. from 2019</a:t>
            </a:r>
            <a:r>
              <a:rPr lang="de-DE" b="1"/>
              <a:t>		</a:t>
            </a:r>
            <a:r>
              <a:rPr lang="de-DE"/>
              <a:t> </a:t>
            </a:r>
            <a:r>
              <a:rPr lang="de-DE" b="1">
                <a:solidFill>
                  <a:srgbClr val="0000FF"/>
                </a:solidFill>
              </a:rPr>
              <a:t>OBS		</a:t>
            </a:r>
            <a:r>
              <a:rPr lang="de-DE"/>
              <a:t>      	</a:t>
            </a:r>
            <a:r>
              <a:rPr lang="de-DE" b="1">
                <a:solidFill>
                  <a:srgbClr val="0000FF"/>
                </a:solidFill>
              </a:rPr>
              <a:t>ICON-RUC det.</a:t>
            </a:r>
            <a:r>
              <a:rPr lang="de-DE"/>
              <a:t> </a:t>
            </a:r>
            <a:r>
              <a:rPr lang="de-DE" b="1">
                <a:solidFill>
                  <a:srgbClr val="FF0000"/>
                </a:solidFill>
              </a:rPr>
              <a:t>re-forecast</a:t>
            </a:r>
            <a:r>
              <a:rPr lang="de-DE" b="1"/>
              <a:t> </a:t>
            </a:r>
          </a:p>
        </p:txBody>
      </p:sp>
      <p:pic>
        <p:nvPicPr>
          <p:cNvPr id="19" name="Grafik 18">
            <a:extLst>
              <a:ext uri="{FF2B5EF4-FFF2-40B4-BE49-F238E27FC236}">
                <a16:creationId xmlns:a16="http://schemas.microsoft.com/office/drawing/2014/main" id="{411DEA36-85B1-4A5C-86EA-B0D0C6AEF916}"/>
              </a:ext>
            </a:extLst>
          </p:cNvPr>
          <p:cNvPicPr>
            <a:picLocks noChangeAspect="1"/>
          </p:cNvPicPr>
          <p:nvPr/>
        </p:nvPicPr>
        <p:blipFill rotWithShape="1">
          <a:blip r:embed="rId2">
            <a:extLst>
              <a:ext uri="{28A0092B-C50C-407E-A947-70E740481C1C}">
                <a14:useLocalDpi xmlns:a14="http://schemas.microsoft.com/office/drawing/2010/main" val="0"/>
              </a:ext>
            </a:extLst>
          </a:blip>
          <a:srcRect t="85699" b="10101"/>
          <a:stretch/>
        </p:blipFill>
        <p:spPr>
          <a:xfrm>
            <a:off x="2495600" y="6389219"/>
            <a:ext cx="7128792" cy="424157"/>
          </a:xfrm>
          <a:prstGeom prst="rect">
            <a:avLst/>
          </a:prstGeom>
        </p:spPr>
      </p:pic>
      <p:pic>
        <p:nvPicPr>
          <p:cNvPr id="21" name="Grafik 20">
            <a:extLst>
              <a:ext uri="{FF2B5EF4-FFF2-40B4-BE49-F238E27FC236}">
                <a16:creationId xmlns:a16="http://schemas.microsoft.com/office/drawing/2014/main" id="{1D2B6822-4EE9-4735-9860-EAC073C219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01" b="16400"/>
          <a:stretch/>
        </p:blipFill>
        <p:spPr>
          <a:xfrm>
            <a:off x="46577" y="2032000"/>
            <a:ext cx="4033670" cy="4320000"/>
          </a:xfrm>
          <a:prstGeom prst="rect">
            <a:avLst/>
          </a:prstGeom>
        </p:spPr>
      </p:pic>
      <p:pic>
        <p:nvPicPr>
          <p:cNvPr id="23" name="Grafik 22">
            <a:extLst>
              <a:ext uri="{FF2B5EF4-FFF2-40B4-BE49-F238E27FC236}">
                <a16:creationId xmlns:a16="http://schemas.microsoft.com/office/drawing/2014/main" id="{7DD7838F-49FD-499F-A9E7-9486D259E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01" b="16400"/>
          <a:stretch/>
        </p:blipFill>
        <p:spPr>
          <a:xfrm>
            <a:off x="4006546" y="2025683"/>
            <a:ext cx="4033670" cy="4320000"/>
          </a:xfrm>
          <a:prstGeom prst="rect">
            <a:avLst/>
          </a:prstGeom>
        </p:spPr>
      </p:pic>
      <p:pic>
        <p:nvPicPr>
          <p:cNvPr id="25" name="Grafik 24">
            <a:extLst>
              <a:ext uri="{FF2B5EF4-FFF2-40B4-BE49-F238E27FC236}">
                <a16:creationId xmlns:a16="http://schemas.microsoft.com/office/drawing/2014/main" id="{9490AD42-B43D-4A55-B91B-65C00B4D6C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00" b="16401"/>
          <a:stretch/>
        </p:blipFill>
        <p:spPr>
          <a:xfrm>
            <a:off x="7966750" y="2025683"/>
            <a:ext cx="4033670" cy="4320000"/>
          </a:xfrm>
          <a:prstGeom prst="rect">
            <a:avLst/>
          </a:prstGeom>
        </p:spPr>
      </p:pic>
    </p:spTree>
    <p:extLst>
      <p:ext uri="{BB962C8B-B14F-4D97-AF65-F5344CB8AC3E}">
        <p14:creationId xmlns:p14="http://schemas.microsoft.com/office/powerpoint/2010/main" val="231288353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Radar reflectivity,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p:txBody>
          <a:bodyPr/>
          <a:lstStyle/>
          <a:p>
            <a:pPr>
              <a:defRPr/>
            </a:pPr>
            <a:fld id="{9AEE1EEC-1F3D-496F-80FE-60C0313105A3}" type="slidenum">
              <a:rPr lang="de-DE" smtClean="0"/>
              <a:pPr>
                <a:defRPr/>
              </a:pPr>
              <a:t>17</a:t>
            </a:fld>
            <a:endParaRPr lang="de-DE" dirty="0"/>
          </a:p>
        </p:txBody>
      </p:sp>
      <p:pic>
        <p:nvPicPr>
          <p:cNvPr id="15" name="Grafik 14">
            <a:extLst>
              <a:ext uri="{FF2B5EF4-FFF2-40B4-BE49-F238E27FC236}">
                <a16:creationId xmlns:a16="http://schemas.microsoft.com/office/drawing/2014/main" id="{F5D43F70-FD6D-476F-9636-871594C553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00" b="16401"/>
          <a:stretch/>
        </p:blipFill>
        <p:spPr>
          <a:xfrm>
            <a:off x="4080247" y="1988839"/>
            <a:ext cx="4033670" cy="4320000"/>
          </a:xfrm>
          <a:prstGeom prst="rect">
            <a:avLst/>
          </a:prstGeom>
        </p:spPr>
      </p:pic>
      <p:pic>
        <p:nvPicPr>
          <p:cNvPr id="17" name="Grafik 16">
            <a:extLst>
              <a:ext uri="{FF2B5EF4-FFF2-40B4-BE49-F238E27FC236}">
                <a16:creationId xmlns:a16="http://schemas.microsoft.com/office/drawing/2014/main" id="{9AE278CE-EE67-431C-B602-BD85AE9D75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00" b="16401"/>
          <a:stretch/>
        </p:blipFill>
        <p:spPr>
          <a:xfrm>
            <a:off x="8111753" y="2006341"/>
            <a:ext cx="4033670" cy="4320000"/>
          </a:xfrm>
          <a:prstGeom prst="rect">
            <a:avLst/>
          </a:prstGeom>
        </p:spPr>
      </p:pic>
      <p:pic>
        <p:nvPicPr>
          <p:cNvPr id="19" name="Grafik 18">
            <a:extLst>
              <a:ext uri="{FF2B5EF4-FFF2-40B4-BE49-F238E27FC236}">
                <a16:creationId xmlns:a16="http://schemas.microsoft.com/office/drawing/2014/main" id="{411DEA36-85B1-4A5C-86EA-B0D0C6AEF916}"/>
              </a:ext>
            </a:extLst>
          </p:cNvPr>
          <p:cNvPicPr>
            <a:picLocks noChangeAspect="1"/>
          </p:cNvPicPr>
          <p:nvPr/>
        </p:nvPicPr>
        <p:blipFill rotWithShape="1">
          <a:blip r:embed="rId3">
            <a:extLst>
              <a:ext uri="{28A0092B-C50C-407E-A947-70E740481C1C}">
                <a14:useLocalDpi xmlns:a14="http://schemas.microsoft.com/office/drawing/2010/main" val="0"/>
              </a:ext>
            </a:extLst>
          </a:blip>
          <a:srcRect t="85699" b="10101"/>
          <a:stretch/>
        </p:blipFill>
        <p:spPr>
          <a:xfrm>
            <a:off x="2495600" y="6389219"/>
            <a:ext cx="7128792" cy="424157"/>
          </a:xfrm>
          <a:prstGeom prst="rect">
            <a:avLst/>
          </a:prstGeom>
        </p:spPr>
      </p:pic>
      <p:pic>
        <p:nvPicPr>
          <p:cNvPr id="6" name="Grafik 5">
            <a:extLst>
              <a:ext uri="{FF2B5EF4-FFF2-40B4-BE49-F238E27FC236}">
                <a16:creationId xmlns:a16="http://schemas.microsoft.com/office/drawing/2014/main" id="{DC8689E0-84FA-424C-9A28-FE9E30D9CD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00" b="16401"/>
          <a:stretch/>
        </p:blipFill>
        <p:spPr>
          <a:xfrm>
            <a:off x="119337" y="2006341"/>
            <a:ext cx="4033670" cy="4320000"/>
          </a:xfrm>
          <a:prstGeom prst="rect">
            <a:avLst/>
          </a:prstGeom>
        </p:spPr>
      </p:pic>
      <p:sp>
        <p:nvSpPr>
          <p:cNvPr id="14" name="Textfeld 13">
            <a:extLst>
              <a:ext uri="{FF2B5EF4-FFF2-40B4-BE49-F238E27FC236}">
                <a16:creationId xmlns:a16="http://schemas.microsoft.com/office/drawing/2014/main" id="{169933A5-B037-45B8-A2CC-24B41DC3BC99}"/>
              </a:ext>
            </a:extLst>
          </p:cNvPr>
          <p:cNvSpPr txBox="1"/>
          <p:nvPr/>
        </p:nvSpPr>
        <p:spPr>
          <a:xfrm>
            <a:off x="-96687" y="1340767"/>
            <a:ext cx="12242110"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Reflectivity composites of EMVORADO at 17:30, </a:t>
            </a:r>
            <a:r>
              <a:rPr lang="de-DE" b="1"/>
              <a:t>init 12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COSMO-DE-like det.</a:t>
            </a:r>
            <a:r>
              <a:rPr lang="de-DE">
                <a:solidFill>
                  <a:srgbClr val="0000FF"/>
                </a:solidFill>
              </a:rPr>
              <a:t> </a:t>
            </a:r>
            <a:r>
              <a:rPr lang="de-DE" b="1">
                <a:solidFill>
                  <a:srgbClr val="0000FF"/>
                </a:solidFill>
              </a:rPr>
              <a:t>exp. from 2019</a:t>
            </a:r>
            <a:r>
              <a:rPr lang="de-DE" b="1"/>
              <a:t>		</a:t>
            </a:r>
            <a:r>
              <a:rPr lang="de-DE"/>
              <a:t> </a:t>
            </a:r>
            <a:r>
              <a:rPr lang="de-DE" b="1">
                <a:solidFill>
                  <a:srgbClr val="0000FF"/>
                </a:solidFill>
              </a:rPr>
              <a:t>OBS		</a:t>
            </a:r>
            <a:r>
              <a:rPr lang="de-DE"/>
              <a:t>      	</a:t>
            </a:r>
            <a:r>
              <a:rPr lang="de-DE" b="1">
                <a:solidFill>
                  <a:srgbClr val="0000FF"/>
                </a:solidFill>
              </a:rPr>
              <a:t>ICON-RUC det.</a:t>
            </a:r>
            <a:r>
              <a:rPr lang="de-DE"/>
              <a:t> </a:t>
            </a:r>
            <a:r>
              <a:rPr lang="de-DE" b="1">
                <a:solidFill>
                  <a:srgbClr val="FF0000"/>
                </a:solidFill>
              </a:rPr>
              <a:t>re-forecast</a:t>
            </a:r>
            <a:r>
              <a:rPr lang="de-DE" b="1"/>
              <a:t> </a:t>
            </a:r>
          </a:p>
        </p:txBody>
      </p:sp>
    </p:spTree>
    <p:extLst>
      <p:ext uri="{BB962C8B-B14F-4D97-AF65-F5344CB8AC3E}">
        <p14:creationId xmlns:p14="http://schemas.microsoft.com/office/powerpoint/2010/main" val="78234098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18</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17 – 19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12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12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3"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3"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5356981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19</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17 – 19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ensmax </a:t>
            </a:r>
            <a:r>
              <a:rPr lang="de-DE" b="1"/>
              <a:t>init 12 UTC</a:t>
            </a:r>
            <a:r>
              <a:rPr lang="de-DE"/>
              <a:t>	                  </a:t>
            </a:r>
            <a:r>
              <a:rPr lang="de-DE" b="1">
                <a:solidFill>
                  <a:srgbClr val="0000FF"/>
                </a:solidFill>
              </a:rPr>
              <a:t>OBS</a:t>
            </a:r>
            <a:r>
              <a:rPr lang="de-DE"/>
              <a:t>        	    </a:t>
            </a:r>
            <a:r>
              <a:rPr lang="de-DE" b="1">
                <a:solidFill>
                  <a:srgbClr val="0000FF"/>
                </a:solidFill>
              </a:rPr>
              <a:t>ICON-RUC ensmax</a:t>
            </a:r>
            <a:r>
              <a:rPr lang="de-DE"/>
              <a:t> </a:t>
            </a:r>
            <a:r>
              <a:rPr lang="de-DE" b="1">
                <a:solidFill>
                  <a:srgbClr val="FF0000"/>
                </a:solidFill>
              </a:rPr>
              <a:t>re-forecast</a:t>
            </a:r>
            <a:r>
              <a:rPr lang="de-DE"/>
              <a:t> </a:t>
            </a:r>
            <a:r>
              <a:rPr lang="de-DE" b="1"/>
              <a:t>init 12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22023412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2367E-D8AE-4D4F-8A94-4EF4280F3DE0}"/>
              </a:ext>
            </a:extLst>
          </p:cNvPr>
          <p:cNvSpPr>
            <a:spLocks noGrp="1"/>
          </p:cNvSpPr>
          <p:nvPr>
            <p:ph type="title"/>
          </p:nvPr>
        </p:nvSpPr>
        <p:spPr>
          <a:xfrm>
            <a:off x="407368" y="394062"/>
            <a:ext cx="11137900" cy="431800"/>
          </a:xfrm>
        </p:spPr>
        <p:txBody>
          <a:bodyPr/>
          <a:lstStyle/>
          <a:p>
            <a:r>
              <a:rPr lang="en-GB" noProof="0" dirty="0"/>
              <a:t>Challenges of very-short-range</a:t>
            </a:r>
            <a:br>
              <a:rPr lang="en-GB" noProof="0" dirty="0"/>
            </a:br>
            <a:r>
              <a:rPr lang="en-GB" noProof="0" dirty="0"/>
              <a:t>high impact weather forecasting and warning</a:t>
            </a:r>
          </a:p>
        </p:txBody>
      </p:sp>
      <p:sp>
        <p:nvSpPr>
          <p:cNvPr id="3" name="Inhaltsplatzhalter 2">
            <a:extLst>
              <a:ext uri="{FF2B5EF4-FFF2-40B4-BE49-F238E27FC236}">
                <a16:creationId xmlns:a16="http://schemas.microsoft.com/office/drawing/2014/main" id="{F8100E33-979B-4FE5-AF9F-4DD10630B72F}"/>
              </a:ext>
            </a:extLst>
          </p:cNvPr>
          <p:cNvSpPr>
            <a:spLocks noGrp="1"/>
          </p:cNvSpPr>
          <p:nvPr>
            <p:ph idx="1"/>
          </p:nvPr>
        </p:nvSpPr>
        <p:spPr>
          <a:xfrm>
            <a:off x="527051" y="1124745"/>
            <a:ext cx="11137900" cy="1345662"/>
          </a:xfrm>
        </p:spPr>
        <p:txBody>
          <a:bodyPr/>
          <a:lstStyle/>
          <a:p>
            <a:pPr marL="0" indent="0">
              <a:buNone/>
            </a:pPr>
            <a:r>
              <a:rPr lang="en-GB" sz="2800" b="1" noProof="0" dirty="0">
                <a:solidFill>
                  <a:srgbClr val="0000FF"/>
                </a:solidFill>
              </a:rPr>
              <a:t>How to transfer the very detailed high-resolution / high-frequent observations (radar, sat, lighting, etc.) into seamless useful forecasts for small-scale high-impact events?</a:t>
            </a:r>
            <a:endParaRPr lang="en-GB" sz="2400" noProof="0" dirty="0">
              <a:solidFill>
                <a:srgbClr val="FF0000"/>
              </a:solidFill>
            </a:endParaRPr>
          </a:p>
          <a:p>
            <a:pPr>
              <a:spcBef>
                <a:spcPts val="2400"/>
              </a:spcBef>
            </a:pPr>
            <a:endParaRPr lang="en-GB" noProof="0" dirty="0"/>
          </a:p>
          <a:p>
            <a:pPr marL="0" indent="0">
              <a:buNone/>
            </a:pPr>
            <a:endParaRPr lang="en-GB" noProof="0" dirty="0"/>
          </a:p>
          <a:p>
            <a:endParaRPr lang="en-GB" noProof="0" dirty="0"/>
          </a:p>
          <a:p>
            <a:endParaRPr lang="en-GB" noProof="0" dirty="0"/>
          </a:p>
        </p:txBody>
      </p:sp>
      <p:sp>
        <p:nvSpPr>
          <p:cNvPr id="4" name="Foliennummernplatzhalter 3">
            <a:extLst>
              <a:ext uri="{FF2B5EF4-FFF2-40B4-BE49-F238E27FC236}">
                <a16:creationId xmlns:a16="http://schemas.microsoft.com/office/drawing/2014/main" id="{81E4EC11-3B71-4E09-B42B-DE0BD0A24970}"/>
              </a:ext>
            </a:extLst>
          </p:cNvPr>
          <p:cNvSpPr>
            <a:spLocks noGrp="1"/>
          </p:cNvSpPr>
          <p:nvPr>
            <p:ph type="sldNum" sz="quarter" idx="11"/>
          </p:nvPr>
        </p:nvSpPr>
        <p:spPr/>
        <p:txBody>
          <a:bodyPr/>
          <a:lstStyle/>
          <a:p>
            <a:pPr>
              <a:defRPr/>
            </a:pPr>
            <a:fld id="{9AEE1EEC-1F3D-496F-80FE-60C0313105A3}" type="slidenum">
              <a:rPr lang="de-DE" smtClean="0"/>
              <a:pPr>
                <a:defRPr/>
              </a:pPr>
              <a:t>2</a:t>
            </a:fld>
            <a:endParaRPr lang="de-DE" dirty="0"/>
          </a:p>
        </p:txBody>
      </p:sp>
      <p:sp>
        <p:nvSpPr>
          <p:cNvPr id="8" name="Inhaltsplatzhalter 2">
            <a:extLst>
              <a:ext uri="{FF2B5EF4-FFF2-40B4-BE49-F238E27FC236}">
                <a16:creationId xmlns:a16="http://schemas.microsoft.com/office/drawing/2014/main" id="{BAB6A62E-7D71-496E-977B-9B3BE6C87BD3}"/>
              </a:ext>
            </a:extLst>
          </p:cNvPr>
          <p:cNvSpPr txBox="1">
            <a:spLocks/>
          </p:cNvSpPr>
          <p:nvPr/>
        </p:nvSpPr>
        <p:spPr bwMode="auto">
          <a:xfrm>
            <a:off x="527051" y="2561913"/>
            <a:ext cx="8109368" cy="50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a:spcBef>
                <a:spcPts val="2400"/>
              </a:spcBef>
            </a:pPr>
            <a:r>
              <a:rPr lang="en-GB" sz="2000" b="1" kern="0" dirty="0">
                <a:solidFill>
                  <a:srgbClr val="FF0000"/>
                </a:solidFill>
              </a:rPr>
              <a:t>Timely</a:t>
            </a:r>
            <a:r>
              <a:rPr lang="en-GB" sz="2000" kern="0" dirty="0"/>
              <a:t> and as </a:t>
            </a:r>
            <a:r>
              <a:rPr lang="en-GB" sz="2000" b="1" kern="0" dirty="0">
                <a:solidFill>
                  <a:srgbClr val="FF0000"/>
                </a:solidFill>
              </a:rPr>
              <a:t>accurate</a:t>
            </a:r>
            <a:r>
              <a:rPr lang="en-GB" sz="2000" kern="0" dirty="0"/>
              <a:t> as possible!</a:t>
            </a:r>
          </a:p>
          <a:p>
            <a:pPr>
              <a:spcBef>
                <a:spcPts val="1200"/>
              </a:spcBef>
              <a:buClr>
                <a:srgbClr val="2D4B9B"/>
              </a:buClr>
            </a:pPr>
            <a:r>
              <a:rPr lang="en-GB" sz="2000" kern="0" dirty="0"/>
              <a:t>With </a:t>
            </a:r>
            <a:r>
              <a:rPr lang="en-GB" sz="2000" b="1" kern="0" dirty="0">
                <a:solidFill>
                  <a:srgbClr val="FF0000"/>
                </a:solidFill>
              </a:rPr>
              <a:t>uncertainty</a:t>
            </a:r>
            <a:r>
              <a:rPr lang="en-GB" sz="2000" kern="0" dirty="0"/>
              <a:t> </a:t>
            </a:r>
            <a:r>
              <a:rPr lang="en-GB" sz="2000" b="1" kern="0" dirty="0">
                <a:solidFill>
                  <a:srgbClr val="FF0000"/>
                </a:solidFill>
              </a:rPr>
              <a:t>estimates!</a:t>
            </a:r>
          </a:p>
          <a:p>
            <a:pPr>
              <a:spcBef>
                <a:spcPts val="1200"/>
              </a:spcBef>
              <a:buClr>
                <a:srgbClr val="2D4B9B"/>
              </a:buClr>
            </a:pPr>
            <a:r>
              <a:rPr lang="en-GB" sz="2000" b="1" kern="0" dirty="0">
                <a:solidFill>
                  <a:srgbClr val="FF0000"/>
                </a:solidFill>
              </a:rPr>
              <a:t>Useful</a:t>
            </a:r>
            <a:r>
              <a:rPr lang="en-GB" sz="2000" kern="0" dirty="0">
                <a:solidFill>
                  <a:srgbClr val="000000"/>
                </a:solidFill>
              </a:rPr>
              <a:t> and </a:t>
            </a:r>
            <a:r>
              <a:rPr lang="en-GB" sz="2000" b="1" kern="0" dirty="0">
                <a:solidFill>
                  <a:srgbClr val="FF0000"/>
                </a:solidFill>
              </a:rPr>
              <a:t>usable</a:t>
            </a:r>
            <a:r>
              <a:rPr lang="en-GB" sz="2000" kern="0" dirty="0">
                <a:solidFill>
                  <a:srgbClr val="000000"/>
                </a:solidFill>
              </a:rPr>
              <a:t> down the warning chain!</a:t>
            </a:r>
          </a:p>
          <a:p>
            <a:pPr marL="0" lvl="1" indent="0" defTabSz="685800">
              <a:spcBef>
                <a:spcPts val="2400"/>
              </a:spcBef>
              <a:buNone/>
            </a:pPr>
            <a:r>
              <a:rPr lang="en-GB" sz="2000" b="1" kern="0" dirty="0">
                <a:solidFill>
                  <a:srgbClr val="0000FF"/>
                </a:solidFill>
              </a:rPr>
              <a:t>Our goal to that end: Achieve better convective forecasts</a:t>
            </a:r>
            <a:br>
              <a:rPr lang="en-GB" sz="2000" b="1" kern="0" dirty="0">
                <a:solidFill>
                  <a:srgbClr val="0000FF"/>
                </a:solidFill>
              </a:rPr>
            </a:br>
            <a:r>
              <a:rPr lang="en-GB" sz="2000" b="1" kern="0" dirty="0">
                <a:solidFill>
                  <a:srgbClr val="0000FF"/>
                </a:solidFill>
              </a:rPr>
              <a:t>from now to the </a:t>
            </a:r>
            <a:r>
              <a:rPr lang="en-GB" sz="2000" b="1" kern="0" dirty="0" err="1">
                <a:solidFill>
                  <a:srgbClr val="0000FF"/>
                </a:solidFill>
              </a:rPr>
              <a:t>the</a:t>
            </a:r>
            <a:r>
              <a:rPr lang="en-GB" sz="2000" b="1" kern="0" dirty="0">
                <a:solidFill>
                  <a:srgbClr val="0000FF"/>
                </a:solidFill>
              </a:rPr>
              <a:t> next 12 h!</a:t>
            </a:r>
          </a:p>
          <a:p>
            <a:pPr marL="756000" lvl="2" indent="-324000" defTabSz="685800">
              <a:spcBef>
                <a:spcPts val="450"/>
              </a:spcBef>
            </a:pPr>
            <a:r>
              <a:rPr lang="en-GB" sz="2000" kern="0" dirty="0"/>
              <a:t>Develop a </a:t>
            </a:r>
            <a:r>
              <a:rPr lang="en-GB" sz="2000" b="1" kern="0" dirty="0">
                <a:solidFill>
                  <a:srgbClr val="00B050"/>
                </a:solidFill>
              </a:rPr>
              <a:t>seamless probabilistic forecasting system</a:t>
            </a:r>
            <a:r>
              <a:rPr lang="en-GB" sz="2000" kern="0" dirty="0"/>
              <a:t> on the convective scale from 0 – 12 h lead time</a:t>
            </a:r>
          </a:p>
          <a:p>
            <a:pPr marL="756000" lvl="2" indent="-324000" defTabSz="685800">
              <a:spcBef>
                <a:spcPts val="450"/>
              </a:spcBef>
            </a:pPr>
            <a:r>
              <a:rPr lang="en-GB" sz="2000" kern="0" dirty="0"/>
              <a:t>Establish </a:t>
            </a:r>
            <a:r>
              <a:rPr lang="en-GB" sz="2000" b="1" kern="0" dirty="0">
                <a:solidFill>
                  <a:srgbClr val="00B050"/>
                </a:solidFill>
              </a:rPr>
              <a:t>vivid exchange </a:t>
            </a:r>
            <a:r>
              <a:rPr lang="en-GB" sz="2000" kern="0" dirty="0"/>
              <a:t>and a </a:t>
            </a:r>
            <a:r>
              <a:rPr lang="en-GB" sz="2000" b="1" kern="0" dirty="0">
                <a:solidFill>
                  <a:srgbClr val="00B050"/>
                </a:solidFill>
              </a:rPr>
              <a:t>co-design approach</a:t>
            </a:r>
            <a:r>
              <a:rPr lang="en-GB" sz="2000" kern="0" dirty="0"/>
              <a:t> with users</a:t>
            </a:r>
            <a:br>
              <a:rPr lang="en-GB" sz="2000" kern="0" dirty="0"/>
            </a:br>
            <a:r>
              <a:rPr lang="en-GB" sz="2000" kern="0" dirty="0"/>
              <a:t>(DWD forecasters, flood forecasting centres)</a:t>
            </a:r>
          </a:p>
          <a:p>
            <a:pPr>
              <a:spcBef>
                <a:spcPts val="2400"/>
              </a:spcBef>
              <a:buClr>
                <a:srgbClr val="2D4B9B"/>
              </a:buClr>
            </a:pPr>
            <a:endParaRPr lang="en-GB" sz="2400" kern="0" dirty="0">
              <a:solidFill>
                <a:srgbClr val="000000"/>
              </a:solidFill>
            </a:endParaRPr>
          </a:p>
          <a:p>
            <a:pPr>
              <a:spcBef>
                <a:spcPts val="2400"/>
              </a:spcBef>
              <a:buClr>
                <a:srgbClr val="2D4B9B"/>
              </a:buClr>
            </a:pPr>
            <a:endParaRPr lang="en-GB" sz="2400" kern="0" dirty="0">
              <a:solidFill>
                <a:srgbClr val="FF0000"/>
              </a:solidFill>
            </a:endParaRPr>
          </a:p>
          <a:p>
            <a:pPr>
              <a:spcBef>
                <a:spcPts val="2400"/>
              </a:spcBef>
            </a:pPr>
            <a:endParaRPr lang="en-GB" kern="0" dirty="0"/>
          </a:p>
          <a:p>
            <a:pPr marL="0" indent="0">
              <a:buFont typeface="Wingdings" pitchFamily="2" charset="2"/>
              <a:buNone/>
            </a:pPr>
            <a:endParaRPr lang="en-GB" kern="0" dirty="0"/>
          </a:p>
          <a:p>
            <a:endParaRPr lang="en-GB" kern="0" dirty="0"/>
          </a:p>
          <a:p>
            <a:endParaRPr lang="en-GB" kern="0" dirty="0"/>
          </a:p>
        </p:txBody>
      </p:sp>
      <p:grpSp>
        <p:nvGrpSpPr>
          <p:cNvPr id="12" name="Gruppieren 11">
            <a:extLst>
              <a:ext uri="{FF2B5EF4-FFF2-40B4-BE49-F238E27FC236}">
                <a16:creationId xmlns:a16="http://schemas.microsoft.com/office/drawing/2014/main" id="{E1FCCC13-7C2D-4C3E-B33D-0F2A0EAA8A01}"/>
              </a:ext>
            </a:extLst>
          </p:cNvPr>
          <p:cNvGrpSpPr/>
          <p:nvPr/>
        </p:nvGrpSpPr>
        <p:grpSpPr>
          <a:xfrm>
            <a:off x="8644439" y="1974518"/>
            <a:ext cx="3644249" cy="4153291"/>
            <a:chOff x="8644439" y="1974518"/>
            <a:chExt cx="3644249" cy="4153291"/>
          </a:xfrm>
        </p:grpSpPr>
        <p:pic>
          <p:nvPicPr>
            <p:cNvPr id="5" name="Picture 6" descr="bild17">
              <a:extLst>
                <a:ext uri="{FF2B5EF4-FFF2-40B4-BE49-F238E27FC236}">
                  <a16:creationId xmlns:a16="http://schemas.microsoft.com/office/drawing/2014/main" id="{2239E502-5FE9-431C-B003-C3FAF0B02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4439" y="2522239"/>
              <a:ext cx="3528392" cy="1773603"/>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bild1">
              <a:extLst>
                <a:ext uri="{FF2B5EF4-FFF2-40B4-BE49-F238E27FC236}">
                  <a16:creationId xmlns:a16="http://schemas.microsoft.com/office/drawing/2014/main" id="{6C395F1A-8071-4C65-8096-4F976BE35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4025" y="1974518"/>
              <a:ext cx="1888806" cy="1259204"/>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18468EE6-383B-4F16-8780-70A893E04B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4" r="6379"/>
            <a:stretch/>
          </p:blipFill>
          <p:spPr>
            <a:xfrm>
              <a:off x="9192344" y="4221088"/>
              <a:ext cx="3096344" cy="1906721"/>
            </a:xfrm>
            <a:prstGeom prst="rect">
              <a:avLst/>
            </a:prstGeom>
            <a:noFill/>
            <a:ln w="22225">
              <a:solidFill>
                <a:schemeClr val="bg1"/>
              </a:solidFill>
              <a:miter lim="800000"/>
              <a:headEnd/>
              <a:tailEnd/>
            </a:ln>
          </p:spPr>
        </p:pic>
      </p:grpSp>
    </p:spTree>
    <p:extLst>
      <p:ext uri="{BB962C8B-B14F-4D97-AF65-F5344CB8AC3E}">
        <p14:creationId xmlns:p14="http://schemas.microsoft.com/office/powerpoint/2010/main" val="2781730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20</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dirty="0" err="1">
                <a:solidFill>
                  <a:srgbClr val="FF0000"/>
                </a:solidFill>
              </a:rPr>
              <a:t>Accumulated</a:t>
            </a:r>
            <a:r>
              <a:rPr lang="de-DE" b="1" dirty="0">
                <a:solidFill>
                  <a:srgbClr val="FF0000"/>
                </a:solidFill>
              </a:rPr>
              <a:t> </a:t>
            </a:r>
            <a:r>
              <a:rPr lang="de-DE" b="1" dirty="0" err="1">
                <a:solidFill>
                  <a:srgbClr val="FF0000"/>
                </a:solidFill>
              </a:rPr>
              <a:t>precipitation</a:t>
            </a:r>
            <a:r>
              <a:rPr lang="de-DE" b="1" dirty="0">
                <a:solidFill>
                  <a:srgbClr val="FF0000"/>
                </a:solidFill>
              </a:rPr>
              <a:t> </a:t>
            </a:r>
            <a:r>
              <a:rPr lang="de-DE" b="1" dirty="0" err="1">
                <a:solidFill>
                  <a:srgbClr val="FF0000"/>
                </a:solidFill>
              </a:rPr>
              <a:t>from</a:t>
            </a:r>
            <a:r>
              <a:rPr lang="de-DE" b="1" dirty="0">
                <a:solidFill>
                  <a:srgbClr val="FF0000"/>
                </a:solidFill>
              </a:rPr>
              <a:t> 17 – 19 UTC</a:t>
            </a:r>
          </a:p>
          <a:p>
            <a:pPr>
              <a:spcAft>
                <a:spcPts val="600"/>
              </a:spcAft>
            </a:pPr>
            <a:r>
              <a:rPr lang="de-DE" b="1" dirty="0">
                <a:solidFill>
                  <a:srgbClr val="FF0000"/>
                </a:solidFill>
              </a:rPr>
              <a:t>      Old</a:t>
            </a:r>
            <a:r>
              <a:rPr lang="de-DE" dirty="0">
                <a:solidFill>
                  <a:srgbClr val="FF0000"/>
                </a:solidFill>
              </a:rPr>
              <a:t> </a:t>
            </a:r>
            <a:r>
              <a:rPr lang="de-DE" b="1" dirty="0">
                <a:solidFill>
                  <a:srgbClr val="0000FF"/>
                </a:solidFill>
              </a:rPr>
              <a:t>COSMO-DE </a:t>
            </a:r>
            <a:r>
              <a:rPr lang="de-DE" b="1" dirty="0" err="1">
                <a:solidFill>
                  <a:srgbClr val="0000FF"/>
                </a:solidFill>
              </a:rPr>
              <a:t>ensmax</a:t>
            </a:r>
            <a:r>
              <a:rPr lang="de-DE" b="1" dirty="0">
                <a:solidFill>
                  <a:srgbClr val="0000FF"/>
                </a:solidFill>
              </a:rPr>
              <a:t> </a:t>
            </a:r>
            <a:r>
              <a:rPr lang="de-DE" b="1" dirty="0" err="1"/>
              <a:t>init</a:t>
            </a:r>
            <a:r>
              <a:rPr lang="de-DE" b="1" dirty="0"/>
              <a:t> 12 UTC</a:t>
            </a:r>
            <a:r>
              <a:rPr lang="de-DE" dirty="0"/>
              <a:t>	                  </a:t>
            </a:r>
            <a:r>
              <a:rPr lang="de-DE" b="1" dirty="0">
                <a:solidFill>
                  <a:srgbClr val="0000FF"/>
                </a:solidFill>
              </a:rPr>
              <a:t>OBS</a:t>
            </a:r>
            <a:r>
              <a:rPr lang="de-DE" dirty="0"/>
              <a:t>        	    </a:t>
            </a:r>
            <a:r>
              <a:rPr lang="de-DE" b="1" dirty="0">
                <a:solidFill>
                  <a:srgbClr val="0000FF"/>
                </a:solidFill>
              </a:rPr>
              <a:t>ICON-RUC </a:t>
            </a:r>
            <a:r>
              <a:rPr lang="de-DE" b="1" dirty="0" err="1">
                <a:solidFill>
                  <a:srgbClr val="0000FF"/>
                </a:solidFill>
              </a:rPr>
              <a:t>ensmax</a:t>
            </a:r>
            <a:r>
              <a:rPr lang="de-DE" dirty="0"/>
              <a:t> </a:t>
            </a:r>
            <a:r>
              <a:rPr lang="de-DE" b="1" dirty="0" err="1">
                <a:solidFill>
                  <a:srgbClr val="FF0000"/>
                </a:solidFill>
              </a:rPr>
              <a:t>re-forecast</a:t>
            </a:r>
            <a:r>
              <a:rPr lang="de-DE" dirty="0"/>
              <a:t> </a:t>
            </a:r>
            <a:r>
              <a:rPr lang="de-DE" b="1" dirty="0" err="1"/>
              <a:t>init</a:t>
            </a:r>
            <a:r>
              <a:rPr lang="de-DE" b="1" dirty="0"/>
              <a:t> 14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1" cy="4319999"/>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1" cy="4319998"/>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22742795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21</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dirty="0" err="1">
                <a:solidFill>
                  <a:srgbClr val="FF0000"/>
                </a:solidFill>
              </a:rPr>
              <a:t>Accumulated</a:t>
            </a:r>
            <a:r>
              <a:rPr lang="de-DE" b="1" dirty="0">
                <a:solidFill>
                  <a:srgbClr val="FF0000"/>
                </a:solidFill>
              </a:rPr>
              <a:t> </a:t>
            </a:r>
            <a:r>
              <a:rPr lang="de-DE" b="1" dirty="0" err="1">
                <a:solidFill>
                  <a:srgbClr val="FF0000"/>
                </a:solidFill>
              </a:rPr>
              <a:t>precipitation</a:t>
            </a:r>
            <a:r>
              <a:rPr lang="de-DE" b="1" dirty="0">
                <a:solidFill>
                  <a:srgbClr val="FF0000"/>
                </a:solidFill>
              </a:rPr>
              <a:t> </a:t>
            </a:r>
            <a:r>
              <a:rPr lang="de-DE" b="1" dirty="0" err="1">
                <a:solidFill>
                  <a:srgbClr val="FF0000"/>
                </a:solidFill>
              </a:rPr>
              <a:t>from</a:t>
            </a:r>
            <a:r>
              <a:rPr lang="de-DE" b="1" dirty="0">
                <a:solidFill>
                  <a:srgbClr val="FF0000"/>
                </a:solidFill>
              </a:rPr>
              <a:t> 17 – 19 UTC</a:t>
            </a:r>
          </a:p>
          <a:p>
            <a:pPr>
              <a:spcAft>
                <a:spcPts val="600"/>
              </a:spcAft>
            </a:pPr>
            <a:r>
              <a:rPr lang="de-DE" b="1" dirty="0">
                <a:solidFill>
                  <a:srgbClr val="FF0000"/>
                </a:solidFill>
              </a:rPr>
              <a:t>      Old</a:t>
            </a:r>
            <a:r>
              <a:rPr lang="de-DE" dirty="0">
                <a:solidFill>
                  <a:srgbClr val="FF0000"/>
                </a:solidFill>
              </a:rPr>
              <a:t> </a:t>
            </a:r>
            <a:r>
              <a:rPr lang="de-DE" b="1" dirty="0">
                <a:solidFill>
                  <a:srgbClr val="0000FF"/>
                </a:solidFill>
              </a:rPr>
              <a:t>COSMO-DE </a:t>
            </a:r>
            <a:r>
              <a:rPr lang="de-DE" b="1" dirty="0" err="1">
                <a:solidFill>
                  <a:srgbClr val="0000FF"/>
                </a:solidFill>
              </a:rPr>
              <a:t>ensmax</a:t>
            </a:r>
            <a:r>
              <a:rPr lang="de-DE" b="1" dirty="0">
                <a:solidFill>
                  <a:srgbClr val="0000FF"/>
                </a:solidFill>
              </a:rPr>
              <a:t> </a:t>
            </a:r>
            <a:r>
              <a:rPr lang="de-DE" b="1" dirty="0" err="1"/>
              <a:t>init</a:t>
            </a:r>
            <a:r>
              <a:rPr lang="de-DE" b="1" dirty="0"/>
              <a:t> 12 UTC</a:t>
            </a:r>
            <a:r>
              <a:rPr lang="de-DE" dirty="0"/>
              <a:t>	                  </a:t>
            </a:r>
            <a:r>
              <a:rPr lang="de-DE" b="1" dirty="0">
                <a:solidFill>
                  <a:srgbClr val="0000FF"/>
                </a:solidFill>
              </a:rPr>
              <a:t>OBS</a:t>
            </a:r>
            <a:r>
              <a:rPr lang="de-DE" dirty="0"/>
              <a:t>        	    </a:t>
            </a:r>
            <a:r>
              <a:rPr lang="de-DE" b="1" dirty="0">
                <a:solidFill>
                  <a:srgbClr val="0000FF"/>
                </a:solidFill>
              </a:rPr>
              <a:t>ICON-RUC </a:t>
            </a:r>
            <a:r>
              <a:rPr lang="de-DE" b="1" dirty="0" err="1">
                <a:solidFill>
                  <a:srgbClr val="0000FF"/>
                </a:solidFill>
              </a:rPr>
              <a:t>ensmax</a:t>
            </a:r>
            <a:r>
              <a:rPr lang="de-DE" dirty="0"/>
              <a:t> </a:t>
            </a:r>
            <a:r>
              <a:rPr lang="de-DE" b="1" dirty="0" err="1">
                <a:solidFill>
                  <a:srgbClr val="FF0000"/>
                </a:solidFill>
              </a:rPr>
              <a:t>re-forecast</a:t>
            </a:r>
            <a:r>
              <a:rPr lang="de-DE" dirty="0"/>
              <a:t> </a:t>
            </a:r>
            <a:r>
              <a:rPr lang="de-DE" b="1" dirty="0" err="1"/>
              <a:t>init</a:t>
            </a:r>
            <a:r>
              <a:rPr lang="de-DE" b="1" dirty="0"/>
              <a:t> 14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1" cy="4319999"/>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1" cy="4319999"/>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60752770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22</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17 – 19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ensmax </a:t>
            </a:r>
            <a:r>
              <a:rPr lang="de-DE" b="1"/>
              <a:t>init 15 UTC</a:t>
            </a:r>
            <a:r>
              <a:rPr lang="de-DE"/>
              <a:t>	                  </a:t>
            </a:r>
            <a:r>
              <a:rPr lang="de-DE" b="1">
                <a:solidFill>
                  <a:srgbClr val="0000FF"/>
                </a:solidFill>
              </a:rPr>
              <a:t>OBS</a:t>
            </a:r>
            <a:r>
              <a:rPr lang="de-DE"/>
              <a:t>        	    </a:t>
            </a:r>
            <a:r>
              <a:rPr lang="de-DE" b="1">
                <a:solidFill>
                  <a:srgbClr val="0000FF"/>
                </a:solidFill>
              </a:rPr>
              <a:t>ICON-RUC ensmax</a:t>
            </a:r>
            <a:r>
              <a:rPr lang="de-DE"/>
              <a:t> </a:t>
            </a:r>
            <a:r>
              <a:rPr lang="de-DE" b="1">
                <a:solidFill>
                  <a:srgbClr val="FF0000"/>
                </a:solidFill>
              </a:rPr>
              <a:t>re-forecast</a:t>
            </a:r>
            <a:r>
              <a:rPr lang="de-DE"/>
              <a:t> </a:t>
            </a:r>
            <a:r>
              <a:rPr lang="de-DE" b="1"/>
              <a:t>init 15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19999"/>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19999"/>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9135168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9223B-6A13-48E4-9168-3FD60B716BBA}"/>
              </a:ext>
            </a:extLst>
          </p:cNvPr>
          <p:cNvSpPr>
            <a:spLocks noGrp="1"/>
          </p:cNvSpPr>
          <p:nvPr>
            <p:ph type="title"/>
          </p:nvPr>
        </p:nvSpPr>
        <p:spPr/>
        <p:txBody>
          <a:bodyPr/>
          <a:lstStyle/>
          <a:p>
            <a:r>
              <a:rPr lang="de-DE" dirty="0" err="1"/>
              <a:t>Predictability</a:t>
            </a:r>
            <a:r>
              <a:rPr lang="de-DE" dirty="0"/>
              <a:t> </a:t>
            </a:r>
            <a:r>
              <a:rPr lang="de-DE" dirty="0" err="1"/>
              <a:t>of</a:t>
            </a:r>
            <a:r>
              <a:rPr lang="de-DE" dirty="0"/>
              <a:t> </a:t>
            </a:r>
            <a:r>
              <a:rPr lang="de-DE" dirty="0" err="1"/>
              <a:t>catchment</a:t>
            </a:r>
            <a:r>
              <a:rPr lang="de-DE" dirty="0"/>
              <a:t> </a:t>
            </a:r>
            <a:r>
              <a:rPr lang="de-DE" dirty="0" err="1"/>
              <a:t>precipitation</a:t>
            </a:r>
            <a:r>
              <a:rPr lang="de-DE" dirty="0"/>
              <a:t> </a:t>
            </a:r>
            <a:r>
              <a:rPr lang="de-DE" dirty="0" err="1"/>
              <a:t>for</a:t>
            </a:r>
            <a:br>
              <a:rPr lang="de-DE" dirty="0"/>
            </a:br>
            <a:r>
              <a:rPr lang="de-DE" dirty="0"/>
              <a:t> </a:t>
            </a:r>
            <a:r>
              <a:rPr lang="de-DE" dirty="0">
                <a:solidFill>
                  <a:srgbClr val="FF0000"/>
                </a:solidFill>
              </a:rPr>
              <a:t>Braunsbach</a:t>
            </a:r>
            <a:r>
              <a:rPr lang="de-DE" dirty="0"/>
              <a:t> </a:t>
            </a:r>
            <a:r>
              <a:rPr lang="de-DE" dirty="0" err="1"/>
              <a:t>case</a:t>
            </a:r>
            <a:endParaRPr lang="de-DE" dirty="0"/>
          </a:p>
        </p:txBody>
      </p:sp>
      <p:pic>
        <p:nvPicPr>
          <p:cNvPr id="6" name="Inhaltsplatzhalter 5">
            <a:extLst>
              <a:ext uri="{FF2B5EF4-FFF2-40B4-BE49-F238E27FC236}">
                <a16:creationId xmlns:a16="http://schemas.microsoft.com/office/drawing/2014/main" id="{FCAB6E7F-EB07-47A2-8AFE-A5545FC49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496" y="980728"/>
            <a:ext cx="7316012" cy="5184576"/>
          </a:xfrm>
        </p:spPr>
      </p:pic>
      <p:sp>
        <p:nvSpPr>
          <p:cNvPr id="4" name="Foliennummernplatzhalter 3">
            <a:extLst>
              <a:ext uri="{FF2B5EF4-FFF2-40B4-BE49-F238E27FC236}">
                <a16:creationId xmlns:a16="http://schemas.microsoft.com/office/drawing/2014/main" id="{1F61C1BD-C5FF-4CDE-9361-0FCB90A93D31}"/>
              </a:ext>
            </a:extLst>
          </p:cNvPr>
          <p:cNvSpPr>
            <a:spLocks noGrp="1"/>
          </p:cNvSpPr>
          <p:nvPr>
            <p:ph type="sldNum" sz="quarter" idx="11"/>
          </p:nvPr>
        </p:nvSpPr>
        <p:spPr/>
        <p:txBody>
          <a:bodyPr/>
          <a:lstStyle/>
          <a:p>
            <a:pPr>
              <a:defRPr/>
            </a:pPr>
            <a:fld id="{9AEE1EEC-1F3D-496F-80FE-60C0313105A3}" type="slidenum">
              <a:rPr lang="de-DE" smtClean="0"/>
              <a:pPr>
                <a:defRPr/>
              </a:pPr>
              <a:t>23</a:t>
            </a:fld>
            <a:endParaRPr lang="de-DE" dirty="0"/>
          </a:p>
        </p:txBody>
      </p:sp>
      <p:sp>
        <p:nvSpPr>
          <p:cNvPr id="7" name="Inhaltsplatzhalter 2">
            <a:extLst>
              <a:ext uri="{FF2B5EF4-FFF2-40B4-BE49-F238E27FC236}">
                <a16:creationId xmlns:a16="http://schemas.microsoft.com/office/drawing/2014/main" id="{0F5F40C8-266F-47AD-A578-B8347D716CAC}"/>
              </a:ext>
            </a:extLst>
          </p:cNvPr>
          <p:cNvSpPr txBox="1">
            <a:spLocks/>
          </p:cNvSpPr>
          <p:nvPr/>
        </p:nvSpPr>
        <p:spPr bwMode="auto">
          <a:xfrm>
            <a:off x="8807624" y="1255975"/>
            <a:ext cx="3121024" cy="50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de-DE" kern="0" dirty="0" err="1"/>
              <a:t>Catchment</a:t>
            </a:r>
            <a:r>
              <a:rPr lang="de-DE" kern="0" dirty="0"/>
              <a:t> </a:t>
            </a:r>
            <a:r>
              <a:rPr lang="de-DE" kern="0" dirty="0" err="1"/>
              <a:t>very</a:t>
            </a:r>
            <a:r>
              <a:rPr lang="de-DE" kern="0" dirty="0"/>
              <a:t> </a:t>
            </a:r>
            <a:r>
              <a:rPr lang="de-DE" kern="0" dirty="0" err="1"/>
              <a:t>small</a:t>
            </a:r>
            <a:br>
              <a:rPr lang="de-DE" kern="0" dirty="0"/>
            </a:br>
            <a:r>
              <a:rPr lang="de-DE" kern="0" dirty="0"/>
              <a:t>(&lt; 10 km</a:t>
            </a:r>
            <a:r>
              <a:rPr lang="de-DE" kern="0" baseline="30000" dirty="0"/>
              <a:t>2</a:t>
            </a:r>
            <a:r>
              <a:rPr lang="de-DE" kern="0" dirty="0"/>
              <a:t>)</a:t>
            </a:r>
          </a:p>
          <a:p>
            <a:r>
              <a:rPr lang="de-DE" kern="0" dirty="0" err="1"/>
              <a:t>Quasistationary</a:t>
            </a:r>
            <a:r>
              <a:rPr lang="de-DE" kern="0" dirty="0"/>
              <a:t> </a:t>
            </a:r>
            <a:r>
              <a:rPr lang="de-DE" kern="0" dirty="0" err="1"/>
              <a:t>cell</a:t>
            </a:r>
            <a:r>
              <a:rPr lang="de-DE" kern="0" dirty="0"/>
              <a:t> was </a:t>
            </a:r>
            <a:r>
              <a:rPr lang="de-DE" kern="0" dirty="0" err="1"/>
              <a:t>very</a:t>
            </a:r>
            <a:r>
              <a:rPr lang="de-DE" kern="0" dirty="0"/>
              <a:t> </a:t>
            </a:r>
            <a:r>
              <a:rPr lang="de-DE" kern="0" dirty="0" err="1"/>
              <a:t>small</a:t>
            </a:r>
            <a:endParaRPr lang="de-DE" kern="0" dirty="0"/>
          </a:p>
          <a:p>
            <a:r>
              <a:rPr lang="de-DE" kern="0" dirty="0"/>
              <a:t>Very </a:t>
            </a:r>
            <a:r>
              <a:rPr lang="de-DE" kern="0" dirty="0" err="1"/>
              <a:t>hard</a:t>
            </a:r>
            <a:r>
              <a:rPr lang="de-DE" kern="0" dirty="0"/>
              <a:t> </a:t>
            </a:r>
            <a:r>
              <a:rPr lang="de-DE" kern="0" dirty="0" err="1"/>
              <a:t>to</a:t>
            </a:r>
            <a:r>
              <a:rPr lang="de-DE" kern="0" dirty="0"/>
              <a:t> </a:t>
            </a:r>
            <a:r>
              <a:rPr lang="de-DE" kern="0" dirty="0" err="1"/>
              <a:t>predict</a:t>
            </a:r>
            <a:r>
              <a:rPr lang="de-DE" kern="0" dirty="0"/>
              <a:t>, </a:t>
            </a:r>
            <a:r>
              <a:rPr lang="de-DE" kern="0" dirty="0" err="1"/>
              <a:t>small</a:t>
            </a:r>
            <a:r>
              <a:rPr lang="de-DE" kern="0" dirty="0"/>
              <a:t> </a:t>
            </a:r>
            <a:r>
              <a:rPr lang="de-DE" kern="0" dirty="0" err="1"/>
              <a:t>spatial</a:t>
            </a:r>
            <a:r>
              <a:rPr lang="de-DE" kern="0" dirty="0"/>
              <a:t> </a:t>
            </a:r>
            <a:r>
              <a:rPr lang="de-DE" kern="0" dirty="0" err="1"/>
              <a:t>shifts</a:t>
            </a:r>
            <a:r>
              <a:rPr lang="de-DE" kern="0" dirty="0"/>
              <a:t> </a:t>
            </a:r>
            <a:r>
              <a:rPr lang="de-DE" kern="0" dirty="0" err="1"/>
              <a:t>have</a:t>
            </a:r>
            <a:r>
              <a:rPr lang="de-DE" kern="0" dirty="0"/>
              <a:t> large negative </a:t>
            </a:r>
            <a:r>
              <a:rPr lang="de-DE" kern="0" dirty="0" err="1"/>
              <a:t>impact</a:t>
            </a:r>
            <a:endParaRPr lang="de-DE" kern="0" dirty="0"/>
          </a:p>
          <a:p>
            <a:r>
              <a:rPr lang="de-DE" kern="0" dirty="0" err="1"/>
              <a:t>Nearly</a:t>
            </a:r>
            <a:r>
              <a:rPr lang="de-DE" kern="0" dirty="0"/>
              <a:t> </a:t>
            </a:r>
            <a:r>
              <a:rPr lang="de-DE" kern="0" dirty="0" err="1"/>
              <a:t>none</a:t>
            </a:r>
            <a:r>
              <a:rPr lang="de-DE" kern="0" dirty="0"/>
              <a:t> </a:t>
            </a:r>
            <a:r>
              <a:rPr lang="de-DE" kern="0" dirty="0" err="1"/>
              <a:t>of</a:t>
            </a:r>
            <a:r>
              <a:rPr lang="de-DE" kern="0" dirty="0"/>
              <a:t> </a:t>
            </a:r>
            <a:r>
              <a:rPr lang="de-DE" kern="0" dirty="0" err="1"/>
              <a:t>the</a:t>
            </a:r>
            <a:r>
              <a:rPr lang="de-DE" kern="0" dirty="0"/>
              <a:t> </a:t>
            </a:r>
            <a:r>
              <a:rPr lang="de-DE" kern="0" dirty="0" err="1"/>
              <a:t>ensembles</a:t>
            </a:r>
            <a:r>
              <a:rPr lang="de-DE" kern="0" dirty="0"/>
              <a:t> </a:t>
            </a:r>
            <a:r>
              <a:rPr lang="de-DE" kern="0" dirty="0" err="1"/>
              <a:t>got</a:t>
            </a:r>
            <a:r>
              <a:rPr lang="de-DE" kern="0" dirty="0"/>
              <a:t> </a:t>
            </a:r>
            <a:r>
              <a:rPr lang="de-DE" kern="0" dirty="0" err="1"/>
              <a:t>it</a:t>
            </a:r>
            <a:r>
              <a:rPr lang="de-DE" kern="0" dirty="0"/>
              <a:t> </a:t>
            </a:r>
            <a:r>
              <a:rPr lang="de-DE" kern="0" dirty="0" err="1"/>
              <a:t>within</a:t>
            </a:r>
            <a:r>
              <a:rPr lang="de-DE" kern="0" dirty="0"/>
              <a:t> </a:t>
            </a:r>
            <a:r>
              <a:rPr lang="de-DE" kern="0" dirty="0" err="1"/>
              <a:t>its</a:t>
            </a:r>
            <a:r>
              <a:rPr lang="de-DE" kern="0" dirty="0"/>
              <a:t> </a:t>
            </a:r>
            <a:r>
              <a:rPr lang="de-DE" kern="0" dirty="0" err="1"/>
              <a:t>bounds</a:t>
            </a:r>
            <a:endParaRPr lang="de-DE" kern="0" dirty="0"/>
          </a:p>
          <a:p>
            <a:r>
              <a:rPr lang="de-DE" kern="0" dirty="0" err="1"/>
              <a:t>However</a:t>
            </a:r>
            <a:r>
              <a:rPr lang="de-DE" kern="0" dirty="0"/>
              <a:t>, ICON-D2 and RUC </a:t>
            </a:r>
            <a:r>
              <a:rPr lang="de-DE" kern="0" dirty="0" err="1"/>
              <a:t>considerably</a:t>
            </a:r>
            <a:r>
              <a:rPr lang="de-DE" kern="0" dirty="0"/>
              <a:t> </a:t>
            </a:r>
            <a:r>
              <a:rPr lang="de-DE" kern="0" dirty="0" err="1"/>
              <a:t>closer</a:t>
            </a:r>
            <a:r>
              <a:rPr lang="de-DE" kern="0" dirty="0"/>
              <a:t> </a:t>
            </a:r>
            <a:r>
              <a:rPr lang="de-DE" kern="0" dirty="0" err="1"/>
              <a:t>than</a:t>
            </a:r>
            <a:r>
              <a:rPr lang="de-DE" kern="0" dirty="0"/>
              <a:t> </a:t>
            </a:r>
            <a:r>
              <a:rPr lang="de-DE" kern="0" dirty="0" err="1"/>
              <a:t>the</a:t>
            </a:r>
            <a:r>
              <a:rPr lang="de-DE" kern="0" dirty="0"/>
              <a:t> </a:t>
            </a:r>
            <a:r>
              <a:rPr lang="de-DE" kern="0" dirty="0" err="1"/>
              <a:t>old</a:t>
            </a:r>
            <a:r>
              <a:rPr lang="de-DE" kern="0" dirty="0"/>
              <a:t> COSMO-DE</a:t>
            </a:r>
          </a:p>
          <a:p>
            <a:r>
              <a:rPr lang="de-DE" kern="0" dirty="0"/>
              <a:t>Note: INTENSE </a:t>
            </a:r>
            <a:r>
              <a:rPr lang="de-DE" kern="0" dirty="0" err="1"/>
              <a:t>appears</a:t>
            </a:r>
            <a:r>
              <a:rPr lang="de-DE" kern="0" dirty="0"/>
              <a:t> </a:t>
            </a:r>
            <a:r>
              <a:rPr lang="de-DE" kern="0" dirty="0" err="1"/>
              <a:t>shifted</a:t>
            </a:r>
            <a:r>
              <a:rPr lang="de-DE" kern="0" dirty="0"/>
              <a:t> </a:t>
            </a:r>
            <a:r>
              <a:rPr lang="de-DE" kern="0" dirty="0" err="1"/>
              <a:t>by</a:t>
            </a:r>
            <a:r>
              <a:rPr lang="de-DE" kern="0" dirty="0"/>
              <a:t> 1 h, </a:t>
            </a:r>
            <a:r>
              <a:rPr lang="de-DE" kern="0" dirty="0" err="1"/>
              <a:t>because</a:t>
            </a:r>
            <a:r>
              <a:rPr lang="de-DE" kern="0" dirty="0"/>
              <a:t> </a:t>
            </a:r>
            <a:r>
              <a:rPr lang="de-DE" kern="0" dirty="0" err="1"/>
              <a:t>involves</a:t>
            </a:r>
            <a:r>
              <a:rPr lang="de-DE" kern="0" dirty="0"/>
              <a:t> 1-h </a:t>
            </a:r>
            <a:r>
              <a:rPr lang="de-DE" kern="0" dirty="0" err="1"/>
              <a:t>old</a:t>
            </a:r>
            <a:r>
              <a:rPr lang="de-DE" kern="0" dirty="0"/>
              <a:t> RUC</a:t>
            </a:r>
          </a:p>
        </p:txBody>
      </p:sp>
      <p:sp>
        <p:nvSpPr>
          <p:cNvPr id="8" name="Textfeld 7">
            <a:extLst>
              <a:ext uri="{FF2B5EF4-FFF2-40B4-BE49-F238E27FC236}">
                <a16:creationId xmlns:a16="http://schemas.microsoft.com/office/drawing/2014/main" id="{27C075A2-246A-4575-A4E1-EC9928D9F938}"/>
              </a:ext>
            </a:extLst>
          </p:cNvPr>
          <p:cNvSpPr txBox="1"/>
          <p:nvPr/>
        </p:nvSpPr>
        <p:spPr>
          <a:xfrm>
            <a:off x="8580615" y="47526"/>
            <a:ext cx="3611385" cy="1015663"/>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00"/>
                </a:solidFill>
              </a:rPr>
              <a:t>Poster</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2000" b="1" dirty="0">
                <a:solidFill>
                  <a:srgbClr val="000000"/>
                </a:solidFill>
              </a:rPr>
              <a:t>139</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In</a:t>
            </a:r>
            <a:r>
              <a:rPr lang="de-DE" sz="2000" b="1" dirty="0">
                <a:solidFill>
                  <a:srgbClr val="0000FF"/>
                </a:solidFill>
              </a:rPr>
              <a:t>a Blumenstein-</a:t>
            </a:r>
            <a:r>
              <a:rPr lang="de-DE" sz="2000" b="1" dirty="0" err="1">
                <a:solidFill>
                  <a:srgbClr val="0000FF"/>
                </a:solidFill>
              </a:rPr>
              <a:t>Weingartz</a:t>
            </a:r>
            <a:endParaRPr kumimoji="0" lang="de-DE" sz="20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Predictability</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Plots</a:t>
            </a:r>
          </a:p>
        </p:txBody>
      </p:sp>
    </p:spTree>
    <p:extLst>
      <p:ext uri="{BB962C8B-B14F-4D97-AF65-F5344CB8AC3E}">
        <p14:creationId xmlns:p14="http://schemas.microsoft.com/office/powerpoint/2010/main" val="270736418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32AE1-6460-4C19-A21E-B22BB78E7A28}"/>
              </a:ext>
            </a:extLst>
          </p:cNvPr>
          <p:cNvSpPr>
            <a:spLocks noGrp="1"/>
          </p:cNvSpPr>
          <p:nvPr>
            <p:ph type="title"/>
          </p:nvPr>
        </p:nvSpPr>
        <p:spPr/>
        <p:txBody>
          <a:bodyPr/>
          <a:lstStyle/>
          <a:p>
            <a:r>
              <a:rPr lang="en-US">
                <a:solidFill>
                  <a:srgbClr val="2D4B9B"/>
                </a:solidFill>
              </a:rPr>
              <a:t>Co-Design in hydro-meteorological partnership</a:t>
            </a:r>
            <a:endParaRPr lang="de-DE"/>
          </a:p>
        </p:txBody>
      </p:sp>
      <p:sp>
        <p:nvSpPr>
          <p:cNvPr id="5" name="Foliennummernplatzhalter 4">
            <a:extLst>
              <a:ext uri="{FF2B5EF4-FFF2-40B4-BE49-F238E27FC236}">
                <a16:creationId xmlns:a16="http://schemas.microsoft.com/office/drawing/2014/main" id="{0C9F9FA5-2AB0-4000-9978-577437B94604}"/>
              </a:ext>
            </a:extLst>
          </p:cNvPr>
          <p:cNvSpPr>
            <a:spLocks noGrp="1"/>
          </p:cNvSpPr>
          <p:nvPr>
            <p:ph type="sldNum" sz="quarter" idx="11"/>
          </p:nvPr>
        </p:nvSpPr>
        <p:spPr/>
        <p:txBody>
          <a:bodyPr/>
          <a:lstStyle/>
          <a:p>
            <a:pPr defTabSz="609585"/>
            <a:fld id="{6558FC84-22FA-4F5E-86B7-A7761BE44B02}" type="slidenum">
              <a:rPr lang="de-DE">
                <a:solidFill>
                  <a:srgbClr val="2D4B9B">
                    <a:tint val="75000"/>
                  </a:srgbClr>
                </a:solidFill>
                <a:latin typeface="Arial"/>
              </a:rPr>
              <a:pPr defTabSz="609585"/>
              <a:t>24</a:t>
            </a:fld>
            <a:endParaRPr lang="de-DE" dirty="0">
              <a:solidFill>
                <a:srgbClr val="2D4B9B">
                  <a:tint val="75000"/>
                </a:srgbClr>
              </a:solidFill>
              <a:latin typeface="Arial"/>
            </a:endParaRPr>
          </a:p>
        </p:txBody>
      </p:sp>
      <p:sp>
        <p:nvSpPr>
          <p:cNvPr id="35" name="Rechteck: abgerundete Ecken 34">
            <a:extLst>
              <a:ext uri="{FF2B5EF4-FFF2-40B4-BE49-F238E27FC236}">
                <a16:creationId xmlns:a16="http://schemas.microsoft.com/office/drawing/2014/main" id="{714B9C47-537B-4DA3-AD18-8E19A692A4D6}"/>
              </a:ext>
            </a:extLst>
          </p:cNvPr>
          <p:cNvSpPr/>
          <p:nvPr/>
        </p:nvSpPr>
        <p:spPr>
          <a:xfrm>
            <a:off x="2139695" y="1139736"/>
            <a:ext cx="7908587" cy="2825123"/>
          </a:xfrm>
          <a:prstGeom prst="roundRect">
            <a:avLst>
              <a:gd name="adj" fmla="val 17212"/>
            </a:avLst>
          </a:prstGeom>
          <a:solidFill>
            <a:srgbClr val="96B9D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9170">
              <a:buClr>
                <a:srgbClr val="000000"/>
              </a:buClr>
              <a:defRPr/>
            </a:pPr>
            <a:endParaRPr lang="de-DE" sz="1867" kern="0" dirty="0">
              <a:solidFill>
                <a:srgbClr val="000000"/>
              </a:solidFill>
              <a:latin typeface="Franklin Gothic Medium" panose="020B0603020102020204" pitchFamily="34" charset="0"/>
              <a:sym typeface="Arial"/>
            </a:endParaRPr>
          </a:p>
        </p:txBody>
      </p:sp>
      <p:sp>
        <p:nvSpPr>
          <p:cNvPr id="36" name="Rechteck 35">
            <a:extLst>
              <a:ext uri="{FF2B5EF4-FFF2-40B4-BE49-F238E27FC236}">
                <a16:creationId xmlns:a16="http://schemas.microsoft.com/office/drawing/2014/main" id="{97675C69-45E1-4D29-B07B-462DDC9635EA}"/>
              </a:ext>
            </a:extLst>
          </p:cNvPr>
          <p:cNvSpPr/>
          <p:nvPr/>
        </p:nvSpPr>
        <p:spPr>
          <a:xfrm>
            <a:off x="2139695" y="1197617"/>
            <a:ext cx="7908587" cy="666977"/>
          </a:xfrm>
          <a:prstGeom prst="rect">
            <a:avLst/>
          </a:prstGeom>
        </p:spPr>
        <p:txBody>
          <a:bodyPr wrap="square">
            <a:spAutoFit/>
          </a:bodyPr>
          <a:lstStyle/>
          <a:p>
            <a:pPr algn="ctr" defTabSz="609585"/>
            <a:r>
              <a:rPr lang="en-GB" sz="1867" b="1" dirty="0">
                <a:solidFill>
                  <a:srgbClr val="2E4B9B"/>
                </a:solidFill>
                <a:latin typeface="Arial"/>
              </a:rPr>
              <a:t>Augmenting</a:t>
            </a:r>
            <a:r>
              <a:rPr lang="de-DE" sz="1867" b="1" dirty="0">
                <a:solidFill>
                  <a:srgbClr val="2E4B9B"/>
                </a:solidFill>
                <a:latin typeface="Arial"/>
              </a:rPr>
              <a:t> </a:t>
            </a:r>
            <a:r>
              <a:rPr lang="en-GB" sz="1867" b="1" dirty="0">
                <a:solidFill>
                  <a:srgbClr val="2E4B9B"/>
                </a:solidFill>
                <a:latin typeface="Arial"/>
              </a:rPr>
              <a:t>the hydrometeorological value chain </a:t>
            </a:r>
          </a:p>
          <a:p>
            <a:pPr algn="ctr" defTabSz="609585"/>
            <a:r>
              <a:rPr lang="en-GB" sz="1867" b="1" dirty="0">
                <a:solidFill>
                  <a:srgbClr val="2E4B9B"/>
                </a:solidFill>
                <a:latin typeface="Arial"/>
              </a:rPr>
              <a:t>through co-design</a:t>
            </a:r>
          </a:p>
        </p:txBody>
      </p:sp>
      <p:sp>
        <p:nvSpPr>
          <p:cNvPr id="37" name="Textfeld 11">
            <a:extLst>
              <a:ext uri="{FF2B5EF4-FFF2-40B4-BE49-F238E27FC236}">
                <a16:creationId xmlns:a16="http://schemas.microsoft.com/office/drawing/2014/main" id="{C43FB1E8-AD7F-4401-931C-2BBE5AFF4ABE}"/>
              </a:ext>
            </a:extLst>
          </p:cNvPr>
          <p:cNvSpPr txBox="1"/>
          <p:nvPr/>
        </p:nvSpPr>
        <p:spPr>
          <a:xfrm>
            <a:off x="2419182" y="1938531"/>
            <a:ext cx="3596989" cy="836309"/>
          </a:xfrm>
          <a:prstGeom prst="rect">
            <a:avLst/>
          </a:prstGeom>
          <a:solidFill>
            <a:srgbClr val="D2E1F5"/>
          </a:solidFill>
          <a:ln w="19050">
            <a:noFill/>
          </a:ln>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14297" algn="ctr" defTabSz="1219170" eaLnBrk="0" hangingPunct="0">
              <a:spcBef>
                <a:spcPct val="40000"/>
              </a:spcBef>
              <a:buClr>
                <a:srgbClr val="2D4B9B"/>
              </a:buClr>
              <a:buSzPct val="95000"/>
              <a:defRPr/>
            </a:pPr>
            <a:r>
              <a:rPr lang="en-GB" sz="1867" kern="0" dirty="0">
                <a:solidFill>
                  <a:srgbClr val="000000"/>
                </a:solidFill>
                <a:latin typeface="Arial"/>
              </a:rPr>
              <a:t>User-specific, catchment based evaluation of DWD’s precipitation forecasts</a:t>
            </a:r>
            <a:endParaRPr lang="en-GB" sz="1867" kern="0" dirty="0">
              <a:solidFill>
                <a:srgbClr val="000000"/>
              </a:solidFill>
              <a:latin typeface="Arial"/>
              <a:sym typeface="Arial"/>
            </a:endParaRPr>
          </a:p>
        </p:txBody>
      </p:sp>
      <p:sp>
        <p:nvSpPr>
          <p:cNvPr id="38" name="Textfeld 13">
            <a:extLst>
              <a:ext uri="{FF2B5EF4-FFF2-40B4-BE49-F238E27FC236}">
                <a16:creationId xmlns:a16="http://schemas.microsoft.com/office/drawing/2014/main" id="{9696A7EF-A5D7-45DE-8656-A06312F3080E}"/>
              </a:ext>
            </a:extLst>
          </p:cNvPr>
          <p:cNvSpPr txBox="1"/>
          <p:nvPr/>
        </p:nvSpPr>
        <p:spPr>
          <a:xfrm>
            <a:off x="6178310" y="1937234"/>
            <a:ext cx="3596989" cy="836309"/>
          </a:xfrm>
          <a:prstGeom prst="rect">
            <a:avLst/>
          </a:prstGeom>
          <a:solidFill>
            <a:srgbClr val="D2E1F5"/>
          </a:solidFill>
          <a:ln w="19050">
            <a:noFill/>
          </a:ln>
        </p:spPr>
        <p:txBody>
          <a:bodyPr wrap="square" rtlCol="0" anchor="ctr">
            <a:noAutofit/>
          </a:bodyPr>
          <a:lstStyle>
            <a:defPPr>
              <a:defRPr lang="de-DE"/>
            </a:defPPr>
            <a:lvl1pPr marL="85725" algn="ctr" defTabSz="914400" eaLnBrk="0" hangingPunct="0">
              <a:spcBef>
                <a:spcPct val="40000"/>
              </a:spcBef>
              <a:buClr>
                <a:srgbClr val="2D4B9B"/>
              </a:buClr>
              <a:buSzPct val="95000"/>
              <a:defRPr sz="2800" kern="0">
                <a:solidFill>
                  <a:srgbClr val="000000"/>
                </a:solidFill>
                <a:latin typeface="Arial"/>
              </a:defRPr>
            </a:lvl1pPr>
            <a:lvl2pPr marL="457200" defTabSz="457200" eaLnBrk="1" latinLnBrk="0" hangingPunct="1">
              <a:defRPr sz="1800">
                <a:latin typeface="+mn-lt"/>
              </a:defRPr>
            </a:lvl2pPr>
            <a:lvl3pPr marL="914400" defTabSz="457200" eaLnBrk="1" latinLnBrk="0" hangingPunct="1">
              <a:defRPr sz="1800">
                <a:latin typeface="+mn-lt"/>
              </a:defRPr>
            </a:lvl3pPr>
            <a:lvl4pPr marL="1371600" defTabSz="457200" eaLnBrk="1" latinLnBrk="0" hangingPunct="1">
              <a:defRPr sz="1800">
                <a:latin typeface="+mn-lt"/>
              </a:defRPr>
            </a:lvl4pPr>
            <a:lvl5pPr marL="1828800" defTabSz="457200" eaLnBrk="1" latinLnBrk="0" hangingPunct="1">
              <a:defRPr sz="1800">
                <a:latin typeface="+mn-lt"/>
              </a:defRPr>
            </a:lvl5pPr>
            <a:lvl6pPr defTabSz="457200">
              <a:defRPr sz="1800">
                <a:latin typeface="+mn-lt"/>
              </a:defRPr>
            </a:lvl6pPr>
            <a:lvl7pPr defTabSz="457200">
              <a:defRPr sz="1800">
                <a:latin typeface="+mn-lt"/>
              </a:defRPr>
            </a:lvl7pPr>
            <a:lvl8pPr defTabSz="457200">
              <a:defRPr sz="1800">
                <a:latin typeface="+mn-lt"/>
              </a:defRPr>
            </a:lvl8pPr>
            <a:lvl9pPr defTabSz="457200">
              <a:defRPr sz="1800">
                <a:latin typeface="+mn-lt"/>
              </a:defRPr>
            </a:lvl9pPr>
          </a:lstStyle>
          <a:p>
            <a:pPr marL="114297" defTabSz="1219170"/>
            <a:r>
              <a:rPr lang="en-GB" sz="1867" dirty="0"/>
              <a:t>Adaptation of DWD’s new warning system to needs of flood forecast</a:t>
            </a:r>
          </a:p>
        </p:txBody>
      </p:sp>
      <p:sp>
        <p:nvSpPr>
          <p:cNvPr id="39" name="Textfeld 31">
            <a:extLst>
              <a:ext uri="{FF2B5EF4-FFF2-40B4-BE49-F238E27FC236}">
                <a16:creationId xmlns:a16="http://schemas.microsoft.com/office/drawing/2014/main" id="{7D0880EB-926E-498D-95B4-E5956C865746}"/>
              </a:ext>
            </a:extLst>
          </p:cNvPr>
          <p:cNvSpPr txBox="1"/>
          <p:nvPr/>
        </p:nvSpPr>
        <p:spPr>
          <a:xfrm>
            <a:off x="9872945" y="3229064"/>
            <a:ext cx="2170761" cy="1077218"/>
          </a:xfrm>
          <a:prstGeom prst="rect">
            <a:avLst/>
          </a:prstGeom>
          <a:solidFill>
            <a:schemeClr val="accent6">
              <a:lumMod val="20000"/>
              <a:lumOff val="8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GB" sz="1600" kern="0" dirty="0">
                <a:solidFill>
                  <a:srgbClr val="000000"/>
                </a:solidFill>
                <a:latin typeface="Arial"/>
                <a:cs typeface="Arial"/>
                <a:sym typeface="Arial"/>
              </a:rPr>
              <a:t>Decision makers, </a:t>
            </a:r>
          </a:p>
          <a:p>
            <a:pPr algn="ctr" defTabSz="1219170">
              <a:buClr>
                <a:srgbClr val="000000"/>
              </a:buClr>
              <a:defRPr/>
            </a:pPr>
            <a:r>
              <a:rPr lang="en-GB" sz="1600" kern="0" dirty="0">
                <a:solidFill>
                  <a:srgbClr val="000000"/>
                </a:solidFill>
                <a:latin typeface="Arial"/>
                <a:cs typeface="Arial"/>
                <a:sym typeface="Arial"/>
              </a:rPr>
              <a:t>civil protection, </a:t>
            </a:r>
          </a:p>
          <a:p>
            <a:pPr algn="ctr" defTabSz="1219170">
              <a:buClr>
                <a:srgbClr val="000000"/>
              </a:buClr>
              <a:defRPr/>
            </a:pPr>
            <a:r>
              <a:rPr lang="en-GB" sz="1600" kern="0" dirty="0">
                <a:solidFill>
                  <a:srgbClr val="000000"/>
                </a:solidFill>
                <a:latin typeface="Arial"/>
                <a:cs typeface="Arial"/>
                <a:sym typeface="Arial"/>
              </a:rPr>
              <a:t>emergency management</a:t>
            </a:r>
          </a:p>
        </p:txBody>
      </p:sp>
      <p:sp>
        <p:nvSpPr>
          <p:cNvPr id="41" name="Rechteck 40">
            <a:extLst>
              <a:ext uri="{FF2B5EF4-FFF2-40B4-BE49-F238E27FC236}">
                <a16:creationId xmlns:a16="http://schemas.microsoft.com/office/drawing/2014/main" id="{2062FFFE-4189-4B79-8F51-C09AF25658FD}"/>
              </a:ext>
            </a:extLst>
          </p:cNvPr>
          <p:cNvSpPr/>
          <p:nvPr/>
        </p:nvSpPr>
        <p:spPr>
          <a:xfrm>
            <a:off x="2420943" y="2916587"/>
            <a:ext cx="3596989" cy="836309"/>
          </a:xfrm>
          <a:prstGeom prst="rect">
            <a:avLst/>
          </a:prstGeom>
          <a:solidFill>
            <a:srgbClr val="D2E1F5"/>
          </a:solidFill>
          <a:ln w="19050">
            <a:noFill/>
          </a:ln>
        </p:spPr>
        <p:txBody>
          <a:bodyPr wrap="square" rtlCol="0" anchor="ctr">
            <a:noAutofit/>
          </a:bodyPr>
          <a:lstStyle/>
          <a:p>
            <a:pPr marL="114297" algn="ctr" defTabSz="1219170" eaLnBrk="0" hangingPunct="0">
              <a:spcBef>
                <a:spcPct val="40000"/>
              </a:spcBef>
              <a:buClr>
                <a:srgbClr val="2D4B9B"/>
              </a:buClr>
              <a:buSzPct val="95000"/>
            </a:pPr>
            <a:r>
              <a:rPr lang="en-US" sz="1867" kern="0" dirty="0">
                <a:solidFill>
                  <a:srgbClr val="000000"/>
                </a:solidFill>
                <a:latin typeface="Arial"/>
              </a:rPr>
              <a:t>Evaluation of DWD data and products within operational flood forecasting applications</a:t>
            </a:r>
            <a:endParaRPr lang="en-GB" sz="1867" kern="0" dirty="0">
              <a:solidFill>
                <a:srgbClr val="000000"/>
              </a:solidFill>
              <a:latin typeface="Arial"/>
            </a:endParaRPr>
          </a:p>
        </p:txBody>
      </p:sp>
      <p:grpSp>
        <p:nvGrpSpPr>
          <p:cNvPr id="8" name="Gruppieren 7">
            <a:extLst>
              <a:ext uri="{FF2B5EF4-FFF2-40B4-BE49-F238E27FC236}">
                <a16:creationId xmlns:a16="http://schemas.microsoft.com/office/drawing/2014/main" id="{05FCF034-33A4-4085-BB64-F23DC17CE15B}"/>
              </a:ext>
            </a:extLst>
          </p:cNvPr>
          <p:cNvGrpSpPr/>
          <p:nvPr/>
        </p:nvGrpSpPr>
        <p:grpSpPr>
          <a:xfrm>
            <a:off x="1487255" y="3820914"/>
            <a:ext cx="9044615" cy="2319292"/>
            <a:chOff x="335037" y="2865685"/>
            <a:chExt cx="6783461" cy="1739469"/>
          </a:xfrm>
        </p:grpSpPr>
        <p:grpSp>
          <p:nvGrpSpPr>
            <p:cNvPr id="44" name="Gruppieren 43">
              <a:extLst>
                <a:ext uri="{FF2B5EF4-FFF2-40B4-BE49-F238E27FC236}">
                  <a16:creationId xmlns:a16="http://schemas.microsoft.com/office/drawing/2014/main" id="{8D5B24E1-4395-4228-81A9-59AAB93863B0}"/>
                </a:ext>
              </a:extLst>
            </p:cNvPr>
            <p:cNvGrpSpPr/>
            <p:nvPr/>
          </p:nvGrpSpPr>
          <p:grpSpPr>
            <a:xfrm>
              <a:off x="468314" y="2865685"/>
              <a:ext cx="6650184" cy="1733068"/>
              <a:chOff x="15696505" y="24099037"/>
              <a:chExt cx="12885011" cy="4464434"/>
            </a:xfrm>
          </p:grpSpPr>
          <p:sp>
            <p:nvSpPr>
              <p:cNvPr id="56" name="Rechteck: abgerundete Ecken 55">
                <a:extLst>
                  <a:ext uri="{FF2B5EF4-FFF2-40B4-BE49-F238E27FC236}">
                    <a16:creationId xmlns:a16="http://schemas.microsoft.com/office/drawing/2014/main" id="{A36C719A-8087-495D-A38D-66B35F27E504}"/>
                  </a:ext>
                </a:extLst>
              </p:cNvPr>
              <p:cNvSpPr/>
              <p:nvPr/>
            </p:nvSpPr>
            <p:spPr>
              <a:xfrm>
                <a:off x="15696505" y="25245557"/>
                <a:ext cx="6473077" cy="3313177"/>
              </a:xfrm>
              <a:prstGeom prst="roundRect">
                <a:avLst>
                  <a:gd name="adj" fmla="val 11377"/>
                </a:avLst>
              </a:prstGeom>
              <a:solidFill>
                <a:srgbClr val="2E4B9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9170">
                  <a:buClr>
                    <a:srgbClr val="000000"/>
                  </a:buClr>
                  <a:defRPr/>
                </a:pPr>
                <a:endParaRPr lang="de-DE" sz="1600" kern="0" dirty="0">
                  <a:solidFill>
                    <a:srgbClr val="000000"/>
                  </a:solidFill>
                  <a:latin typeface="Franklin Gothic Medium" panose="020B0603020102020204" pitchFamily="34" charset="0"/>
                  <a:sym typeface="Arial"/>
                </a:endParaRPr>
              </a:p>
            </p:txBody>
          </p:sp>
          <p:sp>
            <p:nvSpPr>
              <p:cNvPr id="57" name="Rechteck: abgerundete Ecken 56">
                <a:extLst>
                  <a:ext uri="{FF2B5EF4-FFF2-40B4-BE49-F238E27FC236}">
                    <a16:creationId xmlns:a16="http://schemas.microsoft.com/office/drawing/2014/main" id="{DB9DD2D5-D471-4E3F-B472-2528EDD1CEE4}"/>
                  </a:ext>
                </a:extLst>
              </p:cNvPr>
              <p:cNvSpPr/>
              <p:nvPr/>
            </p:nvSpPr>
            <p:spPr>
              <a:xfrm>
                <a:off x="22094660" y="25213748"/>
                <a:ext cx="6486856" cy="3349723"/>
              </a:xfrm>
              <a:prstGeom prst="roundRect">
                <a:avLst>
                  <a:gd name="adj" fmla="val 10795"/>
                </a:avLst>
              </a:prstGeom>
              <a:solidFill>
                <a:srgbClr val="D2E1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9170">
                  <a:buClr>
                    <a:srgbClr val="000000"/>
                  </a:buClr>
                  <a:defRPr/>
                </a:pPr>
                <a:endParaRPr lang="de-DE" sz="1600" kern="0" dirty="0">
                  <a:solidFill>
                    <a:srgbClr val="000000"/>
                  </a:solidFill>
                  <a:latin typeface="Franklin Gothic Medium" panose="020B0603020102020204" pitchFamily="34" charset="0"/>
                  <a:sym typeface="Arial"/>
                </a:endParaRPr>
              </a:p>
            </p:txBody>
          </p:sp>
          <p:sp>
            <p:nvSpPr>
              <p:cNvPr id="58" name="Pfeil: nach links, rechts und oben 6">
                <a:extLst>
                  <a:ext uri="{FF2B5EF4-FFF2-40B4-BE49-F238E27FC236}">
                    <a16:creationId xmlns:a16="http://schemas.microsoft.com/office/drawing/2014/main" id="{F2324605-4A8D-4983-805D-FC3991ECA42E}"/>
                  </a:ext>
                </a:extLst>
              </p:cNvPr>
              <p:cNvSpPr/>
              <p:nvPr/>
            </p:nvSpPr>
            <p:spPr>
              <a:xfrm>
                <a:off x="21039110" y="24099037"/>
                <a:ext cx="2162130" cy="4460367"/>
              </a:xfrm>
              <a:custGeom>
                <a:avLst/>
                <a:gdLst>
                  <a:gd name="connsiteX0" fmla="*/ 0 w 4479430"/>
                  <a:gd name="connsiteY0" fmla="*/ 1666899 h 2201515"/>
                  <a:gd name="connsiteX1" fmla="*/ 453798 w 4479430"/>
                  <a:gd name="connsiteY1" fmla="*/ 1132283 h 2201515"/>
                  <a:gd name="connsiteX2" fmla="*/ 453798 w 4479430"/>
                  <a:gd name="connsiteY2" fmla="*/ 1405018 h 2201515"/>
                  <a:gd name="connsiteX3" fmla="*/ 1977834 w 4479430"/>
                  <a:gd name="connsiteY3" fmla="*/ 1405018 h 2201515"/>
                  <a:gd name="connsiteX4" fmla="*/ 1977834 w 4479430"/>
                  <a:gd name="connsiteY4" fmla="*/ 453798 h 2201515"/>
                  <a:gd name="connsiteX5" fmla="*/ 1705099 w 4479430"/>
                  <a:gd name="connsiteY5" fmla="*/ 453798 h 2201515"/>
                  <a:gd name="connsiteX6" fmla="*/ 2239715 w 4479430"/>
                  <a:gd name="connsiteY6" fmla="*/ 0 h 2201515"/>
                  <a:gd name="connsiteX7" fmla="*/ 2774331 w 4479430"/>
                  <a:gd name="connsiteY7" fmla="*/ 453798 h 2201515"/>
                  <a:gd name="connsiteX8" fmla="*/ 2501596 w 4479430"/>
                  <a:gd name="connsiteY8" fmla="*/ 453798 h 2201515"/>
                  <a:gd name="connsiteX9" fmla="*/ 2501596 w 4479430"/>
                  <a:gd name="connsiteY9" fmla="*/ 1405018 h 2201515"/>
                  <a:gd name="connsiteX10" fmla="*/ 4025632 w 4479430"/>
                  <a:gd name="connsiteY10" fmla="*/ 1405018 h 2201515"/>
                  <a:gd name="connsiteX11" fmla="*/ 4025632 w 4479430"/>
                  <a:gd name="connsiteY11" fmla="*/ 1132283 h 2201515"/>
                  <a:gd name="connsiteX12" fmla="*/ 4479430 w 4479430"/>
                  <a:gd name="connsiteY12" fmla="*/ 1666899 h 2201515"/>
                  <a:gd name="connsiteX13" fmla="*/ 4025632 w 4479430"/>
                  <a:gd name="connsiteY13" fmla="*/ 2201515 h 2201515"/>
                  <a:gd name="connsiteX14" fmla="*/ 4025632 w 4479430"/>
                  <a:gd name="connsiteY14" fmla="*/ 1928780 h 2201515"/>
                  <a:gd name="connsiteX15" fmla="*/ 453798 w 4479430"/>
                  <a:gd name="connsiteY15" fmla="*/ 1928780 h 2201515"/>
                  <a:gd name="connsiteX16" fmla="*/ 453798 w 4479430"/>
                  <a:gd name="connsiteY16" fmla="*/ 2201515 h 2201515"/>
                  <a:gd name="connsiteX17" fmla="*/ 0 w 4479430"/>
                  <a:gd name="connsiteY17" fmla="*/ 1666899 h 2201515"/>
                  <a:gd name="connsiteX0" fmla="*/ 0 w 4025632"/>
                  <a:gd name="connsiteY0" fmla="*/ 2201515 h 2201515"/>
                  <a:gd name="connsiteX1" fmla="*/ 0 w 4025632"/>
                  <a:gd name="connsiteY1" fmla="*/ 1132283 h 2201515"/>
                  <a:gd name="connsiteX2" fmla="*/ 0 w 4025632"/>
                  <a:gd name="connsiteY2" fmla="*/ 1405018 h 2201515"/>
                  <a:gd name="connsiteX3" fmla="*/ 1524036 w 4025632"/>
                  <a:gd name="connsiteY3" fmla="*/ 1405018 h 2201515"/>
                  <a:gd name="connsiteX4" fmla="*/ 1524036 w 4025632"/>
                  <a:gd name="connsiteY4" fmla="*/ 453798 h 2201515"/>
                  <a:gd name="connsiteX5" fmla="*/ 1251301 w 4025632"/>
                  <a:gd name="connsiteY5" fmla="*/ 453798 h 2201515"/>
                  <a:gd name="connsiteX6" fmla="*/ 1785917 w 4025632"/>
                  <a:gd name="connsiteY6" fmla="*/ 0 h 2201515"/>
                  <a:gd name="connsiteX7" fmla="*/ 2320533 w 4025632"/>
                  <a:gd name="connsiteY7" fmla="*/ 453798 h 2201515"/>
                  <a:gd name="connsiteX8" fmla="*/ 2047798 w 4025632"/>
                  <a:gd name="connsiteY8" fmla="*/ 453798 h 2201515"/>
                  <a:gd name="connsiteX9" fmla="*/ 2047798 w 4025632"/>
                  <a:gd name="connsiteY9" fmla="*/ 1405018 h 2201515"/>
                  <a:gd name="connsiteX10" fmla="*/ 3571834 w 4025632"/>
                  <a:gd name="connsiteY10" fmla="*/ 1405018 h 2201515"/>
                  <a:gd name="connsiteX11" fmla="*/ 3571834 w 4025632"/>
                  <a:gd name="connsiteY11" fmla="*/ 1132283 h 2201515"/>
                  <a:gd name="connsiteX12" fmla="*/ 4025632 w 4025632"/>
                  <a:gd name="connsiteY12" fmla="*/ 1666899 h 2201515"/>
                  <a:gd name="connsiteX13" fmla="*/ 3571834 w 4025632"/>
                  <a:gd name="connsiteY13" fmla="*/ 2201515 h 2201515"/>
                  <a:gd name="connsiteX14" fmla="*/ 3571834 w 4025632"/>
                  <a:gd name="connsiteY14" fmla="*/ 1928780 h 2201515"/>
                  <a:gd name="connsiteX15" fmla="*/ 0 w 4025632"/>
                  <a:gd name="connsiteY15" fmla="*/ 1928780 h 2201515"/>
                  <a:gd name="connsiteX16" fmla="*/ 0 w 4025632"/>
                  <a:gd name="connsiteY16" fmla="*/ 2201515 h 2201515"/>
                  <a:gd name="connsiteX0" fmla="*/ 0 w 4025632"/>
                  <a:gd name="connsiteY0" fmla="*/ 2201515 h 2201515"/>
                  <a:gd name="connsiteX1" fmla="*/ 0 w 4025632"/>
                  <a:gd name="connsiteY1" fmla="*/ 1405018 h 2201515"/>
                  <a:gd name="connsiteX2" fmla="*/ 1524036 w 4025632"/>
                  <a:gd name="connsiteY2" fmla="*/ 1405018 h 2201515"/>
                  <a:gd name="connsiteX3" fmla="*/ 1524036 w 4025632"/>
                  <a:gd name="connsiteY3" fmla="*/ 453798 h 2201515"/>
                  <a:gd name="connsiteX4" fmla="*/ 1251301 w 4025632"/>
                  <a:gd name="connsiteY4" fmla="*/ 453798 h 2201515"/>
                  <a:gd name="connsiteX5" fmla="*/ 1785917 w 4025632"/>
                  <a:gd name="connsiteY5" fmla="*/ 0 h 2201515"/>
                  <a:gd name="connsiteX6" fmla="*/ 2320533 w 4025632"/>
                  <a:gd name="connsiteY6" fmla="*/ 453798 h 2201515"/>
                  <a:gd name="connsiteX7" fmla="*/ 2047798 w 4025632"/>
                  <a:gd name="connsiteY7" fmla="*/ 453798 h 2201515"/>
                  <a:gd name="connsiteX8" fmla="*/ 2047798 w 4025632"/>
                  <a:gd name="connsiteY8" fmla="*/ 1405018 h 2201515"/>
                  <a:gd name="connsiteX9" fmla="*/ 3571834 w 4025632"/>
                  <a:gd name="connsiteY9" fmla="*/ 1405018 h 2201515"/>
                  <a:gd name="connsiteX10" fmla="*/ 3571834 w 4025632"/>
                  <a:gd name="connsiteY10" fmla="*/ 1132283 h 2201515"/>
                  <a:gd name="connsiteX11" fmla="*/ 4025632 w 4025632"/>
                  <a:gd name="connsiteY11" fmla="*/ 1666899 h 2201515"/>
                  <a:gd name="connsiteX12" fmla="*/ 3571834 w 4025632"/>
                  <a:gd name="connsiteY12" fmla="*/ 2201515 h 2201515"/>
                  <a:gd name="connsiteX13" fmla="*/ 3571834 w 4025632"/>
                  <a:gd name="connsiteY13" fmla="*/ 1928780 h 2201515"/>
                  <a:gd name="connsiteX14" fmla="*/ 0 w 4025632"/>
                  <a:gd name="connsiteY14" fmla="*/ 1928780 h 2201515"/>
                  <a:gd name="connsiteX15" fmla="*/ 0 w 4025632"/>
                  <a:gd name="connsiteY15" fmla="*/ 2201515 h 2201515"/>
                  <a:gd name="connsiteX0" fmla="*/ 0 w 4025632"/>
                  <a:gd name="connsiteY0" fmla="*/ 1928780 h 2201515"/>
                  <a:gd name="connsiteX1" fmla="*/ 0 w 4025632"/>
                  <a:gd name="connsiteY1" fmla="*/ 1405018 h 2201515"/>
                  <a:gd name="connsiteX2" fmla="*/ 1524036 w 4025632"/>
                  <a:gd name="connsiteY2" fmla="*/ 1405018 h 2201515"/>
                  <a:gd name="connsiteX3" fmla="*/ 1524036 w 4025632"/>
                  <a:gd name="connsiteY3" fmla="*/ 453798 h 2201515"/>
                  <a:gd name="connsiteX4" fmla="*/ 1251301 w 4025632"/>
                  <a:gd name="connsiteY4" fmla="*/ 453798 h 2201515"/>
                  <a:gd name="connsiteX5" fmla="*/ 1785917 w 4025632"/>
                  <a:gd name="connsiteY5" fmla="*/ 0 h 2201515"/>
                  <a:gd name="connsiteX6" fmla="*/ 2320533 w 4025632"/>
                  <a:gd name="connsiteY6" fmla="*/ 453798 h 2201515"/>
                  <a:gd name="connsiteX7" fmla="*/ 2047798 w 4025632"/>
                  <a:gd name="connsiteY7" fmla="*/ 453798 h 2201515"/>
                  <a:gd name="connsiteX8" fmla="*/ 2047798 w 4025632"/>
                  <a:gd name="connsiteY8" fmla="*/ 1405018 h 2201515"/>
                  <a:gd name="connsiteX9" fmla="*/ 3571834 w 4025632"/>
                  <a:gd name="connsiteY9" fmla="*/ 1405018 h 2201515"/>
                  <a:gd name="connsiteX10" fmla="*/ 3571834 w 4025632"/>
                  <a:gd name="connsiteY10" fmla="*/ 1132283 h 2201515"/>
                  <a:gd name="connsiteX11" fmla="*/ 4025632 w 4025632"/>
                  <a:gd name="connsiteY11" fmla="*/ 1666899 h 2201515"/>
                  <a:gd name="connsiteX12" fmla="*/ 3571834 w 4025632"/>
                  <a:gd name="connsiteY12" fmla="*/ 2201515 h 2201515"/>
                  <a:gd name="connsiteX13" fmla="*/ 3571834 w 4025632"/>
                  <a:gd name="connsiteY13" fmla="*/ 1928780 h 2201515"/>
                  <a:gd name="connsiteX14" fmla="*/ 0 w 4025632"/>
                  <a:gd name="connsiteY14" fmla="*/ 1928780 h 2201515"/>
                  <a:gd name="connsiteX0" fmla="*/ 0 w 3571834"/>
                  <a:gd name="connsiteY0" fmla="*/ 1928780 h 2201515"/>
                  <a:gd name="connsiteX1" fmla="*/ 0 w 3571834"/>
                  <a:gd name="connsiteY1" fmla="*/ 1405018 h 2201515"/>
                  <a:gd name="connsiteX2" fmla="*/ 1524036 w 3571834"/>
                  <a:gd name="connsiteY2" fmla="*/ 1405018 h 2201515"/>
                  <a:gd name="connsiteX3" fmla="*/ 1524036 w 3571834"/>
                  <a:gd name="connsiteY3" fmla="*/ 453798 h 2201515"/>
                  <a:gd name="connsiteX4" fmla="*/ 1251301 w 3571834"/>
                  <a:gd name="connsiteY4" fmla="*/ 453798 h 2201515"/>
                  <a:gd name="connsiteX5" fmla="*/ 1785917 w 3571834"/>
                  <a:gd name="connsiteY5" fmla="*/ 0 h 2201515"/>
                  <a:gd name="connsiteX6" fmla="*/ 2320533 w 3571834"/>
                  <a:gd name="connsiteY6" fmla="*/ 453798 h 2201515"/>
                  <a:gd name="connsiteX7" fmla="*/ 2047798 w 3571834"/>
                  <a:gd name="connsiteY7" fmla="*/ 453798 h 2201515"/>
                  <a:gd name="connsiteX8" fmla="*/ 2047798 w 3571834"/>
                  <a:gd name="connsiteY8" fmla="*/ 1405018 h 2201515"/>
                  <a:gd name="connsiteX9" fmla="*/ 3571834 w 3571834"/>
                  <a:gd name="connsiteY9" fmla="*/ 1405018 h 2201515"/>
                  <a:gd name="connsiteX10" fmla="*/ 3571834 w 3571834"/>
                  <a:gd name="connsiteY10" fmla="*/ 1132283 h 2201515"/>
                  <a:gd name="connsiteX11" fmla="*/ 3571834 w 3571834"/>
                  <a:gd name="connsiteY11" fmla="*/ 2201515 h 2201515"/>
                  <a:gd name="connsiteX12" fmla="*/ 3571834 w 3571834"/>
                  <a:gd name="connsiteY12" fmla="*/ 1928780 h 2201515"/>
                  <a:gd name="connsiteX13" fmla="*/ 0 w 3571834"/>
                  <a:gd name="connsiteY13" fmla="*/ 1928780 h 2201515"/>
                  <a:gd name="connsiteX0" fmla="*/ 0 w 3571834"/>
                  <a:gd name="connsiteY0" fmla="*/ 1928780 h 2201515"/>
                  <a:gd name="connsiteX1" fmla="*/ 0 w 3571834"/>
                  <a:gd name="connsiteY1" fmla="*/ 1405018 h 2201515"/>
                  <a:gd name="connsiteX2" fmla="*/ 1524036 w 3571834"/>
                  <a:gd name="connsiteY2" fmla="*/ 1405018 h 2201515"/>
                  <a:gd name="connsiteX3" fmla="*/ 1524036 w 3571834"/>
                  <a:gd name="connsiteY3" fmla="*/ 453798 h 2201515"/>
                  <a:gd name="connsiteX4" fmla="*/ 1251301 w 3571834"/>
                  <a:gd name="connsiteY4" fmla="*/ 453798 h 2201515"/>
                  <a:gd name="connsiteX5" fmla="*/ 1785917 w 3571834"/>
                  <a:gd name="connsiteY5" fmla="*/ 0 h 2201515"/>
                  <a:gd name="connsiteX6" fmla="*/ 2320533 w 3571834"/>
                  <a:gd name="connsiteY6" fmla="*/ 453798 h 2201515"/>
                  <a:gd name="connsiteX7" fmla="*/ 2047798 w 3571834"/>
                  <a:gd name="connsiteY7" fmla="*/ 453798 h 2201515"/>
                  <a:gd name="connsiteX8" fmla="*/ 2047798 w 3571834"/>
                  <a:gd name="connsiteY8" fmla="*/ 1405018 h 2201515"/>
                  <a:gd name="connsiteX9" fmla="*/ 3571834 w 3571834"/>
                  <a:gd name="connsiteY9" fmla="*/ 1405018 h 2201515"/>
                  <a:gd name="connsiteX10" fmla="*/ 3571834 w 3571834"/>
                  <a:gd name="connsiteY10" fmla="*/ 2201515 h 2201515"/>
                  <a:gd name="connsiteX11" fmla="*/ 3571834 w 3571834"/>
                  <a:gd name="connsiteY11" fmla="*/ 1928780 h 2201515"/>
                  <a:gd name="connsiteX12" fmla="*/ 0 w 3571834"/>
                  <a:gd name="connsiteY12" fmla="*/ 1928780 h 2201515"/>
                  <a:gd name="connsiteX0" fmla="*/ 0 w 3571834"/>
                  <a:gd name="connsiteY0" fmla="*/ 1928780 h 1928780"/>
                  <a:gd name="connsiteX1" fmla="*/ 0 w 3571834"/>
                  <a:gd name="connsiteY1" fmla="*/ 1405018 h 1928780"/>
                  <a:gd name="connsiteX2" fmla="*/ 1524036 w 3571834"/>
                  <a:gd name="connsiteY2" fmla="*/ 1405018 h 1928780"/>
                  <a:gd name="connsiteX3" fmla="*/ 1524036 w 3571834"/>
                  <a:gd name="connsiteY3" fmla="*/ 453798 h 1928780"/>
                  <a:gd name="connsiteX4" fmla="*/ 1251301 w 3571834"/>
                  <a:gd name="connsiteY4" fmla="*/ 453798 h 1928780"/>
                  <a:gd name="connsiteX5" fmla="*/ 1785917 w 3571834"/>
                  <a:gd name="connsiteY5" fmla="*/ 0 h 1928780"/>
                  <a:gd name="connsiteX6" fmla="*/ 2320533 w 3571834"/>
                  <a:gd name="connsiteY6" fmla="*/ 453798 h 1928780"/>
                  <a:gd name="connsiteX7" fmla="*/ 2047798 w 3571834"/>
                  <a:gd name="connsiteY7" fmla="*/ 453798 h 1928780"/>
                  <a:gd name="connsiteX8" fmla="*/ 2047798 w 3571834"/>
                  <a:gd name="connsiteY8" fmla="*/ 1405018 h 1928780"/>
                  <a:gd name="connsiteX9" fmla="*/ 3571834 w 3571834"/>
                  <a:gd name="connsiteY9" fmla="*/ 1405018 h 1928780"/>
                  <a:gd name="connsiteX10" fmla="*/ 3571834 w 3571834"/>
                  <a:gd name="connsiteY10" fmla="*/ 1928780 h 1928780"/>
                  <a:gd name="connsiteX11" fmla="*/ 0 w 3571834"/>
                  <a:gd name="connsiteY11" fmla="*/ 1928780 h 1928780"/>
                  <a:gd name="connsiteX0" fmla="*/ 0 w 3571834"/>
                  <a:gd name="connsiteY0" fmla="*/ 2256326 h 2256326"/>
                  <a:gd name="connsiteX1" fmla="*/ 0 w 3571834"/>
                  <a:gd name="connsiteY1" fmla="*/ 1732564 h 2256326"/>
                  <a:gd name="connsiteX2" fmla="*/ 1524036 w 3571834"/>
                  <a:gd name="connsiteY2" fmla="*/ 1732564 h 2256326"/>
                  <a:gd name="connsiteX3" fmla="*/ 1524036 w 3571834"/>
                  <a:gd name="connsiteY3" fmla="*/ 781344 h 2256326"/>
                  <a:gd name="connsiteX4" fmla="*/ 1251301 w 3571834"/>
                  <a:gd name="connsiteY4" fmla="*/ 781344 h 2256326"/>
                  <a:gd name="connsiteX5" fmla="*/ 1785917 w 3571834"/>
                  <a:gd name="connsiteY5" fmla="*/ 0 h 2256326"/>
                  <a:gd name="connsiteX6" fmla="*/ 2320533 w 3571834"/>
                  <a:gd name="connsiteY6" fmla="*/ 781344 h 2256326"/>
                  <a:gd name="connsiteX7" fmla="*/ 2047798 w 3571834"/>
                  <a:gd name="connsiteY7" fmla="*/ 781344 h 2256326"/>
                  <a:gd name="connsiteX8" fmla="*/ 2047798 w 3571834"/>
                  <a:gd name="connsiteY8" fmla="*/ 1732564 h 2256326"/>
                  <a:gd name="connsiteX9" fmla="*/ 3571834 w 3571834"/>
                  <a:gd name="connsiteY9" fmla="*/ 1732564 h 2256326"/>
                  <a:gd name="connsiteX10" fmla="*/ 3571834 w 3571834"/>
                  <a:gd name="connsiteY10" fmla="*/ 2256326 h 2256326"/>
                  <a:gd name="connsiteX11" fmla="*/ 0 w 3571834"/>
                  <a:gd name="connsiteY11" fmla="*/ 2256326 h 2256326"/>
                  <a:gd name="connsiteX0" fmla="*/ 0 w 3571834"/>
                  <a:gd name="connsiteY0" fmla="*/ 2256326 h 2256326"/>
                  <a:gd name="connsiteX1" fmla="*/ 45011 w 3571834"/>
                  <a:gd name="connsiteY1" fmla="*/ 2223883 h 2256326"/>
                  <a:gd name="connsiteX2" fmla="*/ 1524036 w 3571834"/>
                  <a:gd name="connsiteY2" fmla="*/ 1732564 h 2256326"/>
                  <a:gd name="connsiteX3" fmla="*/ 1524036 w 3571834"/>
                  <a:gd name="connsiteY3" fmla="*/ 781344 h 2256326"/>
                  <a:gd name="connsiteX4" fmla="*/ 1251301 w 3571834"/>
                  <a:gd name="connsiteY4" fmla="*/ 781344 h 2256326"/>
                  <a:gd name="connsiteX5" fmla="*/ 1785917 w 3571834"/>
                  <a:gd name="connsiteY5" fmla="*/ 0 h 2256326"/>
                  <a:gd name="connsiteX6" fmla="*/ 2320533 w 3571834"/>
                  <a:gd name="connsiteY6" fmla="*/ 781344 h 2256326"/>
                  <a:gd name="connsiteX7" fmla="*/ 2047798 w 3571834"/>
                  <a:gd name="connsiteY7" fmla="*/ 781344 h 2256326"/>
                  <a:gd name="connsiteX8" fmla="*/ 2047798 w 3571834"/>
                  <a:gd name="connsiteY8" fmla="*/ 1732564 h 2256326"/>
                  <a:gd name="connsiteX9" fmla="*/ 3571834 w 3571834"/>
                  <a:gd name="connsiteY9" fmla="*/ 1732564 h 2256326"/>
                  <a:gd name="connsiteX10" fmla="*/ 3571834 w 3571834"/>
                  <a:gd name="connsiteY10" fmla="*/ 2256326 h 2256326"/>
                  <a:gd name="connsiteX11" fmla="*/ 0 w 3571834"/>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24036 w 3616845"/>
                  <a:gd name="connsiteY3" fmla="*/ 781344 h 2256326"/>
                  <a:gd name="connsiteX4" fmla="*/ 1251301 w 3616845"/>
                  <a:gd name="connsiteY4" fmla="*/ 781344 h 2256326"/>
                  <a:gd name="connsiteX5" fmla="*/ 1785917 w 3616845"/>
                  <a:gd name="connsiteY5" fmla="*/ 0 h 2256326"/>
                  <a:gd name="connsiteX6" fmla="*/ 2320533 w 3616845"/>
                  <a:gd name="connsiteY6" fmla="*/ 781344 h 2256326"/>
                  <a:gd name="connsiteX7" fmla="*/ 2047798 w 3616845"/>
                  <a:gd name="connsiteY7" fmla="*/ 781344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01531 w 3616845"/>
                  <a:gd name="connsiteY3" fmla="*/ 1142146 h 2256326"/>
                  <a:gd name="connsiteX4" fmla="*/ 1251301 w 3616845"/>
                  <a:gd name="connsiteY4" fmla="*/ 781344 h 2256326"/>
                  <a:gd name="connsiteX5" fmla="*/ 1785917 w 3616845"/>
                  <a:gd name="connsiteY5" fmla="*/ 0 h 2256326"/>
                  <a:gd name="connsiteX6" fmla="*/ 2320533 w 3616845"/>
                  <a:gd name="connsiteY6" fmla="*/ 781344 h 2256326"/>
                  <a:gd name="connsiteX7" fmla="*/ 2047798 w 3616845"/>
                  <a:gd name="connsiteY7" fmla="*/ 781344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01531 w 3616845"/>
                  <a:gd name="connsiteY3" fmla="*/ 1142146 h 2256326"/>
                  <a:gd name="connsiteX4" fmla="*/ 1251301 w 3616845"/>
                  <a:gd name="connsiteY4" fmla="*/ 781344 h 2256326"/>
                  <a:gd name="connsiteX5" fmla="*/ 1785917 w 3616845"/>
                  <a:gd name="connsiteY5" fmla="*/ 0 h 2256326"/>
                  <a:gd name="connsiteX6" fmla="*/ 2320533 w 3616845"/>
                  <a:gd name="connsiteY6" fmla="*/ 781344 h 2256326"/>
                  <a:gd name="connsiteX7" fmla="*/ 2025293 w 3616845"/>
                  <a:gd name="connsiteY7" fmla="*/ 1124965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01531 w 3616845"/>
                  <a:gd name="connsiteY3" fmla="*/ 1142146 h 2256326"/>
                  <a:gd name="connsiteX4" fmla="*/ 1251301 w 3616845"/>
                  <a:gd name="connsiteY4" fmla="*/ 781344 h 2256326"/>
                  <a:gd name="connsiteX5" fmla="*/ 1785917 w 3616845"/>
                  <a:gd name="connsiteY5" fmla="*/ 0 h 2256326"/>
                  <a:gd name="connsiteX6" fmla="*/ 2658105 w 3616845"/>
                  <a:gd name="connsiteY6" fmla="*/ 1107785 h 2256326"/>
                  <a:gd name="connsiteX7" fmla="*/ 2025293 w 3616845"/>
                  <a:gd name="connsiteY7" fmla="*/ 1124965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01531 w 3616845"/>
                  <a:gd name="connsiteY3" fmla="*/ 1142146 h 2256326"/>
                  <a:gd name="connsiteX4" fmla="*/ 958738 w 3616845"/>
                  <a:gd name="connsiteY4" fmla="*/ 1107785 h 2256326"/>
                  <a:gd name="connsiteX5" fmla="*/ 1785917 w 3616845"/>
                  <a:gd name="connsiteY5" fmla="*/ 0 h 2256326"/>
                  <a:gd name="connsiteX6" fmla="*/ 2658105 w 3616845"/>
                  <a:gd name="connsiteY6" fmla="*/ 1107785 h 2256326"/>
                  <a:gd name="connsiteX7" fmla="*/ 2025293 w 3616845"/>
                  <a:gd name="connsiteY7" fmla="*/ 1124965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01531 w 3616845"/>
                  <a:gd name="connsiteY3" fmla="*/ 1142146 h 2256326"/>
                  <a:gd name="connsiteX4" fmla="*/ 921230 w 3616845"/>
                  <a:gd name="connsiteY4" fmla="*/ 1130693 h 2256326"/>
                  <a:gd name="connsiteX5" fmla="*/ 1785917 w 3616845"/>
                  <a:gd name="connsiteY5" fmla="*/ 0 h 2256326"/>
                  <a:gd name="connsiteX6" fmla="*/ 2658105 w 3616845"/>
                  <a:gd name="connsiteY6" fmla="*/ 1107785 h 2256326"/>
                  <a:gd name="connsiteX7" fmla="*/ 2025293 w 3616845"/>
                  <a:gd name="connsiteY7" fmla="*/ 1124965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01531 w 3616845"/>
                  <a:gd name="connsiteY3" fmla="*/ 1142146 h 2256326"/>
                  <a:gd name="connsiteX4" fmla="*/ 921230 w 3616845"/>
                  <a:gd name="connsiteY4" fmla="*/ 1130693 h 2256326"/>
                  <a:gd name="connsiteX5" fmla="*/ 1785917 w 3616845"/>
                  <a:gd name="connsiteY5" fmla="*/ 0 h 2256326"/>
                  <a:gd name="connsiteX6" fmla="*/ 2688112 w 3616845"/>
                  <a:gd name="connsiteY6" fmla="*/ 1136419 h 2256326"/>
                  <a:gd name="connsiteX7" fmla="*/ 2025293 w 3616845"/>
                  <a:gd name="connsiteY7" fmla="*/ 1124965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01531 w 3616845"/>
                  <a:gd name="connsiteY3" fmla="*/ 1142146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025293 w 3616845"/>
                  <a:gd name="connsiteY7" fmla="*/ 1124965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01531 w 3616845"/>
                  <a:gd name="connsiteY3" fmla="*/ 1142146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025293 w 3616845"/>
                  <a:gd name="connsiteY7" fmla="*/ 1124965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16533 w 3616845"/>
                  <a:gd name="connsiteY3" fmla="*/ 1130693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025293 w 3616845"/>
                  <a:gd name="connsiteY7" fmla="*/ 1124965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516533 w 3616845"/>
                  <a:gd name="connsiteY3" fmla="*/ 1130693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025293 w 3616845"/>
                  <a:gd name="connsiteY7" fmla="*/ 1130691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524036 w 3616845"/>
                  <a:gd name="connsiteY2" fmla="*/ 1732564 h 2256326"/>
                  <a:gd name="connsiteX3" fmla="*/ 1458540 w 3616845"/>
                  <a:gd name="connsiteY3" fmla="*/ 1118042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025293 w 3616845"/>
                  <a:gd name="connsiteY7" fmla="*/ 1130691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449474 w 3616845"/>
                  <a:gd name="connsiteY2" fmla="*/ 1738889 h 2256326"/>
                  <a:gd name="connsiteX3" fmla="*/ 1458540 w 3616845"/>
                  <a:gd name="connsiteY3" fmla="*/ 1118042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025293 w 3616845"/>
                  <a:gd name="connsiteY7" fmla="*/ 1130691 h 2256326"/>
                  <a:gd name="connsiteX8" fmla="*/ 2047798 w 3616845"/>
                  <a:gd name="connsiteY8" fmla="*/ 1732564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449474 w 3616845"/>
                  <a:gd name="connsiteY2" fmla="*/ 1738889 h 2256326"/>
                  <a:gd name="connsiteX3" fmla="*/ 1458540 w 3616845"/>
                  <a:gd name="connsiteY3" fmla="*/ 1118042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025293 w 3616845"/>
                  <a:gd name="connsiteY7" fmla="*/ 1130691 h 2256326"/>
                  <a:gd name="connsiteX8" fmla="*/ 2180355 w 3616845"/>
                  <a:gd name="connsiteY8" fmla="*/ 1732565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449474 w 3616845"/>
                  <a:gd name="connsiteY2" fmla="*/ 1738889 h 2256326"/>
                  <a:gd name="connsiteX3" fmla="*/ 1458540 w 3616845"/>
                  <a:gd name="connsiteY3" fmla="*/ 1118042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174418 w 3616845"/>
                  <a:gd name="connsiteY7" fmla="*/ 1137016 h 2256326"/>
                  <a:gd name="connsiteX8" fmla="*/ 2180355 w 3616845"/>
                  <a:gd name="connsiteY8" fmla="*/ 1732565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449474 w 3616845"/>
                  <a:gd name="connsiteY2" fmla="*/ 1738889 h 2256326"/>
                  <a:gd name="connsiteX3" fmla="*/ 1458540 w 3616845"/>
                  <a:gd name="connsiteY3" fmla="*/ 1118042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174418 w 3616845"/>
                  <a:gd name="connsiteY7" fmla="*/ 1137016 h 2256326"/>
                  <a:gd name="connsiteX8" fmla="*/ 2172070 w 3616845"/>
                  <a:gd name="connsiteY8" fmla="*/ 1732565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2256326 h 2256326"/>
                  <a:gd name="connsiteX1" fmla="*/ 45011 w 3616845"/>
                  <a:gd name="connsiteY1" fmla="*/ 2223883 h 2256326"/>
                  <a:gd name="connsiteX2" fmla="*/ 1449474 w 3616845"/>
                  <a:gd name="connsiteY2" fmla="*/ 1738889 h 2256326"/>
                  <a:gd name="connsiteX3" fmla="*/ 1458540 w 3616845"/>
                  <a:gd name="connsiteY3" fmla="*/ 1124367 h 2256326"/>
                  <a:gd name="connsiteX4" fmla="*/ 921230 w 3616845"/>
                  <a:gd name="connsiteY4" fmla="*/ 1130693 h 2256326"/>
                  <a:gd name="connsiteX5" fmla="*/ 1808423 w 3616845"/>
                  <a:gd name="connsiteY5" fmla="*/ 0 h 2256326"/>
                  <a:gd name="connsiteX6" fmla="*/ 2688112 w 3616845"/>
                  <a:gd name="connsiteY6" fmla="*/ 1136419 h 2256326"/>
                  <a:gd name="connsiteX7" fmla="*/ 2174418 w 3616845"/>
                  <a:gd name="connsiteY7" fmla="*/ 1137016 h 2256326"/>
                  <a:gd name="connsiteX8" fmla="*/ 2172070 w 3616845"/>
                  <a:gd name="connsiteY8" fmla="*/ 1732565 h 2256326"/>
                  <a:gd name="connsiteX9" fmla="*/ 3616845 w 3616845"/>
                  <a:gd name="connsiteY9" fmla="*/ 2251179 h 2256326"/>
                  <a:gd name="connsiteX10" fmla="*/ 3571834 w 3616845"/>
                  <a:gd name="connsiteY10" fmla="*/ 2256326 h 2256326"/>
                  <a:gd name="connsiteX11" fmla="*/ 0 w 3616845"/>
                  <a:gd name="connsiteY11" fmla="*/ 2256326 h 2256326"/>
                  <a:gd name="connsiteX0" fmla="*/ 0 w 3616845"/>
                  <a:gd name="connsiteY0" fmla="*/ 1800934 h 1800934"/>
                  <a:gd name="connsiteX1" fmla="*/ 45011 w 3616845"/>
                  <a:gd name="connsiteY1" fmla="*/ 1768491 h 1800934"/>
                  <a:gd name="connsiteX2" fmla="*/ 1449474 w 3616845"/>
                  <a:gd name="connsiteY2" fmla="*/ 1283497 h 1800934"/>
                  <a:gd name="connsiteX3" fmla="*/ 1458540 w 3616845"/>
                  <a:gd name="connsiteY3" fmla="*/ 668975 h 1800934"/>
                  <a:gd name="connsiteX4" fmla="*/ 921230 w 3616845"/>
                  <a:gd name="connsiteY4" fmla="*/ 675301 h 1800934"/>
                  <a:gd name="connsiteX5" fmla="*/ 1816707 w 3616845"/>
                  <a:gd name="connsiteY5" fmla="*/ 0 h 1800934"/>
                  <a:gd name="connsiteX6" fmla="*/ 2688112 w 3616845"/>
                  <a:gd name="connsiteY6" fmla="*/ 681027 h 1800934"/>
                  <a:gd name="connsiteX7" fmla="*/ 2174418 w 3616845"/>
                  <a:gd name="connsiteY7" fmla="*/ 681624 h 1800934"/>
                  <a:gd name="connsiteX8" fmla="*/ 2172070 w 3616845"/>
                  <a:gd name="connsiteY8" fmla="*/ 1277173 h 1800934"/>
                  <a:gd name="connsiteX9" fmla="*/ 3616845 w 3616845"/>
                  <a:gd name="connsiteY9" fmla="*/ 1795787 h 1800934"/>
                  <a:gd name="connsiteX10" fmla="*/ 3571834 w 3616845"/>
                  <a:gd name="connsiteY10" fmla="*/ 1800934 h 1800934"/>
                  <a:gd name="connsiteX11" fmla="*/ 0 w 3616845"/>
                  <a:gd name="connsiteY11" fmla="*/ 1800934 h 1800934"/>
                  <a:gd name="connsiteX0" fmla="*/ 69870 w 3571834"/>
                  <a:gd name="connsiteY0" fmla="*/ 5855732 h 5855732"/>
                  <a:gd name="connsiteX1" fmla="*/ 0 w 3571834"/>
                  <a:gd name="connsiteY1" fmla="*/ 1768491 h 5855732"/>
                  <a:gd name="connsiteX2" fmla="*/ 1404463 w 3571834"/>
                  <a:gd name="connsiteY2" fmla="*/ 1283497 h 5855732"/>
                  <a:gd name="connsiteX3" fmla="*/ 1413529 w 3571834"/>
                  <a:gd name="connsiteY3" fmla="*/ 668975 h 5855732"/>
                  <a:gd name="connsiteX4" fmla="*/ 876219 w 3571834"/>
                  <a:gd name="connsiteY4" fmla="*/ 675301 h 5855732"/>
                  <a:gd name="connsiteX5" fmla="*/ 1771696 w 3571834"/>
                  <a:gd name="connsiteY5" fmla="*/ 0 h 5855732"/>
                  <a:gd name="connsiteX6" fmla="*/ 2643101 w 3571834"/>
                  <a:gd name="connsiteY6" fmla="*/ 681027 h 5855732"/>
                  <a:gd name="connsiteX7" fmla="*/ 2129407 w 3571834"/>
                  <a:gd name="connsiteY7" fmla="*/ 681624 h 5855732"/>
                  <a:gd name="connsiteX8" fmla="*/ 2127059 w 3571834"/>
                  <a:gd name="connsiteY8" fmla="*/ 1277173 h 5855732"/>
                  <a:gd name="connsiteX9" fmla="*/ 3571834 w 3571834"/>
                  <a:gd name="connsiteY9" fmla="*/ 1795787 h 5855732"/>
                  <a:gd name="connsiteX10" fmla="*/ 3526823 w 3571834"/>
                  <a:gd name="connsiteY10" fmla="*/ 1800934 h 5855732"/>
                  <a:gd name="connsiteX11" fmla="*/ 69870 w 3571834"/>
                  <a:gd name="connsiteY11" fmla="*/ 5855732 h 5855732"/>
                  <a:gd name="connsiteX0" fmla="*/ 0 w 3573765"/>
                  <a:gd name="connsiteY0" fmla="*/ 6577818 h 6577818"/>
                  <a:gd name="connsiteX1" fmla="*/ 1931 w 3573765"/>
                  <a:gd name="connsiteY1" fmla="*/ 1768491 h 6577818"/>
                  <a:gd name="connsiteX2" fmla="*/ 1406394 w 3573765"/>
                  <a:gd name="connsiteY2" fmla="*/ 1283497 h 6577818"/>
                  <a:gd name="connsiteX3" fmla="*/ 1415460 w 3573765"/>
                  <a:gd name="connsiteY3" fmla="*/ 668975 h 6577818"/>
                  <a:gd name="connsiteX4" fmla="*/ 878150 w 3573765"/>
                  <a:gd name="connsiteY4" fmla="*/ 675301 h 6577818"/>
                  <a:gd name="connsiteX5" fmla="*/ 1773627 w 3573765"/>
                  <a:gd name="connsiteY5" fmla="*/ 0 h 6577818"/>
                  <a:gd name="connsiteX6" fmla="*/ 2645032 w 3573765"/>
                  <a:gd name="connsiteY6" fmla="*/ 681027 h 6577818"/>
                  <a:gd name="connsiteX7" fmla="*/ 2131338 w 3573765"/>
                  <a:gd name="connsiteY7" fmla="*/ 681624 h 6577818"/>
                  <a:gd name="connsiteX8" fmla="*/ 2128990 w 3573765"/>
                  <a:gd name="connsiteY8" fmla="*/ 1277173 h 6577818"/>
                  <a:gd name="connsiteX9" fmla="*/ 3573765 w 3573765"/>
                  <a:gd name="connsiteY9" fmla="*/ 1795787 h 6577818"/>
                  <a:gd name="connsiteX10" fmla="*/ 3528754 w 3573765"/>
                  <a:gd name="connsiteY10" fmla="*/ 1800934 h 6577818"/>
                  <a:gd name="connsiteX11" fmla="*/ 0 w 3573765"/>
                  <a:gd name="connsiteY11" fmla="*/ 6577818 h 6577818"/>
                  <a:gd name="connsiteX0" fmla="*/ 0 w 3573765"/>
                  <a:gd name="connsiteY0" fmla="*/ 6577818 h 6591707"/>
                  <a:gd name="connsiteX1" fmla="*/ 1931 w 3573765"/>
                  <a:gd name="connsiteY1" fmla="*/ 1768491 h 6591707"/>
                  <a:gd name="connsiteX2" fmla="*/ 1406394 w 3573765"/>
                  <a:gd name="connsiteY2" fmla="*/ 1283497 h 6591707"/>
                  <a:gd name="connsiteX3" fmla="*/ 1415460 w 3573765"/>
                  <a:gd name="connsiteY3" fmla="*/ 668975 h 6591707"/>
                  <a:gd name="connsiteX4" fmla="*/ 878150 w 3573765"/>
                  <a:gd name="connsiteY4" fmla="*/ 675301 h 6591707"/>
                  <a:gd name="connsiteX5" fmla="*/ 1773627 w 3573765"/>
                  <a:gd name="connsiteY5" fmla="*/ 0 h 6591707"/>
                  <a:gd name="connsiteX6" fmla="*/ 2645032 w 3573765"/>
                  <a:gd name="connsiteY6" fmla="*/ 681027 h 6591707"/>
                  <a:gd name="connsiteX7" fmla="*/ 2131338 w 3573765"/>
                  <a:gd name="connsiteY7" fmla="*/ 681624 h 6591707"/>
                  <a:gd name="connsiteX8" fmla="*/ 2128990 w 3573765"/>
                  <a:gd name="connsiteY8" fmla="*/ 1277173 h 6591707"/>
                  <a:gd name="connsiteX9" fmla="*/ 3573765 w 3573765"/>
                  <a:gd name="connsiteY9" fmla="*/ 1795787 h 6591707"/>
                  <a:gd name="connsiteX10" fmla="*/ 3543115 w 3573765"/>
                  <a:gd name="connsiteY10" fmla="*/ 6591707 h 6591707"/>
                  <a:gd name="connsiteX11" fmla="*/ 0 w 3573765"/>
                  <a:gd name="connsiteY11" fmla="*/ 6577818 h 6591707"/>
                  <a:gd name="connsiteX0" fmla="*/ 0 w 3573765"/>
                  <a:gd name="connsiteY0" fmla="*/ 6577818 h 6820210"/>
                  <a:gd name="connsiteX1" fmla="*/ 1931 w 3573765"/>
                  <a:gd name="connsiteY1" fmla="*/ 1768491 h 6820210"/>
                  <a:gd name="connsiteX2" fmla="*/ 1406394 w 3573765"/>
                  <a:gd name="connsiteY2" fmla="*/ 1283497 h 6820210"/>
                  <a:gd name="connsiteX3" fmla="*/ 1415460 w 3573765"/>
                  <a:gd name="connsiteY3" fmla="*/ 668975 h 6820210"/>
                  <a:gd name="connsiteX4" fmla="*/ 878150 w 3573765"/>
                  <a:gd name="connsiteY4" fmla="*/ 675301 h 6820210"/>
                  <a:gd name="connsiteX5" fmla="*/ 1773627 w 3573765"/>
                  <a:gd name="connsiteY5" fmla="*/ 0 h 6820210"/>
                  <a:gd name="connsiteX6" fmla="*/ 2645032 w 3573765"/>
                  <a:gd name="connsiteY6" fmla="*/ 681027 h 6820210"/>
                  <a:gd name="connsiteX7" fmla="*/ 2131338 w 3573765"/>
                  <a:gd name="connsiteY7" fmla="*/ 681624 h 6820210"/>
                  <a:gd name="connsiteX8" fmla="*/ 2128990 w 3573765"/>
                  <a:gd name="connsiteY8" fmla="*/ 1277173 h 6820210"/>
                  <a:gd name="connsiteX9" fmla="*/ 3573765 w 3573765"/>
                  <a:gd name="connsiteY9" fmla="*/ 1795787 h 6820210"/>
                  <a:gd name="connsiteX10" fmla="*/ 3531863 w 3573765"/>
                  <a:gd name="connsiteY10" fmla="*/ 6820210 h 6820210"/>
                  <a:gd name="connsiteX11" fmla="*/ 0 w 3573765"/>
                  <a:gd name="connsiteY11" fmla="*/ 6577818 h 6820210"/>
                  <a:gd name="connsiteX0" fmla="*/ 0 w 3585018"/>
                  <a:gd name="connsiteY0" fmla="*/ 6806321 h 6820210"/>
                  <a:gd name="connsiteX1" fmla="*/ 13184 w 3585018"/>
                  <a:gd name="connsiteY1" fmla="*/ 1768491 h 6820210"/>
                  <a:gd name="connsiteX2" fmla="*/ 1417647 w 3585018"/>
                  <a:gd name="connsiteY2" fmla="*/ 1283497 h 6820210"/>
                  <a:gd name="connsiteX3" fmla="*/ 1426713 w 3585018"/>
                  <a:gd name="connsiteY3" fmla="*/ 668975 h 6820210"/>
                  <a:gd name="connsiteX4" fmla="*/ 889403 w 3585018"/>
                  <a:gd name="connsiteY4" fmla="*/ 675301 h 6820210"/>
                  <a:gd name="connsiteX5" fmla="*/ 1784880 w 3585018"/>
                  <a:gd name="connsiteY5" fmla="*/ 0 h 6820210"/>
                  <a:gd name="connsiteX6" fmla="*/ 2656285 w 3585018"/>
                  <a:gd name="connsiteY6" fmla="*/ 681027 h 6820210"/>
                  <a:gd name="connsiteX7" fmla="*/ 2142591 w 3585018"/>
                  <a:gd name="connsiteY7" fmla="*/ 681624 h 6820210"/>
                  <a:gd name="connsiteX8" fmla="*/ 2140243 w 3585018"/>
                  <a:gd name="connsiteY8" fmla="*/ 1277173 h 6820210"/>
                  <a:gd name="connsiteX9" fmla="*/ 3585018 w 3585018"/>
                  <a:gd name="connsiteY9" fmla="*/ 1795787 h 6820210"/>
                  <a:gd name="connsiteX10" fmla="*/ 3543116 w 3585018"/>
                  <a:gd name="connsiteY10" fmla="*/ 6820210 h 6820210"/>
                  <a:gd name="connsiteX11" fmla="*/ 0 w 3585018"/>
                  <a:gd name="connsiteY11" fmla="*/ 6806321 h 6820210"/>
                  <a:gd name="connsiteX0" fmla="*/ 0 w 3565308"/>
                  <a:gd name="connsiteY0" fmla="*/ 6806321 h 6820210"/>
                  <a:gd name="connsiteX1" fmla="*/ 13184 w 3565308"/>
                  <a:gd name="connsiteY1" fmla="*/ 1768491 h 6820210"/>
                  <a:gd name="connsiteX2" fmla="*/ 1417647 w 3565308"/>
                  <a:gd name="connsiteY2" fmla="*/ 1283497 h 6820210"/>
                  <a:gd name="connsiteX3" fmla="*/ 1426713 w 3565308"/>
                  <a:gd name="connsiteY3" fmla="*/ 668975 h 6820210"/>
                  <a:gd name="connsiteX4" fmla="*/ 889403 w 3565308"/>
                  <a:gd name="connsiteY4" fmla="*/ 675301 h 6820210"/>
                  <a:gd name="connsiteX5" fmla="*/ 1784880 w 3565308"/>
                  <a:gd name="connsiteY5" fmla="*/ 0 h 6820210"/>
                  <a:gd name="connsiteX6" fmla="*/ 2656285 w 3565308"/>
                  <a:gd name="connsiteY6" fmla="*/ 681027 h 6820210"/>
                  <a:gd name="connsiteX7" fmla="*/ 2142591 w 3565308"/>
                  <a:gd name="connsiteY7" fmla="*/ 681624 h 6820210"/>
                  <a:gd name="connsiteX8" fmla="*/ 2140243 w 3565308"/>
                  <a:gd name="connsiteY8" fmla="*/ 1277173 h 6820210"/>
                  <a:gd name="connsiteX9" fmla="*/ 3565308 w 3565308"/>
                  <a:gd name="connsiteY9" fmla="*/ 1805316 h 6820210"/>
                  <a:gd name="connsiteX10" fmla="*/ 3543116 w 3565308"/>
                  <a:gd name="connsiteY10" fmla="*/ 6820210 h 6820210"/>
                  <a:gd name="connsiteX11" fmla="*/ 0 w 3565308"/>
                  <a:gd name="connsiteY11" fmla="*/ 6806321 h 6820210"/>
                  <a:gd name="connsiteX0" fmla="*/ 0 w 3565308"/>
                  <a:gd name="connsiteY0" fmla="*/ 6806321 h 6820210"/>
                  <a:gd name="connsiteX1" fmla="*/ 13184 w 3565308"/>
                  <a:gd name="connsiteY1" fmla="*/ 1768491 h 6820210"/>
                  <a:gd name="connsiteX2" fmla="*/ 1417647 w 3565308"/>
                  <a:gd name="connsiteY2" fmla="*/ 1283497 h 6820210"/>
                  <a:gd name="connsiteX3" fmla="*/ 1426713 w 3565308"/>
                  <a:gd name="connsiteY3" fmla="*/ 668975 h 6820210"/>
                  <a:gd name="connsiteX4" fmla="*/ 889403 w 3565308"/>
                  <a:gd name="connsiteY4" fmla="*/ 675301 h 6820210"/>
                  <a:gd name="connsiteX5" fmla="*/ 1784880 w 3565308"/>
                  <a:gd name="connsiteY5" fmla="*/ 0 h 6820210"/>
                  <a:gd name="connsiteX6" fmla="*/ 2656285 w 3565308"/>
                  <a:gd name="connsiteY6" fmla="*/ 681027 h 6820210"/>
                  <a:gd name="connsiteX7" fmla="*/ 2142591 w 3565308"/>
                  <a:gd name="connsiteY7" fmla="*/ 681624 h 6820210"/>
                  <a:gd name="connsiteX8" fmla="*/ 2140243 w 3565308"/>
                  <a:gd name="connsiteY8" fmla="*/ 1277173 h 6820210"/>
                  <a:gd name="connsiteX9" fmla="*/ 3565308 w 3565308"/>
                  <a:gd name="connsiteY9" fmla="*/ 1805316 h 6820210"/>
                  <a:gd name="connsiteX10" fmla="*/ 3552970 w 3565308"/>
                  <a:gd name="connsiteY10" fmla="*/ 6820210 h 6820210"/>
                  <a:gd name="connsiteX11" fmla="*/ 0 w 3565308"/>
                  <a:gd name="connsiteY11" fmla="*/ 6806321 h 6820210"/>
                  <a:gd name="connsiteX0" fmla="*/ 0 w 3565308"/>
                  <a:gd name="connsiteY0" fmla="*/ 6806321 h 6810679"/>
                  <a:gd name="connsiteX1" fmla="*/ 13184 w 3565308"/>
                  <a:gd name="connsiteY1" fmla="*/ 1768491 h 6810679"/>
                  <a:gd name="connsiteX2" fmla="*/ 1417647 w 3565308"/>
                  <a:gd name="connsiteY2" fmla="*/ 1283497 h 6810679"/>
                  <a:gd name="connsiteX3" fmla="*/ 1426713 w 3565308"/>
                  <a:gd name="connsiteY3" fmla="*/ 668975 h 6810679"/>
                  <a:gd name="connsiteX4" fmla="*/ 889403 w 3565308"/>
                  <a:gd name="connsiteY4" fmla="*/ 675301 h 6810679"/>
                  <a:gd name="connsiteX5" fmla="*/ 1784880 w 3565308"/>
                  <a:gd name="connsiteY5" fmla="*/ 0 h 6810679"/>
                  <a:gd name="connsiteX6" fmla="*/ 2656285 w 3565308"/>
                  <a:gd name="connsiteY6" fmla="*/ 681027 h 6810679"/>
                  <a:gd name="connsiteX7" fmla="*/ 2142591 w 3565308"/>
                  <a:gd name="connsiteY7" fmla="*/ 681624 h 6810679"/>
                  <a:gd name="connsiteX8" fmla="*/ 2140243 w 3565308"/>
                  <a:gd name="connsiteY8" fmla="*/ 1277173 h 6810679"/>
                  <a:gd name="connsiteX9" fmla="*/ 3565308 w 3565308"/>
                  <a:gd name="connsiteY9" fmla="*/ 1805316 h 6810679"/>
                  <a:gd name="connsiteX10" fmla="*/ 3562826 w 3565308"/>
                  <a:gd name="connsiteY10" fmla="*/ 6810679 h 6810679"/>
                  <a:gd name="connsiteX11" fmla="*/ 0 w 3565308"/>
                  <a:gd name="connsiteY11" fmla="*/ 6806321 h 681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5308" h="6810679">
                    <a:moveTo>
                      <a:pt x="0" y="6806321"/>
                    </a:moveTo>
                    <a:cubicBezTo>
                      <a:pt x="644" y="5203212"/>
                      <a:pt x="12540" y="3371600"/>
                      <a:pt x="13184" y="1768491"/>
                    </a:cubicBezTo>
                    <a:lnTo>
                      <a:pt x="1417647" y="1283497"/>
                    </a:lnTo>
                    <a:lnTo>
                      <a:pt x="1426713" y="668975"/>
                    </a:lnTo>
                    <a:lnTo>
                      <a:pt x="889403" y="675301"/>
                    </a:lnTo>
                    <a:lnTo>
                      <a:pt x="1784880" y="0"/>
                    </a:lnTo>
                    <a:lnTo>
                      <a:pt x="2656285" y="681027"/>
                    </a:lnTo>
                    <a:lnTo>
                      <a:pt x="2142591" y="681624"/>
                    </a:lnTo>
                    <a:cubicBezTo>
                      <a:pt x="2141808" y="880140"/>
                      <a:pt x="2141026" y="1078657"/>
                      <a:pt x="2140243" y="1277173"/>
                    </a:cubicBezTo>
                    <a:lnTo>
                      <a:pt x="3565308" y="1805316"/>
                    </a:lnTo>
                    <a:cubicBezTo>
                      <a:pt x="3557911" y="3476947"/>
                      <a:pt x="3570223" y="5139048"/>
                      <a:pt x="3562826" y="6810679"/>
                    </a:cubicBezTo>
                    <a:lnTo>
                      <a:pt x="0" y="6806321"/>
                    </a:lnTo>
                    <a:close/>
                  </a:path>
                </a:pathLst>
              </a:custGeom>
              <a:gradFill flip="none" rotWithShape="1">
                <a:gsLst>
                  <a:gs pos="75000">
                    <a:srgbClr val="D2E1F5"/>
                  </a:gs>
                  <a:gs pos="25000">
                    <a:srgbClr val="2E4B9B"/>
                  </a:gs>
                  <a:gs pos="0">
                    <a:srgbClr val="2E4B9B"/>
                  </a:gs>
                  <a:gs pos="50000">
                    <a:srgbClr val="96B9DC"/>
                  </a:gs>
                  <a:gs pos="100000">
                    <a:srgbClr val="D2E1F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de-DE" sz="1600" dirty="0">
                  <a:solidFill>
                    <a:prstClr val="white"/>
                  </a:solidFill>
                  <a:latin typeface="Arial"/>
                </a:endParaRPr>
              </a:p>
            </p:txBody>
          </p:sp>
        </p:grpSp>
        <p:sp>
          <p:nvSpPr>
            <p:cNvPr id="45" name="Textfeld 9">
              <a:extLst>
                <a:ext uri="{FF2B5EF4-FFF2-40B4-BE49-F238E27FC236}">
                  <a16:creationId xmlns:a16="http://schemas.microsoft.com/office/drawing/2014/main" id="{A4D7AD41-320E-471F-84D7-14BD2947108E}"/>
                </a:ext>
              </a:extLst>
            </p:cNvPr>
            <p:cNvSpPr txBox="1"/>
            <p:nvPr/>
          </p:nvSpPr>
          <p:spPr>
            <a:xfrm>
              <a:off x="4224217" y="3454732"/>
              <a:ext cx="2542530" cy="8077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GB" sz="2133" b="1" kern="0" dirty="0">
                  <a:solidFill>
                    <a:srgbClr val="2E4B9B"/>
                  </a:solidFill>
                  <a:latin typeface="Arial"/>
                  <a:cs typeface="Arial"/>
                  <a:sym typeface="Arial"/>
                </a:rPr>
                <a:t>Flood </a:t>
              </a:r>
            </a:p>
            <a:p>
              <a:pPr algn="ctr" defTabSz="1219170">
                <a:buClr>
                  <a:srgbClr val="000000"/>
                </a:buClr>
                <a:defRPr/>
              </a:pPr>
              <a:r>
                <a:rPr lang="en-GB" sz="2133" b="1" kern="0" dirty="0">
                  <a:solidFill>
                    <a:srgbClr val="2E4B9B"/>
                  </a:solidFill>
                  <a:latin typeface="Arial"/>
                  <a:cs typeface="Arial"/>
                  <a:sym typeface="Arial"/>
                </a:rPr>
                <a:t>Forecasting</a:t>
              </a:r>
            </a:p>
            <a:p>
              <a:pPr algn="ctr" defTabSz="1219170">
                <a:buClr>
                  <a:srgbClr val="000000"/>
                </a:buClr>
                <a:defRPr/>
              </a:pPr>
              <a:r>
                <a:rPr lang="en-GB" sz="2133" b="1" kern="0" dirty="0">
                  <a:solidFill>
                    <a:srgbClr val="2E4B9B"/>
                  </a:solidFill>
                  <a:latin typeface="Arial"/>
                  <a:cs typeface="Arial"/>
                  <a:sym typeface="Arial"/>
                </a:rPr>
                <a:t> Centres</a:t>
              </a:r>
            </a:p>
          </p:txBody>
        </p:sp>
        <p:sp>
          <p:nvSpPr>
            <p:cNvPr id="46" name="Textfeld 10">
              <a:extLst>
                <a:ext uri="{FF2B5EF4-FFF2-40B4-BE49-F238E27FC236}">
                  <a16:creationId xmlns:a16="http://schemas.microsoft.com/office/drawing/2014/main" id="{D2978979-965F-4D7D-A0E4-BC175D174830}"/>
                </a:ext>
              </a:extLst>
            </p:cNvPr>
            <p:cNvSpPr txBox="1"/>
            <p:nvPr/>
          </p:nvSpPr>
          <p:spPr>
            <a:xfrm>
              <a:off x="622932" y="3684877"/>
              <a:ext cx="2954987" cy="56159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GB" sz="2133" b="1" kern="0" dirty="0" err="1">
                  <a:solidFill>
                    <a:prstClr val="white"/>
                  </a:solidFill>
                  <a:latin typeface="Arial"/>
                  <a:cs typeface="Arial"/>
                  <a:sym typeface="Arial"/>
                </a:rPr>
                <a:t>Deutscher</a:t>
              </a:r>
              <a:r>
                <a:rPr lang="en-GB" sz="2133" b="1" kern="0" dirty="0">
                  <a:solidFill>
                    <a:prstClr val="white"/>
                  </a:solidFill>
                  <a:latin typeface="Arial"/>
                  <a:cs typeface="Arial"/>
                  <a:sym typeface="Arial"/>
                </a:rPr>
                <a:t> </a:t>
              </a:r>
            </a:p>
            <a:p>
              <a:pPr algn="ctr" defTabSz="1219170">
                <a:buClr>
                  <a:srgbClr val="000000"/>
                </a:buClr>
                <a:defRPr/>
              </a:pPr>
              <a:r>
                <a:rPr lang="en-GB" sz="2133" b="1" kern="0" dirty="0" err="1">
                  <a:solidFill>
                    <a:prstClr val="white"/>
                  </a:solidFill>
                  <a:latin typeface="Arial"/>
                  <a:cs typeface="Arial"/>
                  <a:sym typeface="Arial"/>
                </a:rPr>
                <a:t>Wetterdienst</a:t>
              </a:r>
              <a:endParaRPr lang="en-GB" sz="2133" b="1" kern="0" dirty="0">
                <a:solidFill>
                  <a:prstClr val="white"/>
                </a:solidFill>
                <a:latin typeface="Arial"/>
                <a:cs typeface="Arial"/>
                <a:sym typeface="Arial"/>
              </a:endParaRPr>
            </a:p>
          </p:txBody>
        </p:sp>
        <p:sp>
          <p:nvSpPr>
            <p:cNvPr id="47" name="Textfeld 24">
              <a:extLst>
                <a:ext uri="{FF2B5EF4-FFF2-40B4-BE49-F238E27FC236}">
                  <a16:creationId xmlns:a16="http://schemas.microsoft.com/office/drawing/2014/main" id="{4D9B76DE-FBCD-4E10-9DDA-B87B13060C3F}"/>
                </a:ext>
              </a:extLst>
            </p:cNvPr>
            <p:cNvSpPr txBox="1"/>
            <p:nvPr/>
          </p:nvSpPr>
          <p:spPr>
            <a:xfrm>
              <a:off x="335037" y="3287382"/>
              <a:ext cx="1955369" cy="438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GB" sz="1600" b="1" kern="0" dirty="0">
                  <a:solidFill>
                    <a:prstClr val="white"/>
                  </a:solidFill>
                  <a:latin typeface="Arial"/>
                  <a:cs typeface="Calibri" panose="020F0502020204030204" pitchFamily="34" charset="0"/>
                  <a:sym typeface="Arial"/>
                </a:rPr>
                <a:t>Observations (Precipitation,…)</a:t>
              </a:r>
            </a:p>
          </p:txBody>
        </p:sp>
        <p:sp>
          <p:nvSpPr>
            <p:cNvPr id="48" name="Textfeld 24">
              <a:extLst>
                <a:ext uri="{FF2B5EF4-FFF2-40B4-BE49-F238E27FC236}">
                  <a16:creationId xmlns:a16="http://schemas.microsoft.com/office/drawing/2014/main" id="{35060FC4-EC9D-4AA4-97D2-851D5FB53A03}"/>
                </a:ext>
              </a:extLst>
            </p:cNvPr>
            <p:cNvSpPr txBox="1"/>
            <p:nvPr/>
          </p:nvSpPr>
          <p:spPr>
            <a:xfrm>
              <a:off x="5956957" y="3377633"/>
              <a:ext cx="1117956" cy="62324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GB" sz="1600" b="1" kern="0" dirty="0">
                  <a:solidFill>
                    <a:srgbClr val="2E4B9B"/>
                  </a:solidFill>
                  <a:latin typeface="Arial"/>
                  <a:cs typeface="Calibri" panose="020F0502020204030204" pitchFamily="34" charset="0"/>
                  <a:sym typeface="Arial"/>
                </a:rPr>
                <a:t>Flood forecasting </a:t>
              </a:r>
            </a:p>
            <a:p>
              <a:pPr algn="ctr" defTabSz="1219170">
                <a:buClr>
                  <a:srgbClr val="000000"/>
                </a:buClr>
                <a:defRPr/>
              </a:pPr>
              <a:r>
                <a:rPr lang="en-GB" sz="1600" b="1" kern="0" dirty="0">
                  <a:solidFill>
                    <a:srgbClr val="2E4B9B"/>
                  </a:solidFill>
                  <a:latin typeface="Arial"/>
                  <a:cs typeface="Calibri" panose="020F0502020204030204" pitchFamily="34" charset="0"/>
                  <a:sym typeface="Arial"/>
                </a:rPr>
                <a:t>models</a:t>
              </a:r>
            </a:p>
          </p:txBody>
        </p:sp>
        <p:sp>
          <p:nvSpPr>
            <p:cNvPr id="49" name="Textfeld 25">
              <a:extLst>
                <a:ext uri="{FF2B5EF4-FFF2-40B4-BE49-F238E27FC236}">
                  <a16:creationId xmlns:a16="http://schemas.microsoft.com/office/drawing/2014/main" id="{6CB5F2F5-53F3-46A1-B8D5-9552EE2A6E24}"/>
                </a:ext>
              </a:extLst>
            </p:cNvPr>
            <p:cNvSpPr txBox="1"/>
            <p:nvPr/>
          </p:nvSpPr>
          <p:spPr>
            <a:xfrm>
              <a:off x="565697" y="3967344"/>
              <a:ext cx="1406341" cy="438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9170">
                <a:buClr>
                  <a:srgbClr val="000000"/>
                </a:buClr>
                <a:defRPr/>
              </a:pPr>
              <a:r>
                <a:rPr lang="en-GB" sz="1600" b="1" kern="0" dirty="0">
                  <a:solidFill>
                    <a:prstClr val="white"/>
                  </a:solidFill>
                  <a:latin typeface="Arial"/>
                  <a:cs typeface="Calibri" panose="020F0502020204030204" pitchFamily="34" charset="0"/>
                  <a:sym typeface="Arial"/>
                </a:rPr>
                <a:t>Weather Predictions</a:t>
              </a:r>
            </a:p>
          </p:txBody>
        </p:sp>
        <p:sp>
          <p:nvSpPr>
            <p:cNvPr id="50" name="Textfeld 28">
              <a:extLst>
                <a:ext uri="{FF2B5EF4-FFF2-40B4-BE49-F238E27FC236}">
                  <a16:creationId xmlns:a16="http://schemas.microsoft.com/office/drawing/2014/main" id="{096CDC2F-6F11-4293-AB60-C6F5C53269B1}"/>
                </a:ext>
              </a:extLst>
            </p:cNvPr>
            <p:cNvSpPr txBox="1"/>
            <p:nvPr/>
          </p:nvSpPr>
          <p:spPr>
            <a:xfrm>
              <a:off x="5036605" y="4229610"/>
              <a:ext cx="2051658"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9170">
                <a:buClr>
                  <a:srgbClr val="000000"/>
                </a:buClr>
                <a:defRPr/>
              </a:pPr>
              <a:r>
                <a:rPr lang="en-GB" sz="1600" b="1" kern="0" dirty="0">
                  <a:solidFill>
                    <a:srgbClr val="2D4B9B"/>
                  </a:solidFill>
                  <a:latin typeface="Arial"/>
                  <a:cs typeface="Calibri" panose="020F0502020204030204" pitchFamily="34" charset="0"/>
                  <a:sym typeface="Arial"/>
                </a:rPr>
                <a:t>Flood inundation maps</a:t>
              </a:r>
            </a:p>
          </p:txBody>
        </p:sp>
        <p:sp>
          <p:nvSpPr>
            <p:cNvPr id="51" name="Textfeld 22">
              <a:extLst>
                <a:ext uri="{FF2B5EF4-FFF2-40B4-BE49-F238E27FC236}">
                  <a16:creationId xmlns:a16="http://schemas.microsoft.com/office/drawing/2014/main" id="{F20C7FB8-9922-4FF9-993A-63E521613E77}"/>
                </a:ext>
              </a:extLst>
            </p:cNvPr>
            <p:cNvSpPr txBox="1"/>
            <p:nvPr/>
          </p:nvSpPr>
          <p:spPr>
            <a:xfrm>
              <a:off x="2237506" y="3298283"/>
              <a:ext cx="1634412" cy="438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9170">
                <a:buClr>
                  <a:srgbClr val="000000"/>
                </a:buClr>
                <a:defRPr/>
              </a:pPr>
              <a:r>
                <a:rPr lang="en-GB" sz="1600" b="1" kern="0" dirty="0">
                  <a:solidFill>
                    <a:prstClr val="white"/>
                  </a:solidFill>
                  <a:latin typeface="Arial"/>
                  <a:cs typeface="Calibri" panose="020F0502020204030204" pitchFamily="34" charset="0"/>
                  <a:sym typeface="Arial"/>
                </a:rPr>
                <a:t>Operational NWP </a:t>
              </a:r>
            </a:p>
            <a:p>
              <a:pPr defTabSz="1219170">
                <a:buClr>
                  <a:srgbClr val="000000"/>
                </a:buClr>
                <a:defRPr/>
              </a:pPr>
              <a:r>
                <a:rPr lang="en-GB" sz="1600" b="1" kern="0" dirty="0">
                  <a:solidFill>
                    <a:prstClr val="white"/>
                  </a:solidFill>
                  <a:latin typeface="Arial"/>
                  <a:cs typeface="Calibri" panose="020F0502020204030204" pitchFamily="34" charset="0"/>
                  <a:sym typeface="Arial"/>
                </a:rPr>
                <a:t>&amp; Nowcasting</a:t>
              </a:r>
            </a:p>
          </p:txBody>
        </p:sp>
        <p:sp>
          <p:nvSpPr>
            <p:cNvPr id="52" name="Textfeld 25">
              <a:extLst>
                <a:ext uri="{FF2B5EF4-FFF2-40B4-BE49-F238E27FC236}">
                  <a16:creationId xmlns:a16="http://schemas.microsoft.com/office/drawing/2014/main" id="{FEF20D77-091E-4D62-A12C-6E2C13AA98D6}"/>
                </a:ext>
              </a:extLst>
            </p:cNvPr>
            <p:cNvSpPr txBox="1"/>
            <p:nvPr/>
          </p:nvSpPr>
          <p:spPr>
            <a:xfrm>
              <a:off x="2357247" y="4145600"/>
              <a:ext cx="1523743"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9170">
                <a:buClr>
                  <a:srgbClr val="000000"/>
                </a:buClr>
                <a:defRPr/>
              </a:pPr>
              <a:r>
                <a:rPr lang="en-GB" sz="1600" b="1" kern="0" dirty="0">
                  <a:solidFill>
                    <a:prstClr val="white"/>
                  </a:solidFill>
                  <a:latin typeface="Arial"/>
                  <a:cs typeface="Calibri" panose="020F0502020204030204" pitchFamily="34" charset="0"/>
                  <a:sym typeface="Arial"/>
                </a:rPr>
                <a:t>C</a:t>
              </a:r>
              <a:r>
                <a:rPr lang="en-GB" sz="1600" b="1" kern="0" dirty="0" err="1">
                  <a:solidFill>
                    <a:prstClr val="white"/>
                  </a:solidFill>
                  <a:latin typeface="Arial"/>
                  <a:cs typeface="Calibri" panose="020F0502020204030204" pitchFamily="34" charset="0"/>
                  <a:sym typeface="Arial"/>
                </a:rPr>
                <a:t>limatologies</a:t>
              </a:r>
              <a:endParaRPr lang="en-GB" sz="1600" b="1" kern="0" dirty="0">
                <a:solidFill>
                  <a:prstClr val="white"/>
                </a:solidFill>
                <a:latin typeface="Arial"/>
                <a:cs typeface="Calibri" panose="020F0502020204030204" pitchFamily="34" charset="0"/>
                <a:sym typeface="Arial"/>
              </a:endParaRPr>
            </a:p>
          </p:txBody>
        </p:sp>
        <p:sp>
          <p:nvSpPr>
            <p:cNvPr id="53" name="Textfeld 28">
              <a:extLst>
                <a:ext uri="{FF2B5EF4-FFF2-40B4-BE49-F238E27FC236}">
                  <a16:creationId xmlns:a16="http://schemas.microsoft.com/office/drawing/2014/main" id="{0C913A7F-85FB-47DE-A9CB-ABFD784CFBA7}"/>
                </a:ext>
              </a:extLst>
            </p:cNvPr>
            <p:cNvSpPr txBox="1"/>
            <p:nvPr/>
          </p:nvSpPr>
          <p:spPr>
            <a:xfrm>
              <a:off x="3813813" y="3829355"/>
              <a:ext cx="1121043" cy="438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GB" sz="1600" b="1" kern="0" dirty="0">
                  <a:solidFill>
                    <a:srgbClr val="2D4B9B"/>
                  </a:solidFill>
                  <a:latin typeface="Arial"/>
                  <a:cs typeface="Calibri" panose="020F0502020204030204" pitchFamily="34" charset="0"/>
                  <a:sym typeface="Arial"/>
                </a:rPr>
                <a:t>Flood </a:t>
              </a:r>
            </a:p>
            <a:p>
              <a:pPr algn="ctr" defTabSz="1219170">
                <a:buClr>
                  <a:srgbClr val="000000"/>
                </a:buClr>
                <a:defRPr/>
              </a:pPr>
              <a:r>
                <a:rPr lang="en-GB" sz="1600" b="1" kern="0" dirty="0">
                  <a:solidFill>
                    <a:srgbClr val="2D4B9B"/>
                  </a:solidFill>
                  <a:latin typeface="Arial"/>
                  <a:cs typeface="Calibri" panose="020F0502020204030204" pitchFamily="34" charset="0"/>
                  <a:sym typeface="Arial"/>
                </a:rPr>
                <a:t>predictions</a:t>
              </a:r>
            </a:p>
          </p:txBody>
        </p:sp>
        <p:sp>
          <p:nvSpPr>
            <p:cNvPr id="54" name="Textfeld 24">
              <a:extLst>
                <a:ext uri="{FF2B5EF4-FFF2-40B4-BE49-F238E27FC236}">
                  <a16:creationId xmlns:a16="http://schemas.microsoft.com/office/drawing/2014/main" id="{C27081B6-414A-4703-9F27-748751B5450E}"/>
                </a:ext>
              </a:extLst>
            </p:cNvPr>
            <p:cNvSpPr txBox="1"/>
            <p:nvPr/>
          </p:nvSpPr>
          <p:spPr>
            <a:xfrm>
              <a:off x="3853328" y="3336368"/>
              <a:ext cx="2079792" cy="4385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9170">
                <a:buClr>
                  <a:srgbClr val="000000"/>
                </a:buClr>
                <a:defRPr/>
              </a:pPr>
              <a:r>
                <a:rPr lang="en-GB" sz="1600" b="1" kern="0" dirty="0">
                  <a:solidFill>
                    <a:srgbClr val="2E4B9B"/>
                  </a:solidFill>
                  <a:latin typeface="Arial"/>
                  <a:cs typeface="Calibri" panose="020F0502020204030204" pitchFamily="34" charset="0"/>
                  <a:sym typeface="Arial"/>
                </a:rPr>
                <a:t>Observations (Discharge,…)</a:t>
              </a:r>
            </a:p>
          </p:txBody>
        </p:sp>
        <p:sp>
          <p:nvSpPr>
            <p:cNvPr id="55" name="Textfeld 25">
              <a:extLst>
                <a:ext uri="{FF2B5EF4-FFF2-40B4-BE49-F238E27FC236}">
                  <a16:creationId xmlns:a16="http://schemas.microsoft.com/office/drawing/2014/main" id="{D45BF7DA-588B-4C74-9469-FE71869F9968}"/>
                </a:ext>
              </a:extLst>
            </p:cNvPr>
            <p:cNvSpPr txBox="1"/>
            <p:nvPr/>
          </p:nvSpPr>
          <p:spPr>
            <a:xfrm>
              <a:off x="433821" y="4351238"/>
              <a:ext cx="3565388"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9170">
                <a:buClr>
                  <a:srgbClr val="000000"/>
                </a:buClr>
                <a:defRPr/>
              </a:pPr>
              <a:r>
                <a:rPr lang="en-GB" sz="1600" b="1" kern="0" dirty="0">
                  <a:solidFill>
                    <a:prstClr val="white"/>
                  </a:solidFill>
                  <a:latin typeface="Arial"/>
                  <a:cs typeface="Calibri" panose="020F0502020204030204" pitchFamily="34" charset="0"/>
                  <a:sym typeface="Arial"/>
                </a:rPr>
                <a:t>Global-to-regional ICON Digital Twin (GLORI)</a:t>
              </a:r>
            </a:p>
          </p:txBody>
        </p:sp>
        <p:pic>
          <p:nvPicPr>
            <p:cNvPr id="66" name="Grafik 65">
              <a:extLst>
                <a:ext uri="{FF2B5EF4-FFF2-40B4-BE49-F238E27FC236}">
                  <a16:creationId xmlns:a16="http://schemas.microsoft.com/office/drawing/2014/main" id="{5D835DF0-FB4D-4FD6-B9D9-B12E7880A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34" y="3749044"/>
              <a:ext cx="863799" cy="242783"/>
            </a:xfrm>
            <a:prstGeom prst="rect">
              <a:avLst/>
            </a:prstGeom>
          </p:spPr>
        </p:pic>
      </p:grpSp>
      <p:grpSp>
        <p:nvGrpSpPr>
          <p:cNvPr id="9" name="Gruppieren 8">
            <a:extLst>
              <a:ext uri="{FF2B5EF4-FFF2-40B4-BE49-F238E27FC236}">
                <a16:creationId xmlns:a16="http://schemas.microsoft.com/office/drawing/2014/main" id="{A3E25A66-EC0A-4081-B347-02E664009E4F}"/>
              </a:ext>
            </a:extLst>
          </p:cNvPr>
          <p:cNvGrpSpPr/>
          <p:nvPr/>
        </p:nvGrpSpPr>
        <p:grpSpPr>
          <a:xfrm>
            <a:off x="1460497" y="2910305"/>
            <a:ext cx="8349718" cy="3965075"/>
            <a:chOff x="1095372" y="2182729"/>
            <a:chExt cx="6262289" cy="2973806"/>
          </a:xfrm>
        </p:grpSpPr>
        <p:sp>
          <p:nvSpPr>
            <p:cNvPr id="40" name="Textfeld 32">
              <a:extLst>
                <a:ext uri="{FF2B5EF4-FFF2-40B4-BE49-F238E27FC236}">
                  <a16:creationId xmlns:a16="http://schemas.microsoft.com/office/drawing/2014/main" id="{639013BE-B1F3-459D-B96E-2607EAB1D33D}"/>
                </a:ext>
              </a:extLst>
            </p:cNvPr>
            <p:cNvSpPr txBox="1"/>
            <p:nvPr/>
          </p:nvSpPr>
          <p:spPr>
            <a:xfrm>
              <a:off x="4641604" y="2182729"/>
              <a:ext cx="2716057" cy="627233"/>
            </a:xfrm>
            <a:prstGeom prst="rect">
              <a:avLst/>
            </a:prstGeom>
            <a:solidFill>
              <a:srgbClr val="D2E1F5"/>
            </a:solidFill>
            <a:ln w="19050">
              <a:noFill/>
            </a:ln>
          </p:spPr>
          <p:txBody>
            <a:bodyPr wrap="square" tIns="0" bIns="192000" rtlCol="0" anchor="b" anchorCtr="0">
              <a:noAutofit/>
            </a:bodyPr>
            <a:lstStyle>
              <a:defPPr>
                <a:defRPr lang="de-DE"/>
              </a:defPPr>
              <a:lvl1pPr marL="85725" algn="ctr" defTabSz="914400" eaLnBrk="0" hangingPunct="0">
                <a:spcBef>
                  <a:spcPct val="40000"/>
                </a:spcBef>
                <a:buClr>
                  <a:srgbClr val="2D4B9B"/>
                </a:buClr>
                <a:buSzPct val="95000"/>
                <a:defRPr sz="2800" kern="0">
                  <a:solidFill>
                    <a:srgbClr val="000000"/>
                  </a:solidFill>
                  <a:latin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14297" defTabSz="1219170"/>
              <a:r>
                <a:rPr lang="en-GB" sz="1867" dirty="0">
                  <a:sym typeface="Arial"/>
                </a:rPr>
                <a:t>Improving communication of</a:t>
              </a:r>
              <a:br>
                <a:rPr lang="en-GB" sz="1867" dirty="0">
                  <a:sym typeface="Arial"/>
                </a:rPr>
              </a:br>
              <a:r>
                <a:rPr lang="en-GB" sz="1867" dirty="0">
                  <a:sym typeface="Arial"/>
                </a:rPr>
                <a:t>forecasts and warnings*</a:t>
              </a:r>
            </a:p>
          </p:txBody>
        </p:sp>
        <p:sp>
          <p:nvSpPr>
            <p:cNvPr id="67" name="Textfeld 66">
              <a:extLst>
                <a:ext uri="{FF2B5EF4-FFF2-40B4-BE49-F238E27FC236}">
                  <a16:creationId xmlns:a16="http://schemas.microsoft.com/office/drawing/2014/main" id="{3892AD3D-6255-456A-8426-F162309DFB92}"/>
                </a:ext>
              </a:extLst>
            </p:cNvPr>
            <p:cNvSpPr txBox="1"/>
            <p:nvPr/>
          </p:nvSpPr>
          <p:spPr>
            <a:xfrm>
              <a:off x="1095372" y="4717954"/>
              <a:ext cx="3476628" cy="438581"/>
            </a:xfrm>
            <a:prstGeom prst="rect">
              <a:avLst/>
            </a:prstGeom>
            <a:noFill/>
          </p:spPr>
          <p:txBody>
            <a:bodyPr wrap="square" rtlCol="0">
              <a:spAutoFit/>
            </a:bodyPr>
            <a:lstStyle/>
            <a:p>
              <a:pPr defTabSz="609585"/>
              <a:r>
                <a:rPr lang="en-GB" sz="1600" dirty="0">
                  <a:solidFill>
                    <a:srgbClr val="2D4B9B"/>
                  </a:solidFill>
                  <a:latin typeface="Arial"/>
                </a:rPr>
                <a:t>* Sub-project, co-financed by the </a:t>
              </a:r>
            </a:p>
            <a:p>
              <a:pPr defTabSz="609585"/>
              <a:r>
                <a:rPr lang="en-GB" sz="1600" dirty="0" err="1">
                  <a:solidFill>
                    <a:srgbClr val="2D4B9B"/>
                  </a:solidFill>
                  <a:latin typeface="Arial"/>
                </a:rPr>
                <a:t>Landesamt</a:t>
              </a:r>
              <a:r>
                <a:rPr lang="en-GB" sz="1600" dirty="0">
                  <a:solidFill>
                    <a:srgbClr val="2D4B9B"/>
                  </a:solidFill>
                  <a:latin typeface="Arial"/>
                </a:rPr>
                <a:t> für Umwelt Rhineland-Palatinate</a:t>
              </a:r>
            </a:p>
          </p:txBody>
        </p:sp>
      </p:grpSp>
      <p:grpSp>
        <p:nvGrpSpPr>
          <p:cNvPr id="3" name="Gruppieren 2">
            <a:extLst>
              <a:ext uri="{FF2B5EF4-FFF2-40B4-BE49-F238E27FC236}">
                <a16:creationId xmlns:a16="http://schemas.microsoft.com/office/drawing/2014/main" id="{52F550AE-CB32-43C3-9A7E-03E20A125B0C}"/>
              </a:ext>
            </a:extLst>
          </p:cNvPr>
          <p:cNvGrpSpPr/>
          <p:nvPr/>
        </p:nvGrpSpPr>
        <p:grpSpPr>
          <a:xfrm rot="16200000">
            <a:off x="9517053" y="3341909"/>
            <a:ext cx="603888" cy="681324"/>
            <a:chOff x="6430504" y="2339103"/>
            <a:chExt cx="452916" cy="363363"/>
          </a:xfrm>
        </p:grpSpPr>
        <p:sp>
          <p:nvSpPr>
            <p:cNvPr id="63" name="Pfeil: nach rechts gekrümmt 100">
              <a:extLst>
                <a:ext uri="{FF2B5EF4-FFF2-40B4-BE49-F238E27FC236}">
                  <a16:creationId xmlns:a16="http://schemas.microsoft.com/office/drawing/2014/main" id="{CAEC2543-DD7E-4DF2-9EC9-23884A65E484}"/>
                </a:ext>
              </a:extLst>
            </p:cNvPr>
            <p:cNvSpPr/>
            <p:nvPr/>
          </p:nvSpPr>
          <p:spPr>
            <a:xfrm flipV="1">
              <a:off x="6430504" y="2341000"/>
              <a:ext cx="210790" cy="361466"/>
            </a:xfrm>
            <a:custGeom>
              <a:avLst/>
              <a:gdLst>
                <a:gd name="connsiteX0" fmla="*/ 0 w 733425"/>
                <a:gd name="connsiteY0" fmla="*/ 554924 h 1384882"/>
                <a:gd name="connsiteX1" fmla="*/ 550069 w 733425"/>
                <a:gd name="connsiteY1" fmla="*/ 1092227 h 1384882"/>
                <a:gd name="connsiteX2" fmla="*/ 550069 w 733425"/>
                <a:gd name="connsiteY2" fmla="*/ 1000548 h 1384882"/>
                <a:gd name="connsiteX3" fmla="*/ 733425 w 733425"/>
                <a:gd name="connsiteY3" fmla="*/ 1201526 h 1384882"/>
                <a:gd name="connsiteX4" fmla="*/ 550069 w 733425"/>
                <a:gd name="connsiteY4" fmla="*/ 1367261 h 1384882"/>
                <a:gd name="connsiteX5" fmla="*/ 550069 w 733425"/>
                <a:gd name="connsiteY5" fmla="*/ 1275583 h 1384882"/>
                <a:gd name="connsiteX6" fmla="*/ 0 w 733425"/>
                <a:gd name="connsiteY6" fmla="*/ 738280 h 1384882"/>
                <a:gd name="connsiteX7" fmla="*/ 0 w 733425"/>
                <a:gd name="connsiteY7" fmla="*/ 554924 h 1384882"/>
                <a:gd name="connsiteX0" fmla="*/ 733425 w 733425"/>
                <a:gd name="connsiteY0" fmla="*/ 183356 h 1384882"/>
                <a:gd name="connsiteX1" fmla="*/ 10078 w 733425"/>
                <a:gd name="connsiteY1" fmla="*/ 646602 h 1384882"/>
                <a:gd name="connsiteX2" fmla="*/ 255661 w 733425"/>
                <a:gd name="connsiteY2" fmla="*/ 133891 h 1384882"/>
                <a:gd name="connsiteX3" fmla="*/ 733425 w 733425"/>
                <a:gd name="connsiteY3" fmla="*/ 0 h 1384882"/>
                <a:gd name="connsiteX4" fmla="*/ 733425 w 733425"/>
                <a:gd name="connsiteY4" fmla="*/ 183356 h 1384882"/>
                <a:gd name="connsiteX0" fmla="*/ 0 w 733425"/>
                <a:gd name="connsiteY0" fmla="*/ 554924 h 1384882"/>
                <a:gd name="connsiteX1" fmla="*/ 550069 w 733425"/>
                <a:gd name="connsiteY1" fmla="*/ 1092227 h 1384882"/>
                <a:gd name="connsiteX2" fmla="*/ 550069 w 733425"/>
                <a:gd name="connsiteY2" fmla="*/ 1000548 h 1384882"/>
                <a:gd name="connsiteX3" fmla="*/ 733425 w 733425"/>
                <a:gd name="connsiteY3" fmla="*/ 1201526 h 1384882"/>
                <a:gd name="connsiteX4" fmla="*/ 550069 w 733425"/>
                <a:gd name="connsiteY4" fmla="*/ 1367261 h 1384882"/>
                <a:gd name="connsiteX5" fmla="*/ 550069 w 733425"/>
                <a:gd name="connsiteY5" fmla="*/ 1275583 h 1384882"/>
                <a:gd name="connsiteX6" fmla="*/ 0 w 733425"/>
                <a:gd name="connsiteY6" fmla="*/ 738280 h 1384882"/>
                <a:gd name="connsiteX7" fmla="*/ 0 w 733425"/>
                <a:gd name="connsiteY7" fmla="*/ 554924 h 1384882"/>
                <a:gd name="connsiteX8" fmla="*/ 733425 w 733425"/>
                <a:gd name="connsiteY8" fmla="*/ 0 h 1384882"/>
                <a:gd name="connsiteX9" fmla="*/ 733425 w 733425"/>
                <a:gd name="connsiteY9" fmla="*/ 183356 h 1384882"/>
                <a:gd name="connsiteX10" fmla="*/ 10078 w 733425"/>
                <a:gd name="connsiteY10" fmla="*/ 646602 h 1384882"/>
                <a:gd name="connsiteX0" fmla="*/ 14 w 791218"/>
                <a:gd name="connsiteY0" fmla="*/ 554924 h 1367261"/>
                <a:gd name="connsiteX1" fmla="*/ 550083 w 791218"/>
                <a:gd name="connsiteY1" fmla="*/ 1092227 h 1367261"/>
                <a:gd name="connsiteX2" fmla="*/ 550083 w 791218"/>
                <a:gd name="connsiteY2" fmla="*/ 1000548 h 1367261"/>
                <a:gd name="connsiteX3" fmla="*/ 733439 w 791218"/>
                <a:gd name="connsiteY3" fmla="*/ 1201526 h 1367261"/>
                <a:gd name="connsiteX4" fmla="*/ 550083 w 791218"/>
                <a:gd name="connsiteY4" fmla="*/ 1367261 h 1367261"/>
                <a:gd name="connsiteX5" fmla="*/ 550083 w 791218"/>
                <a:gd name="connsiteY5" fmla="*/ 1275583 h 1367261"/>
                <a:gd name="connsiteX6" fmla="*/ 14 w 791218"/>
                <a:gd name="connsiteY6" fmla="*/ 738280 h 1367261"/>
                <a:gd name="connsiteX7" fmla="*/ 14 w 791218"/>
                <a:gd name="connsiteY7" fmla="*/ 554924 h 1367261"/>
                <a:gd name="connsiteX0" fmla="*/ 733439 w 791218"/>
                <a:gd name="connsiteY0" fmla="*/ 183356 h 1367261"/>
                <a:gd name="connsiteX1" fmla="*/ 10092 w 791218"/>
                <a:gd name="connsiteY1" fmla="*/ 646602 h 1367261"/>
                <a:gd name="connsiteX2" fmla="*/ 255675 w 791218"/>
                <a:gd name="connsiteY2" fmla="*/ 133891 h 1367261"/>
                <a:gd name="connsiteX3" fmla="*/ 733439 w 791218"/>
                <a:gd name="connsiteY3" fmla="*/ 0 h 1367261"/>
                <a:gd name="connsiteX4" fmla="*/ 733439 w 791218"/>
                <a:gd name="connsiteY4" fmla="*/ 183356 h 1367261"/>
                <a:gd name="connsiteX0" fmla="*/ 14 w 791218"/>
                <a:gd name="connsiteY0" fmla="*/ 554924 h 1367261"/>
                <a:gd name="connsiteX1" fmla="*/ 550083 w 791218"/>
                <a:gd name="connsiteY1" fmla="*/ 1092227 h 1367261"/>
                <a:gd name="connsiteX2" fmla="*/ 550083 w 791218"/>
                <a:gd name="connsiteY2" fmla="*/ 1000548 h 1367261"/>
                <a:gd name="connsiteX3" fmla="*/ 733439 w 791218"/>
                <a:gd name="connsiteY3" fmla="*/ 1201526 h 1367261"/>
                <a:gd name="connsiteX4" fmla="*/ 550083 w 791218"/>
                <a:gd name="connsiteY4" fmla="*/ 1367261 h 1367261"/>
                <a:gd name="connsiteX5" fmla="*/ 550083 w 791218"/>
                <a:gd name="connsiteY5" fmla="*/ 1275583 h 1367261"/>
                <a:gd name="connsiteX6" fmla="*/ 14 w 791218"/>
                <a:gd name="connsiteY6" fmla="*/ 738280 h 1367261"/>
                <a:gd name="connsiteX7" fmla="*/ 14 w 791218"/>
                <a:gd name="connsiteY7" fmla="*/ 554924 h 1367261"/>
                <a:gd name="connsiteX8" fmla="*/ 733439 w 791218"/>
                <a:gd name="connsiteY8" fmla="*/ 0 h 1367261"/>
                <a:gd name="connsiteX9" fmla="*/ 733439 w 791218"/>
                <a:gd name="connsiteY9" fmla="*/ 183356 h 1367261"/>
                <a:gd name="connsiteX10" fmla="*/ 738802 w 791218"/>
                <a:gd name="connsiteY10" fmla="*/ 278472 h 1367261"/>
                <a:gd name="connsiteX11" fmla="*/ 10092 w 791218"/>
                <a:gd name="connsiteY11" fmla="*/ 646602 h 1367261"/>
                <a:gd name="connsiteX0" fmla="*/ 14 w 791218"/>
                <a:gd name="connsiteY0" fmla="*/ 617646 h 1429983"/>
                <a:gd name="connsiteX1" fmla="*/ 550083 w 791218"/>
                <a:gd name="connsiteY1" fmla="*/ 1154949 h 1429983"/>
                <a:gd name="connsiteX2" fmla="*/ 550083 w 791218"/>
                <a:gd name="connsiteY2" fmla="*/ 1063270 h 1429983"/>
                <a:gd name="connsiteX3" fmla="*/ 733439 w 791218"/>
                <a:gd name="connsiteY3" fmla="*/ 1264248 h 1429983"/>
                <a:gd name="connsiteX4" fmla="*/ 550083 w 791218"/>
                <a:gd name="connsiteY4" fmla="*/ 1429983 h 1429983"/>
                <a:gd name="connsiteX5" fmla="*/ 550083 w 791218"/>
                <a:gd name="connsiteY5" fmla="*/ 1338305 h 1429983"/>
                <a:gd name="connsiteX6" fmla="*/ 14 w 791218"/>
                <a:gd name="connsiteY6" fmla="*/ 801002 h 1429983"/>
                <a:gd name="connsiteX7" fmla="*/ 14 w 791218"/>
                <a:gd name="connsiteY7" fmla="*/ 617646 h 1429983"/>
                <a:gd name="connsiteX0" fmla="*/ 733439 w 791218"/>
                <a:gd name="connsiteY0" fmla="*/ 246078 h 1429983"/>
                <a:gd name="connsiteX1" fmla="*/ 10092 w 791218"/>
                <a:gd name="connsiteY1" fmla="*/ 709324 h 1429983"/>
                <a:gd name="connsiteX2" fmla="*/ 255675 w 791218"/>
                <a:gd name="connsiteY2" fmla="*/ 196613 h 1429983"/>
                <a:gd name="connsiteX3" fmla="*/ 733439 w 791218"/>
                <a:gd name="connsiteY3" fmla="*/ 62722 h 1429983"/>
                <a:gd name="connsiteX4" fmla="*/ 733439 w 791218"/>
                <a:gd name="connsiteY4" fmla="*/ 246078 h 1429983"/>
                <a:gd name="connsiteX0" fmla="*/ 14 w 791218"/>
                <a:gd name="connsiteY0" fmla="*/ 617646 h 1429983"/>
                <a:gd name="connsiteX1" fmla="*/ 550083 w 791218"/>
                <a:gd name="connsiteY1" fmla="*/ 1154949 h 1429983"/>
                <a:gd name="connsiteX2" fmla="*/ 550083 w 791218"/>
                <a:gd name="connsiteY2" fmla="*/ 1063270 h 1429983"/>
                <a:gd name="connsiteX3" fmla="*/ 733439 w 791218"/>
                <a:gd name="connsiteY3" fmla="*/ 1264248 h 1429983"/>
                <a:gd name="connsiteX4" fmla="*/ 550083 w 791218"/>
                <a:gd name="connsiteY4" fmla="*/ 1429983 h 1429983"/>
                <a:gd name="connsiteX5" fmla="*/ 550083 w 791218"/>
                <a:gd name="connsiteY5" fmla="*/ 1338305 h 1429983"/>
                <a:gd name="connsiteX6" fmla="*/ 14 w 791218"/>
                <a:gd name="connsiteY6" fmla="*/ 801002 h 1429983"/>
                <a:gd name="connsiteX7" fmla="*/ 14 w 791218"/>
                <a:gd name="connsiteY7" fmla="*/ 617646 h 1429983"/>
                <a:gd name="connsiteX8" fmla="*/ 733439 w 791218"/>
                <a:gd name="connsiteY8" fmla="*/ 62722 h 1429983"/>
                <a:gd name="connsiteX9" fmla="*/ 738801 w 791218"/>
                <a:gd name="connsiteY9" fmla="*/ 0 h 1429983"/>
                <a:gd name="connsiteX10" fmla="*/ 733439 w 791218"/>
                <a:gd name="connsiteY10" fmla="*/ 246078 h 1429983"/>
                <a:gd name="connsiteX11" fmla="*/ 738802 w 791218"/>
                <a:gd name="connsiteY11" fmla="*/ 341194 h 1429983"/>
                <a:gd name="connsiteX12" fmla="*/ 10092 w 791218"/>
                <a:gd name="connsiteY12" fmla="*/ 709324 h 1429983"/>
                <a:gd name="connsiteX0" fmla="*/ 14 w 803122"/>
                <a:gd name="connsiteY0" fmla="*/ 617646 h 1429983"/>
                <a:gd name="connsiteX1" fmla="*/ 550083 w 803122"/>
                <a:gd name="connsiteY1" fmla="*/ 1154949 h 1429983"/>
                <a:gd name="connsiteX2" fmla="*/ 550083 w 803122"/>
                <a:gd name="connsiteY2" fmla="*/ 1063270 h 1429983"/>
                <a:gd name="connsiteX3" fmla="*/ 733439 w 803122"/>
                <a:gd name="connsiteY3" fmla="*/ 1264248 h 1429983"/>
                <a:gd name="connsiteX4" fmla="*/ 550083 w 803122"/>
                <a:gd name="connsiteY4" fmla="*/ 1429983 h 1429983"/>
                <a:gd name="connsiteX5" fmla="*/ 550083 w 803122"/>
                <a:gd name="connsiteY5" fmla="*/ 1338305 h 1429983"/>
                <a:gd name="connsiteX6" fmla="*/ 14 w 803122"/>
                <a:gd name="connsiteY6" fmla="*/ 801002 h 1429983"/>
                <a:gd name="connsiteX7" fmla="*/ 14 w 803122"/>
                <a:gd name="connsiteY7" fmla="*/ 617646 h 1429983"/>
                <a:gd name="connsiteX0" fmla="*/ 733439 w 803122"/>
                <a:gd name="connsiteY0" fmla="*/ 246078 h 1429983"/>
                <a:gd name="connsiteX1" fmla="*/ 10092 w 803122"/>
                <a:gd name="connsiteY1" fmla="*/ 709324 h 1429983"/>
                <a:gd name="connsiteX2" fmla="*/ 255675 w 803122"/>
                <a:gd name="connsiteY2" fmla="*/ 196613 h 1429983"/>
                <a:gd name="connsiteX3" fmla="*/ 733439 w 803122"/>
                <a:gd name="connsiteY3" fmla="*/ 62722 h 1429983"/>
                <a:gd name="connsiteX4" fmla="*/ 733439 w 803122"/>
                <a:gd name="connsiteY4" fmla="*/ 246078 h 1429983"/>
                <a:gd name="connsiteX0" fmla="*/ 14 w 803122"/>
                <a:gd name="connsiteY0" fmla="*/ 617646 h 1429983"/>
                <a:gd name="connsiteX1" fmla="*/ 550083 w 803122"/>
                <a:gd name="connsiteY1" fmla="*/ 1154949 h 1429983"/>
                <a:gd name="connsiteX2" fmla="*/ 550083 w 803122"/>
                <a:gd name="connsiteY2" fmla="*/ 1063270 h 1429983"/>
                <a:gd name="connsiteX3" fmla="*/ 733439 w 803122"/>
                <a:gd name="connsiteY3" fmla="*/ 1264248 h 1429983"/>
                <a:gd name="connsiteX4" fmla="*/ 550083 w 803122"/>
                <a:gd name="connsiteY4" fmla="*/ 1429983 h 1429983"/>
                <a:gd name="connsiteX5" fmla="*/ 550083 w 803122"/>
                <a:gd name="connsiteY5" fmla="*/ 1338305 h 1429983"/>
                <a:gd name="connsiteX6" fmla="*/ 14 w 803122"/>
                <a:gd name="connsiteY6" fmla="*/ 801002 h 1429983"/>
                <a:gd name="connsiteX7" fmla="*/ 14 w 803122"/>
                <a:gd name="connsiteY7" fmla="*/ 617646 h 1429983"/>
                <a:gd name="connsiteX8" fmla="*/ 733439 w 803122"/>
                <a:gd name="connsiteY8" fmla="*/ 62722 h 1429983"/>
                <a:gd name="connsiteX9" fmla="*/ 738801 w 803122"/>
                <a:gd name="connsiteY9" fmla="*/ 0 h 1429983"/>
                <a:gd name="connsiteX10" fmla="*/ 733439 w 803122"/>
                <a:gd name="connsiteY10" fmla="*/ 246078 h 1429983"/>
                <a:gd name="connsiteX11" fmla="*/ 766096 w 803122"/>
                <a:gd name="connsiteY11" fmla="*/ 204717 h 1429983"/>
                <a:gd name="connsiteX12" fmla="*/ 738802 w 803122"/>
                <a:gd name="connsiteY12" fmla="*/ 341194 h 1429983"/>
                <a:gd name="connsiteX13" fmla="*/ 10092 w 803122"/>
                <a:gd name="connsiteY13" fmla="*/ 709324 h 1429983"/>
                <a:gd name="connsiteX0" fmla="*/ 14 w 886700"/>
                <a:gd name="connsiteY0" fmla="*/ 617646 h 1429983"/>
                <a:gd name="connsiteX1" fmla="*/ 550083 w 886700"/>
                <a:gd name="connsiteY1" fmla="*/ 1154949 h 1429983"/>
                <a:gd name="connsiteX2" fmla="*/ 550083 w 886700"/>
                <a:gd name="connsiteY2" fmla="*/ 1063270 h 1429983"/>
                <a:gd name="connsiteX3" fmla="*/ 733439 w 886700"/>
                <a:gd name="connsiteY3" fmla="*/ 1264248 h 1429983"/>
                <a:gd name="connsiteX4" fmla="*/ 550083 w 886700"/>
                <a:gd name="connsiteY4" fmla="*/ 1429983 h 1429983"/>
                <a:gd name="connsiteX5" fmla="*/ 550083 w 886700"/>
                <a:gd name="connsiteY5" fmla="*/ 1338305 h 1429983"/>
                <a:gd name="connsiteX6" fmla="*/ 14 w 886700"/>
                <a:gd name="connsiteY6" fmla="*/ 801002 h 1429983"/>
                <a:gd name="connsiteX7" fmla="*/ 14 w 886700"/>
                <a:gd name="connsiteY7" fmla="*/ 617646 h 1429983"/>
                <a:gd name="connsiteX0" fmla="*/ 733439 w 886700"/>
                <a:gd name="connsiteY0" fmla="*/ 246078 h 1429983"/>
                <a:gd name="connsiteX1" fmla="*/ 10092 w 886700"/>
                <a:gd name="connsiteY1" fmla="*/ 709324 h 1429983"/>
                <a:gd name="connsiteX2" fmla="*/ 255675 w 886700"/>
                <a:gd name="connsiteY2" fmla="*/ 196613 h 1429983"/>
                <a:gd name="connsiteX3" fmla="*/ 733439 w 886700"/>
                <a:gd name="connsiteY3" fmla="*/ 62722 h 1429983"/>
                <a:gd name="connsiteX4" fmla="*/ 733439 w 886700"/>
                <a:gd name="connsiteY4" fmla="*/ 246078 h 1429983"/>
                <a:gd name="connsiteX0" fmla="*/ 14 w 886700"/>
                <a:gd name="connsiteY0" fmla="*/ 617646 h 1429983"/>
                <a:gd name="connsiteX1" fmla="*/ 550083 w 886700"/>
                <a:gd name="connsiteY1" fmla="*/ 1154949 h 1429983"/>
                <a:gd name="connsiteX2" fmla="*/ 550083 w 886700"/>
                <a:gd name="connsiteY2" fmla="*/ 1063270 h 1429983"/>
                <a:gd name="connsiteX3" fmla="*/ 733439 w 886700"/>
                <a:gd name="connsiteY3" fmla="*/ 1264248 h 1429983"/>
                <a:gd name="connsiteX4" fmla="*/ 550083 w 886700"/>
                <a:gd name="connsiteY4" fmla="*/ 1429983 h 1429983"/>
                <a:gd name="connsiteX5" fmla="*/ 550083 w 886700"/>
                <a:gd name="connsiteY5" fmla="*/ 1338305 h 1429983"/>
                <a:gd name="connsiteX6" fmla="*/ 14 w 886700"/>
                <a:gd name="connsiteY6" fmla="*/ 801002 h 1429983"/>
                <a:gd name="connsiteX7" fmla="*/ 14 w 886700"/>
                <a:gd name="connsiteY7" fmla="*/ 617646 h 1429983"/>
                <a:gd name="connsiteX8" fmla="*/ 733439 w 886700"/>
                <a:gd name="connsiteY8" fmla="*/ 62722 h 1429983"/>
                <a:gd name="connsiteX9" fmla="*/ 738801 w 886700"/>
                <a:gd name="connsiteY9" fmla="*/ 0 h 1429983"/>
                <a:gd name="connsiteX10" fmla="*/ 733439 w 886700"/>
                <a:gd name="connsiteY10" fmla="*/ 246078 h 1429983"/>
                <a:gd name="connsiteX11" fmla="*/ 886676 w 886700"/>
                <a:gd name="connsiteY11" fmla="*/ 154476 h 1429983"/>
                <a:gd name="connsiteX12" fmla="*/ 738802 w 886700"/>
                <a:gd name="connsiteY12" fmla="*/ 341194 h 1429983"/>
                <a:gd name="connsiteX13" fmla="*/ 10092 w 886700"/>
                <a:gd name="connsiteY13" fmla="*/ 709324 h 1429983"/>
                <a:gd name="connsiteX0" fmla="*/ 14 w 976535"/>
                <a:gd name="connsiteY0" fmla="*/ 617646 h 1429983"/>
                <a:gd name="connsiteX1" fmla="*/ 550083 w 976535"/>
                <a:gd name="connsiteY1" fmla="*/ 1154949 h 1429983"/>
                <a:gd name="connsiteX2" fmla="*/ 550083 w 976535"/>
                <a:gd name="connsiteY2" fmla="*/ 1063270 h 1429983"/>
                <a:gd name="connsiteX3" fmla="*/ 733439 w 976535"/>
                <a:gd name="connsiteY3" fmla="*/ 1264248 h 1429983"/>
                <a:gd name="connsiteX4" fmla="*/ 550083 w 976535"/>
                <a:gd name="connsiteY4" fmla="*/ 1429983 h 1429983"/>
                <a:gd name="connsiteX5" fmla="*/ 550083 w 976535"/>
                <a:gd name="connsiteY5" fmla="*/ 1338305 h 1429983"/>
                <a:gd name="connsiteX6" fmla="*/ 14 w 976535"/>
                <a:gd name="connsiteY6" fmla="*/ 801002 h 1429983"/>
                <a:gd name="connsiteX7" fmla="*/ 14 w 976535"/>
                <a:gd name="connsiteY7" fmla="*/ 617646 h 1429983"/>
                <a:gd name="connsiteX0" fmla="*/ 733439 w 976535"/>
                <a:gd name="connsiteY0" fmla="*/ 246078 h 1429983"/>
                <a:gd name="connsiteX1" fmla="*/ 10092 w 976535"/>
                <a:gd name="connsiteY1" fmla="*/ 709324 h 1429983"/>
                <a:gd name="connsiteX2" fmla="*/ 255675 w 976535"/>
                <a:gd name="connsiteY2" fmla="*/ 196613 h 1429983"/>
                <a:gd name="connsiteX3" fmla="*/ 733439 w 976535"/>
                <a:gd name="connsiteY3" fmla="*/ 62722 h 1429983"/>
                <a:gd name="connsiteX4" fmla="*/ 733439 w 976535"/>
                <a:gd name="connsiteY4" fmla="*/ 246078 h 1429983"/>
                <a:gd name="connsiteX0" fmla="*/ 14 w 976535"/>
                <a:gd name="connsiteY0" fmla="*/ 617646 h 1429983"/>
                <a:gd name="connsiteX1" fmla="*/ 550083 w 976535"/>
                <a:gd name="connsiteY1" fmla="*/ 1154949 h 1429983"/>
                <a:gd name="connsiteX2" fmla="*/ 550083 w 976535"/>
                <a:gd name="connsiteY2" fmla="*/ 1063270 h 1429983"/>
                <a:gd name="connsiteX3" fmla="*/ 733439 w 976535"/>
                <a:gd name="connsiteY3" fmla="*/ 1264248 h 1429983"/>
                <a:gd name="connsiteX4" fmla="*/ 550083 w 976535"/>
                <a:gd name="connsiteY4" fmla="*/ 1429983 h 1429983"/>
                <a:gd name="connsiteX5" fmla="*/ 550083 w 976535"/>
                <a:gd name="connsiteY5" fmla="*/ 1338305 h 1429983"/>
                <a:gd name="connsiteX6" fmla="*/ 14 w 976535"/>
                <a:gd name="connsiteY6" fmla="*/ 801002 h 1429983"/>
                <a:gd name="connsiteX7" fmla="*/ 14 w 976535"/>
                <a:gd name="connsiteY7" fmla="*/ 617646 h 1429983"/>
                <a:gd name="connsiteX8" fmla="*/ 733439 w 976535"/>
                <a:gd name="connsiteY8" fmla="*/ 62722 h 1429983"/>
                <a:gd name="connsiteX9" fmla="*/ 738801 w 976535"/>
                <a:gd name="connsiteY9" fmla="*/ 0 h 1429983"/>
                <a:gd name="connsiteX10" fmla="*/ 733439 w 976535"/>
                <a:gd name="connsiteY10" fmla="*/ 246078 h 1429983"/>
                <a:gd name="connsiteX11" fmla="*/ 886676 w 976535"/>
                <a:gd name="connsiteY11" fmla="*/ 154476 h 1429983"/>
                <a:gd name="connsiteX12" fmla="*/ 929721 w 976535"/>
                <a:gd name="connsiteY12" fmla="*/ 491920 h 1429983"/>
                <a:gd name="connsiteX13" fmla="*/ 10092 w 976535"/>
                <a:gd name="connsiteY13" fmla="*/ 709324 h 1429983"/>
                <a:gd name="connsiteX0" fmla="*/ 14 w 917711"/>
                <a:gd name="connsiteY0" fmla="*/ 617646 h 1429983"/>
                <a:gd name="connsiteX1" fmla="*/ 550083 w 917711"/>
                <a:gd name="connsiteY1" fmla="*/ 1154949 h 1429983"/>
                <a:gd name="connsiteX2" fmla="*/ 550083 w 917711"/>
                <a:gd name="connsiteY2" fmla="*/ 1063270 h 1429983"/>
                <a:gd name="connsiteX3" fmla="*/ 733439 w 917711"/>
                <a:gd name="connsiteY3" fmla="*/ 1264248 h 1429983"/>
                <a:gd name="connsiteX4" fmla="*/ 550083 w 917711"/>
                <a:gd name="connsiteY4" fmla="*/ 1429983 h 1429983"/>
                <a:gd name="connsiteX5" fmla="*/ 550083 w 917711"/>
                <a:gd name="connsiteY5" fmla="*/ 1338305 h 1429983"/>
                <a:gd name="connsiteX6" fmla="*/ 14 w 917711"/>
                <a:gd name="connsiteY6" fmla="*/ 801002 h 1429983"/>
                <a:gd name="connsiteX7" fmla="*/ 14 w 917711"/>
                <a:gd name="connsiteY7" fmla="*/ 617646 h 1429983"/>
                <a:gd name="connsiteX0" fmla="*/ 733439 w 917711"/>
                <a:gd name="connsiteY0" fmla="*/ 246078 h 1429983"/>
                <a:gd name="connsiteX1" fmla="*/ 10092 w 917711"/>
                <a:gd name="connsiteY1" fmla="*/ 709324 h 1429983"/>
                <a:gd name="connsiteX2" fmla="*/ 255675 w 917711"/>
                <a:gd name="connsiteY2" fmla="*/ 196613 h 1429983"/>
                <a:gd name="connsiteX3" fmla="*/ 733439 w 917711"/>
                <a:gd name="connsiteY3" fmla="*/ 62722 h 1429983"/>
                <a:gd name="connsiteX4" fmla="*/ 733439 w 917711"/>
                <a:gd name="connsiteY4" fmla="*/ 246078 h 1429983"/>
                <a:gd name="connsiteX0" fmla="*/ 14 w 917711"/>
                <a:gd name="connsiteY0" fmla="*/ 617646 h 1429983"/>
                <a:gd name="connsiteX1" fmla="*/ 550083 w 917711"/>
                <a:gd name="connsiteY1" fmla="*/ 1154949 h 1429983"/>
                <a:gd name="connsiteX2" fmla="*/ 550083 w 917711"/>
                <a:gd name="connsiteY2" fmla="*/ 1063270 h 1429983"/>
                <a:gd name="connsiteX3" fmla="*/ 733439 w 917711"/>
                <a:gd name="connsiteY3" fmla="*/ 1264248 h 1429983"/>
                <a:gd name="connsiteX4" fmla="*/ 550083 w 917711"/>
                <a:gd name="connsiteY4" fmla="*/ 1429983 h 1429983"/>
                <a:gd name="connsiteX5" fmla="*/ 550083 w 917711"/>
                <a:gd name="connsiteY5" fmla="*/ 1338305 h 1429983"/>
                <a:gd name="connsiteX6" fmla="*/ 14 w 917711"/>
                <a:gd name="connsiteY6" fmla="*/ 801002 h 1429983"/>
                <a:gd name="connsiteX7" fmla="*/ 14 w 917711"/>
                <a:gd name="connsiteY7" fmla="*/ 617646 h 1429983"/>
                <a:gd name="connsiteX8" fmla="*/ 733439 w 917711"/>
                <a:gd name="connsiteY8" fmla="*/ 62722 h 1429983"/>
                <a:gd name="connsiteX9" fmla="*/ 738801 w 917711"/>
                <a:gd name="connsiteY9" fmla="*/ 0 h 1429983"/>
                <a:gd name="connsiteX10" fmla="*/ 733439 w 917711"/>
                <a:gd name="connsiteY10" fmla="*/ 246078 h 1429983"/>
                <a:gd name="connsiteX11" fmla="*/ 886676 w 917711"/>
                <a:gd name="connsiteY11" fmla="*/ 154476 h 1429983"/>
                <a:gd name="connsiteX12" fmla="*/ 10092 w 917711"/>
                <a:gd name="connsiteY12" fmla="*/ 709324 h 1429983"/>
                <a:gd name="connsiteX0" fmla="*/ 14 w 917711"/>
                <a:gd name="connsiteY0" fmla="*/ 617646 h 1429983"/>
                <a:gd name="connsiteX1" fmla="*/ 550083 w 917711"/>
                <a:gd name="connsiteY1" fmla="*/ 1154949 h 1429983"/>
                <a:gd name="connsiteX2" fmla="*/ 550083 w 917711"/>
                <a:gd name="connsiteY2" fmla="*/ 1063270 h 1429983"/>
                <a:gd name="connsiteX3" fmla="*/ 733439 w 917711"/>
                <a:gd name="connsiteY3" fmla="*/ 1264248 h 1429983"/>
                <a:gd name="connsiteX4" fmla="*/ 550083 w 917711"/>
                <a:gd name="connsiteY4" fmla="*/ 1429983 h 1429983"/>
                <a:gd name="connsiteX5" fmla="*/ 550083 w 917711"/>
                <a:gd name="connsiteY5" fmla="*/ 1338305 h 1429983"/>
                <a:gd name="connsiteX6" fmla="*/ 14 w 917711"/>
                <a:gd name="connsiteY6" fmla="*/ 801002 h 1429983"/>
                <a:gd name="connsiteX7" fmla="*/ 14 w 917711"/>
                <a:gd name="connsiteY7" fmla="*/ 617646 h 1429983"/>
                <a:gd name="connsiteX0" fmla="*/ 733439 w 917711"/>
                <a:gd name="connsiteY0" fmla="*/ 246078 h 1429983"/>
                <a:gd name="connsiteX1" fmla="*/ 10092 w 917711"/>
                <a:gd name="connsiteY1" fmla="*/ 709324 h 1429983"/>
                <a:gd name="connsiteX2" fmla="*/ 255675 w 917711"/>
                <a:gd name="connsiteY2" fmla="*/ 196613 h 1429983"/>
                <a:gd name="connsiteX3" fmla="*/ 733439 w 917711"/>
                <a:gd name="connsiteY3" fmla="*/ 62722 h 1429983"/>
                <a:gd name="connsiteX4" fmla="*/ 733439 w 917711"/>
                <a:gd name="connsiteY4" fmla="*/ 246078 h 1429983"/>
                <a:gd name="connsiteX0" fmla="*/ 14 w 917711"/>
                <a:gd name="connsiteY0" fmla="*/ 617646 h 1429983"/>
                <a:gd name="connsiteX1" fmla="*/ 550083 w 917711"/>
                <a:gd name="connsiteY1" fmla="*/ 1154949 h 1429983"/>
                <a:gd name="connsiteX2" fmla="*/ 550083 w 917711"/>
                <a:gd name="connsiteY2" fmla="*/ 1063270 h 1429983"/>
                <a:gd name="connsiteX3" fmla="*/ 733439 w 917711"/>
                <a:gd name="connsiteY3" fmla="*/ 1264248 h 1429983"/>
                <a:gd name="connsiteX4" fmla="*/ 550083 w 917711"/>
                <a:gd name="connsiteY4" fmla="*/ 1429983 h 1429983"/>
                <a:gd name="connsiteX5" fmla="*/ 550083 w 917711"/>
                <a:gd name="connsiteY5" fmla="*/ 1338305 h 1429983"/>
                <a:gd name="connsiteX6" fmla="*/ 14 w 917711"/>
                <a:gd name="connsiteY6" fmla="*/ 801002 h 1429983"/>
                <a:gd name="connsiteX7" fmla="*/ 14 w 917711"/>
                <a:gd name="connsiteY7" fmla="*/ 617646 h 1429983"/>
                <a:gd name="connsiteX8" fmla="*/ 733439 w 917711"/>
                <a:gd name="connsiteY8" fmla="*/ 62722 h 1429983"/>
                <a:gd name="connsiteX9" fmla="*/ 738801 w 917711"/>
                <a:gd name="connsiteY9" fmla="*/ 0 h 1429983"/>
                <a:gd name="connsiteX10" fmla="*/ 733439 w 917711"/>
                <a:gd name="connsiteY10" fmla="*/ 246078 h 1429983"/>
                <a:gd name="connsiteX11" fmla="*/ 886676 w 917711"/>
                <a:gd name="connsiteY11" fmla="*/ 154476 h 1429983"/>
                <a:gd name="connsiteX12" fmla="*/ 10092 w 917711"/>
                <a:gd name="connsiteY12" fmla="*/ 709324 h 1429983"/>
                <a:gd name="connsiteX0" fmla="*/ 14 w 738801"/>
                <a:gd name="connsiteY0" fmla="*/ 617646 h 1429983"/>
                <a:gd name="connsiteX1" fmla="*/ 550083 w 738801"/>
                <a:gd name="connsiteY1" fmla="*/ 1154949 h 1429983"/>
                <a:gd name="connsiteX2" fmla="*/ 550083 w 738801"/>
                <a:gd name="connsiteY2" fmla="*/ 1063270 h 1429983"/>
                <a:gd name="connsiteX3" fmla="*/ 733439 w 738801"/>
                <a:gd name="connsiteY3" fmla="*/ 1264248 h 1429983"/>
                <a:gd name="connsiteX4" fmla="*/ 550083 w 738801"/>
                <a:gd name="connsiteY4" fmla="*/ 1429983 h 1429983"/>
                <a:gd name="connsiteX5" fmla="*/ 550083 w 738801"/>
                <a:gd name="connsiteY5" fmla="*/ 1338305 h 1429983"/>
                <a:gd name="connsiteX6" fmla="*/ 14 w 738801"/>
                <a:gd name="connsiteY6" fmla="*/ 801002 h 1429983"/>
                <a:gd name="connsiteX7" fmla="*/ 14 w 738801"/>
                <a:gd name="connsiteY7" fmla="*/ 617646 h 1429983"/>
                <a:gd name="connsiteX0" fmla="*/ 733439 w 738801"/>
                <a:gd name="connsiteY0" fmla="*/ 246078 h 1429983"/>
                <a:gd name="connsiteX1" fmla="*/ 10092 w 738801"/>
                <a:gd name="connsiteY1" fmla="*/ 709324 h 1429983"/>
                <a:gd name="connsiteX2" fmla="*/ 255675 w 738801"/>
                <a:gd name="connsiteY2" fmla="*/ 196613 h 1429983"/>
                <a:gd name="connsiteX3" fmla="*/ 733439 w 738801"/>
                <a:gd name="connsiteY3" fmla="*/ 62722 h 1429983"/>
                <a:gd name="connsiteX4" fmla="*/ 733439 w 738801"/>
                <a:gd name="connsiteY4" fmla="*/ 246078 h 1429983"/>
                <a:gd name="connsiteX0" fmla="*/ 14 w 738801"/>
                <a:gd name="connsiteY0" fmla="*/ 617646 h 1429983"/>
                <a:gd name="connsiteX1" fmla="*/ 550083 w 738801"/>
                <a:gd name="connsiteY1" fmla="*/ 1154949 h 1429983"/>
                <a:gd name="connsiteX2" fmla="*/ 550083 w 738801"/>
                <a:gd name="connsiteY2" fmla="*/ 1063270 h 1429983"/>
                <a:gd name="connsiteX3" fmla="*/ 733439 w 738801"/>
                <a:gd name="connsiteY3" fmla="*/ 1264248 h 1429983"/>
                <a:gd name="connsiteX4" fmla="*/ 550083 w 738801"/>
                <a:gd name="connsiteY4" fmla="*/ 1429983 h 1429983"/>
                <a:gd name="connsiteX5" fmla="*/ 550083 w 738801"/>
                <a:gd name="connsiteY5" fmla="*/ 1338305 h 1429983"/>
                <a:gd name="connsiteX6" fmla="*/ 14 w 738801"/>
                <a:gd name="connsiteY6" fmla="*/ 801002 h 1429983"/>
                <a:gd name="connsiteX7" fmla="*/ 14 w 738801"/>
                <a:gd name="connsiteY7" fmla="*/ 617646 h 1429983"/>
                <a:gd name="connsiteX8" fmla="*/ 733439 w 738801"/>
                <a:gd name="connsiteY8" fmla="*/ 62722 h 1429983"/>
                <a:gd name="connsiteX9" fmla="*/ 738801 w 738801"/>
                <a:gd name="connsiteY9" fmla="*/ 0 h 1429983"/>
                <a:gd name="connsiteX10" fmla="*/ 733439 w 738801"/>
                <a:gd name="connsiteY10" fmla="*/ 246078 h 1429983"/>
                <a:gd name="connsiteX11" fmla="*/ 10092 w 738801"/>
                <a:gd name="connsiteY11" fmla="*/ 709324 h 1429983"/>
                <a:gd name="connsiteX0" fmla="*/ 14 w 738801"/>
                <a:gd name="connsiteY0" fmla="*/ 617646 h 1429983"/>
                <a:gd name="connsiteX1" fmla="*/ 550083 w 738801"/>
                <a:gd name="connsiteY1" fmla="*/ 1154949 h 1429983"/>
                <a:gd name="connsiteX2" fmla="*/ 550083 w 738801"/>
                <a:gd name="connsiteY2" fmla="*/ 1063270 h 1429983"/>
                <a:gd name="connsiteX3" fmla="*/ 733439 w 738801"/>
                <a:gd name="connsiteY3" fmla="*/ 1264248 h 1429983"/>
                <a:gd name="connsiteX4" fmla="*/ 550083 w 738801"/>
                <a:gd name="connsiteY4" fmla="*/ 1429983 h 1429983"/>
                <a:gd name="connsiteX5" fmla="*/ 550083 w 738801"/>
                <a:gd name="connsiteY5" fmla="*/ 1338305 h 1429983"/>
                <a:gd name="connsiteX6" fmla="*/ 14 w 738801"/>
                <a:gd name="connsiteY6" fmla="*/ 801002 h 1429983"/>
                <a:gd name="connsiteX7" fmla="*/ 14 w 738801"/>
                <a:gd name="connsiteY7" fmla="*/ 617646 h 1429983"/>
                <a:gd name="connsiteX0" fmla="*/ 733439 w 738801"/>
                <a:gd name="connsiteY0" fmla="*/ 246078 h 1429983"/>
                <a:gd name="connsiteX1" fmla="*/ 10092 w 738801"/>
                <a:gd name="connsiteY1" fmla="*/ 709324 h 1429983"/>
                <a:gd name="connsiteX2" fmla="*/ 255675 w 738801"/>
                <a:gd name="connsiteY2" fmla="*/ 196613 h 1429983"/>
                <a:gd name="connsiteX3" fmla="*/ 733439 w 738801"/>
                <a:gd name="connsiteY3" fmla="*/ 62722 h 1429983"/>
                <a:gd name="connsiteX4" fmla="*/ 733439 w 738801"/>
                <a:gd name="connsiteY4" fmla="*/ 246078 h 1429983"/>
                <a:gd name="connsiteX0" fmla="*/ 14 w 738801"/>
                <a:gd name="connsiteY0" fmla="*/ 617646 h 1429983"/>
                <a:gd name="connsiteX1" fmla="*/ 550083 w 738801"/>
                <a:gd name="connsiteY1" fmla="*/ 1154949 h 1429983"/>
                <a:gd name="connsiteX2" fmla="*/ 550083 w 738801"/>
                <a:gd name="connsiteY2" fmla="*/ 1063270 h 1429983"/>
                <a:gd name="connsiteX3" fmla="*/ 733439 w 738801"/>
                <a:gd name="connsiteY3" fmla="*/ 1264248 h 1429983"/>
                <a:gd name="connsiteX4" fmla="*/ 550083 w 738801"/>
                <a:gd name="connsiteY4" fmla="*/ 1429983 h 1429983"/>
                <a:gd name="connsiteX5" fmla="*/ 550083 w 738801"/>
                <a:gd name="connsiteY5" fmla="*/ 1338305 h 1429983"/>
                <a:gd name="connsiteX6" fmla="*/ 14 w 738801"/>
                <a:gd name="connsiteY6" fmla="*/ 801002 h 1429983"/>
                <a:gd name="connsiteX7" fmla="*/ 14 w 738801"/>
                <a:gd name="connsiteY7" fmla="*/ 617646 h 1429983"/>
                <a:gd name="connsiteX8" fmla="*/ 733439 w 738801"/>
                <a:gd name="connsiteY8" fmla="*/ 62722 h 1429983"/>
                <a:gd name="connsiteX9" fmla="*/ 738801 w 738801"/>
                <a:gd name="connsiteY9" fmla="*/ 0 h 1429983"/>
                <a:gd name="connsiteX10" fmla="*/ 10092 w 738801"/>
                <a:gd name="connsiteY10" fmla="*/ 709324 h 1429983"/>
                <a:gd name="connsiteX0" fmla="*/ 14 w 733439"/>
                <a:gd name="connsiteY0" fmla="*/ 554924 h 1367261"/>
                <a:gd name="connsiteX1" fmla="*/ 550083 w 733439"/>
                <a:gd name="connsiteY1" fmla="*/ 1092227 h 1367261"/>
                <a:gd name="connsiteX2" fmla="*/ 550083 w 733439"/>
                <a:gd name="connsiteY2" fmla="*/ 1000548 h 1367261"/>
                <a:gd name="connsiteX3" fmla="*/ 733439 w 733439"/>
                <a:gd name="connsiteY3" fmla="*/ 1201526 h 1367261"/>
                <a:gd name="connsiteX4" fmla="*/ 550083 w 733439"/>
                <a:gd name="connsiteY4" fmla="*/ 1367261 h 1367261"/>
                <a:gd name="connsiteX5" fmla="*/ 550083 w 733439"/>
                <a:gd name="connsiteY5" fmla="*/ 1275583 h 1367261"/>
                <a:gd name="connsiteX6" fmla="*/ 14 w 733439"/>
                <a:gd name="connsiteY6" fmla="*/ 738280 h 1367261"/>
                <a:gd name="connsiteX7" fmla="*/ 14 w 733439"/>
                <a:gd name="connsiteY7" fmla="*/ 554924 h 1367261"/>
                <a:gd name="connsiteX0" fmla="*/ 733439 w 733439"/>
                <a:gd name="connsiteY0" fmla="*/ 183356 h 1367261"/>
                <a:gd name="connsiteX1" fmla="*/ 10092 w 733439"/>
                <a:gd name="connsiteY1" fmla="*/ 646602 h 1367261"/>
                <a:gd name="connsiteX2" fmla="*/ 255675 w 733439"/>
                <a:gd name="connsiteY2" fmla="*/ 133891 h 1367261"/>
                <a:gd name="connsiteX3" fmla="*/ 733439 w 733439"/>
                <a:gd name="connsiteY3" fmla="*/ 0 h 1367261"/>
                <a:gd name="connsiteX4" fmla="*/ 733439 w 733439"/>
                <a:gd name="connsiteY4" fmla="*/ 183356 h 1367261"/>
                <a:gd name="connsiteX0" fmla="*/ 14 w 733439"/>
                <a:gd name="connsiteY0" fmla="*/ 554924 h 1367261"/>
                <a:gd name="connsiteX1" fmla="*/ 550083 w 733439"/>
                <a:gd name="connsiteY1" fmla="*/ 1092227 h 1367261"/>
                <a:gd name="connsiteX2" fmla="*/ 550083 w 733439"/>
                <a:gd name="connsiteY2" fmla="*/ 1000548 h 1367261"/>
                <a:gd name="connsiteX3" fmla="*/ 733439 w 733439"/>
                <a:gd name="connsiteY3" fmla="*/ 1201526 h 1367261"/>
                <a:gd name="connsiteX4" fmla="*/ 550083 w 733439"/>
                <a:gd name="connsiteY4" fmla="*/ 1367261 h 1367261"/>
                <a:gd name="connsiteX5" fmla="*/ 550083 w 733439"/>
                <a:gd name="connsiteY5" fmla="*/ 1275583 h 1367261"/>
                <a:gd name="connsiteX6" fmla="*/ 14 w 733439"/>
                <a:gd name="connsiteY6" fmla="*/ 738280 h 1367261"/>
                <a:gd name="connsiteX7" fmla="*/ 14 w 733439"/>
                <a:gd name="connsiteY7" fmla="*/ 554924 h 1367261"/>
                <a:gd name="connsiteX8" fmla="*/ 733439 w 733439"/>
                <a:gd name="connsiteY8" fmla="*/ 0 h 1367261"/>
                <a:gd name="connsiteX9" fmla="*/ 10092 w 733439"/>
                <a:gd name="connsiteY9" fmla="*/ 646602 h 1367261"/>
                <a:gd name="connsiteX0" fmla="*/ 14 w 733439"/>
                <a:gd name="connsiteY0" fmla="*/ 554924 h 1367261"/>
                <a:gd name="connsiteX1" fmla="*/ 550083 w 733439"/>
                <a:gd name="connsiteY1" fmla="*/ 1092227 h 1367261"/>
                <a:gd name="connsiteX2" fmla="*/ 550083 w 733439"/>
                <a:gd name="connsiteY2" fmla="*/ 1000548 h 1367261"/>
                <a:gd name="connsiteX3" fmla="*/ 733439 w 733439"/>
                <a:gd name="connsiteY3" fmla="*/ 1201526 h 1367261"/>
                <a:gd name="connsiteX4" fmla="*/ 550083 w 733439"/>
                <a:gd name="connsiteY4" fmla="*/ 1367261 h 1367261"/>
                <a:gd name="connsiteX5" fmla="*/ 550083 w 733439"/>
                <a:gd name="connsiteY5" fmla="*/ 1275583 h 1367261"/>
                <a:gd name="connsiteX6" fmla="*/ 14 w 733439"/>
                <a:gd name="connsiteY6" fmla="*/ 738280 h 1367261"/>
                <a:gd name="connsiteX7" fmla="*/ 14 w 733439"/>
                <a:gd name="connsiteY7" fmla="*/ 554924 h 1367261"/>
                <a:gd name="connsiteX0" fmla="*/ 733439 w 733439"/>
                <a:gd name="connsiteY0" fmla="*/ 183356 h 1367261"/>
                <a:gd name="connsiteX1" fmla="*/ 10092 w 733439"/>
                <a:gd name="connsiteY1" fmla="*/ 646602 h 1367261"/>
                <a:gd name="connsiteX2" fmla="*/ 255675 w 733439"/>
                <a:gd name="connsiteY2" fmla="*/ 133891 h 1367261"/>
                <a:gd name="connsiteX3" fmla="*/ 733439 w 733439"/>
                <a:gd name="connsiteY3" fmla="*/ 0 h 1367261"/>
                <a:gd name="connsiteX4" fmla="*/ 733439 w 733439"/>
                <a:gd name="connsiteY4" fmla="*/ 183356 h 1367261"/>
                <a:gd name="connsiteX0" fmla="*/ 14 w 733439"/>
                <a:gd name="connsiteY0" fmla="*/ 554924 h 1367261"/>
                <a:gd name="connsiteX1" fmla="*/ 550083 w 733439"/>
                <a:gd name="connsiteY1" fmla="*/ 1092227 h 1367261"/>
                <a:gd name="connsiteX2" fmla="*/ 550083 w 733439"/>
                <a:gd name="connsiteY2" fmla="*/ 1000548 h 1367261"/>
                <a:gd name="connsiteX3" fmla="*/ 733439 w 733439"/>
                <a:gd name="connsiteY3" fmla="*/ 1201526 h 1367261"/>
                <a:gd name="connsiteX4" fmla="*/ 550083 w 733439"/>
                <a:gd name="connsiteY4" fmla="*/ 1367261 h 1367261"/>
                <a:gd name="connsiteX5" fmla="*/ 550083 w 733439"/>
                <a:gd name="connsiteY5" fmla="*/ 1275583 h 1367261"/>
                <a:gd name="connsiteX6" fmla="*/ 14 w 733439"/>
                <a:gd name="connsiteY6" fmla="*/ 738280 h 1367261"/>
                <a:gd name="connsiteX7" fmla="*/ 14 w 733439"/>
                <a:gd name="connsiteY7" fmla="*/ 554924 h 1367261"/>
                <a:gd name="connsiteX8" fmla="*/ 10092 w 733439"/>
                <a:gd name="connsiteY8" fmla="*/ 646602 h 1367261"/>
                <a:gd name="connsiteX0" fmla="*/ 14 w 736851"/>
                <a:gd name="connsiteY0" fmla="*/ 554924 h 1367261"/>
                <a:gd name="connsiteX1" fmla="*/ 550083 w 736851"/>
                <a:gd name="connsiteY1" fmla="*/ 1092227 h 1367261"/>
                <a:gd name="connsiteX2" fmla="*/ 550083 w 736851"/>
                <a:gd name="connsiteY2" fmla="*/ 1000548 h 1367261"/>
                <a:gd name="connsiteX3" fmla="*/ 733439 w 736851"/>
                <a:gd name="connsiteY3" fmla="*/ 1201526 h 1367261"/>
                <a:gd name="connsiteX4" fmla="*/ 550083 w 736851"/>
                <a:gd name="connsiteY4" fmla="*/ 1367261 h 1367261"/>
                <a:gd name="connsiteX5" fmla="*/ 550083 w 736851"/>
                <a:gd name="connsiteY5" fmla="*/ 1275583 h 1367261"/>
                <a:gd name="connsiteX6" fmla="*/ 14 w 736851"/>
                <a:gd name="connsiteY6" fmla="*/ 738280 h 1367261"/>
                <a:gd name="connsiteX7" fmla="*/ 14 w 736851"/>
                <a:gd name="connsiteY7" fmla="*/ 554924 h 1367261"/>
                <a:gd name="connsiteX0" fmla="*/ 733439 w 736851"/>
                <a:gd name="connsiteY0" fmla="*/ 183356 h 1367261"/>
                <a:gd name="connsiteX1" fmla="*/ 10092 w 736851"/>
                <a:gd name="connsiteY1" fmla="*/ 646602 h 1367261"/>
                <a:gd name="connsiteX2" fmla="*/ 255675 w 736851"/>
                <a:gd name="connsiteY2" fmla="*/ 133891 h 1367261"/>
                <a:gd name="connsiteX3" fmla="*/ 733439 w 736851"/>
                <a:gd name="connsiteY3" fmla="*/ 0 h 1367261"/>
                <a:gd name="connsiteX4" fmla="*/ 736851 w 736851"/>
                <a:gd name="connsiteY4" fmla="*/ 97527 h 1367261"/>
                <a:gd name="connsiteX5" fmla="*/ 733439 w 736851"/>
                <a:gd name="connsiteY5" fmla="*/ 183356 h 1367261"/>
                <a:gd name="connsiteX0" fmla="*/ 14 w 736851"/>
                <a:gd name="connsiteY0" fmla="*/ 554924 h 1367261"/>
                <a:gd name="connsiteX1" fmla="*/ 550083 w 736851"/>
                <a:gd name="connsiteY1" fmla="*/ 1092227 h 1367261"/>
                <a:gd name="connsiteX2" fmla="*/ 550083 w 736851"/>
                <a:gd name="connsiteY2" fmla="*/ 1000548 h 1367261"/>
                <a:gd name="connsiteX3" fmla="*/ 733439 w 736851"/>
                <a:gd name="connsiteY3" fmla="*/ 1201526 h 1367261"/>
                <a:gd name="connsiteX4" fmla="*/ 550083 w 736851"/>
                <a:gd name="connsiteY4" fmla="*/ 1367261 h 1367261"/>
                <a:gd name="connsiteX5" fmla="*/ 550083 w 736851"/>
                <a:gd name="connsiteY5" fmla="*/ 1275583 h 1367261"/>
                <a:gd name="connsiteX6" fmla="*/ 14 w 736851"/>
                <a:gd name="connsiteY6" fmla="*/ 738280 h 1367261"/>
                <a:gd name="connsiteX7" fmla="*/ 14 w 736851"/>
                <a:gd name="connsiteY7" fmla="*/ 554924 h 1367261"/>
                <a:gd name="connsiteX8" fmla="*/ 10092 w 736851"/>
                <a:gd name="connsiteY8" fmla="*/ 646602 h 1367261"/>
                <a:gd name="connsiteX0" fmla="*/ 14 w 872504"/>
                <a:gd name="connsiteY0" fmla="*/ 554924 h 1367261"/>
                <a:gd name="connsiteX1" fmla="*/ 550083 w 872504"/>
                <a:gd name="connsiteY1" fmla="*/ 1092227 h 1367261"/>
                <a:gd name="connsiteX2" fmla="*/ 550083 w 872504"/>
                <a:gd name="connsiteY2" fmla="*/ 1000548 h 1367261"/>
                <a:gd name="connsiteX3" fmla="*/ 733439 w 872504"/>
                <a:gd name="connsiteY3" fmla="*/ 1201526 h 1367261"/>
                <a:gd name="connsiteX4" fmla="*/ 550083 w 872504"/>
                <a:gd name="connsiteY4" fmla="*/ 1367261 h 1367261"/>
                <a:gd name="connsiteX5" fmla="*/ 550083 w 872504"/>
                <a:gd name="connsiteY5" fmla="*/ 1275583 h 1367261"/>
                <a:gd name="connsiteX6" fmla="*/ 14 w 872504"/>
                <a:gd name="connsiteY6" fmla="*/ 738280 h 1367261"/>
                <a:gd name="connsiteX7" fmla="*/ 14 w 872504"/>
                <a:gd name="connsiteY7" fmla="*/ 554924 h 1367261"/>
                <a:gd name="connsiteX0" fmla="*/ 733439 w 872504"/>
                <a:gd name="connsiteY0" fmla="*/ 183356 h 1367261"/>
                <a:gd name="connsiteX1" fmla="*/ 10092 w 872504"/>
                <a:gd name="connsiteY1" fmla="*/ 646602 h 1367261"/>
                <a:gd name="connsiteX2" fmla="*/ 255675 w 872504"/>
                <a:gd name="connsiteY2" fmla="*/ 133891 h 1367261"/>
                <a:gd name="connsiteX3" fmla="*/ 733439 w 872504"/>
                <a:gd name="connsiteY3" fmla="*/ 0 h 1367261"/>
                <a:gd name="connsiteX4" fmla="*/ 872504 w 872504"/>
                <a:gd name="connsiteY4" fmla="*/ 87479 h 1367261"/>
                <a:gd name="connsiteX5" fmla="*/ 733439 w 872504"/>
                <a:gd name="connsiteY5" fmla="*/ 183356 h 1367261"/>
                <a:gd name="connsiteX0" fmla="*/ 14 w 872504"/>
                <a:gd name="connsiteY0" fmla="*/ 554924 h 1367261"/>
                <a:gd name="connsiteX1" fmla="*/ 550083 w 872504"/>
                <a:gd name="connsiteY1" fmla="*/ 1092227 h 1367261"/>
                <a:gd name="connsiteX2" fmla="*/ 550083 w 872504"/>
                <a:gd name="connsiteY2" fmla="*/ 1000548 h 1367261"/>
                <a:gd name="connsiteX3" fmla="*/ 733439 w 872504"/>
                <a:gd name="connsiteY3" fmla="*/ 1201526 h 1367261"/>
                <a:gd name="connsiteX4" fmla="*/ 550083 w 872504"/>
                <a:gd name="connsiteY4" fmla="*/ 1367261 h 1367261"/>
                <a:gd name="connsiteX5" fmla="*/ 550083 w 872504"/>
                <a:gd name="connsiteY5" fmla="*/ 1275583 h 1367261"/>
                <a:gd name="connsiteX6" fmla="*/ 14 w 872504"/>
                <a:gd name="connsiteY6" fmla="*/ 738280 h 1367261"/>
                <a:gd name="connsiteX7" fmla="*/ 14 w 872504"/>
                <a:gd name="connsiteY7" fmla="*/ 554924 h 1367261"/>
                <a:gd name="connsiteX8" fmla="*/ 10092 w 872504"/>
                <a:gd name="connsiteY8" fmla="*/ 646602 h 1367261"/>
                <a:gd name="connsiteX0" fmla="*/ 14 w 872504"/>
                <a:gd name="connsiteY0" fmla="*/ 554924 h 1367261"/>
                <a:gd name="connsiteX1" fmla="*/ 550083 w 872504"/>
                <a:gd name="connsiteY1" fmla="*/ 1092227 h 1367261"/>
                <a:gd name="connsiteX2" fmla="*/ 550083 w 872504"/>
                <a:gd name="connsiteY2" fmla="*/ 1000548 h 1367261"/>
                <a:gd name="connsiteX3" fmla="*/ 733439 w 872504"/>
                <a:gd name="connsiteY3" fmla="*/ 1201526 h 1367261"/>
                <a:gd name="connsiteX4" fmla="*/ 550083 w 872504"/>
                <a:gd name="connsiteY4" fmla="*/ 1367261 h 1367261"/>
                <a:gd name="connsiteX5" fmla="*/ 550083 w 872504"/>
                <a:gd name="connsiteY5" fmla="*/ 1275583 h 1367261"/>
                <a:gd name="connsiteX6" fmla="*/ 14 w 872504"/>
                <a:gd name="connsiteY6" fmla="*/ 738280 h 1367261"/>
                <a:gd name="connsiteX7" fmla="*/ 14 w 872504"/>
                <a:gd name="connsiteY7" fmla="*/ 554924 h 1367261"/>
                <a:gd name="connsiteX0" fmla="*/ 542520 w 872504"/>
                <a:gd name="connsiteY0" fmla="*/ 213501 h 1367261"/>
                <a:gd name="connsiteX1" fmla="*/ 10092 w 872504"/>
                <a:gd name="connsiteY1" fmla="*/ 646602 h 1367261"/>
                <a:gd name="connsiteX2" fmla="*/ 255675 w 872504"/>
                <a:gd name="connsiteY2" fmla="*/ 133891 h 1367261"/>
                <a:gd name="connsiteX3" fmla="*/ 733439 w 872504"/>
                <a:gd name="connsiteY3" fmla="*/ 0 h 1367261"/>
                <a:gd name="connsiteX4" fmla="*/ 872504 w 872504"/>
                <a:gd name="connsiteY4" fmla="*/ 87479 h 1367261"/>
                <a:gd name="connsiteX5" fmla="*/ 542520 w 872504"/>
                <a:gd name="connsiteY5" fmla="*/ 213501 h 1367261"/>
                <a:gd name="connsiteX0" fmla="*/ 14 w 872504"/>
                <a:gd name="connsiteY0" fmla="*/ 554924 h 1367261"/>
                <a:gd name="connsiteX1" fmla="*/ 550083 w 872504"/>
                <a:gd name="connsiteY1" fmla="*/ 1092227 h 1367261"/>
                <a:gd name="connsiteX2" fmla="*/ 550083 w 872504"/>
                <a:gd name="connsiteY2" fmla="*/ 1000548 h 1367261"/>
                <a:gd name="connsiteX3" fmla="*/ 733439 w 872504"/>
                <a:gd name="connsiteY3" fmla="*/ 1201526 h 1367261"/>
                <a:gd name="connsiteX4" fmla="*/ 550083 w 872504"/>
                <a:gd name="connsiteY4" fmla="*/ 1367261 h 1367261"/>
                <a:gd name="connsiteX5" fmla="*/ 550083 w 872504"/>
                <a:gd name="connsiteY5" fmla="*/ 1275583 h 1367261"/>
                <a:gd name="connsiteX6" fmla="*/ 14 w 872504"/>
                <a:gd name="connsiteY6" fmla="*/ 738280 h 1367261"/>
                <a:gd name="connsiteX7" fmla="*/ 14 w 872504"/>
                <a:gd name="connsiteY7" fmla="*/ 554924 h 1367261"/>
                <a:gd name="connsiteX8" fmla="*/ 10092 w 872504"/>
                <a:gd name="connsiteY8" fmla="*/ 646602 h 1367261"/>
                <a:gd name="connsiteX0" fmla="*/ 14 w 872504"/>
                <a:gd name="connsiteY0" fmla="*/ 544876 h 1357213"/>
                <a:gd name="connsiteX1" fmla="*/ 550083 w 872504"/>
                <a:gd name="connsiteY1" fmla="*/ 1082179 h 1357213"/>
                <a:gd name="connsiteX2" fmla="*/ 550083 w 872504"/>
                <a:gd name="connsiteY2" fmla="*/ 990500 h 1357213"/>
                <a:gd name="connsiteX3" fmla="*/ 733439 w 872504"/>
                <a:gd name="connsiteY3" fmla="*/ 1191478 h 1357213"/>
                <a:gd name="connsiteX4" fmla="*/ 550083 w 872504"/>
                <a:gd name="connsiteY4" fmla="*/ 1357213 h 1357213"/>
                <a:gd name="connsiteX5" fmla="*/ 550083 w 872504"/>
                <a:gd name="connsiteY5" fmla="*/ 1265535 h 1357213"/>
                <a:gd name="connsiteX6" fmla="*/ 14 w 872504"/>
                <a:gd name="connsiteY6" fmla="*/ 728232 h 1357213"/>
                <a:gd name="connsiteX7" fmla="*/ 14 w 872504"/>
                <a:gd name="connsiteY7" fmla="*/ 544876 h 1357213"/>
                <a:gd name="connsiteX0" fmla="*/ 542520 w 872504"/>
                <a:gd name="connsiteY0" fmla="*/ 203453 h 1357213"/>
                <a:gd name="connsiteX1" fmla="*/ 10092 w 872504"/>
                <a:gd name="connsiteY1" fmla="*/ 636554 h 1357213"/>
                <a:gd name="connsiteX2" fmla="*/ 255675 w 872504"/>
                <a:gd name="connsiteY2" fmla="*/ 123843 h 1357213"/>
                <a:gd name="connsiteX3" fmla="*/ 552568 w 872504"/>
                <a:gd name="connsiteY3" fmla="*/ 0 h 1357213"/>
                <a:gd name="connsiteX4" fmla="*/ 872504 w 872504"/>
                <a:gd name="connsiteY4" fmla="*/ 77431 h 1357213"/>
                <a:gd name="connsiteX5" fmla="*/ 542520 w 872504"/>
                <a:gd name="connsiteY5" fmla="*/ 203453 h 1357213"/>
                <a:gd name="connsiteX0" fmla="*/ 14 w 872504"/>
                <a:gd name="connsiteY0" fmla="*/ 544876 h 1357213"/>
                <a:gd name="connsiteX1" fmla="*/ 550083 w 872504"/>
                <a:gd name="connsiteY1" fmla="*/ 1082179 h 1357213"/>
                <a:gd name="connsiteX2" fmla="*/ 550083 w 872504"/>
                <a:gd name="connsiteY2" fmla="*/ 990500 h 1357213"/>
                <a:gd name="connsiteX3" fmla="*/ 733439 w 872504"/>
                <a:gd name="connsiteY3" fmla="*/ 1191478 h 1357213"/>
                <a:gd name="connsiteX4" fmla="*/ 550083 w 872504"/>
                <a:gd name="connsiteY4" fmla="*/ 1357213 h 1357213"/>
                <a:gd name="connsiteX5" fmla="*/ 550083 w 872504"/>
                <a:gd name="connsiteY5" fmla="*/ 1265535 h 1357213"/>
                <a:gd name="connsiteX6" fmla="*/ 14 w 872504"/>
                <a:gd name="connsiteY6" fmla="*/ 728232 h 1357213"/>
                <a:gd name="connsiteX7" fmla="*/ 14 w 872504"/>
                <a:gd name="connsiteY7" fmla="*/ 544876 h 1357213"/>
                <a:gd name="connsiteX8" fmla="*/ 10092 w 872504"/>
                <a:gd name="connsiteY8" fmla="*/ 636554 h 1357213"/>
                <a:gd name="connsiteX0" fmla="*/ 14 w 872504"/>
                <a:gd name="connsiteY0" fmla="*/ 544876 h 1357213"/>
                <a:gd name="connsiteX1" fmla="*/ 550083 w 872504"/>
                <a:gd name="connsiteY1" fmla="*/ 1082179 h 1357213"/>
                <a:gd name="connsiteX2" fmla="*/ 550083 w 872504"/>
                <a:gd name="connsiteY2" fmla="*/ 990500 h 1357213"/>
                <a:gd name="connsiteX3" fmla="*/ 733439 w 872504"/>
                <a:gd name="connsiteY3" fmla="*/ 1191478 h 1357213"/>
                <a:gd name="connsiteX4" fmla="*/ 550083 w 872504"/>
                <a:gd name="connsiteY4" fmla="*/ 1357213 h 1357213"/>
                <a:gd name="connsiteX5" fmla="*/ 550083 w 872504"/>
                <a:gd name="connsiteY5" fmla="*/ 1265535 h 1357213"/>
                <a:gd name="connsiteX6" fmla="*/ 14 w 872504"/>
                <a:gd name="connsiteY6" fmla="*/ 728232 h 1357213"/>
                <a:gd name="connsiteX7" fmla="*/ 14 w 872504"/>
                <a:gd name="connsiteY7" fmla="*/ 544876 h 1357213"/>
                <a:gd name="connsiteX0" fmla="*/ 542520 w 872504"/>
                <a:gd name="connsiteY0" fmla="*/ 203453 h 1357213"/>
                <a:gd name="connsiteX1" fmla="*/ 10092 w 872504"/>
                <a:gd name="connsiteY1" fmla="*/ 636554 h 1357213"/>
                <a:gd name="connsiteX2" fmla="*/ 255675 w 872504"/>
                <a:gd name="connsiteY2" fmla="*/ 123843 h 1357213"/>
                <a:gd name="connsiteX3" fmla="*/ 552568 w 872504"/>
                <a:gd name="connsiteY3" fmla="*/ 0 h 1357213"/>
                <a:gd name="connsiteX4" fmla="*/ 872504 w 872504"/>
                <a:gd name="connsiteY4" fmla="*/ 77431 h 1357213"/>
                <a:gd name="connsiteX5" fmla="*/ 542520 w 872504"/>
                <a:gd name="connsiteY5" fmla="*/ 203453 h 1357213"/>
                <a:gd name="connsiteX0" fmla="*/ 14 w 872504"/>
                <a:gd name="connsiteY0" fmla="*/ 544876 h 1357213"/>
                <a:gd name="connsiteX1" fmla="*/ 550083 w 872504"/>
                <a:gd name="connsiteY1" fmla="*/ 1082179 h 1357213"/>
                <a:gd name="connsiteX2" fmla="*/ 550083 w 872504"/>
                <a:gd name="connsiteY2" fmla="*/ 990500 h 1357213"/>
                <a:gd name="connsiteX3" fmla="*/ 733439 w 872504"/>
                <a:gd name="connsiteY3" fmla="*/ 1191478 h 1357213"/>
                <a:gd name="connsiteX4" fmla="*/ 550083 w 872504"/>
                <a:gd name="connsiteY4" fmla="*/ 1357213 h 1357213"/>
                <a:gd name="connsiteX5" fmla="*/ 550083 w 872504"/>
                <a:gd name="connsiteY5" fmla="*/ 1265535 h 1357213"/>
                <a:gd name="connsiteX6" fmla="*/ 14 w 872504"/>
                <a:gd name="connsiteY6" fmla="*/ 728232 h 1357213"/>
                <a:gd name="connsiteX7" fmla="*/ 14 w 872504"/>
                <a:gd name="connsiteY7" fmla="*/ 544876 h 1357213"/>
                <a:gd name="connsiteX8" fmla="*/ 10092 w 872504"/>
                <a:gd name="connsiteY8" fmla="*/ 636554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0" fmla="*/ 542520 w 736851"/>
                <a:gd name="connsiteY0" fmla="*/ 203453 h 1357213"/>
                <a:gd name="connsiteX1" fmla="*/ 10092 w 736851"/>
                <a:gd name="connsiteY1" fmla="*/ 636554 h 1357213"/>
                <a:gd name="connsiteX2" fmla="*/ 255675 w 736851"/>
                <a:gd name="connsiteY2" fmla="*/ 123843 h 1357213"/>
                <a:gd name="connsiteX3" fmla="*/ 552568 w 736851"/>
                <a:gd name="connsiteY3" fmla="*/ 0 h 1357213"/>
                <a:gd name="connsiteX4" fmla="*/ 736851 w 736851"/>
                <a:gd name="connsiteY4" fmla="*/ 112601 h 1357213"/>
                <a:gd name="connsiteX5" fmla="*/ 542520 w 736851"/>
                <a:gd name="connsiteY5" fmla="*/ 203453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8" fmla="*/ 10092 w 736851"/>
                <a:gd name="connsiteY8" fmla="*/ 636554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0" fmla="*/ 542520 w 736851"/>
                <a:gd name="connsiteY0" fmla="*/ 203453 h 1357213"/>
                <a:gd name="connsiteX1" fmla="*/ 10092 w 736851"/>
                <a:gd name="connsiteY1" fmla="*/ 636554 h 1357213"/>
                <a:gd name="connsiteX2" fmla="*/ 255675 w 736851"/>
                <a:gd name="connsiteY2" fmla="*/ 123843 h 1357213"/>
                <a:gd name="connsiteX3" fmla="*/ 552568 w 736851"/>
                <a:gd name="connsiteY3" fmla="*/ 0 h 1357213"/>
                <a:gd name="connsiteX4" fmla="*/ 736851 w 736851"/>
                <a:gd name="connsiteY4" fmla="*/ 112601 h 1357213"/>
                <a:gd name="connsiteX5" fmla="*/ 621295 w 736851"/>
                <a:gd name="connsiteY5" fmla="*/ 172890 h 1357213"/>
                <a:gd name="connsiteX6" fmla="*/ 542520 w 736851"/>
                <a:gd name="connsiteY6" fmla="*/ 203453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8" fmla="*/ 10092 w 736851"/>
                <a:gd name="connsiteY8" fmla="*/ 636554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0" fmla="*/ 542520 w 736851"/>
                <a:gd name="connsiteY0" fmla="*/ 203453 h 1357213"/>
                <a:gd name="connsiteX1" fmla="*/ 10092 w 736851"/>
                <a:gd name="connsiteY1" fmla="*/ 636554 h 1357213"/>
                <a:gd name="connsiteX2" fmla="*/ 255675 w 736851"/>
                <a:gd name="connsiteY2" fmla="*/ 123843 h 1357213"/>
                <a:gd name="connsiteX3" fmla="*/ 552568 w 736851"/>
                <a:gd name="connsiteY3" fmla="*/ 0 h 1357213"/>
                <a:gd name="connsiteX4" fmla="*/ 736851 w 736851"/>
                <a:gd name="connsiteY4" fmla="*/ 112601 h 1357213"/>
                <a:gd name="connsiteX5" fmla="*/ 540908 w 736851"/>
                <a:gd name="connsiteY5" fmla="*/ 273374 h 1357213"/>
                <a:gd name="connsiteX6" fmla="*/ 542520 w 736851"/>
                <a:gd name="connsiteY6" fmla="*/ 203453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8" fmla="*/ 10092 w 736851"/>
                <a:gd name="connsiteY8" fmla="*/ 636554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0" fmla="*/ 542520 w 736851"/>
                <a:gd name="connsiteY0" fmla="*/ 203453 h 1357213"/>
                <a:gd name="connsiteX1" fmla="*/ 10092 w 736851"/>
                <a:gd name="connsiteY1" fmla="*/ 636554 h 1357213"/>
                <a:gd name="connsiteX2" fmla="*/ 255675 w 736851"/>
                <a:gd name="connsiteY2" fmla="*/ 123843 h 1357213"/>
                <a:gd name="connsiteX3" fmla="*/ 552568 w 736851"/>
                <a:gd name="connsiteY3" fmla="*/ 0 h 1357213"/>
                <a:gd name="connsiteX4" fmla="*/ 626319 w 736851"/>
                <a:gd name="connsiteY4" fmla="*/ 62358 h 1357213"/>
                <a:gd name="connsiteX5" fmla="*/ 736851 w 736851"/>
                <a:gd name="connsiteY5" fmla="*/ 112601 h 1357213"/>
                <a:gd name="connsiteX6" fmla="*/ 540908 w 736851"/>
                <a:gd name="connsiteY6" fmla="*/ 273374 h 1357213"/>
                <a:gd name="connsiteX7" fmla="*/ 542520 w 736851"/>
                <a:gd name="connsiteY7" fmla="*/ 203453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8" fmla="*/ 10092 w 736851"/>
                <a:gd name="connsiteY8" fmla="*/ 636554 h 1357213"/>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0" fmla="*/ 542520 w 736851"/>
                <a:gd name="connsiteY0" fmla="*/ 271724 h 1425484"/>
                <a:gd name="connsiteX1" fmla="*/ 10092 w 736851"/>
                <a:gd name="connsiteY1" fmla="*/ 704825 h 1425484"/>
                <a:gd name="connsiteX2" fmla="*/ 255675 w 736851"/>
                <a:gd name="connsiteY2" fmla="*/ 192114 h 1425484"/>
                <a:gd name="connsiteX3" fmla="*/ 552568 w 736851"/>
                <a:gd name="connsiteY3" fmla="*/ 68271 h 1425484"/>
                <a:gd name="connsiteX4" fmla="*/ 555981 w 736851"/>
                <a:gd name="connsiteY4" fmla="*/ 0 h 1425484"/>
                <a:gd name="connsiteX5" fmla="*/ 736851 w 736851"/>
                <a:gd name="connsiteY5" fmla="*/ 180872 h 1425484"/>
                <a:gd name="connsiteX6" fmla="*/ 540908 w 736851"/>
                <a:gd name="connsiteY6" fmla="*/ 341645 h 1425484"/>
                <a:gd name="connsiteX7" fmla="*/ 542520 w 736851"/>
                <a:gd name="connsiteY7" fmla="*/ 271724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8" fmla="*/ 10092 w 736851"/>
                <a:gd name="connsiteY8" fmla="*/ 704825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0" fmla="*/ 542520 w 736851"/>
                <a:gd name="connsiteY0" fmla="*/ 271724 h 1425484"/>
                <a:gd name="connsiteX1" fmla="*/ 10092 w 736851"/>
                <a:gd name="connsiteY1" fmla="*/ 704825 h 1425484"/>
                <a:gd name="connsiteX2" fmla="*/ 255675 w 736851"/>
                <a:gd name="connsiteY2" fmla="*/ 192114 h 1425484"/>
                <a:gd name="connsiteX3" fmla="*/ 552568 w 736851"/>
                <a:gd name="connsiteY3" fmla="*/ 68271 h 1425484"/>
                <a:gd name="connsiteX4" fmla="*/ 555981 w 736851"/>
                <a:gd name="connsiteY4" fmla="*/ 0 h 1425484"/>
                <a:gd name="connsiteX5" fmla="*/ 736851 w 736851"/>
                <a:gd name="connsiteY5" fmla="*/ 180872 h 1425484"/>
                <a:gd name="connsiteX6" fmla="*/ 561005 w 736851"/>
                <a:gd name="connsiteY6" fmla="*/ 361741 h 1425484"/>
                <a:gd name="connsiteX7" fmla="*/ 542520 w 736851"/>
                <a:gd name="connsiteY7" fmla="*/ 271724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8" fmla="*/ 10092 w 736851"/>
                <a:gd name="connsiteY8" fmla="*/ 704825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0" fmla="*/ 542520 w 736851"/>
                <a:gd name="connsiteY0" fmla="*/ 271724 h 1425484"/>
                <a:gd name="connsiteX1" fmla="*/ 10092 w 736851"/>
                <a:gd name="connsiteY1" fmla="*/ 704825 h 1425484"/>
                <a:gd name="connsiteX2" fmla="*/ 255675 w 736851"/>
                <a:gd name="connsiteY2" fmla="*/ 192114 h 1425484"/>
                <a:gd name="connsiteX3" fmla="*/ 552568 w 736851"/>
                <a:gd name="connsiteY3" fmla="*/ 68271 h 1425484"/>
                <a:gd name="connsiteX4" fmla="*/ 555981 w 736851"/>
                <a:gd name="connsiteY4" fmla="*/ 0 h 1425484"/>
                <a:gd name="connsiteX5" fmla="*/ 736851 w 736851"/>
                <a:gd name="connsiteY5" fmla="*/ 180872 h 1425484"/>
                <a:gd name="connsiteX6" fmla="*/ 550957 w 736851"/>
                <a:gd name="connsiteY6" fmla="*/ 361741 h 1425484"/>
                <a:gd name="connsiteX7" fmla="*/ 542520 w 736851"/>
                <a:gd name="connsiteY7" fmla="*/ 271724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8" fmla="*/ 10092 w 736851"/>
                <a:gd name="connsiteY8" fmla="*/ 704825 h 1425484"/>
                <a:gd name="connsiteX0" fmla="*/ 14 w 736851"/>
                <a:gd name="connsiteY0" fmla="*/ 623196 h 1435533"/>
                <a:gd name="connsiteX1" fmla="*/ 550083 w 736851"/>
                <a:gd name="connsiteY1" fmla="*/ 1160499 h 1435533"/>
                <a:gd name="connsiteX2" fmla="*/ 550083 w 736851"/>
                <a:gd name="connsiteY2" fmla="*/ 1068820 h 1435533"/>
                <a:gd name="connsiteX3" fmla="*/ 733439 w 736851"/>
                <a:gd name="connsiteY3" fmla="*/ 1269798 h 1435533"/>
                <a:gd name="connsiteX4" fmla="*/ 550083 w 736851"/>
                <a:gd name="connsiteY4" fmla="*/ 1435533 h 1435533"/>
                <a:gd name="connsiteX5" fmla="*/ 550083 w 736851"/>
                <a:gd name="connsiteY5" fmla="*/ 1343855 h 1435533"/>
                <a:gd name="connsiteX6" fmla="*/ 14 w 736851"/>
                <a:gd name="connsiteY6" fmla="*/ 806552 h 1435533"/>
                <a:gd name="connsiteX7" fmla="*/ 14 w 736851"/>
                <a:gd name="connsiteY7" fmla="*/ 623196 h 1435533"/>
                <a:gd name="connsiteX0" fmla="*/ 542520 w 736851"/>
                <a:gd name="connsiteY0" fmla="*/ 281773 h 1435533"/>
                <a:gd name="connsiteX1" fmla="*/ 10092 w 736851"/>
                <a:gd name="connsiteY1" fmla="*/ 714874 h 1435533"/>
                <a:gd name="connsiteX2" fmla="*/ 255675 w 736851"/>
                <a:gd name="connsiteY2" fmla="*/ 202163 h 1435533"/>
                <a:gd name="connsiteX3" fmla="*/ 552568 w 736851"/>
                <a:gd name="connsiteY3" fmla="*/ 78320 h 1435533"/>
                <a:gd name="connsiteX4" fmla="*/ 545932 w 736851"/>
                <a:gd name="connsiteY4" fmla="*/ 0 h 1435533"/>
                <a:gd name="connsiteX5" fmla="*/ 736851 w 736851"/>
                <a:gd name="connsiteY5" fmla="*/ 190921 h 1435533"/>
                <a:gd name="connsiteX6" fmla="*/ 550957 w 736851"/>
                <a:gd name="connsiteY6" fmla="*/ 371790 h 1435533"/>
                <a:gd name="connsiteX7" fmla="*/ 542520 w 736851"/>
                <a:gd name="connsiteY7" fmla="*/ 281773 h 1435533"/>
                <a:gd name="connsiteX0" fmla="*/ 14 w 736851"/>
                <a:gd name="connsiteY0" fmla="*/ 623196 h 1435533"/>
                <a:gd name="connsiteX1" fmla="*/ 550083 w 736851"/>
                <a:gd name="connsiteY1" fmla="*/ 1160499 h 1435533"/>
                <a:gd name="connsiteX2" fmla="*/ 550083 w 736851"/>
                <a:gd name="connsiteY2" fmla="*/ 1068820 h 1435533"/>
                <a:gd name="connsiteX3" fmla="*/ 733439 w 736851"/>
                <a:gd name="connsiteY3" fmla="*/ 1269798 h 1435533"/>
                <a:gd name="connsiteX4" fmla="*/ 550083 w 736851"/>
                <a:gd name="connsiteY4" fmla="*/ 1435533 h 1435533"/>
                <a:gd name="connsiteX5" fmla="*/ 550083 w 736851"/>
                <a:gd name="connsiteY5" fmla="*/ 1343855 h 1435533"/>
                <a:gd name="connsiteX6" fmla="*/ 14 w 736851"/>
                <a:gd name="connsiteY6" fmla="*/ 806552 h 1435533"/>
                <a:gd name="connsiteX7" fmla="*/ 14 w 736851"/>
                <a:gd name="connsiteY7" fmla="*/ 623196 h 1435533"/>
                <a:gd name="connsiteX8" fmla="*/ 10092 w 736851"/>
                <a:gd name="connsiteY8" fmla="*/ 714874 h 1435533"/>
                <a:gd name="connsiteX0" fmla="*/ 745 w 737582"/>
                <a:gd name="connsiteY0" fmla="*/ 623196 h 1435533"/>
                <a:gd name="connsiteX1" fmla="*/ 550814 w 737582"/>
                <a:gd name="connsiteY1" fmla="*/ 1160499 h 1435533"/>
                <a:gd name="connsiteX2" fmla="*/ 550814 w 737582"/>
                <a:gd name="connsiteY2" fmla="*/ 1068820 h 1435533"/>
                <a:gd name="connsiteX3" fmla="*/ 734170 w 737582"/>
                <a:gd name="connsiteY3" fmla="*/ 1269798 h 1435533"/>
                <a:gd name="connsiteX4" fmla="*/ 550814 w 737582"/>
                <a:gd name="connsiteY4" fmla="*/ 1435533 h 1435533"/>
                <a:gd name="connsiteX5" fmla="*/ 550814 w 737582"/>
                <a:gd name="connsiteY5" fmla="*/ 1343855 h 1435533"/>
                <a:gd name="connsiteX6" fmla="*/ 745 w 737582"/>
                <a:gd name="connsiteY6" fmla="*/ 806552 h 1435533"/>
                <a:gd name="connsiteX7" fmla="*/ 745 w 737582"/>
                <a:gd name="connsiteY7" fmla="*/ 623196 h 1435533"/>
                <a:gd name="connsiteX0" fmla="*/ 543251 w 737582"/>
                <a:gd name="connsiteY0" fmla="*/ 281773 h 1435533"/>
                <a:gd name="connsiteX1" fmla="*/ 10823 w 737582"/>
                <a:gd name="connsiteY1" fmla="*/ 714874 h 1435533"/>
                <a:gd name="connsiteX2" fmla="*/ 246358 w 737582"/>
                <a:gd name="connsiteY2" fmla="*/ 187090 h 1435533"/>
                <a:gd name="connsiteX3" fmla="*/ 553299 w 737582"/>
                <a:gd name="connsiteY3" fmla="*/ 78320 h 1435533"/>
                <a:gd name="connsiteX4" fmla="*/ 546663 w 737582"/>
                <a:gd name="connsiteY4" fmla="*/ 0 h 1435533"/>
                <a:gd name="connsiteX5" fmla="*/ 737582 w 737582"/>
                <a:gd name="connsiteY5" fmla="*/ 190921 h 1435533"/>
                <a:gd name="connsiteX6" fmla="*/ 551688 w 737582"/>
                <a:gd name="connsiteY6" fmla="*/ 371790 h 1435533"/>
                <a:gd name="connsiteX7" fmla="*/ 543251 w 737582"/>
                <a:gd name="connsiteY7" fmla="*/ 281773 h 1435533"/>
                <a:gd name="connsiteX0" fmla="*/ 745 w 737582"/>
                <a:gd name="connsiteY0" fmla="*/ 623196 h 1435533"/>
                <a:gd name="connsiteX1" fmla="*/ 550814 w 737582"/>
                <a:gd name="connsiteY1" fmla="*/ 1160499 h 1435533"/>
                <a:gd name="connsiteX2" fmla="*/ 550814 w 737582"/>
                <a:gd name="connsiteY2" fmla="*/ 1068820 h 1435533"/>
                <a:gd name="connsiteX3" fmla="*/ 734170 w 737582"/>
                <a:gd name="connsiteY3" fmla="*/ 1269798 h 1435533"/>
                <a:gd name="connsiteX4" fmla="*/ 550814 w 737582"/>
                <a:gd name="connsiteY4" fmla="*/ 1435533 h 1435533"/>
                <a:gd name="connsiteX5" fmla="*/ 550814 w 737582"/>
                <a:gd name="connsiteY5" fmla="*/ 1343855 h 1435533"/>
                <a:gd name="connsiteX6" fmla="*/ 745 w 737582"/>
                <a:gd name="connsiteY6" fmla="*/ 806552 h 1435533"/>
                <a:gd name="connsiteX7" fmla="*/ 745 w 737582"/>
                <a:gd name="connsiteY7" fmla="*/ 623196 h 1435533"/>
                <a:gd name="connsiteX8" fmla="*/ 10823 w 737582"/>
                <a:gd name="connsiteY8" fmla="*/ 714874 h 1435533"/>
                <a:gd name="connsiteX0" fmla="*/ 745 w 737582"/>
                <a:gd name="connsiteY0" fmla="*/ 623196 h 1435533"/>
                <a:gd name="connsiteX1" fmla="*/ 550814 w 737582"/>
                <a:gd name="connsiteY1" fmla="*/ 1160499 h 1435533"/>
                <a:gd name="connsiteX2" fmla="*/ 550814 w 737582"/>
                <a:gd name="connsiteY2" fmla="*/ 1068820 h 1435533"/>
                <a:gd name="connsiteX3" fmla="*/ 734170 w 737582"/>
                <a:gd name="connsiteY3" fmla="*/ 1269798 h 1435533"/>
                <a:gd name="connsiteX4" fmla="*/ 550814 w 737582"/>
                <a:gd name="connsiteY4" fmla="*/ 1435533 h 1435533"/>
                <a:gd name="connsiteX5" fmla="*/ 550814 w 737582"/>
                <a:gd name="connsiteY5" fmla="*/ 1343855 h 1435533"/>
                <a:gd name="connsiteX6" fmla="*/ 745 w 737582"/>
                <a:gd name="connsiteY6" fmla="*/ 806552 h 1435533"/>
                <a:gd name="connsiteX7" fmla="*/ 745 w 737582"/>
                <a:gd name="connsiteY7" fmla="*/ 623196 h 1435533"/>
                <a:gd name="connsiteX0" fmla="*/ 543251 w 737582"/>
                <a:gd name="connsiteY0" fmla="*/ 281773 h 1435533"/>
                <a:gd name="connsiteX1" fmla="*/ 10823 w 737582"/>
                <a:gd name="connsiteY1" fmla="*/ 714874 h 1435533"/>
                <a:gd name="connsiteX2" fmla="*/ 246358 w 737582"/>
                <a:gd name="connsiteY2" fmla="*/ 187090 h 1435533"/>
                <a:gd name="connsiteX3" fmla="*/ 553299 w 737582"/>
                <a:gd name="connsiteY3" fmla="*/ 78320 h 1435533"/>
                <a:gd name="connsiteX4" fmla="*/ 546663 w 737582"/>
                <a:gd name="connsiteY4" fmla="*/ 0 h 1435533"/>
                <a:gd name="connsiteX5" fmla="*/ 737582 w 737582"/>
                <a:gd name="connsiteY5" fmla="*/ 190921 h 1435533"/>
                <a:gd name="connsiteX6" fmla="*/ 551688 w 737582"/>
                <a:gd name="connsiteY6" fmla="*/ 371790 h 1435533"/>
                <a:gd name="connsiteX7" fmla="*/ 543251 w 737582"/>
                <a:gd name="connsiteY7" fmla="*/ 281773 h 1435533"/>
                <a:gd name="connsiteX0" fmla="*/ 745 w 737582"/>
                <a:gd name="connsiteY0" fmla="*/ 623196 h 1435533"/>
                <a:gd name="connsiteX1" fmla="*/ 550814 w 737582"/>
                <a:gd name="connsiteY1" fmla="*/ 1160499 h 1435533"/>
                <a:gd name="connsiteX2" fmla="*/ 550814 w 737582"/>
                <a:gd name="connsiteY2" fmla="*/ 1068820 h 1435533"/>
                <a:gd name="connsiteX3" fmla="*/ 734170 w 737582"/>
                <a:gd name="connsiteY3" fmla="*/ 1269798 h 1435533"/>
                <a:gd name="connsiteX4" fmla="*/ 550814 w 737582"/>
                <a:gd name="connsiteY4" fmla="*/ 1435533 h 1435533"/>
                <a:gd name="connsiteX5" fmla="*/ 550814 w 737582"/>
                <a:gd name="connsiteY5" fmla="*/ 1343855 h 1435533"/>
                <a:gd name="connsiteX6" fmla="*/ 745 w 737582"/>
                <a:gd name="connsiteY6" fmla="*/ 806552 h 1435533"/>
                <a:gd name="connsiteX7" fmla="*/ 745 w 737582"/>
                <a:gd name="connsiteY7" fmla="*/ 623196 h 1435533"/>
                <a:gd name="connsiteX8" fmla="*/ 10823 w 737582"/>
                <a:gd name="connsiteY8" fmla="*/ 714874 h 1435533"/>
                <a:gd name="connsiteX0" fmla="*/ 745 w 734503"/>
                <a:gd name="connsiteY0" fmla="*/ 623196 h 1435533"/>
                <a:gd name="connsiteX1" fmla="*/ 550814 w 734503"/>
                <a:gd name="connsiteY1" fmla="*/ 1160499 h 1435533"/>
                <a:gd name="connsiteX2" fmla="*/ 550814 w 734503"/>
                <a:gd name="connsiteY2" fmla="*/ 1068820 h 1435533"/>
                <a:gd name="connsiteX3" fmla="*/ 734170 w 734503"/>
                <a:gd name="connsiteY3" fmla="*/ 1269798 h 1435533"/>
                <a:gd name="connsiteX4" fmla="*/ 550814 w 734503"/>
                <a:gd name="connsiteY4" fmla="*/ 1435533 h 1435533"/>
                <a:gd name="connsiteX5" fmla="*/ 550814 w 734503"/>
                <a:gd name="connsiteY5" fmla="*/ 1343855 h 1435533"/>
                <a:gd name="connsiteX6" fmla="*/ 745 w 734503"/>
                <a:gd name="connsiteY6" fmla="*/ 806552 h 1435533"/>
                <a:gd name="connsiteX7" fmla="*/ 745 w 734503"/>
                <a:gd name="connsiteY7" fmla="*/ 623196 h 1435533"/>
                <a:gd name="connsiteX0" fmla="*/ 543251 w 734503"/>
                <a:gd name="connsiteY0" fmla="*/ 281773 h 1435533"/>
                <a:gd name="connsiteX1" fmla="*/ 10823 w 734503"/>
                <a:gd name="connsiteY1" fmla="*/ 714874 h 1435533"/>
                <a:gd name="connsiteX2" fmla="*/ 246358 w 734503"/>
                <a:gd name="connsiteY2" fmla="*/ 187090 h 1435533"/>
                <a:gd name="connsiteX3" fmla="*/ 553299 w 734503"/>
                <a:gd name="connsiteY3" fmla="*/ 78320 h 1435533"/>
                <a:gd name="connsiteX4" fmla="*/ 546663 w 734503"/>
                <a:gd name="connsiteY4" fmla="*/ 0 h 1435533"/>
                <a:gd name="connsiteX5" fmla="*/ 734503 w 734503"/>
                <a:gd name="connsiteY5" fmla="*/ 163212 h 1435533"/>
                <a:gd name="connsiteX6" fmla="*/ 551688 w 734503"/>
                <a:gd name="connsiteY6" fmla="*/ 371790 h 1435533"/>
                <a:gd name="connsiteX7" fmla="*/ 543251 w 734503"/>
                <a:gd name="connsiteY7" fmla="*/ 281773 h 1435533"/>
                <a:gd name="connsiteX0" fmla="*/ 745 w 734503"/>
                <a:gd name="connsiteY0" fmla="*/ 623196 h 1435533"/>
                <a:gd name="connsiteX1" fmla="*/ 550814 w 734503"/>
                <a:gd name="connsiteY1" fmla="*/ 1160499 h 1435533"/>
                <a:gd name="connsiteX2" fmla="*/ 550814 w 734503"/>
                <a:gd name="connsiteY2" fmla="*/ 1068820 h 1435533"/>
                <a:gd name="connsiteX3" fmla="*/ 734170 w 734503"/>
                <a:gd name="connsiteY3" fmla="*/ 1269798 h 1435533"/>
                <a:gd name="connsiteX4" fmla="*/ 550814 w 734503"/>
                <a:gd name="connsiteY4" fmla="*/ 1435533 h 1435533"/>
                <a:gd name="connsiteX5" fmla="*/ 550814 w 734503"/>
                <a:gd name="connsiteY5" fmla="*/ 1343855 h 1435533"/>
                <a:gd name="connsiteX6" fmla="*/ 745 w 734503"/>
                <a:gd name="connsiteY6" fmla="*/ 806552 h 1435533"/>
                <a:gd name="connsiteX7" fmla="*/ 745 w 734503"/>
                <a:gd name="connsiteY7" fmla="*/ 623196 h 1435533"/>
                <a:gd name="connsiteX8" fmla="*/ 10823 w 734503"/>
                <a:gd name="connsiteY8" fmla="*/ 714874 h 1435533"/>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87931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51688 w 734503"/>
                <a:gd name="connsiteY6" fmla="*/ 377948 h 1441691"/>
                <a:gd name="connsiteX7" fmla="*/ 543251 w 734503"/>
                <a:gd name="connsiteY7" fmla="*/ 287931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87931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5531 w 734503"/>
                <a:gd name="connsiteY6" fmla="*/ 341002 h 1441691"/>
                <a:gd name="connsiteX7" fmla="*/ 543251 w 734503"/>
                <a:gd name="connsiteY7" fmla="*/ 287931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87931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8610 w 734503"/>
                <a:gd name="connsiteY6" fmla="*/ 371790 h 1441691"/>
                <a:gd name="connsiteX7" fmla="*/ 543251 w 734503"/>
                <a:gd name="connsiteY7" fmla="*/ 287931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63300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8610 w 734503"/>
                <a:gd name="connsiteY6" fmla="*/ 371790 h 1441691"/>
                <a:gd name="connsiteX7" fmla="*/ 543251 w 734503"/>
                <a:gd name="connsiteY7" fmla="*/ 263300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78694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8610 w 734503"/>
                <a:gd name="connsiteY6" fmla="*/ 371790 h 1441691"/>
                <a:gd name="connsiteX7" fmla="*/ 543251 w 734503"/>
                <a:gd name="connsiteY7" fmla="*/ 278694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78694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8610 w 734503"/>
                <a:gd name="connsiteY6" fmla="*/ 371790 h 1441691"/>
                <a:gd name="connsiteX7" fmla="*/ 543251 w 734503"/>
                <a:gd name="connsiteY7" fmla="*/ 278694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301031 w 733758"/>
                <a:gd name="connsiteY2" fmla="*/ 236351 h 1441691"/>
                <a:gd name="connsiteX3" fmla="*/ 552554 w 733758"/>
                <a:gd name="connsiteY3" fmla="*/ 84478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301031 w 733758"/>
                <a:gd name="connsiteY2" fmla="*/ 236351 h 1441691"/>
                <a:gd name="connsiteX3" fmla="*/ 552554 w 733758"/>
                <a:gd name="connsiteY3" fmla="*/ 109108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301031 w 733758"/>
                <a:gd name="connsiteY2" fmla="*/ 236351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2554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2554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40648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40648 w 733758"/>
                <a:gd name="connsiteY3" fmla="*/ 96793 h 1441691"/>
                <a:gd name="connsiteX4" fmla="*/ 545918 w 733758"/>
                <a:gd name="connsiteY4" fmla="*/ 0 h 1441691"/>
                <a:gd name="connsiteX5" fmla="*/ 733758 w 733758"/>
                <a:gd name="connsiteY5" fmla="*/ 169370 h 1441691"/>
                <a:gd name="connsiteX6" fmla="*/ 540721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758" h="1441691" stroke="0" extrusionOk="0">
                  <a:moveTo>
                    <a:pt x="0" y="629354"/>
                  </a:moveTo>
                  <a:cubicBezTo>
                    <a:pt x="0" y="882398"/>
                    <a:pt x="226248" y="1103396"/>
                    <a:pt x="550069" y="1166657"/>
                  </a:cubicBezTo>
                  <a:lnTo>
                    <a:pt x="550069" y="1074978"/>
                  </a:lnTo>
                  <a:lnTo>
                    <a:pt x="733425" y="1275956"/>
                  </a:lnTo>
                  <a:lnTo>
                    <a:pt x="550069" y="1441691"/>
                  </a:lnTo>
                  <a:lnTo>
                    <a:pt x="550069" y="1350013"/>
                  </a:lnTo>
                  <a:cubicBezTo>
                    <a:pt x="226248" y="1286752"/>
                    <a:pt x="0" y="1065755"/>
                    <a:pt x="0" y="812710"/>
                  </a:cubicBezTo>
                  <a:lnTo>
                    <a:pt x="0" y="629354"/>
                  </a:lnTo>
                  <a:close/>
                </a:path>
                <a:path w="733758" h="1441691" fill="darkenLess" stroke="0" extrusionOk="0">
                  <a:moveTo>
                    <a:pt x="542506" y="278694"/>
                  </a:moveTo>
                  <a:cubicBezTo>
                    <a:pt x="356619" y="312560"/>
                    <a:pt x="69272" y="453661"/>
                    <a:pt x="10078" y="721032"/>
                  </a:cubicBezTo>
                  <a:cubicBezTo>
                    <a:pt x="-32352" y="529383"/>
                    <a:pt x="69226" y="335224"/>
                    <a:pt x="264085" y="208642"/>
                  </a:cubicBezTo>
                  <a:cubicBezTo>
                    <a:pt x="472384" y="94252"/>
                    <a:pt x="539722" y="96151"/>
                    <a:pt x="540648" y="96793"/>
                  </a:cubicBezTo>
                  <a:lnTo>
                    <a:pt x="545918" y="0"/>
                  </a:lnTo>
                  <a:lnTo>
                    <a:pt x="733758" y="169370"/>
                  </a:lnTo>
                  <a:lnTo>
                    <a:pt x="540721" y="371790"/>
                  </a:lnTo>
                  <a:cubicBezTo>
                    <a:pt x="541258" y="348483"/>
                    <a:pt x="541969" y="302001"/>
                    <a:pt x="542506" y="278694"/>
                  </a:cubicBezTo>
                  <a:close/>
                </a:path>
                <a:path w="733758" h="1441691" fill="none" extrusionOk="0">
                  <a:moveTo>
                    <a:pt x="0" y="629354"/>
                  </a:moveTo>
                  <a:cubicBezTo>
                    <a:pt x="0" y="882398"/>
                    <a:pt x="226248" y="1103396"/>
                    <a:pt x="550069" y="1166657"/>
                  </a:cubicBezTo>
                  <a:lnTo>
                    <a:pt x="550069" y="1074978"/>
                  </a:lnTo>
                  <a:lnTo>
                    <a:pt x="733425" y="1275956"/>
                  </a:lnTo>
                  <a:lnTo>
                    <a:pt x="550069" y="1441691"/>
                  </a:lnTo>
                  <a:lnTo>
                    <a:pt x="550069" y="1350013"/>
                  </a:lnTo>
                  <a:cubicBezTo>
                    <a:pt x="226248" y="1286752"/>
                    <a:pt x="0" y="1065755"/>
                    <a:pt x="0" y="812710"/>
                  </a:cubicBezTo>
                  <a:lnTo>
                    <a:pt x="0" y="629354"/>
                  </a:lnTo>
                  <a:lnTo>
                    <a:pt x="10078" y="721032"/>
                  </a:lnTo>
                </a:path>
              </a:pathLst>
            </a:custGeom>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de-DE" sz="1867" dirty="0">
                <a:solidFill>
                  <a:srgbClr val="2D4B9B"/>
                </a:solidFill>
                <a:latin typeface="Arial"/>
              </a:endParaRPr>
            </a:p>
          </p:txBody>
        </p:sp>
        <p:sp>
          <p:nvSpPr>
            <p:cNvPr id="64" name="Pfeil: nach rechts gekrümmt 100">
              <a:extLst>
                <a:ext uri="{FF2B5EF4-FFF2-40B4-BE49-F238E27FC236}">
                  <a16:creationId xmlns:a16="http://schemas.microsoft.com/office/drawing/2014/main" id="{6C8B9C05-6AD1-4845-80A8-311D1F4F497F}"/>
                </a:ext>
              </a:extLst>
            </p:cNvPr>
            <p:cNvSpPr/>
            <p:nvPr/>
          </p:nvSpPr>
          <p:spPr>
            <a:xfrm rot="10800000" flipV="1">
              <a:off x="6672630" y="2339103"/>
              <a:ext cx="210790" cy="361466"/>
            </a:xfrm>
            <a:custGeom>
              <a:avLst/>
              <a:gdLst>
                <a:gd name="connsiteX0" fmla="*/ 0 w 733425"/>
                <a:gd name="connsiteY0" fmla="*/ 554924 h 1384882"/>
                <a:gd name="connsiteX1" fmla="*/ 550069 w 733425"/>
                <a:gd name="connsiteY1" fmla="*/ 1092227 h 1384882"/>
                <a:gd name="connsiteX2" fmla="*/ 550069 w 733425"/>
                <a:gd name="connsiteY2" fmla="*/ 1000548 h 1384882"/>
                <a:gd name="connsiteX3" fmla="*/ 733425 w 733425"/>
                <a:gd name="connsiteY3" fmla="*/ 1201526 h 1384882"/>
                <a:gd name="connsiteX4" fmla="*/ 550069 w 733425"/>
                <a:gd name="connsiteY4" fmla="*/ 1367261 h 1384882"/>
                <a:gd name="connsiteX5" fmla="*/ 550069 w 733425"/>
                <a:gd name="connsiteY5" fmla="*/ 1275583 h 1384882"/>
                <a:gd name="connsiteX6" fmla="*/ 0 w 733425"/>
                <a:gd name="connsiteY6" fmla="*/ 738280 h 1384882"/>
                <a:gd name="connsiteX7" fmla="*/ 0 w 733425"/>
                <a:gd name="connsiteY7" fmla="*/ 554924 h 1384882"/>
                <a:gd name="connsiteX0" fmla="*/ 733425 w 733425"/>
                <a:gd name="connsiteY0" fmla="*/ 183356 h 1384882"/>
                <a:gd name="connsiteX1" fmla="*/ 10078 w 733425"/>
                <a:gd name="connsiteY1" fmla="*/ 646602 h 1384882"/>
                <a:gd name="connsiteX2" fmla="*/ 255661 w 733425"/>
                <a:gd name="connsiteY2" fmla="*/ 133891 h 1384882"/>
                <a:gd name="connsiteX3" fmla="*/ 733425 w 733425"/>
                <a:gd name="connsiteY3" fmla="*/ 0 h 1384882"/>
                <a:gd name="connsiteX4" fmla="*/ 733425 w 733425"/>
                <a:gd name="connsiteY4" fmla="*/ 183356 h 1384882"/>
                <a:gd name="connsiteX0" fmla="*/ 0 w 733425"/>
                <a:gd name="connsiteY0" fmla="*/ 554924 h 1384882"/>
                <a:gd name="connsiteX1" fmla="*/ 550069 w 733425"/>
                <a:gd name="connsiteY1" fmla="*/ 1092227 h 1384882"/>
                <a:gd name="connsiteX2" fmla="*/ 550069 w 733425"/>
                <a:gd name="connsiteY2" fmla="*/ 1000548 h 1384882"/>
                <a:gd name="connsiteX3" fmla="*/ 733425 w 733425"/>
                <a:gd name="connsiteY3" fmla="*/ 1201526 h 1384882"/>
                <a:gd name="connsiteX4" fmla="*/ 550069 w 733425"/>
                <a:gd name="connsiteY4" fmla="*/ 1367261 h 1384882"/>
                <a:gd name="connsiteX5" fmla="*/ 550069 w 733425"/>
                <a:gd name="connsiteY5" fmla="*/ 1275583 h 1384882"/>
                <a:gd name="connsiteX6" fmla="*/ 0 w 733425"/>
                <a:gd name="connsiteY6" fmla="*/ 738280 h 1384882"/>
                <a:gd name="connsiteX7" fmla="*/ 0 w 733425"/>
                <a:gd name="connsiteY7" fmla="*/ 554924 h 1384882"/>
                <a:gd name="connsiteX8" fmla="*/ 733425 w 733425"/>
                <a:gd name="connsiteY8" fmla="*/ 0 h 1384882"/>
                <a:gd name="connsiteX9" fmla="*/ 733425 w 733425"/>
                <a:gd name="connsiteY9" fmla="*/ 183356 h 1384882"/>
                <a:gd name="connsiteX10" fmla="*/ 10078 w 733425"/>
                <a:gd name="connsiteY10" fmla="*/ 646602 h 1384882"/>
                <a:gd name="connsiteX0" fmla="*/ 14 w 791218"/>
                <a:gd name="connsiteY0" fmla="*/ 554924 h 1367261"/>
                <a:gd name="connsiteX1" fmla="*/ 550083 w 791218"/>
                <a:gd name="connsiteY1" fmla="*/ 1092227 h 1367261"/>
                <a:gd name="connsiteX2" fmla="*/ 550083 w 791218"/>
                <a:gd name="connsiteY2" fmla="*/ 1000548 h 1367261"/>
                <a:gd name="connsiteX3" fmla="*/ 733439 w 791218"/>
                <a:gd name="connsiteY3" fmla="*/ 1201526 h 1367261"/>
                <a:gd name="connsiteX4" fmla="*/ 550083 w 791218"/>
                <a:gd name="connsiteY4" fmla="*/ 1367261 h 1367261"/>
                <a:gd name="connsiteX5" fmla="*/ 550083 w 791218"/>
                <a:gd name="connsiteY5" fmla="*/ 1275583 h 1367261"/>
                <a:gd name="connsiteX6" fmla="*/ 14 w 791218"/>
                <a:gd name="connsiteY6" fmla="*/ 738280 h 1367261"/>
                <a:gd name="connsiteX7" fmla="*/ 14 w 791218"/>
                <a:gd name="connsiteY7" fmla="*/ 554924 h 1367261"/>
                <a:gd name="connsiteX0" fmla="*/ 733439 w 791218"/>
                <a:gd name="connsiteY0" fmla="*/ 183356 h 1367261"/>
                <a:gd name="connsiteX1" fmla="*/ 10092 w 791218"/>
                <a:gd name="connsiteY1" fmla="*/ 646602 h 1367261"/>
                <a:gd name="connsiteX2" fmla="*/ 255675 w 791218"/>
                <a:gd name="connsiteY2" fmla="*/ 133891 h 1367261"/>
                <a:gd name="connsiteX3" fmla="*/ 733439 w 791218"/>
                <a:gd name="connsiteY3" fmla="*/ 0 h 1367261"/>
                <a:gd name="connsiteX4" fmla="*/ 733439 w 791218"/>
                <a:gd name="connsiteY4" fmla="*/ 183356 h 1367261"/>
                <a:gd name="connsiteX0" fmla="*/ 14 w 791218"/>
                <a:gd name="connsiteY0" fmla="*/ 554924 h 1367261"/>
                <a:gd name="connsiteX1" fmla="*/ 550083 w 791218"/>
                <a:gd name="connsiteY1" fmla="*/ 1092227 h 1367261"/>
                <a:gd name="connsiteX2" fmla="*/ 550083 w 791218"/>
                <a:gd name="connsiteY2" fmla="*/ 1000548 h 1367261"/>
                <a:gd name="connsiteX3" fmla="*/ 733439 w 791218"/>
                <a:gd name="connsiteY3" fmla="*/ 1201526 h 1367261"/>
                <a:gd name="connsiteX4" fmla="*/ 550083 w 791218"/>
                <a:gd name="connsiteY4" fmla="*/ 1367261 h 1367261"/>
                <a:gd name="connsiteX5" fmla="*/ 550083 w 791218"/>
                <a:gd name="connsiteY5" fmla="*/ 1275583 h 1367261"/>
                <a:gd name="connsiteX6" fmla="*/ 14 w 791218"/>
                <a:gd name="connsiteY6" fmla="*/ 738280 h 1367261"/>
                <a:gd name="connsiteX7" fmla="*/ 14 w 791218"/>
                <a:gd name="connsiteY7" fmla="*/ 554924 h 1367261"/>
                <a:gd name="connsiteX8" fmla="*/ 733439 w 791218"/>
                <a:gd name="connsiteY8" fmla="*/ 0 h 1367261"/>
                <a:gd name="connsiteX9" fmla="*/ 733439 w 791218"/>
                <a:gd name="connsiteY9" fmla="*/ 183356 h 1367261"/>
                <a:gd name="connsiteX10" fmla="*/ 738802 w 791218"/>
                <a:gd name="connsiteY10" fmla="*/ 278472 h 1367261"/>
                <a:gd name="connsiteX11" fmla="*/ 10092 w 791218"/>
                <a:gd name="connsiteY11" fmla="*/ 646602 h 1367261"/>
                <a:gd name="connsiteX0" fmla="*/ 14 w 791218"/>
                <a:gd name="connsiteY0" fmla="*/ 617646 h 1429983"/>
                <a:gd name="connsiteX1" fmla="*/ 550083 w 791218"/>
                <a:gd name="connsiteY1" fmla="*/ 1154949 h 1429983"/>
                <a:gd name="connsiteX2" fmla="*/ 550083 w 791218"/>
                <a:gd name="connsiteY2" fmla="*/ 1063270 h 1429983"/>
                <a:gd name="connsiteX3" fmla="*/ 733439 w 791218"/>
                <a:gd name="connsiteY3" fmla="*/ 1264248 h 1429983"/>
                <a:gd name="connsiteX4" fmla="*/ 550083 w 791218"/>
                <a:gd name="connsiteY4" fmla="*/ 1429983 h 1429983"/>
                <a:gd name="connsiteX5" fmla="*/ 550083 w 791218"/>
                <a:gd name="connsiteY5" fmla="*/ 1338305 h 1429983"/>
                <a:gd name="connsiteX6" fmla="*/ 14 w 791218"/>
                <a:gd name="connsiteY6" fmla="*/ 801002 h 1429983"/>
                <a:gd name="connsiteX7" fmla="*/ 14 w 791218"/>
                <a:gd name="connsiteY7" fmla="*/ 617646 h 1429983"/>
                <a:gd name="connsiteX0" fmla="*/ 733439 w 791218"/>
                <a:gd name="connsiteY0" fmla="*/ 246078 h 1429983"/>
                <a:gd name="connsiteX1" fmla="*/ 10092 w 791218"/>
                <a:gd name="connsiteY1" fmla="*/ 709324 h 1429983"/>
                <a:gd name="connsiteX2" fmla="*/ 255675 w 791218"/>
                <a:gd name="connsiteY2" fmla="*/ 196613 h 1429983"/>
                <a:gd name="connsiteX3" fmla="*/ 733439 w 791218"/>
                <a:gd name="connsiteY3" fmla="*/ 62722 h 1429983"/>
                <a:gd name="connsiteX4" fmla="*/ 733439 w 791218"/>
                <a:gd name="connsiteY4" fmla="*/ 246078 h 1429983"/>
                <a:gd name="connsiteX0" fmla="*/ 14 w 791218"/>
                <a:gd name="connsiteY0" fmla="*/ 617646 h 1429983"/>
                <a:gd name="connsiteX1" fmla="*/ 550083 w 791218"/>
                <a:gd name="connsiteY1" fmla="*/ 1154949 h 1429983"/>
                <a:gd name="connsiteX2" fmla="*/ 550083 w 791218"/>
                <a:gd name="connsiteY2" fmla="*/ 1063270 h 1429983"/>
                <a:gd name="connsiteX3" fmla="*/ 733439 w 791218"/>
                <a:gd name="connsiteY3" fmla="*/ 1264248 h 1429983"/>
                <a:gd name="connsiteX4" fmla="*/ 550083 w 791218"/>
                <a:gd name="connsiteY4" fmla="*/ 1429983 h 1429983"/>
                <a:gd name="connsiteX5" fmla="*/ 550083 w 791218"/>
                <a:gd name="connsiteY5" fmla="*/ 1338305 h 1429983"/>
                <a:gd name="connsiteX6" fmla="*/ 14 w 791218"/>
                <a:gd name="connsiteY6" fmla="*/ 801002 h 1429983"/>
                <a:gd name="connsiteX7" fmla="*/ 14 w 791218"/>
                <a:gd name="connsiteY7" fmla="*/ 617646 h 1429983"/>
                <a:gd name="connsiteX8" fmla="*/ 733439 w 791218"/>
                <a:gd name="connsiteY8" fmla="*/ 62722 h 1429983"/>
                <a:gd name="connsiteX9" fmla="*/ 738801 w 791218"/>
                <a:gd name="connsiteY9" fmla="*/ 0 h 1429983"/>
                <a:gd name="connsiteX10" fmla="*/ 733439 w 791218"/>
                <a:gd name="connsiteY10" fmla="*/ 246078 h 1429983"/>
                <a:gd name="connsiteX11" fmla="*/ 738802 w 791218"/>
                <a:gd name="connsiteY11" fmla="*/ 341194 h 1429983"/>
                <a:gd name="connsiteX12" fmla="*/ 10092 w 791218"/>
                <a:gd name="connsiteY12" fmla="*/ 709324 h 1429983"/>
                <a:gd name="connsiteX0" fmla="*/ 14 w 803122"/>
                <a:gd name="connsiteY0" fmla="*/ 617646 h 1429983"/>
                <a:gd name="connsiteX1" fmla="*/ 550083 w 803122"/>
                <a:gd name="connsiteY1" fmla="*/ 1154949 h 1429983"/>
                <a:gd name="connsiteX2" fmla="*/ 550083 w 803122"/>
                <a:gd name="connsiteY2" fmla="*/ 1063270 h 1429983"/>
                <a:gd name="connsiteX3" fmla="*/ 733439 w 803122"/>
                <a:gd name="connsiteY3" fmla="*/ 1264248 h 1429983"/>
                <a:gd name="connsiteX4" fmla="*/ 550083 w 803122"/>
                <a:gd name="connsiteY4" fmla="*/ 1429983 h 1429983"/>
                <a:gd name="connsiteX5" fmla="*/ 550083 w 803122"/>
                <a:gd name="connsiteY5" fmla="*/ 1338305 h 1429983"/>
                <a:gd name="connsiteX6" fmla="*/ 14 w 803122"/>
                <a:gd name="connsiteY6" fmla="*/ 801002 h 1429983"/>
                <a:gd name="connsiteX7" fmla="*/ 14 w 803122"/>
                <a:gd name="connsiteY7" fmla="*/ 617646 h 1429983"/>
                <a:gd name="connsiteX0" fmla="*/ 733439 w 803122"/>
                <a:gd name="connsiteY0" fmla="*/ 246078 h 1429983"/>
                <a:gd name="connsiteX1" fmla="*/ 10092 w 803122"/>
                <a:gd name="connsiteY1" fmla="*/ 709324 h 1429983"/>
                <a:gd name="connsiteX2" fmla="*/ 255675 w 803122"/>
                <a:gd name="connsiteY2" fmla="*/ 196613 h 1429983"/>
                <a:gd name="connsiteX3" fmla="*/ 733439 w 803122"/>
                <a:gd name="connsiteY3" fmla="*/ 62722 h 1429983"/>
                <a:gd name="connsiteX4" fmla="*/ 733439 w 803122"/>
                <a:gd name="connsiteY4" fmla="*/ 246078 h 1429983"/>
                <a:gd name="connsiteX0" fmla="*/ 14 w 803122"/>
                <a:gd name="connsiteY0" fmla="*/ 617646 h 1429983"/>
                <a:gd name="connsiteX1" fmla="*/ 550083 w 803122"/>
                <a:gd name="connsiteY1" fmla="*/ 1154949 h 1429983"/>
                <a:gd name="connsiteX2" fmla="*/ 550083 w 803122"/>
                <a:gd name="connsiteY2" fmla="*/ 1063270 h 1429983"/>
                <a:gd name="connsiteX3" fmla="*/ 733439 w 803122"/>
                <a:gd name="connsiteY3" fmla="*/ 1264248 h 1429983"/>
                <a:gd name="connsiteX4" fmla="*/ 550083 w 803122"/>
                <a:gd name="connsiteY4" fmla="*/ 1429983 h 1429983"/>
                <a:gd name="connsiteX5" fmla="*/ 550083 w 803122"/>
                <a:gd name="connsiteY5" fmla="*/ 1338305 h 1429983"/>
                <a:gd name="connsiteX6" fmla="*/ 14 w 803122"/>
                <a:gd name="connsiteY6" fmla="*/ 801002 h 1429983"/>
                <a:gd name="connsiteX7" fmla="*/ 14 w 803122"/>
                <a:gd name="connsiteY7" fmla="*/ 617646 h 1429983"/>
                <a:gd name="connsiteX8" fmla="*/ 733439 w 803122"/>
                <a:gd name="connsiteY8" fmla="*/ 62722 h 1429983"/>
                <a:gd name="connsiteX9" fmla="*/ 738801 w 803122"/>
                <a:gd name="connsiteY9" fmla="*/ 0 h 1429983"/>
                <a:gd name="connsiteX10" fmla="*/ 733439 w 803122"/>
                <a:gd name="connsiteY10" fmla="*/ 246078 h 1429983"/>
                <a:gd name="connsiteX11" fmla="*/ 766096 w 803122"/>
                <a:gd name="connsiteY11" fmla="*/ 204717 h 1429983"/>
                <a:gd name="connsiteX12" fmla="*/ 738802 w 803122"/>
                <a:gd name="connsiteY12" fmla="*/ 341194 h 1429983"/>
                <a:gd name="connsiteX13" fmla="*/ 10092 w 803122"/>
                <a:gd name="connsiteY13" fmla="*/ 709324 h 1429983"/>
                <a:gd name="connsiteX0" fmla="*/ 14 w 886700"/>
                <a:gd name="connsiteY0" fmla="*/ 617646 h 1429983"/>
                <a:gd name="connsiteX1" fmla="*/ 550083 w 886700"/>
                <a:gd name="connsiteY1" fmla="*/ 1154949 h 1429983"/>
                <a:gd name="connsiteX2" fmla="*/ 550083 w 886700"/>
                <a:gd name="connsiteY2" fmla="*/ 1063270 h 1429983"/>
                <a:gd name="connsiteX3" fmla="*/ 733439 w 886700"/>
                <a:gd name="connsiteY3" fmla="*/ 1264248 h 1429983"/>
                <a:gd name="connsiteX4" fmla="*/ 550083 w 886700"/>
                <a:gd name="connsiteY4" fmla="*/ 1429983 h 1429983"/>
                <a:gd name="connsiteX5" fmla="*/ 550083 w 886700"/>
                <a:gd name="connsiteY5" fmla="*/ 1338305 h 1429983"/>
                <a:gd name="connsiteX6" fmla="*/ 14 w 886700"/>
                <a:gd name="connsiteY6" fmla="*/ 801002 h 1429983"/>
                <a:gd name="connsiteX7" fmla="*/ 14 w 886700"/>
                <a:gd name="connsiteY7" fmla="*/ 617646 h 1429983"/>
                <a:gd name="connsiteX0" fmla="*/ 733439 w 886700"/>
                <a:gd name="connsiteY0" fmla="*/ 246078 h 1429983"/>
                <a:gd name="connsiteX1" fmla="*/ 10092 w 886700"/>
                <a:gd name="connsiteY1" fmla="*/ 709324 h 1429983"/>
                <a:gd name="connsiteX2" fmla="*/ 255675 w 886700"/>
                <a:gd name="connsiteY2" fmla="*/ 196613 h 1429983"/>
                <a:gd name="connsiteX3" fmla="*/ 733439 w 886700"/>
                <a:gd name="connsiteY3" fmla="*/ 62722 h 1429983"/>
                <a:gd name="connsiteX4" fmla="*/ 733439 w 886700"/>
                <a:gd name="connsiteY4" fmla="*/ 246078 h 1429983"/>
                <a:gd name="connsiteX0" fmla="*/ 14 w 886700"/>
                <a:gd name="connsiteY0" fmla="*/ 617646 h 1429983"/>
                <a:gd name="connsiteX1" fmla="*/ 550083 w 886700"/>
                <a:gd name="connsiteY1" fmla="*/ 1154949 h 1429983"/>
                <a:gd name="connsiteX2" fmla="*/ 550083 w 886700"/>
                <a:gd name="connsiteY2" fmla="*/ 1063270 h 1429983"/>
                <a:gd name="connsiteX3" fmla="*/ 733439 w 886700"/>
                <a:gd name="connsiteY3" fmla="*/ 1264248 h 1429983"/>
                <a:gd name="connsiteX4" fmla="*/ 550083 w 886700"/>
                <a:gd name="connsiteY4" fmla="*/ 1429983 h 1429983"/>
                <a:gd name="connsiteX5" fmla="*/ 550083 w 886700"/>
                <a:gd name="connsiteY5" fmla="*/ 1338305 h 1429983"/>
                <a:gd name="connsiteX6" fmla="*/ 14 w 886700"/>
                <a:gd name="connsiteY6" fmla="*/ 801002 h 1429983"/>
                <a:gd name="connsiteX7" fmla="*/ 14 w 886700"/>
                <a:gd name="connsiteY7" fmla="*/ 617646 h 1429983"/>
                <a:gd name="connsiteX8" fmla="*/ 733439 w 886700"/>
                <a:gd name="connsiteY8" fmla="*/ 62722 h 1429983"/>
                <a:gd name="connsiteX9" fmla="*/ 738801 w 886700"/>
                <a:gd name="connsiteY9" fmla="*/ 0 h 1429983"/>
                <a:gd name="connsiteX10" fmla="*/ 733439 w 886700"/>
                <a:gd name="connsiteY10" fmla="*/ 246078 h 1429983"/>
                <a:gd name="connsiteX11" fmla="*/ 886676 w 886700"/>
                <a:gd name="connsiteY11" fmla="*/ 154476 h 1429983"/>
                <a:gd name="connsiteX12" fmla="*/ 738802 w 886700"/>
                <a:gd name="connsiteY12" fmla="*/ 341194 h 1429983"/>
                <a:gd name="connsiteX13" fmla="*/ 10092 w 886700"/>
                <a:gd name="connsiteY13" fmla="*/ 709324 h 1429983"/>
                <a:gd name="connsiteX0" fmla="*/ 14 w 976535"/>
                <a:gd name="connsiteY0" fmla="*/ 617646 h 1429983"/>
                <a:gd name="connsiteX1" fmla="*/ 550083 w 976535"/>
                <a:gd name="connsiteY1" fmla="*/ 1154949 h 1429983"/>
                <a:gd name="connsiteX2" fmla="*/ 550083 w 976535"/>
                <a:gd name="connsiteY2" fmla="*/ 1063270 h 1429983"/>
                <a:gd name="connsiteX3" fmla="*/ 733439 w 976535"/>
                <a:gd name="connsiteY3" fmla="*/ 1264248 h 1429983"/>
                <a:gd name="connsiteX4" fmla="*/ 550083 w 976535"/>
                <a:gd name="connsiteY4" fmla="*/ 1429983 h 1429983"/>
                <a:gd name="connsiteX5" fmla="*/ 550083 w 976535"/>
                <a:gd name="connsiteY5" fmla="*/ 1338305 h 1429983"/>
                <a:gd name="connsiteX6" fmla="*/ 14 w 976535"/>
                <a:gd name="connsiteY6" fmla="*/ 801002 h 1429983"/>
                <a:gd name="connsiteX7" fmla="*/ 14 w 976535"/>
                <a:gd name="connsiteY7" fmla="*/ 617646 h 1429983"/>
                <a:gd name="connsiteX0" fmla="*/ 733439 w 976535"/>
                <a:gd name="connsiteY0" fmla="*/ 246078 h 1429983"/>
                <a:gd name="connsiteX1" fmla="*/ 10092 w 976535"/>
                <a:gd name="connsiteY1" fmla="*/ 709324 h 1429983"/>
                <a:gd name="connsiteX2" fmla="*/ 255675 w 976535"/>
                <a:gd name="connsiteY2" fmla="*/ 196613 h 1429983"/>
                <a:gd name="connsiteX3" fmla="*/ 733439 w 976535"/>
                <a:gd name="connsiteY3" fmla="*/ 62722 h 1429983"/>
                <a:gd name="connsiteX4" fmla="*/ 733439 w 976535"/>
                <a:gd name="connsiteY4" fmla="*/ 246078 h 1429983"/>
                <a:gd name="connsiteX0" fmla="*/ 14 w 976535"/>
                <a:gd name="connsiteY0" fmla="*/ 617646 h 1429983"/>
                <a:gd name="connsiteX1" fmla="*/ 550083 w 976535"/>
                <a:gd name="connsiteY1" fmla="*/ 1154949 h 1429983"/>
                <a:gd name="connsiteX2" fmla="*/ 550083 w 976535"/>
                <a:gd name="connsiteY2" fmla="*/ 1063270 h 1429983"/>
                <a:gd name="connsiteX3" fmla="*/ 733439 w 976535"/>
                <a:gd name="connsiteY3" fmla="*/ 1264248 h 1429983"/>
                <a:gd name="connsiteX4" fmla="*/ 550083 w 976535"/>
                <a:gd name="connsiteY4" fmla="*/ 1429983 h 1429983"/>
                <a:gd name="connsiteX5" fmla="*/ 550083 w 976535"/>
                <a:gd name="connsiteY5" fmla="*/ 1338305 h 1429983"/>
                <a:gd name="connsiteX6" fmla="*/ 14 w 976535"/>
                <a:gd name="connsiteY6" fmla="*/ 801002 h 1429983"/>
                <a:gd name="connsiteX7" fmla="*/ 14 w 976535"/>
                <a:gd name="connsiteY7" fmla="*/ 617646 h 1429983"/>
                <a:gd name="connsiteX8" fmla="*/ 733439 w 976535"/>
                <a:gd name="connsiteY8" fmla="*/ 62722 h 1429983"/>
                <a:gd name="connsiteX9" fmla="*/ 738801 w 976535"/>
                <a:gd name="connsiteY9" fmla="*/ 0 h 1429983"/>
                <a:gd name="connsiteX10" fmla="*/ 733439 w 976535"/>
                <a:gd name="connsiteY10" fmla="*/ 246078 h 1429983"/>
                <a:gd name="connsiteX11" fmla="*/ 886676 w 976535"/>
                <a:gd name="connsiteY11" fmla="*/ 154476 h 1429983"/>
                <a:gd name="connsiteX12" fmla="*/ 929721 w 976535"/>
                <a:gd name="connsiteY12" fmla="*/ 491920 h 1429983"/>
                <a:gd name="connsiteX13" fmla="*/ 10092 w 976535"/>
                <a:gd name="connsiteY13" fmla="*/ 709324 h 1429983"/>
                <a:gd name="connsiteX0" fmla="*/ 14 w 917711"/>
                <a:gd name="connsiteY0" fmla="*/ 617646 h 1429983"/>
                <a:gd name="connsiteX1" fmla="*/ 550083 w 917711"/>
                <a:gd name="connsiteY1" fmla="*/ 1154949 h 1429983"/>
                <a:gd name="connsiteX2" fmla="*/ 550083 w 917711"/>
                <a:gd name="connsiteY2" fmla="*/ 1063270 h 1429983"/>
                <a:gd name="connsiteX3" fmla="*/ 733439 w 917711"/>
                <a:gd name="connsiteY3" fmla="*/ 1264248 h 1429983"/>
                <a:gd name="connsiteX4" fmla="*/ 550083 w 917711"/>
                <a:gd name="connsiteY4" fmla="*/ 1429983 h 1429983"/>
                <a:gd name="connsiteX5" fmla="*/ 550083 w 917711"/>
                <a:gd name="connsiteY5" fmla="*/ 1338305 h 1429983"/>
                <a:gd name="connsiteX6" fmla="*/ 14 w 917711"/>
                <a:gd name="connsiteY6" fmla="*/ 801002 h 1429983"/>
                <a:gd name="connsiteX7" fmla="*/ 14 w 917711"/>
                <a:gd name="connsiteY7" fmla="*/ 617646 h 1429983"/>
                <a:gd name="connsiteX0" fmla="*/ 733439 w 917711"/>
                <a:gd name="connsiteY0" fmla="*/ 246078 h 1429983"/>
                <a:gd name="connsiteX1" fmla="*/ 10092 w 917711"/>
                <a:gd name="connsiteY1" fmla="*/ 709324 h 1429983"/>
                <a:gd name="connsiteX2" fmla="*/ 255675 w 917711"/>
                <a:gd name="connsiteY2" fmla="*/ 196613 h 1429983"/>
                <a:gd name="connsiteX3" fmla="*/ 733439 w 917711"/>
                <a:gd name="connsiteY3" fmla="*/ 62722 h 1429983"/>
                <a:gd name="connsiteX4" fmla="*/ 733439 w 917711"/>
                <a:gd name="connsiteY4" fmla="*/ 246078 h 1429983"/>
                <a:gd name="connsiteX0" fmla="*/ 14 w 917711"/>
                <a:gd name="connsiteY0" fmla="*/ 617646 h 1429983"/>
                <a:gd name="connsiteX1" fmla="*/ 550083 w 917711"/>
                <a:gd name="connsiteY1" fmla="*/ 1154949 h 1429983"/>
                <a:gd name="connsiteX2" fmla="*/ 550083 w 917711"/>
                <a:gd name="connsiteY2" fmla="*/ 1063270 h 1429983"/>
                <a:gd name="connsiteX3" fmla="*/ 733439 w 917711"/>
                <a:gd name="connsiteY3" fmla="*/ 1264248 h 1429983"/>
                <a:gd name="connsiteX4" fmla="*/ 550083 w 917711"/>
                <a:gd name="connsiteY4" fmla="*/ 1429983 h 1429983"/>
                <a:gd name="connsiteX5" fmla="*/ 550083 w 917711"/>
                <a:gd name="connsiteY5" fmla="*/ 1338305 h 1429983"/>
                <a:gd name="connsiteX6" fmla="*/ 14 w 917711"/>
                <a:gd name="connsiteY6" fmla="*/ 801002 h 1429983"/>
                <a:gd name="connsiteX7" fmla="*/ 14 w 917711"/>
                <a:gd name="connsiteY7" fmla="*/ 617646 h 1429983"/>
                <a:gd name="connsiteX8" fmla="*/ 733439 w 917711"/>
                <a:gd name="connsiteY8" fmla="*/ 62722 h 1429983"/>
                <a:gd name="connsiteX9" fmla="*/ 738801 w 917711"/>
                <a:gd name="connsiteY9" fmla="*/ 0 h 1429983"/>
                <a:gd name="connsiteX10" fmla="*/ 733439 w 917711"/>
                <a:gd name="connsiteY10" fmla="*/ 246078 h 1429983"/>
                <a:gd name="connsiteX11" fmla="*/ 886676 w 917711"/>
                <a:gd name="connsiteY11" fmla="*/ 154476 h 1429983"/>
                <a:gd name="connsiteX12" fmla="*/ 10092 w 917711"/>
                <a:gd name="connsiteY12" fmla="*/ 709324 h 1429983"/>
                <a:gd name="connsiteX0" fmla="*/ 14 w 917711"/>
                <a:gd name="connsiteY0" fmla="*/ 617646 h 1429983"/>
                <a:gd name="connsiteX1" fmla="*/ 550083 w 917711"/>
                <a:gd name="connsiteY1" fmla="*/ 1154949 h 1429983"/>
                <a:gd name="connsiteX2" fmla="*/ 550083 w 917711"/>
                <a:gd name="connsiteY2" fmla="*/ 1063270 h 1429983"/>
                <a:gd name="connsiteX3" fmla="*/ 733439 w 917711"/>
                <a:gd name="connsiteY3" fmla="*/ 1264248 h 1429983"/>
                <a:gd name="connsiteX4" fmla="*/ 550083 w 917711"/>
                <a:gd name="connsiteY4" fmla="*/ 1429983 h 1429983"/>
                <a:gd name="connsiteX5" fmla="*/ 550083 w 917711"/>
                <a:gd name="connsiteY5" fmla="*/ 1338305 h 1429983"/>
                <a:gd name="connsiteX6" fmla="*/ 14 w 917711"/>
                <a:gd name="connsiteY6" fmla="*/ 801002 h 1429983"/>
                <a:gd name="connsiteX7" fmla="*/ 14 w 917711"/>
                <a:gd name="connsiteY7" fmla="*/ 617646 h 1429983"/>
                <a:gd name="connsiteX0" fmla="*/ 733439 w 917711"/>
                <a:gd name="connsiteY0" fmla="*/ 246078 h 1429983"/>
                <a:gd name="connsiteX1" fmla="*/ 10092 w 917711"/>
                <a:gd name="connsiteY1" fmla="*/ 709324 h 1429983"/>
                <a:gd name="connsiteX2" fmla="*/ 255675 w 917711"/>
                <a:gd name="connsiteY2" fmla="*/ 196613 h 1429983"/>
                <a:gd name="connsiteX3" fmla="*/ 733439 w 917711"/>
                <a:gd name="connsiteY3" fmla="*/ 62722 h 1429983"/>
                <a:gd name="connsiteX4" fmla="*/ 733439 w 917711"/>
                <a:gd name="connsiteY4" fmla="*/ 246078 h 1429983"/>
                <a:gd name="connsiteX0" fmla="*/ 14 w 917711"/>
                <a:gd name="connsiteY0" fmla="*/ 617646 h 1429983"/>
                <a:gd name="connsiteX1" fmla="*/ 550083 w 917711"/>
                <a:gd name="connsiteY1" fmla="*/ 1154949 h 1429983"/>
                <a:gd name="connsiteX2" fmla="*/ 550083 w 917711"/>
                <a:gd name="connsiteY2" fmla="*/ 1063270 h 1429983"/>
                <a:gd name="connsiteX3" fmla="*/ 733439 w 917711"/>
                <a:gd name="connsiteY3" fmla="*/ 1264248 h 1429983"/>
                <a:gd name="connsiteX4" fmla="*/ 550083 w 917711"/>
                <a:gd name="connsiteY4" fmla="*/ 1429983 h 1429983"/>
                <a:gd name="connsiteX5" fmla="*/ 550083 w 917711"/>
                <a:gd name="connsiteY5" fmla="*/ 1338305 h 1429983"/>
                <a:gd name="connsiteX6" fmla="*/ 14 w 917711"/>
                <a:gd name="connsiteY6" fmla="*/ 801002 h 1429983"/>
                <a:gd name="connsiteX7" fmla="*/ 14 w 917711"/>
                <a:gd name="connsiteY7" fmla="*/ 617646 h 1429983"/>
                <a:gd name="connsiteX8" fmla="*/ 733439 w 917711"/>
                <a:gd name="connsiteY8" fmla="*/ 62722 h 1429983"/>
                <a:gd name="connsiteX9" fmla="*/ 738801 w 917711"/>
                <a:gd name="connsiteY9" fmla="*/ 0 h 1429983"/>
                <a:gd name="connsiteX10" fmla="*/ 733439 w 917711"/>
                <a:gd name="connsiteY10" fmla="*/ 246078 h 1429983"/>
                <a:gd name="connsiteX11" fmla="*/ 886676 w 917711"/>
                <a:gd name="connsiteY11" fmla="*/ 154476 h 1429983"/>
                <a:gd name="connsiteX12" fmla="*/ 10092 w 917711"/>
                <a:gd name="connsiteY12" fmla="*/ 709324 h 1429983"/>
                <a:gd name="connsiteX0" fmla="*/ 14 w 738801"/>
                <a:gd name="connsiteY0" fmla="*/ 617646 h 1429983"/>
                <a:gd name="connsiteX1" fmla="*/ 550083 w 738801"/>
                <a:gd name="connsiteY1" fmla="*/ 1154949 h 1429983"/>
                <a:gd name="connsiteX2" fmla="*/ 550083 w 738801"/>
                <a:gd name="connsiteY2" fmla="*/ 1063270 h 1429983"/>
                <a:gd name="connsiteX3" fmla="*/ 733439 w 738801"/>
                <a:gd name="connsiteY3" fmla="*/ 1264248 h 1429983"/>
                <a:gd name="connsiteX4" fmla="*/ 550083 w 738801"/>
                <a:gd name="connsiteY4" fmla="*/ 1429983 h 1429983"/>
                <a:gd name="connsiteX5" fmla="*/ 550083 w 738801"/>
                <a:gd name="connsiteY5" fmla="*/ 1338305 h 1429983"/>
                <a:gd name="connsiteX6" fmla="*/ 14 w 738801"/>
                <a:gd name="connsiteY6" fmla="*/ 801002 h 1429983"/>
                <a:gd name="connsiteX7" fmla="*/ 14 w 738801"/>
                <a:gd name="connsiteY7" fmla="*/ 617646 h 1429983"/>
                <a:gd name="connsiteX0" fmla="*/ 733439 w 738801"/>
                <a:gd name="connsiteY0" fmla="*/ 246078 h 1429983"/>
                <a:gd name="connsiteX1" fmla="*/ 10092 w 738801"/>
                <a:gd name="connsiteY1" fmla="*/ 709324 h 1429983"/>
                <a:gd name="connsiteX2" fmla="*/ 255675 w 738801"/>
                <a:gd name="connsiteY2" fmla="*/ 196613 h 1429983"/>
                <a:gd name="connsiteX3" fmla="*/ 733439 w 738801"/>
                <a:gd name="connsiteY3" fmla="*/ 62722 h 1429983"/>
                <a:gd name="connsiteX4" fmla="*/ 733439 w 738801"/>
                <a:gd name="connsiteY4" fmla="*/ 246078 h 1429983"/>
                <a:gd name="connsiteX0" fmla="*/ 14 w 738801"/>
                <a:gd name="connsiteY0" fmla="*/ 617646 h 1429983"/>
                <a:gd name="connsiteX1" fmla="*/ 550083 w 738801"/>
                <a:gd name="connsiteY1" fmla="*/ 1154949 h 1429983"/>
                <a:gd name="connsiteX2" fmla="*/ 550083 w 738801"/>
                <a:gd name="connsiteY2" fmla="*/ 1063270 h 1429983"/>
                <a:gd name="connsiteX3" fmla="*/ 733439 w 738801"/>
                <a:gd name="connsiteY3" fmla="*/ 1264248 h 1429983"/>
                <a:gd name="connsiteX4" fmla="*/ 550083 w 738801"/>
                <a:gd name="connsiteY4" fmla="*/ 1429983 h 1429983"/>
                <a:gd name="connsiteX5" fmla="*/ 550083 w 738801"/>
                <a:gd name="connsiteY5" fmla="*/ 1338305 h 1429983"/>
                <a:gd name="connsiteX6" fmla="*/ 14 w 738801"/>
                <a:gd name="connsiteY6" fmla="*/ 801002 h 1429983"/>
                <a:gd name="connsiteX7" fmla="*/ 14 w 738801"/>
                <a:gd name="connsiteY7" fmla="*/ 617646 h 1429983"/>
                <a:gd name="connsiteX8" fmla="*/ 733439 w 738801"/>
                <a:gd name="connsiteY8" fmla="*/ 62722 h 1429983"/>
                <a:gd name="connsiteX9" fmla="*/ 738801 w 738801"/>
                <a:gd name="connsiteY9" fmla="*/ 0 h 1429983"/>
                <a:gd name="connsiteX10" fmla="*/ 733439 w 738801"/>
                <a:gd name="connsiteY10" fmla="*/ 246078 h 1429983"/>
                <a:gd name="connsiteX11" fmla="*/ 10092 w 738801"/>
                <a:gd name="connsiteY11" fmla="*/ 709324 h 1429983"/>
                <a:gd name="connsiteX0" fmla="*/ 14 w 738801"/>
                <a:gd name="connsiteY0" fmla="*/ 617646 h 1429983"/>
                <a:gd name="connsiteX1" fmla="*/ 550083 w 738801"/>
                <a:gd name="connsiteY1" fmla="*/ 1154949 h 1429983"/>
                <a:gd name="connsiteX2" fmla="*/ 550083 w 738801"/>
                <a:gd name="connsiteY2" fmla="*/ 1063270 h 1429983"/>
                <a:gd name="connsiteX3" fmla="*/ 733439 w 738801"/>
                <a:gd name="connsiteY3" fmla="*/ 1264248 h 1429983"/>
                <a:gd name="connsiteX4" fmla="*/ 550083 w 738801"/>
                <a:gd name="connsiteY4" fmla="*/ 1429983 h 1429983"/>
                <a:gd name="connsiteX5" fmla="*/ 550083 w 738801"/>
                <a:gd name="connsiteY5" fmla="*/ 1338305 h 1429983"/>
                <a:gd name="connsiteX6" fmla="*/ 14 w 738801"/>
                <a:gd name="connsiteY6" fmla="*/ 801002 h 1429983"/>
                <a:gd name="connsiteX7" fmla="*/ 14 w 738801"/>
                <a:gd name="connsiteY7" fmla="*/ 617646 h 1429983"/>
                <a:gd name="connsiteX0" fmla="*/ 733439 w 738801"/>
                <a:gd name="connsiteY0" fmla="*/ 246078 h 1429983"/>
                <a:gd name="connsiteX1" fmla="*/ 10092 w 738801"/>
                <a:gd name="connsiteY1" fmla="*/ 709324 h 1429983"/>
                <a:gd name="connsiteX2" fmla="*/ 255675 w 738801"/>
                <a:gd name="connsiteY2" fmla="*/ 196613 h 1429983"/>
                <a:gd name="connsiteX3" fmla="*/ 733439 w 738801"/>
                <a:gd name="connsiteY3" fmla="*/ 62722 h 1429983"/>
                <a:gd name="connsiteX4" fmla="*/ 733439 w 738801"/>
                <a:gd name="connsiteY4" fmla="*/ 246078 h 1429983"/>
                <a:gd name="connsiteX0" fmla="*/ 14 w 738801"/>
                <a:gd name="connsiteY0" fmla="*/ 617646 h 1429983"/>
                <a:gd name="connsiteX1" fmla="*/ 550083 w 738801"/>
                <a:gd name="connsiteY1" fmla="*/ 1154949 h 1429983"/>
                <a:gd name="connsiteX2" fmla="*/ 550083 w 738801"/>
                <a:gd name="connsiteY2" fmla="*/ 1063270 h 1429983"/>
                <a:gd name="connsiteX3" fmla="*/ 733439 w 738801"/>
                <a:gd name="connsiteY3" fmla="*/ 1264248 h 1429983"/>
                <a:gd name="connsiteX4" fmla="*/ 550083 w 738801"/>
                <a:gd name="connsiteY4" fmla="*/ 1429983 h 1429983"/>
                <a:gd name="connsiteX5" fmla="*/ 550083 w 738801"/>
                <a:gd name="connsiteY5" fmla="*/ 1338305 h 1429983"/>
                <a:gd name="connsiteX6" fmla="*/ 14 w 738801"/>
                <a:gd name="connsiteY6" fmla="*/ 801002 h 1429983"/>
                <a:gd name="connsiteX7" fmla="*/ 14 w 738801"/>
                <a:gd name="connsiteY7" fmla="*/ 617646 h 1429983"/>
                <a:gd name="connsiteX8" fmla="*/ 733439 w 738801"/>
                <a:gd name="connsiteY8" fmla="*/ 62722 h 1429983"/>
                <a:gd name="connsiteX9" fmla="*/ 738801 w 738801"/>
                <a:gd name="connsiteY9" fmla="*/ 0 h 1429983"/>
                <a:gd name="connsiteX10" fmla="*/ 10092 w 738801"/>
                <a:gd name="connsiteY10" fmla="*/ 709324 h 1429983"/>
                <a:gd name="connsiteX0" fmla="*/ 14 w 733439"/>
                <a:gd name="connsiteY0" fmla="*/ 554924 h 1367261"/>
                <a:gd name="connsiteX1" fmla="*/ 550083 w 733439"/>
                <a:gd name="connsiteY1" fmla="*/ 1092227 h 1367261"/>
                <a:gd name="connsiteX2" fmla="*/ 550083 w 733439"/>
                <a:gd name="connsiteY2" fmla="*/ 1000548 h 1367261"/>
                <a:gd name="connsiteX3" fmla="*/ 733439 w 733439"/>
                <a:gd name="connsiteY3" fmla="*/ 1201526 h 1367261"/>
                <a:gd name="connsiteX4" fmla="*/ 550083 w 733439"/>
                <a:gd name="connsiteY4" fmla="*/ 1367261 h 1367261"/>
                <a:gd name="connsiteX5" fmla="*/ 550083 w 733439"/>
                <a:gd name="connsiteY5" fmla="*/ 1275583 h 1367261"/>
                <a:gd name="connsiteX6" fmla="*/ 14 w 733439"/>
                <a:gd name="connsiteY6" fmla="*/ 738280 h 1367261"/>
                <a:gd name="connsiteX7" fmla="*/ 14 w 733439"/>
                <a:gd name="connsiteY7" fmla="*/ 554924 h 1367261"/>
                <a:gd name="connsiteX0" fmla="*/ 733439 w 733439"/>
                <a:gd name="connsiteY0" fmla="*/ 183356 h 1367261"/>
                <a:gd name="connsiteX1" fmla="*/ 10092 w 733439"/>
                <a:gd name="connsiteY1" fmla="*/ 646602 h 1367261"/>
                <a:gd name="connsiteX2" fmla="*/ 255675 w 733439"/>
                <a:gd name="connsiteY2" fmla="*/ 133891 h 1367261"/>
                <a:gd name="connsiteX3" fmla="*/ 733439 w 733439"/>
                <a:gd name="connsiteY3" fmla="*/ 0 h 1367261"/>
                <a:gd name="connsiteX4" fmla="*/ 733439 w 733439"/>
                <a:gd name="connsiteY4" fmla="*/ 183356 h 1367261"/>
                <a:gd name="connsiteX0" fmla="*/ 14 w 733439"/>
                <a:gd name="connsiteY0" fmla="*/ 554924 h 1367261"/>
                <a:gd name="connsiteX1" fmla="*/ 550083 w 733439"/>
                <a:gd name="connsiteY1" fmla="*/ 1092227 h 1367261"/>
                <a:gd name="connsiteX2" fmla="*/ 550083 w 733439"/>
                <a:gd name="connsiteY2" fmla="*/ 1000548 h 1367261"/>
                <a:gd name="connsiteX3" fmla="*/ 733439 w 733439"/>
                <a:gd name="connsiteY3" fmla="*/ 1201526 h 1367261"/>
                <a:gd name="connsiteX4" fmla="*/ 550083 w 733439"/>
                <a:gd name="connsiteY4" fmla="*/ 1367261 h 1367261"/>
                <a:gd name="connsiteX5" fmla="*/ 550083 w 733439"/>
                <a:gd name="connsiteY5" fmla="*/ 1275583 h 1367261"/>
                <a:gd name="connsiteX6" fmla="*/ 14 w 733439"/>
                <a:gd name="connsiteY6" fmla="*/ 738280 h 1367261"/>
                <a:gd name="connsiteX7" fmla="*/ 14 w 733439"/>
                <a:gd name="connsiteY7" fmla="*/ 554924 h 1367261"/>
                <a:gd name="connsiteX8" fmla="*/ 733439 w 733439"/>
                <a:gd name="connsiteY8" fmla="*/ 0 h 1367261"/>
                <a:gd name="connsiteX9" fmla="*/ 10092 w 733439"/>
                <a:gd name="connsiteY9" fmla="*/ 646602 h 1367261"/>
                <a:gd name="connsiteX0" fmla="*/ 14 w 733439"/>
                <a:gd name="connsiteY0" fmla="*/ 554924 h 1367261"/>
                <a:gd name="connsiteX1" fmla="*/ 550083 w 733439"/>
                <a:gd name="connsiteY1" fmla="*/ 1092227 h 1367261"/>
                <a:gd name="connsiteX2" fmla="*/ 550083 w 733439"/>
                <a:gd name="connsiteY2" fmla="*/ 1000548 h 1367261"/>
                <a:gd name="connsiteX3" fmla="*/ 733439 w 733439"/>
                <a:gd name="connsiteY3" fmla="*/ 1201526 h 1367261"/>
                <a:gd name="connsiteX4" fmla="*/ 550083 w 733439"/>
                <a:gd name="connsiteY4" fmla="*/ 1367261 h 1367261"/>
                <a:gd name="connsiteX5" fmla="*/ 550083 w 733439"/>
                <a:gd name="connsiteY5" fmla="*/ 1275583 h 1367261"/>
                <a:gd name="connsiteX6" fmla="*/ 14 w 733439"/>
                <a:gd name="connsiteY6" fmla="*/ 738280 h 1367261"/>
                <a:gd name="connsiteX7" fmla="*/ 14 w 733439"/>
                <a:gd name="connsiteY7" fmla="*/ 554924 h 1367261"/>
                <a:gd name="connsiteX0" fmla="*/ 733439 w 733439"/>
                <a:gd name="connsiteY0" fmla="*/ 183356 h 1367261"/>
                <a:gd name="connsiteX1" fmla="*/ 10092 w 733439"/>
                <a:gd name="connsiteY1" fmla="*/ 646602 h 1367261"/>
                <a:gd name="connsiteX2" fmla="*/ 255675 w 733439"/>
                <a:gd name="connsiteY2" fmla="*/ 133891 h 1367261"/>
                <a:gd name="connsiteX3" fmla="*/ 733439 w 733439"/>
                <a:gd name="connsiteY3" fmla="*/ 0 h 1367261"/>
                <a:gd name="connsiteX4" fmla="*/ 733439 w 733439"/>
                <a:gd name="connsiteY4" fmla="*/ 183356 h 1367261"/>
                <a:gd name="connsiteX0" fmla="*/ 14 w 733439"/>
                <a:gd name="connsiteY0" fmla="*/ 554924 h 1367261"/>
                <a:gd name="connsiteX1" fmla="*/ 550083 w 733439"/>
                <a:gd name="connsiteY1" fmla="*/ 1092227 h 1367261"/>
                <a:gd name="connsiteX2" fmla="*/ 550083 w 733439"/>
                <a:gd name="connsiteY2" fmla="*/ 1000548 h 1367261"/>
                <a:gd name="connsiteX3" fmla="*/ 733439 w 733439"/>
                <a:gd name="connsiteY3" fmla="*/ 1201526 h 1367261"/>
                <a:gd name="connsiteX4" fmla="*/ 550083 w 733439"/>
                <a:gd name="connsiteY4" fmla="*/ 1367261 h 1367261"/>
                <a:gd name="connsiteX5" fmla="*/ 550083 w 733439"/>
                <a:gd name="connsiteY5" fmla="*/ 1275583 h 1367261"/>
                <a:gd name="connsiteX6" fmla="*/ 14 w 733439"/>
                <a:gd name="connsiteY6" fmla="*/ 738280 h 1367261"/>
                <a:gd name="connsiteX7" fmla="*/ 14 w 733439"/>
                <a:gd name="connsiteY7" fmla="*/ 554924 h 1367261"/>
                <a:gd name="connsiteX8" fmla="*/ 10092 w 733439"/>
                <a:gd name="connsiteY8" fmla="*/ 646602 h 1367261"/>
                <a:gd name="connsiteX0" fmla="*/ 14 w 736851"/>
                <a:gd name="connsiteY0" fmla="*/ 554924 h 1367261"/>
                <a:gd name="connsiteX1" fmla="*/ 550083 w 736851"/>
                <a:gd name="connsiteY1" fmla="*/ 1092227 h 1367261"/>
                <a:gd name="connsiteX2" fmla="*/ 550083 w 736851"/>
                <a:gd name="connsiteY2" fmla="*/ 1000548 h 1367261"/>
                <a:gd name="connsiteX3" fmla="*/ 733439 w 736851"/>
                <a:gd name="connsiteY3" fmla="*/ 1201526 h 1367261"/>
                <a:gd name="connsiteX4" fmla="*/ 550083 w 736851"/>
                <a:gd name="connsiteY4" fmla="*/ 1367261 h 1367261"/>
                <a:gd name="connsiteX5" fmla="*/ 550083 w 736851"/>
                <a:gd name="connsiteY5" fmla="*/ 1275583 h 1367261"/>
                <a:gd name="connsiteX6" fmla="*/ 14 w 736851"/>
                <a:gd name="connsiteY6" fmla="*/ 738280 h 1367261"/>
                <a:gd name="connsiteX7" fmla="*/ 14 w 736851"/>
                <a:gd name="connsiteY7" fmla="*/ 554924 h 1367261"/>
                <a:gd name="connsiteX0" fmla="*/ 733439 w 736851"/>
                <a:gd name="connsiteY0" fmla="*/ 183356 h 1367261"/>
                <a:gd name="connsiteX1" fmla="*/ 10092 w 736851"/>
                <a:gd name="connsiteY1" fmla="*/ 646602 h 1367261"/>
                <a:gd name="connsiteX2" fmla="*/ 255675 w 736851"/>
                <a:gd name="connsiteY2" fmla="*/ 133891 h 1367261"/>
                <a:gd name="connsiteX3" fmla="*/ 733439 w 736851"/>
                <a:gd name="connsiteY3" fmla="*/ 0 h 1367261"/>
                <a:gd name="connsiteX4" fmla="*/ 736851 w 736851"/>
                <a:gd name="connsiteY4" fmla="*/ 97527 h 1367261"/>
                <a:gd name="connsiteX5" fmla="*/ 733439 w 736851"/>
                <a:gd name="connsiteY5" fmla="*/ 183356 h 1367261"/>
                <a:gd name="connsiteX0" fmla="*/ 14 w 736851"/>
                <a:gd name="connsiteY0" fmla="*/ 554924 h 1367261"/>
                <a:gd name="connsiteX1" fmla="*/ 550083 w 736851"/>
                <a:gd name="connsiteY1" fmla="*/ 1092227 h 1367261"/>
                <a:gd name="connsiteX2" fmla="*/ 550083 w 736851"/>
                <a:gd name="connsiteY2" fmla="*/ 1000548 h 1367261"/>
                <a:gd name="connsiteX3" fmla="*/ 733439 w 736851"/>
                <a:gd name="connsiteY3" fmla="*/ 1201526 h 1367261"/>
                <a:gd name="connsiteX4" fmla="*/ 550083 w 736851"/>
                <a:gd name="connsiteY4" fmla="*/ 1367261 h 1367261"/>
                <a:gd name="connsiteX5" fmla="*/ 550083 w 736851"/>
                <a:gd name="connsiteY5" fmla="*/ 1275583 h 1367261"/>
                <a:gd name="connsiteX6" fmla="*/ 14 w 736851"/>
                <a:gd name="connsiteY6" fmla="*/ 738280 h 1367261"/>
                <a:gd name="connsiteX7" fmla="*/ 14 w 736851"/>
                <a:gd name="connsiteY7" fmla="*/ 554924 h 1367261"/>
                <a:gd name="connsiteX8" fmla="*/ 10092 w 736851"/>
                <a:gd name="connsiteY8" fmla="*/ 646602 h 1367261"/>
                <a:gd name="connsiteX0" fmla="*/ 14 w 872504"/>
                <a:gd name="connsiteY0" fmla="*/ 554924 h 1367261"/>
                <a:gd name="connsiteX1" fmla="*/ 550083 w 872504"/>
                <a:gd name="connsiteY1" fmla="*/ 1092227 h 1367261"/>
                <a:gd name="connsiteX2" fmla="*/ 550083 w 872504"/>
                <a:gd name="connsiteY2" fmla="*/ 1000548 h 1367261"/>
                <a:gd name="connsiteX3" fmla="*/ 733439 w 872504"/>
                <a:gd name="connsiteY3" fmla="*/ 1201526 h 1367261"/>
                <a:gd name="connsiteX4" fmla="*/ 550083 w 872504"/>
                <a:gd name="connsiteY4" fmla="*/ 1367261 h 1367261"/>
                <a:gd name="connsiteX5" fmla="*/ 550083 w 872504"/>
                <a:gd name="connsiteY5" fmla="*/ 1275583 h 1367261"/>
                <a:gd name="connsiteX6" fmla="*/ 14 w 872504"/>
                <a:gd name="connsiteY6" fmla="*/ 738280 h 1367261"/>
                <a:gd name="connsiteX7" fmla="*/ 14 w 872504"/>
                <a:gd name="connsiteY7" fmla="*/ 554924 h 1367261"/>
                <a:gd name="connsiteX0" fmla="*/ 733439 w 872504"/>
                <a:gd name="connsiteY0" fmla="*/ 183356 h 1367261"/>
                <a:gd name="connsiteX1" fmla="*/ 10092 w 872504"/>
                <a:gd name="connsiteY1" fmla="*/ 646602 h 1367261"/>
                <a:gd name="connsiteX2" fmla="*/ 255675 w 872504"/>
                <a:gd name="connsiteY2" fmla="*/ 133891 h 1367261"/>
                <a:gd name="connsiteX3" fmla="*/ 733439 w 872504"/>
                <a:gd name="connsiteY3" fmla="*/ 0 h 1367261"/>
                <a:gd name="connsiteX4" fmla="*/ 872504 w 872504"/>
                <a:gd name="connsiteY4" fmla="*/ 87479 h 1367261"/>
                <a:gd name="connsiteX5" fmla="*/ 733439 w 872504"/>
                <a:gd name="connsiteY5" fmla="*/ 183356 h 1367261"/>
                <a:gd name="connsiteX0" fmla="*/ 14 w 872504"/>
                <a:gd name="connsiteY0" fmla="*/ 554924 h 1367261"/>
                <a:gd name="connsiteX1" fmla="*/ 550083 w 872504"/>
                <a:gd name="connsiteY1" fmla="*/ 1092227 h 1367261"/>
                <a:gd name="connsiteX2" fmla="*/ 550083 w 872504"/>
                <a:gd name="connsiteY2" fmla="*/ 1000548 h 1367261"/>
                <a:gd name="connsiteX3" fmla="*/ 733439 w 872504"/>
                <a:gd name="connsiteY3" fmla="*/ 1201526 h 1367261"/>
                <a:gd name="connsiteX4" fmla="*/ 550083 w 872504"/>
                <a:gd name="connsiteY4" fmla="*/ 1367261 h 1367261"/>
                <a:gd name="connsiteX5" fmla="*/ 550083 w 872504"/>
                <a:gd name="connsiteY5" fmla="*/ 1275583 h 1367261"/>
                <a:gd name="connsiteX6" fmla="*/ 14 w 872504"/>
                <a:gd name="connsiteY6" fmla="*/ 738280 h 1367261"/>
                <a:gd name="connsiteX7" fmla="*/ 14 w 872504"/>
                <a:gd name="connsiteY7" fmla="*/ 554924 h 1367261"/>
                <a:gd name="connsiteX8" fmla="*/ 10092 w 872504"/>
                <a:gd name="connsiteY8" fmla="*/ 646602 h 1367261"/>
                <a:gd name="connsiteX0" fmla="*/ 14 w 872504"/>
                <a:gd name="connsiteY0" fmla="*/ 554924 h 1367261"/>
                <a:gd name="connsiteX1" fmla="*/ 550083 w 872504"/>
                <a:gd name="connsiteY1" fmla="*/ 1092227 h 1367261"/>
                <a:gd name="connsiteX2" fmla="*/ 550083 w 872504"/>
                <a:gd name="connsiteY2" fmla="*/ 1000548 h 1367261"/>
                <a:gd name="connsiteX3" fmla="*/ 733439 w 872504"/>
                <a:gd name="connsiteY3" fmla="*/ 1201526 h 1367261"/>
                <a:gd name="connsiteX4" fmla="*/ 550083 w 872504"/>
                <a:gd name="connsiteY4" fmla="*/ 1367261 h 1367261"/>
                <a:gd name="connsiteX5" fmla="*/ 550083 w 872504"/>
                <a:gd name="connsiteY5" fmla="*/ 1275583 h 1367261"/>
                <a:gd name="connsiteX6" fmla="*/ 14 w 872504"/>
                <a:gd name="connsiteY6" fmla="*/ 738280 h 1367261"/>
                <a:gd name="connsiteX7" fmla="*/ 14 w 872504"/>
                <a:gd name="connsiteY7" fmla="*/ 554924 h 1367261"/>
                <a:gd name="connsiteX0" fmla="*/ 542520 w 872504"/>
                <a:gd name="connsiteY0" fmla="*/ 213501 h 1367261"/>
                <a:gd name="connsiteX1" fmla="*/ 10092 w 872504"/>
                <a:gd name="connsiteY1" fmla="*/ 646602 h 1367261"/>
                <a:gd name="connsiteX2" fmla="*/ 255675 w 872504"/>
                <a:gd name="connsiteY2" fmla="*/ 133891 h 1367261"/>
                <a:gd name="connsiteX3" fmla="*/ 733439 w 872504"/>
                <a:gd name="connsiteY3" fmla="*/ 0 h 1367261"/>
                <a:gd name="connsiteX4" fmla="*/ 872504 w 872504"/>
                <a:gd name="connsiteY4" fmla="*/ 87479 h 1367261"/>
                <a:gd name="connsiteX5" fmla="*/ 542520 w 872504"/>
                <a:gd name="connsiteY5" fmla="*/ 213501 h 1367261"/>
                <a:gd name="connsiteX0" fmla="*/ 14 w 872504"/>
                <a:gd name="connsiteY0" fmla="*/ 554924 h 1367261"/>
                <a:gd name="connsiteX1" fmla="*/ 550083 w 872504"/>
                <a:gd name="connsiteY1" fmla="*/ 1092227 h 1367261"/>
                <a:gd name="connsiteX2" fmla="*/ 550083 w 872504"/>
                <a:gd name="connsiteY2" fmla="*/ 1000548 h 1367261"/>
                <a:gd name="connsiteX3" fmla="*/ 733439 w 872504"/>
                <a:gd name="connsiteY3" fmla="*/ 1201526 h 1367261"/>
                <a:gd name="connsiteX4" fmla="*/ 550083 w 872504"/>
                <a:gd name="connsiteY4" fmla="*/ 1367261 h 1367261"/>
                <a:gd name="connsiteX5" fmla="*/ 550083 w 872504"/>
                <a:gd name="connsiteY5" fmla="*/ 1275583 h 1367261"/>
                <a:gd name="connsiteX6" fmla="*/ 14 w 872504"/>
                <a:gd name="connsiteY6" fmla="*/ 738280 h 1367261"/>
                <a:gd name="connsiteX7" fmla="*/ 14 w 872504"/>
                <a:gd name="connsiteY7" fmla="*/ 554924 h 1367261"/>
                <a:gd name="connsiteX8" fmla="*/ 10092 w 872504"/>
                <a:gd name="connsiteY8" fmla="*/ 646602 h 1367261"/>
                <a:gd name="connsiteX0" fmla="*/ 14 w 872504"/>
                <a:gd name="connsiteY0" fmla="*/ 544876 h 1357213"/>
                <a:gd name="connsiteX1" fmla="*/ 550083 w 872504"/>
                <a:gd name="connsiteY1" fmla="*/ 1082179 h 1357213"/>
                <a:gd name="connsiteX2" fmla="*/ 550083 w 872504"/>
                <a:gd name="connsiteY2" fmla="*/ 990500 h 1357213"/>
                <a:gd name="connsiteX3" fmla="*/ 733439 w 872504"/>
                <a:gd name="connsiteY3" fmla="*/ 1191478 h 1357213"/>
                <a:gd name="connsiteX4" fmla="*/ 550083 w 872504"/>
                <a:gd name="connsiteY4" fmla="*/ 1357213 h 1357213"/>
                <a:gd name="connsiteX5" fmla="*/ 550083 w 872504"/>
                <a:gd name="connsiteY5" fmla="*/ 1265535 h 1357213"/>
                <a:gd name="connsiteX6" fmla="*/ 14 w 872504"/>
                <a:gd name="connsiteY6" fmla="*/ 728232 h 1357213"/>
                <a:gd name="connsiteX7" fmla="*/ 14 w 872504"/>
                <a:gd name="connsiteY7" fmla="*/ 544876 h 1357213"/>
                <a:gd name="connsiteX0" fmla="*/ 542520 w 872504"/>
                <a:gd name="connsiteY0" fmla="*/ 203453 h 1357213"/>
                <a:gd name="connsiteX1" fmla="*/ 10092 w 872504"/>
                <a:gd name="connsiteY1" fmla="*/ 636554 h 1357213"/>
                <a:gd name="connsiteX2" fmla="*/ 255675 w 872504"/>
                <a:gd name="connsiteY2" fmla="*/ 123843 h 1357213"/>
                <a:gd name="connsiteX3" fmla="*/ 552568 w 872504"/>
                <a:gd name="connsiteY3" fmla="*/ 0 h 1357213"/>
                <a:gd name="connsiteX4" fmla="*/ 872504 w 872504"/>
                <a:gd name="connsiteY4" fmla="*/ 77431 h 1357213"/>
                <a:gd name="connsiteX5" fmla="*/ 542520 w 872504"/>
                <a:gd name="connsiteY5" fmla="*/ 203453 h 1357213"/>
                <a:gd name="connsiteX0" fmla="*/ 14 w 872504"/>
                <a:gd name="connsiteY0" fmla="*/ 544876 h 1357213"/>
                <a:gd name="connsiteX1" fmla="*/ 550083 w 872504"/>
                <a:gd name="connsiteY1" fmla="*/ 1082179 h 1357213"/>
                <a:gd name="connsiteX2" fmla="*/ 550083 w 872504"/>
                <a:gd name="connsiteY2" fmla="*/ 990500 h 1357213"/>
                <a:gd name="connsiteX3" fmla="*/ 733439 w 872504"/>
                <a:gd name="connsiteY3" fmla="*/ 1191478 h 1357213"/>
                <a:gd name="connsiteX4" fmla="*/ 550083 w 872504"/>
                <a:gd name="connsiteY4" fmla="*/ 1357213 h 1357213"/>
                <a:gd name="connsiteX5" fmla="*/ 550083 w 872504"/>
                <a:gd name="connsiteY5" fmla="*/ 1265535 h 1357213"/>
                <a:gd name="connsiteX6" fmla="*/ 14 w 872504"/>
                <a:gd name="connsiteY6" fmla="*/ 728232 h 1357213"/>
                <a:gd name="connsiteX7" fmla="*/ 14 w 872504"/>
                <a:gd name="connsiteY7" fmla="*/ 544876 h 1357213"/>
                <a:gd name="connsiteX8" fmla="*/ 10092 w 872504"/>
                <a:gd name="connsiteY8" fmla="*/ 636554 h 1357213"/>
                <a:gd name="connsiteX0" fmla="*/ 14 w 872504"/>
                <a:gd name="connsiteY0" fmla="*/ 544876 h 1357213"/>
                <a:gd name="connsiteX1" fmla="*/ 550083 w 872504"/>
                <a:gd name="connsiteY1" fmla="*/ 1082179 h 1357213"/>
                <a:gd name="connsiteX2" fmla="*/ 550083 w 872504"/>
                <a:gd name="connsiteY2" fmla="*/ 990500 h 1357213"/>
                <a:gd name="connsiteX3" fmla="*/ 733439 w 872504"/>
                <a:gd name="connsiteY3" fmla="*/ 1191478 h 1357213"/>
                <a:gd name="connsiteX4" fmla="*/ 550083 w 872504"/>
                <a:gd name="connsiteY4" fmla="*/ 1357213 h 1357213"/>
                <a:gd name="connsiteX5" fmla="*/ 550083 w 872504"/>
                <a:gd name="connsiteY5" fmla="*/ 1265535 h 1357213"/>
                <a:gd name="connsiteX6" fmla="*/ 14 w 872504"/>
                <a:gd name="connsiteY6" fmla="*/ 728232 h 1357213"/>
                <a:gd name="connsiteX7" fmla="*/ 14 w 872504"/>
                <a:gd name="connsiteY7" fmla="*/ 544876 h 1357213"/>
                <a:gd name="connsiteX0" fmla="*/ 542520 w 872504"/>
                <a:gd name="connsiteY0" fmla="*/ 203453 h 1357213"/>
                <a:gd name="connsiteX1" fmla="*/ 10092 w 872504"/>
                <a:gd name="connsiteY1" fmla="*/ 636554 h 1357213"/>
                <a:gd name="connsiteX2" fmla="*/ 255675 w 872504"/>
                <a:gd name="connsiteY2" fmla="*/ 123843 h 1357213"/>
                <a:gd name="connsiteX3" fmla="*/ 552568 w 872504"/>
                <a:gd name="connsiteY3" fmla="*/ 0 h 1357213"/>
                <a:gd name="connsiteX4" fmla="*/ 872504 w 872504"/>
                <a:gd name="connsiteY4" fmla="*/ 77431 h 1357213"/>
                <a:gd name="connsiteX5" fmla="*/ 542520 w 872504"/>
                <a:gd name="connsiteY5" fmla="*/ 203453 h 1357213"/>
                <a:gd name="connsiteX0" fmla="*/ 14 w 872504"/>
                <a:gd name="connsiteY0" fmla="*/ 544876 h 1357213"/>
                <a:gd name="connsiteX1" fmla="*/ 550083 w 872504"/>
                <a:gd name="connsiteY1" fmla="*/ 1082179 h 1357213"/>
                <a:gd name="connsiteX2" fmla="*/ 550083 w 872504"/>
                <a:gd name="connsiteY2" fmla="*/ 990500 h 1357213"/>
                <a:gd name="connsiteX3" fmla="*/ 733439 w 872504"/>
                <a:gd name="connsiteY3" fmla="*/ 1191478 h 1357213"/>
                <a:gd name="connsiteX4" fmla="*/ 550083 w 872504"/>
                <a:gd name="connsiteY4" fmla="*/ 1357213 h 1357213"/>
                <a:gd name="connsiteX5" fmla="*/ 550083 w 872504"/>
                <a:gd name="connsiteY5" fmla="*/ 1265535 h 1357213"/>
                <a:gd name="connsiteX6" fmla="*/ 14 w 872504"/>
                <a:gd name="connsiteY6" fmla="*/ 728232 h 1357213"/>
                <a:gd name="connsiteX7" fmla="*/ 14 w 872504"/>
                <a:gd name="connsiteY7" fmla="*/ 544876 h 1357213"/>
                <a:gd name="connsiteX8" fmla="*/ 10092 w 872504"/>
                <a:gd name="connsiteY8" fmla="*/ 636554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0" fmla="*/ 542520 w 736851"/>
                <a:gd name="connsiteY0" fmla="*/ 203453 h 1357213"/>
                <a:gd name="connsiteX1" fmla="*/ 10092 w 736851"/>
                <a:gd name="connsiteY1" fmla="*/ 636554 h 1357213"/>
                <a:gd name="connsiteX2" fmla="*/ 255675 w 736851"/>
                <a:gd name="connsiteY2" fmla="*/ 123843 h 1357213"/>
                <a:gd name="connsiteX3" fmla="*/ 552568 w 736851"/>
                <a:gd name="connsiteY3" fmla="*/ 0 h 1357213"/>
                <a:gd name="connsiteX4" fmla="*/ 736851 w 736851"/>
                <a:gd name="connsiteY4" fmla="*/ 112601 h 1357213"/>
                <a:gd name="connsiteX5" fmla="*/ 542520 w 736851"/>
                <a:gd name="connsiteY5" fmla="*/ 203453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8" fmla="*/ 10092 w 736851"/>
                <a:gd name="connsiteY8" fmla="*/ 636554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0" fmla="*/ 542520 w 736851"/>
                <a:gd name="connsiteY0" fmla="*/ 203453 h 1357213"/>
                <a:gd name="connsiteX1" fmla="*/ 10092 w 736851"/>
                <a:gd name="connsiteY1" fmla="*/ 636554 h 1357213"/>
                <a:gd name="connsiteX2" fmla="*/ 255675 w 736851"/>
                <a:gd name="connsiteY2" fmla="*/ 123843 h 1357213"/>
                <a:gd name="connsiteX3" fmla="*/ 552568 w 736851"/>
                <a:gd name="connsiteY3" fmla="*/ 0 h 1357213"/>
                <a:gd name="connsiteX4" fmla="*/ 736851 w 736851"/>
                <a:gd name="connsiteY4" fmla="*/ 112601 h 1357213"/>
                <a:gd name="connsiteX5" fmla="*/ 621295 w 736851"/>
                <a:gd name="connsiteY5" fmla="*/ 172890 h 1357213"/>
                <a:gd name="connsiteX6" fmla="*/ 542520 w 736851"/>
                <a:gd name="connsiteY6" fmla="*/ 203453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8" fmla="*/ 10092 w 736851"/>
                <a:gd name="connsiteY8" fmla="*/ 636554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0" fmla="*/ 542520 w 736851"/>
                <a:gd name="connsiteY0" fmla="*/ 203453 h 1357213"/>
                <a:gd name="connsiteX1" fmla="*/ 10092 w 736851"/>
                <a:gd name="connsiteY1" fmla="*/ 636554 h 1357213"/>
                <a:gd name="connsiteX2" fmla="*/ 255675 w 736851"/>
                <a:gd name="connsiteY2" fmla="*/ 123843 h 1357213"/>
                <a:gd name="connsiteX3" fmla="*/ 552568 w 736851"/>
                <a:gd name="connsiteY3" fmla="*/ 0 h 1357213"/>
                <a:gd name="connsiteX4" fmla="*/ 736851 w 736851"/>
                <a:gd name="connsiteY4" fmla="*/ 112601 h 1357213"/>
                <a:gd name="connsiteX5" fmla="*/ 540908 w 736851"/>
                <a:gd name="connsiteY5" fmla="*/ 273374 h 1357213"/>
                <a:gd name="connsiteX6" fmla="*/ 542520 w 736851"/>
                <a:gd name="connsiteY6" fmla="*/ 203453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8" fmla="*/ 10092 w 736851"/>
                <a:gd name="connsiteY8" fmla="*/ 636554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0" fmla="*/ 542520 w 736851"/>
                <a:gd name="connsiteY0" fmla="*/ 203453 h 1357213"/>
                <a:gd name="connsiteX1" fmla="*/ 10092 w 736851"/>
                <a:gd name="connsiteY1" fmla="*/ 636554 h 1357213"/>
                <a:gd name="connsiteX2" fmla="*/ 255675 w 736851"/>
                <a:gd name="connsiteY2" fmla="*/ 123843 h 1357213"/>
                <a:gd name="connsiteX3" fmla="*/ 552568 w 736851"/>
                <a:gd name="connsiteY3" fmla="*/ 0 h 1357213"/>
                <a:gd name="connsiteX4" fmla="*/ 626319 w 736851"/>
                <a:gd name="connsiteY4" fmla="*/ 62358 h 1357213"/>
                <a:gd name="connsiteX5" fmla="*/ 736851 w 736851"/>
                <a:gd name="connsiteY5" fmla="*/ 112601 h 1357213"/>
                <a:gd name="connsiteX6" fmla="*/ 540908 w 736851"/>
                <a:gd name="connsiteY6" fmla="*/ 273374 h 1357213"/>
                <a:gd name="connsiteX7" fmla="*/ 542520 w 736851"/>
                <a:gd name="connsiteY7" fmla="*/ 203453 h 1357213"/>
                <a:gd name="connsiteX0" fmla="*/ 14 w 736851"/>
                <a:gd name="connsiteY0" fmla="*/ 544876 h 1357213"/>
                <a:gd name="connsiteX1" fmla="*/ 550083 w 736851"/>
                <a:gd name="connsiteY1" fmla="*/ 1082179 h 1357213"/>
                <a:gd name="connsiteX2" fmla="*/ 550083 w 736851"/>
                <a:gd name="connsiteY2" fmla="*/ 990500 h 1357213"/>
                <a:gd name="connsiteX3" fmla="*/ 733439 w 736851"/>
                <a:gd name="connsiteY3" fmla="*/ 1191478 h 1357213"/>
                <a:gd name="connsiteX4" fmla="*/ 550083 w 736851"/>
                <a:gd name="connsiteY4" fmla="*/ 1357213 h 1357213"/>
                <a:gd name="connsiteX5" fmla="*/ 550083 w 736851"/>
                <a:gd name="connsiteY5" fmla="*/ 1265535 h 1357213"/>
                <a:gd name="connsiteX6" fmla="*/ 14 w 736851"/>
                <a:gd name="connsiteY6" fmla="*/ 728232 h 1357213"/>
                <a:gd name="connsiteX7" fmla="*/ 14 w 736851"/>
                <a:gd name="connsiteY7" fmla="*/ 544876 h 1357213"/>
                <a:gd name="connsiteX8" fmla="*/ 10092 w 736851"/>
                <a:gd name="connsiteY8" fmla="*/ 636554 h 1357213"/>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0" fmla="*/ 542520 w 736851"/>
                <a:gd name="connsiteY0" fmla="*/ 271724 h 1425484"/>
                <a:gd name="connsiteX1" fmla="*/ 10092 w 736851"/>
                <a:gd name="connsiteY1" fmla="*/ 704825 h 1425484"/>
                <a:gd name="connsiteX2" fmla="*/ 255675 w 736851"/>
                <a:gd name="connsiteY2" fmla="*/ 192114 h 1425484"/>
                <a:gd name="connsiteX3" fmla="*/ 552568 w 736851"/>
                <a:gd name="connsiteY3" fmla="*/ 68271 h 1425484"/>
                <a:gd name="connsiteX4" fmla="*/ 555981 w 736851"/>
                <a:gd name="connsiteY4" fmla="*/ 0 h 1425484"/>
                <a:gd name="connsiteX5" fmla="*/ 736851 w 736851"/>
                <a:gd name="connsiteY5" fmla="*/ 180872 h 1425484"/>
                <a:gd name="connsiteX6" fmla="*/ 540908 w 736851"/>
                <a:gd name="connsiteY6" fmla="*/ 341645 h 1425484"/>
                <a:gd name="connsiteX7" fmla="*/ 542520 w 736851"/>
                <a:gd name="connsiteY7" fmla="*/ 271724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8" fmla="*/ 10092 w 736851"/>
                <a:gd name="connsiteY8" fmla="*/ 704825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0" fmla="*/ 542520 w 736851"/>
                <a:gd name="connsiteY0" fmla="*/ 271724 h 1425484"/>
                <a:gd name="connsiteX1" fmla="*/ 10092 w 736851"/>
                <a:gd name="connsiteY1" fmla="*/ 704825 h 1425484"/>
                <a:gd name="connsiteX2" fmla="*/ 255675 w 736851"/>
                <a:gd name="connsiteY2" fmla="*/ 192114 h 1425484"/>
                <a:gd name="connsiteX3" fmla="*/ 552568 w 736851"/>
                <a:gd name="connsiteY3" fmla="*/ 68271 h 1425484"/>
                <a:gd name="connsiteX4" fmla="*/ 555981 w 736851"/>
                <a:gd name="connsiteY4" fmla="*/ 0 h 1425484"/>
                <a:gd name="connsiteX5" fmla="*/ 736851 w 736851"/>
                <a:gd name="connsiteY5" fmla="*/ 180872 h 1425484"/>
                <a:gd name="connsiteX6" fmla="*/ 561005 w 736851"/>
                <a:gd name="connsiteY6" fmla="*/ 361741 h 1425484"/>
                <a:gd name="connsiteX7" fmla="*/ 542520 w 736851"/>
                <a:gd name="connsiteY7" fmla="*/ 271724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8" fmla="*/ 10092 w 736851"/>
                <a:gd name="connsiteY8" fmla="*/ 704825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0" fmla="*/ 542520 w 736851"/>
                <a:gd name="connsiteY0" fmla="*/ 271724 h 1425484"/>
                <a:gd name="connsiteX1" fmla="*/ 10092 w 736851"/>
                <a:gd name="connsiteY1" fmla="*/ 704825 h 1425484"/>
                <a:gd name="connsiteX2" fmla="*/ 255675 w 736851"/>
                <a:gd name="connsiteY2" fmla="*/ 192114 h 1425484"/>
                <a:gd name="connsiteX3" fmla="*/ 552568 w 736851"/>
                <a:gd name="connsiteY3" fmla="*/ 68271 h 1425484"/>
                <a:gd name="connsiteX4" fmla="*/ 555981 w 736851"/>
                <a:gd name="connsiteY4" fmla="*/ 0 h 1425484"/>
                <a:gd name="connsiteX5" fmla="*/ 736851 w 736851"/>
                <a:gd name="connsiteY5" fmla="*/ 180872 h 1425484"/>
                <a:gd name="connsiteX6" fmla="*/ 550957 w 736851"/>
                <a:gd name="connsiteY6" fmla="*/ 361741 h 1425484"/>
                <a:gd name="connsiteX7" fmla="*/ 542520 w 736851"/>
                <a:gd name="connsiteY7" fmla="*/ 271724 h 1425484"/>
                <a:gd name="connsiteX0" fmla="*/ 14 w 736851"/>
                <a:gd name="connsiteY0" fmla="*/ 613147 h 1425484"/>
                <a:gd name="connsiteX1" fmla="*/ 550083 w 736851"/>
                <a:gd name="connsiteY1" fmla="*/ 1150450 h 1425484"/>
                <a:gd name="connsiteX2" fmla="*/ 550083 w 736851"/>
                <a:gd name="connsiteY2" fmla="*/ 1058771 h 1425484"/>
                <a:gd name="connsiteX3" fmla="*/ 733439 w 736851"/>
                <a:gd name="connsiteY3" fmla="*/ 1259749 h 1425484"/>
                <a:gd name="connsiteX4" fmla="*/ 550083 w 736851"/>
                <a:gd name="connsiteY4" fmla="*/ 1425484 h 1425484"/>
                <a:gd name="connsiteX5" fmla="*/ 550083 w 736851"/>
                <a:gd name="connsiteY5" fmla="*/ 1333806 h 1425484"/>
                <a:gd name="connsiteX6" fmla="*/ 14 w 736851"/>
                <a:gd name="connsiteY6" fmla="*/ 796503 h 1425484"/>
                <a:gd name="connsiteX7" fmla="*/ 14 w 736851"/>
                <a:gd name="connsiteY7" fmla="*/ 613147 h 1425484"/>
                <a:gd name="connsiteX8" fmla="*/ 10092 w 736851"/>
                <a:gd name="connsiteY8" fmla="*/ 704825 h 1425484"/>
                <a:gd name="connsiteX0" fmla="*/ 14 w 736851"/>
                <a:gd name="connsiteY0" fmla="*/ 623196 h 1435533"/>
                <a:gd name="connsiteX1" fmla="*/ 550083 w 736851"/>
                <a:gd name="connsiteY1" fmla="*/ 1160499 h 1435533"/>
                <a:gd name="connsiteX2" fmla="*/ 550083 w 736851"/>
                <a:gd name="connsiteY2" fmla="*/ 1068820 h 1435533"/>
                <a:gd name="connsiteX3" fmla="*/ 733439 w 736851"/>
                <a:gd name="connsiteY3" fmla="*/ 1269798 h 1435533"/>
                <a:gd name="connsiteX4" fmla="*/ 550083 w 736851"/>
                <a:gd name="connsiteY4" fmla="*/ 1435533 h 1435533"/>
                <a:gd name="connsiteX5" fmla="*/ 550083 w 736851"/>
                <a:gd name="connsiteY5" fmla="*/ 1343855 h 1435533"/>
                <a:gd name="connsiteX6" fmla="*/ 14 w 736851"/>
                <a:gd name="connsiteY6" fmla="*/ 806552 h 1435533"/>
                <a:gd name="connsiteX7" fmla="*/ 14 w 736851"/>
                <a:gd name="connsiteY7" fmla="*/ 623196 h 1435533"/>
                <a:gd name="connsiteX0" fmla="*/ 542520 w 736851"/>
                <a:gd name="connsiteY0" fmla="*/ 281773 h 1435533"/>
                <a:gd name="connsiteX1" fmla="*/ 10092 w 736851"/>
                <a:gd name="connsiteY1" fmla="*/ 714874 h 1435533"/>
                <a:gd name="connsiteX2" fmla="*/ 255675 w 736851"/>
                <a:gd name="connsiteY2" fmla="*/ 202163 h 1435533"/>
                <a:gd name="connsiteX3" fmla="*/ 552568 w 736851"/>
                <a:gd name="connsiteY3" fmla="*/ 78320 h 1435533"/>
                <a:gd name="connsiteX4" fmla="*/ 545932 w 736851"/>
                <a:gd name="connsiteY4" fmla="*/ 0 h 1435533"/>
                <a:gd name="connsiteX5" fmla="*/ 736851 w 736851"/>
                <a:gd name="connsiteY5" fmla="*/ 190921 h 1435533"/>
                <a:gd name="connsiteX6" fmla="*/ 550957 w 736851"/>
                <a:gd name="connsiteY6" fmla="*/ 371790 h 1435533"/>
                <a:gd name="connsiteX7" fmla="*/ 542520 w 736851"/>
                <a:gd name="connsiteY7" fmla="*/ 281773 h 1435533"/>
                <a:gd name="connsiteX0" fmla="*/ 14 w 736851"/>
                <a:gd name="connsiteY0" fmla="*/ 623196 h 1435533"/>
                <a:gd name="connsiteX1" fmla="*/ 550083 w 736851"/>
                <a:gd name="connsiteY1" fmla="*/ 1160499 h 1435533"/>
                <a:gd name="connsiteX2" fmla="*/ 550083 w 736851"/>
                <a:gd name="connsiteY2" fmla="*/ 1068820 h 1435533"/>
                <a:gd name="connsiteX3" fmla="*/ 733439 w 736851"/>
                <a:gd name="connsiteY3" fmla="*/ 1269798 h 1435533"/>
                <a:gd name="connsiteX4" fmla="*/ 550083 w 736851"/>
                <a:gd name="connsiteY4" fmla="*/ 1435533 h 1435533"/>
                <a:gd name="connsiteX5" fmla="*/ 550083 w 736851"/>
                <a:gd name="connsiteY5" fmla="*/ 1343855 h 1435533"/>
                <a:gd name="connsiteX6" fmla="*/ 14 w 736851"/>
                <a:gd name="connsiteY6" fmla="*/ 806552 h 1435533"/>
                <a:gd name="connsiteX7" fmla="*/ 14 w 736851"/>
                <a:gd name="connsiteY7" fmla="*/ 623196 h 1435533"/>
                <a:gd name="connsiteX8" fmla="*/ 10092 w 736851"/>
                <a:gd name="connsiteY8" fmla="*/ 714874 h 1435533"/>
                <a:gd name="connsiteX0" fmla="*/ 745 w 737582"/>
                <a:gd name="connsiteY0" fmla="*/ 623196 h 1435533"/>
                <a:gd name="connsiteX1" fmla="*/ 550814 w 737582"/>
                <a:gd name="connsiteY1" fmla="*/ 1160499 h 1435533"/>
                <a:gd name="connsiteX2" fmla="*/ 550814 w 737582"/>
                <a:gd name="connsiteY2" fmla="*/ 1068820 h 1435533"/>
                <a:gd name="connsiteX3" fmla="*/ 734170 w 737582"/>
                <a:gd name="connsiteY3" fmla="*/ 1269798 h 1435533"/>
                <a:gd name="connsiteX4" fmla="*/ 550814 w 737582"/>
                <a:gd name="connsiteY4" fmla="*/ 1435533 h 1435533"/>
                <a:gd name="connsiteX5" fmla="*/ 550814 w 737582"/>
                <a:gd name="connsiteY5" fmla="*/ 1343855 h 1435533"/>
                <a:gd name="connsiteX6" fmla="*/ 745 w 737582"/>
                <a:gd name="connsiteY6" fmla="*/ 806552 h 1435533"/>
                <a:gd name="connsiteX7" fmla="*/ 745 w 737582"/>
                <a:gd name="connsiteY7" fmla="*/ 623196 h 1435533"/>
                <a:gd name="connsiteX0" fmla="*/ 543251 w 737582"/>
                <a:gd name="connsiteY0" fmla="*/ 281773 h 1435533"/>
                <a:gd name="connsiteX1" fmla="*/ 10823 w 737582"/>
                <a:gd name="connsiteY1" fmla="*/ 714874 h 1435533"/>
                <a:gd name="connsiteX2" fmla="*/ 246358 w 737582"/>
                <a:gd name="connsiteY2" fmla="*/ 187090 h 1435533"/>
                <a:gd name="connsiteX3" fmla="*/ 553299 w 737582"/>
                <a:gd name="connsiteY3" fmla="*/ 78320 h 1435533"/>
                <a:gd name="connsiteX4" fmla="*/ 546663 w 737582"/>
                <a:gd name="connsiteY4" fmla="*/ 0 h 1435533"/>
                <a:gd name="connsiteX5" fmla="*/ 737582 w 737582"/>
                <a:gd name="connsiteY5" fmla="*/ 190921 h 1435533"/>
                <a:gd name="connsiteX6" fmla="*/ 551688 w 737582"/>
                <a:gd name="connsiteY6" fmla="*/ 371790 h 1435533"/>
                <a:gd name="connsiteX7" fmla="*/ 543251 w 737582"/>
                <a:gd name="connsiteY7" fmla="*/ 281773 h 1435533"/>
                <a:gd name="connsiteX0" fmla="*/ 745 w 737582"/>
                <a:gd name="connsiteY0" fmla="*/ 623196 h 1435533"/>
                <a:gd name="connsiteX1" fmla="*/ 550814 w 737582"/>
                <a:gd name="connsiteY1" fmla="*/ 1160499 h 1435533"/>
                <a:gd name="connsiteX2" fmla="*/ 550814 w 737582"/>
                <a:gd name="connsiteY2" fmla="*/ 1068820 h 1435533"/>
                <a:gd name="connsiteX3" fmla="*/ 734170 w 737582"/>
                <a:gd name="connsiteY3" fmla="*/ 1269798 h 1435533"/>
                <a:gd name="connsiteX4" fmla="*/ 550814 w 737582"/>
                <a:gd name="connsiteY4" fmla="*/ 1435533 h 1435533"/>
                <a:gd name="connsiteX5" fmla="*/ 550814 w 737582"/>
                <a:gd name="connsiteY5" fmla="*/ 1343855 h 1435533"/>
                <a:gd name="connsiteX6" fmla="*/ 745 w 737582"/>
                <a:gd name="connsiteY6" fmla="*/ 806552 h 1435533"/>
                <a:gd name="connsiteX7" fmla="*/ 745 w 737582"/>
                <a:gd name="connsiteY7" fmla="*/ 623196 h 1435533"/>
                <a:gd name="connsiteX8" fmla="*/ 10823 w 737582"/>
                <a:gd name="connsiteY8" fmla="*/ 714874 h 1435533"/>
                <a:gd name="connsiteX0" fmla="*/ 745 w 737582"/>
                <a:gd name="connsiteY0" fmla="*/ 623196 h 1435533"/>
                <a:gd name="connsiteX1" fmla="*/ 550814 w 737582"/>
                <a:gd name="connsiteY1" fmla="*/ 1160499 h 1435533"/>
                <a:gd name="connsiteX2" fmla="*/ 550814 w 737582"/>
                <a:gd name="connsiteY2" fmla="*/ 1068820 h 1435533"/>
                <a:gd name="connsiteX3" fmla="*/ 734170 w 737582"/>
                <a:gd name="connsiteY3" fmla="*/ 1269798 h 1435533"/>
                <a:gd name="connsiteX4" fmla="*/ 550814 w 737582"/>
                <a:gd name="connsiteY4" fmla="*/ 1435533 h 1435533"/>
                <a:gd name="connsiteX5" fmla="*/ 550814 w 737582"/>
                <a:gd name="connsiteY5" fmla="*/ 1343855 h 1435533"/>
                <a:gd name="connsiteX6" fmla="*/ 745 w 737582"/>
                <a:gd name="connsiteY6" fmla="*/ 806552 h 1435533"/>
                <a:gd name="connsiteX7" fmla="*/ 745 w 737582"/>
                <a:gd name="connsiteY7" fmla="*/ 623196 h 1435533"/>
                <a:gd name="connsiteX0" fmla="*/ 543251 w 737582"/>
                <a:gd name="connsiteY0" fmla="*/ 281773 h 1435533"/>
                <a:gd name="connsiteX1" fmla="*/ 10823 w 737582"/>
                <a:gd name="connsiteY1" fmla="*/ 714874 h 1435533"/>
                <a:gd name="connsiteX2" fmla="*/ 246358 w 737582"/>
                <a:gd name="connsiteY2" fmla="*/ 187090 h 1435533"/>
                <a:gd name="connsiteX3" fmla="*/ 553299 w 737582"/>
                <a:gd name="connsiteY3" fmla="*/ 78320 h 1435533"/>
                <a:gd name="connsiteX4" fmla="*/ 546663 w 737582"/>
                <a:gd name="connsiteY4" fmla="*/ 0 h 1435533"/>
                <a:gd name="connsiteX5" fmla="*/ 737582 w 737582"/>
                <a:gd name="connsiteY5" fmla="*/ 190921 h 1435533"/>
                <a:gd name="connsiteX6" fmla="*/ 551688 w 737582"/>
                <a:gd name="connsiteY6" fmla="*/ 371790 h 1435533"/>
                <a:gd name="connsiteX7" fmla="*/ 543251 w 737582"/>
                <a:gd name="connsiteY7" fmla="*/ 281773 h 1435533"/>
                <a:gd name="connsiteX0" fmla="*/ 745 w 737582"/>
                <a:gd name="connsiteY0" fmla="*/ 623196 h 1435533"/>
                <a:gd name="connsiteX1" fmla="*/ 550814 w 737582"/>
                <a:gd name="connsiteY1" fmla="*/ 1160499 h 1435533"/>
                <a:gd name="connsiteX2" fmla="*/ 550814 w 737582"/>
                <a:gd name="connsiteY2" fmla="*/ 1068820 h 1435533"/>
                <a:gd name="connsiteX3" fmla="*/ 734170 w 737582"/>
                <a:gd name="connsiteY3" fmla="*/ 1269798 h 1435533"/>
                <a:gd name="connsiteX4" fmla="*/ 550814 w 737582"/>
                <a:gd name="connsiteY4" fmla="*/ 1435533 h 1435533"/>
                <a:gd name="connsiteX5" fmla="*/ 550814 w 737582"/>
                <a:gd name="connsiteY5" fmla="*/ 1343855 h 1435533"/>
                <a:gd name="connsiteX6" fmla="*/ 745 w 737582"/>
                <a:gd name="connsiteY6" fmla="*/ 806552 h 1435533"/>
                <a:gd name="connsiteX7" fmla="*/ 745 w 737582"/>
                <a:gd name="connsiteY7" fmla="*/ 623196 h 1435533"/>
                <a:gd name="connsiteX8" fmla="*/ 10823 w 737582"/>
                <a:gd name="connsiteY8" fmla="*/ 714874 h 1435533"/>
                <a:gd name="connsiteX0" fmla="*/ 745 w 734503"/>
                <a:gd name="connsiteY0" fmla="*/ 623196 h 1435533"/>
                <a:gd name="connsiteX1" fmla="*/ 550814 w 734503"/>
                <a:gd name="connsiteY1" fmla="*/ 1160499 h 1435533"/>
                <a:gd name="connsiteX2" fmla="*/ 550814 w 734503"/>
                <a:gd name="connsiteY2" fmla="*/ 1068820 h 1435533"/>
                <a:gd name="connsiteX3" fmla="*/ 734170 w 734503"/>
                <a:gd name="connsiteY3" fmla="*/ 1269798 h 1435533"/>
                <a:gd name="connsiteX4" fmla="*/ 550814 w 734503"/>
                <a:gd name="connsiteY4" fmla="*/ 1435533 h 1435533"/>
                <a:gd name="connsiteX5" fmla="*/ 550814 w 734503"/>
                <a:gd name="connsiteY5" fmla="*/ 1343855 h 1435533"/>
                <a:gd name="connsiteX6" fmla="*/ 745 w 734503"/>
                <a:gd name="connsiteY6" fmla="*/ 806552 h 1435533"/>
                <a:gd name="connsiteX7" fmla="*/ 745 w 734503"/>
                <a:gd name="connsiteY7" fmla="*/ 623196 h 1435533"/>
                <a:gd name="connsiteX0" fmla="*/ 543251 w 734503"/>
                <a:gd name="connsiteY0" fmla="*/ 281773 h 1435533"/>
                <a:gd name="connsiteX1" fmla="*/ 10823 w 734503"/>
                <a:gd name="connsiteY1" fmla="*/ 714874 h 1435533"/>
                <a:gd name="connsiteX2" fmla="*/ 246358 w 734503"/>
                <a:gd name="connsiteY2" fmla="*/ 187090 h 1435533"/>
                <a:gd name="connsiteX3" fmla="*/ 553299 w 734503"/>
                <a:gd name="connsiteY3" fmla="*/ 78320 h 1435533"/>
                <a:gd name="connsiteX4" fmla="*/ 546663 w 734503"/>
                <a:gd name="connsiteY4" fmla="*/ 0 h 1435533"/>
                <a:gd name="connsiteX5" fmla="*/ 734503 w 734503"/>
                <a:gd name="connsiteY5" fmla="*/ 163212 h 1435533"/>
                <a:gd name="connsiteX6" fmla="*/ 551688 w 734503"/>
                <a:gd name="connsiteY6" fmla="*/ 371790 h 1435533"/>
                <a:gd name="connsiteX7" fmla="*/ 543251 w 734503"/>
                <a:gd name="connsiteY7" fmla="*/ 281773 h 1435533"/>
                <a:gd name="connsiteX0" fmla="*/ 745 w 734503"/>
                <a:gd name="connsiteY0" fmla="*/ 623196 h 1435533"/>
                <a:gd name="connsiteX1" fmla="*/ 550814 w 734503"/>
                <a:gd name="connsiteY1" fmla="*/ 1160499 h 1435533"/>
                <a:gd name="connsiteX2" fmla="*/ 550814 w 734503"/>
                <a:gd name="connsiteY2" fmla="*/ 1068820 h 1435533"/>
                <a:gd name="connsiteX3" fmla="*/ 734170 w 734503"/>
                <a:gd name="connsiteY3" fmla="*/ 1269798 h 1435533"/>
                <a:gd name="connsiteX4" fmla="*/ 550814 w 734503"/>
                <a:gd name="connsiteY4" fmla="*/ 1435533 h 1435533"/>
                <a:gd name="connsiteX5" fmla="*/ 550814 w 734503"/>
                <a:gd name="connsiteY5" fmla="*/ 1343855 h 1435533"/>
                <a:gd name="connsiteX6" fmla="*/ 745 w 734503"/>
                <a:gd name="connsiteY6" fmla="*/ 806552 h 1435533"/>
                <a:gd name="connsiteX7" fmla="*/ 745 w 734503"/>
                <a:gd name="connsiteY7" fmla="*/ 623196 h 1435533"/>
                <a:gd name="connsiteX8" fmla="*/ 10823 w 734503"/>
                <a:gd name="connsiteY8" fmla="*/ 714874 h 1435533"/>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87931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51688 w 734503"/>
                <a:gd name="connsiteY6" fmla="*/ 377948 h 1441691"/>
                <a:gd name="connsiteX7" fmla="*/ 543251 w 734503"/>
                <a:gd name="connsiteY7" fmla="*/ 287931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87931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5531 w 734503"/>
                <a:gd name="connsiteY6" fmla="*/ 341002 h 1441691"/>
                <a:gd name="connsiteX7" fmla="*/ 543251 w 734503"/>
                <a:gd name="connsiteY7" fmla="*/ 287931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87931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8610 w 734503"/>
                <a:gd name="connsiteY6" fmla="*/ 371790 h 1441691"/>
                <a:gd name="connsiteX7" fmla="*/ 543251 w 734503"/>
                <a:gd name="connsiteY7" fmla="*/ 287931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63300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8610 w 734503"/>
                <a:gd name="connsiteY6" fmla="*/ 371790 h 1441691"/>
                <a:gd name="connsiteX7" fmla="*/ 543251 w 734503"/>
                <a:gd name="connsiteY7" fmla="*/ 263300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78694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8610 w 734503"/>
                <a:gd name="connsiteY6" fmla="*/ 371790 h 1441691"/>
                <a:gd name="connsiteX7" fmla="*/ 543251 w 734503"/>
                <a:gd name="connsiteY7" fmla="*/ 278694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0" fmla="*/ 543251 w 734503"/>
                <a:gd name="connsiteY0" fmla="*/ 278694 h 1441691"/>
                <a:gd name="connsiteX1" fmla="*/ 10823 w 734503"/>
                <a:gd name="connsiteY1" fmla="*/ 721032 h 1441691"/>
                <a:gd name="connsiteX2" fmla="*/ 246358 w 734503"/>
                <a:gd name="connsiteY2" fmla="*/ 193248 h 1441691"/>
                <a:gd name="connsiteX3" fmla="*/ 553299 w 734503"/>
                <a:gd name="connsiteY3" fmla="*/ 84478 h 1441691"/>
                <a:gd name="connsiteX4" fmla="*/ 546663 w 734503"/>
                <a:gd name="connsiteY4" fmla="*/ 0 h 1441691"/>
                <a:gd name="connsiteX5" fmla="*/ 734503 w 734503"/>
                <a:gd name="connsiteY5" fmla="*/ 169370 h 1441691"/>
                <a:gd name="connsiteX6" fmla="*/ 548610 w 734503"/>
                <a:gd name="connsiteY6" fmla="*/ 371790 h 1441691"/>
                <a:gd name="connsiteX7" fmla="*/ 543251 w 734503"/>
                <a:gd name="connsiteY7" fmla="*/ 278694 h 1441691"/>
                <a:gd name="connsiteX0" fmla="*/ 745 w 734503"/>
                <a:gd name="connsiteY0" fmla="*/ 629354 h 1441691"/>
                <a:gd name="connsiteX1" fmla="*/ 550814 w 734503"/>
                <a:gd name="connsiteY1" fmla="*/ 1166657 h 1441691"/>
                <a:gd name="connsiteX2" fmla="*/ 550814 w 734503"/>
                <a:gd name="connsiteY2" fmla="*/ 1074978 h 1441691"/>
                <a:gd name="connsiteX3" fmla="*/ 734170 w 734503"/>
                <a:gd name="connsiteY3" fmla="*/ 1275956 h 1441691"/>
                <a:gd name="connsiteX4" fmla="*/ 550814 w 734503"/>
                <a:gd name="connsiteY4" fmla="*/ 1441691 h 1441691"/>
                <a:gd name="connsiteX5" fmla="*/ 550814 w 734503"/>
                <a:gd name="connsiteY5" fmla="*/ 1350013 h 1441691"/>
                <a:gd name="connsiteX6" fmla="*/ 745 w 734503"/>
                <a:gd name="connsiteY6" fmla="*/ 812710 h 1441691"/>
                <a:gd name="connsiteX7" fmla="*/ 745 w 734503"/>
                <a:gd name="connsiteY7" fmla="*/ 629354 h 1441691"/>
                <a:gd name="connsiteX8" fmla="*/ 10823 w 734503"/>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301031 w 733758"/>
                <a:gd name="connsiteY2" fmla="*/ 236351 h 1441691"/>
                <a:gd name="connsiteX3" fmla="*/ 552554 w 733758"/>
                <a:gd name="connsiteY3" fmla="*/ 84478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301031 w 733758"/>
                <a:gd name="connsiteY2" fmla="*/ 236351 h 1441691"/>
                <a:gd name="connsiteX3" fmla="*/ 552554 w 733758"/>
                <a:gd name="connsiteY3" fmla="*/ 109108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301031 w 733758"/>
                <a:gd name="connsiteY2" fmla="*/ 236351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8712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2554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52554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40648 w 733758"/>
                <a:gd name="connsiteY3" fmla="*/ 96793 h 1441691"/>
                <a:gd name="connsiteX4" fmla="*/ 545918 w 733758"/>
                <a:gd name="connsiteY4" fmla="*/ 0 h 1441691"/>
                <a:gd name="connsiteX5" fmla="*/ 733758 w 733758"/>
                <a:gd name="connsiteY5" fmla="*/ 169370 h 1441691"/>
                <a:gd name="connsiteX6" fmla="*/ 547865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0" fmla="*/ 542506 w 733758"/>
                <a:gd name="connsiteY0" fmla="*/ 278694 h 1441691"/>
                <a:gd name="connsiteX1" fmla="*/ 10078 w 733758"/>
                <a:gd name="connsiteY1" fmla="*/ 721032 h 1441691"/>
                <a:gd name="connsiteX2" fmla="*/ 264085 w 733758"/>
                <a:gd name="connsiteY2" fmla="*/ 208642 h 1441691"/>
                <a:gd name="connsiteX3" fmla="*/ 540648 w 733758"/>
                <a:gd name="connsiteY3" fmla="*/ 96793 h 1441691"/>
                <a:gd name="connsiteX4" fmla="*/ 545918 w 733758"/>
                <a:gd name="connsiteY4" fmla="*/ 0 h 1441691"/>
                <a:gd name="connsiteX5" fmla="*/ 733758 w 733758"/>
                <a:gd name="connsiteY5" fmla="*/ 169370 h 1441691"/>
                <a:gd name="connsiteX6" fmla="*/ 540721 w 733758"/>
                <a:gd name="connsiteY6" fmla="*/ 371790 h 1441691"/>
                <a:gd name="connsiteX7" fmla="*/ 542506 w 733758"/>
                <a:gd name="connsiteY7" fmla="*/ 278694 h 1441691"/>
                <a:gd name="connsiteX0" fmla="*/ 0 w 733758"/>
                <a:gd name="connsiteY0" fmla="*/ 629354 h 1441691"/>
                <a:gd name="connsiteX1" fmla="*/ 550069 w 733758"/>
                <a:gd name="connsiteY1" fmla="*/ 1166657 h 1441691"/>
                <a:gd name="connsiteX2" fmla="*/ 550069 w 733758"/>
                <a:gd name="connsiteY2" fmla="*/ 1074978 h 1441691"/>
                <a:gd name="connsiteX3" fmla="*/ 733425 w 733758"/>
                <a:gd name="connsiteY3" fmla="*/ 1275956 h 1441691"/>
                <a:gd name="connsiteX4" fmla="*/ 550069 w 733758"/>
                <a:gd name="connsiteY4" fmla="*/ 1441691 h 1441691"/>
                <a:gd name="connsiteX5" fmla="*/ 550069 w 733758"/>
                <a:gd name="connsiteY5" fmla="*/ 1350013 h 1441691"/>
                <a:gd name="connsiteX6" fmla="*/ 0 w 733758"/>
                <a:gd name="connsiteY6" fmla="*/ 812710 h 1441691"/>
                <a:gd name="connsiteX7" fmla="*/ 0 w 733758"/>
                <a:gd name="connsiteY7" fmla="*/ 629354 h 1441691"/>
                <a:gd name="connsiteX8" fmla="*/ 10078 w 733758"/>
                <a:gd name="connsiteY8" fmla="*/ 721032 h 144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758" h="1441691" stroke="0" extrusionOk="0">
                  <a:moveTo>
                    <a:pt x="0" y="629354"/>
                  </a:moveTo>
                  <a:cubicBezTo>
                    <a:pt x="0" y="882398"/>
                    <a:pt x="226248" y="1103396"/>
                    <a:pt x="550069" y="1166657"/>
                  </a:cubicBezTo>
                  <a:lnTo>
                    <a:pt x="550069" y="1074978"/>
                  </a:lnTo>
                  <a:lnTo>
                    <a:pt x="733425" y="1275956"/>
                  </a:lnTo>
                  <a:lnTo>
                    <a:pt x="550069" y="1441691"/>
                  </a:lnTo>
                  <a:lnTo>
                    <a:pt x="550069" y="1350013"/>
                  </a:lnTo>
                  <a:cubicBezTo>
                    <a:pt x="226248" y="1286752"/>
                    <a:pt x="0" y="1065755"/>
                    <a:pt x="0" y="812710"/>
                  </a:cubicBezTo>
                  <a:lnTo>
                    <a:pt x="0" y="629354"/>
                  </a:lnTo>
                  <a:close/>
                </a:path>
                <a:path w="733758" h="1441691" fill="darkenLess" stroke="0" extrusionOk="0">
                  <a:moveTo>
                    <a:pt x="542506" y="278694"/>
                  </a:moveTo>
                  <a:cubicBezTo>
                    <a:pt x="356619" y="312560"/>
                    <a:pt x="69272" y="453661"/>
                    <a:pt x="10078" y="721032"/>
                  </a:cubicBezTo>
                  <a:cubicBezTo>
                    <a:pt x="-32352" y="529383"/>
                    <a:pt x="69226" y="335224"/>
                    <a:pt x="264085" y="208642"/>
                  </a:cubicBezTo>
                  <a:cubicBezTo>
                    <a:pt x="472384" y="94252"/>
                    <a:pt x="539722" y="96151"/>
                    <a:pt x="540648" y="96793"/>
                  </a:cubicBezTo>
                  <a:lnTo>
                    <a:pt x="545918" y="0"/>
                  </a:lnTo>
                  <a:lnTo>
                    <a:pt x="733758" y="169370"/>
                  </a:lnTo>
                  <a:lnTo>
                    <a:pt x="540721" y="371790"/>
                  </a:lnTo>
                  <a:cubicBezTo>
                    <a:pt x="541258" y="348483"/>
                    <a:pt x="541969" y="302001"/>
                    <a:pt x="542506" y="278694"/>
                  </a:cubicBezTo>
                  <a:close/>
                </a:path>
                <a:path w="733758" h="1441691" fill="none" extrusionOk="0">
                  <a:moveTo>
                    <a:pt x="0" y="629354"/>
                  </a:moveTo>
                  <a:cubicBezTo>
                    <a:pt x="0" y="882398"/>
                    <a:pt x="226248" y="1103396"/>
                    <a:pt x="550069" y="1166657"/>
                  </a:cubicBezTo>
                  <a:lnTo>
                    <a:pt x="550069" y="1074978"/>
                  </a:lnTo>
                  <a:lnTo>
                    <a:pt x="733425" y="1275956"/>
                  </a:lnTo>
                  <a:lnTo>
                    <a:pt x="550069" y="1441691"/>
                  </a:lnTo>
                  <a:lnTo>
                    <a:pt x="550069" y="1350013"/>
                  </a:lnTo>
                  <a:cubicBezTo>
                    <a:pt x="226248" y="1286752"/>
                    <a:pt x="0" y="1065755"/>
                    <a:pt x="0" y="812710"/>
                  </a:cubicBezTo>
                  <a:lnTo>
                    <a:pt x="0" y="629354"/>
                  </a:lnTo>
                  <a:lnTo>
                    <a:pt x="10078" y="721032"/>
                  </a:lnTo>
                </a:path>
              </a:pathLst>
            </a:custGeom>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de-DE" sz="1867" dirty="0">
                <a:solidFill>
                  <a:srgbClr val="2D4B9B"/>
                </a:solidFill>
                <a:latin typeface="Arial"/>
              </a:endParaRPr>
            </a:p>
          </p:txBody>
        </p:sp>
      </p:grpSp>
      <p:sp>
        <p:nvSpPr>
          <p:cNvPr id="34" name="Textfeld 33">
            <a:extLst>
              <a:ext uri="{FF2B5EF4-FFF2-40B4-BE49-F238E27FC236}">
                <a16:creationId xmlns:a16="http://schemas.microsoft.com/office/drawing/2014/main" id="{5830F5AC-25BB-429A-AE69-A881FA38D8ED}"/>
              </a:ext>
            </a:extLst>
          </p:cNvPr>
          <p:cNvSpPr txBox="1"/>
          <p:nvPr/>
        </p:nvSpPr>
        <p:spPr>
          <a:xfrm>
            <a:off x="7587118" y="40248"/>
            <a:ext cx="4571653" cy="1323439"/>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00"/>
                </a:solidFill>
              </a:rPr>
              <a:t>Poster</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2000" b="1" dirty="0">
                <a:solidFill>
                  <a:srgbClr val="000000"/>
                </a:solidFill>
              </a:rPr>
              <a:t>39</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2000" b="1" dirty="0">
                <a:solidFill>
                  <a:srgbClr val="0000FF"/>
                </a:solidFill>
              </a:rPr>
              <a:t>Olga </a:t>
            </a:r>
            <a:r>
              <a:rPr lang="de-DE" sz="2000" b="1" dirty="0" err="1">
                <a:solidFill>
                  <a:srgbClr val="0000FF"/>
                </a:solidFill>
              </a:rPr>
              <a:t>Kiseleva</a:t>
            </a:r>
            <a:endParaRPr kumimoji="0" lang="de-DE" sz="20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err="1">
                <a:solidFill>
                  <a:srgbClr val="0000FF"/>
                </a:solidFill>
              </a:rPr>
              <a:t>Eval</a:t>
            </a:r>
            <a:r>
              <a:rPr lang="de-DE" sz="2000" b="1" dirty="0">
                <a:solidFill>
                  <a:srgbClr val="0000FF"/>
                </a:solidFill>
              </a:rPr>
              <a:t> </a:t>
            </a:r>
            <a:r>
              <a:rPr lang="de-DE" sz="2000" b="1" dirty="0" err="1">
                <a:solidFill>
                  <a:srgbClr val="0000FF"/>
                </a:solidFill>
              </a:rPr>
              <a:t>of</a:t>
            </a:r>
            <a:r>
              <a:rPr lang="de-DE" sz="2000" b="1" dirty="0">
                <a:solidFill>
                  <a:srgbClr val="0000FF"/>
                </a:solidFill>
              </a:rPr>
              <a:t> SINFONY </a:t>
            </a:r>
            <a:r>
              <a:rPr lang="de-DE" sz="2000" b="1" dirty="0" err="1">
                <a:solidFill>
                  <a:srgbClr val="0000FF"/>
                </a:solidFill>
              </a:rPr>
              <a:t>precip</a:t>
            </a:r>
            <a:r>
              <a:rPr lang="de-DE" sz="2000" b="1" dirty="0">
                <a:solidFill>
                  <a:srgbClr val="0000FF"/>
                </a:solidFill>
              </a:rPr>
              <a:t> </a:t>
            </a:r>
            <a:r>
              <a:rPr lang="de-DE" sz="2000" b="1" dirty="0" err="1">
                <a:solidFill>
                  <a:srgbClr val="0000FF"/>
                </a:solidFill>
              </a:rPr>
              <a:t>products</a:t>
            </a:r>
            <a:r>
              <a:rPr lang="de-DE" sz="2000" b="1" dirty="0">
                <a:solidFill>
                  <a:srgbClr val="0000FF"/>
                </a:solidFill>
              </a:rPr>
              <a:t> in LARSIM </a:t>
            </a:r>
            <a:r>
              <a:rPr lang="de-DE" sz="2000" b="1" dirty="0" err="1">
                <a:solidFill>
                  <a:srgbClr val="0000FF"/>
                </a:solidFill>
              </a:rPr>
              <a:t>runoff</a:t>
            </a:r>
            <a:r>
              <a:rPr lang="de-DE" sz="2000" b="1" dirty="0">
                <a:solidFill>
                  <a:srgbClr val="0000FF"/>
                </a:solidFill>
              </a:rPr>
              <a:t> </a:t>
            </a:r>
            <a:r>
              <a:rPr lang="de-DE" sz="2000" b="1" dirty="0" err="1">
                <a:solidFill>
                  <a:srgbClr val="0000FF"/>
                </a:solidFill>
              </a:rPr>
              <a:t>forecasting</a:t>
            </a:r>
            <a:r>
              <a:rPr lang="de-DE" sz="2000" b="1" dirty="0">
                <a:solidFill>
                  <a:srgbClr val="0000FF"/>
                </a:solidFill>
              </a:rPr>
              <a:t> </a:t>
            </a:r>
            <a:r>
              <a:rPr lang="de-DE" sz="2000" b="1" dirty="0" err="1">
                <a:solidFill>
                  <a:srgbClr val="0000FF"/>
                </a:solidFill>
              </a:rPr>
              <a:t>model</a:t>
            </a:r>
            <a:endParaRPr kumimoji="0" lang="de-DE" sz="2000" b="1" i="0" u="none" strike="noStrike" kern="1200" cap="none" spc="0" normalizeH="0" baseline="0" noProof="0" dirty="0">
              <a:ln>
                <a:noFill/>
              </a:ln>
              <a:solidFill>
                <a:srgbClr val="0000FF"/>
              </a:solidFill>
              <a:effectLst/>
              <a:uLnTx/>
              <a:uFillTx/>
            </a:endParaRPr>
          </a:p>
        </p:txBody>
      </p:sp>
      <p:sp>
        <p:nvSpPr>
          <p:cNvPr id="42" name="Textfeld 41">
            <a:extLst>
              <a:ext uri="{FF2B5EF4-FFF2-40B4-BE49-F238E27FC236}">
                <a16:creationId xmlns:a16="http://schemas.microsoft.com/office/drawing/2014/main" id="{1FA27D99-B6D6-4F8D-BC3F-A1F156865DFB}"/>
              </a:ext>
            </a:extLst>
          </p:cNvPr>
          <p:cNvSpPr txBox="1"/>
          <p:nvPr/>
        </p:nvSpPr>
        <p:spPr>
          <a:xfrm>
            <a:off x="114938" y="1065830"/>
            <a:ext cx="3908942" cy="1323439"/>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Talk </a:t>
            </a:r>
            <a:r>
              <a:rPr lang="de-DE" sz="2000" b="1" dirty="0">
                <a:solidFill>
                  <a:srgbClr val="000000"/>
                </a:solidFill>
              </a:rPr>
              <a:t>Tue</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2000" b="1" dirty="0">
                <a:solidFill>
                  <a:srgbClr val="0000FF"/>
                </a:solidFill>
              </a:rPr>
              <a:t>Julia Keller</a:t>
            </a:r>
            <a:endParaRPr kumimoji="0" lang="de-DE" sz="20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Tailoring</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precip</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products</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for</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flood</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forecasting</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by</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co</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-design</a:t>
            </a:r>
          </a:p>
        </p:txBody>
      </p:sp>
    </p:spTree>
    <p:extLst>
      <p:ext uri="{BB962C8B-B14F-4D97-AF65-F5344CB8AC3E}">
        <p14:creationId xmlns:p14="http://schemas.microsoft.com/office/powerpoint/2010/main" val="226144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25CA2-959F-4B07-A473-A7968CDECDC6}"/>
              </a:ext>
            </a:extLst>
          </p:cNvPr>
          <p:cNvSpPr>
            <a:spLocks noGrp="1"/>
          </p:cNvSpPr>
          <p:nvPr>
            <p:ph type="title"/>
          </p:nvPr>
        </p:nvSpPr>
        <p:spPr/>
        <p:txBody>
          <a:bodyPr/>
          <a:lstStyle/>
          <a:p>
            <a:r>
              <a:rPr lang="de-DE" dirty="0"/>
              <a:t>Aggregation </a:t>
            </a:r>
            <a:r>
              <a:rPr lang="de-DE" dirty="0" err="1"/>
              <a:t>of</a:t>
            </a:r>
            <a:r>
              <a:rPr lang="de-DE" dirty="0"/>
              <a:t> INTENSE </a:t>
            </a:r>
            <a:r>
              <a:rPr lang="de-DE" dirty="0" err="1"/>
              <a:t>over</a:t>
            </a:r>
            <a:r>
              <a:rPr lang="de-DE" dirty="0"/>
              <a:t> </a:t>
            </a:r>
            <a:r>
              <a:rPr lang="de-DE" dirty="0" err="1"/>
              <a:t>catchment</a:t>
            </a:r>
            <a:r>
              <a:rPr lang="de-DE" dirty="0"/>
              <a:t> </a:t>
            </a:r>
            <a:r>
              <a:rPr lang="de-DE" dirty="0" err="1"/>
              <a:t>area</a:t>
            </a:r>
            <a:r>
              <a:rPr lang="de-DE" dirty="0"/>
              <a:t> (AREA)</a:t>
            </a:r>
          </a:p>
        </p:txBody>
      </p:sp>
      <p:pic>
        <p:nvPicPr>
          <p:cNvPr id="6" name="Inhaltsplatzhalter 5">
            <a:extLst>
              <a:ext uri="{FF2B5EF4-FFF2-40B4-BE49-F238E27FC236}">
                <a16:creationId xmlns:a16="http://schemas.microsoft.com/office/drawing/2014/main" id="{86831692-E92F-48B7-8A95-329BF3A22C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3432" y="1936863"/>
            <a:ext cx="4333795" cy="4270022"/>
          </a:xfrm>
        </p:spPr>
      </p:pic>
      <p:sp>
        <p:nvSpPr>
          <p:cNvPr id="4" name="Foliennummernplatzhalter 3">
            <a:extLst>
              <a:ext uri="{FF2B5EF4-FFF2-40B4-BE49-F238E27FC236}">
                <a16:creationId xmlns:a16="http://schemas.microsoft.com/office/drawing/2014/main" id="{4216D154-12ED-4898-936A-34A373D55FCC}"/>
              </a:ext>
            </a:extLst>
          </p:cNvPr>
          <p:cNvSpPr>
            <a:spLocks noGrp="1"/>
          </p:cNvSpPr>
          <p:nvPr>
            <p:ph type="sldNum" sz="quarter" idx="11"/>
          </p:nvPr>
        </p:nvSpPr>
        <p:spPr/>
        <p:txBody>
          <a:bodyPr/>
          <a:lstStyle/>
          <a:p>
            <a:pPr>
              <a:defRPr/>
            </a:pPr>
            <a:fld id="{9AEE1EEC-1F3D-496F-80FE-60C0313105A3}" type="slidenum">
              <a:rPr lang="de-DE" smtClean="0"/>
              <a:pPr>
                <a:defRPr/>
              </a:pPr>
              <a:t>25</a:t>
            </a:fld>
            <a:endParaRPr lang="de-DE" dirty="0"/>
          </a:p>
        </p:txBody>
      </p:sp>
      <p:pic>
        <p:nvPicPr>
          <p:cNvPr id="8" name="Grafik 7">
            <a:extLst>
              <a:ext uri="{FF2B5EF4-FFF2-40B4-BE49-F238E27FC236}">
                <a16:creationId xmlns:a16="http://schemas.microsoft.com/office/drawing/2014/main" id="{515A4C3F-961E-4F94-BCAD-795142C368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072" y="1953435"/>
            <a:ext cx="4333795" cy="4283877"/>
          </a:xfrm>
          <a:prstGeom prst="rect">
            <a:avLst/>
          </a:prstGeom>
        </p:spPr>
      </p:pic>
      <p:sp>
        <p:nvSpPr>
          <p:cNvPr id="5" name="Textfeld 4">
            <a:extLst>
              <a:ext uri="{FF2B5EF4-FFF2-40B4-BE49-F238E27FC236}">
                <a16:creationId xmlns:a16="http://schemas.microsoft.com/office/drawing/2014/main" id="{33606FE1-D7F5-4141-868F-A11A7A067871}"/>
              </a:ext>
            </a:extLst>
          </p:cNvPr>
          <p:cNvSpPr txBox="1"/>
          <p:nvPr/>
        </p:nvSpPr>
        <p:spPr>
          <a:xfrm>
            <a:off x="335360" y="1065112"/>
            <a:ext cx="11593288" cy="815608"/>
          </a:xfrm>
          <a:prstGeom prst="rect">
            <a:avLst/>
          </a:prstGeom>
          <a:noFill/>
        </p:spPr>
        <p:txBody>
          <a:bodyPr wrap="square" rtlCol="0">
            <a:spAutoFit/>
          </a:bodyPr>
          <a:lstStyle/>
          <a:p>
            <a:pPr algn="ctr"/>
            <a:r>
              <a:rPr lang="de-DE" sz="2400" b="1" dirty="0">
                <a:solidFill>
                  <a:srgbClr val="FF0000"/>
                </a:solidFill>
              </a:rPr>
              <a:t>Simbach </a:t>
            </a:r>
            <a:r>
              <a:rPr lang="de-DE" sz="2400" b="1" dirty="0" err="1">
                <a:solidFill>
                  <a:srgbClr val="FF0000"/>
                </a:solidFill>
              </a:rPr>
              <a:t>case</a:t>
            </a:r>
            <a:r>
              <a:rPr lang="de-DE" sz="2400" b="1" dirty="0">
                <a:solidFill>
                  <a:srgbClr val="FF0000"/>
                </a:solidFill>
              </a:rPr>
              <a:t>, 7 UTC INTENSE, EPS </a:t>
            </a:r>
            <a:r>
              <a:rPr lang="de-DE" sz="2400" b="1" dirty="0" err="1">
                <a:solidFill>
                  <a:srgbClr val="FF0000"/>
                </a:solidFill>
              </a:rPr>
              <a:t>max</a:t>
            </a:r>
            <a:endParaRPr lang="de-DE" sz="2400" b="1" dirty="0">
              <a:solidFill>
                <a:srgbClr val="FF0000"/>
              </a:solidFill>
            </a:endParaRPr>
          </a:p>
          <a:p>
            <a:pPr>
              <a:spcBef>
                <a:spcPts val="600"/>
              </a:spcBef>
            </a:pPr>
            <a:r>
              <a:rPr lang="de-DE" dirty="0"/>
              <a:t>6 h rain </a:t>
            </a:r>
            <a:r>
              <a:rPr lang="de-DE" dirty="0" err="1"/>
              <a:t>sum</a:t>
            </a:r>
            <a:r>
              <a:rPr lang="de-DE" dirty="0"/>
              <a:t> [mm] in </a:t>
            </a:r>
            <a:r>
              <a:rPr lang="de-DE" dirty="0" err="1"/>
              <a:t>catchment</a:t>
            </a:r>
            <a:r>
              <a:rPr lang="de-DE" dirty="0"/>
              <a:t> </a:t>
            </a:r>
            <a:r>
              <a:rPr lang="de-DE" dirty="0" err="1"/>
              <a:t>upstream</a:t>
            </a:r>
            <a:r>
              <a:rPr lang="de-DE" dirty="0"/>
              <a:t> </a:t>
            </a:r>
            <a:r>
              <a:rPr lang="de-DE" dirty="0" err="1"/>
              <a:t>of</a:t>
            </a:r>
            <a:r>
              <a:rPr lang="de-DE" dirty="0"/>
              <a:t> </a:t>
            </a:r>
            <a:r>
              <a:rPr lang="de-DE" dirty="0" err="1"/>
              <a:t>each</a:t>
            </a:r>
            <a:r>
              <a:rPr lang="de-DE" dirty="0"/>
              <a:t> </a:t>
            </a:r>
            <a:r>
              <a:rPr lang="de-DE" dirty="0" err="1"/>
              <a:t>pixel</a:t>
            </a:r>
            <a:r>
              <a:rPr lang="de-DE" dirty="0"/>
              <a:t>		Return </a:t>
            </a:r>
            <a:r>
              <a:rPr lang="de-DE" dirty="0" err="1"/>
              <a:t>period</a:t>
            </a:r>
            <a:r>
              <a:rPr lang="de-DE" dirty="0"/>
              <a:t> [</a:t>
            </a:r>
            <a:r>
              <a:rPr lang="de-DE" dirty="0" err="1"/>
              <a:t>years</a:t>
            </a:r>
            <a:r>
              <a:rPr lang="de-DE" dirty="0"/>
              <a:t>]</a:t>
            </a:r>
          </a:p>
        </p:txBody>
      </p:sp>
      <p:sp>
        <p:nvSpPr>
          <p:cNvPr id="10" name="Textfeld 9">
            <a:extLst>
              <a:ext uri="{FF2B5EF4-FFF2-40B4-BE49-F238E27FC236}">
                <a16:creationId xmlns:a16="http://schemas.microsoft.com/office/drawing/2014/main" id="{35856CBA-3574-4AB2-BFE4-E8E59923ACAF}"/>
              </a:ext>
            </a:extLst>
          </p:cNvPr>
          <p:cNvSpPr txBox="1"/>
          <p:nvPr/>
        </p:nvSpPr>
        <p:spPr>
          <a:xfrm>
            <a:off x="2135560" y="6412984"/>
            <a:ext cx="6672064" cy="369332"/>
          </a:xfrm>
          <a:prstGeom prst="rect">
            <a:avLst/>
          </a:prstGeom>
          <a:noFill/>
        </p:spPr>
        <p:txBody>
          <a:bodyPr wrap="square" rtlCol="0">
            <a:spAutoFit/>
          </a:bodyPr>
          <a:lstStyle/>
          <a:p>
            <a:pPr algn="ctr"/>
            <a:r>
              <a:rPr lang="de-DE" dirty="0"/>
              <a:t>(Jan Bondy and Christian Berndt)</a:t>
            </a:r>
          </a:p>
        </p:txBody>
      </p:sp>
      <p:sp>
        <p:nvSpPr>
          <p:cNvPr id="11" name="Textfeld 10">
            <a:extLst>
              <a:ext uri="{FF2B5EF4-FFF2-40B4-BE49-F238E27FC236}">
                <a16:creationId xmlns:a16="http://schemas.microsoft.com/office/drawing/2014/main" id="{7327C6E1-5BE8-4F0D-9DBE-47BF20CC43C3}"/>
              </a:ext>
            </a:extLst>
          </p:cNvPr>
          <p:cNvSpPr txBox="1"/>
          <p:nvPr/>
        </p:nvSpPr>
        <p:spPr>
          <a:xfrm>
            <a:off x="1114132" y="4581128"/>
            <a:ext cx="9829999" cy="1315745"/>
          </a:xfrm>
          <a:prstGeom prst="rect">
            <a:avLst/>
          </a:prstGeom>
          <a:solidFill>
            <a:srgbClr val="FFFFCC"/>
          </a:solidFill>
          <a:ln w="41275">
            <a:solidFill>
              <a:srgbClr val="FF0000"/>
            </a:solidFill>
          </a:ln>
        </p:spPr>
        <p:txBody>
          <a:bodyPr wrap="square" rtlCol="0">
            <a:spAutoFit/>
          </a:bodyPr>
          <a:lstStyle/>
          <a:p>
            <a:pPr marL="342900" indent="-342900">
              <a:spcBef>
                <a:spcPts val="900"/>
              </a:spcBef>
              <a:buFont typeface="Arial" panose="020B0604020202020204" pitchFamily="34" charset="0"/>
              <a:buChar char="•"/>
            </a:pPr>
            <a:r>
              <a:rPr lang="de-DE" sz="2400" b="1" dirty="0" err="1">
                <a:solidFill>
                  <a:srgbClr val="0000FF"/>
                </a:solidFill>
              </a:rPr>
              <a:t>Quickly</a:t>
            </a:r>
            <a:r>
              <a:rPr lang="de-DE" sz="2400" b="1" dirty="0">
                <a:solidFill>
                  <a:srgbClr val="0000FF"/>
                </a:solidFill>
              </a:rPr>
              <a:t> </a:t>
            </a:r>
            <a:r>
              <a:rPr lang="de-DE" sz="2400" b="1" dirty="0" err="1">
                <a:solidFill>
                  <a:srgbClr val="0000FF"/>
                </a:solidFill>
              </a:rPr>
              <a:t>identify</a:t>
            </a:r>
            <a:r>
              <a:rPr lang="de-DE" sz="2400" b="1" dirty="0">
                <a:solidFill>
                  <a:srgbClr val="0000FF"/>
                </a:solidFill>
              </a:rPr>
              <a:t> </a:t>
            </a:r>
            <a:r>
              <a:rPr lang="de-DE" sz="2400" b="1" dirty="0" err="1">
                <a:solidFill>
                  <a:srgbClr val="0000FF"/>
                </a:solidFill>
              </a:rPr>
              <a:t>small</a:t>
            </a:r>
            <a:r>
              <a:rPr lang="de-DE" sz="2400" b="1" dirty="0">
                <a:solidFill>
                  <a:srgbClr val="0000FF"/>
                </a:solidFill>
              </a:rPr>
              <a:t> </a:t>
            </a:r>
            <a:r>
              <a:rPr lang="de-DE" sz="2400" b="1" dirty="0" err="1">
                <a:solidFill>
                  <a:srgbClr val="0000FF"/>
                </a:solidFill>
              </a:rPr>
              <a:t>river</a:t>
            </a:r>
            <a:r>
              <a:rPr lang="de-DE" sz="2400" b="1" dirty="0">
                <a:solidFill>
                  <a:srgbClr val="0000FF"/>
                </a:solidFill>
              </a:rPr>
              <a:t> </a:t>
            </a:r>
            <a:r>
              <a:rPr lang="de-DE" sz="2400" b="1" dirty="0" err="1">
                <a:solidFill>
                  <a:srgbClr val="0000FF"/>
                </a:solidFill>
              </a:rPr>
              <a:t>catchments</a:t>
            </a:r>
            <a:r>
              <a:rPr lang="de-DE" sz="2400" b="1" dirty="0">
                <a:solidFill>
                  <a:srgbClr val="0000FF"/>
                </a:solidFill>
              </a:rPr>
              <a:t> (&lt; 500 km</a:t>
            </a:r>
            <a:r>
              <a:rPr lang="de-DE" sz="2400" b="1" baseline="30000" dirty="0">
                <a:solidFill>
                  <a:srgbClr val="0000FF"/>
                </a:solidFill>
              </a:rPr>
              <a:t>2</a:t>
            </a:r>
            <a:r>
              <a:rPr lang="de-DE" sz="2400" b="1" dirty="0">
                <a:solidFill>
                  <a:srgbClr val="0000FF"/>
                </a:solidFill>
              </a:rPr>
              <a:t>) </a:t>
            </a:r>
            <a:r>
              <a:rPr lang="de-DE" sz="2400" b="1" dirty="0" err="1">
                <a:solidFill>
                  <a:srgbClr val="0000FF"/>
                </a:solidFill>
              </a:rPr>
              <a:t>with</a:t>
            </a:r>
            <a:r>
              <a:rPr lang="de-DE" sz="2400" b="1" dirty="0">
                <a:solidFill>
                  <a:srgbClr val="0000FF"/>
                </a:solidFill>
              </a:rPr>
              <a:t> high </a:t>
            </a:r>
            <a:r>
              <a:rPr lang="de-DE" sz="2400" b="1" dirty="0" err="1">
                <a:solidFill>
                  <a:srgbClr val="0000FF"/>
                </a:solidFill>
              </a:rPr>
              <a:t>precipitation</a:t>
            </a:r>
            <a:r>
              <a:rPr lang="de-DE" sz="2400" b="1" dirty="0">
                <a:solidFill>
                  <a:srgbClr val="0000FF"/>
                </a:solidFill>
              </a:rPr>
              <a:t> </a:t>
            </a:r>
            <a:r>
              <a:rPr lang="de-DE" sz="2400" b="1" dirty="0" err="1">
                <a:solidFill>
                  <a:srgbClr val="0000FF"/>
                </a:solidFill>
              </a:rPr>
              <a:t>input</a:t>
            </a:r>
            <a:r>
              <a:rPr lang="de-DE" sz="2400" b="1" dirty="0">
                <a:solidFill>
                  <a:srgbClr val="0000FF"/>
                </a:solidFill>
              </a:rPr>
              <a:t> at </a:t>
            </a:r>
            <a:r>
              <a:rPr lang="de-DE" sz="2400" b="1" dirty="0" err="1">
                <a:solidFill>
                  <a:srgbClr val="0000FF"/>
                </a:solidFill>
              </a:rPr>
              <a:t>short</a:t>
            </a:r>
            <a:r>
              <a:rPr lang="de-DE" sz="2400" b="1" dirty="0">
                <a:solidFill>
                  <a:srgbClr val="0000FF"/>
                </a:solidFill>
              </a:rPr>
              <a:t> </a:t>
            </a:r>
            <a:r>
              <a:rPr lang="de-DE" sz="2400" b="1" dirty="0" err="1">
                <a:solidFill>
                  <a:srgbClr val="0000FF"/>
                </a:solidFill>
              </a:rPr>
              <a:t>lead</a:t>
            </a:r>
            <a:r>
              <a:rPr lang="de-DE" sz="2400" b="1" dirty="0">
                <a:solidFill>
                  <a:srgbClr val="0000FF"/>
                </a:solidFill>
              </a:rPr>
              <a:t> </a:t>
            </a:r>
            <a:r>
              <a:rPr lang="de-DE" sz="2400" b="1" dirty="0" err="1">
                <a:solidFill>
                  <a:srgbClr val="0000FF"/>
                </a:solidFill>
              </a:rPr>
              <a:t>times</a:t>
            </a:r>
            <a:r>
              <a:rPr lang="de-DE" sz="2400" b="1" dirty="0">
                <a:solidFill>
                  <a:srgbClr val="0000FF"/>
                </a:solidFill>
              </a:rPr>
              <a:t> </a:t>
            </a:r>
            <a:r>
              <a:rPr lang="de-DE" sz="2400" b="1" dirty="0">
                <a:solidFill>
                  <a:srgbClr val="FF0000"/>
                </a:solidFill>
                <a:sym typeface="Wingdings" panose="05000000000000000000" pitchFamily="2" charset="2"/>
              </a:rPr>
              <a:t> </a:t>
            </a:r>
            <a:r>
              <a:rPr lang="de-DE" sz="2400" b="1" dirty="0" err="1">
                <a:solidFill>
                  <a:srgbClr val="FF0000"/>
                </a:solidFill>
                <a:sym typeface="Wingdings" panose="05000000000000000000" pitchFamily="2" charset="2"/>
              </a:rPr>
              <a:t>flash</a:t>
            </a:r>
            <a:r>
              <a:rPr lang="de-DE" sz="2400" b="1" dirty="0">
                <a:solidFill>
                  <a:srgbClr val="FF0000"/>
                </a:solidFill>
                <a:sym typeface="Wingdings" panose="05000000000000000000" pitchFamily="2" charset="2"/>
              </a:rPr>
              <a:t> </a:t>
            </a:r>
            <a:r>
              <a:rPr lang="de-DE" sz="2400" b="1" err="1">
                <a:solidFill>
                  <a:srgbClr val="FF0000"/>
                </a:solidFill>
                <a:sym typeface="Wingdings" panose="05000000000000000000" pitchFamily="2" charset="2"/>
              </a:rPr>
              <a:t>flood</a:t>
            </a:r>
            <a:r>
              <a:rPr lang="de-DE" sz="2400" b="1">
                <a:solidFill>
                  <a:srgbClr val="FF0000"/>
                </a:solidFill>
                <a:sym typeface="Wingdings" panose="05000000000000000000" pitchFamily="2" charset="2"/>
              </a:rPr>
              <a:t> potential</a:t>
            </a:r>
            <a:endParaRPr lang="de-DE" sz="2400" b="1" dirty="0">
              <a:solidFill>
                <a:srgbClr val="FF0000"/>
              </a:solidFill>
            </a:endParaRPr>
          </a:p>
          <a:p>
            <a:pPr marL="342900" indent="-342900">
              <a:spcBef>
                <a:spcPts val="900"/>
              </a:spcBef>
              <a:buFont typeface="Arial" panose="020B0604020202020204" pitchFamily="34" charset="0"/>
              <a:buChar char="•"/>
            </a:pPr>
            <a:r>
              <a:rPr lang="de-DE" sz="2400" b="1" dirty="0">
                <a:sym typeface="Wingdings" panose="05000000000000000000" pitchFamily="2" charset="2"/>
              </a:rPr>
              <a:t>Development </a:t>
            </a:r>
            <a:r>
              <a:rPr lang="de-DE" sz="2400" b="1" dirty="0" err="1">
                <a:sym typeface="Wingdings" panose="05000000000000000000" pitchFamily="2" charset="2"/>
              </a:rPr>
              <a:t>together</a:t>
            </a:r>
            <a:r>
              <a:rPr lang="de-DE" sz="2400" b="1" dirty="0">
                <a:sym typeface="Wingdings" panose="05000000000000000000" pitchFamily="2" charset="2"/>
              </a:rPr>
              <a:t> </a:t>
            </a:r>
            <a:r>
              <a:rPr lang="de-DE" sz="2400" b="1" dirty="0" err="1">
                <a:sym typeface="Wingdings" panose="05000000000000000000" pitchFamily="2" charset="2"/>
              </a:rPr>
              <a:t>with</a:t>
            </a:r>
            <a:r>
              <a:rPr lang="de-DE" sz="2400" b="1" dirty="0">
                <a:sym typeface="Wingdings" panose="05000000000000000000" pitchFamily="2" charset="2"/>
              </a:rPr>
              <a:t> German </a:t>
            </a:r>
            <a:r>
              <a:rPr lang="de-DE" sz="2400" b="1" dirty="0" err="1">
                <a:sym typeface="Wingdings" panose="05000000000000000000" pitchFamily="2" charset="2"/>
              </a:rPr>
              <a:t>flood</a:t>
            </a:r>
            <a:r>
              <a:rPr lang="de-DE" sz="2400" b="1" dirty="0">
                <a:sym typeface="Wingdings" panose="05000000000000000000" pitchFamily="2" charset="2"/>
              </a:rPr>
              <a:t> </a:t>
            </a:r>
            <a:r>
              <a:rPr lang="de-DE" sz="2400" b="1" dirty="0" err="1">
                <a:sym typeface="Wingdings" panose="05000000000000000000" pitchFamily="2" charset="2"/>
              </a:rPr>
              <a:t>forecasting</a:t>
            </a:r>
            <a:r>
              <a:rPr lang="de-DE" sz="2400" b="1" dirty="0">
                <a:sym typeface="Wingdings" panose="05000000000000000000" pitchFamily="2" charset="2"/>
              </a:rPr>
              <a:t> </a:t>
            </a:r>
            <a:r>
              <a:rPr lang="de-DE" sz="2400" b="1" dirty="0" err="1">
                <a:sym typeface="Wingdings" panose="05000000000000000000" pitchFamily="2" charset="2"/>
              </a:rPr>
              <a:t>centers</a:t>
            </a:r>
            <a:endParaRPr lang="de-DE" sz="2400" b="1" dirty="0">
              <a:sym typeface="Wingdings" panose="05000000000000000000" pitchFamily="2" charset="2"/>
            </a:endParaRPr>
          </a:p>
        </p:txBody>
      </p:sp>
      <p:sp>
        <p:nvSpPr>
          <p:cNvPr id="9" name="Textfeld 8">
            <a:extLst>
              <a:ext uri="{FF2B5EF4-FFF2-40B4-BE49-F238E27FC236}">
                <a16:creationId xmlns:a16="http://schemas.microsoft.com/office/drawing/2014/main" id="{2CFEEC44-7897-4201-B6CA-F312C98B00DD}"/>
              </a:ext>
            </a:extLst>
          </p:cNvPr>
          <p:cNvSpPr txBox="1"/>
          <p:nvPr/>
        </p:nvSpPr>
        <p:spPr>
          <a:xfrm>
            <a:off x="9336359" y="47526"/>
            <a:ext cx="2819297" cy="1015663"/>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00"/>
                </a:solidFill>
              </a:rPr>
              <a:t>Poster</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95</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2000" b="1" dirty="0">
                <a:solidFill>
                  <a:srgbClr val="0000FF"/>
                </a:solidFill>
              </a:rPr>
              <a:t>Jan Bondy</a:t>
            </a:r>
            <a:endParaRPr kumimoji="0" lang="de-DE" sz="20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AREA</a:t>
            </a:r>
            <a:endParaRPr kumimoji="0" lang="de-DE" sz="2400" b="1" i="0" u="none" strike="noStrike" kern="1200" cap="none" spc="0" normalizeH="0" baseline="0" noProof="0" dirty="0">
              <a:ln>
                <a:noFill/>
              </a:ln>
              <a:solidFill>
                <a:srgbClr val="0000FF"/>
              </a:solidFill>
              <a:effectLst/>
              <a:uLnTx/>
              <a:uFillTx/>
              <a:latin typeface="Arial" charset="0"/>
              <a:ea typeface="+mn-ea"/>
              <a:cs typeface="Arial" charset="0"/>
            </a:endParaRPr>
          </a:p>
        </p:txBody>
      </p:sp>
    </p:spTree>
    <p:extLst>
      <p:ext uri="{BB962C8B-B14F-4D97-AF65-F5344CB8AC3E}">
        <p14:creationId xmlns:p14="http://schemas.microsoft.com/office/powerpoint/2010/main" val="2915972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FE48AF8-96C8-4F02-88A4-2CD209080976}"/>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r>
              <a:rPr lang="en-GB" noProof="0" dirty="0"/>
              <a:t>Summary and outlook SINFONY</a:t>
            </a:r>
          </a:p>
        </p:txBody>
      </p:sp>
      <p:sp>
        <p:nvSpPr>
          <p:cNvPr id="4" name="Inhaltsplatzhalter 3">
            <a:extLst>
              <a:ext uri="{FF2B5EF4-FFF2-40B4-BE49-F238E27FC236}">
                <a16:creationId xmlns:a16="http://schemas.microsoft.com/office/drawing/2014/main" id="{673F3C29-A6A6-43BF-A583-80634660A3F2}"/>
              </a:ext>
            </a:extLst>
          </p:cNvPr>
          <p:cNvSpPr>
            <a:spLocks noGrp="1"/>
          </p:cNvSpPr>
          <p:nvPr>
            <p:ph idx="1"/>
          </p:nvPr>
        </p:nvSpPr>
        <p:spPr>
          <a:xfrm>
            <a:off x="335670" y="980728"/>
            <a:ext cx="11592978" cy="4457105"/>
          </a:xfrm>
        </p:spPr>
        <p:txBody>
          <a:bodyPr/>
          <a:lstStyle/>
          <a:p>
            <a:pPr>
              <a:spcBef>
                <a:spcPts val="600"/>
              </a:spcBef>
            </a:pPr>
            <a:r>
              <a:rPr lang="en-GB" sz="2000" b="1" noProof="0" dirty="0">
                <a:solidFill>
                  <a:srgbClr val="0000FF"/>
                </a:solidFill>
              </a:rPr>
              <a:t>Promising prototypes developed</a:t>
            </a:r>
            <a:r>
              <a:rPr lang="en-GB" sz="2000" noProof="0" dirty="0"/>
              <a:t>, now phase of consolidation, </a:t>
            </a:r>
            <a:r>
              <a:rPr lang="en-GB" sz="2000" b="1" noProof="0" dirty="0">
                <a:solidFill>
                  <a:srgbClr val="0000FF"/>
                </a:solidFill>
              </a:rPr>
              <a:t>step-by-step operational introduction in </a:t>
            </a:r>
            <a:r>
              <a:rPr lang="en-GB" sz="2000" b="1" dirty="0">
                <a:solidFill>
                  <a:srgbClr val="0000FF"/>
                </a:solidFill>
              </a:rPr>
              <a:t>the next years</a:t>
            </a:r>
            <a:r>
              <a:rPr lang="en-GB" sz="2000" b="1" noProof="0" dirty="0">
                <a:solidFill>
                  <a:srgbClr val="0000FF"/>
                </a:solidFill>
              </a:rPr>
              <a:t>, </a:t>
            </a:r>
            <a:r>
              <a:rPr lang="en-GB" sz="2000" b="1" noProof="0" dirty="0" err="1">
                <a:solidFill>
                  <a:srgbClr val="0000FF"/>
                </a:solidFill>
              </a:rPr>
              <a:t>longterm</a:t>
            </a:r>
            <a:r>
              <a:rPr lang="en-GB" sz="2000" b="1" noProof="0" dirty="0">
                <a:solidFill>
                  <a:srgbClr val="0000FF"/>
                </a:solidFill>
              </a:rPr>
              <a:t> operations &amp; maintenance</a:t>
            </a:r>
          </a:p>
          <a:p>
            <a:pPr>
              <a:spcBef>
                <a:spcPts val="1200"/>
              </a:spcBef>
            </a:pPr>
            <a:r>
              <a:rPr lang="en-GB" sz="2000" dirty="0"/>
              <a:t>ICON-RUC(-ENS) already operational and available on opendata.dwd.de </a:t>
            </a:r>
          </a:p>
          <a:p>
            <a:pPr>
              <a:spcBef>
                <a:spcPts val="1200"/>
              </a:spcBef>
            </a:pPr>
            <a:r>
              <a:rPr lang="en-GB" sz="2000" dirty="0"/>
              <a:t>SINFONY components</a:t>
            </a:r>
            <a:r>
              <a:rPr lang="en-GB" sz="2000" noProof="0" dirty="0"/>
              <a:t> work </a:t>
            </a:r>
            <a:r>
              <a:rPr lang="en-GB" sz="2000" dirty="0"/>
              <a:t>good for convective season. </a:t>
            </a:r>
            <a:r>
              <a:rPr lang="en-GB" sz="2000" b="1" dirty="0">
                <a:solidFill>
                  <a:srgbClr val="0000FF"/>
                </a:solidFill>
              </a:rPr>
              <a:t>But need to work</a:t>
            </a:r>
            <a:br>
              <a:rPr lang="en-GB" sz="2000" b="1" dirty="0">
                <a:solidFill>
                  <a:srgbClr val="0000FF"/>
                </a:solidFill>
              </a:rPr>
            </a:br>
            <a:r>
              <a:rPr lang="en-GB" sz="2000" b="1" dirty="0">
                <a:solidFill>
                  <a:srgbClr val="0000FF"/>
                </a:solidFill>
              </a:rPr>
              <a:t>on winter and other phenomena! </a:t>
            </a:r>
            <a:endParaRPr lang="en-GB" sz="2000" b="1" noProof="0" dirty="0">
              <a:solidFill>
                <a:srgbClr val="0000FF"/>
              </a:solidFill>
            </a:endParaRPr>
          </a:p>
          <a:p>
            <a:pPr>
              <a:spcBef>
                <a:spcPts val="600"/>
              </a:spcBef>
            </a:pPr>
            <a:r>
              <a:rPr lang="en-GB" sz="2000" dirty="0"/>
              <a:t>Therefore</a:t>
            </a:r>
            <a:r>
              <a:rPr lang="en-GB" sz="2000" noProof="0" dirty="0"/>
              <a:t>, </a:t>
            </a:r>
            <a:r>
              <a:rPr lang="en-GB" sz="2000" b="1" noProof="0" dirty="0">
                <a:solidFill>
                  <a:srgbClr val="0000FF"/>
                </a:solidFill>
              </a:rPr>
              <a:t>further research activities 2025 – 2028 </a:t>
            </a:r>
            <a:r>
              <a:rPr lang="en-GB" sz="2000" noProof="0" dirty="0"/>
              <a:t>in project</a:t>
            </a:r>
            <a:r>
              <a:rPr lang="en-GB" sz="2000" b="1" noProof="0" dirty="0">
                <a:solidFill>
                  <a:srgbClr val="0000FF"/>
                </a:solidFill>
              </a:rPr>
              <a:t> SINFONY 3.0:</a:t>
            </a:r>
          </a:p>
          <a:p>
            <a:pPr lvl="1">
              <a:spcBef>
                <a:spcPts val="600"/>
              </a:spcBef>
            </a:pPr>
            <a:r>
              <a:rPr lang="en-GB" sz="2000" noProof="0" dirty="0"/>
              <a:t>Extend focus to other types of weather (e.g., stratiform, winter, fog) </a:t>
            </a:r>
            <a:br>
              <a:rPr lang="en-GB" sz="2000" noProof="0" dirty="0"/>
            </a:br>
            <a:r>
              <a:rPr lang="en-GB" sz="2000" noProof="0" dirty="0"/>
              <a:t>and other customers li</a:t>
            </a:r>
            <a:r>
              <a:rPr lang="en-GB" sz="2000" dirty="0" err="1"/>
              <a:t>ke</a:t>
            </a:r>
            <a:r>
              <a:rPr lang="en-GB" sz="2000" dirty="0"/>
              <a:t> </a:t>
            </a:r>
            <a:r>
              <a:rPr lang="en-GB" sz="2000" noProof="0" dirty="0"/>
              <a:t>aviation, </a:t>
            </a:r>
            <a:r>
              <a:rPr lang="en-GB" sz="2000" dirty="0"/>
              <a:t>energy sector</a:t>
            </a:r>
          </a:p>
          <a:p>
            <a:pPr lvl="1">
              <a:spcBef>
                <a:spcPts val="600"/>
              </a:spcBef>
            </a:pPr>
            <a:r>
              <a:rPr lang="en-GB" sz="2000" dirty="0"/>
              <a:t>Seamless beyond 12 h and for other parameters (wind, temperature, clouds)</a:t>
            </a:r>
            <a:endParaRPr lang="en-GB" sz="2000" noProof="0" dirty="0"/>
          </a:p>
          <a:p>
            <a:pPr lvl="1">
              <a:spcBef>
                <a:spcPts val="600"/>
              </a:spcBef>
            </a:pPr>
            <a:r>
              <a:rPr lang="en-GB" sz="2000" noProof="0" dirty="0"/>
              <a:t>Integrate satellite </a:t>
            </a:r>
            <a:r>
              <a:rPr lang="en-GB" sz="2000" dirty="0"/>
              <a:t>Nowcasting</a:t>
            </a:r>
          </a:p>
          <a:p>
            <a:pPr lvl="1">
              <a:spcBef>
                <a:spcPts val="600"/>
              </a:spcBef>
            </a:pPr>
            <a:r>
              <a:rPr lang="en-GB" sz="2000" dirty="0"/>
              <a:t>Improve QPE</a:t>
            </a:r>
          </a:p>
          <a:p>
            <a:pPr lvl="1">
              <a:spcBef>
                <a:spcPts val="600"/>
              </a:spcBef>
            </a:pPr>
            <a:r>
              <a:rPr lang="en-GB" sz="2000" dirty="0"/>
              <a:t>AI-methods more and more used in all of these projects</a:t>
            </a:r>
            <a:endParaRPr lang="en-GB" sz="2000" noProof="0" dirty="0"/>
          </a:p>
          <a:p>
            <a:pPr>
              <a:spcBef>
                <a:spcPts val="1200"/>
              </a:spcBef>
            </a:pPr>
            <a:r>
              <a:rPr lang="en-GB" sz="2000" noProof="0" dirty="0"/>
              <a:t>We try </a:t>
            </a:r>
            <a:r>
              <a:rPr lang="en-GB" sz="2000" b="1" noProof="0" dirty="0">
                <a:solidFill>
                  <a:srgbClr val="0000FF"/>
                </a:solidFill>
              </a:rPr>
              <a:t>co-design with users / customers: test data, evaluations, common projects </a:t>
            </a:r>
            <a:r>
              <a:rPr lang="en-GB" sz="2000" noProof="0" dirty="0"/>
              <a:t>(e.g., in the framework of </a:t>
            </a:r>
            <a:r>
              <a:rPr lang="en-GB" sz="2000" dirty="0"/>
              <a:t>our </a:t>
            </a:r>
            <a:r>
              <a:rPr lang="en-GB" sz="2000" noProof="0" dirty="0"/>
              <a:t>Co-Design projects)</a:t>
            </a:r>
          </a:p>
        </p:txBody>
      </p:sp>
      <p:sp>
        <p:nvSpPr>
          <p:cNvPr id="2" name="Foliennummernplatzhalter 1">
            <a:extLst>
              <a:ext uri="{FF2B5EF4-FFF2-40B4-BE49-F238E27FC236}">
                <a16:creationId xmlns:a16="http://schemas.microsoft.com/office/drawing/2014/main" id="{063A68DD-CEA8-44C3-BAF5-328A921A5079}"/>
              </a:ext>
            </a:extLst>
          </p:cNvPr>
          <p:cNvSpPr>
            <a:spLocks noGrp="1"/>
          </p:cNvSpPr>
          <p:nvPr>
            <p:ph type="sldNum" sz="quarter" idx="11"/>
          </p:nvPr>
        </p:nvSpPr>
        <p:spPr/>
        <p:txBody>
          <a:bodyPr/>
          <a:lstStyle/>
          <a:p>
            <a:pPr>
              <a:defRPr/>
            </a:pPr>
            <a:fld id="{9AEE1EEC-1F3D-496F-80FE-60C0313105A3}" type="slidenum">
              <a:rPr lang="de-DE" smtClean="0"/>
              <a:pPr>
                <a:defRPr/>
              </a:pPr>
              <a:t>26</a:t>
            </a:fld>
            <a:endParaRPr lang="de-DE" dirty="0"/>
          </a:p>
        </p:txBody>
      </p:sp>
      <p:sp>
        <p:nvSpPr>
          <p:cNvPr id="8" name="Textfeld 7">
            <a:extLst>
              <a:ext uri="{FF2B5EF4-FFF2-40B4-BE49-F238E27FC236}">
                <a16:creationId xmlns:a16="http://schemas.microsoft.com/office/drawing/2014/main" id="{A23BB01E-35C8-4C61-B5DD-8D46B8B7CDEF}"/>
              </a:ext>
            </a:extLst>
          </p:cNvPr>
          <p:cNvSpPr txBox="1"/>
          <p:nvPr/>
        </p:nvSpPr>
        <p:spPr>
          <a:xfrm>
            <a:off x="767408" y="6294511"/>
            <a:ext cx="7776864" cy="461665"/>
          </a:xfrm>
          <a:prstGeom prst="rect">
            <a:avLst/>
          </a:prstGeom>
          <a:noFill/>
        </p:spPr>
        <p:txBody>
          <a:bodyPr wrap="square" rtlCol="0">
            <a:spAutoFit/>
          </a:bodyPr>
          <a:lstStyle/>
          <a:p>
            <a:pPr algn="ctr"/>
            <a:r>
              <a:rPr lang="de-DE" sz="2400" dirty="0">
                <a:hlinkClick r:id="rId2"/>
              </a:rPr>
              <a:t>www.dwd.de/sinfony</a:t>
            </a:r>
            <a:r>
              <a:rPr lang="de-DE" sz="2400" dirty="0"/>
              <a:t> 	</a:t>
            </a:r>
            <a:r>
              <a:rPr lang="de-DE" sz="2400" dirty="0">
                <a:hlinkClick r:id="rId3"/>
              </a:rPr>
              <a:t>sinfony@dwd.de</a:t>
            </a:r>
            <a:r>
              <a:rPr lang="de-DE" sz="2400" dirty="0"/>
              <a:t> </a:t>
            </a:r>
          </a:p>
        </p:txBody>
      </p:sp>
      <p:sp>
        <p:nvSpPr>
          <p:cNvPr id="6" name="Textfeld 5">
            <a:extLst>
              <a:ext uri="{FF2B5EF4-FFF2-40B4-BE49-F238E27FC236}">
                <a16:creationId xmlns:a16="http://schemas.microsoft.com/office/drawing/2014/main" id="{31CEE8E6-A155-4F4F-A0E6-2DAAFE704838}"/>
              </a:ext>
            </a:extLst>
          </p:cNvPr>
          <p:cNvSpPr txBox="1"/>
          <p:nvPr/>
        </p:nvSpPr>
        <p:spPr>
          <a:xfrm>
            <a:off x="9120336" y="4342678"/>
            <a:ext cx="2958190" cy="1015663"/>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00"/>
                </a:solidFill>
              </a:rPr>
              <a:t>Poster</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74</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N.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Antonoglou</a:t>
            </a:r>
            <a:endParaRPr kumimoji="0" lang="de-DE" sz="20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FF"/>
                </a:solidFill>
              </a:rPr>
              <a:t>Radar and </a:t>
            </a:r>
            <a:r>
              <a:rPr kumimoji="0" lang="de-DE" sz="2000" b="1" i="0" u="none" strike="noStrike" kern="1200" cap="none" spc="0" normalizeH="0" baseline="0" noProof="0" dirty="0">
                <a:ln>
                  <a:noFill/>
                </a:ln>
                <a:solidFill>
                  <a:srgbClr val="0000FF"/>
                </a:solidFill>
                <a:effectLst/>
                <a:uLnTx/>
                <a:uFillTx/>
              </a:rPr>
              <a:t>Rain </a:t>
            </a:r>
            <a:r>
              <a:rPr kumimoji="0" lang="de-DE" sz="2000" b="1" i="0" u="none" strike="noStrike" kern="1200" cap="none" spc="0" normalizeH="0" baseline="0" noProof="0" dirty="0" err="1">
                <a:ln>
                  <a:noFill/>
                </a:ln>
                <a:solidFill>
                  <a:srgbClr val="0000FF"/>
                </a:solidFill>
                <a:effectLst/>
                <a:uLnTx/>
                <a:uFillTx/>
              </a:rPr>
              <a:t>DSD‘s</a:t>
            </a:r>
            <a:endParaRPr kumimoji="0" lang="de-DE" sz="2000" b="1" i="0" u="none" strike="noStrike" kern="1200" cap="none" spc="0" normalizeH="0" baseline="0" noProof="0" dirty="0">
              <a:ln>
                <a:noFill/>
              </a:ln>
              <a:solidFill>
                <a:srgbClr val="0000FF"/>
              </a:solidFill>
              <a:effectLst/>
              <a:uLnTx/>
              <a:uFillTx/>
            </a:endParaRPr>
          </a:p>
        </p:txBody>
      </p:sp>
    </p:spTree>
    <p:extLst>
      <p:ext uri="{BB962C8B-B14F-4D97-AF65-F5344CB8AC3E}">
        <p14:creationId xmlns:p14="http://schemas.microsoft.com/office/powerpoint/2010/main" val="453078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6530F5B-5CE9-452A-AD35-6188EA1D55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57" t="4729" r="6681"/>
          <a:stretch/>
        </p:blipFill>
        <p:spPr>
          <a:xfrm>
            <a:off x="421018" y="1052736"/>
            <a:ext cx="7907230" cy="5120110"/>
          </a:xfrm>
          <a:prstGeom prst="rect">
            <a:avLst/>
          </a:prstGeom>
        </p:spPr>
      </p:pic>
      <p:sp>
        <p:nvSpPr>
          <p:cNvPr id="2" name="Titel 1"/>
          <p:cNvSpPr>
            <a:spLocks noGrp="1"/>
          </p:cNvSpPr>
          <p:nvPr>
            <p:ph type="title"/>
          </p:nvPr>
        </p:nvSpPr>
        <p:spPr/>
        <p:txBody>
          <a:bodyPr/>
          <a:lstStyle/>
          <a:p>
            <a:r>
              <a:rPr lang="de-DE"/>
              <a:t>Thank you for your attention!</a:t>
            </a:r>
            <a:endParaRPr lang="de-DE" dirty="0"/>
          </a:p>
        </p:txBody>
      </p:sp>
      <p:sp>
        <p:nvSpPr>
          <p:cNvPr id="4" name="Foliennummernplatzhalter 3"/>
          <p:cNvSpPr>
            <a:spLocks noGrp="1"/>
          </p:cNvSpPr>
          <p:nvPr>
            <p:ph type="sldNum" sz="quarter" idx="11"/>
          </p:nvPr>
        </p:nvSpPr>
        <p:spPr/>
        <p:txBody>
          <a:bodyPr/>
          <a:lstStyle/>
          <a:p>
            <a:pPr>
              <a:defRPr/>
            </a:pPr>
            <a:fld id="{9AEE1EEC-1F3D-496F-80FE-60C0313105A3}" type="slidenum">
              <a:rPr lang="de-DE" smtClean="0"/>
              <a:pPr>
                <a:defRPr/>
              </a:pPr>
              <a:t>27</a:t>
            </a:fld>
            <a:endParaRPr lang="de-DE" dirty="0"/>
          </a:p>
        </p:txBody>
      </p:sp>
      <p:sp>
        <p:nvSpPr>
          <p:cNvPr id="7" name="Textfeld 6"/>
          <p:cNvSpPr txBox="1"/>
          <p:nvPr/>
        </p:nvSpPr>
        <p:spPr>
          <a:xfrm>
            <a:off x="1343472" y="5620598"/>
            <a:ext cx="6552728" cy="369332"/>
          </a:xfrm>
          <a:prstGeom prst="rect">
            <a:avLst/>
          </a:prstGeom>
          <a:noFill/>
        </p:spPr>
        <p:txBody>
          <a:bodyPr wrap="square" rtlCol="0">
            <a:spAutoFit/>
          </a:bodyPr>
          <a:lstStyle/>
          <a:p>
            <a:pPr algn="ctr"/>
            <a:r>
              <a:rPr lang="de-DE" b="1" dirty="0">
                <a:solidFill>
                  <a:schemeClr val="bg1"/>
                </a:solidFill>
              </a:rPr>
              <a:t>(</a:t>
            </a:r>
            <a:r>
              <a:rPr lang="de-DE" b="1">
                <a:solidFill>
                  <a:schemeClr val="bg1"/>
                </a:solidFill>
              </a:rPr>
              <a:t>SINFONY </a:t>
            </a:r>
            <a:r>
              <a:rPr lang="de-DE" b="1" dirty="0">
                <a:solidFill>
                  <a:schemeClr val="bg1"/>
                </a:solidFill>
              </a:rPr>
              <a:t>R</a:t>
            </a:r>
            <a:r>
              <a:rPr lang="de-DE" b="1">
                <a:solidFill>
                  <a:schemeClr val="bg1"/>
                </a:solidFill>
              </a:rPr>
              <a:t>etreat, April 2024, Kloster Höchst i. Odw.)</a:t>
            </a:r>
            <a:endParaRPr lang="de-DE" b="1" dirty="0">
              <a:solidFill>
                <a:schemeClr val="bg1"/>
              </a:solidFill>
            </a:endParaRPr>
          </a:p>
        </p:txBody>
      </p:sp>
      <p:grpSp>
        <p:nvGrpSpPr>
          <p:cNvPr id="8" name="Gruppieren 11">
            <a:extLst>
              <a:ext uri="{FF2B5EF4-FFF2-40B4-BE49-F238E27FC236}">
                <a16:creationId xmlns:a16="http://schemas.microsoft.com/office/drawing/2014/main" id="{D6B2ACE1-25EE-4AE6-A83D-0DE778B23E49}"/>
              </a:ext>
            </a:extLst>
          </p:cNvPr>
          <p:cNvGrpSpPr/>
          <p:nvPr/>
        </p:nvGrpSpPr>
        <p:grpSpPr>
          <a:xfrm>
            <a:off x="8451014" y="1417038"/>
            <a:ext cx="3549642" cy="5324330"/>
            <a:chOff x="7040160" y="1053720"/>
            <a:chExt cx="4104000" cy="5506724"/>
          </a:xfrm>
        </p:grpSpPr>
        <p:pic>
          <p:nvPicPr>
            <p:cNvPr id="10" name="Grafik 6">
              <a:extLst>
                <a:ext uri="{FF2B5EF4-FFF2-40B4-BE49-F238E27FC236}">
                  <a16:creationId xmlns:a16="http://schemas.microsoft.com/office/drawing/2014/main" id="{B010954A-7B9E-4D63-8BCA-66986960BBB7}"/>
                </a:ext>
              </a:extLst>
            </p:cNvPr>
            <p:cNvPicPr/>
            <p:nvPr/>
          </p:nvPicPr>
          <p:blipFill>
            <a:blip r:embed="rId3"/>
            <a:srcRect l="71290" t="19849" r="13019" b="42033"/>
            <a:stretch/>
          </p:blipFill>
          <p:spPr>
            <a:xfrm>
              <a:off x="7040160" y="1053720"/>
              <a:ext cx="4104000" cy="2804400"/>
            </a:xfrm>
            <a:prstGeom prst="rect">
              <a:avLst/>
            </a:prstGeom>
            <a:ln w="0">
              <a:noFill/>
            </a:ln>
          </p:spPr>
        </p:pic>
        <p:pic>
          <p:nvPicPr>
            <p:cNvPr id="11" name="Grafik 10">
              <a:extLst>
                <a:ext uri="{FF2B5EF4-FFF2-40B4-BE49-F238E27FC236}">
                  <a16:creationId xmlns:a16="http://schemas.microsoft.com/office/drawing/2014/main" id="{E09B1A89-2CC5-447E-9347-10A3B44AF394}"/>
                </a:ext>
              </a:extLst>
            </p:cNvPr>
            <p:cNvPicPr/>
            <p:nvPr/>
          </p:nvPicPr>
          <p:blipFill>
            <a:blip r:embed="rId4"/>
            <a:stretch/>
          </p:blipFill>
          <p:spPr>
            <a:xfrm>
              <a:off x="7040160" y="3835604"/>
              <a:ext cx="4104000" cy="2724840"/>
            </a:xfrm>
            <a:prstGeom prst="rect">
              <a:avLst/>
            </a:prstGeom>
            <a:ln w="0">
              <a:noFill/>
            </a:ln>
          </p:spPr>
        </p:pic>
      </p:grpSp>
      <p:sp>
        <p:nvSpPr>
          <p:cNvPr id="12" name="Textfeld 11">
            <a:extLst>
              <a:ext uri="{FF2B5EF4-FFF2-40B4-BE49-F238E27FC236}">
                <a16:creationId xmlns:a16="http://schemas.microsoft.com/office/drawing/2014/main" id="{7580140B-6863-48EB-BDB6-0CD202A3D492}"/>
              </a:ext>
            </a:extLst>
          </p:cNvPr>
          <p:cNvSpPr txBox="1"/>
          <p:nvPr/>
        </p:nvSpPr>
        <p:spPr>
          <a:xfrm>
            <a:off x="6300745" y="43726"/>
            <a:ext cx="5883209" cy="1200329"/>
          </a:xfrm>
          <a:prstGeom prst="rect">
            <a:avLst/>
          </a:prstGeom>
          <a:solidFill>
            <a:schemeClr val="accent2">
              <a:lumMod val="20000"/>
              <a:lumOff val="80000"/>
              <a:alpha val="88000"/>
            </a:schemeClr>
          </a:solidFill>
          <a:ln w="38100">
            <a:solidFill>
              <a:srgbClr val="7030A0"/>
            </a:solidFill>
          </a:ln>
        </p:spPr>
        <p:txBody>
          <a:bodyPr wrap="square" rtlCol="0">
            <a:spAutoFit/>
          </a:bodyPr>
          <a:lstStyle/>
          <a:p>
            <a:pPr algn="ctr"/>
            <a:r>
              <a:rPr lang="en-GB" sz="2400" b="1" dirty="0">
                <a:solidFill>
                  <a:srgbClr val="0000FF"/>
                </a:solidFill>
              </a:rPr>
              <a:t>SINFONY Tutorials / E-Learning:</a:t>
            </a:r>
          </a:p>
          <a:p>
            <a:pPr algn="ctr"/>
            <a:r>
              <a:rPr lang="en-GB" sz="2400" b="1" dirty="0">
                <a:solidFill>
                  <a:srgbClr val="0000FF"/>
                </a:solidFill>
                <a:hlinkClick r:id="rId5"/>
              </a:rPr>
              <a:t>www.dwd.de/sinfony</a:t>
            </a:r>
            <a:r>
              <a:rPr lang="en-GB" sz="2400" b="1" dirty="0">
                <a:solidFill>
                  <a:srgbClr val="0000FF"/>
                </a:solidFill>
              </a:rPr>
              <a:t>  </a:t>
            </a:r>
            <a:r>
              <a:rPr lang="en-GB" sz="2400" b="1" dirty="0">
                <a:solidFill>
                  <a:srgbClr val="0000FF"/>
                </a:solidFill>
                <a:sym typeface="Wingdings" panose="05000000000000000000" pitchFamily="2" charset="2"/>
              </a:rPr>
              <a:t></a:t>
            </a:r>
            <a:r>
              <a:rPr lang="en-GB" sz="2400" b="1" dirty="0">
                <a:solidFill>
                  <a:srgbClr val="0000FF"/>
                </a:solidFill>
              </a:rPr>
              <a:t> E-learning</a:t>
            </a:r>
            <a:br>
              <a:rPr lang="en-GB" sz="2400" b="1" dirty="0">
                <a:solidFill>
                  <a:srgbClr val="0000FF"/>
                </a:solidFill>
              </a:rPr>
            </a:br>
            <a:r>
              <a:rPr lang="en-GB" sz="2400" b="1" dirty="0">
                <a:solidFill>
                  <a:srgbClr val="0000FF"/>
                </a:solidFill>
              </a:rPr>
              <a:t>(in German language)</a:t>
            </a:r>
          </a:p>
        </p:txBody>
      </p:sp>
      <p:sp>
        <p:nvSpPr>
          <p:cNvPr id="14" name="Textfeld 13">
            <a:extLst>
              <a:ext uri="{FF2B5EF4-FFF2-40B4-BE49-F238E27FC236}">
                <a16:creationId xmlns:a16="http://schemas.microsoft.com/office/drawing/2014/main" id="{D2E5DE0A-CEC3-4A11-B773-723E2AFABF1F}"/>
              </a:ext>
            </a:extLst>
          </p:cNvPr>
          <p:cNvSpPr txBox="1"/>
          <p:nvPr/>
        </p:nvSpPr>
        <p:spPr>
          <a:xfrm>
            <a:off x="767408" y="6294511"/>
            <a:ext cx="7776864" cy="461665"/>
          </a:xfrm>
          <a:prstGeom prst="rect">
            <a:avLst/>
          </a:prstGeom>
          <a:noFill/>
        </p:spPr>
        <p:txBody>
          <a:bodyPr wrap="square" rtlCol="0">
            <a:spAutoFit/>
          </a:bodyPr>
          <a:lstStyle/>
          <a:p>
            <a:pPr algn="ctr"/>
            <a:r>
              <a:rPr lang="de-DE" sz="2400" dirty="0">
                <a:hlinkClick r:id="rId5"/>
              </a:rPr>
              <a:t>www.dwd.de/sinfony</a:t>
            </a:r>
            <a:r>
              <a:rPr lang="de-DE" sz="2400" dirty="0"/>
              <a:t> 	</a:t>
            </a:r>
            <a:r>
              <a:rPr lang="de-DE" sz="2400" dirty="0">
                <a:hlinkClick r:id="rId6"/>
              </a:rPr>
              <a:t>sinfony@dwd.de</a:t>
            </a:r>
            <a:r>
              <a:rPr lang="de-DE" sz="2400" dirty="0"/>
              <a:t> </a:t>
            </a:r>
          </a:p>
        </p:txBody>
      </p:sp>
    </p:spTree>
    <p:extLst>
      <p:ext uri="{BB962C8B-B14F-4D97-AF65-F5344CB8AC3E}">
        <p14:creationId xmlns:p14="http://schemas.microsoft.com/office/powerpoint/2010/main" val="443162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a:xfrm>
            <a:off x="527051" y="1124397"/>
            <a:ext cx="11137900" cy="5472955"/>
          </a:xfrm>
        </p:spPr>
        <p:txBody>
          <a:bodyPr/>
          <a:lstStyle/>
          <a:p>
            <a:pPr>
              <a:spcBef>
                <a:spcPts val="1800"/>
              </a:spcBef>
            </a:pPr>
            <a:r>
              <a:rPr lang="de-DE" sz="2400" b="1" dirty="0" err="1">
                <a:solidFill>
                  <a:srgbClr val="0000FF"/>
                </a:solidFill>
              </a:rPr>
              <a:t>Cooperate</a:t>
            </a:r>
            <a:r>
              <a:rPr lang="de-DE" sz="2400" b="1" dirty="0">
                <a:solidFill>
                  <a:srgbClr val="0000FF"/>
                </a:solidFill>
              </a:rPr>
              <a:t> </a:t>
            </a:r>
            <a:r>
              <a:rPr lang="de-DE" sz="2400" b="1" dirty="0" err="1">
                <a:solidFill>
                  <a:srgbClr val="0000FF"/>
                </a:solidFill>
              </a:rPr>
              <a:t>with</a:t>
            </a:r>
            <a:r>
              <a:rPr lang="de-DE" sz="2400" b="1" dirty="0">
                <a:solidFill>
                  <a:srgbClr val="0000FF"/>
                </a:solidFill>
              </a:rPr>
              <a:t> </a:t>
            </a:r>
            <a:r>
              <a:rPr lang="de-DE" sz="2400" b="1" dirty="0" err="1">
                <a:solidFill>
                  <a:srgbClr val="0000FF"/>
                </a:solidFill>
              </a:rPr>
              <a:t>other</a:t>
            </a:r>
            <a:r>
              <a:rPr lang="de-DE" sz="2400" b="1" dirty="0">
                <a:solidFill>
                  <a:srgbClr val="0000FF"/>
                </a:solidFill>
              </a:rPr>
              <a:t> </a:t>
            </a:r>
            <a:r>
              <a:rPr lang="de-DE" sz="2400" b="1" dirty="0" err="1">
                <a:solidFill>
                  <a:srgbClr val="0000FF"/>
                </a:solidFill>
              </a:rPr>
              <a:t>projects</a:t>
            </a:r>
            <a:r>
              <a:rPr lang="de-DE" sz="2400" b="1" dirty="0">
                <a:solidFill>
                  <a:srgbClr val="0000FF"/>
                </a:solidFill>
              </a:rPr>
              <a:t> </a:t>
            </a:r>
            <a:r>
              <a:rPr lang="de-DE" sz="2400" b="1" dirty="0" err="1">
                <a:solidFill>
                  <a:srgbClr val="0000FF"/>
                </a:solidFill>
              </a:rPr>
              <a:t>and</a:t>
            </a:r>
            <a:r>
              <a:rPr lang="de-DE" sz="2400" b="1" dirty="0">
                <a:solidFill>
                  <a:srgbClr val="0000FF"/>
                </a:solidFill>
              </a:rPr>
              <a:t> </a:t>
            </a:r>
            <a:r>
              <a:rPr lang="de-DE" sz="2400" b="1" dirty="0" err="1">
                <a:solidFill>
                  <a:srgbClr val="0000FF"/>
                </a:solidFill>
              </a:rPr>
              <a:t>external</a:t>
            </a:r>
            <a:r>
              <a:rPr lang="de-DE" sz="2400" b="1" dirty="0">
                <a:solidFill>
                  <a:srgbClr val="0000FF"/>
                </a:solidFill>
              </a:rPr>
              <a:t> </a:t>
            </a:r>
            <a:r>
              <a:rPr lang="de-DE" sz="2400" b="1" dirty="0" err="1">
                <a:solidFill>
                  <a:srgbClr val="0000FF"/>
                </a:solidFill>
              </a:rPr>
              <a:t>partners</a:t>
            </a:r>
            <a:r>
              <a:rPr lang="de-DE" sz="2400" b="1" dirty="0">
                <a:solidFill>
                  <a:srgbClr val="0000FF"/>
                </a:solidFill>
              </a:rPr>
              <a:t>:</a:t>
            </a:r>
          </a:p>
          <a:p>
            <a:pPr lvl="1">
              <a:spcBef>
                <a:spcPts val="1800"/>
              </a:spcBef>
            </a:pPr>
            <a:r>
              <a:rPr lang="de-DE" sz="2400" dirty="0" err="1"/>
              <a:t>HErZ</a:t>
            </a:r>
            <a:r>
              <a:rPr lang="de-DE" sz="2400" dirty="0"/>
              <a:t>, Extramural </a:t>
            </a:r>
            <a:r>
              <a:rPr lang="de-DE" sz="2400" dirty="0" err="1"/>
              <a:t>research</a:t>
            </a:r>
            <a:endParaRPr lang="de-DE" sz="2400" dirty="0"/>
          </a:p>
          <a:p>
            <a:pPr lvl="1">
              <a:spcBef>
                <a:spcPts val="600"/>
              </a:spcBef>
            </a:pPr>
            <a:r>
              <a:rPr lang="de-DE" sz="2400" dirty="0" err="1"/>
              <a:t>MeteoSwiss</a:t>
            </a:r>
            <a:endParaRPr lang="de-DE" sz="2400" dirty="0"/>
          </a:p>
          <a:p>
            <a:pPr lvl="1">
              <a:spcBef>
                <a:spcPts val="600"/>
              </a:spcBef>
            </a:pPr>
            <a:r>
              <a:rPr lang="de-DE" sz="2400" dirty="0"/>
              <a:t>Waves2Weather</a:t>
            </a:r>
          </a:p>
          <a:p>
            <a:pPr lvl="1">
              <a:spcBef>
                <a:spcPts val="600"/>
              </a:spcBef>
            </a:pPr>
            <a:r>
              <a:rPr lang="de-DE" sz="2400" dirty="0"/>
              <a:t>IMK@KIT</a:t>
            </a:r>
          </a:p>
          <a:p>
            <a:pPr lvl="1">
              <a:spcBef>
                <a:spcPts val="600"/>
              </a:spcBef>
            </a:pPr>
            <a:r>
              <a:rPr lang="de-DE" sz="2400" dirty="0"/>
              <a:t>University Ulm</a:t>
            </a:r>
          </a:p>
          <a:p>
            <a:pPr lvl="1">
              <a:spcBef>
                <a:spcPts val="600"/>
              </a:spcBef>
            </a:pPr>
            <a:r>
              <a:rPr lang="de-DE" sz="2400" dirty="0"/>
              <a:t>University Tübingen</a:t>
            </a:r>
          </a:p>
          <a:p>
            <a:pPr lvl="1">
              <a:spcBef>
                <a:spcPts val="600"/>
              </a:spcBef>
            </a:pPr>
            <a:r>
              <a:rPr lang="de-DE" sz="2400" dirty="0"/>
              <a:t>DFG </a:t>
            </a:r>
            <a:r>
              <a:rPr lang="de-DE" sz="2400" dirty="0" err="1"/>
              <a:t>research</a:t>
            </a:r>
            <a:r>
              <a:rPr lang="de-DE" sz="2400" dirty="0"/>
              <a:t> </a:t>
            </a:r>
            <a:r>
              <a:rPr lang="de-DE" sz="2400" dirty="0" err="1"/>
              <a:t>group</a:t>
            </a:r>
            <a:r>
              <a:rPr lang="de-DE" sz="2400" dirty="0"/>
              <a:t> </a:t>
            </a:r>
            <a:r>
              <a:rPr lang="de-DE" sz="2400" dirty="0" err="1"/>
              <a:t>RealPeP</a:t>
            </a:r>
            <a:endParaRPr lang="de-DE" sz="2400" dirty="0"/>
          </a:p>
          <a:p>
            <a:pPr lvl="1">
              <a:spcBef>
                <a:spcPts val="600"/>
              </a:spcBef>
            </a:pPr>
            <a:r>
              <a:rPr lang="de-DE" sz="2400" dirty="0"/>
              <a:t>DFG </a:t>
            </a:r>
            <a:r>
              <a:rPr lang="de-DE" sz="2400" dirty="0" err="1"/>
              <a:t>priority</a:t>
            </a:r>
            <a:r>
              <a:rPr lang="de-DE" sz="2400" dirty="0"/>
              <a:t> </a:t>
            </a:r>
            <a:r>
              <a:rPr lang="de-DE" sz="2400" dirty="0" err="1"/>
              <a:t>program</a:t>
            </a:r>
            <a:r>
              <a:rPr lang="de-DE" sz="2400" dirty="0"/>
              <a:t> PROM</a:t>
            </a:r>
          </a:p>
          <a:p>
            <a:pPr lvl="1">
              <a:spcBef>
                <a:spcPts val="600"/>
              </a:spcBef>
            </a:pPr>
            <a:r>
              <a:rPr lang="de-DE" sz="2400" dirty="0"/>
              <a:t>European </a:t>
            </a:r>
            <a:r>
              <a:rPr lang="de-DE" sz="2400" dirty="0" err="1"/>
              <a:t>Severe</a:t>
            </a:r>
            <a:r>
              <a:rPr lang="de-DE" sz="2400" dirty="0"/>
              <a:t> Storms Laboratory (ESSL) </a:t>
            </a:r>
            <a:r>
              <a:rPr lang="de-DE" sz="2400" dirty="0" err="1"/>
              <a:t>Testbed</a:t>
            </a:r>
            <a:endParaRPr lang="de-DE" sz="2400" dirty="0"/>
          </a:p>
          <a:p>
            <a:endParaRPr lang="de-DE" sz="2400" dirty="0"/>
          </a:p>
          <a:p>
            <a:endParaRPr lang="de-DE" dirty="0"/>
          </a:p>
        </p:txBody>
      </p:sp>
      <p:sp>
        <p:nvSpPr>
          <p:cNvPr id="8" name="Textfeld 7"/>
          <p:cNvSpPr txBox="1"/>
          <p:nvPr/>
        </p:nvSpPr>
        <p:spPr>
          <a:xfrm>
            <a:off x="8328248" y="4788606"/>
            <a:ext cx="184731" cy="338554"/>
          </a:xfrm>
          <a:prstGeom prst="rect">
            <a:avLst/>
          </a:prstGeom>
          <a:noFill/>
        </p:spPr>
        <p:txBody>
          <a:bodyPr wrap="none" rtlCol="0">
            <a:spAutoFit/>
          </a:bodyPr>
          <a:lstStyle/>
          <a:p>
            <a:endParaRPr lang="en-GB" sz="1600" dirty="0">
              <a:solidFill>
                <a:srgbClr val="182B83"/>
              </a:solidFill>
            </a:endParaRPr>
          </a:p>
        </p:txBody>
      </p:sp>
      <p:pic>
        <p:nvPicPr>
          <p:cNvPr id="12" name="Grafik 11"/>
          <p:cNvPicPr>
            <a:picLocks noChangeAspect="1"/>
          </p:cNvPicPr>
          <p:nvPr/>
        </p:nvPicPr>
        <p:blipFill>
          <a:blip r:embed="rId2"/>
          <a:stretch>
            <a:fillRect/>
          </a:stretch>
        </p:blipFill>
        <p:spPr>
          <a:xfrm>
            <a:off x="6241237" y="3574237"/>
            <a:ext cx="9525" cy="9525"/>
          </a:xfrm>
          <a:prstGeom prst="rect">
            <a:avLst/>
          </a:prstGeom>
        </p:spPr>
      </p:pic>
      <p:grpSp>
        <p:nvGrpSpPr>
          <p:cNvPr id="11" name="Gruppieren 10">
            <a:extLst>
              <a:ext uri="{FF2B5EF4-FFF2-40B4-BE49-F238E27FC236}">
                <a16:creationId xmlns:a16="http://schemas.microsoft.com/office/drawing/2014/main" id="{575C6FB9-F257-494C-A0FB-9FE8873E80F0}"/>
              </a:ext>
            </a:extLst>
          </p:cNvPr>
          <p:cNvGrpSpPr/>
          <p:nvPr/>
        </p:nvGrpSpPr>
        <p:grpSpPr>
          <a:xfrm>
            <a:off x="4808588" y="1772816"/>
            <a:ext cx="7202617" cy="3116543"/>
            <a:chOff x="4808588" y="2961186"/>
            <a:chExt cx="7202617" cy="3116543"/>
          </a:xfrm>
        </p:grpSpPr>
        <p:grpSp>
          <p:nvGrpSpPr>
            <p:cNvPr id="18" name="Gruppieren 17"/>
            <p:cNvGrpSpPr/>
            <p:nvPr/>
          </p:nvGrpSpPr>
          <p:grpSpPr>
            <a:xfrm>
              <a:off x="4808588" y="2961186"/>
              <a:ext cx="7202617" cy="2763432"/>
              <a:chOff x="4808588" y="2961186"/>
              <a:chExt cx="7202617" cy="2763432"/>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5548" y="5127160"/>
                <a:ext cx="2557368" cy="597458"/>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232" y="3824463"/>
                <a:ext cx="1424848" cy="966862"/>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6977" y="4037962"/>
                <a:ext cx="1191198" cy="804058"/>
              </a:xfrm>
              <a:prstGeom prst="rect">
                <a:avLst/>
              </a:prstGeom>
            </p:spPr>
          </p:pic>
          <p:pic>
            <p:nvPicPr>
              <p:cNvPr id="10" name="Grafik 9"/>
              <p:cNvPicPr>
                <a:picLocks noChangeAspect="1"/>
              </p:cNvPicPr>
              <p:nvPr/>
            </p:nvPicPr>
            <p:blipFill rotWithShape="1">
              <a:blip r:embed="rId6">
                <a:extLst>
                  <a:ext uri="{28A0092B-C50C-407E-A947-70E740481C1C}">
                    <a14:useLocalDpi xmlns:a14="http://schemas.microsoft.com/office/drawing/2010/main" val="0"/>
                  </a:ext>
                </a:extLst>
              </a:blip>
              <a:srcRect r="81922" b="25751"/>
              <a:stretch/>
            </p:blipFill>
            <p:spPr>
              <a:xfrm>
                <a:off x="7193773" y="3104005"/>
                <a:ext cx="912168" cy="912168"/>
              </a:xfrm>
              <a:prstGeom prst="rect">
                <a:avLst/>
              </a:prstGeom>
            </p:spPr>
          </p:pic>
          <p:pic>
            <p:nvPicPr>
              <p:cNvPr id="14" name="Grafik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7637" y="3817139"/>
                <a:ext cx="1369067" cy="625906"/>
              </a:xfrm>
              <a:prstGeom prst="rect">
                <a:avLst/>
              </a:prstGeom>
            </p:spPr>
          </p:pic>
          <p:pic>
            <p:nvPicPr>
              <p:cNvPr id="15" name="Grafik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8785" y="2961186"/>
                <a:ext cx="1549698" cy="712973"/>
              </a:xfrm>
              <a:prstGeom prst="rect">
                <a:avLst/>
              </a:prstGeom>
            </p:spPr>
          </p:pic>
          <p:pic>
            <p:nvPicPr>
              <p:cNvPr id="16" name="Grafik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8588" y="3307636"/>
                <a:ext cx="1873325" cy="598619"/>
              </a:xfrm>
              <a:prstGeom prst="rect">
                <a:avLst/>
              </a:prstGeom>
            </p:spPr>
          </p:pic>
          <p:pic>
            <p:nvPicPr>
              <p:cNvPr id="17" name="Grafik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2850" y="4695849"/>
                <a:ext cx="2528355" cy="533351"/>
              </a:xfrm>
              <a:prstGeom prst="rect">
                <a:avLst/>
              </a:prstGeom>
            </p:spPr>
          </p:pic>
        </p:grpSp>
        <p:pic>
          <p:nvPicPr>
            <p:cNvPr id="5" name="Grafik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26620" y="5559150"/>
              <a:ext cx="2011458" cy="518579"/>
            </a:xfrm>
            <a:prstGeom prst="rect">
              <a:avLst/>
            </a:prstGeom>
          </p:spPr>
        </p:pic>
      </p:grpSp>
      <p:sp>
        <p:nvSpPr>
          <p:cNvPr id="19" name="Titel 2">
            <a:extLst>
              <a:ext uri="{FF2B5EF4-FFF2-40B4-BE49-F238E27FC236}">
                <a16:creationId xmlns:a16="http://schemas.microsoft.com/office/drawing/2014/main" id="{0C4FCD5C-3166-45C0-A5A9-808B79043389}"/>
              </a:ext>
            </a:extLst>
          </p:cNvPr>
          <p:cNvSpPr>
            <a:spLocks noGrp="1"/>
          </p:cNvSpPr>
          <p:nvPr>
            <p:ph type="title"/>
          </p:nvPr>
        </p:nvSpPr>
        <p:spPr>
          <a:xfrm>
            <a:off x="527051" y="332656"/>
            <a:ext cx="11137900" cy="4318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r>
              <a:rPr lang="de-DE" dirty="0" err="1"/>
              <a:t>Our</a:t>
            </a:r>
            <a:r>
              <a:rPr lang="de-DE" dirty="0"/>
              <a:t> external </a:t>
            </a:r>
            <a:r>
              <a:rPr lang="de-DE" dirty="0" err="1"/>
              <a:t>partners</a:t>
            </a:r>
            <a:endParaRPr lang="de-DE" dirty="0"/>
          </a:p>
        </p:txBody>
      </p:sp>
    </p:spTree>
    <p:extLst>
      <p:ext uri="{BB962C8B-B14F-4D97-AF65-F5344CB8AC3E}">
        <p14:creationId xmlns:p14="http://schemas.microsoft.com/office/powerpoint/2010/main" val="343349171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a:extLst>
              <a:ext uri="{FF2B5EF4-FFF2-40B4-BE49-F238E27FC236}">
                <a16:creationId xmlns:a16="http://schemas.microsoft.com/office/drawing/2014/main" id="{D5FE59E1-C4DB-43F2-ACA1-55300DA28F57}"/>
              </a:ext>
            </a:extLst>
          </p:cNvPr>
          <p:cNvSpPr>
            <a:spLocks noGrp="1"/>
          </p:cNvSpPr>
          <p:nvPr>
            <p:ph type="title"/>
          </p:nvPr>
        </p:nvSpPr>
        <p:spPr/>
        <p:txBody>
          <a:bodyPr/>
          <a:lstStyle/>
          <a:p>
            <a:r>
              <a:rPr lang="de-DE" dirty="0"/>
              <a:t>The SINFONY </a:t>
            </a:r>
            <a:r>
              <a:rPr lang="de-DE" dirty="0" err="1"/>
              <a:t>as</a:t>
            </a:r>
            <a:r>
              <a:rPr lang="de-DE" dirty="0"/>
              <a:t> in </a:t>
            </a:r>
            <a:r>
              <a:rPr lang="de-DE" dirty="0" err="1"/>
              <a:t>current</a:t>
            </a:r>
            <a:r>
              <a:rPr lang="de-DE" dirty="0"/>
              <a:t> </a:t>
            </a:r>
            <a:r>
              <a:rPr lang="de-DE" dirty="0" err="1"/>
              <a:t>transition</a:t>
            </a:r>
            <a:r>
              <a:rPr lang="de-DE" dirty="0"/>
              <a:t> </a:t>
            </a:r>
            <a:r>
              <a:rPr lang="de-DE" dirty="0" err="1"/>
              <a:t>to</a:t>
            </a:r>
            <a:r>
              <a:rPr lang="de-DE" dirty="0"/>
              <a:t> </a:t>
            </a:r>
            <a:r>
              <a:rPr lang="de-DE" dirty="0" err="1"/>
              <a:t>operations</a:t>
            </a:r>
            <a:endParaRPr lang="de-DE" dirty="0"/>
          </a:p>
        </p:txBody>
      </p:sp>
      <p:sp>
        <p:nvSpPr>
          <p:cNvPr id="2" name="Foliennummernplatzhalter 1">
            <a:extLst>
              <a:ext uri="{FF2B5EF4-FFF2-40B4-BE49-F238E27FC236}">
                <a16:creationId xmlns:a16="http://schemas.microsoft.com/office/drawing/2014/main" id="{130A18D6-6446-40DA-A57E-DC263D4B1954}"/>
              </a:ext>
            </a:extLst>
          </p:cNvPr>
          <p:cNvSpPr>
            <a:spLocks noGrp="1"/>
          </p:cNvSpPr>
          <p:nvPr>
            <p:ph type="sldNum" sz="quarter" idx="11"/>
          </p:nvPr>
        </p:nvSpPr>
        <p:spPr/>
        <p:txBody>
          <a:bodyPr/>
          <a:lstStyle/>
          <a:p>
            <a:pPr>
              <a:defRPr/>
            </a:pPr>
            <a:fld id="{9AEE1EEC-1F3D-496F-80FE-60C0313105A3}" type="slidenum">
              <a:rPr lang="de-DE" smtClean="0"/>
              <a:pPr>
                <a:defRPr/>
              </a:pPr>
              <a:t>29</a:t>
            </a:fld>
            <a:endParaRPr lang="de-DE" dirty="0"/>
          </a:p>
        </p:txBody>
      </p:sp>
      <p:sp>
        <p:nvSpPr>
          <p:cNvPr id="4" name="Rechteck 3">
            <a:extLst>
              <a:ext uri="{FF2B5EF4-FFF2-40B4-BE49-F238E27FC236}">
                <a16:creationId xmlns:a16="http://schemas.microsoft.com/office/drawing/2014/main" id="{35B262D8-DDF5-4C43-9234-6B130722F46B}"/>
              </a:ext>
            </a:extLst>
          </p:cNvPr>
          <p:cNvSpPr/>
          <p:nvPr/>
        </p:nvSpPr>
        <p:spPr>
          <a:xfrm>
            <a:off x="8243777" y="1140366"/>
            <a:ext cx="3583091" cy="4682902"/>
          </a:xfrm>
          <a:prstGeom prst="rect">
            <a:avLst/>
          </a:prstGeom>
          <a:solidFill>
            <a:srgbClr val="E5E5FF"/>
          </a:solidFill>
          <a:ln w="19050" cap="flat" cmpd="sng" algn="ctr">
            <a:noFill/>
            <a:prstDash val="lgDash"/>
            <a:miter lim="800000"/>
          </a:ln>
          <a:effectLst/>
        </p:spPr>
        <p:txBody>
          <a:bodyPr rot="0" spcFirstLastPara="0" vertOverflow="overflow" horzOverflow="overflow" vert="horz" wrap="square" lIns="57022" tIns="28512" rIns="57022" bIns="28512"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Calibri" panose="020F0502020204030204"/>
              <a:ea typeface="+mn-ea"/>
              <a:cs typeface="Arial" charset="0"/>
            </a:endParaRPr>
          </a:p>
        </p:txBody>
      </p:sp>
      <p:sp>
        <p:nvSpPr>
          <p:cNvPr id="5" name="Rechteck 4">
            <a:extLst>
              <a:ext uri="{FF2B5EF4-FFF2-40B4-BE49-F238E27FC236}">
                <a16:creationId xmlns:a16="http://schemas.microsoft.com/office/drawing/2014/main" id="{F4B7A900-AE4D-43BC-A3F8-082D495DA343}"/>
              </a:ext>
            </a:extLst>
          </p:cNvPr>
          <p:cNvSpPr/>
          <p:nvPr/>
        </p:nvSpPr>
        <p:spPr>
          <a:xfrm>
            <a:off x="8422889" y="1670425"/>
            <a:ext cx="3649775" cy="4262705"/>
          </a:xfrm>
          <a:prstGeom prst="rect">
            <a:avLst/>
          </a:prstGeom>
        </p:spPr>
        <p:txBody>
          <a:bodyPr wrap="square">
            <a:spAutoFit/>
          </a:bodyPr>
          <a:lstStyle/>
          <a:p>
            <a:pPr defTabSz="457200" fontAlgn="auto">
              <a:spcBef>
                <a:spcPts val="600"/>
              </a:spcBef>
              <a:spcAft>
                <a:spcPts val="0"/>
              </a:spcAft>
              <a:defRPr/>
            </a:pPr>
            <a:r>
              <a:rPr lang="de-DE" altLang="de-DE" sz="1600"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Obs</a:t>
            </a:r>
            <a:r>
              <a:rPr lang="de-DE" altLang="de-DE" sz="1600">
                <a:latin typeface="DejaVu Sans" panose="020B0603030804020204" pitchFamily="34" charset="0"/>
                <a:ea typeface="DejaVu Sans" panose="020B0603030804020204" pitchFamily="34" charset="0"/>
                <a:cs typeface="DejaVu Sans" panose="020B0603030804020204" pitchFamily="34" charset="0"/>
              </a:rPr>
              <a:t> </a:t>
            </a:r>
            <a:r>
              <a:rPr lang="de-DE" altLang="de-DE" sz="1600" kern="0">
                <a:solidFill>
                  <a:srgbClr val="7030A0"/>
                </a:solidFill>
                <a:latin typeface="DejaVu Sans" panose="020B0603030804020204" pitchFamily="34" charset="0"/>
                <a:ea typeface="DejaVu Sans" panose="020B0603030804020204" pitchFamily="34" charset="0"/>
                <a:cs typeface="DejaVu Sans" panose="020B0603030804020204" pitchFamily="34" charset="0"/>
                <a:sym typeface="Wingdings" panose="05000000000000000000" pitchFamily="2" charset="2"/>
              </a:rPr>
              <a:t></a:t>
            </a:r>
            <a:r>
              <a:rPr lang="de-DE" altLang="de-DE" sz="1600">
                <a:latin typeface="DejaVu Sans" panose="020B0603030804020204" pitchFamily="34" charset="0"/>
                <a:ea typeface="DejaVu Sans" panose="020B0603030804020204" pitchFamily="34" charset="0"/>
                <a:cs typeface="DejaVu Sans" panose="020B0603030804020204" pitchFamily="34" charset="0"/>
              </a:rPr>
              <a:t> </a:t>
            </a:r>
            <a:r>
              <a:rPr lang="de-DE" altLang="de-DE" sz="1600"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Nowcasting</a:t>
            </a:r>
            <a:r>
              <a:rPr lang="de-DE" altLang="de-DE" sz="1600">
                <a:latin typeface="DejaVu Sans" panose="020B0603030804020204" pitchFamily="34" charset="0"/>
                <a:ea typeface="DejaVu Sans" panose="020B0603030804020204" pitchFamily="34" charset="0"/>
                <a:cs typeface="DejaVu Sans" panose="020B0603030804020204" pitchFamily="34" charset="0"/>
              </a:rPr>
              <a:t> </a:t>
            </a:r>
            <a:r>
              <a:rPr lang="de-DE" altLang="de-DE" sz="1600" kern="0">
                <a:solidFill>
                  <a:srgbClr val="7030A0"/>
                </a:solidFill>
                <a:latin typeface="DejaVu Sans" panose="020B0603030804020204" pitchFamily="34" charset="0"/>
                <a:ea typeface="DejaVu Sans" panose="020B0603030804020204" pitchFamily="34" charset="0"/>
                <a:cs typeface="DejaVu Sans" panose="020B0603030804020204" pitchFamily="34" charset="0"/>
                <a:sym typeface="Wingdings" panose="05000000000000000000" pitchFamily="2" charset="2"/>
              </a:rPr>
              <a:t></a:t>
            </a:r>
            <a:r>
              <a:rPr lang="de-DE" altLang="de-DE" sz="1600">
                <a:latin typeface="DejaVu Sans" panose="020B0603030804020204" pitchFamily="34" charset="0"/>
                <a:ea typeface="DejaVu Sans" panose="020B0603030804020204" pitchFamily="34" charset="0"/>
                <a:cs typeface="DejaVu Sans" panose="020B0603030804020204" pitchFamily="34" charset="0"/>
              </a:rPr>
              <a:t> </a:t>
            </a:r>
            <a:r>
              <a:rPr lang="de-DE" altLang="de-DE" sz="1600"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NWP</a:t>
            </a:r>
          </a:p>
          <a:p>
            <a:pPr marL="180000" lvl="0" indent="-180000" defTabSz="457200" fontAlgn="auto">
              <a:spcBef>
                <a:spcPts val="600"/>
              </a:spcBef>
              <a:spcAft>
                <a:spcPts val="0"/>
              </a:spcAft>
              <a:buFont typeface="DejaVu Sans" panose="020B0603030804020204" pitchFamily="34" charset="0"/>
              <a:buChar char="‣"/>
              <a:defRPr/>
            </a:pPr>
            <a:r>
              <a:rPr lang="de-DE" sz="1400" b="1"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INTENSE</a:t>
            </a:r>
            <a:r>
              <a:rPr lang="de-DE" sz="1400"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 ensemble for fields</a:t>
            </a:r>
          </a:p>
          <a:p>
            <a:pPr marL="180000" indent="-180000" defTabSz="457200" fontAlgn="auto">
              <a:spcBef>
                <a:spcPts val="300"/>
              </a:spcBef>
              <a:spcAft>
                <a:spcPts val="0"/>
              </a:spcAft>
              <a:buFont typeface="DejaVu Sans" panose="020B0603030804020204" pitchFamily="34" charset="0"/>
              <a:buChar char="‣"/>
              <a:defRPr/>
            </a:pPr>
            <a:r>
              <a:rPr lang="de-DE" sz="1400" b="1"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C3</a:t>
            </a:r>
            <a:r>
              <a:rPr lang="de-DE" sz="1400"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 exceedance probabilities</a:t>
            </a:r>
          </a:p>
          <a:p>
            <a:pPr marL="180000" indent="-180000" defTabSz="457200" fontAlgn="auto">
              <a:spcBef>
                <a:spcPts val="300"/>
              </a:spcBef>
              <a:spcAft>
                <a:spcPts val="0"/>
              </a:spcAft>
              <a:buFont typeface="DejaVu Sans" panose="020B0603030804020204" pitchFamily="34" charset="0"/>
              <a:buChar char="‣"/>
              <a:defRPr/>
            </a:pPr>
            <a:r>
              <a:rPr lang="de-DE" sz="1400" b="1"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KONRAD3D-SINFONY </a:t>
            </a:r>
            <a:r>
              <a:rPr lang="de-DE" sz="1400"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ensemble 			        for cell objects</a:t>
            </a:r>
            <a:endParaRPr lang="de-DE" sz="1400">
              <a:solidFill>
                <a:srgbClr val="7030A0"/>
              </a:solidFill>
              <a:latin typeface="DejaVu Sans" panose="020B0603030804020204" pitchFamily="34" charset="0"/>
              <a:ea typeface="DejaVu Sans" panose="020B0603030804020204" pitchFamily="34" charset="0"/>
              <a:cs typeface="DejaVu Sans" panose="020B0603030804020204" pitchFamily="34" charset="0"/>
            </a:endParaRPr>
          </a:p>
          <a:p>
            <a:pPr marL="180000" lvl="0" indent="-180000" defTabSz="457200" fontAlgn="auto">
              <a:spcBef>
                <a:spcPts val="600"/>
              </a:spcBef>
              <a:spcAft>
                <a:spcPts val="0"/>
              </a:spcAft>
              <a:buFont typeface="DejaVu Sans" panose="020B0603030804020204" pitchFamily="34" charset="0"/>
              <a:buChar char="‣"/>
              <a:defRPr/>
            </a:pPr>
            <a:endParaRPr lang="de-DE" sz="1400" kern="0">
              <a:solidFill>
                <a:srgbClr val="7030A0"/>
              </a:solidFill>
              <a:latin typeface="DejaVu Sans" panose="020B0603030804020204" pitchFamily="34" charset="0"/>
              <a:ea typeface="DejaVu Sans" panose="020B0603030804020204" pitchFamily="34" charset="0"/>
              <a:cs typeface="DejaVu Sans" panose="020B0603030804020204" pitchFamily="34" charset="0"/>
            </a:endParaRPr>
          </a:p>
          <a:p>
            <a:pPr marL="180000" lvl="0" indent="-180000" defTabSz="457200" fontAlgn="auto">
              <a:spcBef>
                <a:spcPts val="600"/>
              </a:spcBef>
              <a:spcAft>
                <a:spcPts val="0"/>
              </a:spcAft>
              <a:buFont typeface="DejaVu Sans" panose="020B0603030804020204" pitchFamily="34" charset="0"/>
              <a:buChar char="‣"/>
              <a:defRPr/>
            </a:pPr>
            <a:endParaRPr lang="de-DE" sz="1400" kern="0">
              <a:solidFill>
                <a:srgbClr val="7030A0"/>
              </a:solidFill>
              <a:latin typeface="DejaVu Sans" panose="020B0603030804020204" pitchFamily="34" charset="0"/>
              <a:ea typeface="DejaVu Sans" panose="020B0603030804020204" pitchFamily="34" charset="0"/>
              <a:cs typeface="DejaVu Sans" panose="020B0603030804020204" pitchFamily="34" charset="0"/>
            </a:endParaRPr>
          </a:p>
          <a:p>
            <a:pPr marL="180000" lvl="0" indent="-180000" defTabSz="457200" fontAlgn="auto">
              <a:spcBef>
                <a:spcPts val="600"/>
              </a:spcBef>
              <a:spcAft>
                <a:spcPts val="0"/>
              </a:spcAft>
              <a:buFont typeface="DejaVu Sans" panose="020B0603030804020204" pitchFamily="34" charset="0"/>
              <a:buChar char="‣"/>
              <a:defRPr/>
            </a:pPr>
            <a:endParaRPr lang="de-DE" sz="1400" kern="0">
              <a:solidFill>
                <a:srgbClr val="7030A0"/>
              </a:solidFill>
              <a:latin typeface="DejaVu Sans" panose="020B0603030804020204" pitchFamily="34" charset="0"/>
              <a:ea typeface="DejaVu Sans" panose="020B0603030804020204" pitchFamily="34" charset="0"/>
              <a:cs typeface="DejaVu Sans" panose="020B0603030804020204" pitchFamily="34" charset="0"/>
            </a:endParaRPr>
          </a:p>
          <a:p>
            <a:pPr marL="180000" lvl="0" indent="-180000" defTabSz="457200" fontAlgn="auto">
              <a:spcBef>
                <a:spcPts val="600"/>
              </a:spcBef>
              <a:spcAft>
                <a:spcPts val="0"/>
              </a:spcAft>
              <a:buFont typeface="DejaVu Sans" panose="020B0603030804020204" pitchFamily="34" charset="0"/>
              <a:buChar char="‣"/>
              <a:defRPr/>
            </a:pPr>
            <a:endParaRPr lang="de-DE" sz="1400" kern="0">
              <a:solidFill>
                <a:srgbClr val="7030A0"/>
              </a:solidFill>
              <a:latin typeface="DejaVu Sans" panose="020B0603030804020204" pitchFamily="34" charset="0"/>
              <a:ea typeface="DejaVu Sans" panose="020B0603030804020204" pitchFamily="34" charset="0"/>
              <a:cs typeface="DejaVu Sans" panose="020B0603030804020204" pitchFamily="34" charset="0"/>
            </a:endParaRPr>
          </a:p>
          <a:p>
            <a:pPr marL="180000" lvl="0" indent="-180000" defTabSz="457200" fontAlgn="auto">
              <a:spcBef>
                <a:spcPts val="600"/>
              </a:spcBef>
              <a:spcAft>
                <a:spcPts val="0"/>
              </a:spcAft>
              <a:defRPr/>
            </a:pPr>
            <a:endParaRPr lang="de-DE" sz="1400" kern="0">
              <a:solidFill>
                <a:srgbClr val="7030A0"/>
              </a:solidFill>
              <a:latin typeface="DejaVu Sans" panose="020B0603030804020204" pitchFamily="34" charset="0"/>
              <a:ea typeface="DejaVu Sans" panose="020B0603030804020204" pitchFamily="34" charset="0"/>
              <a:cs typeface="DejaVu Sans" panose="020B0603030804020204" pitchFamily="34" charset="0"/>
            </a:endParaRPr>
          </a:p>
          <a:p>
            <a:pPr marL="180000" lvl="0" indent="-180000" defTabSz="457200" fontAlgn="auto">
              <a:spcBef>
                <a:spcPts val="0"/>
              </a:spcBef>
              <a:spcAft>
                <a:spcPts val="0"/>
              </a:spcAft>
              <a:buFont typeface="DejaVu Sans" panose="020B0603030804020204" pitchFamily="34" charset="0"/>
              <a:buChar char="‣"/>
              <a:defRPr/>
            </a:pPr>
            <a:r>
              <a:rPr lang="de-DE" sz="1400" b="1"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Scenarios</a:t>
            </a:r>
          </a:p>
          <a:p>
            <a:pPr marL="180000" lvl="0" indent="-180000" defTabSz="457200" fontAlgn="auto">
              <a:spcBef>
                <a:spcPts val="300"/>
              </a:spcBef>
              <a:spcAft>
                <a:spcPts val="0"/>
              </a:spcAft>
              <a:buFont typeface="DejaVu Sans" panose="020B0603030804020204" pitchFamily="34" charset="0"/>
              <a:buChar char="‣"/>
              <a:defRPr/>
            </a:pPr>
            <a:r>
              <a:rPr lang="de-DE" sz="1400" b="1" kern="0">
                <a:solidFill>
                  <a:srgbClr val="7030A0"/>
                </a:solidFill>
                <a:latin typeface="DejaVu Sans" panose="020B0603030804020204" pitchFamily="34" charset="0"/>
                <a:ea typeface="DejaVu Sans" panose="020B0603030804020204" pitchFamily="34" charset="0"/>
                <a:cs typeface="DejaVu Sans" panose="020B0603030804020204" pitchFamily="34" charset="0"/>
              </a:rPr>
              <a:t>Exceedance probabilities</a:t>
            </a:r>
          </a:p>
          <a:p>
            <a:pPr marL="396000" lvl="1" indent="-180000" defTabSz="457200" fontAlgn="auto">
              <a:spcBef>
                <a:spcPts val="300"/>
              </a:spcBef>
              <a:spcAft>
                <a:spcPts val="0"/>
              </a:spcAft>
              <a:buFont typeface="DejaVu Sans" panose="020B0603030804020204" pitchFamily="34" charset="0"/>
              <a:buChar char="‣"/>
              <a:defRPr/>
            </a:pPr>
            <a:r>
              <a:rPr kumimoji="0" lang="de-DE" sz="1400" b="0" i="0" u="none" strike="noStrike" kern="0" cap="none" spc="0" normalizeH="0" baseline="0" noProof="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rPr>
              <a:t>for thresholds</a:t>
            </a:r>
            <a:endParaRPr kumimoji="0" lang="de-DE" sz="1400" b="0" i="0" u="none" strike="noStrike" kern="0" cap="none" spc="0" normalizeH="0" baseline="0" noProof="0" dirty="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endParaRPr>
          </a:p>
          <a:p>
            <a:pPr marL="396000" lvl="1" indent="-180000" defTabSz="457200" fontAlgn="auto">
              <a:spcBef>
                <a:spcPts val="0"/>
              </a:spcBef>
              <a:spcAft>
                <a:spcPts val="0"/>
              </a:spcAft>
              <a:buFont typeface="DejaVu Sans" panose="020B0603030804020204" pitchFamily="34" charset="0"/>
              <a:buChar char="‣"/>
              <a:defRPr/>
            </a:pPr>
            <a:r>
              <a:rPr kumimoji="0" lang="de-DE" sz="1400" b="0" i="0" u="none" strike="noStrike" kern="0" cap="none" spc="0" normalizeH="0" baseline="0" noProof="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rPr>
              <a:t>for presence of conv. cells</a:t>
            </a:r>
            <a:endParaRPr kumimoji="0" lang="de-DE" sz="1400" b="0" i="0" u="none" strike="noStrike" kern="0" cap="none" spc="0" normalizeH="0" baseline="0" noProof="0" dirty="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endParaRPr>
          </a:p>
          <a:p>
            <a:pPr marL="180000" marR="0" lvl="0" indent="-180000" algn="l" defTabSz="457200" rtl="0" eaLnBrk="1" fontAlgn="auto" latinLnBrk="0" hangingPunct="1">
              <a:lnSpc>
                <a:spcPct val="100000"/>
              </a:lnSpc>
              <a:spcBef>
                <a:spcPts val="300"/>
              </a:spcBef>
              <a:spcAft>
                <a:spcPts val="0"/>
              </a:spcAft>
              <a:buClrTx/>
              <a:buSzTx/>
              <a:buFont typeface="DejaVu Sans" panose="020B0603030804020204" pitchFamily="34" charset="0"/>
              <a:buChar char="‣"/>
              <a:tabLst/>
              <a:defRPr/>
            </a:pPr>
            <a:r>
              <a:rPr kumimoji="0" lang="de-DE" sz="1400" b="1" i="0" u="none" strike="noStrike" kern="0" cap="none" spc="0" normalizeH="0" baseline="0" noProof="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rPr>
              <a:t>Best estimate of </a:t>
            </a:r>
            <a:r>
              <a:rPr kumimoji="0" lang="de-DE" sz="1400" b="0" i="0" u="none" strike="noStrike" kern="0" cap="none" spc="0" normalizeH="0" baseline="0" noProof="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rPr>
              <a:t>expected precipitation</a:t>
            </a:r>
            <a:endParaRPr kumimoji="0" lang="de-DE" sz="1400" b="0" i="0" u="none" strike="noStrike" kern="0" cap="none" spc="0" normalizeH="0" baseline="0" noProof="0" dirty="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6" name="Rechteck 5">
            <a:extLst>
              <a:ext uri="{FF2B5EF4-FFF2-40B4-BE49-F238E27FC236}">
                <a16:creationId xmlns:a16="http://schemas.microsoft.com/office/drawing/2014/main" id="{3F9ECDD8-E8E2-41CF-A2C1-6BDEB6C66271}"/>
              </a:ext>
            </a:extLst>
          </p:cNvPr>
          <p:cNvSpPr/>
          <p:nvPr/>
        </p:nvSpPr>
        <p:spPr>
          <a:xfrm>
            <a:off x="336128" y="3480582"/>
            <a:ext cx="7918645" cy="2342686"/>
          </a:xfrm>
          <a:prstGeom prst="rect">
            <a:avLst/>
          </a:prstGeom>
          <a:solidFill>
            <a:srgbClr val="D0DDF2"/>
          </a:solidFill>
          <a:ln w="19050" cap="flat" cmpd="sng" algn="ctr">
            <a:noFill/>
            <a:prstDash val="lgDash"/>
            <a:miter lim="800000"/>
          </a:ln>
          <a:effectLst/>
        </p:spPr>
        <p:txBody>
          <a:bodyPr rot="0" spcFirstLastPara="0" vertOverflow="overflow" horzOverflow="overflow" vert="horz" wrap="square" lIns="57022" tIns="28512" rIns="57022" bIns="28512"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Calibri" panose="020F0502020204030204"/>
              <a:ea typeface="+mn-ea"/>
              <a:cs typeface="Arial" charset="0"/>
            </a:endParaRPr>
          </a:p>
        </p:txBody>
      </p:sp>
      <p:sp>
        <p:nvSpPr>
          <p:cNvPr id="7" name="Textfeld 6">
            <a:extLst>
              <a:ext uri="{FF2B5EF4-FFF2-40B4-BE49-F238E27FC236}">
                <a16:creationId xmlns:a16="http://schemas.microsoft.com/office/drawing/2014/main" id="{605688BD-147F-4AA6-8FFA-8588FCD6CA19}"/>
              </a:ext>
            </a:extLst>
          </p:cNvPr>
          <p:cNvSpPr txBox="1"/>
          <p:nvPr/>
        </p:nvSpPr>
        <p:spPr>
          <a:xfrm>
            <a:off x="8632390" y="1116033"/>
            <a:ext cx="283962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600" b="1">
                <a:solidFill>
                  <a:srgbClr val="7030A0"/>
                </a:solidFill>
                <a:latin typeface="DejaVu Sans" panose="020B0603030804020204" pitchFamily="34" charset="0"/>
                <a:ea typeface="DejaVu Sans" panose="020B0603030804020204" pitchFamily="34" charset="0"/>
                <a:cs typeface="DejaVu Sans" panose="020B0603030804020204" pitchFamily="34" charset="0"/>
              </a:rPr>
              <a:t>Seamless combined forecast products</a:t>
            </a:r>
            <a:r>
              <a:rPr kumimoji="0" lang="de-DE" sz="1600" b="1" i="0" u="none" strike="noStrike" kern="1200" cap="none" spc="0" normalizeH="0" baseline="0" noProof="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rPr>
              <a:t> </a:t>
            </a:r>
            <a:endParaRPr kumimoji="0" lang="de-DE" sz="1600" b="1" i="0" u="none" strike="noStrike" kern="1200" cap="none" spc="0" normalizeH="0" baseline="0" noProof="0" dirty="0">
              <a:ln>
                <a:noFill/>
              </a:ln>
              <a:solidFill>
                <a:srgbClr val="7030A0"/>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Rechteck 7">
            <a:extLst>
              <a:ext uri="{FF2B5EF4-FFF2-40B4-BE49-F238E27FC236}">
                <a16:creationId xmlns:a16="http://schemas.microsoft.com/office/drawing/2014/main" id="{055B2EC7-7503-43A3-A334-19DC0D30741A}"/>
              </a:ext>
            </a:extLst>
          </p:cNvPr>
          <p:cNvSpPr/>
          <p:nvPr/>
        </p:nvSpPr>
        <p:spPr>
          <a:xfrm>
            <a:off x="335361" y="1135578"/>
            <a:ext cx="7945083" cy="2342686"/>
          </a:xfrm>
          <a:prstGeom prst="rect">
            <a:avLst/>
          </a:prstGeom>
          <a:solidFill>
            <a:srgbClr val="FEF6F0"/>
          </a:solidFill>
          <a:ln w="19050" cap="flat" cmpd="sng" algn="ctr">
            <a:noFill/>
            <a:prstDash val="lgDash"/>
            <a:miter lim="800000"/>
          </a:ln>
          <a:effectLst/>
        </p:spPr>
        <p:txBody>
          <a:bodyPr rot="0" spcFirstLastPara="0" vertOverflow="overflow" horzOverflow="overflow" vert="horz" wrap="square" lIns="57022" tIns="28512" rIns="57022" bIns="28512"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Calibri" panose="020F0502020204030204"/>
              <a:ea typeface="+mn-ea"/>
              <a:cs typeface="Arial" charset="0"/>
            </a:endParaRPr>
          </a:p>
        </p:txBody>
      </p:sp>
      <p:sp>
        <p:nvSpPr>
          <p:cNvPr id="9" name="Textfeld 8">
            <a:extLst>
              <a:ext uri="{FF2B5EF4-FFF2-40B4-BE49-F238E27FC236}">
                <a16:creationId xmlns:a16="http://schemas.microsoft.com/office/drawing/2014/main" id="{16B672D4-70EB-4695-8BA6-1C76315E8DAB}"/>
              </a:ext>
            </a:extLst>
          </p:cNvPr>
          <p:cNvSpPr txBox="1"/>
          <p:nvPr/>
        </p:nvSpPr>
        <p:spPr>
          <a:xfrm rot="16200000">
            <a:off x="-321191" y="4561842"/>
            <a:ext cx="1796368" cy="1509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Nowcasting</a:t>
            </a:r>
          </a:p>
        </p:txBody>
      </p:sp>
      <p:sp>
        <p:nvSpPr>
          <p:cNvPr id="10" name="Textfeld 9">
            <a:extLst>
              <a:ext uri="{FF2B5EF4-FFF2-40B4-BE49-F238E27FC236}">
                <a16:creationId xmlns:a16="http://schemas.microsoft.com/office/drawing/2014/main" id="{D8B36732-F629-481E-9C66-C1B9E83BBF8D}"/>
              </a:ext>
            </a:extLst>
          </p:cNvPr>
          <p:cNvSpPr txBox="1"/>
          <p:nvPr/>
        </p:nvSpPr>
        <p:spPr>
          <a:xfrm rot="16200000">
            <a:off x="-495927" y="1902675"/>
            <a:ext cx="247454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Numerical</a:t>
            </a:r>
            <a:br>
              <a:rPr kumimoji="0" lang="de-DE" sz="1400" b="1" i="0" u="none" strike="noStrike" kern="1200" cap="none" spc="0" normalizeH="0" baseline="0" noProof="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br>
            <a:r>
              <a:rPr kumimoji="0" lang="de-DE" sz="1400" b="1" i="0" u="none" strike="noStrike" kern="1200" cap="none" spc="0" normalizeH="0" baseline="0" noProof="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Weather </a:t>
            </a:r>
            <a:r>
              <a:rPr lang="de-DE" sz="1400" b="1">
                <a:solidFill>
                  <a:srgbClr val="CC0016"/>
                </a:solidFill>
                <a:latin typeface="DejaVu Sans" panose="020B0603030804020204" pitchFamily="34" charset="0"/>
                <a:ea typeface="DejaVu Sans" panose="020B0603030804020204" pitchFamily="34" charset="0"/>
                <a:cs typeface="DejaVu Sans" panose="020B0603030804020204" pitchFamily="34" charset="0"/>
              </a:rPr>
              <a:t>Prediction</a:t>
            </a:r>
            <a:br>
              <a:rPr lang="de-DE" sz="1400" b="1">
                <a:solidFill>
                  <a:srgbClr val="CC0016"/>
                </a:solidFill>
                <a:latin typeface="DejaVu Sans" panose="020B0603030804020204" pitchFamily="34" charset="0"/>
                <a:ea typeface="DejaVu Sans" panose="020B0603030804020204" pitchFamily="34" charset="0"/>
                <a:cs typeface="DejaVu Sans" panose="020B0603030804020204" pitchFamily="34" charset="0"/>
              </a:rPr>
            </a:br>
            <a:r>
              <a:rPr kumimoji="0" lang="de-DE" sz="1400" b="1" i="0" u="none" strike="noStrike" kern="1200" cap="none" spc="0" normalizeH="0" baseline="0" noProof="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a:t>
            </a:r>
            <a:r>
              <a:rPr lang="de-DE" sz="1400" b="1">
                <a:solidFill>
                  <a:srgbClr val="CC0016"/>
                </a:solidFill>
                <a:latin typeface="DejaVu Sans" panose="020B0603030804020204" pitchFamily="34" charset="0"/>
                <a:ea typeface="DejaVu Sans" panose="020B0603030804020204" pitchFamily="34" charset="0"/>
                <a:cs typeface="DejaVu Sans" panose="020B0603030804020204" pitchFamily="34" charset="0"/>
              </a:rPr>
              <a:t>c</a:t>
            </a:r>
            <a:r>
              <a:rPr kumimoji="0" lang="de-DE" sz="1400" b="1" i="0" u="none" strike="noStrike" kern="1200" cap="none" spc="0" normalizeH="0" baseline="0" noProof="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onvection allowing)</a:t>
            </a:r>
            <a:endPar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grpSp>
        <p:nvGrpSpPr>
          <p:cNvPr id="11" name="Gruppieren 10">
            <a:extLst>
              <a:ext uri="{FF2B5EF4-FFF2-40B4-BE49-F238E27FC236}">
                <a16:creationId xmlns:a16="http://schemas.microsoft.com/office/drawing/2014/main" id="{A79C7E95-FCDA-4992-BFB7-1AEB9F001682}"/>
              </a:ext>
            </a:extLst>
          </p:cNvPr>
          <p:cNvGrpSpPr/>
          <p:nvPr/>
        </p:nvGrpSpPr>
        <p:grpSpPr>
          <a:xfrm>
            <a:off x="4423395" y="1436641"/>
            <a:ext cx="1333886" cy="1571296"/>
            <a:chOff x="-17988564" y="15153823"/>
            <a:chExt cx="3121605" cy="3780186"/>
          </a:xfrm>
        </p:grpSpPr>
        <p:pic>
          <p:nvPicPr>
            <p:cNvPr id="59" name="Picture 2" descr="Missing file: /home/aseifert/public_html/Routine-LMK/UWORK/Precip06to06/IMG/LMK_20130101.png">
              <a:extLst>
                <a:ext uri="{FF2B5EF4-FFF2-40B4-BE49-F238E27FC236}">
                  <a16:creationId xmlns:a16="http://schemas.microsoft.com/office/drawing/2014/main" id="{AB24B25A-8006-42B7-B158-DCCC49BFA4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108" t="10805" r="5049" b="3436"/>
            <a:stretch>
              <a:fillRect/>
            </a:stretch>
          </p:blipFill>
          <p:spPr bwMode="auto">
            <a:xfrm>
              <a:off x="-17353011" y="15153823"/>
              <a:ext cx="2486052" cy="332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Missing file: /home/aseifert/public_html/Routine-LMK/UWORK/Precip06to06/IMG/LMK_20130101.png">
              <a:extLst>
                <a:ext uri="{FF2B5EF4-FFF2-40B4-BE49-F238E27FC236}">
                  <a16:creationId xmlns:a16="http://schemas.microsoft.com/office/drawing/2014/main" id="{42A1BFA3-7C77-4BF8-8794-7A3BA6934F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108" t="10805" r="5049" b="3436"/>
            <a:stretch>
              <a:fillRect/>
            </a:stretch>
          </p:blipFill>
          <p:spPr bwMode="auto">
            <a:xfrm>
              <a:off x="-17557617" y="15303508"/>
              <a:ext cx="2486040" cy="332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descr="Missing file: /home/aseifert/public_html/Routine-LMK/UWORK/Precip06to06/IMG/LMK_20130101.png">
              <a:extLst>
                <a:ext uri="{FF2B5EF4-FFF2-40B4-BE49-F238E27FC236}">
                  <a16:creationId xmlns:a16="http://schemas.microsoft.com/office/drawing/2014/main" id="{BB668450-31F0-4CCF-9563-70BCBDBC1D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108" t="10805" r="5049" b="3436"/>
            <a:stretch>
              <a:fillRect/>
            </a:stretch>
          </p:blipFill>
          <p:spPr bwMode="auto">
            <a:xfrm>
              <a:off x="-17777526" y="15443236"/>
              <a:ext cx="2486044" cy="332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descr="Missing file: /home/aseifert/public_html/Routine-LMK/UWORK/Precip06to06/IMG/LMK_20130101.png">
              <a:extLst>
                <a:ext uri="{FF2B5EF4-FFF2-40B4-BE49-F238E27FC236}">
                  <a16:creationId xmlns:a16="http://schemas.microsoft.com/office/drawing/2014/main" id="{AEF95692-E5C7-4A42-9746-4DF28142A8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108" t="10805" r="5049" b="3436"/>
            <a:stretch>
              <a:fillRect/>
            </a:stretch>
          </p:blipFill>
          <p:spPr bwMode="auto">
            <a:xfrm>
              <a:off x="-17988564" y="15610369"/>
              <a:ext cx="2486048" cy="332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uppieren 11">
            <a:extLst>
              <a:ext uri="{FF2B5EF4-FFF2-40B4-BE49-F238E27FC236}">
                <a16:creationId xmlns:a16="http://schemas.microsoft.com/office/drawing/2014/main" id="{01047D87-3427-47B2-B977-BCF25C370A82}"/>
              </a:ext>
            </a:extLst>
          </p:cNvPr>
          <p:cNvGrpSpPr/>
          <p:nvPr/>
        </p:nvGrpSpPr>
        <p:grpSpPr>
          <a:xfrm rot="19969059">
            <a:off x="807744" y="3865728"/>
            <a:ext cx="1194369" cy="775497"/>
            <a:chOff x="5395992" y="5411282"/>
            <a:chExt cx="699108" cy="587114"/>
          </a:xfrm>
        </p:grpSpPr>
        <p:grpSp>
          <p:nvGrpSpPr>
            <p:cNvPr id="55" name="Gruppieren 54">
              <a:extLst>
                <a:ext uri="{FF2B5EF4-FFF2-40B4-BE49-F238E27FC236}">
                  <a16:creationId xmlns:a16="http://schemas.microsoft.com/office/drawing/2014/main" id="{0A3EB83C-79BE-4036-B2AA-5B786753D513}"/>
                </a:ext>
              </a:extLst>
            </p:cNvPr>
            <p:cNvGrpSpPr/>
            <p:nvPr/>
          </p:nvGrpSpPr>
          <p:grpSpPr>
            <a:xfrm>
              <a:off x="5395992" y="5411282"/>
              <a:ext cx="699108" cy="497159"/>
              <a:chOff x="9810142" y="2491335"/>
              <a:chExt cx="812032" cy="684328"/>
            </a:xfrm>
          </p:grpSpPr>
          <p:pic>
            <p:nvPicPr>
              <p:cNvPr id="57" name="Picture 3">
                <a:extLst>
                  <a:ext uri="{FF2B5EF4-FFF2-40B4-BE49-F238E27FC236}">
                    <a16:creationId xmlns:a16="http://schemas.microsoft.com/office/drawing/2014/main" id="{E09CBB8F-0315-49B0-BCF9-268830229E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10142" y="2491335"/>
                <a:ext cx="812032" cy="684328"/>
              </a:xfrm>
              <a:prstGeom prst="rect">
                <a:avLst/>
              </a:prstGeom>
              <a:noFill/>
              <a:extLst>
                <a:ext uri="{909E8E84-426E-40DD-AFC4-6F175D3DCCD1}">
                  <a14:hiddenFill xmlns:a14="http://schemas.microsoft.com/office/drawing/2010/main">
                    <a:solidFill>
                      <a:srgbClr val="FFFFFF"/>
                    </a:solidFill>
                  </a14:hiddenFill>
                </a:ext>
              </a:extLst>
            </p:spPr>
          </p:pic>
          <p:sp>
            <p:nvSpPr>
              <p:cNvPr id="58" name="Ellipse 77">
                <a:extLst>
                  <a:ext uri="{FF2B5EF4-FFF2-40B4-BE49-F238E27FC236}">
                    <a16:creationId xmlns:a16="http://schemas.microsoft.com/office/drawing/2014/main" id="{E7F85533-B4C5-43A5-89F8-79A8DFB1A218}"/>
                  </a:ext>
                </a:extLst>
              </p:cNvPr>
              <p:cNvSpPr/>
              <p:nvPr/>
            </p:nvSpPr>
            <p:spPr>
              <a:xfrm>
                <a:off x="9927378" y="2581263"/>
                <a:ext cx="530185" cy="532515"/>
              </a:xfrm>
              <a:custGeom>
                <a:avLst/>
                <a:gdLst>
                  <a:gd name="connsiteX0" fmla="*/ 0 w 472936"/>
                  <a:gd name="connsiteY0" fmla="*/ 207819 h 415638"/>
                  <a:gd name="connsiteX1" fmla="*/ 236468 w 472936"/>
                  <a:gd name="connsiteY1" fmla="*/ 0 h 415638"/>
                  <a:gd name="connsiteX2" fmla="*/ 472936 w 472936"/>
                  <a:gd name="connsiteY2" fmla="*/ 207819 h 415638"/>
                  <a:gd name="connsiteX3" fmla="*/ 236468 w 472936"/>
                  <a:gd name="connsiteY3" fmla="*/ 415638 h 415638"/>
                  <a:gd name="connsiteX4" fmla="*/ 0 w 472936"/>
                  <a:gd name="connsiteY4" fmla="*/ 207819 h 415638"/>
                  <a:gd name="connsiteX0" fmla="*/ 0 w 309163"/>
                  <a:gd name="connsiteY0" fmla="*/ 249092 h 416500"/>
                  <a:gd name="connsiteX1" fmla="*/ 72695 w 309163"/>
                  <a:gd name="connsiteY1" fmla="*/ 330 h 416500"/>
                  <a:gd name="connsiteX2" fmla="*/ 309163 w 309163"/>
                  <a:gd name="connsiteY2" fmla="*/ 208149 h 416500"/>
                  <a:gd name="connsiteX3" fmla="*/ 72695 w 309163"/>
                  <a:gd name="connsiteY3" fmla="*/ 415968 h 416500"/>
                  <a:gd name="connsiteX4" fmla="*/ 0 w 309163"/>
                  <a:gd name="connsiteY4" fmla="*/ 249092 h 416500"/>
                  <a:gd name="connsiteX0" fmla="*/ 0 w 418345"/>
                  <a:gd name="connsiteY0" fmla="*/ 260227 h 431825"/>
                  <a:gd name="connsiteX1" fmla="*/ 72695 w 418345"/>
                  <a:gd name="connsiteY1" fmla="*/ 11465 h 431825"/>
                  <a:gd name="connsiteX2" fmla="*/ 418345 w 418345"/>
                  <a:gd name="connsiteY2" fmla="*/ 110102 h 431825"/>
                  <a:gd name="connsiteX3" fmla="*/ 72695 w 418345"/>
                  <a:gd name="connsiteY3" fmla="*/ 427103 h 431825"/>
                  <a:gd name="connsiteX4" fmla="*/ 0 w 418345"/>
                  <a:gd name="connsiteY4" fmla="*/ 260227 h 431825"/>
                  <a:gd name="connsiteX0" fmla="*/ 402 w 418747"/>
                  <a:gd name="connsiteY0" fmla="*/ 401515 h 572365"/>
                  <a:gd name="connsiteX1" fmla="*/ 86745 w 418747"/>
                  <a:gd name="connsiteY1" fmla="*/ 2628 h 572365"/>
                  <a:gd name="connsiteX2" fmla="*/ 418747 w 418747"/>
                  <a:gd name="connsiteY2" fmla="*/ 251390 h 572365"/>
                  <a:gd name="connsiteX3" fmla="*/ 73097 w 418747"/>
                  <a:gd name="connsiteY3" fmla="*/ 568391 h 572365"/>
                  <a:gd name="connsiteX4" fmla="*/ 402 w 418747"/>
                  <a:gd name="connsiteY4" fmla="*/ 401515 h 572365"/>
                  <a:gd name="connsiteX0" fmla="*/ 235 w 433420"/>
                  <a:gd name="connsiteY0" fmla="*/ 400971 h 568669"/>
                  <a:gd name="connsiteX1" fmla="*/ 86578 w 433420"/>
                  <a:gd name="connsiteY1" fmla="*/ 2084 h 568669"/>
                  <a:gd name="connsiteX2" fmla="*/ 418580 w 433420"/>
                  <a:gd name="connsiteY2" fmla="*/ 250846 h 568669"/>
                  <a:gd name="connsiteX3" fmla="*/ 368725 w 433420"/>
                  <a:gd name="connsiteY3" fmla="*/ 455652 h 568669"/>
                  <a:gd name="connsiteX4" fmla="*/ 72930 w 433420"/>
                  <a:gd name="connsiteY4" fmla="*/ 567847 h 568669"/>
                  <a:gd name="connsiteX5" fmla="*/ 235 w 433420"/>
                  <a:gd name="connsiteY5" fmla="*/ 400971 h 568669"/>
                  <a:gd name="connsiteX0" fmla="*/ 235 w 422429"/>
                  <a:gd name="connsiteY0" fmla="*/ 409146 h 576844"/>
                  <a:gd name="connsiteX1" fmla="*/ 86578 w 422429"/>
                  <a:gd name="connsiteY1" fmla="*/ 10259 h 576844"/>
                  <a:gd name="connsiteX2" fmla="*/ 318785 w 422429"/>
                  <a:gd name="connsiteY2" fmla="*/ 129791 h 576844"/>
                  <a:gd name="connsiteX3" fmla="*/ 418580 w 422429"/>
                  <a:gd name="connsiteY3" fmla="*/ 259021 h 576844"/>
                  <a:gd name="connsiteX4" fmla="*/ 368725 w 422429"/>
                  <a:gd name="connsiteY4" fmla="*/ 463827 h 576844"/>
                  <a:gd name="connsiteX5" fmla="*/ 72930 w 422429"/>
                  <a:gd name="connsiteY5" fmla="*/ 576022 h 576844"/>
                  <a:gd name="connsiteX6" fmla="*/ 235 w 422429"/>
                  <a:gd name="connsiteY6" fmla="*/ 409146 h 576844"/>
                  <a:gd name="connsiteX0" fmla="*/ 235 w 422429"/>
                  <a:gd name="connsiteY0" fmla="*/ 404495 h 572193"/>
                  <a:gd name="connsiteX1" fmla="*/ 86578 w 422429"/>
                  <a:gd name="connsiteY1" fmla="*/ 5608 h 572193"/>
                  <a:gd name="connsiteX2" fmla="*/ 255285 w 422429"/>
                  <a:gd name="connsiteY2" fmla="*/ 175940 h 572193"/>
                  <a:gd name="connsiteX3" fmla="*/ 418580 w 422429"/>
                  <a:gd name="connsiteY3" fmla="*/ 254370 h 572193"/>
                  <a:gd name="connsiteX4" fmla="*/ 368725 w 422429"/>
                  <a:gd name="connsiteY4" fmla="*/ 459176 h 572193"/>
                  <a:gd name="connsiteX5" fmla="*/ 72930 w 422429"/>
                  <a:gd name="connsiteY5" fmla="*/ 571371 h 572193"/>
                  <a:gd name="connsiteX6" fmla="*/ 235 w 422429"/>
                  <a:gd name="connsiteY6" fmla="*/ 404495 h 572193"/>
                  <a:gd name="connsiteX0" fmla="*/ 19541 w 441735"/>
                  <a:gd name="connsiteY0" fmla="*/ 400994 h 568692"/>
                  <a:gd name="connsiteX1" fmla="*/ 105884 w 441735"/>
                  <a:gd name="connsiteY1" fmla="*/ 2107 h 568692"/>
                  <a:gd name="connsiteX2" fmla="*/ 274591 w 441735"/>
                  <a:gd name="connsiteY2" fmla="*/ 172439 h 568692"/>
                  <a:gd name="connsiteX3" fmla="*/ 437886 w 441735"/>
                  <a:gd name="connsiteY3" fmla="*/ 250869 h 568692"/>
                  <a:gd name="connsiteX4" fmla="*/ 388031 w 441735"/>
                  <a:gd name="connsiteY4" fmla="*/ 455675 h 568692"/>
                  <a:gd name="connsiteX5" fmla="*/ 92236 w 441735"/>
                  <a:gd name="connsiteY5" fmla="*/ 567870 h 568692"/>
                  <a:gd name="connsiteX6" fmla="*/ 19541 w 441735"/>
                  <a:gd name="connsiteY6" fmla="*/ 400994 h 568692"/>
                  <a:gd name="connsiteX0" fmla="*/ 19541 w 508409"/>
                  <a:gd name="connsiteY0" fmla="*/ 400994 h 568692"/>
                  <a:gd name="connsiteX1" fmla="*/ 105884 w 508409"/>
                  <a:gd name="connsiteY1" fmla="*/ 2107 h 568692"/>
                  <a:gd name="connsiteX2" fmla="*/ 274591 w 508409"/>
                  <a:gd name="connsiteY2" fmla="*/ 172439 h 568692"/>
                  <a:gd name="connsiteX3" fmla="*/ 507736 w 508409"/>
                  <a:gd name="connsiteY3" fmla="*/ 250869 h 568692"/>
                  <a:gd name="connsiteX4" fmla="*/ 388031 w 508409"/>
                  <a:gd name="connsiteY4" fmla="*/ 455675 h 568692"/>
                  <a:gd name="connsiteX5" fmla="*/ 92236 w 508409"/>
                  <a:gd name="connsiteY5" fmla="*/ 567870 h 568692"/>
                  <a:gd name="connsiteX6" fmla="*/ 19541 w 508409"/>
                  <a:gd name="connsiteY6" fmla="*/ 400994 h 568692"/>
                  <a:gd name="connsiteX0" fmla="*/ 19541 w 518990"/>
                  <a:gd name="connsiteY0" fmla="*/ 400994 h 568692"/>
                  <a:gd name="connsiteX1" fmla="*/ 105884 w 518990"/>
                  <a:gd name="connsiteY1" fmla="*/ 2107 h 568692"/>
                  <a:gd name="connsiteX2" fmla="*/ 274591 w 518990"/>
                  <a:gd name="connsiteY2" fmla="*/ 172439 h 568692"/>
                  <a:gd name="connsiteX3" fmla="*/ 507736 w 518990"/>
                  <a:gd name="connsiteY3" fmla="*/ 250869 h 568692"/>
                  <a:gd name="connsiteX4" fmla="*/ 388031 w 518990"/>
                  <a:gd name="connsiteY4" fmla="*/ 455675 h 568692"/>
                  <a:gd name="connsiteX5" fmla="*/ 92236 w 518990"/>
                  <a:gd name="connsiteY5" fmla="*/ 567870 h 568692"/>
                  <a:gd name="connsiteX6" fmla="*/ 19541 w 518990"/>
                  <a:gd name="connsiteY6" fmla="*/ 400994 h 568692"/>
                  <a:gd name="connsiteX0" fmla="*/ 19541 w 518527"/>
                  <a:gd name="connsiteY0" fmla="*/ 400994 h 585398"/>
                  <a:gd name="connsiteX1" fmla="*/ 105884 w 518527"/>
                  <a:gd name="connsiteY1" fmla="*/ 2107 h 585398"/>
                  <a:gd name="connsiteX2" fmla="*/ 274591 w 518527"/>
                  <a:gd name="connsiteY2" fmla="*/ 172439 h 585398"/>
                  <a:gd name="connsiteX3" fmla="*/ 507736 w 518527"/>
                  <a:gd name="connsiteY3" fmla="*/ 250869 h 585398"/>
                  <a:gd name="connsiteX4" fmla="*/ 381681 w 518527"/>
                  <a:gd name="connsiteY4" fmla="*/ 544575 h 585398"/>
                  <a:gd name="connsiteX5" fmla="*/ 92236 w 518527"/>
                  <a:gd name="connsiteY5" fmla="*/ 567870 h 585398"/>
                  <a:gd name="connsiteX6" fmla="*/ 19541 w 518527"/>
                  <a:gd name="connsiteY6" fmla="*/ 400994 h 585398"/>
                  <a:gd name="connsiteX0" fmla="*/ 17568 w 516554"/>
                  <a:gd name="connsiteY0" fmla="*/ 401037 h 619587"/>
                  <a:gd name="connsiteX1" fmla="*/ 103911 w 516554"/>
                  <a:gd name="connsiteY1" fmla="*/ 2150 h 619587"/>
                  <a:gd name="connsiteX2" fmla="*/ 272618 w 516554"/>
                  <a:gd name="connsiteY2" fmla="*/ 172482 h 619587"/>
                  <a:gd name="connsiteX3" fmla="*/ 505763 w 516554"/>
                  <a:gd name="connsiteY3" fmla="*/ 250912 h 619587"/>
                  <a:gd name="connsiteX4" fmla="*/ 379708 w 516554"/>
                  <a:gd name="connsiteY4" fmla="*/ 544618 h 619587"/>
                  <a:gd name="connsiteX5" fmla="*/ 58513 w 516554"/>
                  <a:gd name="connsiteY5" fmla="*/ 612363 h 619587"/>
                  <a:gd name="connsiteX6" fmla="*/ 17568 w 516554"/>
                  <a:gd name="connsiteY6" fmla="*/ 401037 h 619587"/>
                  <a:gd name="connsiteX0" fmla="*/ 82801 w 467487"/>
                  <a:gd name="connsiteY0" fmla="*/ 325492 h 625361"/>
                  <a:gd name="connsiteX1" fmla="*/ 54844 w 467487"/>
                  <a:gd name="connsiteY1" fmla="*/ 2805 h 625361"/>
                  <a:gd name="connsiteX2" fmla="*/ 223551 w 467487"/>
                  <a:gd name="connsiteY2" fmla="*/ 173137 h 625361"/>
                  <a:gd name="connsiteX3" fmla="*/ 456696 w 467487"/>
                  <a:gd name="connsiteY3" fmla="*/ 251567 h 625361"/>
                  <a:gd name="connsiteX4" fmla="*/ 330641 w 467487"/>
                  <a:gd name="connsiteY4" fmla="*/ 545273 h 625361"/>
                  <a:gd name="connsiteX5" fmla="*/ 9446 w 467487"/>
                  <a:gd name="connsiteY5" fmla="*/ 613018 h 625361"/>
                  <a:gd name="connsiteX6" fmla="*/ 82801 w 467487"/>
                  <a:gd name="connsiteY6" fmla="*/ 325492 h 625361"/>
                  <a:gd name="connsiteX0" fmla="*/ 157238 w 541924"/>
                  <a:gd name="connsiteY0" fmla="*/ 275847 h 575716"/>
                  <a:gd name="connsiteX1" fmla="*/ 2281 w 541924"/>
                  <a:gd name="connsiteY1" fmla="*/ 3960 h 575716"/>
                  <a:gd name="connsiteX2" fmla="*/ 297988 w 541924"/>
                  <a:gd name="connsiteY2" fmla="*/ 123492 h 575716"/>
                  <a:gd name="connsiteX3" fmla="*/ 531133 w 541924"/>
                  <a:gd name="connsiteY3" fmla="*/ 201922 h 575716"/>
                  <a:gd name="connsiteX4" fmla="*/ 405078 w 541924"/>
                  <a:gd name="connsiteY4" fmla="*/ 495628 h 575716"/>
                  <a:gd name="connsiteX5" fmla="*/ 83883 w 541924"/>
                  <a:gd name="connsiteY5" fmla="*/ 563373 h 575716"/>
                  <a:gd name="connsiteX6" fmla="*/ 157238 w 541924"/>
                  <a:gd name="connsiteY6" fmla="*/ 275847 h 575716"/>
                  <a:gd name="connsiteX0" fmla="*/ 107140 w 491826"/>
                  <a:gd name="connsiteY0" fmla="*/ 338000 h 637869"/>
                  <a:gd name="connsiteX1" fmla="*/ 2983 w 491826"/>
                  <a:gd name="connsiteY1" fmla="*/ 2613 h 637869"/>
                  <a:gd name="connsiteX2" fmla="*/ 247890 w 491826"/>
                  <a:gd name="connsiteY2" fmla="*/ 185645 h 637869"/>
                  <a:gd name="connsiteX3" fmla="*/ 481035 w 491826"/>
                  <a:gd name="connsiteY3" fmla="*/ 264075 h 637869"/>
                  <a:gd name="connsiteX4" fmla="*/ 354980 w 491826"/>
                  <a:gd name="connsiteY4" fmla="*/ 557781 h 637869"/>
                  <a:gd name="connsiteX5" fmla="*/ 33785 w 491826"/>
                  <a:gd name="connsiteY5" fmla="*/ 625526 h 637869"/>
                  <a:gd name="connsiteX6" fmla="*/ 107140 w 491826"/>
                  <a:gd name="connsiteY6" fmla="*/ 338000 h 637869"/>
                  <a:gd name="connsiteX0" fmla="*/ 160206 w 544892"/>
                  <a:gd name="connsiteY0" fmla="*/ 349421 h 649290"/>
                  <a:gd name="connsiteX1" fmla="*/ 56049 w 544892"/>
                  <a:gd name="connsiteY1" fmla="*/ 14034 h 649290"/>
                  <a:gd name="connsiteX2" fmla="*/ 300956 w 544892"/>
                  <a:gd name="connsiteY2" fmla="*/ 197066 h 649290"/>
                  <a:gd name="connsiteX3" fmla="*/ 534101 w 544892"/>
                  <a:gd name="connsiteY3" fmla="*/ 275496 h 649290"/>
                  <a:gd name="connsiteX4" fmla="*/ 408046 w 544892"/>
                  <a:gd name="connsiteY4" fmla="*/ 569202 h 649290"/>
                  <a:gd name="connsiteX5" fmla="*/ 86851 w 544892"/>
                  <a:gd name="connsiteY5" fmla="*/ 636947 h 649290"/>
                  <a:gd name="connsiteX6" fmla="*/ 160206 w 544892"/>
                  <a:gd name="connsiteY6" fmla="*/ 349421 h 649290"/>
                  <a:gd name="connsiteX0" fmla="*/ 230407 w 615093"/>
                  <a:gd name="connsiteY0" fmla="*/ 349421 h 615366"/>
                  <a:gd name="connsiteX1" fmla="*/ 126250 w 615093"/>
                  <a:gd name="connsiteY1" fmla="*/ 14034 h 615366"/>
                  <a:gd name="connsiteX2" fmla="*/ 371157 w 615093"/>
                  <a:gd name="connsiteY2" fmla="*/ 197066 h 615366"/>
                  <a:gd name="connsiteX3" fmla="*/ 604302 w 615093"/>
                  <a:gd name="connsiteY3" fmla="*/ 275496 h 615366"/>
                  <a:gd name="connsiteX4" fmla="*/ 478247 w 615093"/>
                  <a:gd name="connsiteY4" fmla="*/ 569202 h 615366"/>
                  <a:gd name="connsiteX5" fmla="*/ 4652 w 615093"/>
                  <a:gd name="connsiteY5" fmla="*/ 592497 h 615366"/>
                  <a:gd name="connsiteX6" fmla="*/ 230407 w 615093"/>
                  <a:gd name="connsiteY6" fmla="*/ 349421 h 615366"/>
                  <a:gd name="connsiteX0" fmla="*/ 160346 w 545032"/>
                  <a:gd name="connsiteY0" fmla="*/ 349421 h 611552"/>
                  <a:gd name="connsiteX1" fmla="*/ 56189 w 545032"/>
                  <a:gd name="connsiteY1" fmla="*/ 14034 h 611552"/>
                  <a:gd name="connsiteX2" fmla="*/ 301096 w 545032"/>
                  <a:gd name="connsiteY2" fmla="*/ 197066 h 611552"/>
                  <a:gd name="connsiteX3" fmla="*/ 534241 w 545032"/>
                  <a:gd name="connsiteY3" fmla="*/ 275496 h 611552"/>
                  <a:gd name="connsiteX4" fmla="*/ 408186 w 545032"/>
                  <a:gd name="connsiteY4" fmla="*/ 569202 h 611552"/>
                  <a:gd name="connsiteX5" fmla="*/ 93341 w 545032"/>
                  <a:gd name="connsiteY5" fmla="*/ 586147 h 611552"/>
                  <a:gd name="connsiteX6" fmla="*/ 160346 w 545032"/>
                  <a:gd name="connsiteY6" fmla="*/ 349421 h 611552"/>
                  <a:gd name="connsiteX0" fmla="*/ 160346 w 545032"/>
                  <a:gd name="connsiteY0" fmla="*/ 349421 h 649881"/>
                  <a:gd name="connsiteX1" fmla="*/ 56189 w 545032"/>
                  <a:gd name="connsiteY1" fmla="*/ 14034 h 649881"/>
                  <a:gd name="connsiteX2" fmla="*/ 301096 w 545032"/>
                  <a:gd name="connsiteY2" fmla="*/ 197066 h 649881"/>
                  <a:gd name="connsiteX3" fmla="*/ 534241 w 545032"/>
                  <a:gd name="connsiteY3" fmla="*/ 275496 h 649881"/>
                  <a:gd name="connsiteX4" fmla="*/ 408186 w 545032"/>
                  <a:gd name="connsiteY4" fmla="*/ 569202 h 649881"/>
                  <a:gd name="connsiteX5" fmla="*/ 93341 w 545032"/>
                  <a:gd name="connsiteY5" fmla="*/ 586147 h 649881"/>
                  <a:gd name="connsiteX6" fmla="*/ 160346 w 545032"/>
                  <a:gd name="connsiteY6" fmla="*/ 349421 h 649881"/>
                  <a:gd name="connsiteX0" fmla="*/ 162055 w 546741"/>
                  <a:gd name="connsiteY0" fmla="*/ 349421 h 613032"/>
                  <a:gd name="connsiteX1" fmla="*/ 57898 w 546741"/>
                  <a:gd name="connsiteY1" fmla="*/ 14034 h 613032"/>
                  <a:gd name="connsiteX2" fmla="*/ 302805 w 546741"/>
                  <a:gd name="connsiteY2" fmla="*/ 197066 h 613032"/>
                  <a:gd name="connsiteX3" fmla="*/ 535950 w 546741"/>
                  <a:gd name="connsiteY3" fmla="*/ 275496 h 613032"/>
                  <a:gd name="connsiteX4" fmla="*/ 409895 w 546741"/>
                  <a:gd name="connsiteY4" fmla="*/ 569202 h 613032"/>
                  <a:gd name="connsiteX5" fmla="*/ 171250 w 546741"/>
                  <a:gd name="connsiteY5" fmla="*/ 522647 h 613032"/>
                  <a:gd name="connsiteX6" fmla="*/ 162055 w 546741"/>
                  <a:gd name="connsiteY6" fmla="*/ 349421 h 613032"/>
                  <a:gd name="connsiteX0" fmla="*/ 6493 w 549929"/>
                  <a:gd name="connsiteY0" fmla="*/ 285847 h 578204"/>
                  <a:gd name="connsiteX1" fmla="*/ 61086 w 549929"/>
                  <a:gd name="connsiteY1" fmla="*/ 1260 h 578204"/>
                  <a:gd name="connsiteX2" fmla="*/ 305993 w 549929"/>
                  <a:gd name="connsiteY2" fmla="*/ 184292 h 578204"/>
                  <a:gd name="connsiteX3" fmla="*/ 539138 w 549929"/>
                  <a:gd name="connsiteY3" fmla="*/ 262722 h 578204"/>
                  <a:gd name="connsiteX4" fmla="*/ 413083 w 549929"/>
                  <a:gd name="connsiteY4" fmla="*/ 556428 h 578204"/>
                  <a:gd name="connsiteX5" fmla="*/ 174438 w 549929"/>
                  <a:gd name="connsiteY5" fmla="*/ 509873 h 578204"/>
                  <a:gd name="connsiteX6" fmla="*/ 6493 w 549929"/>
                  <a:gd name="connsiteY6" fmla="*/ 285847 h 578204"/>
                  <a:gd name="connsiteX0" fmla="*/ 20025 w 563461"/>
                  <a:gd name="connsiteY0" fmla="*/ 355331 h 647688"/>
                  <a:gd name="connsiteX1" fmla="*/ 36518 w 563461"/>
                  <a:gd name="connsiteY1" fmla="*/ 894 h 647688"/>
                  <a:gd name="connsiteX2" fmla="*/ 319525 w 563461"/>
                  <a:gd name="connsiteY2" fmla="*/ 253776 h 647688"/>
                  <a:gd name="connsiteX3" fmla="*/ 552670 w 563461"/>
                  <a:gd name="connsiteY3" fmla="*/ 332206 h 647688"/>
                  <a:gd name="connsiteX4" fmla="*/ 426615 w 563461"/>
                  <a:gd name="connsiteY4" fmla="*/ 625912 h 647688"/>
                  <a:gd name="connsiteX5" fmla="*/ 187970 w 563461"/>
                  <a:gd name="connsiteY5" fmla="*/ 579357 h 647688"/>
                  <a:gd name="connsiteX6" fmla="*/ 20025 w 563461"/>
                  <a:gd name="connsiteY6" fmla="*/ 355331 h 647688"/>
                  <a:gd name="connsiteX0" fmla="*/ 15523 w 558959"/>
                  <a:gd name="connsiteY0" fmla="*/ 357348 h 649705"/>
                  <a:gd name="connsiteX1" fmla="*/ 32016 w 558959"/>
                  <a:gd name="connsiteY1" fmla="*/ 2911 h 649705"/>
                  <a:gd name="connsiteX2" fmla="*/ 232473 w 558959"/>
                  <a:gd name="connsiteY2" fmla="*/ 192293 h 649705"/>
                  <a:gd name="connsiteX3" fmla="*/ 548168 w 558959"/>
                  <a:gd name="connsiteY3" fmla="*/ 334223 h 649705"/>
                  <a:gd name="connsiteX4" fmla="*/ 422113 w 558959"/>
                  <a:gd name="connsiteY4" fmla="*/ 627929 h 649705"/>
                  <a:gd name="connsiteX5" fmla="*/ 183468 w 558959"/>
                  <a:gd name="connsiteY5" fmla="*/ 581374 h 649705"/>
                  <a:gd name="connsiteX6" fmla="*/ 15523 w 558959"/>
                  <a:gd name="connsiteY6" fmla="*/ 357348 h 649705"/>
                  <a:gd name="connsiteX0" fmla="*/ 15523 w 524341"/>
                  <a:gd name="connsiteY0" fmla="*/ 357348 h 649705"/>
                  <a:gd name="connsiteX1" fmla="*/ 32016 w 524341"/>
                  <a:gd name="connsiteY1" fmla="*/ 2911 h 649705"/>
                  <a:gd name="connsiteX2" fmla="*/ 232473 w 524341"/>
                  <a:gd name="connsiteY2" fmla="*/ 192293 h 649705"/>
                  <a:gd name="connsiteX3" fmla="*/ 510068 w 524341"/>
                  <a:gd name="connsiteY3" fmla="*/ 296123 h 649705"/>
                  <a:gd name="connsiteX4" fmla="*/ 422113 w 524341"/>
                  <a:gd name="connsiteY4" fmla="*/ 627929 h 649705"/>
                  <a:gd name="connsiteX5" fmla="*/ 183468 w 524341"/>
                  <a:gd name="connsiteY5" fmla="*/ 581374 h 649705"/>
                  <a:gd name="connsiteX6" fmla="*/ 15523 w 524341"/>
                  <a:gd name="connsiteY6" fmla="*/ 357348 h 649705"/>
                  <a:gd name="connsiteX0" fmla="*/ 18714 w 527532"/>
                  <a:gd name="connsiteY0" fmla="*/ 357348 h 639466"/>
                  <a:gd name="connsiteX1" fmla="*/ 35207 w 527532"/>
                  <a:gd name="connsiteY1" fmla="*/ 2911 h 639466"/>
                  <a:gd name="connsiteX2" fmla="*/ 235664 w 527532"/>
                  <a:gd name="connsiteY2" fmla="*/ 192293 h 639466"/>
                  <a:gd name="connsiteX3" fmla="*/ 513259 w 527532"/>
                  <a:gd name="connsiteY3" fmla="*/ 296123 h 639466"/>
                  <a:gd name="connsiteX4" fmla="*/ 425304 w 527532"/>
                  <a:gd name="connsiteY4" fmla="*/ 627929 h 639466"/>
                  <a:gd name="connsiteX5" fmla="*/ 231109 w 527532"/>
                  <a:gd name="connsiteY5" fmla="*/ 492474 h 639466"/>
                  <a:gd name="connsiteX6" fmla="*/ 18714 w 527532"/>
                  <a:gd name="connsiteY6" fmla="*/ 357348 h 639466"/>
                  <a:gd name="connsiteX0" fmla="*/ 18714 w 530185"/>
                  <a:gd name="connsiteY0" fmla="*/ 357348 h 532515"/>
                  <a:gd name="connsiteX1" fmla="*/ 35207 w 530185"/>
                  <a:gd name="connsiteY1" fmla="*/ 2911 h 532515"/>
                  <a:gd name="connsiteX2" fmla="*/ 235664 w 530185"/>
                  <a:gd name="connsiteY2" fmla="*/ 192293 h 532515"/>
                  <a:gd name="connsiteX3" fmla="*/ 513259 w 530185"/>
                  <a:gd name="connsiteY3" fmla="*/ 296123 h 532515"/>
                  <a:gd name="connsiteX4" fmla="*/ 444354 w 530185"/>
                  <a:gd name="connsiteY4" fmla="*/ 507279 h 532515"/>
                  <a:gd name="connsiteX5" fmla="*/ 231109 w 530185"/>
                  <a:gd name="connsiteY5" fmla="*/ 492474 h 532515"/>
                  <a:gd name="connsiteX6" fmla="*/ 18714 w 530185"/>
                  <a:gd name="connsiteY6" fmla="*/ 357348 h 5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85" h="532515">
                    <a:moveTo>
                      <a:pt x="18714" y="357348"/>
                    </a:moveTo>
                    <a:cubicBezTo>
                      <a:pt x="-13936" y="275754"/>
                      <a:pt x="-951" y="30420"/>
                      <a:pt x="35207" y="2911"/>
                    </a:cubicBezTo>
                    <a:cubicBezTo>
                      <a:pt x="71365" y="-24598"/>
                      <a:pt x="180330" y="150833"/>
                      <a:pt x="235664" y="192293"/>
                    </a:cubicBezTo>
                    <a:cubicBezTo>
                      <a:pt x="290998" y="233753"/>
                      <a:pt x="504936" y="240450"/>
                      <a:pt x="513259" y="296123"/>
                    </a:cubicBezTo>
                    <a:cubicBezTo>
                      <a:pt x="559682" y="434346"/>
                      <a:pt x="501962" y="454446"/>
                      <a:pt x="444354" y="507279"/>
                    </a:cubicBezTo>
                    <a:cubicBezTo>
                      <a:pt x="386746" y="560112"/>
                      <a:pt x="302049" y="517463"/>
                      <a:pt x="231109" y="492474"/>
                    </a:cubicBezTo>
                    <a:cubicBezTo>
                      <a:pt x="160169" y="467486"/>
                      <a:pt x="51364" y="438942"/>
                      <a:pt x="18714" y="357348"/>
                    </a:cubicBezTo>
                    <a:close/>
                  </a:path>
                </a:pathLst>
              </a:custGeom>
              <a:solidFill>
                <a:srgbClr val="E7E6E6">
                  <a:lumMod val="90000"/>
                  <a:alpha val="63000"/>
                </a:srgbClr>
              </a:solidFill>
              <a:ln w="25400" cap="flat" cmpd="sng" algn="ctr">
                <a:solidFill>
                  <a:srgbClr val="E7E6E6">
                    <a:lumMod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grpSp>
        <p:cxnSp>
          <p:nvCxnSpPr>
            <p:cNvPr id="56" name="Gerade Verbindung mit Pfeil 55">
              <a:extLst>
                <a:ext uri="{FF2B5EF4-FFF2-40B4-BE49-F238E27FC236}">
                  <a16:creationId xmlns:a16="http://schemas.microsoft.com/office/drawing/2014/main" id="{5235D6DF-0B58-4F8D-B84C-5678F810D151}"/>
                </a:ext>
              </a:extLst>
            </p:cNvPr>
            <p:cNvCxnSpPr>
              <a:cxnSpLocks/>
            </p:cNvCxnSpPr>
            <p:nvPr/>
          </p:nvCxnSpPr>
          <p:spPr>
            <a:xfrm rot="1630941">
              <a:off x="5802354" y="5914258"/>
              <a:ext cx="234428" cy="84138"/>
            </a:xfrm>
            <a:prstGeom prst="straightConnector1">
              <a:avLst/>
            </a:prstGeom>
            <a:noFill/>
            <a:ln w="50800" cap="flat" cmpd="sng" algn="ctr">
              <a:solidFill>
                <a:srgbClr val="E7E6E6">
                  <a:lumMod val="50000"/>
                </a:srgbClr>
              </a:solidFill>
              <a:prstDash val="solid"/>
              <a:miter lim="800000"/>
              <a:tailEnd type="triangle"/>
            </a:ln>
            <a:effectLst/>
          </p:spPr>
        </p:cxnSp>
      </p:grpSp>
      <p:sp>
        <p:nvSpPr>
          <p:cNvPr id="13" name="Rechteck 12">
            <a:extLst>
              <a:ext uri="{FF2B5EF4-FFF2-40B4-BE49-F238E27FC236}">
                <a16:creationId xmlns:a16="http://schemas.microsoft.com/office/drawing/2014/main" id="{0470BC01-82FB-49B0-82F3-FA6950143A6C}"/>
              </a:ext>
            </a:extLst>
          </p:cNvPr>
          <p:cNvSpPr/>
          <p:nvPr/>
        </p:nvSpPr>
        <p:spPr>
          <a:xfrm>
            <a:off x="3851101" y="3960210"/>
            <a:ext cx="859922" cy="326997"/>
          </a:xfrm>
          <a:prstGeom prst="rect">
            <a:avLst/>
          </a:prstGeom>
        </p:spPr>
        <p:txBody>
          <a:bodyPr wrap="square">
            <a:spAutoFit/>
          </a:bodyPr>
          <a:lstStyle/>
          <a:p>
            <a:pPr marL="0" marR="0" lvl="0" indent="0" algn="l" defTabSz="457200" rtl="0" eaLnBrk="1" fontAlgn="auto" latinLnBrk="0" hangingPunct="1">
              <a:lnSpc>
                <a:spcPts val="872"/>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0" marR="0" lvl="0" indent="0" algn="l" defTabSz="457200" rtl="0" eaLnBrk="1" fontAlgn="auto" latinLnBrk="0" hangingPunct="1">
              <a:lnSpc>
                <a:spcPts val="872"/>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4" name="Rechteck 13">
            <a:extLst>
              <a:ext uri="{FF2B5EF4-FFF2-40B4-BE49-F238E27FC236}">
                <a16:creationId xmlns:a16="http://schemas.microsoft.com/office/drawing/2014/main" id="{D27D0F84-8FDF-4589-9F61-7CB768BE152F}"/>
              </a:ext>
            </a:extLst>
          </p:cNvPr>
          <p:cNvSpPr/>
          <p:nvPr/>
        </p:nvSpPr>
        <p:spPr>
          <a:xfrm>
            <a:off x="813767" y="4830251"/>
            <a:ext cx="2026376"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600" dirty="0">
                <a:solidFill>
                  <a:prstClr val="black"/>
                </a:solidFill>
                <a:latin typeface="DejaVu Sans" panose="020B0603030804020204" pitchFamily="34" charset="0"/>
                <a:ea typeface="DejaVu Sans" panose="020B0603030804020204" pitchFamily="34" charset="0"/>
                <a:cs typeface="DejaVu Sans" panose="020B0603030804020204" pitchFamily="34" charset="0"/>
              </a:rPr>
              <a:t>T</a:t>
            </a:r>
            <a:r>
              <a:rPr kumimoji="0" lang="de-DE" sz="1600" b="0" i="0" u="none" strike="noStrike" kern="1200" cap="none" spc="0" normalizeH="0" baseline="0" noProof="0" dirty="0" err="1">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rack</a:t>
            </a:r>
            <a:r>
              <a:rPr kumimoji="0" lang="de-DE" sz="1600" b="0" i="0" u="none" strike="noStrike" kern="1200" cap="none" spc="0" normalizeH="0" baseline="0" noProof="0" dirty="0">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 and extra- </a:t>
            </a:r>
            <a:r>
              <a:rPr kumimoji="0" lang="de-DE" sz="1600" b="0" i="0" u="none" strike="noStrike" kern="1200" cap="none" spc="0" normalizeH="0" baseline="0" noProof="0" dirty="0" err="1">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polate</a:t>
            </a:r>
            <a:r>
              <a:rPr kumimoji="0" lang="de-DE" sz="1600" b="0" i="0" u="none" strike="noStrike" kern="1200" cap="none" spc="0" normalizeH="0" baseline="0" noProof="0" dirty="0">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600" b="0" i="0" u="none" strike="noStrike" kern="1200" cap="none" spc="0" normalizeH="0" baseline="0" noProof="0" dirty="0" err="1">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motion</a:t>
            </a:r>
            <a:r>
              <a:rPr kumimoji="0" lang="de-DE" sz="1600" b="0" i="0" u="none" strike="noStrike" kern="1200" cap="none" spc="0" normalizeH="0" baseline="0" noProof="0" dirty="0">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600" b="0" i="0" u="none" strike="noStrike" kern="1200" cap="none" spc="0" normalizeH="0" baseline="0" noProof="0" dirty="0" err="1">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of</a:t>
            </a:r>
            <a:r>
              <a:rPr kumimoji="0" lang="de-DE" sz="1600" b="0" i="0" u="none" strike="noStrike" kern="1200" cap="none" spc="0" normalizeH="0" baseline="0" noProof="0" dirty="0">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600" b="0" i="0" u="none" strike="noStrike" kern="1200" cap="none" spc="0" normalizeH="0" baseline="0" noProof="0" dirty="0" err="1">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rPr>
              <a:t>structures</a:t>
            </a:r>
            <a:r>
              <a:rPr lang="de-DE" sz="1600" dirty="0">
                <a:solidFill>
                  <a:prstClr val="black"/>
                </a:solidFill>
                <a:latin typeface="DejaVu Sans" panose="020B0603030804020204" pitchFamily="34" charset="0"/>
                <a:ea typeface="DejaVu Sans" panose="020B0603030804020204" pitchFamily="34" charset="0"/>
                <a:cs typeface="DejaVu Sans" panose="020B0603030804020204" pitchFamily="34" charset="0"/>
              </a:rPr>
              <a:t> / </a:t>
            </a:r>
            <a:r>
              <a:rPr lang="de-DE" sz="1600" dirty="0" err="1">
                <a:solidFill>
                  <a:prstClr val="black"/>
                </a:solidFill>
                <a:latin typeface="DejaVu Sans" panose="020B0603030804020204" pitchFamily="34" charset="0"/>
                <a:ea typeface="DejaVu Sans" panose="020B0603030804020204" pitchFamily="34" charset="0"/>
                <a:cs typeface="DejaVu Sans" panose="020B0603030804020204" pitchFamily="34" charset="0"/>
              </a:rPr>
              <a:t>cells</a:t>
            </a:r>
            <a:endParaRPr kumimoji="0" lang="de-DE" sz="1600" b="0" i="0" u="none" strike="noStrike" kern="1200" cap="none" spc="0" normalizeH="0" baseline="0" noProof="0" dirty="0">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pic>
        <p:nvPicPr>
          <p:cNvPr id="15" name="Grafik 14">
            <a:extLst>
              <a:ext uri="{FF2B5EF4-FFF2-40B4-BE49-F238E27FC236}">
                <a16:creationId xmlns:a16="http://schemas.microsoft.com/office/drawing/2014/main" id="{4CFD1388-D9AB-423D-8CDF-B71FD71663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61163" y="4728698"/>
            <a:ext cx="1221616" cy="677269"/>
          </a:xfrm>
          <a:prstGeom prst="rect">
            <a:avLst/>
          </a:prstGeom>
          <a:ln>
            <a:solidFill>
              <a:srgbClr val="800000"/>
            </a:solidFill>
          </a:ln>
        </p:spPr>
      </p:pic>
      <p:sp>
        <p:nvSpPr>
          <p:cNvPr id="16" name="Rechteck 15">
            <a:extLst>
              <a:ext uri="{FF2B5EF4-FFF2-40B4-BE49-F238E27FC236}">
                <a16:creationId xmlns:a16="http://schemas.microsoft.com/office/drawing/2014/main" id="{C8B7E942-5559-41E7-BBA9-20C00E48332B}"/>
              </a:ext>
            </a:extLst>
          </p:cNvPr>
          <p:cNvSpPr/>
          <p:nvPr/>
        </p:nvSpPr>
        <p:spPr>
          <a:xfrm>
            <a:off x="2675759" y="5256947"/>
            <a:ext cx="2026376"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600">
                <a:solidFill>
                  <a:prstClr val="black"/>
                </a:solidFill>
                <a:latin typeface="DejaVu Sans" panose="020B0603030804020204" pitchFamily="34" charset="0"/>
                <a:ea typeface="DejaVu Sans" panose="020B0603030804020204" pitchFamily="34" charset="0"/>
                <a:cs typeface="DejaVu Sans" panose="020B0603030804020204" pitchFamily="34" charset="0"/>
              </a:rPr>
              <a:t>Take life-cycle into account</a:t>
            </a:r>
            <a:endParaRPr kumimoji="0" lang="de-DE" sz="1600" b="0" i="0" u="none" strike="noStrike" kern="1200" cap="none" spc="0" normalizeH="0" baseline="0" noProof="0" dirty="0">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17" name="Textfeld 16">
            <a:extLst>
              <a:ext uri="{FF2B5EF4-FFF2-40B4-BE49-F238E27FC236}">
                <a16:creationId xmlns:a16="http://schemas.microsoft.com/office/drawing/2014/main" id="{36E7F208-C4F5-4F60-971A-2C8BF8CDE6DC}"/>
              </a:ext>
            </a:extLst>
          </p:cNvPr>
          <p:cNvSpPr txBox="1"/>
          <p:nvPr/>
        </p:nvSpPr>
        <p:spPr>
          <a:xfrm>
            <a:off x="5981152" y="1105287"/>
            <a:ext cx="2299293" cy="2331407"/>
          </a:xfrm>
          <a:prstGeom prst="rect">
            <a:avLst/>
          </a:prstGeom>
          <a:noFill/>
          <a:ln w="15875">
            <a:noFill/>
          </a:ln>
        </p:spPr>
        <p:txBody>
          <a:bodyPr wrap="square" lIns="46800" rIns="468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New in SINFONY:</a:t>
            </a:r>
          </a:p>
          <a:p>
            <a:pPr marL="180975" marR="0" lvl="0" indent="-180975" algn="l" defTabSz="457200" rtl="0" eaLnBrk="1" fontAlgn="auto" latinLnBrk="0" hangingPunct="1">
              <a:lnSpc>
                <a:spcPct val="100000"/>
              </a:lnSpc>
              <a:spcBef>
                <a:spcPts val="600"/>
              </a:spcBef>
              <a:spcAft>
                <a:spcPts val="0"/>
              </a:spcAft>
              <a:buClrTx/>
              <a:buSzTx/>
              <a:buFont typeface="DejaVu Sans" panose="020B0603030804020204" pitchFamily="34" charset="0"/>
              <a:buChar char="‣"/>
              <a:tabLst>
                <a:tab pos="180975" algn="l"/>
              </a:tabLst>
              <a:defRPr/>
            </a:pPr>
            <a:r>
              <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ICON-RUC</a:t>
            </a: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lang="de-DE" sz="1400" dirty="0">
                <a:solidFill>
                  <a:srgbClr val="CC0016"/>
                </a:solidFill>
                <a:latin typeface="DejaVu Sans" panose="020B0603030804020204" pitchFamily="34" charset="0"/>
                <a:ea typeface="DejaVu Sans" panose="020B0603030804020204" pitchFamily="34" charset="0"/>
                <a:cs typeface="DejaVu Sans" panose="020B0603030804020204" pitchFamily="34" charset="0"/>
              </a:rPr>
              <a:t>e</a:t>
            </a:r>
            <a:r>
              <a:rPr kumimoji="0" lang="de-DE" sz="1400" b="0" i="0" u="none" strike="noStrike" kern="1200" cap="none" spc="0" normalizeH="0" baseline="0" noProof="0" dirty="0" err="1">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nsemble-forecast</a:t>
            </a: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400" b="0" i="0" u="none" strike="noStrike" kern="1200" cap="none" spc="0" normalizeH="0" baseline="0" noProof="0" dirty="0" err="1">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up</a:t>
            </a: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 t</a:t>
            </a:r>
            <a:r>
              <a:rPr lang="de-DE" sz="1400" dirty="0">
                <a:solidFill>
                  <a:srgbClr val="CC0016"/>
                </a:solidFill>
                <a:latin typeface="DejaVu Sans" panose="020B0603030804020204" pitchFamily="34" charset="0"/>
                <a:ea typeface="DejaVu Sans" panose="020B0603030804020204" pitchFamily="34" charset="0"/>
                <a:cs typeface="DejaVu Sans" panose="020B0603030804020204" pitchFamily="34" charset="0"/>
              </a:rPr>
              <a:t>o +14 h</a:t>
            </a:r>
            <a:endPar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endParaRPr>
          </a:p>
          <a:p>
            <a:pPr marL="180975" marR="0" lvl="0" indent="-180975" algn="l" defTabSz="457200" rtl="0" eaLnBrk="1" fontAlgn="auto" latinLnBrk="0" hangingPunct="1">
              <a:lnSpc>
                <a:spcPct val="100000"/>
              </a:lnSpc>
              <a:spcBef>
                <a:spcPts val="300"/>
              </a:spcBef>
              <a:spcAft>
                <a:spcPts val="0"/>
              </a:spcAft>
              <a:buClrTx/>
              <a:buSzTx/>
              <a:buFont typeface="DejaVu Sans" panose="020B0603030804020204" pitchFamily="34" charset="0"/>
              <a:buChar char="‣"/>
              <a:tabLst>
                <a:tab pos="180975" algn="l"/>
              </a:tabLst>
              <a:defRPr/>
            </a:pPr>
            <a:r>
              <a:rPr kumimoji="0" lang="de-DE" sz="1400" b="0" i="0" u="none" strike="noStrike" kern="1200" cap="none" spc="0" normalizeH="0" baseline="0" noProof="0" dirty="0" err="1">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hourly</a:t>
            </a: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400" b="0" i="0" u="none" strike="noStrike" kern="1200" cap="none" spc="0" normalizeH="0" baseline="0" noProof="0" dirty="0" err="1">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inits</a:t>
            </a:r>
            <a:b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b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a:t>
            </a:r>
            <a:r>
              <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R</a:t>
            </a: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apid </a:t>
            </a:r>
            <a:r>
              <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U</a:t>
            </a: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pdate </a:t>
            </a:r>
            <a:r>
              <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C</a:t>
            </a: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ycle)</a:t>
            </a:r>
          </a:p>
          <a:p>
            <a:pPr marL="180975" marR="0" lvl="0" indent="-180975" algn="l" defTabSz="457200" rtl="0" eaLnBrk="1" fontAlgn="auto" latinLnBrk="0" hangingPunct="1">
              <a:lnSpc>
                <a:spcPct val="100000"/>
              </a:lnSpc>
              <a:spcBef>
                <a:spcPts val="300"/>
              </a:spcBef>
              <a:spcAft>
                <a:spcPts val="0"/>
              </a:spcAft>
              <a:buClrTx/>
              <a:buSzTx/>
              <a:buFont typeface="DejaVu Sans" panose="020B0603030804020204" pitchFamily="34" charset="0"/>
              <a:buChar char="‣"/>
              <a:tabLst>
                <a:tab pos="180975" algn="l"/>
              </a:tabLst>
              <a:defRPr/>
            </a:pPr>
            <a:r>
              <a:rPr lang="de-DE" sz="1400" dirty="0" err="1">
                <a:solidFill>
                  <a:srgbClr val="CC0016"/>
                </a:solidFill>
                <a:latin typeface="DejaVu Sans" panose="020B0603030804020204" pitchFamily="34" charset="0"/>
                <a:ea typeface="DejaVu Sans" panose="020B0603030804020204" pitchFamily="34" charset="0"/>
                <a:cs typeface="DejaVu Sans" panose="020B0603030804020204" pitchFamily="34" charset="0"/>
              </a:rPr>
              <a:t>Adapted</a:t>
            </a:r>
            <a:r>
              <a:rPr lang="de-DE" sz="1400" dirty="0">
                <a:solidFill>
                  <a:srgbClr val="CC0016"/>
                </a:solidFill>
                <a:latin typeface="DejaVu Sans" panose="020B0603030804020204" pitchFamily="34" charset="0"/>
                <a:ea typeface="DejaVu Sans" panose="020B0603030804020204" pitchFamily="34" charset="0"/>
                <a:cs typeface="DejaVu Sans" panose="020B0603030804020204" pitchFamily="34" charset="0"/>
              </a:rPr>
              <a:t> </a:t>
            </a:r>
            <a:r>
              <a:rPr lang="de-DE" sz="1400" dirty="0" err="1">
                <a:solidFill>
                  <a:srgbClr val="CC0016"/>
                </a:solidFill>
                <a:latin typeface="DejaVu Sans" panose="020B0603030804020204" pitchFamily="34" charset="0"/>
                <a:ea typeface="DejaVu Sans" panose="020B0603030804020204" pitchFamily="34" charset="0"/>
                <a:cs typeface="DejaVu Sans" panose="020B0603030804020204" pitchFamily="34" charset="0"/>
              </a:rPr>
              <a:t>physics</a:t>
            </a:r>
            <a:endParaRPr lang="de-DE" sz="1400" dirty="0">
              <a:solidFill>
                <a:srgbClr val="CC0016"/>
              </a:solidFill>
              <a:latin typeface="DejaVu Sans" panose="020B0603030804020204" pitchFamily="34" charset="0"/>
              <a:ea typeface="DejaVu Sans" panose="020B0603030804020204" pitchFamily="34" charset="0"/>
              <a:cs typeface="DejaVu Sans" panose="020B0603030804020204" pitchFamily="34" charset="0"/>
            </a:endParaRPr>
          </a:p>
          <a:p>
            <a:pPr marL="180975" marR="0" lvl="0" indent="-180975" algn="l" defTabSz="457200" rtl="0" eaLnBrk="1" fontAlgn="auto" latinLnBrk="0" hangingPunct="1">
              <a:lnSpc>
                <a:spcPct val="100000"/>
              </a:lnSpc>
              <a:spcBef>
                <a:spcPts val="300"/>
              </a:spcBef>
              <a:spcAft>
                <a:spcPts val="0"/>
              </a:spcAft>
              <a:buClrTx/>
              <a:buSzTx/>
              <a:buFont typeface="DejaVu Sans" panose="020B0603030804020204" pitchFamily="34" charset="0"/>
              <a:buChar char="‣"/>
              <a:tabLst>
                <a:tab pos="180975" algn="l"/>
              </a:tabLst>
              <a:defRPr/>
            </a:pP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New </a:t>
            </a:r>
            <a:r>
              <a:rPr lang="de-DE" sz="1400" dirty="0">
                <a:solidFill>
                  <a:srgbClr val="CC0016"/>
                </a:solidFill>
                <a:latin typeface="DejaVu Sans" panose="020B0603030804020204" pitchFamily="34" charset="0"/>
                <a:ea typeface="DejaVu Sans" panose="020B0603030804020204" pitchFamily="34" charset="0"/>
                <a:cs typeface="DejaVu Sans" panose="020B0603030804020204" pitchFamily="34" charset="0"/>
              </a:rPr>
              <a:t>d</a:t>
            </a:r>
            <a:r>
              <a:rPr kumimoji="0" lang="de-DE" sz="1400" b="0"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ata in DA:</a:t>
            </a:r>
          </a:p>
          <a:p>
            <a:pPr marL="324000" lvl="1" indent="-180975" defTabSz="457200" fontAlgn="auto">
              <a:spcBef>
                <a:spcPts val="300"/>
              </a:spcBef>
              <a:spcAft>
                <a:spcPts val="0"/>
              </a:spcAft>
              <a:buFont typeface="DejaVu Sans" panose="020B0603030804020204" pitchFamily="34" charset="0"/>
              <a:buChar char="‣"/>
              <a:tabLst>
                <a:tab pos="180975" algn="l"/>
              </a:tabLst>
              <a:defRPr/>
            </a:pPr>
            <a:r>
              <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Radar </a:t>
            </a:r>
            <a:r>
              <a:rPr kumimoji="0" lang="de-DE" sz="1400" b="1" i="0" u="none" strike="noStrike" kern="1200" cap="none" spc="0" normalizeH="0" baseline="0" noProof="0" dirty="0" err="1">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Vol</a:t>
            </a:r>
            <a:r>
              <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400" b="1" i="0" u="none" strike="noStrike" kern="1200" cap="none" spc="0" normalizeH="0" baseline="0" noProof="0" dirty="0" err="1">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dBZ</a:t>
            </a:r>
            <a:r>
              <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400" b="1" i="0" u="none" strike="noStrike" kern="1200" cap="none" spc="0" normalizeH="0" baseline="0" noProof="0" dirty="0" err="1">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v</a:t>
            </a:r>
            <a:r>
              <a:rPr kumimoji="0" lang="de-DE" sz="1400" b="1" i="0" u="none" strike="noStrike" kern="1200" cap="none" spc="0" normalizeH="0" baseline="-25000" noProof="0" dirty="0" err="1">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r</a:t>
            </a:r>
            <a:endParaRPr lang="de-DE" sz="1400" b="1" dirty="0">
              <a:solidFill>
                <a:srgbClr val="CC0016"/>
              </a:solidFill>
              <a:latin typeface="DejaVu Sans" panose="020B0603030804020204" pitchFamily="34" charset="0"/>
              <a:ea typeface="DejaVu Sans" panose="020B0603030804020204" pitchFamily="34" charset="0"/>
              <a:cs typeface="DejaVu Sans" panose="020B0603030804020204" pitchFamily="34" charset="0"/>
            </a:endParaRPr>
          </a:p>
          <a:p>
            <a:pPr marL="324000" lvl="1" indent="-180975" defTabSz="457200" fontAlgn="auto">
              <a:spcBef>
                <a:spcPts val="300"/>
              </a:spcBef>
              <a:spcAft>
                <a:spcPts val="0"/>
              </a:spcAft>
              <a:buFont typeface="DejaVu Sans" panose="020B0603030804020204" pitchFamily="34" charset="0"/>
              <a:buChar char="‣"/>
              <a:tabLst>
                <a:tab pos="180975" algn="l"/>
              </a:tabLst>
              <a:defRPr/>
            </a:pPr>
            <a:r>
              <a:rPr kumimoji="0" lang="de-DE" sz="1400"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rPr>
              <a:t>SAT VIS / IR</a:t>
            </a:r>
            <a:endParaRPr kumimoji="0" lang="de-DE" b="1" i="0" u="none" strike="noStrike" kern="1200" cap="none" spc="0" normalizeH="0" baseline="0" noProof="0" dirty="0">
              <a:ln>
                <a:noFill/>
              </a:ln>
              <a:solidFill>
                <a:srgbClr val="CC0016"/>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18" name="Textfeld 17">
            <a:extLst>
              <a:ext uri="{FF2B5EF4-FFF2-40B4-BE49-F238E27FC236}">
                <a16:creationId xmlns:a16="http://schemas.microsoft.com/office/drawing/2014/main" id="{DE2BFF60-31A1-4E96-851B-6A39C1334568}"/>
              </a:ext>
            </a:extLst>
          </p:cNvPr>
          <p:cNvSpPr txBox="1"/>
          <p:nvPr/>
        </p:nvSpPr>
        <p:spPr>
          <a:xfrm>
            <a:off x="5941465" y="3501008"/>
            <a:ext cx="2363827" cy="2310505"/>
          </a:xfrm>
          <a:prstGeom prst="rect">
            <a:avLst/>
          </a:prstGeom>
          <a:noFill/>
          <a:ln w="15875">
            <a:noFill/>
          </a:ln>
        </p:spPr>
        <p:txBody>
          <a:bodyPr wrap="square" lIns="46800" tIns="46800" rIns="46800" bIns="46800" rtlCol="0">
            <a:spAutoFit/>
          </a:bodyPr>
          <a:lstStyle>
            <a:defPPr>
              <a:defRPr lang="en-US"/>
            </a:defPPr>
            <a:lvl1pPr>
              <a:defRPr sz="700" b="1">
                <a:latin typeface="DejaVu Sans" panose="020B0603030804020204" pitchFamily="34" charset="0"/>
                <a:ea typeface="DejaVu Sans" panose="020B0603030804020204" pitchFamily="34" charset="0"/>
                <a:cs typeface="DejaVu Sans" panose="020B0603030804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New in SINFONY:</a:t>
            </a:r>
          </a:p>
          <a:p>
            <a:pPr marL="180975" marR="0" lvl="0" indent="-180975" algn="l" defTabSz="457200" rtl="0" eaLnBrk="1" fontAlgn="auto" latinLnBrk="0" hangingPunct="1">
              <a:lnSpc>
                <a:spcPct val="100000"/>
              </a:lnSpc>
              <a:spcBef>
                <a:spcPts val="1200"/>
              </a:spcBef>
              <a:spcAft>
                <a:spcPts val="0"/>
              </a:spcAft>
              <a:buClrTx/>
              <a:buSzTx/>
              <a:buFont typeface="DejaVu Sans" panose="020B0603030804020204" pitchFamily="34" charset="0"/>
              <a:buChar char="‣"/>
              <a:tabLst>
                <a:tab pos="180975" algn="l"/>
              </a:tabLst>
              <a:defRPr/>
            </a:pPr>
            <a:r>
              <a:rPr kumimoji="0" lang="de-DE" sz="1400" i="0" u="none" strike="noStrike" kern="0" cap="none" spc="0" normalizeH="0" baseline="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STEPS-DWD</a:t>
            </a:r>
            <a:r>
              <a:rPr kumimoji="0" lang="de-DE" sz="1400" b="0" i="0" u="none" strike="noStrike" kern="0" cap="none" spc="0" normalizeH="0" baseline="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400" b="0" i="0" u="none" strike="noStrike" kern="0" cap="none" spc="0" normalizeH="0" baseline="0" noProof="0" dirty="0" err="1">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precipitation</a:t>
            </a:r>
            <a:r>
              <a:rPr kumimoji="0" lang="de-DE" sz="1400" b="0" i="0" u="none" strike="noStrike" kern="0" cap="none" spc="0" normalizeH="0" baseline="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kumimoji="0" lang="de-DE" sz="1400" b="0" i="0" u="none" strike="noStrike" kern="0" cap="none" spc="0" normalizeH="0" baseline="0" noProof="0" dirty="0" err="1">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fields</a:t>
            </a:r>
            <a:r>
              <a:rPr kumimoji="0" lang="de-DE" sz="1400" b="0" i="0" u="none" strike="noStrike" kern="0" cap="none" spc="0" normalizeH="0" baseline="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 </a:t>
            </a:r>
            <a:r>
              <a:rPr lang="de-DE" sz="1400" kern="0" dirty="0">
                <a:solidFill>
                  <a:srgbClr val="2D4B9B"/>
                </a:solidFill>
              </a:rPr>
              <a:t>e</a:t>
            </a:r>
            <a:r>
              <a:rPr kumimoji="0" lang="de-DE" sz="1400" b="1" i="0" u="none" strike="noStrike" kern="0" cap="none" spc="0" normalizeH="0" baseline="0" noProof="0" dirty="0" err="1">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nsemble</a:t>
            </a:r>
            <a:r>
              <a:rPr kumimoji="0" lang="de-DE" sz="1400" b="1" i="0" u="none" strike="noStrike" kern="0" cap="none" spc="0" normalizeH="0" baseline="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a:t>
            </a:r>
            <a:r>
              <a:rPr lang="de-DE" sz="1400" b="0" kern="0" dirty="0" err="1">
                <a:solidFill>
                  <a:srgbClr val="2D4B9B"/>
                </a:solidFill>
              </a:rPr>
              <a:t>nowcast</a:t>
            </a:r>
            <a:endParaRPr kumimoji="0" lang="de-DE" sz="1400" i="0" u="none" strike="noStrike" kern="0" cap="none" spc="-80" normalizeH="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endParaRPr>
          </a:p>
          <a:p>
            <a:pPr marL="180975" marR="0" lvl="0" indent="-180975" algn="l" defTabSz="457200" rtl="0" eaLnBrk="1" fontAlgn="auto" latinLnBrk="0" hangingPunct="1">
              <a:lnSpc>
                <a:spcPct val="100000"/>
              </a:lnSpc>
              <a:spcBef>
                <a:spcPts val="1200"/>
              </a:spcBef>
              <a:spcAft>
                <a:spcPts val="0"/>
              </a:spcAft>
              <a:buClrTx/>
              <a:buSzTx/>
              <a:buFont typeface="DejaVu Sans" panose="020B0603030804020204" pitchFamily="34" charset="0"/>
              <a:buChar char="‣"/>
              <a:tabLst>
                <a:tab pos="180975" algn="l"/>
              </a:tabLst>
              <a:defRPr/>
            </a:pPr>
            <a:r>
              <a:rPr lang="de-DE" sz="1400" kern="0" dirty="0">
                <a:solidFill>
                  <a:srgbClr val="2D4B9B"/>
                </a:solidFill>
              </a:rPr>
              <a:t>KONRAD3D(-EPS)</a:t>
            </a:r>
            <a:br>
              <a:rPr lang="de-DE" sz="1400" kern="0" dirty="0">
                <a:solidFill>
                  <a:srgbClr val="2D4B9B"/>
                </a:solidFill>
              </a:rPr>
            </a:br>
            <a:r>
              <a:rPr lang="de-DE" sz="1400" b="0" kern="0" spc="-80" baseline="0" dirty="0" err="1">
                <a:solidFill>
                  <a:srgbClr val="2D4B9B"/>
                </a:solidFill>
              </a:rPr>
              <a:t>convective</a:t>
            </a:r>
            <a:r>
              <a:rPr lang="de-DE" sz="1400" b="0" kern="0" spc="-80" baseline="0" dirty="0">
                <a:solidFill>
                  <a:srgbClr val="2D4B9B"/>
                </a:solidFill>
              </a:rPr>
              <a:t> </a:t>
            </a:r>
            <a:r>
              <a:rPr lang="de-DE" sz="1400" b="0" kern="0" spc="-80" baseline="0" dirty="0" err="1">
                <a:solidFill>
                  <a:srgbClr val="2D4B9B"/>
                </a:solidFill>
              </a:rPr>
              <a:t>cell</a:t>
            </a:r>
            <a:r>
              <a:rPr lang="de-DE" sz="1400" b="0" kern="0" spc="-80" baseline="0" dirty="0">
                <a:solidFill>
                  <a:srgbClr val="2D4B9B"/>
                </a:solidFill>
              </a:rPr>
              <a:t> </a:t>
            </a:r>
            <a:r>
              <a:rPr lang="de-DE" sz="1400" b="0" kern="0" spc="-80" baseline="0" dirty="0" err="1">
                <a:solidFill>
                  <a:srgbClr val="2D4B9B"/>
                </a:solidFill>
              </a:rPr>
              <a:t>objects</a:t>
            </a:r>
            <a:endParaRPr lang="de-DE" sz="1400" b="0" kern="0" spc="-80" baseline="0" dirty="0">
              <a:solidFill>
                <a:srgbClr val="2D4B9B"/>
              </a:solidFill>
            </a:endParaRPr>
          </a:p>
          <a:p>
            <a:pPr marL="180000" marR="0" lvl="0" algn="l" defTabSz="457200" rtl="0" eaLnBrk="1" fontAlgn="auto" latinLnBrk="0" hangingPunct="1">
              <a:lnSpc>
                <a:spcPct val="100000"/>
              </a:lnSpc>
              <a:spcBef>
                <a:spcPts val="600"/>
              </a:spcBef>
              <a:spcAft>
                <a:spcPts val="0"/>
              </a:spcAft>
              <a:buClrTx/>
              <a:buSzTx/>
              <a:buFont typeface="+mj-lt"/>
              <a:buAutoNum type="arabicParenR"/>
              <a:tabLst>
                <a:tab pos="180975" algn="l"/>
              </a:tabLst>
              <a:defRPr/>
            </a:pPr>
            <a:r>
              <a:rPr kumimoji="0" lang="de-DE" sz="1400" i="0" u="none" strike="noStrike" kern="0" cap="none" spc="-80" normalizeH="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rPr>
              <a:t> Pr</a:t>
            </a:r>
            <a:r>
              <a:rPr lang="de-DE" sz="1400" kern="0" spc="-80" dirty="0" err="1">
                <a:solidFill>
                  <a:srgbClr val="2D4B9B"/>
                </a:solidFill>
              </a:rPr>
              <a:t>obabilistic</a:t>
            </a:r>
            <a:endParaRPr lang="de-DE" sz="1400" kern="0" spc="-80" dirty="0">
              <a:solidFill>
                <a:srgbClr val="2D4B9B"/>
              </a:solidFill>
            </a:endParaRPr>
          </a:p>
          <a:p>
            <a:pPr marL="180000" marR="0" lvl="0" algn="l" defTabSz="457200" rtl="0" eaLnBrk="1" fontAlgn="auto" latinLnBrk="0" hangingPunct="1">
              <a:lnSpc>
                <a:spcPct val="100000"/>
              </a:lnSpc>
              <a:spcBef>
                <a:spcPts val="600"/>
              </a:spcBef>
              <a:spcAft>
                <a:spcPts val="0"/>
              </a:spcAft>
              <a:buClrTx/>
              <a:buSzTx/>
              <a:buFont typeface="+mj-lt"/>
              <a:buAutoNum type="arabicParenR"/>
              <a:tabLst>
                <a:tab pos="180975" algn="l"/>
              </a:tabLst>
              <a:defRPr/>
            </a:pPr>
            <a:r>
              <a:rPr lang="de-DE" sz="1400" kern="0" spc="-80" dirty="0">
                <a:solidFill>
                  <a:srgbClr val="2D4B9B"/>
                </a:solidFill>
              </a:rPr>
              <a:t> </a:t>
            </a:r>
            <a:r>
              <a:rPr lang="de-DE" sz="1400" kern="0" spc="-80" dirty="0" err="1">
                <a:solidFill>
                  <a:srgbClr val="2D4B9B"/>
                </a:solidFill>
              </a:rPr>
              <a:t>Full</a:t>
            </a:r>
            <a:r>
              <a:rPr lang="de-DE" sz="1400" kern="0" spc="-80" dirty="0">
                <a:solidFill>
                  <a:srgbClr val="2D4B9B"/>
                </a:solidFill>
              </a:rPr>
              <a:t> </a:t>
            </a:r>
            <a:r>
              <a:rPr lang="de-DE" sz="1400" kern="0" spc="-80" dirty="0" err="1">
                <a:solidFill>
                  <a:srgbClr val="2D4B9B"/>
                </a:solidFill>
              </a:rPr>
              <a:t>ensemble</a:t>
            </a:r>
            <a:endParaRPr kumimoji="0" lang="de-DE" sz="1400" i="0" u="none" strike="noStrike" kern="0" cap="none" spc="-80" normalizeH="0" noProof="0" dirty="0">
              <a:ln>
                <a:noFill/>
              </a:ln>
              <a:solidFill>
                <a:srgbClr val="2D4B9B"/>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pic>
        <p:nvPicPr>
          <p:cNvPr id="19" name="Grafik 18">
            <a:extLst>
              <a:ext uri="{FF2B5EF4-FFF2-40B4-BE49-F238E27FC236}">
                <a16:creationId xmlns:a16="http://schemas.microsoft.com/office/drawing/2014/main" id="{C173F762-A465-4739-80FA-AD1BBC456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8150" y="2758037"/>
            <a:ext cx="2660897" cy="1915509"/>
          </a:xfrm>
          <a:prstGeom prst="rect">
            <a:avLst/>
          </a:prstGeom>
        </p:spPr>
      </p:pic>
      <p:pic>
        <p:nvPicPr>
          <p:cNvPr id="20" name="Grafik 19">
            <a:extLst>
              <a:ext uri="{FF2B5EF4-FFF2-40B4-BE49-F238E27FC236}">
                <a16:creationId xmlns:a16="http://schemas.microsoft.com/office/drawing/2014/main" id="{ED90376F-6EA0-4C04-91A1-6D1E06839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1738" y="3596012"/>
            <a:ext cx="1242967" cy="1001013"/>
          </a:xfrm>
          <a:prstGeom prst="rect">
            <a:avLst/>
          </a:prstGeom>
        </p:spPr>
      </p:pic>
      <p:grpSp>
        <p:nvGrpSpPr>
          <p:cNvPr id="21" name="Gruppieren 20">
            <a:extLst>
              <a:ext uri="{FF2B5EF4-FFF2-40B4-BE49-F238E27FC236}">
                <a16:creationId xmlns:a16="http://schemas.microsoft.com/office/drawing/2014/main" id="{635A8934-4D34-4094-AB1E-E29EE79C506C}"/>
              </a:ext>
            </a:extLst>
          </p:cNvPr>
          <p:cNvGrpSpPr/>
          <p:nvPr/>
        </p:nvGrpSpPr>
        <p:grpSpPr>
          <a:xfrm>
            <a:off x="2802312" y="4558169"/>
            <a:ext cx="1513589" cy="744936"/>
            <a:chOff x="-21782277" y="22358713"/>
            <a:chExt cx="3542153" cy="1792149"/>
          </a:xfrm>
        </p:grpSpPr>
        <p:sp>
          <p:nvSpPr>
            <p:cNvPr id="50" name="Wolke 119">
              <a:extLst>
                <a:ext uri="{FF2B5EF4-FFF2-40B4-BE49-F238E27FC236}">
                  <a16:creationId xmlns:a16="http://schemas.microsoft.com/office/drawing/2014/main" id="{4DBDC0C5-466E-4E60-AF4E-87EF5A70862E}"/>
                </a:ext>
              </a:extLst>
            </p:cNvPr>
            <p:cNvSpPr/>
            <p:nvPr/>
          </p:nvSpPr>
          <p:spPr>
            <a:xfrm>
              <a:off x="-21782277" y="23121130"/>
              <a:ext cx="693785" cy="92315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37416 w 43256"/>
                <a:gd name="connsiteY7" fmla="*/ 2994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37416 w 43256"/>
                <a:gd name="connsiteY7" fmla="*/ 2994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42779 w 43256"/>
                <a:gd name="connsiteY7" fmla="*/ 3653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 name="connsiteX0" fmla="*/ 3936 w 43256"/>
                <a:gd name="connsiteY0" fmla="*/ 14229 h 36966"/>
                <a:gd name="connsiteX1" fmla="*/ 5659 w 43256"/>
                <a:gd name="connsiteY1" fmla="*/ 6766 h 36966"/>
                <a:gd name="connsiteX2" fmla="*/ 14041 w 43256"/>
                <a:gd name="connsiteY2" fmla="*/ 5061 h 36966"/>
                <a:gd name="connsiteX3" fmla="*/ 22492 w 43256"/>
                <a:gd name="connsiteY3" fmla="*/ 3291 h 36966"/>
                <a:gd name="connsiteX4" fmla="*/ 25785 w 43256"/>
                <a:gd name="connsiteY4" fmla="*/ 59 h 36966"/>
                <a:gd name="connsiteX5" fmla="*/ 29869 w 43256"/>
                <a:gd name="connsiteY5" fmla="*/ 2340 h 36966"/>
                <a:gd name="connsiteX6" fmla="*/ 35499 w 43256"/>
                <a:gd name="connsiteY6" fmla="*/ 549 h 36966"/>
                <a:gd name="connsiteX7" fmla="*/ 38354 w 43256"/>
                <a:gd name="connsiteY7" fmla="*/ 5435 h 36966"/>
                <a:gd name="connsiteX8" fmla="*/ 42018 w 43256"/>
                <a:gd name="connsiteY8" fmla="*/ 10177 h 36966"/>
                <a:gd name="connsiteX9" fmla="*/ 41854 w 43256"/>
                <a:gd name="connsiteY9" fmla="*/ 15319 h 36966"/>
                <a:gd name="connsiteX10" fmla="*/ 43052 w 43256"/>
                <a:gd name="connsiteY10" fmla="*/ 23181 h 36966"/>
                <a:gd name="connsiteX11" fmla="*/ 37440 w 43256"/>
                <a:gd name="connsiteY11" fmla="*/ 30063 h 36966"/>
                <a:gd name="connsiteX12" fmla="*/ 28591 w 43256"/>
                <a:gd name="connsiteY12" fmla="*/ 36674 h 36966"/>
                <a:gd name="connsiteX13" fmla="*/ 5840 w 43256"/>
                <a:gd name="connsiteY13" fmla="*/ 35331 h 36966"/>
                <a:gd name="connsiteX14" fmla="*/ 1146 w 43256"/>
                <a:gd name="connsiteY14" fmla="*/ 31109 h 36966"/>
                <a:gd name="connsiteX15" fmla="*/ 2149 w 43256"/>
                <a:gd name="connsiteY15" fmla="*/ 25410 h 36966"/>
                <a:gd name="connsiteX16" fmla="*/ 31 w 43256"/>
                <a:gd name="connsiteY16" fmla="*/ 19563 h 36966"/>
                <a:gd name="connsiteX17" fmla="*/ 3899 w 43256"/>
                <a:gd name="connsiteY17" fmla="*/ 14366 h 36966"/>
                <a:gd name="connsiteX18" fmla="*/ 3936 w 43256"/>
                <a:gd name="connsiteY18" fmla="*/ 14229 h 36966"/>
                <a:gd name="connsiteX0" fmla="*/ 4729 w 43256"/>
                <a:gd name="connsiteY0" fmla="*/ 26036 h 36966"/>
                <a:gd name="connsiteX1" fmla="*/ 2196 w 43256"/>
                <a:gd name="connsiteY1" fmla="*/ 25239 h 36966"/>
                <a:gd name="connsiteX2" fmla="*/ 6964 w 43256"/>
                <a:gd name="connsiteY2" fmla="*/ 34758 h 36966"/>
                <a:gd name="connsiteX3" fmla="*/ 5856 w 43256"/>
                <a:gd name="connsiteY3" fmla="*/ 35139 h 36966"/>
                <a:gd name="connsiteX4" fmla="*/ 28863 w 43256"/>
                <a:gd name="connsiteY4" fmla="*/ 34610 h 36966"/>
                <a:gd name="connsiteX5" fmla="*/ 28596 w 43256"/>
                <a:gd name="connsiteY5" fmla="*/ 36519 h 36966"/>
                <a:gd name="connsiteX6" fmla="*/ 41834 w 43256"/>
                <a:gd name="connsiteY6" fmla="*/ 15213 h 36966"/>
                <a:gd name="connsiteX7" fmla="*/ 40386 w 43256"/>
                <a:gd name="connsiteY7" fmla="*/ 17889 h 36966"/>
                <a:gd name="connsiteX8" fmla="*/ 38360 w 43256"/>
                <a:gd name="connsiteY8" fmla="*/ 5285 h 36966"/>
                <a:gd name="connsiteX9" fmla="*/ 38436 w 43256"/>
                <a:gd name="connsiteY9" fmla="*/ 6549 h 36966"/>
                <a:gd name="connsiteX10" fmla="*/ 29114 w 43256"/>
                <a:gd name="connsiteY10" fmla="*/ 3811 h 36966"/>
                <a:gd name="connsiteX11" fmla="*/ 29856 w 43256"/>
                <a:gd name="connsiteY11" fmla="*/ 2199 h 36966"/>
                <a:gd name="connsiteX12" fmla="*/ 22177 w 43256"/>
                <a:gd name="connsiteY12" fmla="*/ 4579 h 36966"/>
                <a:gd name="connsiteX13" fmla="*/ 22536 w 43256"/>
                <a:gd name="connsiteY13" fmla="*/ 3189 h 36966"/>
                <a:gd name="connsiteX14" fmla="*/ 14036 w 43256"/>
                <a:gd name="connsiteY14" fmla="*/ 5051 h 36966"/>
                <a:gd name="connsiteX15" fmla="*/ 15336 w 43256"/>
                <a:gd name="connsiteY15" fmla="*/ 6399 h 36966"/>
                <a:gd name="connsiteX16" fmla="*/ 4163 w 43256"/>
                <a:gd name="connsiteY16" fmla="*/ 15648 h 36966"/>
                <a:gd name="connsiteX17" fmla="*/ 3936 w 43256"/>
                <a:gd name="connsiteY17" fmla="*/ 14229 h 36966"/>
                <a:gd name="connsiteX0" fmla="*/ 3936 w 43701"/>
                <a:gd name="connsiteY0" fmla="*/ 14229 h 36966"/>
                <a:gd name="connsiteX1" fmla="*/ 5659 w 43701"/>
                <a:gd name="connsiteY1" fmla="*/ 6766 h 36966"/>
                <a:gd name="connsiteX2" fmla="*/ 14041 w 43701"/>
                <a:gd name="connsiteY2" fmla="*/ 5061 h 36966"/>
                <a:gd name="connsiteX3" fmla="*/ 22492 w 43701"/>
                <a:gd name="connsiteY3" fmla="*/ 3291 h 36966"/>
                <a:gd name="connsiteX4" fmla="*/ 25785 w 43701"/>
                <a:gd name="connsiteY4" fmla="*/ 59 h 36966"/>
                <a:gd name="connsiteX5" fmla="*/ 29869 w 43701"/>
                <a:gd name="connsiteY5" fmla="*/ 2340 h 36966"/>
                <a:gd name="connsiteX6" fmla="*/ 35499 w 43701"/>
                <a:gd name="connsiteY6" fmla="*/ 549 h 36966"/>
                <a:gd name="connsiteX7" fmla="*/ 38354 w 43701"/>
                <a:gd name="connsiteY7" fmla="*/ 5435 h 36966"/>
                <a:gd name="connsiteX8" fmla="*/ 42018 w 43701"/>
                <a:gd name="connsiteY8" fmla="*/ 10177 h 36966"/>
                <a:gd name="connsiteX9" fmla="*/ 41854 w 43701"/>
                <a:gd name="connsiteY9" fmla="*/ 15319 h 36966"/>
                <a:gd name="connsiteX10" fmla="*/ 43052 w 43701"/>
                <a:gd name="connsiteY10" fmla="*/ 23181 h 36966"/>
                <a:gd name="connsiteX11" fmla="*/ 42207 w 43701"/>
                <a:gd name="connsiteY11" fmla="*/ 34676 h 36966"/>
                <a:gd name="connsiteX12" fmla="*/ 28591 w 43701"/>
                <a:gd name="connsiteY12" fmla="*/ 36674 h 36966"/>
                <a:gd name="connsiteX13" fmla="*/ 5840 w 43701"/>
                <a:gd name="connsiteY13" fmla="*/ 35331 h 36966"/>
                <a:gd name="connsiteX14" fmla="*/ 1146 w 43701"/>
                <a:gd name="connsiteY14" fmla="*/ 31109 h 36966"/>
                <a:gd name="connsiteX15" fmla="*/ 2149 w 43701"/>
                <a:gd name="connsiteY15" fmla="*/ 25410 h 36966"/>
                <a:gd name="connsiteX16" fmla="*/ 31 w 43701"/>
                <a:gd name="connsiteY16" fmla="*/ 19563 h 36966"/>
                <a:gd name="connsiteX17" fmla="*/ 3899 w 43701"/>
                <a:gd name="connsiteY17" fmla="*/ 14366 h 36966"/>
                <a:gd name="connsiteX18" fmla="*/ 3936 w 43701"/>
                <a:gd name="connsiteY18" fmla="*/ 14229 h 36966"/>
                <a:gd name="connsiteX0" fmla="*/ 4729 w 43701"/>
                <a:gd name="connsiteY0" fmla="*/ 26036 h 36966"/>
                <a:gd name="connsiteX1" fmla="*/ 2196 w 43701"/>
                <a:gd name="connsiteY1" fmla="*/ 25239 h 36966"/>
                <a:gd name="connsiteX2" fmla="*/ 6964 w 43701"/>
                <a:gd name="connsiteY2" fmla="*/ 34758 h 36966"/>
                <a:gd name="connsiteX3" fmla="*/ 5856 w 43701"/>
                <a:gd name="connsiteY3" fmla="*/ 35139 h 36966"/>
                <a:gd name="connsiteX4" fmla="*/ 28863 w 43701"/>
                <a:gd name="connsiteY4" fmla="*/ 34610 h 36966"/>
                <a:gd name="connsiteX5" fmla="*/ 28596 w 43701"/>
                <a:gd name="connsiteY5" fmla="*/ 36519 h 36966"/>
                <a:gd name="connsiteX6" fmla="*/ 41834 w 43701"/>
                <a:gd name="connsiteY6" fmla="*/ 15213 h 36966"/>
                <a:gd name="connsiteX7" fmla="*/ 40386 w 43701"/>
                <a:gd name="connsiteY7" fmla="*/ 17889 h 36966"/>
                <a:gd name="connsiteX8" fmla="*/ 38360 w 43701"/>
                <a:gd name="connsiteY8" fmla="*/ 5285 h 36966"/>
                <a:gd name="connsiteX9" fmla="*/ 38436 w 43701"/>
                <a:gd name="connsiteY9" fmla="*/ 6549 h 36966"/>
                <a:gd name="connsiteX10" fmla="*/ 29114 w 43701"/>
                <a:gd name="connsiteY10" fmla="*/ 3811 h 36966"/>
                <a:gd name="connsiteX11" fmla="*/ 29856 w 43701"/>
                <a:gd name="connsiteY11" fmla="*/ 2199 h 36966"/>
                <a:gd name="connsiteX12" fmla="*/ 22177 w 43701"/>
                <a:gd name="connsiteY12" fmla="*/ 4579 h 36966"/>
                <a:gd name="connsiteX13" fmla="*/ 22536 w 43701"/>
                <a:gd name="connsiteY13" fmla="*/ 3189 h 36966"/>
                <a:gd name="connsiteX14" fmla="*/ 14036 w 43701"/>
                <a:gd name="connsiteY14" fmla="*/ 5051 h 36966"/>
                <a:gd name="connsiteX15" fmla="*/ 15336 w 43701"/>
                <a:gd name="connsiteY15" fmla="*/ 6399 h 36966"/>
                <a:gd name="connsiteX16" fmla="*/ 4163 w 43701"/>
                <a:gd name="connsiteY16" fmla="*/ 15648 h 36966"/>
                <a:gd name="connsiteX17" fmla="*/ 3936 w 43701"/>
                <a:gd name="connsiteY17" fmla="*/ 14229 h 36966"/>
                <a:gd name="connsiteX0" fmla="*/ 3936 w 42974"/>
                <a:gd name="connsiteY0" fmla="*/ 14229 h 36966"/>
                <a:gd name="connsiteX1" fmla="*/ 5659 w 42974"/>
                <a:gd name="connsiteY1" fmla="*/ 6766 h 36966"/>
                <a:gd name="connsiteX2" fmla="*/ 14041 w 42974"/>
                <a:gd name="connsiteY2" fmla="*/ 5061 h 36966"/>
                <a:gd name="connsiteX3" fmla="*/ 22492 w 42974"/>
                <a:gd name="connsiteY3" fmla="*/ 3291 h 36966"/>
                <a:gd name="connsiteX4" fmla="*/ 25785 w 42974"/>
                <a:gd name="connsiteY4" fmla="*/ 59 h 36966"/>
                <a:gd name="connsiteX5" fmla="*/ 29869 w 42974"/>
                <a:gd name="connsiteY5" fmla="*/ 2340 h 36966"/>
                <a:gd name="connsiteX6" fmla="*/ 35499 w 42974"/>
                <a:gd name="connsiteY6" fmla="*/ 549 h 36966"/>
                <a:gd name="connsiteX7" fmla="*/ 38354 w 42974"/>
                <a:gd name="connsiteY7" fmla="*/ 5435 h 36966"/>
                <a:gd name="connsiteX8" fmla="*/ 42018 w 42974"/>
                <a:gd name="connsiteY8" fmla="*/ 10177 h 36966"/>
                <a:gd name="connsiteX9" fmla="*/ 41854 w 42974"/>
                <a:gd name="connsiteY9" fmla="*/ 15319 h 36966"/>
                <a:gd name="connsiteX10" fmla="*/ 39477 w 42974"/>
                <a:gd name="connsiteY10" fmla="*/ 27135 h 36966"/>
                <a:gd name="connsiteX11" fmla="*/ 42207 w 42974"/>
                <a:gd name="connsiteY11" fmla="*/ 34676 h 36966"/>
                <a:gd name="connsiteX12" fmla="*/ 28591 w 42974"/>
                <a:gd name="connsiteY12" fmla="*/ 36674 h 36966"/>
                <a:gd name="connsiteX13" fmla="*/ 5840 w 42974"/>
                <a:gd name="connsiteY13" fmla="*/ 35331 h 36966"/>
                <a:gd name="connsiteX14" fmla="*/ 1146 w 42974"/>
                <a:gd name="connsiteY14" fmla="*/ 31109 h 36966"/>
                <a:gd name="connsiteX15" fmla="*/ 2149 w 42974"/>
                <a:gd name="connsiteY15" fmla="*/ 25410 h 36966"/>
                <a:gd name="connsiteX16" fmla="*/ 31 w 42974"/>
                <a:gd name="connsiteY16" fmla="*/ 19563 h 36966"/>
                <a:gd name="connsiteX17" fmla="*/ 3899 w 42974"/>
                <a:gd name="connsiteY17" fmla="*/ 14366 h 36966"/>
                <a:gd name="connsiteX18" fmla="*/ 3936 w 42974"/>
                <a:gd name="connsiteY18" fmla="*/ 14229 h 36966"/>
                <a:gd name="connsiteX0" fmla="*/ 4729 w 42974"/>
                <a:gd name="connsiteY0" fmla="*/ 26036 h 36966"/>
                <a:gd name="connsiteX1" fmla="*/ 2196 w 42974"/>
                <a:gd name="connsiteY1" fmla="*/ 25239 h 36966"/>
                <a:gd name="connsiteX2" fmla="*/ 6964 w 42974"/>
                <a:gd name="connsiteY2" fmla="*/ 34758 h 36966"/>
                <a:gd name="connsiteX3" fmla="*/ 5856 w 42974"/>
                <a:gd name="connsiteY3" fmla="*/ 35139 h 36966"/>
                <a:gd name="connsiteX4" fmla="*/ 28863 w 42974"/>
                <a:gd name="connsiteY4" fmla="*/ 34610 h 36966"/>
                <a:gd name="connsiteX5" fmla="*/ 28596 w 42974"/>
                <a:gd name="connsiteY5" fmla="*/ 36519 h 36966"/>
                <a:gd name="connsiteX6" fmla="*/ 41834 w 42974"/>
                <a:gd name="connsiteY6" fmla="*/ 15213 h 36966"/>
                <a:gd name="connsiteX7" fmla="*/ 40386 w 42974"/>
                <a:gd name="connsiteY7" fmla="*/ 17889 h 36966"/>
                <a:gd name="connsiteX8" fmla="*/ 38360 w 42974"/>
                <a:gd name="connsiteY8" fmla="*/ 5285 h 36966"/>
                <a:gd name="connsiteX9" fmla="*/ 38436 w 42974"/>
                <a:gd name="connsiteY9" fmla="*/ 6549 h 36966"/>
                <a:gd name="connsiteX10" fmla="*/ 29114 w 42974"/>
                <a:gd name="connsiteY10" fmla="*/ 3811 h 36966"/>
                <a:gd name="connsiteX11" fmla="*/ 29856 w 42974"/>
                <a:gd name="connsiteY11" fmla="*/ 2199 h 36966"/>
                <a:gd name="connsiteX12" fmla="*/ 22177 w 42974"/>
                <a:gd name="connsiteY12" fmla="*/ 4579 h 36966"/>
                <a:gd name="connsiteX13" fmla="*/ 22536 w 42974"/>
                <a:gd name="connsiteY13" fmla="*/ 3189 h 36966"/>
                <a:gd name="connsiteX14" fmla="*/ 14036 w 42974"/>
                <a:gd name="connsiteY14" fmla="*/ 5051 h 36966"/>
                <a:gd name="connsiteX15" fmla="*/ 15336 w 42974"/>
                <a:gd name="connsiteY15" fmla="*/ 6399 h 36966"/>
                <a:gd name="connsiteX16" fmla="*/ 4163 w 42974"/>
                <a:gd name="connsiteY16" fmla="*/ 15648 h 36966"/>
                <a:gd name="connsiteX17" fmla="*/ 3936 w 42974"/>
                <a:gd name="connsiteY17" fmla="*/ 14229 h 36966"/>
                <a:gd name="connsiteX0" fmla="*/ 3936 w 42988"/>
                <a:gd name="connsiteY0" fmla="*/ 14229 h 36966"/>
                <a:gd name="connsiteX1" fmla="*/ 5659 w 42988"/>
                <a:gd name="connsiteY1" fmla="*/ 6766 h 36966"/>
                <a:gd name="connsiteX2" fmla="*/ 14041 w 42988"/>
                <a:gd name="connsiteY2" fmla="*/ 5061 h 36966"/>
                <a:gd name="connsiteX3" fmla="*/ 22492 w 42988"/>
                <a:gd name="connsiteY3" fmla="*/ 3291 h 36966"/>
                <a:gd name="connsiteX4" fmla="*/ 25785 w 42988"/>
                <a:gd name="connsiteY4" fmla="*/ 59 h 36966"/>
                <a:gd name="connsiteX5" fmla="*/ 29869 w 42988"/>
                <a:gd name="connsiteY5" fmla="*/ 2340 h 36966"/>
                <a:gd name="connsiteX6" fmla="*/ 35499 w 42988"/>
                <a:gd name="connsiteY6" fmla="*/ 549 h 36966"/>
                <a:gd name="connsiteX7" fmla="*/ 38354 w 42988"/>
                <a:gd name="connsiteY7" fmla="*/ 5435 h 36966"/>
                <a:gd name="connsiteX8" fmla="*/ 42018 w 42988"/>
                <a:gd name="connsiteY8" fmla="*/ 10177 h 36966"/>
                <a:gd name="connsiteX9" fmla="*/ 41854 w 42988"/>
                <a:gd name="connsiteY9" fmla="*/ 15319 h 36966"/>
                <a:gd name="connsiteX10" fmla="*/ 41002 w 42988"/>
                <a:gd name="connsiteY10" fmla="*/ 22512 h 36966"/>
                <a:gd name="connsiteX11" fmla="*/ 39477 w 42988"/>
                <a:gd name="connsiteY11" fmla="*/ 27135 h 36966"/>
                <a:gd name="connsiteX12" fmla="*/ 42207 w 42988"/>
                <a:gd name="connsiteY12" fmla="*/ 34676 h 36966"/>
                <a:gd name="connsiteX13" fmla="*/ 28591 w 42988"/>
                <a:gd name="connsiteY13" fmla="*/ 36674 h 36966"/>
                <a:gd name="connsiteX14" fmla="*/ 5840 w 42988"/>
                <a:gd name="connsiteY14" fmla="*/ 35331 h 36966"/>
                <a:gd name="connsiteX15" fmla="*/ 1146 w 42988"/>
                <a:gd name="connsiteY15" fmla="*/ 31109 h 36966"/>
                <a:gd name="connsiteX16" fmla="*/ 2149 w 42988"/>
                <a:gd name="connsiteY16" fmla="*/ 25410 h 36966"/>
                <a:gd name="connsiteX17" fmla="*/ 31 w 42988"/>
                <a:gd name="connsiteY17" fmla="*/ 19563 h 36966"/>
                <a:gd name="connsiteX18" fmla="*/ 3899 w 42988"/>
                <a:gd name="connsiteY18" fmla="*/ 14366 h 36966"/>
                <a:gd name="connsiteX19" fmla="*/ 3936 w 42988"/>
                <a:gd name="connsiteY19" fmla="*/ 14229 h 36966"/>
                <a:gd name="connsiteX0" fmla="*/ 4729 w 42988"/>
                <a:gd name="connsiteY0" fmla="*/ 26036 h 36966"/>
                <a:gd name="connsiteX1" fmla="*/ 2196 w 42988"/>
                <a:gd name="connsiteY1" fmla="*/ 25239 h 36966"/>
                <a:gd name="connsiteX2" fmla="*/ 6964 w 42988"/>
                <a:gd name="connsiteY2" fmla="*/ 34758 h 36966"/>
                <a:gd name="connsiteX3" fmla="*/ 5856 w 42988"/>
                <a:gd name="connsiteY3" fmla="*/ 35139 h 36966"/>
                <a:gd name="connsiteX4" fmla="*/ 28863 w 42988"/>
                <a:gd name="connsiteY4" fmla="*/ 34610 h 36966"/>
                <a:gd name="connsiteX5" fmla="*/ 28596 w 42988"/>
                <a:gd name="connsiteY5" fmla="*/ 36519 h 36966"/>
                <a:gd name="connsiteX6" fmla="*/ 41834 w 42988"/>
                <a:gd name="connsiteY6" fmla="*/ 15213 h 36966"/>
                <a:gd name="connsiteX7" fmla="*/ 40386 w 42988"/>
                <a:gd name="connsiteY7" fmla="*/ 17889 h 36966"/>
                <a:gd name="connsiteX8" fmla="*/ 38360 w 42988"/>
                <a:gd name="connsiteY8" fmla="*/ 5285 h 36966"/>
                <a:gd name="connsiteX9" fmla="*/ 38436 w 42988"/>
                <a:gd name="connsiteY9" fmla="*/ 6549 h 36966"/>
                <a:gd name="connsiteX10" fmla="*/ 29114 w 42988"/>
                <a:gd name="connsiteY10" fmla="*/ 3811 h 36966"/>
                <a:gd name="connsiteX11" fmla="*/ 29856 w 42988"/>
                <a:gd name="connsiteY11" fmla="*/ 2199 h 36966"/>
                <a:gd name="connsiteX12" fmla="*/ 22177 w 42988"/>
                <a:gd name="connsiteY12" fmla="*/ 4579 h 36966"/>
                <a:gd name="connsiteX13" fmla="*/ 22536 w 42988"/>
                <a:gd name="connsiteY13" fmla="*/ 3189 h 36966"/>
                <a:gd name="connsiteX14" fmla="*/ 14036 w 42988"/>
                <a:gd name="connsiteY14" fmla="*/ 5051 h 36966"/>
                <a:gd name="connsiteX15" fmla="*/ 15336 w 42988"/>
                <a:gd name="connsiteY15" fmla="*/ 6399 h 36966"/>
                <a:gd name="connsiteX16" fmla="*/ 4163 w 42988"/>
                <a:gd name="connsiteY16" fmla="*/ 15648 h 36966"/>
                <a:gd name="connsiteX17" fmla="*/ 3936 w 42988"/>
                <a:gd name="connsiteY17" fmla="*/ 14229 h 36966"/>
                <a:gd name="connsiteX0" fmla="*/ 3936 w 42964"/>
                <a:gd name="connsiteY0" fmla="*/ 14229 h 36966"/>
                <a:gd name="connsiteX1" fmla="*/ 5659 w 42964"/>
                <a:gd name="connsiteY1" fmla="*/ 6766 h 36966"/>
                <a:gd name="connsiteX2" fmla="*/ 14041 w 42964"/>
                <a:gd name="connsiteY2" fmla="*/ 5061 h 36966"/>
                <a:gd name="connsiteX3" fmla="*/ 22492 w 42964"/>
                <a:gd name="connsiteY3" fmla="*/ 3291 h 36966"/>
                <a:gd name="connsiteX4" fmla="*/ 25785 w 42964"/>
                <a:gd name="connsiteY4" fmla="*/ 59 h 36966"/>
                <a:gd name="connsiteX5" fmla="*/ 29869 w 42964"/>
                <a:gd name="connsiteY5" fmla="*/ 2340 h 36966"/>
                <a:gd name="connsiteX6" fmla="*/ 35499 w 42964"/>
                <a:gd name="connsiteY6" fmla="*/ 549 h 36966"/>
                <a:gd name="connsiteX7" fmla="*/ 38354 w 42964"/>
                <a:gd name="connsiteY7" fmla="*/ 5435 h 36966"/>
                <a:gd name="connsiteX8" fmla="*/ 42018 w 42964"/>
                <a:gd name="connsiteY8" fmla="*/ 10177 h 36966"/>
                <a:gd name="connsiteX9" fmla="*/ 41854 w 42964"/>
                <a:gd name="connsiteY9" fmla="*/ 15319 h 36966"/>
                <a:gd name="connsiteX10" fmla="*/ 42492 w 42964"/>
                <a:gd name="connsiteY10" fmla="*/ 22924 h 36966"/>
                <a:gd name="connsiteX11" fmla="*/ 39477 w 42964"/>
                <a:gd name="connsiteY11" fmla="*/ 27135 h 36966"/>
                <a:gd name="connsiteX12" fmla="*/ 42207 w 42964"/>
                <a:gd name="connsiteY12" fmla="*/ 34676 h 36966"/>
                <a:gd name="connsiteX13" fmla="*/ 28591 w 42964"/>
                <a:gd name="connsiteY13" fmla="*/ 36674 h 36966"/>
                <a:gd name="connsiteX14" fmla="*/ 5840 w 42964"/>
                <a:gd name="connsiteY14" fmla="*/ 35331 h 36966"/>
                <a:gd name="connsiteX15" fmla="*/ 1146 w 42964"/>
                <a:gd name="connsiteY15" fmla="*/ 31109 h 36966"/>
                <a:gd name="connsiteX16" fmla="*/ 2149 w 42964"/>
                <a:gd name="connsiteY16" fmla="*/ 25410 h 36966"/>
                <a:gd name="connsiteX17" fmla="*/ 31 w 42964"/>
                <a:gd name="connsiteY17" fmla="*/ 19563 h 36966"/>
                <a:gd name="connsiteX18" fmla="*/ 3899 w 42964"/>
                <a:gd name="connsiteY18" fmla="*/ 14366 h 36966"/>
                <a:gd name="connsiteX19" fmla="*/ 3936 w 42964"/>
                <a:gd name="connsiteY19" fmla="*/ 14229 h 36966"/>
                <a:gd name="connsiteX0" fmla="*/ 4729 w 42964"/>
                <a:gd name="connsiteY0" fmla="*/ 26036 h 36966"/>
                <a:gd name="connsiteX1" fmla="*/ 2196 w 42964"/>
                <a:gd name="connsiteY1" fmla="*/ 25239 h 36966"/>
                <a:gd name="connsiteX2" fmla="*/ 6964 w 42964"/>
                <a:gd name="connsiteY2" fmla="*/ 34758 h 36966"/>
                <a:gd name="connsiteX3" fmla="*/ 5856 w 42964"/>
                <a:gd name="connsiteY3" fmla="*/ 35139 h 36966"/>
                <a:gd name="connsiteX4" fmla="*/ 28863 w 42964"/>
                <a:gd name="connsiteY4" fmla="*/ 34610 h 36966"/>
                <a:gd name="connsiteX5" fmla="*/ 28596 w 42964"/>
                <a:gd name="connsiteY5" fmla="*/ 36519 h 36966"/>
                <a:gd name="connsiteX6" fmla="*/ 41834 w 42964"/>
                <a:gd name="connsiteY6" fmla="*/ 15213 h 36966"/>
                <a:gd name="connsiteX7" fmla="*/ 40386 w 42964"/>
                <a:gd name="connsiteY7" fmla="*/ 17889 h 36966"/>
                <a:gd name="connsiteX8" fmla="*/ 38360 w 42964"/>
                <a:gd name="connsiteY8" fmla="*/ 5285 h 36966"/>
                <a:gd name="connsiteX9" fmla="*/ 38436 w 42964"/>
                <a:gd name="connsiteY9" fmla="*/ 6549 h 36966"/>
                <a:gd name="connsiteX10" fmla="*/ 29114 w 42964"/>
                <a:gd name="connsiteY10" fmla="*/ 3811 h 36966"/>
                <a:gd name="connsiteX11" fmla="*/ 29856 w 42964"/>
                <a:gd name="connsiteY11" fmla="*/ 2199 h 36966"/>
                <a:gd name="connsiteX12" fmla="*/ 22177 w 42964"/>
                <a:gd name="connsiteY12" fmla="*/ 4579 h 36966"/>
                <a:gd name="connsiteX13" fmla="*/ 22536 w 42964"/>
                <a:gd name="connsiteY13" fmla="*/ 3189 h 36966"/>
                <a:gd name="connsiteX14" fmla="*/ 14036 w 42964"/>
                <a:gd name="connsiteY14" fmla="*/ 5051 h 36966"/>
                <a:gd name="connsiteX15" fmla="*/ 15336 w 42964"/>
                <a:gd name="connsiteY15" fmla="*/ 6399 h 36966"/>
                <a:gd name="connsiteX16" fmla="*/ 4163 w 42964"/>
                <a:gd name="connsiteY16" fmla="*/ 15648 h 36966"/>
                <a:gd name="connsiteX17" fmla="*/ 3936 w 42964"/>
                <a:gd name="connsiteY17" fmla="*/ 14229 h 36966"/>
                <a:gd name="connsiteX0" fmla="*/ 3936 w 42871"/>
                <a:gd name="connsiteY0" fmla="*/ 14229 h 36966"/>
                <a:gd name="connsiteX1" fmla="*/ 5659 w 42871"/>
                <a:gd name="connsiteY1" fmla="*/ 6766 h 36966"/>
                <a:gd name="connsiteX2" fmla="*/ 14041 w 42871"/>
                <a:gd name="connsiteY2" fmla="*/ 5061 h 36966"/>
                <a:gd name="connsiteX3" fmla="*/ 22492 w 42871"/>
                <a:gd name="connsiteY3" fmla="*/ 3291 h 36966"/>
                <a:gd name="connsiteX4" fmla="*/ 25785 w 42871"/>
                <a:gd name="connsiteY4" fmla="*/ 59 h 36966"/>
                <a:gd name="connsiteX5" fmla="*/ 29869 w 42871"/>
                <a:gd name="connsiteY5" fmla="*/ 2340 h 36966"/>
                <a:gd name="connsiteX6" fmla="*/ 35499 w 42871"/>
                <a:gd name="connsiteY6" fmla="*/ 549 h 36966"/>
                <a:gd name="connsiteX7" fmla="*/ 38354 w 42871"/>
                <a:gd name="connsiteY7" fmla="*/ 5435 h 36966"/>
                <a:gd name="connsiteX8" fmla="*/ 42018 w 42871"/>
                <a:gd name="connsiteY8" fmla="*/ 10177 h 36966"/>
                <a:gd name="connsiteX9" fmla="*/ 41854 w 42871"/>
                <a:gd name="connsiteY9" fmla="*/ 15319 h 36966"/>
                <a:gd name="connsiteX10" fmla="*/ 42492 w 42871"/>
                <a:gd name="connsiteY10" fmla="*/ 22924 h 36966"/>
                <a:gd name="connsiteX11" fmla="*/ 39477 w 42871"/>
                <a:gd name="connsiteY11" fmla="*/ 27135 h 36966"/>
                <a:gd name="connsiteX12" fmla="*/ 40629 w 42871"/>
                <a:gd name="connsiteY12" fmla="*/ 29926 h 36966"/>
                <a:gd name="connsiteX13" fmla="*/ 42207 w 42871"/>
                <a:gd name="connsiteY13" fmla="*/ 34676 h 36966"/>
                <a:gd name="connsiteX14" fmla="*/ 28591 w 42871"/>
                <a:gd name="connsiteY14" fmla="*/ 36674 h 36966"/>
                <a:gd name="connsiteX15" fmla="*/ 5840 w 42871"/>
                <a:gd name="connsiteY15" fmla="*/ 35331 h 36966"/>
                <a:gd name="connsiteX16" fmla="*/ 1146 w 42871"/>
                <a:gd name="connsiteY16" fmla="*/ 31109 h 36966"/>
                <a:gd name="connsiteX17" fmla="*/ 2149 w 42871"/>
                <a:gd name="connsiteY17" fmla="*/ 25410 h 36966"/>
                <a:gd name="connsiteX18" fmla="*/ 31 w 42871"/>
                <a:gd name="connsiteY18" fmla="*/ 19563 h 36966"/>
                <a:gd name="connsiteX19" fmla="*/ 3899 w 42871"/>
                <a:gd name="connsiteY19" fmla="*/ 14366 h 36966"/>
                <a:gd name="connsiteX20" fmla="*/ 3936 w 42871"/>
                <a:gd name="connsiteY20" fmla="*/ 14229 h 36966"/>
                <a:gd name="connsiteX0" fmla="*/ 4729 w 42871"/>
                <a:gd name="connsiteY0" fmla="*/ 26036 h 36966"/>
                <a:gd name="connsiteX1" fmla="*/ 2196 w 42871"/>
                <a:gd name="connsiteY1" fmla="*/ 25239 h 36966"/>
                <a:gd name="connsiteX2" fmla="*/ 6964 w 42871"/>
                <a:gd name="connsiteY2" fmla="*/ 34758 h 36966"/>
                <a:gd name="connsiteX3" fmla="*/ 5856 w 42871"/>
                <a:gd name="connsiteY3" fmla="*/ 35139 h 36966"/>
                <a:gd name="connsiteX4" fmla="*/ 28863 w 42871"/>
                <a:gd name="connsiteY4" fmla="*/ 34610 h 36966"/>
                <a:gd name="connsiteX5" fmla="*/ 28596 w 42871"/>
                <a:gd name="connsiteY5" fmla="*/ 36519 h 36966"/>
                <a:gd name="connsiteX6" fmla="*/ 41834 w 42871"/>
                <a:gd name="connsiteY6" fmla="*/ 15213 h 36966"/>
                <a:gd name="connsiteX7" fmla="*/ 40386 w 42871"/>
                <a:gd name="connsiteY7" fmla="*/ 17889 h 36966"/>
                <a:gd name="connsiteX8" fmla="*/ 38360 w 42871"/>
                <a:gd name="connsiteY8" fmla="*/ 5285 h 36966"/>
                <a:gd name="connsiteX9" fmla="*/ 38436 w 42871"/>
                <a:gd name="connsiteY9" fmla="*/ 6549 h 36966"/>
                <a:gd name="connsiteX10" fmla="*/ 29114 w 42871"/>
                <a:gd name="connsiteY10" fmla="*/ 3811 h 36966"/>
                <a:gd name="connsiteX11" fmla="*/ 29856 w 42871"/>
                <a:gd name="connsiteY11" fmla="*/ 2199 h 36966"/>
                <a:gd name="connsiteX12" fmla="*/ 22177 w 42871"/>
                <a:gd name="connsiteY12" fmla="*/ 4579 h 36966"/>
                <a:gd name="connsiteX13" fmla="*/ 22536 w 42871"/>
                <a:gd name="connsiteY13" fmla="*/ 3189 h 36966"/>
                <a:gd name="connsiteX14" fmla="*/ 14036 w 42871"/>
                <a:gd name="connsiteY14" fmla="*/ 5051 h 36966"/>
                <a:gd name="connsiteX15" fmla="*/ 15336 w 42871"/>
                <a:gd name="connsiteY15" fmla="*/ 6399 h 36966"/>
                <a:gd name="connsiteX16" fmla="*/ 4163 w 42871"/>
                <a:gd name="connsiteY16" fmla="*/ 15648 h 36966"/>
                <a:gd name="connsiteX17" fmla="*/ 3936 w 42871"/>
                <a:gd name="connsiteY17" fmla="*/ 14229 h 36966"/>
                <a:gd name="connsiteX0" fmla="*/ 3936 w 44179"/>
                <a:gd name="connsiteY0" fmla="*/ 14229 h 36966"/>
                <a:gd name="connsiteX1" fmla="*/ 5659 w 44179"/>
                <a:gd name="connsiteY1" fmla="*/ 6766 h 36966"/>
                <a:gd name="connsiteX2" fmla="*/ 14041 w 44179"/>
                <a:gd name="connsiteY2" fmla="*/ 5061 h 36966"/>
                <a:gd name="connsiteX3" fmla="*/ 22492 w 44179"/>
                <a:gd name="connsiteY3" fmla="*/ 3291 h 36966"/>
                <a:gd name="connsiteX4" fmla="*/ 25785 w 44179"/>
                <a:gd name="connsiteY4" fmla="*/ 59 h 36966"/>
                <a:gd name="connsiteX5" fmla="*/ 29869 w 44179"/>
                <a:gd name="connsiteY5" fmla="*/ 2340 h 36966"/>
                <a:gd name="connsiteX6" fmla="*/ 35499 w 44179"/>
                <a:gd name="connsiteY6" fmla="*/ 549 h 36966"/>
                <a:gd name="connsiteX7" fmla="*/ 38354 w 44179"/>
                <a:gd name="connsiteY7" fmla="*/ 5435 h 36966"/>
                <a:gd name="connsiteX8" fmla="*/ 42018 w 44179"/>
                <a:gd name="connsiteY8" fmla="*/ 10177 h 36966"/>
                <a:gd name="connsiteX9" fmla="*/ 41854 w 44179"/>
                <a:gd name="connsiteY9" fmla="*/ 15319 h 36966"/>
                <a:gd name="connsiteX10" fmla="*/ 42492 w 44179"/>
                <a:gd name="connsiteY10" fmla="*/ 22924 h 36966"/>
                <a:gd name="connsiteX11" fmla="*/ 39477 w 44179"/>
                <a:gd name="connsiteY11" fmla="*/ 27135 h 36966"/>
                <a:gd name="connsiteX12" fmla="*/ 43981 w 44179"/>
                <a:gd name="connsiteY12" fmla="*/ 29926 h 36966"/>
                <a:gd name="connsiteX13" fmla="*/ 42207 w 44179"/>
                <a:gd name="connsiteY13" fmla="*/ 34676 h 36966"/>
                <a:gd name="connsiteX14" fmla="*/ 28591 w 44179"/>
                <a:gd name="connsiteY14" fmla="*/ 36674 h 36966"/>
                <a:gd name="connsiteX15" fmla="*/ 5840 w 44179"/>
                <a:gd name="connsiteY15" fmla="*/ 35331 h 36966"/>
                <a:gd name="connsiteX16" fmla="*/ 1146 w 44179"/>
                <a:gd name="connsiteY16" fmla="*/ 31109 h 36966"/>
                <a:gd name="connsiteX17" fmla="*/ 2149 w 44179"/>
                <a:gd name="connsiteY17" fmla="*/ 25410 h 36966"/>
                <a:gd name="connsiteX18" fmla="*/ 31 w 44179"/>
                <a:gd name="connsiteY18" fmla="*/ 19563 h 36966"/>
                <a:gd name="connsiteX19" fmla="*/ 3899 w 44179"/>
                <a:gd name="connsiteY19" fmla="*/ 14366 h 36966"/>
                <a:gd name="connsiteX20" fmla="*/ 3936 w 44179"/>
                <a:gd name="connsiteY20" fmla="*/ 14229 h 36966"/>
                <a:gd name="connsiteX0" fmla="*/ 4729 w 44179"/>
                <a:gd name="connsiteY0" fmla="*/ 26036 h 36966"/>
                <a:gd name="connsiteX1" fmla="*/ 2196 w 44179"/>
                <a:gd name="connsiteY1" fmla="*/ 25239 h 36966"/>
                <a:gd name="connsiteX2" fmla="*/ 6964 w 44179"/>
                <a:gd name="connsiteY2" fmla="*/ 34758 h 36966"/>
                <a:gd name="connsiteX3" fmla="*/ 5856 w 44179"/>
                <a:gd name="connsiteY3" fmla="*/ 35139 h 36966"/>
                <a:gd name="connsiteX4" fmla="*/ 28863 w 44179"/>
                <a:gd name="connsiteY4" fmla="*/ 34610 h 36966"/>
                <a:gd name="connsiteX5" fmla="*/ 28596 w 44179"/>
                <a:gd name="connsiteY5" fmla="*/ 36519 h 36966"/>
                <a:gd name="connsiteX6" fmla="*/ 41834 w 44179"/>
                <a:gd name="connsiteY6" fmla="*/ 15213 h 36966"/>
                <a:gd name="connsiteX7" fmla="*/ 40386 w 44179"/>
                <a:gd name="connsiteY7" fmla="*/ 17889 h 36966"/>
                <a:gd name="connsiteX8" fmla="*/ 38360 w 44179"/>
                <a:gd name="connsiteY8" fmla="*/ 5285 h 36966"/>
                <a:gd name="connsiteX9" fmla="*/ 38436 w 44179"/>
                <a:gd name="connsiteY9" fmla="*/ 6549 h 36966"/>
                <a:gd name="connsiteX10" fmla="*/ 29114 w 44179"/>
                <a:gd name="connsiteY10" fmla="*/ 3811 h 36966"/>
                <a:gd name="connsiteX11" fmla="*/ 29856 w 44179"/>
                <a:gd name="connsiteY11" fmla="*/ 2199 h 36966"/>
                <a:gd name="connsiteX12" fmla="*/ 22177 w 44179"/>
                <a:gd name="connsiteY12" fmla="*/ 4579 h 36966"/>
                <a:gd name="connsiteX13" fmla="*/ 22536 w 44179"/>
                <a:gd name="connsiteY13" fmla="*/ 3189 h 36966"/>
                <a:gd name="connsiteX14" fmla="*/ 14036 w 44179"/>
                <a:gd name="connsiteY14" fmla="*/ 5051 h 36966"/>
                <a:gd name="connsiteX15" fmla="*/ 15336 w 44179"/>
                <a:gd name="connsiteY15" fmla="*/ 6399 h 36966"/>
                <a:gd name="connsiteX16" fmla="*/ 4163 w 44179"/>
                <a:gd name="connsiteY16" fmla="*/ 15648 h 36966"/>
                <a:gd name="connsiteX17" fmla="*/ 3936 w 44179"/>
                <a:gd name="connsiteY17" fmla="*/ 14229 h 3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79" h="36966">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1685" y="17375"/>
                    <a:pt x="42888" y="20955"/>
                    <a:pt x="42492" y="22924"/>
                  </a:cubicBezTo>
                  <a:cubicBezTo>
                    <a:pt x="42096" y="24893"/>
                    <a:pt x="39229" y="25968"/>
                    <a:pt x="39477" y="27135"/>
                  </a:cubicBezTo>
                  <a:cubicBezTo>
                    <a:pt x="39725" y="28302"/>
                    <a:pt x="43526" y="28669"/>
                    <a:pt x="43981" y="29926"/>
                  </a:cubicBezTo>
                  <a:cubicBezTo>
                    <a:pt x="44436" y="31183"/>
                    <a:pt x="44213" y="33551"/>
                    <a:pt x="42207" y="34676"/>
                  </a:cubicBezTo>
                  <a:cubicBezTo>
                    <a:pt x="39797" y="36925"/>
                    <a:pt x="32078" y="35164"/>
                    <a:pt x="28591" y="36674"/>
                  </a:cubicBezTo>
                  <a:cubicBezTo>
                    <a:pt x="23324" y="37552"/>
                    <a:pt x="10414" y="36259"/>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4179" h="36966"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CC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51" name="Wolke 119">
              <a:extLst>
                <a:ext uri="{FF2B5EF4-FFF2-40B4-BE49-F238E27FC236}">
                  <a16:creationId xmlns:a16="http://schemas.microsoft.com/office/drawing/2014/main" id="{AF61C3BE-D452-4B48-97FD-4800FE9A5882}"/>
                </a:ext>
              </a:extLst>
            </p:cNvPr>
            <p:cNvSpPr/>
            <p:nvPr/>
          </p:nvSpPr>
          <p:spPr>
            <a:xfrm>
              <a:off x="-20695970" y="22358713"/>
              <a:ext cx="1174935" cy="156966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37416 w 43256"/>
                <a:gd name="connsiteY7" fmla="*/ 2994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37416 w 43256"/>
                <a:gd name="connsiteY7" fmla="*/ 2994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42779 w 43256"/>
                <a:gd name="connsiteY7" fmla="*/ 3653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 name="connsiteX0" fmla="*/ 3936 w 43256"/>
                <a:gd name="connsiteY0" fmla="*/ 14229 h 36966"/>
                <a:gd name="connsiteX1" fmla="*/ 5659 w 43256"/>
                <a:gd name="connsiteY1" fmla="*/ 6766 h 36966"/>
                <a:gd name="connsiteX2" fmla="*/ 14041 w 43256"/>
                <a:gd name="connsiteY2" fmla="*/ 5061 h 36966"/>
                <a:gd name="connsiteX3" fmla="*/ 22492 w 43256"/>
                <a:gd name="connsiteY3" fmla="*/ 3291 h 36966"/>
                <a:gd name="connsiteX4" fmla="*/ 25785 w 43256"/>
                <a:gd name="connsiteY4" fmla="*/ 59 h 36966"/>
                <a:gd name="connsiteX5" fmla="*/ 29869 w 43256"/>
                <a:gd name="connsiteY5" fmla="*/ 2340 h 36966"/>
                <a:gd name="connsiteX6" fmla="*/ 35499 w 43256"/>
                <a:gd name="connsiteY6" fmla="*/ 549 h 36966"/>
                <a:gd name="connsiteX7" fmla="*/ 38354 w 43256"/>
                <a:gd name="connsiteY7" fmla="*/ 5435 h 36966"/>
                <a:gd name="connsiteX8" fmla="*/ 42018 w 43256"/>
                <a:gd name="connsiteY8" fmla="*/ 10177 h 36966"/>
                <a:gd name="connsiteX9" fmla="*/ 41854 w 43256"/>
                <a:gd name="connsiteY9" fmla="*/ 15319 h 36966"/>
                <a:gd name="connsiteX10" fmla="*/ 43052 w 43256"/>
                <a:gd name="connsiteY10" fmla="*/ 23181 h 36966"/>
                <a:gd name="connsiteX11" fmla="*/ 37440 w 43256"/>
                <a:gd name="connsiteY11" fmla="*/ 30063 h 36966"/>
                <a:gd name="connsiteX12" fmla="*/ 28591 w 43256"/>
                <a:gd name="connsiteY12" fmla="*/ 36674 h 36966"/>
                <a:gd name="connsiteX13" fmla="*/ 5840 w 43256"/>
                <a:gd name="connsiteY13" fmla="*/ 35331 h 36966"/>
                <a:gd name="connsiteX14" fmla="*/ 1146 w 43256"/>
                <a:gd name="connsiteY14" fmla="*/ 31109 h 36966"/>
                <a:gd name="connsiteX15" fmla="*/ 2149 w 43256"/>
                <a:gd name="connsiteY15" fmla="*/ 25410 h 36966"/>
                <a:gd name="connsiteX16" fmla="*/ 31 w 43256"/>
                <a:gd name="connsiteY16" fmla="*/ 19563 h 36966"/>
                <a:gd name="connsiteX17" fmla="*/ 3899 w 43256"/>
                <a:gd name="connsiteY17" fmla="*/ 14366 h 36966"/>
                <a:gd name="connsiteX18" fmla="*/ 3936 w 43256"/>
                <a:gd name="connsiteY18" fmla="*/ 14229 h 36966"/>
                <a:gd name="connsiteX0" fmla="*/ 4729 w 43256"/>
                <a:gd name="connsiteY0" fmla="*/ 26036 h 36966"/>
                <a:gd name="connsiteX1" fmla="*/ 2196 w 43256"/>
                <a:gd name="connsiteY1" fmla="*/ 25239 h 36966"/>
                <a:gd name="connsiteX2" fmla="*/ 6964 w 43256"/>
                <a:gd name="connsiteY2" fmla="*/ 34758 h 36966"/>
                <a:gd name="connsiteX3" fmla="*/ 5856 w 43256"/>
                <a:gd name="connsiteY3" fmla="*/ 35139 h 36966"/>
                <a:gd name="connsiteX4" fmla="*/ 28863 w 43256"/>
                <a:gd name="connsiteY4" fmla="*/ 34610 h 36966"/>
                <a:gd name="connsiteX5" fmla="*/ 28596 w 43256"/>
                <a:gd name="connsiteY5" fmla="*/ 36519 h 36966"/>
                <a:gd name="connsiteX6" fmla="*/ 41834 w 43256"/>
                <a:gd name="connsiteY6" fmla="*/ 15213 h 36966"/>
                <a:gd name="connsiteX7" fmla="*/ 40386 w 43256"/>
                <a:gd name="connsiteY7" fmla="*/ 17889 h 36966"/>
                <a:gd name="connsiteX8" fmla="*/ 38360 w 43256"/>
                <a:gd name="connsiteY8" fmla="*/ 5285 h 36966"/>
                <a:gd name="connsiteX9" fmla="*/ 38436 w 43256"/>
                <a:gd name="connsiteY9" fmla="*/ 6549 h 36966"/>
                <a:gd name="connsiteX10" fmla="*/ 29114 w 43256"/>
                <a:gd name="connsiteY10" fmla="*/ 3811 h 36966"/>
                <a:gd name="connsiteX11" fmla="*/ 29856 w 43256"/>
                <a:gd name="connsiteY11" fmla="*/ 2199 h 36966"/>
                <a:gd name="connsiteX12" fmla="*/ 22177 w 43256"/>
                <a:gd name="connsiteY12" fmla="*/ 4579 h 36966"/>
                <a:gd name="connsiteX13" fmla="*/ 22536 w 43256"/>
                <a:gd name="connsiteY13" fmla="*/ 3189 h 36966"/>
                <a:gd name="connsiteX14" fmla="*/ 14036 w 43256"/>
                <a:gd name="connsiteY14" fmla="*/ 5051 h 36966"/>
                <a:gd name="connsiteX15" fmla="*/ 15336 w 43256"/>
                <a:gd name="connsiteY15" fmla="*/ 6399 h 36966"/>
                <a:gd name="connsiteX16" fmla="*/ 4163 w 43256"/>
                <a:gd name="connsiteY16" fmla="*/ 15648 h 36966"/>
                <a:gd name="connsiteX17" fmla="*/ 3936 w 43256"/>
                <a:gd name="connsiteY17" fmla="*/ 14229 h 36966"/>
                <a:gd name="connsiteX0" fmla="*/ 3936 w 43701"/>
                <a:gd name="connsiteY0" fmla="*/ 14229 h 36966"/>
                <a:gd name="connsiteX1" fmla="*/ 5659 w 43701"/>
                <a:gd name="connsiteY1" fmla="*/ 6766 h 36966"/>
                <a:gd name="connsiteX2" fmla="*/ 14041 w 43701"/>
                <a:gd name="connsiteY2" fmla="*/ 5061 h 36966"/>
                <a:gd name="connsiteX3" fmla="*/ 22492 w 43701"/>
                <a:gd name="connsiteY3" fmla="*/ 3291 h 36966"/>
                <a:gd name="connsiteX4" fmla="*/ 25785 w 43701"/>
                <a:gd name="connsiteY4" fmla="*/ 59 h 36966"/>
                <a:gd name="connsiteX5" fmla="*/ 29869 w 43701"/>
                <a:gd name="connsiteY5" fmla="*/ 2340 h 36966"/>
                <a:gd name="connsiteX6" fmla="*/ 35499 w 43701"/>
                <a:gd name="connsiteY6" fmla="*/ 549 h 36966"/>
                <a:gd name="connsiteX7" fmla="*/ 38354 w 43701"/>
                <a:gd name="connsiteY7" fmla="*/ 5435 h 36966"/>
                <a:gd name="connsiteX8" fmla="*/ 42018 w 43701"/>
                <a:gd name="connsiteY8" fmla="*/ 10177 h 36966"/>
                <a:gd name="connsiteX9" fmla="*/ 41854 w 43701"/>
                <a:gd name="connsiteY9" fmla="*/ 15319 h 36966"/>
                <a:gd name="connsiteX10" fmla="*/ 43052 w 43701"/>
                <a:gd name="connsiteY10" fmla="*/ 23181 h 36966"/>
                <a:gd name="connsiteX11" fmla="*/ 42207 w 43701"/>
                <a:gd name="connsiteY11" fmla="*/ 34676 h 36966"/>
                <a:gd name="connsiteX12" fmla="*/ 28591 w 43701"/>
                <a:gd name="connsiteY12" fmla="*/ 36674 h 36966"/>
                <a:gd name="connsiteX13" fmla="*/ 5840 w 43701"/>
                <a:gd name="connsiteY13" fmla="*/ 35331 h 36966"/>
                <a:gd name="connsiteX14" fmla="*/ 1146 w 43701"/>
                <a:gd name="connsiteY14" fmla="*/ 31109 h 36966"/>
                <a:gd name="connsiteX15" fmla="*/ 2149 w 43701"/>
                <a:gd name="connsiteY15" fmla="*/ 25410 h 36966"/>
                <a:gd name="connsiteX16" fmla="*/ 31 w 43701"/>
                <a:gd name="connsiteY16" fmla="*/ 19563 h 36966"/>
                <a:gd name="connsiteX17" fmla="*/ 3899 w 43701"/>
                <a:gd name="connsiteY17" fmla="*/ 14366 h 36966"/>
                <a:gd name="connsiteX18" fmla="*/ 3936 w 43701"/>
                <a:gd name="connsiteY18" fmla="*/ 14229 h 36966"/>
                <a:gd name="connsiteX0" fmla="*/ 4729 w 43701"/>
                <a:gd name="connsiteY0" fmla="*/ 26036 h 36966"/>
                <a:gd name="connsiteX1" fmla="*/ 2196 w 43701"/>
                <a:gd name="connsiteY1" fmla="*/ 25239 h 36966"/>
                <a:gd name="connsiteX2" fmla="*/ 6964 w 43701"/>
                <a:gd name="connsiteY2" fmla="*/ 34758 h 36966"/>
                <a:gd name="connsiteX3" fmla="*/ 5856 w 43701"/>
                <a:gd name="connsiteY3" fmla="*/ 35139 h 36966"/>
                <a:gd name="connsiteX4" fmla="*/ 28863 w 43701"/>
                <a:gd name="connsiteY4" fmla="*/ 34610 h 36966"/>
                <a:gd name="connsiteX5" fmla="*/ 28596 w 43701"/>
                <a:gd name="connsiteY5" fmla="*/ 36519 h 36966"/>
                <a:gd name="connsiteX6" fmla="*/ 41834 w 43701"/>
                <a:gd name="connsiteY6" fmla="*/ 15213 h 36966"/>
                <a:gd name="connsiteX7" fmla="*/ 40386 w 43701"/>
                <a:gd name="connsiteY7" fmla="*/ 17889 h 36966"/>
                <a:gd name="connsiteX8" fmla="*/ 38360 w 43701"/>
                <a:gd name="connsiteY8" fmla="*/ 5285 h 36966"/>
                <a:gd name="connsiteX9" fmla="*/ 38436 w 43701"/>
                <a:gd name="connsiteY9" fmla="*/ 6549 h 36966"/>
                <a:gd name="connsiteX10" fmla="*/ 29114 w 43701"/>
                <a:gd name="connsiteY10" fmla="*/ 3811 h 36966"/>
                <a:gd name="connsiteX11" fmla="*/ 29856 w 43701"/>
                <a:gd name="connsiteY11" fmla="*/ 2199 h 36966"/>
                <a:gd name="connsiteX12" fmla="*/ 22177 w 43701"/>
                <a:gd name="connsiteY12" fmla="*/ 4579 h 36966"/>
                <a:gd name="connsiteX13" fmla="*/ 22536 w 43701"/>
                <a:gd name="connsiteY13" fmla="*/ 3189 h 36966"/>
                <a:gd name="connsiteX14" fmla="*/ 14036 w 43701"/>
                <a:gd name="connsiteY14" fmla="*/ 5051 h 36966"/>
                <a:gd name="connsiteX15" fmla="*/ 15336 w 43701"/>
                <a:gd name="connsiteY15" fmla="*/ 6399 h 36966"/>
                <a:gd name="connsiteX16" fmla="*/ 4163 w 43701"/>
                <a:gd name="connsiteY16" fmla="*/ 15648 h 36966"/>
                <a:gd name="connsiteX17" fmla="*/ 3936 w 43701"/>
                <a:gd name="connsiteY17" fmla="*/ 14229 h 36966"/>
                <a:gd name="connsiteX0" fmla="*/ 3936 w 42974"/>
                <a:gd name="connsiteY0" fmla="*/ 14229 h 36966"/>
                <a:gd name="connsiteX1" fmla="*/ 5659 w 42974"/>
                <a:gd name="connsiteY1" fmla="*/ 6766 h 36966"/>
                <a:gd name="connsiteX2" fmla="*/ 14041 w 42974"/>
                <a:gd name="connsiteY2" fmla="*/ 5061 h 36966"/>
                <a:gd name="connsiteX3" fmla="*/ 22492 w 42974"/>
                <a:gd name="connsiteY3" fmla="*/ 3291 h 36966"/>
                <a:gd name="connsiteX4" fmla="*/ 25785 w 42974"/>
                <a:gd name="connsiteY4" fmla="*/ 59 h 36966"/>
                <a:gd name="connsiteX5" fmla="*/ 29869 w 42974"/>
                <a:gd name="connsiteY5" fmla="*/ 2340 h 36966"/>
                <a:gd name="connsiteX6" fmla="*/ 35499 w 42974"/>
                <a:gd name="connsiteY6" fmla="*/ 549 h 36966"/>
                <a:gd name="connsiteX7" fmla="*/ 38354 w 42974"/>
                <a:gd name="connsiteY7" fmla="*/ 5435 h 36966"/>
                <a:gd name="connsiteX8" fmla="*/ 42018 w 42974"/>
                <a:gd name="connsiteY8" fmla="*/ 10177 h 36966"/>
                <a:gd name="connsiteX9" fmla="*/ 41854 w 42974"/>
                <a:gd name="connsiteY9" fmla="*/ 15319 h 36966"/>
                <a:gd name="connsiteX10" fmla="*/ 39477 w 42974"/>
                <a:gd name="connsiteY10" fmla="*/ 27135 h 36966"/>
                <a:gd name="connsiteX11" fmla="*/ 42207 w 42974"/>
                <a:gd name="connsiteY11" fmla="*/ 34676 h 36966"/>
                <a:gd name="connsiteX12" fmla="*/ 28591 w 42974"/>
                <a:gd name="connsiteY12" fmla="*/ 36674 h 36966"/>
                <a:gd name="connsiteX13" fmla="*/ 5840 w 42974"/>
                <a:gd name="connsiteY13" fmla="*/ 35331 h 36966"/>
                <a:gd name="connsiteX14" fmla="*/ 1146 w 42974"/>
                <a:gd name="connsiteY14" fmla="*/ 31109 h 36966"/>
                <a:gd name="connsiteX15" fmla="*/ 2149 w 42974"/>
                <a:gd name="connsiteY15" fmla="*/ 25410 h 36966"/>
                <a:gd name="connsiteX16" fmla="*/ 31 w 42974"/>
                <a:gd name="connsiteY16" fmla="*/ 19563 h 36966"/>
                <a:gd name="connsiteX17" fmla="*/ 3899 w 42974"/>
                <a:gd name="connsiteY17" fmla="*/ 14366 h 36966"/>
                <a:gd name="connsiteX18" fmla="*/ 3936 w 42974"/>
                <a:gd name="connsiteY18" fmla="*/ 14229 h 36966"/>
                <a:gd name="connsiteX0" fmla="*/ 4729 w 42974"/>
                <a:gd name="connsiteY0" fmla="*/ 26036 h 36966"/>
                <a:gd name="connsiteX1" fmla="*/ 2196 w 42974"/>
                <a:gd name="connsiteY1" fmla="*/ 25239 h 36966"/>
                <a:gd name="connsiteX2" fmla="*/ 6964 w 42974"/>
                <a:gd name="connsiteY2" fmla="*/ 34758 h 36966"/>
                <a:gd name="connsiteX3" fmla="*/ 5856 w 42974"/>
                <a:gd name="connsiteY3" fmla="*/ 35139 h 36966"/>
                <a:gd name="connsiteX4" fmla="*/ 28863 w 42974"/>
                <a:gd name="connsiteY4" fmla="*/ 34610 h 36966"/>
                <a:gd name="connsiteX5" fmla="*/ 28596 w 42974"/>
                <a:gd name="connsiteY5" fmla="*/ 36519 h 36966"/>
                <a:gd name="connsiteX6" fmla="*/ 41834 w 42974"/>
                <a:gd name="connsiteY6" fmla="*/ 15213 h 36966"/>
                <a:gd name="connsiteX7" fmla="*/ 40386 w 42974"/>
                <a:gd name="connsiteY7" fmla="*/ 17889 h 36966"/>
                <a:gd name="connsiteX8" fmla="*/ 38360 w 42974"/>
                <a:gd name="connsiteY8" fmla="*/ 5285 h 36966"/>
                <a:gd name="connsiteX9" fmla="*/ 38436 w 42974"/>
                <a:gd name="connsiteY9" fmla="*/ 6549 h 36966"/>
                <a:gd name="connsiteX10" fmla="*/ 29114 w 42974"/>
                <a:gd name="connsiteY10" fmla="*/ 3811 h 36966"/>
                <a:gd name="connsiteX11" fmla="*/ 29856 w 42974"/>
                <a:gd name="connsiteY11" fmla="*/ 2199 h 36966"/>
                <a:gd name="connsiteX12" fmla="*/ 22177 w 42974"/>
                <a:gd name="connsiteY12" fmla="*/ 4579 h 36966"/>
                <a:gd name="connsiteX13" fmla="*/ 22536 w 42974"/>
                <a:gd name="connsiteY13" fmla="*/ 3189 h 36966"/>
                <a:gd name="connsiteX14" fmla="*/ 14036 w 42974"/>
                <a:gd name="connsiteY14" fmla="*/ 5051 h 36966"/>
                <a:gd name="connsiteX15" fmla="*/ 15336 w 42974"/>
                <a:gd name="connsiteY15" fmla="*/ 6399 h 36966"/>
                <a:gd name="connsiteX16" fmla="*/ 4163 w 42974"/>
                <a:gd name="connsiteY16" fmla="*/ 15648 h 36966"/>
                <a:gd name="connsiteX17" fmla="*/ 3936 w 42974"/>
                <a:gd name="connsiteY17" fmla="*/ 14229 h 36966"/>
                <a:gd name="connsiteX0" fmla="*/ 3936 w 42988"/>
                <a:gd name="connsiteY0" fmla="*/ 14229 h 36966"/>
                <a:gd name="connsiteX1" fmla="*/ 5659 w 42988"/>
                <a:gd name="connsiteY1" fmla="*/ 6766 h 36966"/>
                <a:gd name="connsiteX2" fmla="*/ 14041 w 42988"/>
                <a:gd name="connsiteY2" fmla="*/ 5061 h 36966"/>
                <a:gd name="connsiteX3" fmla="*/ 22492 w 42988"/>
                <a:gd name="connsiteY3" fmla="*/ 3291 h 36966"/>
                <a:gd name="connsiteX4" fmla="*/ 25785 w 42988"/>
                <a:gd name="connsiteY4" fmla="*/ 59 h 36966"/>
                <a:gd name="connsiteX5" fmla="*/ 29869 w 42988"/>
                <a:gd name="connsiteY5" fmla="*/ 2340 h 36966"/>
                <a:gd name="connsiteX6" fmla="*/ 35499 w 42988"/>
                <a:gd name="connsiteY6" fmla="*/ 549 h 36966"/>
                <a:gd name="connsiteX7" fmla="*/ 38354 w 42988"/>
                <a:gd name="connsiteY7" fmla="*/ 5435 h 36966"/>
                <a:gd name="connsiteX8" fmla="*/ 42018 w 42988"/>
                <a:gd name="connsiteY8" fmla="*/ 10177 h 36966"/>
                <a:gd name="connsiteX9" fmla="*/ 41854 w 42988"/>
                <a:gd name="connsiteY9" fmla="*/ 15319 h 36966"/>
                <a:gd name="connsiteX10" fmla="*/ 41002 w 42988"/>
                <a:gd name="connsiteY10" fmla="*/ 22512 h 36966"/>
                <a:gd name="connsiteX11" fmla="*/ 39477 w 42988"/>
                <a:gd name="connsiteY11" fmla="*/ 27135 h 36966"/>
                <a:gd name="connsiteX12" fmla="*/ 42207 w 42988"/>
                <a:gd name="connsiteY12" fmla="*/ 34676 h 36966"/>
                <a:gd name="connsiteX13" fmla="*/ 28591 w 42988"/>
                <a:gd name="connsiteY13" fmla="*/ 36674 h 36966"/>
                <a:gd name="connsiteX14" fmla="*/ 5840 w 42988"/>
                <a:gd name="connsiteY14" fmla="*/ 35331 h 36966"/>
                <a:gd name="connsiteX15" fmla="*/ 1146 w 42988"/>
                <a:gd name="connsiteY15" fmla="*/ 31109 h 36966"/>
                <a:gd name="connsiteX16" fmla="*/ 2149 w 42988"/>
                <a:gd name="connsiteY16" fmla="*/ 25410 h 36966"/>
                <a:gd name="connsiteX17" fmla="*/ 31 w 42988"/>
                <a:gd name="connsiteY17" fmla="*/ 19563 h 36966"/>
                <a:gd name="connsiteX18" fmla="*/ 3899 w 42988"/>
                <a:gd name="connsiteY18" fmla="*/ 14366 h 36966"/>
                <a:gd name="connsiteX19" fmla="*/ 3936 w 42988"/>
                <a:gd name="connsiteY19" fmla="*/ 14229 h 36966"/>
                <a:gd name="connsiteX0" fmla="*/ 4729 w 42988"/>
                <a:gd name="connsiteY0" fmla="*/ 26036 h 36966"/>
                <a:gd name="connsiteX1" fmla="*/ 2196 w 42988"/>
                <a:gd name="connsiteY1" fmla="*/ 25239 h 36966"/>
                <a:gd name="connsiteX2" fmla="*/ 6964 w 42988"/>
                <a:gd name="connsiteY2" fmla="*/ 34758 h 36966"/>
                <a:gd name="connsiteX3" fmla="*/ 5856 w 42988"/>
                <a:gd name="connsiteY3" fmla="*/ 35139 h 36966"/>
                <a:gd name="connsiteX4" fmla="*/ 28863 w 42988"/>
                <a:gd name="connsiteY4" fmla="*/ 34610 h 36966"/>
                <a:gd name="connsiteX5" fmla="*/ 28596 w 42988"/>
                <a:gd name="connsiteY5" fmla="*/ 36519 h 36966"/>
                <a:gd name="connsiteX6" fmla="*/ 41834 w 42988"/>
                <a:gd name="connsiteY6" fmla="*/ 15213 h 36966"/>
                <a:gd name="connsiteX7" fmla="*/ 40386 w 42988"/>
                <a:gd name="connsiteY7" fmla="*/ 17889 h 36966"/>
                <a:gd name="connsiteX8" fmla="*/ 38360 w 42988"/>
                <a:gd name="connsiteY8" fmla="*/ 5285 h 36966"/>
                <a:gd name="connsiteX9" fmla="*/ 38436 w 42988"/>
                <a:gd name="connsiteY9" fmla="*/ 6549 h 36966"/>
                <a:gd name="connsiteX10" fmla="*/ 29114 w 42988"/>
                <a:gd name="connsiteY10" fmla="*/ 3811 h 36966"/>
                <a:gd name="connsiteX11" fmla="*/ 29856 w 42988"/>
                <a:gd name="connsiteY11" fmla="*/ 2199 h 36966"/>
                <a:gd name="connsiteX12" fmla="*/ 22177 w 42988"/>
                <a:gd name="connsiteY12" fmla="*/ 4579 h 36966"/>
                <a:gd name="connsiteX13" fmla="*/ 22536 w 42988"/>
                <a:gd name="connsiteY13" fmla="*/ 3189 h 36966"/>
                <a:gd name="connsiteX14" fmla="*/ 14036 w 42988"/>
                <a:gd name="connsiteY14" fmla="*/ 5051 h 36966"/>
                <a:gd name="connsiteX15" fmla="*/ 15336 w 42988"/>
                <a:gd name="connsiteY15" fmla="*/ 6399 h 36966"/>
                <a:gd name="connsiteX16" fmla="*/ 4163 w 42988"/>
                <a:gd name="connsiteY16" fmla="*/ 15648 h 36966"/>
                <a:gd name="connsiteX17" fmla="*/ 3936 w 42988"/>
                <a:gd name="connsiteY17" fmla="*/ 14229 h 36966"/>
                <a:gd name="connsiteX0" fmla="*/ 3936 w 42964"/>
                <a:gd name="connsiteY0" fmla="*/ 14229 h 36966"/>
                <a:gd name="connsiteX1" fmla="*/ 5659 w 42964"/>
                <a:gd name="connsiteY1" fmla="*/ 6766 h 36966"/>
                <a:gd name="connsiteX2" fmla="*/ 14041 w 42964"/>
                <a:gd name="connsiteY2" fmla="*/ 5061 h 36966"/>
                <a:gd name="connsiteX3" fmla="*/ 22492 w 42964"/>
                <a:gd name="connsiteY3" fmla="*/ 3291 h 36966"/>
                <a:gd name="connsiteX4" fmla="*/ 25785 w 42964"/>
                <a:gd name="connsiteY4" fmla="*/ 59 h 36966"/>
                <a:gd name="connsiteX5" fmla="*/ 29869 w 42964"/>
                <a:gd name="connsiteY5" fmla="*/ 2340 h 36966"/>
                <a:gd name="connsiteX6" fmla="*/ 35499 w 42964"/>
                <a:gd name="connsiteY6" fmla="*/ 549 h 36966"/>
                <a:gd name="connsiteX7" fmla="*/ 38354 w 42964"/>
                <a:gd name="connsiteY7" fmla="*/ 5435 h 36966"/>
                <a:gd name="connsiteX8" fmla="*/ 42018 w 42964"/>
                <a:gd name="connsiteY8" fmla="*/ 10177 h 36966"/>
                <a:gd name="connsiteX9" fmla="*/ 41854 w 42964"/>
                <a:gd name="connsiteY9" fmla="*/ 15319 h 36966"/>
                <a:gd name="connsiteX10" fmla="*/ 42492 w 42964"/>
                <a:gd name="connsiteY10" fmla="*/ 22924 h 36966"/>
                <a:gd name="connsiteX11" fmla="*/ 39477 w 42964"/>
                <a:gd name="connsiteY11" fmla="*/ 27135 h 36966"/>
                <a:gd name="connsiteX12" fmla="*/ 42207 w 42964"/>
                <a:gd name="connsiteY12" fmla="*/ 34676 h 36966"/>
                <a:gd name="connsiteX13" fmla="*/ 28591 w 42964"/>
                <a:gd name="connsiteY13" fmla="*/ 36674 h 36966"/>
                <a:gd name="connsiteX14" fmla="*/ 5840 w 42964"/>
                <a:gd name="connsiteY14" fmla="*/ 35331 h 36966"/>
                <a:gd name="connsiteX15" fmla="*/ 1146 w 42964"/>
                <a:gd name="connsiteY15" fmla="*/ 31109 h 36966"/>
                <a:gd name="connsiteX16" fmla="*/ 2149 w 42964"/>
                <a:gd name="connsiteY16" fmla="*/ 25410 h 36966"/>
                <a:gd name="connsiteX17" fmla="*/ 31 w 42964"/>
                <a:gd name="connsiteY17" fmla="*/ 19563 h 36966"/>
                <a:gd name="connsiteX18" fmla="*/ 3899 w 42964"/>
                <a:gd name="connsiteY18" fmla="*/ 14366 h 36966"/>
                <a:gd name="connsiteX19" fmla="*/ 3936 w 42964"/>
                <a:gd name="connsiteY19" fmla="*/ 14229 h 36966"/>
                <a:gd name="connsiteX0" fmla="*/ 4729 w 42964"/>
                <a:gd name="connsiteY0" fmla="*/ 26036 h 36966"/>
                <a:gd name="connsiteX1" fmla="*/ 2196 w 42964"/>
                <a:gd name="connsiteY1" fmla="*/ 25239 h 36966"/>
                <a:gd name="connsiteX2" fmla="*/ 6964 w 42964"/>
                <a:gd name="connsiteY2" fmla="*/ 34758 h 36966"/>
                <a:gd name="connsiteX3" fmla="*/ 5856 w 42964"/>
                <a:gd name="connsiteY3" fmla="*/ 35139 h 36966"/>
                <a:gd name="connsiteX4" fmla="*/ 28863 w 42964"/>
                <a:gd name="connsiteY4" fmla="*/ 34610 h 36966"/>
                <a:gd name="connsiteX5" fmla="*/ 28596 w 42964"/>
                <a:gd name="connsiteY5" fmla="*/ 36519 h 36966"/>
                <a:gd name="connsiteX6" fmla="*/ 41834 w 42964"/>
                <a:gd name="connsiteY6" fmla="*/ 15213 h 36966"/>
                <a:gd name="connsiteX7" fmla="*/ 40386 w 42964"/>
                <a:gd name="connsiteY7" fmla="*/ 17889 h 36966"/>
                <a:gd name="connsiteX8" fmla="*/ 38360 w 42964"/>
                <a:gd name="connsiteY8" fmla="*/ 5285 h 36966"/>
                <a:gd name="connsiteX9" fmla="*/ 38436 w 42964"/>
                <a:gd name="connsiteY9" fmla="*/ 6549 h 36966"/>
                <a:gd name="connsiteX10" fmla="*/ 29114 w 42964"/>
                <a:gd name="connsiteY10" fmla="*/ 3811 h 36966"/>
                <a:gd name="connsiteX11" fmla="*/ 29856 w 42964"/>
                <a:gd name="connsiteY11" fmla="*/ 2199 h 36966"/>
                <a:gd name="connsiteX12" fmla="*/ 22177 w 42964"/>
                <a:gd name="connsiteY12" fmla="*/ 4579 h 36966"/>
                <a:gd name="connsiteX13" fmla="*/ 22536 w 42964"/>
                <a:gd name="connsiteY13" fmla="*/ 3189 h 36966"/>
                <a:gd name="connsiteX14" fmla="*/ 14036 w 42964"/>
                <a:gd name="connsiteY14" fmla="*/ 5051 h 36966"/>
                <a:gd name="connsiteX15" fmla="*/ 15336 w 42964"/>
                <a:gd name="connsiteY15" fmla="*/ 6399 h 36966"/>
                <a:gd name="connsiteX16" fmla="*/ 4163 w 42964"/>
                <a:gd name="connsiteY16" fmla="*/ 15648 h 36966"/>
                <a:gd name="connsiteX17" fmla="*/ 3936 w 42964"/>
                <a:gd name="connsiteY17" fmla="*/ 14229 h 36966"/>
                <a:gd name="connsiteX0" fmla="*/ 3936 w 42871"/>
                <a:gd name="connsiteY0" fmla="*/ 14229 h 36966"/>
                <a:gd name="connsiteX1" fmla="*/ 5659 w 42871"/>
                <a:gd name="connsiteY1" fmla="*/ 6766 h 36966"/>
                <a:gd name="connsiteX2" fmla="*/ 14041 w 42871"/>
                <a:gd name="connsiteY2" fmla="*/ 5061 h 36966"/>
                <a:gd name="connsiteX3" fmla="*/ 22492 w 42871"/>
                <a:gd name="connsiteY3" fmla="*/ 3291 h 36966"/>
                <a:gd name="connsiteX4" fmla="*/ 25785 w 42871"/>
                <a:gd name="connsiteY4" fmla="*/ 59 h 36966"/>
                <a:gd name="connsiteX5" fmla="*/ 29869 w 42871"/>
                <a:gd name="connsiteY5" fmla="*/ 2340 h 36966"/>
                <a:gd name="connsiteX6" fmla="*/ 35499 w 42871"/>
                <a:gd name="connsiteY6" fmla="*/ 549 h 36966"/>
                <a:gd name="connsiteX7" fmla="*/ 38354 w 42871"/>
                <a:gd name="connsiteY7" fmla="*/ 5435 h 36966"/>
                <a:gd name="connsiteX8" fmla="*/ 42018 w 42871"/>
                <a:gd name="connsiteY8" fmla="*/ 10177 h 36966"/>
                <a:gd name="connsiteX9" fmla="*/ 41854 w 42871"/>
                <a:gd name="connsiteY9" fmla="*/ 15319 h 36966"/>
                <a:gd name="connsiteX10" fmla="*/ 42492 w 42871"/>
                <a:gd name="connsiteY10" fmla="*/ 22924 h 36966"/>
                <a:gd name="connsiteX11" fmla="*/ 39477 w 42871"/>
                <a:gd name="connsiteY11" fmla="*/ 27135 h 36966"/>
                <a:gd name="connsiteX12" fmla="*/ 40629 w 42871"/>
                <a:gd name="connsiteY12" fmla="*/ 29926 h 36966"/>
                <a:gd name="connsiteX13" fmla="*/ 42207 w 42871"/>
                <a:gd name="connsiteY13" fmla="*/ 34676 h 36966"/>
                <a:gd name="connsiteX14" fmla="*/ 28591 w 42871"/>
                <a:gd name="connsiteY14" fmla="*/ 36674 h 36966"/>
                <a:gd name="connsiteX15" fmla="*/ 5840 w 42871"/>
                <a:gd name="connsiteY15" fmla="*/ 35331 h 36966"/>
                <a:gd name="connsiteX16" fmla="*/ 1146 w 42871"/>
                <a:gd name="connsiteY16" fmla="*/ 31109 h 36966"/>
                <a:gd name="connsiteX17" fmla="*/ 2149 w 42871"/>
                <a:gd name="connsiteY17" fmla="*/ 25410 h 36966"/>
                <a:gd name="connsiteX18" fmla="*/ 31 w 42871"/>
                <a:gd name="connsiteY18" fmla="*/ 19563 h 36966"/>
                <a:gd name="connsiteX19" fmla="*/ 3899 w 42871"/>
                <a:gd name="connsiteY19" fmla="*/ 14366 h 36966"/>
                <a:gd name="connsiteX20" fmla="*/ 3936 w 42871"/>
                <a:gd name="connsiteY20" fmla="*/ 14229 h 36966"/>
                <a:gd name="connsiteX0" fmla="*/ 4729 w 42871"/>
                <a:gd name="connsiteY0" fmla="*/ 26036 h 36966"/>
                <a:gd name="connsiteX1" fmla="*/ 2196 w 42871"/>
                <a:gd name="connsiteY1" fmla="*/ 25239 h 36966"/>
                <a:gd name="connsiteX2" fmla="*/ 6964 w 42871"/>
                <a:gd name="connsiteY2" fmla="*/ 34758 h 36966"/>
                <a:gd name="connsiteX3" fmla="*/ 5856 w 42871"/>
                <a:gd name="connsiteY3" fmla="*/ 35139 h 36966"/>
                <a:gd name="connsiteX4" fmla="*/ 28863 w 42871"/>
                <a:gd name="connsiteY4" fmla="*/ 34610 h 36966"/>
                <a:gd name="connsiteX5" fmla="*/ 28596 w 42871"/>
                <a:gd name="connsiteY5" fmla="*/ 36519 h 36966"/>
                <a:gd name="connsiteX6" fmla="*/ 41834 w 42871"/>
                <a:gd name="connsiteY6" fmla="*/ 15213 h 36966"/>
                <a:gd name="connsiteX7" fmla="*/ 40386 w 42871"/>
                <a:gd name="connsiteY7" fmla="*/ 17889 h 36966"/>
                <a:gd name="connsiteX8" fmla="*/ 38360 w 42871"/>
                <a:gd name="connsiteY8" fmla="*/ 5285 h 36966"/>
                <a:gd name="connsiteX9" fmla="*/ 38436 w 42871"/>
                <a:gd name="connsiteY9" fmla="*/ 6549 h 36966"/>
                <a:gd name="connsiteX10" fmla="*/ 29114 w 42871"/>
                <a:gd name="connsiteY10" fmla="*/ 3811 h 36966"/>
                <a:gd name="connsiteX11" fmla="*/ 29856 w 42871"/>
                <a:gd name="connsiteY11" fmla="*/ 2199 h 36966"/>
                <a:gd name="connsiteX12" fmla="*/ 22177 w 42871"/>
                <a:gd name="connsiteY12" fmla="*/ 4579 h 36966"/>
                <a:gd name="connsiteX13" fmla="*/ 22536 w 42871"/>
                <a:gd name="connsiteY13" fmla="*/ 3189 h 36966"/>
                <a:gd name="connsiteX14" fmla="*/ 14036 w 42871"/>
                <a:gd name="connsiteY14" fmla="*/ 5051 h 36966"/>
                <a:gd name="connsiteX15" fmla="*/ 15336 w 42871"/>
                <a:gd name="connsiteY15" fmla="*/ 6399 h 36966"/>
                <a:gd name="connsiteX16" fmla="*/ 4163 w 42871"/>
                <a:gd name="connsiteY16" fmla="*/ 15648 h 36966"/>
                <a:gd name="connsiteX17" fmla="*/ 3936 w 42871"/>
                <a:gd name="connsiteY17" fmla="*/ 14229 h 36966"/>
                <a:gd name="connsiteX0" fmla="*/ 3936 w 44179"/>
                <a:gd name="connsiteY0" fmla="*/ 14229 h 36966"/>
                <a:gd name="connsiteX1" fmla="*/ 5659 w 44179"/>
                <a:gd name="connsiteY1" fmla="*/ 6766 h 36966"/>
                <a:gd name="connsiteX2" fmla="*/ 14041 w 44179"/>
                <a:gd name="connsiteY2" fmla="*/ 5061 h 36966"/>
                <a:gd name="connsiteX3" fmla="*/ 22492 w 44179"/>
                <a:gd name="connsiteY3" fmla="*/ 3291 h 36966"/>
                <a:gd name="connsiteX4" fmla="*/ 25785 w 44179"/>
                <a:gd name="connsiteY4" fmla="*/ 59 h 36966"/>
                <a:gd name="connsiteX5" fmla="*/ 29869 w 44179"/>
                <a:gd name="connsiteY5" fmla="*/ 2340 h 36966"/>
                <a:gd name="connsiteX6" fmla="*/ 35499 w 44179"/>
                <a:gd name="connsiteY6" fmla="*/ 549 h 36966"/>
                <a:gd name="connsiteX7" fmla="*/ 38354 w 44179"/>
                <a:gd name="connsiteY7" fmla="*/ 5435 h 36966"/>
                <a:gd name="connsiteX8" fmla="*/ 42018 w 44179"/>
                <a:gd name="connsiteY8" fmla="*/ 10177 h 36966"/>
                <a:gd name="connsiteX9" fmla="*/ 41854 w 44179"/>
                <a:gd name="connsiteY9" fmla="*/ 15319 h 36966"/>
                <a:gd name="connsiteX10" fmla="*/ 42492 w 44179"/>
                <a:gd name="connsiteY10" fmla="*/ 22924 h 36966"/>
                <a:gd name="connsiteX11" fmla="*/ 39477 w 44179"/>
                <a:gd name="connsiteY11" fmla="*/ 27135 h 36966"/>
                <a:gd name="connsiteX12" fmla="*/ 43981 w 44179"/>
                <a:gd name="connsiteY12" fmla="*/ 29926 h 36966"/>
                <a:gd name="connsiteX13" fmla="*/ 42207 w 44179"/>
                <a:gd name="connsiteY13" fmla="*/ 34676 h 36966"/>
                <a:gd name="connsiteX14" fmla="*/ 28591 w 44179"/>
                <a:gd name="connsiteY14" fmla="*/ 36674 h 36966"/>
                <a:gd name="connsiteX15" fmla="*/ 5840 w 44179"/>
                <a:gd name="connsiteY15" fmla="*/ 35331 h 36966"/>
                <a:gd name="connsiteX16" fmla="*/ 1146 w 44179"/>
                <a:gd name="connsiteY16" fmla="*/ 31109 h 36966"/>
                <a:gd name="connsiteX17" fmla="*/ 2149 w 44179"/>
                <a:gd name="connsiteY17" fmla="*/ 25410 h 36966"/>
                <a:gd name="connsiteX18" fmla="*/ 31 w 44179"/>
                <a:gd name="connsiteY18" fmla="*/ 19563 h 36966"/>
                <a:gd name="connsiteX19" fmla="*/ 3899 w 44179"/>
                <a:gd name="connsiteY19" fmla="*/ 14366 h 36966"/>
                <a:gd name="connsiteX20" fmla="*/ 3936 w 44179"/>
                <a:gd name="connsiteY20" fmla="*/ 14229 h 36966"/>
                <a:gd name="connsiteX0" fmla="*/ 4729 w 44179"/>
                <a:gd name="connsiteY0" fmla="*/ 26036 h 36966"/>
                <a:gd name="connsiteX1" fmla="*/ 2196 w 44179"/>
                <a:gd name="connsiteY1" fmla="*/ 25239 h 36966"/>
                <a:gd name="connsiteX2" fmla="*/ 6964 w 44179"/>
                <a:gd name="connsiteY2" fmla="*/ 34758 h 36966"/>
                <a:gd name="connsiteX3" fmla="*/ 5856 w 44179"/>
                <a:gd name="connsiteY3" fmla="*/ 35139 h 36966"/>
                <a:gd name="connsiteX4" fmla="*/ 28863 w 44179"/>
                <a:gd name="connsiteY4" fmla="*/ 34610 h 36966"/>
                <a:gd name="connsiteX5" fmla="*/ 28596 w 44179"/>
                <a:gd name="connsiteY5" fmla="*/ 36519 h 36966"/>
                <a:gd name="connsiteX6" fmla="*/ 41834 w 44179"/>
                <a:gd name="connsiteY6" fmla="*/ 15213 h 36966"/>
                <a:gd name="connsiteX7" fmla="*/ 40386 w 44179"/>
                <a:gd name="connsiteY7" fmla="*/ 17889 h 36966"/>
                <a:gd name="connsiteX8" fmla="*/ 38360 w 44179"/>
                <a:gd name="connsiteY8" fmla="*/ 5285 h 36966"/>
                <a:gd name="connsiteX9" fmla="*/ 38436 w 44179"/>
                <a:gd name="connsiteY9" fmla="*/ 6549 h 36966"/>
                <a:gd name="connsiteX10" fmla="*/ 29114 w 44179"/>
                <a:gd name="connsiteY10" fmla="*/ 3811 h 36966"/>
                <a:gd name="connsiteX11" fmla="*/ 29856 w 44179"/>
                <a:gd name="connsiteY11" fmla="*/ 2199 h 36966"/>
                <a:gd name="connsiteX12" fmla="*/ 22177 w 44179"/>
                <a:gd name="connsiteY12" fmla="*/ 4579 h 36966"/>
                <a:gd name="connsiteX13" fmla="*/ 22536 w 44179"/>
                <a:gd name="connsiteY13" fmla="*/ 3189 h 36966"/>
                <a:gd name="connsiteX14" fmla="*/ 14036 w 44179"/>
                <a:gd name="connsiteY14" fmla="*/ 5051 h 36966"/>
                <a:gd name="connsiteX15" fmla="*/ 15336 w 44179"/>
                <a:gd name="connsiteY15" fmla="*/ 6399 h 36966"/>
                <a:gd name="connsiteX16" fmla="*/ 4163 w 44179"/>
                <a:gd name="connsiteY16" fmla="*/ 15648 h 36966"/>
                <a:gd name="connsiteX17" fmla="*/ 3936 w 44179"/>
                <a:gd name="connsiteY17" fmla="*/ 14229 h 36966"/>
                <a:gd name="connsiteX0" fmla="*/ 5958 w 46201"/>
                <a:gd name="connsiteY0" fmla="*/ 21673 h 44410"/>
                <a:gd name="connsiteX1" fmla="*/ 178 w 46201"/>
                <a:gd name="connsiteY1" fmla="*/ 498 h 44410"/>
                <a:gd name="connsiteX2" fmla="*/ 16063 w 46201"/>
                <a:gd name="connsiteY2" fmla="*/ 12505 h 44410"/>
                <a:gd name="connsiteX3" fmla="*/ 24514 w 46201"/>
                <a:gd name="connsiteY3" fmla="*/ 10735 h 44410"/>
                <a:gd name="connsiteX4" fmla="*/ 27807 w 46201"/>
                <a:gd name="connsiteY4" fmla="*/ 7503 h 44410"/>
                <a:gd name="connsiteX5" fmla="*/ 31891 w 46201"/>
                <a:gd name="connsiteY5" fmla="*/ 9784 h 44410"/>
                <a:gd name="connsiteX6" fmla="*/ 37521 w 46201"/>
                <a:gd name="connsiteY6" fmla="*/ 7993 h 44410"/>
                <a:gd name="connsiteX7" fmla="*/ 40376 w 46201"/>
                <a:gd name="connsiteY7" fmla="*/ 12879 h 44410"/>
                <a:gd name="connsiteX8" fmla="*/ 44040 w 46201"/>
                <a:gd name="connsiteY8" fmla="*/ 17621 h 44410"/>
                <a:gd name="connsiteX9" fmla="*/ 43876 w 46201"/>
                <a:gd name="connsiteY9" fmla="*/ 22763 h 44410"/>
                <a:gd name="connsiteX10" fmla="*/ 44514 w 46201"/>
                <a:gd name="connsiteY10" fmla="*/ 30368 h 44410"/>
                <a:gd name="connsiteX11" fmla="*/ 41499 w 46201"/>
                <a:gd name="connsiteY11" fmla="*/ 34579 h 44410"/>
                <a:gd name="connsiteX12" fmla="*/ 46003 w 46201"/>
                <a:gd name="connsiteY12" fmla="*/ 37370 h 44410"/>
                <a:gd name="connsiteX13" fmla="*/ 44229 w 46201"/>
                <a:gd name="connsiteY13" fmla="*/ 42120 h 44410"/>
                <a:gd name="connsiteX14" fmla="*/ 30613 w 46201"/>
                <a:gd name="connsiteY14" fmla="*/ 44118 h 44410"/>
                <a:gd name="connsiteX15" fmla="*/ 7862 w 46201"/>
                <a:gd name="connsiteY15" fmla="*/ 42775 h 44410"/>
                <a:gd name="connsiteX16" fmla="*/ 3168 w 46201"/>
                <a:gd name="connsiteY16" fmla="*/ 38553 h 44410"/>
                <a:gd name="connsiteX17" fmla="*/ 4171 w 46201"/>
                <a:gd name="connsiteY17" fmla="*/ 32854 h 44410"/>
                <a:gd name="connsiteX18" fmla="*/ 2053 w 46201"/>
                <a:gd name="connsiteY18" fmla="*/ 27007 h 44410"/>
                <a:gd name="connsiteX19" fmla="*/ 5921 w 46201"/>
                <a:gd name="connsiteY19" fmla="*/ 21810 h 44410"/>
                <a:gd name="connsiteX20" fmla="*/ 5958 w 46201"/>
                <a:gd name="connsiteY20" fmla="*/ 21673 h 44410"/>
                <a:gd name="connsiteX0" fmla="*/ 6751 w 46201"/>
                <a:gd name="connsiteY0" fmla="*/ 33480 h 44410"/>
                <a:gd name="connsiteX1" fmla="*/ 4218 w 46201"/>
                <a:gd name="connsiteY1" fmla="*/ 32683 h 44410"/>
                <a:gd name="connsiteX2" fmla="*/ 8986 w 46201"/>
                <a:gd name="connsiteY2" fmla="*/ 42202 h 44410"/>
                <a:gd name="connsiteX3" fmla="*/ 7878 w 46201"/>
                <a:gd name="connsiteY3" fmla="*/ 42583 h 44410"/>
                <a:gd name="connsiteX4" fmla="*/ 30885 w 46201"/>
                <a:gd name="connsiteY4" fmla="*/ 42054 h 44410"/>
                <a:gd name="connsiteX5" fmla="*/ 30618 w 46201"/>
                <a:gd name="connsiteY5" fmla="*/ 43963 h 44410"/>
                <a:gd name="connsiteX6" fmla="*/ 43856 w 46201"/>
                <a:gd name="connsiteY6" fmla="*/ 22657 h 44410"/>
                <a:gd name="connsiteX7" fmla="*/ 42408 w 46201"/>
                <a:gd name="connsiteY7" fmla="*/ 25333 h 44410"/>
                <a:gd name="connsiteX8" fmla="*/ 40382 w 46201"/>
                <a:gd name="connsiteY8" fmla="*/ 12729 h 44410"/>
                <a:gd name="connsiteX9" fmla="*/ 40458 w 46201"/>
                <a:gd name="connsiteY9" fmla="*/ 13993 h 44410"/>
                <a:gd name="connsiteX10" fmla="*/ 31136 w 46201"/>
                <a:gd name="connsiteY10" fmla="*/ 11255 h 44410"/>
                <a:gd name="connsiteX11" fmla="*/ 31878 w 46201"/>
                <a:gd name="connsiteY11" fmla="*/ 9643 h 44410"/>
                <a:gd name="connsiteX12" fmla="*/ 24199 w 46201"/>
                <a:gd name="connsiteY12" fmla="*/ 12023 h 44410"/>
                <a:gd name="connsiteX13" fmla="*/ 24558 w 46201"/>
                <a:gd name="connsiteY13" fmla="*/ 10633 h 44410"/>
                <a:gd name="connsiteX14" fmla="*/ 16058 w 46201"/>
                <a:gd name="connsiteY14" fmla="*/ 12495 h 44410"/>
                <a:gd name="connsiteX15" fmla="*/ 17358 w 46201"/>
                <a:gd name="connsiteY15" fmla="*/ 13843 h 44410"/>
                <a:gd name="connsiteX16" fmla="*/ 6185 w 46201"/>
                <a:gd name="connsiteY16" fmla="*/ 23092 h 44410"/>
                <a:gd name="connsiteX17" fmla="*/ 5958 w 46201"/>
                <a:gd name="connsiteY17" fmla="*/ 21673 h 44410"/>
                <a:gd name="connsiteX0" fmla="*/ 5958 w 46201"/>
                <a:gd name="connsiteY0" fmla="*/ 25245 h 47982"/>
                <a:gd name="connsiteX1" fmla="*/ 178 w 46201"/>
                <a:gd name="connsiteY1" fmla="*/ 4070 h 47982"/>
                <a:gd name="connsiteX2" fmla="*/ 16063 w 46201"/>
                <a:gd name="connsiteY2" fmla="*/ 16077 h 47982"/>
                <a:gd name="connsiteX3" fmla="*/ 24514 w 46201"/>
                <a:gd name="connsiteY3" fmla="*/ 14307 h 47982"/>
                <a:gd name="connsiteX4" fmla="*/ 27807 w 46201"/>
                <a:gd name="connsiteY4" fmla="*/ 11075 h 47982"/>
                <a:gd name="connsiteX5" fmla="*/ 31891 w 46201"/>
                <a:gd name="connsiteY5" fmla="*/ 13356 h 47982"/>
                <a:gd name="connsiteX6" fmla="*/ 37521 w 46201"/>
                <a:gd name="connsiteY6" fmla="*/ 11565 h 47982"/>
                <a:gd name="connsiteX7" fmla="*/ 40376 w 46201"/>
                <a:gd name="connsiteY7" fmla="*/ 16451 h 47982"/>
                <a:gd name="connsiteX8" fmla="*/ 44040 w 46201"/>
                <a:gd name="connsiteY8" fmla="*/ 21193 h 47982"/>
                <a:gd name="connsiteX9" fmla="*/ 43876 w 46201"/>
                <a:gd name="connsiteY9" fmla="*/ 26335 h 47982"/>
                <a:gd name="connsiteX10" fmla="*/ 44514 w 46201"/>
                <a:gd name="connsiteY10" fmla="*/ 33940 h 47982"/>
                <a:gd name="connsiteX11" fmla="*/ 41499 w 46201"/>
                <a:gd name="connsiteY11" fmla="*/ 38151 h 47982"/>
                <a:gd name="connsiteX12" fmla="*/ 46003 w 46201"/>
                <a:gd name="connsiteY12" fmla="*/ 40942 h 47982"/>
                <a:gd name="connsiteX13" fmla="*/ 44229 w 46201"/>
                <a:gd name="connsiteY13" fmla="*/ 45692 h 47982"/>
                <a:gd name="connsiteX14" fmla="*/ 30613 w 46201"/>
                <a:gd name="connsiteY14" fmla="*/ 47690 h 47982"/>
                <a:gd name="connsiteX15" fmla="*/ 7862 w 46201"/>
                <a:gd name="connsiteY15" fmla="*/ 46347 h 47982"/>
                <a:gd name="connsiteX16" fmla="*/ 3168 w 46201"/>
                <a:gd name="connsiteY16" fmla="*/ 42125 h 47982"/>
                <a:gd name="connsiteX17" fmla="*/ 4171 w 46201"/>
                <a:gd name="connsiteY17" fmla="*/ 36426 h 47982"/>
                <a:gd name="connsiteX18" fmla="*/ 2053 w 46201"/>
                <a:gd name="connsiteY18" fmla="*/ 30579 h 47982"/>
                <a:gd name="connsiteX19" fmla="*/ 5921 w 46201"/>
                <a:gd name="connsiteY19" fmla="*/ 25382 h 47982"/>
                <a:gd name="connsiteX20" fmla="*/ 5958 w 46201"/>
                <a:gd name="connsiteY20" fmla="*/ 25245 h 47982"/>
                <a:gd name="connsiteX0" fmla="*/ 6751 w 46201"/>
                <a:gd name="connsiteY0" fmla="*/ 37052 h 47982"/>
                <a:gd name="connsiteX1" fmla="*/ 4218 w 46201"/>
                <a:gd name="connsiteY1" fmla="*/ 36255 h 47982"/>
                <a:gd name="connsiteX2" fmla="*/ 8986 w 46201"/>
                <a:gd name="connsiteY2" fmla="*/ 45774 h 47982"/>
                <a:gd name="connsiteX3" fmla="*/ 7878 w 46201"/>
                <a:gd name="connsiteY3" fmla="*/ 46155 h 47982"/>
                <a:gd name="connsiteX4" fmla="*/ 30885 w 46201"/>
                <a:gd name="connsiteY4" fmla="*/ 45626 h 47982"/>
                <a:gd name="connsiteX5" fmla="*/ 30618 w 46201"/>
                <a:gd name="connsiteY5" fmla="*/ 47535 h 47982"/>
                <a:gd name="connsiteX6" fmla="*/ 43856 w 46201"/>
                <a:gd name="connsiteY6" fmla="*/ 26229 h 47982"/>
                <a:gd name="connsiteX7" fmla="*/ 42408 w 46201"/>
                <a:gd name="connsiteY7" fmla="*/ 28905 h 47982"/>
                <a:gd name="connsiteX8" fmla="*/ 40382 w 46201"/>
                <a:gd name="connsiteY8" fmla="*/ 16301 h 47982"/>
                <a:gd name="connsiteX9" fmla="*/ 40458 w 46201"/>
                <a:gd name="connsiteY9" fmla="*/ 17565 h 47982"/>
                <a:gd name="connsiteX10" fmla="*/ 31136 w 46201"/>
                <a:gd name="connsiteY10" fmla="*/ 14827 h 47982"/>
                <a:gd name="connsiteX11" fmla="*/ 31878 w 46201"/>
                <a:gd name="connsiteY11" fmla="*/ 13215 h 47982"/>
                <a:gd name="connsiteX12" fmla="*/ 24199 w 46201"/>
                <a:gd name="connsiteY12" fmla="*/ 15595 h 47982"/>
                <a:gd name="connsiteX13" fmla="*/ 24558 w 46201"/>
                <a:gd name="connsiteY13" fmla="*/ 14205 h 47982"/>
                <a:gd name="connsiteX14" fmla="*/ 16058 w 46201"/>
                <a:gd name="connsiteY14" fmla="*/ 16067 h 47982"/>
                <a:gd name="connsiteX15" fmla="*/ 14710 w 46201"/>
                <a:gd name="connsiteY15" fmla="*/ 11 h 47982"/>
                <a:gd name="connsiteX16" fmla="*/ 6185 w 46201"/>
                <a:gd name="connsiteY16" fmla="*/ 26664 h 47982"/>
                <a:gd name="connsiteX17" fmla="*/ 5958 w 46201"/>
                <a:gd name="connsiteY17" fmla="*/ 25245 h 47982"/>
                <a:gd name="connsiteX0" fmla="*/ 5958 w 46201"/>
                <a:gd name="connsiteY0" fmla="*/ 25300 h 48037"/>
                <a:gd name="connsiteX1" fmla="*/ 178 w 46201"/>
                <a:gd name="connsiteY1" fmla="*/ 4125 h 48037"/>
                <a:gd name="connsiteX2" fmla="*/ 16063 w 46201"/>
                <a:gd name="connsiteY2" fmla="*/ 16132 h 48037"/>
                <a:gd name="connsiteX3" fmla="*/ 24514 w 46201"/>
                <a:gd name="connsiteY3" fmla="*/ 14362 h 48037"/>
                <a:gd name="connsiteX4" fmla="*/ 27807 w 46201"/>
                <a:gd name="connsiteY4" fmla="*/ 11130 h 48037"/>
                <a:gd name="connsiteX5" fmla="*/ 31891 w 46201"/>
                <a:gd name="connsiteY5" fmla="*/ 13411 h 48037"/>
                <a:gd name="connsiteX6" fmla="*/ 37521 w 46201"/>
                <a:gd name="connsiteY6" fmla="*/ 11620 h 48037"/>
                <a:gd name="connsiteX7" fmla="*/ 40376 w 46201"/>
                <a:gd name="connsiteY7" fmla="*/ 16506 h 48037"/>
                <a:gd name="connsiteX8" fmla="*/ 44040 w 46201"/>
                <a:gd name="connsiteY8" fmla="*/ 21248 h 48037"/>
                <a:gd name="connsiteX9" fmla="*/ 43876 w 46201"/>
                <a:gd name="connsiteY9" fmla="*/ 26390 h 48037"/>
                <a:gd name="connsiteX10" fmla="*/ 44514 w 46201"/>
                <a:gd name="connsiteY10" fmla="*/ 33995 h 48037"/>
                <a:gd name="connsiteX11" fmla="*/ 41499 w 46201"/>
                <a:gd name="connsiteY11" fmla="*/ 38206 h 48037"/>
                <a:gd name="connsiteX12" fmla="*/ 46003 w 46201"/>
                <a:gd name="connsiteY12" fmla="*/ 40997 h 48037"/>
                <a:gd name="connsiteX13" fmla="*/ 44229 w 46201"/>
                <a:gd name="connsiteY13" fmla="*/ 45747 h 48037"/>
                <a:gd name="connsiteX14" fmla="*/ 30613 w 46201"/>
                <a:gd name="connsiteY14" fmla="*/ 47745 h 48037"/>
                <a:gd name="connsiteX15" fmla="*/ 7862 w 46201"/>
                <a:gd name="connsiteY15" fmla="*/ 46402 h 48037"/>
                <a:gd name="connsiteX16" fmla="*/ 3168 w 46201"/>
                <a:gd name="connsiteY16" fmla="*/ 42180 h 48037"/>
                <a:gd name="connsiteX17" fmla="*/ 4171 w 46201"/>
                <a:gd name="connsiteY17" fmla="*/ 36481 h 48037"/>
                <a:gd name="connsiteX18" fmla="*/ 2053 w 46201"/>
                <a:gd name="connsiteY18" fmla="*/ 30634 h 48037"/>
                <a:gd name="connsiteX19" fmla="*/ 5921 w 46201"/>
                <a:gd name="connsiteY19" fmla="*/ 25437 h 48037"/>
                <a:gd name="connsiteX20" fmla="*/ 5958 w 46201"/>
                <a:gd name="connsiteY20" fmla="*/ 25300 h 48037"/>
                <a:gd name="connsiteX0" fmla="*/ 6751 w 46201"/>
                <a:gd name="connsiteY0" fmla="*/ 37107 h 48037"/>
                <a:gd name="connsiteX1" fmla="*/ 4218 w 46201"/>
                <a:gd name="connsiteY1" fmla="*/ 36310 h 48037"/>
                <a:gd name="connsiteX2" fmla="*/ 8986 w 46201"/>
                <a:gd name="connsiteY2" fmla="*/ 45829 h 48037"/>
                <a:gd name="connsiteX3" fmla="*/ 7878 w 46201"/>
                <a:gd name="connsiteY3" fmla="*/ 46210 h 48037"/>
                <a:gd name="connsiteX4" fmla="*/ 30885 w 46201"/>
                <a:gd name="connsiteY4" fmla="*/ 45681 h 48037"/>
                <a:gd name="connsiteX5" fmla="*/ 30618 w 46201"/>
                <a:gd name="connsiteY5" fmla="*/ 47590 h 48037"/>
                <a:gd name="connsiteX6" fmla="*/ 43856 w 46201"/>
                <a:gd name="connsiteY6" fmla="*/ 26284 h 48037"/>
                <a:gd name="connsiteX7" fmla="*/ 42408 w 46201"/>
                <a:gd name="connsiteY7" fmla="*/ 28960 h 48037"/>
                <a:gd name="connsiteX8" fmla="*/ 40382 w 46201"/>
                <a:gd name="connsiteY8" fmla="*/ 16356 h 48037"/>
                <a:gd name="connsiteX9" fmla="*/ 40458 w 46201"/>
                <a:gd name="connsiteY9" fmla="*/ 17620 h 48037"/>
                <a:gd name="connsiteX10" fmla="*/ 31136 w 46201"/>
                <a:gd name="connsiteY10" fmla="*/ 14882 h 48037"/>
                <a:gd name="connsiteX11" fmla="*/ 31878 w 46201"/>
                <a:gd name="connsiteY11" fmla="*/ 13270 h 48037"/>
                <a:gd name="connsiteX12" fmla="*/ 24199 w 46201"/>
                <a:gd name="connsiteY12" fmla="*/ 15650 h 48037"/>
                <a:gd name="connsiteX13" fmla="*/ 24558 w 46201"/>
                <a:gd name="connsiteY13" fmla="*/ 14260 h 48037"/>
                <a:gd name="connsiteX14" fmla="*/ 21354 w 46201"/>
                <a:gd name="connsiteY14" fmla="*/ 1883 h 48037"/>
                <a:gd name="connsiteX15" fmla="*/ 14710 w 46201"/>
                <a:gd name="connsiteY15" fmla="*/ 66 h 48037"/>
                <a:gd name="connsiteX16" fmla="*/ 6185 w 46201"/>
                <a:gd name="connsiteY16" fmla="*/ 26719 h 48037"/>
                <a:gd name="connsiteX17" fmla="*/ 5958 w 46201"/>
                <a:gd name="connsiteY17" fmla="*/ 25300 h 48037"/>
                <a:gd name="connsiteX0" fmla="*/ 5958 w 46201"/>
                <a:gd name="connsiteY0" fmla="*/ 21674 h 44411"/>
                <a:gd name="connsiteX1" fmla="*/ 178 w 46201"/>
                <a:gd name="connsiteY1" fmla="*/ 499 h 44411"/>
                <a:gd name="connsiteX2" fmla="*/ 16063 w 46201"/>
                <a:gd name="connsiteY2" fmla="*/ 12506 h 44411"/>
                <a:gd name="connsiteX3" fmla="*/ 24514 w 46201"/>
                <a:gd name="connsiteY3" fmla="*/ 10736 h 44411"/>
                <a:gd name="connsiteX4" fmla="*/ 27807 w 46201"/>
                <a:gd name="connsiteY4" fmla="*/ 7504 h 44411"/>
                <a:gd name="connsiteX5" fmla="*/ 31891 w 46201"/>
                <a:gd name="connsiteY5" fmla="*/ 9785 h 44411"/>
                <a:gd name="connsiteX6" fmla="*/ 37521 w 46201"/>
                <a:gd name="connsiteY6" fmla="*/ 7994 h 44411"/>
                <a:gd name="connsiteX7" fmla="*/ 40376 w 46201"/>
                <a:gd name="connsiteY7" fmla="*/ 12880 h 44411"/>
                <a:gd name="connsiteX8" fmla="*/ 44040 w 46201"/>
                <a:gd name="connsiteY8" fmla="*/ 17622 h 44411"/>
                <a:gd name="connsiteX9" fmla="*/ 43876 w 46201"/>
                <a:gd name="connsiteY9" fmla="*/ 22764 h 44411"/>
                <a:gd name="connsiteX10" fmla="*/ 44514 w 46201"/>
                <a:gd name="connsiteY10" fmla="*/ 30369 h 44411"/>
                <a:gd name="connsiteX11" fmla="*/ 41499 w 46201"/>
                <a:gd name="connsiteY11" fmla="*/ 34580 h 44411"/>
                <a:gd name="connsiteX12" fmla="*/ 46003 w 46201"/>
                <a:gd name="connsiteY12" fmla="*/ 37371 h 44411"/>
                <a:gd name="connsiteX13" fmla="*/ 44229 w 46201"/>
                <a:gd name="connsiteY13" fmla="*/ 42121 h 44411"/>
                <a:gd name="connsiteX14" fmla="*/ 30613 w 46201"/>
                <a:gd name="connsiteY14" fmla="*/ 44119 h 44411"/>
                <a:gd name="connsiteX15" fmla="*/ 7862 w 46201"/>
                <a:gd name="connsiteY15" fmla="*/ 42776 h 44411"/>
                <a:gd name="connsiteX16" fmla="*/ 3168 w 46201"/>
                <a:gd name="connsiteY16" fmla="*/ 38554 h 44411"/>
                <a:gd name="connsiteX17" fmla="*/ 4171 w 46201"/>
                <a:gd name="connsiteY17" fmla="*/ 32855 h 44411"/>
                <a:gd name="connsiteX18" fmla="*/ 2053 w 46201"/>
                <a:gd name="connsiteY18" fmla="*/ 27008 h 44411"/>
                <a:gd name="connsiteX19" fmla="*/ 5921 w 46201"/>
                <a:gd name="connsiteY19" fmla="*/ 21811 h 44411"/>
                <a:gd name="connsiteX20" fmla="*/ 5958 w 46201"/>
                <a:gd name="connsiteY20" fmla="*/ 21674 h 44411"/>
                <a:gd name="connsiteX0" fmla="*/ 6751 w 46201"/>
                <a:gd name="connsiteY0" fmla="*/ 33481 h 44411"/>
                <a:gd name="connsiteX1" fmla="*/ 4218 w 46201"/>
                <a:gd name="connsiteY1" fmla="*/ 32684 h 44411"/>
                <a:gd name="connsiteX2" fmla="*/ 8986 w 46201"/>
                <a:gd name="connsiteY2" fmla="*/ 42203 h 44411"/>
                <a:gd name="connsiteX3" fmla="*/ 7878 w 46201"/>
                <a:gd name="connsiteY3" fmla="*/ 42584 h 44411"/>
                <a:gd name="connsiteX4" fmla="*/ 30885 w 46201"/>
                <a:gd name="connsiteY4" fmla="*/ 42055 h 44411"/>
                <a:gd name="connsiteX5" fmla="*/ 30618 w 46201"/>
                <a:gd name="connsiteY5" fmla="*/ 43964 h 44411"/>
                <a:gd name="connsiteX6" fmla="*/ 43856 w 46201"/>
                <a:gd name="connsiteY6" fmla="*/ 22658 h 44411"/>
                <a:gd name="connsiteX7" fmla="*/ 42408 w 46201"/>
                <a:gd name="connsiteY7" fmla="*/ 25334 h 44411"/>
                <a:gd name="connsiteX8" fmla="*/ 40382 w 46201"/>
                <a:gd name="connsiteY8" fmla="*/ 12730 h 44411"/>
                <a:gd name="connsiteX9" fmla="*/ 40458 w 46201"/>
                <a:gd name="connsiteY9" fmla="*/ 13994 h 44411"/>
                <a:gd name="connsiteX10" fmla="*/ 31136 w 46201"/>
                <a:gd name="connsiteY10" fmla="*/ 11256 h 44411"/>
                <a:gd name="connsiteX11" fmla="*/ 31878 w 46201"/>
                <a:gd name="connsiteY11" fmla="*/ 9644 h 44411"/>
                <a:gd name="connsiteX12" fmla="*/ 24199 w 46201"/>
                <a:gd name="connsiteY12" fmla="*/ 12024 h 44411"/>
                <a:gd name="connsiteX13" fmla="*/ 24558 w 46201"/>
                <a:gd name="connsiteY13" fmla="*/ 10634 h 44411"/>
                <a:gd name="connsiteX14" fmla="*/ 6185 w 46201"/>
                <a:gd name="connsiteY14" fmla="*/ 23093 h 44411"/>
                <a:gd name="connsiteX15" fmla="*/ 5958 w 46201"/>
                <a:gd name="connsiteY15" fmla="*/ 21674 h 44411"/>
                <a:gd name="connsiteX0" fmla="*/ 6035 w 46278"/>
                <a:gd name="connsiteY0" fmla="*/ 22744 h 45481"/>
                <a:gd name="connsiteX1" fmla="*/ 255 w 46278"/>
                <a:gd name="connsiteY1" fmla="*/ 1569 h 45481"/>
                <a:gd name="connsiteX2" fmla="*/ 16140 w 46278"/>
                <a:gd name="connsiteY2" fmla="*/ 3028 h 45481"/>
                <a:gd name="connsiteX3" fmla="*/ 24591 w 46278"/>
                <a:gd name="connsiteY3" fmla="*/ 11806 h 45481"/>
                <a:gd name="connsiteX4" fmla="*/ 27884 w 46278"/>
                <a:gd name="connsiteY4" fmla="*/ 8574 h 45481"/>
                <a:gd name="connsiteX5" fmla="*/ 31968 w 46278"/>
                <a:gd name="connsiteY5" fmla="*/ 10855 h 45481"/>
                <a:gd name="connsiteX6" fmla="*/ 37598 w 46278"/>
                <a:gd name="connsiteY6" fmla="*/ 9064 h 45481"/>
                <a:gd name="connsiteX7" fmla="*/ 40453 w 46278"/>
                <a:gd name="connsiteY7" fmla="*/ 13950 h 45481"/>
                <a:gd name="connsiteX8" fmla="*/ 44117 w 46278"/>
                <a:gd name="connsiteY8" fmla="*/ 18692 h 45481"/>
                <a:gd name="connsiteX9" fmla="*/ 43953 w 46278"/>
                <a:gd name="connsiteY9" fmla="*/ 23834 h 45481"/>
                <a:gd name="connsiteX10" fmla="*/ 44591 w 46278"/>
                <a:gd name="connsiteY10" fmla="*/ 31439 h 45481"/>
                <a:gd name="connsiteX11" fmla="*/ 41576 w 46278"/>
                <a:gd name="connsiteY11" fmla="*/ 35650 h 45481"/>
                <a:gd name="connsiteX12" fmla="*/ 46080 w 46278"/>
                <a:gd name="connsiteY12" fmla="*/ 38441 h 45481"/>
                <a:gd name="connsiteX13" fmla="*/ 44306 w 46278"/>
                <a:gd name="connsiteY13" fmla="*/ 43191 h 45481"/>
                <a:gd name="connsiteX14" fmla="*/ 30690 w 46278"/>
                <a:gd name="connsiteY14" fmla="*/ 45189 h 45481"/>
                <a:gd name="connsiteX15" fmla="*/ 7939 w 46278"/>
                <a:gd name="connsiteY15" fmla="*/ 43846 h 45481"/>
                <a:gd name="connsiteX16" fmla="*/ 3245 w 46278"/>
                <a:gd name="connsiteY16" fmla="*/ 39624 h 45481"/>
                <a:gd name="connsiteX17" fmla="*/ 4248 w 46278"/>
                <a:gd name="connsiteY17" fmla="*/ 33925 h 45481"/>
                <a:gd name="connsiteX18" fmla="*/ 2130 w 46278"/>
                <a:gd name="connsiteY18" fmla="*/ 28078 h 45481"/>
                <a:gd name="connsiteX19" fmla="*/ 5998 w 46278"/>
                <a:gd name="connsiteY19" fmla="*/ 22881 h 45481"/>
                <a:gd name="connsiteX20" fmla="*/ 6035 w 46278"/>
                <a:gd name="connsiteY20" fmla="*/ 22744 h 45481"/>
                <a:gd name="connsiteX0" fmla="*/ 6828 w 46278"/>
                <a:gd name="connsiteY0" fmla="*/ 34551 h 45481"/>
                <a:gd name="connsiteX1" fmla="*/ 4295 w 46278"/>
                <a:gd name="connsiteY1" fmla="*/ 33754 h 45481"/>
                <a:gd name="connsiteX2" fmla="*/ 9063 w 46278"/>
                <a:gd name="connsiteY2" fmla="*/ 43273 h 45481"/>
                <a:gd name="connsiteX3" fmla="*/ 7955 w 46278"/>
                <a:gd name="connsiteY3" fmla="*/ 43654 h 45481"/>
                <a:gd name="connsiteX4" fmla="*/ 30962 w 46278"/>
                <a:gd name="connsiteY4" fmla="*/ 43125 h 45481"/>
                <a:gd name="connsiteX5" fmla="*/ 30695 w 46278"/>
                <a:gd name="connsiteY5" fmla="*/ 45034 h 45481"/>
                <a:gd name="connsiteX6" fmla="*/ 43933 w 46278"/>
                <a:gd name="connsiteY6" fmla="*/ 23728 h 45481"/>
                <a:gd name="connsiteX7" fmla="*/ 42485 w 46278"/>
                <a:gd name="connsiteY7" fmla="*/ 26404 h 45481"/>
                <a:gd name="connsiteX8" fmla="*/ 40459 w 46278"/>
                <a:gd name="connsiteY8" fmla="*/ 13800 h 45481"/>
                <a:gd name="connsiteX9" fmla="*/ 40535 w 46278"/>
                <a:gd name="connsiteY9" fmla="*/ 15064 h 45481"/>
                <a:gd name="connsiteX10" fmla="*/ 31213 w 46278"/>
                <a:gd name="connsiteY10" fmla="*/ 12326 h 45481"/>
                <a:gd name="connsiteX11" fmla="*/ 31955 w 46278"/>
                <a:gd name="connsiteY11" fmla="*/ 10714 h 45481"/>
                <a:gd name="connsiteX12" fmla="*/ 24276 w 46278"/>
                <a:gd name="connsiteY12" fmla="*/ 13094 h 45481"/>
                <a:gd name="connsiteX13" fmla="*/ 24635 w 46278"/>
                <a:gd name="connsiteY13" fmla="*/ 11704 h 45481"/>
                <a:gd name="connsiteX14" fmla="*/ 6262 w 46278"/>
                <a:gd name="connsiteY14" fmla="*/ 24163 h 45481"/>
                <a:gd name="connsiteX15" fmla="*/ 6035 w 46278"/>
                <a:gd name="connsiteY15" fmla="*/ 22744 h 45481"/>
                <a:gd name="connsiteX0" fmla="*/ 6035 w 46278"/>
                <a:gd name="connsiteY0" fmla="*/ 22744 h 45481"/>
                <a:gd name="connsiteX1" fmla="*/ 255 w 46278"/>
                <a:gd name="connsiteY1" fmla="*/ 1569 h 45481"/>
                <a:gd name="connsiteX2" fmla="*/ 16140 w 46278"/>
                <a:gd name="connsiteY2" fmla="*/ 3028 h 45481"/>
                <a:gd name="connsiteX3" fmla="*/ 24591 w 46278"/>
                <a:gd name="connsiteY3" fmla="*/ 11806 h 45481"/>
                <a:gd name="connsiteX4" fmla="*/ 27884 w 46278"/>
                <a:gd name="connsiteY4" fmla="*/ 8574 h 45481"/>
                <a:gd name="connsiteX5" fmla="*/ 31968 w 46278"/>
                <a:gd name="connsiteY5" fmla="*/ 10855 h 45481"/>
                <a:gd name="connsiteX6" fmla="*/ 37598 w 46278"/>
                <a:gd name="connsiteY6" fmla="*/ 9064 h 45481"/>
                <a:gd name="connsiteX7" fmla="*/ 40453 w 46278"/>
                <a:gd name="connsiteY7" fmla="*/ 13950 h 45481"/>
                <a:gd name="connsiteX8" fmla="*/ 44117 w 46278"/>
                <a:gd name="connsiteY8" fmla="*/ 18692 h 45481"/>
                <a:gd name="connsiteX9" fmla="*/ 43953 w 46278"/>
                <a:gd name="connsiteY9" fmla="*/ 23834 h 45481"/>
                <a:gd name="connsiteX10" fmla="*/ 44591 w 46278"/>
                <a:gd name="connsiteY10" fmla="*/ 31439 h 45481"/>
                <a:gd name="connsiteX11" fmla="*/ 41576 w 46278"/>
                <a:gd name="connsiteY11" fmla="*/ 35650 h 45481"/>
                <a:gd name="connsiteX12" fmla="*/ 46080 w 46278"/>
                <a:gd name="connsiteY12" fmla="*/ 38441 h 45481"/>
                <a:gd name="connsiteX13" fmla="*/ 44306 w 46278"/>
                <a:gd name="connsiteY13" fmla="*/ 43191 h 45481"/>
                <a:gd name="connsiteX14" fmla="*/ 30690 w 46278"/>
                <a:gd name="connsiteY14" fmla="*/ 45189 h 45481"/>
                <a:gd name="connsiteX15" fmla="*/ 7939 w 46278"/>
                <a:gd name="connsiteY15" fmla="*/ 43846 h 45481"/>
                <a:gd name="connsiteX16" fmla="*/ 3245 w 46278"/>
                <a:gd name="connsiteY16" fmla="*/ 39624 h 45481"/>
                <a:gd name="connsiteX17" fmla="*/ 4248 w 46278"/>
                <a:gd name="connsiteY17" fmla="*/ 33925 h 45481"/>
                <a:gd name="connsiteX18" fmla="*/ 2130 w 46278"/>
                <a:gd name="connsiteY18" fmla="*/ 28078 h 45481"/>
                <a:gd name="connsiteX19" fmla="*/ 5998 w 46278"/>
                <a:gd name="connsiteY19" fmla="*/ 22881 h 45481"/>
                <a:gd name="connsiteX20" fmla="*/ 6035 w 46278"/>
                <a:gd name="connsiteY20" fmla="*/ 22744 h 45481"/>
                <a:gd name="connsiteX0" fmla="*/ 6828 w 46278"/>
                <a:gd name="connsiteY0" fmla="*/ 34551 h 45481"/>
                <a:gd name="connsiteX1" fmla="*/ 4295 w 46278"/>
                <a:gd name="connsiteY1" fmla="*/ 33754 h 45481"/>
                <a:gd name="connsiteX2" fmla="*/ 9063 w 46278"/>
                <a:gd name="connsiteY2" fmla="*/ 43273 h 45481"/>
                <a:gd name="connsiteX3" fmla="*/ 7955 w 46278"/>
                <a:gd name="connsiteY3" fmla="*/ 43654 h 45481"/>
                <a:gd name="connsiteX4" fmla="*/ 30962 w 46278"/>
                <a:gd name="connsiteY4" fmla="*/ 43125 h 45481"/>
                <a:gd name="connsiteX5" fmla="*/ 30695 w 46278"/>
                <a:gd name="connsiteY5" fmla="*/ 45034 h 45481"/>
                <a:gd name="connsiteX6" fmla="*/ 43933 w 46278"/>
                <a:gd name="connsiteY6" fmla="*/ 23728 h 45481"/>
                <a:gd name="connsiteX7" fmla="*/ 42485 w 46278"/>
                <a:gd name="connsiteY7" fmla="*/ 26404 h 45481"/>
                <a:gd name="connsiteX8" fmla="*/ 40459 w 46278"/>
                <a:gd name="connsiteY8" fmla="*/ 13800 h 45481"/>
                <a:gd name="connsiteX9" fmla="*/ 40535 w 46278"/>
                <a:gd name="connsiteY9" fmla="*/ 15064 h 45481"/>
                <a:gd name="connsiteX10" fmla="*/ 31213 w 46278"/>
                <a:gd name="connsiteY10" fmla="*/ 12326 h 45481"/>
                <a:gd name="connsiteX11" fmla="*/ 31955 w 46278"/>
                <a:gd name="connsiteY11" fmla="*/ 10714 h 45481"/>
                <a:gd name="connsiteX12" fmla="*/ 24276 w 46278"/>
                <a:gd name="connsiteY12" fmla="*/ 13094 h 45481"/>
                <a:gd name="connsiteX13" fmla="*/ 26842 w 46278"/>
                <a:gd name="connsiteY13" fmla="*/ 629 h 45481"/>
                <a:gd name="connsiteX14" fmla="*/ 6262 w 46278"/>
                <a:gd name="connsiteY14" fmla="*/ 24163 h 45481"/>
                <a:gd name="connsiteX15" fmla="*/ 6035 w 46278"/>
                <a:gd name="connsiteY15" fmla="*/ 22744 h 45481"/>
                <a:gd name="connsiteX0" fmla="*/ 6035 w 46278"/>
                <a:gd name="connsiteY0" fmla="*/ 22744 h 45481"/>
                <a:gd name="connsiteX1" fmla="*/ 255 w 46278"/>
                <a:gd name="connsiteY1" fmla="*/ 1569 h 45481"/>
                <a:gd name="connsiteX2" fmla="*/ 16140 w 46278"/>
                <a:gd name="connsiteY2" fmla="*/ 3028 h 45481"/>
                <a:gd name="connsiteX3" fmla="*/ 24591 w 46278"/>
                <a:gd name="connsiteY3" fmla="*/ 11806 h 45481"/>
                <a:gd name="connsiteX4" fmla="*/ 27884 w 46278"/>
                <a:gd name="connsiteY4" fmla="*/ 8574 h 45481"/>
                <a:gd name="connsiteX5" fmla="*/ 31968 w 46278"/>
                <a:gd name="connsiteY5" fmla="*/ 10855 h 45481"/>
                <a:gd name="connsiteX6" fmla="*/ 37598 w 46278"/>
                <a:gd name="connsiteY6" fmla="*/ 9064 h 45481"/>
                <a:gd name="connsiteX7" fmla="*/ 40453 w 46278"/>
                <a:gd name="connsiteY7" fmla="*/ 13950 h 45481"/>
                <a:gd name="connsiteX8" fmla="*/ 44117 w 46278"/>
                <a:gd name="connsiteY8" fmla="*/ 18692 h 45481"/>
                <a:gd name="connsiteX9" fmla="*/ 43953 w 46278"/>
                <a:gd name="connsiteY9" fmla="*/ 23834 h 45481"/>
                <a:gd name="connsiteX10" fmla="*/ 44591 w 46278"/>
                <a:gd name="connsiteY10" fmla="*/ 31439 h 45481"/>
                <a:gd name="connsiteX11" fmla="*/ 41576 w 46278"/>
                <a:gd name="connsiteY11" fmla="*/ 35650 h 45481"/>
                <a:gd name="connsiteX12" fmla="*/ 46080 w 46278"/>
                <a:gd name="connsiteY12" fmla="*/ 38441 h 45481"/>
                <a:gd name="connsiteX13" fmla="*/ 44306 w 46278"/>
                <a:gd name="connsiteY13" fmla="*/ 43191 h 45481"/>
                <a:gd name="connsiteX14" fmla="*/ 30690 w 46278"/>
                <a:gd name="connsiteY14" fmla="*/ 45189 h 45481"/>
                <a:gd name="connsiteX15" fmla="*/ 7939 w 46278"/>
                <a:gd name="connsiteY15" fmla="*/ 43846 h 45481"/>
                <a:gd name="connsiteX16" fmla="*/ 3245 w 46278"/>
                <a:gd name="connsiteY16" fmla="*/ 39624 h 45481"/>
                <a:gd name="connsiteX17" fmla="*/ 4248 w 46278"/>
                <a:gd name="connsiteY17" fmla="*/ 33925 h 45481"/>
                <a:gd name="connsiteX18" fmla="*/ 2130 w 46278"/>
                <a:gd name="connsiteY18" fmla="*/ 28078 h 45481"/>
                <a:gd name="connsiteX19" fmla="*/ 5998 w 46278"/>
                <a:gd name="connsiteY19" fmla="*/ 22881 h 45481"/>
                <a:gd name="connsiteX20" fmla="*/ 6035 w 46278"/>
                <a:gd name="connsiteY20" fmla="*/ 22744 h 45481"/>
                <a:gd name="connsiteX0" fmla="*/ 6828 w 46278"/>
                <a:gd name="connsiteY0" fmla="*/ 34551 h 45481"/>
                <a:gd name="connsiteX1" fmla="*/ 4295 w 46278"/>
                <a:gd name="connsiteY1" fmla="*/ 33754 h 45481"/>
                <a:gd name="connsiteX2" fmla="*/ 9063 w 46278"/>
                <a:gd name="connsiteY2" fmla="*/ 43273 h 45481"/>
                <a:gd name="connsiteX3" fmla="*/ 7955 w 46278"/>
                <a:gd name="connsiteY3" fmla="*/ 43654 h 45481"/>
                <a:gd name="connsiteX4" fmla="*/ 30962 w 46278"/>
                <a:gd name="connsiteY4" fmla="*/ 43125 h 45481"/>
                <a:gd name="connsiteX5" fmla="*/ 30695 w 46278"/>
                <a:gd name="connsiteY5" fmla="*/ 45034 h 45481"/>
                <a:gd name="connsiteX6" fmla="*/ 43933 w 46278"/>
                <a:gd name="connsiteY6" fmla="*/ 23728 h 45481"/>
                <a:gd name="connsiteX7" fmla="*/ 42485 w 46278"/>
                <a:gd name="connsiteY7" fmla="*/ 26404 h 45481"/>
                <a:gd name="connsiteX8" fmla="*/ 40459 w 46278"/>
                <a:gd name="connsiteY8" fmla="*/ 13800 h 45481"/>
                <a:gd name="connsiteX9" fmla="*/ 40535 w 46278"/>
                <a:gd name="connsiteY9" fmla="*/ 15064 h 45481"/>
                <a:gd name="connsiteX10" fmla="*/ 31213 w 46278"/>
                <a:gd name="connsiteY10" fmla="*/ 12326 h 45481"/>
                <a:gd name="connsiteX11" fmla="*/ 31955 w 46278"/>
                <a:gd name="connsiteY11" fmla="*/ 10714 h 45481"/>
                <a:gd name="connsiteX12" fmla="*/ 6262 w 46278"/>
                <a:gd name="connsiteY12" fmla="*/ 24163 h 45481"/>
                <a:gd name="connsiteX13" fmla="*/ 6035 w 46278"/>
                <a:gd name="connsiteY13" fmla="*/ 22744 h 45481"/>
                <a:gd name="connsiteX0" fmla="*/ 6035 w 46278"/>
                <a:gd name="connsiteY0" fmla="*/ 22965 h 45702"/>
                <a:gd name="connsiteX1" fmla="*/ 255 w 46278"/>
                <a:gd name="connsiteY1" fmla="*/ 1790 h 45702"/>
                <a:gd name="connsiteX2" fmla="*/ 16140 w 46278"/>
                <a:gd name="connsiteY2" fmla="*/ 3249 h 45702"/>
                <a:gd name="connsiteX3" fmla="*/ 25915 w 46278"/>
                <a:gd name="connsiteY3" fmla="*/ 2534 h 45702"/>
                <a:gd name="connsiteX4" fmla="*/ 27884 w 46278"/>
                <a:gd name="connsiteY4" fmla="*/ 8795 h 45702"/>
                <a:gd name="connsiteX5" fmla="*/ 31968 w 46278"/>
                <a:gd name="connsiteY5" fmla="*/ 11076 h 45702"/>
                <a:gd name="connsiteX6" fmla="*/ 37598 w 46278"/>
                <a:gd name="connsiteY6" fmla="*/ 9285 h 45702"/>
                <a:gd name="connsiteX7" fmla="*/ 40453 w 46278"/>
                <a:gd name="connsiteY7" fmla="*/ 14171 h 45702"/>
                <a:gd name="connsiteX8" fmla="*/ 44117 w 46278"/>
                <a:gd name="connsiteY8" fmla="*/ 18913 h 45702"/>
                <a:gd name="connsiteX9" fmla="*/ 43953 w 46278"/>
                <a:gd name="connsiteY9" fmla="*/ 24055 h 45702"/>
                <a:gd name="connsiteX10" fmla="*/ 44591 w 46278"/>
                <a:gd name="connsiteY10" fmla="*/ 31660 h 45702"/>
                <a:gd name="connsiteX11" fmla="*/ 41576 w 46278"/>
                <a:gd name="connsiteY11" fmla="*/ 35871 h 45702"/>
                <a:gd name="connsiteX12" fmla="*/ 46080 w 46278"/>
                <a:gd name="connsiteY12" fmla="*/ 38662 h 45702"/>
                <a:gd name="connsiteX13" fmla="*/ 44306 w 46278"/>
                <a:gd name="connsiteY13" fmla="*/ 43412 h 45702"/>
                <a:gd name="connsiteX14" fmla="*/ 30690 w 46278"/>
                <a:gd name="connsiteY14" fmla="*/ 45410 h 45702"/>
                <a:gd name="connsiteX15" fmla="*/ 7939 w 46278"/>
                <a:gd name="connsiteY15" fmla="*/ 44067 h 45702"/>
                <a:gd name="connsiteX16" fmla="*/ 3245 w 46278"/>
                <a:gd name="connsiteY16" fmla="*/ 39845 h 45702"/>
                <a:gd name="connsiteX17" fmla="*/ 4248 w 46278"/>
                <a:gd name="connsiteY17" fmla="*/ 34146 h 45702"/>
                <a:gd name="connsiteX18" fmla="*/ 2130 w 46278"/>
                <a:gd name="connsiteY18" fmla="*/ 28299 h 45702"/>
                <a:gd name="connsiteX19" fmla="*/ 5998 w 46278"/>
                <a:gd name="connsiteY19" fmla="*/ 23102 h 45702"/>
                <a:gd name="connsiteX20" fmla="*/ 6035 w 46278"/>
                <a:gd name="connsiteY20" fmla="*/ 22965 h 45702"/>
                <a:gd name="connsiteX0" fmla="*/ 6828 w 46278"/>
                <a:gd name="connsiteY0" fmla="*/ 34772 h 45702"/>
                <a:gd name="connsiteX1" fmla="*/ 4295 w 46278"/>
                <a:gd name="connsiteY1" fmla="*/ 33975 h 45702"/>
                <a:gd name="connsiteX2" fmla="*/ 9063 w 46278"/>
                <a:gd name="connsiteY2" fmla="*/ 43494 h 45702"/>
                <a:gd name="connsiteX3" fmla="*/ 7955 w 46278"/>
                <a:gd name="connsiteY3" fmla="*/ 43875 h 45702"/>
                <a:gd name="connsiteX4" fmla="*/ 30962 w 46278"/>
                <a:gd name="connsiteY4" fmla="*/ 43346 h 45702"/>
                <a:gd name="connsiteX5" fmla="*/ 30695 w 46278"/>
                <a:gd name="connsiteY5" fmla="*/ 45255 h 45702"/>
                <a:gd name="connsiteX6" fmla="*/ 43933 w 46278"/>
                <a:gd name="connsiteY6" fmla="*/ 23949 h 45702"/>
                <a:gd name="connsiteX7" fmla="*/ 42485 w 46278"/>
                <a:gd name="connsiteY7" fmla="*/ 26625 h 45702"/>
                <a:gd name="connsiteX8" fmla="*/ 40459 w 46278"/>
                <a:gd name="connsiteY8" fmla="*/ 14021 h 45702"/>
                <a:gd name="connsiteX9" fmla="*/ 40535 w 46278"/>
                <a:gd name="connsiteY9" fmla="*/ 15285 h 45702"/>
                <a:gd name="connsiteX10" fmla="*/ 31213 w 46278"/>
                <a:gd name="connsiteY10" fmla="*/ 12547 h 45702"/>
                <a:gd name="connsiteX11" fmla="*/ 31955 w 46278"/>
                <a:gd name="connsiteY11" fmla="*/ 10935 h 45702"/>
                <a:gd name="connsiteX12" fmla="*/ 6262 w 46278"/>
                <a:gd name="connsiteY12" fmla="*/ 24384 h 45702"/>
                <a:gd name="connsiteX13" fmla="*/ 6035 w 46278"/>
                <a:gd name="connsiteY13" fmla="*/ 22965 h 45702"/>
                <a:gd name="connsiteX0" fmla="*/ 6035 w 47915"/>
                <a:gd name="connsiteY0" fmla="*/ 24833 h 47570"/>
                <a:gd name="connsiteX1" fmla="*/ 255 w 47915"/>
                <a:gd name="connsiteY1" fmla="*/ 3658 h 47570"/>
                <a:gd name="connsiteX2" fmla="*/ 16140 w 47915"/>
                <a:gd name="connsiteY2" fmla="*/ 5117 h 47570"/>
                <a:gd name="connsiteX3" fmla="*/ 25915 w 47915"/>
                <a:gd name="connsiteY3" fmla="*/ 4402 h 47570"/>
                <a:gd name="connsiteX4" fmla="*/ 27884 w 47915"/>
                <a:gd name="connsiteY4" fmla="*/ 10663 h 47570"/>
                <a:gd name="connsiteX5" fmla="*/ 31968 w 47915"/>
                <a:gd name="connsiteY5" fmla="*/ 12944 h 47570"/>
                <a:gd name="connsiteX6" fmla="*/ 47749 w 47915"/>
                <a:gd name="connsiteY6" fmla="*/ 78 h 47570"/>
                <a:gd name="connsiteX7" fmla="*/ 40453 w 47915"/>
                <a:gd name="connsiteY7" fmla="*/ 16039 h 47570"/>
                <a:gd name="connsiteX8" fmla="*/ 44117 w 47915"/>
                <a:gd name="connsiteY8" fmla="*/ 20781 h 47570"/>
                <a:gd name="connsiteX9" fmla="*/ 43953 w 47915"/>
                <a:gd name="connsiteY9" fmla="*/ 25923 h 47570"/>
                <a:gd name="connsiteX10" fmla="*/ 44591 w 47915"/>
                <a:gd name="connsiteY10" fmla="*/ 33528 h 47570"/>
                <a:gd name="connsiteX11" fmla="*/ 41576 w 47915"/>
                <a:gd name="connsiteY11" fmla="*/ 37739 h 47570"/>
                <a:gd name="connsiteX12" fmla="*/ 46080 w 47915"/>
                <a:gd name="connsiteY12" fmla="*/ 40530 h 47570"/>
                <a:gd name="connsiteX13" fmla="*/ 44306 w 47915"/>
                <a:gd name="connsiteY13" fmla="*/ 45280 h 47570"/>
                <a:gd name="connsiteX14" fmla="*/ 30690 w 47915"/>
                <a:gd name="connsiteY14" fmla="*/ 47278 h 47570"/>
                <a:gd name="connsiteX15" fmla="*/ 7939 w 47915"/>
                <a:gd name="connsiteY15" fmla="*/ 45935 h 47570"/>
                <a:gd name="connsiteX16" fmla="*/ 3245 w 47915"/>
                <a:gd name="connsiteY16" fmla="*/ 41713 h 47570"/>
                <a:gd name="connsiteX17" fmla="*/ 4248 w 47915"/>
                <a:gd name="connsiteY17" fmla="*/ 36014 h 47570"/>
                <a:gd name="connsiteX18" fmla="*/ 2130 w 47915"/>
                <a:gd name="connsiteY18" fmla="*/ 30167 h 47570"/>
                <a:gd name="connsiteX19" fmla="*/ 5998 w 47915"/>
                <a:gd name="connsiteY19" fmla="*/ 24970 h 47570"/>
                <a:gd name="connsiteX20" fmla="*/ 6035 w 47915"/>
                <a:gd name="connsiteY20" fmla="*/ 24833 h 47570"/>
                <a:gd name="connsiteX0" fmla="*/ 6828 w 47915"/>
                <a:gd name="connsiteY0" fmla="*/ 36640 h 47570"/>
                <a:gd name="connsiteX1" fmla="*/ 4295 w 47915"/>
                <a:gd name="connsiteY1" fmla="*/ 35843 h 47570"/>
                <a:gd name="connsiteX2" fmla="*/ 9063 w 47915"/>
                <a:gd name="connsiteY2" fmla="*/ 45362 h 47570"/>
                <a:gd name="connsiteX3" fmla="*/ 7955 w 47915"/>
                <a:gd name="connsiteY3" fmla="*/ 45743 h 47570"/>
                <a:gd name="connsiteX4" fmla="*/ 30962 w 47915"/>
                <a:gd name="connsiteY4" fmla="*/ 45214 h 47570"/>
                <a:gd name="connsiteX5" fmla="*/ 30695 w 47915"/>
                <a:gd name="connsiteY5" fmla="*/ 47123 h 47570"/>
                <a:gd name="connsiteX6" fmla="*/ 43933 w 47915"/>
                <a:gd name="connsiteY6" fmla="*/ 25817 h 47570"/>
                <a:gd name="connsiteX7" fmla="*/ 42485 w 47915"/>
                <a:gd name="connsiteY7" fmla="*/ 28493 h 47570"/>
                <a:gd name="connsiteX8" fmla="*/ 40459 w 47915"/>
                <a:gd name="connsiteY8" fmla="*/ 15889 h 47570"/>
                <a:gd name="connsiteX9" fmla="*/ 40535 w 47915"/>
                <a:gd name="connsiteY9" fmla="*/ 17153 h 47570"/>
                <a:gd name="connsiteX10" fmla="*/ 31213 w 47915"/>
                <a:gd name="connsiteY10" fmla="*/ 14415 h 47570"/>
                <a:gd name="connsiteX11" fmla="*/ 31955 w 47915"/>
                <a:gd name="connsiteY11" fmla="*/ 12803 h 47570"/>
                <a:gd name="connsiteX12" fmla="*/ 6262 w 47915"/>
                <a:gd name="connsiteY12" fmla="*/ 26252 h 47570"/>
                <a:gd name="connsiteX13" fmla="*/ 6035 w 47915"/>
                <a:gd name="connsiteY13" fmla="*/ 24833 h 47570"/>
                <a:gd name="connsiteX0" fmla="*/ 6035 w 47915"/>
                <a:gd name="connsiteY0" fmla="*/ 24833 h 47570"/>
                <a:gd name="connsiteX1" fmla="*/ 255 w 47915"/>
                <a:gd name="connsiteY1" fmla="*/ 3658 h 47570"/>
                <a:gd name="connsiteX2" fmla="*/ 16140 w 47915"/>
                <a:gd name="connsiteY2" fmla="*/ 5117 h 47570"/>
                <a:gd name="connsiteX3" fmla="*/ 25915 w 47915"/>
                <a:gd name="connsiteY3" fmla="*/ 4402 h 47570"/>
                <a:gd name="connsiteX4" fmla="*/ 27884 w 47915"/>
                <a:gd name="connsiteY4" fmla="*/ 10663 h 47570"/>
                <a:gd name="connsiteX5" fmla="*/ 31968 w 47915"/>
                <a:gd name="connsiteY5" fmla="*/ 12944 h 47570"/>
                <a:gd name="connsiteX6" fmla="*/ 47749 w 47915"/>
                <a:gd name="connsiteY6" fmla="*/ 78 h 47570"/>
                <a:gd name="connsiteX7" fmla="*/ 40453 w 47915"/>
                <a:gd name="connsiteY7" fmla="*/ 16039 h 47570"/>
                <a:gd name="connsiteX8" fmla="*/ 44117 w 47915"/>
                <a:gd name="connsiteY8" fmla="*/ 20781 h 47570"/>
                <a:gd name="connsiteX9" fmla="*/ 43953 w 47915"/>
                <a:gd name="connsiteY9" fmla="*/ 25923 h 47570"/>
                <a:gd name="connsiteX10" fmla="*/ 44591 w 47915"/>
                <a:gd name="connsiteY10" fmla="*/ 33528 h 47570"/>
                <a:gd name="connsiteX11" fmla="*/ 41576 w 47915"/>
                <a:gd name="connsiteY11" fmla="*/ 37739 h 47570"/>
                <a:gd name="connsiteX12" fmla="*/ 46080 w 47915"/>
                <a:gd name="connsiteY12" fmla="*/ 40530 h 47570"/>
                <a:gd name="connsiteX13" fmla="*/ 44306 w 47915"/>
                <a:gd name="connsiteY13" fmla="*/ 45280 h 47570"/>
                <a:gd name="connsiteX14" fmla="*/ 30690 w 47915"/>
                <a:gd name="connsiteY14" fmla="*/ 47278 h 47570"/>
                <a:gd name="connsiteX15" fmla="*/ 7939 w 47915"/>
                <a:gd name="connsiteY15" fmla="*/ 45935 h 47570"/>
                <a:gd name="connsiteX16" fmla="*/ 3245 w 47915"/>
                <a:gd name="connsiteY16" fmla="*/ 41713 h 47570"/>
                <a:gd name="connsiteX17" fmla="*/ 4248 w 47915"/>
                <a:gd name="connsiteY17" fmla="*/ 36014 h 47570"/>
                <a:gd name="connsiteX18" fmla="*/ 2130 w 47915"/>
                <a:gd name="connsiteY18" fmla="*/ 30167 h 47570"/>
                <a:gd name="connsiteX19" fmla="*/ 5998 w 47915"/>
                <a:gd name="connsiteY19" fmla="*/ 24970 h 47570"/>
                <a:gd name="connsiteX20" fmla="*/ 6035 w 47915"/>
                <a:gd name="connsiteY20" fmla="*/ 24833 h 47570"/>
                <a:gd name="connsiteX0" fmla="*/ 6828 w 47915"/>
                <a:gd name="connsiteY0" fmla="*/ 36640 h 47570"/>
                <a:gd name="connsiteX1" fmla="*/ 4295 w 47915"/>
                <a:gd name="connsiteY1" fmla="*/ 35843 h 47570"/>
                <a:gd name="connsiteX2" fmla="*/ 9063 w 47915"/>
                <a:gd name="connsiteY2" fmla="*/ 45362 h 47570"/>
                <a:gd name="connsiteX3" fmla="*/ 7955 w 47915"/>
                <a:gd name="connsiteY3" fmla="*/ 45743 h 47570"/>
                <a:gd name="connsiteX4" fmla="*/ 30962 w 47915"/>
                <a:gd name="connsiteY4" fmla="*/ 45214 h 47570"/>
                <a:gd name="connsiteX5" fmla="*/ 30695 w 47915"/>
                <a:gd name="connsiteY5" fmla="*/ 47123 h 47570"/>
                <a:gd name="connsiteX6" fmla="*/ 43933 w 47915"/>
                <a:gd name="connsiteY6" fmla="*/ 25817 h 47570"/>
                <a:gd name="connsiteX7" fmla="*/ 42485 w 47915"/>
                <a:gd name="connsiteY7" fmla="*/ 28493 h 47570"/>
                <a:gd name="connsiteX8" fmla="*/ 40459 w 47915"/>
                <a:gd name="connsiteY8" fmla="*/ 15889 h 47570"/>
                <a:gd name="connsiteX9" fmla="*/ 40535 w 47915"/>
                <a:gd name="connsiteY9" fmla="*/ 17153 h 47570"/>
                <a:gd name="connsiteX10" fmla="*/ 31213 w 47915"/>
                <a:gd name="connsiteY10" fmla="*/ 14415 h 47570"/>
                <a:gd name="connsiteX11" fmla="*/ 33279 w 47915"/>
                <a:gd name="connsiteY11" fmla="*/ 2255 h 47570"/>
                <a:gd name="connsiteX12" fmla="*/ 6262 w 47915"/>
                <a:gd name="connsiteY12" fmla="*/ 26252 h 47570"/>
                <a:gd name="connsiteX13" fmla="*/ 6035 w 47915"/>
                <a:gd name="connsiteY13" fmla="*/ 24833 h 47570"/>
                <a:gd name="connsiteX0" fmla="*/ 6035 w 47915"/>
                <a:gd name="connsiteY0" fmla="*/ 24833 h 47570"/>
                <a:gd name="connsiteX1" fmla="*/ 255 w 47915"/>
                <a:gd name="connsiteY1" fmla="*/ 3658 h 47570"/>
                <a:gd name="connsiteX2" fmla="*/ 16140 w 47915"/>
                <a:gd name="connsiteY2" fmla="*/ 5117 h 47570"/>
                <a:gd name="connsiteX3" fmla="*/ 25915 w 47915"/>
                <a:gd name="connsiteY3" fmla="*/ 4402 h 47570"/>
                <a:gd name="connsiteX4" fmla="*/ 27884 w 47915"/>
                <a:gd name="connsiteY4" fmla="*/ 10663 h 47570"/>
                <a:gd name="connsiteX5" fmla="*/ 31968 w 47915"/>
                <a:gd name="connsiteY5" fmla="*/ 12944 h 47570"/>
                <a:gd name="connsiteX6" fmla="*/ 47749 w 47915"/>
                <a:gd name="connsiteY6" fmla="*/ 78 h 47570"/>
                <a:gd name="connsiteX7" fmla="*/ 40453 w 47915"/>
                <a:gd name="connsiteY7" fmla="*/ 16039 h 47570"/>
                <a:gd name="connsiteX8" fmla="*/ 44117 w 47915"/>
                <a:gd name="connsiteY8" fmla="*/ 20781 h 47570"/>
                <a:gd name="connsiteX9" fmla="*/ 43953 w 47915"/>
                <a:gd name="connsiteY9" fmla="*/ 25923 h 47570"/>
                <a:gd name="connsiteX10" fmla="*/ 44591 w 47915"/>
                <a:gd name="connsiteY10" fmla="*/ 33528 h 47570"/>
                <a:gd name="connsiteX11" fmla="*/ 41576 w 47915"/>
                <a:gd name="connsiteY11" fmla="*/ 37739 h 47570"/>
                <a:gd name="connsiteX12" fmla="*/ 46080 w 47915"/>
                <a:gd name="connsiteY12" fmla="*/ 40530 h 47570"/>
                <a:gd name="connsiteX13" fmla="*/ 44306 w 47915"/>
                <a:gd name="connsiteY13" fmla="*/ 45280 h 47570"/>
                <a:gd name="connsiteX14" fmla="*/ 30690 w 47915"/>
                <a:gd name="connsiteY14" fmla="*/ 47278 h 47570"/>
                <a:gd name="connsiteX15" fmla="*/ 7939 w 47915"/>
                <a:gd name="connsiteY15" fmla="*/ 45935 h 47570"/>
                <a:gd name="connsiteX16" fmla="*/ 3245 w 47915"/>
                <a:gd name="connsiteY16" fmla="*/ 41713 h 47570"/>
                <a:gd name="connsiteX17" fmla="*/ 4248 w 47915"/>
                <a:gd name="connsiteY17" fmla="*/ 36014 h 47570"/>
                <a:gd name="connsiteX18" fmla="*/ 2130 w 47915"/>
                <a:gd name="connsiteY18" fmla="*/ 30167 h 47570"/>
                <a:gd name="connsiteX19" fmla="*/ 5998 w 47915"/>
                <a:gd name="connsiteY19" fmla="*/ 24970 h 47570"/>
                <a:gd name="connsiteX20" fmla="*/ 6035 w 47915"/>
                <a:gd name="connsiteY20" fmla="*/ 24833 h 47570"/>
                <a:gd name="connsiteX0" fmla="*/ 6828 w 47915"/>
                <a:gd name="connsiteY0" fmla="*/ 36640 h 47570"/>
                <a:gd name="connsiteX1" fmla="*/ 4295 w 47915"/>
                <a:gd name="connsiteY1" fmla="*/ 35843 h 47570"/>
                <a:gd name="connsiteX2" fmla="*/ 9063 w 47915"/>
                <a:gd name="connsiteY2" fmla="*/ 45362 h 47570"/>
                <a:gd name="connsiteX3" fmla="*/ 7955 w 47915"/>
                <a:gd name="connsiteY3" fmla="*/ 45743 h 47570"/>
                <a:gd name="connsiteX4" fmla="*/ 30962 w 47915"/>
                <a:gd name="connsiteY4" fmla="*/ 45214 h 47570"/>
                <a:gd name="connsiteX5" fmla="*/ 30695 w 47915"/>
                <a:gd name="connsiteY5" fmla="*/ 47123 h 47570"/>
                <a:gd name="connsiteX6" fmla="*/ 43933 w 47915"/>
                <a:gd name="connsiteY6" fmla="*/ 25817 h 47570"/>
                <a:gd name="connsiteX7" fmla="*/ 42485 w 47915"/>
                <a:gd name="connsiteY7" fmla="*/ 28493 h 47570"/>
                <a:gd name="connsiteX8" fmla="*/ 40459 w 47915"/>
                <a:gd name="connsiteY8" fmla="*/ 15889 h 47570"/>
                <a:gd name="connsiteX9" fmla="*/ 40535 w 47915"/>
                <a:gd name="connsiteY9" fmla="*/ 17153 h 47570"/>
                <a:gd name="connsiteX10" fmla="*/ 6262 w 47915"/>
                <a:gd name="connsiteY10" fmla="*/ 26252 h 47570"/>
                <a:gd name="connsiteX11" fmla="*/ 6035 w 47915"/>
                <a:gd name="connsiteY11" fmla="*/ 24833 h 47570"/>
                <a:gd name="connsiteX0" fmla="*/ 6035 w 48046"/>
                <a:gd name="connsiteY0" fmla="*/ 24808 h 47545"/>
                <a:gd name="connsiteX1" fmla="*/ 255 w 48046"/>
                <a:gd name="connsiteY1" fmla="*/ 3633 h 47545"/>
                <a:gd name="connsiteX2" fmla="*/ 16140 w 48046"/>
                <a:gd name="connsiteY2" fmla="*/ 5092 h 47545"/>
                <a:gd name="connsiteX3" fmla="*/ 25915 w 48046"/>
                <a:gd name="connsiteY3" fmla="*/ 4377 h 47545"/>
                <a:gd name="connsiteX4" fmla="*/ 27884 w 48046"/>
                <a:gd name="connsiteY4" fmla="*/ 10638 h 47545"/>
                <a:gd name="connsiteX5" fmla="*/ 47749 w 48046"/>
                <a:gd name="connsiteY5" fmla="*/ 53 h 47545"/>
                <a:gd name="connsiteX6" fmla="*/ 40453 w 48046"/>
                <a:gd name="connsiteY6" fmla="*/ 16014 h 47545"/>
                <a:gd name="connsiteX7" fmla="*/ 44117 w 48046"/>
                <a:gd name="connsiteY7" fmla="*/ 20756 h 47545"/>
                <a:gd name="connsiteX8" fmla="*/ 43953 w 48046"/>
                <a:gd name="connsiteY8" fmla="*/ 25898 h 47545"/>
                <a:gd name="connsiteX9" fmla="*/ 44591 w 48046"/>
                <a:gd name="connsiteY9" fmla="*/ 33503 h 47545"/>
                <a:gd name="connsiteX10" fmla="*/ 41576 w 48046"/>
                <a:gd name="connsiteY10" fmla="*/ 37714 h 47545"/>
                <a:gd name="connsiteX11" fmla="*/ 46080 w 48046"/>
                <a:gd name="connsiteY11" fmla="*/ 40505 h 47545"/>
                <a:gd name="connsiteX12" fmla="*/ 44306 w 48046"/>
                <a:gd name="connsiteY12" fmla="*/ 45255 h 47545"/>
                <a:gd name="connsiteX13" fmla="*/ 30690 w 48046"/>
                <a:gd name="connsiteY13" fmla="*/ 47253 h 47545"/>
                <a:gd name="connsiteX14" fmla="*/ 7939 w 48046"/>
                <a:gd name="connsiteY14" fmla="*/ 45910 h 47545"/>
                <a:gd name="connsiteX15" fmla="*/ 3245 w 48046"/>
                <a:gd name="connsiteY15" fmla="*/ 41688 h 47545"/>
                <a:gd name="connsiteX16" fmla="*/ 4248 w 48046"/>
                <a:gd name="connsiteY16" fmla="*/ 35989 h 47545"/>
                <a:gd name="connsiteX17" fmla="*/ 2130 w 48046"/>
                <a:gd name="connsiteY17" fmla="*/ 30142 h 47545"/>
                <a:gd name="connsiteX18" fmla="*/ 5998 w 48046"/>
                <a:gd name="connsiteY18" fmla="*/ 24945 h 47545"/>
                <a:gd name="connsiteX19" fmla="*/ 6035 w 48046"/>
                <a:gd name="connsiteY19" fmla="*/ 24808 h 47545"/>
                <a:gd name="connsiteX0" fmla="*/ 6828 w 48046"/>
                <a:gd name="connsiteY0" fmla="*/ 36615 h 47545"/>
                <a:gd name="connsiteX1" fmla="*/ 4295 w 48046"/>
                <a:gd name="connsiteY1" fmla="*/ 35818 h 47545"/>
                <a:gd name="connsiteX2" fmla="*/ 9063 w 48046"/>
                <a:gd name="connsiteY2" fmla="*/ 45337 h 47545"/>
                <a:gd name="connsiteX3" fmla="*/ 7955 w 48046"/>
                <a:gd name="connsiteY3" fmla="*/ 45718 h 47545"/>
                <a:gd name="connsiteX4" fmla="*/ 30962 w 48046"/>
                <a:gd name="connsiteY4" fmla="*/ 45189 h 47545"/>
                <a:gd name="connsiteX5" fmla="*/ 30695 w 48046"/>
                <a:gd name="connsiteY5" fmla="*/ 47098 h 47545"/>
                <a:gd name="connsiteX6" fmla="*/ 43933 w 48046"/>
                <a:gd name="connsiteY6" fmla="*/ 25792 h 47545"/>
                <a:gd name="connsiteX7" fmla="*/ 42485 w 48046"/>
                <a:gd name="connsiteY7" fmla="*/ 28468 h 47545"/>
                <a:gd name="connsiteX8" fmla="*/ 40459 w 48046"/>
                <a:gd name="connsiteY8" fmla="*/ 15864 h 47545"/>
                <a:gd name="connsiteX9" fmla="*/ 40535 w 48046"/>
                <a:gd name="connsiteY9" fmla="*/ 17128 h 47545"/>
                <a:gd name="connsiteX10" fmla="*/ 6262 w 48046"/>
                <a:gd name="connsiteY10" fmla="*/ 26227 h 47545"/>
                <a:gd name="connsiteX11" fmla="*/ 6035 w 48046"/>
                <a:gd name="connsiteY11" fmla="*/ 24808 h 47545"/>
                <a:gd name="connsiteX0" fmla="*/ 6035 w 47782"/>
                <a:gd name="connsiteY0" fmla="*/ 26099 h 48836"/>
                <a:gd name="connsiteX1" fmla="*/ 255 w 47782"/>
                <a:gd name="connsiteY1" fmla="*/ 4924 h 48836"/>
                <a:gd name="connsiteX2" fmla="*/ 16140 w 47782"/>
                <a:gd name="connsiteY2" fmla="*/ 6383 h 48836"/>
                <a:gd name="connsiteX3" fmla="*/ 25915 w 47782"/>
                <a:gd name="connsiteY3" fmla="*/ 5668 h 48836"/>
                <a:gd name="connsiteX4" fmla="*/ 36711 w 47782"/>
                <a:gd name="connsiteY4" fmla="*/ 1381 h 48836"/>
                <a:gd name="connsiteX5" fmla="*/ 47749 w 47782"/>
                <a:gd name="connsiteY5" fmla="*/ 1344 h 48836"/>
                <a:gd name="connsiteX6" fmla="*/ 40453 w 47782"/>
                <a:gd name="connsiteY6" fmla="*/ 17305 h 48836"/>
                <a:gd name="connsiteX7" fmla="*/ 44117 w 47782"/>
                <a:gd name="connsiteY7" fmla="*/ 22047 h 48836"/>
                <a:gd name="connsiteX8" fmla="*/ 43953 w 47782"/>
                <a:gd name="connsiteY8" fmla="*/ 27189 h 48836"/>
                <a:gd name="connsiteX9" fmla="*/ 44591 w 47782"/>
                <a:gd name="connsiteY9" fmla="*/ 34794 h 48836"/>
                <a:gd name="connsiteX10" fmla="*/ 41576 w 47782"/>
                <a:gd name="connsiteY10" fmla="*/ 39005 h 48836"/>
                <a:gd name="connsiteX11" fmla="*/ 46080 w 47782"/>
                <a:gd name="connsiteY11" fmla="*/ 41796 h 48836"/>
                <a:gd name="connsiteX12" fmla="*/ 44306 w 47782"/>
                <a:gd name="connsiteY12" fmla="*/ 46546 h 48836"/>
                <a:gd name="connsiteX13" fmla="*/ 30690 w 47782"/>
                <a:gd name="connsiteY13" fmla="*/ 48544 h 48836"/>
                <a:gd name="connsiteX14" fmla="*/ 7939 w 47782"/>
                <a:gd name="connsiteY14" fmla="*/ 47201 h 48836"/>
                <a:gd name="connsiteX15" fmla="*/ 3245 w 47782"/>
                <a:gd name="connsiteY15" fmla="*/ 42979 h 48836"/>
                <a:gd name="connsiteX16" fmla="*/ 4248 w 47782"/>
                <a:gd name="connsiteY16" fmla="*/ 37280 h 48836"/>
                <a:gd name="connsiteX17" fmla="*/ 2130 w 47782"/>
                <a:gd name="connsiteY17" fmla="*/ 31433 h 48836"/>
                <a:gd name="connsiteX18" fmla="*/ 5998 w 47782"/>
                <a:gd name="connsiteY18" fmla="*/ 26236 h 48836"/>
                <a:gd name="connsiteX19" fmla="*/ 6035 w 47782"/>
                <a:gd name="connsiteY19" fmla="*/ 26099 h 48836"/>
                <a:gd name="connsiteX0" fmla="*/ 6828 w 47782"/>
                <a:gd name="connsiteY0" fmla="*/ 37906 h 48836"/>
                <a:gd name="connsiteX1" fmla="*/ 4295 w 47782"/>
                <a:gd name="connsiteY1" fmla="*/ 37109 h 48836"/>
                <a:gd name="connsiteX2" fmla="*/ 9063 w 47782"/>
                <a:gd name="connsiteY2" fmla="*/ 46628 h 48836"/>
                <a:gd name="connsiteX3" fmla="*/ 7955 w 47782"/>
                <a:gd name="connsiteY3" fmla="*/ 47009 h 48836"/>
                <a:gd name="connsiteX4" fmla="*/ 30962 w 47782"/>
                <a:gd name="connsiteY4" fmla="*/ 46480 h 48836"/>
                <a:gd name="connsiteX5" fmla="*/ 30695 w 47782"/>
                <a:gd name="connsiteY5" fmla="*/ 48389 h 48836"/>
                <a:gd name="connsiteX6" fmla="*/ 43933 w 47782"/>
                <a:gd name="connsiteY6" fmla="*/ 27083 h 48836"/>
                <a:gd name="connsiteX7" fmla="*/ 42485 w 47782"/>
                <a:gd name="connsiteY7" fmla="*/ 29759 h 48836"/>
                <a:gd name="connsiteX8" fmla="*/ 40459 w 47782"/>
                <a:gd name="connsiteY8" fmla="*/ 17155 h 48836"/>
                <a:gd name="connsiteX9" fmla="*/ 40535 w 47782"/>
                <a:gd name="connsiteY9" fmla="*/ 18419 h 48836"/>
                <a:gd name="connsiteX10" fmla="*/ 6262 w 47782"/>
                <a:gd name="connsiteY10" fmla="*/ 27518 h 48836"/>
                <a:gd name="connsiteX11" fmla="*/ 6035 w 47782"/>
                <a:gd name="connsiteY11" fmla="*/ 26099 h 48836"/>
                <a:gd name="connsiteX0" fmla="*/ 6035 w 58797"/>
                <a:gd name="connsiteY0" fmla="*/ 24750 h 47487"/>
                <a:gd name="connsiteX1" fmla="*/ 255 w 58797"/>
                <a:gd name="connsiteY1" fmla="*/ 3575 h 47487"/>
                <a:gd name="connsiteX2" fmla="*/ 16140 w 58797"/>
                <a:gd name="connsiteY2" fmla="*/ 5034 h 47487"/>
                <a:gd name="connsiteX3" fmla="*/ 25915 w 58797"/>
                <a:gd name="connsiteY3" fmla="*/ 4319 h 47487"/>
                <a:gd name="connsiteX4" fmla="*/ 36711 w 58797"/>
                <a:gd name="connsiteY4" fmla="*/ 32 h 47487"/>
                <a:gd name="connsiteX5" fmla="*/ 58783 w 58797"/>
                <a:gd name="connsiteY5" fmla="*/ 3159 h 47487"/>
                <a:gd name="connsiteX6" fmla="*/ 40453 w 58797"/>
                <a:gd name="connsiteY6" fmla="*/ 15956 h 47487"/>
                <a:gd name="connsiteX7" fmla="*/ 44117 w 58797"/>
                <a:gd name="connsiteY7" fmla="*/ 20698 h 47487"/>
                <a:gd name="connsiteX8" fmla="*/ 43953 w 58797"/>
                <a:gd name="connsiteY8" fmla="*/ 25840 h 47487"/>
                <a:gd name="connsiteX9" fmla="*/ 44591 w 58797"/>
                <a:gd name="connsiteY9" fmla="*/ 33445 h 47487"/>
                <a:gd name="connsiteX10" fmla="*/ 41576 w 58797"/>
                <a:gd name="connsiteY10" fmla="*/ 37656 h 47487"/>
                <a:gd name="connsiteX11" fmla="*/ 46080 w 58797"/>
                <a:gd name="connsiteY11" fmla="*/ 40447 h 47487"/>
                <a:gd name="connsiteX12" fmla="*/ 44306 w 58797"/>
                <a:gd name="connsiteY12" fmla="*/ 45197 h 47487"/>
                <a:gd name="connsiteX13" fmla="*/ 30690 w 58797"/>
                <a:gd name="connsiteY13" fmla="*/ 47195 h 47487"/>
                <a:gd name="connsiteX14" fmla="*/ 7939 w 58797"/>
                <a:gd name="connsiteY14" fmla="*/ 45852 h 47487"/>
                <a:gd name="connsiteX15" fmla="*/ 3245 w 58797"/>
                <a:gd name="connsiteY15" fmla="*/ 41630 h 47487"/>
                <a:gd name="connsiteX16" fmla="*/ 4248 w 58797"/>
                <a:gd name="connsiteY16" fmla="*/ 35931 h 47487"/>
                <a:gd name="connsiteX17" fmla="*/ 2130 w 58797"/>
                <a:gd name="connsiteY17" fmla="*/ 30084 h 47487"/>
                <a:gd name="connsiteX18" fmla="*/ 5998 w 58797"/>
                <a:gd name="connsiteY18" fmla="*/ 24887 h 47487"/>
                <a:gd name="connsiteX19" fmla="*/ 6035 w 58797"/>
                <a:gd name="connsiteY19" fmla="*/ 24750 h 47487"/>
                <a:gd name="connsiteX0" fmla="*/ 6828 w 58797"/>
                <a:gd name="connsiteY0" fmla="*/ 36557 h 47487"/>
                <a:gd name="connsiteX1" fmla="*/ 4295 w 58797"/>
                <a:gd name="connsiteY1" fmla="*/ 35760 h 47487"/>
                <a:gd name="connsiteX2" fmla="*/ 9063 w 58797"/>
                <a:gd name="connsiteY2" fmla="*/ 45279 h 47487"/>
                <a:gd name="connsiteX3" fmla="*/ 7955 w 58797"/>
                <a:gd name="connsiteY3" fmla="*/ 45660 h 47487"/>
                <a:gd name="connsiteX4" fmla="*/ 30962 w 58797"/>
                <a:gd name="connsiteY4" fmla="*/ 45131 h 47487"/>
                <a:gd name="connsiteX5" fmla="*/ 30695 w 58797"/>
                <a:gd name="connsiteY5" fmla="*/ 47040 h 47487"/>
                <a:gd name="connsiteX6" fmla="*/ 43933 w 58797"/>
                <a:gd name="connsiteY6" fmla="*/ 25734 h 47487"/>
                <a:gd name="connsiteX7" fmla="*/ 42485 w 58797"/>
                <a:gd name="connsiteY7" fmla="*/ 28410 h 47487"/>
                <a:gd name="connsiteX8" fmla="*/ 40459 w 58797"/>
                <a:gd name="connsiteY8" fmla="*/ 15806 h 47487"/>
                <a:gd name="connsiteX9" fmla="*/ 40535 w 58797"/>
                <a:gd name="connsiteY9" fmla="*/ 17070 h 47487"/>
                <a:gd name="connsiteX10" fmla="*/ 6262 w 58797"/>
                <a:gd name="connsiteY10" fmla="*/ 26169 h 47487"/>
                <a:gd name="connsiteX11" fmla="*/ 6035 w 58797"/>
                <a:gd name="connsiteY11" fmla="*/ 24750 h 47487"/>
                <a:gd name="connsiteX0" fmla="*/ 13855 w 66617"/>
                <a:gd name="connsiteY0" fmla="*/ 25802 h 48539"/>
                <a:gd name="connsiteX1" fmla="*/ 130 w 66617"/>
                <a:gd name="connsiteY1" fmla="*/ 935 h 48539"/>
                <a:gd name="connsiteX2" fmla="*/ 23960 w 66617"/>
                <a:gd name="connsiteY2" fmla="*/ 6086 h 48539"/>
                <a:gd name="connsiteX3" fmla="*/ 33735 w 66617"/>
                <a:gd name="connsiteY3" fmla="*/ 5371 h 48539"/>
                <a:gd name="connsiteX4" fmla="*/ 44531 w 66617"/>
                <a:gd name="connsiteY4" fmla="*/ 1084 h 48539"/>
                <a:gd name="connsiteX5" fmla="*/ 66603 w 66617"/>
                <a:gd name="connsiteY5" fmla="*/ 4211 h 48539"/>
                <a:gd name="connsiteX6" fmla="*/ 48273 w 66617"/>
                <a:gd name="connsiteY6" fmla="*/ 17008 h 48539"/>
                <a:gd name="connsiteX7" fmla="*/ 51937 w 66617"/>
                <a:gd name="connsiteY7" fmla="*/ 21750 h 48539"/>
                <a:gd name="connsiteX8" fmla="*/ 51773 w 66617"/>
                <a:gd name="connsiteY8" fmla="*/ 26892 h 48539"/>
                <a:gd name="connsiteX9" fmla="*/ 52411 w 66617"/>
                <a:gd name="connsiteY9" fmla="*/ 34497 h 48539"/>
                <a:gd name="connsiteX10" fmla="*/ 49396 w 66617"/>
                <a:gd name="connsiteY10" fmla="*/ 38708 h 48539"/>
                <a:gd name="connsiteX11" fmla="*/ 53900 w 66617"/>
                <a:gd name="connsiteY11" fmla="*/ 41499 h 48539"/>
                <a:gd name="connsiteX12" fmla="*/ 52126 w 66617"/>
                <a:gd name="connsiteY12" fmla="*/ 46249 h 48539"/>
                <a:gd name="connsiteX13" fmla="*/ 38510 w 66617"/>
                <a:gd name="connsiteY13" fmla="*/ 48247 h 48539"/>
                <a:gd name="connsiteX14" fmla="*/ 15759 w 66617"/>
                <a:gd name="connsiteY14" fmla="*/ 46904 h 48539"/>
                <a:gd name="connsiteX15" fmla="*/ 11065 w 66617"/>
                <a:gd name="connsiteY15" fmla="*/ 42682 h 48539"/>
                <a:gd name="connsiteX16" fmla="*/ 12068 w 66617"/>
                <a:gd name="connsiteY16" fmla="*/ 36983 h 48539"/>
                <a:gd name="connsiteX17" fmla="*/ 9950 w 66617"/>
                <a:gd name="connsiteY17" fmla="*/ 31136 h 48539"/>
                <a:gd name="connsiteX18" fmla="*/ 13818 w 66617"/>
                <a:gd name="connsiteY18" fmla="*/ 25939 h 48539"/>
                <a:gd name="connsiteX19" fmla="*/ 13855 w 66617"/>
                <a:gd name="connsiteY19" fmla="*/ 25802 h 48539"/>
                <a:gd name="connsiteX0" fmla="*/ 14648 w 66617"/>
                <a:gd name="connsiteY0" fmla="*/ 37609 h 48539"/>
                <a:gd name="connsiteX1" fmla="*/ 12115 w 66617"/>
                <a:gd name="connsiteY1" fmla="*/ 36812 h 48539"/>
                <a:gd name="connsiteX2" fmla="*/ 16883 w 66617"/>
                <a:gd name="connsiteY2" fmla="*/ 46331 h 48539"/>
                <a:gd name="connsiteX3" fmla="*/ 15775 w 66617"/>
                <a:gd name="connsiteY3" fmla="*/ 46712 h 48539"/>
                <a:gd name="connsiteX4" fmla="*/ 38782 w 66617"/>
                <a:gd name="connsiteY4" fmla="*/ 46183 h 48539"/>
                <a:gd name="connsiteX5" fmla="*/ 38515 w 66617"/>
                <a:gd name="connsiteY5" fmla="*/ 48092 h 48539"/>
                <a:gd name="connsiteX6" fmla="*/ 51753 w 66617"/>
                <a:gd name="connsiteY6" fmla="*/ 26786 h 48539"/>
                <a:gd name="connsiteX7" fmla="*/ 50305 w 66617"/>
                <a:gd name="connsiteY7" fmla="*/ 29462 h 48539"/>
                <a:gd name="connsiteX8" fmla="*/ 48279 w 66617"/>
                <a:gd name="connsiteY8" fmla="*/ 16858 h 48539"/>
                <a:gd name="connsiteX9" fmla="*/ 48355 w 66617"/>
                <a:gd name="connsiteY9" fmla="*/ 18122 h 48539"/>
                <a:gd name="connsiteX10" fmla="*/ 14082 w 66617"/>
                <a:gd name="connsiteY10" fmla="*/ 27221 h 48539"/>
                <a:gd name="connsiteX11" fmla="*/ 13855 w 66617"/>
                <a:gd name="connsiteY11" fmla="*/ 25802 h 48539"/>
                <a:gd name="connsiteX0" fmla="*/ 14150 w 66912"/>
                <a:gd name="connsiteY0" fmla="*/ 25199 h 47936"/>
                <a:gd name="connsiteX1" fmla="*/ 9339 w 66912"/>
                <a:gd name="connsiteY1" fmla="*/ 15051 h 47936"/>
                <a:gd name="connsiteX2" fmla="*/ 425 w 66912"/>
                <a:gd name="connsiteY2" fmla="*/ 332 h 47936"/>
                <a:gd name="connsiteX3" fmla="*/ 24255 w 66912"/>
                <a:gd name="connsiteY3" fmla="*/ 5483 h 47936"/>
                <a:gd name="connsiteX4" fmla="*/ 34030 w 66912"/>
                <a:gd name="connsiteY4" fmla="*/ 4768 h 47936"/>
                <a:gd name="connsiteX5" fmla="*/ 44826 w 66912"/>
                <a:gd name="connsiteY5" fmla="*/ 481 h 47936"/>
                <a:gd name="connsiteX6" fmla="*/ 66898 w 66912"/>
                <a:gd name="connsiteY6" fmla="*/ 3608 h 47936"/>
                <a:gd name="connsiteX7" fmla="*/ 48568 w 66912"/>
                <a:gd name="connsiteY7" fmla="*/ 16405 h 47936"/>
                <a:gd name="connsiteX8" fmla="*/ 52232 w 66912"/>
                <a:gd name="connsiteY8" fmla="*/ 21147 h 47936"/>
                <a:gd name="connsiteX9" fmla="*/ 52068 w 66912"/>
                <a:gd name="connsiteY9" fmla="*/ 26289 h 47936"/>
                <a:gd name="connsiteX10" fmla="*/ 52706 w 66912"/>
                <a:gd name="connsiteY10" fmla="*/ 33894 h 47936"/>
                <a:gd name="connsiteX11" fmla="*/ 49691 w 66912"/>
                <a:gd name="connsiteY11" fmla="*/ 38105 h 47936"/>
                <a:gd name="connsiteX12" fmla="*/ 54195 w 66912"/>
                <a:gd name="connsiteY12" fmla="*/ 40896 h 47936"/>
                <a:gd name="connsiteX13" fmla="*/ 52421 w 66912"/>
                <a:gd name="connsiteY13" fmla="*/ 45646 h 47936"/>
                <a:gd name="connsiteX14" fmla="*/ 38805 w 66912"/>
                <a:gd name="connsiteY14" fmla="*/ 47644 h 47936"/>
                <a:gd name="connsiteX15" fmla="*/ 16054 w 66912"/>
                <a:gd name="connsiteY15" fmla="*/ 46301 h 47936"/>
                <a:gd name="connsiteX16" fmla="*/ 11360 w 66912"/>
                <a:gd name="connsiteY16" fmla="*/ 42079 h 47936"/>
                <a:gd name="connsiteX17" fmla="*/ 12363 w 66912"/>
                <a:gd name="connsiteY17" fmla="*/ 36380 h 47936"/>
                <a:gd name="connsiteX18" fmla="*/ 10245 w 66912"/>
                <a:gd name="connsiteY18" fmla="*/ 30533 h 47936"/>
                <a:gd name="connsiteX19" fmla="*/ 14113 w 66912"/>
                <a:gd name="connsiteY19" fmla="*/ 25336 h 47936"/>
                <a:gd name="connsiteX20" fmla="*/ 14150 w 66912"/>
                <a:gd name="connsiteY20" fmla="*/ 25199 h 47936"/>
                <a:gd name="connsiteX0" fmla="*/ 14943 w 66912"/>
                <a:gd name="connsiteY0" fmla="*/ 37006 h 47936"/>
                <a:gd name="connsiteX1" fmla="*/ 12410 w 66912"/>
                <a:gd name="connsiteY1" fmla="*/ 36209 h 47936"/>
                <a:gd name="connsiteX2" fmla="*/ 17178 w 66912"/>
                <a:gd name="connsiteY2" fmla="*/ 45728 h 47936"/>
                <a:gd name="connsiteX3" fmla="*/ 16070 w 66912"/>
                <a:gd name="connsiteY3" fmla="*/ 46109 h 47936"/>
                <a:gd name="connsiteX4" fmla="*/ 39077 w 66912"/>
                <a:gd name="connsiteY4" fmla="*/ 45580 h 47936"/>
                <a:gd name="connsiteX5" fmla="*/ 38810 w 66912"/>
                <a:gd name="connsiteY5" fmla="*/ 47489 h 47936"/>
                <a:gd name="connsiteX6" fmla="*/ 52048 w 66912"/>
                <a:gd name="connsiteY6" fmla="*/ 26183 h 47936"/>
                <a:gd name="connsiteX7" fmla="*/ 50600 w 66912"/>
                <a:gd name="connsiteY7" fmla="*/ 28859 h 47936"/>
                <a:gd name="connsiteX8" fmla="*/ 48574 w 66912"/>
                <a:gd name="connsiteY8" fmla="*/ 16255 h 47936"/>
                <a:gd name="connsiteX9" fmla="*/ 48650 w 66912"/>
                <a:gd name="connsiteY9" fmla="*/ 17519 h 47936"/>
                <a:gd name="connsiteX10" fmla="*/ 14377 w 66912"/>
                <a:gd name="connsiteY10" fmla="*/ 26618 h 47936"/>
                <a:gd name="connsiteX11" fmla="*/ 14150 w 66912"/>
                <a:gd name="connsiteY11" fmla="*/ 25199 h 47936"/>
                <a:gd name="connsiteX0" fmla="*/ 13927 w 66689"/>
                <a:gd name="connsiteY0" fmla="*/ 25118 h 47855"/>
                <a:gd name="connsiteX1" fmla="*/ 12647 w 66689"/>
                <a:gd name="connsiteY1" fmla="*/ 13388 h 47855"/>
                <a:gd name="connsiteX2" fmla="*/ 202 w 66689"/>
                <a:gd name="connsiteY2" fmla="*/ 251 h 47855"/>
                <a:gd name="connsiteX3" fmla="*/ 24032 w 66689"/>
                <a:gd name="connsiteY3" fmla="*/ 5402 h 47855"/>
                <a:gd name="connsiteX4" fmla="*/ 33807 w 66689"/>
                <a:gd name="connsiteY4" fmla="*/ 4687 h 47855"/>
                <a:gd name="connsiteX5" fmla="*/ 44603 w 66689"/>
                <a:gd name="connsiteY5" fmla="*/ 400 h 47855"/>
                <a:gd name="connsiteX6" fmla="*/ 66675 w 66689"/>
                <a:gd name="connsiteY6" fmla="*/ 3527 h 47855"/>
                <a:gd name="connsiteX7" fmla="*/ 48345 w 66689"/>
                <a:gd name="connsiteY7" fmla="*/ 16324 h 47855"/>
                <a:gd name="connsiteX8" fmla="*/ 52009 w 66689"/>
                <a:gd name="connsiteY8" fmla="*/ 21066 h 47855"/>
                <a:gd name="connsiteX9" fmla="*/ 51845 w 66689"/>
                <a:gd name="connsiteY9" fmla="*/ 26208 h 47855"/>
                <a:gd name="connsiteX10" fmla="*/ 52483 w 66689"/>
                <a:gd name="connsiteY10" fmla="*/ 33813 h 47855"/>
                <a:gd name="connsiteX11" fmla="*/ 49468 w 66689"/>
                <a:gd name="connsiteY11" fmla="*/ 38024 h 47855"/>
                <a:gd name="connsiteX12" fmla="*/ 53972 w 66689"/>
                <a:gd name="connsiteY12" fmla="*/ 40815 h 47855"/>
                <a:gd name="connsiteX13" fmla="*/ 52198 w 66689"/>
                <a:gd name="connsiteY13" fmla="*/ 45565 h 47855"/>
                <a:gd name="connsiteX14" fmla="*/ 38582 w 66689"/>
                <a:gd name="connsiteY14" fmla="*/ 47563 h 47855"/>
                <a:gd name="connsiteX15" fmla="*/ 15831 w 66689"/>
                <a:gd name="connsiteY15" fmla="*/ 46220 h 47855"/>
                <a:gd name="connsiteX16" fmla="*/ 11137 w 66689"/>
                <a:gd name="connsiteY16" fmla="*/ 41998 h 47855"/>
                <a:gd name="connsiteX17" fmla="*/ 12140 w 66689"/>
                <a:gd name="connsiteY17" fmla="*/ 36299 h 47855"/>
                <a:gd name="connsiteX18" fmla="*/ 10022 w 66689"/>
                <a:gd name="connsiteY18" fmla="*/ 30452 h 47855"/>
                <a:gd name="connsiteX19" fmla="*/ 13890 w 66689"/>
                <a:gd name="connsiteY19" fmla="*/ 25255 h 47855"/>
                <a:gd name="connsiteX20" fmla="*/ 13927 w 66689"/>
                <a:gd name="connsiteY20" fmla="*/ 25118 h 47855"/>
                <a:gd name="connsiteX0" fmla="*/ 14720 w 66689"/>
                <a:gd name="connsiteY0" fmla="*/ 36925 h 47855"/>
                <a:gd name="connsiteX1" fmla="*/ 12187 w 66689"/>
                <a:gd name="connsiteY1" fmla="*/ 36128 h 47855"/>
                <a:gd name="connsiteX2" fmla="*/ 16955 w 66689"/>
                <a:gd name="connsiteY2" fmla="*/ 45647 h 47855"/>
                <a:gd name="connsiteX3" fmla="*/ 15847 w 66689"/>
                <a:gd name="connsiteY3" fmla="*/ 46028 h 47855"/>
                <a:gd name="connsiteX4" fmla="*/ 38854 w 66689"/>
                <a:gd name="connsiteY4" fmla="*/ 45499 h 47855"/>
                <a:gd name="connsiteX5" fmla="*/ 38587 w 66689"/>
                <a:gd name="connsiteY5" fmla="*/ 47408 h 47855"/>
                <a:gd name="connsiteX6" fmla="*/ 51825 w 66689"/>
                <a:gd name="connsiteY6" fmla="*/ 26102 h 47855"/>
                <a:gd name="connsiteX7" fmla="*/ 50377 w 66689"/>
                <a:gd name="connsiteY7" fmla="*/ 28778 h 47855"/>
                <a:gd name="connsiteX8" fmla="*/ 48351 w 66689"/>
                <a:gd name="connsiteY8" fmla="*/ 16174 h 47855"/>
                <a:gd name="connsiteX9" fmla="*/ 48427 w 66689"/>
                <a:gd name="connsiteY9" fmla="*/ 17438 h 47855"/>
                <a:gd name="connsiteX10" fmla="*/ 14154 w 66689"/>
                <a:gd name="connsiteY10" fmla="*/ 26537 h 47855"/>
                <a:gd name="connsiteX11" fmla="*/ 13927 w 66689"/>
                <a:gd name="connsiteY11" fmla="*/ 25118 h 47855"/>
                <a:gd name="connsiteX0" fmla="*/ 13927 w 66689"/>
                <a:gd name="connsiteY0" fmla="*/ 25118 h 47855"/>
                <a:gd name="connsiteX1" fmla="*/ 12647 w 66689"/>
                <a:gd name="connsiteY1" fmla="*/ 13388 h 47855"/>
                <a:gd name="connsiteX2" fmla="*/ 202 w 66689"/>
                <a:gd name="connsiteY2" fmla="*/ 251 h 47855"/>
                <a:gd name="connsiteX3" fmla="*/ 24032 w 66689"/>
                <a:gd name="connsiteY3" fmla="*/ 5402 h 47855"/>
                <a:gd name="connsiteX4" fmla="*/ 33807 w 66689"/>
                <a:gd name="connsiteY4" fmla="*/ 4687 h 47855"/>
                <a:gd name="connsiteX5" fmla="*/ 44603 w 66689"/>
                <a:gd name="connsiteY5" fmla="*/ 400 h 47855"/>
                <a:gd name="connsiteX6" fmla="*/ 66675 w 66689"/>
                <a:gd name="connsiteY6" fmla="*/ 3527 h 47855"/>
                <a:gd name="connsiteX7" fmla="*/ 48345 w 66689"/>
                <a:gd name="connsiteY7" fmla="*/ 16324 h 47855"/>
                <a:gd name="connsiteX8" fmla="*/ 52009 w 66689"/>
                <a:gd name="connsiteY8" fmla="*/ 21066 h 47855"/>
                <a:gd name="connsiteX9" fmla="*/ 51845 w 66689"/>
                <a:gd name="connsiteY9" fmla="*/ 26208 h 47855"/>
                <a:gd name="connsiteX10" fmla="*/ 52483 w 66689"/>
                <a:gd name="connsiteY10" fmla="*/ 33813 h 47855"/>
                <a:gd name="connsiteX11" fmla="*/ 49468 w 66689"/>
                <a:gd name="connsiteY11" fmla="*/ 38024 h 47855"/>
                <a:gd name="connsiteX12" fmla="*/ 53972 w 66689"/>
                <a:gd name="connsiteY12" fmla="*/ 40815 h 47855"/>
                <a:gd name="connsiteX13" fmla="*/ 52198 w 66689"/>
                <a:gd name="connsiteY13" fmla="*/ 45565 h 47855"/>
                <a:gd name="connsiteX14" fmla="*/ 38582 w 66689"/>
                <a:gd name="connsiteY14" fmla="*/ 47563 h 47855"/>
                <a:gd name="connsiteX15" fmla="*/ 15831 w 66689"/>
                <a:gd name="connsiteY15" fmla="*/ 46220 h 47855"/>
                <a:gd name="connsiteX16" fmla="*/ 11137 w 66689"/>
                <a:gd name="connsiteY16" fmla="*/ 41998 h 47855"/>
                <a:gd name="connsiteX17" fmla="*/ 12140 w 66689"/>
                <a:gd name="connsiteY17" fmla="*/ 36299 h 47855"/>
                <a:gd name="connsiteX18" fmla="*/ 10022 w 66689"/>
                <a:gd name="connsiteY18" fmla="*/ 30452 h 47855"/>
                <a:gd name="connsiteX19" fmla="*/ 13890 w 66689"/>
                <a:gd name="connsiteY19" fmla="*/ 25255 h 47855"/>
                <a:gd name="connsiteX20" fmla="*/ 13927 w 66689"/>
                <a:gd name="connsiteY20" fmla="*/ 25118 h 47855"/>
                <a:gd name="connsiteX0" fmla="*/ 14720 w 66689"/>
                <a:gd name="connsiteY0" fmla="*/ 36925 h 47855"/>
                <a:gd name="connsiteX1" fmla="*/ 12187 w 66689"/>
                <a:gd name="connsiteY1" fmla="*/ 36128 h 47855"/>
                <a:gd name="connsiteX2" fmla="*/ 16955 w 66689"/>
                <a:gd name="connsiteY2" fmla="*/ 45647 h 47855"/>
                <a:gd name="connsiteX3" fmla="*/ 15847 w 66689"/>
                <a:gd name="connsiteY3" fmla="*/ 46028 h 47855"/>
                <a:gd name="connsiteX4" fmla="*/ 38854 w 66689"/>
                <a:gd name="connsiteY4" fmla="*/ 45499 h 47855"/>
                <a:gd name="connsiteX5" fmla="*/ 38587 w 66689"/>
                <a:gd name="connsiteY5" fmla="*/ 47408 h 47855"/>
                <a:gd name="connsiteX6" fmla="*/ 51825 w 66689"/>
                <a:gd name="connsiteY6" fmla="*/ 26102 h 47855"/>
                <a:gd name="connsiteX7" fmla="*/ 50377 w 66689"/>
                <a:gd name="connsiteY7" fmla="*/ 28778 h 47855"/>
                <a:gd name="connsiteX8" fmla="*/ 48351 w 66689"/>
                <a:gd name="connsiteY8" fmla="*/ 16174 h 47855"/>
                <a:gd name="connsiteX9" fmla="*/ 48427 w 66689"/>
                <a:gd name="connsiteY9" fmla="*/ 17438 h 47855"/>
                <a:gd name="connsiteX10" fmla="*/ 14154 w 66689"/>
                <a:gd name="connsiteY10" fmla="*/ 26537 h 47855"/>
                <a:gd name="connsiteX11" fmla="*/ 11279 w 66689"/>
                <a:gd name="connsiteY11" fmla="*/ 20899 h 47855"/>
                <a:gd name="connsiteX0" fmla="*/ 13871 w 66633"/>
                <a:gd name="connsiteY0" fmla="*/ 25284 h 48021"/>
                <a:gd name="connsiteX1" fmla="*/ 12591 w 66633"/>
                <a:gd name="connsiteY1" fmla="*/ 13554 h 48021"/>
                <a:gd name="connsiteX2" fmla="*/ 13915 w 66633"/>
                <a:gd name="connsiteY2" fmla="*/ 16717 h 48021"/>
                <a:gd name="connsiteX3" fmla="*/ 146 w 66633"/>
                <a:gd name="connsiteY3" fmla="*/ 417 h 48021"/>
                <a:gd name="connsiteX4" fmla="*/ 23976 w 66633"/>
                <a:gd name="connsiteY4" fmla="*/ 5568 h 48021"/>
                <a:gd name="connsiteX5" fmla="*/ 33751 w 66633"/>
                <a:gd name="connsiteY5" fmla="*/ 4853 h 48021"/>
                <a:gd name="connsiteX6" fmla="*/ 44547 w 66633"/>
                <a:gd name="connsiteY6" fmla="*/ 566 h 48021"/>
                <a:gd name="connsiteX7" fmla="*/ 66619 w 66633"/>
                <a:gd name="connsiteY7" fmla="*/ 3693 h 48021"/>
                <a:gd name="connsiteX8" fmla="*/ 48289 w 66633"/>
                <a:gd name="connsiteY8" fmla="*/ 16490 h 48021"/>
                <a:gd name="connsiteX9" fmla="*/ 51953 w 66633"/>
                <a:gd name="connsiteY9" fmla="*/ 21232 h 48021"/>
                <a:gd name="connsiteX10" fmla="*/ 51789 w 66633"/>
                <a:gd name="connsiteY10" fmla="*/ 26374 h 48021"/>
                <a:gd name="connsiteX11" fmla="*/ 52427 w 66633"/>
                <a:gd name="connsiteY11" fmla="*/ 33979 h 48021"/>
                <a:gd name="connsiteX12" fmla="*/ 49412 w 66633"/>
                <a:gd name="connsiteY12" fmla="*/ 38190 h 48021"/>
                <a:gd name="connsiteX13" fmla="*/ 53916 w 66633"/>
                <a:gd name="connsiteY13" fmla="*/ 40981 h 48021"/>
                <a:gd name="connsiteX14" fmla="*/ 52142 w 66633"/>
                <a:gd name="connsiteY14" fmla="*/ 45731 h 48021"/>
                <a:gd name="connsiteX15" fmla="*/ 38526 w 66633"/>
                <a:gd name="connsiteY15" fmla="*/ 47729 h 48021"/>
                <a:gd name="connsiteX16" fmla="*/ 15775 w 66633"/>
                <a:gd name="connsiteY16" fmla="*/ 46386 h 48021"/>
                <a:gd name="connsiteX17" fmla="*/ 11081 w 66633"/>
                <a:gd name="connsiteY17" fmla="*/ 42164 h 48021"/>
                <a:gd name="connsiteX18" fmla="*/ 12084 w 66633"/>
                <a:gd name="connsiteY18" fmla="*/ 36465 h 48021"/>
                <a:gd name="connsiteX19" fmla="*/ 9966 w 66633"/>
                <a:gd name="connsiteY19" fmla="*/ 30618 h 48021"/>
                <a:gd name="connsiteX20" fmla="*/ 13834 w 66633"/>
                <a:gd name="connsiteY20" fmla="*/ 25421 h 48021"/>
                <a:gd name="connsiteX21" fmla="*/ 13871 w 66633"/>
                <a:gd name="connsiteY21" fmla="*/ 25284 h 48021"/>
                <a:gd name="connsiteX0" fmla="*/ 14664 w 66633"/>
                <a:gd name="connsiteY0" fmla="*/ 37091 h 48021"/>
                <a:gd name="connsiteX1" fmla="*/ 12131 w 66633"/>
                <a:gd name="connsiteY1" fmla="*/ 36294 h 48021"/>
                <a:gd name="connsiteX2" fmla="*/ 16899 w 66633"/>
                <a:gd name="connsiteY2" fmla="*/ 45813 h 48021"/>
                <a:gd name="connsiteX3" fmla="*/ 15791 w 66633"/>
                <a:gd name="connsiteY3" fmla="*/ 46194 h 48021"/>
                <a:gd name="connsiteX4" fmla="*/ 38798 w 66633"/>
                <a:gd name="connsiteY4" fmla="*/ 45665 h 48021"/>
                <a:gd name="connsiteX5" fmla="*/ 38531 w 66633"/>
                <a:gd name="connsiteY5" fmla="*/ 47574 h 48021"/>
                <a:gd name="connsiteX6" fmla="*/ 51769 w 66633"/>
                <a:gd name="connsiteY6" fmla="*/ 26268 h 48021"/>
                <a:gd name="connsiteX7" fmla="*/ 50321 w 66633"/>
                <a:gd name="connsiteY7" fmla="*/ 28944 h 48021"/>
                <a:gd name="connsiteX8" fmla="*/ 48295 w 66633"/>
                <a:gd name="connsiteY8" fmla="*/ 16340 h 48021"/>
                <a:gd name="connsiteX9" fmla="*/ 48371 w 66633"/>
                <a:gd name="connsiteY9" fmla="*/ 17604 h 48021"/>
                <a:gd name="connsiteX10" fmla="*/ 14098 w 66633"/>
                <a:gd name="connsiteY10" fmla="*/ 26703 h 48021"/>
                <a:gd name="connsiteX11" fmla="*/ 11223 w 66633"/>
                <a:gd name="connsiteY11" fmla="*/ 21065 h 48021"/>
                <a:gd name="connsiteX0" fmla="*/ 13871 w 66633"/>
                <a:gd name="connsiteY0" fmla="*/ 25284 h 48021"/>
                <a:gd name="connsiteX1" fmla="*/ 12591 w 66633"/>
                <a:gd name="connsiteY1" fmla="*/ 10390 h 48021"/>
                <a:gd name="connsiteX2" fmla="*/ 13915 w 66633"/>
                <a:gd name="connsiteY2" fmla="*/ 16717 h 48021"/>
                <a:gd name="connsiteX3" fmla="*/ 146 w 66633"/>
                <a:gd name="connsiteY3" fmla="*/ 417 h 48021"/>
                <a:gd name="connsiteX4" fmla="*/ 23976 w 66633"/>
                <a:gd name="connsiteY4" fmla="*/ 5568 h 48021"/>
                <a:gd name="connsiteX5" fmla="*/ 33751 w 66633"/>
                <a:gd name="connsiteY5" fmla="*/ 4853 h 48021"/>
                <a:gd name="connsiteX6" fmla="*/ 44547 w 66633"/>
                <a:gd name="connsiteY6" fmla="*/ 566 h 48021"/>
                <a:gd name="connsiteX7" fmla="*/ 66619 w 66633"/>
                <a:gd name="connsiteY7" fmla="*/ 3693 h 48021"/>
                <a:gd name="connsiteX8" fmla="*/ 48289 w 66633"/>
                <a:gd name="connsiteY8" fmla="*/ 16490 h 48021"/>
                <a:gd name="connsiteX9" fmla="*/ 51953 w 66633"/>
                <a:gd name="connsiteY9" fmla="*/ 21232 h 48021"/>
                <a:gd name="connsiteX10" fmla="*/ 51789 w 66633"/>
                <a:gd name="connsiteY10" fmla="*/ 26374 h 48021"/>
                <a:gd name="connsiteX11" fmla="*/ 52427 w 66633"/>
                <a:gd name="connsiteY11" fmla="*/ 33979 h 48021"/>
                <a:gd name="connsiteX12" fmla="*/ 49412 w 66633"/>
                <a:gd name="connsiteY12" fmla="*/ 38190 h 48021"/>
                <a:gd name="connsiteX13" fmla="*/ 53916 w 66633"/>
                <a:gd name="connsiteY13" fmla="*/ 40981 h 48021"/>
                <a:gd name="connsiteX14" fmla="*/ 52142 w 66633"/>
                <a:gd name="connsiteY14" fmla="*/ 45731 h 48021"/>
                <a:gd name="connsiteX15" fmla="*/ 38526 w 66633"/>
                <a:gd name="connsiteY15" fmla="*/ 47729 h 48021"/>
                <a:gd name="connsiteX16" fmla="*/ 15775 w 66633"/>
                <a:gd name="connsiteY16" fmla="*/ 46386 h 48021"/>
                <a:gd name="connsiteX17" fmla="*/ 11081 w 66633"/>
                <a:gd name="connsiteY17" fmla="*/ 42164 h 48021"/>
                <a:gd name="connsiteX18" fmla="*/ 12084 w 66633"/>
                <a:gd name="connsiteY18" fmla="*/ 36465 h 48021"/>
                <a:gd name="connsiteX19" fmla="*/ 9966 w 66633"/>
                <a:gd name="connsiteY19" fmla="*/ 30618 h 48021"/>
                <a:gd name="connsiteX20" fmla="*/ 13834 w 66633"/>
                <a:gd name="connsiteY20" fmla="*/ 25421 h 48021"/>
                <a:gd name="connsiteX21" fmla="*/ 13871 w 66633"/>
                <a:gd name="connsiteY21" fmla="*/ 25284 h 48021"/>
                <a:gd name="connsiteX0" fmla="*/ 14664 w 66633"/>
                <a:gd name="connsiteY0" fmla="*/ 37091 h 48021"/>
                <a:gd name="connsiteX1" fmla="*/ 12131 w 66633"/>
                <a:gd name="connsiteY1" fmla="*/ 36294 h 48021"/>
                <a:gd name="connsiteX2" fmla="*/ 16899 w 66633"/>
                <a:gd name="connsiteY2" fmla="*/ 45813 h 48021"/>
                <a:gd name="connsiteX3" fmla="*/ 15791 w 66633"/>
                <a:gd name="connsiteY3" fmla="*/ 46194 h 48021"/>
                <a:gd name="connsiteX4" fmla="*/ 38798 w 66633"/>
                <a:gd name="connsiteY4" fmla="*/ 45665 h 48021"/>
                <a:gd name="connsiteX5" fmla="*/ 38531 w 66633"/>
                <a:gd name="connsiteY5" fmla="*/ 47574 h 48021"/>
                <a:gd name="connsiteX6" fmla="*/ 51769 w 66633"/>
                <a:gd name="connsiteY6" fmla="*/ 26268 h 48021"/>
                <a:gd name="connsiteX7" fmla="*/ 50321 w 66633"/>
                <a:gd name="connsiteY7" fmla="*/ 28944 h 48021"/>
                <a:gd name="connsiteX8" fmla="*/ 48295 w 66633"/>
                <a:gd name="connsiteY8" fmla="*/ 16340 h 48021"/>
                <a:gd name="connsiteX9" fmla="*/ 48371 w 66633"/>
                <a:gd name="connsiteY9" fmla="*/ 17604 h 48021"/>
                <a:gd name="connsiteX10" fmla="*/ 14098 w 66633"/>
                <a:gd name="connsiteY10" fmla="*/ 26703 h 48021"/>
                <a:gd name="connsiteX11" fmla="*/ 11223 w 66633"/>
                <a:gd name="connsiteY11" fmla="*/ 21065 h 48021"/>
                <a:gd name="connsiteX0" fmla="*/ 13872 w 66634"/>
                <a:gd name="connsiteY0" fmla="*/ 25284 h 48021"/>
                <a:gd name="connsiteX1" fmla="*/ 13916 w 66634"/>
                <a:gd name="connsiteY1" fmla="*/ 16717 h 48021"/>
                <a:gd name="connsiteX2" fmla="*/ 147 w 66634"/>
                <a:gd name="connsiteY2" fmla="*/ 417 h 48021"/>
                <a:gd name="connsiteX3" fmla="*/ 23977 w 66634"/>
                <a:gd name="connsiteY3" fmla="*/ 5568 h 48021"/>
                <a:gd name="connsiteX4" fmla="*/ 33752 w 66634"/>
                <a:gd name="connsiteY4" fmla="*/ 4853 h 48021"/>
                <a:gd name="connsiteX5" fmla="*/ 44548 w 66634"/>
                <a:gd name="connsiteY5" fmla="*/ 566 h 48021"/>
                <a:gd name="connsiteX6" fmla="*/ 66620 w 66634"/>
                <a:gd name="connsiteY6" fmla="*/ 3693 h 48021"/>
                <a:gd name="connsiteX7" fmla="*/ 48290 w 66634"/>
                <a:gd name="connsiteY7" fmla="*/ 16490 h 48021"/>
                <a:gd name="connsiteX8" fmla="*/ 51954 w 66634"/>
                <a:gd name="connsiteY8" fmla="*/ 21232 h 48021"/>
                <a:gd name="connsiteX9" fmla="*/ 51790 w 66634"/>
                <a:gd name="connsiteY9" fmla="*/ 26374 h 48021"/>
                <a:gd name="connsiteX10" fmla="*/ 52428 w 66634"/>
                <a:gd name="connsiteY10" fmla="*/ 33979 h 48021"/>
                <a:gd name="connsiteX11" fmla="*/ 49413 w 66634"/>
                <a:gd name="connsiteY11" fmla="*/ 38190 h 48021"/>
                <a:gd name="connsiteX12" fmla="*/ 53917 w 66634"/>
                <a:gd name="connsiteY12" fmla="*/ 40981 h 48021"/>
                <a:gd name="connsiteX13" fmla="*/ 52143 w 66634"/>
                <a:gd name="connsiteY13" fmla="*/ 45731 h 48021"/>
                <a:gd name="connsiteX14" fmla="*/ 38527 w 66634"/>
                <a:gd name="connsiteY14" fmla="*/ 47729 h 48021"/>
                <a:gd name="connsiteX15" fmla="*/ 15776 w 66634"/>
                <a:gd name="connsiteY15" fmla="*/ 46386 h 48021"/>
                <a:gd name="connsiteX16" fmla="*/ 11082 w 66634"/>
                <a:gd name="connsiteY16" fmla="*/ 42164 h 48021"/>
                <a:gd name="connsiteX17" fmla="*/ 12085 w 66634"/>
                <a:gd name="connsiteY17" fmla="*/ 36465 h 48021"/>
                <a:gd name="connsiteX18" fmla="*/ 9967 w 66634"/>
                <a:gd name="connsiteY18" fmla="*/ 30618 h 48021"/>
                <a:gd name="connsiteX19" fmla="*/ 13835 w 66634"/>
                <a:gd name="connsiteY19" fmla="*/ 25421 h 48021"/>
                <a:gd name="connsiteX20" fmla="*/ 13872 w 66634"/>
                <a:gd name="connsiteY20" fmla="*/ 25284 h 48021"/>
                <a:gd name="connsiteX0" fmla="*/ 14665 w 66634"/>
                <a:gd name="connsiteY0" fmla="*/ 37091 h 48021"/>
                <a:gd name="connsiteX1" fmla="*/ 12132 w 66634"/>
                <a:gd name="connsiteY1" fmla="*/ 36294 h 48021"/>
                <a:gd name="connsiteX2" fmla="*/ 16900 w 66634"/>
                <a:gd name="connsiteY2" fmla="*/ 45813 h 48021"/>
                <a:gd name="connsiteX3" fmla="*/ 15792 w 66634"/>
                <a:gd name="connsiteY3" fmla="*/ 46194 h 48021"/>
                <a:gd name="connsiteX4" fmla="*/ 38799 w 66634"/>
                <a:gd name="connsiteY4" fmla="*/ 45665 h 48021"/>
                <a:gd name="connsiteX5" fmla="*/ 38532 w 66634"/>
                <a:gd name="connsiteY5" fmla="*/ 47574 h 48021"/>
                <a:gd name="connsiteX6" fmla="*/ 51770 w 66634"/>
                <a:gd name="connsiteY6" fmla="*/ 26268 h 48021"/>
                <a:gd name="connsiteX7" fmla="*/ 50322 w 66634"/>
                <a:gd name="connsiteY7" fmla="*/ 28944 h 48021"/>
                <a:gd name="connsiteX8" fmla="*/ 48296 w 66634"/>
                <a:gd name="connsiteY8" fmla="*/ 16340 h 48021"/>
                <a:gd name="connsiteX9" fmla="*/ 48372 w 66634"/>
                <a:gd name="connsiteY9" fmla="*/ 17604 h 48021"/>
                <a:gd name="connsiteX10" fmla="*/ 14099 w 66634"/>
                <a:gd name="connsiteY10" fmla="*/ 26703 h 48021"/>
                <a:gd name="connsiteX11" fmla="*/ 11224 w 66634"/>
                <a:gd name="connsiteY11" fmla="*/ 21065 h 48021"/>
                <a:gd name="connsiteX0" fmla="*/ 13857 w 66619"/>
                <a:gd name="connsiteY0" fmla="*/ 25172 h 47909"/>
                <a:gd name="connsiteX1" fmla="*/ 14342 w 66619"/>
                <a:gd name="connsiteY1" fmla="*/ 14495 h 47909"/>
                <a:gd name="connsiteX2" fmla="*/ 132 w 66619"/>
                <a:gd name="connsiteY2" fmla="*/ 305 h 47909"/>
                <a:gd name="connsiteX3" fmla="*/ 23962 w 66619"/>
                <a:gd name="connsiteY3" fmla="*/ 5456 h 47909"/>
                <a:gd name="connsiteX4" fmla="*/ 33737 w 66619"/>
                <a:gd name="connsiteY4" fmla="*/ 4741 h 47909"/>
                <a:gd name="connsiteX5" fmla="*/ 44533 w 66619"/>
                <a:gd name="connsiteY5" fmla="*/ 454 h 47909"/>
                <a:gd name="connsiteX6" fmla="*/ 66605 w 66619"/>
                <a:gd name="connsiteY6" fmla="*/ 3581 h 47909"/>
                <a:gd name="connsiteX7" fmla="*/ 48275 w 66619"/>
                <a:gd name="connsiteY7" fmla="*/ 16378 h 47909"/>
                <a:gd name="connsiteX8" fmla="*/ 51939 w 66619"/>
                <a:gd name="connsiteY8" fmla="*/ 21120 h 47909"/>
                <a:gd name="connsiteX9" fmla="*/ 51775 w 66619"/>
                <a:gd name="connsiteY9" fmla="*/ 26262 h 47909"/>
                <a:gd name="connsiteX10" fmla="*/ 52413 w 66619"/>
                <a:gd name="connsiteY10" fmla="*/ 33867 h 47909"/>
                <a:gd name="connsiteX11" fmla="*/ 49398 w 66619"/>
                <a:gd name="connsiteY11" fmla="*/ 38078 h 47909"/>
                <a:gd name="connsiteX12" fmla="*/ 53902 w 66619"/>
                <a:gd name="connsiteY12" fmla="*/ 40869 h 47909"/>
                <a:gd name="connsiteX13" fmla="*/ 52128 w 66619"/>
                <a:gd name="connsiteY13" fmla="*/ 45619 h 47909"/>
                <a:gd name="connsiteX14" fmla="*/ 38512 w 66619"/>
                <a:gd name="connsiteY14" fmla="*/ 47617 h 47909"/>
                <a:gd name="connsiteX15" fmla="*/ 15761 w 66619"/>
                <a:gd name="connsiteY15" fmla="*/ 46274 h 47909"/>
                <a:gd name="connsiteX16" fmla="*/ 11067 w 66619"/>
                <a:gd name="connsiteY16" fmla="*/ 42052 h 47909"/>
                <a:gd name="connsiteX17" fmla="*/ 12070 w 66619"/>
                <a:gd name="connsiteY17" fmla="*/ 36353 h 47909"/>
                <a:gd name="connsiteX18" fmla="*/ 9952 w 66619"/>
                <a:gd name="connsiteY18" fmla="*/ 30506 h 47909"/>
                <a:gd name="connsiteX19" fmla="*/ 13820 w 66619"/>
                <a:gd name="connsiteY19" fmla="*/ 25309 h 47909"/>
                <a:gd name="connsiteX20" fmla="*/ 13857 w 66619"/>
                <a:gd name="connsiteY20" fmla="*/ 25172 h 47909"/>
                <a:gd name="connsiteX0" fmla="*/ 14650 w 66619"/>
                <a:gd name="connsiteY0" fmla="*/ 36979 h 47909"/>
                <a:gd name="connsiteX1" fmla="*/ 12117 w 66619"/>
                <a:gd name="connsiteY1" fmla="*/ 36182 h 47909"/>
                <a:gd name="connsiteX2" fmla="*/ 16885 w 66619"/>
                <a:gd name="connsiteY2" fmla="*/ 45701 h 47909"/>
                <a:gd name="connsiteX3" fmla="*/ 15777 w 66619"/>
                <a:gd name="connsiteY3" fmla="*/ 46082 h 47909"/>
                <a:gd name="connsiteX4" fmla="*/ 38784 w 66619"/>
                <a:gd name="connsiteY4" fmla="*/ 45553 h 47909"/>
                <a:gd name="connsiteX5" fmla="*/ 38517 w 66619"/>
                <a:gd name="connsiteY5" fmla="*/ 47462 h 47909"/>
                <a:gd name="connsiteX6" fmla="*/ 51755 w 66619"/>
                <a:gd name="connsiteY6" fmla="*/ 26156 h 47909"/>
                <a:gd name="connsiteX7" fmla="*/ 50307 w 66619"/>
                <a:gd name="connsiteY7" fmla="*/ 28832 h 47909"/>
                <a:gd name="connsiteX8" fmla="*/ 48281 w 66619"/>
                <a:gd name="connsiteY8" fmla="*/ 16228 h 47909"/>
                <a:gd name="connsiteX9" fmla="*/ 48357 w 66619"/>
                <a:gd name="connsiteY9" fmla="*/ 17492 h 47909"/>
                <a:gd name="connsiteX10" fmla="*/ 14084 w 66619"/>
                <a:gd name="connsiteY10" fmla="*/ 26591 h 47909"/>
                <a:gd name="connsiteX11" fmla="*/ 11209 w 66619"/>
                <a:gd name="connsiteY11" fmla="*/ 20953 h 47909"/>
                <a:gd name="connsiteX0" fmla="*/ 5225 w 57987"/>
                <a:gd name="connsiteY0" fmla="*/ 24750 h 47487"/>
                <a:gd name="connsiteX1" fmla="*/ 5710 w 57987"/>
                <a:gd name="connsiteY1" fmla="*/ 14073 h 47487"/>
                <a:gd name="connsiteX2" fmla="*/ 327 w 57987"/>
                <a:gd name="connsiteY2" fmla="*/ 3575 h 47487"/>
                <a:gd name="connsiteX3" fmla="*/ 15330 w 57987"/>
                <a:gd name="connsiteY3" fmla="*/ 5034 h 47487"/>
                <a:gd name="connsiteX4" fmla="*/ 25105 w 57987"/>
                <a:gd name="connsiteY4" fmla="*/ 4319 h 47487"/>
                <a:gd name="connsiteX5" fmla="*/ 35901 w 57987"/>
                <a:gd name="connsiteY5" fmla="*/ 32 h 47487"/>
                <a:gd name="connsiteX6" fmla="*/ 57973 w 57987"/>
                <a:gd name="connsiteY6" fmla="*/ 3159 h 47487"/>
                <a:gd name="connsiteX7" fmla="*/ 39643 w 57987"/>
                <a:gd name="connsiteY7" fmla="*/ 15956 h 47487"/>
                <a:gd name="connsiteX8" fmla="*/ 43307 w 57987"/>
                <a:gd name="connsiteY8" fmla="*/ 20698 h 47487"/>
                <a:gd name="connsiteX9" fmla="*/ 43143 w 57987"/>
                <a:gd name="connsiteY9" fmla="*/ 25840 h 47487"/>
                <a:gd name="connsiteX10" fmla="*/ 43781 w 57987"/>
                <a:gd name="connsiteY10" fmla="*/ 33445 h 47487"/>
                <a:gd name="connsiteX11" fmla="*/ 40766 w 57987"/>
                <a:gd name="connsiteY11" fmla="*/ 37656 h 47487"/>
                <a:gd name="connsiteX12" fmla="*/ 45270 w 57987"/>
                <a:gd name="connsiteY12" fmla="*/ 40447 h 47487"/>
                <a:gd name="connsiteX13" fmla="*/ 43496 w 57987"/>
                <a:gd name="connsiteY13" fmla="*/ 45197 h 47487"/>
                <a:gd name="connsiteX14" fmla="*/ 29880 w 57987"/>
                <a:gd name="connsiteY14" fmla="*/ 47195 h 47487"/>
                <a:gd name="connsiteX15" fmla="*/ 7129 w 57987"/>
                <a:gd name="connsiteY15" fmla="*/ 45852 h 47487"/>
                <a:gd name="connsiteX16" fmla="*/ 2435 w 57987"/>
                <a:gd name="connsiteY16" fmla="*/ 41630 h 47487"/>
                <a:gd name="connsiteX17" fmla="*/ 3438 w 57987"/>
                <a:gd name="connsiteY17" fmla="*/ 35931 h 47487"/>
                <a:gd name="connsiteX18" fmla="*/ 1320 w 57987"/>
                <a:gd name="connsiteY18" fmla="*/ 30084 h 47487"/>
                <a:gd name="connsiteX19" fmla="*/ 5188 w 57987"/>
                <a:gd name="connsiteY19" fmla="*/ 24887 h 47487"/>
                <a:gd name="connsiteX20" fmla="*/ 5225 w 57987"/>
                <a:gd name="connsiteY20" fmla="*/ 24750 h 47487"/>
                <a:gd name="connsiteX0" fmla="*/ 6018 w 57987"/>
                <a:gd name="connsiteY0" fmla="*/ 36557 h 47487"/>
                <a:gd name="connsiteX1" fmla="*/ 3485 w 57987"/>
                <a:gd name="connsiteY1" fmla="*/ 35760 h 47487"/>
                <a:gd name="connsiteX2" fmla="*/ 8253 w 57987"/>
                <a:gd name="connsiteY2" fmla="*/ 45279 h 47487"/>
                <a:gd name="connsiteX3" fmla="*/ 7145 w 57987"/>
                <a:gd name="connsiteY3" fmla="*/ 45660 h 47487"/>
                <a:gd name="connsiteX4" fmla="*/ 30152 w 57987"/>
                <a:gd name="connsiteY4" fmla="*/ 45131 h 47487"/>
                <a:gd name="connsiteX5" fmla="*/ 29885 w 57987"/>
                <a:gd name="connsiteY5" fmla="*/ 47040 h 47487"/>
                <a:gd name="connsiteX6" fmla="*/ 43123 w 57987"/>
                <a:gd name="connsiteY6" fmla="*/ 25734 h 47487"/>
                <a:gd name="connsiteX7" fmla="*/ 41675 w 57987"/>
                <a:gd name="connsiteY7" fmla="*/ 28410 h 47487"/>
                <a:gd name="connsiteX8" fmla="*/ 39649 w 57987"/>
                <a:gd name="connsiteY8" fmla="*/ 15806 h 47487"/>
                <a:gd name="connsiteX9" fmla="*/ 39725 w 57987"/>
                <a:gd name="connsiteY9" fmla="*/ 17070 h 47487"/>
                <a:gd name="connsiteX10" fmla="*/ 5452 w 57987"/>
                <a:gd name="connsiteY10" fmla="*/ 26169 h 47487"/>
                <a:gd name="connsiteX11" fmla="*/ 2577 w 57987"/>
                <a:gd name="connsiteY11" fmla="*/ 20531 h 47487"/>
                <a:gd name="connsiteX0" fmla="*/ 5901 w 58663"/>
                <a:gd name="connsiteY0" fmla="*/ 24750 h 47487"/>
                <a:gd name="connsiteX1" fmla="*/ 2855 w 58663"/>
                <a:gd name="connsiteY1" fmla="*/ 12491 h 47487"/>
                <a:gd name="connsiteX2" fmla="*/ 1003 w 58663"/>
                <a:gd name="connsiteY2" fmla="*/ 3575 h 47487"/>
                <a:gd name="connsiteX3" fmla="*/ 16006 w 58663"/>
                <a:gd name="connsiteY3" fmla="*/ 5034 h 47487"/>
                <a:gd name="connsiteX4" fmla="*/ 25781 w 58663"/>
                <a:gd name="connsiteY4" fmla="*/ 4319 h 47487"/>
                <a:gd name="connsiteX5" fmla="*/ 36577 w 58663"/>
                <a:gd name="connsiteY5" fmla="*/ 32 h 47487"/>
                <a:gd name="connsiteX6" fmla="*/ 58649 w 58663"/>
                <a:gd name="connsiteY6" fmla="*/ 3159 h 47487"/>
                <a:gd name="connsiteX7" fmla="*/ 40319 w 58663"/>
                <a:gd name="connsiteY7" fmla="*/ 15956 h 47487"/>
                <a:gd name="connsiteX8" fmla="*/ 43983 w 58663"/>
                <a:gd name="connsiteY8" fmla="*/ 20698 h 47487"/>
                <a:gd name="connsiteX9" fmla="*/ 43819 w 58663"/>
                <a:gd name="connsiteY9" fmla="*/ 25840 h 47487"/>
                <a:gd name="connsiteX10" fmla="*/ 44457 w 58663"/>
                <a:gd name="connsiteY10" fmla="*/ 33445 h 47487"/>
                <a:gd name="connsiteX11" fmla="*/ 41442 w 58663"/>
                <a:gd name="connsiteY11" fmla="*/ 37656 h 47487"/>
                <a:gd name="connsiteX12" fmla="*/ 45946 w 58663"/>
                <a:gd name="connsiteY12" fmla="*/ 40447 h 47487"/>
                <a:gd name="connsiteX13" fmla="*/ 44172 w 58663"/>
                <a:gd name="connsiteY13" fmla="*/ 45197 h 47487"/>
                <a:gd name="connsiteX14" fmla="*/ 30556 w 58663"/>
                <a:gd name="connsiteY14" fmla="*/ 47195 h 47487"/>
                <a:gd name="connsiteX15" fmla="*/ 7805 w 58663"/>
                <a:gd name="connsiteY15" fmla="*/ 45852 h 47487"/>
                <a:gd name="connsiteX16" fmla="*/ 3111 w 58663"/>
                <a:gd name="connsiteY16" fmla="*/ 41630 h 47487"/>
                <a:gd name="connsiteX17" fmla="*/ 4114 w 58663"/>
                <a:gd name="connsiteY17" fmla="*/ 35931 h 47487"/>
                <a:gd name="connsiteX18" fmla="*/ 1996 w 58663"/>
                <a:gd name="connsiteY18" fmla="*/ 30084 h 47487"/>
                <a:gd name="connsiteX19" fmla="*/ 5864 w 58663"/>
                <a:gd name="connsiteY19" fmla="*/ 24887 h 47487"/>
                <a:gd name="connsiteX20" fmla="*/ 5901 w 58663"/>
                <a:gd name="connsiteY20" fmla="*/ 24750 h 47487"/>
                <a:gd name="connsiteX0" fmla="*/ 6694 w 58663"/>
                <a:gd name="connsiteY0" fmla="*/ 36557 h 47487"/>
                <a:gd name="connsiteX1" fmla="*/ 4161 w 58663"/>
                <a:gd name="connsiteY1" fmla="*/ 35760 h 47487"/>
                <a:gd name="connsiteX2" fmla="*/ 8929 w 58663"/>
                <a:gd name="connsiteY2" fmla="*/ 45279 h 47487"/>
                <a:gd name="connsiteX3" fmla="*/ 7821 w 58663"/>
                <a:gd name="connsiteY3" fmla="*/ 45660 h 47487"/>
                <a:gd name="connsiteX4" fmla="*/ 30828 w 58663"/>
                <a:gd name="connsiteY4" fmla="*/ 45131 h 47487"/>
                <a:gd name="connsiteX5" fmla="*/ 30561 w 58663"/>
                <a:gd name="connsiteY5" fmla="*/ 47040 h 47487"/>
                <a:gd name="connsiteX6" fmla="*/ 43799 w 58663"/>
                <a:gd name="connsiteY6" fmla="*/ 25734 h 47487"/>
                <a:gd name="connsiteX7" fmla="*/ 42351 w 58663"/>
                <a:gd name="connsiteY7" fmla="*/ 28410 h 47487"/>
                <a:gd name="connsiteX8" fmla="*/ 40325 w 58663"/>
                <a:gd name="connsiteY8" fmla="*/ 15806 h 47487"/>
                <a:gd name="connsiteX9" fmla="*/ 40401 w 58663"/>
                <a:gd name="connsiteY9" fmla="*/ 17070 h 47487"/>
                <a:gd name="connsiteX10" fmla="*/ 6128 w 58663"/>
                <a:gd name="connsiteY10" fmla="*/ 26169 h 47487"/>
                <a:gd name="connsiteX11" fmla="*/ 3253 w 58663"/>
                <a:gd name="connsiteY11" fmla="*/ 20531 h 47487"/>
                <a:gd name="connsiteX0" fmla="*/ 5901 w 58663"/>
                <a:gd name="connsiteY0" fmla="*/ 24750 h 47487"/>
                <a:gd name="connsiteX1" fmla="*/ 2855 w 58663"/>
                <a:gd name="connsiteY1" fmla="*/ 12491 h 47487"/>
                <a:gd name="connsiteX2" fmla="*/ 1003 w 58663"/>
                <a:gd name="connsiteY2" fmla="*/ 3575 h 47487"/>
                <a:gd name="connsiteX3" fmla="*/ 16006 w 58663"/>
                <a:gd name="connsiteY3" fmla="*/ 5034 h 47487"/>
                <a:gd name="connsiteX4" fmla="*/ 25781 w 58663"/>
                <a:gd name="connsiteY4" fmla="*/ 4319 h 47487"/>
                <a:gd name="connsiteX5" fmla="*/ 36577 w 58663"/>
                <a:gd name="connsiteY5" fmla="*/ 32 h 47487"/>
                <a:gd name="connsiteX6" fmla="*/ 58649 w 58663"/>
                <a:gd name="connsiteY6" fmla="*/ 3159 h 47487"/>
                <a:gd name="connsiteX7" fmla="*/ 40319 w 58663"/>
                <a:gd name="connsiteY7" fmla="*/ 15956 h 47487"/>
                <a:gd name="connsiteX8" fmla="*/ 43983 w 58663"/>
                <a:gd name="connsiteY8" fmla="*/ 20698 h 47487"/>
                <a:gd name="connsiteX9" fmla="*/ 43819 w 58663"/>
                <a:gd name="connsiteY9" fmla="*/ 25840 h 47487"/>
                <a:gd name="connsiteX10" fmla="*/ 44457 w 58663"/>
                <a:gd name="connsiteY10" fmla="*/ 33445 h 47487"/>
                <a:gd name="connsiteX11" fmla="*/ 41442 w 58663"/>
                <a:gd name="connsiteY11" fmla="*/ 37656 h 47487"/>
                <a:gd name="connsiteX12" fmla="*/ 45946 w 58663"/>
                <a:gd name="connsiteY12" fmla="*/ 40447 h 47487"/>
                <a:gd name="connsiteX13" fmla="*/ 44172 w 58663"/>
                <a:gd name="connsiteY13" fmla="*/ 45197 h 47487"/>
                <a:gd name="connsiteX14" fmla="*/ 30556 w 58663"/>
                <a:gd name="connsiteY14" fmla="*/ 47195 h 47487"/>
                <a:gd name="connsiteX15" fmla="*/ 7805 w 58663"/>
                <a:gd name="connsiteY15" fmla="*/ 45852 h 47487"/>
                <a:gd name="connsiteX16" fmla="*/ 3111 w 58663"/>
                <a:gd name="connsiteY16" fmla="*/ 41630 h 47487"/>
                <a:gd name="connsiteX17" fmla="*/ 4114 w 58663"/>
                <a:gd name="connsiteY17" fmla="*/ 35931 h 47487"/>
                <a:gd name="connsiteX18" fmla="*/ 1996 w 58663"/>
                <a:gd name="connsiteY18" fmla="*/ 30084 h 47487"/>
                <a:gd name="connsiteX19" fmla="*/ 5864 w 58663"/>
                <a:gd name="connsiteY19" fmla="*/ 24887 h 47487"/>
                <a:gd name="connsiteX20" fmla="*/ 5901 w 58663"/>
                <a:gd name="connsiteY20" fmla="*/ 24750 h 47487"/>
                <a:gd name="connsiteX0" fmla="*/ 6694 w 58663"/>
                <a:gd name="connsiteY0" fmla="*/ 36557 h 47487"/>
                <a:gd name="connsiteX1" fmla="*/ 4161 w 58663"/>
                <a:gd name="connsiteY1" fmla="*/ 35760 h 47487"/>
                <a:gd name="connsiteX2" fmla="*/ 8929 w 58663"/>
                <a:gd name="connsiteY2" fmla="*/ 45279 h 47487"/>
                <a:gd name="connsiteX3" fmla="*/ 7821 w 58663"/>
                <a:gd name="connsiteY3" fmla="*/ 45660 h 47487"/>
                <a:gd name="connsiteX4" fmla="*/ 30828 w 58663"/>
                <a:gd name="connsiteY4" fmla="*/ 45131 h 47487"/>
                <a:gd name="connsiteX5" fmla="*/ 30561 w 58663"/>
                <a:gd name="connsiteY5" fmla="*/ 47040 h 47487"/>
                <a:gd name="connsiteX6" fmla="*/ 43799 w 58663"/>
                <a:gd name="connsiteY6" fmla="*/ 25734 h 47487"/>
                <a:gd name="connsiteX7" fmla="*/ 42351 w 58663"/>
                <a:gd name="connsiteY7" fmla="*/ 28410 h 47487"/>
                <a:gd name="connsiteX8" fmla="*/ 40325 w 58663"/>
                <a:gd name="connsiteY8" fmla="*/ 15806 h 47487"/>
                <a:gd name="connsiteX9" fmla="*/ 40401 w 58663"/>
                <a:gd name="connsiteY9" fmla="*/ 17070 h 47487"/>
                <a:gd name="connsiteX10" fmla="*/ 9659 w 58663"/>
                <a:gd name="connsiteY10" fmla="*/ 26169 h 47487"/>
                <a:gd name="connsiteX11" fmla="*/ 3253 w 58663"/>
                <a:gd name="connsiteY11" fmla="*/ 20531 h 47487"/>
                <a:gd name="connsiteX0" fmla="*/ 5901 w 58663"/>
                <a:gd name="connsiteY0" fmla="*/ 24750 h 47487"/>
                <a:gd name="connsiteX1" fmla="*/ 2855 w 58663"/>
                <a:gd name="connsiteY1" fmla="*/ 12491 h 47487"/>
                <a:gd name="connsiteX2" fmla="*/ 1003 w 58663"/>
                <a:gd name="connsiteY2" fmla="*/ 3575 h 47487"/>
                <a:gd name="connsiteX3" fmla="*/ 16006 w 58663"/>
                <a:gd name="connsiteY3" fmla="*/ 5034 h 47487"/>
                <a:gd name="connsiteX4" fmla="*/ 25781 w 58663"/>
                <a:gd name="connsiteY4" fmla="*/ 4319 h 47487"/>
                <a:gd name="connsiteX5" fmla="*/ 36577 w 58663"/>
                <a:gd name="connsiteY5" fmla="*/ 32 h 47487"/>
                <a:gd name="connsiteX6" fmla="*/ 58649 w 58663"/>
                <a:gd name="connsiteY6" fmla="*/ 3159 h 47487"/>
                <a:gd name="connsiteX7" fmla="*/ 40319 w 58663"/>
                <a:gd name="connsiteY7" fmla="*/ 15956 h 47487"/>
                <a:gd name="connsiteX8" fmla="*/ 43983 w 58663"/>
                <a:gd name="connsiteY8" fmla="*/ 20698 h 47487"/>
                <a:gd name="connsiteX9" fmla="*/ 43819 w 58663"/>
                <a:gd name="connsiteY9" fmla="*/ 25840 h 47487"/>
                <a:gd name="connsiteX10" fmla="*/ 44457 w 58663"/>
                <a:gd name="connsiteY10" fmla="*/ 33445 h 47487"/>
                <a:gd name="connsiteX11" fmla="*/ 41442 w 58663"/>
                <a:gd name="connsiteY11" fmla="*/ 37656 h 47487"/>
                <a:gd name="connsiteX12" fmla="*/ 45946 w 58663"/>
                <a:gd name="connsiteY12" fmla="*/ 40447 h 47487"/>
                <a:gd name="connsiteX13" fmla="*/ 44172 w 58663"/>
                <a:gd name="connsiteY13" fmla="*/ 45197 h 47487"/>
                <a:gd name="connsiteX14" fmla="*/ 30556 w 58663"/>
                <a:gd name="connsiteY14" fmla="*/ 47195 h 47487"/>
                <a:gd name="connsiteX15" fmla="*/ 7805 w 58663"/>
                <a:gd name="connsiteY15" fmla="*/ 45852 h 47487"/>
                <a:gd name="connsiteX16" fmla="*/ 3111 w 58663"/>
                <a:gd name="connsiteY16" fmla="*/ 41630 h 47487"/>
                <a:gd name="connsiteX17" fmla="*/ 4114 w 58663"/>
                <a:gd name="connsiteY17" fmla="*/ 35931 h 47487"/>
                <a:gd name="connsiteX18" fmla="*/ 1996 w 58663"/>
                <a:gd name="connsiteY18" fmla="*/ 30084 h 47487"/>
                <a:gd name="connsiteX19" fmla="*/ 5864 w 58663"/>
                <a:gd name="connsiteY19" fmla="*/ 24887 h 47487"/>
                <a:gd name="connsiteX20" fmla="*/ 5901 w 58663"/>
                <a:gd name="connsiteY20" fmla="*/ 24750 h 47487"/>
                <a:gd name="connsiteX0" fmla="*/ 6694 w 58663"/>
                <a:gd name="connsiteY0" fmla="*/ 36557 h 47487"/>
                <a:gd name="connsiteX1" fmla="*/ 4161 w 58663"/>
                <a:gd name="connsiteY1" fmla="*/ 35760 h 47487"/>
                <a:gd name="connsiteX2" fmla="*/ 8929 w 58663"/>
                <a:gd name="connsiteY2" fmla="*/ 45279 h 47487"/>
                <a:gd name="connsiteX3" fmla="*/ 7821 w 58663"/>
                <a:gd name="connsiteY3" fmla="*/ 45660 h 47487"/>
                <a:gd name="connsiteX4" fmla="*/ 30828 w 58663"/>
                <a:gd name="connsiteY4" fmla="*/ 45131 h 47487"/>
                <a:gd name="connsiteX5" fmla="*/ 30561 w 58663"/>
                <a:gd name="connsiteY5" fmla="*/ 47040 h 47487"/>
                <a:gd name="connsiteX6" fmla="*/ 43799 w 58663"/>
                <a:gd name="connsiteY6" fmla="*/ 25734 h 47487"/>
                <a:gd name="connsiteX7" fmla="*/ 42351 w 58663"/>
                <a:gd name="connsiteY7" fmla="*/ 28410 h 47487"/>
                <a:gd name="connsiteX8" fmla="*/ 40325 w 58663"/>
                <a:gd name="connsiteY8" fmla="*/ 15806 h 47487"/>
                <a:gd name="connsiteX9" fmla="*/ 40401 w 58663"/>
                <a:gd name="connsiteY9" fmla="*/ 17070 h 47487"/>
                <a:gd name="connsiteX10" fmla="*/ 9659 w 58663"/>
                <a:gd name="connsiteY10" fmla="*/ 26169 h 47487"/>
                <a:gd name="connsiteX11" fmla="*/ 7667 w 58663"/>
                <a:gd name="connsiteY11" fmla="*/ 19476 h 47487"/>
                <a:gd name="connsiteX0" fmla="*/ 5225 w 57987"/>
                <a:gd name="connsiteY0" fmla="*/ 24750 h 47487"/>
                <a:gd name="connsiteX1" fmla="*/ 5710 w 57987"/>
                <a:gd name="connsiteY1" fmla="*/ 11436 h 47487"/>
                <a:gd name="connsiteX2" fmla="*/ 327 w 57987"/>
                <a:gd name="connsiteY2" fmla="*/ 3575 h 47487"/>
                <a:gd name="connsiteX3" fmla="*/ 15330 w 57987"/>
                <a:gd name="connsiteY3" fmla="*/ 5034 h 47487"/>
                <a:gd name="connsiteX4" fmla="*/ 25105 w 57987"/>
                <a:gd name="connsiteY4" fmla="*/ 4319 h 47487"/>
                <a:gd name="connsiteX5" fmla="*/ 35901 w 57987"/>
                <a:gd name="connsiteY5" fmla="*/ 32 h 47487"/>
                <a:gd name="connsiteX6" fmla="*/ 57973 w 57987"/>
                <a:gd name="connsiteY6" fmla="*/ 3159 h 47487"/>
                <a:gd name="connsiteX7" fmla="*/ 39643 w 57987"/>
                <a:gd name="connsiteY7" fmla="*/ 15956 h 47487"/>
                <a:gd name="connsiteX8" fmla="*/ 43307 w 57987"/>
                <a:gd name="connsiteY8" fmla="*/ 20698 h 47487"/>
                <a:gd name="connsiteX9" fmla="*/ 43143 w 57987"/>
                <a:gd name="connsiteY9" fmla="*/ 25840 h 47487"/>
                <a:gd name="connsiteX10" fmla="*/ 43781 w 57987"/>
                <a:gd name="connsiteY10" fmla="*/ 33445 h 47487"/>
                <a:gd name="connsiteX11" fmla="*/ 40766 w 57987"/>
                <a:gd name="connsiteY11" fmla="*/ 37656 h 47487"/>
                <a:gd name="connsiteX12" fmla="*/ 45270 w 57987"/>
                <a:gd name="connsiteY12" fmla="*/ 40447 h 47487"/>
                <a:gd name="connsiteX13" fmla="*/ 43496 w 57987"/>
                <a:gd name="connsiteY13" fmla="*/ 45197 h 47487"/>
                <a:gd name="connsiteX14" fmla="*/ 29880 w 57987"/>
                <a:gd name="connsiteY14" fmla="*/ 47195 h 47487"/>
                <a:gd name="connsiteX15" fmla="*/ 7129 w 57987"/>
                <a:gd name="connsiteY15" fmla="*/ 45852 h 47487"/>
                <a:gd name="connsiteX16" fmla="*/ 2435 w 57987"/>
                <a:gd name="connsiteY16" fmla="*/ 41630 h 47487"/>
                <a:gd name="connsiteX17" fmla="*/ 3438 w 57987"/>
                <a:gd name="connsiteY17" fmla="*/ 35931 h 47487"/>
                <a:gd name="connsiteX18" fmla="*/ 1320 w 57987"/>
                <a:gd name="connsiteY18" fmla="*/ 30084 h 47487"/>
                <a:gd name="connsiteX19" fmla="*/ 5188 w 57987"/>
                <a:gd name="connsiteY19" fmla="*/ 24887 h 47487"/>
                <a:gd name="connsiteX20" fmla="*/ 5225 w 57987"/>
                <a:gd name="connsiteY20" fmla="*/ 24750 h 47487"/>
                <a:gd name="connsiteX0" fmla="*/ 6018 w 57987"/>
                <a:gd name="connsiteY0" fmla="*/ 36557 h 47487"/>
                <a:gd name="connsiteX1" fmla="*/ 3485 w 57987"/>
                <a:gd name="connsiteY1" fmla="*/ 35760 h 47487"/>
                <a:gd name="connsiteX2" fmla="*/ 8253 w 57987"/>
                <a:gd name="connsiteY2" fmla="*/ 45279 h 47487"/>
                <a:gd name="connsiteX3" fmla="*/ 7145 w 57987"/>
                <a:gd name="connsiteY3" fmla="*/ 45660 h 47487"/>
                <a:gd name="connsiteX4" fmla="*/ 30152 w 57987"/>
                <a:gd name="connsiteY4" fmla="*/ 45131 h 47487"/>
                <a:gd name="connsiteX5" fmla="*/ 29885 w 57987"/>
                <a:gd name="connsiteY5" fmla="*/ 47040 h 47487"/>
                <a:gd name="connsiteX6" fmla="*/ 43123 w 57987"/>
                <a:gd name="connsiteY6" fmla="*/ 25734 h 47487"/>
                <a:gd name="connsiteX7" fmla="*/ 41675 w 57987"/>
                <a:gd name="connsiteY7" fmla="*/ 28410 h 47487"/>
                <a:gd name="connsiteX8" fmla="*/ 39649 w 57987"/>
                <a:gd name="connsiteY8" fmla="*/ 15806 h 47487"/>
                <a:gd name="connsiteX9" fmla="*/ 39725 w 57987"/>
                <a:gd name="connsiteY9" fmla="*/ 17070 h 47487"/>
                <a:gd name="connsiteX10" fmla="*/ 8983 w 57987"/>
                <a:gd name="connsiteY10" fmla="*/ 26169 h 47487"/>
                <a:gd name="connsiteX11" fmla="*/ 6991 w 57987"/>
                <a:gd name="connsiteY11" fmla="*/ 19476 h 4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87" h="47487">
                  <a:moveTo>
                    <a:pt x="5225" y="24750"/>
                  </a:moveTo>
                  <a:cubicBezTo>
                    <a:pt x="5239" y="23299"/>
                    <a:pt x="7997" y="15580"/>
                    <a:pt x="5710" y="11436"/>
                  </a:cubicBezTo>
                  <a:cubicBezTo>
                    <a:pt x="3423" y="7292"/>
                    <a:pt x="-1276" y="4642"/>
                    <a:pt x="327" y="3575"/>
                  </a:cubicBezTo>
                  <a:cubicBezTo>
                    <a:pt x="1930" y="2508"/>
                    <a:pt x="12589" y="2849"/>
                    <a:pt x="15330" y="5034"/>
                  </a:cubicBezTo>
                  <a:cubicBezTo>
                    <a:pt x="17003" y="741"/>
                    <a:pt x="22563" y="909"/>
                    <a:pt x="25105" y="4319"/>
                  </a:cubicBezTo>
                  <a:cubicBezTo>
                    <a:pt x="25746" y="2570"/>
                    <a:pt x="30423" y="225"/>
                    <a:pt x="35901" y="32"/>
                  </a:cubicBezTo>
                  <a:cubicBezTo>
                    <a:pt x="41379" y="-161"/>
                    <a:pt x="57349" y="505"/>
                    <a:pt x="57973" y="3159"/>
                  </a:cubicBezTo>
                  <a:cubicBezTo>
                    <a:pt x="58597" y="5813"/>
                    <a:pt x="39355" y="13780"/>
                    <a:pt x="39643" y="15956"/>
                  </a:cubicBezTo>
                  <a:cubicBezTo>
                    <a:pt x="41371" y="16598"/>
                    <a:pt x="42747" y="18378"/>
                    <a:pt x="43307" y="20698"/>
                  </a:cubicBezTo>
                  <a:cubicBezTo>
                    <a:pt x="43714" y="22382"/>
                    <a:pt x="43656" y="24211"/>
                    <a:pt x="43143" y="25840"/>
                  </a:cubicBezTo>
                  <a:cubicBezTo>
                    <a:pt x="42974" y="27896"/>
                    <a:pt x="44177" y="31476"/>
                    <a:pt x="43781" y="33445"/>
                  </a:cubicBezTo>
                  <a:cubicBezTo>
                    <a:pt x="43385" y="35414"/>
                    <a:pt x="40518" y="36489"/>
                    <a:pt x="40766" y="37656"/>
                  </a:cubicBezTo>
                  <a:cubicBezTo>
                    <a:pt x="41014" y="38823"/>
                    <a:pt x="44815" y="39190"/>
                    <a:pt x="45270" y="40447"/>
                  </a:cubicBezTo>
                  <a:cubicBezTo>
                    <a:pt x="45725" y="41704"/>
                    <a:pt x="45502" y="44072"/>
                    <a:pt x="43496" y="45197"/>
                  </a:cubicBezTo>
                  <a:cubicBezTo>
                    <a:pt x="41086" y="47446"/>
                    <a:pt x="33367" y="45685"/>
                    <a:pt x="29880" y="47195"/>
                  </a:cubicBezTo>
                  <a:cubicBezTo>
                    <a:pt x="24613" y="48073"/>
                    <a:pt x="11703" y="46780"/>
                    <a:pt x="7129" y="45852"/>
                  </a:cubicBezTo>
                  <a:cubicBezTo>
                    <a:pt x="5015" y="46189"/>
                    <a:pt x="3030" y="44404"/>
                    <a:pt x="2435" y="41630"/>
                  </a:cubicBezTo>
                  <a:cubicBezTo>
                    <a:pt x="2004" y="39623"/>
                    <a:pt x="2385" y="37457"/>
                    <a:pt x="3438" y="35931"/>
                  </a:cubicBezTo>
                  <a:cubicBezTo>
                    <a:pt x="1944" y="34734"/>
                    <a:pt x="1112" y="32437"/>
                    <a:pt x="1320" y="30084"/>
                  </a:cubicBezTo>
                  <a:cubicBezTo>
                    <a:pt x="1564" y="27329"/>
                    <a:pt x="3170" y="25171"/>
                    <a:pt x="5188" y="24887"/>
                  </a:cubicBezTo>
                  <a:cubicBezTo>
                    <a:pt x="5200" y="24841"/>
                    <a:pt x="5213" y="24796"/>
                    <a:pt x="5225" y="24750"/>
                  </a:cubicBezTo>
                  <a:close/>
                </a:path>
                <a:path w="57987" h="47487" fill="none" extrusionOk="0">
                  <a:moveTo>
                    <a:pt x="6018" y="36557"/>
                  </a:moveTo>
                  <a:cubicBezTo>
                    <a:pt x="5134" y="36651"/>
                    <a:pt x="4250" y="36373"/>
                    <a:pt x="3485" y="35760"/>
                  </a:cubicBezTo>
                  <a:moveTo>
                    <a:pt x="8253" y="45279"/>
                  </a:moveTo>
                  <a:cubicBezTo>
                    <a:pt x="7898" y="45472"/>
                    <a:pt x="7525" y="45600"/>
                    <a:pt x="7145" y="45660"/>
                  </a:cubicBezTo>
                  <a:moveTo>
                    <a:pt x="30152" y="45131"/>
                  </a:moveTo>
                  <a:cubicBezTo>
                    <a:pt x="30113" y="45778"/>
                    <a:pt x="30023" y="46418"/>
                    <a:pt x="29885" y="47040"/>
                  </a:cubicBezTo>
                  <a:moveTo>
                    <a:pt x="43123" y="25734"/>
                  </a:moveTo>
                  <a:cubicBezTo>
                    <a:pt x="42798" y="26766"/>
                    <a:pt x="42303" y="27682"/>
                    <a:pt x="41675" y="28410"/>
                  </a:cubicBezTo>
                  <a:moveTo>
                    <a:pt x="39649" y="15806"/>
                  </a:moveTo>
                  <a:cubicBezTo>
                    <a:pt x="39704" y="16223"/>
                    <a:pt x="39730" y="16646"/>
                    <a:pt x="39725" y="17070"/>
                  </a:cubicBezTo>
                  <a:moveTo>
                    <a:pt x="8983" y="26169"/>
                  </a:moveTo>
                  <a:cubicBezTo>
                    <a:pt x="8880" y="25705"/>
                    <a:pt x="7039" y="19957"/>
                    <a:pt x="6991" y="19476"/>
                  </a:cubicBezTo>
                </a:path>
              </a:pathLst>
            </a:custGeom>
            <a:solidFill>
              <a:srgbClr val="8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52" name="Wolke 119">
              <a:extLst>
                <a:ext uri="{FF2B5EF4-FFF2-40B4-BE49-F238E27FC236}">
                  <a16:creationId xmlns:a16="http://schemas.microsoft.com/office/drawing/2014/main" id="{294E53BD-7231-4CBD-A556-63AEBAA6F522}"/>
                </a:ext>
              </a:extLst>
            </p:cNvPr>
            <p:cNvSpPr/>
            <p:nvPr/>
          </p:nvSpPr>
          <p:spPr>
            <a:xfrm>
              <a:off x="-19233612" y="23293358"/>
              <a:ext cx="993488" cy="85750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37416 w 43256"/>
                <a:gd name="connsiteY7" fmla="*/ 2994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37416 w 43256"/>
                <a:gd name="connsiteY7" fmla="*/ 2994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34165 w 43256"/>
                <a:gd name="connsiteY6" fmla="*/ 22813 h 40633"/>
                <a:gd name="connsiteX7" fmla="*/ 42779 w 43256"/>
                <a:gd name="connsiteY7" fmla="*/ 36539 h 40633"/>
                <a:gd name="connsiteX8" fmla="*/ 41834 w 43256"/>
                <a:gd name="connsiteY8" fmla="*/ 15213 h 40633"/>
                <a:gd name="connsiteX9" fmla="*/ 40386 w 43256"/>
                <a:gd name="connsiteY9" fmla="*/ 17889 h 40633"/>
                <a:gd name="connsiteX10" fmla="*/ 38360 w 43256"/>
                <a:gd name="connsiteY10" fmla="*/ 5285 h 40633"/>
                <a:gd name="connsiteX11" fmla="*/ 38436 w 43256"/>
                <a:gd name="connsiteY11" fmla="*/ 6549 h 40633"/>
                <a:gd name="connsiteX12" fmla="*/ 29114 w 43256"/>
                <a:gd name="connsiteY12" fmla="*/ 3811 h 40633"/>
                <a:gd name="connsiteX13" fmla="*/ 29856 w 43256"/>
                <a:gd name="connsiteY13" fmla="*/ 2199 h 40633"/>
                <a:gd name="connsiteX14" fmla="*/ 22177 w 43256"/>
                <a:gd name="connsiteY14" fmla="*/ 4579 h 40633"/>
                <a:gd name="connsiteX15" fmla="*/ 22536 w 43256"/>
                <a:gd name="connsiteY15" fmla="*/ 3189 h 40633"/>
                <a:gd name="connsiteX16" fmla="*/ 14036 w 43256"/>
                <a:gd name="connsiteY16" fmla="*/ 5051 h 40633"/>
                <a:gd name="connsiteX17" fmla="*/ 15336 w 43256"/>
                <a:gd name="connsiteY17" fmla="*/ 6399 h 40633"/>
                <a:gd name="connsiteX18" fmla="*/ 4163 w 43256"/>
                <a:gd name="connsiteY18" fmla="*/ 15648 h 40633"/>
                <a:gd name="connsiteX19" fmla="*/ 3936 w 43256"/>
                <a:gd name="connsiteY19"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28591 w 43256"/>
                <a:gd name="connsiteY12" fmla="*/ 36674 h 40633"/>
                <a:gd name="connsiteX13" fmla="*/ 16516 w 43256"/>
                <a:gd name="connsiteY13" fmla="*/ 39125 h 40633"/>
                <a:gd name="connsiteX14" fmla="*/ 5840 w 43256"/>
                <a:gd name="connsiteY14" fmla="*/ 35331 h 40633"/>
                <a:gd name="connsiteX15" fmla="*/ 1146 w 43256"/>
                <a:gd name="connsiteY15" fmla="*/ 31109 h 40633"/>
                <a:gd name="connsiteX16" fmla="*/ 2149 w 43256"/>
                <a:gd name="connsiteY16" fmla="*/ 25410 h 40633"/>
                <a:gd name="connsiteX17" fmla="*/ 31 w 43256"/>
                <a:gd name="connsiteY17" fmla="*/ 19563 h 40633"/>
                <a:gd name="connsiteX18" fmla="*/ 3899 w 43256"/>
                <a:gd name="connsiteY18" fmla="*/ 14366 h 40633"/>
                <a:gd name="connsiteX19" fmla="*/ 3936 w 43256"/>
                <a:gd name="connsiteY19"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28863 w 43256"/>
                <a:gd name="connsiteY4" fmla="*/ 34610 h 40633"/>
                <a:gd name="connsiteX5" fmla="*/ 28596 w 43256"/>
                <a:gd name="connsiteY5" fmla="*/ 3651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 name="connsiteX0" fmla="*/ 3936 w 43256"/>
                <a:gd name="connsiteY0" fmla="*/ 14229 h 36966"/>
                <a:gd name="connsiteX1" fmla="*/ 5659 w 43256"/>
                <a:gd name="connsiteY1" fmla="*/ 6766 h 36966"/>
                <a:gd name="connsiteX2" fmla="*/ 14041 w 43256"/>
                <a:gd name="connsiteY2" fmla="*/ 5061 h 36966"/>
                <a:gd name="connsiteX3" fmla="*/ 22492 w 43256"/>
                <a:gd name="connsiteY3" fmla="*/ 3291 h 36966"/>
                <a:gd name="connsiteX4" fmla="*/ 25785 w 43256"/>
                <a:gd name="connsiteY4" fmla="*/ 59 h 36966"/>
                <a:gd name="connsiteX5" fmla="*/ 29869 w 43256"/>
                <a:gd name="connsiteY5" fmla="*/ 2340 h 36966"/>
                <a:gd name="connsiteX6" fmla="*/ 35499 w 43256"/>
                <a:gd name="connsiteY6" fmla="*/ 549 h 36966"/>
                <a:gd name="connsiteX7" fmla="*/ 38354 w 43256"/>
                <a:gd name="connsiteY7" fmla="*/ 5435 h 36966"/>
                <a:gd name="connsiteX8" fmla="*/ 42018 w 43256"/>
                <a:gd name="connsiteY8" fmla="*/ 10177 h 36966"/>
                <a:gd name="connsiteX9" fmla="*/ 41854 w 43256"/>
                <a:gd name="connsiteY9" fmla="*/ 15319 h 36966"/>
                <a:gd name="connsiteX10" fmla="*/ 43052 w 43256"/>
                <a:gd name="connsiteY10" fmla="*/ 23181 h 36966"/>
                <a:gd name="connsiteX11" fmla="*/ 37440 w 43256"/>
                <a:gd name="connsiteY11" fmla="*/ 30063 h 36966"/>
                <a:gd name="connsiteX12" fmla="*/ 28591 w 43256"/>
                <a:gd name="connsiteY12" fmla="*/ 36674 h 36966"/>
                <a:gd name="connsiteX13" fmla="*/ 5840 w 43256"/>
                <a:gd name="connsiteY13" fmla="*/ 35331 h 36966"/>
                <a:gd name="connsiteX14" fmla="*/ 1146 w 43256"/>
                <a:gd name="connsiteY14" fmla="*/ 31109 h 36966"/>
                <a:gd name="connsiteX15" fmla="*/ 2149 w 43256"/>
                <a:gd name="connsiteY15" fmla="*/ 25410 h 36966"/>
                <a:gd name="connsiteX16" fmla="*/ 31 w 43256"/>
                <a:gd name="connsiteY16" fmla="*/ 19563 h 36966"/>
                <a:gd name="connsiteX17" fmla="*/ 3899 w 43256"/>
                <a:gd name="connsiteY17" fmla="*/ 14366 h 36966"/>
                <a:gd name="connsiteX18" fmla="*/ 3936 w 43256"/>
                <a:gd name="connsiteY18" fmla="*/ 14229 h 36966"/>
                <a:gd name="connsiteX0" fmla="*/ 4729 w 43256"/>
                <a:gd name="connsiteY0" fmla="*/ 26036 h 36966"/>
                <a:gd name="connsiteX1" fmla="*/ 2196 w 43256"/>
                <a:gd name="connsiteY1" fmla="*/ 25239 h 36966"/>
                <a:gd name="connsiteX2" fmla="*/ 6964 w 43256"/>
                <a:gd name="connsiteY2" fmla="*/ 34758 h 36966"/>
                <a:gd name="connsiteX3" fmla="*/ 5856 w 43256"/>
                <a:gd name="connsiteY3" fmla="*/ 35139 h 36966"/>
                <a:gd name="connsiteX4" fmla="*/ 28863 w 43256"/>
                <a:gd name="connsiteY4" fmla="*/ 34610 h 36966"/>
                <a:gd name="connsiteX5" fmla="*/ 28596 w 43256"/>
                <a:gd name="connsiteY5" fmla="*/ 36519 h 36966"/>
                <a:gd name="connsiteX6" fmla="*/ 41834 w 43256"/>
                <a:gd name="connsiteY6" fmla="*/ 15213 h 36966"/>
                <a:gd name="connsiteX7" fmla="*/ 40386 w 43256"/>
                <a:gd name="connsiteY7" fmla="*/ 17889 h 36966"/>
                <a:gd name="connsiteX8" fmla="*/ 38360 w 43256"/>
                <a:gd name="connsiteY8" fmla="*/ 5285 h 36966"/>
                <a:gd name="connsiteX9" fmla="*/ 38436 w 43256"/>
                <a:gd name="connsiteY9" fmla="*/ 6549 h 36966"/>
                <a:gd name="connsiteX10" fmla="*/ 29114 w 43256"/>
                <a:gd name="connsiteY10" fmla="*/ 3811 h 36966"/>
                <a:gd name="connsiteX11" fmla="*/ 29856 w 43256"/>
                <a:gd name="connsiteY11" fmla="*/ 2199 h 36966"/>
                <a:gd name="connsiteX12" fmla="*/ 22177 w 43256"/>
                <a:gd name="connsiteY12" fmla="*/ 4579 h 36966"/>
                <a:gd name="connsiteX13" fmla="*/ 22536 w 43256"/>
                <a:gd name="connsiteY13" fmla="*/ 3189 h 36966"/>
                <a:gd name="connsiteX14" fmla="*/ 14036 w 43256"/>
                <a:gd name="connsiteY14" fmla="*/ 5051 h 36966"/>
                <a:gd name="connsiteX15" fmla="*/ 15336 w 43256"/>
                <a:gd name="connsiteY15" fmla="*/ 6399 h 36966"/>
                <a:gd name="connsiteX16" fmla="*/ 4163 w 43256"/>
                <a:gd name="connsiteY16" fmla="*/ 15648 h 36966"/>
                <a:gd name="connsiteX17" fmla="*/ 3936 w 43256"/>
                <a:gd name="connsiteY17" fmla="*/ 14229 h 36966"/>
                <a:gd name="connsiteX0" fmla="*/ 3936 w 43701"/>
                <a:gd name="connsiteY0" fmla="*/ 14229 h 36966"/>
                <a:gd name="connsiteX1" fmla="*/ 5659 w 43701"/>
                <a:gd name="connsiteY1" fmla="*/ 6766 h 36966"/>
                <a:gd name="connsiteX2" fmla="*/ 14041 w 43701"/>
                <a:gd name="connsiteY2" fmla="*/ 5061 h 36966"/>
                <a:gd name="connsiteX3" fmla="*/ 22492 w 43701"/>
                <a:gd name="connsiteY3" fmla="*/ 3291 h 36966"/>
                <a:gd name="connsiteX4" fmla="*/ 25785 w 43701"/>
                <a:gd name="connsiteY4" fmla="*/ 59 h 36966"/>
                <a:gd name="connsiteX5" fmla="*/ 29869 w 43701"/>
                <a:gd name="connsiteY5" fmla="*/ 2340 h 36966"/>
                <a:gd name="connsiteX6" fmla="*/ 35499 w 43701"/>
                <a:gd name="connsiteY6" fmla="*/ 549 h 36966"/>
                <a:gd name="connsiteX7" fmla="*/ 38354 w 43701"/>
                <a:gd name="connsiteY7" fmla="*/ 5435 h 36966"/>
                <a:gd name="connsiteX8" fmla="*/ 42018 w 43701"/>
                <a:gd name="connsiteY8" fmla="*/ 10177 h 36966"/>
                <a:gd name="connsiteX9" fmla="*/ 41854 w 43701"/>
                <a:gd name="connsiteY9" fmla="*/ 15319 h 36966"/>
                <a:gd name="connsiteX10" fmla="*/ 43052 w 43701"/>
                <a:gd name="connsiteY10" fmla="*/ 23181 h 36966"/>
                <a:gd name="connsiteX11" fmla="*/ 42207 w 43701"/>
                <a:gd name="connsiteY11" fmla="*/ 34676 h 36966"/>
                <a:gd name="connsiteX12" fmla="*/ 28591 w 43701"/>
                <a:gd name="connsiteY12" fmla="*/ 36674 h 36966"/>
                <a:gd name="connsiteX13" fmla="*/ 5840 w 43701"/>
                <a:gd name="connsiteY13" fmla="*/ 35331 h 36966"/>
                <a:gd name="connsiteX14" fmla="*/ 1146 w 43701"/>
                <a:gd name="connsiteY14" fmla="*/ 31109 h 36966"/>
                <a:gd name="connsiteX15" fmla="*/ 2149 w 43701"/>
                <a:gd name="connsiteY15" fmla="*/ 25410 h 36966"/>
                <a:gd name="connsiteX16" fmla="*/ 31 w 43701"/>
                <a:gd name="connsiteY16" fmla="*/ 19563 h 36966"/>
                <a:gd name="connsiteX17" fmla="*/ 3899 w 43701"/>
                <a:gd name="connsiteY17" fmla="*/ 14366 h 36966"/>
                <a:gd name="connsiteX18" fmla="*/ 3936 w 43701"/>
                <a:gd name="connsiteY18" fmla="*/ 14229 h 36966"/>
                <a:gd name="connsiteX0" fmla="*/ 4729 w 43701"/>
                <a:gd name="connsiteY0" fmla="*/ 26036 h 36966"/>
                <a:gd name="connsiteX1" fmla="*/ 2196 w 43701"/>
                <a:gd name="connsiteY1" fmla="*/ 25239 h 36966"/>
                <a:gd name="connsiteX2" fmla="*/ 6964 w 43701"/>
                <a:gd name="connsiteY2" fmla="*/ 34758 h 36966"/>
                <a:gd name="connsiteX3" fmla="*/ 5856 w 43701"/>
                <a:gd name="connsiteY3" fmla="*/ 35139 h 36966"/>
                <a:gd name="connsiteX4" fmla="*/ 28863 w 43701"/>
                <a:gd name="connsiteY4" fmla="*/ 34610 h 36966"/>
                <a:gd name="connsiteX5" fmla="*/ 28596 w 43701"/>
                <a:gd name="connsiteY5" fmla="*/ 36519 h 36966"/>
                <a:gd name="connsiteX6" fmla="*/ 41834 w 43701"/>
                <a:gd name="connsiteY6" fmla="*/ 15213 h 36966"/>
                <a:gd name="connsiteX7" fmla="*/ 40386 w 43701"/>
                <a:gd name="connsiteY7" fmla="*/ 17889 h 36966"/>
                <a:gd name="connsiteX8" fmla="*/ 38360 w 43701"/>
                <a:gd name="connsiteY8" fmla="*/ 5285 h 36966"/>
                <a:gd name="connsiteX9" fmla="*/ 38436 w 43701"/>
                <a:gd name="connsiteY9" fmla="*/ 6549 h 36966"/>
                <a:gd name="connsiteX10" fmla="*/ 29114 w 43701"/>
                <a:gd name="connsiteY10" fmla="*/ 3811 h 36966"/>
                <a:gd name="connsiteX11" fmla="*/ 29856 w 43701"/>
                <a:gd name="connsiteY11" fmla="*/ 2199 h 36966"/>
                <a:gd name="connsiteX12" fmla="*/ 22177 w 43701"/>
                <a:gd name="connsiteY12" fmla="*/ 4579 h 36966"/>
                <a:gd name="connsiteX13" fmla="*/ 22536 w 43701"/>
                <a:gd name="connsiteY13" fmla="*/ 3189 h 36966"/>
                <a:gd name="connsiteX14" fmla="*/ 14036 w 43701"/>
                <a:gd name="connsiteY14" fmla="*/ 5051 h 36966"/>
                <a:gd name="connsiteX15" fmla="*/ 15336 w 43701"/>
                <a:gd name="connsiteY15" fmla="*/ 6399 h 36966"/>
                <a:gd name="connsiteX16" fmla="*/ 4163 w 43701"/>
                <a:gd name="connsiteY16" fmla="*/ 15648 h 36966"/>
                <a:gd name="connsiteX17" fmla="*/ 3936 w 43701"/>
                <a:gd name="connsiteY17" fmla="*/ 14229 h 36966"/>
                <a:gd name="connsiteX0" fmla="*/ 3936 w 42974"/>
                <a:gd name="connsiteY0" fmla="*/ 14229 h 36966"/>
                <a:gd name="connsiteX1" fmla="*/ 5659 w 42974"/>
                <a:gd name="connsiteY1" fmla="*/ 6766 h 36966"/>
                <a:gd name="connsiteX2" fmla="*/ 14041 w 42974"/>
                <a:gd name="connsiteY2" fmla="*/ 5061 h 36966"/>
                <a:gd name="connsiteX3" fmla="*/ 22492 w 42974"/>
                <a:gd name="connsiteY3" fmla="*/ 3291 h 36966"/>
                <a:gd name="connsiteX4" fmla="*/ 25785 w 42974"/>
                <a:gd name="connsiteY4" fmla="*/ 59 h 36966"/>
                <a:gd name="connsiteX5" fmla="*/ 29869 w 42974"/>
                <a:gd name="connsiteY5" fmla="*/ 2340 h 36966"/>
                <a:gd name="connsiteX6" fmla="*/ 35499 w 42974"/>
                <a:gd name="connsiteY6" fmla="*/ 549 h 36966"/>
                <a:gd name="connsiteX7" fmla="*/ 38354 w 42974"/>
                <a:gd name="connsiteY7" fmla="*/ 5435 h 36966"/>
                <a:gd name="connsiteX8" fmla="*/ 42018 w 42974"/>
                <a:gd name="connsiteY8" fmla="*/ 10177 h 36966"/>
                <a:gd name="connsiteX9" fmla="*/ 41854 w 42974"/>
                <a:gd name="connsiteY9" fmla="*/ 15319 h 36966"/>
                <a:gd name="connsiteX10" fmla="*/ 39477 w 42974"/>
                <a:gd name="connsiteY10" fmla="*/ 27135 h 36966"/>
                <a:gd name="connsiteX11" fmla="*/ 42207 w 42974"/>
                <a:gd name="connsiteY11" fmla="*/ 34676 h 36966"/>
                <a:gd name="connsiteX12" fmla="*/ 28591 w 42974"/>
                <a:gd name="connsiteY12" fmla="*/ 36674 h 36966"/>
                <a:gd name="connsiteX13" fmla="*/ 5840 w 42974"/>
                <a:gd name="connsiteY13" fmla="*/ 35331 h 36966"/>
                <a:gd name="connsiteX14" fmla="*/ 1146 w 42974"/>
                <a:gd name="connsiteY14" fmla="*/ 31109 h 36966"/>
                <a:gd name="connsiteX15" fmla="*/ 2149 w 42974"/>
                <a:gd name="connsiteY15" fmla="*/ 25410 h 36966"/>
                <a:gd name="connsiteX16" fmla="*/ 31 w 42974"/>
                <a:gd name="connsiteY16" fmla="*/ 19563 h 36966"/>
                <a:gd name="connsiteX17" fmla="*/ 3899 w 42974"/>
                <a:gd name="connsiteY17" fmla="*/ 14366 h 36966"/>
                <a:gd name="connsiteX18" fmla="*/ 3936 w 42974"/>
                <a:gd name="connsiteY18" fmla="*/ 14229 h 36966"/>
                <a:gd name="connsiteX0" fmla="*/ 4729 w 42974"/>
                <a:gd name="connsiteY0" fmla="*/ 26036 h 36966"/>
                <a:gd name="connsiteX1" fmla="*/ 2196 w 42974"/>
                <a:gd name="connsiteY1" fmla="*/ 25239 h 36966"/>
                <a:gd name="connsiteX2" fmla="*/ 6964 w 42974"/>
                <a:gd name="connsiteY2" fmla="*/ 34758 h 36966"/>
                <a:gd name="connsiteX3" fmla="*/ 5856 w 42974"/>
                <a:gd name="connsiteY3" fmla="*/ 35139 h 36966"/>
                <a:gd name="connsiteX4" fmla="*/ 28863 w 42974"/>
                <a:gd name="connsiteY4" fmla="*/ 34610 h 36966"/>
                <a:gd name="connsiteX5" fmla="*/ 28596 w 42974"/>
                <a:gd name="connsiteY5" fmla="*/ 36519 h 36966"/>
                <a:gd name="connsiteX6" fmla="*/ 41834 w 42974"/>
                <a:gd name="connsiteY6" fmla="*/ 15213 h 36966"/>
                <a:gd name="connsiteX7" fmla="*/ 40386 w 42974"/>
                <a:gd name="connsiteY7" fmla="*/ 17889 h 36966"/>
                <a:gd name="connsiteX8" fmla="*/ 38360 w 42974"/>
                <a:gd name="connsiteY8" fmla="*/ 5285 h 36966"/>
                <a:gd name="connsiteX9" fmla="*/ 38436 w 42974"/>
                <a:gd name="connsiteY9" fmla="*/ 6549 h 36966"/>
                <a:gd name="connsiteX10" fmla="*/ 29114 w 42974"/>
                <a:gd name="connsiteY10" fmla="*/ 3811 h 36966"/>
                <a:gd name="connsiteX11" fmla="*/ 29856 w 42974"/>
                <a:gd name="connsiteY11" fmla="*/ 2199 h 36966"/>
                <a:gd name="connsiteX12" fmla="*/ 22177 w 42974"/>
                <a:gd name="connsiteY12" fmla="*/ 4579 h 36966"/>
                <a:gd name="connsiteX13" fmla="*/ 22536 w 42974"/>
                <a:gd name="connsiteY13" fmla="*/ 3189 h 36966"/>
                <a:gd name="connsiteX14" fmla="*/ 14036 w 42974"/>
                <a:gd name="connsiteY14" fmla="*/ 5051 h 36966"/>
                <a:gd name="connsiteX15" fmla="*/ 15336 w 42974"/>
                <a:gd name="connsiteY15" fmla="*/ 6399 h 36966"/>
                <a:gd name="connsiteX16" fmla="*/ 4163 w 42974"/>
                <a:gd name="connsiteY16" fmla="*/ 15648 h 36966"/>
                <a:gd name="connsiteX17" fmla="*/ 3936 w 42974"/>
                <a:gd name="connsiteY17" fmla="*/ 14229 h 36966"/>
                <a:gd name="connsiteX0" fmla="*/ 3936 w 42988"/>
                <a:gd name="connsiteY0" fmla="*/ 14229 h 36966"/>
                <a:gd name="connsiteX1" fmla="*/ 5659 w 42988"/>
                <a:gd name="connsiteY1" fmla="*/ 6766 h 36966"/>
                <a:gd name="connsiteX2" fmla="*/ 14041 w 42988"/>
                <a:gd name="connsiteY2" fmla="*/ 5061 h 36966"/>
                <a:gd name="connsiteX3" fmla="*/ 22492 w 42988"/>
                <a:gd name="connsiteY3" fmla="*/ 3291 h 36966"/>
                <a:gd name="connsiteX4" fmla="*/ 25785 w 42988"/>
                <a:gd name="connsiteY4" fmla="*/ 59 h 36966"/>
                <a:gd name="connsiteX5" fmla="*/ 29869 w 42988"/>
                <a:gd name="connsiteY5" fmla="*/ 2340 h 36966"/>
                <a:gd name="connsiteX6" fmla="*/ 35499 w 42988"/>
                <a:gd name="connsiteY6" fmla="*/ 549 h 36966"/>
                <a:gd name="connsiteX7" fmla="*/ 38354 w 42988"/>
                <a:gd name="connsiteY7" fmla="*/ 5435 h 36966"/>
                <a:gd name="connsiteX8" fmla="*/ 42018 w 42988"/>
                <a:gd name="connsiteY8" fmla="*/ 10177 h 36966"/>
                <a:gd name="connsiteX9" fmla="*/ 41854 w 42988"/>
                <a:gd name="connsiteY9" fmla="*/ 15319 h 36966"/>
                <a:gd name="connsiteX10" fmla="*/ 41002 w 42988"/>
                <a:gd name="connsiteY10" fmla="*/ 22512 h 36966"/>
                <a:gd name="connsiteX11" fmla="*/ 39477 w 42988"/>
                <a:gd name="connsiteY11" fmla="*/ 27135 h 36966"/>
                <a:gd name="connsiteX12" fmla="*/ 42207 w 42988"/>
                <a:gd name="connsiteY12" fmla="*/ 34676 h 36966"/>
                <a:gd name="connsiteX13" fmla="*/ 28591 w 42988"/>
                <a:gd name="connsiteY13" fmla="*/ 36674 h 36966"/>
                <a:gd name="connsiteX14" fmla="*/ 5840 w 42988"/>
                <a:gd name="connsiteY14" fmla="*/ 35331 h 36966"/>
                <a:gd name="connsiteX15" fmla="*/ 1146 w 42988"/>
                <a:gd name="connsiteY15" fmla="*/ 31109 h 36966"/>
                <a:gd name="connsiteX16" fmla="*/ 2149 w 42988"/>
                <a:gd name="connsiteY16" fmla="*/ 25410 h 36966"/>
                <a:gd name="connsiteX17" fmla="*/ 31 w 42988"/>
                <a:gd name="connsiteY17" fmla="*/ 19563 h 36966"/>
                <a:gd name="connsiteX18" fmla="*/ 3899 w 42988"/>
                <a:gd name="connsiteY18" fmla="*/ 14366 h 36966"/>
                <a:gd name="connsiteX19" fmla="*/ 3936 w 42988"/>
                <a:gd name="connsiteY19" fmla="*/ 14229 h 36966"/>
                <a:gd name="connsiteX0" fmla="*/ 4729 w 42988"/>
                <a:gd name="connsiteY0" fmla="*/ 26036 h 36966"/>
                <a:gd name="connsiteX1" fmla="*/ 2196 w 42988"/>
                <a:gd name="connsiteY1" fmla="*/ 25239 h 36966"/>
                <a:gd name="connsiteX2" fmla="*/ 6964 w 42988"/>
                <a:gd name="connsiteY2" fmla="*/ 34758 h 36966"/>
                <a:gd name="connsiteX3" fmla="*/ 5856 w 42988"/>
                <a:gd name="connsiteY3" fmla="*/ 35139 h 36966"/>
                <a:gd name="connsiteX4" fmla="*/ 28863 w 42988"/>
                <a:gd name="connsiteY4" fmla="*/ 34610 h 36966"/>
                <a:gd name="connsiteX5" fmla="*/ 28596 w 42988"/>
                <a:gd name="connsiteY5" fmla="*/ 36519 h 36966"/>
                <a:gd name="connsiteX6" fmla="*/ 41834 w 42988"/>
                <a:gd name="connsiteY6" fmla="*/ 15213 h 36966"/>
                <a:gd name="connsiteX7" fmla="*/ 40386 w 42988"/>
                <a:gd name="connsiteY7" fmla="*/ 17889 h 36966"/>
                <a:gd name="connsiteX8" fmla="*/ 38360 w 42988"/>
                <a:gd name="connsiteY8" fmla="*/ 5285 h 36966"/>
                <a:gd name="connsiteX9" fmla="*/ 38436 w 42988"/>
                <a:gd name="connsiteY9" fmla="*/ 6549 h 36966"/>
                <a:gd name="connsiteX10" fmla="*/ 29114 w 42988"/>
                <a:gd name="connsiteY10" fmla="*/ 3811 h 36966"/>
                <a:gd name="connsiteX11" fmla="*/ 29856 w 42988"/>
                <a:gd name="connsiteY11" fmla="*/ 2199 h 36966"/>
                <a:gd name="connsiteX12" fmla="*/ 22177 w 42988"/>
                <a:gd name="connsiteY12" fmla="*/ 4579 h 36966"/>
                <a:gd name="connsiteX13" fmla="*/ 22536 w 42988"/>
                <a:gd name="connsiteY13" fmla="*/ 3189 h 36966"/>
                <a:gd name="connsiteX14" fmla="*/ 14036 w 42988"/>
                <a:gd name="connsiteY14" fmla="*/ 5051 h 36966"/>
                <a:gd name="connsiteX15" fmla="*/ 15336 w 42988"/>
                <a:gd name="connsiteY15" fmla="*/ 6399 h 36966"/>
                <a:gd name="connsiteX16" fmla="*/ 4163 w 42988"/>
                <a:gd name="connsiteY16" fmla="*/ 15648 h 36966"/>
                <a:gd name="connsiteX17" fmla="*/ 3936 w 42988"/>
                <a:gd name="connsiteY17" fmla="*/ 14229 h 36966"/>
                <a:gd name="connsiteX0" fmla="*/ 3936 w 42964"/>
                <a:gd name="connsiteY0" fmla="*/ 14229 h 36966"/>
                <a:gd name="connsiteX1" fmla="*/ 5659 w 42964"/>
                <a:gd name="connsiteY1" fmla="*/ 6766 h 36966"/>
                <a:gd name="connsiteX2" fmla="*/ 14041 w 42964"/>
                <a:gd name="connsiteY2" fmla="*/ 5061 h 36966"/>
                <a:gd name="connsiteX3" fmla="*/ 22492 w 42964"/>
                <a:gd name="connsiteY3" fmla="*/ 3291 h 36966"/>
                <a:gd name="connsiteX4" fmla="*/ 25785 w 42964"/>
                <a:gd name="connsiteY4" fmla="*/ 59 h 36966"/>
                <a:gd name="connsiteX5" fmla="*/ 29869 w 42964"/>
                <a:gd name="connsiteY5" fmla="*/ 2340 h 36966"/>
                <a:gd name="connsiteX6" fmla="*/ 35499 w 42964"/>
                <a:gd name="connsiteY6" fmla="*/ 549 h 36966"/>
                <a:gd name="connsiteX7" fmla="*/ 38354 w 42964"/>
                <a:gd name="connsiteY7" fmla="*/ 5435 h 36966"/>
                <a:gd name="connsiteX8" fmla="*/ 42018 w 42964"/>
                <a:gd name="connsiteY8" fmla="*/ 10177 h 36966"/>
                <a:gd name="connsiteX9" fmla="*/ 41854 w 42964"/>
                <a:gd name="connsiteY9" fmla="*/ 15319 h 36966"/>
                <a:gd name="connsiteX10" fmla="*/ 42492 w 42964"/>
                <a:gd name="connsiteY10" fmla="*/ 22924 h 36966"/>
                <a:gd name="connsiteX11" fmla="*/ 39477 w 42964"/>
                <a:gd name="connsiteY11" fmla="*/ 27135 h 36966"/>
                <a:gd name="connsiteX12" fmla="*/ 42207 w 42964"/>
                <a:gd name="connsiteY12" fmla="*/ 34676 h 36966"/>
                <a:gd name="connsiteX13" fmla="*/ 28591 w 42964"/>
                <a:gd name="connsiteY13" fmla="*/ 36674 h 36966"/>
                <a:gd name="connsiteX14" fmla="*/ 5840 w 42964"/>
                <a:gd name="connsiteY14" fmla="*/ 35331 h 36966"/>
                <a:gd name="connsiteX15" fmla="*/ 1146 w 42964"/>
                <a:gd name="connsiteY15" fmla="*/ 31109 h 36966"/>
                <a:gd name="connsiteX16" fmla="*/ 2149 w 42964"/>
                <a:gd name="connsiteY16" fmla="*/ 25410 h 36966"/>
                <a:gd name="connsiteX17" fmla="*/ 31 w 42964"/>
                <a:gd name="connsiteY17" fmla="*/ 19563 h 36966"/>
                <a:gd name="connsiteX18" fmla="*/ 3899 w 42964"/>
                <a:gd name="connsiteY18" fmla="*/ 14366 h 36966"/>
                <a:gd name="connsiteX19" fmla="*/ 3936 w 42964"/>
                <a:gd name="connsiteY19" fmla="*/ 14229 h 36966"/>
                <a:gd name="connsiteX0" fmla="*/ 4729 w 42964"/>
                <a:gd name="connsiteY0" fmla="*/ 26036 h 36966"/>
                <a:gd name="connsiteX1" fmla="*/ 2196 w 42964"/>
                <a:gd name="connsiteY1" fmla="*/ 25239 h 36966"/>
                <a:gd name="connsiteX2" fmla="*/ 6964 w 42964"/>
                <a:gd name="connsiteY2" fmla="*/ 34758 h 36966"/>
                <a:gd name="connsiteX3" fmla="*/ 5856 w 42964"/>
                <a:gd name="connsiteY3" fmla="*/ 35139 h 36966"/>
                <a:gd name="connsiteX4" fmla="*/ 28863 w 42964"/>
                <a:gd name="connsiteY4" fmla="*/ 34610 h 36966"/>
                <a:gd name="connsiteX5" fmla="*/ 28596 w 42964"/>
                <a:gd name="connsiteY5" fmla="*/ 36519 h 36966"/>
                <a:gd name="connsiteX6" fmla="*/ 41834 w 42964"/>
                <a:gd name="connsiteY6" fmla="*/ 15213 h 36966"/>
                <a:gd name="connsiteX7" fmla="*/ 40386 w 42964"/>
                <a:gd name="connsiteY7" fmla="*/ 17889 h 36966"/>
                <a:gd name="connsiteX8" fmla="*/ 38360 w 42964"/>
                <a:gd name="connsiteY8" fmla="*/ 5285 h 36966"/>
                <a:gd name="connsiteX9" fmla="*/ 38436 w 42964"/>
                <a:gd name="connsiteY9" fmla="*/ 6549 h 36966"/>
                <a:gd name="connsiteX10" fmla="*/ 29114 w 42964"/>
                <a:gd name="connsiteY10" fmla="*/ 3811 h 36966"/>
                <a:gd name="connsiteX11" fmla="*/ 29856 w 42964"/>
                <a:gd name="connsiteY11" fmla="*/ 2199 h 36966"/>
                <a:gd name="connsiteX12" fmla="*/ 22177 w 42964"/>
                <a:gd name="connsiteY12" fmla="*/ 4579 h 36966"/>
                <a:gd name="connsiteX13" fmla="*/ 22536 w 42964"/>
                <a:gd name="connsiteY13" fmla="*/ 3189 h 36966"/>
                <a:gd name="connsiteX14" fmla="*/ 14036 w 42964"/>
                <a:gd name="connsiteY14" fmla="*/ 5051 h 36966"/>
                <a:gd name="connsiteX15" fmla="*/ 15336 w 42964"/>
                <a:gd name="connsiteY15" fmla="*/ 6399 h 36966"/>
                <a:gd name="connsiteX16" fmla="*/ 4163 w 42964"/>
                <a:gd name="connsiteY16" fmla="*/ 15648 h 36966"/>
                <a:gd name="connsiteX17" fmla="*/ 3936 w 42964"/>
                <a:gd name="connsiteY17" fmla="*/ 14229 h 36966"/>
                <a:gd name="connsiteX0" fmla="*/ 3936 w 42871"/>
                <a:gd name="connsiteY0" fmla="*/ 14229 h 36966"/>
                <a:gd name="connsiteX1" fmla="*/ 5659 w 42871"/>
                <a:gd name="connsiteY1" fmla="*/ 6766 h 36966"/>
                <a:gd name="connsiteX2" fmla="*/ 14041 w 42871"/>
                <a:gd name="connsiteY2" fmla="*/ 5061 h 36966"/>
                <a:gd name="connsiteX3" fmla="*/ 22492 w 42871"/>
                <a:gd name="connsiteY3" fmla="*/ 3291 h 36966"/>
                <a:gd name="connsiteX4" fmla="*/ 25785 w 42871"/>
                <a:gd name="connsiteY4" fmla="*/ 59 h 36966"/>
                <a:gd name="connsiteX5" fmla="*/ 29869 w 42871"/>
                <a:gd name="connsiteY5" fmla="*/ 2340 h 36966"/>
                <a:gd name="connsiteX6" fmla="*/ 35499 w 42871"/>
                <a:gd name="connsiteY6" fmla="*/ 549 h 36966"/>
                <a:gd name="connsiteX7" fmla="*/ 38354 w 42871"/>
                <a:gd name="connsiteY7" fmla="*/ 5435 h 36966"/>
                <a:gd name="connsiteX8" fmla="*/ 42018 w 42871"/>
                <a:gd name="connsiteY8" fmla="*/ 10177 h 36966"/>
                <a:gd name="connsiteX9" fmla="*/ 41854 w 42871"/>
                <a:gd name="connsiteY9" fmla="*/ 15319 h 36966"/>
                <a:gd name="connsiteX10" fmla="*/ 42492 w 42871"/>
                <a:gd name="connsiteY10" fmla="*/ 22924 h 36966"/>
                <a:gd name="connsiteX11" fmla="*/ 39477 w 42871"/>
                <a:gd name="connsiteY11" fmla="*/ 27135 h 36966"/>
                <a:gd name="connsiteX12" fmla="*/ 40629 w 42871"/>
                <a:gd name="connsiteY12" fmla="*/ 29926 h 36966"/>
                <a:gd name="connsiteX13" fmla="*/ 42207 w 42871"/>
                <a:gd name="connsiteY13" fmla="*/ 34676 h 36966"/>
                <a:gd name="connsiteX14" fmla="*/ 28591 w 42871"/>
                <a:gd name="connsiteY14" fmla="*/ 36674 h 36966"/>
                <a:gd name="connsiteX15" fmla="*/ 5840 w 42871"/>
                <a:gd name="connsiteY15" fmla="*/ 35331 h 36966"/>
                <a:gd name="connsiteX16" fmla="*/ 1146 w 42871"/>
                <a:gd name="connsiteY16" fmla="*/ 31109 h 36966"/>
                <a:gd name="connsiteX17" fmla="*/ 2149 w 42871"/>
                <a:gd name="connsiteY17" fmla="*/ 25410 h 36966"/>
                <a:gd name="connsiteX18" fmla="*/ 31 w 42871"/>
                <a:gd name="connsiteY18" fmla="*/ 19563 h 36966"/>
                <a:gd name="connsiteX19" fmla="*/ 3899 w 42871"/>
                <a:gd name="connsiteY19" fmla="*/ 14366 h 36966"/>
                <a:gd name="connsiteX20" fmla="*/ 3936 w 42871"/>
                <a:gd name="connsiteY20" fmla="*/ 14229 h 36966"/>
                <a:gd name="connsiteX0" fmla="*/ 4729 w 42871"/>
                <a:gd name="connsiteY0" fmla="*/ 26036 h 36966"/>
                <a:gd name="connsiteX1" fmla="*/ 2196 w 42871"/>
                <a:gd name="connsiteY1" fmla="*/ 25239 h 36966"/>
                <a:gd name="connsiteX2" fmla="*/ 6964 w 42871"/>
                <a:gd name="connsiteY2" fmla="*/ 34758 h 36966"/>
                <a:gd name="connsiteX3" fmla="*/ 5856 w 42871"/>
                <a:gd name="connsiteY3" fmla="*/ 35139 h 36966"/>
                <a:gd name="connsiteX4" fmla="*/ 28863 w 42871"/>
                <a:gd name="connsiteY4" fmla="*/ 34610 h 36966"/>
                <a:gd name="connsiteX5" fmla="*/ 28596 w 42871"/>
                <a:gd name="connsiteY5" fmla="*/ 36519 h 36966"/>
                <a:gd name="connsiteX6" fmla="*/ 41834 w 42871"/>
                <a:gd name="connsiteY6" fmla="*/ 15213 h 36966"/>
                <a:gd name="connsiteX7" fmla="*/ 40386 w 42871"/>
                <a:gd name="connsiteY7" fmla="*/ 17889 h 36966"/>
                <a:gd name="connsiteX8" fmla="*/ 38360 w 42871"/>
                <a:gd name="connsiteY8" fmla="*/ 5285 h 36966"/>
                <a:gd name="connsiteX9" fmla="*/ 38436 w 42871"/>
                <a:gd name="connsiteY9" fmla="*/ 6549 h 36966"/>
                <a:gd name="connsiteX10" fmla="*/ 29114 w 42871"/>
                <a:gd name="connsiteY10" fmla="*/ 3811 h 36966"/>
                <a:gd name="connsiteX11" fmla="*/ 29856 w 42871"/>
                <a:gd name="connsiteY11" fmla="*/ 2199 h 36966"/>
                <a:gd name="connsiteX12" fmla="*/ 22177 w 42871"/>
                <a:gd name="connsiteY12" fmla="*/ 4579 h 36966"/>
                <a:gd name="connsiteX13" fmla="*/ 22536 w 42871"/>
                <a:gd name="connsiteY13" fmla="*/ 3189 h 36966"/>
                <a:gd name="connsiteX14" fmla="*/ 14036 w 42871"/>
                <a:gd name="connsiteY14" fmla="*/ 5051 h 36966"/>
                <a:gd name="connsiteX15" fmla="*/ 15336 w 42871"/>
                <a:gd name="connsiteY15" fmla="*/ 6399 h 36966"/>
                <a:gd name="connsiteX16" fmla="*/ 4163 w 42871"/>
                <a:gd name="connsiteY16" fmla="*/ 15648 h 36966"/>
                <a:gd name="connsiteX17" fmla="*/ 3936 w 42871"/>
                <a:gd name="connsiteY17" fmla="*/ 14229 h 36966"/>
                <a:gd name="connsiteX0" fmla="*/ 3936 w 44179"/>
                <a:gd name="connsiteY0" fmla="*/ 14229 h 36966"/>
                <a:gd name="connsiteX1" fmla="*/ 5659 w 44179"/>
                <a:gd name="connsiteY1" fmla="*/ 6766 h 36966"/>
                <a:gd name="connsiteX2" fmla="*/ 14041 w 44179"/>
                <a:gd name="connsiteY2" fmla="*/ 5061 h 36966"/>
                <a:gd name="connsiteX3" fmla="*/ 22492 w 44179"/>
                <a:gd name="connsiteY3" fmla="*/ 3291 h 36966"/>
                <a:gd name="connsiteX4" fmla="*/ 25785 w 44179"/>
                <a:gd name="connsiteY4" fmla="*/ 59 h 36966"/>
                <a:gd name="connsiteX5" fmla="*/ 29869 w 44179"/>
                <a:gd name="connsiteY5" fmla="*/ 2340 h 36966"/>
                <a:gd name="connsiteX6" fmla="*/ 35499 w 44179"/>
                <a:gd name="connsiteY6" fmla="*/ 549 h 36966"/>
                <a:gd name="connsiteX7" fmla="*/ 38354 w 44179"/>
                <a:gd name="connsiteY7" fmla="*/ 5435 h 36966"/>
                <a:gd name="connsiteX8" fmla="*/ 42018 w 44179"/>
                <a:gd name="connsiteY8" fmla="*/ 10177 h 36966"/>
                <a:gd name="connsiteX9" fmla="*/ 41854 w 44179"/>
                <a:gd name="connsiteY9" fmla="*/ 15319 h 36966"/>
                <a:gd name="connsiteX10" fmla="*/ 42492 w 44179"/>
                <a:gd name="connsiteY10" fmla="*/ 22924 h 36966"/>
                <a:gd name="connsiteX11" fmla="*/ 39477 w 44179"/>
                <a:gd name="connsiteY11" fmla="*/ 27135 h 36966"/>
                <a:gd name="connsiteX12" fmla="*/ 43981 w 44179"/>
                <a:gd name="connsiteY12" fmla="*/ 29926 h 36966"/>
                <a:gd name="connsiteX13" fmla="*/ 42207 w 44179"/>
                <a:gd name="connsiteY13" fmla="*/ 34676 h 36966"/>
                <a:gd name="connsiteX14" fmla="*/ 28591 w 44179"/>
                <a:gd name="connsiteY14" fmla="*/ 36674 h 36966"/>
                <a:gd name="connsiteX15" fmla="*/ 5840 w 44179"/>
                <a:gd name="connsiteY15" fmla="*/ 35331 h 36966"/>
                <a:gd name="connsiteX16" fmla="*/ 1146 w 44179"/>
                <a:gd name="connsiteY16" fmla="*/ 31109 h 36966"/>
                <a:gd name="connsiteX17" fmla="*/ 2149 w 44179"/>
                <a:gd name="connsiteY17" fmla="*/ 25410 h 36966"/>
                <a:gd name="connsiteX18" fmla="*/ 31 w 44179"/>
                <a:gd name="connsiteY18" fmla="*/ 19563 h 36966"/>
                <a:gd name="connsiteX19" fmla="*/ 3899 w 44179"/>
                <a:gd name="connsiteY19" fmla="*/ 14366 h 36966"/>
                <a:gd name="connsiteX20" fmla="*/ 3936 w 44179"/>
                <a:gd name="connsiteY20" fmla="*/ 14229 h 36966"/>
                <a:gd name="connsiteX0" fmla="*/ 4729 w 44179"/>
                <a:gd name="connsiteY0" fmla="*/ 26036 h 36966"/>
                <a:gd name="connsiteX1" fmla="*/ 2196 w 44179"/>
                <a:gd name="connsiteY1" fmla="*/ 25239 h 36966"/>
                <a:gd name="connsiteX2" fmla="*/ 6964 w 44179"/>
                <a:gd name="connsiteY2" fmla="*/ 34758 h 36966"/>
                <a:gd name="connsiteX3" fmla="*/ 5856 w 44179"/>
                <a:gd name="connsiteY3" fmla="*/ 35139 h 36966"/>
                <a:gd name="connsiteX4" fmla="*/ 28863 w 44179"/>
                <a:gd name="connsiteY4" fmla="*/ 34610 h 36966"/>
                <a:gd name="connsiteX5" fmla="*/ 28596 w 44179"/>
                <a:gd name="connsiteY5" fmla="*/ 36519 h 36966"/>
                <a:gd name="connsiteX6" fmla="*/ 41834 w 44179"/>
                <a:gd name="connsiteY6" fmla="*/ 15213 h 36966"/>
                <a:gd name="connsiteX7" fmla="*/ 40386 w 44179"/>
                <a:gd name="connsiteY7" fmla="*/ 17889 h 36966"/>
                <a:gd name="connsiteX8" fmla="*/ 38360 w 44179"/>
                <a:gd name="connsiteY8" fmla="*/ 5285 h 36966"/>
                <a:gd name="connsiteX9" fmla="*/ 38436 w 44179"/>
                <a:gd name="connsiteY9" fmla="*/ 6549 h 36966"/>
                <a:gd name="connsiteX10" fmla="*/ 29114 w 44179"/>
                <a:gd name="connsiteY10" fmla="*/ 3811 h 36966"/>
                <a:gd name="connsiteX11" fmla="*/ 29856 w 44179"/>
                <a:gd name="connsiteY11" fmla="*/ 2199 h 36966"/>
                <a:gd name="connsiteX12" fmla="*/ 22177 w 44179"/>
                <a:gd name="connsiteY12" fmla="*/ 4579 h 36966"/>
                <a:gd name="connsiteX13" fmla="*/ 22536 w 44179"/>
                <a:gd name="connsiteY13" fmla="*/ 3189 h 36966"/>
                <a:gd name="connsiteX14" fmla="*/ 14036 w 44179"/>
                <a:gd name="connsiteY14" fmla="*/ 5051 h 36966"/>
                <a:gd name="connsiteX15" fmla="*/ 15336 w 44179"/>
                <a:gd name="connsiteY15" fmla="*/ 6399 h 36966"/>
                <a:gd name="connsiteX16" fmla="*/ 4163 w 44179"/>
                <a:gd name="connsiteY16" fmla="*/ 15648 h 36966"/>
                <a:gd name="connsiteX17" fmla="*/ 3936 w 44179"/>
                <a:gd name="connsiteY17" fmla="*/ 14229 h 36966"/>
                <a:gd name="connsiteX0" fmla="*/ 5958 w 46201"/>
                <a:gd name="connsiteY0" fmla="*/ 21673 h 44410"/>
                <a:gd name="connsiteX1" fmla="*/ 178 w 46201"/>
                <a:gd name="connsiteY1" fmla="*/ 498 h 44410"/>
                <a:gd name="connsiteX2" fmla="*/ 16063 w 46201"/>
                <a:gd name="connsiteY2" fmla="*/ 12505 h 44410"/>
                <a:gd name="connsiteX3" fmla="*/ 24514 w 46201"/>
                <a:gd name="connsiteY3" fmla="*/ 10735 h 44410"/>
                <a:gd name="connsiteX4" fmla="*/ 27807 w 46201"/>
                <a:gd name="connsiteY4" fmla="*/ 7503 h 44410"/>
                <a:gd name="connsiteX5" fmla="*/ 31891 w 46201"/>
                <a:gd name="connsiteY5" fmla="*/ 9784 h 44410"/>
                <a:gd name="connsiteX6" fmla="*/ 37521 w 46201"/>
                <a:gd name="connsiteY6" fmla="*/ 7993 h 44410"/>
                <a:gd name="connsiteX7" fmla="*/ 40376 w 46201"/>
                <a:gd name="connsiteY7" fmla="*/ 12879 h 44410"/>
                <a:gd name="connsiteX8" fmla="*/ 44040 w 46201"/>
                <a:gd name="connsiteY8" fmla="*/ 17621 h 44410"/>
                <a:gd name="connsiteX9" fmla="*/ 43876 w 46201"/>
                <a:gd name="connsiteY9" fmla="*/ 22763 h 44410"/>
                <a:gd name="connsiteX10" fmla="*/ 44514 w 46201"/>
                <a:gd name="connsiteY10" fmla="*/ 30368 h 44410"/>
                <a:gd name="connsiteX11" fmla="*/ 41499 w 46201"/>
                <a:gd name="connsiteY11" fmla="*/ 34579 h 44410"/>
                <a:gd name="connsiteX12" fmla="*/ 46003 w 46201"/>
                <a:gd name="connsiteY12" fmla="*/ 37370 h 44410"/>
                <a:gd name="connsiteX13" fmla="*/ 44229 w 46201"/>
                <a:gd name="connsiteY13" fmla="*/ 42120 h 44410"/>
                <a:gd name="connsiteX14" fmla="*/ 30613 w 46201"/>
                <a:gd name="connsiteY14" fmla="*/ 44118 h 44410"/>
                <a:gd name="connsiteX15" fmla="*/ 7862 w 46201"/>
                <a:gd name="connsiteY15" fmla="*/ 42775 h 44410"/>
                <a:gd name="connsiteX16" fmla="*/ 3168 w 46201"/>
                <a:gd name="connsiteY16" fmla="*/ 38553 h 44410"/>
                <a:gd name="connsiteX17" fmla="*/ 4171 w 46201"/>
                <a:gd name="connsiteY17" fmla="*/ 32854 h 44410"/>
                <a:gd name="connsiteX18" fmla="*/ 2053 w 46201"/>
                <a:gd name="connsiteY18" fmla="*/ 27007 h 44410"/>
                <a:gd name="connsiteX19" fmla="*/ 5921 w 46201"/>
                <a:gd name="connsiteY19" fmla="*/ 21810 h 44410"/>
                <a:gd name="connsiteX20" fmla="*/ 5958 w 46201"/>
                <a:gd name="connsiteY20" fmla="*/ 21673 h 44410"/>
                <a:gd name="connsiteX0" fmla="*/ 6751 w 46201"/>
                <a:gd name="connsiteY0" fmla="*/ 33480 h 44410"/>
                <a:gd name="connsiteX1" fmla="*/ 4218 w 46201"/>
                <a:gd name="connsiteY1" fmla="*/ 32683 h 44410"/>
                <a:gd name="connsiteX2" fmla="*/ 8986 w 46201"/>
                <a:gd name="connsiteY2" fmla="*/ 42202 h 44410"/>
                <a:gd name="connsiteX3" fmla="*/ 7878 w 46201"/>
                <a:gd name="connsiteY3" fmla="*/ 42583 h 44410"/>
                <a:gd name="connsiteX4" fmla="*/ 30885 w 46201"/>
                <a:gd name="connsiteY4" fmla="*/ 42054 h 44410"/>
                <a:gd name="connsiteX5" fmla="*/ 30618 w 46201"/>
                <a:gd name="connsiteY5" fmla="*/ 43963 h 44410"/>
                <a:gd name="connsiteX6" fmla="*/ 43856 w 46201"/>
                <a:gd name="connsiteY6" fmla="*/ 22657 h 44410"/>
                <a:gd name="connsiteX7" fmla="*/ 42408 w 46201"/>
                <a:gd name="connsiteY7" fmla="*/ 25333 h 44410"/>
                <a:gd name="connsiteX8" fmla="*/ 40382 w 46201"/>
                <a:gd name="connsiteY8" fmla="*/ 12729 h 44410"/>
                <a:gd name="connsiteX9" fmla="*/ 40458 w 46201"/>
                <a:gd name="connsiteY9" fmla="*/ 13993 h 44410"/>
                <a:gd name="connsiteX10" fmla="*/ 31136 w 46201"/>
                <a:gd name="connsiteY10" fmla="*/ 11255 h 44410"/>
                <a:gd name="connsiteX11" fmla="*/ 31878 w 46201"/>
                <a:gd name="connsiteY11" fmla="*/ 9643 h 44410"/>
                <a:gd name="connsiteX12" fmla="*/ 24199 w 46201"/>
                <a:gd name="connsiteY12" fmla="*/ 12023 h 44410"/>
                <a:gd name="connsiteX13" fmla="*/ 24558 w 46201"/>
                <a:gd name="connsiteY13" fmla="*/ 10633 h 44410"/>
                <a:gd name="connsiteX14" fmla="*/ 16058 w 46201"/>
                <a:gd name="connsiteY14" fmla="*/ 12495 h 44410"/>
                <a:gd name="connsiteX15" fmla="*/ 17358 w 46201"/>
                <a:gd name="connsiteY15" fmla="*/ 13843 h 44410"/>
                <a:gd name="connsiteX16" fmla="*/ 6185 w 46201"/>
                <a:gd name="connsiteY16" fmla="*/ 23092 h 44410"/>
                <a:gd name="connsiteX17" fmla="*/ 5958 w 46201"/>
                <a:gd name="connsiteY17" fmla="*/ 21673 h 44410"/>
                <a:gd name="connsiteX0" fmla="*/ 5958 w 46201"/>
                <a:gd name="connsiteY0" fmla="*/ 25245 h 47982"/>
                <a:gd name="connsiteX1" fmla="*/ 178 w 46201"/>
                <a:gd name="connsiteY1" fmla="*/ 4070 h 47982"/>
                <a:gd name="connsiteX2" fmla="*/ 16063 w 46201"/>
                <a:gd name="connsiteY2" fmla="*/ 16077 h 47982"/>
                <a:gd name="connsiteX3" fmla="*/ 24514 w 46201"/>
                <a:gd name="connsiteY3" fmla="*/ 14307 h 47982"/>
                <a:gd name="connsiteX4" fmla="*/ 27807 w 46201"/>
                <a:gd name="connsiteY4" fmla="*/ 11075 h 47982"/>
                <a:gd name="connsiteX5" fmla="*/ 31891 w 46201"/>
                <a:gd name="connsiteY5" fmla="*/ 13356 h 47982"/>
                <a:gd name="connsiteX6" fmla="*/ 37521 w 46201"/>
                <a:gd name="connsiteY6" fmla="*/ 11565 h 47982"/>
                <a:gd name="connsiteX7" fmla="*/ 40376 w 46201"/>
                <a:gd name="connsiteY7" fmla="*/ 16451 h 47982"/>
                <a:gd name="connsiteX8" fmla="*/ 44040 w 46201"/>
                <a:gd name="connsiteY8" fmla="*/ 21193 h 47982"/>
                <a:gd name="connsiteX9" fmla="*/ 43876 w 46201"/>
                <a:gd name="connsiteY9" fmla="*/ 26335 h 47982"/>
                <a:gd name="connsiteX10" fmla="*/ 44514 w 46201"/>
                <a:gd name="connsiteY10" fmla="*/ 33940 h 47982"/>
                <a:gd name="connsiteX11" fmla="*/ 41499 w 46201"/>
                <a:gd name="connsiteY11" fmla="*/ 38151 h 47982"/>
                <a:gd name="connsiteX12" fmla="*/ 46003 w 46201"/>
                <a:gd name="connsiteY12" fmla="*/ 40942 h 47982"/>
                <a:gd name="connsiteX13" fmla="*/ 44229 w 46201"/>
                <a:gd name="connsiteY13" fmla="*/ 45692 h 47982"/>
                <a:gd name="connsiteX14" fmla="*/ 30613 w 46201"/>
                <a:gd name="connsiteY14" fmla="*/ 47690 h 47982"/>
                <a:gd name="connsiteX15" fmla="*/ 7862 w 46201"/>
                <a:gd name="connsiteY15" fmla="*/ 46347 h 47982"/>
                <a:gd name="connsiteX16" fmla="*/ 3168 w 46201"/>
                <a:gd name="connsiteY16" fmla="*/ 42125 h 47982"/>
                <a:gd name="connsiteX17" fmla="*/ 4171 w 46201"/>
                <a:gd name="connsiteY17" fmla="*/ 36426 h 47982"/>
                <a:gd name="connsiteX18" fmla="*/ 2053 w 46201"/>
                <a:gd name="connsiteY18" fmla="*/ 30579 h 47982"/>
                <a:gd name="connsiteX19" fmla="*/ 5921 w 46201"/>
                <a:gd name="connsiteY19" fmla="*/ 25382 h 47982"/>
                <a:gd name="connsiteX20" fmla="*/ 5958 w 46201"/>
                <a:gd name="connsiteY20" fmla="*/ 25245 h 47982"/>
                <a:gd name="connsiteX0" fmla="*/ 6751 w 46201"/>
                <a:gd name="connsiteY0" fmla="*/ 37052 h 47982"/>
                <a:gd name="connsiteX1" fmla="*/ 4218 w 46201"/>
                <a:gd name="connsiteY1" fmla="*/ 36255 h 47982"/>
                <a:gd name="connsiteX2" fmla="*/ 8986 w 46201"/>
                <a:gd name="connsiteY2" fmla="*/ 45774 h 47982"/>
                <a:gd name="connsiteX3" fmla="*/ 7878 w 46201"/>
                <a:gd name="connsiteY3" fmla="*/ 46155 h 47982"/>
                <a:gd name="connsiteX4" fmla="*/ 30885 w 46201"/>
                <a:gd name="connsiteY4" fmla="*/ 45626 h 47982"/>
                <a:gd name="connsiteX5" fmla="*/ 30618 w 46201"/>
                <a:gd name="connsiteY5" fmla="*/ 47535 h 47982"/>
                <a:gd name="connsiteX6" fmla="*/ 43856 w 46201"/>
                <a:gd name="connsiteY6" fmla="*/ 26229 h 47982"/>
                <a:gd name="connsiteX7" fmla="*/ 42408 w 46201"/>
                <a:gd name="connsiteY7" fmla="*/ 28905 h 47982"/>
                <a:gd name="connsiteX8" fmla="*/ 40382 w 46201"/>
                <a:gd name="connsiteY8" fmla="*/ 16301 h 47982"/>
                <a:gd name="connsiteX9" fmla="*/ 40458 w 46201"/>
                <a:gd name="connsiteY9" fmla="*/ 17565 h 47982"/>
                <a:gd name="connsiteX10" fmla="*/ 31136 w 46201"/>
                <a:gd name="connsiteY10" fmla="*/ 14827 h 47982"/>
                <a:gd name="connsiteX11" fmla="*/ 31878 w 46201"/>
                <a:gd name="connsiteY11" fmla="*/ 13215 h 47982"/>
                <a:gd name="connsiteX12" fmla="*/ 24199 w 46201"/>
                <a:gd name="connsiteY12" fmla="*/ 15595 h 47982"/>
                <a:gd name="connsiteX13" fmla="*/ 24558 w 46201"/>
                <a:gd name="connsiteY13" fmla="*/ 14205 h 47982"/>
                <a:gd name="connsiteX14" fmla="*/ 16058 w 46201"/>
                <a:gd name="connsiteY14" fmla="*/ 16067 h 47982"/>
                <a:gd name="connsiteX15" fmla="*/ 14710 w 46201"/>
                <a:gd name="connsiteY15" fmla="*/ 11 h 47982"/>
                <a:gd name="connsiteX16" fmla="*/ 6185 w 46201"/>
                <a:gd name="connsiteY16" fmla="*/ 26664 h 47982"/>
                <a:gd name="connsiteX17" fmla="*/ 5958 w 46201"/>
                <a:gd name="connsiteY17" fmla="*/ 25245 h 47982"/>
                <a:gd name="connsiteX0" fmla="*/ 5958 w 46201"/>
                <a:gd name="connsiteY0" fmla="*/ 25300 h 48037"/>
                <a:gd name="connsiteX1" fmla="*/ 178 w 46201"/>
                <a:gd name="connsiteY1" fmla="*/ 4125 h 48037"/>
                <a:gd name="connsiteX2" fmla="*/ 16063 w 46201"/>
                <a:gd name="connsiteY2" fmla="*/ 16132 h 48037"/>
                <a:gd name="connsiteX3" fmla="*/ 24514 w 46201"/>
                <a:gd name="connsiteY3" fmla="*/ 14362 h 48037"/>
                <a:gd name="connsiteX4" fmla="*/ 27807 w 46201"/>
                <a:gd name="connsiteY4" fmla="*/ 11130 h 48037"/>
                <a:gd name="connsiteX5" fmla="*/ 31891 w 46201"/>
                <a:gd name="connsiteY5" fmla="*/ 13411 h 48037"/>
                <a:gd name="connsiteX6" fmla="*/ 37521 w 46201"/>
                <a:gd name="connsiteY6" fmla="*/ 11620 h 48037"/>
                <a:gd name="connsiteX7" fmla="*/ 40376 w 46201"/>
                <a:gd name="connsiteY7" fmla="*/ 16506 h 48037"/>
                <a:gd name="connsiteX8" fmla="*/ 44040 w 46201"/>
                <a:gd name="connsiteY8" fmla="*/ 21248 h 48037"/>
                <a:gd name="connsiteX9" fmla="*/ 43876 w 46201"/>
                <a:gd name="connsiteY9" fmla="*/ 26390 h 48037"/>
                <a:gd name="connsiteX10" fmla="*/ 44514 w 46201"/>
                <a:gd name="connsiteY10" fmla="*/ 33995 h 48037"/>
                <a:gd name="connsiteX11" fmla="*/ 41499 w 46201"/>
                <a:gd name="connsiteY11" fmla="*/ 38206 h 48037"/>
                <a:gd name="connsiteX12" fmla="*/ 46003 w 46201"/>
                <a:gd name="connsiteY12" fmla="*/ 40997 h 48037"/>
                <a:gd name="connsiteX13" fmla="*/ 44229 w 46201"/>
                <a:gd name="connsiteY13" fmla="*/ 45747 h 48037"/>
                <a:gd name="connsiteX14" fmla="*/ 30613 w 46201"/>
                <a:gd name="connsiteY14" fmla="*/ 47745 h 48037"/>
                <a:gd name="connsiteX15" fmla="*/ 7862 w 46201"/>
                <a:gd name="connsiteY15" fmla="*/ 46402 h 48037"/>
                <a:gd name="connsiteX16" fmla="*/ 3168 w 46201"/>
                <a:gd name="connsiteY16" fmla="*/ 42180 h 48037"/>
                <a:gd name="connsiteX17" fmla="*/ 4171 w 46201"/>
                <a:gd name="connsiteY17" fmla="*/ 36481 h 48037"/>
                <a:gd name="connsiteX18" fmla="*/ 2053 w 46201"/>
                <a:gd name="connsiteY18" fmla="*/ 30634 h 48037"/>
                <a:gd name="connsiteX19" fmla="*/ 5921 w 46201"/>
                <a:gd name="connsiteY19" fmla="*/ 25437 h 48037"/>
                <a:gd name="connsiteX20" fmla="*/ 5958 w 46201"/>
                <a:gd name="connsiteY20" fmla="*/ 25300 h 48037"/>
                <a:gd name="connsiteX0" fmla="*/ 6751 w 46201"/>
                <a:gd name="connsiteY0" fmla="*/ 37107 h 48037"/>
                <a:gd name="connsiteX1" fmla="*/ 4218 w 46201"/>
                <a:gd name="connsiteY1" fmla="*/ 36310 h 48037"/>
                <a:gd name="connsiteX2" fmla="*/ 8986 w 46201"/>
                <a:gd name="connsiteY2" fmla="*/ 45829 h 48037"/>
                <a:gd name="connsiteX3" fmla="*/ 7878 w 46201"/>
                <a:gd name="connsiteY3" fmla="*/ 46210 h 48037"/>
                <a:gd name="connsiteX4" fmla="*/ 30885 w 46201"/>
                <a:gd name="connsiteY4" fmla="*/ 45681 h 48037"/>
                <a:gd name="connsiteX5" fmla="*/ 30618 w 46201"/>
                <a:gd name="connsiteY5" fmla="*/ 47590 h 48037"/>
                <a:gd name="connsiteX6" fmla="*/ 43856 w 46201"/>
                <a:gd name="connsiteY6" fmla="*/ 26284 h 48037"/>
                <a:gd name="connsiteX7" fmla="*/ 42408 w 46201"/>
                <a:gd name="connsiteY7" fmla="*/ 28960 h 48037"/>
                <a:gd name="connsiteX8" fmla="*/ 40382 w 46201"/>
                <a:gd name="connsiteY8" fmla="*/ 16356 h 48037"/>
                <a:gd name="connsiteX9" fmla="*/ 40458 w 46201"/>
                <a:gd name="connsiteY9" fmla="*/ 17620 h 48037"/>
                <a:gd name="connsiteX10" fmla="*/ 31136 w 46201"/>
                <a:gd name="connsiteY10" fmla="*/ 14882 h 48037"/>
                <a:gd name="connsiteX11" fmla="*/ 31878 w 46201"/>
                <a:gd name="connsiteY11" fmla="*/ 13270 h 48037"/>
                <a:gd name="connsiteX12" fmla="*/ 24199 w 46201"/>
                <a:gd name="connsiteY12" fmla="*/ 15650 h 48037"/>
                <a:gd name="connsiteX13" fmla="*/ 24558 w 46201"/>
                <a:gd name="connsiteY13" fmla="*/ 14260 h 48037"/>
                <a:gd name="connsiteX14" fmla="*/ 21354 w 46201"/>
                <a:gd name="connsiteY14" fmla="*/ 1883 h 48037"/>
                <a:gd name="connsiteX15" fmla="*/ 14710 w 46201"/>
                <a:gd name="connsiteY15" fmla="*/ 66 h 48037"/>
                <a:gd name="connsiteX16" fmla="*/ 6185 w 46201"/>
                <a:gd name="connsiteY16" fmla="*/ 26719 h 48037"/>
                <a:gd name="connsiteX17" fmla="*/ 5958 w 46201"/>
                <a:gd name="connsiteY17" fmla="*/ 25300 h 48037"/>
                <a:gd name="connsiteX0" fmla="*/ 5958 w 46201"/>
                <a:gd name="connsiteY0" fmla="*/ 21674 h 44411"/>
                <a:gd name="connsiteX1" fmla="*/ 178 w 46201"/>
                <a:gd name="connsiteY1" fmla="*/ 499 h 44411"/>
                <a:gd name="connsiteX2" fmla="*/ 16063 w 46201"/>
                <a:gd name="connsiteY2" fmla="*/ 12506 h 44411"/>
                <a:gd name="connsiteX3" fmla="*/ 24514 w 46201"/>
                <a:gd name="connsiteY3" fmla="*/ 10736 h 44411"/>
                <a:gd name="connsiteX4" fmla="*/ 27807 w 46201"/>
                <a:gd name="connsiteY4" fmla="*/ 7504 h 44411"/>
                <a:gd name="connsiteX5" fmla="*/ 31891 w 46201"/>
                <a:gd name="connsiteY5" fmla="*/ 9785 h 44411"/>
                <a:gd name="connsiteX6" fmla="*/ 37521 w 46201"/>
                <a:gd name="connsiteY6" fmla="*/ 7994 h 44411"/>
                <a:gd name="connsiteX7" fmla="*/ 40376 w 46201"/>
                <a:gd name="connsiteY7" fmla="*/ 12880 h 44411"/>
                <a:gd name="connsiteX8" fmla="*/ 44040 w 46201"/>
                <a:gd name="connsiteY8" fmla="*/ 17622 h 44411"/>
                <a:gd name="connsiteX9" fmla="*/ 43876 w 46201"/>
                <a:gd name="connsiteY9" fmla="*/ 22764 h 44411"/>
                <a:gd name="connsiteX10" fmla="*/ 44514 w 46201"/>
                <a:gd name="connsiteY10" fmla="*/ 30369 h 44411"/>
                <a:gd name="connsiteX11" fmla="*/ 41499 w 46201"/>
                <a:gd name="connsiteY11" fmla="*/ 34580 h 44411"/>
                <a:gd name="connsiteX12" fmla="*/ 46003 w 46201"/>
                <a:gd name="connsiteY12" fmla="*/ 37371 h 44411"/>
                <a:gd name="connsiteX13" fmla="*/ 44229 w 46201"/>
                <a:gd name="connsiteY13" fmla="*/ 42121 h 44411"/>
                <a:gd name="connsiteX14" fmla="*/ 30613 w 46201"/>
                <a:gd name="connsiteY14" fmla="*/ 44119 h 44411"/>
                <a:gd name="connsiteX15" fmla="*/ 7862 w 46201"/>
                <a:gd name="connsiteY15" fmla="*/ 42776 h 44411"/>
                <a:gd name="connsiteX16" fmla="*/ 3168 w 46201"/>
                <a:gd name="connsiteY16" fmla="*/ 38554 h 44411"/>
                <a:gd name="connsiteX17" fmla="*/ 4171 w 46201"/>
                <a:gd name="connsiteY17" fmla="*/ 32855 h 44411"/>
                <a:gd name="connsiteX18" fmla="*/ 2053 w 46201"/>
                <a:gd name="connsiteY18" fmla="*/ 27008 h 44411"/>
                <a:gd name="connsiteX19" fmla="*/ 5921 w 46201"/>
                <a:gd name="connsiteY19" fmla="*/ 21811 h 44411"/>
                <a:gd name="connsiteX20" fmla="*/ 5958 w 46201"/>
                <a:gd name="connsiteY20" fmla="*/ 21674 h 44411"/>
                <a:gd name="connsiteX0" fmla="*/ 6751 w 46201"/>
                <a:gd name="connsiteY0" fmla="*/ 33481 h 44411"/>
                <a:gd name="connsiteX1" fmla="*/ 4218 w 46201"/>
                <a:gd name="connsiteY1" fmla="*/ 32684 h 44411"/>
                <a:gd name="connsiteX2" fmla="*/ 8986 w 46201"/>
                <a:gd name="connsiteY2" fmla="*/ 42203 h 44411"/>
                <a:gd name="connsiteX3" fmla="*/ 7878 w 46201"/>
                <a:gd name="connsiteY3" fmla="*/ 42584 h 44411"/>
                <a:gd name="connsiteX4" fmla="*/ 30885 w 46201"/>
                <a:gd name="connsiteY4" fmla="*/ 42055 h 44411"/>
                <a:gd name="connsiteX5" fmla="*/ 30618 w 46201"/>
                <a:gd name="connsiteY5" fmla="*/ 43964 h 44411"/>
                <a:gd name="connsiteX6" fmla="*/ 43856 w 46201"/>
                <a:gd name="connsiteY6" fmla="*/ 22658 h 44411"/>
                <a:gd name="connsiteX7" fmla="*/ 42408 w 46201"/>
                <a:gd name="connsiteY7" fmla="*/ 25334 h 44411"/>
                <a:gd name="connsiteX8" fmla="*/ 40382 w 46201"/>
                <a:gd name="connsiteY8" fmla="*/ 12730 h 44411"/>
                <a:gd name="connsiteX9" fmla="*/ 40458 w 46201"/>
                <a:gd name="connsiteY9" fmla="*/ 13994 h 44411"/>
                <a:gd name="connsiteX10" fmla="*/ 31136 w 46201"/>
                <a:gd name="connsiteY10" fmla="*/ 11256 h 44411"/>
                <a:gd name="connsiteX11" fmla="*/ 31878 w 46201"/>
                <a:gd name="connsiteY11" fmla="*/ 9644 h 44411"/>
                <a:gd name="connsiteX12" fmla="*/ 24199 w 46201"/>
                <a:gd name="connsiteY12" fmla="*/ 12024 h 44411"/>
                <a:gd name="connsiteX13" fmla="*/ 24558 w 46201"/>
                <a:gd name="connsiteY13" fmla="*/ 10634 h 44411"/>
                <a:gd name="connsiteX14" fmla="*/ 6185 w 46201"/>
                <a:gd name="connsiteY14" fmla="*/ 23093 h 44411"/>
                <a:gd name="connsiteX15" fmla="*/ 5958 w 46201"/>
                <a:gd name="connsiteY15" fmla="*/ 21674 h 44411"/>
                <a:gd name="connsiteX0" fmla="*/ 6035 w 46278"/>
                <a:gd name="connsiteY0" fmla="*/ 22744 h 45481"/>
                <a:gd name="connsiteX1" fmla="*/ 255 w 46278"/>
                <a:gd name="connsiteY1" fmla="*/ 1569 h 45481"/>
                <a:gd name="connsiteX2" fmla="*/ 16140 w 46278"/>
                <a:gd name="connsiteY2" fmla="*/ 3028 h 45481"/>
                <a:gd name="connsiteX3" fmla="*/ 24591 w 46278"/>
                <a:gd name="connsiteY3" fmla="*/ 11806 h 45481"/>
                <a:gd name="connsiteX4" fmla="*/ 27884 w 46278"/>
                <a:gd name="connsiteY4" fmla="*/ 8574 h 45481"/>
                <a:gd name="connsiteX5" fmla="*/ 31968 w 46278"/>
                <a:gd name="connsiteY5" fmla="*/ 10855 h 45481"/>
                <a:gd name="connsiteX6" fmla="*/ 37598 w 46278"/>
                <a:gd name="connsiteY6" fmla="*/ 9064 h 45481"/>
                <a:gd name="connsiteX7" fmla="*/ 40453 w 46278"/>
                <a:gd name="connsiteY7" fmla="*/ 13950 h 45481"/>
                <a:gd name="connsiteX8" fmla="*/ 44117 w 46278"/>
                <a:gd name="connsiteY8" fmla="*/ 18692 h 45481"/>
                <a:gd name="connsiteX9" fmla="*/ 43953 w 46278"/>
                <a:gd name="connsiteY9" fmla="*/ 23834 h 45481"/>
                <a:gd name="connsiteX10" fmla="*/ 44591 w 46278"/>
                <a:gd name="connsiteY10" fmla="*/ 31439 h 45481"/>
                <a:gd name="connsiteX11" fmla="*/ 41576 w 46278"/>
                <a:gd name="connsiteY11" fmla="*/ 35650 h 45481"/>
                <a:gd name="connsiteX12" fmla="*/ 46080 w 46278"/>
                <a:gd name="connsiteY12" fmla="*/ 38441 h 45481"/>
                <a:gd name="connsiteX13" fmla="*/ 44306 w 46278"/>
                <a:gd name="connsiteY13" fmla="*/ 43191 h 45481"/>
                <a:gd name="connsiteX14" fmla="*/ 30690 w 46278"/>
                <a:gd name="connsiteY14" fmla="*/ 45189 h 45481"/>
                <a:gd name="connsiteX15" fmla="*/ 7939 w 46278"/>
                <a:gd name="connsiteY15" fmla="*/ 43846 h 45481"/>
                <a:gd name="connsiteX16" fmla="*/ 3245 w 46278"/>
                <a:gd name="connsiteY16" fmla="*/ 39624 h 45481"/>
                <a:gd name="connsiteX17" fmla="*/ 4248 w 46278"/>
                <a:gd name="connsiteY17" fmla="*/ 33925 h 45481"/>
                <a:gd name="connsiteX18" fmla="*/ 2130 w 46278"/>
                <a:gd name="connsiteY18" fmla="*/ 28078 h 45481"/>
                <a:gd name="connsiteX19" fmla="*/ 5998 w 46278"/>
                <a:gd name="connsiteY19" fmla="*/ 22881 h 45481"/>
                <a:gd name="connsiteX20" fmla="*/ 6035 w 46278"/>
                <a:gd name="connsiteY20" fmla="*/ 22744 h 45481"/>
                <a:gd name="connsiteX0" fmla="*/ 6828 w 46278"/>
                <a:gd name="connsiteY0" fmla="*/ 34551 h 45481"/>
                <a:gd name="connsiteX1" fmla="*/ 4295 w 46278"/>
                <a:gd name="connsiteY1" fmla="*/ 33754 h 45481"/>
                <a:gd name="connsiteX2" fmla="*/ 9063 w 46278"/>
                <a:gd name="connsiteY2" fmla="*/ 43273 h 45481"/>
                <a:gd name="connsiteX3" fmla="*/ 7955 w 46278"/>
                <a:gd name="connsiteY3" fmla="*/ 43654 h 45481"/>
                <a:gd name="connsiteX4" fmla="*/ 30962 w 46278"/>
                <a:gd name="connsiteY4" fmla="*/ 43125 h 45481"/>
                <a:gd name="connsiteX5" fmla="*/ 30695 w 46278"/>
                <a:gd name="connsiteY5" fmla="*/ 45034 h 45481"/>
                <a:gd name="connsiteX6" fmla="*/ 43933 w 46278"/>
                <a:gd name="connsiteY6" fmla="*/ 23728 h 45481"/>
                <a:gd name="connsiteX7" fmla="*/ 42485 w 46278"/>
                <a:gd name="connsiteY7" fmla="*/ 26404 h 45481"/>
                <a:gd name="connsiteX8" fmla="*/ 40459 w 46278"/>
                <a:gd name="connsiteY8" fmla="*/ 13800 h 45481"/>
                <a:gd name="connsiteX9" fmla="*/ 40535 w 46278"/>
                <a:gd name="connsiteY9" fmla="*/ 15064 h 45481"/>
                <a:gd name="connsiteX10" fmla="*/ 31213 w 46278"/>
                <a:gd name="connsiteY10" fmla="*/ 12326 h 45481"/>
                <a:gd name="connsiteX11" fmla="*/ 31955 w 46278"/>
                <a:gd name="connsiteY11" fmla="*/ 10714 h 45481"/>
                <a:gd name="connsiteX12" fmla="*/ 24276 w 46278"/>
                <a:gd name="connsiteY12" fmla="*/ 13094 h 45481"/>
                <a:gd name="connsiteX13" fmla="*/ 24635 w 46278"/>
                <a:gd name="connsiteY13" fmla="*/ 11704 h 45481"/>
                <a:gd name="connsiteX14" fmla="*/ 6262 w 46278"/>
                <a:gd name="connsiteY14" fmla="*/ 24163 h 45481"/>
                <a:gd name="connsiteX15" fmla="*/ 6035 w 46278"/>
                <a:gd name="connsiteY15" fmla="*/ 22744 h 45481"/>
                <a:gd name="connsiteX0" fmla="*/ 6035 w 46278"/>
                <a:gd name="connsiteY0" fmla="*/ 22744 h 45481"/>
                <a:gd name="connsiteX1" fmla="*/ 255 w 46278"/>
                <a:gd name="connsiteY1" fmla="*/ 1569 h 45481"/>
                <a:gd name="connsiteX2" fmla="*/ 16140 w 46278"/>
                <a:gd name="connsiteY2" fmla="*/ 3028 h 45481"/>
                <a:gd name="connsiteX3" fmla="*/ 24591 w 46278"/>
                <a:gd name="connsiteY3" fmla="*/ 11806 h 45481"/>
                <a:gd name="connsiteX4" fmla="*/ 27884 w 46278"/>
                <a:gd name="connsiteY4" fmla="*/ 8574 h 45481"/>
                <a:gd name="connsiteX5" fmla="*/ 31968 w 46278"/>
                <a:gd name="connsiteY5" fmla="*/ 10855 h 45481"/>
                <a:gd name="connsiteX6" fmla="*/ 37598 w 46278"/>
                <a:gd name="connsiteY6" fmla="*/ 9064 h 45481"/>
                <a:gd name="connsiteX7" fmla="*/ 40453 w 46278"/>
                <a:gd name="connsiteY7" fmla="*/ 13950 h 45481"/>
                <a:gd name="connsiteX8" fmla="*/ 44117 w 46278"/>
                <a:gd name="connsiteY8" fmla="*/ 18692 h 45481"/>
                <a:gd name="connsiteX9" fmla="*/ 43953 w 46278"/>
                <a:gd name="connsiteY9" fmla="*/ 23834 h 45481"/>
                <a:gd name="connsiteX10" fmla="*/ 44591 w 46278"/>
                <a:gd name="connsiteY10" fmla="*/ 31439 h 45481"/>
                <a:gd name="connsiteX11" fmla="*/ 41576 w 46278"/>
                <a:gd name="connsiteY11" fmla="*/ 35650 h 45481"/>
                <a:gd name="connsiteX12" fmla="*/ 46080 w 46278"/>
                <a:gd name="connsiteY12" fmla="*/ 38441 h 45481"/>
                <a:gd name="connsiteX13" fmla="*/ 44306 w 46278"/>
                <a:gd name="connsiteY13" fmla="*/ 43191 h 45481"/>
                <a:gd name="connsiteX14" fmla="*/ 30690 w 46278"/>
                <a:gd name="connsiteY14" fmla="*/ 45189 h 45481"/>
                <a:gd name="connsiteX15" fmla="*/ 7939 w 46278"/>
                <a:gd name="connsiteY15" fmla="*/ 43846 h 45481"/>
                <a:gd name="connsiteX16" fmla="*/ 3245 w 46278"/>
                <a:gd name="connsiteY16" fmla="*/ 39624 h 45481"/>
                <a:gd name="connsiteX17" fmla="*/ 4248 w 46278"/>
                <a:gd name="connsiteY17" fmla="*/ 33925 h 45481"/>
                <a:gd name="connsiteX18" fmla="*/ 2130 w 46278"/>
                <a:gd name="connsiteY18" fmla="*/ 28078 h 45481"/>
                <a:gd name="connsiteX19" fmla="*/ 5998 w 46278"/>
                <a:gd name="connsiteY19" fmla="*/ 22881 h 45481"/>
                <a:gd name="connsiteX20" fmla="*/ 6035 w 46278"/>
                <a:gd name="connsiteY20" fmla="*/ 22744 h 45481"/>
                <a:gd name="connsiteX0" fmla="*/ 6828 w 46278"/>
                <a:gd name="connsiteY0" fmla="*/ 34551 h 45481"/>
                <a:gd name="connsiteX1" fmla="*/ 4295 w 46278"/>
                <a:gd name="connsiteY1" fmla="*/ 33754 h 45481"/>
                <a:gd name="connsiteX2" fmla="*/ 9063 w 46278"/>
                <a:gd name="connsiteY2" fmla="*/ 43273 h 45481"/>
                <a:gd name="connsiteX3" fmla="*/ 7955 w 46278"/>
                <a:gd name="connsiteY3" fmla="*/ 43654 h 45481"/>
                <a:gd name="connsiteX4" fmla="*/ 30962 w 46278"/>
                <a:gd name="connsiteY4" fmla="*/ 43125 h 45481"/>
                <a:gd name="connsiteX5" fmla="*/ 30695 w 46278"/>
                <a:gd name="connsiteY5" fmla="*/ 45034 h 45481"/>
                <a:gd name="connsiteX6" fmla="*/ 43933 w 46278"/>
                <a:gd name="connsiteY6" fmla="*/ 23728 h 45481"/>
                <a:gd name="connsiteX7" fmla="*/ 42485 w 46278"/>
                <a:gd name="connsiteY7" fmla="*/ 26404 h 45481"/>
                <a:gd name="connsiteX8" fmla="*/ 40459 w 46278"/>
                <a:gd name="connsiteY8" fmla="*/ 13800 h 45481"/>
                <a:gd name="connsiteX9" fmla="*/ 40535 w 46278"/>
                <a:gd name="connsiteY9" fmla="*/ 15064 h 45481"/>
                <a:gd name="connsiteX10" fmla="*/ 31213 w 46278"/>
                <a:gd name="connsiteY10" fmla="*/ 12326 h 45481"/>
                <a:gd name="connsiteX11" fmla="*/ 31955 w 46278"/>
                <a:gd name="connsiteY11" fmla="*/ 10714 h 45481"/>
                <a:gd name="connsiteX12" fmla="*/ 24276 w 46278"/>
                <a:gd name="connsiteY12" fmla="*/ 13094 h 45481"/>
                <a:gd name="connsiteX13" fmla="*/ 26842 w 46278"/>
                <a:gd name="connsiteY13" fmla="*/ 629 h 45481"/>
                <a:gd name="connsiteX14" fmla="*/ 6262 w 46278"/>
                <a:gd name="connsiteY14" fmla="*/ 24163 h 45481"/>
                <a:gd name="connsiteX15" fmla="*/ 6035 w 46278"/>
                <a:gd name="connsiteY15" fmla="*/ 22744 h 45481"/>
                <a:gd name="connsiteX0" fmla="*/ 6035 w 46278"/>
                <a:gd name="connsiteY0" fmla="*/ 22744 h 45481"/>
                <a:gd name="connsiteX1" fmla="*/ 255 w 46278"/>
                <a:gd name="connsiteY1" fmla="*/ 1569 h 45481"/>
                <a:gd name="connsiteX2" fmla="*/ 16140 w 46278"/>
                <a:gd name="connsiteY2" fmla="*/ 3028 h 45481"/>
                <a:gd name="connsiteX3" fmla="*/ 24591 w 46278"/>
                <a:gd name="connsiteY3" fmla="*/ 11806 h 45481"/>
                <a:gd name="connsiteX4" fmla="*/ 27884 w 46278"/>
                <a:gd name="connsiteY4" fmla="*/ 8574 h 45481"/>
                <a:gd name="connsiteX5" fmla="*/ 31968 w 46278"/>
                <a:gd name="connsiteY5" fmla="*/ 10855 h 45481"/>
                <a:gd name="connsiteX6" fmla="*/ 37598 w 46278"/>
                <a:gd name="connsiteY6" fmla="*/ 9064 h 45481"/>
                <a:gd name="connsiteX7" fmla="*/ 40453 w 46278"/>
                <a:gd name="connsiteY7" fmla="*/ 13950 h 45481"/>
                <a:gd name="connsiteX8" fmla="*/ 44117 w 46278"/>
                <a:gd name="connsiteY8" fmla="*/ 18692 h 45481"/>
                <a:gd name="connsiteX9" fmla="*/ 43953 w 46278"/>
                <a:gd name="connsiteY9" fmla="*/ 23834 h 45481"/>
                <a:gd name="connsiteX10" fmla="*/ 44591 w 46278"/>
                <a:gd name="connsiteY10" fmla="*/ 31439 h 45481"/>
                <a:gd name="connsiteX11" fmla="*/ 41576 w 46278"/>
                <a:gd name="connsiteY11" fmla="*/ 35650 h 45481"/>
                <a:gd name="connsiteX12" fmla="*/ 46080 w 46278"/>
                <a:gd name="connsiteY12" fmla="*/ 38441 h 45481"/>
                <a:gd name="connsiteX13" fmla="*/ 44306 w 46278"/>
                <a:gd name="connsiteY13" fmla="*/ 43191 h 45481"/>
                <a:gd name="connsiteX14" fmla="*/ 30690 w 46278"/>
                <a:gd name="connsiteY14" fmla="*/ 45189 h 45481"/>
                <a:gd name="connsiteX15" fmla="*/ 7939 w 46278"/>
                <a:gd name="connsiteY15" fmla="*/ 43846 h 45481"/>
                <a:gd name="connsiteX16" fmla="*/ 3245 w 46278"/>
                <a:gd name="connsiteY16" fmla="*/ 39624 h 45481"/>
                <a:gd name="connsiteX17" fmla="*/ 4248 w 46278"/>
                <a:gd name="connsiteY17" fmla="*/ 33925 h 45481"/>
                <a:gd name="connsiteX18" fmla="*/ 2130 w 46278"/>
                <a:gd name="connsiteY18" fmla="*/ 28078 h 45481"/>
                <a:gd name="connsiteX19" fmla="*/ 5998 w 46278"/>
                <a:gd name="connsiteY19" fmla="*/ 22881 h 45481"/>
                <a:gd name="connsiteX20" fmla="*/ 6035 w 46278"/>
                <a:gd name="connsiteY20" fmla="*/ 22744 h 45481"/>
                <a:gd name="connsiteX0" fmla="*/ 6828 w 46278"/>
                <a:gd name="connsiteY0" fmla="*/ 34551 h 45481"/>
                <a:gd name="connsiteX1" fmla="*/ 4295 w 46278"/>
                <a:gd name="connsiteY1" fmla="*/ 33754 h 45481"/>
                <a:gd name="connsiteX2" fmla="*/ 9063 w 46278"/>
                <a:gd name="connsiteY2" fmla="*/ 43273 h 45481"/>
                <a:gd name="connsiteX3" fmla="*/ 7955 w 46278"/>
                <a:gd name="connsiteY3" fmla="*/ 43654 h 45481"/>
                <a:gd name="connsiteX4" fmla="*/ 30962 w 46278"/>
                <a:gd name="connsiteY4" fmla="*/ 43125 h 45481"/>
                <a:gd name="connsiteX5" fmla="*/ 30695 w 46278"/>
                <a:gd name="connsiteY5" fmla="*/ 45034 h 45481"/>
                <a:gd name="connsiteX6" fmla="*/ 43933 w 46278"/>
                <a:gd name="connsiteY6" fmla="*/ 23728 h 45481"/>
                <a:gd name="connsiteX7" fmla="*/ 42485 w 46278"/>
                <a:gd name="connsiteY7" fmla="*/ 26404 h 45481"/>
                <a:gd name="connsiteX8" fmla="*/ 40459 w 46278"/>
                <a:gd name="connsiteY8" fmla="*/ 13800 h 45481"/>
                <a:gd name="connsiteX9" fmla="*/ 40535 w 46278"/>
                <a:gd name="connsiteY9" fmla="*/ 15064 h 45481"/>
                <a:gd name="connsiteX10" fmla="*/ 31213 w 46278"/>
                <a:gd name="connsiteY10" fmla="*/ 12326 h 45481"/>
                <a:gd name="connsiteX11" fmla="*/ 31955 w 46278"/>
                <a:gd name="connsiteY11" fmla="*/ 10714 h 45481"/>
                <a:gd name="connsiteX12" fmla="*/ 6262 w 46278"/>
                <a:gd name="connsiteY12" fmla="*/ 24163 h 45481"/>
                <a:gd name="connsiteX13" fmla="*/ 6035 w 46278"/>
                <a:gd name="connsiteY13" fmla="*/ 22744 h 45481"/>
                <a:gd name="connsiteX0" fmla="*/ 6035 w 46278"/>
                <a:gd name="connsiteY0" fmla="*/ 22965 h 45702"/>
                <a:gd name="connsiteX1" fmla="*/ 255 w 46278"/>
                <a:gd name="connsiteY1" fmla="*/ 1790 h 45702"/>
                <a:gd name="connsiteX2" fmla="*/ 16140 w 46278"/>
                <a:gd name="connsiteY2" fmla="*/ 3249 h 45702"/>
                <a:gd name="connsiteX3" fmla="*/ 25915 w 46278"/>
                <a:gd name="connsiteY3" fmla="*/ 2534 h 45702"/>
                <a:gd name="connsiteX4" fmla="*/ 27884 w 46278"/>
                <a:gd name="connsiteY4" fmla="*/ 8795 h 45702"/>
                <a:gd name="connsiteX5" fmla="*/ 31968 w 46278"/>
                <a:gd name="connsiteY5" fmla="*/ 11076 h 45702"/>
                <a:gd name="connsiteX6" fmla="*/ 37598 w 46278"/>
                <a:gd name="connsiteY6" fmla="*/ 9285 h 45702"/>
                <a:gd name="connsiteX7" fmla="*/ 40453 w 46278"/>
                <a:gd name="connsiteY7" fmla="*/ 14171 h 45702"/>
                <a:gd name="connsiteX8" fmla="*/ 44117 w 46278"/>
                <a:gd name="connsiteY8" fmla="*/ 18913 h 45702"/>
                <a:gd name="connsiteX9" fmla="*/ 43953 w 46278"/>
                <a:gd name="connsiteY9" fmla="*/ 24055 h 45702"/>
                <a:gd name="connsiteX10" fmla="*/ 44591 w 46278"/>
                <a:gd name="connsiteY10" fmla="*/ 31660 h 45702"/>
                <a:gd name="connsiteX11" fmla="*/ 41576 w 46278"/>
                <a:gd name="connsiteY11" fmla="*/ 35871 h 45702"/>
                <a:gd name="connsiteX12" fmla="*/ 46080 w 46278"/>
                <a:gd name="connsiteY12" fmla="*/ 38662 h 45702"/>
                <a:gd name="connsiteX13" fmla="*/ 44306 w 46278"/>
                <a:gd name="connsiteY13" fmla="*/ 43412 h 45702"/>
                <a:gd name="connsiteX14" fmla="*/ 30690 w 46278"/>
                <a:gd name="connsiteY14" fmla="*/ 45410 h 45702"/>
                <a:gd name="connsiteX15" fmla="*/ 7939 w 46278"/>
                <a:gd name="connsiteY15" fmla="*/ 44067 h 45702"/>
                <a:gd name="connsiteX16" fmla="*/ 3245 w 46278"/>
                <a:gd name="connsiteY16" fmla="*/ 39845 h 45702"/>
                <a:gd name="connsiteX17" fmla="*/ 4248 w 46278"/>
                <a:gd name="connsiteY17" fmla="*/ 34146 h 45702"/>
                <a:gd name="connsiteX18" fmla="*/ 2130 w 46278"/>
                <a:gd name="connsiteY18" fmla="*/ 28299 h 45702"/>
                <a:gd name="connsiteX19" fmla="*/ 5998 w 46278"/>
                <a:gd name="connsiteY19" fmla="*/ 23102 h 45702"/>
                <a:gd name="connsiteX20" fmla="*/ 6035 w 46278"/>
                <a:gd name="connsiteY20" fmla="*/ 22965 h 45702"/>
                <a:gd name="connsiteX0" fmla="*/ 6828 w 46278"/>
                <a:gd name="connsiteY0" fmla="*/ 34772 h 45702"/>
                <a:gd name="connsiteX1" fmla="*/ 4295 w 46278"/>
                <a:gd name="connsiteY1" fmla="*/ 33975 h 45702"/>
                <a:gd name="connsiteX2" fmla="*/ 9063 w 46278"/>
                <a:gd name="connsiteY2" fmla="*/ 43494 h 45702"/>
                <a:gd name="connsiteX3" fmla="*/ 7955 w 46278"/>
                <a:gd name="connsiteY3" fmla="*/ 43875 h 45702"/>
                <a:gd name="connsiteX4" fmla="*/ 30962 w 46278"/>
                <a:gd name="connsiteY4" fmla="*/ 43346 h 45702"/>
                <a:gd name="connsiteX5" fmla="*/ 30695 w 46278"/>
                <a:gd name="connsiteY5" fmla="*/ 45255 h 45702"/>
                <a:gd name="connsiteX6" fmla="*/ 43933 w 46278"/>
                <a:gd name="connsiteY6" fmla="*/ 23949 h 45702"/>
                <a:gd name="connsiteX7" fmla="*/ 42485 w 46278"/>
                <a:gd name="connsiteY7" fmla="*/ 26625 h 45702"/>
                <a:gd name="connsiteX8" fmla="*/ 40459 w 46278"/>
                <a:gd name="connsiteY8" fmla="*/ 14021 h 45702"/>
                <a:gd name="connsiteX9" fmla="*/ 40535 w 46278"/>
                <a:gd name="connsiteY9" fmla="*/ 15285 h 45702"/>
                <a:gd name="connsiteX10" fmla="*/ 31213 w 46278"/>
                <a:gd name="connsiteY10" fmla="*/ 12547 h 45702"/>
                <a:gd name="connsiteX11" fmla="*/ 31955 w 46278"/>
                <a:gd name="connsiteY11" fmla="*/ 10935 h 45702"/>
                <a:gd name="connsiteX12" fmla="*/ 6262 w 46278"/>
                <a:gd name="connsiteY12" fmla="*/ 24384 h 45702"/>
                <a:gd name="connsiteX13" fmla="*/ 6035 w 46278"/>
                <a:gd name="connsiteY13" fmla="*/ 22965 h 45702"/>
                <a:gd name="connsiteX0" fmla="*/ 6035 w 47915"/>
                <a:gd name="connsiteY0" fmla="*/ 24833 h 47570"/>
                <a:gd name="connsiteX1" fmla="*/ 255 w 47915"/>
                <a:gd name="connsiteY1" fmla="*/ 3658 h 47570"/>
                <a:gd name="connsiteX2" fmla="*/ 16140 w 47915"/>
                <a:gd name="connsiteY2" fmla="*/ 5117 h 47570"/>
                <a:gd name="connsiteX3" fmla="*/ 25915 w 47915"/>
                <a:gd name="connsiteY3" fmla="*/ 4402 h 47570"/>
                <a:gd name="connsiteX4" fmla="*/ 27884 w 47915"/>
                <a:gd name="connsiteY4" fmla="*/ 10663 h 47570"/>
                <a:gd name="connsiteX5" fmla="*/ 31968 w 47915"/>
                <a:gd name="connsiteY5" fmla="*/ 12944 h 47570"/>
                <a:gd name="connsiteX6" fmla="*/ 47749 w 47915"/>
                <a:gd name="connsiteY6" fmla="*/ 78 h 47570"/>
                <a:gd name="connsiteX7" fmla="*/ 40453 w 47915"/>
                <a:gd name="connsiteY7" fmla="*/ 16039 h 47570"/>
                <a:gd name="connsiteX8" fmla="*/ 44117 w 47915"/>
                <a:gd name="connsiteY8" fmla="*/ 20781 h 47570"/>
                <a:gd name="connsiteX9" fmla="*/ 43953 w 47915"/>
                <a:gd name="connsiteY9" fmla="*/ 25923 h 47570"/>
                <a:gd name="connsiteX10" fmla="*/ 44591 w 47915"/>
                <a:gd name="connsiteY10" fmla="*/ 33528 h 47570"/>
                <a:gd name="connsiteX11" fmla="*/ 41576 w 47915"/>
                <a:gd name="connsiteY11" fmla="*/ 37739 h 47570"/>
                <a:gd name="connsiteX12" fmla="*/ 46080 w 47915"/>
                <a:gd name="connsiteY12" fmla="*/ 40530 h 47570"/>
                <a:gd name="connsiteX13" fmla="*/ 44306 w 47915"/>
                <a:gd name="connsiteY13" fmla="*/ 45280 h 47570"/>
                <a:gd name="connsiteX14" fmla="*/ 30690 w 47915"/>
                <a:gd name="connsiteY14" fmla="*/ 47278 h 47570"/>
                <a:gd name="connsiteX15" fmla="*/ 7939 w 47915"/>
                <a:gd name="connsiteY15" fmla="*/ 45935 h 47570"/>
                <a:gd name="connsiteX16" fmla="*/ 3245 w 47915"/>
                <a:gd name="connsiteY16" fmla="*/ 41713 h 47570"/>
                <a:gd name="connsiteX17" fmla="*/ 4248 w 47915"/>
                <a:gd name="connsiteY17" fmla="*/ 36014 h 47570"/>
                <a:gd name="connsiteX18" fmla="*/ 2130 w 47915"/>
                <a:gd name="connsiteY18" fmla="*/ 30167 h 47570"/>
                <a:gd name="connsiteX19" fmla="*/ 5998 w 47915"/>
                <a:gd name="connsiteY19" fmla="*/ 24970 h 47570"/>
                <a:gd name="connsiteX20" fmla="*/ 6035 w 47915"/>
                <a:gd name="connsiteY20" fmla="*/ 24833 h 47570"/>
                <a:gd name="connsiteX0" fmla="*/ 6828 w 47915"/>
                <a:gd name="connsiteY0" fmla="*/ 36640 h 47570"/>
                <a:gd name="connsiteX1" fmla="*/ 4295 w 47915"/>
                <a:gd name="connsiteY1" fmla="*/ 35843 h 47570"/>
                <a:gd name="connsiteX2" fmla="*/ 9063 w 47915"/>
                <a:gd name="connsiteY2" fmla="*/ 45362 h 47570"/>
                <a:gd name="connsiteX3" fmla="*/ 7955 w 47915"/>
                <a:gd name="connsiteY3" fmla="*/ 45743 h 47570"/>
                <a:gd name="connsiteX4" fmla="*/ 30962 w 47915"/>
                <a:gd name="connsiteY4" fmla="*/ 45214 h 47570"/>
                <a:gd name="connsiteX5" fmla="*/ 30695 w 47915"/>
                <a:gd name="connsiteY5" fmla="*/ 47123 h 47570"/>
                <a:gd name="connsiteX6" fmla="*/ 43933 w 47915"/>
                <a:gd name="connsiteY6" fmla="*/ 25817 h 47570"/>
                <a:gd name="connsiteX7" fmla="*/ 42485 w 47915"/>
                <a:gd name="connsiteY7" fmla="*/ 28493 h 47570"/>
                <a:gd name="connsiteX8" fmla="*/ 40459 w 47915"/>
                <a:gd name="connsiteY8" fmla="*/ 15889 h 47570"/>
                <a:gd name="connsiteX9" fmla="*/ 40535 w 47915"/>
                <a:gd name="connsiteY9" fmla="*/ 17153 h 47570"/>
                <a:gd name="connsiteX10" fmla="*/ 31213 w 47915"/>
                <a:gd name="connsiteY10" fmla="*/ 14415 h 47570"/>
                <a:gd name="connsiteX11" fmla="*/ 31955 w 47915"/>
                <a:gd name="connsiteY11" fmla="*/ 12803 h 47570"/>
                <a:gd name="connsiteX12" fmla="*/ 6262 w 47915"/>
                <a:gd name="connsiteY12" fmla="*/ 26252 h 47570"/>
                <a:gd name="connsiteX13" fmla="*/ 6035 w 47915"/>
                <a:gd name="connsiteY13" fmla="*/ 24833 h 47570"/>
                <a:gd name="connsiteX0" fmla="*/ 6035 w 47915"/>
                <a:gd name="connsiteY0" fmla="*/ 24833 h 47570"/>
                <a:gd name="connsiteX1" fmla="*/ 255 w 47915"/>
                <a:gd name="connsiteY1" fmla="*/ 3658 h 47570"/>
                <a:gd name="connsiteX2" fmla="*/ 16140 w 47915"/>
                <a:gd name="connsiteY2" fmla="*/ 5117 h 47570"/>
                <a:gd name="connsiteX3" fmla="*/ 25915 w 47915"/>
                <a:gd name="connsiteY3" fmla="*/ 4402 h 47570"/>
                <a:gd name="connsiteX4" fmla="*/ 27884 w 47915"/>
                <a:gd name="connsiteY4" fmla="*/ 10663 h 47570"/>
                <a:gd name="connsiteX5" fmla="*/ 31968 w 47915"/>
                <a:gd name="connsiteY5" fmla="*/ 12944 h 47570"/>
                <a:gd name="connsiteX6" fmla="*/ 47749 w 47915"/>
                <a:gd name="connsiteY6" fmla="*/ 78 h 47570"/>
                <a:gd name="connsiteX7" fmla="*/ 40453 w 47915"/>
                <a:gd name="connsiteY7" fmla="*/ 16039 h 47570"/>
                <a:gd name="connsiteX8" fmla="*/ 44117 w 47915"/>
                <a:gd name="connsiteY8" fmla="*/ 20781 h 47570"/>
                <a:gd name="connsiteX9" fmla="*/ 43953 w 47915"/>
                <a:gd name="connsiteY9" fmla="*/ 25923 h 47570"/>
                <a:gd name="connsiteX10" fmla="*/ 44591 w 47915"/>
                <a:gd name="connsiteY10" fmla="*/ 33528 h 47570"/>
                <a:gd name="connsiteX11" fmla="*/ 41576 w 47915"/>
                <a:gd name="connsiteY11" fmla="*/ 37739 h 47570"/>
                <a:gd name="connsiteX12" fmla="*/ 46080 w 47915"/>
                <a:gd name="connsiteY12" fmla="*/ 40530 h 47570"/>
                <a:gd name="connsiteX13" fmla="*/ 44306 w 47915"/>
                <a:gd name="connsiteY13" fmla="*/ 45280 h 47570"/>
                <a:gd name="connsiteX14" fmla="*/ 30690 w 47915"/>
                <a:gd name="connsiteY14" fmla="*/ 47278 h 47570"/>
                <a:gd name="connsiteX15" fmla="*/ 7939 w 47915"/>
                <a:gd name="connsiteY15" fmla="*/ 45935 h 47570"/>
                <a:gd name="connsiteX16" fmla="*/ 3245 w 47915"/>
                <a:gd name="connsiteY16" fmla="*/ 41713 h 47570"/>
                <a:gd name="connsiteX17" fmla="*/ 4248 w 47915"/>
                <a:gd name="connsiteY17" fmla="*/ 36014 h 47570"/>
                <a:gd name="connsiteX18" fmla="*/ 2130 w 47915"/>
                <a:gd name="connsiteY18" fmla="*/ 30167 h 47570"/>
                <a:gd name="connsiteX19" fmla="*/ 5998 w 47915"/>
                <a:gd name="connsiteY19" fmla="*/ 24970 h 47570"/>
                <a:gd name="connsiteX20" fmla="*/ 6035 w 47915"/>
                <a:gd name="connsiteY20" fmla="*/ 24833 h 47570"/>
                <a:gd name="connsiteX0" fmla="*/ 6828 w 47915"/>
                <a:gd name="connsiteY0" fmla="*/ 36640 h 47570"/>
                <a:gd name="connsiteX1" fmla="*/ 4295 w 47915"/>
                <a:gd name="connsiteY1" fmla="*/ 35843 h 47570"/>
                <a:gd name="connsiteX2" fmla="*/ 9063 w 47915"/>
                <a:gd name="connsiteY2" fmla="*/ 45362 h 47570"/>
                <a:gd name="connsiteX3" fmla="*/ 7955 w 47915"/>
                <a:gd name="connsiteY3" fmla="*/ 45743 h 47570"/>
                <a:gd name="connsiteX4" fmla="*/ 30962 w 47915"/>
                <a:gd name="connsiteY4" fmla="*/ 45214 h 47570"/>
                <a:gd name="connsiteX5" fmla="*/ 30695 w 47915"/>
                <a:gd name="connsiteY5" fmla="*/ 47123 h 47570"/>
                <a:gd name="connsiteX6" fmla="*/ 43933 w 47915"/>
                <a:gd name="connsiteY6" fmla="*/ 25817 h 47570"/>
                <a:gd name="connsiteX7" fmla="*/ 42485 w 47915"/>
                <a:gd name="connsiteY7" fmla="*/ 28493 h 47570"/>
                <a:gd name="connsiteX8" fmla="*/ 40459 w 47915"/>
                <a:gd name="connsiteY8" fmla="*/ 15889 h 47570"/>
                <a:gd name="connsiteX9" fmla="*/ 40535 w 47915"/>
                <a:gd name="connsiteY9" fmla="*/ 17153 h 47570"/>
                <a:gd name="connsiteX10" fmla="*/ 31213 w 47915"/>
                <a:gd name="connsiteY10" fmla="*/ 14415 h 47570"/>
                <a:gd name="connsiteX11" fmla="*/ 33279 w 47915"/>
                <a:gd name="connsiteY11" fmla="*/ 2255 h 47570"/>
                <a:gd name="connsiteX12" fmla="*/ 6262 w 47915"/>
                <a:gd name="connsiteY12" fmla="*/ 26252 h 47570"/>
                <a:gd name="connsiteX13" fmla="*/ 6035 w 47915"/>
                <a:gd name="connsiteY13" fmla="*/ 24833 h 47570"/>
                <a:gd name="connsiteX0" fmla="*/ 6035 w 47915"/>
                <a:gd name="connsiteY0" fmla="*/ 24833 h 47570"/>
                <a:gd name="connsiteX1" fmla="*/ 255 w 47915"/>
                <a:gd name="connsiteY1" fmla="*/ 3658 h 47570"/>
                <a:gd name="connsiteX2" fmla="*/ 16140 w 47915"/>
                <a:gd name="connsiteY2" fmla="*/ 5117 h 47570"/>
                <a:gd name="connsiteX3" fmla="*/ 25915 w 47915"/>
                <a:gd name="connsiteY3" fmla="*/ 4402 h 47570"/>
                <a:gd name="connsiteX4" fmla="*/ 27884 w 47915"/>
                <a:gd name="connsiteY4" fmla="*/ 10663 h 47570"/>
                <a:gd name="connsiteX5" fmla="*/ 31968 w 47915"/>
                <a:gd name="connsiteY5" fmla="*/ 12944 h 47570"/>
                <a:gd name="connsiteX6" fmla="*/ 47749 w 47915"/>
                <a:gd name="connsiteY6" fmla="*/ 78 h 47570"/>
                <a:gd name="connsiteX7" fmla="*/ 40453 w 47915"/>
                <a:gd name="connsiteY7" fmla="*/ 16039 h 47570"/>
                <a:gd name="connsiteX8" fmla="*/ 44117 w 47915"/>
                <a:gd name="connsiteY8" fmla="*/ 20781 h 47570"/>
                <a:gd name="connsiteX9" fmla="*/ 43953 w 47915"/>
                <a:gd name="connsiteY9" fmla="*/ 25923 h 47570"/>
                <a:gd name="connsiteX10" fmla="*/ 44591 w 47915"/>
                <a:gd name="connsiteY10" fmla="*/ 33528 h 47570"/>
                <a:gd name="connsiteX11" fmla="*/ 41576 w 47915"/>
                <a:gd name="connsiteY11" fmla="*/ 37739 h 47570"/>
                <a:gd name="connsiteX12" fmla="*/ 46080 w 47915"/>
                <a:gd name="connsiteY12" fmla="*/ 40530 h 47570"/>
                <a:gd name="connsiteX13" fmla="*/ 44306 w 47915"/>
                <a:gd name="connsiteY13" fmla="*/ 45280 h 47570"/>
                <a:gd name="connsiteX14" fmla="*/ 30690 w 47915"/>
                <a:gd name="connsiteY14" fmla="*/ 47278 h 47570"/>
                <a:gd name="connsiteX15" fmla="*/ 7939 w 47915"/>
                <a:gd name="connsiteY15" fmla="*/ 45935 h 47570"/>
                <a:gd name="connsiteX16" fmla="*/ 3245 w 47915"/>
                <a:gd name="connsiteY16" fmla="*/ 41713 h 47570"/>
                <a:gd name="connsiteX17" fmla="*/ 4248 w 47915"/>
                <a:gd name="connsiteY17" fmla="*/ 36014 h 47570"/>
                <a:gd name="connsiteX18" fmla="*/ 2130 w 47915"/>
                <a:gd name="connsiteY18" fmla="*/ 30167 h 47570"/>
                <a:gd name="connsiteX19" fmla="*/ 5998 w 47915"/>
                <a:gd name="connsiteY19" fmla="*/ 24970 h 47570"/>
                <a:gd name="connsiteX20" fmla="*/ 6035 w 47915"/>
                <a:gd name="connsiteY20" fmla="*/ 24833 h 47570"/>
                <a:gd name="connsiteX0" fmla="*/ 6828 w 47915"/>
                <a:gd name="connsiteY0" fmla="*/ 36640 h 47570"/>
                <a:gd name="connsiteX1" fmla="*/ 4295 w 47915"/>
                <a:gd name="connsiteY1" fmla="*/ 35843 h 47570"/>
                <a:gd name="connsiteX2" fmla="*/ 9063 w 47915"/>
                <a:gd name="connsiteY2" fmla="*/ 45362 h 47570"/>
                <a:gd name="connsiteX3" fmla="*/ 7955 w 47915"/>
                <a:gd name="connsiteY3" fmla="*/ 45743 h 47570"/>
                <a:gd name="connsiteX4" fmla="*/ 30962 w 47915"/>
                <a:gd name="connsiteY4" fmla="*/ 45214 h 47570"/>
                <a:gd name="connsiteX5" fmla="*/ 30695 w 47915"/>
                <a:gd name="connsiteY5" fmla="*/ 47123 h 47570"/>
                <a:gd name="connsiteX6" fmla="*/ 43933 w 47915"/>
                <a:gd name="connsiteY6" fmla="*/ 25817 h 47570"/>
                <a:gd name="connsiteX7" fmla="*/ 42485 w 47915"/>
                <a:gd name="connsiteY7" fmla="*/ 28493 h 47570"/>
                <a:gd name="connsiteX8" fmla="*/ 40459 w 47915"/>
                <a:gd name="connsiteY8" fmla="*/ 15889 h 47570"/>
                <a:gd name="connsiteX9" fmla="*/ 40535 w 47915"/>
                <a:gd name="connsiteY9" fmla="*/ 17153 h 47570"/>
                <a:gd name="connsiteX10" fmla="*/ 6262 w 47915"/>
                <a:gd name="connsiteY10" fmla="*/ 26252 h 47570"/>
                <a:gd name="connsiteX11" fmla="*/ 6035 w 47915"/>
                <a:gd name="connsiteY11" fmla="*/ 24833 h 47570"/>
                <a:gd name="connsiteX0" fmla="*/ 6035 w 48046"/>
                <a:gd name="connsiteY0" fmla="*/ 24808 h 47545"/>
                <a:gd name="connsiteX1" fmla="*/ 255 w 48046"/>
                <a:gd name="connsiteY1" fmla="*/ 3633 h 47545"/>
                <a:gd name="connsiteX2" fmla="*/ 16140 w 48046"/>
                <a:gd name="connsiteY2" fmla="*/ 5092 h 47545"/>
                <a:gd name="connsiteX3" fmla="*/ 25915 w 48046"/>
                <a:gd name="connsiteY3" fmla="*/ 4377 h 47545"/>
                <a:gd name="connsiteX4" fmla="*/ 27884 w 48046"/>
                <a:gd name="connsiteY4" fmla="*/ 10638 h 47545"/>
                <a:gd name="connsiteX5" fmla="*/ 47749 w 48046"/>
                <a:gd name="connsiteY5" fmla="*/ 53 h 47545"/>
                <a:gd name="connsiteX6" fmla="*/ 40453 w 48046"/>
                <a:gd name="connsiteY6" fmla="*/ 16014 h 47545"/>
                <a:gd name="connsiteX7" fmla="*/ 44117 w 48046"/>
                <a:gd name="connsiteY7" fmla="*/ 20756 h 47545"/>
                <a:gd name="connsiteX8" fmla="*/ 43953 w 48046"/>
                <a:gd name="connsiteY8" fmla="*/ 25898 h 47545"/>
                <a:gd name="connsiteX9" fmla="*/ 44591 w 48046"/>
                <a:gd name="connsiteY9" fmla="*/ 33503 h 47545"/>
                <a:gd name="connsiteX10" fmla="*/ 41576 w 48046"/>
                <a:gd name="connsiteY10" fmla="*/ 37714 h 47545"/>
                <a:gd name="connsiteX11" fmla="*/ 46080 w 48046"/>
                <a:gd name="connsiteY11" fmla="*/ 40505 h 47545"/>
                <a:gd name="connsiteX12" fmla="*/ 44306 w 48046"/>
                <a:gd name="connsiteY12" fmla="*/ 45255 h 47545"/>
                <a:gd name="connsiteX13" fmla="*/ 30690 w 48046"/>
                <a:gd name="connsiteY13" fmla="*/ 47253 h 47545"/>
                <a:gd name="connsiteX14" fmla="*/ 7939 w 48046"/>
                <a:gd name="connsiteY14" fmla="*/ 45910 h 47545"/>
                <a:gd name="connsiteX15" fmla="*/ 3245 w 48046"/>
                <a:gd name="connsiteY15" fmla="*/ 41688 h 47545"/>
                <a:gd name="connsiteX16" fmla="*/ 4248 w 48046"/>
                <a:gd name="connsiteY16" fmla="*/ 35989 h 47545"/>
                <a:gd name="connsiteX17" fmla="*/ 2130 w 48046"/>
                <a:gd name="connsiteY17" fmla="*/ 30142 h 47545"/>
                <a:gd name="connsiteX18" fmla="*/ 5998 w 48046"/>
                <a:gd name="connsiteY18" fmla="*/ 24945 h 47545"/>
                <a:gd name="connsiteX19" fmla="*/ 6035 w 48046"/>
                <a:gd name="connsiteY19" fmla="*/ 24808 h 47545"/>
                <a:gd name="connsiteX0" fmla="*/ 6828 w 48046"/>
                <a:gd name="connsiteY0" fmla="*/ 36615 h 47545"/>
                <a:gd name="connsiteX1" fmla="*/ 4295 w 48046"/>
                <a:gd name="connsiteY1" fmla="*/ 35818 h 47545"/>
                <a:gd name="connsiteX2" fmla="*/ 9063 w 48046"/>
                <a:gd name="connsiteY2" fmla="*/ 45337 h 47545"/>
                <a:gd name="connsiteX3" fmla="*/ 7955 w 48046"/>
                <a:gd name="connsiteY3" fmla="*/ 45718 h 47545"/>
                <a:gd name="connsiteX4" fmla="*/ 30962 w 48046"/>
                <a:gd name="connsiteY4" fmla="*/ 45189 h 47545"/>
                <a:gd name="connsiteX5" fmla="*/ 30695 w 48046"/>
                <a:gd name="connsiteY5" fmla="*/ 47098 h 47545"/>
                <a:gd name="connsiteX6" fmla="*/ 43933 w 48046"/>
                <a:gd name="connsiteY6" fmla="*/ 25792 h 47545"/>
                <a:gd name="connsiteX7" fmla="*/ 42485 w 48046"/>
                <a:gd name="connsiteY7" fmla="*/ 28468 h 47545"/>
                <a:gd name="connsiteX8" fmla="*/ 40459 w 48046"/>
                <a:gd name="connsiteY8" fmla="*/ 15864 h 47545"/>
                <a:gd name="connsiteX9" fmla="*/ 40535 w 48046"/>
                <a:gd name="connsiteY9" fmla="*/ 17128 h 47545"/>
                <a:gd name="connsiteX10" fmla="*/ 6262 w 48046"/>
                <a:gd name="connsiteY10" fmla="*/ 26227 h 47545"/>
                <a:gd name="connsiteX11" fmla="*/ 6035 w 48046"/>
                <a:gd name="connsiteY11" fmla="*/ 24808 h 47545"/>
                <a:gd name="connsiteX0" fmla="*/ 6035 w 47782"/>
                <a:gd name="connsiteY0" fmla="*/ 26099 h 48836"/>
                <a:gd name="connsiteX1" fmla="*/ 255 w 47782"/>
                <a:gd name="connsiteY1" fmla="*/ 4924 h 48836"/>
                <a:gd name="connsiteX2" fmla="*/ 16140 w 47782"/>
                <a:gd name="connsiteY2" fmla="*/ 6383 h 48836"/>
                <a:gd name="connsiteX3" fmla="*/ 25915 w 47782"/>
                <a:gd name="connsiteY3" fmla="*/ 5668 h 48836"/>
                <a:gd name="connsiteX4" fmla="*/ 36711 w 47782"/>
                <a:gd name="connsiteY4" fmla="*/ 1381 h 48836"/>
                <a:gd name="connsiteX5" fmla="*/ 47749 w 47782"/>
                <a:gd name="connsiteY5" fmla="*/ 1344 h 48836"/>
                <a:gd name="connsiteX6" fmla="*/ 40453 w 47782"/>
                <a:gd name="connsiteY6" fmla="*/ 17305 h 48836"/>
                <a:gd name="connsiteX7" fmla="*/ 44117 w 47782"/>
                <a:gd name="connsiteY7" fmla="*/ 22047 h 48836"/>
                <a:gd name="connsiteX8" fmla="*/ 43953 w 47782"/>
                <a:gd name="connsiteY8" fmla="*/ 27189 h 48836"/>
                <a:gd name="connsiteX9" fmla="*/ 44591 w 47782"/>
                <a:gd name="connsiteY9" fmla="*/ 34794 h 48836"/>
                <a:gd name="connsiteX10" fmla="*/ 41576 w 47782"/>
                <a:gd name="connsiteY10" fmla="*/ 39005 h 48836"/>
                <a:gd name="connsiteX11" fmla="*/ 46080 w 47782"/>
                <a:gd name="connsiteY11" fmla="*/ 41796 h 48836"/>
                <a:gd name="connsiteX12" fmla="*/ 44306 w 47782"/>
                <a:gd name="connsiteY12" fmla="*/ 46546 h 48836"/>
                <a:gd name="connsiteX13" fmla="*/ 30690 w 47782"/>
                <a:gd name="connsiteY13" fmla="*/ 48544 h 48836"/>
                <a:gd name="connsiteX14" fmla="*/ 7939 w 47782"/>
                <a:gd name="connsiteY14" fmla="*/ 47201 h 48836"/>
                <a:gd name="connsiteX15" fmla="*/ 3245 w 47782"/>
                <a:gd name="connsiteY15" fmla="*/ 42979 h 48836"/>
                <a:gd name="connsiteX16" fmla="*/ 4248 w 47782"/>
                <a:gd name="connsiteY16" fmla="*/ 37280 h 48836"/>
                <a:gd name="connsiteX17" fmla="*/ 2130 w 47782"/>
                <a:gd name="connsiteY17" fmla="*/ 31433 h 48836"/>
                <a:gd name="connsiteX18" fmla="*/ 5998 w 47782"/>
                <a:gd name="connsiteY18" fmla="*/ 26236 h 48836"/>
                <a:gd name="connsiteX19" fmla="*/ 6035 w 47782"/>
                <a:gd name="connsiteY19" fmla="*/ 26099 h 48836"/>
                <a:gd name="connsiteX0" fmla="*/ 6828 w 47782"/>
                <a:gd name="connsiteY0" fmla="*/ 37906 h 48836"/>
                <a:gd name="connsiteX1" fmla="*/ 4295 w 47782"/>
                <a:gd name="connsiteY1" fmla="*/ 37109 h 48836"/>
                <a:gd name="connsiteX2" fmla="*/ 9063 w 47782"/>
                <a:gd name="connsiteY2" fmla="*/ 46628 h 48836"/>
                <a:gd name="connsiteX3" fmla="*/ 7955 w 47782"/>
                <a:gd name="connsiteY3" fmla="*/ 47009 h 48836"/>
                <a:gd name="connsiteX4" fmla="*/ 30962 w 47782"/>
                <a:gd name="connsiteY4" fmla="*/ 46480 h 48836"/>
                <a:gd name="connsiteX5" fmla="*/ 30695 w 47782"/>
                <a:gd name="connsiteY5" fmla="*/ 48389 h 48836"/>
                <a:gd name="connsiteX6" fmla="*/ 43933 w 47782"/>
                <a:gd name="connsiteY6" fmla="*/ 27083 h 48836"/>
                <a:gd name="connsiteX7" fmla="*/ 42485 w 47782"/>
                <a:gd name="connsiteY7" fmla="*/ 29759 h 48836"/>
                <a:gd name="connsiteX8" fmla="*/ 40459 w 47782"/>
                <a:gd name="connsiteY8" fmla="*/ 17155 h 48836"/>
                <a:gd name="connsiteX9" fmla="*/ 40535 w 47782"/>
                <a:gd name="connsiteY9" fmla="*/ 18419 h 48836"/>
                <a:gd name="connsiteX10" fmla="*/ 6262 w 47782"/>
                <a:gd name="connsiteY10" fmla="*/ 27518 h 48836"/>
                <a:gd name="connsiteX11" fmla="*/ 6035 w 47782"/>
                <a:gd name="connsiteY11" fmla="*/ 26099 h 48836"/>
                <a:gd name="connsiteX0" fmla="*/ 6035 w 58797"/>
                <a:gd name="connsiteY0" fmla="*/ 24750 h 47487"/>
                <a:gd name="connsiteX1" fmla="*/ 255 w 58797"/>
                <a:gd name="connsiteY1" fmla="*/ 3575 h 47487"/>
                <a:gd name="connsiteX2" fmla="*/ 16140 w 58797"/>
                <a:gd name="connsiteY2" fmla="*/ 5034 h 47487"/>
                <a:gd name="connsiteX3" fmla="*/ 25915 w 58797"/>
                <a:gd name="connsiteY3" fmla="*/ 4319 h 47487"/>
                <a:gd name="connsiteX4" fmla="*/ 36711 w 58797"/>
                <a:gd name="connsiteY4" fmla="*/ 32 h 47487"/>
                <a:gd name="connsiteX5" fmla="*/ 58783 w 58797"/>
                <a:gd name="connsiteY5" fmla="*/ 3159 h 47487"/>
                <a:gd name="connsiteX6" fmla="*/ 40453 w 58797"/>
                <a:gd name="connsiteY6" fmla="*/ 15956 h 47487"/>
                <a:gd name="connsiteX7" fmla="*/ 44117 w 58797"/>
                <a:gd name="connsiteY7" fmla="*/ 20698 h 47487"/>
                <a:gd name="connsiteX8" fmla="*/ 43953 w 58797"/>
                <a:gd name="connsiteY8" fmla="*/ 25840 h 47487"/>
                <a:gd name="connsiteX9" fmla="*/ 44591 w 58797"/>
                <a:gd name="connsiteY9" fmla="*/ 33445 h 47487"/>
                <a:gd name="connsiteX10" fmla="*/ 41576 w 58797"/>
                <a:gd name="connsiteY10" fmla="*/ 37656 h 47487"/>
                <a:gd name="connsiteX11" fmla="*/ 46080 w 58797"/>
                <a:gd name="connsiteY11" fmla="*/ 40447 h 47487"/>
                <a:gd name="connsiteX12" fmla="*/ 44306 w 58797"/>
                <a:gd name="connsiteY12" fmla="*/ 45197 h 47487"/>
                <a:gd name="connsiteX13" fmla="*/ 30690 w 58797"/>
                <a:gd name="connsiteY13" fmla="*/ 47195 h 47487"/>
                <a:gd name="connsiteX14" fmla="*/ 7939 w 58797"/>
                <a:gd name="connsiteY14" fmla="*/ 45852 h 47487"/>
                <a:gd name="connsiteX15" fmla="*/ 3245 w 58797"/>
                <a:gd name="connsiteY15" fmla="*/ 41630 h 47487"/>
                <a:gd name="connsiteX16" fmla="*/ 4248 w 58797"/>
                <a:gd name="connsiteY16" fmla="*/ 35931 h 47487"/>
                <a:gd name="connsiteX17" fmla="*/ 2130 w 58797"/>
                <a:gd name="connsiteY17" fmla="*/ 30084 h 47487"/>
                <a:gd name="connsiteX18" fmla="*/ 5998 w 58797"/>
                <a:gd name="connsiteY18" fmla="*/ 24887 h 47487"/>
                <a:gd name="connsiteX19" fmla="*/ 6035 w 58797"/>
                <a:gd name="connsiteY19" fmla="*/ 24750 h 47487"/>
                <a:gd name="connsiteX0" fmla="*/ 6828 w 58797"/>
                <a:gd name="connsiteY0" fmla="*/ 36557 h 47487"/>
                <a:gd name="connsiteX1" fmla="*/ 4295 w 58797"/>
                <a:gd name="connsiteY1" fmla="*/ 35760 h 47487"/>
                <a:gd name="connsiteX2" fmla="*/ 9063 w 58797"/>
                <a:gd name="connsiteY2" fmla="*/ 45279 h 47487"/>
                <a:gd name="connsiteX3" fmla="*/ 7955 w 58797"/>
                <a:gd name="connsiteY3" fmla="*/ 45660 h 47487"/>
                <a:gd name="connsiteX4" fmla="*/ 30962 w 58797"/>
                <a:gd name="connsiteY4" fmla="*/ 45131 h 47487"/>
                <a:gd name="connsiteX5" fmla="*/ 30695 w 58797"/>
                <a:gd name="connsiteY5" fmla="*/ 47040 h 47487"/>
                <a:gd name="connsiteX6" fmla="*/ 43933 w 58797"/>
                <a:gd name="connsiteY6" fmla="*/ 25734 h 47487"/>
                <a:gd name="connsiteX7" fmla="*/ 42485 w 58797"/>
                <a:gd name="connsiteY7" fmla="*/ 28410 h 47487"/>
                <a:gd name="connsiteX8" fmla="*/ 40459 w 58797"/>
                <a:gd name="connsiteY8" fmla="*/ 15806 h 47487"/>
                <a:gd name="connsiteX9" fmla="*/ 40535 w 58797"/>
                <a:gd name="connsiteY9" fmla="*/ 17070 h 47487"/>
                <a:gd name="connsiteX10" fmla="*/ 6262 w 58797"/>
                <a:gd name="connsiteY10" fmla="*/ 26169 h 47487"/>
                <a:gd name="connsiteX11" fmla="*/ 6035 w 58797"/>
                <a:gd name="connsiteY11" fmla="*/ 24750 h 47487"/>
                <a:gd name="connsiteX0" fmla="*/ 13855 w 66617"/>
                <a:gd name="connsiteY0" fmla="*/ 25802 h 48539"/>
                <a:gd name="connsiteX1" fmla="*/ 130 w 66617"/>
                <a:gd name="connsiteY1" fmla="*/ 935 h 48539"/>
                <a:gd name="connsiteX2" fmla="*/ 23960 w 66617"/>
                <a:gd name="connsiteY2" fmla="*/ 6086 h 48539"/>
                <a:gd name="connsiteX3" fmla="*/ 33735 w 66617"/>
                <a:gd name="connsiteY3" fmla="*/ 5371 h 48539"/>
                <a:gd name="connsiteX4" fmla="*/ 44531 w 66617"/>
                <a:gd name="connsiteY4" fmla="*/ 1084 h 48539"/>
                <a:gd name="connsiteX5" fmla="*/ 66603 w 66617"/>
                <a:gd name="connsiteY5" fmla="*/ 4211 h 48539"/>
                <a:gd name="connsiteX6" fmla="*/ 48273 w 66617"/>
                <a:gd name="connsiteY6" fmla="*/ 17008 h 48539"/>
                <a:gd name="connsiteX7" fmla="*/ 51937 w 66617"/>
                <a:gd name="connsiteY7" fmla="*/ 21750 h 48539"/>
                <a:gd name="connsiteX8" fmla="*/ 51773 w 66617"/>
                <a:gd name="connsiteY8" fmla="*/ 26892 h 48539"/>
                <a:gd name="connsiteX9" fmla="*/ 52411 w 66617"/>
                <a:gd name="connsiteY9" fmla="*/ 34497 h 48539"/>
                <a:gd name="connsiteX10" fmla="*/ 49396 w 66617"/>
                <a:gd name="connsiteY10" fmla="*/ 38708 h 48539"/>
                <a:gd name="connsiteX11" fmla="*/ 53900 w 66617"/>
                <a:gd name="connsiteY11" fmla="*/ 41499 h 48539"/>
                <a:gd name="connsiteX12" fmla="*/ 52126 w 66617"/>
                <a:gd name="connsiteY12" fmla="*/ 46249 h 48539"/>
                <a:gd name="connsiteX13" fmla="*/ 38510 w 66617"/>
                <a:gd name="connsiteY13" fmla="*/ 48247 h 48539"/>
                <a:gd name="connsiteX14" fmla="*/ 15759 w 66617"/>
                <a:gd name="connsiteY14" fmla="*/ 46904 h 48539"/>
                <a:gd name="connsiteX15" fmla="*/ 11065 w 66617"/>
                <a:gd name="connsiteY15" fmla="*/ 42682 h 48539"/>
                <a:gd name="connsiteX16" fmla="*/ 12068 w 66617"/>
                <a:gd name="connsiteY16" fmla="*/ 36983 h 48539"/>
                <a:gd name="connsiteX17" fmla="*/ 9950 w 66617"/>
                <a:gd name="connsiteY17" fmla="*/ 31136 h 48539"/>
                <a:gd name="connsiteX18" fmla="*/ 13818 w 66617"/>
                <a:gd name="connsiteY18" fmla="*/ 25939 h 48539"/>
                <a:gd name="connsiteX19" fmla="*/ 13855 w 66617"/>
                <a:gd name="connsiteY19" fmla="*/ 25802 h 48539"/>
                <a:gd name="connsiteX0" fmla="*/ 14648 w 66617"/>
                <a:gd name="connsiteY0" fmla="*/ 37609 h 48539"/>
                <a:gd name="connsiteX1" fmla="*/ 12115 w 66617"/>
                <a:gd name="connsiteY1" fmla="*/ 36812 h 48539"/>
                <a:gd name="connsiteX2" fmla="*/ 16883 w 66617"/>
                <a:gd name="connsiteY2" fmla="*/ 46331 h 48539"/>
                <a:gd name="connsiteX3" fmla="*/ 15775 w 66617"/>
                <a:gd name="connsiteY3" fmla="*/ 46712 h 48539"/>
                <a:gd name="connsiteX4" fmla="*/ 38782 w 66617"/>
                <a:gd name="connsiteY4" fmla="*/ 46183 h 48539"/>
                <a:gd name="connsiteX5" fmla="*/ 38515 w 66617"/>
                <a:gd name="connsiteY5" fmla="*/ 48092 h 48539"/>
                <a:gd name="connsiteX6" fmla="*/ 51753 w 66617"/>
                <a:gd name="connsiteY6" fmla="*/ 26786 h 48539"/>
                <a:gd name="connsiteX7" fmla="*/ 50305 w 66617"/>
                <a:gd name="connsiteY7" fmla="*/ 29462 h 48539"/>
                <a:gd name="connsiteX8" fmla="*/ 48279 w 66617"/>
                <a:gd name="connsiteY8" fmla="*/ 16858 h 48539"/>
                <a:gd name="connsiteX9" fmla="*/ 48355 w 66617"/>
                <a:gd name="connsiteY9" fmla="*/ 18122 h 48539"/>
                <a:gd name="connsiteX10" fmla="*/ 14082 w 66617"/>
                <a:gd name="connsiteY10" fmla="*/ 27221 h 48539"/>
                <a:gd name="connsiteX11" fmla="*/ 13855 w 66617"/>
                <a:gd name="connsiteY11" fmla="*/ 25802 h 48539"/>
                <a:gd name="connsiteX0" fmla="*/ 14150 w 66912"/>
                <a:gd name="connsiteY0" fmla="*/ 25199 h 47936"/>
                <a:gd name="connsiteX1" fmla="*/ 9339 w 66912"/>
                <a:gd name="connsiteY1" fmla="*/ 15051 h 47936"/>
                <a:gd name="connsiteX2" fmla="*/ 425 w 66912"/>
                <a:gd name="connsiteY2" fmla="*/ 332 h 47936"/>
                <a:gd name="connsiteX3" fmla="*/ 24255 w 66912"/>
                <a:gd name="connsiteY3" fmla="*/ 5483 h 47936"/>
                <a:gd name="connsiteX4" fmla="*/ 34030 w 66912"/>
                <a:gd name="connsiteY4" fmla="*/ 4768 h 47936"/>
                <a:gd name="connsiteX5" fmla="*/ 44826 w 66912"/>
                <a:gd name="connsiteY5" fmla="*/ 481 h 47936"/>
                <a:gd name="connsiteX6" fmla="*/ 66898 w 66912"/>
                <a:gd name="connsiteY6" fmla="*/ 3608 h 47936"/>
                <a:gd name="connsiteX7" fmla="*/ 48568 w 66912"/>
                <a:gd name="connsiteY7" fmla="*/ 16405 h 47936"/>
                <a:gd name="connsiteX8" fmla="*/ 52232 w 66912"/>
                <a:gd name="connsiteY8" fmla="*/ 21147 h 47936"/>
                <a:gd name="connsiteX9" fmla="*/ 52068 w 66912"/>
                <a:gd name="connsiteY9" fmla="*/ 26289 h 47936"/>
                <a:gd name="connsiteX10" fmla="*/ 52706 w 66912"/>
                <a:gd name="connsiteY10" fmla="*/ 33894 h 47936"/>
                <a:gd name="connsiteX11" fmla="*/ 49691 w 66912"/>
                <a:gd name="connsiteY11" fmla="*/ 38105 h 47936"/>
                <a:gd name="connsiteX12" fmla="*/ 54195 w 66912"/>
                <a:gd name="connsiteY12" fmla="*/ 40896 h 47936"/>
                <a:gd name="connsiteX13" fmla="*/ 52421 w 66912"/>
                <a:gd name="connsiteY13" fmla="*/ 45646 h 47936"/>
                <a:gd name="connsiteX14" fmla="*/ 38805 w 66912"/>
                <a:gd name="connsiteY14" fmla="*/ 47644 h 47936"/>
                <a:gd name="connsiteX15" fmla="*/ 16054 w 66912"/>
                <a:gd name="connsiteY15" fmla="*/ 46301 h 47936"/>
                <a:gd name="connsiteX16" fmla="*/ 11360 w 66912"/>
                <a:gd name="connsiteY16" fmla="*/ 42079 h 47936"/>
                <a:gd name="connsiteX17" fmla="*/ 12363 w 66912"/>
                <a:gd name="connsiteY17" fmla="*/ 36380 h 47936"/>
                <a:gd name="connsiteX18" fmla="*/ 10245 w 66912"/>
                <a:gd name="connsiteY18" fmla="*/ 30533 h 47936"/>
                <a:gd name="connsiteX19" fmla="*/ 14113 w 66912"/>
                <a:gd name="connsiteY19" fmla="*/ 25336 h 47936"/>
                <a:gd name="connsiteX20" fmla="*/ 14150 w 66912"/>
                <a:gd name="connsiteY20" fmla="*/ 25199 h 47936"/>
                <a:gd name="connsiteX0" fmla="*/ 14943 w 66912"/>
                <a:gd name="connsiteY0" fmla="*/ 37006 h 47936"/>
                <a:gd name="connsiteX1" fmla="*/ 12410 w 66912"/>
                <a:gd name="connsiteY1" fmla="*/ 36209 h 47936"/>
                <a:gd name="connsiteX2" fmla="*/ 17178 w 66912"/>
                <a:gd name="connsiteY2" fmla="*/ 45728 h 47936"/>
                <a:gd name="connsiteX3" fmla="*/ 16070 w 66912"/>
                <a:gd name="connsiteY3" fmla="*/ 46109 h 47936"/>
                <a:gd name="connsiteX4" fmla="*/ 39077 w 66912"/>
                <a:gd name="connsiteY4" fmla="*/ 45580 h 47936"/>
                <a:gd name="connsiteX5" fmla="*/ 38810 w 66912"/>
                <a:gd name="connsiteY5" fmla="*/ 47489 h 47936"/>
                <a:gd name="connsiteX6" fmla="*/ 52048 w 66912"/>
                <a:gd name="connsiteY6" fmla="*/ 26183 h 47936"/>
                <a:gd name="connsiteX7" fmla="*/ 50600 w 66912"/>
                <a:gd name="connsiteY7" fmla="*/ 28859 h 47936"/>
                <a:gd name="connsiteX8" fmla="*/ 48574 w 66912"/>
                <a:gd name="connsiteY8" fmla="*/ 16255 h 47936"/>
                <a:gd name="connsiteX9" fmla="*/ 48650 w 66912"/>
                <a:gd name="connsiteY9" fmla="*/ 17519 h 47936"/>
                <a:gd name="connsiteX10" fmla="*/ 14377 w 66912"/>
                <a:gd name="connsiteY10" fmla="*/ 26618 h 47936"/>
                <a:gd name="connsiteX11" fmla="*/ 14150 w 66912"/>
                <a:gd name="connsiteY11" fmla="*/ 25199 h 47936"/>
                <a:gd name="connsiteX0" fmla="*/ 13927 w 66689"/>
                <a:gd name="connsiteY0" fmla="*/ 25118 h 47855"/>
                <a:gd name="connsiteX1" fmla="*/ 12647 w 66689"/>
                <a:gd name="connsiteY1" fmla="*/ 13388 h 47855"/>
                <a:gd name="connsiteX2" fmla="*/ 202 w 66689"/>
                <a:gd name="connsiteY2" fmla="*/ 251 h 47855"/>
                <a:gd name="connsiteX3" fmla="*/ 24032 w 66689"/>
                <a:gd name="connsiteY3" fmla="*/ 5402 h 47855"/>
                <a:gd name="connsiteX4" fmla="*/ 33807 w 66689"/>
                <a:gd name="connsiteY4" fmla="*/ 4687 h 47855"/>
                <a:gd name="connsiteX5" fmla="*/ 44603 w 66689"/>
                <a:gd name="connsiteY5" fmla="*/ 400 h 47855"/>
                <a:gd name="connsiteX6" fmla="*/ 66675 w 66689"/>
                <a:gd name="connsiteY6" fmla="*/ 3527 h 47855"/>
                <a:gd name="connsiteX7" fmla="*/ 48345 w 66689"/>
                <a:gd name="connsiteY7" fmla="*/ 16324 h 47855"/>
                <a:gd name="connsiteX8" fmla="*/ 52009 w 66689"/>
                <a:gd name="connsiteY8" fmla="*/ 21066 h 47855"/>
                <a:gd name="connsiteX9" fmla="*/ 51845 w 66689"/>
                <a:gd name="connsiteY9" fmla="*/ 26208 h 47855"/>
                <a:gd name="connsiteX10" fmla="*/ 52483 w 66689"/>
                <a:gd name="connsiteY10" fmla="*/ 33813 h 47855"/>
                <a:gd name="connsiteX11" fmla="*/ 49468 w 66689"/>
                <a:gd name="connsiteY11" fmla="*/ 38024 h 47855"/>
                <a:gd name="connsiteX12" fmla="*/ 53972 w 66689"/>
                <a:gd name="connsiteY12" fmla="*/ 40815 h 47855"/>
                <a:gd name="connsiteX13" fmla="*/ 52198 w 66689"/>
                <a:gd name="connsiteY13" fmla="*/ 45565 h 47855"/>
                <a:gd name="connsiteX14" fmla="*/ 38582 w 66689"/>
                <a:gd name="connsiteY14" fmla="*/ 47563 h 47855"/>
                <a:gd name="connsiteX15" fmla="*/ 15831 w 66689"/>
                <a:gd name="connsiteY15" fmla="*/ 46220 h 47855"/>
                <a:gd name="connsiteX16" fmla="*/ 11137 w 66689"/>
                <a:gd name="connsiteY16" fmla="*/ 41998 h 47855"/>
                <a:gd name="connsiteX17" fmla="*/ 12140 w 66689"/>
                <a:gd name="connsiteY17" fmla="*/ 36299 h 47855"/>
                <a:gd name="connsiteX18" fmla="*/ 10022 w 66689"/>
                <a:gd name="connsiteY18" fmla="*/ 30452 h 47855"/>
                <a:gd name="connsiteX19" fmla="*/ 13890 w 66689"/>
                <a:gd name="connsiteY19" fmla="*/ 25255 h 47855"/>
                <a:gd name="connsiteX20" fmla="*/ 13927 w 66689"/>
                <a:gd name="connsiteY20" fmla="*/ 25118 h 47855"/>
                <a:gd name="connsiteX0" fmla="*/ 14720 w 66689"/>
                <a:gd name="connsiteY0" fmla="*/ 36925 h 47855"/>
                <a:gd name="connsiteX1" fmla="*/ 12187 w 66689"/>
                <a:gd name="connsiteY1" fmla="*/ 36128 h 47855"/>
                <a:gd name="connsiteX2" fmla="*/ 16955 w 66689"/>
                <a:gd name="connsiteY2" fmla="*/ 45647 h 47855"/>
                <a:gd name="connsiteX3" fmla="*/ 15847 w 66689"/>
                <a:gd name="connsiteY3" fmla="*/ 46028 h 47855"/>
                <a:gd name="connsiteX4" fmla="*/ 38854 w 66689"/>
                <a:gd name="connsiteY4" fmla="*/ 45499 h 47855"/>
                <a:gd name="connsiteX5" fmla="*/ 38587 w 66689"/>
                <a:gd name="connsiteY5" fmla="*/ 47408 h 47855"/>
                <a:gd name="connsiteX6" fmla="*/ 51825 w 66689"/>
                <a:gd name="connsiteY6" fmla="*/ 26102 h 47855"/>
                <a:gd name="connsiteX7" fmla="*/ 50377 w 66689"/>
                <a:gd name="connsiteY7" fmla="*/ 28778 h 47855"/>
                <a:gd name="connsiteX8" fmla="*/ 48351 w 66689"/>
                <a:gd name="connsiteY8" fmla="*/ 16174 h 47855"/>
                <a:gd name="connsiteX9" fmla="*/ 48427 w 66689"/>
                <a:gd name="connsiteY9" fmla="*/ 17438 h 47855"/>
                <a:gd name="connsiteX10" fmla="*/ 14154 w 66689"/>
                <a:gd name="connsiteY10" fmla="*/ 26537 h 47855"/>
                <a:gd name="connsiteX11" fmla="*/ 13927 w 66689"/>
                <a:gd name="connsiteY11" fmla="*/ 25118 h 47855"/>
                <a:gd name="connsiteX0" fmla="*/ 13927 w 66689"/>
                <a:gd name="connsiteY0" fmla="*/ 25118 h 47855"/>
                <a:gd name="connsiteX1" fmla="*/ 12647 w 66689"/>
                <a:gd name="connsiteY1" fmla="*/ 13388 h 47855"/>
                <a:gd name="connsiteX2" fmla="*/ 202 w 66689"/>
                <a:gd name="connsiteY2" fmla="*/ 251 h 47855"/>
                <a:gd name="connsiteX3" fmla="*/ 24032 w 66689"/>
                <a:gd name="connsiteY3" fmla="*/ 5402 h 47855"/>
                <a:gd name="connsiteX4" fmla="*/ 33807 w 66689"/>
                <a:gd name="connsiteY4" fmla="*/ 4687 h 47855"/>
                <a:gd name="connsiteX5" fmla="*/ 44603 w 66689"/>
                <a:gd name="connsiteY5" fmla="*/ 400 h 47855"/>
                <a:gd name="connsiteX6" fmla="*/ 66675 w 66689"/>
                <a:gd name="connsiteY6" fmla="*/ 3527 h 47855"/>
                <a:gd name="connsiteX7" fmla="*/ 48345 w 66689"/>
                <a:gd name="connsiteY7" fmla="*/ 16324 h 47855"/>
                <a:gd name="connsiteX8" fmla="*/ 52009 w 66689"/>
                <a:gd name="connsiteY8" fmla="*/ 21066 h 47855"/>
                <a:gd name="connsiteX9" fmla="*/ 51845 w 66689"/>
                <a:gd name="connsiteY9" fmla="*/ 26208 h 47855"/>
                <a:gd name="connsiteX10" fmla="*/ 52483 w 66689"/>
                <a:gd name="connsiteY10" fmla="*/ 33813 h 47855"/>
                <a:gd name="connsiteX11" fmla="*/ 49468 w 66689"/>
                <a:gd name="connsiteY11" fmla="*/ 38024 h 47855"/>
                <a:gd name="connsiteX12" fmla="*/ 53972 w 66689"/>
                <a:gd name="connsiteY12" fmla="*/ 40815 h 47855"/>
                <a:gd name="connsiteX13" fmla="*/ 52198 w 66689"/>
                <a:gd name="connsiteY13" fmla="*/ 45565 h 47855"/>
                <a:gd name="connsiteX14" fmla="*/ 38582 w 66689"/>
                <a:gd name="connsiteY14" fmla="*/ 47563 h 47855"/>
                <a:gd name="connsiteX15" fmla="*/ 15831 w 66689"/>
                <a:gd name="connsiteY15" fmla="*/ 46220 h 47855"/>
                <a:gd name="connsiteX16" fmla="*/ 11137 w 66689"/>
                <a:gd name="connsiteY16" fmla="*/ 41998 h 47855"/>
                <a:gd name="connsiteX17" fmla="*/ 12140 w 66689"/>
                <a:gd name="connsiteY17" fmla="*/ 36299 h 47855"/>
                <a:gd name="connsiteX18" fmla="*/ 10022 w 66689"/>
                <a:gd name="connsiteY18" fmla="*/ 30452 h 47855"/>
                <a:gd name="connsiteX19" fmla="*/ 13890 w 66689"/>
                <a:gd name="connsiteY19" fmla="*/ 25255 h 47855"/>
                <a:gd name="connsiteX20" fmla="*/ 13927 w 66689"/>
                <a:gd name="connsiteY20" fmla="*/ 25118 h 47855"/>
                <a:gd name="connsiteX0" fmla="*/ 14720 w 66689"/>
                <a:gd name="connsiteY0" fmla="*/ 36925 h 47855"/>
                <a:gd name="connsiteX1" fmla="*/ 12187 w 66689"/>
                <a:gd name="connsiteY1" fmla="*/ 36128 h 47855"/>
                <a:gd name="connsiteX2" fmla="*/ 16955 w 66689"/>
                <a:gd name="connsiteY2" fmla="*/ 45647 h 47855"/>
                <a:gd name="connsiteX3" fmla="*/ 15847 w 66689"/>
                <a:gd name="connsiteY3" fmla="*/ 46028 h 47855"/>
                <a:gd name="connsiteX4" fmla="*/ 38854 w 66689"/>
                <a:gd name="connsiteY4" fmla="*/ 45499 h 47855"/>
                <a:gd name="connsiteX5" fmla="*/ 38587 w 66689"/>
                <a:gd name="connsiteY5" fmla="*/ 47408 h 47855"/>
                <a:gd name="connsiteX6" fmla="*/ 51825 w 66689"/>
                <a:gd name="connsiteY6" fmla="*/ 26102 h 47855"/>
                <a:gd name="connsiteX7" fmla="*/ 50377 w 66689"/>
                <a:gd name="connsiteY7" fmla="*/ 28778 h 47855"/>
                <a:gd name="connsiteX8" fmla="*/ 48351 w 66689"/>
                <a:gd name="connsiteY8" fmla="*/ 16174 h 47855"/>
                <a:gd name="connsiteX9" fmla="*/ 48427 w 66689"/>
                <a:gd name="connsiteY9" fmla="*/ 17438 h 47855"/>
                <a:gd name="connsiteX10" fmla="*/ 14154 w 66689"/>
                <a:gd name="connsiteY10" fmla="*/ 26537 h 47855"/>
                <a:gd name="connsiteX11" fmla="*/ 11279 w 66689"/>
                <a:gd name="connsiteY11" fmla="*/ 20899 h 47855"/>
                <a:gd name="connsiteX0" fmla="*/ 13871 w 66633"/>
                <a:gd name="connsiteY0" fmla="*/ 25284 h 48021"/>
                <a:gd name="connsiteX1" fmla="*/ 12591 w 66633"/>
                <a:gd name="connsiteY1" fmla="*/ 13554 h 48021"/>
                <a:gd name="connsiteX2" fmla="*/ 13915 w 66633"/>
                <a:gd name="connsiteY2" fmla="*/ 16717 h 48021"/>
                <a:gd name="connsiteX3" fmla="*/ 146 w 66633"/>
                <a:gd name="connsiteY3" fmla="*/ 417 h 48021"/>
                <a:gd name="connsiteX4" fmla="*/ 23976 w 66633"/>
                <a:gd name="connsiteY4" fmla="*/ 5568 h 48021"/>
                <a:gd name="connsiteX5" fmla="*/ 33751 w 66633"/>
                <a:gd name="connsiteY5" fmla="*/ 4853 h 48021"/>
                <a:gd name="connsiteX6" fmla="*/ 44547 w 66633"/>
                <a:gd name="connsiteY6" fmla="*/ 566 h 48021"/>
                <a:gd name="connsiteX7" fmla="*/ 66619 w 66633"/>
                <a:gd name="connsiteY7" fmla="*/ 3693 h 48021"/>
                <a:gd name="connsiteX8" fmla="*/ 48289 w 66633"/>
                <a:gd name="connsiteY8" fmla="*/ 16490 h 48021"/>
                <a:gd name="connsiteX9" fmla="*/ 51953 w 66633"/>
                <a:gd name="connsiteY9" fmla="*/ 21232 h 48021"/>
                <a:gd name="connsiteX10" fmla="*/ 51789 w 66633"/>
                <a:gd name="connsiteY10" fmla="*/ 26374 h 48021"/>
                <a:gd name="connsiteX11" fmla="*/ 52427 w 66633"/>
                <a:gd name="connsiteY11" fmla="*/ 33979 h 48021"/>
                <a:gd name="connsiteX12" fmla="*/ 49412 w 66633"/>
                <a:gd name="connsiteY12" fmla="*/ 38190 h 48021"/>
                <a:gd name="connsiteX13" fmla="*/ 53916 w 66633"/>
                <a:gd name="connsiteY13" fmla="*/ 40981 h 48021"/>
                <a:gd name="connsiteX14" fmla="*/ 52142 w 66633"/>
                <a:gd name="connsiteY14" fmla="*/ 45731 h 48021"/>
                <a:gd name="connsiteX15" fmla="*/ 38526 w 66633"/>
                <a:gd name="connsiteY15" fmla="*/ 47729 h 48021"/>
                <a:gd name="connsiteX16" fmla="*/ 15775 w 66633"/>
                <a:gd name="connsiteY16" fmla="*/ 46386 h 48021"/>
                <a:gd name="connsiteX17" fmla="*/ 11081 w 66633"/>
                <a:gd name="connsiteY17" fmla="*/ 42164 h 48021"/>
                <a:gd name="connsiteX18" fmla="*/ 12084 w 66633"/>
                <a:gd name="connsiteY18" fmla="*/ 36465 h 48021"/>
                <a:gd name="connsiteX19" fmla="*/ 9966 w 66633"/>
                <a:gd name="connsiteY19" fmla="*/ 30618 h 48021"/>
                <a:gd name="connsiteX20" fmla="*/ 13834 w 66633"/>
                <a:gd name="connsiteY20" fmla="*/ 25421 h 48021"/>
                <a:gd name="connsiteX21" fmla="*/ 13871 w 66633"/>
                <a:gd name="connsiteY21" fmla="*/ 25284 h 48021"/>
                <a:gd name="connsiteX0" fmla="*/ 14664 w 66633"/>
                <a:gd name="connsiteY0" fmla="*/ 37091 h 48021"/>
                <a:gd name="connsiteX1" fmla="*/ 12131 w 66633"/>
                <a:gd name="connsiteY1" fmla="*/ 36294 h 48021"/>
                <a:gd name="connsiteX2" fmla="*/ 16899 w 66633"/>
                <a:gd name="connsiteY2" fmla="*/ 45813 h 48021"/>
                <a:gd name="connsiteX3" fmla="*/ 15791 w 66633"/>
                <a:gd name="connsiteY3" fmla="*/ 46194 h 48021"/>
                <a:gd name="connsiteX4" fmla="*/ 38798 w 66633"/>
                <a:gd name="connsiteY4" fmla="*/ 45665 h 48021"/>
                <a:gd name="connsiteX5" fmla="*/ 38531 w 66633"/>
                <a:gd name="connsiteY5" fmla="*/ 47574 h 48021"/>
                <a:gd name="connsiteX6" fmla="*/ 51769 w 66633"/>
                <a:gd name="connsiteY6" fmla="*/ 26268 h 48021"/>
                <a:gd name="connsiteX7" fmla="*/ 50321 w 66633"/>
                <a:gd name="connsiteY7" fmla="*/ 28944 h 48021"/>
                <a:gd name="connsiteX8" fmla="*/ 48295 w 66633"/>
                <a:gd name="connsiteY8" fmla="*/ 16340 h 48021"/>
                <a:gd name="connsiteX9" fmla="*/ 48371 w 66633"/>
                <a:gd name="connsiteY9" fmla="*/ 17604 h 48021"/>
                <a:gd name="connsiteX10" fmla="*/ 14098 w 66633"/>
                <a:gd name="connsiteY10" fmla="*/ 26703 h 48021"/>
                <a:gd name="connsiteX11" fmla="*/ 11223 w 66633"/>
                <a:gd name="connsiteY11" fmla="*/ 21065 h 48021"/>
                <a:gd name="connsiteX0" fmla="*/ 13871 w 66633"/>
                <a:gd name="connsiteY0" fmla="*/ 25284 h 48021"/>
                <a:gd name="connsiteX1" fmla="*/ 12591 w 66633"/>
                <a:gd name="connsiteY1" fmla="*/ 10390 h 48021"/>
                <a:gd name="connsiteX2" fmla="*/ 13915 w 66633"/>
                <a:gd name="connsiteY2" fmla="*/ 16717 h 48021"/>
                <a:gd name="connsiteX3" fmla="*/ 146 w 66633"/>
                <a:gd name="connsiteY3" fmla="*/ 417 h 48021"/>
                <a:gd name="connsiteX4" fmla="*/ 23976 w 66633"/>
                <a:gd name="connsiteY4" fmla="*/ 5568 h 48021"/>
                <a:gd name="connsiteX5" fmla="*/ 33751 w 66633"/>
                <a:gd name="connsiteY5" fmla="*/ 4853 h 48021"/>
                <a:gd name="connsiteX6" fmla="*/ 44547 w 66633"/>
                <a:gd name="connsiteY6" fmla="*/ 566 h 48021"/>
                <a:gd name="connsiteX7" fmla="*/ 66619 w 66633"/>
                <a:gd name="connsiteY7" fmla="*/ 3693 h 48021"/>
                <a:gd name="connsiteX8" fmla="*/ 48289 w 66633"/>
                <a:gd name="connsiteY8" fmla="*/ 16490 h 48021"/>
                <a:gd name="connsiteX9" fmla="*/ 51953 w 66633"/>
                <a:gd name="connsiteY9" fmla="*/ 21232 h 48021"/>
                <a:gd name="connsiteX10" fmla="*/ 51789 w 66633"/>
                <a:gd name="connsiteY10" fmla="*/ 26374 h 48021"/>
                <a:gd name="connsiteX11" fmla="*/ 52427 w 66633"/>
                <a:gd name="connsiteY11" fmla="*/ 33979 h 48021"/>
                <a:gd name="connsiteX12" fmla="*/ 49412 w 66633"/>
                <a:gd name="connsiteY12" fmla="*/ 38190 h 48021"/>
                <a:gd name="connsiteX13" fmla="*/ 53916 w 66633"/>
                <a:gd name="connsiteY13" fmla="*/ 40981 h 48021"/>
                <a:gd name="connsiteX14" fmla="*/ 52142 w 66633"/>
                <a:gd name="connsiteY14" fmla="*/ 45731 h 48021"/>
                <a:gd name="connsiteX15" fmla="*/ 38526 w 66633"/>
                <a:gd name="connsiteY15" fmla="*/ 47729 h 48021"/>
                <a:gd name="connsiteX16" fmla="*/ 15775 w 66633"/>
                <a:gd name="connsiteY16" fmla="*/ 46386 h 48021"/>
                <a:gd name="connsiteX17" fmla="*/ 11081 w 66633"/>
                <a:gd name="connsiteY17" fmla="*/ 42164 h 48021"/>
                <a:gd name="connsiteX18" fmla="*/ 12084 w 66633"/>
                <a:gd name="connsiteY18" fmla="*/ 36465 h 48021"/>
                <a:gd name="connsiteX19" fmla="*/ 9966 w 66633"/>
                <a:gd name="connsiteY19" fmla="*/ 30618 h 48021"/>
                <a:gd name="connsiteX20" fmla="*/ 13834 w 66633"/>
                <a:gd name="connsiteY20" fmla="*/ 25421 h 48021"/>
                <a:gd name="connsiteX21" fmla="*/ 13871 w 66633"/>
                <a:gd name="connsiteY21" fmla="*/ 25284 h 48021"/>
                <a:gd name="connsiteX0" fmla="*/ 14664 w 66633"/>
                <a:gd name="connsiteY0" fmla="*/ 37091 h 48021"/>
                <a:gd name="connsiteX1" fmla="*/ 12131 w 66633"/>
                <a:gd name="connsiteY1" fmla="*/ 36294 h 48021"/>
                <a:gd name="connsiteX2" fmla="*/ 16899 w 66633"/>
                <a:gd name="connsiteY2" fmla="*/ 45813 h 48021"/>
                <a:gd name="connsiteX3" fmla="*/ 15791 w 66633"/>
                <a:gd name="connsiteY3" fmla="*/ 46194 h 48021"/>
                <a:gd name="connsiteX4" fmla="*/ 38798 w 66633"/>
                <a:gd name="connsiteY4" fmla="*/ 45665 h 48021"/>
                <a:gd name="connsiteX5" fmla="*/ 38531 w 66633"/>
                <a:gd name="connsiteY5" fmla="*/ 47574 h 48021"/>
                <a:gd name="connsiteX6" fmla="*/ 51769 w 66633"/>
                <a:gd name="connsiteY6" fmla="*/ 26268 h 48021"/>
                <a:gd name="connsiteX7" fmla="*/ 50321 w 66633"/>
                <a:gd name="connsiteY7" fmla="*/ 28944 h 48021"/>
                <a:gd name="connsiteX8" fmla="*/ 48295 w 66633"/>
                <a:gd name="connsiteY8" fmla="*/ 16340 h 48021"/>
                <a:gd name="connsiteX9" fmla="*/ 48371 w 66633"/>
                <a:gd name="connsiteY9" fmla="*/ 17604 h 48021"/>
                <a:gd name="connsiteX10" fmla="*/ 14098 w 66633"/>
                <a:gd name="connsiteY10" fmla="*/ 26703 h 48021"/>
                <a:gd name="connsiteX11" fmla="*/ 11223 w 66633"/>
                <a:gd name="connsiteY11" fmla="*/ 21065 h 48021"/>
                <a:gd name="connsiteX0" fmla="*/ 13872 w 66634"/>
                <a:gd name="connsiteY0" fmla="*/ 25284 h 48021"/>
                <a:gd name="connsiteX1" fmla="*/ 13916 w 66634"/>
                <a:gd name="connsiteY1" fmla="*/ 16717 h 48021"/>
                <a:gd name="connsiteX2" fmla="*/ 147 w 66634"/>
                <a:gd name="connsiteY2" fmla="*/ 417 h 48021"/>
                <a:gd name="connsiteX3" fmla="*/ 23977 w 66634"/>
                <a:gd name="connsiteY3" fmla="*/ 5568 h 48021"/>
                <a:gd name="connsiteX4" fmla="*/ 33752 w 66634"/>
                <a:gd name="connsiteY4" fmla="*/ 4853 h 48021"/>
                <a:gd name="connsiteX5" fmla="*/ 44548 w 66634"/>
                <a:gd name="connsiteY5" fmla="*/ 566 h 48021"/>
                <a:gd name="connsiteX6" fmla="*/ 66620 w 66634"/>
                <a:gd name="connsiteY6" fmla="*/ 3693 h 48021"/>
                <a:gd name="connsiteX7" fmla="*/ 48290 w 66634"/>
                <a:gd name="connsiteY7" fmla="*/ 16490 h 48021"/>
                <a:gd name="connsiteX8" fmla="*/ 51954 w 66634"/>
                <a:gd name="connsiteY8" fmla="*/ 21232 h 48021"/>
                <a:gd name="connsiteX9" fmla="*/ 51790 w 66634"/>
                <a:gd name="connsiteY9" fmla="*/ 26374 h 48021"/>
                <a:gd name="connsiteX10" fmla="*/ 52428 w 66634"/>
                <a:gd name="connsiteY10" fmla="*/ 33979 h 48021"/>
                <a:gd name="connsiteX11" fmla="*/ 49413 w 66634"/>
                <a:gd name="connsiteY11" fmla="*/ 38190 h 48021"/>
                <a:gd name="connsiteX12" fmla="*/ 53917 w 66634"/>
                <a:gd name="connsiteY12" fmla="*/ 40981 h 48021"/>
                <a:gd name="connsiteX13" fmla="*/ 52143 w 66634"/>
                <a:gd name="connsiteY13" fmla="*/ 45731 h 48021"/>
                <a:gd name="connsiteX14" fmla="*/ 38527 w 66634"/>
                <a:gd name="connsiteY14" fmla="*/ 47729 h 48021"/>
                <a:gd name="connsiteX15" fmla="*/ 15776 w 66634"/>
                <a:gd name="connsiteY15" fmla="*/ 46386 h 48021"/>
                <a:gd name="connsiteX16" fmla="*/ 11082 w 66634"/>
                <a:gd name="connsiteY16" fmla="*/ 42164 h 48021"/>
                <a:gd name="connsiteX17" fmla="*/ 12085 w 66634"/>
                <a:gd name="connsiteY17" fmla="*/ 36465 h 48021"/>
                <a:gd name="connsiteX18" fmla="*/ 9967 w 66634"/>
                <a:gd name="connsiteY18" fmla="*/ 30618 h 48021"/>
                <a:gd name="connsiteX19" fmla="*/ 13835 w 66634"/>
                <a:gd name="connsiteY19" fmla="*/ 25421 h 48021"/>
                <a:gd name="connsiteX20" fmla="*/ 13872 w 66634"/>
                <a:gd name="connsiteY20" fmla="*/ 25284 h 48021"/>
                <a:gd name="connsiteX0" fmla="*/ 14665 w 66634"/>
                <a:gd name="connsiteY0" fmla="*/ 37091 h 48021"/>
                <a:gd name="connsiteX1" fmla="*/ 12132 w 66634"/>
                <a:gd name="connsiteY1" fmla="*/ 36294 h 48021"/>
                <a:gd name="connsiteX2" fmla="*/ 16900 w 66634"/>
                <a:gd name="connsiteY2" fmla="*/ 45813 h 48021"/>
                <a:gd name="connsiteX3" fmla="*/ 15792 w 66634"/>
                <a:gd name="connsiteY3" fmla="*/ 46194 h 48021"/>
                <a:gd name="connsiteX4" fmla="*/ 38799 w 66634"/>
                <a:gd name="connsiteY4" fmla="*/ 45665 h 48021"/>
                <a:gd name="connsiteX5" fmla="*/ 38532 w 66634"/>
                <a:gd name="connsiteY5" fmla="*/ 47574 h 48021"/>
                <a:gd name="connsiteX6" fmla="*/ 51770 w 66634"/>
                <a:gd name="connsiteY6" fmla="*/ 26268 h 48021"/>
                <a:gd name="connsiteX7" fmla="*/ 50322 w 66634"/>
                <a:gd name="connsiteY7" fmla="*/ 28944 h 48021"/>
                <a:gd name="connsiteX8" fmla="*/ 48296 w 66634"/>
                <a:gd name="connsiteY8" fmla="*/ 16340 h 48021"/>
                <a:gd name="connsiteX9" fmla="*/ 48372 w 66634"/>
                <a:gd name="connsiteY9" fmla="*/ 17604 h 48021"/>
                <a:gd name="connsiteX10" fmla="*/ 14099 w 66634"/>
                <a:gd name="connsiteY10" fmla="*/ 26703 h 48021"/>
                <a:gd name="connsiteX11" fmla="*/ 11224 w 66634"/>
                <a:gd name="connsiteY11" fmla="*/ 21065 h 48021"/>
                <a:gd name="connsiteX0" fmla="*/ 13857 w 66619"/>
                <a:gd name="connsiteY0" fmla="*/ 25172 h 47909"/>
                <a:gd name="connsiteX1" fmla="*/ 14342 w 66619"/>
                <a:gd name="connsiteY1" fmla="*/ 14495 h 47909"/>
                <a:gd name="connsiteX2" fmla="*/ 132 w 66619"/>
                <a:gd name="connsiteY2" fmla="*/ 305 h 47909"/>
                <a:gd name="connsiteX3" fmla="*/ 23962 w 66619"/>
                <a:gd name="connsiteY3" fmla="*/ 5456 h 47909"/>
                <a:gd name="connsiteX4" fmla="*/ 33737 w 66619"/>
                <a:gd name="connsiteY4" fmla="*/ 4741 h 47909"/>
                <a:gd name="connsiteX5" fmla="*/ 44533 w 66619"/>
                <a:gd name="connsiteY5" fmla="*/ 454 h 47909"/>
                <a:gd name="connsiteX6" fmla="*/ 66605 w 66619"/>
                <a:gd name="connsiteY6" fmla="*/ 3581 h 47909"/>
                <a:gd name="connsiteX7" fmla="*/ 48275 w 66619"/>
                <a:gd name="connsiteY7" fmla="*/ 16378 h 47909"/>
                <a:gd name="connsiteX8" fmla="*/ 51939 w 66619"/>
                <a:gd name="connsiteY8" fmla="*/ 21120 h 47909"/>
                <a:gd name="connsiteX9" fmla="*/ 51775 w 66619"/>
                <a:gd name="connsiteY9" fmla="*/ 26262 h 47909"/>
                <a:gd name="connsiteX10" fmla="*/ 52413 w 66619"/>
                <a:gd name="connsiteY10" fmla="*/ 33867 h 47909"/>
                <a:gd name="connsiteX11" fmla="*/ 49398 w 66619"/>
                <a:gd name="connsiteY11" fmla="*/ 38078 h 47909"/>
                <a:gd name="connsiteX12" fmla="*/ 53902 w 66619"/>
                <a:gd name="connsiteY12" fmla="*/ 40869 h 47909"/>
                <a:gd name="connsiteX13" fmla="*/ 52128 w 66619"/>
                <a:gd name="connsiteY13" fmla="*/ 45619 h 47909"/>
                <a:gd name="connsiteX14" fmla="*/ 38512 w 66619"/>
                <a:gd name="connsiteY14" fmla="*/ 47617 h 47909"/>
                <a:gd name="connsiteX15" fmla="*/ 15761 w 66619"/>
                <a:gd name="connsiteY15" fmla="*/ 46274 h 47909"/>
                <a:gd name="connsiteX16" fmla="*/ 11067 w 66619"/>
                <a:gd name="connsiteY16" fmla="*/ 42052 h 47909"/>
                <a:gd name="connsiteX17" fmla="*/ 12070 w 66619"/>
                <a:gd name="connsiteY17" fmla="*/ 36353 h 47909"/>
                <a:gd name="connsiteX18" fmla="*/ 9952 w 66619"/>
                <a:gd name="connsiteY18" fmla="*/ 30506 h 47909"/>
                <a:gd name="connsiteX19" fmla="*/ 13820 w 66619"/>
                <a:gd name="connsiteY19" fmla="*/ 25309 h 47909"/>
                <a:gd name="connsiteX20" fmla="*/ 13857 w 66619"/>
                <a:gd name="connsiteY20" fmla="*/ 25172 h 47909"/>
                <a:gd name="connsiteX0" fmla="*/ 14650 w 66619"/>
                <a:gd name="connsiteY0" fmla="*/ 36979 h 47909"/>
                <a:gd name="connsiteX1" fmla="*/ 12117 w 66619"/>
                <a:gd name="connsiteY1" fmla="*/ 36182 h 47909"/>
                <a:gd name="connsiteX2" fmla="*/ 16885 w 66619"/>
                <a:gd name="connsiteY2" fmla="*/ 45701 h 47909"/>
                <a:gd name="connsiteX3" fmla="*/ 15777 w 66619"/>
                <a:gd name="connsiteY3" fmla="*/ 46082 h 47909"/>
                <a:gd name="connsiteX4" fmla="*/ 38784 w 66619"/>
                <a:gd name="connsiteY4" fmla="*/ 45553 h 47909"/>
                <a:gd name="connsiteX5" fmla="*/ 38517 w 66619"/>
                <a:gd name="connsiteY5" fmla="*/ 47462 h 47909"/>
                <a:gd name="connsiteX6" fmla="*/ 51755 w 66619"/>
                <a:gd name="connsiteY6" fmla="*/ 26156 h 47909"/>
                <a:gd name="connsiteX7" fmla="*/ 50307 w 66619"/>
                <a:gd name="connsiteY7" fmla="*/ 28832 h 47909"/>
                <a:gd name="connsiteX8" fmla="*/ 48281 w 66619"/>
                <a:gd name="connsiteY8" fmla="*/ 16228 h 47909"/>
                <a:gd name="connsiteX9" fmla="*/ 48357 w 66619"/>
                <a:gd name="connsiteY9" fmla="*/ 17492 h 47909"/>
                <a:gd name="connsiteX10" fmla="*/ 14084 w 66619"/>
                <a:gd name="connsiteY10" fmla="*/ 26591 h 47909"/>
                <a:gd name="connsiteX11" fmla="*/ 11209 w 66619"/>
                <a:gd name="connsiteY11" fmla="*/ 20953 h 47909"/>
                <a:gd name="connsiteX0" fmla="*/ 5225 w 57987"/>
                <a:gd name="connsiteY0" fmla="*/ 24750 h 47487"/>
                <a:gd name="connsiteX1" fmla="*/ 5710 w 57987"/>
                <a:gd name="connsiteY1" fmla="*/ 14073 h 47487"/>
                <a:gd name="connsiteX2" fmla="*/ 327 w 57987"/>
                <a:gd name="connsiteY2" fmla="*/ 3575 h 47487"/>
                <a:gd name="connsiteX3" fmla="*/ 15330 w 57987"/>
                <a:gd name="connsiteY3" fmla="*/ 5034 h 47487"/>
                <a:gd name="connsiteX4" fmla="*/ 25105 w 57987"/>
                <a:gd name="connsiteY4" fmla="*/ 4319 h 47487"/>
                <a:gd name="connsiteX5" fmla="*/ 35901 w 57987"/>
                <a:gd name="connsiteY5" fmla="*/ 32 h 47487"/>
                <a:gd name="connsiteX6" fmla="*/ 57973 w 57987"/>
                <a:gd name="connsiteY6" fmla="*/ 3159 h 47487"/>
                <a:gd name="connsiteX7" fmla="*/ 39643 w 57987"/>
                <a:gd name="connsiteY7" fmla="*/ 15956 h 47487"/>
                <a:gd name="connsiteX8" fmla="*/ 43307 w 57987"/>
                <a:gd name="connsiteY8" fmla="*/ 20698 h 47487"/>
                <a:gd name="connsiteX9" fmla="*/ 43143 w 57987"/>
                <a:gd name="connsiteY9" fmla="*/ 25840 h 47487"/>
                <a:gd name="connsiteX10" fmla="*/ 43781 w 57987"/>
                <a:gd name="connsiteY10" fmla="*/ 33445 h 47487"/>
                <a:gd name="connsiteX11" fmla="*/ 40766 w 57987"/>
                <a:gd name="connsiteY11" fmla="*/ 37656 h 47487"/>
                <a:gd name="connsiteX12" fmla="*/ 45270 w 57987"/>
                <a:gd name="connsiteY12" fmla="*/ 40447 h 47487"/>
                <a:gd name="connsiteX13" fmla="*/ 43496 w 57987"/>
                <a:gd name="connsiteY13" fmla="*/ 45197 h 47487"/>
                <a:gd name="connsiteX14" fmla="*/ 29880 w 57987"/>
                <a:gd name="connsiteY14" fmla="*/ 47195 h 47487"/>
                <a:gd name="connsiteX15" fmla="*/ 7129 w 57987"/>
                <a:gd name="connsiteY15" fmla="*/ 45852 h 47487"/>
                <a:gd name="connsiteX16" fmla="*/ 2435 w 57987"/>
                <a:gd name="connsiteY16" fmla="*/ 41630 h 47487"/>
                <a:gd name="connsiteX17" fmla="*/ 3438 w 57987"/>
                <a:gd name="connsiteY17" fmla="*/ 35931 h 47487"/>
                <a:gd name="connsiteX18" fmla="*/ 1320 w 57987"/>
                <a:gd name="connsiteY18" fmla="*/ 30084 h 47487"/>
                <a:gd name="connsiteX19" fmla="*/ 5188 w 57987"/>
                <a:gd name="connsiteY19" fmla="*/ 24887 h 47487"/>
                <a:gd name="connsiteX20" fmla="*/ 5225 w 57987"/>
                <a:gd name="connsiteY20" fmla="*/ 24750 h 47487"/>
                <a:gd name="connsiteX0" fmla="*/ 6018 w 57987"/>
                <a:gd name="connsiteY0" fmla="*/ 36557 h 47487"/>
                <a:gd name="connsiteX1" fmla="*/ 3485 w 57987"/>
                <a:gd name="connsiteY1" fmla="*/ 35760 h 47487"/>
                <a:gd name="connsiteX2" fmla="*/ 8253 w 57987"/>
                <a:gd name="connsiteY2" fmla="*/ 45279 h 47487"/>
                <a:gd name="connsiteX3" fmla="*/ 7145 w 57987"/>
                <a:gd name="connsiteY3" fmla="*/ 45660 h 47487"/>
                <a:gd name="connsiteX4" fmla="*/ 30152 w 57987"/>
                <a:gd name="connsiteY4" fmla="*/ 45131 h 47487"/>
                <a:gd name="connsiteX5" fmla="*/ 29885 w 57987"/>
                <a:gd name="connsiteY5" fmla="*/ 47040 h 47487"/>
                <a:gd name="connsiteX6" fmla="*/ 43123 w 57987"/>
                <a:gd name="connsiteY6" fmla="*/ 25734 h 47487"/>
                <a:gd name="connsiteX7" fmla="*/ 41675 w 57987"/>
                <a:gd name="connsiteY7" fmla="*/ 28410 h 47487"/>
                <a:gd name="connsiteX8" fmla="*/ 39649 w 57987"/>
                <a:gd name="connsiteY8" fmla="*/ 15806 h 47487"/>
                <a:gd name="connsiteX9" fmla="*/ 39725 w 57987"/>
                <a:gd name="connsiteY9" fmla="*/ 17070 h 47487"/>
                <a:gd name="connsiteX10" fmla="*/ 5452 w 57987"/>
                <a:gd name="connsiteY10" fmla="*/ 26169 h 47487"/>
                <a:gd name="connsiteX11" fmla="*/ 2577 w 57987"/>
                <a:gd name="connsiteY11" fmla="*/ 20531 h 47487"/>
                <a:gd name="connsiteX0" fmla="*/ 5901 w 58663"/>
                <a:gd name="connsiteY0" fmla="*/ 24750 h 47487"/>
                <a:gd name="connsiteX1" fmla="*/ 2855 w 58663"/>
                <a:gd name="connsiteY1" fmla="*/ 12491 h 47487"/>
                <a:gd name="connsiteX2" fmla="*/ 1003 w 58663"/>
                <a:gd name="connsiteY2" fmla="*/ 3575 h 47487"/>
                <a:gd name="connsiteX3" fmla="*/ 16006 w 58663"/>
                <a:gd name="connsiteY3" fmla="*/ 5034 h 47487"/>
                <a:gd name="connsiteX4" fmla="*/ 25781 w 58663"/>
                <a:gd name="connsiteY4" fmla="*/ 4319 h 47487"/>
                <a:gd name="connsiteX5" fmla="*/ 36577 w 58663"/>
                <a:gd name="connsiteY5" fmla="*/ 32 h 47487"/>
                <a:gd name="connsiteX6" fmla="*/ 58649 w 58663"/>
                <a:gd name="connsiteY6" fmla="*/ 3159 h 47487"/>
                <a:gd name="connsiteX7" fmla="*/ 40319 w 58663"/>
                <a:gd name="connsiteY7" fmla="*/ 15956 h 47487"/>
                <a:gd name="connsiteX8" fmla="*/ 43983 w 58663"/>
                <a:gd name="connsiteY8" fmla="*/ 20698 h 47487"/>
                <a:gd name="connsiteX9" fmla="*/ 43819 w 58663"/>
                <a:gd name="connsiteY9" fmla="*/ 25840 h 47487"/>
                <a:gd name="connsiteX10" fmla="*/ 44457 w 58663"/>
                <a:gd name="connsiteY10" fmla="*/ 33445 h 47487"/>
                <a:gd name="connsiteX11" fmla="*/ 41442 w 58663"/>
                <a:gd name="connsiteY11" fmla="*/ 37656 h 47487"/>
                <a:gd name="connsiteX12" fmla="*/ 45946 w 58663"/>
                <a:gd name="connsiteY12" fmla="*/ 40447 h 47487"/>
                <a:gd name="connsiteX13" fmla="*/ 44172 w 58663"/>
                <a:gd name="connsiteY13" fmla="*/ 45197 h 47487"/>
                <a:gd name="connsiteX14" fmla="*/ 30556 w 58663"/>
                <a:gd name="connsiteY14" fmla="*/ 47195 h 47487"/>
                <a:gd name="connsiteX15" fmla="*/ 7805 w 58663"/>
                <a:gd name="connsiteY15" fmla="*/ 45852 h 47487"/>
                <a:gd name="connsiteX16" fmla="*/ 3111 w 58663"/>
                <a:gd name="connsiteY16" fmla="*/ 41630 h 47487"/>
                <a:gd name="connsiteX17" fmla="*/ 4114 w 58663"/>
                <a:gd name="connsiteY17" fmla="*/ 35931 h 47487"/>
                <a:gd name="connsiteX18" fmla="*/ 1996 w 58663"/>
                <a:gd name="connsiteY18" fmla="*/ 30084 h 47487"/>
                <a:gd name="connsiteX19" fmla="*/ 5864 w 58663"/>
                <a:gd name="connsiteY19" fmla="*/ 24887 h 47487"/>
                <a:gd name="connsiteX20" fmla="*/ 5901 w 58663"/>
                <a:gd name="connsiteY20" fmla="*/ 24750 h 47487"/>
                <a:gd name="connsiteX0" fmla="*/ 6694 w 58663"/>
                <a:gd name="connsiteY0" fmla="*/ 36557 h 47487"/>
                <a:gd name="connsiteX1" fmla="*/ 4161 w 58663"/>
                <a:gd name="connsiteY1" fmla="*/ 35760 h 47487"/>
                <a:gd name="connsiteX2" fmla="*/ 8929 w 58663"/>
                <a:gd name="connsiteY2" fmla="*/ 45279 h 47487"/>
                <a:gd name="connsiteX3" fmla="*/ 7821 w 58663"/>
                <a:gd name="connsiteY3" fmla="*/ 45660 h 47487"/>
                <a:gd name="connsiteX4" fmla="*/ 30828 w 58663"/>
                <a:gd name="connsiteY4" fmla="*/ 45131 h 47487"/>
                <a:gd name="connsiteX5" fmla="*/ 30561 w 58663"/>
                <a:gd name="connsiteY5" fmla="*/ 47040 h 47487"/>
                <a:gd name="connsiteX6" fmla="*/ 43799 w 58663"/>
                <a:gd name="connsiteY6" fmla="*/ 25734 h 47487"/>
                <a:gd name="connsiteX7" fmla="*/ 42351 w 58663"/>
                <a:gd name="connsiteY7" fmla="*/ 28410 h 47487"/>
                <a:gd name="connsiteX8" fmla="*/ 40325 w 58663"/>
                <a:gd name="connsiteY8" fmla="*/ 15806 h 47487"/>
                <a:gd name="connsiteX9" fmla="*/ 40401 w 58663"/>
                <a:gd name="connsiteY9" fmla="*/ 17070 h 47487"/>
                <a:gd name="connsiteX10" fmla="*/ 6128 w 58663"/>
                <a:gd name="connsiteY10" fmla="*/ 26169 h 47487"/>
                <a:gd name="connsiteX11" fmla="*/ 3253 w 58663"/>
                <a:gd name="connsiteY11" fmla="*/ 20531 h 47487"/>
                <a:gd name="connsiteX0" fmla="*/ 5901 w 58663"/>
                <a:gd name="connsiteY0" fmla="*/ 24750 h 47487"/>
                <a:gd name="connsiteX1" fmla="*/ 2855 w 58663"/>
                <a:gd name="connsiteY1" fmla="*/ 12491 h 47487"/>
                <a:gd name="connsiteX2" fmla="*/ 1003 w 58663"/>
                <a:gd name="connsiteY2" fmla="*/ 3575 h 47487"/>
                <a:gd name="connsiteX3" fmla="*/ 16006 w 58663"/>
                <a:gd name="connsiteY3" fmla="*/ 5034 h 47487"/>
                <a:gd name="connsiteX4" fmla="*/ 25781 w 58663"/>
                <a:gd name="connsiteY4" fmla="*/ 4319 h 47487"/>
                <a:gd name="connsiteX5" fmla="*/ 36577 w 58663"/>
                <a:gd name="connsiteY5" fmla="*/ 32 h 47487"/>
                <a:gd name="connsiteX6" fmla="*/ 58649 w 58663"/>
                <a:gd name="connsiteY6" fmla="*/ 3159 h 47487"/>
                <a:gd name="connsiteX7" fmla="*/ 40319 w 58663"/>
                <a:gd name="connsiteY7" fmla="*/ 15956 h 47487"/>
                <a:gd name="connsiteX8" fmla="*/ 43983 w 58663"/>
                <a:gd name="connsiteY8" fmla="*/ 20698 h 47487"/>
                <a:gd name="connsiteX9" fmla="*/ 43819 w 58663"/>
                <a:gd name="connsiteY9" fmla="*/ 25840 h 47487"/>
                <a:gd name="connsiteX10" fmla="*/ 44457 w 58663"/>
                <a:gd name="connsiteY10" fmla="*/ 33445 h 47487"/>
                <a:gd name="connsiteX11" fmla="*/ 41442 w 58663"/>
                <a:gd name="connsiteY11" fmla="*/ 37656 h 47487"/>
                <a:gd name="connsiteX12" fmla="*/ 45946 w 58663"/>
                <a:gd name="connsiteY12" fmla="*/ 40447 h 47487"/>
                <a:gd name="connsiteX13" fmla="*/ 44172 w 58663"/>
                <a:gd name="connsiteY13" fmla="*/ 45197 h 47487"/>
                <a:gd name="connsiteX14" fmla="*/ 30556 w 58663"/>
                <a:gd name="connsiteY14" fmla="*/ 47195 h 47487"/>
                <a:gd name="connsiteX15" fmla="*/ 7805 w 58663"/>
                <a:gd name="connsiteY15" fmla="*/ 45852 h 47487"/>
                <a:gd name="connsiteX16" fmla="*/ 3111 w 58663"/>
                <a:gd name="connsiteY16" fmla="*/ 41630 h 47487"/>
                <a:gd name="connsiteX17" fmla="*/ 4114 w 58663"/>
                <a:gd name="connsiteY17" fmla="*/ 35931 h 47487"/>
                <a:gd name="connsiteX18" fmla="*/ 1996 w 58663"/>
                <a:gd name="connsiteY18" fmla="*/ 30084 h 47487"/>
                <a:gd name="connsiteX19" fmla="*/ 5864 w 58663"/>
                <a:gd name="connsiteY19" fmla="*/ 24887 h 47487"/>
                <a:gd name="connsiteX20" fmla="*/ 5901 w 58663"/>
                <a:gd name="connsiteY20" fmla="*/ 24750 h 47487"/>
                <a:gd name="connsiteX0" fmla="*/ 6694 w 58663"/>
                <a:gd name="connsiteY0" fmla="*/ 36557 h 47487"/>
                <a:gd name="connsiteX1" fmla="*/ 4161 w 58663"/>
                <a:gd name="connsiteY1" fmla="*/ 35760 h 47487"/>
                <a:gd name="connsiteX2" fmla="*/ 8929 w 58663"/>
                <a:gd name="connsiteY2" fmla="*/ 45279 h 47487"/>
                <a:gd name="connsiteX3" fmla="*/ 7821 w 58663"/>
                <a:gd name="connsiteY3" fmla="*/ 45660 h 47487"/>
                <a:gd name="connsiteX4" fmla="*/ 30828 w 58663"/>
                <a:gd name="connsiteY4" fmla="*/ 45131 h 47487"/>
                <a:gd name="connsiteX5" fmla="*/ 30561 w 58663"/>
                <a:gd name="connsiteY5" fmla="*/ 47040 h 47487"/>
                <a:gd name="connsiteX6" fmla="*/ 43799 w 58663"/>
                <a:gd name="connsiteY6" fmla="*/ 25734 h 47487"/>
                <a:gd name="connsiteX7" fmla="*/ 42351 w 58663"/>
                <a:gd name="connsiteY7" fmla="*/ 28410 h 47487"/>
                <a:gd name="connsiteX8" fmla="*/ 40325 w 58663"/>
                <a:gd name="connsiteY8" fmla="*/ 15806 h 47487"/>
                <a:gd name="connsiteX9" fmla="*/ 40401 w 58663"/>
                <a:gd name="connsiteY9" fmla="*/ 17070 h 47487"/>
                <a:gd name="connsiteX10" fmla="*/ 9659 w 58663"/>
                <a:gd name="connsiteY10" fmla="*/ 26169 h 47487"/>
                <a:gd name="connsiteX11" fmla="*/ 3253 w 58663"/>
                <a:gd name="connsiteY11" fmla="*/ 20531 h 47487"/>
                <a:gd name="connsiteX0" fmla="*/ 5901 w 58663"/>
                <a:gd name="connsiteY0" fmla="*/ 24750 h 47487"/>
                <a:gd name="connsiteX1" fmla="*/ 2855 w 58663"/>
                <a:gd name="connsiteY1" fmla="*/ 12491 h 47487"/>
                <a:gd name="connsiteX2" fmla="*/ 1003 w 58663"/>
                <a:gd name="connsiteY2" fmla="*/ 3575 h 47487"/>
                <a:gd name="connsiteX3" fmla="*/ 16006 w 58663"/>
                <a:gd name="connsiteY3" fmla="*/ 5034 h 47487"/>
                <a:gd name="connsiteX4" fmla="*/ 25781 w 58663"/>
                <a:gd name="connsiteY4" fmla="*/ 4319 h 47487"/>
                <a:gd name="connsiteX5" fmla="*/ 36577 w 58663"/>
                <a:gd name="connsiteY5" fmla="*/ 32 h 47487"/>
                <a:gd name="connsiteX6" fmla="*/ 58649 w 58663"/>
                <a:gd name="connsiteY6" fmla="*/ 3159 h 47487"/>
                <a:gd name="connsiteX7" fmla="*/ 40319 w 58663"/>
                <a:gd name="connsiteY7" fmla="*/ 15956 h 47487"/>
                <a:gd name="connsiteX8" fmla="*/ 43983 w 58663"/>
                <a:gd name="connsiteY8" fmla="*/ 20698 h 47487"/>
                <a:gd name="connsiteX9" fmla="*/ 43819 w 58663"/>
                <a:gd name="connsiteY9" fmla="*/ 25840 h 47487"/>
                <a:gd name="connsiteX10" fmla="*/ 44457 w 58663"/>
                <a:gd name="connsiteY10" fmla="*/ 33445 h 47487"/>
                <a:gd name="connsiteX11" fmla="*/ 41442 w 58663"/>
                <a:gd name="connsiteY11" fmla="*/ 37656 h 47487"/>
                <a:gd name="connsiteX12" fmla="*/ 45946 w 58663"/>
                <a:gd name="connsiteY12" fmla="*/ 40447 h 47487"/>
                <a:gd name="connsiteX13" fmla="*/ 44172 w 58663"/>
                <a:gd name="connsiteY13" fmla="*/ 45197 h 47487"/>
                <a:gd name="connsiteX14" fmla="*/ 30556 w 58663"/>
                <a:gd name="connsiteY14" fmla="*/ 47195 h 47487"/>
                <a:gd name="connsiteX15" fmla="*/ 7805 w 58663"/>
                <a:gd name="connsiteY15" fmla="*/ 45852 h 47487"/>
                <a:gd name="connsiteX16" fmla="*/ 3111 w 58663"/>
                <a:gd name="connsiteY16" fmla="*/ 41630 h 47487"/>
                <a:gd name="connsiteX17" fmla="*/ 4114 w 58663"/>
                <a:gd name="connsiteY17" fmla="*/ 35931 h 47487"/>
                <a:gd name="connsiteX18" fmla="*/ 1996 w 58663"/>
                <a:gd name="connsiteY18" fmla="*/ 30084 h 47487"/>
                <a:gd name="connsiteX19" fmla="*/ 5864 w 58663"/>
                <a:gd name="connsiteY19" fmla="*/ 24887 h 47487"/>
                <a:gd name="connsiteX20" fmla="*/ 5901 w 58663"/>
                <a:gd name="connsiteY20" fmla="*/ 24750 h 47487"/>
                <a:gd name="connsiteX0" fmla="*/ 6694 w 58663"/>
                <a:gd name="connsiteY0" fmla="*/ 36557 h 47487"/>
                <a:gd name="connsiteX1" fmla="*/ 4161 w 58663"/>
                <a:gd name="connsiteY1" fmla="*/ 35760 h 47487"/>
                <a:gd name="connsiteX2" fmla="*/ 8929 w 58663"/>
                <a:gd name="connsiteY2" fmla="*/ 45279 h 47487"/>
                <a:gd name="connsiteX3" fmla="*/ 7821 w 58663"/>
                <a:gd name="connsiteY3" fmla="*/ 45660 h 47487"/>
                <a:gd name="connsiteX4" fmla="*/ 30828 w 58663"/>
                <a:gd name="connsiteY4" fmla="*/ 45131 h 47487"/>
                <a:gd name="connsiteX5" fmla="*/ 30561 w 58663"/>
                <a:gd name="connsiteY5" fmla="*/ 47040 h 47487"/>
                <a:gd name="connsiteX6" fmla="*/ 43799 w 58663"/>
                <a:gd name="connsiteY6" fmla="*/ 25734 h 47487"/>
                <a:gd name="connsiteX7" fmla="*/ 42351 w 58663"/>
                <a:gd name="connsiteY7" fmla="*/ 28410 h 47487"/>
                <a:gd name="connsiteX8" fmla="*/ 40325 w 58663"/>
                <a:gd name="connsiteY8" fmla="*/ 15806 h 47487"/>
                <a:gd name="connsiteX9" fmla="*/ 40401 w 58663"/>
                <a:gd name="connsiteY9" fmla="*/ 17070 h 47487"/>
                <a:gd name="connsiteX10" fmla="*/ 9659 w 58663"/>
                <a:gd name="connsiteY10" fmla="*/ 26169 h 47487"/>
                <a:gd name="connsiteX11" fmla="*/ 7667 w 58663"/>
                <a:gd name="connsiteY11" fmla="*/ 19476 h 47487"/>
                <a:gd name="connsiteX0" fmla="*/ 5225 w 57987"/>
                <a:gd name="connsiteY0" fmla="*/ 24750 h 47487"/>
                <a:gd name="connsiteX1" fmla="*/ 5710 w 57987"/>
                <a:gd name="connsiteY1" fmla="*/ 11436 h 47487"/>
                <a:gd name="connsiteX2" fmla="*/ 327 w 57987"/>
                <a:gd name="connsiteY2" fmla="*/ 3575 h 47487"/>
                <a:gd name="connsiteX3" fmla="*/ 15330 w 57987"/>
                <a:gd name="connsiteY3" fmla="*/ 5034 h 47487"/>
                <a:gd name="connsiteX4" fmla="*/ 25105 w 57987"/>
                <a:gd name="connsiteY4" fmla="*/ 4319 h 47487"/>
                <a:gd name="connsiteX5" fmla="*/ 35901 w 57987"/>
                <a:gd name="connsiteY5" fmla="*/ 32 h 47487"/>
                <a:gd name="connsiteX6" fmla="*/ 57973 w 57987"/>
                <a:gd name="connsiteY6" fmla="*/ 3159 h 47487"/>
                <a:gd name="connsiteX7" fmla="*/ 39643 w 57987"/>
                <a:gd name="connsiteY7" fmla="*/ 15956 h 47487"/>
                <a:gd name="connsiteX8" fmla="*/ 43307 w 57987"/>
                <a:gd name="connsiteY8" fmla="*/ 20698 h 47487"/>
                <a:gd name="connsiteX9" fmla="*/ 43143 w 57987"/>
                <a:gd name="connsiteY9" fmla="*/ 25840 h 47487"/>
                <a:gd name="connsiteX10" fmla="*/ 43781 w 57987"/>
                <a:gd name="connsiteY10" fmla="*/ 33445 h 47487"/>
                <a:gd name="connsiteX11" fmla="*/ 40766 w 57987"/>
                <a:gd name="connsiteY11" fmla="*/ 37656 h 47487"/>
                <a:gd name="connsiteX12" fmla="*/ 45270 w 57987"/>
                <a:gd name="connsiteY12" fmla="*/ 40447 h 47487"/>
                <a:gd name="connsiteX13" fmla="*/ 43496 w 57987"/>
                <a:gd name="connsiteY13" fmla="*/ 45197 h 47487"/>
                <a:gd name="connsiteX14" fmla="*/ 29880 w 57987"/>
                <a:gd name="connsiteY14" fmla="*/ 47195 h 47487"/>
                <a:gd name="connsiteX15" fmla="*/ 7129 w 57987"/>
                <a:gd name="connsiteY15" fmla="*/ 45852 h 47487"/>
                <a:gd name="connsiteX16" fmla="*/ 2435 w 57987"/>
                <a:gd name="connsiteY16" fmla="*/ 41630 h 47487"/>
                <a:gd name="connsiteX17" fmla="*/ 3438 w 57987"/>
                <a:gd name="connsiteY17" fmla="*/ 35931 h 47487"/>
                <a:gd name="connsiteX18" fmla="*/ 1320 w 57987"/>
                <a:gd name="connsiteY18" fmla="*/ 30084 h 47487"/>
                <a:gd name="connsiteX19" fmla="*/ 5188 w 57987"/>
                <a:gd name="connsiteY19" fmla="*/ 24887 h 47487"/>
                <a:gd name="connsiteX20" fmla="*/ 5225 w 57987"/>
                <a:gd name="connsiteY20" fmla="*/ 24750 h 47487"/>
                <a:gd name="connsiteX0" fmla="*/ 6018 w 57987"/>
                <a:gd name="connsiteY0" fmla="*/ 36557 h 47487"/>
                <a:gd name="connsiteX1" fmla="*/ 3485 w 57987"/>
                <a:gd name="connsiteY1" fmla="*/ 35760 h 47487"/>
                <a:gd name="connsiteX2" fmla="*/ 8253 w 57987"/>
                <a:gd name="connsiteY2" fmla="*/ 45279 h 47487"/>
                <a:gd name="connsiteX3" fmla="*/ 7145 w 57987"/>
                <a:gd name="connsiteY3" fmla="*/ 45660 h 47487"/>
                <a:gd name="connsiteX4" fmla="*/ 30152 w 57987"/>
                <a:gd name="connsiteY4" fmla="*/ 45131 h 47487"/>
                <a:gd name="connsiteX5" fmla="*/ 29885 w 57987"/>
                <a:gd name="connsiteY5" fmla="*/ 47040 h 47487"/>
                <a:gd name="connsiteX6" fmla="*/ 43123 w 57987"/>
                <a:gd name="connsiteY6" fmla="*/ 25734 h 47487"/>
                <a:gd name="connsiteX7" fmla="*/ 41675 w 57987"/>
                <a:gd name="connsiteY7" fmla="*/ 28410 h 47487"/>
                <a:gd name="connsiteX8" fmla="*/ 39649 w 57987"/>
                <a:gd name="connsiteY8" fmla="*/ 15806 h 47487"/>
                <a:gd name="connsiteX9" fmla="*/ 39725 w 57987"/>
                <a:gd name="connsiteY9" fmla="*/ 17070 h 47487"/>
                <a:gd name="connsiteX10" fmla="*/ 8983 w 57987"/>
                <a:gd name="connsiteY10" fmla="*/ 26169 h 47487"/>
                <a:gd name="connsiteX11" fmla="*/ 6991 w 57987"/>
                <a:gd name="connsiteY11" fmla="*/ 19476 h 47487"/>
                <a:gd name="connsiteX0" fmla="*/ 5225 w 57987"/>
                <a:gd name="connsiteY0" fmla="*/ 24750 h 47487"/>
                <a:gd name="connsiteX1" fmla="*/ 5710 w 57987"/>
                <a:gd name="connsiteY1" fmla="*/ 11436 h 47487"/>
                <a:gd name="connsiteX2" fmla="*/ 327 w 57987"/>
                <a:gd name="connsiteY2" fmla="*/ 3575 h 47487"/>
                <a:gd name="connsiteX3" fmla="*/ 15330 w 57987"/>
                <a:gd name="connsiteY3" fmla="*/ 5034 h 47487"/>
                <a:gd name="connsiteX4" fmla="*/ 25105 w 57987"/>
                <a:gd name="connsiteY4" fmla="*/ 4319 h 47487"/>
                <a:gd name="connsiteX5" fmla="*/ 35901 w 57987"/>
                <a:gd name="connsiteY5" fmla="*/ 32 h 47487"/>
                <a:gd name="connsiteX6" fmla="*/ 57973 w 57987"/>
                <a:gd name="connsiteY6" fmla="*/ 3159 h 47487"/>
                <a:gd name="connsiteX7" fmla="*/ 39643 w 57987"/>
                <a:gd name="connsiteY7" fmla="*/ 15956 h 47487"/>
                <a:gd name="connsiteX8" fmla="*/ 43307 w 57987"/>
                <a:gd name="connsiteY8" fmla="*/ 20698 h 47487"/>
                <a:gd name="connsiteX9" fmla="*/ 43143 w 57987"/>
                <a:gd name="connsiteY9" fmla="*/ 25840 h 47487"/>
                <a:gd name="connsiteX10" fmla="*/ 43781 w 57987"/>
                <a:gd name="connsiteY10" fmla="*/ 33445 h 47487"/>
                <a:gd name="connsiteX11" fmla="*/ 40766 w 57987"/>
                <a:gd name="connsiteY11" fmla="*/ 37656 h 47487"/>
                <a:gd name="connsiteX12" fmla="*/ 45270 w 57987"/>
                <a:gd name="connsiteY12" fmla="*/ 40447 h 47487"/>
                <a:gd name="connsiteX13" fmla="*/ 29880 w 57987"/>
                <a:gd name="connsiteY13" fmla="*/ 47195 h 47487"/>
                <a:gd name="connsiteX14" fmla="*/ 7129 w 57987"/>
                <a:gd name="connsiteY14" fmla="*/ 45852 h 47487"/>
                <a:gd name="connsiteX15" fmla="*/ 2435 w 57987"/>
                <a:gd name="connsiteY15" fmla="*/ 41630 h 47487"/>
                <a:gd name="connsiteX16" fmla="*/ 3438 w 57987"/>
                <a:gd name="connsiteY16" fmla="*/ 35931 h 47487"/>
                <a:gd name="connsiteX17" fmla="*/ 1320 w 57987"/>
                <a:gd name="connsiteY17" fmla="*/ 30084 h 47487"/>
                <a:gd name="connsiteX18" fmla="*/ 5188 w 57987"/>
                <a:gd name="connsiteY18" fmla="*/ 24887 h 47487"/>
                <a:gd name="connsiteX19" fmla="*/ 5225 w 57987"/>
                <a:gd name="connsiteY19" fmla="*/ 24750 h 47487"/>
                <a:gd name="connsiteX0" fmla="*/ 6018 w 57987"/>
                <a:gd name="connsiteY0" fmla="*/ 36557 h 47487"/>
                <a:gd name="connsiteX1" fmla="*/ 3485 w 57987"/>
                <a:gd name="connsiteY1" fmla="*/ 35760 h 47487"/>
                <a:gd name="connsiteX2" fmla="*/ 8253 w 57987"/>
                <a:gd name="connsiteY2" fmla="*/ 45279 h 47487"/>
                <a:gd name="connsiteX3" fmla="*/ 7145 w 57987"/>
                <a:gd name="connsiteY3" fmla="*/ 45660 h 47487"/>
                <a:gd name="connsiteX4" fmla="*/ 30152 w 57987"/>
                <a:gd name="connsiteY4" fmla="*/ 45131 h 47487"/>
                <a:gd name="connsiteX5" fmla="*/ 29885 w 57987"/>
                <a:gd name="connsiteY5" fmla="*/ 47040 h 47487"/>
                <a:gd name="connsiteX6" fmla="*/ 43123 w 57987"/>
                <a:gd name="connsiteY6" fmla="*/ 25734 h 47487"/>
                <a:gd name="connsiteX7" fmla="*/ 41675 w 57987"/>
                <a:gd name="connsiteY7" fmla="*/ 28410 h 47487"/>
                <a:gd name="connsiteX8" fmla="*/ 39649 w 57987"/>
                <a:gd name="connsiteY8" fmla="*/ 15806 h 47487"/>
                <a:gd name="connsiteX9" fmla="*/ 39725 w 57987"/>
                <a:gd name="connsiteY9" fmla="*/ 17070 h 47487"/>
                <a:gd name="connsiteX10" fmla="*/ 8983 w 57987"/>
                <a:gd name="connsiteY10" fmla="*/ 26169 h 47487"/>
                <a:gd name="connsiteX11" fmla="*/ 6991 w 57987"/>
                <a:gd name="connsiteY11" fmla="*/ 19476 h 47487"/>
                <a:gd name="connsiteX0" fmla="*/ 5225 w 57987"/>
                <a:gd name="connsiteY0" fmla="*/ 24750 h 47487"/>
                <a:gd name="connsiteX1" fmla="*/ 5710 w 57987"/>
                <a:gd name="connsiteY1" fmla="*/ 11436 h 47487"/>
                <a:gd name="connsiteX2" fmla="*/ 327 w 57987"/>
                <a:gd name="connsiteY2" fmla="*/ 3575 h 47487"/>
                <a:gd name="connsiteX3" fmla="*/ 15330 w 57987"/>
                <a:gd name="connsiteY3" fmla="*/ 5034 h 47487"/>
                <a:gd name="connsiteX4" fmla="*/ 25105 w 57987"/>
                <a:gd name="connsiteY4" fmla="*/ 4319 h 47487"/>
                <a:gd name="connsiteX5" fmla="*/ 35901 w 57987"/>
                <a:gd name="connsiteY5" fmla="*/ 32 h 47487"/>
                <a:gd name="connsiteX6" fmla="*/ 57973 w 57987"/>
                <a:gd name="connsiteY6" fmla="*/ 3159 h 47487"/>
                <a:gd name="connsiteX7" fmla="*/ 39643 w 57987"/>
                <a:gd name="connsiteY7" fmla="*/ 15956 h 47487"/>
                <a:gd name="connsiteX8" fmla="*/ 43307 w 57987"/>
                <a:gd name="connsiteY8" fmla="*/ 20698 h 47487"/>
                <a:gd name="connsiteX9" fmla="*/ 43143 w 57987"/>
                <a:gd name="connsiteY9" fmla="*/ 25840 h 47487"/>
                <a:gd name="connsiteX10" fmla="*/ 43781 w 57987"/>
                <a:gd name="connsiteY10" fmla="*/ 33445 h 47487"/>
                <a:gd name="connsiteX11" fmla="*/ 45270 w 57987"/>
                <a:gd name="connsiteY11" fmla="*/ 40447 h 47487"/>
                <a:gd name="connsiteX12" fmla="*/ 29880 w 57987"/>
                <a:gd name="connsiteY12" fmla="*/ 47195 h 47487"/>
                <a:gd name="connsiteX13" fmla="*/ 7129 w 57987"/>
                <a:gd name="connsiteY13" fmla="*/ 45852 h 47487"/>
                <a:gd name="connsiteX14" fmla="*/ 2435 w 57987"/>
                <a:gd name="connsiteY14" fmla="*/ 41630 h 47487"/>
                <a:gd name="connsiteX15" fmla="*/ 3438 w 57987"/>
                <a:gd name="connsiteY15" fmla="*/ 35931 h 47487"/>
                <a:gd name="connsiteX16" fmla="*/ 1320 w 57987"/>
                <a:gd name="connsiteY16" fmla="*/ 30084 h 47487"/>
                <a:gd name="connsiteX17" fmla="*/ 5188 w 57987"/>
                <a:gd name="connsiteY17" fmla="*/ 24887 h 47487"/>
                <a:gd name="connsiteX18" fmla="*/ 5225 w 57987"/>
                <a:gd name="connsiteY18" fmla="*/ 24750 h 47487"/>
                <a:gd name="connsiteX0" fmla="*/ 6018 w 57987"/>
                <a:gd name="connsiteY0" fmla="*/ 36557 h 47487"/>
                <a:gd name="connsiteX1" fmla="*/ 3485 w 57987"/>
                <a:gd name="connsiteY1" fmla="*/ 35760 h 47487"/>
                <a:gd name="connsiteX2" fmla="*/ 8253 w 57987"/>
                <a:gd name="connsiteY2" fmla="*/ 45279 h 47487"/>
                <a:gd name="connsiteX3" fmla="*/ 7145 w 57987"/>
                <a:gd name="connsiteY3" fmla="*/ 45660 h 47487"/>
                <a:gd name="connsiteX4" fmla="*/ 30152 w 57987"/>
                <a:gd name="connsiteY4" fmla="*/ 45131 h 47487"/>
                <a:gd name="connsiteX5" fmla="*/ 29885 w 57987"/>
                <a:gd name="connsiteY5" fmla="*/ 47040 h 47487"/>
                <a:gd name="connsiteX6" fmla="*/ 43123 w 57987"/>
                <a:gd name="connsiteY6" fmla="*/ 25734 h 47487"/>
                <a:gd name="connsiteX7" fmla="*/ 41675 w 57987"/>
                <a:gd name="connsiteY7" fmla="*/ 28410 h 47487"/>
                <a:gd name="connsiteX8" fmla="*/ 39649 w 57987"/>
                <a:gd name="connsiteY8" fmla="*/ 15806 h 47487"/>
                <a:gd name="connsiteX9" fmla="*/ 39725 w 57987"/>
                <a:gd name="connsiteY9" fmla="*/ 17070 h 47487"/>
                <a:gd name="connsiteX10" fmla="*/ 8983 w 57987"/>
                <a:gd name="connsiteY10" fmla="*/ 26169 h 47487"/>
                <a:gd name="connsiteX11" fmla="*/ 6991 w 57987"/>
                <a:gd name="connsiteY11" fmla="*/ 19476 h 47487"/>
                <a:gd name="connsiteX0" fmla="*/ 5225 w 57987"/>
                <a:gd name="connsiteY0" fmla="*/ 24750 h 47487"/>
                <a:gd name="connsiteX1" fmla="*/ 5710 w 57987"/>
                <a:gd name="connsiteY1" fmla="*/ 11436 h 47487"/>
                <a:gd name="connsiteX2" fmla="*/ 327 w 57987"/>
                <a:gd name="connsiteY2" fmla="*/ 3575 h 47487"/>
                <a:gd name="connsiteX3" fmla="*/ 15330 w 57987"/>
                <a:gd name="connsiteY3" fmla="*/ 5034 h 47487"/>
                <a:gd name="connsiteX4" fmla="*/ 25105 w 57987"/>
                <a:gd name="connsiteY4" fmla="*/ 4319 h 47487"/>
                <a:gd name="connsiteX5" fmla="*/ 35901 w 57987"/>
                <a:gd name="connsiteY5" fmla="*/ 32 h 47487"/>
                <a:gd name="connsiteX6" fmla="*/ 57973 w 57987"/>
                <a:gd name="connsiteY6" fmla="*/ 3159 h 47487"/>
                <a:gd name="connsiteX7" fmla="*/ 39643 w 57987"/>
                <a:gd name="connsiteY7" fmla="*/ 15956 h 47487"/>
                <a:gd name="connsiteX8" fmla="*/ 43307 w 57987"/>
                <a:gd name="connsiteY8" fmla="*/ 20698 h 47487"/>
                <a:gd name="connsiteX9" fmla="*/ 43143 w 57987"/>
                <a:gd name="connsiteY9" fmla="*/ 25840 h 47487"/>
                <a:gd name="connsiteX10" fmla="*/ 43781 w 57987"/>
                <a:gd name="connsiteY10" fmla="*/ 33445 h 47487"/>
                <a:gd name="connsiteX11" fmla="*/ 29880 w 57987"/>
                <a:gd name="connsiteY11" fmla="*/ 47195 h 47487"/>
                <a:gd name="connsiteX12" fmla="*/ 7129 w 57987"/>
                <a:gd name="connsiteY12" fmla="*/ 45852 h 47487"/>
                <a:gd name="connsiteX13" fmla="*/ 2435 w 57987"/>
                <a:gd name="connsiteY13" fmla="*/ 41630 h 47487"/>
                <a:gd name="connsiteX14" fmla="*/ 3438 w 57987"/>
                <a:gd name="connsiteY14" fmla="*/ 35931 h 47487"/>
                <a:gd name="connsiteX15" fmla="*/ 1320 w 57987"/>
                <a:gd name="connsiteY15" fmla="*/ 30084 h 47487"/>
                <a:gd name="connsiteX16" fmla="*/ 5188 w 57987"/>
                <a:gd name="connsiteY16" fmla="*/ 24887 h 47487"/>
                <a:gd name="connsiteX17" fmla="*/ 5225 w 57987"/>
                <a:gd name="connsiteY17" fmla="*/ 24750 h 47487"/>
                <a:gd name="connsiteX0" fmla="*/ 6018 w 57987"/>
                <a:gd name="connsiteY0" fmla="*/ 36557 h 47487"/>
                <a:gd name="connsiteX1" fmla="*/ 3485 w 57987"/>
                <a:gd name="connsiteY1" fmla="*/ 35760 h 47487"/>
                <a:gd name="connsiteX2" fmla="*/ 8253 w 57987"/>
                <a:gd name="connsiteY2" fmla="*/ 45279 h 47487"/>
                <a:gd name="connsiteX3" fmla="*/ 7145 w 57987"/>
                <a:gd name="connsiteY3" fmla="*/ 45660 h 47487"/>
                <a:gd name="connsiteX4" fmla="*/ 30152 w 57987"/>
                <a:gd name="connsiteY4" fmla="*/ 45131 h 47487"/>
                <a:gd name="connsiteX5" fmla="*/ 29885 w 57987"/>
                <a:gd name="connsiteY5" fmla="*/ 47040 h 47487"/>
                <a:gd name="connsiteX6" fmla="*/ 43123 w 57987"/>
                <a:gd name="connsiteY6" fmla="*/ 25734 h 47487"/>
                <a:gd name="connsiteX7" fmla="*/ 41675 w 57987"/>
                <a:gd name="connsiteY7" fmla="*/ 28410 h 47487"/>
                <a:gd name="connsiteX8" fmla="*/ 39649 w 57987"/>
                <a:gd name="connsiteY8" fmla="*/ 15806 h 47487"/>
                <a:gd name="connsiteX9" fmla="*/ 39725 w 57987"/>
                <a:gd name="connsiteY9" fmla="*/ 17070 h 47487"/>
                <a:gd name="connsiteX10" fmla="*/ 8983 w 57987"/>
                <a:gd name="connsiteY10" fmla="*/ 26169 h 47487"/>
                <a:gd name="connsiteX11" fmla="*/ 6991 w 57987"/>
                <a:gd name="connsiteY11" fmla="*/ 19476 h 47487"/>
                <a:gd name="connsiteX0" fmla="*/ 5225 w 57987"/>
                <a:gd name="connsiteY0" fmla="*/ 24750 h 47487"/>
                <a:gd name="connsiteX1" fmla="*/ 5710 w 57987"/>
                <a:gd name="connsiteY1" fmla="*/ 11436 h 47487"/>
                <a:gd name="connsiteX2" fmla="*/ 327 w 57987"/>
                <a:gd name="connsiteY2" fmla="*/ 3575 h 47487"/>
                <a:gd name="connsiteX3" fmla="*/ 15330 w 57987"/>
                <a:gd name="connsiteY3" fmla="*/ 5034 h 47487"/>
                <a:gd name="connsiteX4" fmla="*/ 25105 w 57987"/>
                <a:gd name="connsiteY4" fmla="*/ 4319 h 47487"/>
                <a:gd name="connsiteX5" fmla="*/ 35901 w 57987"/>
                <a:gd name="connsiteY5" fmla="*/ 32 h 47487"/>
                <a:gd name="connsiteX6" fmla="*/ 57973 w 57987"/>
                <a:gd name="connsiteY6" fmla="*/ 3159 h 47487"/>
                <a:gd name="connsiteX7" fmla="*/ 39643 w 57987"/>
                <a:gd name="connsiteY7" fmla="*/ 15956 h 47487"/>
                <a:gd name="connsiteX8" fmla="*/ 43307 w 57987"/>
                <a:gd name="connsiteY8" fmla="*/ 20698 h 47487"/>
                <a:gd name="connsiteX9" fmla="*/ 43143 w 57987"/>
                <a:gd name="connsiteY9" fmla="*/ 25840 h 47487"/>
                <a:gd name="connsiteX10" fmla="*/ 43781 w 57987"/>
                <a:gd name="connsiteY10" fmla="*/ 33445 h 47487"/>
                <a:gd name="connsiteX11" fmla="*/ 29880 w 57987"/>
                <a:gd name="connsiteY11" fmla="*/ 47195 h 47487"/>
                <a:gd name="connsiteX12" fmla="*/ 7129 w 57987"/>
                <a:gd name="connsiteY12" fmla="*/ 45852 h 47487"/>
                <a:gd name="connsiteX13" fmla="*/ 2435 w 57987"/>
                <a:gd name="connsiteY13" fmla="*/ 41630 h 47487"/>
                <a:gd name="connsiteX14" fmla="*/ 3438 w 57987"/>
                <a:gd name="connsiteY14" fmla="*/ 35931 h 47487"/>
                <a:gd name="connsiteX15" fmla="*/ 1320 w 57987"/>
                <a:gd name="connsiteY15" fmla="*/ 30084 h 47487"/>
                <a:gd name="connsiteX16" fmla="*/ 5188 w 57987"/>
                <a:gd name="connsiteY16" fmla="*/ 24887 h 47487"/>
                <a:gd name="connsiteX17" fmla="*/ 5225 w 57987"/>
                <a:gd name="connsiteY17" fmla="*/ 24750 h 47487"/>
                <a:gd name="connsiteX0" fmla="*/ 6018 w 57987"/>
                <a:gd name="connsiteY0" fmla="*/ 36557 h 47487"/>
                <a:gd name="connsiteX1" fmla="*/ 3485 w 57987"/>
                <a:gd name="connsiteY1" fmla="*/ 35760 h 47487"/>
                <a:gd name="connsiteX2" fmla="*/ 8253 w 57987"/>
                <a:gd name="connsiteY2" fmla="*/ 45279 h 47487"/>
                <a:gd name="connsiteX3" fmla="*/ 7145 w 57987"/>
                <a:gd name="connsiteY3" fmla="*/ 45660 h 47487"/>
                <a:gd name="connsiteX4" fmla="*/ 43123 w 57987"/>
                <a:gd name="connsiteY4" fmla="*/ 25734 h 47487"/>
                <a:gd name="connsiteX5" fmla="*/ 41675 w 57987"/>
                <a:gd name="connsiteY5" fmla="*/ 28410 h 47487"/>
                <a:gd name="connsiteX6" fmla="*/ 39649 w 57987"/>
                <a:gd name="connsiteY6" fmla="*/ 15806 h 47487"/>
                <a:gd name="connsiteX7" fmla="*/ 39725 w 57987"/>
                <a:gd name="connsiteY7" fmla="*/ 17070 h 47487"/>
                <a:gd name="connsiteX8" fmla="*/ 8983 w 57987"/>
                <a:gd name="connsiteY8" fmla="*/ 26169 h 47487"/>
                <a:gd name="connsiteX9" fmla="*/ 6991 w 57987"/>
                <a:gd name="connsiteY9" fmla="*/ 19476 h 47487"/>
                <a:gd name="connsiteX0" fmla="*/ 5225 w 57987"/>
                <a:gd name="connsiteY0" fmla="*/ 24750 h 45892"/>
                <a:gd name="connsiteX1" fmla="*/ 5710 w 57987"/>
                <a:gd name="connsiteY1" fmla="*/ 11436 h 45892"/>
                <a:gd name="connsiteX2" fmla="*/ 327 w 57987"/>
                <a:gd name="connsiteY2" fmla="*/ 3575 h 45892"/>
                <a:gd name="connsiteX3" fmla="*/ 15330 w 57987"/>
                <a:gd name="connsiteY3" fmla="*/ 5034 h 45892"/>
                <a:gd name="connsiteX4" fmla="*/ 25105 w 57987"/>
                <a:gd name="connsiteY4" fmla="*/ 4319 h 45892"/>
                <a:gd name="connsiteX5" fmla="*/ 35901 w 57987"/>
                <a:gd name="connsiteY5" fmla="*/ 32 h 45892"/>
                <a:gd name="connsiteX6" fmla="*/ 57973 w 57987"/>
                <a:gd name="connsiteY6" fmla="*/ 3159 h 45892"/>
                <a:gd name="connsiteX7" fmla="*/ 39643 w 57987"/>
                <a:gd name="connsiteY7" fmla="*/ 15956 h 45892"/>
                <a:gd name="connsiteX8" fmla="*/ 43307 w 57987"/>
                <a:gd name="connsiteY8" fmla="*/ 20698 h 45892"/>
                <a:gd name="connsiteX9" fmla="*/ 43143 w 57987"/>
                <a:gd name="connsiteY9" fmla="*/ 25840 h 45892"/>
                <a:gd name="connsiteX10" fmla="*/ 43781 w 57987"/>
                <a:gd name="connsiteY10" fmla="*/ 33445 h 45892"/>
                <a:gd name="connsiteX11" fmla="*/ 7129 w 57987"/>
                <a:gd name="connsiteY11" fmla="*/ 45852 h 45892"/>
                <a:gd name="connsiteX12" fmla="*/ 2435 w 57987"/>
                <a:gd name="connsiteY12" fmla="*/ 41630 h 45892"/>
                <a:gd name="connsiteX13" fmla="*/ 3438 w 57987"/>
                <a:gd name="connsiteY13" fmla="*/ 35931 h 45892"/>
                <a:gd name="connsiteX14" fmla="*/ 1320 w 57987"/>
                <a:gd name="connsiteY14" fmla="*/ 30084 h 45892"/>
                <a:gd name="connsiteX15" fmla="*/ 5188 w 57987"/>
                <a:gd name="connsiteY15" fmla="*/ 24887 h 45892"/>
                <a:gd name="connsiteX16" fmla="*/ 5225 w 57987"/>
                <a:gd name="connsiteY16" fmla="*/ 24750 h 45892"/>
                <a:gd name="connsiteX0" fmla="*/ 6018 w 57987"/>
                <a:gd name="connsiteY0" fmla="*/ 36557 h 45892"/>
                <a:gd name="connsiteX1" fmla="*/ 3485 w 57987"/>
                <a:gd name="connsiteY1" fmla="*/ 35760 h 45892"/>
                <a:gd name="connsiteX2" fmla="*/ 8253 w 57987"/>
                <a:gd name="connsiteY2" fmla="*/ 45279 h 45892"/>
                <a:gd name="connsiteX3" fmla="*/ 7145 w 57987"/>
                <a:gd name="connsiteY3" fmla="*/ 45660 h 45892"/>
                <a:gd name="connsiteX4" fmla="*/ 43123 w 57987"/>
                <a:gd name="connsiteY4" fmla="*/ 25734 h 45892"/>
                <a:gd name="connsiteX5" fmla="*/ 41675 w 57987"/>
                <a:gd name="connsiteY5" fmla="*/ 28410 h 45892"/>
                <a:gd name="connsiteX6" fmla="*/ 39649 w 57987"/>
                <a:gd name="connsiteY6" fmla="*/ 15806 h 45892"/>
                <a:gd name="connsiteX7" fmla="*/ 39725 w 57987"/>
                <a:gd name="connsiteY7" fmla="*/ 17070 h 45892"/>
                <a:gd name="connsiteX8" fmla="*/ 8983 w 57987"/>
                <a:gd name="connsiteY8" fmla="*/ 26169 h 45892"/>
                <a:gd name="connsiteX9" fmla="*/ 6991 w 57987"/>
                <a:gd name="connsiteY9" fmla="*/ 19476 h 45892"/>
                <a:gd name="connsiteX0" fmla="*/ 5225 w 57987"/>
                <a:gd name="connsiteY0" fmla="*/ 24750 h 45892"/>
                <a:gd name="connsiteX1" fmla="*/ 5710 w 57987"/>
                <a:gd name="connsiteY1" fmla="*/ 11436 h 45892"/>
                <a:gd name="connsiteX2" fmla="*/ 327 w 57987"/>
                <a:gd name="connsiteY2" fmla="*/ 3575 h 45892"/>
                <a:gd name="connsiteX3" fmla="*/ 15330 w 57987"/>
                <a:gd name="connsiteY3" fmla="*/ 5034 h 45892"/>
                <a:gd name="connsiteX4" fmla="*/ 25105 w 57987"/>
                <a:gd name="connsiteY4" fmla="*/ 4319 h 45892"/>
                <a:gd name="connsiteX5" fmla="*/ 35901 w 57987"/>
                <a:gd name="connsiteY5" fmla="*/ 32 h 45892"/>
                <a:gd name="connsiteX6" fmla="*/ 57973 w 57987"/>
                <a:gd name="connsiteY6" fmla="*/ 3159 h 45892"/>
                <a:gd name="connsiteX7" fmla="*/ 39643 w 57987"/>
                <a:gd name="connsiteY7" fmla="*/ 15956 h 45892"/>
                <a:gd name="connsiteX8" fmla="*/ 43307 w 57987"/>
                <a:gd name="connsiteY8" fmla="*/ 20698 h 45892"/>
                <a:gd name="connsiteX9" fmla="*/ 43143 w 57987"/>
                <a:gd name="connsiteY9" fmla="*/ 25840 h 45892"/>
                <a:gd name="connsiteX10" fmla="*/ 43781 w 57987"/>
                <a:gd name="connsiteY10" fmla="*/ 33445 h 45892"/>
                <a:gd name="connsiteX11" fmla="*/ 7129 w 57987"/>
                <a:gd name="connsiteY11" fmla="*/ 45852 h 45892"/>
                <a:gd name="connsiteX12" fmla="*/ 2435 w 57987"/>
                <a:gd name="connsiteY12" fmla="*/ 41630 h 45892"/>
                <a:gd name="connsiteX13" fmla="*/ 3438 w 57987"/>
                <a:gd name="connsiteY13" fmla="*/ 35931 h 45892"/>
                <a:gd name="connsiteX14" fmla="*/ 1320 w 57987"/>
                <a:gd name="connsiteY14" fmla="*/ 30084 h 45892"/>
                <a:gd name="connsiteX15" fmla="*/ 5188 w 57987"/>
                <a:gd name="connsiteY15" fmla="*/ 24887 h 45892"/>
                <a:gd name="connsiteX16" fmla="*/ 5225 w 57987"/>
                <a:gd name="connsiteY16" fmla="*/ 24750 h 45892"/>
                <a:gd name="connsiteX0" fmla="*/ 6018 w 57987"/>
                <a:gd name="connsiteY0" fmla="*/ 36557 h 45892"/>
                <a:gd name="connsiteX1" fmla="*/ 3485 w 57987"/>
                <a:gd name="connsiteY1" fmla="*/ 35760 h 45892"/>
                <a:gd name="connsiteX2" fmla="*/ 43123 w 57987"/>
                <a:gd name="connsiteY2" fmla="*/ 25734 h 45892"/>
                <a:gd name="connsiteX3" fmla="*/ 41675 w 57987"/>
                <a:gd name="connsiteY3" fmla="*/ 28410 h 45892"/>
                <a:gd name="connsiteX4" fmla="*/ 39649 w 57987"/>
                <a:gd name="connsiteY4" fmla="*/ 15806 h 45892"/>
                <a:gd name="connsiteX5" fmla="*/ 39725 w 57987"/>
                <a:gd name="connsiteY5" fmla="*/ 17070 h 45892"/>
                <a:gd name="connsiteX6" fmla="*/ 8983 w 57987"/>
                <a:gd name="connsiteY6" fmla="*/ 26169 h 45892"/>
                <a:gd name="connsiteX7" fmla="*/ 6991 w 57987"/>
                <a:gd name="connsiteY7" fmla="*/ 19476 h 45892"/>
                <a:gd name="connsiteX0" fmla="*/ 5753 w 58515"/>
                <a:gd name="connsiteY0" fmla="*/ 24750 h 41656"/>
                <a:gd name="connsiteX1" fmla="*/ 6238 w 58515"/>
                <a:gd name="connsiteY1" fmla="*/ 11436 h 41656"/>
                <a:gd name="connsiteX2" fmla="*/ 855 w 58515"/>
                <a:gd name="connsiteY2" fmla="*/ 3575 h 41656"/>
                <a:gd name="connsiteX3" fmla="*/ 15858 w 58515"/>
                <a:gd name="connsiteY3" fmla="*/ 5034 h 41656"/>
                <a:gd name="connsiteX4" fmla="*/ 25633 w 58515"/>
                <a:gd name="connsiteY4" fmla="*/ 4319 h 41656"/>
                <a:gd name="connsiteX5" fmla="*/ 36429 w 58515"/>
                <a:gd name="connsiteY5" fmla="*/ 32 h 41656"/>
                <a:gd name="connsiteX6" fmla="*/ 58501 w 58515"/>
                <a:gd name="connsiteY6" fmla="*/ 3159 h 41656"/>
                <a:gd name="connsiteX7" fmla="*/ 40171 w 58515"/>
                <a:gd name="connsiteY7" fmla="*/ 15956 h 41656"/>
                <a:gd name="connsiteX8" fmla="*/ 43835 w 58515"/>
                <a:gd name="connsiteY8" fmla="*/ 20698 h 41656"/>
                <a:gd name="connsiteX9" fmla="*/ 43671 w 58515"/>
                <a:gd name="connsiteY9" fmla="*/ 25840 h 41656"/>
                <a:gd name="connsiteX10" fmla="*/ 44309 w 58515"/>
                <a:gd name="connsiteY10" fmla="*/ 33445 h 41656"/>
                <a:gd name="connsiteX11" fmla="*/ 2963 w 58515"/>
                <a:gd name="connsiteY11" fmla="*/ 41630 h 41656"/>
                <a:gd name="connsiteX12" fmla="*/ 3966 w 58515"/>
                <a:gd name="connsiteY12" fmla="*/ 35931 h 41656"/>
                <a:gd name="connsiteX13" fmla="*/ 1848 w 58515"/>
                <a:gd name="connsiteY13" fmla="*/ 30084 h 41656"/>
                <a:gd name="connsiteX14" fmla="*/ 5716 w 58515"/>
                <a:gd name="connsiteY14" fmla="*/ 24887 h 41656"/>
                <a:gd name="connsiteX15" fmla="*/ 5753 w 58515"/>
                <a:gd name="connsiteY15" fmla="*/ 24750 h 41656"/>
                <a:gd name="connsiteX0" fmla="*/ 6546 w 58515"/>
                <a:gd name="connsiteY0" fmla="*/ 36557 h 41656"/>
                <a:gd name="connsiteX1" fmla="*/ 4013 w 58515"/>
                <a:gd name="connsiteY1" fmla="*/ 35760 h 41656"/>
                <a:gd name="connsiteX2" fmla="*/ 43651 w 58515"/>
                <a:gd name="connsiteY2" fmla="*/ 25734 h 41656"/>
                <a:gd name="connsiteX3" fmla="*/ 42203 w 58515"/>
                <a:gd name="connsiteY3" fmla="*/ 28410 h 41656"/>
                <a:gd name="connsiteX4" fmla="*/ 40177 w 58515"/>
                <a:gd name="connsiteY4" fmla="*/ 15806 h 41656"/>
                <a:gd name="connsiteX5" fmla="*/ 40253 w 58515"/>
                <a:gd name="connsiteY5" fmla="*/ 17070 h 41656"/>
                <a:gd name="connsiteX6" fmla="*/ 9511 w 58515"/>
                <a:gd name="connsiteY6" fmla="*/ 26169 h 41656"/>
                <a:gd name="connsiteX7" fmla="*/ 7519 w 58515"/>
                <a:gd name="connsiteY7" fmla="*/ 19476 h 41656"/>
                <a:gd name="connsiteX0" fmla="*/ 5225 w 57987"/>
                <a:gd name="connsiteY0" fmla="*/ 24750 h 36574"/>
                <a:gd name="connsiteX1" fmla="*/ 5710 w 57987"/>
                <a:gd name="connsiteY1" fmla="*/ 11436 h 36574"/>
                <a:gd name="connsiteX2" fmla="*/ 327 w 57987"/>
                <a:gd name="connsiteY2" fmla="*/ 3575 h 36574"/>
                <a:gd name="connsiteX3" fmla="*/ 15330 w 57987"/>
                <a:gd name="connsiteY3" fmla="*/ 5034 h 36574"/>
                <a:gd name="connsiteX4" fmla="*/ 25105 w 57987"/>
                <a:gd name="connsiteY4" fmla="*/ 4319 h 36574"/>
                <a:gd name="connsiteX5" fmla="*/ 35901 w 57987"/>
                <a:gd name="connsiteY5" fmla="*/ 32 h 36574"/>
                <a:gd name="connsiteX6" fmla="*/ 57973 w 57987"/>
                <a:gd name="connsiteY6" fmla="*/ 3159 h 36574"/>
                <a:gd name="connsiteX7" fmla="*/ 39643 w 57987"/>
                <a:gd name="connsiteY7" fmla="*/ 15956 h 36574"/>
                <a:gd name="connsiteX8" fmla="*/ 43307 w 57987"/>
                <a:gd name="connsiteY8" fmla="*/ 20698 h 36574"/>
                <a:gd name="connsiteX9" fmla="*/ 43143 w 57987"/>
                <a:gd name="connsiteY9" fmla="*/ 25840 h 36574"/>
                <a:gd name="connsiteX10" fmla="*/ 43781 w 57987"/>
                <a:gd name="connsiteY10" fmla="*/ 33445 h 36574"/>
                <a:gd name="connsiteX11" fmla="*/ 3438 w 57987"/>
                <a:gd name="connsiteY11" fmla="*/ 35931 h 36574"/>
                <a:gd name="connsiteX12" fmla="*/ 1320 w 57987"/>
                <a:gd name="connsiteY12" fmla="*/ 30084 h 36574"/>
                <a:gd name="connsiteX13" fmla="*/ 5188 w 57987"/>
                <a:gd name="connsiteY13" fmla="*/ 24887 h 36574"/>
                <a:gd name="connsiteX14" fmla="*/ 5225 w 57987"/>
                <a:gd name="connsiteY14" fmla="*/ 24750 h 36574"/>
                <a:gd name="connsiteX0" fmla="*/ 6018 w 57987"/>
                <a:gd name="connsiteY0" fmla="*/ 36557 h 36574"/>
                <a:gd name="connsiteX1" fmla="*/ 3485 w 57987"/>
                <a:gd name="connsiteY1" fmla="*/ 35760 h 36574"/>
                <a:gd name="connsiteX2" fmla="*/ 43123 w 57987"/>
                <a:gd name="connsiteY2" fmla="*/ 25734 h 36574"/>
                <a:gd name="connsiteX3" fmla="*/ 41675 w 57987"/>
                <a:gd name="connsiteY3" fmla="*/ 28410 h 36574"/>
                <a:gd name="connsiteX4" fmla="*/ 39649 w 57987"/>
                <a:gd name="connsiteY4" fmla="*/ 15806 h 36574"/>
                <a:gd name="connsiteX5" fmla="*/ 39725 w 57987"/>
                <a:gd name="connsiteY5" fmla="*/ 17070 h 36574"/>
                <a:gd name="connsiteX6" fmla="*/ 8983 w 57987"/>
                <a:gd name="connsiteY6" fmla="*/ 26169 h 36574"/>
                <a:gd name="connsiteX7" fmla="*/ 6991 w 57987"/>
                <a:gd name="connsiteY7" fmla="*/ 19476 h 36574"/>
                <a:gd name="connsiteX0" fmla="*/ 5225 w 57987"/>
                <a:gd name="connsiteY0" fmla="*/ 24750 h 36574"/>
                <a:gd name="connsiteX1" fmla="*/ 5710 w 57987"/>
                <a:gd name="connsiteY1" fmla="*/ 11436 h 36574"/>
                <a:gd name="connsiteX2" fmla="*/ 327 w 57987"/>
                <a:gd name="connsiteY2" fmla="*/ 3575 h 36574"/>
                <a:gd name="connsiteX3" fmla="*/ 15330 w 57987"/>
                <a:gd name="connsiteY3" fmla="*/ 5034 h 36574"/>
                <a:gd name="connsiteX4" fmla="*/ 25105 w 57987"/>
                <a:gd name="connsiteY4" fmla="*/ 4319 h 36574"/>
                <a:gd name="connsiteX5" fmla="*/ 35901 w 57987"/>
                <a:gd name="connsiteY5" fmla="*/ 32 h 36574"/>
                <a:gd name="connsiteX6" fmla="*/ 57973 w 57987"/>
                <a:gd name="connsiteY6" fmla="*/ 3159 h 36574"/>
                <a:gd name="connsiteX7" fmla="*/ 39643 w 57987"/>
                <a:gd name="connsiteY7" fmla="*/ 15956 h 36574"/>
                <a:gd name="connsiteX8" fmla="*/ 43307 w 57987"/>
                <a:gd name="connsiteY8" fmla="*/ 20698 h 36574"/>
                <a:gd name="connsiteX9" fmla="*/ 43143 w 57987"/>
                <a:gd name="connsiteY9" fmla="*/ 25840 h 36574"/>
                <a:gd name="connsiteX10" fmla="*/ 3438 w 57987"/>
                <a:gd name="connsiteY10" fmla="*/ 35931 h 36574"/>
                <a:gd name="connsiteX11" fmla="*/ 1320 w 57987"/>
                <a:gd name="connsiteY11" fmla="*/ 30084 h 36574"/>
                <a:gd name="connsiteX12" fmla="*/ 5188 w 57987"/>
                <a:gd name="connsiteY12" fmla="*/ 24887 h 36574"/>
                <a:gd name="connsiteX13" fmla="*/ 5225 w 57987"/>
                <a:gd name="connsiteY13" fmla="*/ 24750 h 36574"/>
                <a:gd name="connsiteX0" fmla="*/ 6018 w 57987"/>
                <a:gd name="connsiteY0" fmla="*/ 36557 h 36574"/>
                <a:gd name="connsiteX1" fmla="*/ 3485 w 57987"/>
                <a:gd name="connsiteY1" fmla="*/ 35760 h 36574"/>
                <a:gd name="connsiteX2" fmla="*/ 43123 w 57987"/>
                <a:gd name="connsiteY2" fmla="*/ 25734 h 36574"/>
                <a:gd name="connsiteX3" fmla="*/ 41675 w 57987"/>
                <a:gd name="connsiteY3" fmla="*/ 28410 h 36574"/>
                <a:gd name="connsiteX4" fmla="*/ 39649 w 57987"/>
                <a:gd name="connsiteY4" fmla="*/ 15806 h 36574"/>
                <a:gd name="connsiteX5" fmla="*/ 39725 w 57987"/>
                <a:gd name="connsiteY5" fmla="*/ 17070 h 36574"/>
                <a:gd name="connsiteX6" fmla="*/ 8983 w 57987"/>
                <a:gd name="connsiteY6" fmla="*/ 26169 h 36574"/>
                <a:gd name="connsiteX7" fmla="*/ 6991 w 57987"/>
                <a:gd name="connsiteY7" fmla="*/ 19476 h 36574"/>
                <a:gd name="connsiteX0" fmla="*/ 5225 w 57987"/>
                <a:gd name="connsiteY0" fmla="*/ 24750 h 35931"/>
                <a:gd name="connsiteX1" fmla="*/ 5710 w 57987"/>
                <a:gd name="connsiteY1" fmla="*/ 11436 h 35931"/>
                <a:gd name="connsiteX2" fmla="*/ 327 w 57987"/>
                <a:gd name="connsiteY2" fmla="*/ 3575 h 35931"/>
                <a:gd name="connsiteX3" fmla="*/ 15330 w 57987"/>
                <a:gd name="connsiteY3" fmla="*/ 5034 h 35931"/>
                <a:gd name="connsiteX4" fmla="*/ 25105 w 57987"/>
                <a:gd name="connsiteY4" fmla="*/ 4319 h 35931"/>
                <a:gd name="connsiteX5" fmla="*/ 35901 w 57987"/>
                <a:gd name="connsiteY5" fmla="*/ 32 h 35931"/>
                <a:gd name="connsiteX6" fmla="*/ 57973 w 57987"/>
                <a:gd name="connsiteY6" fmla="*/ 3159 h 35931"/>
                <a:gd name="connsiteX7" fmla="*/ 39643 w 57987"/>
                <a:gd name="connsiteY7" fmla="*/ 15956 h 35931"/>
                <a:gd name="connsiteX8" fmla="*/ 43307 w 57987"/>
                <a:gd name="connsiteY8" fmla="*/ 20698 h 35931"/>
                <a:gd name="connsiteX9" fmla="*/ 43143 w 57987"/>
                <a:gd name="connsiteY9" fmla="*/ 25840 h 35931"/>
                <a:gd name="connsiteX10" fmla="*/ 3438 w 57987"/>
                <a:gd name="connsiteY10" fmla="*/ 35931 h 35931"/>
                <a:gd name="connsiteX11" fmla="*/ 1320 w 57987"/>
                <a:gd name="connsiteY11" fmla="*/ 30084 h 35931"/>
                <a:gd name="connsiteX12" fmla="*/ 5188 w 57987"/>
                <a:gd name="connsiteY12" fmla="*/ 24887 h 35931"/>
                <a:gd name="connsiteX13" fmla="*/ 5225 w 57987"/>
                <a:gd name="connsiteY13" fmla="*/ 24750 h 35931"/>
                <a:gd name="connsiteX0" fmla="*/ 43123 w 57987"/>
                <a:gd name="connsiteY0" fmla="*/ 25734 h 35931"/>
                <a:gd name="connsiteX1" fmla="*/ 41675 w 57987"/>
                <a:gd name="connsiteY1" fmla="*/ 28410 h 35931"/>
                <a:gd name="connsiteX2" fmla="*/ 39649 w 57987"/>
                <a:gd name="connsiteY2" fmla="*/ 15806 h 35931"/>
                <a:gd name="connsiteX3" fmla="*/ 39725 w 57987"/>
                <a:gd name="connsiteY3" fmla="*/ 17070 h 35931"/>
                <a:gd name="connsiteX4" fmla="*/ 8983 w 57987"/>
                <a:gd name="connsiteY4" fmla="*/ 26169 h 35931"/>
                <a:gd name="connsiteX5" fmla="*/ 6991 w 57987"/>
                <a:gd name="connsiteY5" fmla="*/ 19476 h 35931"/>
                <a:gd name="connsiteX0" fmla="*/ 5225 w 57987"/>
                <a:gd name="connsiteY0" fmla="*/ 24750 h 30090"/>
                <a:gd name="connsiteX1" fmla="*/ 5710 w 57987"/>
                <a:gd name="connsiteY1" fmla="*/ 11436 h 30090"/>
                <a:gd name="connsiteX2" fmla="*/ 327 w 57987"/>
                <a:gd name="connsiteY2" fmla="*/ 3575 h 30090"/>
                <a:gd name="connsiteX3" fmla="*/ 15330 w 57987"/>
                <a:gd name="connsiteY3" fmla="*/ 5034 h 30090"/>
                <a:gd name="connsiteX4" fmla="*/ 25105 w 57987"/>
                <a:gd name="connsiteY4" fmla="*/ 4319 h 30090"/>
                <a:gd name="connsiteX5" fmla="*/ 35901 w 57987"/>
                <a:gd name="connsiteY5" fmla="*/ 32 h 30090"/>
                <a:gd name="connsiteX6" fmla="*/ 57973 w 57987"/>
                <a:gd name="connsiteY6" fmla="*/ 3159 h 30090"/>
                <a:gd name="connsiteX7" fmla="*/ 39643 w 57987"/>
                <a:gd name="connsiteY7" fmla="*/ 15956 h 30090"/>
                <a:gd name="connsiteX8" fmla="*/ 43307 w 57987"/>
                <a:gd name="connsiteY8" fmla="*/ 20698 h 30090"/>
                <a:gd name="connsiteX9" fmla="*/ 43143 w 57987"/>
                <a:gd name="connsiteY9" fmla="*/ 25840 h 30090"/>
                <a:gd name="connsiteX10" fmla="*/ 1320 w 57987"/>
                <a:gd name="connsiteY10" fmla="*/ 30084 h 30090"/>
                <a:gd name="connsiteX11" fmla="*/ 5188 w 57987"/>
                <a:gd name="connsiteY11" fmla="*/ 24887 h 30090"/>
                <a:gd name="connsiteX12" fmla="*/ 5225 w 57987"/>
                <a:gd name="connsiteY12" fmla="*/ 24750 h 30090"/>
                <a:gd name="connsiteX0" fmla="*/ 43123 w 57987"/>
                <a:gd name="connsiteY0" fmla="*/ 25734 h 30090"/>
                <a:gd name="connsiteX1" fmla="*/ 41675 w 57987"/>
                <a:gd name="connsiteY1" fmla="*/ 28410 h 30090"/>
                <a:gd name="connsiteX2" fmla="*/ 39649 w 57987"/>
                <a:gd name="connsiteY2" fmla="*/ 15806 h 30090"/>
                <a:gd name="connsiteX3" fmla="*/ 39725 w 57987"/>
                <a:gd name="connsiteY3" fmla="*/ 17070 h 30090"/>
                <a:gd name="connsiteX4" fmla="*/ 8983 w 57987"/>
                <a:gd name="connsiteY4" fmla="*/ 26169 h 30090"/>
                <a:gd name="connsiteX5" fmla="*/ 6991 w 57987"/>
                <a:gd name="connsiteY5" fmla="*/ 19476 h 30090"/>
                <a:gd name="connsiteX0" fmla="*/ 5225 w 57987"/>
                <a:gd name="connsiteY0" fmla="*/ 24750 h 28410"/>
                <a:gd name="connsiteX1" fmla="*/ 5710 w 57987"/>
                <a:gd name="connsiteY1" fmla="*/ 11436 h 28410"/>
                <a:gd name="connsiteX2" fmla="*/ 327 w 57987"/>
                <a:gd name="connsiteY2" fmla="*/ 3575 h 28410"/>
                <a:gd name="connsiteX3" fmla="*/ 15330 w 57987"/>
                <a:gd name="connsiteY3" fmla="*/ 5034 h 28410"/>
                <a:gd name="connsiteX4" fmla="*/ 25105 w 57987"/>
                <a:gd name="connsiteY4" fmla="*/ 4319 h 28410"/>
                <a:gd name="connsiteX5" fmla="*/ 35901 w 57987"/>
                <a:gd name="connsiteY5" fmla="*/ 32 h 28410"/>
                <a:gd name="connsiteX6" fmla="*/ 57973 w 57987"/>
                <a:gd name="connsiteY6" fmla="*/ 3159 h 28410"/>
                <a:gd name="connsiteX7" fmla="*/ 39643 w 57987"/>
                <a:gd name="connsiteY7" fmla="*/ 15956 h 28410"/>
                <a:gd name="connsiteX8" fmla="*/ 43307 w 57987"/>
                <a:gd name="connsiteY8" fmla="*/ 20698 h 28410"/>
                <a:gd name="connsiteX9" fmla="*/ 43143 w 57987"/>
                <a:gd name="connsiteY9" fmla="*/ 25840 h 28410"/>
                <a:gd name="connsiteX10" fmla="*/ 5188 w 57987"/>
                <a:gd name="connsiteY10" fmla="*/ 24887 h 28410"/>
                <a:gd name="connsiteX11" fmla="*/ 5225 w 57987"/>
                <a:gd name="connsiteY11" fmla="*/ 24750 h 28410"/>
                <a:gd name="connsiteX0" fmla="*/ 43123 w 57987"/>
                <a:gd name="connsiteY0" fmla="*/ 25734 h 28410"/>
                <a:gd name="connsiteX1" fmla="*/ 41675 w 57987"/>
                <a:gd name="connsiteY1" fmla="*/ 28410 h 28410"/>
                <a:gd name="connsiteX2" fmla="*/ 39649 w 57987"/>
                <a:gd name="connsiteY2" fmla="*/ 15806 h 28410"/>
                <a:gd name="connsiteX3" fmla="*/ 39725 w 57987"/>
                <a:gd name="connsiteY3" fmla="*/ 17070 h 28410"/>
                <a:gd name="connsiteX4" fmla="*/ 8983 w 57987"/>
                <a:gd name="connsiteY4" fmla="*/ 26169 h 28410"/>
                <a:gd name="connsiteX5" fmla="*/ 6991 w 57987"/>
                <a:gd name="connsiteY5" fmla="*/ 19476 h 28410"/>
                <a:gd name="connsiteX0" fmla="*/ 5225 w 49172"/>
                <a:gd name="connsiteY0" fmla="*/ 24758 h 28418"/>
                <a:gd name="connsiteX1" fmla="*/ 5710 w 49172"/>
                <a:gd name="connsiteY1" fmla="*/ 11444 h 28418"/>
                <a:gd name="connsiteX2" fmla="*/ 327 w 49172"/>
                <a:gd name="connsiteY2" fmla="*/ 3583 h 28418"/>
                <a:gd name="connsiteX3" fmla="*/ 15330 w 49172"/>
                <a:gd name="connsiteY3" fmla="*/ 5042 h 28418"/>
                <a:gd name="connsiteX4" fmla="*/ 25105 w 49172"/>
                <a:gd name="connsiteY4" fmla="*/ 4327 h 28418"/>
                <a:gd name="connsiteX5" fmla="*/ 35901 w 49172"/>
                <a:gd name="connsiteY5" fmla="*/ 40 h 28418"/>
                <a:gd name="connsiteX6" fmla="*/ 49146 w 49172"/>
                <a:gd name="connsiteY6" fmla="*/ 6859 h 28418"/>
                <a:gd name="connsiteX7" fmla="*/ 39643 w 49172"/>
                <a:gd name="connsiteY7" fmla="*/ 15964 h 28418"/>
                <a:gd name="connsiteX8" fmla="*/ 43307 w 49172"/>
                <a:gd name="connsiteY8" fmla="*/ 20706 h 28418"/>
                <a:gd name="connsiteX9" fmla="*/ 43143 w 49172"/>
                <a:gd name="connsiteY9" fmla="*/ 25848 h 28418"/>
                <a:gd name="connsiteX10" fmla="*/ 5188 w 49172"/>
                <a:gd name="connsiteY10" fmla="*/ 24895 h 28418"/>
                <a:gd name="connsiteX11" fmla="*/ 5225 w 49172"/>
                <a:gd name="connsiteY11" fmla="*/ 24758 h 28418"/>
                <a:gd name="connsiteX0" fmla="*/ 43123 w 49172"/>
                <a:gd name="connsiteY0" fmla="*/ 25742 h 28418"/>
                <a:gd name="connsiteX1" fmla="*/ 41675 w 49172"/>
                <a:gd name="connsiteY1" fmla="*/ 28418 h 28418"/>
                <a:gd name="connsiteX2" fmla="*/ 39649 w 49172"/>
                <a:gd name="connsiteY2" fmla="*/ 15814 h 28418"/>
                <a:gd name="connsiteX3" fmla="*/ 39725 w 49172"/>
                <a:gd name="connsiteY3" fmla="*/ 17078 h 28418"/>
                <a:gd name="connsiteX4" fmla="*/ 8983 w 49172"/>
                <a:gd name="connsiteY4" fmla="*/ 26177 h 28418"/>
                <a:gd name="connsiteX5" fmla="*/ 6991 w 49172"/>
                <a:gd name="connsiteY5" fmla="*/ 19484 h 28418"/>
                <a:gd name="connsiteX0" fmla="*/ 5225 w 49179"/>
                <a:gd name="connsiteY0" fmla="*/ 22966 h 26626"/>
                <a:gd name="connsiteX1" fmla="*/ 5710 w 49179"/>
                <a:gd name="connsiteY1" fmla="*/ 9652 h 26626"/>
                <a:gd name="connsiteX2" fmla="*/ 327 w 49179"/>
                <a:gd name="connsiteY2" fmla="*/ 1791 h 26626"/>
                <a:gd name="connsiteX3" fmla="*/ 15330 w 49179"/>
                <a:gd name="connsiteY3" fmla="*/ 3250 h 26626"/>
                <a:gd name="connsiteX4" fmla="*/ 25105 w 49179"/>
                <a:gd name="connsiteY4" fmla="*/ 2535 h 26626"/>
                <a:gd name="connsiteX5" fmla="*/ 35460 w 49179"/>
                <a:gd name="connsiteY5" fmla="*/ 1412 h 26626"/>
                <a:gd name="connsiteX6" fmla="*/ 49146 w 49179"/>
                <a:gd name="connsiteY6" fmla="*/ 5067 h 26626"/>
                <a:gd name="connsiteX7" fmla="*/ 39643 w 49179"/>
                <a:gd name="connsiteY7" fmla="*/ 14172 h 26626"/>
                <a:gd name="connsiteX8" fmla="*/ 43307 w 49179"/>
                <a:gd name="connsiteY8" fmla="*/ 18914 h 26626"/>
                <a:gd name="connsiteX9" fmla="*/ 43143 w 49179"/>
                <a:gd name="connsiteY9" fmla="*/ 24056 h 26626"/>
                <a:gd name="connsiteX10" fmla="*/ 5188 w 49179"/>
                <a:gd name="connsiteY10" fmla="*/ 23103 h 26626"/>
                <a:gd name="connsiteX11" fmla="*/ 5225 w 49179"/>
                <a:gd name="connsiteY11" fmla="*/ 22966 h 26626"/>
                <a:gd name="connsiteX0" fmla="*/ 43123 w 49179"/>
                <a:gd name="connsiteY0" fmla="*/ 23950 h 26626"/>
                <a:gd name="connsiteX1" fmla="*/ 41675 w 49179"/>
                <a:gd name="connsiteY1" fmla="*/ 26626 h 26626"/>
                <a:gd name="connsiteX2" fmla="*/ 39649 w 49179"/>
                <a:gd name="connsiteY2" fmla="*/ 14022 h 26626"/>
                <a:gd name="connsiteX3" fmla="*/ 39725 w 49179"/>
                <a:gd name="connsiteY3" fmla="*/ 15286 h 26626"/>
                <a:gd name="connsiteX4" fmla="*/ 8983 w 49179"/>
                <a:gd name="connsiteY4" fmla="*/ 24385 h 26626"/>
                <a:gd name="connsiteX5" fmla="*/ 6991 w 49179"/>
                <a:gd name="connsiteY5" fmla="*/ 17692 h 26626"/>
                <a:gd name="connsiteX0" fmla="*/ 5225 w 49179"/>
                <a:gd name="connsiteY0" fmla="*/ 21846 h 25506"/>
                <a:gd name="connsiteX1" fmla="*/ 5710 w 49179"/>
                <a:gd name="connsiteY1" fmla="*/ 8532 h 25506"/>
                <a:gd name="connsiteX2" fmla="*/ 327 w 49179"/>
                <a:gd name="connsiteY2" fmla="*/ 671 h 25506"/>
                <a:gd name="connsiteX3" fmla="*/ 15330 w 49179"/>
                <a:gd name="connsiteY3" fmla="*/ 2130 h 25506"/>
                <a:gd name="connsiteX4" fmla="*/ 25105 w 49179"/>
                <a:gd name="connsiteY4" fmla="*/ 1415 h 25506"/>
                <a:gd name="connsiteX5" fmla="*/ 35460 w 49179"/>
                <a:gd name="connsiteY5" fmla="*/ 292 h 25506"/>
                <a:gd name="connsiteX6" fmla="*/ 49146 w 49179"/>
                <a:gd name="connsiteY6" fmla="*/ 3947 h 25506"/>
                <a:gd name="connsiteX7" fmla="*/ 39643 w 49179"/>
                <a:gd name="connsiteY7" fmla="*/ 13052 h 25506"/>
                <a:gd name="connsiteX8" fmla="*/ 43307 w 49179"/>
                <a:gd name="connsiteY8" fmla="*/ 17794 h 25506"/>
                <a:gd name="connsiteX9" fmla="*/ 43143 w 49179"/>
                <a:gd name="connsiteY9" fmla="*/ 22936 h 25506"/>
                <a:gd name="connsiteX10" fmla="*/ 5188 w 49179"/>
                <a:gd name="connsiteY10" fmla="*/ 21983 h 25506"/>
                <a:gd name="connsiteX11" fmla="*/ 5225 w 49179"/>
                <a:gd name="connsiteY11" fmla="*/ 21846 h 25506"/>
                <a:gd name="connsiteX0" fmla="*/ 43123 w 49179"/>
                <a:gd name="connsiteY0" fmla="*/ 22830 h 25506"/>
                <a:gd name="connsiteX1" fmla="*/ 41675 w 49179"/>
                <a:gd name="connsiteY1" fmla="*/ 25506 h 25506"/>
                <a:gd name="connsiteX2" fmla="*/ 39649 w 49179"/>
                <a:gd name="connsiteY2" fmla="*/ 12902 h 25506"/>
                <a:gd name="connsiteX3" fmla="*/ 39725 w 49179"/>
                <a:gd name="connsiteY3" fmla="*/ 14166 h 25506"/>
                <a:gd name="connsiteX4" fmla="*/ 8983 w 49179"/>
                <a:gd name="connsiteY4" fmla="*/ 23265 h 25506"/>
                <a:gd name="connsiteX5" fmla="*/ 6991 w 49179"/>
                <a:gd name="connsiteY5" fmla="*/ 16572 h 25506"/>
                <a:gd name="connsiteX0" fmla="*/ 5078 w 49032"/>
                <a:gd name="connsiteY0" fmla="*/ 23163 h 26823"/>
                <a:gd name="connsiteX1" fmla="*/ 5563 w 49032"/>
                <a:gd name="connsiteY1" fmla="*/ 9849 h 26823"/>
                <a:gd name="connsiteX2" fmla="*/ 180 w 49032"/>
                <a:gd name="connsiteY2" fmla="*/ 1988 h 26823"/>
                <a:gd name="connsiteX3" fmla="*/ 15183 w 49032"/>
                <a:gd name="connsiteY3" fmla="*/ 3447 h 26823"/>
                <a:gd name="connsiteX4" fmla="*/ 24958 w 49032"/>
                <a:gd name="connsiteY4" fmla="*/ 2732 h 26823"/>
                <a:gd name="connsiteX5" fmla="*/ 35313 w 49032"/>
                <a:gd name="connsiteY5" fmla="*/ 1609 h 26823"/>
                <a:gd name="connsiteX6" fmla="*/ 48999 w 49032"/>
                <a:gd name="connsiteY6" fmla="*/ 5264 h 26823"/>
                <a:gd name="connsiteX7" fmla="*/ 39496 w 49032"/>
                <a:gd name="connsiteY7" fmla="*/ 14369 h 26823"/>
                <a:gd name="connsiteX8" fmla="*/ 43160 w 49032"/>
                <a:gd name="connsiteY8" fmla="*/ 19111 h 26823"/>
                <a:gd name="connsiteX9" fmla="*/ 42996 w 49032"/>
                <a:gd name="connsiteY9" fmla="*/ 24253 h 26823"/>
                <a:gd name="connsiteX10" fmla="*/ 5041 w 49032"/>
                <a:gd name="connsiteY10" fmla="*/ 23300 h 26823"/>
                <a:gd name="connsiteX11" fmla="*/ 5078 w 49032"/>
                <a:gd name="connsiteY11" fmla="*/ 23163 h 26823"/>
                <a:gd name="connsiteX0" fmla="*/ 42976 w 49032"/>
                <a:gd name="connsiteY0" fmla="*/ 24147 h 26823"/>
                <a:gd name="connsiteX1" fmla="*/ 41528 w 49032"/>
                <a:gd name="connsiteY1" fmla="*/ 26823 h 26823"/>
                <a:gd name="connsiteX2" fmla="*/ 39502 w 49032"/>
                <a:gd name="connsiteY2" fmla="*/ 14219 h 26823"/>
                <a:gd name="connsiteX3" fmla="*/ 39578 w 49032"/>
                <a:gd name="connsiteY3" fmla="*/ 15483 h 26823"/>
                <a:gd name="connsiteX4" fmla="*/ 8836 w 49032"/>
                <a:gd name="connsiteY4" fmla="*/ 24582 h 26823"/>
                <a:gd name="connsiteX5" fmla="*/ 6844 w 49032"/>
                <a:gd name="connsiteY5" fmla="*/ 17889 h 26823"/>
                <a:gd name="connsiteX0" fmla="*/ 5078 w 49032"/>
                <a:gd name="connsiteY0" fmla="*/ 23163 h 26823"/>
                <a:gd name="connsiteX1" fmla="*/ 5563 w 49032"/>
                <a:gd name="connsiteY1" fmla="*/ 9849 h 26823"/>
                <a:gd name="connsiteX2" fmla="*/ 180 w 49032"/>
                <a:gd name="connsiteY2" fmla="*/ 1988 h 26823"/>
                <a:gd name="connsiteX3" fmla="*/ 15183 w 49032"/>
                <a:gd name="connsiteY3" fmla="*/ 3447 h 26823"/>
                <a:gd name="connsiteX4" fmla="*/ 24958 w 49032"/>
                <a:gd name="connsiteY4" fmla="*/ 2732 h 26823"/>
                <a:gd name="connsiteX5" fmla="*/ 35313 w 49032"/>
                <a:gd name="connsiteY5" fmla="*/ 1609 h 26823"/>
                <a:gd name="connsiteX6" fmla="*/ 48999 w 49032"/>
                <a:gd name="connsiteY6" fmla="*/ 5264 h 26823"/>
                <a:gd name="connsiteX7" fmla="*/ 39496 w 49032"/>
                <a:gd name="connsiteY7" fmla="*/ 14369 h 26823"/>
                <a:gd name="connsiteX8" fmla="*/ 43160 w 49032"/>
                <a:gd name="connsiteY8" fmla="*/ 19111 h 26823"/>
                <a:gd name="connsiteX9" fmla="*/ 42996 w 49032"/>
                <a:gd name="connsiteY9" fmla="*/ 24253 h 26823"/>
                <a:gd name="connsiteX10" fmla="*/ 5041 w 49032"/>
                <a:gd name="connsiteY10" fmla="*/ 23300 h 26823"/>
                <a:gd name="connsiteX11" fmla="*/ 5078 w 49032"/>
                <a:gd name="connsiteY11" fmla="*/ 23163 h 26823"/>
                <a:gd name="connsiteX0" fmla="*/ 42976 w 49032"/>
                <a:gd name="connsiteY0" fmla="*/ 24147 h 26823"/>
                <a:gd name="connsiteX1" fmla="*/ 41528 w 49032"/>
                <a:gd name="connsiteY1" fmla="*/ 26823 h 26823"/>
                <a:gd name="connsiteX2" fmla="*/ 39502 w 49032"/>
                <a:gd name="connsiteY2" fmla="*/ 14219 h 26823"/>
                <a:gd name="connsiteX3" fmla="*/ 39578 w 49032"/>
                <a:gd name="connsiteY3" fmla="*/ 15483 h 26823"/>
                <a:gd name="connsiteX4" fmla="*/ 16604 w 49032"/>
                <a:gd name="connsiteY4" fmla="*/ 22894 h 26823"/>
                <a:gd name="connsiteX5" fmla="*/ 6844 w 49032"/>
                <a:gd name="connsiteY5" fmla="*/ 17889 h 26823"/>
                <a:gd name="connsiteX0" fmla="*/ 5078 w 49032"/>
                <a:gd name="connsiteY0" fmla="*/ 23163 h 26823"/>
                <a:gd name="connsiteX1" fmla="*/ 5563 w 49032"/>
                <a:gd name="connsiteY1" fmla="*/ 9849 h 26823"/>
                <a:gd name="connsiteX2" fmla="*/ 180 w 49032"/>
                <a:gd name="connsiteY2" fmla="*/ 1988 h 26823"/>
                <a:gd name="connsiteX3" fmla="*/ 15183 w 49032"/>
                <a:gd name="connsiteY3" fmla="*/ 3447 h 26823"/>
                <a:gd name="connsiteX4" fmla="*/ 24958 w 49032"/>
                <a:gd name="connsiteY4" fmla="*/ 2732 h 26823"/>
                <a:gd name="connsiteX5" fmla="*/ 35313 w 49032"/>
                <a:gd name="connsiteY5" fmla="*/ 1609 h 26823"/>
                <a:gd name="connsiteX6" fmla="*/ 48999 w 49032"/>
                <a:gd name="connsiteY6" fmla="*/ 5264 h 26823"/>
                <a:gd name="connsiteX7" fmla="*/ 39496 w 49032"/>
                <a:gd name="connsiteY7" fmla="*/ 14369 h 26823"/>
                <a:gd name="connsiteX8" fmla="*/ 43160 w 49032"/>
                <a:gd name="connsiteY8" fmla="*/ 19111 h 26823"/>
                <a:gd name="connsiteX9" fmla="*/ 42996 w 49032"/>
                <a:gd name="connsiteY9" fmla="*/ 24253 h 26823"/>
                <a:gd name="connsiteX10" fmla="*/ 5041 w 49032"/>
                <a:gd name="connsiteY10" fmla="*/ 23300 h 26823"/>
                <a:gd name="connsiteX11" fmla="*/ 5078 w 49032"/>
                <a:gd name="connsiteY11" fmla="*/ 23163 h 26823"/>
                <a:gd name="connsiteX0" fmla="*/ 42976 w 49032"/>
                <a:gd name="connsiteY0" fmla="*/ 24147 h 26823"/>
                <a:gd name="connsiteX1" fmla="*/ 41528 w 49032"/>
                <a:gd name="connsiteY1" fmla="*/ 26823 h 26823"/>
                <a:gd name="connsiteX2" fmla="*/ 39502 w 49032"/>
                <a:gd name="connsiteY2" fmla="*/ 14219 h 26823"/>
                <a:gd name="connsiteX3" fmla="*/ 39578 w 49032"/>
                <a:gd name="connsiteY3" fmla="*/ 15483 h 26823"/>
                <a:gd name="connsiteX4" fmla="*/ 16604 w 49032"/>
                <a:gd name="connsiteY4" fmla="*/ 22894 h 26823"/>
                <a:gd name="connsiteX5" fmla="*/ 15318 w 49032"/>
                <a:gd name="connsiteY5" fmla="*/ 21264 h 2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32" h="26823">
                  <a:moveTo>
                    <a:pt x="5078" y="23163"/>
                  </a:moveTo>
                  <a:cubicBezTo>
                    <a:pt x="5092" y="21712"/>
                    <a:pt x="7850" y="13993"/>
                    <a:pt x="5563" y="9849"/>
                  </a:cubicBezTo>
                  <a:cubicBezTo>
                    <a:pt x="3276" y="5705"/>
                    <a:pt x="-916" y="3572"/>
                    <a:pt x="180" y="1988"/>
                  </a:cubicBezTo>
                  <a:cubicBezTo>
                    <a:pt x="3107" y="-2243"/>
                    <a:pt x="12442" y="1262"/>
                    <a:pt x="15183" y="3447"/>
                  </a:cubicBezTo>
                  <a:cubicBezTo>
                    <a:pt x="19504" y="3900"/>
                    <a:pt x="22416" y="-678"/>
                    <a:pt x="24958" y="2732"/>
                  </a:cubicBezTo>
                  <a:cubicBezTo>
                    <a:pt x="25599" y="983"/>
                    <a:pt x="31306" y="1187"/>
                    <a:pt x="35313" y="1609"/>
                  </a:cubicBezTo>
                  <a:cubicBezTo>
                    <a:pt x="39320" y="2031"/>
                    <a:pt x="48302" y="3137"/>
                    <a:pt x="48999" y="5264"/>
                  </a:cubicBezTo>
                  <a:cubicBezTo>
                    <a:pt x="49696" y="7391"/>
                    <a:pt x="39208" y="12193"/>
                    <a:pt x="39496" y="14369"/>
                  </a:cubicBezTo>
                  <a:cubicBezTo>
                    <a:pt x="41224" y="15011"/>
                    <a:pt x="42600" y="16791"/>
                    <a:pt x="43160" y="19111"/>
                  </a:cubicBezTo>
                  <a:cubicBezTo>
                    <a:pt x="43567" y="20795"/>
                    <a:pt x="43509" y="22624"/>
                    <a:pt x="42996" y="24253"/>
                  </a:cubicBezTo>
                  <a:cubicBezTo>
                    <a:pt x="36643" y="24951"/>
                    <a:pt x="11361" y="23482"/>
                    <a:pt x="5041" y="23300"/>
                  </a:cubicBezTo>
                  <a:cubicBezTo>
                    <a:pt x="5053" y="23254"/>
                    <a:pt x="5066" y="23209"/>
                    <a:pt x="5078" y="23163"/>
                  </a:cubicBezTo>
                  <a:close/>
                </a:path>
                <a:path w="49032" h="26823" fill="none" extrusionOk="0">
                  <a:moveTo>
                    <a:pt x="42976" y="24147"/>
                  </a:moveTo>
                  <a:cubicBezTo>
                    <a:pt x="42651" y="25179"/>
                    <a:pt x="42156" y="26095"/>
                    <a:pt x="41528" y="26823"/>
                  </a:cubicBezTo>
                  <a:moveTo>
                    <a:pt x="39502" y="14219"/>
                  </a:moveTo>
                  <a:cubicBezTo>
                    <a:pt x="39557" y="14636"/>
                    <a:pt x="39583" y="15059"/>
                    <a:pt x="39578" y="15483"/>
                  </a:cubicBezTo>
                  <a:moveTo>
                    <a:pt x="16604" y="22894"/>
                  </a:moveTo>
                  <a:cubicBezTo>
                    <a:pt x="16501" y="22430"/>
                    <a:pt x="15366" y="21745"/>
                    <a:pt x="15318" y="21264"/>
                  </a:cubicBezTo>
                </a:path>
              </a:pathLst>
            </a:custGeom>
            <a:solidFill>
              <a:srgbClr val="A50021"/>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cxnSp>
          <p:nvCxnSpPr>
            <p:cNvPr id="53" name="Gerade Verbindung mit Pfeil 52">
              <a:extLst>
                <a:ext uri="{FF2B5EF4-FFF2-40B4-BE49-F238E27FC236}">
                  <a16:creationId xmlns:a16="http://schemas.microsoft.com/office/drawing/2014/main" id="{E43DA338-69C0-4BA7-96D5-48950D00C0A7}"/>
                </a:ext>
              </a:extLst>
            </p:cNvPr>
            <p:cNvCxnSpPr/>
            <p:nvPr/>
          </p:nvCxnSpPr>
          <p:spPr>
            <a:xfrm flipV="1">
              <a:off x="-21056998" y="23562659"/>
              <a:ext cx="364789" cy="228282"/>
            </a:xfrm>
            <a:prstGeom prst="straightConnector1">
              <a:avLst/>
            </a:prstGeom>
            <a:noFill/>
            <a:ln w="50800" cap="flat" cmpd="sng" algn="ctr">
              <a:solidFill>
                <a:srgbClr val="800000"/>
              </a:solidFill>
              <a:prstDash val="solid"/>
              <a:miter lim="800000"/>
              <a:tailEnd type="triangle" w="med" len="sm"/>
            </a:ln>
            <a:effectLst/>
          </p:spPr>
        </p:cxnSp>
        <p:cxnSp>
          <p:nvCxnSpPr>
            <p:cNvPr id="54" name="Gerade Verbindung mit Pfeil 53">
              <a:extLst>
                <a:ext uri="{FF2B5EF4-FFF2-40B4-BE49-F238E27FC236}">
                  <a16:creationId xmlns:a16="http://schemas.microsoft.com/office/drawing/2014/main" id="{E1CDD847-2865-4A50-B497-2AD008DF83A4}"/>
                </a:ext>
              </a:extLst>
            </p:cNvPr>
            <p:cNvCxnSpPr/>
            <p:nvPr/>
          </p:nvCxnSpPr>
          <p:spPr>
            <a:xfrm>
              <a:off x="-19731605" y="23603642"/>
              <a:ext cx="417067" cy="118979"/>
            </a:xfrm>
            <a:prstGeom prst="straightConnector1">
              <a:avLst/>
            </a:prstGeom>
            <a:noFill/>
            <a:ln w="50800" cap="flat" cmpd="sng" algn="ctr">
              <a:solidFill>
                <a:srgbClr val="800000"/>
              </a:solidFill>
              <a:prstDash val="solid"/>
              <a:miter lim="800000"/>
              <a:tailEnd type="triangle" w="med" len="sm"/>
            </a:ln>
            <a:effectLst/>
          </p:spPr>
        </p:cxnSp>
      </p:grpSp>
      <p:sp>
        <p:nvSpPr>
          <p:cNvPr id="22" name="Pfeil nach links und oben 20">
            <a:extLst>
              <a:ext uri="{FF2B5EF4-FFF2-40B4-BE49-F238E27FC236}">
                <a16:creationId xmlns:a16="http://schemas.microsoft.com/office/drawing/2014/main" id="{FBDE82BE-CBF8-440E-BFBE-84D99C6DDF29}"/>
              </a:ext>
            </a:extLst>
          </p:cNvPr>
          <p:cNvSpPr/>
          <p:nvPr/>
        </p:nvSpPr>
        <p:spPr>
          <a:xfrm rot="8235558">
            <a:off x="3906086" y="4169582"/>
            <a:ext cx="767723" cy="774743"/>
          </a:xfrm>
          <a:custGeom>
            <a:avLst/>
            <a:gdLst>
              <a:gd name="connsiteX0" fmla="*/ 0 w 297549"/>
              <a:gd name="connsiteY0" fmla="*/ 223162 h 297549"/>
              <a:gd name="connsiteX1" fmla="*/ 74387 w 297549"/>
              <a:gd name="connsiteY1" fmla="*/ 148775 h 297549"/>
              <a:gd name="connsiteX2" fmla="*/ 74387 w 297549"/>
              <a:gd name="connsiteY2" fmla="*/ 185968 h 297549"/>
              <a:gd name="connsiteX3" fmla="*/ 185968 w 297549"/>
              <a:gd name="connsiteY3" fmla="*/ 185968 h 297549"/>
              <a:gd name="connsiteX4" fmla="*/ 185968 w 297549"/>
              <a:gd name="connsiteY4" fmla="*/ 74387 h 297549"/>
              <a:gd name="connsiteX5" fmla="*/ 148775 w 297549"/>
              <a:gd name="connsiteY5" fmla="*/ 74387 h 297549"/>
              <a:gd name="connsiteX6" fmla="*/ 223162 w 297549"/>
              <a:gd name="connsiteY6" fmla="*/ 0 h 297549"/>
              <a:gd name="connsiteX7" fmla="*/ 297549 w 297549"/>
              <a:gd name="connsiteY7" fmla="*/ 74387 h 297549"/>
              <a:gd name="connsiteX8" fmla="*/ 260355 w 297549"/>
              <a:gd name="connsiteY8" fmla="*/ 74387 h 297549"/>
              <a:gd name="connsiteX9" fmla="*/ 260355 w 297549"/>
              <a:gd name="connsiteY9" fmla="*/ 260355 h 297549"/>
              <a:gd name="connsiteX10" fmla="*/ 74387 w 297549"/>
              <a:gd name="connsiteY10" fmla="*/ 260355 h 297549"/>
              <a:gd name="connsiteX11" fmla="*/ 74387 w 297549"/>
              <a:gd name="connsiteY11" fmla="*/ 297549 h 297549"/>
              <a:gd name="connsiteX12" fmla="*/ 0 w 297549"/>
              <a:gd name="connsiteY12" fmla="*/ 223162 h 297549"/>
              <a:gd name="connsiteX0" fmla="*/ 0 w 297549"/>
              <a:gd name="connsiteY0" fmla="*/ 223162 h 297549"/>
              <a:gd name="connsiteX1" fmla="*/ 74387 w 297549"/>
              <a:gd name="connsiteY1" fmla="*/ 148775 h 297549"/>
              <a:gd name="connsiteX2" fmla="*/ 74387 w 297549"/>
              <a:gd name="connsiteY2" fmla="*/ 185968 h 297549"/>
              <a:gd name="connsiteX3" fmla="*/ 185968 w 297549"/>
              <a:gd name="connsiteY3" fmla="*/ 185968 h 297549"/>
              <a:gd name="connsiteX4" fmla="*/ 185968 w 297549"/>
              <a:gd name="connsiteY4" fmla="*/ 74387 h 297549"/>
              <a:gd name="connsiteX5" fmla="*/ 148775 w 297549"/>
              <a:gd name="connsiteY5" fmla="*/ 74387 h 297549"/>
              <a:gd name="connsiteX6" fmla="*/ 223162 w 297549"/>
              <a:gd name="connsiteY6" fmla="*/ 0 h 297549"/>
              <a:gd name="connsiteX7" fmla="*/ 297549 w 297549"/>
              <a:gd name="connsiteY7" fmla="*/ 74387 h 297549"/>
              <a:gd name="connsiteX8" fmla="*/ 260355 w 297549"/>
              <a:gd name="connsiteY8" fmla="*/ 74387 h 297549"/>
              <a:gd name="connsiteX9" fmla="*/ 260355 w 297549"/>
              <a:gd name="connsiteY9" fmla="*/ 260355 h 297549"/>
              <a:gd name="connsiteX10" fmla="*/ 214716 w 297549"/>
              <a:gd name="connsiteY10" fmla="*/ 267365 h 297549"/>
              <a:gd name="connsiteX11" fmla="*/ 74387 w 297549"/>
              <a:gd name="connsiteY11" fmla="*/ 260355 h 297549"/>
              <a:gd name="connsiteX12" fmla="*/ 74387 w 297549"/>
              <a:gd name="connsiteY12" fmla="*/ 297549 h 297549"/>
              <a:gd name="connsiteX13" fmla="*/ 0 w 297549"/>
              <a:gd name="connsiteY13" fmla="*/ 223162 h 297549"/>
              <a:gd name="connsiteX0" fmla="*/ 0 w 297549"/>
              <a:gd name="connsiteY0" fmla="*/ 223162 h 333033"/>
              <a:gd name="connsiteX1" fmla="*/ 74387 w 297549"/>
              <a:gd name="connsiteY1" fmla="*/ 148775 h 333033"/>
              <a:gd name="connsiteX2" fmla="*/ 74387 w 297549"/>
              <a:gd name="connsiteY2" fmla="*/ 185968 h 333033"/>
              <a:gd name="connsiteX3" fmla="*/ 185968 w 297549"/>
              <a:gd name="connsiteY3" fmla="*/ 185968 h 333033"/>
              <a:gd name="connsiteX4" fmla="*/ 185968 w 297549"/>
              <a:gd name="connsiteY4" fmla="*/ 74387 h 333033"/>
              <a:gd name="connsiteX5" fmla="*/ 148775 w 297549"/>
              <a:gd name="connsiteY5" fmla="*/ 74387 h 333033"/>
              <a:gd name="connsiteX6" fmla="*/ 223162 w 297549"/>
              <a:gd name="connsiteY6" fmla="*/ 0 h 333033"/>
              <a:gd name="connsiteX7" fmla="*/ 297549 w 297549"/>
              <a:gd name="connsiteY7" fmla="*/ 74387 h 333033"/>
              <a:gd name="connsiteX8" fmla="*/ 260355 w 297549"/>
              <a:gd name="connsiteY8" fmla="*/ 74387 h 333033"/>
              <a:gd name="connsiteX9" fmla="*/ 260355 w 297549"/>
              <a:gd name="connsiteY9" fmla="*/ 260355 h 333033"/>
              <a:gd name="connsiteX10" fmla="*/ 206296 w 297549"/>
              <a:gd name="connsiteY10" fmla="*/ 333033 h 333033"/>
              <a:gd name="connsiteX11" fmla="*/ 74387 w 297549"/>
              <a:gd name="connsiteY11" fmla="*/ 260355 h 333033"/>
              <a:gd name="connsiteX12" fmla="*/ 74387 w 297549"/>
              <a:gd name="connsiteY12" fmla="*/ 297549 h 333033"/>
              <a:gd name="connsiteX13" fmla="*/ 0 w 297549"/>
              <a:gd name="connsiteY13" fmla="*/ 223162 h 333033"/>
              <a:gd name="connsiteX0" fmla="*/ 0 w 297549"/>
              <a:gd name="connsiteY0" fmla="*/ 223162 h 343137"/>
              <a:gd name="connsiteX1" fmla="*/ 74387 w 297549"/>
              <a:gd name="connsiteY1" fmla="*/ 148775 h 343137"/>
              <a:gd name="connsiteX2" fmla="*/ 74387 w 297549"/>
              <a:gd name="connsiteY2" fmla="*/ 185968 h 343137"/>
              <a:gd name="connsiteX3" fmla="*/ 185968 w 297549"/>
              <a:gd name="connsiteY3" fmla="*/ 185968 h 343137"/>
              <a:gd name="connsiteX4" fmla="*/ 185968 w 297549"/>
              <a:gd name="connsiteY4" fmla="*/ 74387 h 343137"/>
              <a:gd name="connsiteX5" fmla="*/ 148775 w 297549"/>
              <a:gd name="connsiteY5" fmla="*/ 74387 h 343137"/>
              <a:gd name="connsiteX6" fmla="*/ 223162 w 297549"/>
              <a:gd name="connsiteY6" fmla="*/ 0 h 343137"/>
              <a:gd name="connsiteX7" fmla="*/ 297549 w 297549"/>
              <a:gd name="connsiteY7" fmla="*/ 74387 h 343137"/>
              <a:gd name="connsiteX8" fmla="*/ 260355 w 297549"/>
              <a:gd name="connsiteY8" fmla="*/ 74387 h 343137"/>
              <a:gd name="connsiteX9" fmla="*/ 260355 w 297549"/>
              <a:gd name="connsiteY9" fmla="*/ 260355 h 343137"/>
              <a:gd name="connsiteX10" fmla="*/ 196193 w 297549"/>
              <a:gd name="connsiteY10" fmla="*/ 343137 h 343137"/>
              <a:gd name="connsiteX11" fmla="*/ 74387 w 297549"/>
              <a:gd name="connsiteY11" fmla="*/ 260355 h 343137"/>
              <a:gd name="connsiteX12" fmla="*/ 74387 w 297549"/>
              <a:gd name="connsiteY12" fmla="*/ 297549 h 343137"/>
              <a:gd name="connsiteX13" fmla="*/ 0 w 297549"/>
              <a:gd name="connsiteY13" fmla="*/ 223162 h 343137"/>
              <a:gd name="connsiteX0" fmla="*/ 0 w 346228"/>
              <a:gd name="connsiteY0" fmla="*/ 223162 h 343137"/>
              <a:gd name="connsiteX1" fmla="*/ 74387 w 346228"/>
              <a:gd name="connsiteY1" fmla="*/ 148775 h 343137"/>
              <a:gd name="connsiteX2" fmla="*/ 74387 w 346228"/>
              <a:gd name="connsiteY2" fmla="*/ 185968 h 343137"/>
              <a:gd name="connsiteX3" fmla="*/ 185968 w 346228"/>
              <a:gd name="connsiteY3" fmla="*/ 185968 h 343137"/>
              <a:gd name="connsiteX4" fmla="*/ 185968 w 346228"/>
              <a:gd name="connsiteY4" fmla="*/ 74387 h 343137"/>
              <a:gd name="connsiteX5" fmla="*/ 148775 w 346228"/>
              <a:gd name="connsiteY5" fmla="*/ 74387 h 343137"/>
              <a:gd name="connsiteX6" fmla="*/ 223162 w 346228"/>
              <a:gd name="connsiteY6" fmla="*/ 0 h 343137"/>
              <a:gd name="connsiteX7" fmla="*/ 297549 w 346228"/>
              <a:gd name="connsiteY7" fmla="*/ 74387 h 343137"/>
              <a:gd name="connsiteX8" fmla="*/ 260355 w 346228"/>
              <a:gd name="connsiteY8" fmla="*/ 74387 h 343137"/>
              <a:gd name="connsiteX9" fmla="*/ 346228 w 346228"/>
              <a:gd name="connsiteY9" fmla="*/ 181216 h 343137"/>
              <a:gd name="connsiteX10" fmla="*/ 196193 w 346228"/>
              <a:gd name="connsiteY10" fmla="*/ 343137 h 343137"/>
              <a:gd name="connsiteX11" fmla="*/ 74387 w 346228"/>
              <a:gd name="connsiteY11" fmla="*/ 260355 h 343137"/>
              <a:gd name="connsiteX12" fmla="*/ 74387 w 346228"/>
              <a:gd name="connsiteY12" fmla="*/ 297549 h 343137"/>
              <a:gd name="connsiteX13" fmla="*/ 0 w 346228"/>
              <a:gd name="connsiteY13" fmla="*/ 223162 h 343137"/>
              <a:gd name="connsiteX0" fmla="*/ 0 w 349595"/>
              <a:gd name="connsiteY0" fmla="*/ 223162 h 343137"/>
              <a:gd name="connsiteX1" fmla="*/ 74387 w 349595"/>
              <a:gd name="connsiteY1" fmla="*/ 148775 h 343137"/>
              <a:gd name="connsiteX2" fmla="*/ 74387 w 349595"/>
              <a:gd name="connsiteY2" fmla="*/ 185968 h 343137"/>
              <a:gd name="connsiteX3" fmla="*/ 185968 w 349595"/>
              <a:gd name="connsiteY3" fmla="*/ 185968 h 343137"/>
              <a:gd name="connsiteX4" fmla="*/ 185968 w 349595"/>
              <a:gd name="connsiteY4" fmla="*/ 74387 h 343137"/>
              <a:gd name="connsiteX5" fmla="*/ 148775 w 349595"/>
              <a:gd name="connsiteY5" fmla="*/ 74387 h 343137"/>
              <a:gd name="connsiteX6" fmla="*/ 223162 w 349595"/>
              <a:gd name="connsiteY6" fmla="*/ 0 h 343137"/>
              <a:gd name="connsiteX7" fmla="*/ 297549 w 349595"/>
              <a:gd name="connsiteY7" fmla="*/ 74387 h 343137"/>
              <a:gd name="connsiteX8" fmla="*/ 260355 w 349595"/>
              <a:gd name="connsiteY8" fmla="*/ 74387 h 343137"/>
              <a:gd name="connsiteX9" fmla="*/ 349595 w 349595"/>
              <a:gd name="connsiteY9" fmla="*/ 204790 h 343137"/>
              <a:gd name="connsiteX10" fmla="*/ 196193 w 349595"/>
              <a:gd name="connsiteY10" fmla="*/ 343137 h 343137"/>
              <a:gd name="connsiteX11" fmla="*/ 74387 w 349595"/>
              <a:gd name="connsiteY11" fmla="*/ 260355 h 343137"/>
              <a:gd name="connsiteX12" fmla="*/ 74387 w 349595"/>
              <a:gd name="connsiteY12" fmla="*/ 297549 h 343137"/>
              <a:gd name="connsiteX13" fmla="*/ 0 w 349595"/>
              <a:gd name="connsiteY13" fmla="*/ 223162 h 343137"/>
              <a:gd name="connsiteX0" fmla="*/ 0 w 349595"/>
              <a:gd name="connsiteY0" fmla="*/ 223162 h 351556"/>
              <a:gd name="connsiteX1" fmla="*/ 74387 w 349595"/>
              <a:gd name="connsiteY1" fmla="*/ 148775 h 351556"/>
              <a:gd name="connsiteX2" fmla="*/ 74387 w 349595"/>
              <a:gd name="connsiteY2" fmla="*/ 185968 h 351556"/>
              <a:gd name="connsiteX3" fmla="*/ 185968 w 349595"/>
              <a:gd name="connsiteY3" fmla="*/ 185968 h 351556"/>
              <a:gd name="connsiteX4" fmla="*/ 185968 w 349595"/>
              <a:gd name="connsiteY4" fmla="*/ 74387 h 351556"/>
              <a:gd name="connsiteX5" fmla="*/ 148775 w 349595"/>
              <a:gd name="connsiteY5" fmla="*/ 74387 h 351556"/>
              <a:gd name="connsiteX6" fmla="*/ 223162 w 349595"/>
              <a:gd name="connsiteY6" fmla="*/ 0 h 351556"/>
              <a:gd name="connsiteX7" fmla="*/ 297549 w 349595"/>
              <a:gd name="connsiteY7" fmla="*/ 74387 h 351556"/>
              <a:gd name="connsiteX8" fmla="*/ 260355 w 349595"/>
              <a:gd name="connsiteY8" fmla="*/ 74387 h 351556"/>
              <a:gd name="connsiteX9" fmla="*/ 349595 w 349595"/>
              <a:gd name="connsiteY9" fmla="*/ 204790 h 351556"/>
              <a:gd name="connsiteX10" fmla="*/ 204611 w 349595"/>
              <a:gd name="connsiteY10" fmla="*/ 351556 h 351556"/>
              <a:gd name="connsiteX11" fmla="*/ 74387 w 349595"/>
              <a:gd name="connsiteY11" fmla="*/ 260355 h 351556"/>
              <a:gd name="connsiteX12" fmla="*/ 74387 w 349595"/>
              <a:gd name="connsiteY12" fmla="*/ 297549 h 351556"/>
              <a:gd name="connsiteX13" fmla="*/ 0 w 349595"/>
              <a:gd name="connsiteY13" fmla="*/ 223162 h 351556"/>
              <a:gd name="connsiteX0" fmla="*/ 0 w 349595"/>
              <a:gd name="connsiteY0" fmla="*/ 223162 h 351556"/>
              <a:gd name="connsiteX1" fmla="*/ 74387 w 349595"/>
              <a:gd name="connsiteY1" fmla="*/ 148775 h 351556"/>
              <a:gd name="connsiteX2" fmla="*/ 74387 w 349595"/>
              <a:gd name="connsiteY2" fmla="*/ 185968 h 351556"/>
              <a:gd name="connsiteX3" fmla="*/ 185968 w 349595"/>
              <a:gd name="connsiteY3" fmla="*/ 185968 h 351556"/>
              <a:gd name="connsiteX4" fmla="*/ 185968 w 349595"/>
              <a:gd name="connsiteY4" fmla="*/ 74387 h 351556"/>
              <a:gd name="connsiteX5" fmla="*/ 148775 w 349595"/>
              <a:gd name="connsiteY5" fmla="*/ 74387 h 351556"/>
              <a:gd name="connsiteX6" fmla="*/ 223162 w 349595"/>
              <a:gd name="connsiteY6" fmla="*/ 0 h 351556"/>
              <a:gd name="connsiteX7" fmla="*/ 297549 w 349595"/>
              <a:gd name="connsiteY7" fmla="*/ 74387 h 351556"/>
              <a:gd name="connsiteX8" fmla="*/ 260355 w 349595"/>
              <a:gd name="connsiteY8" fmla="*/ 74387 h 351556"/>
              <a:gd name="connsiteX9" fmla="*/ 349595 w 349595"/>
              <a:gd name="connsiteY9" fmla="*/ 204790 h 351556"/>
              <a:gd name="connsiteX10" fmla="*/ 201244 w 349595"/>
              <a:gd name="connsiteY10" fmla="*/ 351556 h 351556"/>
              <a:gd name="connsiteX11" fmla="*/ 74387 w 349595"/>
              <a:gd name="connsiteY11" fmla="*/ 260355 h 351556"/>
              <a:gd name="connsiteX12" fmla="*/ 74387 w 349595"/>
              <a:gd name="connsiteY12" fmla="*/ 297549 h 351556"/>
              <a:gd name="connsiteX13" fmla="*/ 0 w 349595"/>
              <a:gd name="connsiteY13" fmla="*/ 223162 h 351556"/>
              <a:gd name="connsiteX0" fmla="*/ 0 w 349595"/>
              <a:gd name="connsiteY0" fmla="*/ 223162 h 351556"/>
              <a:gd name="connsiteX1" fmla="*/ 74387 w 349595"/>
              <a:gd name="connsiteY1" fmla="*/ 148775 h 351556"/>
              <a:gd name="connsiteX2" fmla="*/ 74387 w 349595"/>
              <a:gd name="connsiteY2" fmla="*/ 185968 h 351556"/>
              <a:gd name="connsiteX3" fmla="*/ 185968 w 349595"/>
              <a:gd name="connsiteY3" fmla="*/ 185968 h 351556"/>
              <a:gd name="connsiteX4" fmla="*/ 185968 w 349595"/>
              <a:gd name="connsiteY4" fmla="*/ 74387 h 351556"/>
              <a:gd name="connsiteX5" fmla="*/ 148775 w 349595"/>
              <a:gd name="connsiteY5" fmla="*/ 74387 h 351556"/>
              <a:gd name="connsiteX6" fmla="*/ 223162 w 349595"/>
              <a:gd name="connsiteY6" fmla="*/ 0 h 351556"/>
              <a:gd name="connsiteX7" fmla="*/ 297549 w 349595"/>
              <a:gd name="connsiteY7" fmla="*/ 74387 h 351556"/>
              <a:gd name="connsiteX8" fmla="*/ 260355 w 349595"/>
              <a:gd name="connsiteY8" fmla="*/ 74387 h 351556"/>
              <a:gd name="connsiteX9" fmla="*/ 309008 w 349595"/>
              <a:gd name="connsiteY9" fmla="*/ 142765 h 351556"/>
              <a:gd name="connsiteX10" fmla="*/ 349595 w 349595"/>
              <a:gd name="connsiteY10" fmla="*/ 204790 h 351556"/>
              <a:gd name="connsiteX11" fmla="*/ 201244 w 349595"/>
              <a:gd name="connsiteY11" fmla="*/ 351556 h 351556"/>
              <a:gd name="connsiteX12" fmla="*/ 74387 w 349595"/>
              <a:gd name="connsiteY12" fmla="*/ 260355 h 351556"/>
              <a:gd name="connsiteX13" fmla="*/ 74387 w 349595"/>
              <a:gd name="connsiteY13" fmla="*/ 297549 h 351556"/>
              <a:gd name="connsiteX14" fmla="*/ 0 w 349595"/>
              <a:gd name="connsiteY14" fmla="*/ 223162 h 351556"/>
              <a:gd name="connsiteX0" fmla="*/ 0 w 349595"/>
              <a:gd name="connsiteY0" fmla="*/ 223162 h 351556"/>
              <a:gd name="connsiteX1" fmla="*/ 74387 w 349595"/>
              <a:gd name="connsiteY1" fmla="*/ 148775 h 351556"/>
              <a:gd name="connsiteX2" fmla="*/ 74387 w 349595"/>
              <a:gd name="connsiteY2" fmla="*/ 185968 h 351556"/>
              <a:gd name="connsiteX3" fmla="*/ 185968 w 349595"/>
              <a:gd name="connsiteY3" fmla="*/ 185968 h 351556"/>
              <a:gd name="connsiteX4" fmla="*/ 185968 w 349595"/>
              <a:gd name="connsiteY4" fmla="*/ 74387 h 351556"/>
              <a:gd name="connsiteX5" fmla="*/ 148775 w 349595"/>
              <a:gd name="connsiteY5" fmla="*/ 74387 h 351556"/>
              <a:gd name="connsiteX6" fmla="*/ 223162 w 349595"/>
              <a:gd name="connsiteY6" fmla="*/ 0 h 351556"/>
              <a:gd name="connsiteX7" fmla="*/ 297549 w 349595"/>
              <a:gd name="connsiteY7" fmla="*/ 74387 h 351556"/>
              <a:gd name="connsiteX8" fmla="*/ 260355 w 349595"/>
              <a:gd name="connsiteY8" fmla="*/ 74387 h 351556"/>
              <a:gd name="connsiteX9" fmla="*/ 295537 w 349595"/>
              <a:gd name="connsiteY9" fmla="*/ 152867 h 351556"/>
              <a:gd name="connsiteX10" fmla="*/ 349595 w 349595"/>
              <a:gd name="connsiteY10" fmla="*/ 204790 h 351556"/>
              <a:gd name="connsiteX11" fmla="*/ 201244 w 349595"/>
              <a:gd name="connsiteY11" fmla="*/ 351556 h 351556"/>
              <a:gd name="connsiteX12" fmla="*/ 74387 w 349595"/>
              <a:gd name="connsiteY12" fmla="*/ 260355 h 351556"/>
              <a:gd name="connsiteX13" fmla="*/ 74387 w 349595"/>
              <a:gd name="connsiteY13" fmla="*/ 297549 h 351556"/>
              <a:gd name="connsiteX14" fmla="*/ 0 w 349595"/>
              <a:gd name="connsiteY14" fmla="*/ 223162 h 351556"/>
              <a:gd name="connsiteX0" fmla="*/ 0 w 349595"/>
              <a:gd name="connsiteY0" fmla="*/ 223162 h 351556"/>
              <a:gd name="connsiteX1" fmla="*/ 74387 w 349595"/>
              <a:gd name="connsiteY1" fmla="*/ 148775 h 351556"/>
              <a:gd name="connsiteX2" fmla="*/ 74387 w 349595"/>
              <a:gd name="connsiteY2" fmla="*/ 185968 h 351556"/>
              <a:gd name="connsiteX3" fmla="*/ 185968 w 349595"/>
              <a:gd name="connsiteY3" fmla="*/ 185968 h 351556"/>
              <a:gd name="connsiteX4" fmla="*/ 185968 w 349595"/>
              <a:gd name="connsiteY4" fmla="*/ 74387 h 351556"/>
              <a:gd name="connsiteX5" fmla="*/ 148775 w 349595"/>
              <a:gd name="connsiteY5" fmla="*/ 74387 h 351556"/>
              <a:gd name="connsiteX6" fmla="*/ 223162 w 349595"/>
              <a:gd name="connsiteY6" fmla="*/ 0 h 351556"/>
              <a:gd name="connsiteX7" fmla="*/ 297549 w 349595"/>
              <a:gd name="connsiteY7" fmla="*/ 74387 h 351556"/>
              <a:gd name="connsiteX8" fmla="*/ 260355 w 349595"/>
              <a:gd name="connsiteY8" fmla="*/ 74387 h 351556"/>
              <a:gd name="connsiteX9" fmla="*/ 295537 w 349595"/>
              <a:gd name="connsiteY9" fmla="*/ 152867 h 351556"/>
              <a:gd name="connsiteX10" fmla="*/ 349595 w 349595"/>
              <a:gd name="connsiteY10" fmla="*/ 204790 h 351556"/>
              <a:gd name="connsiteX11" fmla="*/ 201244 w 349595"/>
              <a:gd name="connsiteY11" fmla="*/ 351556 h 351556"/>
              <a:gd name="connsiteX12" fmla="*/ 140628 w 349595"/>
              <a:gd name="connsiteY12" fmla="*/ 311145 h 351556"/>
              <a:gd name="connsiteX13" fmla="*/ 74387 w 349595"/>
              <a:gd name="connsiteY13" fmla="*/ 260355 h 351556"/>
              <a:gd name="connsiteX14" fmla="*/ 74387 w 349595"/>
              <a:gd name="connsiteY14" fmla="*/ 297549 h 351556"/>
              <a:gd name="connsiteX15" fmla="*/ 0 w 349595"/>
              <a:gd name="connsiteY15" fmla="*/ 223162 h 351556"/>
              <a:gd name="connsiteX0" fmla="*/ 0 w 349595"/>
              <a:gd name="connsiteY0" fmla="*/ 223162 h 351556"/>
              <a:gd name="connsiteX1" fmla="*/ 74387 w 349595"/>
              <a:gd name="connsiteY1" fmla="*/ 148775 h 351556"/>
              <a:gd name="connsiteX2" fmla="*/ 74387 w 349595"/>
              <a:gd name="connsiteY2" fmla="*/ 185968 h 351556"/>
              <a:gd name="connsiteX3" fmla="*/ 185968 w 349595"/>
              <a:gd name="connsiteY3" fmla="*/ 185968 h 351556"/>
              <a:gd name="connsiteX4" fmla="*/ 185968 w 349595"/>
              <a:gd name="connsiteY4" fmla="*/ 74387 h 351556"/>
              <a:gd name="connsiteX5" fmla="*/ 148775 w 349595"/>
              <a:gd name="connsiteY5" fmla="*/ 74387 h 351556"/>
              <a:gd name="connsiteX6" fmla="*/ 223162 w 349595"/>
              <a:gd name="connsiteY6" fmla="*/ 0 h 351556"/>
              <a:gd name="connsiteX7" fmla="*/ 297549 w 349595"/>
              <a:gd name="connsiteY7" fmla="*/ 74387 h 351556"/>
              <a:gd name="connsiteX8" fmla="*/ 260355 w 349595"/>
              <a:gd name="connsiteY8" fmla="*/ 74387 h 351556"/>
              <a:gd name="connsiteX9" fmla="*/ 295537 w 349595"/>
              <a:gd name="connsiteY9" fmla="*/ 152867 h 351556"/>
              <a:gd name="connsiteX10" fmla="*/ 349595 w 349595"/>
              <a:gd name="connsiteY10" fmla="*/ 204790 h 351556"/>
              <a:gd name="connsiteX11" fmla="*/ 201244 w 349595"/>
              <a:gd name="connsiteY11" fmla="*/ 351556 h 351556"/>
              <a:gd name="connsiteX12" fmla="*/ 149046 w 349595"/>
              <a:gd name="connsiteY12" fmla="*/ 295991 h 351556"/>
              <a:gd name="connsiteX13" fmla="*/ 74387 w 349595"/>
              <a:gd name="connsiteY13" fmla="*/ 260355 h 351556"/>
              <a:gd name="connsiteX14" fmla="*/ 74387 w 349595"/>
              <a:gd name="connsiteY14" fmla="*/ 297549 h 351556"/>
              <a:gd name="connsiteX15" fmla="*/ 0 w 349595"/>
              <a:gd name="connsiteY15" fmla="*/ 223162 h 351556"/>
              <a:gd name="connsiteX0" fmla="*/ 0 w 349595"/>
              <a:gd name="connsiteY0" fmla="*/ 223162 h 351556"/>
              <a:gd name="connsiteX1" fmla="*/ 74387 w 349595"/>
              <a:gd name="connsiteY1" fmla="*/ 148775 h 351556"/>
              <a:gd name="connsiteX2" fmla="*/ 74387 w 349595"/>
              <a:gd name="connsiteY2" fmla="*/ 185968 h 351556"/>
              <a:gd name="connsiteX3" fmla="*/ 185968 w 349595"/>
              <a:gd name="connsiteY3" fmla="*/ 185968 h 351556"/>
              <a:gd name="connsiteX4" fmla="*/ 185968 w 349595"/>
              <a:gd name="connsiteY4" fmla="*/ 74387 h 351556"/>
              <a:gd name="connsiteX5" fmla="*/ 148775 w 349595"/>
              <a:gd name="connsiteY5" fmla="*/ 74387 h 351556"/>
              <a:gd name="connsiteX6" fmla="*/ 223162 w 349595"/>
              <a:gd name="connsiteY6" fmla="*/ 0 h 351556"/>
              <a:gd name="connsiteX7" fmla="*/ 297549 w 349595"/>
              <a:gd name="connsiteY7" fmla="*/ 74387 h 351556"/>
              <a:gd name="connsiteX8" fmla="*/ 260355 w 349595"/>
              <a:gd name="connsiteY8" fmla="*/ 74387 h 351556"/>
              <a:gd name="connsiteX9" fmla="*/ 295537 w 349595"/>
              <a:gd name="connsiteY9" fmla="*/ 152867 h 351556"/>
              <a:gd name="connsiteX10" fmla="*/ 349595 w 349595"/>
              <a:gd name="connsiteY10" fmla="*/ 204790 h 351556"/>
              <a:gd name="connsiteX11" fmla="*/ 201244 w 349595"/>
              <a:gd name="connsiteY11" fmla="*/ 351556 h 351556"/>
              <a:gd name="connsiteX12" fmla="*/ 147362 w 349595"/>
              <a:gd name="connsiteY12" fmla="*/ 297676 h 351556"/>
              <a:gd name="connsiteX13" fmla="*/ 74387 w 349595"/>
              <a:gd name="connsiteY13" fmla="*/ 260355 h 351556"/>
              <a:gd name="connsiteX14" fmla="*/ 74387 w 349595"/>
              <a:gd name="connsiteY14" fmla="*/ 297549 h 351556"/>
              <a:gd name="connsiteX15" fmla="*/ 0 w 349595"/>
              <a:gd name="connsiteY15" fmla="*/ 223162 h 351556"/>
              <a:gd name="connsiteX0" fmla="*/ 0 w 349595"/>
              <a:gd name="connsiteY0" fmla="*/ 223162 h 348189"/>
              <a:gd name="connsiteX1" fmla="*/ 74387 w 349595"/>
              <a:gd name="connsiteY1" fmla="*/ 148775 h 348189"/>
              <a:gd name="connsiteX2" fmla="*/ 74387 w 349595"/>
              <a:gd name="connsiteY2" fmla="*/ 185968 h 348189"/>
              <a:gd name="connsiteX3" fmla="*/ 185968 w 349595"/>
              <a:gd name="connsiteY3" fmla="*/ 185968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47362 w 349595"/>
              <a:gd name="connsiteY12" fmla="*/ 297676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185968 w 349595"/>
              <a:gd name="connsiteY3" fmla="*/ 185968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47362 w 349595"/>
              <a:gd name="connsiteY12" fmla="*/ 297676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185968 w 349595"/>
              <a:gd name="connsiteY3" fmla="*/ 185968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45677 w 349595"/>
              <a:gd name="connsiteY12" fmla="*/ 295992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185968 w 349595"/>
              <a:gd name="connsiteY3" fmla="*/ 185968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54096 w 349595"/>
              <a:gd name="connsiteY12" fmla="*/ 311146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185968 w 349595"/>
              <a:gd name="connsiteY3" fmla="*/ 185968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59149 w 349595"/>
              <a:gd name="connsiteY12" fmla="*/ 299360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185968 w 349595"/>
              <a:gd name="connsiteY3" fmla="*/ 185968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59149 w 349595"/>
              <a:gd name="connsiteY12" fmla="*/ 299360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185968 w 349595"/>
              <a:gd name="connsiteY3" fmla="*/ 185968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59149 w 349595"/>
              <a:gd name="connsiteY12" fmla="*/ 299360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241534 w 349595"/>
              <a:gd name="connsiteY3" fmla="*/ 244902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59149 w 349595"/>
              <a:gd name="connsiteY12" fmla="*/ 299360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241534 w 349595"/>
              <a:gd name="connsiteY3" fmla="*/ 244902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59149 w 349595"/>
              <a:gd name="connsiteY12" fmla="*/ 299360 h 348189"/>
              <a:gd name="connsiteX13" fmla="*/ 74387 w 349595"/>
              <a:gd name="connsiteY13" fmla="*/ 260355 h 348189"/>
              <a:gd name="connsiteX14" fmla="*/ 74387 w 349595"/>
              <a:gd name="connsiteY14" fmla="*/ 297549 h 348189"/>
              <a:gd name="connsiteX15" fmla="*/ 0 w 349595"/>
              <a:gd name="connsiteY15" fmla="*/ 223162 h 348189"/>
              <a:gd name="connsiteX0" fmla="*/ 0 w 349595"/>
              <a:gd name="connsiteY0" fmla="*/ 223162 h 348189"/>
              <a:gd name="connsiteX1" fmla="*/ 74387 w 349595"/>
              <a:gd name="connsiteY1" fmla="*/ 148775 h 348189"/>
              <a:gd name="connsiteX2" fmla="*/ 74387 w 349595"/>
              <a:gd name="connsiteY2" fmla="*/ 185968 h 348189"/>
              <a:gd name="connsiteX3" fmla="*/ 241534 w 349595"/>
              <a:gd name="connsiteY3" fmla="*/ 244902 h 348189"/>
              <a:gd name="connsiteX4" fmla="*/ 185968 w 349595"/>
              <a:gd name="connsiteY4" fmla="*/ 74387 h 348189"/>
              <a:gd name="connsiteX5" fmla="*/ 148775 w 349595"/>
              <a:gd name="connsiteY5" fmla="*/ 74387 h 348189"/>
              <a:gd name="connsiteX6" fmla="*/ 223162 w 349595"/>
              <a:gd name="connsiteY6" fmla="*/ 0 h 348189"/>
              <a:gd name="connsiteX7" fmla="*/ 297549 w 349595"/>
              <a:gd name="connsiteY7" fmla="*/ 74387 h 348189"/>
              <a:gd name="connsiteX8" fmla="*/ 260355 w 349595"/>
              <a:gd name="connsiteY8" fmla="*/ 74387 h 348189"/>
              <a:gd name="connsiteX9" fmla="*/ 295537 w 349595"/>
              <a:gd name="connsiteY9" fmla="*/ 152867 h 348189"/>
              <a:gd name="connsiteX10" fmla="*/ 349595 w 349595"/>
              <a:gd name="connsiteY10" fmla="*/ 204790 h 348189"/>
              <a:gd name="connsiteX11" fmla="*/ 204612 w 349595"/>
              <a:gd name="connsiteY11" fmla="*/ 348189 h 348189"/>
              <a:gd name="connsiteX12" fmla="*/ 159149 w 349595"/>
              <a:gd name="connsiteY12" fmla="*/ 299360 h 348189"/>
              <a:gd name="connsiteX13" fmla="*/ 74387 w 349595"/>
              <a:gd name="connsiteY13" fmla="*/ 260355 h 348189"/>
              <a:gd name="connsiteX14" fmla="*/ 74387 w 349595"/>
              <a:gd name="connsiteY14" fmla="*/ 297549 h 348189"/>
              <a:gd name="connsiteX15" fmla="*/ 0 w 349595"/>
              <a:gd name="connsiteY15" fmla="*/ 223162 h 34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9595" h="348189">
                <a:moveTo>
                  <a:pt x="0" y="223162"/>
                </a:moveTo>
                <a:lnTo>
                  <a:pt x="74387" y="148775"/>
                </a:lnTo>
                <a:lnTo>
                  <a:pt x="74387" y="185968"/>
                </a:lnTo>
                <a:cubicBezTo>
                  <a:pt x="130103" y="205613"/>
                  <a:pt x="160561" y="200000"/>
                  <a:pt x="241534" y="244902"/>
                </a:cubicBezTo>
                <a:cubicBezTo>
                  <a:pt x="192704" y="164491"/>
                  <a:pt x="204490" y="131225"/>
                  <a:pt x="185968" y="74387"/>
                </a:cubicBezTo>
                <a:lnTo>
                  <a:pt x="148775" y="74387"/>
                </a:lnTo>
                <a:lnTo>
                  <a:pt x="223162" y="0"/>
                </a:lnTo>
                <a:lnTo>
                  <a:pt x="297549" y="74387"/>
                </a:lnTo>
                <a:lnTo>
                  <a:pt x="260355" y="74387"/>
                </a:lnTo>
                <a:cubicBezTo>
                  <a:pt x="272082" y="100547"/>
                  <a:pt x="256870" y="103134"/>
                  <a:pt x="295537" y="152867"/>
                </a:cubicBezTo>
                <a:lnTo>
                  <a:pt x="349595" y="204790"/>
                </a:lnTo>
                <a:lnTo>
                  <a:pt x="204612" y="348189"/>
                </a:lnTo>
                <a:lnTo>
                  <a:pt x="159149" y="299360"/>
                </a:lnTo>
                <a:cubicBezTo>
                  <a:pt x="112373" y="264469"/>
                  <a:pt x="102641" y="273357"/>
                  <a:pt x="74387" y="260355"/>
                </a:cubicBezTo>
                <a:lnTo>
                  <a:pt x="74387" y="297549"/>
                </a:lnTo>
                <a:lnTo>
                  <a:pt x="0" y="223162"/>
                </a:lnTo>
                <a:close/>
              </a:path>
            </a:pathLst>
          </a:custGeom>
          <a:solidFill>
            <a:schemeClr val="bg2">
              <a:lumMod val="90000"/>
            </a:schemeClr>
          </a:solidFill>
          <a:ln w="12700" cap="flat" cmpd="sng" algn="ctr">
            <a:solidFill>
              <a:schemeClr val="tx2"/>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Calibri" panose="020F0502020204030204"/>
              <a:ea typeface="+mn-ea"/>
              <a:cs typeface="Arial" charset="0"/>
            </a:endParaRPr>
          </a:p>
        </p:txBody>
      </p:sp>
      <p:grpSp>
        <p:nvGrpSpPr>
          <p:cNvPr id="23" name="Gruppieren 22">
            <a:extLst>
              <a:ext uri="{FF2B5EF4-FFF2-40B4-BE49-F238E27FC236}">
                <a16:creationId xmlns:a16="http://schemas.microsoft.com/office/drawing/2014/main" id="{C0779BA8-E4E1-426E-B843-7687DA0D1AF1}"/>
              </a:ext>
            </a:extLst>
          </p:cNvPr>
          <p:cNvGrpSpPr/>
          <p:nvPr/>
        </p:nvGrpSpPr>
        <p:grpSpPr>
          <a:xfrm>
            <a:off x="3019707" y="1617690"/>
            <a:ext cx="770464" cy="1273435"/>
            <a:chOff x="3705442" y="2120126"/>
            <a:chExt cx="745592" cy="1330681"/>
          </a:xfrm>
        </p:grpSpPr>
        <p:sp>
          <p:nvSpPr>
            <p:cNvPr id="46" name="Cube 45">
              <a:extLst>
                <a:ext uri="{FF2B5EF4-FFF2-40B4-BE49-F238E27FC236}">
                  <a16:creationId xmlns:a16="http://schemas.microsoft.com/office/drawing/2014/main" id="{D25812F5-FAB4-4866-8C9C-B8106E0D07A7}"/>
                </a:ext>
              </a:extLst>
            </p:cNvPr>
            <p:cNvSpPr/>
            <p:nvPr/>
          </p:nvSpPr>
          <p:spPr>
            <a:xfrm>
              <a:off x="3930910" y="2120126"/>
              <a:ext cx="520124" cy="1108200"/>
            </a:xfrm>
            <a:prstGeom prst="cube">
              <a:avLst>
                <a:gd name="adj" fmla="val 15909"/>
              </a:avLst>
            </a:prstGeom>
            <a:solidFill>
              <a:schemeClr val="tx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600" b="0" i="0" u="none" strike="noStrike" kern="1200" cap="none" spc="0" normalizeH="0" baseline="0" noProof="0">
                <a:ln>
                  <a:noFill/>
                </a:ln>
                <a:solidFill>
                  <a:srgbClr val="FFFFFF"/>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47" name="Cube 46">
              <a:extLst>
                <a:ext uri="{FF2B5EF4-FFF2-40B4-BE49-F238E27FC236}">
                  <a16:creationId xmlns:a16="http://schemas.microsoft.com/office/drawing/2014/main" id="{0234C28E-4247-4825-A029-EF89B453290A}"/>
                </a:ext>
              </a:extLst>
            </p:cNvPr>
            <p:cNvSpPr/>
            <p:nvPr/>
          </p:nvSpPr>
          <p:spPr>
            <a:xfrm>
              <a:off x="3828310" y="2232976"/>
              <a:ext cx="520124" cy="1108200"/>
            </a:xfrm>
            <a:prstGeom prst="cube">
              <a:avLst>
                <a:gd name="adj" fmla="val 15909"/>
              </a:avLst>
            </a:prstGeom>
            <a:solidFill>
              <a:schemeClr val="tx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600" b="0" i="0" u="none" strike="noStrike" kern="1200" cap="none" spc="0" normalizeH="0" baseline="0" noProof="0">
                <a:ln>
                  <a:noFill/>
                </a:ln>
                <a:solidFill>
                  <a:srgbClr val="FFFFFF"/>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48" name="Cube 47">
              <a:extLst>
                <a:ext uri="{FF2B5EF4-FFF2-40B4-BE49-F238E27FC236}">
                  <a16:creationId xmlns:a16="http://schemas.microsoft.com/office/drawing/2014/main" id="{EF60B9CA-9999-475F-BDCF-9FF77C617361}"/>
                </a:ext>
              </a:extLst>
            </p:cNvPr>
            <p:cNvSpPr/>
            <p:nvPr/>
          </p:nvSpPr>
          <p:spPr>
            <a:xfrm>
              <a:off x="3719952" y="2342607"/>
              <a:ext cx="520124" cy="1108200"/>
            </a:xfrm>
            <a:prstGeom prst="cube">
              <a:avLst>
                <a:gd name="adj" fmla="val 15909"/>
              </a:avLst>
            </a:prstGeom>
            <a:solidFill>
              <a:schemeClr val="tx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600" b="0" i="0" u="none" strike="noStrike" kern="1200" cap="none" spc="0" normalizeH="0" baseline="0" noProof="0">
                <a:ln>
                  <a:noFill/>
                </a:ln>
                <a:solidFill>
                  <a:srgbClr val="FFFFFF"/>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sp>
          <p:nvSpPr>
            <p:cNvPr id="49" name="Textfeld 48">
              <a:extLst>
                <a:ext uri="{FF2B5EF4-FFF2-40B4-BE49-F238E27FC236}">
                  <a16:creationId xmlns:a16="http://schemas.microsoft.com/office/drawing/2014/main" id="{96950265-4D08-4FA4-A587-98BFD9F5648D}"/>
                </a:ext>
              </a:extLst>
            </p:cNvPr>
            <p:cNvSpPr txBox="1"/>
            <p:nvPr/>
          </p:nvSpPr>
          <p:spPr>
            <a:xfrm rot="16200000">
              <a:off x="3340589" y="2571838"/>
              <a:ext cx="1206251" cy="47654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DejaVu Sans" panose="020B0603030804020204" pitchFamily="34" charset="0"/>
                  <a:ea typeface="DejaVu Sans" panose="020B0603030804020204" pitchFamily="34" charset="0"/>
                  <a:cs typeface="DejaVu Sans" panose="020B0603030804020204" pitchFamily="34" charset="0"/>
                </a:rPr>
                <a:t>Super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DejaVu Sans" panose="020B0603030804020204" pitchFamily="34" charset="0"/>
                  <a:ea typeface="DejaVu Sans" panose="020B0603030804020204" pitchFamily="34" charset="0"/>
                  <a:cs typeface="DejaVu Sans" panose="020B0603030804020204" pitchFamily="34" charset="0"/>
                </a:rPr>
                <a:t>Computer</a:t>
              </a:r>
            </a:p>
          </p:txBody>
        </p:sp>
      </p:grpSp>
      <p:sp>
        <p:nvSpPr>
          <p:cNvPr id="24" name="Textfeld 23">
            <a:extLst>
              <a:ext uri="{FF2B5EF4-FFF2-40B4-BE49-F238E27FC236}">
                <a16:creationId xmlns:a16="http://schemas.microsoft.com/office/drawing/2014/main" id="{7BB7F0F9-61B9-492D-BB3F-CB5DAF07BBC2}"/>
              </a:ext>
            </a:extLst>
          </p:cNvPr>
          <p:cNvSpPr txBox="1"/>
          <p:nvPr/>
        </p:nvSpPr>
        <p:spPr>
          <a:xfrm rot="1090950">
            <a:off x="1509921" y="1520112"/>
            <a:ext cx="1448579" cy="495577"/>
          </a:xfrm>
          <a:custGeom>
            <a:avLst/>
            <a:gdLst>
              <a:gd name="connsiteX0" fmla="*/ 0 w 914521"/>
              <a:gd name="connsiteY0" fmla="*/ 0 h 349861"/>
              <a:gd name="connsiteX1" fmla="*/ 914521 w 914521"/>
              <a:gd name="connsiteY1" fmla="*/ 0 h 349861"/>
              <a:gd name="connsiteX2" fmla="*/ 914521 w 914521"/>
              <a:gd name="connsiteY2" fmla="*/ 349861 h 349861"/>
              <a:gd name="connsiteX3" fmla="*/ 0 w 914521"/>
              <a:gd name="connsiteY3" fmla="*/ 349861 h 349861"/>
              <a:gd name="connsiteX4" fmla="*/ 0 w 914521"/>
              <a:gd name="connsiteY4" fmla="*/ 0 h 349861"/>
              <a:gd name="connsiteX0" fmla="*/ 0 w 928613"/>
              <a:gd name="connsiteY0" fmla="*/ 0 h 349861"/>
              <a:gd name="connsiteX1" fmla="*/ 914521 w 928613"/>
              <a:gd name="connsiteY1" fmla="*/ 0 h 349861"/>
              <a:gd name="connsiteX2" fmla="*/ 928613 w 928613"/>
              <a:gd name="connsiteY2" fmla="*/ 173384 h 349861"/>
              <a:gd name="connsiteX3" fmla="*/ 914521 w 928613"/>
              <a:gd name="connsiteY3" fmla="*/ 349861 h 349861"/>
              <a:gd name="connsiteX4" fmla="*/ 0 w 928613"/>
              <a:gd name="connsiteY4" fmla="*/ 349861 h 349861"/>
              <a:gd name="connsiteX5" fmla="*/ 0 w 928613"/>
              <a:gd name="connsiteY5" fmla="*/ 0 h 349861"/>
              <a:gd name="connsiteX0" fmla="*/ 0 w 1169610"/>
              <a:gd name="connsiteY0" fmla="*/ 0 h 349861"/>
              <a:gd name="connsiteX1" fmla="*/ 914521 w 1169610"/>
              <a:gd name="connsiteY1" fmla="*/ 0 h 349861"/>
              <a:gd name="connsiteX2" fmla="*/ 1169610 w 1169610"/>
              <a:gd name="connsiteY2" fmla="*/ 182054 h 349861"/>
              <a:gd name="connsiteX3" fmla="*/ 914521 w 1169610"/>
              <a:gd name="connsiteY3" fmla="*/ 349861 h 349861"/>
              <a:gd name="connsiteX4" fmla="*/ 0 w 1169610"/>
              <a:gd name="connsiteY4" fmla="*/ 349861 h 349861"/>
              <a:gd name="connsiteX5" fmla="*/ 0 w 1169610"/>
              <a:gd name="connsiteY5" fmla="*/ 0 h 349861"/>
              <a:gd name="connsiteX0" fmla="*/ 0 w 1169610"/>
              <a:gd name="connsiteY0" fmla="*/ 0 h 349861"/>
              <a:gd name="connsiteX1" fmla="*/ 914521 w 1169610"/>
              <a:gd name="connsiteY1" fmla="*/ 0 h 349861"/>
              <a:gd name="connsiteX2" fmla="*/ 1169610 w 1169610"/>
              <a:gd name="connsiteY2" fmla="*/ 182054 h 349861"/>
              <a:gd name="connsiteX3" fmla="*/ 914521 w 1169610"/>
              <a:gd name="connsiteY3" fmla="*/ 349861 h 349861"/>
              <a:gd name="connsiteX4" fmla="*/ 0 w 1169610"/>
              <a:gd name="connsiteY4" fmla="*/ 349861 h 349861"/>
              <a:gd name="connsiteX5" fmla="*/ 0 w 1169610"/>
              <a:gd name="connsiteY5" fmla="*/ 0 h 349861"/>
              <a:gd name="connsiteX0" fmla="*/ 0 w 1169610"/>
              <a:gd name="connsiteY0" fmla="*/ 0 h 349861"/>
              <a:gd name="connsiteX1" fmla="*/ 914521 w 1169610"/>
              <a:gd name="connsiteY1" fmla="*/ 0 h 349861"/>
              <a:gd name="connsiteX2" fmla="*/ 1169610 w 1169610"/>
              <a:gd name="connsiteY2" fmla="*/ 182054 h 349861"/>
              <a:gd name="connsiteX3" fmla="*/ 914521 w 1169610"/>
              <a:gd name="connsiteY3" fmla="*/ 349861 h 349861"/>
              <a:gd name="connsiteX4" fmla="*/ 0 w 1169610"/>
              <a:gd name="connsiteY4" fmla="*/ 349861 h 349861"/>
              <a:gd name="connsiteX5" fmla="*/ 0 w 1169610"/>
              <a:gd name="connsiteY5" fmla="*/ 0 h 34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10" h="349861">
                <a:moveTo>
                  <a:pt x="0" y="0"/>
                </a:moveTo>
                <a:lnTo>
                  <a:pt x="914521" y="0"/>
                </a:lnTo>
                <a:cubicBezTo>
                  <a:pt x="972229" y="150429"/>
                  <a:pt x="1084580" y="121369"/>
                  <a:pt x="1169610" y="182054"/>
                </a:cubicBezTo>
                <a:cubicBezTo>
                  <a:pt x="1084580" y="237990"/>
                  <a:pt x="990225" y="218297"/>
                  <a:pt x="914521" y="349861"/>
                </a:cubicBezTo>
                <a:lnTo>
                  <a:pt x="0" y="349861"/>
                </a:lnTo>
                <a:lnTo>
                  <a:pt x="0" y="0"/>
                </a:lnTo>
                <a:close/>
              </a:path>
            </a:pathLst>
          </a:custGeom>
          <a:solidFill>
            <a:srgbClr val="ED7D31">
              <a:lumMod val="40000"/>
              <a:lumOff val="60000"/>
            </a:srgbClr>
          </a:solidFill>
          <a:ln w="12700" cap="flat" cmpd="sng" algn="ctr">
            <a:solidFill>
              <a:srgbClr val="800000"/>
            </a:solidFill>
            <a:prstDash val="solid"/>
            <a:miter lim="800000"/>
          </a:ln>
          <a:effectLst/>
        </p:spPr>
        <p:txBody>
          <a:bodyPr lIns="0" rIns="216000" rtlCol="0" anchor="ctr"/>
          <a:lstStyle>
            <a:defPPr>
              <a:defRPr lang="de-DE"/>
            </a:defPPr>
            <a:lvl1pPr marL="0" marR="0" lvl="0" indent="0" algn="ctr" defTabSz="457200" eaLnBrk="1" fontAlgn="auto" latinLnBrk="0" hangingPunct="1">
              <a:lnSpc>
                <a:spcPct val="100000"/>
              </a:lnSpc>
              <a:spcBef>
                <a:spcPts val="0"/>
              </a:spcBef>
              <a:spcAft>
                <a:spcPts val="0"/>
              </a:spcAft>
              <a:buClrTx/>
              <a:buSzTx/>
              <a:buFontTx/>
              <a:buNone/>
              <a:tabLst/>
              <a:defRPr kumimoji="0" sz="1400" b="0" i="0" u="none" strike="noStrike" kern="0" cap="none" spc="0" normalizeH="0" baseline="0">
                <a:ln>
                  <a:noFill/>
                </a:ln>
                <a:solidFill>
                  <a:prstClr val="white"/>
                </a:solidFill>
                <a:effectLst/>
                <a:uLnTx/>
                <a:uFillTx/>
                <a:latin typeface="Calibri" panose="020F0502020204030204"/>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a:defRPr>
                <a:solidFill>
                  <a:schemeClr val="tx1"/>
                </a:solidFill>
                <a:latin typeface="Arial" charset="0"/>
                <a:cs typeface="Arial" charset="0"/>
              </a:defRPr>
            </a:lvl6pPr>
            <a:lvl7pPr>
              <a:defRPr>
                <a:solidFill>
                  <a:schemeClr val="tx1"/>
                </a:solidFill>
                <a:latin typeface="Arial" charset="0"/>
                <a:cs typeface="Arial" charset="0"/>
              </a:defRPr>
            </a:lvl7pPr>
            <a:lvl8pPr>
              <a:defRPr>
                <a:solidFill>
                  <a:schemeClr val="tx1"/>
                </a:solidFill>
                <a:latin typeface="Arial" charset="0"/>
                <a:cs typeface="Arial" charset="0"/>
              </a:defRPr>
            </a:lvl8pPr>
            <a:lvl9pPr>
              <a:defRPr>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srgbClr val="000000"/>
                </a:solidFill>
                <a:effectLst/>
                <a:uLnTx/>
                <a:uFillTx/>
                <a:latin typeface="Calibri" panose="020F0502020204030204"/>
                <a:ea typeface="+mn-ea"/>
                <a:cs typeface="Arial" charset="0"/>
              </a:rPr>
              <a:t>D</a:t>
            </a:r>
            <a:r>
              <a:rPr kumimoji="0" lang="de-DE" sz="1800" b="0" i="0" u="none" strike="noStrike" kern="0" cap="none" spc="0" normalizeH="0" baseline="0" noProof="0" dirty="0">
                <a:ln>
                  <a:noFill/>
                </a:ln>
                <a:solidFill>
                  <a:srgbClr val="000000"/>
                </a:solidFill>
                <a:effectLst/>
                <a:uLnTx/>
                <a:uFillTx/>
                <a:latin typeface="Calibri" panose="020F0502020204030204"/>
                <a:ea typeface="+mn-ea"/>
                <a:cs typeface="Arial" charset="0"/>
              </a:rPr>
              <a:t>ata </a:t>
            </a:r>
            <a:r>
              <a:rPr kumimoji="0" lang="de-DE" sz="1800" b="1" i="0" u="none" strike="noStrike" kern="0" cap="none" spc="0" normalizeH="0" baseline="0" noProof="0" dirty="0">
                <a:ln>
                  <a:noFill/>
                </a:ln>
                <a:solidFill>
                  <a:srgbClr val="000000"/>
                </a:solidFill>
                <a:effectLst/>
                <a:uLnTx/>
                <a:uFillTx/>
                <a:latin typeface="Calibri" panose="020F0502020204030204"/>
                <a:ea typeface="+mn-ea"/>
                <a:cs typeface="Arial" charset="0"/>
              </a:rPr>
              <a:t>A</a:t>
            </a:r>
            <a:r>
              <a:rPr kumimoji="0" lang="de-DE" sz="1800" b="0" i="0" u="none" strike="noStrike" kern="0" cap="none" spc="0" normalizeH="0" baseline="0" noProof="0" dirty="0">
                <a:ln>
                  <a:noFill/>
                </a:ln>
                <a:solidFill>
                  <a:srgbClr val="000000"/>
                </a:solidFill>
                <a:effectLst/>
                <a:uLnTx/>
                <a:uFillTx/>
                <a:latin typeface="Calibri" panose="020F0502020204030204"/>
                <a:ea typeface="+mn-ea"/>
                <a:cs typeface="Arial" charset="0"/>
              </a:rPr>
              <a:t>ssimilation</a:t>
            </a:r>
          </a:p>
        </p:txBody>
      </p:sp>
      <p:grpSp>
        <p:nvGrpSpPr>
          <p:cNvPr id="25" name="Gruppieren 24">
            <a:extLst>
              <a:ext uri="{FF2B5EF4-FFF2-40B4-BE49-F238E27FC236}">
                <a16:creationId xmlns:a16="http://schemas.microsoft.com/office/drawing/2014/main" id="{B2B986CB-7392-4A78-8A6B-1BD185D4142C}"/>
              </a:ext>
            </a:extLst>
          </p:cNvPr>
          <p:cNvGrpSpPr/>
          <p:nvPr/>
        </p:nvGrpSpPr>
        <p:grpSpPr>
          <a:xfrm>
            <a:off x="1195477" y="2306789"/>
            <a:ext cx="1627362" cy="773554"/>
            <a:chOff x="6566970" y="3851150"/>
            <a:chExt cx="1574828" cy="808329"/>
          </a:xfrm>
        </p:grpSpPr>
        <p:pic>
          <p:nvPicPr>
            <p:cNvPr id="44" name="Grafik 43">
              <a:extLst>
                <a:ext uri="{FF2B5EF4-FFF2-40B4-BE49-F238E27FC236}">
                  <a16:creationId xmlns:a16="http://schemas.microsoft.com/office/drawing/2014/main" id="{D43B1E1B-7683-4216-A5C6-EA93E46B068B}"/>
                </a:ext>
              </a:extLst>
            </p:cNvPr>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566970" y="3851150"/>
              <a:ext cx="1574828" cy="728177"/>
            </a:xfrm>
            <a:prstGeom prst="rect">
              <a:avLst/>
            </a:prstGeom>
          </p:spPr>
        </p:pic>
        <p:sp>
          <p:nvSpPr>
            <p:cNvPr id="45" name="Textfeld 44">
              <a:extLst>
                <a:ext uri="{FF2B5EF4-FFF2-40B4-BE49-F238E27FC236}">
                  <a16:creationId xmlns:a16="http://schemas.microsoft.com/office/drawing/2014/main" id="{BE278A20-F6D1-43F4-BC75-E74C04C3853E}"/>
                </a:ext>
              </a:extLst>
            </p:cNvPr>
            <p:cNvSpPr txBox="1"/>
            <p:nvPr/>
          </p:nvSpPr>
          <p:spPr>
            <a:xfrm>
              <a:off x="6680147" y="3887608"/>
              <a:ext cx="1306468" cy="77187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DejaVu Sans" panose="020B0603030804020204" pitchFamily="34" charset="0"/>
                  <a:ea typeface="DejaVu Sans" panose="020B0603030804020204" pitchFamily="34" charset="0"/>
                  <a:cs typeface="DejaVu Sans" panose="020B0603030804020204" pitchFamily="34" charset="0"/>
                </a:rPr>
                <a:t>ICON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DejaVu Sans" panose="020B0603030804020204" pitchFamily="34" charset="0"/>
                  <a:ea typeface="DejaVu Sans" panose="020B0603030804020204" pitchFamily="34" charset="0"/>
                  <a:cs typeface="DejaVu Sans" panose="020B0603030804020204" pitchFamily="34" charset="0"/>
                </a:rPr>
                <a:t>Model</a:t>
              </a:r>
              <a:br>
                <a:rPr kumimoji="0" lang="de-DE" sz="1400" b="1" i="0" u="none" strike="noStrike" kern="1200" cap="none" spc="0" normalizeH="0" baseline="0" noProof="0" dirty="0">
                  <a:ln>
                    <a:noFill/>
                  </a:ln>
                  <a:solidFill>
                    <a:srgbClr val="000000"/>
                  </a:solidFill>
                  <a:effectLst/>
                  <a:uLnTx/>
                  <a:uFillTx/>
                  <a:latin typeface="DejaVu Sans" panose="020B0603030804020204" pitchFamily="34" charset="0"/>
                  <a:ea typeface="DejaVu Sans" panose="020B0603030804020204" pitchFamily="34" charset="0"/>
                  <a:cs typeface="DejaVu Sans" panose="020B0603030804020204" pitchFamily="34" charset="0"/>
                </a:rPr>
              </a:br>
              <a:r>
                <a:rPr kumimoji="0" lang="de-DE" sz="1400" b="1" i="0" u="none" strike="noStrike" kern="1200" cap="none" spc="0" normalizeH="0" baseline="0" noProof="0" dirty="0">
                  <a:ln>
                    <a:noFill/>
                  </a:ln>
                  <a:solidFill>
                    <a:srgbClr val="000000"/>
                  </a:solidFill>
                  <a:effectLst/>
                  <a:uLnTx/>
                  <a:uFillTx/>
                  <a:latin typeface="DejaVu Sans" panose="020B0603030804020204" pitchFamily="34" charset="0"/>
                  <a:ea typeface="DejaVu Sans" panose="020B0603030804020204" pitchFamily="34" charset="0"/>
                  <a:cs typeface="DejaVu Sans" panose="020B0603030804020204" pitchFamily="34" charset="0"/>
                </a:rPr>
                <a:t>(</a:t>
              </a:r>
              <a:r>
                <a:rPr kumimoji="0" lang="de-DE" sz="1400" b="1" i="0" u="none" strike="noStrike" kern="1200" cap="none" spc="0" normalizeH="0" baseline="0" noProof="0" dirty="0" err="1">
                  <a:ln>
                    <a:noFill/>
                  </a:ln>
                  <a:solidFill>
                    <a:srgbClr val="000000"/>
                  </a:solidFill>
                  <a:effectLst/>
                  <a:uLnTx/>
                  <a:uFillTx/>
                  <a:latin typeface="DejaVu Sans" panose="020B0603030804020204" pitchFamily="34" charset="0"/>
                  <a:ea typeface="DejaVu Sans" panose="020B0603030804020204" pitchFamily="34" charset="0"/>
                  <a:cs typeface="DejaVu Sans" panose="020B0603030804020204" pitchFamily="34" charset="0"/>
                </a:rPr>
                <a:t>optimized</a:t>
              </a:r>
              <a:r>
                <a:rPr kumimoji="0" lang="de-DE" sz="1400" b="1" i="0" u="none" strike="noStrike" kern="1200" cap="none" spc="0" normalizeH="0" baseline="0" noProof="0" dirty="0">
                  <a:ln>
                    <a:noFill/>
                  </a:ln>
                  <a:solidFill>
                    <a:srgbClr val="000000"/>
                  </a:solidFill>
                  <a:effectLst/>
                  <a:uLnTx/>
                  <a:uFillTx/>
                  <a:latin typeface="DejaVu Sans" panose="020B0603030804020204" pitchFamily="34" charset="0"/>
                  <a:ea typeface="DejaVu Sans" panose="020B0603030804020204" pitchFamily="34" charset="0"/>
                  <a:cs typeface="DejaVu Sans" panose="020B0603030804020204" pitchFamily="34" charset="0"/>
                </a:rPr>
                <a:t>)</a:t>
              </a:r>
            </a:p>
          </p:txBody>
        </p:sp>
      </p:grpSp>
      <p:sp>
        <p:nvSpPr>
          <p:cNvPr id="26" name="Pfeil: nach rechts 25">
            <a:extLst>
              <a:ext uri="{FF2B5EF4-FFF2-40B4-BE49-F238E27FC236}">
                <a16:creationId xmlns:a16="http://schemas.microsoft.com/office/drawing/2014/main" id="{8496F20E-2F25-4D7A-8318-BEF6A0E86FA7}"/>
              </a:ext>
            </a:extLst>
          </p:cNvPr>
          <p:cNvSpPr/>
          <p:nvPr/>
        </p:nvSpPr>
        <p:spPr bwMode="auto">
          <a:xfrm>
            <a:off x="3870809" y="2095109"/>
            <a:ext cx="361294" cy="283899"/>
          </a:xfrm>
          <a:prstGeom prst="rightArrow">
            <a:avLst/>
          </a:prstGeom>
          <a:solidFill>
            <a:srgbClr val="ED7D31">
              <a:lumMod val="40000"/>
              <a:lumOff val="60000"/>
            </a:srgbClr>
          </a:solidFill>
          <a:ln w="12700" cap="flat" cmpd="sng" algn="ctr">
            <a:solidFill>
              <a:srgbClr val="800000"/>
            </a:solidFill>
            <a:prstDash val="solid"/>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Calibri" panose="020F0502020204030204"/>
              <a:ea typeface="+mn-ea"/>
              <a:cs typeface="Arial" charset="0"/>
            </a:endParaRPr>
          </a:p>
        </p:txBody>
      </p:sp>
      <p:sp>
        <p:nvSpPr>
          <p:cNvPr id="27" name="Rechteck 26">
            <a:extLst>
              <a:ext uri="{FF2B5EF4-FFF2-40B4-BE49-F238E27FC236}">
                <a16:creationId xmlns:a16="http://schemas.microsoft.com/office/drawing/2014/main" id="{975FC05F-BF1D-4E21-9FC8-D98773FA3D67}"/>
              </a:ext>
            </a:extLst>
          </p:cNvPr>
          <p:cNvSpPr/>
          <p:nvPr/>
        </p:nvSpPr>
        <p:spPr>
          <a:xfrm>
            <a:off x="2010628" y="3492297"/>
            <a:ext cx="181184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600">
                <a:solidFill>
                  <a:prstClr val="black"/>
                </a:solidFill>
                <a:latin typeface="DejaVu Sans" panose="020B0603030804020204" pitchFamily="34" charset="0"/>
                <a:ea typeface="DejaVu Sans" panose="020B0603030804020204" pitchFamily="34" charset="0"/>
                <a:cs typeface="DejaVu Sans" panose="020B0603030804020204" pitchFamily="34" charset="0"/>
              </a:rPr>
              <a:t>Superimpose uncertainties</a:t>
            </a:r>
            <a:endParaRPr kumimoji="0" lang="de-DE" sz="1600" b="0" i="0" u="none" strike="noStrike" kern="1200" cap="none" spc="0" normalizeH="0" baseline="0" noProof="0" dirty="0">
              <a:ln>
                <a:noFill/>
              </a:ln>
              <a:solidFill>
                <a:prstClr val="black"/>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grpSp>
        <p:nvGrpSpPr>
          <p:cNvPr id="65" name="Gruppieren 64">
            <a:extLst>
              <a:ext uri="{FF2B5EF4-FFF2-40B4-BE49-F238E27FC236}">
                <a16:creationId xmlns:a16="http://schemas.microsoft.com/office/drawing/2014/main" id="{E7288946-117E-4EEF-908C-3DA0F43F4F77}"/>
              </a:ext>
            </a:extLst>
          </p:cNvPr>
          <p:cNvGrpSpPr/>
          <p:nvPr/>
        </p:nvGrpSpPr>
        <p:grpSpPr>
          <a:xfrm>
            <a:off x="1924935" y="3991416"/>
            <a:ext cx="1236462" cy="876259"/>
            <a:chOff x="345466" y="7094903"/>
            <a:chExt cx="1236462" cy="876259"/>
          </a:xfrm>
        </p:grpSpPr>
        <p:grpSp>
          <p:nvGrpSpPr>
            <p:cNvPr id="29" name="Gruppieren 28">
              <a:extLst>
                <a:ext uri="{FF2B5EF4-FFF2-40B4-BE49-F238E27FC236}">
                  <a16:creationId xmlns:a16="http://schemas.microsoft.com/office/drawing/2014/main" id="{CE1B4906-3437-44C4-A27F-45279F47EEA2}"/>
                </a:ext>
              </a:extLst>
            </p:cNvPr>
            <p:cNvGrpSpPr/>
            <p:nvPr/>
          </p:nvGrpSpPr>
          <p:grpSpPr>
            <a:xfrm rot="20445227">
              <a:off x="387559" y="7134488"/>
              <a:ext cx="1194369" cy="836674"/>
              <a:chOff x="5395992" y="5411282"/>
              <a:chExt cx="699108" cy="633430"/>
            </a:xfrm>
          </p:grpSpPr>
          <p:grpSp>
            <p:nvGrpSpPr>
              <p:cNvPr id="40" name="Gruppieren 39">
                <a:extLst>
                  <a:ext uri="{FF2B5EF4-FFF2-40B4-BE49-F238E27FC236}">
                    <a16:creationId xmlns:a16="http://schemas.microsoft.com/office/drawing/2014/main" id="{E49BA54B-FC7E-4972-A8FB-DF7A95026A36}"/>
                  </a:ext>
                </a:extLst>
              </p:cNvPr>
              <p:cNvGrpSpPr/>
              <p:nvPr/>
            </p:nvGrpSpPr>
            <p:grpSpPr>
              <a:xfrm>
                <a:off x="5395992" y="5411282"/>
                <a:ext cx="699108" cy="497159"/>
                <a:chOff x="9810142" y="2491335"/>
                <a:chExt cx="812032" cy="684328"/>
              </a:xfrm>
            </p:grpSpPr>
            <p:pic>
              <p:nvPicPr>
                <p:cNvPr id="42" name="Picture 3">
                  <a:extLst>
                    <a:ext uri="{FF2B5EF4-FFF2-40B4-BE49-F238E27FC236}">
                      <a16:creationId xmlns:a16="http://schemas.microsoft.com/office/drawing/2014/main" id="{8E8BFE98-079F-4C4B-BBCF-68E5CE26F0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10142" y="2491335"/>
                  <a:ext cx="812032" cy="684328"/>
                </a:xfrm>
                <a:prstGeom prst="rect">
                  <a:avLst/>
                </a:prstGeom>
                <a:noFill/>
                <a:extLst>
                  <a:ext uri="{909E8E84-426E-40DD-AFC4-6F175D3DCCD1}">
                    <a14:hiddenFill xmlns:a14="http://schemas.microsoft.com/office/drawing/2010/main">
                      <a:solidFill>
                        <a:srgbClr val="FFFFFF"/>
                      </a:solidFill>
                    </a14:hiddenFill>
                  </a:ext>
                </a:extLst>
              </p:spPr>
            </p:pic>
            <p:sp>
              <p:nvSpPr>
                <p:cNvPr id="43" name="Ellipse 77">
                  <a:extLst>
                    <a:ext uri="{FF2B5EF4-FFF2-40B4-BE49-F238E27FC236}">
                      <a16:creationId xmlns:a16="http://schemas.microsoft.com/office/drawing/2014/main" id="{F58C4460-7891-4313-9BAF-37E687FA2149}"/>
                    </a:ext>
                  </a:extLst>
                </p:cNvPr>
                <p:cNvSpPr/>
                <p:nvPr/>
              </p:nvSpPr>
              <p:spPr>
                <a:xfrm>
                  <a:off x="9927378" y="2581263"/>
                  <a:ext cx="530185" cy="532515"/>
                </a:xfrm>
                <a:custGeom>
                  <a:avLst/>
                  <a:gdLst>
                    <a:gd name="connsiteX0" fmla="*/ 0 w 472936"/>
                    <a:gd name="connsiteY0" fmla="*/ 207819 h 415638"/>
                    <a:gd name="connsiteX1" fmla="*/ 236468 w 472936"/>
                    <a:gd name="connsiteY1" fmla="*/ 0 h 415638"/>
                    <a:gd name="connsiteX2" fmla="*/ 472936 w 472936"/>
                    <a:gd name="connsiteY2" fmla="*/ 207819 h 415638"/>
                    <a:gd name="connsiteX3" fmla="*/ 236468 w 472936"/>
                    <a:gd name="connsiteY3" fmla="*/ 415638 h 415638"/>
                    <a:gd name="connsiteX4" fmla="*/ 0 w 472936"/>
                    <a:gd name="connsiteY4" fmla="*/ 207819 h 415638"/>
                    <a:gd name="connsiteX0" fmla="*/ 0 w 309163"/>
                    <a:gd name="connsiteY0" fmla="*/ 249092 h 416500"/>
                    <a:gd name="connsiteX1" fmla="*/ 72695 w 309163"/>
                    <a:gd name="connsiteY1" fmla="*/ 330 h 416500"/>
                    <a:gd name="connsiteX2" fmla="*/ 309163 w 309163"/>
                    <a:gd name="connsiteY2" fmla="*/ 208149 h 416500"/>
                    <a:gd name="connsiteX3" fmla="*/ 72695 w 309163"/>
                    <a:gd name="connsiteY3" fmla="*/ 415968 h 416500"/>
                    <a:gd name="connsiteX4" fmla="*/ 0 w 309163"/>
                    <a:gd name="connsiteY4" fmla="*/ 249092 h 416500"/>
                    <a:gd name="connsiteX0" fmla="*/ 0 w 418345"/>
                    <a:gd name="connsiteY0" fmla="*/ 260227 h 431825"/>
                    <a:gd name="connsiteX1" fmla="*/ 72695 w 418345"/>
                    <a:gd name="connsiteY1" fmla="*/ 11465 h 431825"/>
                    <a:gd name="connsiteX2" fmla="*/ 418345 w 418345"/>
                    <a:gd name="connsiteY2" fmla="*/ 110102 h 431825"/>
                    <a:gd name="connsiteX3" fmla="*/ 72695 w 418345"/>
                    <a:gd name="connsiteY3" fmla="*/ 427103 h 431825"/>
                    <a:gd name="connsiteX4" fmla="*/ 0 w 418345"/>
                    <a:gd name="connsiteY4" fmla="*/ 260227 h 431825"/>
                    <a:gd name="connsiteX0" fmla="*/ 402 w 418747"/>
                    <a:gd name="connsiteY0" fmla="*/ 401515 h 572365"/>
                    <a:gd name="connsiteX1" fmla="*/ 86745 w 418747"/>
                    <a:gd name="connsiteY1" fmla="*/ 2628 h 572365"/>
                    <a:gd name="connsiteX2" fmla="*/ 418747 w 418747"/>
                    <a:gd name="connsiteY2" fmla="*/ 251390 h 572365"/>
                    <a:gd name="connsiteX3" fmla="*/ 73097 w 418747"/>
                    <a:gd name="connsiteY3" fmla="*/ 568391 h 572365"/>
                    <a:gd name="connsiteX4" fmla="*/ 402 w 418747"/>
                    <a:gd name="connsiteY4" fmla="*/ 401515 h 572365"/>
                    <a:gd name="connsiteX0" fmla="*/ 235 w 433420"/>
                    <a:gd name="connsiteY0" fmla="*/ 400971 h 568669"/>
                    <a:gd name="connsiteX1" fmla="*/ 86578 w 433420"/>
                    <a:gd name="connsiteY1" fmla="*/ 2084 h 568669"/>
                    <a:gd name="connsiteX2" fmla="*/ 418580 w 433420"/>
                    <a:gd name="connsiteY2" fmla="*/ 250846 h 568669"/>
                    <a:gd name="connsiteX3" fmla="*/ 368725 w 433420"/>
                    <a:gd name="connsiteY3" fmla="*/ 455652 h 568669"/>
                    <a:gd name="connsiteX4" fmla="*/ 72930 w 433420"/>
                    <a:gd name="connsiteY4" fmla="*/ 567847 h 568669"/>
                    <a:gd name="connsiteX5" fmla="*/ 235 w 433420"/>
                    <a:gd name="connsiteY5" fmla="*/ 400971 h 568669"/>
                    <a:gd name="connsiteX0" fmla="*/ 235 w 422429"/>
                    <a:gd name="connsiteY0" fmla="*/ 409146 h 576844"/>
                    <a:gd name="connsiteX1" fmla="*/ 86578 w 422429"/>
                    <a:gd name="connsiteY1" fmla="*/ 10259 h 576844"/>
                    <a:gd name="connsiteX2" fmla="*/ 318785 w 422429"/>
                    <a:gd name="connsiteY2" fmla="*/ 129791 h 576844"/>
                    <a:gd name="connsiteX3" fmla="*/ 418580 w 422429"/>
                    <a:gd name="connsiteY3" fmla="*/ 259021 h 576844"/>
                    <a:gd name="connsiteX4" fmla="*/ 368725 w 422429"/>
                    <a:gd name="connsiteY4" fmla="*/ 463827 h 576844"/>
                    <a:gd name="connsiteX5" fmla="*/ 72930 w 422429"/>
                    <a:gd name="connsiteY5" fmla="*/ 576022 h 576844"/>
                    <a:gd name="connsiteX6" fmla="*/ 235 w 422429"/>
                    <a:gd name="connsiteY6" fmla="*/ 409146 h 576844"/>
                    <a:gd name="connsiteX0" fmla="*/ 235 w 422429"/>
                    <a:gd name="connsiteY0" fmla="*/ 404495 h 572193"/>
                    <a:gd name="connsiteX1" fmla="*/ 86578 w 422429"/>
                    <a:gd name="connsiteY1" fmla="*/ 5608 h 572193"/>
                    <a:gd name="connsiteX2" fmla="*/ 255285 w 422429"/>
                    <a:gd name="connsiteY2" fmla="*/ 175940 h 572193"/>
                    <a:gd name="connsiteX3" fmla="*/ 418580 w 422429"/>
                    <a:gd name="connsiteY3" fmla="*/ 254370 h 572193"/>
                    <a:gd name="connsiteX4" fmla="*/ 368725 w 422429"/>
                    <a:gd name="connsiteY4" fmla="*/ 459176 h 572193"/>
                    <a:gd name="connsiteX5" fmla="*/ 72930 w 422429"/>
                    <a:gd name="connsiteY5" fmla="*/ 571371 h 572193"/>
                    <a:gd name="connsiteX6" fmla="*/ 235 w 422429"/>
                    <a:gd name="connsiteY6" fmla="*/ 404495 h 572193"/>
                    <a:gd name="connsiteX0" fmla="*/ 19541 w 441735"/>
                    <a:gd name="connsiteY0" fmla="*/ 400994 h 568692"/>
                    <a:gd name="connsiteX1" fmla="*/ 105884 w 441735"/>
                    <a:gd name="connsiteY1" fmla="*/ 2107 h 568692"/>
                    <a:gd name="connsiteX2" fmla="*/ 274591 w 441735"/>
                    <a:gd name="connsiteY2" fmla="*/ 172439 h 568692"/>
                    <a:gd name="connsiteX3" fmla="*/ 437886 w 441735"/>
                    <a:gd name="connsiteY3" fmla="*/ 250869 h 568692"/>
                    <a:gd name="connsiteX4" fmla="*/ 388031 w 441735"/>
                    <a:gd name="connsiteY4" fmla="*/ 455675 h 568692"/>
                    <a:gd name="connsiteX5" fmla="*/ 92236 w 441735"/>
                    <a:gd name="connsiteY5" fmla="*/ 567870 h 568692"/>
                    <a:gd name="connsiteX6" fmla="*/ 19541 w 441735"/>
                    <a:gd name="connsiteY6" fmla="*/ 400994 h 568692"/>
                    <a:gd name="connsiteX0" fmla="*/ 19541 w 508409"/>
                    <a:gd name="connsiteY0" fmla="*/ 400994 h 568692"/>
                    <a:gd name="connsiteX1" fmla="*/ 105884 w 508409"/>
                    <a:gd name="connsiteY1" fmla="*/ 2107 h 568692"/>
                    <a:gd name="connsiteX2" fmla="*/ 274591 w 508409"/>
                    <a:gd name="connsiteY2" fmla="*/ 172439 h 568692"/>
                    <a:gd name="connsiteX3" fmla="*/ 507736 w 508409"/>
                    <a:gd name="connsiteY3" fmla="*/ 250869 h 568692"/>
                    <a:gd name="connsiteX4" fmla="*/ 388031 w 508409"/>
                    <a:gd name="connsiteY4" fmla="*/ 455675 h 568692"/>
                    <a:gd name="connsiteX5" fmla="*/ 92236 w 508409"/>
                    <a:gd name="connsiteY5" fmla="*/ 567870 h 568692"/>
                    <a:gd name="connsiteX6" fmla="*/ 19541 w 508409"/>
                    <a:gd name="connsiteY6" fmla="*/ 400994 h 568692"/>
                    <a:gd name="connsiteX0" fmla="*/ 19541 w 518990"/>
                    <a:gd name="connsiteY0" fmla="*/ 400994 h 568692"/>
                    <a:gd name="connsiteX1" fmla="*/ 105884 w 518990"/>
                    <a:gd name="connsiteY1" fmla="*/ 2107 h 568692"/>
                    <a:gd name="connsiteX2" fmla="*/ 274591 w 518990"/>
                    <a:gd name="connsiteY2" fmla="*/ 172439 h 568692"/>
                    <a:gd name="connsiteX3" fmla="*/ 507736 w 518990"/>
                    <a:gd name="connsiteY3" fmla="*/ 250869 h 568692"/>
                    <a:gd name="connsiteX4" fmla="*/ 388031 w 518990"/>
                    <a:gd name="connsiteY4" fmla="*/ 455675 h 568692"/>
                    <a:gd name="connsiteX5" fmla="*/ 92236 w 518990"/>
                    <a:gd name="connsiteY5" fmla="*/ 567870 h 568692"/>
                    <a:gd name="connsiteX6" fmla="*/ 19541 w 518990"/>
                    <a:gd name="connsiteY6" fmla="*/ 400994 h 568692"/>
                    <a:gd name="connsiteX0" fmla="*/ 19541 w 518527"/>
                    <a:gd name="connsiteY0" fmla="*/ 400994 h 585398"/>
                    <a:gd name="connsiteX1" fmla="*/ 105884 w 518527"/>
                    <a:gd name="connsiteY1" fmla="*/ 2107 h 585398"/>
                    <a:gd name="connsiteX2" fmla="*/ 274591 w 518527"/>
                    <a:gd name="connsiteY2" fmla="*/ 172439 h 585398"/>
                    <a:gd name="connsiteX3" fmla="*/ 507736 w 518527"/>
                    <a:gd name="connsiteY3" fmla="*/ 250869 h 585398"/>
                    <a:gd name="connsiteX4" fmla="*/ 381681 w 518527"/>
                    <a:gd name="connsiteY4" fmla="*/ 544575 h 585398"/>
                    <a:gd name="connsiteX5" fmla="*/ 92236 w 518527"/>
                    <a:gd name="connsiteY5" fmla="*/ 567870 h 585398"/>
                    <a:gd name="connsiteX6" fmla="*/ 19541 w 518527"/>
                    <a:gd name="connsiteY6" fmla="*/ 400994 h 585398"/>
                    <a:gd name="connsiteX0" fmla="*/ 17568 w 516554"/>
                    <a:gd name="connsiteY0" fmla="*/ 401037 h 619587"/>
                    <a:gd name="connsiteX1" fmla="*/ 103911 w 516554"/>
                    <a:gd name="connsiteY1" fmla="*/ 2150 h 619587"/>
                    <a:gd name="connsiteX2" fmla="*/ 272618 w 516554"/>
                    <a:gd name="connsiteY2" fmla="*/ 172482 h 619587"/>
                    <a:gd name="connsiteX3" fmla="*/ 505763 w 516554"/>
                    <a:gd name="connsiteY3" fmla="*/ 250912 h 619587"/>
                    <a:gd name="connsiteX4" fmla="*/ 379708 w 516554"/>
                    <a:gd name="connsiteY4" fmla="*/ 544618 h 619587"/>
                    <a:gd name="connsiteX5" fmla="*/ 58513 w 516554"/>
                    <a:gd name="connsiteY5" fmla="*/ 612363 h 619587"/>
                    <a:gd name="connsiteX6" fmla="*/ 17568 w 516554"/>
                    <a:gd name="connsiteY6" fmla="*/ 401037 h 619587"/>
                    <a:gd name="connsiteX0" fmla="*/ 82801 w 467487"/>
                    <a:gd name="connsiteY0" fmla="*/ 325492 h 625361"/>
                    <a:gd name="connsiteX1" fmla="*/ 54844 w 467487"/>
                    <a:gd name="connsiteY1" fmla="*/ 2805 h 625361"/>
                    <a:gd name="connsiteX2" fmla="*/ 223551 w 467487"/>
                    <a:gd name="connsiteY2" fmla="*/ 173137 h 625361"/>
                    <a:gd name="connsiteX3" fmla="*/ 456696 w 467487"/>
                    <a:gd name="connsiteY3" fmla="*/ 251567 h 625361"/>
                    <a:gd name="connsiteX4" fmla="*/ 330641 w 467487"/>
                    <a:gd name="connsiteY4" fmla="*/ 545273 h 625361"/>
                    <a:gd name="connsiteX5" fmla="*/ 9446 w 467487"/>
                    <a:gd name="connsiteY5" fmla="*/ 613018 h 625361"/>
                    <a:gd name="connsiteX6" fmla="*/ 82801 w 467487"/>
                    <a:gd name="connsiteY6" fmla="*/ 325492 h 625361"/>
                    <a:gd name="connsiteX0" fmla="*/ 157238 w 541924"/>
                    <a:gd name="connsiteY0" fmla="*/ 275847 h 575716"/>
                    <a:gd name="connsiteX1" fmla="*/ 2281 w 541924"/>
                    <a:gd name="connsiteY1" fmla="*/ 3960 h 575716"/>
                    <a:gd name="connsiteX2" fmla="*/ 297988 w 541924"/>
                    <a:gd name="connsiteY2" fmla="*/ 123492 h 575716"/>
                    <a:gd name="connsiteX3" fmla="*/ 531133 w 541924"/>
                    <a:gd name="connsiteY3" fmla="*/ 201922 h 575716"/>
                    <a:gd name="connsiteX4" fmla="*/ 405078 w 541924"/>
                    <a:gd name="connsiteY4" fmla="*/ 495628 h 575716"/>
                    <a:gd name="connsiteX5" fmla="*/ 83883 w 541924"/>
                    <a:gd name="connsiteY5" fmla="*/ 563373 h 575716"/>
                    <a:gd name="connsiteX6" fmla="*/ 157238 w 541924"/>
                    <a:gd name="connsiteY6" fmla="*/ 275847 h 575716"/>
                    <a:gd name="connsiteX0" fmla="*/ 107140 w 491826"/>
                    <a:gd name="connsiteY0" fmla="*/ 338000 h 637869"/>
                    <a:gd name="connsiteX1" fmla="*/ 2983 w 491826"/>
                    <a:gd name="connsiteY1" fmla="*/ 2613 h 637869"/>
                    <a:gd name="connsiteX2" fmla="*/ 247890 w 491826"/>
                    <a:gd name="connsiteY2" fmla="*/ 185645 h 637869"/>
                    <a:gd name="connsiteX3" fmla="*/ 481035 w 491826"/>
                    <a:gd name="connsiteY3" fmla="*/ 264075 h 637869"/>
                    <a:gd name="connsiteX4" fmla="*/ 354980 w 491826"/>
                    <a:gd name="connsiteY4" fmla="*/ 557781 h 637869"/>
                    <a:gd name="connsiteX5" fmla="*/ 33785 w 491826"/>
                    <a:gd name="connsiteY5" fmla="*/ 625526 h 637869"/>
                    <a:gd name="connsiteX6" fmla="*/ 107140 w 491826"/>
                    <a:gd name="connsiteY6" fmla="*/ 338000 h 637869"/>
                    <a:gd name="connsiteX0" fmla="*/ 160206 w 544892"/>
                    <a:gd name="connsiteY0" fmla="*/ 349421 h 649290"/>
                    <a:gd name="connsiteX1" fmla="*/ 56049 w 544892"/>
                    <a:gd name="connsiteY1" fmla="*/ 14034 h 649290"/>
                    <a:gd name="connsiteX2" fmla="*/ 300956 w 544892"/>
                    <a:gd name="connsiteY2" fmla="*/ 197066 h 649290"/>
                    <a:gd name="connsiteX3" fmla="*/ 534101 w 544892"/>
                    <a:gd name="connsiteY3" fmla="*/ 275496 h 649290"/>
                    <a:gd name="connsiteX4" fmla="*/ 408046 w 544892"/>
                    <a:gd name="connsiteY4" fmla="*/ 569202 h 649290"/>
                    <a:gd name="connsiteX5" fmla="*/ 86851 w 544892"/>
                    <a:gd name="connsiteY5" fmla="*/ 636947 h 649290"/>
                    <a:gd name="connsiteX6" fmla="*/ 160206 w 544892"/>
                    <a:gd name="connsiteY6" fmla="*/ 349421 h 649290"/>
                    <a:gd name="connsiteX0" fmla="*/ 230407 w 615093"/>
                    <a:gd name="connsiteY0" fmla="*/ 349421 h 615366"/>
                    <a:gd name="connsiteX1" fmla="*/ 126250 w 615093"/>
                    <a:gd name="connsiteY1" fmla="*/ 14034 h 615366"/>
                    <a:gd name="connsiteX2" fmla="*/ 371157 w 615093"/>
                    <a:gd name="connsiteY2" fmla="*/ 197066 h 615366"/>
                    <a:gd name="connsiteX3" fmla="*/ 604302 w 615093"/>
                    <a:gd name="connsiteY3" fmla="*/ 275496 h 615366"/>
                    <a:gd name="connsiteX4" fmla="*/ 478247 w 615093"/>
                    <a:gd name="connsiteY4" fmla="*/ 569202 h 615366"/>
                    <a:gd name="connsiteX5" fmla="*/ 4652 w 615093"/>
                    <a:gd name="connsiteY5" fmla="*/ 592497 h 615366"/>
                    <a:gd name="connsiteX6" fmla="*/ 230407 w 615093"/>
                    <a:gd name="connsiteY6" fmla="*/ 349421 h 615366"/>
                    <a:gd name="connsiteX0" fmla="*/ 160346 w 545032"/>
                    <a:gd name="connsiteY0" fmla="*/ 349421 h 611552"/>
                    <a:gd name="connsiteX1" fmla="*/ 56189 w 545032"/>
                    <a:gd name="connsiteY1" fmla="*/ 14034 h 611552"/>
                    <a:gd name="connsiteX2" fmla="*/ 301096 w 545032"/>
                    <a:gd name="connsiteY2" fmla="*/ 197066 h 611552"/>
                    <a:gd name="connsiteX3" fmla="*/ 534241 w 545032"/>
                    <a:gd name="connsiteY3" fmla="*/ 275496 h 611552"/>
                    <a:gd name="connsiteX4" fmla="*/ 408186 w 545032"/>
                    <a:gd name="connsiteY4" fmla="*/ 569202 h 611552"/>
                    <a:gd name="connsiteX5" fmla="*/ 93341 w 545032"/>
                    <a:gd name="connsiteY5" fmla="*/ 586147 h 611552"/>
                    <a:gd name="connsiteX6" fmla="*/ 160346 w 545032"/>
                    <a:gd name="connsiteY6" fmla="*/ 349421 h 611552"/>
                    <a:gd name="connsiteX0" fmla="*/ 160346 w 545032"/>
                    <a:gd name="connsiteY0" fmla="*/ 349421 h 649881"/>
                    <a:gd name="connsiteX1" fmla="*/ 56189 w 545032"/>
                    <a:gd name="connsiteY1" fmla="*/ 14034 h 649881"/>
                    <a:gd name="connsiteX2" fmla="*/ 301096 w 545032"/>
                    <a:gd name="connsiteY2" fmla="*/ 197066 h 649881"/>
                    <a:gd name="connsiteX3" fmla="*/ 534241 w 545032"/>
                    <a:gd name="connsiteY3" fmla="*/ 275496 h 649881"/>
                    <a:gd name="connsiteX4" fmla="*/ 408186 w 545032"/>
                    <a:gd name="connsiteY4" fmla="*/ 569202 h 649881"/>
                    <a:gd name="connsiteX5" fmla="*/ 93341 w 545032"/>
                    <a:gd name="connsiteY5" fmla="*/ 586147 h 649881"/>
                    <a:gd name="connsiteX6" fmla="*/ 160346 w 545032"/>
                    <a:gd name="connsiteY6" fmla="*/ 349421 h 649881"/>
                    <a:gd name="connsiteX0" fmla="*/ 162055 w 546741"/>
                    <a:gd name="connsiteY0" fmla="*/ 349421 h 613032"/>
                    <a:gd name="connsiteX1" fmla="*/ 57898 w 546741"/>
                    <a:gd name="connsiteY1" fmla="*/ 14034 h 613032"/>
                    <a:gd name="connsiteX2" fmla="*/ 302805 w 546741"/>
                    <a:gd name="connsiteY2" fmla="*/ 197066 h 613032"/>
                    <a:gd name="connsiteX3" fmla="*/ 535950 w 546741"/>
                    <a:gd name="connsiteY3" fmla="*/ 275496 h 613032"/>
                    <a:gd name="connsiteX4" fmla="*/ 409895 w 546741"/>
                    <a:gd name="connsiteY4" fmla="*/ 569202 h 613032"/>
                    <a:gd name="connsiteX5" fmla="*/ 171250 w 546741"/>
                    <a:gd name="connsiteY5" fmla="*/ 522647 h 613032"/>
                    <a:gd name="connsiteX6" fmla="*/ 162055 w 546741"/>
                    <a:gd name="connsiteY6" fmla="*/ 349421 h 613032"/>
                    <a:gd name="connsiteX0" fmla="*/ 6493 w 549929"/>
                    <a:gd name="connsiteY0" fmla="*/ 285847 h 578204"/>
                    <a:gd name="connsiteX1" fmla="*/ 61086 w 549929"/>
                    <a:gd name="connsiteY1" fmla="*/ 1260 h 578204"/>
                    <a:gd name="connsiteX2" fmla="*/ 305993 w 549929"/>
                    <a:gd name="connsiteY2" fmla="*/ 184292 h 578204"/>
                    <a:gd name="connsiteX3" fmla="*/ 539138 w 549929"/>
                    <a:gd name="connsiteY3" fmla="*/ 262722 h 578204"/>
                    <a:gd name="connsiteX4" fmla="*/ 413083 w 549929"/>
                    <a:gd name="connsiteY4" fmla="*/ 556428 h 578204"/>
                    <a:gd name="connsiteX5" fmla="*/ 174438 w 549929"/>
                    <a:gd name="connsiteY5" fmla="*/ 509873 h 578204"/>
                    <a:gd name="connsiteX6" fmla="*/ 6493 w 549929"/>
                    <a:gd name="connsiteY6" fmla="*/ 285847 h 578204"/>
                    <a:gd name="connsiteX0" fmla="*/ 20025 w 563461"/>
                    <a:gd name="connsiteY0" fmla="*/ 355331 h 647688"/>
                    <a:gd name="connsiteX1" fmla="*/ 36518 w 563461"/>
                    <a:gd name="connsiteY1" fmla="*/ 894 h 647688"/>
                    <a:gd name="connsiteX2" fmla="*/ 319525 w 563461"/>
                    <a:gd name="connsiteY2" fmla="*/ 253776 h 647688"/>
                    <a:gd name="connsiteX3" fmla="*/ 552670 w 563461"/>
                    <a:gd name="connsiteY3" fmla="*/ 332206 h 647688"/>
                    <a:gd name="connsiteX4" fmla="*/ 426615 w 563461"/>
                    <a:gd name="connsiteY4" fmla="*/ 625912 h 647688"/>
                    <a:gd name="connsiteX5" fmla="*/ 187970 w 563461"/>
                    <a:gd name="connsiteY5" fmla="*/ 579357 h 647688"/>
                    <a:gd name="connsiteX6" fmla="*/ 20025 w 563461"/>
                    <a:gd name="connsiteY6" fmla="*/ 355331 h 647688"/>
                    <a:gd name="connsiteX0" fmla="*/ 15523 w 558959"/>
                    <a:gd name="connsiteY0" fmla="*/ 357348 h 649705"/>
                    <a:gd name="connsiteX1" fmla="*/ 32016 w 558959"/>
                    <a:gd name="connsiteY1" fmla="*/ 2911 h 649705"/>
                    <a:gd name="connsiteX2" fmla="*/ 232473 w 558959"/>
                    <a:gd name="connsiteY2" fmla="*/ 192293 h 649705"/>
                    <a:gd name="connsiteX3" fmla="*/ 548168 w 558959"/>
                    <a:gd name="connsiteY3" fmla="*/ 334223 h 649705"/>
                    <a:gd name="connsiteX4" fmla="*/ 422113 w 558959"/>
                    <a:gd name="connsiteY4" fmla="*/ 627929 h 649705"/>
                    <a:gd name="connsiteX5" fmla="*/ 183468 w 558959"/>
                    <a:gd name="connsiteY5" fmla="*/ 581374 h 649705"/>
                    <a:gd name="connsiteX6" fmla="*/ 15523 w 558959"/>
                    <a:gd name="connsiteY6" fmla="*/ 357348 h 649705"/>
                    <a:gd name="connsiteX0" fmla="*/ 15523 w 524341"/>
                    <a:gd name="connsiteY0" fmla="*/ 357348 h 649705"/>
                    <a:gd name="connsiteX1" fmla="*/ 32016 w 524341"/>
                    <a:gd name="connsiteY1" fmla="*/ 2911 h 649705"/>
                    <a:gd name="connsiteX2" fmla="*/ 232473 w 524341"/>
                    <a:gd name="connsiteY2" fmla="*/ 192293 h 649705"/>
                    <a:gd name="connsiteX3" fmla="*/ 510068 w 524341"/>
                    <a:gd name="connsiteY3" fmla="*/ 296123 h 649705"/>
                    <a:gd name="connsiteX4" fmla="*/ 422113 w 524341"/>
                    <a:gd name="connsiteY4" fmla="*/ 627929 h 649705"/>
                    <a:gd name="connsiteX5" fmla="*/ 183468 w 524341"/>
                    <a:gd name="connsiteY5" fmla="*/ 581374 h 649705"/>
                    <a:gd name="connsiteX6" fmla="*/ 15523 w 524341"/>
                    <a:gd name="connsiteY6" fmla="*/ 357348 h 649705"/>
                    <a:gd name="connsiteX0" fmla="*/ 18714 w 527532"/>
                    <a:gd name="connsiteY0" fmla="*/ 357348 h 639466"/>
                    <a:gd name="connsiteX1" fmla="*/ 35207 w 527532"/>
                    <a:gd name="connsiteY1" fmla="*/ 2911 h 639466"/>
                    <a:gd name="connsiteX2" fmla="*/ 235664 w 527532"/>
                    <a:gd name="connsiteY2" fmla="*/ 192293 h 639466"/>
                    <a:gd name="connsiteX3" fmla="*/ 513259 w 527532"/>
                    <a:gd name="connsiteY3" fmla="*/ 296123 h 639466"/>
                    <a:gd name="connsiteX4" fmla="*/ 425304 w 527532"/>
                    <a:gd name="connsiteY4" fmla="*/ 627929 h 639466"/>
                    <a:gd name="connsiteX5" fmla="*/ 231109 w 527532"/>
                    <a:gd name="connsiteY5" fmla="*/ 492474 h 639466"/>
                    <a:gd name="connsiteX6" fmla="*/ 18714 w 527532"/>
                    <a:gd name="connsiteY6" fmla="*/ 357348 h 639466"/>
                    <a:gd name="connsiteX0" fmla="*/ 18714 w 530185"/>
                    <a:gd name="connsiteY0" fmla="*/ 357348 h 532515"/>
                    <a:gd name="connsiteX1" fmla="*/ 35207 w 530185"/>
                    <a:gd name="connsiteY1" fmla="*/ 2911 h 532515"/>
                    <a:gd name="connsiteX2" fmla="*/ 235664 w 530185"/>
                    <a:gd name="connsiteY2" fmla="*/ 192293 h 532515"/>
                    <a:gd name="connsiteX3" fmla="*/ 513259 w 530185"/>
                    <a:gd name="connsiteY3" fmla="*/ 296123 h 532515"/>
                    <a:gd name="connsiteX4" fmla="*/ 444354 w 530185"/>
                    <a:gd name="connsiteY4" fmla="*/ 507279 h 532515"/>
                    <a:gd name="connsiteX5" fmla="*/ 231109 w 530185"/>
                    <a:gd name="connsiteY5" fmla="*/ 492474 h 532515"/>
                    <a:gd name="connsiteX6" fmla="*/ 18714 w 530185"/>
                    <a:gd name="connsiteY6" fmla="*/ 357348 h 5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85" h="532515">
                      <a:moveTo>
                        <a:pt x="18714" y="357348"/>
                      </a:moveTo>
                      <a:cubicBezTo>
                        <a:pt x="-13936" y="275754"/>
                        <a:pt x="-951" y="30420"/>
                        <a:pt x="35207" y="2911"/>
                      </a:cubicBezTo>
                      <a:cubicBezTo>
                        <a:pt x="71365" y="-24598"/>
                        <a:pt x="180330" y="150833"/>
                        <a:pt x="235664" y="192293"/>
                      </a:cubicBezTo>
                      <a:cubicBezTo>
                        <a:pt x="290998" y="233753"/>
                        <a:pt x="504936" y="240450"/>
                        <a:pt x="513259" y="296123"/>
                      </a:cubicBezTo>
                      <a:cubicBezTo>
                        <a:pt x="559682" y="434346"/>
                        <a:pt x="501962" y="454446"/>
                        <a:pt x="444354" y="507279"/>
                      </a:cubicBezTo>
                      <a:cubicBezTo>
                        <a:pt x="386746" y="560112"/>
                        <a:pt x="302049" y="517463"/>
                        <a:pt x="231109" y="492474"/>
                      </a:cubicBezTo>
                      <a:cubicBezTo>
                        <a:pt x="160169" y="467486"/>
                        <a:pt x="51364" y="438942"/>
                        <a:pt x="18714" y="357348"/>
                      </a:cubicBezTo>
                      <a:close/>
                    </a:path>
                  </a:pathLst>
                </a:custGeom>
                <a:solidFill>
                  <a:srgbClr val="E7E6E6">
                    <a:lumMod val="90000"/>
                    <a:alpha val="63000"/>
                  </a:srgbClr>
                </a:solidFill>
                <a:ln w="25400" cap="flat" cmpd="sng" algn="ctr">
                  <a:solidFill>
                    <a:srgbClr val="E7E6E6">
                      <a:lumMod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grpSp>
          <p:cxnSp>
            <p:nvCxnSpPr>
              <p:cNvPr id="41" name="Gerade Verbindung mit Pfeil 40">
                <a:extLst>
                  <a:ext uri="{FF2B5EF4-FFF2-40B4-BE49-F238E27FC236}">
                    <a16:creationId xmlns:a16="http://schemas.microsoft.com/office/drawing/2014/main" id="{01543E49-2172-41B6-BC58-FB31C0C9CFF6}"/>
                  </a:ext>
                </a:extLst>
              </p:cNvPr>
              <p:cNvCxnSpPr>
                <a:cxnSpLocks/>
              </p:cNvCxnSpPr>
              <p:nvPr/>
            </p:nvCxnSpPr>
            <p:spPr>
              <a:xfrm rot="1154773">
                <a:off x="5804541" y="5894259"/>
                <a:ext cx="226314" cy="150453"/>
              </a:xfrm>
              <a:prstGeom prst="straightConnector1">
                <a:avLst/>
              </a:prstGeom>
              <a:noFill/>
              <a:ln w="50800" cap="flat" cmpd="sng" algn="ctr">
                <a:solidFill>
                  <a:srgbClr val="E7E6E6">
                    <a:lumMod val="50000"/>
                  </a:srgbClr>
                </a:solidFill>
                <a:prstDash val="solid"/>
                <a:miter lim="800000"/>
                <a:tailEnd type="triangle"/>
              </a:ln>
              <a:effectLst/>
            </p:spPr>
          </p:cxnSp>
        </p:grpSp>
        <p:grpSp>
          <p:nvGrpSpPr>
            <p:cNvPr id="30" name="Gruppieren 29">
              <a:extLst>
                <a:ext uri="{FF2B5EF4-FFF2-40B4-BE49-F238E27FC236}">
                  <a16:creationId xmlns:a16="http://schemas.microsoft.com/office/drawing/2014/main" id="{30A6C6E5-2CD0-4D2C-A5D0-D55725255845}"/>
                </a:ext>
              </a:extLst>
            </p:cNvPr>
            <p:cNvGrpSpPr/>
            <p:nvPr/>
          </p:nvGrpSpPr>
          <p:grpSpPr>
            <a:xfrm rot="19348608">
              <a:off x="345466" y="7106074"/>
              <a:ext cx="1194369" cy="743766"/>
              <a:chOff x="5395992" y="5411282"/>
              <a:chExt cx="699108" cy="563091"/>
            </a:xfrm>
          </p:grpSpPr>
          <p:grpSp>
            <p:nvGrpSpPr>
              <p:cNvPr id="36" name="Gruppieren 35">
                <a:extLst>
                  <a:ext uri="{FF2B5EF4-FFF2-40B4-BE49-F238E27FC236}">
                    <a16:creationId xmlns:a16="http://schemas.microsoft.com/office/drawing/2014/main" id="{CF284FA8-1296-4508-8C2D-4831665E0B78}"/>
                  </a:ext>
                </a:extLst>
              </p:cNvPr>
              <p:cNvGrpSpPr/>
              <p:nvPr/>
            </p:nvGrpSpPr>
            <p:grpSpPr>
              <a:xfrm>
                <a:off x="5395992" y="5411282"/>
                <a:ext cx="699108" cy="497159"/>
                <a:chOff x="9810142" y="2491335"/>
                <a:chExt cx="812032" cy="684328"/>
              </a:xfrm>
            </p:grpSpPr>
            <p:pic>
              <p:nvPicPr>
                <p:cNvPr id="38" name="Picture 3">
                  <a:extLst>
                    <a:ext uri="{FF2B5EF4-FFF2-40B4-BE49-F238E27FC236}">
                      <a16:creationId xmlns:a16="http://schemas.microsoft.com/office/drawing/2014/main" id="{B3727A70-EF75-4206-AC46-0B4C297B1F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10142" y="2491335"/>
                  <a:ext cx="812032" cy="684328"/>
                </a:xfrm>
                <a:prstGeom prst="rect">
                  <a:avLst/>
                </a:prstGeom>
                <a:noFill/>
                <a:extLst>
                  <a:ext uri="{909E8E84-426E-40DD-AFC4-6F175D3DCCD1}">
                    <a14:hiddenFill xmlns:a14="http://schemas.microsoft.com/office/drawing/2010/main">
                      <a:solidFill>
                        <a:srgbClr val="FFFFFF"/>
                      </a:solidFill>
                    </a14:hiddenFill>
                  </a:ext>
                </a:extLst>
              </p:spPr>
            </p:pic>
            <p:sp>
              <p:nvSpPr>
                <p:cNvPr id="39" name="Ellipse 77">
                  <a:extLst>
                    <a:ext uri="{FF2B5EF4-FFF2-40B4-BE49-F238E27FC236}">
                      <a16:creationId xmlns:a16="http://schemas.microsoft.com/office/drawing/2014/main" id="{C431D79C-682F-42AF-9C5F-9738A845BF11}"/>
                    </a:ext>
                  </a:extLst>
                </p:cNvPr>
                <p:cNvSpPr/>
                <p:nvPr/>
              </p:nvSpPr>
              <p:spPr>
                <a:xfrm>
                  <a:off x="9927378" y="2581263"/>
                  <a:ext cx="530185" cy="532515"/>
                </a:xfrm>
                <a:custGeom>
                  <a:avLst/>
                  <a:gdLst>
                    <a:gd name="connsiteX0" fmla="*/ 0 w 472936"/>
                    <a:gd name="connsiteY0" fmla="*/ 207819 h 415638"/>
                    <a:gd name="connsiteX1" fmla="*/ 236468 w 472936"/>
                    <a:gd name="connsiteY1" fmla="*/ 0 h 415638"/>
                    <a:gd name="connsiteX2" fmla="*/ 472936 w 472936"/>
                    <a:gd name="connsiteY2" fmla="*/ 207819 h 415638"/>
                    <a:gd name="connsiteX3" fmla="*/ 236468 w 472936"/>
                    <a:gd name="connsiteY3" fmla="*/ 415638 h 415638"/>
                    <a:gd name="connsiteX4" fmla="*/ 0 w 472936"/>
                    <a:gd name="connsiteY4" fmla="*/ 207819 h 415638"/>
                    <a:gd name="connsiteX0" fmla="*/ 0 w 309163"/>
                    <a:gd name="connsiteY0" fmla="*/ 249092 h 416500"/>
                    <a:gd name="connsiteX1" fmla="*/ 72695 w 309163"/>
                    <a:gd name="connsiteY1" fmla="*/ 330 h 416500"/>
                    <a:gd name="connsiteX2" fmla="*/ 309163 w 309163"/>
                    <a:gd name="connsiteY2" fmla="*/ 208149 h 416500"/>
                    <a:gd name="connsiteX3" fmla="*/ 72695 w 309163"/>
                    <a:gd name="connsiteY3" fmla="*/ 415968 h 416500"/>
                    <a:gd name="connsiteX4" fmla="*/ 0 w 309163"/>
                    <a:gd name="connsiteY4" fmla="*/ 249092 h 416500"/>
                    <a:gd name="connsiteX0" fmla="*/ 0 w 418345"/>
                    <a:gd name="connsiteY0" fmla="*/ 260227 h 431825"/>
                    <a:gd name="connsiteX1" fmla="*/ 72695 w 418345"/>
                    <a:gd name="connsiteY1" fmla="*/ 11465 h 431825"/>
                    <a:gd name="connsiteX2" fmla="*/ 418345 w 418345"/>
                    <a:gd name="connsiteY2" fmla="*/ 110102 h 431825"/>
                    <a:gd name="connsiteX3" fmla="*/ 72695 w 418345"/>
                    <a:gd name="connsiteY3" fmla="*/ 427103 h 431825"/>
                    <a:gd name="connsiteX4" fmla="*/ 0 w 418345"/>
                    <a:gd name="connsiteY4" fmla="*/ 260227 h 431825"/>
                    <a:gd name="connsiteX0" fmla="*/ 402 w 418747"/>
                    <a:gd name="connsiteY0" fmla="*/ 401515 h 572365"/>
                    <a:gd name="connsiteX1" fmla="*/ 86745 w 418747"/>
                    <a:gd name="connsiteY1" fmla="*/ 2628 h 572365"/>
                    <a:gd name="connsiteX2" fmla="*/ 418747 w 418747"/>
                    <a:gd name="connsiteY2" fmla="*/ 251390 h 572365"/>
                    <a:gd name="connsiteX3" fmla="*/ 73097 w 418747"/>
                    <a:gd name="connsiteY3" fmla="*/ 568391 h 572365"/>
                    <a:gd name="connsiteX4" fmla="*/ 402 w 418747"/>
                    <a:gd name="connsiteY4" fmla="*/ 401515 h 572365"/>
                    <a:gd name="connsiteX0" fmla="*/ 235 w 433420"/>
                    <a:gd name="connsiteY0" fmla="*/ 400971 h 568669"/>
                    <a:gd name="connsiteX1" fmla="*/ 86578 w 433420"/>
                    <a:gd name="connsiteY1" fmla="*/ 2084 h 568669"/>
                    <a:gd name="connsiteX2" fmla="*/ 418580 w 433420"/>
                    <a:gd name="connsiteY2" fmla="*/ 250846 h 568669"/>
                    <a:gd name="connsiteX3" fmla="*/ 368725 w 433420"/>
                    <a:gd name="connsiteY3" fmla="*/ 455652 h 568669"/>
                    <a:gd name="connsiteX4" fmla="*/ 72930 w 433420"/>
                    <a:gd name="connsiteY4" fmla="*/ 567847 h 568669"/>
                    <a:gd name="connsiteX5" fmla="*/ 235 w 433420"/>
                    <a:gd name="connsiteY5" fmla="*/ 400971 h 568669"/>
                    <a:gd name="connsiteX0" fmla="*/ 235 w 422429"/>
                    <a:gd name="connsiteY0" fmla="*/ 409146 h 576844"/>
                    <a:gd name="connsiteX1" fmla="*/ 86578 w 422429"/>
                    <a:gd name="connsiteY1" fmla="*/ 10259 h 576844"/>
                    <a:gd name="connsiteX2" fmla="*/ 318785 w 422429"/>
                    <a:gd name="connsiteY2" fmla="*/ 129791 h 576844"/>
                    <a:gd name="connsiteX3" fmla="*/ 418580 w 422429"/>
                    <a:gd name="connsiteY3" fmla="*/ 259021 h 576844"/>
                    <a:gd name="connsiteX4" fmla="*/ 368725 w 422429"/>
                    <a:gd name="connsiteY4" fmla="*/ 463827 h 576844"/>
                    <a:gd name="connsiteX5" fmla="*/ 72930 w 422429"/>
                    <a:gd name="connsiteY5" fmla="*/ 576022 h 576844"/>
                    <a:gd name="connsiteX6" fmla="*/ 235 w 422429"/>
                    <a:gd name="connsiteY6" fmla="*/ 409146 h 576844"/>
                    <a:gd name="connsiteX0" fmla="*/ 235 w 422429"/>
                    <a:gd name="connsiteY0" fmla="*/ 404495 h 572193"/>
                    <a:gd name="connsiteX1" fmla="*/ 86578 w 422429"/>
                    <a:gd name="connsiteY1" fmla="*/ 5608 h 572193"/>
                    <a:gd name="connsiteX2" fmla="*/ 255285 w 422429"/>
                    <a:gd name="connsiteY2" fmla="*/ 175940 h 572193"/>
                    <a:gd name="connsiteX3" fmla="*/ 418580 w 422429"/>
                    <a:gd name="connsiteY3" fmla="*/ 254370 h 572193"/>
                    <a:gd name="connsiteX4" fmla="*/ 368725 w 422429"/>
                    <a:gd name="connsiteY4" fmla="*/ 459176 h 572193"/>
                    <a:gd name="connsiteX5" fmla="*/ 72930 w 422429"/>
                    <a:gd name="connsiteY5" fmla="*/ 571371 h 572193"/>
                    <a:gd name="connsiteX6" fmla="*/ 235 w 422429"/>
                    <a:gd name="connsiteY6" fmla="*/ 404495 h 572193"/>
                    <a:gd name="connsiteX0" fmla="*/ 19541 w 441735"/>
                    <a:gd name="connsiteY0" fmla="*/ 400994 h 568692"/>
                    <a:gd name="connsiteX1" fmla="*/ 105884 w 441735"/>
                    <a:gd name="connsiteY1" fmla="*/ 2107 h 568692"/>
                    <a:gd name="connsiteX2" fmla="*/ 274591 w 441735"/>
                    <a:gd name="connsiteY2" fmla="*/ 172439 h 568692"/>
                    <a:gd name="connsiteX3" fmla="*/ 437886 w 441735"/>
                    <a:gd name="connsiteY3" fmla="*/ 250869 h 568692"/>
                    <a:gd name="connsiteX4" fmla="*/ 388031 w 441735"/>
                    <a:gd name="connsiteY4" fmla="*/ 455675 h 568692"/>
                    <a:gd name="connsiteX5" fmla="*/ 92236 w 441735"/>
                    <a:gd name="connsiteY5" fmla="*/ 567870 h 568692"/>
                    <a:gd name="connsiteX6" fmla="*/ 19541 w 441735"/>
                    <a:gd name="connsiteY6" fmla="*/ 400994 h 568692"/>
                    <a:gd name="connsiteX0" fmla="*/ 19541 w 508409"/>
                    <a:gd name="connsiteY0" fmla="*/ 400994 h 568692"/>
                    <a:gd name="connsiteX1" fmla="*/ 105884 w 508409"/>
                    <a:gd name="connsiteY1" fmla="*/ 2107 h 568692"/>
                    <a:gd name="connsiteX2" fmla="*/ 274591 w 508409"/>
                    <a:gd name="connsiteY2" fmla="*/ 172439 h 568692"/>
                    <a:gd name="connsiteX3" fmla="*/ 507736 w 508409"/>
                    <a:gd name="connsiteY3" fmla="*/ 250869 h 568692"/>
                    <a:gd name="connsiteX4" fmla="*/ 388031 w 508409"/>
                    <a:gd name="connsiteY4" fmla="*/ 455675 h 568692"/>
                    <a:gd name="connsiteX5" fmla="*/ 92236 w 508409"/>
                    <a:gd name="connsiteY5" fmla="*/ 567870 h 568692"/>
                    <a:gd name="connsiteX6" fmla="*/ 19541 w 508409"/>
                    <a:gd name="connsiteY6" fmla="*/ 400994 h 568692"/>
                    <a:gd name="connsiteX0" fmla="*/ 19541 w 518990"/>
                    <a:gd name="connsiteY0" fmla="*/ 400994 h 568692"/>
                    <a:gd name="connsiteX1" fmla="*/ 105884 w 518990"/>
                    <a:gd name="connsiteY1" fmla="*/ 2107 h 568692"/>
                    <a:gd name="connsiteX2" fmla="*/ 274591 w 518990"/>
                    <a:gd name="connsiteY2" fmla="*/ 172439 h 568692"/>
                    <a:gd name="connsiteX3" fmla="*/ 507736 w 518990"/>
                    <a:gd name="connsiteY3" fmla="*/ 250869 h 568692"/>
                    <a:gd name="connsiteX4" fmla="*/ 388031 w 518990"/>
                    <a:gd name="connsiteY4" fmla="*/ 455675 h 568692"/>
                    <a:gd name="connsiteX5" fmla="*/ 92236 w 518990"/>
                    <a:gd name="connsiteY5" fmla="*/ 567870 h 568692"/>
                    <a:gd name="connsiteX6" fmla="*/ 19541 w 518990"/>
                    <a:gd name="connsiteY6" fmla="*/ 400994 h 568692"/>
                    <a:gd name="connsiteX0" fmla="*/ 19541 w 518527"/>
                    <a:gd name="connsiteY0" fmla="*/ 400994 h 585398"/>
                    <a:gd name="connsiteX1" fmla="*/ 105884 w 518527"/>
                    <a:gd name="connsiteY1" fmla="*/ 2107 h 585398"/>
                    <a:gd name="connsiteX2" fmla="*/ 274591 w 518527"/>
                    <a:gd name="connsiteY2" fmla="*/ 172439 h 585398"/>
                    <a:gd name="connsiteX3" fmla="*/ 507736 w 518527"/>
                    <a:gd name="connsiteY3" fmla="*/ 250869 h 585398"/>
                    <a:gd name="connsiteX4" fmla="*/ 381681 w 518527"/>
                    <a:gd name="connsiteY4" fmla="*/ 544575 h 585398"/>
                    <a:gd name="connsiteX5" fmla="*/ 92236 w 518527"/>
                    <a:gd name="connsiteY5" fmla="*/ 567870 h 585398"/>
                    <a:gd name="connsiteX6" fmla="*/ 19541 w 518527"/>
                    <a:gd name="connsiteY6" fmla="*/ 400994 h 585398"/>
                    <a:gd name="connsiteX0" fmla="*/ 17568 w 516554"/>
                    <a:gd name="connsiteY0" fmla="*/ 401037 h 619587"/>
                    <a:gd name="connsiteX1" fmla="*/ 103911 w 516554"/>
                    <a:gd name="connsiteY1" fmla="*/ 2150 h 619587"/>
                    <a:gd name="connsiteX2" fmla="*/ 272618 w 516554"/>
                    <a:gd name="connsiteY2" fmla="*/ 172482 h 619587"/>
                    <a:gd name="connsiteX3" fmla="*/ 505763 w 516554"/>
                    <a:gd name="connsiteY3" fmla="*/ 250912 h 619587"/>
                    <a:gd name="connsiteX4" fmla="*/ 379708 w 516554"/>
                    <a:gd name="connsiteY4" fmla="*/ 544618 h 619587"/>
                    <a:gd name="connsiteX5" fmla="*/ 58513 w 516554"/>
                    <a:gd name="connsiteY5" fmla="*/ 612363 h 619587"/>
                    <a:gd name="connsiteX6" fmla="*/ 17568 w 516554"/>
                    <a:gd name="connsiteY6" fmla="*/ 401037 h 619587"/>
                    <a:gd name="connsiteX0" fmla="*/ 82801 w 467487"/>
                    <a:gd name="connsiteY0" fmla="*/ 325492 h 625361"/>
                    <a:gd name="connsiteX1" fmla="*/ 54844 w 467487"/>
                    <a:gd name="connsiteY1" fmla="*/ 2805 h 625361"/>
                    <a:gd name="connsiteX2" fmla="*/ 223551 w 467487"/>
                    <a:gd name="connsiteY2" fmla="*/ 173137 h 625361"/>
                    <a:gd name="connsiteX3" fmla="*/ 456696 w 467487"/>
                    <a:gd name="connsiteY3" fmla="*/ 251567 h 625361"/>
                    <a:gd name="connsiteX4" fmla="*/ 330641 w 467487"/>
                    <a:gd name="connsiteY4" fmla="*/ 545273 h 625361"/>
                    <a:gd name="connsiteX5" fmla="*/ 9446 w 467487"/>
                    <a:gd name="connsiteY5" fmla="*/ 613018 h 625361"/>
                    <a:gd name="connsiteX6" fmla="*/ 82801 w 467487"/>
                    <a:gd name="connsiteY6" fmla="*/ 325492 h 625361"/>
                    <a:gd name="connsiteX0" fmla="*/ 157238 w 541924"/>
                    <a:gd name="connsiteY0" fmla="*/ 275847 h 575716"/>
                    <a:gd name="connsiteX1" fmla="*/ 2281 w 541924"/>
                    <a:gd name="connsiteY1" fmla="*/ 3960 h 575716"/>
                    <a:gd name="connsiteX2" fmla="*/ 297988 w 541924"/>
                    <a:gd name="connsiteY2" fmla="*/ 123492 h 575716"/>
                    <a:gd name="connsiteX3" fmla="*/ 531133 w 541924"/>
                    <a:gd name="connsiteY3" fmla="*/ 201922 h 575716"/>
                    <a:gd name="connsiteX4" fmla="*/ 405078 w 541924"/>
                    <a:gd name="connsiteY4" fmla="*/ 495628 h 575716"/>
                    <a:gd name="connsiteX5" fmla="*/ 83883 w 541924"/>
                    <a:gd name="connsiteY5" fmla="*/ 563373 h 575716"/>
                    <a:gd name="connsiteX6" fmla="*/ 157238 w 541924"/>
                    <a:gd name="connsiteY6" fmla="*/ 275847 h 575716"/>
                    <a:gd name="connsiteX0" fmla="*/ 107140 w 491826"/>
                    <a:gd name="connsiteY0" fmla="*/ 338000 h 637869"/>
                    <a:gd name="connsiteX1" fmla="*/ 2983 w 491826"/>
                    <a:gd name="connsiteY1" fmla="*/ 2613 h 637869"/>
                    <a:gd name="connsiteX2" fmla="*/ 247890 w 491826"/>
                    <a:gd name="connsiteY2" fmla="*/ 185645 h 637869"/>
                    <a:gd name="connsiteX3" fmla="*/ 481035 w 491826"/>
                    <a:gd name="connsiteY3" fmla="*/ 264075 h 637869"/>
                    <a:gd name="connsiteX4" fmla="*/ 354980 w 491826"/>
                    <a:gd name="connsiteY4" fmla="*/ 557781 h 637869"/>
                    <a:gd name="connsiteX5" fmla="*/ 33785 w 491826"/>
                    <a:gd name="connsiteY5" fmla="*/ 625526 h 637869"/>
                    <a:gd name="connsiteX6" fmla="*/ 107140 w 491826"/>
                    <a:gd name="connsiteY6" fmla="*/ 338000 h 637869"/>
                    <a:gd name="connsiteX0" fmla="*/ 160206 w 544892"/>
                    <a:gd name="connsiteY0" fmla="*/ 349421 h 649290"/>
                    <a:gd name="connsiteX1" fmla="*/ 56049 w 544892"/>
                    <a:gd name="connsiteY1" fmla="*/ 14034 h 649290"/>
                    <a:gd name="connsiteX2" fmla="*/ 300956 w 544892"/>
                    <a:gd name="connsiteY2" fmla="*/ 197066 h 649290"/>
                    <a:gd name="connsiteX3" fmla="*/ 534101 w 544892"/>
                    <a:gd name="connsiteY3" fmla="*/ 275496 h 649290"/>
                    <a:gd name="connsiteX4" fmla="*/ 408046 w 544892"/>
                    <a:gd name="connsiteY4" fmla="*/ 569202 h 649290"/>
                    <a:gd name="connsiteX5" fmla="*/ 86851 w 544892"/>
                    <a:gd name="connsiteY5" fmla="*/ 636947 h 649290"/>
                    <a:gd name="connsiteX6" fmla="*/ 160206 w 544892"/>
                    <a:gd name="connsiteY6" fmla="*/ 349421 h 649290"/>
                    <a:gd name="connsiteX0" fmla="*/ 230407 w 615093"/>
                    <a:gd name="connsiteY0" fmla="*/ 349421 h 615366"/>
                    <a:gd name="connsiteX1" fmla="*/ 126250 w 615093"/>
                    <a:gd name="connsiteY1" fmla="*/ 14034 h 615366"/>
                    <a:gd name="connsiteX2" fmla="*/ 371157 w 615093"/>
                    <a:gd name="connsiteY2" fmla="*/ 197066 h 615366"/>
                    <a:gd name="connsiteX3" fmla="*/ 604302 w 615093"/>
                    <a:gd name="connsiteY3" fmla="*/ 275496 h 615366"/>
                    <a:gd name="connsiteX4" fmla="*/ 478247 w 615093"/>
                    <a:gd name="connsiteY4" fmla="*/ 569202 h 615366"/>
                    <a:gd name="connsiteX5" fmla="*/ 4652 w 615093"/>
                    <a:gd name="connsiteY5" fmla="*/ 592497 h 615366"/>
                    <a:gd name="connsiteX6" fmla="*/ 230407 w 615093"/>
                    <a:gd name="connsiteY6" fmla="*/ 349421 h 615366"/>
                    <a:gd name="connsiteX0" fmla="*/ 160346 w 545032"/>
                    <a:gd name="connsiteY0" fmla="*/ 349421 h 611552"/>
                    <a:gd name="connsiteX1" fmla="*/ 56189 w 545032"/>
                    <a:gd name="connsiteY1" fmla="*/ 14034 h 611552"/>
                    <a:gd name="connsiteX2" fmla="*/ 301096 w 545032"/>
                    <a:gd name="connsiteY2" fmla="*/ 197066 h 611552"/>
                    <a:gd name="connsiteX3" fmla="*/ 534241 w 545032"/>
                    <a:gd name="connsiteY3" fmla="*/ 275496 h 611552"/>
                    <a:gd name="connsiteX4" fmla="*/ 408186 w 545032"/>
                    <a:gd name="connsiteY4" fmla="*/ 569202 h 611552"/>
                    <a:gd name="connsiteX5" fmla="*/ 93341 w 545032"/>
                    <a:gd name="connsiteY5" fmla="*/ 586147 h 611552"/>
                    <a:gd name="connsiteX6" fmla="*/ 160346 w 545032"/>
                    <a:gd name="connsiteY6" fmla="*/ 349421 h 611552"/>
                    <a:gd name="connsiteX0" fmla="*/ 160346 w 545032"/>
                    <a:gd name="connsiteY0" fmla="*/ 349421 h 649881"/>
                    <a:gd name="connsiteX1" fmla="*/ 56189 w 545032"/>
                    <a:gd name="connsiteY1" fmla="*/ 14034 h 649881"/>
                    <a:gd name="connsiteX2" fmla="*/ 301096 w 545032"/>
                    <a:gd name="connsiteY2" fmla="*/ 197066 h 649881"/>
                    <a:gd name="connsiteX3" fmla="*/ 534241 w 545032"/>
                    <a:gd name="connsiteY3" fmla="*/ 275496 h 649881"/>
                    <a:gd name="connsiteX4" fmla="*/ 408186 w 545032"/>
                    <a:gd name="connsiteY4" fmla="*/ 569202 h 649881"/>
                    <a:gd name="connsiteX5" fmla="*/ 93341 w 545032"/>
                    <a:gd name="connsiteY5" fmla="*/ 586147 h 649881"/>
                    <a:gd name="connsiteX6" fmla="*/ 160346 w 545032"/>
                    <a:gd name="connsiteY6" fmla="*/ 349421 h 649881"/>
                    <a:gd name="connsiteX0" fmla="*/ 162055 w 546741"/>
                    <a:gd name="connsiteY0" fmla="*/ 349421 h 613032"/>
                    <a:gd name="connsiteX1" fmla="*/ 57898 w 546741"/>
                    <a:gd name="connsiteY1" fmla="*/ 14034 h 613032"/>
                    <a:gd name="connsiteX2" fmla="*/ 302805 w 546741"/>
                    <a:gd name="connsiteY2" fmla="*/ 197066 h 613032"/>
                    <a:gd name="connsiteX3" fmla="*/ 535950 w 546741"/>
                    <a:gd name="connsiteY3" fmla="*/ 275496 h 613032"/>
                    <a:gd name="connsiteX4" fmla="*/ 409895 w 546741"/>
                    <a:gd name="connsiteY4" fmla="*/ 569202 h 613032"/>
                    <a:gd name="connsiteX5" fmla="*/ 171250 w 546741"/>
                    <a:gd name="connsiteY5" fmla="*/ 522647 h 613032"/>
                    <a:gd name="connsiteX6" fmla="*/ 162055 w 546741"/>
                    <a:gd name="connsiteY6" fmla="*/ 349421 h 613032"/>
                    <a:gd name="connsiteX0" fmla="*/ 6493 w 549929"/>
                    <a:gd name="connsiteY0" fmla="*/ 285847 h 578204"/>
                    <a:gd name="connsiteX1" fmla="*/ 61086 w 549929"/>
                    <a:gd name="connsiteY1" fmla="*/ 1260 h 578204"/>
                    <a:gd name="connsiteX2" fmla="*/ 305993 w 549929"/>
                    <a:gd name="connsiteY2" fmla="*/ 184292 h 578204"/>
                    <a:gd name="connsiteX3" fmla="*/ 539138 w 549929"/>
                    <a:gd name="connsiteY3" fmla="*/ 262722 h 578204"/>
                    <a:gd name="connsiteX4" fmla="*/ 413083 w 549929"/>
                    <a:gd name="connsiteY4" fmla="*/ 556428 h 578204"/>
                    <a:gd name="connsiteX5" fmla="*/ 174438 w 549929"/>
                    <a:gd name="connsiteY5" fmla="*/ 509873 h 578204"/>
                    <a:gd name="connsiteX6" fmla="*/ 6493 w 549929"/>
                    <a:gd name="connsiteY6" fmla="*/ 285847 h 578204"/>
                    <a:gd name="connsiteX0" fmla="*/ 20025 w 563461"/>
                    <a:gd name="connsiteY0" fmla="*/ 355331 h 647688"/>
                    <a:gd name="connsiteX1" fmla="*/ 36518 w 563461"/>
                    <a:gd name="connsiteY1" fmla="*/ 894 h 647688"/>
                    <a:gd name="connsiteX2" fmla="*/ 319525 w 563461"/>
                    <a:gd name="connsiteY2" fmla="*/ 253776 h 647688"/>
                    <a:gd name="connsiteX3" fmla="*/ 552670 w 563461"/>
                    <a:gd name="connsiteY3" fmla="*/ 332206 h 647688"/>
                    <a:gd name="connsiteX4" fmla="*/ 426615 w 563461"/>
                    <a:gd name="connsiteY4" fmla="*/ 625912 h 647688"/>
                    <a:gd name="connsiteX5" fmla="*/ 187970 w 563461"/>
                    <a:gd name="connsiteY5" fmla="*/ 579357 h 647688"/>
                    <a:gd name="connsiteX6" fmla="*/ 20025 w 563461"/>
                    <a:gd name="connsiteY6" fmla="*/ 355331 h 647688"/>
                    <a:gd name="connsiteX0" fmla="*/ 15523 w 558959"/>
                    <a:gd name="connsiteY0" fmla="*/ 357348 h 649705"/>
                    <a:gd name="connsiteX1" fmla="*/ 32016 w 558959"/>
                    <a:gd name="connsiteY1" fmla="*/ 2911 h 649705"/>
                    <a:gd name="connsiteX2" fmla="*/ 232473 w 558959"/>
                    <a:gd name="connsiteY2" fmla="*/ 192293 h 649705"/>
                    <a:gd name="connsiteX3" fmla="*/ 548168 w 558959"/>
                    <a:gd name="connsiteY3" fmla="*/ 334223 h 649705"/>
                    <a:gd name="connsiteX4" fmla="*/ 422113 w 558959"/>
                    <a:gd name="connsiteY4" fmla="*/ 627929 h 649705"/>
                    <a:gd name="connsiteX5" fmla="*/ 183468 w 558959"/>
                    <a:gd name="connsiteY5" fmla="*/ 581374 h 649705"/>
                    <a:gd name="connsiteX6" fmla="*/ 15523 w 558959"/>
                    <a:gd name="connsiteY6" fmla="*/ 357348 h 649705"/>
                    <a:gd name="connsiteX0" fmla="*/ 15523 w 524341"/>
                    <a:gd name="connsiteY0" fmla="*/ 357348 h 649705"/>
                    <a:gd name="connsiteX1" fmla="*/ 32016 w 524341"/>
                    <a:gd name="connsiteY1" fmla="*/ 2911 h 649705"/>
                    <a:gd name="connsiteX2" fmla="*/ 232473 w 524341"/>
                    <a:gd name="connsiteY2" fmla="*/ 192293 h 649705"/>
                    <a:gd name="connsiteX3" fmla="*/ 510068 w 524341"/>
                    <a:gd name="connsiteY3" fmla="*/ 296123 h 649705"/>
                    <a:gd name="connsiteX4" fmla="*/ 422113 w 524341"/>
                    <a:gd name="connsiteY4" fmla="*/ 627929 h 649705"/>
                    <a:gd name="connsiteX5" fmla="*/ 183468 w 524341"/>
                    <a:gd name="connsiteY5" fmla="*/ 581374 h 649705"/>
                    <a:gd name="connsiteX6" fmla="*/ 15523 w 524341"/>
                    <a:gd name="connsiteY6" fmla="*/ 357348 h 649705"/>
                    <a:gd name="connsiteX0" fmla="*/ 18714 w 527532"/>
                    <a:gd name="connsiteY0" fmla="*/ 357348 h 639466"/>
                    <a:gd name="connsiteX1" fmla="*/ 35207 w 527532"/>
                    <a:gd name="connsiteY1" fmla="*/ 2911 h 639466"/>
                    <a:gd name="connsiteX2" fmla="*/ 235664 w 527532"/>
                    <a:gd name="connsiteY2" fmla="*/ 192293 h 639466"/>
                    <a:gd name="connsiteX3" fmla="*/ 513259 w 527532"/>
                    <a:gd name="connsiteY3" fmla="*/ 296123 h 639466"/>
                    <a:gd name="connsiteX4" fmla="*/ 425304 w 527532"/>
                    <a:gd name="connsiteY4" fmla="*/ 627929 h 639466"/>
                    <a:gd name="connsiteX5" fmla="*/ 231109 w 527532"/>
                    <a:gd name="connsiteY5" fmla="*/ 492474 h 639466"/>
                    <a:gd name="connsiteX6" fmla="*/ 18714 w 527532"/>
                    <a:gd name="connsiteY6" fmla="*/ 357348 h 639466"/>
                    <a:gd name="connsiteX0" fmla="*/ 18714 w 530185"/>
                    <a:gd name="connsiteY0" fmla="*/ 357348 h 532515"/>
                    <a:gd name="connsiteX1" fmla="*/ 35207 w 530185"/>
                    <a:gd name="connsiteY1" fmla="*/ 2911 h 532515"/>
                    <a:gd name="connsiteX2" fmla="*/ 235664 w 530185"/>
                    <a:gd name="connsiteY2" fmla="*/ 192293 h 532515"/>
                    <a:gd name="connsiteX3" fmla="*/ 513259 w 530185"/>
                    <a:gd name="connsiteY3" fmla="*/ 296123 h 532515"/>
                    <a:gd name="connsiteX4" fmla="*/ 444354 w 530185"/>
                    <a:gd name="connsiteY4" fmla="*/ 507279 h 532515"/>
                    <a:gd name="connsiteX5" fmla="*/ 231109 w 530185"/>
                    <a:gd name="connsiteY5" fmla="*/ 492474 h 532515"/>
                    <a:gd name="connsiteX6" fmla="*/ 18714 w 530185"/>
                    <a:gd name="connsiteY6" fmla="*/ 357348 h 5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85" h="532515">
                      <a:moveTo>
                        <a:pt x="18714" y="357348"/>
                      </a:moveTo>
                      <a:cubicBezTo>
                        <a:pt x="-13936" y="275754"/>
                        <a:pt x="-951" y="30420"/>
                        <a:pt x="35207" y="2911"/>
                      </a:cubicBezTo>
                      <a:cubicBezTo>
                        <a:pt x="71365" y="-24598"/>
                        <a:pt x="180330" y="150833"/>
                        <a:pt x="235664" y="192293"/>
                      </a:cubicBezTo>
                      <a:cubicBezTo>
                        <a:pt x="290998" y="233753"/>
                        <a:pt x="504936" y="240450"/>
                        <a:pt x="513259" y="296123"/>
                      </a:cubicBezTo>
                      <a:cubicBezTo>
                        <a:pt x="559682" y="434346"/>
                        <a:pt x="501962" y="454446"/>
                        <a:pt x="444354" y="507279"/>
                      </a:cubicBezTo>
                      <a:cubicBezTo>
                        <a:pt x="386746" y="560112"/>
                        <a:pt x="302049" y="517463"/>
                        <a:pt x="231109" y="492474"/>
                      </a:cubicBezTo>
                      <a:cubicBezTo>
                        <a:pt x="160169" y="467486"/>
                        <a:pt x="51364" y="438942"/>
                        <a:pt x="18714" y="357348"/>
                      </a:cubicBezTo>
                      <a:close/>
                    </a:path>
                  </a:pathLst>
                </a:custGeom>
                <a:solidFill>
                  <a:srgbClr val="E7E6E6">
                    <a:lumMod val="90000"/>
                    <a:alpha val="63000"/>
                  </a:srgbClr>
                </a:solidFill>
                <a:ln w="25400" cap="flat" cmpd="sng" algn="ctr">
                  <a:solidFill>
                    <a:srgbClr val="E7E6E6">
                      <a:lumMod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grpSp>
          <p:cxnSp>
            <p:nvCxnSpPr>
              <p:cNvPr id="37" name="Gerade Verbindung mit Pfeil 36">
                <a:extLst>
                  <a:ext uri="{FF2B5EF4-FFF2-40B4-BE49-F238E27FC236}">
                    <a16:creationId xmlns:a16="http://schemas.microsoft.com/office/drawing/2014/main" id="{0043F16A-F37A-4F6C-ADCB-58C85CD7E1B9}"/>
                  </a:ext>
                </a:extLst>
              </p:cNvPr>
              <p:cNvCxnSpPr>
                <a:cxnSpLocks/>
              </p:cNvCxnSpPr>
              <p:nvPr/>
            </p:nvCxnSpPr>
            <p:spPr>
              <a:xfrm rot="2251392">
                <a:off x="5797410" y="5953530"/>
                <a:ext cx="271820" cy="20843"/>
              </a:xfrm>
              <a:prstGeom prst="straightConnector1">
                <a:avLst/>
              </a:prstGeom>
              <a:noFill/>
              <a:ln w="50800" cap="flat" cmpd="sng" algn="ctr">
                <a:solidFill>
                  <a:srgbClr val="E7E6E6">
                    <a:lumMod val="50000"/>
                  </a:srgbClr>
                </a:solidFill>
                <a:prstDash val="solid"/>
                <a:miter lim="800000"/>
                <a:tailEnd type="triangle"/>
              </a:ln>
              <a:effectLst/>
            </p:spPr>
          </p:cxnSp>
        </p:grpSp>
        <p:grpSp>
          <p:nvGrpSpPr>
            <p:cNvPr id="31" name="Gruppieren 30">
              <a:extLst>
                <a:ext uri="{FF2B5EF4-FFF2-40B4-BE49-F238E27FC236}">
                  <a16:creationId xmlns:a16="http://schemas.microsoft.com/office/drawing/2014/main" id="{4BF3D196-A148-4464-83FF-E6CBA9655640}"/>
                </a:ext>
              </a:extLst>
            </p:cNvPr>
            <p:cNvGrpSpPr/>
            <p:nvPr/>
          </p:nvGrpSpPr>
          <p:grpSpPr>
            <a:xfrm rot="19969059">
              <a:off x="357980" y="7094903"/>
              <a:ext cx="1194369" cy="794283"/>
              <a:chOff x="5395992" y="5411282"/>
              <a:chExt cx="699108" cy="601337"/>
            </a:xfrm>
          </p:grpSpPr>
          <p:grpSp>
            <p:nvGrpSpPr>
              <p:cNvPr id="32" name="Gruppieren 31">
                <a:extLst>
                  <a:ext uri="{FF2B5EF4-FFF2-40B4-BE49-F238E27FC236}">
                    <a16:creationId xmlns:a16="http://schemas.microsoft.com/office/drawing/2014/main" id="{B2581C72-FB25-4ED3-9A9C-58ABF1876D25}"/>
                  </a:ext>
                </a:extLst>
              </p:cNvPr>
              <p:cNvGrpSpPr/>
              <p:nvPr/>
            </p:nvGrpSpPr>
            <p:grpSpPr>
              <a:xfrm>
                <a:off x="5395992" y="5411282"/>
                <a:ext cx="699108" cy="497159"/>
                <a:chOff x="9810142" y="2491335"/>
                <a:chExt cx="812032" cy="684328"/>
              </a:xfrm>
            </p:grpSpPr>
            <p:pic>
              <p:nvPicPr>
                <p:cNvPr id="34" name="Picture 3">
                  <a:extLst>
                    <a:ext uri="{FF2B5EF4-FFF2-40B4-BE49-F238E27FC236}">
                      <a16:creationId xmlns:a16="http://schemas.microsoft.com/office/drawing/2014/main" id="{B2790F91-16C1-4985-B995-3CC875502F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10142" y="2491335"/>
                  <a:ext cx="812032" cy="684328"/>
                </a:xfrm>
                <a:prstGeom prst="rect">
                  <a:avLst/>
                </a:prstGeom>
                <a:noFill/>
                <a:extLst>
                  <a:ext uri="{909E8E84-426E-40DD-AFC4-6F175D3DCCD1}">
                    <a14:hiddenFill xmlns:a14="http://schemas.microsoft.com/office/drawing/2010/main">
                      <a:solidFill>
                        <a:srgbClr val="FFFFFF"/>
                      </a:solidFill>
                    </a14:hiddenFill>
                  </a:ext>
                </a:extLst>
              </p:spPr>
            </p:pic>
            <p:sp>
              <p:nvSpPr>
                <p:cNvPr id="35" name="Ellipse 77">
                  <a:extLst>
                    <a:ext uri="{FF2B5EF4-FFF2-40B4-BE49-F238E27FC236}">
                      <a16:creationId xmlns:a16="http://schemas.microsoft.com/office/drawing/2014/main" id="{A606909C-4065-484D-ADEA-B53BBE6C2EC3}"/>
                    </a:ext>
                  </a:extLst>
                </p:cNvPr>
                <p:cNvSpPr/>
                <p:nvPr/>
              </p:nvSpPr>
              <p:spPr>
                <a:xfrm>
                  <a:off x="9920947" y="2600457"/>
                  <a:ext cx="530185" cy="532515"/>
                </a:xfrm>
                <a:custGeom>
                  <a:avLst/>
                  <a:gdLst>
                    <a:gd name="connsiteX0" fmla="*/ 0 w 472936"/>
                    <a:gd name="connsiteY0" fmla="*/ 207819 h 415638"/>
                    <a:gd name="connsiteX1" fmla="*/ 236468 w 472936"/>
                    <a:gd name="connsiteY1" fmla="*/ 0 h 415638"/>
                    <a:gd name="connsiteX2" fmla="*/ 472936 w 472936"/>
                    <a:gd name="connsiteY2" fmla="*/ 207819 h 415638"/>
                    <a:gd name="connsiteX3" fmla="*/ 236468 w 472936"/>
                    <a:gd name="connsiteY3" fmla="*/ 415638 h 415638"/>
                    <a:gd name="connsiteX4" fmla="*/ 0 w 472936"/>
                    <a:gd name="connsiteY4" fmla="*/ 207819 h 415638"/>
                    <a:gd name="connsiteX0" fmla="*/ 0 w 309163"/>
                    <a:gd name="connsiteY0" fmla="*/ 249092 h 416500"/>
                    <a:gd name="connsiteX1" fmla="*/ 72695 w 309163"/>
                    <a:gd name="connsiteY1" fmla="*/ 330 h 416500"/>
                    <a:gd name="connsiteX2" fmla="*/ 309163 w 309163"/>
                    <a:gd name="connsiteY2" fmla="*/ 208149 h 416500"/>
                    <a:gd name="connsiteX3" fmla="*/ 72695 w 309163"/>
                    <a:gd name="connsiteY3" fmla="*/ 415968 h 416500"/>
                    <a:gd name="connsiteX4" fmla="*/ 0 w 309163"/>
                    <a:gd name="connsiteY4" fmla="*/ 249092 h 416500"/>
                    <a:gd name="connsiteX0" fmla="*/ 0 w 418345"/>
                    <a:gd name="connsiteY0" fmla="*/ 260227 h 431825"/>
                    <a:gd name="connsiteX1" fmla="*/ 72695 w 418345"/>
                    <a:gd name="connsiteY1" fmla="*/ 11465 h 431825"/>
                    <a:gd name="connsiteX2" fmla="*/ 418345 w 418345"/>
                    <a:gd name="connsiteY2" fmla="*/ 110102 h 431825"/>
                    <a:gd name="connsiteX3" fmla="*/ 72695 w 418345"/>
                    <a:gd name="connsiteY3" fmla="*/ 427103 h 431825"/>
                    <a:gd name="connsiteX4" fmla="*/ 0 w 418345"/>
                    <a:gd name="connsiteY4" fmla="*/ 260227 h 431825"/>
                    <a:gd name="connsiteX0" fmla="*/ 402 w 418747"/>
                    <a:gd name="connsiteY0" fmla="*/ 401515 h 572365"/>
                    <a:gd name="connsiteX1" fmla="*/ 86745 w 418747"/>
                    <a:gd name="connsiteY1" fmla="*/ 2628 h 572365"/>
                    <a:gd name="connsiteX2" fmla="*/ 418747 w 418747"/>
                    <a:gd name="connsiteY2" fmla="*/ 251390 h 572365"/>
                    <a:gd name="connsiteX3" fmla="*/ 73097 w 418747"/>
                    <a:gd name="connsiteY3" fmla="*/ 568391 h 572365"/>
                    <a:gd name="connsiteX4" fmla="*/ 402 w 418747"/>
                    <a:gd name="connsiteY4" fmla="*/ 401515 h 572365"/>
                    <a:gd name="connsiteX0" fmla="*/ 235 w 433420"/>
                    <a:gd name="connsiteY0" fmla="*/ 400971 h 568669"/>
                    <a:gd name="connsiteX1" fmla="*/ 86578 w 433420"/>
                    <a:gd name="connsiteY1" fmla="*/ 2084 h 568669"/>
                    <a:gd name="connsiteX2" fmla="*/ 418580 w 433420"/>
                    <a:gd name="connsiteY2" fmla="*/ 250846 h 568669"/>
                    <a:gd name="connsiteX3" fmla="*/ 368725 w 433420"/>
                    <a:gd name="connsiteY3" fmla="*/ 455652 h 568669"/>
                    <a:gd name="connsiteX4" fmla="*/ 72930 w 433420"/>
                    <a:gd name="connsiteY4" fmla="*/ 567847 h 568669"/>
                    <a:gd name="connsiteX5" fmla="*/ 235 w 433420"/>
                    <a:gd name="connsiteY5" fmla="*/ 400971 h 568669"/>
                    <a:gd name="connsiteX0" fmla="*/ 235 w 422429"/>
                    <a:gd name="connsiteY0" fmla="*/ 409146 h 576844"/>
                    <a:gd name="connsiteX1" fmla="*/ 86578 w 422429"/>
                    <a:gd name="connsiteY1" fmla="*/ 10259 h 576844"/>
                    <a:gd name="connsiteX2" fmla="*/ 318785 w 422429"/>
                    <a:gd name="connsiteY2" fmla="*/ 129791 h 576844"/>
                    <a:gd name="connsiteX3" fmla="*/ 418580 w 422429"/>
                    <a:gd name="connsiteY3" fmla="*/ 259021 h 576844"/>
                    <a:gd name="connsiteX4" fmla="*/ 368725 w 422429"/>
                    <a:gd name="connsiteY4" fmla="*/ 463827 h 576844"/>
                    <a:gd name="connsiteX5" fmla="*/ 72930 w 422429"/>
                    <a:gd name="connsiteY5" fmla="*/ 576022 h 576844"/>
                    <a:gd name="connsiteX6" fmla="*/ 235 w 422429"/>
                    <a:gd name="connsiteY6" fmla="*/ 409146 h 576844"/>
                    <a:gd name="connsiteX0" fmla="*/ 235 w 422429"/>
                    <a:gd name="connsiteY0" fmla="*/ 404495 h 572193"/>
                    <a:gd name="connsiteX1" fmla="*/ 86578 w 422429"/>
                    <a:gd name="connsiteY1" fmla="*/ 5608 h 572193"/>
                    <a:gd name="connsiteX2" fmla="*/ 255285 w 422429"/>
                    <a:gd name="connsiteY2" fmla="*/ 175940 h 572193"/>
                    <a:gd name="connsiteX3" fmla="*/ 418580 w 422429"/>
                    <a:gd name="connsiteY3" fmla="*/ 254370 h 572193"/>
                    <a:gd name="connsiteX4" fmla="*/ 368725 w 422429"/>
                    <a:gd name="connsiteY4" fmla="*/ 459176 h 572193"/>
                    <a:gd name="connsiteX5" fmla="*/ 72930 w 422429"/>
                    <a:gd name="connsiteY5" fmla="*/ 571371 h 572193"/>
                    <a:gd name="connsiteX6" fmla="*/ 235 w 422429"/>
                    <a:gd name="connsiteY6" fmla="*/ 404495 h 572193"/>
                    <a:gd name="connsiteX0" fmla="*/ 19541 w 441735"/>
                    <a:gd name="connsiteY0" fmla="*/ 400994 h 568692"/>
                    <a:gd name="connsiteX1" fmla="*/ 105884 w 441735"/>
                    <a:gd name="connsiteY1" fmla="*/ 2107 h 568692"/>
                    <a:gd name="connsiteX2" fmla="*/ 274591 w 441735"/>
                    <a:gd name="connsiteY2" fmla="*/ 172439 h 568692"/>
                    <a:gd name="connsiteX3" fmla="*/ 437886 w 441735"/>
                    <a:gd name="connsiteY3" fmla="*/ 250869 h 568692"/>
                    <a:gd name="connsiteX4" fmla="*/ 388031 w 441735"/>
                    <a:gd name="connsiteY4" fmla="*/ 455675 h 568692"/>
                    <a:gd name="connsiteX5" fmla="*/ 92236 w 441735"/>
                    <a:gd name="connsiteY5" fmla="*/ 567870 h 568692"/>
                    <a:gd name="connsiteX6" fmla="*/ 19541 w 441735"/>
                    <a:gd name="connsiteY6" fmla="*/ 400994 h 568692"/>
                    <a:gd name="connsiteX0" fmla="*/ 19541 w 508409"/>
                    <a:gd name="connsiteY0" fmla="*/ 400994 h 568692"/>
                    <a:gd name="connsiteX1" fmla="*/ 105884 w 508409"/>
                    <a:gd name="connsiteY1" fmla="*/ 2107 h 568692"/>
                    <a:gd name="connsiteX2" fmla="*/ 274591 w 508409"/>
                    <a:gd name="connsiteY2" fmla="*/ 172439 h 568692"/>
                    <a:gd name="connsiteX3" fmla="*/ 507736 w 508409"/>
                    <a:gd name="connsiteY3" fmla="*/ 250869 h 568692"/>
                    <a:gd name="connsiteX4" fmla="*/ 388031 w 508409"/>
                    <a:gd name="connsiteY4" fmla="*/ 455675 h 568692"/>
                    <a:gd name="connsiteX5" fmla="*/ 92236 w 508409"/>
                    <a:gd name="connsiteY5" fmla="*/ 567870 h 568692"/>
                    <a:gd name="connsiteX6" fmla="*/ 19541 w 508409"/>
                    <a:gd name="connsiteY6" fmla="*/ 400994 h 568692"/>
                    <a:gd name="connsiteX0" fmla="*/ 19541 w 518990"/>
                    <a:gd name="connsiteY0" fmla="*/ 400994 h 568692"/>
                    <a:gd name="connsiteX1" fmla="*/ 105884 w 518990"/>
                    <a:gd name="connsiteY1" fmla="*/ 2107 h 568692"/>
                    <a:gd name="connsiteX2" fmla="*/ 274591 w 518990"/>
                    <a:gd name="connsiteY2" fmla="*/ 172439 h 568692"/>
                    <a:gd name="connsiteX3" fmla="*/ 507736 w 518990"/>
                    <a:gd name="connsiteY3" fmla="*/ 250869 h 568692"/>
                    <a:gd name="connsiteX4" fmla="*/ 388031 w 518990"/>
                    <a:gd name="connsiteY4" fmla="*/ 455675 h 568692"/>
                    <a:gd name="connsiteX5" fmla="*/ 92236 w 518990"/>
                    <a:gd name="connsiteY5" fmla="*/ 567870 h 568692"/>
                    <a:gd name="connsiteX6" fmla="*/ 19541 w 518990"/>
                    <a:gd name="connsiteY6" fmla="*/ 400994 h 568692"/>
                    <a:gd name="connsiteX0" fmla="*/ 19541 w 518527"/>
                    <a:gd name="connsiteY0" fmla="*/ 400994 h 585398"/>
                    <a:gd name="connsiteX1" fmla="*/ 105884 w 518527"/>
                    <a:gd name="connsiteY1" fmla="*/ 2107 h 585398"/>
                    <a:gd name="connsiteX2" fmla="*/ 274591 w 518527"/>
                    <a:gd name="connsiteY2" fmla="*/ 172439 h 585398"/>
                    <a:gd name="connsiteX3" fmla="*/ 507736 w 518527"/>
                    <a:gd name="connsiteY3" fmla="*/ 250869 h 585398"/>
                    <a:gd name="connsiteX4" fmla="*/ 381681 w 518527"/>
                    <a:gd name="connsiteY4" fmla="*/ 544575 h 585398"/>
                    <a:gd name="connsiteX5" fmla="*/ 92236 w 518527"/>
                    <a:gd name="connsiteY5" fmla="*/ 567870 h 585398"/>
                    <a:gd name="connsiteX6" fmla="*/ 19541 w 518527"/>
                    <a:gd name="connsiteY6" fmla="*/ 400994 h 585398"/>
                    <a:gd name="connsiteX0" fmla="*/ 17568 w 516554"/>
                    <a:gd name="connsiteY0" fmla="*/ 401037 h 619587"/>
                    <a:gd name="connsiteX1" fmla="*/ 103911 w 516554"/>
                    <a:gd name="connsiteY1" fmla="*/ 2150 h 619587"/>
                    <a:gd name="connsiteX2" fmla="*/ 272618 w 516554"/>
                    <a:gd name="connsiteY2" fmla="*/ 172482 h 619587"/>
                    <a:gd name="connsiteX3" fmla="*/ 505763 w 516554"/>
                    <a:gd name="connsiteY3" fmla="*/ 250912 h 619587"/>
                    <a:gd name="connsiteX4" fmla="*/ 379708 w 516554"/>
                    <a:gd name="connsiteY4" fmla="*/ 544618 h 619587"/>
                    <a:gd name="connsiteX5" fmla="*/ 58513 w 516554"/>
                    <a:gd name="connsiteY5" fmla="*/ 612363 h 619587"/>
                    <a:gd name="connsiteX6" fmla="*/ 17568 w 516554"/>
                    <a:gd name="connsiteY6" fmla="*/ 401037 h 619587"/>
                    <a:gd name="connsiteX0" fmla="*/ 82801 w 467487"/>
                    <a:gd name="connsiteY0" fmla="*/ 325492 h 625361"/>
                    <a:gd name="connsiteX1" fmla="*/ 54844 w 467487"/>
                    <a:gd name="connsiteY1" fmla="*/ 2805 h 625361"/>
                    <a:gd name="connsiteX2" fmla="*/ 223551 w 467487"/>
                    <a:gd name="connsiteY2" fmla="*/ 173137 h 625361"/>
                    <a:gd name="connsiteX3" fmla="*/ 456696 w 467487"/>
                    <a:gd name="connsiteY3" fmla="*/ 251567 h 625361"/>
                    <a:gd name="connsiteX4" fmla="*/ 330641 w 467487"/>
                    <a:gd name="connsiteY4" fmla="*/ 545273 h 625361"/>
                    <a:gd name="connsiteX5" fmla="*/ 9446 w 467487"/>
                    <a:gd name="connsiteY5" fmla="*/ 613018 h 625361"/>
                    <a:gd name="connsiteX6" fmla="*/ 82801 w 467487"/>
                    <a:gd name="connsiteY6" fmla="*/ 325492 h 625361"/>
                    <a:gd name="connsiteX0" fmla="*/ 157238 w 541924"/>
                    <a:gd name="connsiteY0" fmla="*/ 275847 h 575716"/>
                    <a:gd name="connsiteX1" fmla="*/ 2281 w 541924"/>
                    <a:gd name="connsiteY1" fmla="*/ 3960 h 575716"/>
                    <a:gd name="connsiteX2" fmla="*/ 297988 w 541924"/>
                    <a:gd name="connsiteY2" fmla="*/ 123492 h 575716"/>
                    <a:gd name="connsiteX3" fmla="*/ 531133 w 541924"/>
                    <a:gd name="connsiteY3" fmla="*/ 201922 h 575716"/>
                    <a:gd name="connsiteX4" fmla="*/ 405078 w 541924"/>
                    <a:gd name="connsiteY4" fmla="*/ 495628 h 575716"/>
                    <a:gd name="connsiteX5" fmla="*/ 83883 w 541924"/>
                    <a:gd name="connsiteY5" fmla="*/ 563373 h 575716"/>
                    <a:gd name="connsiteX6" fmla="*/ 157238 w 541924"/>
                    <a:gd name="connsiteY6" fmla="*/ 275847 h 575716"/>
                    <a:gd name="connsiteX0" fmla="*/ 107140 w 491826"/>
                    <a:gd name="connsiteY0" fmla="*/ 338000 h 637869"/>
                    <a:gd name="connsiteX1" fmla="*/ 2983 w 491826"/>
                    <a:gd name="connsiteY1" fmla="*/ 2613 h 637869"/>
                    <a:gd name="connsiteX2" fmla="*/ 247890 w 491826"/>
                    <a:gd name="connsiteY2" fmla="*/ 185645 h 637869"/>
                    <a:gd name="connsiteX3" fmla="*/ 481035 w 491826"/>
                    <a:gd name="connsiteY3" fmla="*/ 264075 h 637869"/>
                    <a:gd name="connsiteX4" fmla="*/ 354980 w 491826"/>
                    <a:gd name="connsiteY4" fmla="*/ 557781 h 637869"/>
                    <a:gd name="connsiteX5" fmla="*/ 33785 w 491826"/>
                    <a:gd name="connsiteY5" fmla="*/ 625526 h 637869"/>
                    <a:gd name="connsiteX6" fmla="*/ 107140 w 491826"/>
                    <a:gd name="connsiteY6" fmla="*/ 338000 h 637869"/>
                    <a:gd name="connsiteX0" fmla="*/ 160206 w 544892"/>
                    <a:gd name="connsiteY0" fmla="*/ 349421 h 649290"/>
                    <a:gd name="connsiteX1" fmla="*/ 56049 w 544892"/>
                    <a:gd name="connsiteY1" fmla="*/ 14034 h 649290"/>
                    <a:gd name="connsiteX2" fmla="*/ 300956 w 544892"/>
                    <a:gd name="connsiteY2" fmla="*/ 197066 h 649290"/>
                    <a:gd name="connsiteX3" fmla="*/ 534101 w 544892"/>
                    <a:gd name="connsiteY3" fmla="*/ 275496 h 649290"/>
                    <a:gd name="connsiteX4" fmla="*/ 408046 w 544892"/>
                    <a:gd name="connsiteY4" fmla="*/ 569202 h 649290"/>
                    <a:gd name="connsiteX5" fmla="*/ 86851 w 544892"/>
                    <a:gd name="connsiteY5" fmla="*/ 636947 h 649290"/>
                    <a:gd name="connsiteX6" fmla="*/ 160206 w 544892"/>
                    <a:gd name="connsiteY6" fmla="*/ 349421 h 649290"/>
                    <a:gd name="connsiteX0" fmla="*/ 230407 w 615093"/>
                    <a:gd name="connsiteY0" fmla="*/ 349421 h 615366"/>
                    <a:gd name="connsiteX1" fmla="*/ 126250 w 615093"/>
                    <a:gd name="connsiteY1" fmla="*/ 14034 h 615366"/>
                    <a:gd name="connsiteX2" fmla="*/ 371157 w 615093"/>
                    <a:gd name="connsiteY2" fmla="*/ 197066 h 615366"/>
                    <a:gd name="connsiteX3" fmla="*/ 604302 w 615093"/>
                    <a:gd name="connsiteY3" fmla="*/ 275496 h 615366"/>
                    <a:gd name="connsiteX4" fmla="*/ 478247 w 615093"/>
                    <a:gd name="connsiteY4" fmla="*/ 569202 h 615366"/>
                    <a:gd name="connsiteX5" fmla="*/ 4652 w 615093"/>
                    <a:gd name="connsiteY5" fmla="*/ 592497 h 615366"/>
                    <a:gd name="connsiteX6" fmla="*/ 230407 w 615093"/>
                    <a:gd name="connsiteY6" fmla="*/ 349421 h 615366"/>
                    <a:gd name="connsiteX0" fmla="*/ 160346 w 545032"/>
                    <a:gd name="connsiteY0" fmla="*/ 349421 h 611552"/>
                    <a:gd name="connsiteX1" fmla="*/ 56189 w 545032"/>
                    <a:gd name="connsiteY1" fmla="*/ 14034 h 611552"/>
                    <a:gd name="connsiteX2" fmla="*/ 301096 w 545032"/>
                    <a:gd name="connsiteY2" fmla="*/ 197066 h 611552"/>
                    <a:gd name="connsiteX3" fmla="*/ 534241 w 545032"/>
                    <a:gd name="connsiteY3" fmla="*/ 275496 h 611552"/>
                    <a:gd name="connsiteX4" fmla="*/ 408186 w 545032"/>
                    <a:gd name="connsiteY4" fmla="*/ 569202 h 611552"/>
                    <a:gd name="connsiteX5" fmla="*/ 93341 w 545032"/>
                    <a:gd name="connsiteY5" fmla="*/ 586147 h 611552"/>
                    <a:gd name="connsiteX6" fmla="*/ 160346 w 545032"/>
                    <a:gd name="connsiteY6" fmla="*/ 349421 h 611552"/>
                    <a:gd name="connsiteX0" fmla="*/ 160346 w 545032"/>
                    <a:gd name="connsiteY0" fmla="*/ 349421 h 649881"/>
                    <a:gd name="connsiteX1" fmla="*/ 56189 w 545032"/>
                    <a:gd name="connsiteY1" fmla="*/ 14034 h 649881"/>
                    <a:gd name="connsiteX2" fmla="*/ 301096 w 545032"/>
                    <a:gd name="connsiteY2" fmla="*/ 197066 h 649881"/>
                    <a:gd name="connsiteX3" fmla="*/ 534241 w 545032"/>
                    <a:gd name="connsiteY3" fmla="*/ 275496 h 649881"/>
                    <a:gd name="connsiteX4" fmla="*/ 408186 w 545032"/>
                    <a:gd name="connsiteY4" fmla="*/ 569202 h 649881"/>
                    <a:gd name="connsiteX5" fmla="*/ 93341 w 545032"/>
                    <a:gd name="connsiteY5" fmla="*/ 586147 h 649881"/>
                    <a:gd name="connsiteX6" fmla="*/ 160346 w 545032"/>
                    <a:gd name="connsiteY6" fmla="*/ 349421 h 649881"/>
                    <a:gd name="connsiteX0" fmla="*/ 162055 w 546741"/>
                    <a:gd name="connsiteY0" fmla="*/ 349421 h 613032"/>
                    <a:gd name="connsiteX1" fmla="*/ 57898 w 546741"/>
                    <a:gd name="connsiteY1" fmla="*/ 14034 h 613032"/>
                    <a:gd name="connsiteX2" fmla="*/ 302805 w 546741"/>
                    <a:gd name="connsiteY2" fmla="*/ 197066 h 613032"/>
                    <a:gd name="connsiteX3" fmla="*/ 535950 w 546741"/>
                    <a:gd name="connsiteY3" fmla="*/ 275496 h 613032"/>
                    <a:gd name="connsiteX4" fmla="*/ 409895 w 546741"/>
                    <a:gd name="connsiteY4" fmla="*/ 569202 h 613032"/>
                    <a:gd name="connsiteX5" fmla="*/ 171250 w 546741"/>
                    <a:gd name="connsiteY5" fmla="*/ 522647 h 613032"/>
                    <a:gd name="connsiteX6" fmla="*/ 162055 w 546741"/>
                    <a:gd name="connsiteY6" fmla="*/ 349421 h 613032"/>
                    <a:gd name="connsiteX0" fmla="*/ 6493 w 549929"/>
                    <a:gd name="connsiteY0" fmla="*/ 285847 h 578204"/>
                    <a:gd name="connsiteX1" fmla="*/ 61086 w 549929"/>
                    <a:gd name="connsiteY1" fmla="*/ 1260 h 578204"/>
                    <a:gd name="connsiteX2" fmla="*/ 305993 w 549929"/>
                    <a:gd name="connsiteY2" fmla="*/ 184292 h 578204"/>
                    <a:gd name="connsiteX3" fmla="*/ 539138 w 549929"/>
                    <a:gd name="connsiteY3" fmla="*/ 262722 h 578204"/>
                    <a:gd name="connsiteX4" fmla="*/ 413083 w 549929"/>
                    <a:gd name="connsiteY4" fmla="*/ 556428 h 578204"/>
                    <a:gd name="connsiteX5" fmla="*/ 174438 w 549929"/>
                    <a:gd name="connsiteY5" fmla="*/ 509873 h 578204"/>
                    <a:gd name="connsiteX6" fmla="*/ 6493 w 549929"/>
                    <a:gd name="connsiteY6" fmla="*/ 285847 h 578204"/>
                    <a:gd name="connsiteX0" fmla="*/ 20025 w 563461"/>
                    <a:gd name="connsiteY0" fmla="*/ 355331 h 647688"/>
                    <a:gd name="connsiteX1" fmla="*/ 36518 w 563461"/>
                    <a:gd name="connsiteY1" fmla="*/ 894 h 647688"/>
                    <a:gd name="connsiteX2" fmla="*/ 319525 w 563461"/>
                    <a:gd name="connsiteY2" fmla="*/ 253776 h 647688"/>
                    <a:gd name="connsiteX3" fmla="*/ 552670 w 563461"/>
                    <a:gd name="connsiteY3" fmla="*/ 332206 h 647688"/>
                    <a:gd name="connsiteX4" fmla="*/ 426615 w 563461"/>
                    <a:gd name="connsiteY4" fmla="*/ 625912 h 647688"/>
                    <a:gd name="connsiteX5" fmla="*/ 187970 w 563461"/>
                    <a:gd name="connsiteY5" fmla="*/ 579357 h 647688"/>
                    <a:gd name="connsiteX6" fmla="*/ 20025 w 563461"/>
                    <a:gd name="connsiteY6" fmla="*/ 355331 h 647688"/>
                    <a:gd name="connsiteX0" fmla="*/ 15523 w 558959"/>
                    <a:gd name="connsiteY0" fmla="*/ 357348 h 649705"/>
                    <a:gd name="connsiteX1" fmla="*/ 32016 w 558959"/>
                    <a:gd name="connsiteY1" fmla="*/ 2911 h 649705"/>
                    <a:gd name="connsiteX2" fmla="*/ 232473 w 558959"/>
                    <a:gd name="connsiteY2" fmla="*/ 192293 h 649705"/>
                    <a:gd name="connsiteX3" fmla="*/ 548168 w 558959"/>
                    <a:gd name="connsiteY3" fmla="*/ 334223 h 649705"/>
                    <a:gd name="connsiteX4" fmla="*/ 422113 w 558959"/>
                    <a:gd name="connsiteY4" fmla="*/ 627929 h 649705"/>
                    <a:gd name="connsiteX5" fmla="*/ 183468 w 558959"/>
                    <a:gd name="connsiteY5" fmla="*/ 581374 h 649705"/>
                    <a:gd name="connsiteX6" fmla="*/ 15523 w 558959"/>
                    <a:gd name="connsiteY6" fmla="*/ 357348 h 649705"/>
                    <a:gd name="connsiteX0" fmla="*/ 15523 w 524341"/>
                    <a:gd name="connsiteY0" fmla="*/ 357348 h 649705"/>
                    <a:gd name="connsiteX1" fmla="*/ 32016 w 524341"/>
                    <a:gd name="connsiteY1" fmla="*/ 2911 h 649705"/>
                    <a:gd name="connsiteX2" fmla="*/ 232473 w 524341"/>
                    <a:gd name="connsiteY2" fmla="*/ 192293 h 649705"/>
                    <a:gd name="connsiteX3" fmla="*/ 510068 w 524341"/>
                    <a:gd name="connsiteY3" fmla="*/ 296123 h 649705"/>
                    <a:gd name="connsiteX4" fmla="*/ 422113 w 524341"/>
                    <a:gd name="connsiteY4" fmla="*/ 627929 h 649705"/>
                    <a:gd name="connsiteX5" fmla="*/ 183468 w 524341"/>
                    <a:gd name="connsiteY5" fmla="*/ 581374 h 649705"/>
                    <a:gd name="connsiteX6" fmla="*/ 15523 w 524341"/>
                    <a:gd name="connsiteY6" fmla="*/ 357348 h 649705"/>
                    <a:gd name="connsiteX0" fmla="*/ 18714 w 527532"/>
                    <a:gd name="connsiteY0" fmla="*/ 357348 h 639466"/>
                    <a:gd name="connsiteX1" fmla="*/ 35207 w 527532"/>
                    <a:gd name="connsiteY1" fmla="*/ 2911 h 639466"/>
                    <a:gd name="connsiteX2" fmla="*/ 235664 w 527532"/>
                    <a:gd name="connsiteY2" fmla="*/ 192293 h 639466"/>
                    <a:gd name="connsiteX3" fmla="*/ 513259 w 527532"/>
                    <a:gd name="connsiteY3" fmla="*/ 296123 h 639466"/>
                    <a:gd name="connsiteX4" fmla="*/ 425304 w 527532"/>
                    <a:gd name="connsiteY4" fmla="*/ 627929 h 639466"/>
                    <a:gd name="connsiteX5" fmla="*/ 231109 w 527532"/>
                    <a:gd name="connsiteY5" fmla="*/ 492474 h 639466"/>
                    <a:gd name="connsiteX6" fmla="*/ 18714 w 527532"/>
                    <a:gd name="connsiteY6" fmla="*/ 357348 h 639466"/>
                    <a:gd name="connsiteX0" fmla="*/ 18714 w 530185"/>
                    <a:gd name="connsiteY0" fmla="*/ 357348 h 532515"/>
                    <a:gd name="connsiteX1" fmla="*/ 35207 w 530185"/>
                    <a:gd name="connsiteY1" fmla="*/ 2911 h 532515"/>
                    <a:gd name="connsiteX2" fmla="*/ 235664 w 530185"/>
                    <a:gd name="connsiteY2" fmla="*/ 192293 h 532515"/>
                    <a:gd name="connsiteX3" fmla="*/ 513259 w 530185"/>
                    <a:gd name="connsiteY3" fmla="*/ 296123 h 532515"/>
                    <a:gd name="connsiteX4" fmla="*/ 444354 w 530185"/>
                    <a:gd name="connsiteY4" fmla="*/ 507279 h 532515"/>
                    <a:gd name="connsiteX5" fmla="*/ 231109 w 530185"/>
                    <a:gd name="connsiteY5" fmla="*/ 492474 h 532515"/>
                    <a:gd name="connsiteX6" fmla="*/ 18714 w 530185"/>
                    <a:gd name="connsiteY6" fmla="*/ 357348 h 5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85" h="532515">
                      <a:moveTo>
                        <a:pt x="18714" y="357348"/>
                      </a:moveTo>
                      <a:cubicBezTo>
                        <a:pt x="-13936" y="275754"/>
                        <a:pt x="-951" y="30420"/>
                        <a:pt x="35207" y="2911"/>
                      </a:cubicBezTo>
                      <a:cubicBezTo>
                        <a:pt x="71365" y="-24598"/>
                        <a:pt x="180330" y="150833"/>
                        <a:pt x="235664" y="192293"/>
                      </a:cubicBezTo>
                      <a:cubicBezTo>
                        <a:pt x="290998" y="233753"/>
                        <a:pt x="504936" y="240450"/>
                        <a:pt x="513259" y="296123"/>
                      </a:cubicBezTo>
                      <a:cubicBezTo>
                        <a:pt x="559682" y="434346"/>
                        <a:pt x="501962" y="454446"/>
                        <a:pt x="444354" y="507279"/>
                      </a:cubicBezTo>
                      <a:cubicBezTo>
                        <a:pt x="386746" y="560112"/>
                        <a:pt x="302049" y="517463"/>
                        <a:pt x="231109" y="492474"/>
                      </a:cubicBezTo>
                      <a:cubicBezTo>
                        <a:pt x="160169" y="467486"/>
                        <a:pt x="51364" y="438942"/>
                        <a:pt x="18714" y="357348"/>
                      </a:cubicBezTo>
                      <a:close/>
                    </a:path>
                  </a:pathLst>
                </a:custGeom>
                <a:solidFill>
                  <a:srgbClr val="E7E6E6">
                    <a:lumMod val="90000"/>
                    <a:alpha val="63000"/>
                  </a:srgbClr>
                </a:solidFill>
                <a:ln w="25400" cap="flat" cmpd="sng" algn="ctr">
                  <a:solidFill>
                    <a:srgbClr val="E7E6E6">
                      <a:lumMod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white"/>
                    </a:solidFill>
                    <a:effectLst/>
                    <a:uLnTx/>
                    <a:uFillTx/>
                    <a:latin typeface="DejaVu Sans" panose="020B0603030804020204" pitchFamily="34" charset="0"/>
                    <a:ea typeface="DejaVu Sans" panose="020B0603030804020204" pitchFamily="34" charset="0"/>
                    <a:cs typeface="DejaVu Sans" panose="020B0603030804020204" pitchFamily="34" charset="0"/>
                  </a:endParaRPr>
                </a:p>
              </p:txBody>
            </p:sp>
          </p:grpSp>
          <p:cxnSp>
            <p:nvCxnSpPr>
              <p:cNvPr id="33" name="Gerade Verbindung mit Pfeil 32">
                <a:extLst>
                  <a:ext uri="{FF2B5EF4-FFF2-40B4-BE49-F238E27FC236}">
                    <a16:creationId xmlns:a16="http://schemas.microsoft.com/office/drawing/2014/main" id="{8752350D-F756-4009-802F-756BE489CE70}"/>
                  </a:ext>
                </a:extLst>
              </p:cNvPr>
              <p:cNvCxnSpPr>
                <a:cxnSpLocks/>
              </p:cNvCxnSpPr>
              <p:nvPr/>
            </p:nvCxnSpPr>
            <p:spPr>
              <a:xfrm rot="1630941">
                <a:off x="5799621" y="5924985"/>
                <a:ext cx="272426" cy="87634"/>
              </a:xfrm>
              <a:prstGeom prst="straightConnector1">
                <a:avLst/>
              </a:prstGeom>
              <a:noFill/>
              <a:ln w="50800" cap="flat" cmpd="sng" algn="ctr">
                <a:solidFill>
                  <a:srgbClr val="E7E6E6">
                    <a:lumMod val="50000"/>
                  </a:srgbClr>
                </a:solidFill>
                <a:prstDash val="solid"/>
                <a:miter lim="800000"/>
                <a:tailEnd type="triangle"/>
              </a:ln>
              <a:effectLst/>
            </p:spPr>
          </p:cxnSp>
        </p:grpSp>
      </p:grpSp>
    </p:spTree>
    <p:extLst>
      <p:ext uri="{BB962C8B-B14F-4D97-AF65-F5344CB8AC3E}">
        <p14:creationId xmlns:p14="http://schemas.microsoft.com/office/powerpoint/2010/main" val="700209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202198" y="1700808"/>
            <a:ext cx="2334777" cy="2031724"/>
            <a:chOff x="202198" y="1700808"/>
            <a:chExt cx="2334777" cy="2031724"/>
          </a:xfrm>
        </p:grpSpPr>
        <p:sp>
          <p:nvSpPr>
            <p:cNvPr id="42" name="Inhaltsplatzhalter 2"/>
            <p:cNvSpPr txBox="1">
              <a:spLocks/>
            </p:cNvSpPr>
            <p:nvPr/>
          </p:nvSpPr>
          <p:spPr bwMode="auto">
            <a:xfrm>
              <a:off x="207054" y="1700808"/>
              <a:ext cx="2216536" cy="87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a:spcBef>
                  <a:spcPts val="300"/>
                </a:spcBef>
              </a:pPr>
              <a:r>
                <a:rPr lang="en-GB" b="1" kern="0" dirty="0">
                  <a:solidFill>
                    <a:srgbClr val="0000FF"/>
                  </a:solidFill>
                </a:rPr>
                <a:t>Hourly new ENS forecasts up to</a:t>
              </a:r>
              <a:br>
                <a:rPr lang="en-GB" b="1" kern="0" dirty="0">
                  <a:solidFill>
                    <a:srgbClr val="0000FF"/>
                  </a:solidFill>
                </a:rPr>
              </a:br>
              <a:r>
                <a:rPr lang="en-GB" b="1" kern="0" dirty="0">
                  <a:solidFill>
                    <a:srgbClr val="0000FF"/>
                  </a:solidFill>
                </a:rPr>
                <a:t>+ 14 h (RUC)</a:t>
              </a:r>
            </a:p>
          </p:txBody>
        </p:sp>
        <p:grpSp>
          <p:nvGrpSpPr>
            <p:cNvPr id="4" name="Gruppieren 3"/>
            <p:cNvGrpSpPr/>
            <p:nvPr/>
          </p:nvGrpSpPr>
          <p:grpSpPr>
            <a:xfrm>
              <a:off x="202198" y="2456378"/>
              <a:ext cx="2334777" cy="1276154"/>
              <a:chOff x="7763039" y="4770506"/>
              <a:chExt cx="2334777" cy="1276154"/>
            </a:xfrm>
          </p:grpSpPr>
          <p:pic>
            <p:nvPicPr>
              <p:cNvPr id="46" name="Picture 2" descr="C:\Users\Roland\Documents\SvnReps\potthast\DWD\HPC_Einweihung\images\nested_fprill_01.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0377" y="4770506"/>
                <a:ext cx="617439" cy="54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feld 46"/>
              <p:cNvSpPr txBox="1"/>
              <p:nvPr/>
            </p:nvSpPr>
            <p:spPr>
              <a:xfrm>
                <a:off x="7763039" y="4846331"/>
                <a:ext cx="1968446" cy="1200329"/>
              </a:xfrm>
              <a:prstGeom prst="rect">
                <a:avLst/>
              </a:prstGeom>
              <a:noFill/>
            </p:spPr>
            <p:txBody>
              <a:bodyPr wrap="square" rtlCol="0">
                <a:spAutoFit/>
              </a:bodyPr>
              <a:lstStyle/>
              <a:p>
                <a:pPr algn="ctr"/>
                <a:r>
                  <a:rPr lang="en-GB" b="1" dirty="0"/>
                  <a:t>ICON-LAM</a:t>
                </a:r>
              </a:p>
              <a:p>
                <a:pPr algn="ctr"/>
                <a:r>
                  <a:rPr lang="en-GB" b="1" dirty="0" err="1">
                    <a:latin typeface="Arial" panose="020B0604020202020204" pitchFamily="34" charset="0"/>
                    <a:cs typeface="Arial" panose="020B0604020202020204" pitchFamily="34" charset="0"/>
                  </a:rPr>
                  <a:t>Δx</a:t>
                </a:r>
                <a:r>
                  <a:rPr lang="en-GB" b="1" dirty="0">
                    <a:latin typeface="Arial" panose="020B0604020202020204" pitchFamily="34" charset="0"/>
                    <a:cs typeface="Arial" panose="020B0604020202020204" pitchFamily="34" charset="0"/>
                  </a:rPr>
                  <a:t> = 2 km</a:t>
                </a:r>
                <a:br>
                  <a:rPr lang="en-GB" b="1" dirty="0">
                    <a:latin typeface="Arial" panose="020B0604020202020204" pitchFamily="34" charset="0"/>
                    <a:cs typeface="Arial" panose="020B0604020202020204" pitchFamily="34" charset="0"/>
                  </a:rPr>
                </a:br>
                <a:r>
                  <a:rPr lang="en-GB" b="1" dirty="0">
                    <a:solidFill>
                      <a:srgbClr val="00CC00"/>
                    </a:solidFill>
                    <a:latin typeface="Arial" panose="020B0604020202020204" pitchFamily="34" charset="0"/>
                    <a:cs typeface="Arial" panose="020B0604020202020204" pitchFamily="34" charset="0"/>
                  </a:rPr>
                  <a:t>adapted model physics</a:t>
                </a:r>
                <a:endParaRPr lang="en-GB" b="1" dirty="0"/>
              </a:p>
            </p:txBody>
          </p:sp>
        </p:grpSp>
      </p:grpSp>
      <p:sp>
        <p:nvSpPr>
          <p:cNvPr id="2" name="Titel 1"/>
          <p:cNvSpPr>
            <a:spLocks noGrp="1"/>
          </p:cNvSpPr>
          <p:nvPr>
            <p:ph type="title"/>
          </p:nvPr>
        </p:nvSpPr>
        <p:spPr>
          <a:xfrm>
            <a:off x="335360" y="260648"/>
            <a:ext cx="8353425" cy="431800"/>
          </a:xfrm>
        </p:spPr>
        <p:txBody>
          <a:bodyPr/>
          <a:lstStyle/>
          <a:p>
            <a:r>
              <a:rPr lang="de-DE" dirty="0"/>
              <a:t>The SINFONY </a:t>
            </a:r>
            <a:r>
              <a:rPr lang="de-DE" dirty="0" err="1"/>
              <a:t>as</a:t>
            </a:r>
            <a:r>
              <a:rPr lang="de-DE" dirty="0"/>
              <a:t> in </a:t>
            </a:r>
            <a:r>
              <a:rPr lang="de-DE" dirty="0" err="1"/>
              <a:t>current</a:t>
            </a:r>
            <a:r>
              <a:rPr lang="de-DE" dirty="0"/>
              <a:t> </a:t>
            </a:r>
            <a:r>
              <a:rPr lang="de-DE" dirty="0" err="1"/>
              <a:t>transition</a:t>
            </a:r>
            <a:r>
              <a:rPr lang="de-DE" dirty="0"/>
              <a:t> </a:t>
            </a:r>
            <a:r>
              <a:rPr lang="de-DE" dirty="0" err="1"/>
              <a:t>to</a:t>
            </a:r>
            <a:r>
              <a:rPr lang="de-DE" dirty="0"/>
              <a:t> </a:t>
            </a:r>
            <a:r>
              <a:rPr lang="de-DE" dirty="0" err="1"/>
              <a:t>operations</a:t>
            </a:r>
            <a:endParaRPr lang="en-GB" dirty="0"/>
          </a:p>
        </p:txBody>
      </p:sp>
      <p:cxnSp>
        <p:nvCxnSpPr>
          <p:cNvPr id="26" name="Gerade Verbindung 25"/>
          <p:cNvCxnSpPr/>
          <p:nvPr/>
        </p:nvCxnSpPr>
        <p:spPr bwMode="auto">
          <a:xfrm>
            <a:off x="3339714" y="2498666"/>
            <a:ext cx="5153105" cy="0"/>
          </a:xfrm>
          <a:prstGeom prst="line">
            <a:avLst/>
          </a:prstGeom>
          <a:solidFill>
            <a:schemeClr val="accent1"/>
          </a:solidFill>
          <a:ln w="254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4" name="Gruppieren 33"/>
          <p:cNvGrpSpPr/>
          <p:nvPr/>
        </p:nvGrpSpPr>
        <p:grpSpPr>
          <a:xfrm>
            <a:off x="1703512" y="1052737"/>
            <a:ext cx="3096344" cy="4649731"/>
            <a:chOff x="179512" y="1052736"/>
            <a:chExt cx="3096344" cy="4649731"/>
          </a:xfrm>
        </p:grpSpPr>
        <p:cxnSp>
          <p:nvCxnSpPr>
            <p:cNvPr id="28" name="Gerade Verbindung mit Pfeil 27"/>
            <p:cNvCxnSpPr/>
            <p:nvPr/>
          </p:nvCxnSpPr>
          <p:spPr bwMode="auto">
            <a:xfrm flipV="1">
              <a:off x="1768163" y="1709282"/>
              <a:ext cx="0" cy="3993185"/>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p:cNvSpPr txBox="1"/>
            <p:nvPr/>
          </p:nvSpPr>
          <p:spPr>
            <a:xfrm>
              <a:off x="179512" y="1052736"/>
              <a:ext cx="3096344" cy="646331"/>
            </a:xfrm>
            <a:prstGeom prst="rect">
              <a:avLst/>
            </a:prstGeom>
            <a:noFill/>
          </p:spPr>
          <p:txBody>
            <a:bodyPr wrap="square" rtlCol="0">
              <a:spAutoFit/>
            </a:bodyPr>
            <a:lstStyle/>
            <a:p>
              <a:pPr algn="ctr"/>
              <a:r>
                <a:rPr lang="en-GB" b="1" dirty="0"/>
                <a:t>Some verification score for convective events</a:t>
              </a:r>
              <a:endParaRPr lang="en-GB" b="1" dirty="0">
                <a:solidFill>
                  <a:schemeClr val="tx1"/>
                </a:solidFill>
              </a:endParaRPr>
            </a:p>
          </p:txBody>
        </p:sp>
        <p:sp>
          <p:nvSpPr>
            <p:cNvPr id="30" name="Textfeld 29"/>
            <p:cNvSpPr txBox="1"/>
            <p:nvPr/>
          </p:nvSpPr>
          <p:spPr>
            <a:xfrm>
              <a:off x="1180993" y="2238899"/>
              <a:ext cx="503289" cy="369332"/>
            </a:xfrm>
            <a:prstGeom prst="rect">
              <a:avLst/>
            </a:prstGeom>
            <a:noFill/>
          </p:spPr>
          <p:txBody>
            <a:bodyPr wrap="square" rtlCol="0">
              <a:spAutoFit/>
            </a:bodyPr>
            <a:lstStyle/>
            <a:p>
              <a:r>
                <a:rPr lang="en-GB" dirty="0">
                  <a:solidFill>
                    <a:schemeClr val="tx1"/>
                  </a:solidFill>
                </a:rPr>
                <a:t>1</a:t>
              </a:r>
            </a:p>
          </p:txBody>
        </p:sp>
        <p:sp>
          <p:nvSpPr>
            <p:cNvPr id="31" name="Textfeld 30"/>
            <p:cNvSpPr txBox="1"/>
            <p:nvPr/>
          </p:nvSpPr>
          <p:spPr>
            <a:xfrm>
              <a:off x="1180993" y="5096343"/>
              <a:ext cx="503289" cy="369332"/>
            </a:xfrm>
            <a:prstGeom prst="rect">
              <a:avLst/>
            </a:prstGeom>
            <a:noFill/>
          </p:spPr>
          <p:txBody>
            <a:bodyPr wrap="square" rtlCol="0">
              <a:spAutoFit/>
            </a:bodyPr>
            <a:lstStyle/>
            <a:p>
              <a:r>
                <a:rPr lang="en-GB" dirty="0">
                  <a:solidFill>
                    <a:schemeClr val="tx1"/>
                  </a:solidFill>
                </a:rPr>
                <a:t>0</a:t>
              </a:r>
            </a:p>
          </p:txBody>
        </p:sp>
      </p:grpSp>
      <p:grpSp>
        <p:nvGrpSpPr>
          <p:cNvPr id="33" name="Gruppieren 32"/>
          <p:cNvGrpSpPr/>
          <p:nvPr/>
        </p:nvGrpSpPr>
        <p:grpSpPr>
          <a:xfrm>
            <a:off x="3124401" y="5356100"/>
            <a:ext cx="7004047" cy="704515"/>
            <a:chOff x="1600401" y="5356099"/>
            <a:chExt cx="7004047" cy="704515"/>
          </a:xfrm>
        </p:grpSpPr>
        <p:cxnSp>
          <p:nvCxnSpPr>
            <p:cNvPr id="23" name="Gerade Verbindung mit Pfeil 22"/>
            <p:cNvCxnSpPr/>
            <p:nvPr/>
          </p:nvCxnSpPr>
          <p:spPr bwMode="auto">
            <a:xfrm>
              <a:off x="1768164" y="5356099"/>
              <a:ext cx="5368416" cy="0"/>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feld 23"/>
            <p:cNvSpPr txBox="1"/>
            <p:nvPr/>
          </p:nvSpPr>
          <p:spPr>
            <a:xfrm>
              <a:off x="5920240" y="5579882"/>
              <a:ext cx="2684208" cy="369332"/>
            </a:xfrm>
            <a:prstGeom prst="rect">
              <a:avLst/>
            </a:prstGeom>
            <a:noFill/>
          </p:spPr>
          <p:txBody>
            <a:bodyPr wrap="square" rtlCol="0">
              <a:spAutoFit/>
            </a:bodyPr>
            <a:lstStyle/>
            <a:p>
              <a:r>
                <a:rPr lang="en-GB" dirty="0"/>
                <a:t>Lead time</a:t>
              </a:r>
              <a:endParaRPr lang="en-GB" dirty="0">
                <a:solidFill>
                  <a:schemeClr val="tx1"/>
                </a:solidFill>
              </a:endParaRPr>
            </a:p>
          </p:txBody>
        </p:sp>
        <p:sp>
          <p:nvSpPr>
            <p:cNvPr id="25" name="Textfeld 24"/>
            <p:cNvSpPr txBox="1"/>
            <p:nvPr/>
          </p:nvSpPr>
          <p:spPr>
            <a:xfrm>
              <a:off x="1600401" y="5691282"/>
              <a:ext cx="503289" cy="369332"/>
            </a:xfrm>
            <a:prstGeom prst="rect">
              <a:avLst/>
            </a:prstGeom>
            <a:noFill/>
          </p:spPr>
          <p:txBody>
            <a:bodyPr wrap="square" rtlCol="0">
              <a:spAutoFit/>
            </a:bodyPr>
            <a:lstStyle/>
            <a:p>
              <a:r>
                <a:rPr lang="en-GB" dirty="0">
                  <a:solidFill>
                    <a:schemeClr val="tx1"/>
                  </a:solidFill>
                </a:rPr>
                <a:t>t</a:t>
              </a:r>
              <a:r>
                <a:rPr lang="en-GB" baseline="-25000" dirty="0">
                  <a:solidFill>
                    <a:schemeClr val="tx1"/>
                  </a:solidFill>
                </a:rPr>
                <a:t>0</a:t>
              </a:r>
            </a:p>
          </p:txBody>
        </p:sp>
      </p:grpSp>
      <p:grpSp>
        <p:nvGrpSpPr>
          <p:cNvPr id="35" name="Gruppieren 34"/>
          <p:cNvGrpSpPr/>
          <p:nvPr/>
        </p:nvGrpSpPr>
        <p:grpSpPr>
          <a:xfrm>
            <a:off x="3291060" y="2626944"/>
            <a:ext cx="4951396" cy="2604137"/>
            <a:chOff x="1767060" y="2626943"/>
            <a:chExt cx="4951396" cy="2604137"/>
          </a:xfrm>
        </p:grpSpPr>
        <p:sp>
          <p:nvSpPr>
            <p:cNvPr id="21" name="Freihandform 20"/>
            <p:cNvSpPr/>
            <p:nvPr/>
          </p:nvSpPr>
          <p:spPr bwMode="auto">
            <a:xfrm>
              <a:off x="1767060" y="2626943"/>
              <a:ext cx="4951396" cy="2604137"/>
            </a:xfrm>
            <a:custGeom>
              <a:avLst/>
              <a:gdLst>
                <a:gd name="connsiteX0" fmla="*/ 0 w 5158154"/>
                <a:gd name="connsiteY0" fmla="*/ 0 h 2701566"/>
                <a:gd name="connsiteX1" fmla="*/ 1766277 w 5158154"/>
                <a:gd name="connsiteY1" fmla="*/ 1000370 h 2701566"/>
                <a:gd name="connsiteX2" fmla="*/ 2774462 w 5158154"/>
                <a:gd name="connsiteY2" fmla="*/ 2571262 h 2701566"/>
                <a:gd name="connsiteX3" fmla="*/ 5158154 w 5158154"/>
                <a:gd name="connsiteY3" fmla="*/ 2610339 h 2701566"/>
                <a:gd name="connsiteX4" fmla="*/ 5158154 w 5158154"/>
                <a:gd name="connsiteY4" fmla="*/ 2610339 h 2701566"/>
                <a:gd name="connsiteX0" fmla="*/ 0 w 5158154"/>
                <a:gd name="connsiteY0" fmla="*/ 0 h 2737233"/>
                <a:gd name="connsiteX1" fmla="*/ 1414585 w 5158154"/>
                <a:gd name="connsiteY1" fmla="*/ 515816 h 2737233"/>
                <a:gd name="connsiteX2" fmla="*/ 2774462 w 5158154"/>
                <a:gd name="connsiteY2" fmla="*/ 2571262 h 2737233"/>
                <a:gd name="connsiteX3" fmla="*/ 5158154 w 5158154"/>
                <a:gd name="connsiteY3" fmla="*/ 2610339 h 2737233"/>
                <a:gd name="connsiteX4" fmla="*/ 5158154 w 5158154"/>
                <a:gd name="connsiteY4" fmla="*/ 2610339 h 2737233"/>
                <a:gd name="connsiteX0" fmla="*/ 0 w 5111262"/>
                <a:gd name="connsiteY0" fmla="*/ 92749 h 2329797"/>
                <a:gd name="connsiteX1" fmla="*/ 1367693 w 5111262"/>
                <a:gd name="connsiteY1" fmla="*/ 108380 h 2329797"/>
                <a:gd name="connsiteX2" fmla="*/ 2727570 w 5111262"/>
                <a:gd name="connsiteY2" fmla="*/ 2163826 h 2329797"/>
                <a:gd name="connsiteX3" fmla="*/ 5111262 w 5111262"/>
                <a:gd name="connsiteY3" fmla="*/ 2202903 h 2329797"/>
                <a:gd name="connsiteX4" fmla="*/ 5111262 w 5111262"/>
                <a:gd name="connsiteY4" fmla="*/ 2202903 h 2329797"/>
                <a:gd name="connsiteX0" fmla="*/ 0 w 5111262"/>
                <a:gd name="connsiteY0" fmla="*/ 130626 h 2367674"/>
                <a:gd name="connsiteX1" fmla="*/ 1367693 w 5111262"/>
                <a:gd name="connsiteY1" fmla="*/ 146257 h 2367674"/>
                <a:gd name="connsiteX2" fmla="*/ 2727570 w 5111262"/>
                <a:gd name="connsiteY2" fmla="*/ 2201703 h 2367674"/>
                <a:gd name="connsiteX3" fmla="*/ 5111262 w 5111262"/>
                <a:gd name="connsiteY3" fmla="*/ 2240780 h 2367674"/>
                <a:gd name="connsiteX4" fmla="*/ 5111262 w 5111262"/>
                <a:gd name="connsiteY4" fmla="*/ 2240780 h 2367674"/>
                <a:gd name="connsiteX0" fmla="*/ 0 w 5111262"/>
                <a:gd name="connsiteY0" fmla="*/ 0 h 2220350"/>
                <a:gd name="connsiteX1" fmla="*/ 1430216 w 5111262"/>
                <a:gd name="connsiteY1" fmla="*/ 242278 h 2220350"/>
                <a:gd name="connsiteX2" fmla="*/ 2727570 w 5111262"/>
                <a:gd name="connsiteY2" fmla="*/ 2071077 h 2220350"/>
                <a:gd name="connsiteX3" fmla="*/ 5111262 w 5111262"/>
                <a:gd name="connsiteY3" fmla="*/ 2110154 h 2220350"/>
                <a:gd name="connsiteX4" fmla="*/ 5111262 w 5111262"/>
                <a:gd name="connsiteY4" fmla="*/ 2110154 h 2220350"/>
                <a:gd name="connsiteX0" fmla="*/ 0 w 5111262"/>
                <a:gd name="connsiteY0" fmla="*/ 0 h 2316610"/>
                <a:gd name="connsiteX1" fmla="*/ 1430216 w 5111262"/>
                <a:gd name="connsiteY1" fmla="*/ 242278 h 2316610"/>
                <a:gd name="connsiteX2" fmla="*/ 2727570 w 5111262"/>
                <a:gd name="connsiteY2" fmla="*/ 2071077 h 2316610"/>
                <a:gd name="connsiteX3" fmla="*/ 5103447 w 5111262"/>
                <a:gd name="connsiteY3" fmla="*/ 2297724 h 2316610"/>
                <a:gd name="connsiteX4" fmla="*/ 5111262 w 5111262"/>
                <a:gd name="connsiteY4" fmla="*/ 2110154 h 2316610"/>
                <a:gd name="connsiteX0" fmla="*/ 0 w 5291896"/>
                <a:gd name="connsiteY0" fmla="*/ 0 h 2308330"/>
                <a:gd name="connsiteX1" fmla="*/ 1430216 w 5291896"/>
                <a:gd name="connsiteY1" fmla="*/ 242278 h 2308330"/>
                <a:gd name="connsiteX2" fmla="*/ 2586893 w 5291896"/>
                <a:gd name="connsiteY2" fmla="*/ 1774093 h 2308330"/>
                <a:gd name="connsiteX3" fmla="*/ 5103447 w 5291896"/>
                <a:gd name="connsiteY3" fmla="*/ 2297724 h 2308330"/>
                <a:gd name="connsiteX4" fmla="*/ 5111262 w 5291896"/>
                <a:gd name="connsiteY4" fmla="*/ 2110154 h 2308330"/>
                <a:gd name="connsiteX0" fmla="*/ 0 w 5103447"/>
                <a:gd name="connsiteY0" fmla="*/ 0 h 2297724"/>
                <a:gd name="connsiteX1" fmla="*/ 1430216 w 5103447"/>
                <a:gd name="connsiteY1" fmla="*/ 242278 h 2297724"/>
                <a:gd name="connsiteX2" fmla="*/ 2586893 w 5103447"/>
                <a:gd name="connsiteY2" fmla="*/ 1774093 h 2297724"/>
                <a:gd name="connsiteX3" fmla="*/ 5103447 w 5103447"/>
                <a:gd name="connsiteY3" fmla="*/ 2297724 h 2297724"/>
                <a:gd name="connsiteX0" fmla="*/ 0 w 4243755"/>
                <a:gd name="connsiteY0" fmla="*/ 0 h 2250832"/>
                <a:gd name="connsiteX1" fmla="*/ 1430216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430216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086339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086339 w 4243755"/>
                <a:gd name="connsiteY1" fmla="*/ 242278 h 2250832"/>
                <a:gd name="connsiteX2" fmla="*/ 2250831 w 4243755"/>
                <a:gd name="connsiteY2" fmla="*/ 1836616 h 2250832"/>
                <a:gd name="connsiteX3" fmla="*/ 4243755 w 4243755"/>
                <a:gd name="connsiteY3" fmla="*/ 2250832 h 2250832"/>
                <a:gd name="connsiteX0" fmla="*/ 0 w 4243755"/>
                <a:gd name="connsiteY0" fmla="*/ 0 h 2250832"/>
                <a:gd name="connsiteX1" fmla="*/ 1086339 w 4243755"/>
                <a:gd name="connsiteY1" fmla="*/ 242278 h 2250832"/>
                <a:gd name="connsiteX2" fmla="*/ 2250831 w 4243755"/>
                <a:gd name="connsiteY2" fmla="*/ 1836616 h 2250832"/>
                <a:gd name="connsiteX3" fmla="*/ 4243755 w 4243755"/>
                <a:gd name="connsiteY3" fmla="*/ 2250832 h 2250832"/>
                <a:gd name="connsiteX0" fmla="*/ 0 w 4247138"/>
                <a:gd name="connsiteY0" fmla="*/ 0 h 2208223"/>
                <a:gd name="connsiteX1" fmla="*/ 1089722 w 4247138"/>
                <a:gd name="connsiteY1" fmla="*/ 199669 h 2208223"/>
                <a:gd name="connsiteX2" fmla="*/ 2254214 w 4247138"/>
                <a:gd name="connsiteY2" fmla="*/ 1794007 h 2208223"/>
                <a:gd name="connsiteX3" fmla="*/ 4247138 w 4247138"/>
                <a:gd name="connsiteY3" fmla="*/ 2208223 h 2208223"/>
                <a:gd name="connsiteX0" fmla="*/ 0 w 4247138"/>
                <a:gd name="connsiteY0" fmla="*/ 0 h 2208223"/>
                <a:gd name="connsiteX1" fmla="*/ 1123557 w 4247138"/>
                <a:gd name="connsiteY1" fmla="*/ 265223 h 2208223"/>
                <a:gd name="connsiteX2" fmla="*/ 2254214 w 4247138"/>
                <a:gd name="connsiteY2" fmla="*/ 1794007 h 2208223"/>
                <a:gd name="connsiteX3" fmla="*/ 4247138 w 4247138"/>
                <a:gd name="connsiteY3" fmla="*/ 2208223 h 2208223"/>
                <a:gd name="connsiteX0" fmla="*/ 0 w 4247138"/>
                <a:gd name="connsiteY0" fmla="*/ 0 h 2208223"/>
                <a:gd name="connsiteX1" fmla="*/ 1126940 w 4247138"/>
                <a:gd name="connsiteY1" fmla="*/ 337331 h 2208223"/>
                <a:gd name="connsiteX2" fmla="*/ 2254214 w 4247138"/>
                <a:gd name="connsiteY2" fmla="*/ 1794007 h 2208223"/>
                <a:gd name="connsiteX3" fmla="*/ 4247138 w 4247138"/>
                <a:gd name="connsiteY3" fmla="*/ 2208223 h 2208223"/>
                <a:gd name="connsiteX0" fmla="*/ 0 w 4247138"/>
                <a:gd name="connsiteY0" fmla="*/ 0 h 2208223"/>
                <a:gd name="connsiteX1" fmla="*/ 1126940 w 4247138"/>
                <a:gd name="connsiteY1" fmla="*/ 337331 h 2208223"/>
                <a:gd name="connsiteX2" fmla="*/ 2254214 w 4247138"/>
                <a:gd name="connsiteY2" fmla="*/ 1794007 h 2208223"/>
                <a:gd name="connsiteX3" fmla="*/ 4247138 w 4247138"/>
                <a:gd name="connsiteY3" fmla="*/ 2208223 h 2208223"/>
                <a:gd name="connsiteX0" fmla="*/ 0 w 4250521"/>
                <a:gd name="connsiteY0" fmla="*/ 0 h 2165613"/>
                <a:gd name="connsiteX1" fmla="*/ 1130323 w 4250521"/>
                <a:gd name="connsiteY1" fmla="*/ 294721 h 2165613"/>
                <a:gd name="connsiteX2" fmla="*/ 2257597 w 4250521"/>
                <a:gd name="connsiteY2" fmla="*/ 1751397 h 2165613"/>
                <a:gd name="connsiteX3" fmla="*/ 4250521 w 4250521"/>
                <a:gd name="connsiteY3" fmla="*/ 2165613 h 2165613"/>
                <a:gd name="connsiteX0" fmla="*/ 0 w 4250521"/>
                <a:gd name="connsiteY0" fmla="*/ 0 h 2165613"/>
                <a:gd name="connsiteX1" fmla="*/ 1130323 w 4250521"/>
                <a:gd name="connsiteY1" fmla="*/ 294721 h 2165613"/>
                <a:gd name="connsiteX2" fmla="*/ 2257597 w 4250521"/>
                <a:gd name="connsiteY2" fmla="*/ 1751397 h 2165613"/>
                <a:gd name="connsiteX3" fmla="*/ 4250521 w 4250521"/>
                <a:gd name="connsiteY3" fmla="*/ 2165613 h 2165613"/>
              </a:gdLst>
              <a:ahLst/>
              <a:cxnLst>
                <a:cxn ang="0">
                  <a:pos x="connsiteX0" y="connsiteY0"/>
                </a:cxn>
                <a:cxn ang="0">
                  <a:pos x="connsiteX1" y="connsiteY1"/>
                </a:cxn>
                <a:cxn ang="0">
                  <a:pos x="connsiteX2" y="connsiteY2"/>
                </a:cxn>
                <a:cxn ang="0">
                  <a:pos x="connsiteX3" y="connsiteY3"/>
                </a:cxn>
              </a:cxnLst>
              <a:rect l="l" t="t" r="r" b="b"/>
              <a:pathLst>
                <a:path w="4250521" h="2165613">
                  <a:moveTo>
                    <a:pt x="0" y="0"/>
                  </a:moveTo>
                  <a:cubicBezTo>
                    <a:pt x="513879" y="54729"/>
                    <a:pt x="754057" y="2821"/>
                    <a:pt x="1130323" y="294721"/>
                  </a:cubicBezTo>
                  <a:cubicBezTo>
                    <a:pt x="1506589" y="586621"/>
                    <a:pt x="1731361" y="1416638"/>
                    <a:pt x="2257597" y="1751397"/>
                  </a:cubicBezTo>
                  <a:cubicBezTo>
                    <a:pt x="2783833" y="2086156"/>
                    <a:pt x="3814162" y="2156495"/>
                    <a:pt x="4250521" y="2165613"/>
                  </a:cubicBezTo>
                </a:path>
              </a:pathLst>
            </a:custGeom>
            <a:no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GB" sz="1200" dirty="0"/>
            </a:p>
          </p:txBody>
        </p:sp>
        <p:sp>
          <p:nvSpPr>
            <p:cNvPr id="22" name="Textfeld 21"/>
            <p:cNvSpPr txBox="1"/>
            <p:nvPr/>
          </p:nvSpPr>
          <p:spPr>
            <a:xfrm>
              <a:off x="2059737" y="3428101"/>
              <a:ext cx="1799421" cy="369332"/>
            </a:xfrm>
            <a:prstGeom prst="rect">
              <a:avLst/>
            </a:prstGeom>
            <a:noFill/>
            <a:ln>
              <a:noFill/>
            </a:ln>
          </p:spPr>
          <p:txBody>
            <a:bodyPr wrap="square" rtlCol="0">
              <a:spAutoFit/>
            </a:bodyPr>
            <a:lstStyle/>
            <a:p>
              <a:r>
                <a:rPr lang="en-GB" b="1" dirty="0">
                  <a:solidFill>
                    <a:srgbClr val="FF0000"/>
                  </a:solidFill>
                </a:rPr>
                <a:t>Nowcasting</a:t>
              </a:r>
            </a:p>
          </p:txBody>
        </p:sp>
      </p:grpSp>
      <p:grpSp>
        <p:nvGrpSpPr>
          <p:cNvPr id="36" name="Gruppieren 35"/>
          <p:cNvGrpSpPr/>
          <p:nvPr/>
        </p:nvGrpSpPr>
        <p:grpSpPr>
          <a:xfrm>
            <a:off x="1918239" y="3550352"/>
            <a:ext cx="6700601" cy="1291020"/>
            <a:chOff x="394238" y="3550352"/>
            <a:chExt cx="6700601" cy="1291020"/>
          </a:xfrm>
        </p:grpSpPr>
        <p:sp>
          <p:nvSpPr>
            <p:cNvPr id="19" name="Freihandform 18"/>
            <p:cNvSpPr/>
            <p:nvPr/>
          </p:nvSpPr>
          <p:spPr bwMode="auto">
            <a:xfrm>
              <a:off x="394238" y="3550352"/>
              <a:ext cx="6700601" cy="1291020"/>
            </a:xfrm>
            <a:custGeom>
              <a:avLst/>
              <a:gdLst>
                <a:gd name="connsiteX0" fmla="*/ 0 w 5158154"/>
                <a:gd name="connsiteY0" fmla="*/ 0 h 2701566"/>
                <a:gd name="connsiteX1" fmla="*/ 1766277 w 5158154"/>
                <a:gd name="connsiteY1" fmla="*/ 1000370 h 2701566"/>
                <a:gd name="connsiteX2" fmla="*/ 2774462 w 5158154"/>
                <a:gd name="connsiteY2" fmla="*/ 2571262 h 2701566"/>
                <a:gd name="connsiteX3" fmla="*/ 5158154 w 5158154"/>
                <a:gd name="connsiteY3" fmla="*/ 2610339 h 2701566"/>
                <a:gd name="connsiteX4" fmla="*/ 5158154 w 5158154"/>
                <a:gd name="connsiteY4" fmla="*/ 2610339 h 2701566"/>
                <a:gd name="connsiteX0" fmla="*/ 0 w 5158154"/>
                <a:gd name="connsiteY0" fmla="*/ 0 h 2737233"/>
                <a:gd name="connsiteX1" fmla="*/ 1414585 w 5158154"/>
                <a:gd name="connsiteY1" fmla="*/ 515816 h 2737233"/>
                <a:gd name="connsiteX2" fmla="*/ 2774462 w 5158154"/>
                <a:gd name="connsiteY2" fmla="*/ 2571262 h 2737233"/>
                <a:gd name="connsiteX3" fmla="*/ 5158154 w 5158154"/>
                <a:gd name="connsiteY3" fmla="*/ 2610339 h 2737233"/>
                <a:gd name="connsiteX4" fmla="*/ 5158154 w 5158154"/>
                <a:gd name="connsiteY4" fmla="*/ 2610339 h 2737233"/>
                <a:gd name="connsiteX0" fmla="*/ 0 w 5111262"/>
                <a:gd name="connsiteY0" fmla="*/ 92749 h 2329797"/>
                <a:gd name="connsiteX1" fmla="*/ 1367693 w 5111262"/>
                <a:gd name="connsiteY1" fmla="*/ 108380 h 2329797"/>
                <a:gd name="connsiteX2" fmla="*/ 2727570 w 5111262"/>
                <a:gd name="connsiteY2" fmla="*/ 2163826 h 2329797"/>
                <a:gd name="connsiteX3" fmla="*/ 5111262 w 5111262"/>
                <a:gd name="connsiteY3" fmla="*/ 2202903 h 2329797"/>
                <a:gd name="connsiteX4" fmla="*/ 5111262 w 5111262"/>
                <a:gd name="connsiteY4" fmla="*/ 2202903 h 2329797"/>
                <a:gd name="connsiteX0" fmla="*/ 0 w 5111262"/>
                <a:gd name="connsiteY0" fmla="*/ 130626 h 2367674"/>
                <a:gd name="connsiteX1" fmla="*/ 1367693 w 5111262"/>
                <a:gd name="connsiteY1" fmla="*/ 146257 h 2367674"/>
                <a:gd name="connsiteX2" fmla="*/ 2727570 w 5111262"/>
                <a:gd name="connsiteY2" fmla="*/ 2201703 h 2367674"/>
                <a:gd name="connsiteX3" fmla="*/ 5111262 w 5111262"/>
                <a:gd name="connsiteY3" fmla="*/ 2240780 h 2367674"/>
                <a:gd name="connsiteX4" fmla="*/ 5111262 w 5111262"/>
                <a:gd name="connsiteY4" fmla="*/ 2240780 h 2367674"/>
                <a:gd name="connsiteX0" fmla="*/ 0 w 5111262"/>
                <a:gd name="connsiteY0" fmla="*/ 0 h 2220350"/>
                <a:gd name="connsiteX1" fmla="*/ 1430216 w 5111262"/>
                <a:gd name="connsiteY1" fmla="*/ 242278 h 2220350"/>
                <a:gd name="connsiteX2" fmla="*/ 2727570 w 5111262"/>
                <a:gd name="connsiteY2" fmla="*/ 2071077 h 2220350"/>
                <a:gd name="connsiteX3" fmla="*/ 5111262 w 5111262"/>
                <a:gd name="connsiteY3" fmla="*/ 2110154 h 2220350"/>
                <a:gd name="connsiteX4" fmla="*/ 5111262 w 5111262"/>
                <a:gd name="connsiteY4" fmla="*/ 2110154 h 2220350"/>
                <a:gd name="connsiteX0" fmla="*/ 0 w 5111262"/>
                <a:gd name="connsiteY0" fmla="*/ 0 h 2316610"/>
                <a:gd name="connsiteX1" fmla="*/ 1430216 w 5111262"/>
                <a:gd name="connsiteY1" fmla="*/ 242278 h 2316610"/>
                <a:gd name="connsiteX2" fmla="*/ 2727570 w 5111262"/>
                <a:gd name="connsiteY2" fmla="*/ 2071077 h 2316610"/>
                <a:gd name="connsiteX3" fmla="*/ 5103447 w 5111262"/>
                <a:gd name="connsiteY3" fmla="*/ 2297724 h 2316610"/>
                <a:gd name="connsiteX4" fmla="*/ 5111262 w 5111262"/>
                <a:gd name="connsiteY4" fmla="*/ 2110154 h 2316610"/>
                <a:gd name="connsiteX0" fmla="*/ 0 w 5291896"/>
                <a:gd name="connsiteY0" fmla="*/ 0 h 2308330"/>
                <a:gd name="connsiteX1" fmla="*/ 1430216 w 5291896"/>
                <a:gd name="connsiteY1" fmla="*/ 242278 h 2308330"/>
                <a:gd name="connsiteX2" fmla="*/ 2586893 w 5291896"/>
                <a:gd name="connsiteY2" fmla="*/ 1774093 h 2308330"/>
                <a:gd name="connsiteX3" fmla="*/ 5103447 w 5291896"/>
                <a:gd name="connsiteY3" fmla="*/ 2297724 h 2308330"/>
                <a:gd name="connsiteX4" fmla="*/ 5111262 w 5291896"/>
                <a:gd name="connsiteY4" fmla="*/ 2110154 h 2308330"/>
                <a:gd name="connsiteX0" fmla="*/ 0 w 5103447"/>
                <a:gd name="connsiteY0" fmla="*/ 0 h 2297724"/>
                <a:gd name="connsiteX1" fmla="*/ 1430216 w 5103447"/>
                <a:gd name="connsiteY1" fmla="*/ 242278 h 2297724"/>
                <a:gd name="connsiteX2" fmla="*/ 2586893 w 5103447"/>
                <a:gd name="connsiteY2" fmla="*/ 1774093 h 2297724"/>
                <a:gd name="connsiteX3" fmla="*/ 5103447 w 5103447"/>
                <a:gd name="connsiteY3" fmla="*/ 2297724 h 2297724"/>
                <a:gd name="connsiteX0" fmla="*/ 0 w 4243755"/>
                <a:gd name="connsiteY0" fmla="*/ 0 h 2250832"/>
                <a:gd name="connsiteX1" fmla="*/ 1430216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430216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086339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086339 w 4243755"/>
                <a:gd name="connsiteY1" fmla="*/ 242278 h 2250832"/>
                <a:gd name="connsiteX2" fmla="*/ 2250831 w 4243755"/>
                <a:gd name="connsiteY2" fmla="*/ 1836616 h 2250832"/>
                <a:gd name="connsiteX3" fmla="*/ 4243755 w 4243755"/>
                <a:gd name="connsiteY3" fmla="*/ 2250832 h 2250832"/>
                <a:gd name="connsiteX0" fmla="*/ 0 w 4243755"/>
                <a:gd name="connsiteY0" fmla="*/ 0 h 2250832"/>
                <a:gd name="connsiteX1" fmla="*/ 1086339 w 4243755"/>
                <a:gd name="connsiteY1" fmla="*/ 242278 h 2250832"/>
                <a:gd name="connsiteX2" fmla="*/ 2250831 w 4243755"/>
                <a:gd name="connsiteY2" fmla="*/ 1836616 h 2250832"/>
                <a:gd name="connsiteX3" fmla="*/ 4243755 w 4243755"/>
                <a:gd name="connsiteY3" fmla="*/ 2250832 h 2250832"/>
                <a:gd name="connsiteX0" fmla="*/ 0 w 4165602"/>
                <a:gd name="connsiteY0" fmla="*/ 486339 h 2041602"/>
                <a:gd name="connsiteX1" fmla="*/ 1008186 w 4165602"/>
                <a:gd name="connsiteY1" fmla="*/ 33048 h 2041602"/>
                <a:gd name="connsiteX2" fmla="*/ 2172678 w 4165602"/>
                <a:gd name="connsiteY2" fmla="*/ 1627386 h 2041602"/>
                <a:gd name="connsiteX3" fmla="*/ 4165602 w 4165602"/>
                <a:gd name="connsiteY3" fmla="*/ 2041602 h 2041602"/>
                <a:gd name="connsiteX0" fmla="*/ 0 w 4165602"/>
                <a:gd name="connsiteY0" fmla="*/ 0 h 1555263"/>
                <a:gd name="connsiteX1" fmla="*/ 2172679 w 4165602"/>
                <a:gd name="connsiteY1" fmla="*/ 203201 h 1555263"/>
                <a:gd name="connsiteX2" fmla="*/ 2172678 w 4165602"/>
                <a:gd name="connsiteY2" fmla="*/ 1141047 h 1555263"/>
                <a:gd name="connsiteX3" fmla="*/ 4165602 w 4165602"/>
                <a:gd name="connsiteY3" fmla="*/ 1555263 h 1555263"/>
                <a:gd name="connsiteX0" fmla="*/ 0 w 4048371"/>
                <a:gd name="connsiteY0" fmla="*/ 220828 h 1377506"/>
                <a:gd name="connsiteX1" fmla="*/ 2055448 w 4048371"/>
                <a:gd name="connsiteY1" fmla="*/ 25444 h 1377506"/>
                <a:gd name="connsiteX2" fmla="*/ 2055447 w 4048371"/>
                <a:gd name="connsiteY2" fmla="*/ 963290 h 1377506"/>
                <a:gd name="connsiteX3" fmla="*/ 4048371 w 4048371"/>
                <a:gd name="connsiteY3" fmla="*/ 1377506 h 1377506"/>
                <a:gd name="connsiteX0" fmla="*/ 0 w 4048371"/>
                <a:gd name="connsiteY0" fmla="*/ 363005 h 1519683"/>
                <a:gd name="connsiteX1" fmla="*/ 1352063 w 4048371"/>
                <a:gd name="connsiteY1" fmla="*/ 19129 h 1519683"/>
                <a:gd name="connsiteX2" fmla="*/ 2055447 w 4048371"/>
                <a:gd name="connsiteY2" fmla="*/ 1105467 h 1519683"/>
                <a:gd name="connsiteX3" fmla="*/ 4048371 w 4048371"/>
                <a:gd name="connsiteY3" fmla="*/ 1519683 h 1519683"/>
                <a:gd name="connsiteX0" fmla="*/ 0 w 4048371"/>
                <a:gd name="connsiteY0" fmla="*/ 347226 h 1503904"/>
                <a:gd name="connsiteX1" fmla="*/ 1352063 w 4048371"/>
                <a:gd name="connsiteY1" fmla="*/ 3350 h 1503904"/>
                <a:gd name="connsiteX2" fmla="*/ 3243386 w 4048371"/>
                <a:gd name="connsiteY2" fmla="*/ 261257 h 1503904"/>
                <a:gd name="connsiteX3" fmla="*/ 4048371 w 4048371"/>
                <a:gd name="connsiteY3" fmla="*/ 1503904 h 1503904"/>
                <a:gd name="connsiteX0" fmla="*/ 0 w 6033478"/>
                <a:gd name="connsiteY0" fmla="*/ 344788 h 688666"/>
                <a:gd name="connsiteX1" fmla="*/ 1352063 w 6033478"/>
                <a:gd name="connsiteY1" fmla="*/ 912 h 688666"/>
                <a:gd name="connsiteX2" fmla="*/ 3243386 w 6033478"/>
                <a:gd name="connsiteY2" fmla="*/ 258819 h 688666"/>
                <a:gd name="connsiteX3" fmla="*/ 6033478 w 6033478"/>
                <a:gd name="connsiteY3" fmla="*/ 688666 h 688666"/>
                <a:gd name="connsiteX0" fmla="*/ 0 w 6033478"/>
                <a:gd name="connsiteY0" fmla="*/ 357624 h 701502"/>
                <a:gd name="connsiteX1" fmla="*/ 1352063 w 6033478"/>
                <a:gd name="connsiteY1" fmla="*/ 13748 h 701502"/>
                <a:gd name="connsiteX2" fmla="*/ 3298093 w 6033478"/>
                <a:gd name="connsiteY2" fmla="*/ 130978 h 701502"/>
                <a:gd name="connsiteX3" fmla="*/ 6033478 w 6033478"/>
                <a:gd name="connsiteY3" fmla="*/ 701502 h 701502"/>
                <a:gd name="connsiteX0" fmla="*/ 0 w 6033478"/>
                <a:gd name="connsiteY0" fmla="*/ 357624 h 701502"/>
                <a:gd name="connsiteX1" fmla="*/ 1352063 w 6033478"/>
                <a:gd name="connsiteY1" fmla="*/ 13748 h 701502"/>
                <a:gd name="connsiteX2" fmla="*/ 3298093 w 6033478"/>
                <a:gd name="connsiteY2" fmla="*/ 130978 h 701502"/>
                <a:gd name="connsiteX3" fmla="*/ 6033478 w 6033478"/>
                <a:gd name="connsiteY3" fmla="*/ 701502 h 701502"/>
                <a:gd name="connsiteX0" fmla="*/ 0 w 6033478"/>
                <a:gd name="connsiteY0" fmla="*/ 331464 h 675342"/>
                <a:gd name="connsiteX1" fmla="*/ 1227017 w 6033478"/>
                <a:gd name="connsiteY1" fmla="*/ 18849 h 675342"/>
                <a:gd name="connsiteX2" fmla="*/ 3298093 w 6033478"/>
                <a:gd name="connsiteY2" fmla="*/ 104818 h 675342"/>
                <a:gd name="connsiteX3" fmla="*/ 6033478 w 6033478"/>
                <a:gd name="connsiteY3" fmla="*/ 675342 h 675342"/>
                <a:gd name="connsiteX0" fmla="*/ 0 w 6033478"/>
                <a:gd name="connsiteY0" fmla="*/ 321063 h 664941"/>
                <a:gd name="connsiteX1" fmla="*/ 1227017 w 6033478"/>
                <a:gd name="connsiteY1" fmla="*/ 8448 h 664941"/>
                <a:gd name="connsiteX2" fmla="*/ 3298093 w 6033478"/>
                <a:gd name="connsiteY2" fmla="*/ 94417 h 664941"/>
                <a:gd name="connsiteX3" fmla="*/ 6033478 w 6033478"/>
                <a:gd name="connsiteY3" fmla="*/ 664941 h 664941"/>
                <a:gd name="connsiteX0" fmla="*/ 0 w 6033478"/>
                <a:gd name="connsiteY0" fmla="*/ 318100 h 661978"/>
                <a:gd name="connsiteX1" fmla="*/ 1227017 w 6033478"/>
                <a:gd name="connsiteY1" fmla="*/ 5485 h 661978"/>
                <a:gd name="connsiteX2" fmla="*/ 3438770 w 6033478"/>
                <a:gd name="connsiteY2" fmla="*/ 443146 h 661978"/>
                <a:gd name="connsiteX3" fmla="*/ 6033478 w 6033478"/>
                <a:gd name="connsiteY3" fmla="*/ 661978 h 661978"/>
                <a:gd name="connsiteX0" fmla="*/ 0 w 6033478"/>
                <a:gd name="connsiteY0" fmla="*/ 719741 h 1063619"/>
                <a:gd name="connsiteX1" fmla="*/ 1227017 w 6033478"/>
                <a:gd name="connsiteY1" fmla="*/ 726 h 1063619"/>
                <a:gd name="connsiteX2" fmla="*/ 3438770 w 6033478"/>
                <a:gd name="connsiteY2" fmla="*/ 844787 h 1063619"/>
                <a:gd name="connsiteX3" fmla="*/ 6033478 w 6033478"/>
                <a:gd name="connsiteY3" fmla="*/ 1063619 h 1063619"/>
                <a:gd name="connsiteX0" fmla="*/ 0 w 5752125"/>
                <a:gd name="connsiteY0" fmla="*/ 486656 h 1072811"/>
                <a:gd name="connsiteX1" fmla="*/ 945664 w 5752125"/>
                <a:gd name="connsiteY1" fmla="*/ 9918 h 1072811"/>
                <a:gd name="connsiteX2" fmla="*/ 3157417 w 5752125"/>
                <a:gd name="connsiteY2" fmla="*/ 853979 h 1072811"/>
                <a:gd name="connsiteX3" fmla="*/ 5752125 w 5752125"/>
                <a:gd name="connsiteY3" fmla="*/ 1072811 h 1072811"/>
                <a:gd name="connsiteX0" fmla="*/ 0 w 5752125"/>
                <a:gd name="connsiteY0" fmla="*/ 490294 h 1076449"/>
                <a:gd name="connsiteX1" fmla="*/ 945664 w 5752125"/>
                <a:gd name="connsiteY1" fmla="*/ 13556 h 1076449"/>
                <a:gd name="connsiteX2" fmla="*/ 3157417 w 5752125"/>
                <a:gd name="connsiteY2" fmla="*/ 857617 h 1076449"/>
                <a:gd name="connsiteX3" fmla="*/ 5752125 w 5752125"/>
                <a:gd name="connsiteY3" fmla="*/ 1076449 h 1076449"/>
                <a:gd name="connsiteX0" fmla="*/ 0 w 5752125"/>
                <a:gd name="connsiteY0" fmla="*/ 487464 h 1073619"/>
                <a:gd name="connsiteX1" fmla="*/ 945664 w 5752125"/>
                <a:gd name="connsiteY1" fmla="*/ 10726 h 1073619"/>
                <a:gd name="connsiteX2" fmla="*/ 3157417 w 5752125"/>
                <a:gd name="connsiteY2" fmla="*/ 854787 h 1073619"/>
                <a:gd name="connsiteX3" fmla="*/ 5752125 w 5752125"/>
                <a:gd name="connsiteY3" fmla="*/ 1073619 h 1073619"/>
              </a:gdLst>
              <a:ahLst/>
              <a:cxnLst>
                <a:cxn ang="0">
                  <a:pos x="connsiteX0" y="connsiteY0"/>
                </a:cxn>
                <a:cxn ang="0">
                  <a:pos x="connsiteX1" y="connsiteY1"/>
                </a:cxn>
                <a:cxn ang="0">
                  <a:pos x="connsiteX2" y="connsiteY2"/>
                </a:cxn>
                <a:cxn ang="0">
                  <a:pos x="connsiteX3" y="connsiteY3"/>
                </a:cxn>
              </a:cxnLst>
              <a:rect l="l" t="t" r="r" b="b"/>
              <a:pathLst>
                <a:path w="5752125" h="1073619">
                  <a:moveTo>
                    <a:pt x="0" y="487464"/>
                  </a:moveTo>
                  <a:cubicBezTo>
                    <a:pt x="308056" y="155960"/>
                    <a:pt x="419428" y="-50495"/>
                    <a:pt x="945664" y="10726"/>
                  </a:cubicBezTo>
                  <a:cubicBezTo>
                    <a:pt x="1471900" y="71947"/>
                    <a:pt x="2356340" y="677638"/>
                    <a:pt x="3157417" y="854787"/>
                  </a:cubicBezTo>
                  <a:cubicBezTo>
                    <a:pt x="3958494" y="1031936"/>
                    <a:pt x="5315766" y="1064501"/>
                    <a:pt x="5752125" y="1073619"/>
                  </a:cubicBezTo>
                </a:path>
              </a:pathLst>
            </a:custGeom>
            <a:noFill/>
            <a:ln w="508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GB" sz="1200" dirty="0"/>
            </a:p>
          </p:txBody>
        </p:sp>
        <p:sp>
          <p:nvSpPr>
            <p:cNvPr id="20" name="Textfeld 19"/>
            <p:cNvSpPr txBox="1"/>
            <p:nvPr/>
          </p:nvSpPr>
          <p:spPr>
            <a:xfrm>
              <a:off x="760444" y="3831893"/>
              <a:ext cx="1509867" cy="369332"/>
            </a:xfrm>
            <a:prstGeom prst="rect">
              <a:avLst/>
            </a:prstGeom>
            <a:noFill/>
            <a:ln>
              <a:noFill/>
            </a:ln>
          </p:spPr>
          <p:txBody>
            <a:bodyPr wrap="square" rtlCol="0">
              <a:spAutoFit/>
            </a:bodyPr>
            <a:lstStyle/>
            <a:p>
              <a:r>
                <a:rPr lang="en-GB" b="1" dirty="0">
                  <a:solidFill>
                    <a:srgbClr val="0000FF"/>
                  </a:solidFill>
                </a:rPr>
                <a:t>NWP</a:t>
              </a:r>
            </a:p>
          </p:txBody>
        </p:sp>
      </p:grpSp>
      <p:grpSp>
        <p:nvGrpSpPr>
          <p:cNvPr id="37" name="Gruppieren 36"/>
          <p:cNvGrpSpPr/>
          <p:nvPr/>
        </p:nvGrpSpPr>
        <p:grpSpPr>
          <a:xfrm>
            <a:off x="3316537" y="2627620"/>
            <a:ext cx="5176280" cy="2313548"/>
            <a:chOff x="1792537" y="2635594"/>
            <a:chExt cx="5176280" cy="2313548"/>
          </a:xfrm>
        </p:grpSpPr>
        <p:sp>
          <p:nvSpPr>
            <p:cNvPr id="17" name="Freihandform 16"/>
            <p:cNvSpPr/>
            <p:nvPr/>
          </p:nvSpPr>
          <p:spPr bwMode="auto">
            <a:xfrm>
              <a:off x="1792537" y="2638768"/>
              <a:ext cx="5176280" cy="2310374"/>
            </a:xfrm>
            <a:custGeom>
              <a:avLst/>
              <a:gdLst>
                <a:gd name="connsiteX0" fmla="*/ 0 w 5158154"/>
                <a:gd name="connsiteY0" fmla="*/ 0 h 2701566"/>
                <a:gd name="connsiteX1" fmla="*/ 1766277 w 5158154"/>
                <a:gd name="connsiteY1" fmla="*/ 1000370 h 2701566"/>
                <a:gd name="connsiteX2" fmla="*/ 2774462 w 5158154"/>
                <a:gd name="connsiteY2" fmla="*/ 2571262 h 2701566"/>
                <a:gd name="connsiteX3" fmla="*/ 5158154 w 5158154"/>
                <a:gd name="connsiteY3" fmla="*/ 2610339 h 2701566"/>
                <a:gd name="connsiteX4" fmla="*/ 5158154 w 5158154"/>
                <a:gd name="connsiteY4" fmla="*/ 2610339 h 2701566"/>
                <a:gd name="connsiteX0" fmla="*/ 0 w 5158154"/>
                <a:gd name="connsiteY0" fmla="*/ 0 h 2737233"/>
                <a:gd name="connsiteX1" fmla="*/ 1414585 w 5158154"/>
                <a:gd name="connsiteY1" fmla="*/ 515816 h 2737233"/>
                <a:gd name="connsiteX2" fmla="*/ 2774462 w 5158154"/>
                <a:gd name="connsiteY2" fmla="*/ 2571262 h 2737233"/>
                <a:gd name="connsiteX3" fmla="*/ 5158154 w 5158154"/>
                <a:gd name="connsiteY3" fmla="*/ 2610339 h 2737233"/>
                <a:gd name="connsiteX4" fmla="*/ 5158154 w 5158154"/>
                <a:gd name="connsiteY4" fmla="*/ 2610339 h 2737233"/>
                <a:gd name="connsiteX0" fmla="*/ 0 w 5111262"/>
                <a:gd name="connsiteY0" fmla="*/ 92749 h 2329797"/>
                <a:gd name="connsiteX1" fmla="*/ 1367693 w 5111262"/>
                <a:gd name="connsiteY1" fmla="*/ 108380 h 2329797"/>
                <a:gd name="connsiteX2" fmla="*/ 2727570 w 5111262"/>
                <a:gd name="connsiteY2" fmla="*/ 2163826 h 2329797"/>
                <a:gd name="connsiteX3" fmla="*/ 5111262 w 5111262"/>
                <a:gd name="connsiteY3" fmla="*/ 2202903 h 2329797"/>
                <a:gd name="connsiteX4" fmla="*/ 5111262 w 5111262"/>
                <a:gd name="connsiteY4" fmla="*/ 2202903 h 2329797"/>
                <a:gd name="connsiteX0" fmla="*/ 0 w 5111262"/>
                <a:gd name="connsiteY0" fmla="*/ 130626 h 2367674"/>
                <a:gd name="connsiteX1" fmla="*/ 1367693 w 5111262"/>
                <a:gd name="connsiteY1" fmla="*/ 146257 h 2367674"/>
                <a:gd name="connsiteX2" fmla="*/ 2727570 w 5111262"/>
                <a:gd name="connsiteY2" fmla="*/ 2201703 h 2367674"/>
                <a:gd name="connsiteX3" fmla="*/ 5111262 w 5111262"/>
                <a:gd name="connsiteY3" fmla="*/ 2240780 h 2367674"/>
                <a:gd name="connsiteX4" fmla="*/ 5111262 w 5111262"/>
                <a:gd name="connsiteY4" fmla="*/ 2240780 h 2367674"/>
                <a:gd name="connsiteX0" fmla="*/ 0 w 5111262"/>
                <a:gd name="connsiteY0" fmla="*/ 0 h 2220350"/>
                <a:gd name="connsiteX1" fmla="*/ 1430216 w 5111262"/>
                <a:gd name="connsiteY1" fmla="*/ 242278 h 2220350"/>
                <a:gd name="connsiteX2" fmla="*/ 2727570 w 5111262"/>
                <a:gd name="connsiteY2" fmla="*/ 2071077 h 2220350"/>
                <a:gd name="connsiteX3" fmla="*/ 5111262 w 5111262"/>
                <a:gd name="connsiteY3" fmla="*/ 2110154 h 2220350"/>
                <a:gd name="connsiteX4" fmla="*/ 5111262 w 5111262"/>
                <a:gd name="connsiteY4" fmla="*/ 2110154 h 2220350"/>
                <a:gd name="connsiteX0" fmla="*/ 0 w 5111262"/>
                <a:gd name="connsiteY0" fmla="*/ 0 h 2316610"/>
                <a:gd name="connsiteX1" fmla="*/ 1430216 w 5111262"/>
                <a:gd name="connsiteY1" fmla="*/ 242278 h 2316610"/>
                <a:gd name="connsiteX2" fmla="*/ 2727570 w 5111262"/>
                <a:gd name="connsiteY2" fmla="*/ 2071077 h 2316610"/>
                <a:gd name="connsiteX3" fmla="*/ 5103447 w 5111262"/>
                <a:gd name="connsiteY3" fmla="*/ 2297724 h 2316610"/>
                <a:gd name="connsiteX4" fmla="*/ 5111262 w 5111262"/>
                <a:gd name="connsiteY4" fmla="*/ 2110154 h 2316610"/>
                <a:gd name="connsiteX0" fmla="*/ 0 w 5291896"/>
                <a:gd name="connsiteY0" fmla="*/ 0 h 2308330"/>
                <a:gd name="connsiteX1" fmla="*/ 1430216 w 5291896"/>
                <a:gd name="connsiteY1" fmla="*/ 242278 h 2308330"/>
                <a:gd name="connsiteX2" fmla="*/ 2586893 w 5291896"/>
                <a:gd name="connsiteY2" fmla="*/ 1774093 h 2308330"/>
                <a:gd name="connsiteX3" fmla="*/ 5103447 w 5291896"/>
                <a:gd name="connsiteY3" fmla="*/ 2297724 h 2308330"/>
                <a:gd name="connsiteX4" fmla="*/ 5111262 w 5291896"/>
                <a:gd name="connsiteY4" fmla="*/ 2110154 h 2308330"/>
                <a:gd name="connsiteX0" fmla="*/ 0 w 5103447"/>
                <a:gd name="connsiteY0" fmla="*/ 0 h 2297724"/>
                <a:gd name="connsiteX1" fmla="*/ 1430216 w 5103447"/>
                <a:gd name="connsiteY1" fmla="*/ 242278 h 2297724"/>
                <a:gd name="connsiteX2" fmla="*/ 2586893 w 5103447"/>
                <a:gd name="connsiteY2" fmla="*/ 1774093 h 2297724"/>
                <a:gd name="connsiteX3" fmla="*/ 5103447 w 5103447"/>
                <a:gd name="connsiteY3" fmla="*/ 2297724 h 2297724"/>
                <a:gd name="connsiteX0" fmla="*/ 0 w 4243755"/>
                <a:gd name="connsiteY0" fmla="*/ 0 h 2250832"/>
                <a:gd name="connsiteX1" fmla="*/ 1430216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430216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086339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086339 w 4243755"/>
                <a:gd name="connsiteY1" fmla="*/ 242278 h 2250832"/>
                <a:gd name="connsiteX2" fmla="*/ 2250831 w 4243755"/>
                <a:gd name="connsiteY2" fmla="*/ 1836616 h 2250832"/>
                <a:gd name="connsiteX3" fmla="*/ 4243755 w 4243755"/>
                <a:gd name="connsiteY3" fmla="*/ 2250832 h 2250832"/>
                <a:gd name="connsiteX0" fmla="*/ 0 w 4243755"/>
                <a:gd name="connsiteY0" fmla="*/ 0 h 2250832"/>
                <a:gd name="connsiteX1" fmla="*/ 1086339 w 4243755"/>
                <a:gd name="connsiteY1" fmla="*/ 242278 h 2250832"/>
                <a:gd name="connsiteX2" fmla="*/ 2250831 w 4243755"/>
                <a:gd name="connsiteY2" fmla="*/ 1836616 h 2250832"/>
                <a:gd name="connsiteX3" fmla="*/ 4243755 w 4243755"/>
                <a:gd name="connsiteY3" fmla="*/ 2250832 h 2250832"/>
                <a:gd name="connsiteX0" fmla="*/ 0 w 4243755"/>
                <a:gd name="connsiteY0" fmla="*/ 0 h 2250832"/>
                <a:gd name="connsiteX1" fmla="*/ 1086339 w 4243755"/>
                <a:gd name="connsiteY1" fmla="*/ 242278 h 2250832"/>
                <a:gd name="connsiteX2" fmla="*/ 2414954 w 4243755"/>
                <a:gd name="connsiteY2" fmla="*/ 1539631 h 2250832"/>
                <a:gd name="connsiteX3" fmla="*/ 4243755 w 4243755"/>
                <a:gd name="connsiteY3" fmla="*/ 2250832 h 2250832"/>
                <a:gd name="connsiteX0" fmla="*/ 0 w 4243755"/>
                <a:gd name="connsiteY0" fmla="*/ 0 h 2250832"/>
                <a:gd name="connsiteX1" fmla="*/ 1398954 w 4243755"/>
                <a:gd name="connsiteY1" fmla="*/ 257908 h 2250832"/>
                <a:gd name="connsiteX2" fmla="*/ 2414954 w 4243755"/>
                <a:gd name="connsiteY2" fmla="*/ 1539631 h 2250832"/>
                <a:gd name="connsiteX3" fmla="*/ 4243755 w 4243755"/>
                <a:gd name="connsiteY3" fmla="*/ 2250832 h 2250832"/>
                <a:gd name="connsiteX0" fmla="*/ 0 w 4243755"/>
                <a:gd name="connsiteY0" fmla="*/ 0 h 2250832"/>
                <a:gd name="connsiteX1" fmla="*/ 1398954 w 4243755"/>
                <a:gd name="connsiteY1" fmla="*/ 257908 h 2250832"/>
                <a:gd name="connsiteX2" fmla="*/ 2727569 w 4243755"/>
                <a:gd name="connsiteY2" fmla="*/ 1492738 h 2250832"/>
                <a:gd name="connsiteX3" fmla="*/ 4243755 w 4243755"/>
                <a:gd name="connsiteY3" fmla="*/ 2250832 h 2250832"/>
                <a:gd name="connsiteX0" fmla="*/ 0 w 4446955"/>
                <a:gd name="connsiteY0" fmla="*/ 0 h 2016371"/>
                <a:gd name="connsiteX1" fmla="*/ 1398954 w 4446955"/>
                <a:gd name="connsiteY1" fmla="*/ 257908 h 2016371"/>
                <a:gd name="connsiteX2" fmla="*/ 2727569 w 4446955"/>
                <a:gd name="connsiteY2" fmla="*/ 1492738 h 2016371"/>
                <a:gd name="connsiteX3" fmla="*/ 4446955 w 4446955"/>
                <a:gd name="connsiteY3" fmla="*/ 2016371 h 2016371"/>
                <a:gd name="connsiteX0" fmla="*/ 0 w 4450339"/>
                <a:gd name="connsiteY0" fmla="*/ 0 h 1963928"/>
                <a:gd name="connsiteX1" fmla="*/ 1402338 w 4450339"/>
                <a:gd name="connsiteY1" fmla="*/ 205465 h 1963928"/>
                <a:gd name="connsiteX2" fmla="*/ 2730953 w 4450339"/>
                <a:gd name="connsiteY2" fmla="*/ 1440295 h 1963928"/>
                <a:gd name="connsiteX3" fmla="*/ 4450339 w 4450339"/>
                <a:gd name="connsiteY3" fmla="*/ 1963928 h 1963928"/>
                <a:gd name="connsiteX0" fmla="*/ 0 w 4443573"/>
                <a:gd name="connsiteY0" fmla="*/ 0 h 1921318"/>
                <a:gd name="connsiteX1" fmla="*/ 1395572 w 4443573"/>
                <a:gd name="connsiteY1" fmla="*/ 162855 h 1921318"/>
                <a:gd name="connsiteX2" fmla="*/ 2724187 w 4443573"/>
                <a:gd name="connsiteY2" fmla="*/ 1397685 h 1921318"/>
                <a:gd name="connsiteX3" fmla="*/ 4443573 w 4443573"/>
                <a:gd name="connsiteY3" fmla="*/ 1921318 h 1921318"/>
                <a:gd name="connsiteX0" fmla="*/ 0 w 4443573"/>
                <a:gd name="connsiteY0" fmla="*/ 0 h 1921318"/>
                <a:gd name="connsiteX1" fmla="*/ 1361737 w 4443573"/>
                <a:gd name="connsiteY1" fmla="*/ 228409 h 1921318"/>
                <a:gd name="connsiteX2" fmla="*/ 2724187 w 4443573"/>
                <a:gd name="connsiteY2" fmla="*/ 1397685 h 1921318"/>
                <a:gd name="connsiteX3" fmla="*/ 4443573 w 4443573"/>
                <a:gd name="connsiteY3" fmla="*/ 1921318 h 1921318"/>
              </a:gdLst>
              <a:ahLst/>
              <a:cxnLst>
                <a:cxn ang="0">
                  <a:pos x="connsiteX0" y="connsiteY0"/>
                </a:cxn>
                <a:cxn ang="0">
                  <a:pos x="connsiteX1" y="connsiteY1"/>
                </a:cxn>
                <a:cxn ang="0">
                  <a:pos x="connsiteX2" y="connsiteY2"/>
                </a:cxn>
                <a:cxn ang="0">
                  <a:pos x="connsiteX3" y="connsiteY3"/>
                </a:cxn>
              </a:cxnLst>
              <a:rect l="l" t="t" r="r" b="b"/>
              <a:pathLst>
                <a:path w="4443573" h="1921318">
                  <a:moveTo>
                    <a:pt x="0" y="0"/>
                  </a:moveTo>
                  <a:cubicBezTo>
                    <a:pt x="808241" y="51451"/>
                    <a:pt x="907706" y="-4539"/>
                    <a:pt x="1361737" y="228409"/>
                  </a:cubicBezTo>
                  <a:cubicBezTo>
                    <a:pt x="1815768" y="461357"/>
                    <a:pt x="2216187" y="1104608"/>
                    <a:pt x="2724187" y="1397685"/>
                  </a:cubicBezTo>
                  <a:cubicBezTo>
                    <a:pt x="3232187" y="1690762"/>
                    <a:pt x="4007214" y="1912200"/>
                    <a:pt x="4443573" y="1921318"/>
                  </a:cubicBezTo>
                </a:path>
              </a:pathLst>
            </a:custGeom>
            <a:noFill/>
            <a:ln w="508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GB" sz="1200" dirty="0"/>
            </a:p>
          </p:txBody>
        </p:sp>
        <p:sp>
          <p:nvSpPr>
            <p:cNvPr id="18" name="Textfeld 17"/>
            <p:cNvSpPr txBox="1"/>
            <p:nvPr/>
          </p:nvSpPr>
          <p:spPr>
            <a:xfrm>
              <a:off x="3563888" y="2635594"/>
              <a:ext cx="1799421" cy="369332"/>
            </a:xfrm>
            <a:prstGeom prst="rect">
              <a:avLst/>
            </a:prstGeom>
            <a:noFill/>
            <a:ln>
              <a:noFill/>
            </a:ln>
          </p:spPr>
          <p:txBody>
            <a:bodyPr wrap="square" rtlCol="0">
              <a:spAutoFit/>
            </a:bodyPr>
            <a:lstStyle/>
            <a:p>
              <a:r>
                <a:rPr lang="en-GB" b="1" dirty="0">
                  <a:solidFill>
                    <a:srgbClr val="FF0000"/>
                  </a:solidFill>
                </a:rPr>
                <a:t>… improved</a:t>
              </a:r>
            </a:p>
          </p:txBody>
        </p:sp>
      </p:grpSp>
      <p:grpSp>
        <p:nvGrpSpPr>
          <p:cNvPr id="38" name="Gruppieren 37"/>
          <p:cNvGrpSpPr/>
          <p:nvPr/>
        </p:nvGrpSpPr>
        <p:grpSpPr>
          <a:xfrm>
            <a:off x="2508167" y="3131123"/>
            <a:ext cx="6598385" cy="1462535"/>
            <a:chOff x="984167" y="3131122"/>
            <a:chExt cx="6598385" cy="1462535"/>
          </a:xfrm>
        </p:grpSpPr>
        <p:sp>
          <p:nvSpPr>
            <p:cNvPr id="15" name="Freihandform 14"/>
            <p:cNvSpPr/>
            <p:nvPr/>
          </p:nvSpPr>
          <p:spPr bwMode="auto">
            <a:xfrm>
              <a:off x="984167" y="3131122"/>
              <a:ext cx="6110672" cy="1054088"/>
            </a:xfrm>
            <a:custGeom>
              <a:avLst/>
              <a:gdLst>
                <a:gd name="connsiteX0" fmla="*/ 0 w 5158154"/>
                <a:gd name="connsiteY0" fmla="*/ 0 h 2701566"/>
                <a:gd name="connsiteX1" fmla="*/ 1766277 w 5158154"/>
                <a:gd name="connsiteY1" fmla="*/ 1000370 h 2701566"/>
                <a:gd name="connsiteX2" fmla="*/ 2774462 w 5158154"/>
                <a:gd name="connsiteY2" fmla="*/ 2571262 h 2701566"/>
                <a:gd name="connsiteX3" fmla="*/ 5158154 w 5158154"/>
                <a:gd name="connsiteY3" fmla="*/ 2610339 h 2701566"/>
                <a:gd name="connsiteX4" fmla="*/ 5158154 w 5158154"/>
                <a:gd name="connsiteY4" fmla="*/ 2610339 h 2701566"/>
                <a:gd name="connsiteX0" fmla="*/ 0 w 5158154"/>
                <a:gd name="connsiteY0" fmla="*/ 0 h 2737233"/>
                <a:gd name="connsiteX1" fmla="*/ 1414585 w 5158154"/>
                <a:gd name="connsiteY1" fmla="*/ 515816 h 2737233"/>
                <a:gd name="connsiteX2" fmla="*/ 2774462 w 5158154"/>
                <a:gd name="connsiteY2" fmla="*/ 2571262 h 2737233"/>
                <a:gd name="connsiteX3" fmla="*/ 5158154 w 5158154"/>
                <a:gd name="connsiteY3" fmla="*/ 2610339 h 2737233"/>
                <a:gd name="connsiteX4" fmla="*/ 5158154 w 5158154"/>
                <a:gd name="connsiteY4" fmla="*/ 2610339 h 2737233"/>
                <a:gd name="connsiteX0" fmla="*/ 0 w 5111262"/>
                <a:gd name="connsiteY0" fmla="*/ 92749 h 2329797"/>
                <a:gd name="connsiteX1" fmla="*/ 1367693 w 5111262"/>
                <a:gd name="connsiteY1" fmla="*/ 108380 h 2329797"/>
                <a:gd name="connsiteX2" fmla="*/ 2727570 w 5111262"/>
                <a:gd name="connsiteY2" fmla="*/ 2163826 h 2329797"/>
                <a:gd name="connsiteX3" fmla="*/ 5111262 w 5111262"/>
                <a:gd name="connsiteY3" fmla="*/ 2202903 h 2329797"/>
                <a:gd name="connsiteX4" fmla="*/ 5111262 w 5111262"/>
                <a:gd name="connsiteY4" fmla="*/ 2202903 h 2329797"/>
                <a:gd name="connsiteX0" fmla="*/ 0 w 5111262"/>
                <a:gd name="connsiteY0" fmla="*/ 130626 h 2367674"/>
                <a:gd name="connsiteX1" fmla="*/ 1367693 w 5111262"/>
                <a:gd name="connsiteY1" fmla="*/ 146257 h 2367674"/>
                <a:gd name="connsiteX2" fmla="*/ 2727570 w 5111262"/>
                <a:gd name="connsiteY2" fmla="*/ 2201703 h 2367674"/>
                <a:gd name="connsiteX3" fmla="*/ 5111262 w 5111262"/>
                <a:gd name="connsiteY3" fmla="*/ 2240780 h 2367674"/>
                <a:gd name="connsiteX4" fmla="*/ 5111262 w 5111262"/>
                <a:gd name="connsiteY4" fmla="*/ 2240780 h 2367674"/>
                <a:gd name="connsiteX0" fmla="*/ 0 w 5111262"/>
                <a:gd name="connsiteY0" fmla="*/ 0 h 2220350"/>
                <a:gd name="connsiteX1" fmla="*/ 1430216 w 5111262"/>
                <a:gd name="connsiteY1" fmla="*/ 242278 h 2220350"/>
                <a:gd name="connsiteX2" fmla="*/ 2727570 w 5111262"/>
                <a:gd name="connsiteY2" fmla="*/ 2071077 h 2220350"/>
                <a:gd name="connsiteX3" fmla="*/ 5111262 w 5111262"/>
                <a:gd name="connsiteY3" fmla="*/ 2110154 h 2220350"/>
                <a:gd name="connsiteX4" fmla="*/ 5111262 w 5111262"/>
                <a:gd name="connsiteY4" fmla="*/ 2110154 h 2220350"/>
                <a:gd name="connsiteX0" fmla="*/ 0 w 5111262"/>
                <a:gd name="connsiteY0" fmla="*/ 0 h 2316610"/>
                <a:gd name="connsiteX1" fmla="*/ 1430216 w 5111262"/>
                <a:gd name="connsiteY1" fmla="*/ 242278 h 2316610"/>
                <a:gd name="connsiteX2" fmla="*/ 2727570 w 5111262"/>
                <a:gd name="connsiteY2" fmla="*/ 2071077 h 2316610"/>
                <a:gd name="connsiteX3" fmla="*/ 5103447 w 5111262"/>
                <a:gd name="connsiteY3" fmla="*/ 2297724 h 2316610"/>
                <a:gd name="connsiteX4" fmla="*/ 5111262 w 5111262"/>
                <a:gd name="connsiteY4" fmla="*/ 2110154 h 2316610"/>
                <a:gd name="connsiteX0" fmla="*/ 0 w 5291896"/>
                <a:gd name="connsiteY0" fmla="*/ 0 h 2308330"/>
                <a:gd name="connsiteX1" fmla="*/ 1430216 w 5291896"/>
                <a:gd name="connsiteY1" fmla="*/ 242278 h 2308330"/>
                <a:gd name="connsiteX2" fmla="*/ 2586893 w 5291896"/>
                <a:gd name="connsiteY2" fmla="*/ 1774093 h 2308330"/>
                <a:gd name="connsiteX3" fmla="*/ 5103447 w 5291896"/>
                <a:gd name="connsiteY3" fmla="*/ 2297724 h 2308330"/>
                <a:gd name="connsiteX4" fmla="*/ 5111262 w 5291896"/>
                <a:gd name="connsiteY4" fmla="*/ 2110154 h 2308330"/>
                <a:gd name="connsiteX0" fmla="*/ 0 w 5103447"/>
                <a:gd name="connsiteY0" fmla="*/ 0 h 2297724"/>
                <a:gd name="connsiteX1" fmla="*/ 1430216 w 5103447"/>
                <a:gd name="connsiteY1" fmla="*/ 242278 h 2297724"/>
                <a:gd name="connsiteX2" fmla="*/ 2586893 w 5103447"/>
                <a:gd name="connsiteY2" fmla="*/ 1774093 h 2297724"/>
                <a:gd name="connsiteX3" fmla="*/ 5103447 w 5103447"/>
                <a:gd name="connsiteY3" fmla="*/ 2297724 h 2297724"/>
                <a:gd name="connsiteX0" fmla="*/ 0 w 4243755"/>
                <a:gd name="connsiteY0" fmla="*/ 0 h 2250832"/>
                <a:gd name="connsiteX1" fmla="*/ 1430216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430216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086339 w 4243755"/>
                <a:gd name="connsiteY1" fmla="*/ 242278 h 2250832"/>
                <a:gd name="connsiteX2" fmla="*/ 2586893 w 4243755"/>
                <a:gd name="connsiteY2" fmla="*/ 1774093 h 2250832"/>
                <a:gd name="connsiteX3" fmla="*/ 4243755 w 4243755"/>
                <a:gd name="connsiteY3" fmla="*/ 2250832 h 2250832"/>
                <a:gd name="connsiteX0" fmla="*/ 0 w 4243755"/>
                <a:gd name="connsiteY0" fmla="*/ 0 h 2250832"/>
                <a:gd name="connsiteX1" fmla="*/ 1086339 w 4243755"/>
                <a:gd name="connsiteY1" fmla="*/ 242278 h 2250832"/>
                <a:gd name="connsiteX2" fmla="*/ 2250831 w 4243755"/>
                <a:gd name="connsiteY2" fmla="*/ 1836616 h 2250832"/>
                <a:gd name="connsiteX3" fmla="*/ 4243755 w 4243755"/>
                <a:gd name="connsiteY3" fmla="*/ 2250832 h 2250832"/>
                <a:gd name="connsiteX0" fmla="*/ 0 w 4243755"/>
                <a:gd name="connsiteY0" fmla="*/ 0 h 2250832"/>
                <a:gd name="connsiteX1" fmla="*/ 1086339 w 4243755"/>
                <a:gd name="connsiteY1" fmla="*/ 242278 h 2250832"/>
                <a:gd name="connsiteX2" fmla="*/ 2250831 w 4243755"/>
                <a:gd name="connsiteY2" fmla="*/ 1836616 h 2250832"/>
                <a:gd name="connsiteX3" fmla="*/ 4243755 w 4243755"/>
                <a:gd name="connsiteY3" fmla="*/ 2250832 h 2250832"/>
                <a:gd name="connsiteX0" fmla="*/ 0 w 4165602"/>
                <a:gd name="connsiteY0" fmla="*/ 486339 h 2041602"/>
                <a:gd name="connsiteX1" fmla="*/ 1008186 w 4165602"/>
                <a:gd name="connsiteY1" fmla="*/ 33048 h 2041602"/>
                <a:gd name="connsiteX2" fmla="*/ 2172678 w 4165602"/>
                <a:gd name="connsiteY2" fmla="*/ 1627386 h 2041602"/>
                <a:gd name="connsiteX3" fmla="*/ 4165602 w 4165602"/>
                <a:gd name="connsiteY3" fmla="*/ 2041602 h 2041602"/>
                <a:gd name="connsiteX0" fmla="*/ 0 w 4165602"/>
                <a:gd name="connsiteY0" fmla="*/ 0 h 1555263"/>
                <a:gd name="connsiteX1" fmla="*/ 2172679 w 4165602"/>
                <a:gd name="connsiteY1" fmla="*/ 203201 h 1555263"/>
                <a:gd name="connsiteX2" fmla="*/ 2172678 w 4165602"/>
                <a:gd name="connsiteY2" fmla="*/ 1141047 h 1555263"/>
                <a:gd name="connsiteX3" fmla="*/ 4165602 w 4165602"/>
                <a:gd name="connsiteY3" fmla="*/ 1555263 h 1555263"/>
                <a:gd name="connsiteX0" fmla="*/ 0 w 4048371"/>
                <a:gd name="connsiteY0" fmla="*/ 220828 h 1377506"/>
                <a:gd name="connsiteX1" fmla="*/ 2055448 w 4048371"/>
                <a:gd name="connsiteY1" fmla="*/ 25444 h 1377506"/>
                <a:gd name="connsiteX2" fmla="*/ 2055447 w 4048371"/>
                <a:gd name="connsiteY2" fmla="*/ 963290 h 1377506"/>
                <a:gd name="connsiteX3" fmla="*/ 4048371 w 4048371"/>
                <a:gd name="connsiteY3" fmla="*/ 1377506 h 1377506"/>
                <a:gd name="connsiteX0" fmla="*/ 0 w 4048371"/>
                <a:gd name="connsiteY0" fmla="*/ 363005 h 1519683"/>
                <a:gd name="connsiteX1" fmla="*/ 1352063 w 4048371"/>
                <a:gd name="connsiteY1" fmla="*/ 19129 h 1519683"/>
                <a:gd name="connsiteX2" fmla="*/ 2055447 w 4048371"/>
                <a:gd name="connsiteY2" fmla="*/ 1105467 h 1519683"/>
                <a:gd name="connsiteX3" fmla="*/ 4048371 w 4048371"/>
                <a:gd name="connsiteY3" fmla="*/ 1519683 h 1519683"/>
                <a:gd name="connsiteX0" fmla="*/ 0 w 4048371"/>
                <a:gd name="connsiteY0" fmla="*/ 347226 h 1503904"/>
                <a:gd name="connsiteX1" fmla="*/ 1352063 w 4048371"/>
                <a:gd name="connsiteY1" fmla="*/ 3350 h 1503904"/>
                <a:gd name="connsiteX2" fmla="*/ 3243386 w 4048371"/>
                <a:gd name="connsiteY2" fmla="*/ 261257 h 1503904"/>
                <a:gd name="connsiteX3" fmla="*/ 4048371 w 4048371"/>
                <a:gd name="connsiteY3" fmla="*/ 1503904 h 1503904"/>
                <a:gd name="connsiteX0" fmla="*/ 0 w 6033478"/>
                <a:gd name="connsiteY0" fmla="*/ 344788 h 688666"/>
                <a:gd name="connsiteX1" fmla="*/ 1352063 w 6033478"/>
                <a:gd name="connsiteY1" fmla="*/ 912 h 688666"/>
                <a:gd name="connsiteX2" fmla="*/ 3243386 w 6033478"/>
                <a:gd name="connsiteY2" fmla="*/ 258819 h 688666"/>
                <a:gd name="connsiteX3" fmla="*/ 6033478 w 6033478"/>
                <a:gd name="connsiteY3" fmla="*/ 688666 h 688666"/>
                <a:gd name="connsiteX0" fmla="*/ 0 w 6033478"/>
                <a:gd name="connsiteY0" fmla="*/ 357624 h 701502"/>
                <a:gd name="connsiteX1" fmla="*/ 1352063 w 6033478"/>
                <a:gd name="connsiteY1" fmla="*/ 13748 h 701502"/>
                <a:gd name="connsiteX2" fmla="*/ 3298093 w 6033478"/>
                <a:gd name="connsiteY2" fmla="*/ 130978 h 701502"/>
                <a:gd name="connsiteX3" fmla="*/ 6033478 w 6033478"/>
                <a:gd name="connsiteY3" fmla="*/ 701502 h 701502"/>
                <a:gd name="connsiteX0" fmla="*/ 0 w 6033478"/>
                <a:gd name="connsiteY0" fmla="*/ 357624 h 701502"/>
                <a:gd name="connsiteX1" fmla="*/ 1352063 w 6033478"/>
                <a:gd name="connsiteY1" fmla="*/ 13748 h 701502"/>
                <a:gd name="connsiteX2" fmla="*/ 3298093 w 6033478"/>
                <a:gd name="connsiteY2" fmla="*/ 130978 h 701502"/>
                <a:gd name="connsiteX3" fmla="*/ 6033478 w 6033478"/>
                <a:gd name="connsiteY3" fmla="*/ 701502 h 701502"/>
                <a:gd name="connsiteX0" fmla="*/ 0 w 6033478"/>
                <a:gd name="connsiteY0" fmla="*/ 331464 h 675342"/>
                <a:gd name="connsiteX1" fmla="*/ 1227017 w 6033478"/>
                <a:gd name="connsiteY1" fmla="*/ 18849 h 675342"/>
                <a:gd name="connsiteX2" fmla="*/ 3298093 w 6033478"/>
                <a:gd name="connsiteY2" fmla="*/ 104818 h 675342"/>
                <a:gd name="connsiteX3" fmla="*/ 6033478 w 6033478"/>
                <a:gd name="connsiteY3" fmla="*/ 675342 h 675342"/>
                <a:gd name="connsiteX0" fmla="*/ 0 w 6033478"/>
                <a:gd name="connsiteY0" fmla="*/ 321063 h 664941"/>
                <a:gd name="connsiteX1" fmla="*/ 1227017 w 6033478"/>
                <a:gd name="connsiteY1" fmla="*/ 8448 h 664941"/>
                <a:gd name="connsiteX2" fmla="*/ 3298093 w 6033478"/>
                <a:gd name="connsiteY2" fmla="*/ 94417 h 664941"/>
                <a:gd name="connsiteX3" fmla="*/ 6033478 w 6033478"/>
                <a:gd name="connsiteY3" fmla="*/ 664941 h 664941"/>
                <a:gd name="connsiteX0" fmla="*/ 0 w 6033478"/>
                <a:gd name="connsiteY0" fmla="*/ 318100 h 661978"/>
                <a:gd name="connsiteX1" fmla="*/ 1227017 w 6033478"/>
                <a:gd name="connsiteY1" fmla="*/ 5485 h 661978"/>
                <a:gd name="connsiteX2" fmla="*/ 3438770 w 6033478"/>
                <a:gd name="connsiteY2" fmla="*/ 443146 h 661978"/>
                <a:gd name="connsiteX3" fmla="*/ 6033478 w 6033478"/>
                <a:gd name="connsiteY3" fmla="*/ 661978 h 661978"/>
                <a:gd name="connsiteX0" fmla="*/ 0 w 6033478"/>
                <a:gd name="connsiteY0" fmla="*/ 719741 h 1063619"/>
                <a:gd name="connsiteX1" fmla="*/ 1227017 w 6033478"/>
                <a:gd name="connsiteY1" fmla="*/ 726 h 1063619"/>
                <a:gd name="connsiteX2" fmla="*/ 3438770 w 6033478"/>
                <a:gd name="connsiteY2" fmla="*/ 844787 h 1063619"/>
                <a:gd name="connsiteX3" fmla="*/ 6033478 w 6033478"/>
                <a:gd name="connsiteY3" fmla="*/ 1063619 h 1063619"/>
                <a:gd name="connsiteX0" fmla="*/ 0 w 5752125"/>
                <a:gd name="connsiteY0" fmla="*/ 486656 h 1072811"/>
                <a:gd name="connsiteX1" fmla="*/ 945664 w 5752125"/>
                <a:gd name="connsiteY1" fmla="*/ 9918 h 1072811"/>
                <a:gd name="connsiteX2" fmla="*/ 3157417 w 5752125"/>
                <a:gd name="connsiteY2" fmla="*/ 853979 h 1072811"/>
                <a:gd name="connsiteX3" fmla="*/ 5752125 w 5752125"/>
                <a:gd name="connsiteY3" fmla="*/ 1072811 h 1072811"/>
                <a:gd name="connsiteX0" fmla="*/ 0 w 5752125"/>
                <a:gd name="connsiteY0" fmla="*/ 490294 h 1076449"/>
                <a:gd name="connsiteX1" fmla="*/ 945664 w 5752125"/>
                <a:gd name="connsiteY1" fmla="*/ 13556 h 1076449"/>
                <a:gd name="connsiteX2" fmla="*/ 3157417 w 5752125"/>
                <a:gd name="connsiteY2" fmla="*/ 857617 h 1076449"/>
                <a:gd name="connsiteX3" fmla="*/ 5752125 w 5752125"/>
                <a:gd name="connsiteY3" fmla="*/ 1076449 h 1076449"/>
                <a:gd name="connsiteX0" fmla="*/ 0 w 5752125"/>
                <a:gd name="connsiteY0" fmla="*/ 487464 h 1073619"/>
                <a:gd name="connsiteX1" fmla="*/ 945664 w 5752125"/>
                <a:gd name="connsiteY1" fmla="*/ 10726 h 1073619"/>
                <a:gd name="connsiteX2" fmla="*/ 3157417 w 5752125"/>
                <a:gd name="connsiteY2" fmla="*/ 854787 h 1073619"/>
                <a:gd name="connsiteX3" fmla="*/ 5752125 w 5752125"/>
                <a:gd name="connsiteY3" fmla="*/ 1073619 h 1073619"/>
                <a:gd name="connsiteX0" fmla="*/ 0 w 5970956"/>
                <a:gd name="connsiteY0" fmla="*/ 259949 h 1143088"/>
                <a:gd name="connsiteX1" fmla="*/ 1164495 w 5970956"/>
                <a:gd name="connsiteY1" fmla="*/ 80195 h 1143088"/>
                <a:gd name="connsiteX2" fmla="*/ 3376248 w 5970956"/>
                <a:gd name="connsiteY2" fmla="*/ 924256 h 1143088"/>
                <a:gd name="connsiteX3" fmla="*/ 5970956 w 5970956"/>
                <a:gd name="connsiteY3" fmla="*/ 1143088 h 1143088"/>
                <a:gd name="connsiteX0" fmla="*/ 0 w 5970956"/>
                <a:gd name="connsiteY0" fmla="*/ 240621 h 1123760"/>
                <a:gd name="connsiteX1" fmla="*/ 1164495 w 5970956"/>
                <a:gd name="connsiteY1" fmla="*/ 60867 h 1123760"/>
                <a:gd name="connsiteX2" fmla="*/ 3376248 w 5970956"/>
                <a:gd name="connsiteY2" fmla="*/ 904928 h 1123760"/>
                <a:gd name="connsiteX3" fmla="*/ 5970956 w 5970956"/>
                <a:gd name="connsiteY3" fmla="*/ 1123760 h 1123760"/>
                <a:gd name="connsiteX0" fmla="*/ 0 w 5970956"/>
                <a:gd name="connsiteY0" fmla="*/ 227319 h 1110458"/>
                <a:gd name="connsiteX1" fmla="*/ 1164495 w 5970956"/>
                <a:gd name="connsiteY1" fmla="*/ 47565 h 1110458"/>
                <a:gd name="connsiteX2" fmla="*/ 3376248 w 5970956"/>
                <a:gd name="connsiteY2" fmla="*/ 891626 h 1110458"/>
                <a:gd name="connsiteX3" fmla="*/ 5970956 w 5970956"/>
                <a:gd name="connsiteY3" fmla="*/ 1110458 h 1110458"/>
                <a:gd name="connsiteX0" fmla="*/ 0 w 5970956"/>
                <a:gd name="connsiteY0" fmla="*/ 131836 h 1014975"/>
                <a:gd name="connsiteX1" fmla="*/ 1484926 w 5970956"/>
                <a:gd name="connsiteY1" fmla="*/ 100574 h 1014975"/>
                <a:gd name="connsiteX2" fmla="*/ 3376248 w 5970956"/>
                <a:gd name="connsiteY2" fmla="*/ 796143 h 1014975"/>
                <a:gd name="connsiteX3" fmla="*/ 5970956 w 5970956"/>
                <a:gd name="connsiteY3" fmla="*/ 1014975 h 1014975"/>
                <a:gd name="connsiteX0" fmla="*/ 0 w 5970956"/>
                <a:gd name="connsiteY0" fmla="*/ 126307 h 1009446"/>
                <a:gd name="connsiteX1" fmla="*/ 1484926 w 5970956"/>
                <a:gd name="connsiteY1" fmla="*/ 95045 h 1009446"/>
                <a:gd name="connsiteX2" fmla="*/ 3571633 w 5970956"/>
                <a:gd name="connsiteY2" fmla="*/ 696829 h 1009446"/>
                <a:gd name="connsiteX3" fmla="*/ 5970956 w 5970956"/>
                <a:gd name="connsiteY3" fmla="*/ 1009446 h 1009446"/>
                <a:gd name="connsiteX0" fmla="*/ 0 w 5924064"/>
                <a:gd name="connsiteY0" fmla="*/ 126307 h 845323"/>
                <a:gd name="connsiteX1" fmla="*/ 1484926 w 5924064"/>
                <a:gd name="connsiteY1" fmla="*/ 95045 h 845323"/>
                <a:gd name="connsiteX2" fmla="*/ 3571633 w 5924064"/>
                <a:gd name="connsiteY2" fmla="*/ 696829 h 845323"/>
                <a:gd name="connsiteX3" fmla="*/ 5924064 w 5924064"/>
                <a:gd name="connsiteY3" fmla="*/ 845323 h 845323"/>
                <a:gd name="connsiteX0" fmla="*/ 0 w 5353541"/>
                <a:gd name="connsiteY0" fmla="*/ 126307 h 876585"/>
                <a:gd name="connsiteX1" fmla="*/ 1484926 w 5353541"/>
                <a:gd name="connsiteY1" fmla="*/ 95045 h 876585"/>
                <a:gd name="connsiteX2" fmla="*/ 3571633 w 5353541"/>
                <a:gd name="connsiteY2" fmla="*/ 696829 h 876585"/>
                <a:gd name="connsiteX3" fmla="*/ 5353541 w 5353541"/>
                <a:gd name="connsiteY3" fmla="*/ 876585 h 876585"/>
              </a:gdLst>
              <a:ahLst/>
              <a:cxnLst>
                <a:cxn ang="0">
                  <a:pos x="connsiteX0" y="connsiteY0"/>
                </a:cxn>
                <a:cxn ang="0">
                  <a:pos x="connsiteX1" y="connsiteY1"/>
                </a:cxn>
                <a:cxn ang="0">
                  <a:pos x="connsiteX2" y="connsiteY2"/>
                </a:cxn>
                <a:cxn ang="0">
                  <a:pos x="connsiteX3" y="connsiteY3"/>
                </a:cxn>
              </a:cxnLst>
              <a:rect l="l" t="t" r="r" b="b"/>
              <a:pathLst>
                <a:path w="5353541" h="876585">
                  <a:moveTo>
                    <a:pt x="0" y="126307"/>
                  </a:moveTo>
                  <a:cubicBezTo>
                    <a:pt x="417471" y="-72336"/>
                    <a:pt x="889654" y="-42"/>
                    <a:pt x="1484926" y="95045"/>
                  </a:cubicBezTo>
                  <a:cubicBezTo>
                    <a:pt x="2080198" y="190132"/>
                    <a:pt x="2926864" y="566572"/>
                    <a:pt x="3571633" y="696829"/>
                  </a:cubicBezTo>
                  <a:cubicBezTo>
                    <a:pt x="4216402" y="827086"/>
                    <a:pt x="4917182" y="867467"/>
                    <a:pt x="5353541" y="876585"/>
                  </a:cubicBezTo>
                </a:path>
              </a:pathLst>
            </a:custGeom>
            <a:noFill/>
            <a:ln w="50800" cap="flat" cmpd="sng" algn="ctr">
              <a:solidFill>
                <a:srgbClr val="0000FF"/>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GB" sz="1200" dirty="0"/>
            </a:p>
          </p:txBody>
        </p:sp>
        <p:sp>
          <p:nvSpPr>
            <p:cNvPr id="16" name="Textfeld 15"/>
            <p:cNvSpPr txBox="1"/>
            <p:nvPr/>
          </p:nvSpPr>
          <p:spPr>
            <a:xfrm>
              <a:off x="5611136" y="4224326"/>
              <a:ext cx="1971416" cy="369331"/>
            </a:xfrm>
            <a:prstGeom prst="rect">
              <a:avLst/>
            </a:prstGeom>
            <a:noFill/>
            <a:ln>
              <a:noFill/>
            </a:ln>
          </p:spPr>
          <p:txBody>
            <a:bodyPr wrap="square" rtlCol="0">
              <a:spAutoFit/>
            </a:bodyPr>
            <a:lstStyle/>
            <a:p>
              <a:r>
                <a:rPr lang="en-GB" b="1" dirty="0">
                  <a:solidFill>
                    <a:srgbClr val="0000FF"/>
                  </a:solidFill>
                </a:rPr>
                <a:t>… improved</a:t>
              </a:r>
            </a:p>
          </p:txBody>
        </p:sp>
      </p:grpSp>
      <p:grpSp>
        <p:nvGrpSpPr>
          <p:cNvPr id="39" name="Gruppieren 38"/>
          <p:cNvGrpSpPr/>
          <p:nvPr/>
        </p:nvGrpSpPr>
        <p:grpSpPr>
          <a:xfrm>
            <a:off x="4803314" y="2827208"/>
            <a:ext cx="3810669" cy="1298070"/>
            <a:chOff x="3279314" y="2827208"/>
            <a:chExt cx="3810669" cy="1298070"/>
          </a:xfrm>
        </p:grpSpPr>
        <p:sp>
          <p:nvSpPr>
            <p:cNvPr id="13" name="Freihandform 12"/>
            <p:cNvSpPr/>
            <p:nvPr/>
          </p:nvSpPr>
          <p:spPr>
            <a:xfrm>
              <a:off x="3279314" y="2827208"/>
              <a:ext cx="3810669" cy="1298070"/>
            </a:xfrm>
            <a:custGeom>
              <a:avLst/>
              <a:gdLst>
                <a:gd name="connsiteX0" fmla="*/ 0 w 5219700"/>
                <a:gd name="connsiteY0" fmla="*/ 0 h 1981200"/>
                <a:gd name="connsiteX1" fmla="*/ 552450 w 5219700"/>
                <a:gd name="connsiteY1" fmla="*/ 419100 h 1981200"/>
                <a:gd name="connsiteX2" fmla="*/ 1409700 w 5219700"/>
                <a:gd name="connsiteY2" fmla="*/ 1447800 h 1981200"/>
                <a:gd name="connsiteX3" fmla="*/ 5219700 w 5219700"/>
                <a:gd name="connsiteY3" fmla="*/ 1981200 h 1981200"/>
                <a:gd name="connsiteX0" fmla="*/ 0 w 5219700"/>
                <a:gd name="connsiteY0" fmla="*/ 0 h 1981200"/>
                <a:gd name="connsiteX1" fmla="*/ 552450 w 5219700"/>
                <a:gd name="connsiteY1" fmla="*/ 419100 h 1981200"/>
                <a:gd name="connsiteX2" fmla="*/ 1409700 w 5219700"/>
                <a:gd name="connsiteY2" fmla="*/ 1447800 h 1981200"/>
                <a:gd name="connsiteX3" fmla="*/ 5219700 w 5219700"/>
                <a:gd name="connsiteY3" fmla="*/ 1981200 h 1981200"/>
                <a:gd name="connsiteX0" fmla="*/ 0 w 5219700"/>
                <a:gd name="connsiteY0" fmla="*/ 0 h 1981200"/>
                <a:gd name="connsiteX1" fmla="*/ 552450 w 5219700"/>
                <a:gd name="connsiteY1" fmla="*/ 419100 h 1981200"/>
                <a:gd name="connsiteX2" fmla="*/ 1409700 w 5219700"/>
                <a:gd name="connsiteY2" fmla="*/ 1447800 h 1981200"/>
                <a:gd name="connsiteX3" fmla="*/ 5219700 w 5219700"/>
                <a:gd name="connsiteY3" fmla="*/ 1981200 h 1981200"/>
                <a:gd name="connsiteX0" fmla="*/ 0 w 5219700"/>
                <a:gd name="connsiteY0" fmla="*/ 0 h 1981200"/>
                <a:gd name="connsiteX1" fmla="*/ 552450 w 5219700"/>
                <a:gd name="connsiteY1" fmla="*/ 419100 h 1981200"/>
                <a:gd name="connsiteX2" fmla="*/ 1409700 w 5219700"/>
                <a:gd name="connsiteY2" fmla="*/ 1447800 h 1981200"/>
                <a:gd name="connsiteX3" fmla="*/ 5219700 w 5219700"/>
                <a:gd name="connsiteY3" fmla="*/ 1981200 h 1981200"/>
                <a:gd name="connsiteX0" fmla="*/ 0 w 5279769"/>
                <a:gd name="connsiteY0" fmla="*/ 0 h 1851873"/>
                <a:gd name="connsiteX1" fmla="*/ 612519 w 5279769"/>
                <a:gd name="connsiteY1" fmla="*/ 289773 h 1851873"/>
                <a:gd name="connsiteX2" fmla="*/ 1469769 w 5279769"/>
                <a:gd name="connsiteY2" fmla="*/ 1318473 h 1851873"/>
                <a:gd name="connsiteX3" fmla="*/ 5279769 w 5279769"/>
                <a:gd name="connsiteY3" fmla="*/ 1851873 h 1851873"/>
                <a:gd name="connsiteX0" fmla="*/ 0 w 5279769"/>
                <a:gd name="connsiteY0" fmla="*/ 0 h 1851873"/>
                <a:gd name="connsiteX1" fmla="*/ 656206 w 5279769"/>
                <a:gd name="connsiteY1" fmla="*/ 497820 h 1851873"/>
                <a:gd name="connsiteX2" fmla="*/ 1469769 w 5279769"/>
                <a:gd name="connsiteY2" fmla="*/ 1318473 h 1851873"/>
                <a:gd name="connsiteX3" fmla="*/ 5279769 w 5279769"/>
                <a:gd name="connsiteY3" fmla="*/ 1851873 h 1851873"/>
              </a:gdLst>
              <a:ahLst/>
              <a:cxnLst>
                <a:cxn ang="0">
                  <a:pos x="connsiteX0" y="connsiteY0"/>
                </a:cxn>
                <a:cxn ang="0">
                  <a:pos x="connsiteX1" y="connsiteY1"/>
                </a:cxn>
                <a:cxn ang="0">
                  <a:pos x="connsiteX2" y="connsiteY2"/>
                </a:cxn>
                <a:cxn ang="0">
                  <a:pos x="connsiteX3" y="connsiteY3"/>
                </a:cxn>
              </a:cxnLst>
              <a:rect l="l" t="t" r="r" b="b"/>
              <a:pathLst>
                <a:path w="5279769" h="1851873">
                  <a:moveTo>
                    <a:pt x="0" y="0"/>
                  </a:moveTo>
                  <a:cubicBezTo>
                    <a:pt x="158750" y="88900"/>
                    <a:pt x="411245" y="278075"/>
                    <a:pt x="656206" y="497820"/>
                  </a:cubicBezTo>
                  <a:cubicBezTo>
                    <a:pt x="901167" y="717565"/>
                    <a:pt x="1091944" y="829523"/>
                    <a:pt x="1469769" y="1318473"/>
                  </a:cubicBezTo>
                  <a:cubicBezTo>
                    <a:pt x="3523994" y="1940773"/>
                    <a:pt x="3763706" y="1715348"/>
                    <a:pt x="5279769" y="1851873"/>
                  </a:cubicBezTo>
                </a:path>
              </a:pathLst>
            </a:custGeom>
            <a:noFill/>
            <a:ln w="762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4" name="Textfeld 13"/>
            <p:cNvSpPr txBox="1"/>
            <p:nvPr/>
          </p:nvSpPr>
          <p:spPr>
            <a:xfrm>
              <a:off x="4211960" y="3140968"/>
              <a:ext cx="2788852" cy="369332"/>
            </a:xfrm>
            <a:prstGeom prst="rect">
              <a:avLst/>
            </a:prstGeom>
            <a:noFill/>
            <a:ln>
              <a:noFill/>
            </a:ln>
          </p:spPr>
          <p:txBody>
            <a:bodyPr wrap="square" rtlCol="0">
              <a:spAutoFit/>
            </a:bodyPr>
            <a:lstStyle/>
            <a:p>
              <a:r>
                <a:rPr lang="en-GB" b="1" dirty="0">
                  <a:solidFill>
                    <a:srgbClr val="7030A0"/>
                  </a:solidFill>
                </a:rPr>
                <a:t>… combined products</a:t>
              </a:r>
            </a:p>
          </p:txBody>
        </p:sp>
      </p:grpSp>
      <p:cxnSp>
        <p:nvCxnSpPr>
          <p:cNvPr id="6" name="Gerade Verbindung mit Pfeil 5"/>
          <p:cNvCxnSpPr>
            <a:cxnSpLocks/>
          </p:cNvCxnSpPr>
          <p:nvPr/>
        </p:nvCxnSpPr>
        <p:spPr bwMode="auto">
          <a:xfrm flipV="1">
            <a:off x="1918238" y="3284984"/>
            <a:ext cx="505354" cy="661214"/>
          </a:xfrm>
          <a:prstGeom prst="straightConnector1">
            <a:avLst/>
          </a:prstGeom>
          <a:noFill/>
          <a:ln w="50800" cap="flat" cmpd="sng" algn="ctr">
            <a:solidFill>
              <a:srgbClr val="0000FF"/>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Inhaltsplatzhalter 2"/>
          <p:cNvSpPr>
            <a:spLocks noGrp="1"/>
          </p:cNvSpPr>
          <p:nvPr>
            <p:ph idx="1"/>
          </p:nvPr>
        </p:nvSpPr>
        <p:spPr>
          <a:xfrm>
            <a:off x="162198" y="4261115"/>
            <a:ext cx="3330744" cy="2048205"/>
          </a:xfrm>
          <a:solidFill>
            <a:schemeClr val="bg1">
              <a:alpha val="81000"/>
            </a:schemeClr>
          </a:solidFill>
        </p:spPr>
        <p:txBody>
          <a:bodyPr/>
          <a:lstStyle/>
          <a:p>
            <a:pPr>
              <a:spcBef>
                <a:spcPts val="300"/>
              </a:spcBef>
            </a:pPr>
            <a:r>
              <a:rPr lang="en-GB" b="1" dirty="0">
                <a:solidFill>
                  <a:srgbClr val="0000FF"/>
                </a:solidFill>
              </a:rPr>
              <a:t>Assimilation of new data* in KENDA-LETKF:</a:t>
            </a:r>
          </a:p>
          <a:p>
            <a:pPr lvl="1">
              <a:spcBef>
                <a:spcPts val="300"/>
              </a:spcBef>
            </a:pPr>
            <a:r>
              <a:rPr lang="en-GB" dirty="0"/>
              <a:t>Radar volume scans</a:t>
            </a:r>
            <a:br>
              <a:rPr lang="en-GB" dirty="0"/>
            </a:br>
            <a:r>
              <a:rPr lang="en-GB" dirty="0" err="1"/>
              <a:t>v</a:t>
            </a:r>
            <a:r>
              <a:rPr lang="en-GB" baseline="-25000" dirty="0" err="1"/>
              <a:t>r</a:t>
            </a:r>
            <a:r>
              <a:rPr lang="en-GB" dirty="0"/>
              <a:t>, </a:t>
            </a:r>
            <a:r>
              <a:rPr lang="en-GB" dirty="0" err="1"/>
              <a:t>dBZ</a:t>
            </a:r>
            <a:r>
              <a:rPr lang="en-GB" dirty="0"/>
              <a:t>, cell objects</a:t>
            </a:r>
          </a:p>
          <a:p>
            <a:pPr lvl="1">
              <a:spcBef>
                <a:spcPts val="300"/>
              </a:spcBef>
            </a:pPr>
            <a:r>
              <a:rPr lang="en-GB" dirty="0"/>
              <a:t>METEOSAT VIS / IR</a:t>
            </a:r>
          </a:p>
          <a:p>
            <a:pPr lvl="1">
              <a:spcBef>
                <a:spcPts val="300"/>
              </a:spcBef>
            </a:pPr>
            <a:r>
              <a:rPr lang="en-GB" dirty="0"/>
              <a:t>Lightning</a:t>
            </a:r>
          </a:p>
        </p:txBody>
      </p:sp>
      <p:pic>
        <p:nvPicPr>
          <p:cNvPr id="43" name="Picture 5" descr="http://www.esa.int/var/esa/storage/images/esa_multimedia/images/2002/07/msg_artist_s_view3/9194795-5-eng-GB/MSG_artist_s_view_medium.jpg"/>
          <p:cNvPicPr>
            <a:picLocks noChangeAspect="1" noChangeArrowheads="1"/>
          </p:cNvPicPr>
          <p:nvPr/>
        </p:nvPicPr>
        <p:blipFill rotWithShape="1">
          <a:blip r:embed="rId4"/>
          <a:srcRect l="5299" t="-765" r="36552" b="45801"/>
          <a:stretch/>
        </p:blipFill>
        <p:spPr bwMode="auto">
          <a:xfrm>
            <a:off x="62566" y="5228931"/>
            <a:ext cx="509018" cy="610822"/>
          </a:xfrm>
          <a:prstGeom prst="rect">
            <a:avLst/>
          </a:prstGeom>
          <a:solidFill>
            <a:schemeClr val="accent6">
              <a:alpha val="45000"/>
            </a:schemeClr>
          </a:solidFill>
        </p:spPr>
      </p:pic>
      <p:pic>
        <p:nvPicPr>
          <p:cNvPr id="44" name="Picture 5" descr="C:\Users\Roland\Documents\SvnReps\potthast\2014\2014_03_10_Wageningen_Studenten\images\radar_visual.png"/>
          <p:cNvPicPr>
            <a:picLocks noChangeAspect="1" noChangeArrowheads="1"/>
          </p:cNvPicPr>
          <p:nvPr/>
        </p:nvPicPr>
        <p:blipFill rotWithShape="1">
          <a:blip r:embed="rId5"/>
          <a:srcRect b="28187"/>
          <a:stretch/>
        </p:blipFill>
        <p:spPr bwMode="auto">
          <a:xfrm>
            <a:off x="3011482" y="4696590"/>
            <a:ext cx="564238" cy="564723"/>
          </a:xfrm>
          <a:prstGeom prst="rect">
            <a:avLst/>
          </a:prstGeom>
          <a:solidFill>
            <a:schemeClr val="accent6">
              <a:alpha val="45000"/>
            </a:schemeClr>
          </a:solidFill>
        </p:spPr>
      </p:pic>
      <p:cxnSp>
        <p:nvCxnSpPr>
          <p:cNvPr id="48" name="Gerade Verbindung mit Pfeil 47"/>
          <p:cNvCxnSpPr/>
          <p:nvPr/>
        </p:nvCxnSpPr>
        <p:spPr bwMode="auto">
          <a:xfrm flipV="1">
            <a:off x="6384217" y="4240237"/>
            <a:ext cx="16850" cy="628923"/>
          </a:xfrm>
          <a:prstGeom prst="straightConnector1">
            <a:avLst/>
          </a:prstGeom>
          <a:noFill/>
          <a:ln w="508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feld 49"/>
          <p:cNvSpPr txBox="1"/>
          <p:nvPr/>
        </p:nvSpPr>
        <p:spPr>
          <a:xfrm>
            <a:off x="2682496" y="6512099"/>
            <a:ext cx="7016804" cy="276999"/>
          </a:xfrm>
          <a:prstGeom prst="rect">
            <a:avLst/>
          </a:prstGeom>
          <a:noFill/>
        </p:spPr>
        <p:txBody>
          <a:bodyPr wrap="square" rtlCol="0">
            <a:spAutoFit/>
          </a:bodyPr>
          <a:lstStyle/>
          <a:p>
            <a:r>
              <a:rPr lang="en-GB" sz="1200" dirty="0"/>
              <a:t>*) In addition to the „conventional“ data, such as SYNOP, TEMP, profiler, MODE-S</a:t>
            </a:r>
          </a:p>
        </p:txBody>
      </p:sp>
      <p:pic>
        <p:nvPicPr>
          <p:cNvPr id="45" name="Grafik 4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251" t="-212" r="20595"/>
          <a:stretch/>
        </p:blipFill>
        <p:spPr>
          <a:xfrm>
            <a:off x="1962443" y="5777221"/>
            <a:ext cx="389141" cy="844785"/>
          </a:xfrm>
          <a:prstGeom prst="rect">
            <a:avLst/>
          </a:prstGeom>
        </p:spPr>
      </p:pic>
      <p:sp>
        <p:nvSpPr>
          <p:cNvPr id="53" name="Inhaltsplatzhalter 2"/>
          <p:cNvSpPr txBox="1">
            <a:spLocks/>
          </p:cNvSpPr>
          <p:nvPr/>
        </p:nvSpPr>
        <p:spPr bwMode="auto">
          <a:xfrm>
            <a:off x="4732134" y="1130750"/>
            <a:ext cx="5054493" cy="948934"/>
          </a:xfrm>
          <a:prstGeom prst="rect">
            <a:avLst/>
          </a:prstGeom>
          <a:solidFill>
            <a:schemeClr val="bg1">
              <a:alpha val="81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a:spcBef>
                <a:spcPts val="300"/>
              </a:spcBef>
            </a:pPr>
            <a:r>
              <a:rPr lang="en-GB" b="1" kern="0" dirty="0">
                <a:solidFill>
                  <a:srgbClr val="7030A0"/>
                </a:solidFill>
              </a:rPr>
              <a:t>Combined / blended products:</a:t>
            </a:r>
          </a:p>
          <a:p>
            <a:pPr>
              <a:spcBef>
                <a:spcPts val="300"/>
              </a:spcBef>
            </a:pPr>
            <a:r>
              <a:rPr lang="en-GB" kern="0" dirty="0"/>
              <a:t>Threshold-based probabilities (mm/h, </a:t>
            </a:r>
            <a:r>
              <a:rPr lang="en-GB" kern="0" dirty="0" err="1"/>
              <a:t>dBZ</a:t>
            </a:r>
            <a:r>
              <a:rPr lang="en-GB" kern="0" dirty="0"/>
              <a:t>)</a:t>
            </a:r>
          </a:p>
          <a:p>
            <a:pPr>
              <a:spcBef>
                <a:spcPts val="300"/>
              </a:spcBef>
            </a:pPr>
            <a:r>
              <a:rPr lang="en-GB" kern="0" dirty="0"/>
              <a:t>Combined areal ensemble (mm/h, </a:t>
            </a:r>
            <a:r>
              <a:rPr lang="en-GB" kern="0" dirty="0" err="1"/>
              <a:t>dBZ</a:t>
            </a:r>
            <a:r>
              <a:rPr lang="en-GB" kern="0" dirty="0"/>
              <a:t>)</a:t>
            </a:r>
          </a:p>
          <a:p>
            <a:pPr>
              <a:spcBef>
                <a:spcPts val="300"/>
              </a:spcBef>
            </a:pPr>
            <a:r>
              <a:rPr lang="en-GB" kern="0" dirty="0"/>
              <a:t>Combined cell objects</a:t>
            </a:r>
          </a:p>
        </p:txBody>
      </p:sp>
      <p:sp>
        <p:nvSpPr>
          <p:cNvPr id="58" name="Inhaltsplatzhalter 2">
            <a:extLst>
              <a:ext uri="{FF2B5EF4-FFF2-40B4-BE49-F238E27FC236}">
                <a16:creationId xmlns:a16="http://schemas.microsoft.com/office/drawing/2014/main" id="{CEE00064-B364-4309-ABBF-EC1005004690}"/>
              </a:ext>
            </a:extLst>
          </p:cNvPr>
          <p:cNvSpPr txBox="1">
            <a:spLocks/>
          </p:cNvSpPr>
          <p:nvPr/>
        </p:nvSpPr>
        <p:spPr bwMode="auto">
          <a:xfrm>
            <a:off x="9001720" y="2662077"/>
            <a:ext cx="3190280" cy="376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a:spcBef>
                <a:spcPts val="300"/>
              </a:spcBef>
            </a:pPr>
            <a:r>
              <a:rPr lang="en-GB" b="1" kern="0" dirty="0">
                <a:solidFill>
                  <a:srgbClr val="FF0000"/>
                </a:solidFill>
              </a:rPr>
              <a:t>Radar based precipitation Nowcasting</a:t>
            </a:r>
          </a:p>
          <a:p>
            <a:pPr marL="774700" lvl="1" indent="-342900">
              <a:spcBef>
                <a:spcPts val="300"/>
              </a:spcBef>
              <a:buFont typeface="+mj-lt"/>
              <a:buAutoNum type="arabicParenR"/>
            </a:pPr>
            <a:r>
              <a:rPr lang="en-GB" b="1" kern="0" dirty="0"/>
              <a:t>Gridded fields</a:t>
            </a:r>
            <a:br>
              <a:rPr lang="en-GB" b="1" kern="0" dirty="0"/>
            </a:br>
            <a:r>
              <a:rPr lang="en-GB" b="1" kern="0" dirty="0"/>
              <a:t>(mm/h, </a:t>
            </a:r>
            <a:r>
              <a:rPr lang="en-GB" b="1" kern="0" dirty="0" err="1"/>
              <a:t>dBZ</a:t>
            </a:r>
            <a:r>
              <a:rPr lang="en-GB" b="1" kern="0" dirty="0"/>
              <a:t>)</a:t>
            </a:r>
          </a:p>
          <a:p>
            <a:pPr marL="774700" lvl="1" indent="-342900">
              <a:spcBef>
                <a:spcPts val="300"/>
              </a:spcBef>
              <a:buFont typeface="+mj-lt"/>
              <a:buAutoNum type="arabicParenR"/>
            </a:pPr>
            <a:r>
              <a:rPr lang="en-GB" b="1" kern="0" dirty="0"/>
              <a:t>Cell objects</a:t>
            </a:r>
            <a:endParaRPr lang="en-GB" b="1" kern="0" dirty="0">
              <a:solidFill>
                <a:srgbClr val="FF0000"/>
              </a:solidFill>
            </a:endParaRPr>
          </a:p>
        </p:txBody>
      </p:sp>
      <p:grpSp>
        <p:nvGrpSpPr>
          <p:cNvPr id="7" name="Gruppieren 6">
            <a:extLst>
              <a:ext uri="{FF2B5EF4-FFF2-40B4-BE49-F238E27FC236}">
                <a16:creationId xmlns:a16="http://schemas.microsoft.com/office/drawing/2014/main" id="{5A0CE0F6-171B-4345-AAE7-C7AAB23A7CFF}"/>
              </a:ext>
            </a:extLst>
          </p:cNvPr>
          <p:cNvGrpSpPr/>
          <p:nvPr/>
        </p:nvGrpSpPr>
        <p:grpSpPr>
          <a:xfrm>
            <a:off x="9634655" y="818977"/>
            <a:ext cx="2526823" cy="1801559"/>
            <a:chOff x="9634655" y="818977"/>
            <a:chExt cx="2526823" cy="1801559"/>
          </a:xfrm>
        </p:grpSpPr>
        <p:grpSp>
          <p:nvGrpSpPr>
            <p:cNvPr id="54" name="Gruppieren 53">
              <a:extLst>
                <a:ext uri="{FF2B5EF4-FFF2-40B4-BE49-F238E27FC236}">
                  <a16:creationId xmlns:a16="http://schemas.microsoft.com/office/drawing/2014/main" id="{FD590284-1E78-4C8B-87EE-8DBBF85E8610}"/>
                </a:ext>
              </a:extLst>
            </p:cNvPr>
            <p:cNvGrpSpPr/>
            <p:nvPr/>
          </p:nvGrpSpPr>
          <p:grpSpPr>
            <a:xfrm>
              <a:off x="9634655" y="1205916"/>
              <a:ext cx="2375777" cy="1414620"/>
              <a:chOff x="8577845" y="1073351"/>
              <a:chExt cx="2311960" cy="1326287"/>
            </a:xfrm>
          </p:grpSpPr>
          <p:pic>
            <p:nvPicPr>
              <p:cNvPr id="55" name="Grafik 54">
                <a:extLst>
                  <a:ext uri="{FF2B5EF4-FFF2-40B4-BE49-F238E27FC236}">
                    <a16:creationId xmlns:a16="http://schemas.microsoft.com/office/drawing/2014/main" id="{7773D47E-39FA-4A66-9520-1FDEC7DDE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555226" y="1398704"/>
                <a:ext cx="1334579" cy="1000934"/>
              </a:xfrm>
              <a:prstGeom prst="rect">
                <a:avLst/>
              </a:prstGeom>
            </p:spPr>
          </p:pic>
          <p:pic>
            <p:nvPicPr>
              <p:cNvPr id="56" name="Grafik 55">
                <a:extLst>
                  <a:ext uri="{FF2B5EF4-FFF2-40B4-BE49-F238E27FC236}">
                    <a16:creationId xmlns:a16="http://schemas.microsoft.com/office/drawing/2014/main" id="{36B6AE9F-6714-434C-ADEF-B2B649A68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97266" y="1233601"/>
                <a:ext cx="1334579" cy="1000934"/>
              </a:xfrm>
              <a:prstGeom prst="rect">
                <a:avLst/>
              </a:prstGeom>
            </p:spPr>
          </p:pic>
          <p:pic>
            <p:nvPicPr>
              <p:cNvPr id="57" name="Grafik 56">
                <a:extLst>
                  <a:ext uri="{FF2B5EF4-FFF2-40B4-BE49-F238E27FC236}">
                    <a16:creationId xmlns:a16="http://schemas.microsoft.com/office/drawing/2014/main" id="{32844D3D-EF74-4D81-9A63-4F17AF3CFB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77845" y="1073351"/>
                <a:ext cx="1334579" cy="1000934"/>
              </a:xfrm>
              <a:prstGeom prst="rect">
                <a:avLst/>
              </a:prstGeom>
            </p:spPr>
          </p:pic>
        </p:grpSp>
        <p:sp>
          <p:nvSpPr>
            <p:cNvPr id="59" name="Textfeld 58">
              <a:extLst>
                <a:ext uri="{FF2B5EF4-FFF2-40B4-BE49-F238E27FC236}">
                  <a16:creationId xmlns:a16="http://schemas.microsoft.com/office/drawing/2014/main" id="{3DFFCF1E-C0F4-4407-8091-B4F2ECB440F6}"/>
                </a:ext>
              </a:extLst>
            </p:cNvPr>
            <p:cNvSpPr txBox="1"/>
            <p:nvPr/>
          </p:nvSpPr>
          <p:spPr>
            <a:xfrm>
              <a:off x="10053751" y="818977"/>
              <a:ext cx="2107727" cy="461665"/>
            </a:xfrm>
            <a:prstGeom prst="rect">
              <a:avLst/>
            </a:prstGeom>
            <a:noFill/>
          </p:spPr>
          <p:txBody>
            <a:bodyPr wrap="square" rtlCol="0">
              <a:spAutoFit/>
            </a:bodyPr>
            <a:lstStyle/>
            <a:p>
              <a:pPr algn="ctr"/>
              <a:r>
                <a:rPr lang="en-GB" sz="2400" dirty="0"/>
                <a:t>STEPS-DWD</a:t>
              </a:r>
              <a:endParaRPr lang="en-GB" dirty="0"/>
            </a:p>
          </p:txBody>
        </p:sp>
      </p:grpSp>
      <p:grpSp>
        <p:nvGrpSpPr>
          <p:cNvPr id="8" name="Gruppieren 7">
            <a:extLst>
              <a:ext uri="{FF2B5EF4-FFF2-40B4-BE49-F238E27FC236}">
                <a16:creationId xmlns:a16="http://schemas.microsoft.com/office/drawing/2014/main" id="{0C1931EA-86ED-4F52-A961-1BE7F65C1E7B}"/>
              </a:ext>
            </a:extLst>
          </p:cNvPr>
          <p:cNvGrpSpPr/>
          <p:nvPr/>
        </p:nvGrpSpPr>
        <p:grpSpPr>
          <a:xfrm>
            <a:off x="9084497" y="4297615"/>
            <a:ext cx="2775261" cy="1251771"/>
            <a:chOff x="9084497" y="4297615"/>
            <a:chExt cx="2775261" cy="1251771"/>
          </a:xfrm>
        </p:grpSpPr>
        <p:pic>
          <p:nvPicPr>
            <p:cNvPr id="60" name="Grafik 59">
              <a:extLst>
                <a:ext uri="{FF2B5EF4-FFF2-40B4-BE49-F238E27FC236}">
                  <a16:creationId xmlns:a16="http://schemas.microsoft.com/office/drawing/2014/main" id="{563B2662-0DEF-4540-B10B-4B58C0999A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84497" y="4297615"/>
              <a:ext cx="1822439" cy="1251771"/>
            </a:xfrm>
            <a:prstGeom prst="rect">
              <a:avLst/>
            </a:prstGeom>
          </p:spPr>
        </p:pic>
        <p:pic>
          <p:nvPicPr>
            <p:cNvPr id="62" name="Grafik 63">
              <a:extLst>
                <a:ext uri="{FF2B5EF4-FFF2-40B4-BE49-F238E27FC236}">
                  <a16:creationId xmlns:a16="http://schemas.microsoft.com/office/drawing/2014/main" id="{63229380-8F97-4161-A022-6B156FA7F83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13162" y="4396791"/>
              <a:ext cx="1446596" cy="29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uppieren 9">
            <a:extLst>
              <a:ext uri="{FF2B5EF4-FFF2-40B4-BE49-F238E27FC236}">
                <a16:creationId xmlns:a16="http://schemas.microsoft.com/office/drawing/2014/main" id="{769E0657-9145-455E-9143-D39371F7C068}"/>
              </a:ext>
            </a:extLst>
          </p:cNvPr>
          <p:cNvGrpSpPr/>
          <p:nvPr/>
        </p:nvGrpSpPr>
        <p:grpSpPr>
          <a:xfrm>
            <a:off x="8884482" y="4955182"/>
            <a:ext cx="3070703" cy="1251771"/>
            <a:chOff x="8884482" y="4955182"/>
            <a:chExt cx="3070703" cy="1251771"/>
          </a:xfrm>
        </p:grpSpPr>
        <p:pic>
          <p:nvPicPr>
            <p:cNvPr id="61" name="Grafik 60">
              <a:extLst>
                <a:ext uri="{FF2B5EF4-FFF2-40B4-BE49-F238E27FC236}">
                  <a16:creationId xmlns:a16="http://schemas.microsoft.com/office/drawing/2014/main" id="{882BCF9C-EA50-4386-B526-C3F02155A8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507" t="41409" r="12957" b="6737"/>
            <a:stretch/>
          </p:blipFill>
          <p:spPr>
            <a:xfrm>
              <a:off x="9764587" y="4955182"/>
              <a:ext cx="2190598" cy="1251771"/>
            </a:xfrm>
            <a:prstGeom prst="rect">
              <a:avLst/>
            </a:prstGeom>
          </p:spPr>
        </p:pic>
        <p:sp>
          <p:nvSpPr>
            <p:cNvPr id="63" name="Textfeld 62">
              <a:extLst>
                <a:ext uri="{FF2B5EF4-FFF2-40B4-BE49-F238E27FC236}">
                  <a16:creationId xmlns:a16="http://schemas.microsoft.com/office/drawing/2014/main" id="{575F15F0-04C6-4F33-AC17-82DCB4E5CCF0}"/>
                </a:ext>
              </a:extLst>
            </p:cNvPr>
            <p:cNvSpPr txBox="1"/>
            <p:nvPr/>
          </p:nvSpPr>
          <p:spPr>
            <a:xfrm>
              <a:off x="8884482" y="5745288"/>
              <a:ext cx="1080120" cy="461665"/>
            </a:xfrm>
            <a:prstGeom prst="rect">
              <a:avLst/>
            </a:prstGeom>
            <a:noFill/>
          </p:spPr>
          <p:txBody>
            <a:bodyPr wrap="square" rtlCol="0">
              <a:spAutoFit/>
            </a:bodyPr>
            <a:lstStyle/>
            <a:p>
              <a:pPr algn="ctr"/>
              <a:r>
                <a:rPr lang="en-GB" sz="2400" dirty="0"/>
                <a:t>EPS</a:t>
              </a:r>
              <a:endParaRPr lang="en-GB" dirty="0"/>
            </a:p>
          </p:txBody>
        </p:sp>
      </p:grpSp>
      <p:grpSp>
        <p:nvGrpSpPr>
          <p:cNvPr id="65" name="Gruppieren 64">
            <a:extLst>
              <a:ext uri="{FF2B5EF4-FFF2-40B4-BE49-F238E27FC236}">
                <a16:creationId xmlns:a16="http://schemas.microsoft.com/office/drawing/2014/main" id="{7C9487DA-1547-40D3-80CE-14B0241138CB}"/>
              </a:ext>
            </a:extLst>
          </p:cNvPr>
          <p:cNvGrpSpPr/>
          <p:nvPr/>
        </p:nvGrpSpPr>
        <p:grpSpPr>
          <a:xfrm>
            <a:off x="3925123" y="3573016"/>
            <a:ext cx="2422937" cy="2684339"/>
            <a:chOff x="3853469" y="3501008"/>
            <a:chExt cx="2422937" cy="2684339"/>
          </a:xfrm>
        </p:grpSpPr>
        <p:sp>
          <p:nvSpPr>
            <p:cNvPr id="66" name="Ellipse 65">
              <a:extLst>
                <a:ext uri="{FF2B5EF4-FFF2-40B4-BE49-F238E27FC236}">
                  <a16:creationId xmlns:a16="http://schemas.microsoft.com/office/drawing/2014/main" id="{B7A89A6C-8394-4B30-8F7E-43BA4D6D1427}"/>
                </a:ext>
              </a:extLst>
            </p:cNvPr>
            <p:cNvSpPr/>
            <p:nvPr/>
          </p:nvSpPr>
          <p:spPr bwMode="auto">
            <a:xfrm>
              <a:off x="5663952" y="3501008"/>
              <a:ext cx="360040" cy="445190"/>
            </a:xfrm>
            <a:prstGeom prst="ellipse">
              <a:avLst/>
            </a:prstGeom>
            <a:noFill/>
            <a:ln w="50800"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dirty="0"/>
            </a:p>
          </p:txBody>
        </p:sp>
        <p:sp>
          <p:nvSpPr>
            <p:cNvPr id="67" name="Textfeld 66">
              <a:extLst>
                <a:ext uri="{FF2B5EF4-FFF2-40B4-BE49-F238E27FC236}">
                  <a16:creationId xmlns:a16="http://schemas.microsoft.com/office/drawing/2014/main" id="{EC2E4909-1F7E-4034-8C17-124AD8E37592}"/>
                </a:ext>
              </a:extLst>
            </p:cNvPr>
            <p:cNvSpPr txBox="1"/>
            <p:nvPr/>
          </p:nvSpPr>
          <p:spPr>
            <a:xfrm>
              <a:off x="3853469" y="5539016"/>
              <a:ext cx="2422937" cy="646331"/>
            </a:xfrm>
            <a:prstGeom prst="rect">
              <a:avLst/>
            </a:prstGeom>
            <a:noFill/>
            <a:ln w="38100">
              <a:solidFill>
                <a:srgbClr val="00B0F0"/>
              </a:solidFill>
            </a:ln>
          </p:spPr>
          <p:txBody>
            <a:bodyPr wrap="square" rtlCol="0">
              <a:spAutoFit/>
            </a:bodyPr>
            <a:lstStyle/>
            <a:p>
              <a:pPr algn="ctr"/>
              <a:r>
                <a:rPr lang="en-GB" b="1" dirty="0">
                  <a:solidFill>
                    <a:srgbClr val="00B0F0"/>
                  </a:solidFill>
                </a:rPr>
                <a:t>Current crossover at 1 – 1,5 h!</a:t>
              </a:r>
            </a:p>
          </p:txBody>
        </p:sp>
        <p:cxnSp>
          <p:nvCxnSpPr>
            <p:cNvPr id="68" name="Gerade Verbindung mit Pfeil 67">
              <a:extLst>
                <a:ext uri="{FF2B5EF4-FFF2-40B4-BE49-F238E27FC236}">
                  <a16:creationId xmlns:a16="http://schemas.microsoft.com/office/drawing/2014/main" id="{DA8F933D-C84F-45A9-AB09-CE2E94BF5F23}"/>
                </a:ext>
              </a:extLst>
            </p:cNvPr>
            <p:cNvCxnSpPr>
              <a:cxnSpLocks/>
              <a:stCxn id="67" idx="0"/>
              <a:endCxn id="66" idx="3"/>
            </p:cNvCxnSpPr>
            <p:nvPr/>
          </p:nvCxnSpPr>
          <p:spPr bwMode="auto">
            <a:xfrm flipV="1">
              <a:off x="5064938" y="3881001"/>
              <a:ext cx="651741" cy="1658015"/>
            </a:xfrm>
            <a:prstGeom prst="straightConnector1">
              <a:avLst/>
            </a:prstGeom>
            <a:solidFill>
              <a:schemeClr val="accent1"/>
            </a:solidFill>
            <a:ln w="38100" cap="flat" cmpd="sng" algn="ctr">
              <a:solidFill>
                <a:srgbClr val="00B0F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9" name="Textfeld 68">
            <a:extLst>
              <a:ext uri="{FF2B5EF4-FFF2-40B4-BE49-F238E27FC236}">
                <a16:creationId xmlns:a16="http://schemas.microsoft.com/office/drawing/2014/main" id="{7926B60C-D402-49DE-88C9-79DD4297020D}"/>
              </a:ext>
            </a:extLst>
          </p:cNvPr>
          <p:cNvSpPr txBox="1"/>
          <p:nvPr/>
        </p:nvSpPr>
        <p:spPr>
          <a:xfrm rot="854987">
            <a:off x="8919951" y="1581299"/>
            <a:ext cx="3212982" cy="707886"/>
          </a:xfrm>
          <a:prstGeom prst="rect">
            <a:avLst/>
          </a:prstGeom>
          <a:solidFill>
            <a:srgbClr val="B4FFB4"/>
          </a:solidFill>
          <a:ln w="41275">
            <a:solidFill>
              <a:srgbClr val="FF0000"/>
            </a:solidFill>
          </a:ln>
        </p:spPr>
        <p:txBody>
          <a:bodyPr wrap="square" rtlCol="0">
            <a:spAutoFit/>
          </a:bodyPr>
          <a:lstStyle/>
          <a:p>
            <a:pPr algn="ctr"/>
            <a:r>
              <a:rPr lang="en-GB" sz="2000" b="1" dirty="0"/>
              <a:t>Daily real time runs</a:t>
            </a:r>
            <a:br>
              <a:rPr lang="en-GB" sz="2000" b="1" dirty="0"/>
            </a:br>
            <a:r>
              <a:rPr lang="en-GB" sz="2000" b="1" dirty="0"/>
              <a:t> </a:t>
            </a:r>
            <a:r>
              <a:rPr lang="en-GB" sz="2000" b="1" dirty="0">
                <a:solidFill>
                  <a:srgbClr val="0000FF"/>
                </a:solidFill>
              </a:rPr>
              <a:t>Under evaluation</a:t>
            </a:r>
            <a:endParaRPr lang="en-GB" sz="2400" b="1" dirty="0">
              <a:solidFill>
                <a:srgbClr val="0000FF"/>
              </a:solidFill>
            </a:endParaRPr>
          </a:p>
        </p:txBody>
      </p:sp>
      <p:sp>
        <p:nvSpPr>
          <p:cNvPr id="70" name="Textfeld 69">
            <a:extLst>
              <a:ext uri="{FF2B5EF4-FFF2-40B4-BE49-F238E27FC236}">
                <a16:creationId xmlns:a16="http://schemas.microsoft.com/office/drawing/2014/main" id="{ADF4BFF3-4353-4458-B663-6FD999828961}"/>
              </a:ext>
            </a:extLst>
          </p:cNvPr>
          <p:cNvSpPr txBox="1"/>
          <p:nvPr/>
        </p:nvSpPr>
        <p:spPr>
          <a:xfrm rot="854987">
            <a:off x="8738288" y="5423278"/>
            <a:ext cx="3212982" cy="707886"/>
          </a:xfrm>
          <a:prstGeom prst="rect">
            <a:avLst/>
          </a:prstGeom>
          <a:solidFill>
            <a:srgbClr val="B4FFB4"/>
          </a:solidFill>
          <a:ln w="41275">
            <a:solidFill>
              <a:srgbClr val="FF0000"/>
            </a:solidFill>
          </a:ln>
        </p:spPr>
        <p:txBody>
          <a:bodyPr wrap="square" rtlCol="0">
            <a:spAutoFit/>
          </a:bodyPr>
          <a:lstStyle/>
          <a:p>
            <a:pPr algn="ctr"/>
            <a:r>
              <a:rPr lang="en-GB" sz="2000" b="1" dirty="0"/>
              <a:t>Daily real time runs</a:t>
            </a:r>
            <a:br>
              <a:rPr lang="en-GB" sz="2000" b="1" dirty="0"/>
            </a:br>
            <a:r>
              <a:rPr lang="en-GB" sz="2000" b="1" dirty="0"/>
              <a:t> </a:t>
            </a:r>
            <a:r>
              <a:rPr lang="en-GB" sz="2000" b="1" dirty="0">
                <a:solidFill>
                  <a:srgbClr val="0000FF"/>
                </a:solidFill>
              </a:rPr>
              <a:t>Under evaluation</a:t>
            </a:r>
            <a:endParaRPr lang="en-GB" sz="2400" b="1" dirty="0">
              <a:solidFill>
                <a:srgbClr val="0000FF"/>
              </a:solidFill>
            </a:endParaRPr>
          </a:p>
        </p:txBody>
      </p:sp>
      <p:sp>
        <p:nvSpPr>
          <p:cNvPr id="71" name="Textfeld 70">
            <a:extLst>
              <a:ext uri="{FF2B5EF4-FFF2-40B4-BE49-F238E27FC236}">
                <a16:creationId xmlns:a16="http://schemas.microsoft.com/office/drawing/2014/main" id="{F2020F1A-DCB4-443B-9257-1174E2E49688}"/>
              </a:ext>
            </a:extLst>
          </p:cNvPr>
          <p:cNvSpPr txBox="1"/>
          <p:nvPr/>
        </p:nvSpPr>
        <p:spPr>
          <a:xfrm rot="854987">
            <a:off x="9627008" y="4283843"/>
            <a:ext cx="2330880" cy="400110"/>
          </a:xfrm>
          <a:prstGeom prst="rect">
            <a:avLst/>
          </a:prstGeom>
          <a:solidFill>
            <a:srgbClr val="B4FFB4"/>
          </a:solidFill>
          <a:ln w="41275">
            <a:solidFill>
              <a:srgbClr val="FF0000"/>
            </a:solidFill>
          </a:ln>
        </p:spPr>
        <p:txBody>
          <a:bodyPr wrap="square" rtlCol="0">
            <a:spAutoFit/>
          </a:bodyPr>
          <a:lstStyle/>
          <a:p>
            <a:pPr algn="ctr"/>
            <a:r>
              <a:rPr lang="en-GB" sz="2000" b="1" dirty="0"/>
              <a:t> </a:t>
            </a:r>
            <a:r>
              <a:rPr lang="en-GB" sz="2000" b="1" dirty="0">
                <a:solidFill>
                  <a:srgbClr val="0000FF"/>
                </a:solidFill>
              </a:rPr>
              <a:t>Operational</a:t>
            </a:r>
            <a:endParaRPr lang="en-GB" sz="2400" b="1" dirty="0">
              <a:solidFill>
                <a:srgbClr val="0000FF"/>
              </a:solidFill>
            </a:endParaRPr>
          </a:p>
        </p:txBody>
      </p:sp>
      <p:sp>
        <p:nvSpPr>
          <p:cNvPr id="73" name="Textfeld 72">
            <a:extLst>
              <a:ext uri="{FF2B5EF4-FFF2-40B4-BE49-F238E27FC236}">
                <a16:creationId xmlns:a16="http://schemas.microsoft.com/office/drawing/2014/main" id="{B954C019-CB65-4E30-A570-DC4B3020B2C5}"/>
              </a:ext>
            </a:extLst>
          </p:cNvPr>
          <p:cNvSpPr txBox="1"/>
          <p:nvPr/>
        </p:nvSpPr>
        <p:spPr>
          <a:xfrm rot="854987">
            <a:off x="5105622" y="1590463"/>
            <a:ext cx="3212982" cy="707886"/>
          </a:xfrm>
          <a:prstGeom prst="rect">
            <a:avLst/>
          </a:prstGeom>
          <a:solidFill>
            <a:srgbClr val="B4FFB4"/>
          </a:solidFill>
          <a:ln w="41275">
            <a:solidFill>
              <a:srgbClr val="FF0000"/>
            </a:solidFill>
          </a:ln>
        </p:spPr>
        <p:txBody>
          <a:bodyPr wrap="square" rtlCol="0">
            <a:spAutoFit/>
          </a:bodyPr>
          <a:lstStyle/>
          <a:p>
            <a:pPr algn="ctr"/>
            <a:r>
              <a:rPr lang="en-GB" sz="2000" b="1" dirty="0"/>
              <a:t>Daily real time runs</a:t>
            </a:r>
            <a:br>
              <a:rPr lang="en-GB" sz="2000" b="1" dirty="0"/>
            </a:br>
            <a:r>
              <a:rPr lang="en-GB" sz="2000" b="1" dirty="0"/>
              <a:t> </a:t>
            </a:r>
            <a:r>
              <a:rPr lang="en-GB" sz="2000" b="1" dirty="0">
                <a:solidFill>
                  <a:srgbClr val="0000FF"/>
                </a:solidFill>
              </a:rPr>
              <a:t>Under evaluation</a:t>
            </a:r>
            <a:endParaRPr lang="en-GB" sz="2400" b="1" dirty="0">
              <a:solidFill>
                <a:srgbClr val="0000FF"/>
              </a:solidFill>
            </a:endParaRPr>
          </a:p>
        </p:txBody>
      </p:sp>
      <p:sp>
        <p:nvSpPr>
          <p:cNvPr id="74" name="Textfeld 73">
            <a:extLst>
              <a:ext uri="{FF2B5EF4-FFF2-40B4-BE49-F238E27FC236}">
                <a16:creationId xmlns:a16="http://schemas.microsoft.com/office/drawing/2014/main" id="{70EE990D-B4CC-41A8-A40D-18F9C69A2EA5}"/>
              </a:ext>
            </a:extLst>
          </p:cNvPr>
          <p:cNvSpPr txBox="1"/>
          <p:nvPr/>
        </p:nvSpPr>
        <p:spPr>
          <a:xfrm rot="854987">
            <a:off x="134709" y="3324746"/>
            <a:ext cx="3697557" cy="400110"/>
          </a:xfrm>
          <a:prstGeom prst="rect">
            <a:avLst/>
          </a:prstGeom>
          <a:solidFill>
            <a:srgbClr val="B4FFB4"/>
          </a:solidFill>
          <a:ln w="41275">
            <a:solidFill>
              <a:srgbClr val="FF0000"/>
            </a:solidFill>
          </a:ln>
        </p:spPr>
        <p:txBody>
          <a:bodyPr wrap="square" rtlCol="0">
            <a:spAutoFit/>
          </a:bodyPr>
          <a:lstStyle/>
          <a:p>
            <a:pPr algn="ctr"/>
            <a:r>
              <a:rPr lang="en-GB" sz="2000" b="1" dirty="0">
                <a:solidFill>
                  <a:srgbClr val="0000FF"/>
                </a:solidFill>
              </a:rPr>
              <a:t>Operational</a:t>
            </a:r>
            <a:r>
              <a:rPr lang="en-GB" sz="2000" b="1" dirty="0"/>
              <a:t> since 11 July 24</a:t>
            </a:r>
          </a:p>
        </p:txBody>
      </p:sp>
      <p:sp>
        <p:nvSpPr>
          <p:cNvPr id="64" name="Textfeld 63">
            <a:extLst>
              <a:ext uri="{FF2B5EF4-FFF2-40B4-BE49-F238E27FC236}">
                <a16:creationId xmlns:a16="http://schemas.microsoft.com/office/drawing/2014/main" id="{88393492-C03C-424D-8A52-B71243F1BC29}"/>
              </a:ext>
            </a:extLst>
          </p:cNvPr>
          <p:cNvSpPr txBox="1"/>
          <p:nvPr/>
        </p:nvSpPr>
        <p:spPr>
          <a:xfrm rot="18895214">
            <a:off x="69664" y="3387599"/>
            <a:ext cx="3202020" cy="830997"/>
          </a:xfrm>
          <a:prstGeom prst="rect">
            <a:avLst/>
          </a:prstGeom>
          <a:solidFill>
            <a:schemeClr val="accent2">
              <a:lumMod val="20000"/>
              <a:lumOff val="80000"/>
              <a:alpha val="88000"/>
            </a:schemeClr>
          </a:solidFill>
          <a:ln w="38100">
            <a:solidFill>
              <a:srgbClr val="7030A0"/>
            </a:solidFill>
          </a:ln>
        </p:spPr>
        <p:txBody>
          <a:bodyPr wrap="square" rtlCol="0">
            <a:spAutoFit/>
          </a:bodyPr>
          <a:lstStyle/>
          <a:p>
            <a:pPr algn="ctr"/>
            <a:r>
              <a:rPr lang="en-GB" sz="2400" b="1" dirty="0"/>
              <a:t>Available ~35 min</a:t>
            </a:r>
            <a:br>
              <a:rPr lang="en-GB" sz="2400" b="1" dirty="0"/>
            </a:br>
            <a:r>
              <a:rPr lang="en-GB" sz="2400" b="1" dirty="0"/>
              <a:t>after the actual date</a:t>
            </a:r>
          </a:p>
        </p:txBody>
      </p:sp>
    </p:spTree>
    <p:extLst>
      <p:ext uri="{BB962C8B-B14F-4D97-AF65-F5344CB8AC3E}">
        <p14:creationId xmlns:p14="http://schemas.microsoft.com/office/powerpoint/2010/main" val="1668840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xEl>
                                              <p:pRg st="2" end="2"/>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xEl>
                                              <p:pRg st="3" end="3"/>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bg/>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3">
                                            <p:txEl>
                                              <p:pRg st="0" end="0"/>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xEl>
                                              <p:pRg st="1" end="1"/>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xEl>
                                              <p:pRg st="2" end="2"/>
                                            </p:tx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xEl>
                                              <p:pRg st="3" end="3"/>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animBg="1"/>
      <p:bldP spid="50" grpId="0" uiExpand="1"/>
      <p:bldP spid="53" grpId="0" uiExpand="1" build="p" animBg="1"/>
      <p:bldP spid="69" grpId="0" animBg="1"/>
      <p:bldP spid="70" grpId="0" animBg="1"/>
      <p:bldP spid="71" grpId="0" animBg="1"/>
      <p:bldP spid="73" grpId="0" animBg="1"/>
      <p:bldP spid="74" grpId="0" animBg="1"/>
      <p:bldP spid="6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A50B3A-BCA8-4332-BB5B-63A3D3EFE4C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627" t="6685" r="15236" b="19197"/>
          <a:stretch/>
        </p:blipFill>
        <p:spPr>
          <a:xfrm>
            <a:off x="6342759" y="1515616"/>
            <a:ext cx="4415714" cy="5024586"/>
          </a:xfrm>
          <a:prstGeom prst="rect">
            <a:avLst/>
          </a:prstGeom>
        </p:spPr>
      </p:pic>
      <p:grpSp>
        <p:nvGrpSpPr>
          <p:cNvPr id="3" name="Gruppieren 2">
            <a:extLst>
              <a:ext uri="{FF2B5EF4-FFF2-40B4-BE49-F238E27FC236}">
                <a16:creationId xmlns:a16="http://schemas.microsoft.com/office/drawing/2014/main" id="{CC014125-6FCA-4C1B-ABBB-0794F0229EB2}"/>
              </a:ext>
            </a:extLst>
          </p:cNvPr>
          <p:cNvGrpSpPr/>
          <p:nvPr/>
        </p:nvGrpSpPr>
        <p:grpSpPr>
          <a:xfrm>
            <a:off x="4511824" y="1169376"/>
            <a:ext cx="4226771" cy="1539544"/>
            <a:chOff x="1527853" y="1311154"/>
            <a:chExt cx="4226771" cy="1539544"/>
          </a:xfrm>
        </p:grpSpPr>
        <p:pic>
          <p:nvPicPr>
            <p:cNvPr id="7" name="Grafik 6">
              <a:extLst>
                <a:ext uri="{FF2B5EF4-FFF2-40B4-BE49-F238E27FC236}">
                  <a16:creationId xmlns:a16="http://schemas.microsoft.com/office/drawing/2014/main" id="{366AD0B3-1339-4F7B-BC63-E31729D4C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00" b="17625" l="54875" r="70125">
                          <a14:backgroundMark x1="57500" y1="13875" x2="57500" y2="13875"/>
                          <a14:backgroundMark x1="59250" y1="17375" x2="59250" y2="17375"/>
                          <a14:backgroundMark x1="55500" y1="17500" x2="55500" y2="17500"/>
                          <a14:backgroundMark x1="57375" y1="13875" x2="57375" y2="13875"/>
                          <a14:backgroundMark x1="57875" y1="16750" x2="57875" y2="16750"/>
                          <a14:backgroundMark x1="57875" y1="16000" x2="57875" y2="16000"/>
                          <a14:backgroundMark x1="57375" y1="15125" x2="57375" y2="15125"/>
                        </a14:backgroundRemoval>
                      </a14:imgEffect>
                    </a14:imgLayer>
                  </a14:imgProps>
                </a:ext>
                <a:ext uri="{28A0092B-C50C-407E-A947-70E740481C1C}">
                  <a14:useLocalDpi xmlns:a14="http://schemas.microsoft.com/office/drawing/2010/main" val="0"/>
                </a:ext>
              </a:extLst>
            </a:blip>
            <a:srcRect l="54682" t="7885" r="29952" b="82319"/>
            <a:stretch/>
          </p:blipFill>
          <p:spPr>
            <a:xfrm>
              <a:off x="3821308" y="1767587"/>
              <a:ext cx="1041703" cy="664085"/>
            </a:xfrm>
            <a:prstGeom prst="rect">
              <a:avLst/>
            </a:prstGeom>
          </p:spPr>
        </p:pic>
        <p:grpSp>
          <p:nvGrpSpPr>
            <p:cNvPr id="18" name="Gruppieren 17">
              <a:extLst>
                <a:ext uri="{FF2B5EF4-FFF2-40B4-BE49-F238E27FC236}">
                  <a16:creationId xmlns:a16="http://schemas.microsoft.com/office/drawing/2014/main" id="{0DE4609B-3899-4B52-BC29-B1743D9EF4B2}"/>
                </a:ext>
              </a:extLst>
            </p:cNvPr>
            <p:cNvGrpSpPr/>
            <p:nvPr/>
          </p:nvGrpSpPr>
          <p:grpSpPr>
            <a:xfrm>
              <a:off x="1527853" y="1311154"/>
              <a:ext cx="2160240" cy="1539544"/>
              <a:chOff x="4240818" y="110228"/>
              <a:chExt cx="2160240" cy="1539544"/>
            </a:xfrm>
          </p:grpSpPr>
          <p:sp>
            <p:nvSpPr>
              <p:cNvPr id="16" name="Text Box 6">
                <a:extLst>
                  <a:ext uri="{FF2B5EF4-FFF2-40B4-BE49-F238E27FC236}">
                    <a16:creationId xmlns:a16="http://schemas.microsoft.com/office/drawing/2014/main" id="{792A534B-20E1-414A-A30E-E59F9BC60204}"/>
                  </a:ext>
                </a:extLst>
              </p:cNvPr>
              <p:cNvSpPr txBox="1">
                <a:spLocks noChangeArrowheads="1"/>
              </p:cNvSpPr>
              <p:nvPr/>
            </p:nvSpPr>
            <p:spPr bwMode="auto">
              <a:xfrm>
                <a:off x="4240818" y="110228"/>
                <a:ext cx="2149239" cy="1539544"/>
              </a:xfrm>
              <a:prstGeom prst="rect">
                <a:avLst/>
              </a:prstGeom>
              <a:solidFill>
                <a:schemeClr val="bg1">
                  <a:alpha val="83000"/>
                </a:schemeClr>
              </a:solidFill>
              <a:ln w="31750">
                <a:solidFill>
                  <a:schemeClr val="bg2"/>
                </a:solidFill>
                <a:miter lim="800000"/>
                <a:headEnd/>
                <a:tailEnd/>
              </a:ln>
              <a:effectLst/>
              <a:extLst/>
            </p:spPr>
            <p:txBody>
              <a:bodyPr wrap="square">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DE" altLang="de-DE" sz="1600" b="1" dirty="0">
                    <a:solidFill>
                      <a:srgbClr val="FF0000"/>
                    </a:solidFill>
                  </a:rPr>
                  <a:t>New:</a:t>
                </a:r>
                <a:r>
                  <a:rPr lang="de-DE" altLang="de-DE" sz="1600" b="1" dirty="0">
                    <a:solidFill>
                      <a:srgbClr val="0000FF"/>
                    </a:solidFill>
                  </a:rPr>
                  <a:t> ICON-RUC</a:t>
                </a:r>
              </a:p>
              <a:p>
                <a:pPr algn="ctr" eaLnBrk="1" hangingPunct="1"/>
                <a:r>
                  <a:rPr lang="de-DE" altLang="de-DE" sz="1600" b="1" dirty="0"/>
                  <a:t>DET / ENS: 2 km</a:t>
                </a:r>
              </a:p>
              <a:p>
                <a:pPr algn="ctr" eaLnBrk="1" hangingPunct="1">
                  <a:spcBef>
                    <a:spcPts val="300"/>
                  </a:spcBef>
                </a:pPr>
                <a:r>
                  <a:rPr lang="de-DE" altLang="de-DE" sz="1600" b="1" dirty="0">
                    <a:solidFill>
                      <a:srgbClr val="0000FF"/>
                    </a:solidFill>
                  </a:rPr>
                  <a:t>1-hourly </a:t>
                </a:r>
                <a:r>
                  <a:rPr lang="de-DE" altLang="de-DE" sz="1600" b="1" dirty="0" err="1">
                    <a:solidFill>
                      <a:srgbClr val="0000FF"/>
                    </a:solidFill>
                  </a:rPr>
                  <a:t>fcst</a:t>
                </a:r>
                <a:r>
                  <a:rPr lang="de-DE" altLang="de-DE" sz="1600" b="1" dirty="0">
                    <a:solidFill>
                      <a:srgbClr val="0000FF"/>
                    </a:solidFill>
                  </a:rPr>
                  <a:t> +14 h</a:t>
                </a:r>
              </a:p>
              <a:p>
                <a:pPr algn="ctr" eaLnBrk="1" hangingPunct="1">
                  <a:spcBef>
                    <a:spcPts val="300"/>
                  </a:spcBef>
                </a:pPr>
                <a:r>
                  <a:rPr lang="de-DE" altLang="de-DE" sz="1600" b="1" dirty="0"/>
                  <a:t>20 </a:t>
                </a:r>
                <a:r>
                  <a:rPr lang="de-DE" altLang="de-DE" sz="1600" b="1" dirty="0" err="1"/>
                  <a:t>mem</a:t>
                </a:r>
                <a:r>
                  <a:rPr lang="de-DE" altLang="de-DE" sz="1600" b="1" dirty="0"/>
                  <a:t> (40 in </a:t>
                </a:r>
                <a:r>
                  <a:rPr lang="de-DE" altLang="de-DE" sz="1600" b="1" dirty="0" err="1"/>
                  <a:t>ass</a:t>
                </a:r>
                <a:r>
                  <a:rPr lang="de-DE" altLang="de-DE" sz="1600" b="1" dirty="0"/>
                  <a:t>)       </a:t>
                </a:r>
              </a:p>
              <a:p>
                <a:pPr eaLnBrk="1" hangingPunct="1">
                  <a:spcBef>
                    <a:spcPts val="300"/>
                  </a:spcBef>
                </a:pPr>
                <a:r>
                  <a:rPr lang="de-DE" altLang="de-DE" sz="1600" b="1" dirty="0"/>
                  <a:t>Part </a:t>
                </a:r>
                <a:r>
                  <a:rPr lang="de-DE" altLang="de-DE" sz="1600" b="1" dirty="0" err="1"/>
                  <a:t>of</a:t>
                </a:r>
                <a:r>
                  <a:rPr lang="de-DE" altLang="de-DE" sz="1600" b="1" dirty="0"/>
                  <a:t> </a:t>
                </a:r>
                <a:r>
                  <a:rPr lang="de-DE" altLang="de-DE" sz="1600" b="1" dirty="0" err="1"/>
                  <a:t>the</a:t>
                </a:r>
                <a:r>
                  <a:rPr lang="de-DE" altLang="de-DE" sz="1600" b="1" dirty="0"/>
                  <a:t> </a:t>
                </a:r>
              </a:p>
              <a:p>
                <a:pPr algn="ctr" eaLnBrk="1" hangingPunct="1">
                  <a:spcBef>
                    <a:spcPts val="300"/>
                  </a:spcBef>
                </a:pPr>
                <a:r>
                  <a:rPr lang="de-DE" altLang="de-DE" sz="1600" b="1" dirty="0">
                    <a:solidFill>
                      <a:srgbClr val="00B050"/>
                    </a:solidFill>
                  </a:rPr>
                  <a:t>  </a:t>
                </a:r>
                <a:endParaRPr lang="de-DE" altLang="de-DE" sz="1600" b="1" dirty="0"/>
              </a:p>
            </p:txBody>
          </p:sp>
          <p:pic>
            <p:nvPicPr>
              <p:cNvPr id="17" name="Grafik 16">
                <a:extLst>
                  <a:ext uri="{FF2B5EF4-FFF2-40B4-BE49-F238E27FC236}">
                    <a16:creationId xmlns:a16="http://schemas.microsoft.com/office/drawing/2014/main" id="{B0D30E39-7C3B-44CE-BB9A-660C3E546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271" y="1289732"/>
                <a:ext cx="986787" cy="261907"/>
              </a:xfrm>
              <a:prstGeom prst="rect">
                <a:avLst/>
              </a:prstGeom>
            </p:spPr>
          </p:pic>
        </p:grpSp>
        <p:sp>
          <p:nvSpPr>
            <p:cNvPr id="11" name="Ellipse 10">
              <a:extLst>
                <a:ext uri="{FF2B5EF4-FFF2-40B4-BE49-F238E27FC236}">
                  <a16:creationId xmlns:a16="http://schemas.microsoft.com/office/drawing/2014/main" id="{D93721C7-2747-4ED9-B148-176A0ED9A806}"/>
                </a:ext>
              </a:extLst>
            </p:cNvPr>
            <p:cNvSpPr/>
            <p:nvPr/>
          </p:nvSpPr>
          <p:spPr bwMode="auto">
            <a:xfrm>
              <a:off x="3612696" y="1604315"/>
              <a:ext cx="1533987" cy="962048"/>
            </a:xfrm>
            <a:prstGeom prst="ellipse">
              <a:avLst/>
            </a:prstGeom>
            <a:noFill/>
            <a:ln w="381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cxnSp>
          <p:nvCxnSpPr>
            <p:cNvPr id="12" name="Gerade Verbindung mit Pfeil 11">
              <a:extLst>
                <a:ext uri="{FF2B5EF4-FFF2-40B4-BE49-F238E27FC236}">
                  <a16:creationId xmlns:a16="http://schemas.microsoft.com/office/drawing/2014/main" id="{2B7061BC-F9C9-4A41-AB02-99B837A74FCB}"/>
                </a:ext>
              </a:extLst>
            </p:cNvPr>
            <p:cNvCxnSpPr>
              <a:cxnSpLocks/>
            </p:cNvCxnSpPr>
            <p:nvPr/>
          </p:nvCxnSpPr>
          <p:spPr bwMode="auto">
            <a:xfrm flipH="1" flipV="1">
              <a:off x="4751615" y="2188029"/>
              <a:ext cx="1003009" cy="560000"/>
            </a:xfrm>
            <a:prstGeom prst="straightConnector1">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Freihandform 8">
            <a:extLst>
              <a:ext uri="{FF2B5EF4-FFF2-40B4-BE49-F238E27FC236}">
                <a16:creationId xmlns:a16="http://schemas.microsoft.com/office/drawing/2014/main" id="{A630E91C-8E4E-41EB-BADD-DABB3ED80E26}"/>
              </a:ext>
            </a:extLst>
          </p:cNvPr>
          <p:cNvSpPr/>
          <p:nvPr/>
        </p:nvSpPr>
        <p:spPr bwMode="auto">
          <a:xfrm>
            <a:off x="8037409" y="2004162"/>
            <a:ext cx="2608844" cy="1314348"/>
          </a:xfrm>
          <a:custGeom>
            <a:avLst/>
            <a:gdLst>
              <a:gd name="connsiteX0" fmla="*/ 352279 w 2406402"/>
              <a:gd name="connsiteY0" fmla="*/ 0 h 1193410"/>
              <a:gd name="connsiteX1" fmla="*/ 155056 w 2406402"/>
              <a:gd name="connsiteY1" fmla="*/ 1129553 h 1193410"/>
              <a:gd name="connsiteX2" fmla="*/ 2342444 w 2406402"/>
              <a:gd name="connsiteY2" fmla="*/ 959223 h 1193410"/>
              <a:gd name="connsiteX3" fmla="*/ 1607338 w 2406402"/>
              <a:gd name="connsiteY3" fmla="*/ 179294 h 1193410"/>
              <a:gd name="connsiteX0" fmla="*/ 346201 w 2400324"/>
              <a:gd name="connsiteY0" fmla="*/ 0 h 1178471"/>
              <a:gd name="connsiteX1" fmla="*/ 211731 w 2400324"/>
              <a:gd name="connsiteY1" fmla="*/ 206188 h 1178471"/>
              <a:gd name="connsiteX2" fmla="*/ 148978 w 2400324"/>
              <a:gd name="connsiteY2" fmla="*/ 1129553 h 1178471"/>
              <a:gd name="connsiteX3" fmla="*/ 2336366 w 2400324"/>
              <a:gd name="connsiteY3" fmla="*/ 959223 h 1178471"/>
              <a:gd name="connsiteX4" fmla="*/ 1601260 w 2400324"/>
              <a:gd name="connsiteY4" fmla="*/ 179294 h 1178471"/>
              <a:gd name="connsiteX0" fmla="*/ 937871 w 2400324"/>
              <a:gd name="connsiteY0" fmla="*/ 0 h 1205366"/>
              <a:gd name="connsiteX1" fmla="*/ 211731 w 2400324"/>
              <a:gd name="connsiteY1" fmla="*/ 233083 h 1205366"/>
              <a:gd name="connsiteX2" fmla="*/ 148978 w 2400324"/>
              <a:gd name="connsiteY2" fmla="*/ 1156448 h 1205366"/>
              <a:gd name="connsiteX3" fmla="*/ 2336366 w 2400324"/>
              <a:gd name="connsiteY3" fmla="*/ 986118 h 1205366"/>
              <a:gd name="connsiteX4" fmla="*/ 1601260 w 2400324"/>
              <a:gd name="connsiteY4" fmla="*/ 206189 h 1205366"/>
              <a:gd name="connsiteX0" fmla="*/ 908861 w 2371314"/>
              <a:gd name="connsiteY0" fmla="*/ 0 h 1213795"/>
              <a:gd name="connsiteX1" fmla="*/ 290297 w 2371314"/>
              <a:gd name="connsiteY1" fmla="*/ 116542 h 1213795"/>
              <a:gd name="connsiteX2" fmla="*/ 119968 w 2371314"/>
              <a:gd name="connsiteY2" fmla="*/ 1156448 h 1213795"/>
              <a:gd name="connsiteX3" fmla="*/ 2307356 w 2371314"/>
              <a:gd name="connsiteY3" fmla="*/ 986118 h 1213795"/>
              <a:gd name="connsiteX4" fmla="*/ 1572250 w 2371314"/>
              <a:gd name="connsiteY4" fmla="*/ 206189 h 1213795"/>
              <a:gd name="connsiteX0" fmla="*/ 902636 w 2365089"/>
              <a:gd name="connsiteY0" fmla="*/ 43150 h 1262152"/>
              <a:gd name="connsiteX1" fmla="*/ 310966 w 2365089"/>
              <a:gd name="connsiteY1" fmla="*/ 87974 h 1262152"/>
              <a:gd name="connsiteX2" fmla="*/ 113743 w 2365089"/>
              <a:gd name="connsiteY2" fmla="*/ 1199598 h 1262152"/>
              <a:gd name="connsiteX3" fmla="*/ 2301131 w 2365089"/>
              <a:gd name="connsiteY3" fmla="*/ 1029268 h 1262152"/>
              <a:gd name="connsiteX4" fmla="*/ 1566025 w 2365089"/>
              <a:gd name="connsiteY4" fmla="*/ 249339 h 1262152"/>
              <a:gd name="connsiteX0" fmla="*/ 902636 w 2365089"/>
              <a:gd name="connsiteY0" fmla="*/ 0 h 1219002"/>
              <a:gd name="connsiteX1" fmla="*/ 310966 w 2365089"/>
              <a:gd name="connsiteY1" fmla="*/ 44824 h 1219002"/>
              <a:gd name="connsiteX2" fmla="*/ 113743 w 2365089"/>
              <a:gd name="connsiteY2" fmla="*/ 1156448 h 1219002"/>
              <a:gd name="connsiteX3" fmla="*/ 2301131 w 2365089"/>
              <a:gd name="connsiteY3" fmla="*/ 986118 h 1219002"/>
              <a:gd name="connsiteX4" fmla="*/ 1566025 w 2365089"/>
              <a:gd name="connsiteY4" fmla="*/ 206189 h 1219002"/>
              <a:gd name="connsiteX0" fmla="*/ 919417 w 2381870"/>
              <a:gd name="connsiteY0" fmla="*/ 0 h 1219002"/>
              <a:gd name="connsiteX1" fmla="*/ 327747 w 2381870"/>
              <a:gd name="connsiteY1" fmla="*/ 44824 h 1219002"/>
              <a:gd name="connsiteX2" fmla="*/ 130524 w 2381870"/>
              <a:gd name="connsiteY2" fmla="*/ 1156448 h 1219002"/>
              <a:gd name="connsiteX3" fmla="*/ 2317912 w 2381870"/>
              <a:gd name="connsiteY3" fmla="*/ 986118 h 1219002"/>
              <a:gd name="connsiteX4" fmla="*/ 1582806 w 2381870"/>
              <a:gd name="connsiteY4" fmla="*/ 206189 h 1219002"/>
              <a:gd name="connsiteX0" fmla="*/ 919417 w 2381870"/>
              <a:gd name="connsiteY0" fmla="*/ 0 h 1219002"/>
              <a:gd name="connsiteX1" fmla="*/ 327747 w 2381870"/>
              <a:gd name="connsiteY1" fmla="*/ 44824 h 1219002"/>
              <a:gd name="connsiteX2" fmla="*/ 130524 w 2381870"/>
              <a:gd name="connsiteY2" fmla="*/ 1156448 h 1219002"/>
              <a:gd name="connsiteX3" fmla="*/ 2317912 w 2381870"/>
              <a:gd name="connsiteY3" fmla="*/ 986118 h 1219002"/>
              <a:gd name="connsiteX4" fmla="*/ 1582806 w 2381870"/>
              <a:gd name="connsiteY4" fmla="*/ 206189 h 1219002"/>
              <a:gd name="connsiteX0" fmla="*/ 788893 w 2251346"/>
              <a:gd name="connsiteY0" fmla="*/ 0 h 1219002"/>
              <a:gd name="connsiteX1" fmla="*/ 197223 w 2251346"/>
              <a:gd name="connsiteY1" fmla="*/ 44824 h 1219002"/>
              <a:gd name="connsiteX2" fmla="*/ 0 w 2251346"/>
              <a:gd name="connsiteY2" fmla="*/ 1156448 h 1219002"/>
              <a:gd name="connsiteX3" fmla="*/ 2187388 w 2251346"/>
              <a:gd name="connsiteY3" fmla="*/ 986118 h 1219002"/>
              <a:gd name="connsiteX4" fmla="*/ 1452282 w 2251346"/>
              <a:gd name="connsiteY4" fmla="*/ 206189 h 1219002"/>
              <a:gd name="connsiteX0" fmla="*/ 788893 w 2251346"/>
              <a:gd name="connsiteY0" fmla="*/ 0 h 1156448"/>
              <a:gd name="connsiteX1" fmla="*/ 197223 w 2251346"/>
              <a:gd name="connsiteY1" fmla="*/ 44824 h 1156448"/>
              <a:gd name="connsiteX2" fmla="*/ 0 w 2251346"/>
              <a:gd name="connsiteY2" fmla="*/ 1156448 h 1156448"/>
              <a:gd name="connsiteX3" fmla="*/ 2187388 w 2251346"/>
              <a:gd name="connsiteY3" fmla="*/ 986118 h 1156448"/>
              <a:gd name="connsiteX4" fmla="*/ 1452282 w 2251346"/>
              <a:gd name="connsiteY4" fmla="*/ 206189 h 1156448"/>
              <a:gd name="connsiteX0" fmla="*/ 788893 w 2251346"/>
              <a:gd name="connsiteY0" fmla="*/ 0 h 1156448"/>
              <a:gd name="connsiteX1" fmla="*/ 197223 w 2251346"/>
              <a:gd name="connsiteY1" fmla="*/ 44824 h 1156448"/>
              <a:gd name="connsiteX2" fmla="*/ 0 w 2251346"/>
              <a:gd name="connsiteY2" fmla="*/ 1156448 h 1156448"/>
              <a:gd name="connsiteX3" fmla="*/ 2187388 w 2251346"/>
              <a:gd name="connsiteY3" fmla="*/ 986118 h 1156448"/>
              <a:gd name="connsiteX4" fmla="*/ 1452282 w 2251346"/>
              <a:gd name="connsiteY4" fmla="*/ 206189 h 1156448"/>
              <a:gd name="connsiteX0" fmla="*/ 788893 w 2187388"/>
              <a:gd name="connsiteY0" fmla="*/ 0 h 1156448"/>
              <a:gd name="connsiteX1" fmla="*/ 197223 w 2187388"/>
              <a:gd name="connsiteY1" fmla="*/ 44824 h 1156448"/>
              <a:gd name="connsiteX2" fmla="*/ 0 w 2187388"/>
              <a:gd name="connsiteY2" fmla="*/ 1156448 h 1156448"/>
              <a:gd name="connsiteX3" fmla="*/ 2187388 w 2187388"/>
              <a:gd name="connsiteY3" fmla="*/ 986118 h 1156448"/>
              <a:gd name="connsiteX4" fmla="*/ 1452282 w 2187388"/>
              <a:gd name="connsiteY4" fmla="*/ 206189 h 1156448"/>
              <a:gd name="connsiteX0" fmla="*/ 788893 w 2187388"/>
              <a:gd name="connsiteY0" fmla="*/ 0 h 1156448"/>
              <a:gd name="connsiteX1" fmla="*/ 197223 w 2187388"/>
              <a:gd name="connsiteY1" fmla="*/ 44824 h 1156448"/>
              <a:gd name="connsiteX2" fmla="*/ 0 w 2187388"/>
              <a:gd name="connsiteY2" fmla="*/ 1156448 h 1156448"/>
              <a:gd name="connsiteX3" fmla="*/ 2187388 w 2187388"/>
              <a:gd name="connsiteY3" fmla="*/ 986118 h 1156448"/>
              <a:gd name="connsiteX4" fmla="*/ 1452282 w 2187388"/>
              <a:gd name="connsiteY4" fmla="*/ 206189 h 1156448"/>
              <a:gd name="connsiteX0" fmla="*/ 788893 w 2232212"/>
              <a:gd name="connsiteY0" fmla="*/ 0 h 1156448"/>
              <a:gd name="connsiteX1" fmla="*/ 197223 w 2232212"/>
              <a:gd name="connsiteY1" fmla="*/ 44824 h 1156448"/>
              <a:gd name="connsiteX2" fmla="*/ 0 w 2232212"/>
              <a:gd name="connsiteY2" fmla="*/ 1156448 h 1156448"/>
              <a:gd name="connsiteX3" fmla="*/ 2232212 w 2232212"/>
              <a:gd name="connsiteY3" fmla="*/ 1004047 h 1156448"/>
              <a:gd name="connsiteX4" fmla="*/ 1452282 w 2232212"/>
              <a:gd name="connsiteY4" fmla="*/ 206189 h 1156448"/>
              <a:gd name="connsiteX0" fmla="*/ 788893 w 2232212"/>
              <a:gd name="connsiteY0" fmla="*/ 0 h 1156448"/>
              <a:gd name="connsiteX1" fmla="*/ 197223 w 2232212"/>
              <a:gd name="connsiteY1" fmla="*/ 44824 h 1156448"/>
              <a:gd name="connsiteX2" fmla="*/ 0 w 2232212"/>
              <a:gd name="connsiteY2" fmla="*/ 1156448 h 1156448"/>
              <a:gd name="connsiteX3" fmla="*/ 2232212 w 2232212"/>
              <a:gd name="connsiteY3" fmla="*/ 1004047 h 1156448"/>
              <a:gd name="connsiteX4" fmla="*/ 1452282 w 2232212"/>
              <a:gd name="connsiteY4" fmla="*/ 206189 h 1156448"/>
              <a:gd name="connsiteX0" fmla="*/ 788893 w 2205318"/>
              <a:gd name="connsiteY0" fmla="*/ 0 h 1156448"/>
              <a:gd name="connsiteX1" fmla="*/ 197223 w 2205318"/>
              <a:gd name="connsiteY1" fmla="*/ 44824 h 1156448"/>
              <a:gd name="connsiteX2" fmla="*/ 0 w 2205318"/>
              <a:gd name="connsiteY2" fmla="*/ 1156448 h 1156448"/>
              <a:gd name="connsiteX3" fmla="*/ 2205318 w 2205318"/>
              <a:gd name="connsiteY3" fmla="*/ 1013012 h 1156448"/>
              <a:gd name="connsiteX4" fmla="*/ 1452282 w 2205318"/>
              <a:gd name="connsiteY4" fmla="*/ 206189 h 1156448"/>
              <a:gd name="connsiteX0" fmla="*/ 788893 w 2205318"/>
              <a:gd name="connsiteY0" fmla="*/ 0 h 1156448"/>
              <a:gd name="connsiteX1" fmla="*/ 197223 w 2205318"/>
              <a:gd name="connsiteY1" fmla="*/ 44824 h 1156448"/>
              <a:gd name="connsiteX2" fmla="*/ 0 w 2205318"/>
              <a:gd name="connsiteY2" fmla="*/ 1156448 h 1156448"/>
              <a:gd name="connsiteX3" fmla="*/ 2205318 w 2205318"/>
              <a:gd name="connsiteY3" fmla="*/ 1013012 h 1156448"/>
              <a:gd name="connsiteX4" fmla="*/ 1452282 w 2205318"/>
              <a:gd name="connsiteY4" fmla="*/ 206189 h 1156448"/>
              <a:gd name="connsiteX0" fmla="*/ 788893 w 2205318"/>
              <a:gd name="connsiteY0" fmla="*/ 0 h 1156448"/>
              <a:gd name="connsiteX1" fmla="*/ 197223 w 2205318"/>
              <a:gd name="connsiteY1" fmla="*/ 44824 h 1156448"/>
              <a:gd name="connsiteX2" fmla="*/ 0 w 2205318"/>
              <a:gd name="connsiteY2" fmla="*/ 1156448 h 1156448"/>
              <a:gd name="connsiteX3" fmla="*/ 2205318 w 2205318"/>
              <a:gd name="connsiteY3" fmla="*/ 1013012 h 1156448"/>
              <a:gd name="connsiteX4" fmla="*/ 1452282 w 2205318"/>
              <a:gd name="connsiteY4" fmla="*/ 206189 h 1156448"/>
              <a:gd name="connsiteX0" fmla="*/ 745350 w 2205318"/>
              <a:gd name="connsiteY0" fmla="*/ 0 h 1140120"/>
              <a:gd name="connsiteX1" fmla="*/ 197223 w 2205318"/>
              <a:gd name="connsiteY1" fmla="*/ 28496 h 1140120"/>
              <a:gd name="connsiteX2" fmla="*/ 0 w 2205318"/>
              <a:gd name="connsiteY2" fmla="*/ 1140120 h 1140120"/>
              <a:gd name="connsiteX3" fmla="*/ 2205318 w 2205318"/>
              <a:gd name="connsiteY3" fmla="*/ 996684 h 1140120"/>
              <a:gd name="connsiteX4" fmla="*/ 1452282 w 2205318"/>
              <a:gd name="connsiteY4" fmla="*/ 189861 h 1140120"/>
              <a:gd name="connsiteX0" fmla="*/ 745350 w 2205318"/>
              <a:gd name="connsiteY0" fmla="*/ 0 h 1140120"/>
              <a:gd name="connsiteX1" fmla="*/ 197223 w 2205318"/>
              <a:gd name="connsiteY1" fmla="*/ 28496 h 1140120"/>
              <a:gd name="connsiteX2" fmla="*/ 0 w 2205318"/>
              <a:gd name="connsiteY2" fmla="*/ 1140120 h 1140120"/>
              <a:gd name="connsiteX3" fmla="*/ 2205318 w 2205318"/>
              <a:gd name="connsiteY3" fmla="*/ 996684 h 1140120"/>
              <a:gd name="connsiteX4" fmla="*/ 1452282 w 2205318"/>
              <a:gd name="connsiteY4" fmla="*/ 189861 h 1140120"/>
              <a:gd name="connsiteX0" fmla="*/ 732542 w 2192510"/>
              <a:gd name="connsiteY0" fmla="*/ 0 h 1095528"/>
              <a:gd name="connsiteX1" fmla="*/ 184415 w 2192510"/>
              <a:gd name="connsiteY1" fmla="*/ 28496 h 1095528"/>
              <a:gd name="connsiteX2" fmla="*/ 0 w 2192510"/>
              <a:gd name="connsiteY2" fmla="*/ 1095528 h 1095528"/>
              <a:gd name="connsiteX3" fmla="*/ 2192510 w 2192510"/>
              <a:gd name="connsiteY3" fmla="*/ 996684 h 1095528"/>
              <a:gd name="connsiteX4" fmla="*/ 1439474 w 2192510"/>
              <a:gd name="connsiteY4" fmla="*/ 189861 h 1095528"/>
              <a:gd name="connsiteX0" fmla="*/ 732542 w 2192510"/>
              <a:gd name="connsiteY0" fmla="*/ 0 h 1099213"/>
              <a:gd name="connsiteX1" fmla="*/ 184415 w 2192510"/>
              <a:gd name="connsiteY1" fmla="*/ 28496 h 1099213"/>
              <a:gd name="connsiteX2" fmla="*/ 0 w 2192510"/>
              <a:gd name="connsiteY2" fmla="*/ 1095528 h 1099213"/>
              <a:gd name="connsiteX3" fmla="*/ 2192510 w 2192510"/>
              <a:gd name="connsiteY3" fmla="*/ 996684 h 1099213"/>
              <a:gd name="connsiteX4" fmla="*/ 1439474 w 2192510"/>
              <a:gd name="connsiteY4" fmla="*/ 189861 h 1099213"/>
              <a:gd name="connsiteX0" fmla="*/ 732542 w 2192510"/>
              <a:gd name="connsiteY0" fmla="*/ 0 h 1095528"/>
              <a:gd name="connsiteX1" fmla="*/ 184415 w 2192510"/>
              <a:gd name="connsiteY1" fmla="*/ 28496 h 1095528"/>
              <a:gd name="connsiteX2" fmla="*/ 0 w 2192510"/>
              <a:gd name="connsiteY2" fmla="*/ 1095528 h 1095528"/>
              <a:gd name="connsiteX3" fmla="*/ 2192510 w 2192510"/>
              <a:gd name="connsiteY3" fmla="*/ 996684 h 1095528"/>
              <a:gd name="connsiteX4" fmla="*/ 1439474 w 2192510"/>
              <a:gd name="connsiteY4" fmla="*/ 189861 h 1095528"/>
              <a:gd name="connsiteX0" fmla="*/ 732542 w 2192510"/>
              <a:gd name="connsiteY0" fmla="*/ 3259 h 1098787"/>
              <a:gd name="connsiteX1" fmla="*/ 184415 w 2192510"/>
              <a:gd name="connsiteY1" fmla="*/ 6274 h 1098787"/>
              <a:gd name="connsiteX2" fmla="*/ 0 w 2192510"/>
              <a:gd name="connsiteY2" fmla="*/ 1098787 h 1098787"/>
              <a:gd name="connsiteX3" fmla="*/ 2192510 w 2192510"/>
              <a:gd name="connsiteY3" fmla="*/ 999943 h 1098787"/>
              <a:gd name="connsiteX4" fmla="*/ 1439474 w 2192510"/>
              <a:gd name="connsiteY4" fmla="*/ 193120 h 109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510" h="1098787">
                <a:moveTo>
                  <a:pt x="732542" y="3259"/>
                </a:moveTo>
                <a:cubicBezTo>
                  <a:pt x="448873" y="15853"/>
                  <a:pt x="423475" y="-11656"/>
                  <a:pt x="184415" y="6274"/>
                </a:cubicBezTo>
                <a:cubicBezTo>
                  <a:pt x="43969" y="597945"/>
                  <a:pt x="71718" y="556423"/>
                  <a:pt x="0" y="1098787"/>
                </a:cubicBezTo>
                <a:cubicBezTo>
                  <a:pt x="1020694" y="1094073"/>
                  <a:pt x="1370317" y="1089427"/>
                  <a:pt x="2192510" y="999943"/>
                </a:cubicBezTo>
                <a:cubicBezTo>
                  <a:pt x="1959427" y="608485"/>
                  <a:pt x="1596356" y="315637"/>
                  <a:pt x="1439474" y="193120"/>
                </a:cubicBezTo>
              </a:path>
            </a:pathLst>
          </a:custGeom>
          <a:no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de-DE"/>
          </a:p>
        </p:txBody>
      </p:sp>
      <p:sp>
        <p:nvSpPr>
          <p:cNvPr id="8" name="Text Box 30">
            <a:extLst>
              <a:ext uri="{FF2B5EF4-FFF2-40B4-BE49-F238E27FC236}">
                <a16:creationId xmlns:a16="http://schemas.microsoft.com/office/drawing/2014/main" id="{347BEDF1-DEAB-4576-BFD2-17D45F5EB9F8}"/>
              </a:ext>
            </a:extLst>
          </p:cNvPr>
          <p:cNvSpPr txBox="1">
            <a:spLocks noChangeArrowheads="1"/>
          </p:cNvSpPr>
          <p:nvPr/>
        </p:nvSpPr>
        <p:spPr bwMode="auto">
          <a:xfrm>
            <a:off x="6956810" y="4605603"/>
            <a:ext cx="2926846" cy="707886"/>
          </a:xfrm>
          <a:prstGeom prst="rect">
            <a:avLst/>
          </a:prstGeom>
          <a:solidFill>
            <a:schemeClr val="bg1">
              <a:alpha val="68000"/>
            </a:schemeClr>
          </a:solidFill>
          <a:ln w="31750">
            <a:solidFill>
              <a:schemeClr val="bg2"/>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de-DE" altLang="de-DE" sz="2000" b="1" dirty="0"/>
              <a:t>ICON global</a:t>
            </a:r>
          </a:p>
          <a:p>
            <a:pPr algn="ctr" eaLnBrk="1" hangingPunct="1">
              <a:spcBef>
                <a:spcPts val="0"/>
              </a:spcBef>
            </a:pPr>
            <a:r>
              <a:rPr lang="de-DE" altLang="de-DE" sz="2000" b="1"/>
              <a:t>DET / ENS : 13 / 26 </a:t>
            </a:r>
            <a:r>
              <a:rPr lang="de-DE" altLang="de-DE" sz="2000" b="1" dirty="0"/>
              <a:t>km</a:t>
            </a:r>
          </a:p>
        </p:txBody>
      </p:sp>
      <p:sp>
        <p:nvSpPr>
          <p:cNvPr id="10" name="Line 34">
            <a:extLst>
              <a:ext uri="{FF2B5EF4-FFF2-40B4-BE49-F238E27FC236}">
                <a16:creationId xmlns:a16="http://schemas.microsoft.com/office/drawing/2014/main" id="{47426AA0-44A2-450F-99C0-BBB9FEC8E468}"/>
              </a:ext>
            </a:extLst>
          </p:cNvPr>
          <p:cNvSpPr>
            <a:spLocks noChangeShapeType="1"/>
          </p:cNvSpPr>
          <p:nvPr/>
        </p:nvSpPr>
        <p:spPr bwMode="auto">
          <a:xfrm flipV="1">
            <a:off x="8454217" y="3289660"/>
            <a:ext cx="495008" cy="1314348"/>
          </a:xfrm>
          <a:prstGeom prst="line">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13" name="Gerade Verbindung mit Pfeil 12">
            <a:extLst>
              <a:ext uri="{FF2B5EF4-FFF2-40B4-BE49-F238E27FC236}">
                <a16:creationId xmlns:a16="http://schemas.microsoft.com/office/drawing/2014/main" id="{1B2D79A6-41A1-4815-9CC8-D4FC860165C3}"/>
              </a:ext>
            </a:extLst>
          </p:cNvPr>
          <p:cNvCxnSpPr>
            <a:cxnSpLocks/>
          </p:cNvCxnSpPr>
          <p:nvPr/>
        </p:nvCxnSpPr>
        <p:spPr bwMode="auto">
          <a:xfrm flipV="1">
            <a:off x="9161885" y="2188029"/>
            <a:ext cx="120715" cy="391734"/>
          </a:xfrm>
          <a:prstGeom prst="straightConnector1">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6">
            <a:extLst>
              <a:ext uri="{FF2B5EF4-FFF2-40B4-BE49-F238E27FC236}">
                <a16:creationId xmlns:a16="http://schemas.microsoft.com/office/drawing/2014/main" id="{C4EB35EC-E42F-4D3F-BC7B-D68AAC9A3878}"/>
              </a:ext>
            </a:extLst>
          </p:cNvPr>
          <p:cNvSpPr txBox="1">
            <a:spLocks noChangeArrowheads="1"/>
          </p:cNvSpPr>
          <p:nvPr/>
        </p:nvSpPr>
        <p:spPr bwMode="auto">
          <a:xfrm>
            <a:off x="9890541" y="1467502"/>
            <a:ext cx="2006849" cy="1077218"/>
          </a:xfrm>
          <a:prstGeom prst="rect">
            <a:avLst/>
          </a:prstGeom>
          <a:solidFill>
            <a:schemeClr val="bg1">
              <a:alpha val="79000"/>
            </a:schemeClr>
          </a:solidFill>
          <a:ln w="31750">
            <a:solidFill>
              <a:schemeClr val="bg2"/>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DE" altLang="de-DE" sz="1600" b="1" dirty="0"/>
              <a:t>ICON-D2</a:t>
            </a:r>
          </a:p>
          <a:p>
            <a:pPr algn="ctr" eaLnBrk="1" hangingPunct="1"/>
            <a:r>
              <a:rPr lang="de-DE" altLang="de-DE" sz="1600" b="1" dirty="0"/>
              <a:t>DET / ENS : 2 km</a:t>
            </a:r>
          </a:p>
          <a:p>
            <a:pPr algn="ctr" eaLnBrk="1" hangingPunct="1"/>
            <a:r>
              <a:rPr lang="de-DE" altLang="de-DE" sz="1600" b="1" dirty="0"/>
              <a:t>20 </a:t>
            </a:r>
            <a:r>
              <a:rPr lang="de-DE" altLang="de-DE" sz="1600" b="1" dirty="0" err="1"/>
              <a:t>mem</a:t>
            </a:r>
            <a:r>
              <a:rPr lang="de-DE" altLang="de-DE" sz="1600" b="1" dirty="0"/>
              <a:t> (40 in </a:t>
            </a:r>
            <a:r>
              <a:rPr lang="de-DE" altLang="de-DE" sz="1600" b="1" dirty="0" err="1"/>
              <a:t>ass</a:t>
            </a:r>
            <a:r>
              <a:rPr lang="de-DE" altLang="de-DE" sz="1600" b="1" dirty="0"/>
              <a:t>)</a:t>
            </a:r>
          </a:p>
          <a:p>
            <a:pPr algn="ctr" eaLnBrk="1" hangingPunct="1"/>
            <a:r>
              <a:rPr lang="de-DE" altLang="de-DE" sz="1600" b="1" dirty="0">
                <a:solidFill>
                  <a:srgbClr val="0000FF"/>
                </a:solidFill>
              </a:rPr>
              <a:t>3-hourly </a:t>
            </a:r>
            <a:r>
              <a:rPr lang="de-DE" altLang="de-DE" sz="1600" b="1" dirty="0" err="1">
                <a:solidFill>
                  <a:srgbClr val="0000FF"/>
                </a:solidFill>
              </a:rPr>
              <a:t>fcst</a:t>
            </a:r>
            <a:r>
              <a:rPr lang="de-DE" altLang="de-DE" sz="1600" b="1" dirty="0">
                <a:solidFill>
                  <a:srgbClr val="0000FF"/>
                </a:solidFill>
              </a:rPr>
              <a:t> +48 h</a:t>
            </a:r>
          </a:p>
        </p:txBody>
      </p:sp>
      <p:grpSp>
        <p:nvGrpSpPr>
          <p:cNvPr id="2" name="Gruppieren 1">
            <a:extLst>
              <a:ext uri="{FF2B5EF4-FFF2-40B4-BE49-F238E27FC236}">
                <a16:creationId xmlns:a16="http://schemas.microsoft.com/office/drawing/2014/main" id="{D78A91F7-A3C8-46C0-8C9C-AF8146B533A9}"/>
              </a:ext>
            </a:extLst>
          </p:cNvPr>
          <p:cNvGrpSpPr/>
          <p:nvPr/>
        </p:nvGrpSpPr>
        <p:grpSpPr>
          <a:xfrm>
            <a:off x="9883656" y="5700416"/>
            <a:ext cx="3801663" cy="452859"/>
            <a:chOff x="3991364" y="6248044"/>
            <a:chExt cx="3801663" cy="452859"/>
          </a:xfrm>
        </p:grpSpPr>
        <p:cxnSp>
          <p:nvCxnSpPr>
            <p:cNvPr id="19" name="Gerade Verbindung mit Pfeil 18">
              <a:extLst>
                <a:ext uri="{FF2B5EF4-FFF2-40B4-BE49-F238E27FC236}">
                  <a16:creationId xmlns:a16="http://schemas.microsoft.com/office/drawing/2014/main" id="{7F2CEC6B-4205-45F0-BF4D-A44CA9E252C2}"/>
                </a:ext>
              </a:extLst>
            </p:cNvPr>
            <p:cNvCxnSpPr>
              <a:cxnSpLocks/>
            </p:cNvCxnSpPr>
            <p:nvPr/>
          </p:nvCxnSpPr>
          <p:spPr bwMode="auto">
            <a:xfrm flipV="1">
              <a:off x="3991364" y="6248044"/>
              <a:ext cx="249983" cy="348192"/>
            </a:xfrm>
            <a:prstGeom prst="straightConnector1">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a:extLst>
                <a:ext uri="{FF2B5EF4-FFF2-40B4-BE49-F238E27FC236}">
                  <a16:creationId xmlns:a16="http://schemas.microsoft.com/office/drawing/2014/main" id="{47AF5CEC-7952-4A44-BEFF-65129E6C6A8E}"/>
                </a:ext>
              </a:extLst>
            </p:cNvPr>
            <p:cNvSpPr txBox="1"/>
            <p:nvPr/>
          </p:nvSpPr>
          <p:spPr>
            <a:xfrm>
              <a:off x="4188278" y="6331571"/>
              <a:ext cx="3604749" cy="369332"/>
            </a:xfrm>
            <a:prstGeom prst="rect">
              <a:avLst/>
            </a:prstGeom>
            <a:noFill/>
          </p:spPr>
          <p:txBody>
            <a:bodyPr wrap="square" rtlCol="0">
              <a:spAutoFit/>
            </a:bodyPr>
            <a:lstStyle/>
            <a:p>
              <a:r>
                <a:rPr lang="de-DE">
                  <a:solidFill>
                    <a:srgbClr val="FF0000"/>
                  </a:solidFill>
                  <a:latin typeface="Arial" panose="020B0604020202020204" pitchFamily="34" charset="0"/>
                  <a:cs typeface="Arial" panose="020B0604020202020204" pitchFamily="34" charset="0"/>
                </a:rPr>
                <a:t>= Boundary data</a:t>
              </a:r>
              <a:endParaRPr lang="de-DE" dirty="0">
                <a:solidFill>
                  <a:srgbClr val="FF0000"/>
                </a:solidFill>
                <a:latin typeface="Arial" panose="020B0604020202020204" pitchFamily="34" charset="0"/>
                <a:cs typeface="Arial" panose="020B0604020202020204" pitchFamily="34" charset="0"/>
              </a:endParaRPr>
            </a:p>
          </p:txBody>
        </p:sp>
      </p:grpSp>
      <p:sp>
        <p:nvSpPr>
          <p:cNvPr id="15" name="Titel 14">
            <a:extLst>
              <a:ext uri="{FF2B5EF4-FFF2-40B4-BE49-F238E27FC236}">
                <a16:creationId xmlns:a16="http://schemas.microsoft.com/office/drawing/2014/main" id="{AF5D9198-09BA-44BB-B1DF-7DCF97ED4FBD}"/>
              </a:ext>
            </a:extLst>
          </p:cNvPr>
          <p:cNvSpPr>
            <a:spLocks noGrp="1"/>
          </p:cNvSpPr>
          <p:nvPr>
            <p:ph type="title"/>
          </p:nvPr>
        </p:nvSpPr>
        <p:spPr/>
        <p:txBody>
          <a:bodyPr/>
          <a:lstStyle/>
          <a:p>
            <a:r>
              <a:rPr lang="en-GB" noProof="0" dirty="0"/>
              <a:t>Some more details on the ICON-RUC</a:t>
            </a:r>
          </a:p>
        </p:txBody>
      </p:sp>
      <p:sp>
        <p:nvSpPr>
          <p:cNvPr id="20" name="Inhaltsplatzhalter 3">
            <a:extLst>
              <a:ext uri="{FF2B5EF4-FFF2-40B4-BE49-F238E27FC236}">
                <a16:creationId xmlns:a16="http://schemas.microsoft.com/office/drawing/2014/main" id="{3A017EC1-FF72-4CD3-A0DB-340A3899E568}"/>
              </a:ext>
            </a:extLst>
          </p:cNvPr>
          <p:cNvSpPr>
            <a:spLocks noGrp="1"/>
          </p:cNvSpPr>
          <p:nvPr>
            <p:ph idx="1"/>
          </p:nvPr>
        </p:nvSpPr>
        <p:spPr/>
        <p:txBody>
          <a:bodyPr/>
          <a:lstStyle/>
          <a:p>
            <a:pPr marL="0" indent="0">
              <a:buNone/>
            </a:pPr>
            <a:r>
              <a:rPr lang="en-GB" sz="2000" b="1" dirty="0">
                <a:solidFill>
                  <a:srgbClr val="FF0000"/>
                </a:solidFill>
              </a:rPr>
              <a:t>Other</a:t>
            </a:r>
            <a:r>
              <a:rPr lang="en-GB" sz="2000" b="1" noProof="0" dirty="0">
                <a:solidFill>
                  <a:srgbClr val="FF0000"/>
                </a:solidFill>
              </a:rPr>
              <a:t> differences to ICON-D2: </a:t>
            </a:r>
          </a:p>
          <a:p>
            <a:pPr>
              <a:spcBef>
                <a:spcPts val="1800"/>
              </a:spcBef>
            </a:pPr>
            <a:r>
              <a:rPr lang="en-GB" sz="2000" noProof="0" dirty="0"/>
              <a:t>Focus on </a:t>
            </a:r>
            <a:r>
              <a:rPr lang="en-GB" sz="2000" b="1" noProof="0" dirty="0">
                <a:solidFill>
                  <a:srgbClr val="0000FF"/>
                </a:solidFill>
              </a:rPr>
              <a:t>good precipitation</a:t>
            </a:r>
            <a:br>
              <a:rPr lang="en-GB" sz="2000" b="1" noProof="0" dirty="0">
                <a:solidFill>
                  <a:srgbClr val="0000FF"/>
                </a:solidFill>
              </a:rPr>
            </a:br>
            <a:r>
              <a:rPr lang="en-GB" sz="2000" b="1" noProof="0" dirty="0">
                <a:solidFill>
                  <a:srgbClr val="0000FF"/>
                </a:solidFill>
              </a:rPr>
              <a:t>and clouds / synthetic cloudy</a:t>
            </a:r>
            <a:br>
              <a:rPr lang="en-GB" sz="2000" b="1" noProof="0" dirty="0">
                <a:solidFill>
                  <a:srgbClr val="0000FF"/>
                </a:solidFill>
              </a:rPr>
            </a:br>
            <a:r>
              <a:rPr lang="en-GB" sz="2000" b="1" noProof="0" dirty="0" err="1">
                <a:solidFill>
                  <a:srgbClr val="0000FF"/>
                </a:solidFill>
              </a:rPr>
              <a:t>obs</a:t>
            </a:r>
            <a:r>
              <a:rPr lang="en-GB" sz="2000" b="1" noProof="0" dirty="0">
                <a:solidFill>
                  <a:srgbClr val="0000FF"/>
                </a:solidFill>
              </a:rPr>
              <a:t> at the same time</a:t>
            </a:r>
          </a:p>
          <a:p>
            <a:pPr>
              <a:spcBef>
                <a:spcPts val="1800"/>
              </a:spcBef>
            </a:pPr>
            <a:r>
              <a:rPr lang="en-GB" sz="2000" b="1" noProof="0" dirty="0">
                <a:solidFill>
                  <a:srgbClr val="0000FF"/>
                </a:solidFill>
              </a:rPr>
              <a:t>2-moment cloud microphysics </a:t>
            </a:r>
            <a:r>
              <a:rPr lang="en-GB" sz="2000" b="1" noProof="0" dirty="0">
                <a:solidFill>
                  <a:srgbClr val="FF0000"/>
                </a:solidFill>
              </a:rPr>
              <a:t>with explicit hail</a:t>
            </a:r>
          </a:p>
          <a:p>
            <a:pPr>
              <a:spcBef>
                <a:spcPts val="1800"/>
              </a:spcBef>
            </a:pPr>
            <a:r>
              <a:rPr lang="en-GB" sz="2000" b="1" noProof="0" dirty="0">
                <a:solidFill>
                  <a:srgbClr val="0000FF"/>
                </a:solidFill>
              </a:rPr>
              <a:t>For the first time </a:t>
            </a:r>
            <a:r>
              <a:rPr lang="en-GB" sz="2000" noProof="0" dirty="0"/>
              <a:t>hourly NWP update </a:t>
            </a:r>
            <a:r>
              <a:rPr lang="en-GB" sz="2000" b="1" noProof="0" dirty="0">
                <a:solidFill>
                  <a:srgbClr val="0000FF"/>
                </a:solidFill>
              </a:rPr>
              <a:t>at DWD</a:t>
            </a:r>
          </a:p>
          <a:p>
            <a:pPr>
              <a:spcBef>
                <a:spcPts val="1800"/>
              </a:spcBef>
            </a:pPr>
            <a:r>
              <a:rPr lang="en-GB" sz="3200" b="1" dirty="0">
                <a:solidFill>
                  <a:srgbClr val="00CC00"/>
                </a:solidFill>
              </a:rPr>
              <a:t>Available </a:t>
            </a:r>
            <a:r>
              <a:rPr lang="en-GB" sz="3200" b="1">
                <a:solidFill>
                  <a:srgbClr val="00CC00"/>
                </a:solidFill>
              </a:rPr>
              <a:t>after 35</a:t>
            </a:r>
            <a:r>
              <a:rPr lang="en-GB" sz="3200" b="1" dirty="0">
                <a:solidFill>
                  <a:srgbClr val="00CC00"/>
                </a:solidFill>
              </a:rPr>
              <a:t>’!</a:t>
            </a:r>
          </a:p>
          <a:p>
            <a:pPr>
              <a:spcBef>
                <a:spcPts val="1800"/>
              </a:spcBef>
            </a:pPr>
            <a:r>
              <a:rPr lang="en-GB" sz="3200" b="1">
                <a:solidFill>
                  <a:srgbClr val="00CC00"/>
                </a:solidFill>
              </a:rPr>
              <a:t>Operational </a:t>
            </a:r>
            <a:r>
              <a:rPr lang="en-GB" sz="3200" b="1" dirty="0">
                <a:solidFill>
                  <a:srgbClr val="00CC00"/>
                </a:solidFill>
              </a:rPr>
              <a:t>since </a:t>
            </a:r>
            <a:r>
              <a:rPr lang="en-GB" sz="3200" b="1">
                <a:solidFill>
                  <a:srgbClr val="00CC00"/>
                </a:solidFill>
              </a:rPr>
              <a:t>July 2024</a:t>
            </a:r>
          </a:p>
          <a:p>
            <a:pPr>
              <a:spcBef>
                <a:spcPts val="1800"/>
              </a:spcBef>
            </a:pPr>
            <a:r>
              <a:rPr lang="en-GB" sz="3200" b="1">
                <a:solidFill>
                  <a:srgbClr val="00CC00"/>
                </a:solidFill>
              </a:rPr>
              <a:t>Now on opendata.dwd.de</a:t>
            </a:r>
            <a:endParaRPr lang="en-GB" sz="3200" b="1" dirty="0">
              <a:solidFill>
                <a:srgbClr val="00CC00"/>
              </a:solidFill>
            </a:endParaRPr>
          </a:p>
          <a:p>
            <a:pPr marL="0" indent="0">
              <a:spcBef>
                <a:spcPts val="1800"/>
              </a:spcBef>
              <a:buNone/>
            </a:pPr>
            <a:endParaRPr lang="en-GB" sz="2000" b="1" noProof="0" dirty="0">
              <a:solidFill>
                <a:srgbClr val="0000FF"/>
              </a:solidFill>
            </a:endParaRPr>
          </a:p>
          <a:p>
            <a:pPr>
              <a:spcBef>
                <a:spcPts val="1800"/>
              </a:spcBef>
            </a:pPr>
            <a:endParaRPr lang="en-GB" sz="2000" b="1" noProof="0" dirty="0">
              <a:solidFill>
                <a:srgbClr val="0000FF"/>
              </a:solidFill>
            </a:endParaRPr>
          </a:p>
          <a:p>
            <a:pPr marL="0" indent="0">
              <a:buNone/>
            </a:pPr>
            <a:endParaRPr lang="en-GB" sz="2000" noProof="0" dirty="0"/>
          </a:p>
        </p:txBody>
      </p:sp>
      <p:sp>
        <p:nvSpPr>
          <p:cNvPr id="9" name="Text Box 31">
            <a:extLst>
              <a:ext uri="{FF2B5EF4-FFF2-40B4-BE49-F238E27FC236}">
                <a16:creationId xmlns:a16="http://schemas.microsoft.com/office/drawing/2014/main" id="{EF364BB5-7427-4642-9419-B96D668FDD8E}"/>
              </a:ext>
            </a:extLst>
          </p:cNvPr>
          <p:cNvSpPr txBox="1">
            <a:spLocks noChangeArrowheads="1"/>
          </p:cNvSpPr>
          <p:nvPr/>
        </p:nvSpPr>
        <p:spPr bwMode="auto">
          <a:xfrm>
            <a:off x="8002824" y="2614856"/>
            <a:ext cx="2559551" cy="584775"/>
          </a:xfrm>
          <a:prstGeom prst="rect">
            <a:avLst/>
          </a:prstGeom>
          <a:solidFill>
            <a:schemeClr val="bg1">
              <a:alpha val="50000"/>
            </a:schemeClr>
          </a:solidFill>
          <a:ln w="31750">
            <a:solidFill>
              <a:schemeClr val="bg2"/>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0"/>
              </a:spcBef>
            </a:pPr>
            <a:r>
              <a:rPr lang="de-DE" altLang="de-DE" sz="1600" b="1" dirty="0"/>
              <a:t>ICON-EU Nest</a:t>
            </a:r>
          </a:p>
          <a:p>
            <a:pPr algn="ctr" eaLnBrk="1" hangingPunct="1">
              <a:spcBef>
                <a:spcPts val="0"/>
              </a:spcBef>
            </a:pPr>
            <a:r>
              <a:rPr lang="de-DE" altLang="de-DE" sz="1600" b="1"/>
              <a:t>DET / ENS : 6.5 / 13 </a:t>
            </a:r>
            <a:r>
              <a:rPr lang="de-DE" altLang="de-DE" sz="1600" b="1" dirty="0"/>
              <a:t>km</a:t>
            </a:r>
          </a:p>
        </p:txBody>
      </p:sp>
    </p:spTree>
    <p:extLst>
      <p:ext uri="{BB962C8B-B14F-4D97-AF65-F5344CB8AC3E}">
        <p14:creationId xmlns:p14="http://schemas.microsoft.com/office/powerpoint/2010/main" val="214756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lstStyle/>
          <a:p>
            <a:r>
              <a:rPr lang="en-GB" noProof="0" dirty="0">
                <a:solidFill>
                  <a:srgbClr val="FF0000"/>
                </a:solidFill>
              </a:rPr>
              <a:t>NWP results in observation space</a:t>
            </a:r>
            <a:br>
              <a:rPr lang="en-GB" noProof="0" dirty="0"/>
            </a:br>
            <a:r>
              <a:rPr lang="en-GB" noProof="0" dirty="0"/>
              <a:t>(</a:t>
            </a:r>
            <a:r>
              <a:rPr lang="en-GB" noProof="0" dirty="0" err="1"/>
              <a:t>dBZ</a:t>
            </a:r>
            <a:r>
              <a:rPr lang="en-GB" noProof="0" dirty="0"/>
              <a:t>, cell objects, Sat IR / VIS channels)</a:t>
            </a:r>
          </a:p>
        </p:txBody>
      </p:sp>
      <p:sp>
        <p:nvSpPr>
          <p:cNvPr id="8" name="Inhaltsplatzhalter 2"/>
          <p:cNvSpPr>
            <a:spLocks noGrp="1"/>
          </p:cNvSpPr>
          <p:nvPr>
            <p:ph idx="1"/>
          </p:nvPr>
        </p:nvSpPr>
        <p:spPr>
          <a:xfrm>
            <a:off x="377890" y="1060127"/>
            <a:ext cx="11814110" cy="5033169"/>
          </a:xfrm>
        </p:spPr>
        <p:txBody>
          <a:bodyPr/>
          <a:lstStyle/>
          <a:p>
            <a:pPr>
              <a:spcBef>
                <a:spcPts val="600"/>
              </a:spcBef>
            </a:pPr>
            <a:r>
              <a:rPr lang="en-GB" altLang="de-DE" sz="2000" b="1" noProof="0" dirty="0">
                <a:sym typeface="Wingdings" panose="05000000000000000000" pitchFamily="2" charset="2"/>
              </a:rPr>
              <a:t>Advanced forward operators for:</a:t>
            </a:r>
          </a:p>
          <a:p>
            <a:pPr>
              <a:spcBef>
                <a:spcPts val="300"/>
              </a:spcBef>
            </a:pPr>
            <a:r>
              <a:rPr lang="en-GB" altLang="de-DE" sz="2000" b="1" noProof="0" dirty="0">
                <a:solidFill>
                  <a:srgbClr val="0000FF"/>
                </a:solidFill>
                <a:sym typeface="Wingdings" panose="05000000000000000000" pitchFamily="2" charset="2"/>
              </a:rPr>
              <a:t>Radar volumes/composites </a:t>
            </a:r>
            <a:r>
              <a:rPr lang="en-GB" altLang="de-DE" sz="2000" b="1" noProof="0" dirty="0">
                <a:solidFill>
                  <a:srgbClr val="DD9609"/>
                </a:solidFill>
                <a:sym typeface="Wingdings" panose="05000000000000000000" pitchFamily="2" charset="2"/>
              </a:rPr>
              <a:t>EMVORADO (</a:t>
            </a:r>
            <a:r>
              <a:rPr lang="en-GB" altLang="de-DE" sz="2000" b="1" dirty="0">
                <a:solidFill>
                  <a:srgbClr val="DD9609"/>
                </a:solidFill>
                <a:sym typeface="Wingdings" panose="05000000000000000000" pitchFamily="2" charset="2"/>
              </a:rPr>
              <a:t>V</a:t>
            </a:r>
            <a:r>
              <a:rPr lang="en-GB" altLang="de-DE" sz="2000" b="1" noProof="0" dirty="0">
                <a:solidFill>
                  <a:srgbClr val="DD9609"/>
                </a:solidFill>
                <a:sym typeface="Wingdings" panose="05000000000000000000" pitchFamily="2" charset="2"/>
              </a:rPr>
              <a:t>r, </a:t>
            </a:r>
            <a:r>
              <a:rPr lang="en-GB" altLang="de-DE" sz="2000" b="1" dirty="0">
                <a:solidFill>
                  <a:srgbClr val="DD9609"/>
                </a:solidFill>
                <a:sym typeface="Wingdings" panose="05000000000000000000" pitchFamily="2" charset="2"/>
              </a:rPr>
              <a:t>R</a:t>
            </a:r>
            <a:r>
              <a:rPr lang="en-GB" altLang="de-DE" sz="2000" b="1" noProof="0" dirty="0" err="1">
                <a:solidFill>
                  <a:srgbClr val="DD9609"/>
                </a:solidFill>
                <a:sym typeface="Wingdings" panose="05000000000000000000" pitchFamily="2" charset="2"/>
              </a:rPr>
              <a:t>efl</a:t>
            </a:r>
            <a:r>
              <a:rPr lang="en-GB" altLang="de-DE" sz="2000" b="1" noProof="0" dirty="0">
                <a:solidFill>
                  <a:srgbClr val="DD9609"/>
                </a:solidFill>
                <a:sym typeface="Wingdings" panose="05000000000000000000" pitchFamily="2" charset="2"/>
              </a:rPr>
              <a:t>, pol. </a:t>
            </a:r>
            <a:r>
              <a:rPr lang="en-GB" altLang="de-DE" sz="2000" b="1" dirty="0">
                <a:solidFill>
                  <a:srgbClr val="DD9609"/>
                </a:solidFill>
                <a:sym typeface="Wingdings" panose="05000000000000000000" pitchFamily="2" charset="2"/>
              </a:rPr>
              <a:t>p</a:t>
            </a:r>
            <a:r>
              <a:rPr lang="en-GB" altLang="de-DE" sz="2000" b="1" noProof="0" dirty="0">
                <a:solidFill>
                  <a:srgbClr val="DD9609"/>
                </a:solidFill>
                <a:sym typeface="Wingdings" panose="05000000000000000000" pitchFamily="2" charset="2"/>
              </a:rPr>
              <a:t>ar.)</a:t>
            </a:r>
          </a:p>
          <a:p>
            <a:pPr>
              <a:spcBef>
                <a:spcPts val="300"/>
              </a:spcBef>
            </a:pPr>
            <a:r>
              <a:rPr lang="en-GB" altLang="de-DE" sz="2000" b="1" noProof="0" dirty="0">
                <a:solidFill>
                  <a:srgbClr val="0000FF"/>
                </a:solidFill>
              </a:rPr>
              <a:t>Cell objects </a:t>
            </a:r>
            <a:r>
              <a:rPr lang="en-GB" altLang="de-DE" sz="2000" b="1" noProof="0" dirty="0">
                <a:solidFill>
                  <a:srgbClr val="DD9609"/>
                </a:solidFill>
              </a:rPr>
              <a:t>EMVORADO + KONRAD3D (cell tracking in each RUC member)</a:t>
            </a:r>
          </a:p>
          <a:p>
            <a:pPr>
              <a:spcBef>
                <a:spcPts val="300"/>
              </a:spcBef>
            </a:pPr>
            <a:r>
              <a:rPr lang="en-GB" altLang="de-DE" sz="2000" b="1" noProof="0" dirty="0">
                <a:solidFill>
                  <a:srgbClr val="0000FF"/>
                </a:solidFill>
              </a:rPr>
              <a:t>VIS / IR sat images </a:t>
            </a:r>
            <a:r>
              <a:rPr lang="en-GB" altLang="de-DE" sz="2000" b="1" noProof="0" dirty="0">
                <a:solidFill>
                  <a:srgbClr val="DD9609"/>
                </a:solidFill>
              </a:rPr>
              <a:t>MFASIS / RTTOV</a:t>
            </a:r>
          </a:p>
          <a:p>
            <a:pPr>
              <a:spcBef>
                <a:spcPts val="600"/>
              </a:spcBef>
            </a:pPr>
            <a:endParaRPr lang="en-GB" altLang="de-DE" sz="2000" b="1" noProof="0" dirty="0">
              <a:solidFill>
                <a:srgbClr val="0000FF"/>
              </a:solidFill>
            </a:endParaRPr>
          </a:p>
          <a:p>
            <a:pPr>
              <a:spcBef>
                <a:spcPts val="600"/>
              </a:spcBef>
            </a:pPr>
            <a:endParaRPr lang="en-GB" altLang="de-DE" sz="2000" b="1" noProof="0" dirty="0">
              <a:solidFill>
                <a:srgbClr val="0000FF"/>
              </a:solidFill>
            </a:endParaRPr>
          </a:p>
          <a:p>
            <a:pPr marL="0" indent="0">
              <a:spcBef>
                <a:spcPts val="0"/>
              </a:spcBef>
              <a:buNone/>
            </a:pPr>
            <a:endParaRPr lang="en-GB" altLang="de-DE" sz="2000" noProof="0" dirty="0"/>
          </a:p>
          <a:p>
            <a:pPr marL="0" indent="0">
              <a:spcBef>
                <a:spcPts val="0"/>
              </a:spcBef>
              <a:buNone/>
            </a:pPr>
            <a:endParaRPr lang="en-GB" altLang="de-DE" sz="2000" noProof="0" dirty="0"/>
          </a:p>
          <a:p>
            <a:pPr>
              <a:spcBef>
                <a:spcPts val="1800"/>
              </a:spcBef>
            </a:pPr>
            <a:endParaRPr lang="en-GB" altLang="de-DE" sz="2000" b="1" noProof="0" dirty="0">
              <a:solidFill>
                <a:srgbClr val="0000FF"/>
              </a:solidFill>
            </a:endParaRPr>
          </a:p>
          <a:p>
            <a:pPr>
              <a:spcBef>
                <a:spcPts val="1800"/>
              </a:spcBef>
            </a:pPr>
            <a:endParaRPr lang="en-GB" altLang="de-DE" sz="2000" b="1" noProof="0" dirty="0">
              <a:solidFill>
                <a:srgbClr val="0000FF"/>
              </a:solidFill>
            </a:endParaRPr>
          </a:p>
          <a:p>
            <a:pPr>
              <a:spcBef>
                <a:spcPts val="300"/>
              </a:spcBef>
            </a:pPr>
            <a:r>
              <a:rPr lang="en-GB" altLang="de-DE" sz="2000" b="1" noProof="0" dirty="0">
                <a:solidFill>
                  <a:srgbClr val="0000FF"/>
                </a:solidFill>
              </a:rPr>
              <a:t>Seamless combined Nowcasting-NWP-products </a:t>
            </a:r>
            <a:r>
              <a:rPr lang="en-GB" altLang="de-DE" sz="2000" b="1" noProof="0" dirty="0">
                <a:solidFill>
                  <a:srgbClr val="DD9609"/>
                </a:solidFill>
              </a:rPr>
              <a:t>(5‘ update, 5‘ time resolution)</a:t>
            </a:r>
          </a:p>
          <a:p>
            <a:pPr>
              <a:spcBef>
                <a:spcPts val="300"/>
              </a:spcBef>
            </a:pPr>
            <a:r>
              <a:rPr lang="en-GB" sz="2000" b="1" noProof="0" dirty="0">
                <a:solidFill>
                  <a:srgbClr val="0000FF"/>
                </a:solidFill>
              </a:rPr>
              <a:t>Verification / model development</a:t>
            </a:r>
            <a:endParaRPr lang="en-GB" sz="2000" noProof="0" dirty="0"/>
          </a:p>
          <a:p>
            <a:pPr>
              <a:lnSpc>
                <a:spcPct val="114000"/>
              </a:lnSpc>
              <a:spcBef>
                <a:spcPts val="300"/>
              </a:spcBef>
            </a:pPr>
            <a:r>
              <a:rPr lang="en-GB" sz="2000" b="1" noProof="0" dirty="0">
                <a:solidFill>
                  <a:srgbClr val="0000FF"/>
                </a:solidFill>
              </a:rPr>
              <a:t>Assimilation</a:t>
            </a:r>
            <a:r>
              <a:rPr lang="en-GB" sz="2000" noProof="0" dirty="0"/>
              <a:t> by our </a:t>
            </a:r>
            <a:r>
              <a:rPr lang="en-GB" sz="2000" b="1" noProof="0" dirty="0">
                <a:solidFill>
                  <a:srgbClr val="0000FF"/>
                </a:solidFill>
              </a:rPr>
              <a:t>LETKF together </a:t>
            </a:r>
            <a:r>
              <a:rPr lang="en-GB" sz="2000" noProof="0" dirty="0"/>
              <a:t>with</a:t>
            </a:r>
            <a:br>
              <a:rPr lang="en-GB" sz="2000" noProof="0" dirty="0"/>
            </a:br>
            <a:r>
              <a:rPr lang="en-GB" sz="2000" b="1" noProof="0" dirty="0">
                <a:solidFill>
                  <a:srgbClr val="0000FF"/>
                </a:solidFill>
              </a:rPr>
              <a:t>conventional data </a:t>
            </a:r>
            <a:r>
              <a:rPr lang="en-GB" sz="2000" noProof="0" dirty="0"/>
              <a:t>and</a:t>
            </a:r>
            <a:r>
              <a:rPr lang="en-GB" sz="2000" b="1" noProof="0" dirty="0">
                <a:solidFill>
                  <a:srgbClr val="0000FF"/>
                </a:solidFill>
              </a:rPr>
              <a:t> Latent Heat Nudging (LHN)</a:t>
            </a:r>
          </a:p>
        </p:txBody>
      </p:sp>
      <p:grpSp>
        <p:nvGrpSpPr>
          <p:cNvPr id="2" name="Gruppieren 1">
            <a:extLst>
              <a:ext uri="{FF2B5EF4-FFF2-40B4-BE49-F238E27FC236}">
                <a16:creationId xmlns:a16="http://schemas.microsoft.com/office/drawing/2014/main" id="{9D804C6D-3469-43BD-A03A-A5F4AEA38D93}"/>
              </a:ext>
            </a:extLst>
          </p:cNvPr>
          <p:cNvGrpSpPr/>
          <p:nvPr/>
        </p:nvGrpSpPr>
        <p:grpSpPr>
          <a:xfrm>
            <a:off x="7392144" y="2276872"/>
            <a:ext cx="2099805" cy="2093747"/>
            <a:chOff x="7608168" y="2384461"/>
            <a:chExt cx="1882331" cy="1588217"/>
          </a:xfrm>
        </p:grpSpPr>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l="21957" t="11655" r="14168" b="9483"/>
            <a:stretch/>
          </p:blipFill>
          <p:spPr>
            <a:xfrm>
              <a:off x="7608168" y="2384461"/>
              <a:ext cx="1882331" cy="1588217"/>
            </a:xfrm>
            <a:prstGeom prst="rect">
              <a:avLst/>
            </a:prstGeom>
            <a:ln w="25400">
              <a:solidFill>
                <a:schemeClr val="tx1"/>
              </a:solidFill>
            </a:ln>
          </p:spPr>
        </p:pic>
        <p:sp>
          <p:nvSpPr>
            <p:cNvPr id="16" name="Textfeld 15">
              <a:extLst>
                <a:ext uri="{FF2B5EF4-FFF2-40B4-BE49-F238E27FC236}">
                  <a16:creationId xmlns:a16="http://schemas.microsoft.com/office/drawing/2014/main" id="{E3487A20-4FC0-45FF-9D2A-1BB7B3503BF0}"/>
                </a:ext>
              </a:extLst>
            </p:cNvPr>
            <p:cNvSpPr txBox="1"/>
            <p:nvPr/>
          </p:nvSpPr>
          <p:spPr>
            <a:xfrm>
              <a:off x="7616836" y="2403291"/>
              <a:ext cx="1503500" cy="584775"/>
            </a:xfrm>
            <a:prstGeom prst="rect">
              <a:avLst/>
            </a:prstGeom>
            <a:noFill/>
          </p:spPr>
          <p:txBody>
            <a:bodyPr wrap="square" rtlCol="0">
              <a:spAutoFit/>
            </a:bodyPr>
            <a:lstStyle/>
            <a:p>
              <a:r>
                <a:rPr lang="de-DE" sz="1600" b="1" dirty="0">
                  <a:solidFill>
                    <a:srgbClr val="FF0000"/>
                  </a:solidFill>
                </a:rPr>
                <a:t>KONRAD3D </a:t>
              </a:r>
              <a:r>
                <a:rPr lang="de-DE" sz="1600" b="1" dirty="0" err="1">
                  <a:solidFill>
                    <a:srgbClr val="FF0000"/>
                  </a:solidFill>
                </a:rPr>
                <a:t>detect</a:t>
              </a:r>
              <a:r>
                <a:rPr lang="de-DE" sz="1600" b="1" dirty="0">
                  <a:solidFill>
                    <a:srgbClr val="FF0000"/>
                  </a:solidFill>
                </a:rPr>
                <a:t> + track</a:t>
              </a:r>
              <a:endParaRPr lang="de-DE" sz="2000" b="1" dirty="0">
                <a:solidFill>
                  <a:srgbClr val="FF0000"/>
                </a:solidFill>
              </a:endParaRPr>
            </a:p>
          </p:txBody>
        </p:sp>
      </p:grpSp>
      <p:grpSp>
        <p:nvGrpSpPr>
          <p:cNvPr id="3" name="Gruppieren 2">
            <a:extLst>
              <a:ext uri="{FF2B5EF4-FFF2-40B4-BE49-F238E27FC236}">
                <a16:creationId xmlns:a16="http://schemas.microsoft.com/office/drawing/2014/main" id="{D0C3FB32-B8EB-4ABA-B3B1-87587C0A4468}"/>
              </a:ext>
            </a:extLst>
          </p:cNvPr>
          <p:cNvGrpSpPr/>
          <p:nvPr/>
        </p:nvGrpSpPr>
        <p:grpSpPr>
          <a:xfrm>
            <a:off x="9868516" y="1556792"/>
            <a:ext cx="2132140" cy="2161619"/>
            <a:chOff x="9678494" y="2060848"/>
            <a:chExt cx="2132140" cy="2161619"/>
          </a:xfrm>
        </p:grpSpPr>
        <p:pic>
          <p:nvPicPr>
            <p:cNvPr id="14" name="Grafik 13">
              <a:extLst>
                <a:ext uri="{FF2B5EF4-FFF2-40B4-BE49-F238E27FC236}">
                  <a16:creationId xmlns:a16="http://schemas.microsoft.com/office/drawing/2014/main" id="{C965C5B4-D7BB-47B1-B095-90F00F489446}"/>
                </a:ext>
              </a:extLst>
            </p:cNvPr>
            <p:cNvPicPr>
              <a:picLocks noChangeAspect="1"/>
            </p:cNvPicPr>
            <p:nvPr/>
          </p:nvPicPr>
          <p:blipFill rotWithShape="1">
            <a:blip r:embed="rId4">
              <a:extLst>
                <a:ext uri="{28A0092B-C50C-407E-A947-70E740481C1C}">
                  <a14:useLocalDpi xmlns:a14="http://schemas.microsoft.com/office/drawing/2010/main" val="0"/>
                </a:ext>
              </a:extLst>
            </a:blip>
            <a:srcRect l="11980" t="11269" r="8057" b="33227"/>
            <a:stretch/>
          </p:blipFill>
          <p:spPr>
            <a:xfrm>
              <a:off x="9678494" y="2060848"/>
              <a:ext cx="2132140" cy="2161619"/>
            </a:xfrm>
            <a:prstGeom prst="rect">
              <a:avLst/>
            </a:prstGeom>
          </p:spPr>
        </p:pic>
        <p:sp>
          <p:nvSpPr>
            <p:cNvPr id="17" name="Textfeld 16">
              <a:extLst>
                <a:ext uri="{FF2B5EF4-FFF2-40B4-BE49-F238E27FC236}">
                  <a16:creationId xmlns:a16="http://schemas.microsoft.com/office/drawing/2014/main" id="{96D768E5-230B-4FD1-82B1-44A8EE1A1EFA}"/>
                </a:ext>
              </a:extLst>
            </p:cNvPr>
            <p:cNvSpPr txBox="1"/>
            <p:nvPr/>
          </p:nvSpPr>
          <p:spPr>
            <a:xfrm>
              <a:off x="10056440" y="2141681"/>
              <a:ext cx="1567649" cy="584775"/>
            </a:xfrm>
            <a:prstGeom prst="rect">
              <a:avLst/>
            </a:prstGeom>
            <a:noFill/>
          </p:spPr>
          <p:txBody>
            <a:bodyPr wrap="square" rtlCol="0">
              <a:spAutoFit/>
            </a:bodyPr>
            <a:lstStyle/>
            <a:p>
              <a:pPr algn="ctr"/>
              <a:r>
                <a:rPr lang="de-DE" sz="1600" b="1" dirty="0">
                  <a:solidFill>
                    <a:schemeClr val="bg1"/>
                  </a:solidFill>
                </a:rPr>
                <a:t>MFASIS / RTTOV</a:t>
              </a:r>
              <a:endParaRPr lang="de-DE" sz="2000" b="1" dirty="0">
                <a:solidFill>
                  <a:schemeClr val="bg1"/>
                </a:solidFill>
              </a:endParaRPr>
            </a:p>
          </p:txBody>
        </p:sp>
      </p:grpSp>
      <p:grpSp>
        <p:nvGrpSpPr>
          <p:cNvPr id="4" name="Gruppieren 3">
            <a:extLst>
              <a:ext uri="{FF2B5EF4-FFF2-40B4-BE49-F238E27FC236}">
                <a16:creationId xmlns:a16="http://schemas.microsoft.com/office/drawing/2014/main" id="{5D3CF26E-D4D5-47AA-8A15-0CCC35F665C5}"/>
              </a:ext>
            </a:extLst>
          </p:cNvPr>
          <p:cNvGrpSpPr/>
          <p:nvPr/>
        </p:nvGrpSpPr>
        <p:grpSpPr>
          <a:xfrm>
            <a:off x="119336" y="2564999"/>
            <a:ext cx="6768752" cy="2200215"/>
            <a:chOff x="119336" y="2564999"/>
            <a:chExt cx="6768752" cy="2200215"/>
          </a:xfrm>
        </p:grpSpPr>
        <p:grpSp>
          <p:nvGrpSpPr>
            <p:cNvPr id="40" name="Gruppieren 39">
              <a:extLst>
                <a:ext uri="{FF2B5EF4-FFF2-40B4-BE49-F238E27FC236}">
                  <a16:creationId xmlns:a16="http://schemas.microsoft.com/office/drawing/2014/main" id="{E635EBA1-366E-44C4-902D-91E8C3233997}"/>
                </a:ext>
              </a:extLst>
            </p:cNvPr>
            <p:cNvGrpSpPr/>
            <p:nvPr/>
          </p:nvGrpSpPr>
          <p:grpSpPr>
            <a:xfrm>
              <a:off x="119336" y="2564999"/>
              <a:ext cx="6768752" cy="2200215"/>
              <a:chOff x="119336" y="2564999"/>
              <a:chExt cx="6768752" cy="2200215"/>
            </a:xfrm>
          </p:grpSpPr>
          <p:pic>
            <p:nvPicPr>
              <p:cNvPr id="31" name="Grafik 30">
                <a:extLst>
                  <a:ext uri="{FF2B5EF4-FFF2-40B4-BE49-F238E27FC236}">
                    <a16:creationId xmlns:a16="http://schemas.microsoft.com/office/drawing/2014/main" id="{D73A2408-41F8-4786-BC5C-F5E7A57C9BC8}"/>
                  </a:ext>
                </a:extLst>
              </p:cNvPr>
              <p:cNvPicPr>
                <a:picLocks noChangeAspect="1"/>
              </p:cNvPicPr>
              <p:nvPr/>
            </p:nvPicPr>
            <p:blipFill rotWithShape="1">
              <a:blip r:embed="rId5">
                <a:extLst>
                  <a:ext uri="{28A0092B-C50C-407E-A947-70E740481C1C}">
                    <a14:useLocalDpi xmlns:a14="http://schemas.microsoft.com/office/drawing/2010/main" val="0"/>
                  </a:ext>
                </a:extLst>
              </a:blip>
              <a:srcRect l="24367" t="36221" r="50207" b="38582"/>
              <a:stretch/>
            </p:blipFill>
            <p:spPr>
              <a:xfrm>
                <a:off x="4726469" y="2564999"/>
                <a:ext cx="2161619" cy="2161619"/>
              </a:xfrm>
              <a:prstGeom prst="rect">
                <a:avLst/>
              </a:prstGeom>
            </p:spPr>
          </p:pic>
          <p:pic>
            <p:nvPicPr>
              <p:cNvPr id="33" name="Grafik 32">
                <a:extLst>
                  <a:ext uri="{FF2B5EF4-FFF2-40B4-BE49-F238E27FC236}">
                    <a16:creationId xmlns:a16="http://schemas.microsoft.com/office/drawing/2014/main" id="{1DEB3E67-20E1-4941-B7CB-328C87D7B2CF}"/>
                  </a:ext>
                </a:extLst>
              </p:cNvPr>
              <p:cNvPicPr>
                <a:picLocks noChangeAspect="1"/>
              </p:cNvPicPr>
              <p:nvPr/>
            </p:nvPicPr>
            <p:blipFill rotWithShape="1">
              <a:blip r:embed="rId6">
                <a:extLst>
                  <a:ext uri="{28A0092B-C50C-407E-A947-70E740481C1C}">
                    <a14:useLocalDpi xmlns:a14="http://schemas.microsoft.com/office/drawing/2010/main" val="0"/>
                  </a:ext>
                </a:extLst>
              </a:blip>
              <a:srcRect l="24307" t="36221" r="50329" b="38582"/>
              <a:stretch/>
            </p:blipFill>
            <p:spPr>
              <a:xfrm>
                <a:off x="2422213" y="2564999"/>
                <a:ext cx="2161619" cy="2161619"/>
              </a:xfrm>
              <a:prstGeom prst="rect">
                <a:avLst/>
              </a:prstGeom>
            </p:spPr>
          </p:pic>
          <p:pic>
            <p:nvPicPr>
              <p:cNvPr id="35" name="Grafik 34">
                <a:extLst>
                  <a:ext uri="{FF2B5EF4-FFF2-40B4-BE49-F238E27FC236}">
                    <a16:creationId xmlns:a16="http://schemas.microsoft.com/office/drawing/2014/main" id="{9B6A72F3-4BA3-4514-8002-4F6E1C9F44EF}"/>
                  </a:ext>
                </a:extLst>
              </p:cNvPr>
              <p:cNvPicPr>
                <a:picLocks noChangeAspect="1"/>
              </p:cNvPicPr>
              <p:nvPr/>
            </p:nvPicPr>
            <p:blipFill rotWithShape="1">
              <a:blip r:embed="rId7">
                <a:extLst>
                  <a:ext uri="{28A0092B-C50C-407E-A947-70E740481C1C}">
                    <a14:useLocalDpi xmlns:a14="http://schemas.microsoft.com/office/drawing/2010/main" val="0"/>
                  </a:ext>
                </a:extLst>
              </a:blip>
              <a:srcRect l="24366" t="36220" r="50208" b="38583"/>
              <a:stretch/>
            </p:blipFill>
            <p:spPr>
              <a:xfrm>
                <a:off x="119336" y="2564999"/>
                <a:ext cx="2161619" cy="2161619"/>
              </a:xfrm>
              <a:prstGeom prst="rect">
                <a:avLst/>
              </a:prstGeom>
            </p:spPr>
          </p:pic>
          <p:sp>
            <p:nvSpPr>
              <p:cNvPr id="37" name="Textfeld 36">
                <a:extLst>
                  <a:ext uri="{FF2B5EF4-FFF2-40B4-BE49-F238E27FC236}">
                    <a16:creationId xmlns:a16="http://schemas.microsoft.com/office/drawing/2014/main" id="{204CCF21-C48C-467F-AF5E-620AD69FAE02}"/>
                  </a:ext>
                </a:extLst>
              </p:cNvPr>
              <p:cNvSpPr txBox="1"/>
              <p:nvPr/>
            </p:nvSpPr>
            <p:spPr>
              <a:xfrm>
                <a:off x="3163579" y="4365104"/>
                <a:ext cx="844189" cy="400110"/>
              </a:xfrm>
              <a:prstGeom prst="rect">
                <a:avLst/>
              </a:prstGeom>
              <a:noFill/>
            </p:spPr>
            <p:txBody>
              <a:bodyPr wrap="square" rtlCol="0">
                <a:spAutoFit/>
              </a:bodyPr>
              <a:lstStyle/>
              <a:p>
                <a:pPr algn="ctr"/>
                <a:r>
                  <a:rPr lang="de-DE" sz="2000" b="1" dirty="0"/>
                  <a:t>Obs</a:t>
                </a:r>
              </a:p>
            </p:txBody>
          </p:sp>
          <p:sp>
            <p:nvSpPr>
              <p:cNvPr id="38" name="Textfeld 37">
                <a:extLst>
                  <a:ext uri="{FF2B5EF4-FFF2-40B4-BE49-F238E27FC236}">
                    <a16:creationId xmlns:a16="http://schemas.microsoft.com/office/drawing/2014/main" id="{C102503E-B690-41F7-89A6-CCF0DDB740EE}"/>
                  </a:ext>
                </a:extLst>
              </p:cNvPr>
              <p:cNvSpPr txBox="1"/>
              <p:nvPr/>
            </p:nvSpPr>
            <p:spPr>
              <a:xfrm>
                <a:off x="5159896" y="4365104"/>
                <a:ext cx="1060213" cy="400110"/>
              </a:xfrm>
              <a:prstGeom prst="rect">
                <a:avLst/>
              </a:prstGeom>
              <a:noFill/>
            </p:spPr>
            <p:txBody>
              <a:bodyPr wrap="square" rtlCol="0">
                <a:spAutoFit/>
              </a:bodyPr>
              <a:lstStyle/>
              <a:p>
                <a:pPr algn="ctr"/>
                <a:r>
                  <a:rPr lang="de-DE" sz="2000" b="1" dirty="0"/>
                  <a:t>1-mom</a:t>
                </a:r>
              </a:p>
            </p:txBody>
          </p:sp>
          <p:sp>
            <p:nvSpPr>
              <p:cNvPr id="39" name="Textfeld 38">
                <a:extLst>
                  <a:ext uri="{FF2B5EF4-FFF2-40B4-BE49-F238E27FC236}">
                    <a16:creationId xmlns:a16="http://schemas.microsoft.com/office/drawing/2014/main" id="{3DA6CEA1-0D1F-48E5-9B24-44D0BD23A869}"/>
                  </a:ext>
                </a:extLst>
              </p:cNvPr>
              <p:cNvSpPr txBox="1"/>
              <p:nvPr/>
            </p:nvSpPr>
            <p:spPr>
              <a:xfrm>
                <a:off x="571291" y="4365104"/>
                <a:ext cx="1060213" cy="400110"/>
              </a:xfrm>
              <a:prstGeom prst="rect">
                <a:avLst/>
              </a:prstGeom>
              <a:noFill/>
            </p:spPr>
            <p:txBody>
              <a:bodyPr wrap="square" rtlCol="0">
                <a:spAutoFit/>
              </a:bodyPr>
              <a:lstStyle/>
              <a:p>
                <a:pPr algn="ctr"/>
                <a:r>
                  <a:rPr lang="de-DE" sz="2000" b="1" dirty="0"/>
                  <a:t>2-mom</a:t>
                </a:r>
              </a:p>
            </p:txBody>
          </p:sp>
        </p:grpSp>
        <p:sp>
          <p:nvSpPr>
            <p:cNvPr id="18" name="Textfeld 17">
              <a:extLst>
                <a:ext uri="{FF2B5EF4-FFF2-40B4-BE49-F238E27FC236}">
                  <a16:creationId xmlns:a16="http://schemas.microsoft.com/office/drawing/2014/main" id="{02DF1012-4ECD-48AB-95A6-863B9EAF976C}"/>
                </a:ext>
              </a:extLst>
            </p:cNvPr>
            <p:cNvSpPr txBox="1"/>
            <p:nvPr/>
          </p:nvSpPr>
          <p:spPr>
            <a:xfrm>
              <a:off x="218626" y="2612919"/>
              <a:ext cx="1556893" cy="461665"/>
            </a:xfrm>
            <a:prstGeom prst="rect">
              <a:avLst/>
            </a:prstGeom>
            <a:noFill/>
          </p:spPr>
          <p:txBody>
            <a:bodyPr wrap="square" rtlCol="0">
              <a:spAutoFit/>
            </a:bodyPr>
            <a:lstStyle/>
            <a:p>
              <a:r>
                <a:rPr lang="de-DE" b="1" dirty="0"/>
                <a:t>EMVORADO</a:t>
              </a:r>
              <a:endParaRPr lang="de-DE" sz="2400" b="1" dirty="0"/>
            </a:p>
          </p:txBody>
        </p:sp>
      </p:grpSp>
      <p:sp>
        <p:nvSpPr>
          <p:cNvPr id="19" name="Textfeld 18">
            <a:extLst>
              <a:ext uri="{FF2B5EF4-FFF2-40B4-BE49-F238E27FC236}">
                <a16:creationId xmlns:a16="http://schemas.microsoft.com/office/drawing/2014/main" id="{0C2B8058-42AD-4147-BB18-451BF7DE07BE}"/>
              </a:ext>
            </a:extLst>
          </p:cNvPr>
          <p:cNvSpPr txBox="1"/>
          <p:nvPr/>
        </p:nvSpPr>
        <p:spPr>
          <a:xfrm>
            <a:off x="9120336" y="50873"/>
            <a:ext cx="3000875" cy="1015663"/>
          </a:xfrm>
          <a:prstGeom prst="rect">
            <a:avLst/>
          </a:prstGeom>
          <a:solidFill>
            <a:srgbClr val="B4FFB4"/>
          </a:solidFill>
          <a:ln w="41275">
            <a:solidFill>
              <a:srgbClr val="FF0000"/>
            </a:solidFill>
          </a:ln>
        </p:spPr>
        <p:txBody>
          <a:bodyPr wrap="square" rtlCol="0">
            <a:spAutoFit/>
          </a:bodyPr>
          <a:lstStyle/>
          <a:p>
            <a:pPr algn="ctr"/>
            <a:r>
              <a:rPr lang="de-DE" sz="2000" b="1" dirty="0"/>
              <a:t>Talk </a:t>
            </a:r>
            <a:r>
              <a:rPr lang="de-DE" sz="2000" b="1"/>
              <a:t>Tue 09:20</a:t>
            </a:r>
            <a:br>
              <a:rPr lang="de-DE" sz="2000" b="1" dirty="0"/>
            </a:br>
            <a:r>
              <a:rPr lang="de-DE" sz="2000" b="1"/>
              <a:t> </a:t>
            </a:r>
            <a:r>
              <a:rPr lang="de-DE" sz="2000" b="1">
                <a:solidFill>
                  <a:srgbClr val="0000FF"/>
                </a:solidFill>
              </a:rPr>
              <a:t>Nora Strotjohann</a:t>
            </a:r>
            <a:endParaRPr lang="de-DE" sz="2000" b="1" dirty="0">
              <a:solidFill>
                <a:srgbClr val="0000FF"/>
              </a:solidFill>
            </a:endParaRPr>
          </a:p>
          <a:p>
            <a:pPr algn="ctr"/>
            <a:r>
              <a:rPr lang="de-DE" sz="2000" b="1">
                <a:solidFill>
                  <a:srgbClr val="0000FF"/>
                </a:solidFill>
              </a:rPr>
              <a:t>KONRAD3D-SINFONY</a:t>
            </a:r>
            <a:endParaRPr lang="de-DE" sz="2400" b="1" dirty="0">
              <a:solidFill>
                <a:srgbClr val="0000FF"/>
              </a:solidFill>
            </a:endParaRPr>
          </a:p>
        </p:txBody>
      </p:sp>
      <p:sp>
        <p:nvSpPr>
          <p:cNvPr id="21" name="Textfeld 20">
            <a:extLst>
              <a:ext uri="{FF2B5EF4-FFF2-40B4-BE49-F238E27FC236}">
                <a16:creationId xmlns:a16="http://schemas.microsoft.com/office/drawing/2014/main" id="{3D1421D7-0337-4C33-A652-B1487A258FA7}"/>
              </a:ext>
            </a:extLst>
          </p:cNvPr>
          <p:cNvSpPr txBox="1"/>
          <p:nvPr/>
        </p:nvSpPr>
        <p:spPr>
          <a:xfrm>
            <a:off x="8840594" y="5220375"/>
            <a:ext cx="2811736" cy="1015663"/>
          </a:xfrm>
          <a:prstGeom prst="rect">
            <a:avLst/>
          </a:prstGeom>
          <a:solidFill>
            <a:srgbClr val="B4FFB4"/>
          </a:solidFill>
          <a:ln w="41275">
            <a:solidFill>
              <a:srgbClr val="FF0000"/>
            </a:solidFill>
          </a:ln>
        </p:spPr>
        <p:txBody>
          <a:bodyPr wrap="square" rtlCol="0">
            <a:spAutoFit/>
          </a:bodyPr>
          <a:lstStyle/>
          <a:p>
            <a:pPr algn="ctr"/>
            <a:r>
              <a:rPr lang="de-DE" sz="2000" b="1"/>
              <a:t>Poster No. 52 Mon</a:t>
            </a:r>
            <a:br>
              <a:rPr lang="de-DE" sz="2000" b="1" dirty="0"/>
            </a:br>
            <a:r>
              <a:rPr lang="de-DE" sz="2000" b="1"/>
              <a:t> </a:t>
            </a:r>
            <a:r>
              <a:rPr lang="de-DE" sz="2000" b="1">
                <a:solidFill>
                  <a:srgbClr val="0000FF"/>
                </a:solidFill>
              </a:rPr>
              <a:t>Jana </a:t>
            </a:r>
            <a:r>
              <a:rPr lang="de-DE" sz="2000" b="1" dirty="0" err="1">
                <a:solidFill>
                  <a:srgbClr val="0000FF"/>
                </a:solidFill>
              </a:rPr>
              <a:t>Mendrok</a:t>
            </a:r>
            <a:endParaRPr lang="de-DE" sz="2000" b="1" dirty="0">
              <a:solidFill>
                <a:srgbClr val="0000FF"/>
              </a:solidFill>
            </a:endParaRPr>
          </a:p>
          <a:p>
            <a:pPr algn="ctr"/>
            <a:r>
              <a:rPr lang="de-DE" sz="2000" b="1" dirty="0">
                <a:solidFill>
                  <a:srgbClr val="0000FF"/>
                </a:solidFill>
              </a:rPr>
              <a:t>Polar. </a:t>
            </a:r>
            <a:r>
              <a:rPr lang="de-DE" sz="2000" b="1" dirty="0" err="1">
                <a:solidFill>
                  <a:srgbClr val="0000FF"/>
                </a:solidFill>
              </a:rPr>
              <a:t>eval</a:t>
            </a:r>
            <a:r>
              <a:rPr lang="de-DE" sz="2000" b="1" dirty="0">
                <a:solidFill>
                  <a:srgbClr val="0000FF"/>
                </a:solidFill>
              </a:rPr>
              <a:t> ICON-RUC</a:t>
            </a:r>
            <a:endParaRPr lang="de-DE" sz="2400" b="1" dirty="0">
              <a:solidFill>
                <a:srgbClr val="0000FF"/>
              </a:solidFill>
            </a:endParaRPr>
          </a:p>
        </p:txBody>
      </p:sp>
    </p:spTree>
    <p:extLst>
      <p:ext uri="{BB962C8B-B14F-4D97-AF65-F5344CB8AC3E}">
        <p14:creationId xmlns:p14="http://schemas.microsoft.com/office/powerpoint/2010/main" val="1313366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1416511-19CF-4658-A8E4-988374030FC9}"/>
              </a:ext>
            </a:extLst>
          </p:cNvPr>
          <p:cNvPicPr>
            <a:picLocks noChangeAspect="1"/>
          </p:cNvPicPr>
          <p:nvPr/>
        </p:nvPicPr>
        <p:blipFill rotWithShape="1">
          <a:blip r:embed="rId3">
            <a:extLst>
              <a:ext uri="{28A0092B-C50C-407E-A947-70E740481C1C}">
                <a14:useLocalDpi xmlns:a14="http://schemas.microsoft.com/office/drawing/2010/main" val="0"/>
              </a:ext>
            </a:extLst>
          </a:blip>
          <a:srcRect l="41451" t="31263" r="6549" b="10192"/>
          <a:stretch/>
        </p:blipFill>
        <p:spPr>
          <a:xfrm>
            <a:off x="515007" y="1000231"/>
            <a:ext cx="6815191" cy="5558223"/>
          </a:xfrm>
          <a:prstGeom prst="rect">
            <a:avLst/>
          </a:prstGeom>
        </p:spPr>
      </p:pic>
      <p:grpSp>
        <p:nvGrpSpPr>
          <p:cNvPr id="12" name="Gruppieren 11"/>
          <p:cNvGrpSpPr/>
          <p:nvPr/>
        </p:nvGrpSpPr>
        <p:grpSpPr>
          <a:xfrm>
            <a:off x="2911" y="1364086"/>
            <a:ext cx="1511328" cy="4977531"/>
            <a:chOff x="-141945" y="1364086"/>
            <a:chExt cx="1511328" cy="4977531"/>
          </a:xfrm>
        </p:grpSpPr>
        <p:sp>
          <p:nvSpPr>
            <p:cNvPr id="13" name="Textfeld 12"/>
            <p:cNvSpPr txBox="1"/>
            <p:nvPr/>
          </p:nvSpPr>
          <p:spPr>
            <a:xfrm>
              <a:off x="-96688" y="1364086"/>
              <a:ext cx="1152128" cy="369332"/>
            </a:xfrm>
            <a:prstGeom prst="rect">
              <a:avLst/>
            </a:prstGeom>
            <a:noFill/>
          </p:spPr>
          <p:txBody>
            <a:bodyPr wrap="square" rtlCol="0">
              <a:spAutoFit/>
            </a:bodyPr>
            <a:lstStyle/>
            <a:p>
              <a:r>
                <a:rPr lang="de-DE" b="1" dirty="0">
                  <a:solidFill>
                    <a:srgbClr val="0000FF"/>
                  </a:solidFill>
                </a:rPr>
                <a:t>„</a:t>
              </a:r>
              <a:r>
                <a:rPr lang="de-DE" b="1" dirty="0" err="1">
                  <a:solidFill>
                    <a:srgbClr val="0000FF"/>
                  </a:solidFill>
                </a:rPr>
                <a:t>Good</a:t>
              </a:r>
              <a:r>
                <a:rPr lang="de-DE" b="1" dirty="0">
                  <a:solidFill>
                    <a:srgbClr val="0000FF"/>
                  </a:solidFill>
                </a:rPr>
                <a:t>“</a:t>
              </a:r>
            </a:p>
          </p:txBody>
        </p:sp>
        <p:sp>
          <p:nvSpPr>
            <p:cNvPr id="14" name="Textfeld 13"/>
            <p:cNvSpPr txBox="1"/>
            <p:nvPr/>
          </p:nvSpPr>
          <p:spPr>
            <a:xfrm>
              <a:off x="-141945" y="5972285"/>
              <a:ext cx="1511328" cy="369332"/>
            </a:xfrm>
            <a:prstGeom prst="rect">
              <a:avLst/>
            </a:prstGeom>
            <a:noFill/>
          </p:spPr>
          <p:txBody>
            <a:bodyPr wrap="square" rtlCol="0">
              <a:spAutoFit/>
            </a:bodyPr>
            <a:lstStyle/>
            <a:p>
              <a:r>
                <a:rPr lang="de-DE" b="1" dirty="0">
                  <a:solidFill>
                    <a:srgbClr val="FF0000"/>
                  </a:solidFill>
                </a:rPr>
                <a:t>„Bad“</a:t>
              </a:r>
            </a:p>
          </p:txBody>
        </p:sp>
      </p:grpSp>
      <p:sp>
        <p:nvSpPr>
          <p:cNvPr id="56" name="Textfeld 55">
            <a:extLst>
              <a:ext uri="{FF2B5EF4-FFF2-40B4-BE49-F238E27FC236}">
                <a16:creationId xmlns:a16="http://schemas.microsoft.com/office/drawing/2014/main" id="{9E5423A3-D1C4-47F6-8FF0-FAF6ED7CF483}"/>
              </a:ext>
            </a:extLst>
          </p:cNvPr>
          <p:cNvSpPr txBox="1"/>
          <p:nvPr/>
        </p:nvSpPr>
        <p:spPr>
          <a:xfrm>
            <a:off x="5735638" y="2061434"/>
            <a:ext cx="1353796" cy="461665"/>
          </a:xfrm>
          <a:prstGeom prst="rect">
            <a:avLst/>
          </a:prstGeom>
          <a:solidFill>
            <a:schemeClr val="bg1"/>
          </a:solidFill>
          <a:ln w="38100">
            <a:solidFill>
              <a:srgbClr val="0000FF"/>
            </a:solidFill>
          </a:ln>
        </p:spPr>
        <p:txBody>
          <a:bodyPr wrap="square" rtlCol="0">
            <a:spAutoFit/>
          </a:bodyPr>
          <a:lstStyle/>
          <a:p>
            <a:pPr algn="ctr"/>
            <a:r>
              <a:rPr lang="de-DE" sz="2400" b="1" dirty="0"/>
              <a:t>25 </a:t>
            </a:r>
            <a:r>
              <a:rPr lang="de-DE" sz="2400" b="1" dirty="0" err="1"/>
              <a:t>dBZ</a:t>
            </a:r>
            <a:endParaRPr lang="de-DE" sz="2400" b="1" dirty="0"/>
          </a:p>
        </p:txBody>
      </p:sp>
      <p:sp>
        <p:nvSpPr>
          <p:cNvPr id="19" name="Titel 1">
            <a:extLst>
              <a:ext uri="{FF2B5EF4-FFF2-40B4-BE49-F238E27FC236}">
                <a16:creationId xmlns:a16="http://schemas.microsoft.com/office/drawing/2014/main" id="{311FCEA3-2886-40DF-A5E3-6702A86E514E}"/>
              </a:ext>
            </a:extLst>
          </p:cNvPr>
          <p:cNvSpPr>
            <a:spLocks noGrp="1"/>
          </p:cNvSpPr>
          <p:nvPr>
            <p:ph type="title"/>
          </p:nvPr>
        </p:nvSpPr>
        <p:spPr>
          <a:xfrm>
            <a:off x="407988" y="404998"/>
            <a:ext cx="11137900" cy="431800"/>
          </a:xfrm>
        </p:spPr>
        <p:txBody>
          <a:bodyPr/>
          <a:lstStyle/>
          <a:p>
            <a:r>
              <a:rPr lang="de-DE" dirty="0" err="1"/>
              <a:t>Verification</a:t>
            </a:r>
            <a:r>
              <a:rPr lang="de-DE" dirty="0"/>
              <a:t> </a:t>
            </a:r>
            <a:r>
              <a:rPr lang="de-DE" dirty="0" err="1">
                <a:solidFill>
                  <a:srgbClr val="FFC000"/>
                </a:solidFill>
              </a:rPr>
              <a:t>reflectivity</a:t>
            </a:r>
            <a:r>
              <a:rPr lang="de-DE" dirty="0">
                <a:solidFill>
                  <a:srgbClr val="FF0000"/>
                </a:solidFill>
              </a:rPr>
              <a:t> </a:t>
            </a:r>
            <a:r>
              <a:rPr lang="de-DE" dirty="0">
                <a:solidFill>
                  <a:schemeClr val="tx1"/>
                </a:solidFill>
              </a:rPr>
              <a:t>STEPS-</a:t>
            </a:r>
            <a:r>
              <a:rPr lang="de-DE" dirty="0" err="1">
                <a:solidFill>
                  <a:schemeClr val="tx1"/>
                </a:solidFill>
              </a:rPr>
              <a:t>Nowcasting</a:t>
            </a:r>
            <a:r>
              <a:rPr lang="de-DE" dirty="0">
                <a:solidFill>
                  <a:srgbClr val="FF0000"/>
                </a:solidFill>
              </a:rPr>
              <a:t> </a:t>
            </a:r>
            <a:r>
              <a:rPr lang="de-DE" dirty="0"/>
              <a:t>and</a:t>
            </a:r>
            <a:r>
              <a:rPr lang="de-DE" dirty="0">
                <a:solidFill>
                  <a:srgbClr val="FF0000"/>
                </a:solidFill>
              </a:rPr>
              <a:t> RUC</a:t>
            </a:r>
            <a:br>
              <a:rPr lang="de-DE" dirty="0">
                <a:solidFill>
                  <a:srgbClr val="FF0000"/>
                </a:solidFill>
              </a:rPr>
            </a:br>
            <a:r>
              <a:rPr lang="de-DE" dirty="0">
                <a:solidFill>
                  <a:srgbClr val="FFC000"/>
                </a:solidFill>
              </a:rPr>
              <a:t>vs. Radar </a:t>
            </a:r>
            <a:r>
              <a:rPr lang="de-DE" dirty="0"/>
              <a:t>in 07/2023 </a:t>
            </a:r>
            <a:r>
              <a:rPr lang="de-DE" dirty="0">
                <a:solidFill>
                  <a:srgbClr val="FF0000"/>
                </a:solidFill>
              </a:rPr>
              <a:t>(</a:t>
            </a:r>
            <a:r>
              <a:rPr lang="de-DE" dirty="0" err="1">
                <a:solidFill>
                  <a:srgbClr val="FF0000"/>
                </a:solidFill>
              </a:rPr>
              <a:t>det</a:t>
            </a:r>
            <a:r>
              <a:rPr lang="de-DE" dirty="0">
                <a:solidFill>
                  <a:srgbClr val="FF0000"/>
                </a:solidFill>
              </a:rPr>
              <a:t> + </a:t>
            </a:r>
            <a:r>
              <a:rPr lang="de-DE" dirty="0" err="1">
                <a:solidFill>
                  <a:srgbClr val="FF0000"/>
                </a:solidFill>
              </a:rPr>
              <a:t>ens</a:t>
            </a:r>
            <a:r>
              <a:rPr lang="de-DE" dirty="0">
                <a:solidFill>
                  <a:srgbClr val="FF0000"/>
                </a:solidFill>
              </a:rPr>
              <a:t>)</a:t>
            </a:r>
          </a:p>
        </p:txBody>
      </p:sp>
      <p:grpSp>
        <p:nvGrpSpPr>
          <p:cNvPr id="8" name="Gruppieren 7">
            <a:extLst>
              <a:ext uri="{FF2B5EF4-FFF2-40B4-BE49-F238E27FC236}">
                <a16:creationId xmlns:a16="http://schemas.microsoft.com/office/drawing/2014/main" id="{32ED0345-9549-43B8-9B67-277D479AF687}"/>
              </a:ext>
            </a:extLst>
          </p:cNvPr>
          <p:cNvGrpSpPr/>
          <p:nvPr/>
        </p:nvGrpSpPr>
        <p:grpSpPr>
          <a:xfrm>
            <a:off x="2207568" y="2276872"/>
            <a:ext cx="3235697" cy="2304256"/>
            <a:chOff x="2207568" y="2276872"/>
            <a:chExt cx="3235697" cy="2304256"/>
          </a:xfrm>
        </p:grpSpPr>
        <p:cxnSp>
          <p:nvCxnSpPr>
            <p:cNvPr id="21" name="Gerade Verbindung mit Pfeil 20">
              <a:extLst>
                <a:ext uri="{FF2B5EF4-FFF2-40B4-BE49-F238E27FC236}">
                  <a16:creationId xmlns:a16="http://schemas.microsoft.com/office/drawing/2014/main" id="{BE4B2E53-20DB-4A65-837B-C2D128165F48}"/>
                </a:ext>
              </a:extLst>
            </p:cNvPr>
            <p:cNvCxnSpPr>
              <a:cxnSpLocks/>
            </p:cNvCxnSpPr>
            <p:nvPr/>
          </p:nvCxnSpPr>
          <p:spPr bwMode="auto">
            <a:xfrm flipV="1">
              <a:off x="3807668" y="4077073"/>
              <a:ext cx="0" cy="504055"/>
            </a:xfrm>
            <a:prstGeom prst="straightConnector1">
              <a:avLst/>
            </a:prstGeom>
            <a:solidFill>
              <a:schemeClr val="accent1"/>
            </a:solidFill>
            <a:ln w="508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a:extLst>
                <a:ext uri="{FF2B5EF4-FFF2-40B4-BE49-F238E27FC236}">
                  <a16:creationId xmlns:a16="http://schemas.microsoft.com/office/drawing/2014/main" id="{F1DD8BBB-32F6-45C2-86AC-64E45C8974CA}"/>
                </a:ext>
              </a:extLst>
            </p:cNvPr>
            <p:cNvSpPr txBox="1"/>
            <p:nvPr/>
          </p:nvSpPr>
          <p:spPr>
            <a:xfrm>
              <a:off x="2207568" y="2276872"/>
              <a:ext cx="3235697" cy="923330"/>
            </a:xfrm>
            <a:prstGeom prst="rect">
              <a:avLst/>
            </a:prstGeom>
            <a:solidFill>
              <a:srgbClr val="ABC9EA"/>
            </a:solidFill>
            <a:ln w="28575">
              <a:solidFill>
                <a:srgbClr val="FF0000"/>
              </a:solidFill>
            </a:ln>
          </p:spPr>
          <p:txBody>
            <a:bodyPr wrap="square" rtlCol="0">
              <a:spAutoFit/>
            </a:bodyPr>
            <a:lstStyle/>
            <a:p>
              <a:r>
                <a:rPr lang="de-DE" b="1" dirty="0" err="1">
                  <a:solidFill>
                    <a:srgbClr val="FF0000"/>
                  </a:solidFill>
                </a:rPr>
                <a:t>Added</a:t>
              </a:r>
              <a:r>
                <a:rPr lang="de-DE" b="1" dirty="0">
                  <a:solidFill>
                    <a:srgbClr val="FF0000"/>
                  </a:solidFill>
                </a:rPr>
                <a:t> </a:t>
              </a:r>
              <a:r>
                <a:rPr lang="de-DE" b="1" dirty="0" err="1">
                  <a:solidFill>
                    <a:srgbClr val="FF0000"/>
                  </a:solidFill>
                </a:rPr>
                <a:t>value</a:t>
              </a:r>
              <a:r>
                <a:rPr lang="de-DE" b="1" dirty="0">
                  <a:solidFill>
                    <a:srgbClr val="FF0000"/>
                  </a:solidFill>
                </a:rPr>
                <a:t> </a:t>
              </a:r>
              <a:r>
                <a:rPr lang="de-DE" b="1" dirty="0" err="1">
                  <a:solidFill>
                    <a:srgbClr val="FF0000"/>
                  </a:solidFill>
                </a:rPr>
                <a:t>of</a:t>
              </a:r>
              <a:r>
                <a:rPr lang="de-DE" b="1" dirty="0">
                  <a:solidFill>
                    <a:srgbClr val="FF0000"/>
                  </a:solidFill>
                </a:rPr>
                <a:t> </a:t>
              </a:r>
              <a:r>
                <a:rPr lang="de-DE" b="1" dirty="0" err="1">
                  <a:solidFill>
                    <a:srgbClr val="FF0000"/>
                  </a:solidFill>
                </a:rPr>
                <a:t>ensemble</a:t>
              </a:r>
              <a:endParaRPr lang="de-DE" b="1" dirty="0"/>
            </a:p>
            <a:p>
              <a:r>
                <a:rPr lang="de-DE" b="1" dirty="0" err="1"/>
                <a:t>Mainly</a:t>
              </a:r>
              <a:r>
                <a:rPr lang="de-DE" b="1" dirty="0"/>
                <a:t> visible on </a:t>
              </a:r>
              <a:r>
                <a:rPr lang="de-DE" b="1" dirty="0" err="1"/>
                <a:t>very</a:t>
              </a:r>
              <a:r>
                <a:rPr lang="de-DE" b="1" dirty="0"/>
                <a:t> </a:t>
              </a:r>
              <a:r>
                <a:rPr lang="de-DE" b="1" dirty="0" err="1"/>
                <a:t>small</a:t>
              </a:r>
              <a:r>
                <a:rPr lang="de-DE" b="1" dirty="0"/>
                <a:t> </a:t>
              </a:r>
              <a:r>
                <a:rPr lang="de-DE" b="1" dirty="0" err="1"/>
                <a:t>spatial</a:t>
              </a:r>
              <a:r>
                <a:rPr lang="de-DE" b="1" dirty="0"/>
                <a:t> </a:t>
              </a:r>
              <a:r>
                <a:rPr lang="de-DE" b="1" dirty="0" err="1"/>
                <a:t>scales</a:t>
              </a:r>
              <a:endParaRPr lang="de-DE" b="1" dirty="0"/>
            </a:p>
          </p:txBody>
        </p:sp>
      </p:grpSp>
      <p:grpSp>
        <p:nvGrpSpPr>
          <p:cNvPr id="6" name="Gruppieren 5">
            <a:extLst>
              <a:ext uri="{FF2B5EF4-FFF2-40B4-BE49-F238E27FC236}">
                <a16:creationId xmlns:a16="http://schemas.microsoft.com/office/drawing/2014/main" id="{F5523255-C462-4A74-B609-CB247B6DC241}"/>
              </a:ext>
            </a:extLst>
          </p:cNvPr>
          <p:cNvGrpSpPr/>
          <p:nvPr/>
        </p:nvGrpSpPr>
        <p:grpSpPr>
          <a:xfrm>
            <a:off x="2495600" y="4221089"/>
            <a:ext cx="3456377" cy="1776392"/>
            <a:chOff x="2495600" y="4221089"/>
            <a:chExt cx="3456377" cy="1776392"/>
          </a:xfrm>
        </p:grpSpPr>
        <p:cxnSp>
          <p:nvCxnSpPr>
            <p:cNvPr id="24" name="Gerade Verbindung mit Pfeil 23">
              <a:extLst>
                <a:ext uri="{FF2B5EF4-FFF2-40B4-BE49-F238E27FC236}">
                  <a16:creationId xmlns:a16="http://schemas.microsoft.com/office/drawing/2014/main" id="{D110F795-9FEC-48BE-8E78-E1DB1F1A1C87}"/>
                </a:ext>
              </a:extLst>
            </p:cNvPr>
            <p:cNvCxnSpPr>
              <a:cxnSpLocks/>
            </p:cNvCxnSpPr>
            <p:nvPr/>
          </p:nvCxnSpPr>
          <p:spPr bwMode="auto">
            <a:xfrm flipV="1">
              <a:off x="2495600" y="4221089"/>
              <a:ext cx="0" cy="504055"/>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a:extLst>
                <a:ext uri="{FF2B5EF4-FFF2-40B4-BE49-F238E27FC236}">
                  <a16:creationId xmlns:a16="http://schemas.microsoft.com/office/drawing/2014/main" id="{09CBFD70-D2CB-4922-A5AC-92D4D516949F}"/>
                </a:ext>
              </a:extLst>
            </p:cNvPr>
            <p:cNvSpPr txBox="1"/>
            <p:nvPr/>
          </p:nvSpPr>
          <p:spPr>
            <a:xfrm>
              <a:off x="2821968" y="4797152"/>
              <a:ext cx="3130009" cy="1200329"/>
            </a:xfrm>
            <a:prstGeom prst="rect">
              <a:avLst/>
            </a:prstGeom>
            <a:solidFill>
              <a:srgbClr val="ABC9EA"/>
            </a:solidFill>
            <a:ln w="28575">
              <a:solidFill>
                <a:schemeClr val="tx1"/>
              </a:solidFill>
            </a:ln>
          </p:spPr>
          <p:txBody>
            <a:bodyPr wrap="square" rtlCol="0">
              <a:spAutoFit/>
            </a:bodyPr>
            <a:lstStyle/>
            <a:p>
              <a:r>
                <a:rPr lang="de-DE" b="1" dirty="0"/>
                <a:t>Progress </a:t>
              </a:r>
              <a:r>
                <a:rPr lang="de-DE" b="1" dirty="0" err="1"/>
                <a:t>by</a:t>
              </a:r>
              <a:r>
                <a:rPr lang="de-DE" b="1" dirty="0"/>
                <a:t> NWC =  </a:t>
              </a:r>
              <a:r>
                <a:rPr lang="de-DE" b="1" dirty="0" err="1">
                  <a:solidFill>
                    <a:srgbClr val="FF0000"/>
                  </a:solidFill>
                </a:rPr>
                <a:t>Added</a:t>
              </a:r>
              <a:r>
                <a:rPr lang="de-DE" b="1" dirty="0">
                  <a:solidFill>
                    <a:srgbClr val="FF0000"/>
                  </a:solidFill>
                </a:rPr>
                <a:t> Value at </a:t>
              </a:r>
              <a:r>
                <a:rPr lang="de-DE" b="1" dirty="0" err="1">
                  <a:solidFill>
                    <a:srgbClr val="FF0000"/>
                  </a:solidFill>
                </a:rPr>
                <a:t>the</a:t>
              </a:r>
              <a:r>
                <a:rPr lang="de-DE" b="1" dirty="0">
                  <a:solidFill>
                    <a:srgbClr val="FF0000"/>
                  </a:solidFill>
                </a:rPr>
                <a:t> </a:t>
              </a:r>
              <a:r>
                <a:rPr lang="de-DE" b="1" dirty="0" err="1">
                  <a:solidFill>
                    <a:srgbClr val="FF0000"/>
                  </a:solidFill>
                </a:rPr>
                <a:t>very</a:t>
              </a:r>
              <a:r>
                <a:rPr lang="de-DE" b="1" dirty="0">
                  <a:solidFill>
                    <a:srgbClr val="FF0000"/>
                  </a:solidFill>
                </a:rPr>
                <a:t> </a:t>
              </a:r>
              <a:r>
                <a:rPr lang="de-DE" b="1" dirty="0" err="1">
                  <a:solidFill>
                    <a:srgbClr val="FF0000"/>
                  </a:solidFill>
                </a:rPr>
                <a:t>small</a:t>
              </a:r>
              <a:r>
                <a:rPr lang="de-DE" b="1" dirty="0">
                  <a:solidFill>
                    <a:srgbClr val="FF0000"/>
                  </a:solidFill>
                </a:rPr>
                <a:t> </a:t>
              </a:r>
              <a:r>
                <a:rPr lang="de-DE" b="1" dirty="0" err="1">
                  <a:solidFill>
                    <a:srgbClr val="FF0000"/>
                  </a:solidFill>
                </a:rPr>
                <a:t>scales</a:t>
              </a:r>
              <a:r>
                <a:rPr lang="de-DE" b="1" dirty="0">
                  <a:solidFill>
                    <a:srgbClr val="FF0000"/>
                  </a:solidFill>
                </a:rPr>
                <a:t> </a:t>
              </a:r>
              <a:r>
                <a:rPr lang="de-DE" b="1" dirty="0" err="1">
                  <a:solidFill>
                    <a:srgbClr val="FF0000"/>
                  </a:solidFill>
                </a:rPr>
                <a:t>by</a:t>
              </a:r>
              <a:r>
                <a:rPr lang="de-DE" b="1" dirty="0">
                  <a:solidFill>
                    <a:srgbClr val="FF0000"/>
                  </a:solidFill>
                </a:rPr>
                <a:t> </a:t>
              </a:r>
              <a:r>
                <a:rPr lang="de-DE" b="1" dirty="0" err="1">
                  <a:solidFill>
                    <a:srgbClr val="FF0000"/>
                  </a:solidFill>
                </a:rPr>
                <a:t>introducing</a:t>
              </a:r>
              <a:r>
                <a:rPr lang="de-DE" b="1" dirty="0">
                  <a:solidFill>
                    <a:srgbClr val="FF0000"/>
                  </a:solidFill>
                </a:rPr>
                <a:t> </a:t>
              </a:r>
              <a:r>
                <a:rPr lang="de-DE" b="1" dirty="0" err="1">
                  <a:solidFill>
                    <a:srgbClr val="FF0000"/>
                  </a:solidFill>
                </a:rPr>
                <a:t>ensembles</a:t>
              </a:r>
              <a:r>
                <a:rPr lang="de-DE" b="1" dirty="0">
                  <a:solidFill>
                    <a:srgbClr val="FF0000"/>
                  </a:solidFill>
                </a:rPr>
                <a:t>!</a:t>
              </a:r>
            </a:p>
          </p:txBody>
        </p:sp>
      </p:grpSp>
      <p:grpSp>
        <p:nvGrpSpPr>
          <p:cNvPr id="4" name="Gruppieren 3">
            <a:extLst>
              <a:ext uri="{FF2B5EF4-FFF2-40B4-BE49-F238E27FC236}">
                <a16:creationId xmlns:a16="http://schemas.microsoft.com/office/drawing/2014/main" id="{4ECEB01D-5EAA-47BC-B7E8-A5AA7A2A64BD}"/>
              </a:ext>
            </a:extLst>
          </p:cNvPr>
          <p:cNvGrpSpPr/>
          <p:nvPr/>
        </p:nvGrpSpPr>
        <p:grpSpPr>
          <a:xfrm>
            <a:off x="7664387" y="1178630"/>
            <a:ext cx="4434703" cy="4842758"/>
            <a:chOff x="7664387" y="1178630"/>
            <a:chExt cx="4434703" cy="4842758"/>
          </a:xfrm>
        </p:grpSpPr>
        <p:sp>
          <p:nvSpPr>
            <p:cNvPr id="28" name="Textfeld 27">
              <a:extLst>
                <a:ext uri="{FF2B5EF4-FFF2-40B4-BE49-F238E27FC236}">
                  <a16:creationId xmlns:a16="http://schemas.microsoft.com/office/drawing/2014/main" id="{218B35E0-BAB5-4D6B-B13F-1B94AF605B91}"/>
                </a:ext>
              </a:extLst>
            </p:cNvPr>
            <p:cNvSpPr txBox="1"/>
            <p:nvPr/>
          </p:nvSpPr>
          <p:spPr>
            <a:xfrm>
              <a:off x="7664387" y="1178630"/>
              <a:ext cx="4434703" cy="4842758"/>
            </a:xfrm>
            <a:prstGeom prst="rect">
              <a:avLst/>
            </a:prstGeom>
            <a:solidFill>
              <a:schemeClr val="bg2"/>
            </a:solidFill>
            <a:ln>
              <a:solidFill>
                <a:schemeClr val="tx2"/>
              </a:solidFill>
            </a:ln>
          </p:spPr>
          <p:txBody>
            <a:bodyPr wrap="square" rtlCol="0">
              <a:noAutofit/>
            </a:bodyPr>
            <a:lstStyle/>
            <a:p>
              <a:pPr>
                <a:spcAft>
                  <a:spcPts val="600"/>
                </a:spcAft>
              </a:pPr>
              <a:r>
                <a:rPr lang="de-DE" sz="1600" b="1" dirty="0">
                  <a:solidFill>
                    <a:schemeClr val="tx2"/>
                  </a:solidFill>
                </a:rPr>
                <a:t>Time </a:t>
              </a:r>
              <a:r>
                <a:rPr lang="de-DE" sz="1600" b="1" dirty="0" err="1">
                  <a:solidFill>
                    <a:schemeClr val="tx2"/>
                  </a:solidFill>
                </a:rPr>
                <a:t>period</a:t>
              </a:r>
              <a:r>
                <a:rPr lang="de-DE" sz="1600" b="1" dirty="0">
                  <a:solidFill>
                    <a:schemeClr val="tx2"/>
                  </a:solidFill>
                </a:rPr>
                <a:t>: </a:t>
              </a:r>
              <a:r>
                <a:rPr lang="de-DE" sz="1600" dirty="0"/>
                <a:t>01.07. – 31.07.2023</a:t>
              </a:r>
            </a:p>
            <a:p>
              <a:pPr>
                <a:spcAft>
                  <a:spcPts val="600"/>
                </a:spcAft>
              </a:pPr>
              <a:r>
                <a:rPr lang="de-DE" sz="1600" b="1" dirty="0">
                  <a:solidFill>
                    <a:schemeClr val="tx2"/>
                  </a:solidFill>
                </a:rPr>
                <a:t>Forecast </a:t>
              </a:r>
              <a:r>
                <a:rPr lang="de-DE" sz="1600" b="1" dirty="0" err="1">
                  <a:solidFill>
                    <a:schemeClr val="tx2"/>
                  </a:solidFill>
                </a:rPr>
                <a:t>runs</a:t>
              </a:r>
              <a:r>
                <a:rPr lang="de-DE" sz="1600" b="1" dirty="0">
                  <a:solidFill>
                    <a:schemeClr val="tx2"/>
                  </a:solidFill>
                </a:rPr>
                <a:t>: </a:t>
              </a:r>
              <a:r>
                <a:rPr lang="de-DE" sz="1600" dirty="0"/>
                <a:t>12, 13, 14, … ,18 UTC </a:t>
              </a:r>
              <a:br>
                <a:rPr lang="de-DE" sz="1600" dirty="0"/>
              </a:br>
              <a:r>
                <a:rPr lang="de-DE" sz="1600" dirty="0"/>
                <a:t>	          (</a:t>
              </a:r>
              <a:r>
                <a:rPr lang="de-DE" sz="1600" dirty="0" err="1"/>
                <a:t>deterministic</a:t>
              </a:r>
              <a:r>
                <a:rPr lang="de-DE" sz="1600" dirty="0"/>
                <a:t>)</a:t>
              </a:r>
            </a:p>
            <a:p>
              <a:pPr>
                <a:spcAft>
                  <a:spcPts val="600"/>
                </a:spcAft>
              </a:pPr>
              <a:r>
                <a:rPr lang="de-DE" sz="1600" b="1" dirty="0">
                  <a:solidFill>
                    <a:schemeClr val="tx2"/>
                  </a:solidFill>
                </a:rPr>
                <a:t>Parameter: </a:t>
              </a:r>
              <a:r>
                <a:rPr lang="de-DE" sz="1600" b="1" dirty="0"/>
                <a:t>Radar </a:t>
              </a:r>
              <a:r>
                <a:rPr lang="de-DE" sz="1600" b="1" dirty="0" err="1"/>
                <a:t>reflectivity</a:t>
              </a:r>
              <a:r>
                <a:rPr lang="de-DE" sz="1600" b="1" dirty="0"/>
                <a:t> (</a:t>
              </a:r>
              <a:r>
                <a:rPr lang="de-DE" sz="1600" b="1" dirty="0" err="1"/>
                <a:t>dBZ</a:t>
              </a:r>
              <a:r>
                <a:rPr lang="de-DE" sz="1600" b="1" dirty="0"/>
                <a:t>)</a:t>
              </a:r>
            </a:p>
            <a:p>
              <a:pPr>
                <a:spcAft>
                  <a:spcPts val="600"/>
                </a:spcAft>
              </a:pPr>
              <a:r>
                <a:rPr lang="de-DE" sz="1600" b="1" dirty="0">
                  <a:solidFill>
                    <a:schemeClr val="tx2"/>
                  </a:solidFill>
                </a:rPr>
                <a:t>Score: </a:t>
              </a:r>
              <a:r>
                <a:rPr lang="de-DE" sz="1600" b="1" dirty="0" err="1"/>
                <a:t>fraction</a:t>
              </a:r>
              <a:r>
                <a:rPr lang="de-DE" sz="1600" b="1" dirty="0"/>
                <a:t> </a:t>
              </a:r>
              <a:r>
                <a:rPr lang="de-DE" sz="1600" b="1" dirty="0" err="1"/>
                <a:t>skill</a:t>
              </a:r>
              <a:r>
                <a:rPr lang="de-DE" sz="1600" b="1" dirty="0"/>
                <a:t> score (FSS)</a:t>
              </a:r>
            </a:p>
            <a:p>
              <a:pPr marL="536575">
                <a:spcAft>
                  <a:spcPts val="600"/>
                </a:spcAft>
              </a:pPr>
              <a:endParaRPr lang="de-DE" sz="1600" b="1" dirty="0">
                <a:solidFill>
                  <a:schemeClr val="tx2"/>
                </a:solidFill>
              </a:endParaRPr>
            </a:p>
            <a:p>
              <a:pPr marL="536575">
                <a:spcAft>
                  <a:spcPts val="600"/>
                </a:spcAft>
              </a:pPr>
              <a:r>
                <a:rPr lang="de-DE" sz="1600" b="1" dirty="0">
                  <a:solidFill>
                    <a:schemeClr val="tx2"/>
                  </a:solidFill>
                </a:rPr>
                <a:t>STEPS-DWD </a:t>
              </a:r>
              <a:r>
                <a:rPr lang="de-DE" sz="1600" b="1" dirty="0" err="1">
                  <a:solidFill>
                    <a:schemeClr val="tx2"/>
                  </a:solidFill>
                </a:rPr>
                <a:t>Nowcasting</a:t>
              </a:r>
              <a:r>
                <a:rPr lang="de-DE" sz="1600" b="1" dirty="0">
                  <a:solidFill>
                    <a:schemeClr val="tx2"/>
                  </a:solidFill>
                </a:rPr>
                <a:t> (</a:t>
              </a:r>
              <a:r>
                <a:rPr lang="de-DE" sz="1600" b="1" dirty="0" err="1">
                  <a:solidFill>
                    <a:schemeClr val="tx2"/>
                  </a:solidFill>
                </a:rPr>
                <a:t>det</a:t>
              </a:r>
              <a:r>
                <a:rPr lang="de-DE" sz="1600" b="1" dirty="0">
                  <a:solidFill>
                    <a:schemeClr val="tx2"/>
                  </a:solidFill>
                </a:rPr>
                <a:t>)</a:t>
              </a:r>
            </a:p>
            <a:p>
              <a:pPr marL="536575">
                <a:spcBef>
                  <a:spcPts val="600"/>
                </a:spcBef>
                <a:spcAft>
                  <a:spcPts val="0"/>
                </a:spcAft>
              </a:pPr>
              <a:r>
                <a:rPr lang="de-DE" sz="1600" b="1" dirty="0">
                  <a:solidFill>
                    <a:schemeClr val="tx2"/>
                  </a:solidFill>
                </a:rPr>
                <a:t>ICON-D2-RUC </a:t>
              </a:r>
              <a:r>
                <a:rPr lang="de-DE" sz="1600" b="1" dirty="0" err="1">
                  <a:solidFill>
                    <a:schemeClr val="tx2"/>
                  </a:solidFill>
                </a:rPr>
                <a:t>det</a:t>
              </a:r>
              <a:r>
                <a:rPr lang="de-DE" sz="1600" b="1" dirty="0">
                  <a:solidFill>
                    <a:schemeClr val="tx2"/>
                  </a:solidFill>
                </a:rPr>
                <a:t>, 2 km, LHN + 3D-rad</a:t>
              </a:r>
            </a:p>
            <a:p>
              <a:pPr marL="536575">
                <a:spcBef>
                  <a:spcPts val="600"/>
                </a:spcBef>
                <a:spcAft>
                  <a:spcPts val="0"/>
                </a:spcAft>
              </a:pPr>
              <a:endParaRPr lang="de-DE" sz="1600" b="1" dirty="0">
                <a:solidFill>
                  <a:schemeClr val="tx2"/>
                </a:solidFill>
              </a:endParaRPr>
            </a:p>
            <a:p>
              <a:pPr marL="536575">
                <a:spcBef>
                  <a:spcPts val="600"/>
                </a:spcBef>
                <a:spcAft>
                  <a:spcPts val="0"/>
                </a:spcAft>
              </a:pPr>
              <a:r>
                <a:rPr lang="de-DE" sz="1600" b="1" dirty="0" err="1">
                  <a:solidFill>
                    <a:schemeClr val="tx2"/>
                  </a:solidFill>
                </a:rPr>
                <a:t>Neighbourhood</a:t>
              </a:r>
              <a:r>
                <a:rPr lang="de-DE" sz="1600" b="1" dirty="0">
                  <a:solidFill>
                    <a:schemeClr val="tx2"/>
                  </a:solidFill>
                </a:rPr>
                <a:t> ENS Prob. (NEP)</a:t>
              </a:r>
            </a:p>
            <a:p>
              <a:pPr marL="536575">
                <a:spcBef>
                  <a:spcPts val="600"/>
                </a:spcBef>
                <a:spcAft>
                  <a:spcPts val="0"/>
                </a:spcAft>
              </a:pPr>
              <a:endParaRPr lang="de-DE" sz="1600" b="1" dirty="0">
                <a:solidFill>
                  <a:schemeClr val="tx2"/>
                </a:solidFill>
              </a:endParaRPr>
            </a:p>
            <a:p>
              <a:pPr marL="536575">
                <a:spcBef>
                  <a:spcPts val="600"/>
                </a:spcBef>
                <a:spcAft>
                  <a:spcPts val="0"/>
                </a:spcAft>
              </a:pPr>
              <a:endParaRPr lang="de-DE" sz="1600" b="1" dirty="0">
                <a:solidFill>
                  <a:schemeClr val="tx2"/>
                </a:solidFill>
              </a:endParaRPr>
            </a:p>
          </p:txBody>
        </p:sp>
        <p:grpSp>
          <p:nvGrpSpPr>
            <p:cNvPr id="3" name="Gruppieren 2">
              <a:extLst>
                <a:ext uri="{FF2B5EF4-FFF2-40B4-BE49-F238E27FC236}">
                  <a16:creationId xmlns:a16="http://schemas.microsoft.com/office/drawing/2014/main" id="{B601A06A-0949-434F-8798-292D8BBE3EF1}"/>
                </a:ext>
              </a:extLst>
            </p:cNvPr>
            <p:cNvGrpSpPr/>
            <p:nvPr/>
          </p:nvGrpSpPr>
          <p:grpSpPr>
            <a:xfrm>
              <a:off x="7727852" y="3253242"/>
              <a:ext cx="453356" cy="360040"/>
              <a:chOff x="7727852" y="3253242"/>
              <a:chExt cx="453356" cy="360040"/>
            </a:xfrm>
          </p:grpSpPr>
          <p:cxnSp>
            <p:nvCxnSpPr>
              <p:cNvPr id="30" name="Gerader Verbinder 29">
                <a:extLst>
                  <a:ext uri="{FF2B5EF4-FFF2-40B4-BE49-F238E27FC236}">
                    <a16:creationId xmlns:a16="http://schemas.microsoft.com/office/drawing/2014/main" id="{0D856D7A-3049-4C33-A4A8-B66AA625DD98}"/>
                  </a:ext>
                </a:extLst>
              </p:cNvPr>
              <p:cNvCxnSpPr/>
              <p:nvPr/>
            </p:nvCxnSpPr>
            <p:spPr bwMode="auto">
              <a:xfrm>
                <a:off x="7727852" y="3253242"/>
                <a:ext cx="453356" cy="0"/>
              </a:xfrm>
              <a:prstGeom prst="line">
                <a:avLst/>
              </a:prstGeom>
              <a:solidFill>
                <a:schemeClr val="accent1"/>
              </a:solidFill>
              <a:ln w="508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30">
                <a:extLst>
                  <a:ext uri="{FF2B5EF4-FFF2-40B4-BE49-F238E27FC236}">
                    <a16:creationId xmlns:a16="http://schemas.microsoft.com/office/drawing/2014/main" id="{973C221C-B45A-4E46-A11C-A5E920C6606B}"/>
                  </a:ext>
                </a:extLst>
              </p:cNvPr>
              <p:cNvCxnSpPr/>
              <p:nvPr/>
            </p:nvCxnSpPr>
            <p:spPr bwMode="auto">
              <a:xfrm>
                <a:off x="7727852" y="3613282"/>
                <a:ext cx="453356" cy="0"/>
              </a:xfrm>
              <a:prstGeom prst="line">
                <a:avLst/>
              </a:prstGeom>
              <a:solidFill>
                <a:schemeClr val="accent1"/>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 name="Gerader Verbinder 31">
              <a:extLst>
                <a:ext uri="{FF2B5EF4-FFF2-40B4-BE49-F238E27FC236}">
                  <a16:creationId xmlns:a16="http://schemas.microsoft.com/office/drawing/2014/main" id="{E5F7485E-B0CE-4EA8-9B23-DCD0E10AA071}"/>
                </a:ext>
              </a:extLst>
            </p:cNvPr>
            <p:cNvCxnSpPr/>
            <p:nvPr/>
          </p:nvCxnSpPr>
          <p:spPr bwMode="auto">
            <a:xfrm>
              <a:off x="7752184" y="4221088"/>
              <a:ext cx="453356" cy="0"/>
            </a:xfrm>
            <a:prstGeom prst="line">
              <a:avLst/>
            </a:prstGeom>
            <a:solidFill>
              <a:schemeClr val="accent1"/>
            </a:solidFill>
            <a:ln w="508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Textfeld 24"/>
          <p:cNvSpPr txBox="1"/>
          <p:nvPr/>
        </p:nvSpPr>
        <p:spPr>
          <a:xfrm>
            <a:off x="3807668" y="6372036"/>
            <a:ext cx="1635598" cy="369332"/>
          </a:xfrm>
          <a:prstGeom prst="rect">
            <a:avLst/>
          </a:prstGeom>
          <a:solidFill>
            <a:schemeClr val="bg1"/>
          </a:solidFill>
        </p:spPr>
        <p:txBody>
          <a:bodyPr wrap="square" rtlCol="0">
            <a:spAutoFit/>
          </a:bodyPr>
          <a:lstStyle/>
          <a:p>
            <a:pPr algn="ctr"/>
            <a:r>
              <a:rPr lang="de-DE" dirty="0"/>
              <a:t>Lead time [h]</a:t>
            </a:r>
          </a:p>
        </p:txBody>
      </p:sp>
      <p:sp>
        <p:nvSpPr>
          <p:cNvPr id="17" name="Textfeld 16"/>
          <p:cNvSpPr txBox="1"/>
          <p:nvPr/>
        </p:nvSpPr>
        <p:spPr>
          <a:xfrm>
            <a:off x="4539531" y="1415349"/>
            <a:ext cx="903734" cy="369332"/>
          </a:xfrm>
          <a:prstGeom prst="rect">
            <a:avLst/>
          </a:prstGeom>
          <a:solidFill>
            <a:schemeClr val="bg1">
              <a:lumMod val="85000"/>
            </a:schemeClr>
          </a:solidFill>
        </p:spPr>
        <p:txBody>
          <a:bodyPr wrap="square" lIns="0" tIns="0" rIns="0" bIns="0" rtlCol="0">
            <a:spAutoFit/>
          </a:bodyPr>
          <a:lstStyle/>
          <a:p>
            <a:pPr algn="ctr"/>
            <a:r>
              <a:rPr lang="de-DE" sz="2400" b="1" dirty="0"/>
              <a:t>2 km</a:t>
            </a:r>
          </a:p>
        </p:txBody>
      </p:sp>
      <p:sp>
        <p:nvSpPr>
          <p:cNvPr id="23" name="Textfeld 22"/>
          <p:cNvSpPr txBox="1"/>
          <p:nvPr/>
        </p:nvSpPr>
        <p:spPr>
          <a:xfrm rot="16200000">
            <a:off x="-144" y="3490956"/>
            <a:ext cx="875493" cy="369332"/>
          </a:xfrm>
          <a:prstGeom prst="rect">
            <a:avLst/>
          </a:prstGeom>
          <a:noFill/>
        </p:spPr>
        <p:txBody>
          <a:bodyPr wrap="square" rtlCol="0">
            <a:spAutoFit/>
          </a:bodyPr>
          <a:lstStyle/>
          <a:p>
            <a:r>
              <a:rPr lang="de-DE" dirty="0"/>
              <a:t>FSS</a:t>
            </a:r>
          </a:p>
        </p:txBody>
      </p:sp>
      <p:sp>
        <p:nvSpPr>
          <p:cNvPr id="11" name="Ellipse 10">
            <a:extLst>
              <a:ext uri="{FF2B5EF4-FFF2-40B4-BE49-F238E27FC236}">
                <a16:creationId xmlns:a16="http://schemas.microsoft.com/office/drawing/2014/main" id="{B9330BA2-380E-472D-BFFE-CE6818E0630C}"/>
              </a:ext>
            </a:extLst>
          </p:cNvPr>
          <p:cNvSpPr/>
          <p:nvPr/>
        </p:nvSpPr>
        <p:spPr bwMode="auto">
          <a:xfrm>
            <a:off x="4487021" y="1311237"/>
            <a:ext cx="936104" cy="648072"/>
          </a:xfrm>
          <a:prstGeom prst="ellipse">
            <a:avLst/>
          </a:prstGeom>
          <a:solidFill>
            <a:srgbClr val="FF0000">
              <a:alpha val="28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065492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D62E6-2970-418D-877A-BFA3CC12829E}"/>
              </a:ext>
            </a:extLst>
          </p:cNvPr>
          <p:cNvSpPr>
            <a:spLocks noGrp="1"/>
          </p:cNvSpPr>
          <p:nvPr>
            <p:ph type="title"/>
          </p:nvPr>
        </p:nvSpPr>
        <p:spPr/>
        <p:txBody>
          <a:bodyPr/>
          <a:lstStyle/>
          <a:p>
            <a:r>
              <a:rPr lang="de-DE" dirty="0"/>
              <a:t>Performance </a:t>
            </a:r>
            <a:r>
              <a:rPr lang="de-DE" dirty="0" err="1"/>
              <a:t>of</a:t>
            </a:r>
            <a:r>
              <a:rPr lang="de-DE" dirty="0"/>
              <a:t> ICON-RUC in </a:t>
            </a:r>
            <a:r>
              <a:rPr lang="de-DE" dirty="0" err="1"/>
              <a:t>forecasting</a:t>
            </a:r>
            <a:r>
              <a:rPr lang="de-DE" dirty="0"/>
              <a:t> a</a:t>
            </a:r>
            <a:br>
              <a:rPr lang="de-DE" dirty="0"/>
            </a:br>
            <a:r>
              <a:rPr lang="de-DE" dirty="0" err="1"/>
              <a:t>supercell</a:t>
            </a:r>
            <a:r>
              <a:rPr lang="de-DE" dirty="0"/>
              <a:t> </a:t>
            </a:r>
            <a:r>
              <a:rPr lang="de-DE" dirty="0" err="1"/>
              <a:t>near</a:t>
            </a:r>
            <a:r>
              <a:rPr lang="de-DE" dirty="0"/>
              <a:t> Berchtesgaden at 20.6.2024</a:t>
            </a:r>
          </a:p>
        </p:txBody>
      </p:sp>
      <p:sp>
        <p:nvSpPr>
          <p:cNvPr id="4" name="Foliennummernplatzhalter 3">
            <a:extLst>
              <a:ext uri="{FF2B5EF4-FFF2-40B4-BE49-F238E27FC236}">
                <a16:creationId xmlns:a16="http://schemas.microsoft.com/office/drawing/2014/main" id="{88762D83-D769-4F60-86B1-76B41F4452B4}"/>
              </a:ext>
            </a:extLst>
          </p:cNvPr>
          <p:cNvSpPr>
            <a:spLocks noGrp="1"/>
          </p:cNvSpPr>
          <p:nvPr>
            <p:ph type="sldNum" sz="quarter" idx="11"/>
          </p:nvPr>
        </p:nvSpPr>
        <p:spPr/>
        <p:txBody>
          <a:bodyPr/>
          <a:lstStyle/>
          <a:p>
            <a:pPr>
              <a:defRPr/>
            </a:pPr>
            <a:fld id="{9AEE1EEC-1F3D-496F-80FE-60C0313105A3}" type="slidenum">
              <a:rPr lang="de-DE" smtClean="0"/>
              <a:pPr>
                <a:defRPr/>
              </a:pPr>
              <a:t>33</a:t>
            </a:fld>
            <a:endParaRPr lang="de-DE" dirty="0"/>
          </a:p>
        </p:txBody>
      </p:sp>
      <p:pic>
        <p:nvPicPr>
          <p:cNvPr id="38" name="Grafik 37">
            <a:extLst>
              <a:ext uri="{FF2B5EF4-FFF2-40B4-BE49-F238E27FC236}">
                <a16:creationId xmlns:a16="http://schemas.microsoft.com/office/drawing/2014/main" id="{0F59BBB8-7010-4503-B230-DEBC5A4FB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648" y="1112136"/>
            <a:ext cx="3293895" cy="2680549"/>
          </a:xfrm>
          <a:prstGeom prst="rect">
            <a:avLst/>
          </a:prstGeom>
        </p:spPr>
      </p:pic>
      <p:pic>
        <p:nvPicPr>
          <p:cNvPr id="40" name="Grafik 39">
            <a:extLst>
              <a:ext uri="{FF2B5EF4-FFF2-40B4-BE49-F238E27FC236}">
                <a16:creationId xmlns:a16="http://schemas.microsoft.com/office/drawing/2014/main" id="{C655EF58-3F39-4AFE-BD55-2333175C3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 y="2114570"/>
            <a:ext cx="1005979" cy="3356229"/>
          </a:xfrm>
          <a:prstGeom prst="rect">
            <a:avLst/>
          </a:prstGeom>
        </p:spPr>
      </p:pic>
      <p:grpSp>
        <p:nvGrpSpPr>
          <p:cNvPr id="42" name="Gruppieren 41">
            <a:extLst>
              <a:ext uri="{FF2B5EF4-FFF2-40B4-BE49-F238E27FC236}">
                <a16:creationId xmlns:a16="http://schemas.microsoft.com/office/drawing/2014/main" id="{5C7377EA-6EB2-4628-9D64-80C4DDA93E8D}"/>
              </a:ext>
            </a:extLst>
          </p:cNvPr>
          <p:cNvGrpSpPr/>
          <p:nvPr/>
        </p:nvGrpSpPr>
        <p:grpSpPr>
          <a:xfrm>
            <a:off x="1104404" y="1112136"/>
            <a:ext cx="3293895" cy="2680549"/>
            <a:chOff x="-168696" y="1092485"/>
            <a:chExt cx="3293895" cy="2680549"/>
          </a:xfrm>
        </p:grpSpPr>
        <p:pic>
          <p:nvPicPr>
            <p:cNvPr id="28" name="Grafik 27">
              <a:extLst>
                <a:ext uri="{FF2B5EF4-FFF2-40B4-BE49-F238E27FC236}">
                  <a16:creationId xmlns:a16="http://schemas.microsoft.com/office/drawing/2014/main" id="{95778578-E982-4523-BD75-837AF81AA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96" y="1092485"/>
              <a:ext cx="3293895" cy="2680549"/>
            </a:xfrm>
            <a:prstGeom prst="rect">
              <a:avLst/>
            </a:prstGeom>
          </p:spPr>
        </p:pic>
        <p:sp>
          <p:nvSpPr>
            <p:cNvPr id="41" name="Textfeld 40">
              <a:extLst>
                <a:ext uri="{FF2B5EF4-FFF2-40B4-BE49-F238E27FC236}">
                  <a16:creationId xmlns:a16="http://schemas.microsoft.com/office/drawing/2014/main" id="{C0A842D6-99C7-4ED5-9AFA-FD3478252F70}"/>
                </a:ext>
              </a:extLst>
            </p:cNvPr>
            <p:cNvSpPr txBox="1"/>
            <p:nvPr/>
          </p:nvSpPr>
          <p:spPr>
            <a:xfrm>
              <a:off x="-60941" y="2396042"/>
              <a:ext cx="936104" cy="923330"/>
            </a:xfrm>
            <a:prstGeom prst="rect">
              <a:avLst/>
            </a:prstGeom>
            <a:noFill/>
          </p:spPr>
          <p:txBody>
            <a:bodyPr wrap="square" rtlCol="0">
              <a:spAutoFit/>
            </a:bodyPr>
            <a:lstStyle/>
            <a:p>
              <a:r>
                <a:rPr lang="de-DE"/>
                <a:t>Eucom</a:t>
              </a:r>
            </a:p>
            <a:p>
              <a:r>
                <a:rPr lang="de-DE"/>
                <a:t>Obs 15UTC </a:t>
              </a:r>
            </a:p>
          </p:txBody>
        </p:sp>
      </p:grpSp>
      <p:pic>
        <p:nvPicPr>
          <p:cNvPr id="36" name="Grafik 35">
            <a:extLst>
              <a:ext uri="{FF2B5EF4-FFF2-40B4-BE49-F238E27FC236}">
                <a16:creationId xmlns:a16="http://schemas.microsoft.com/office/drawing/2014/main" id="{74910270-0DBB-46BB-BE8A-7A6CE52596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526" y="1112136"/>
            <a:ext cx="3293895" cy="2680549"/>
          </a:xfrm>
          <a:prstGeom prst="rect">
            <a:avLst/>
          </a:prstGeom>
        </p:spPr>
      </p:pic>
      <p:pic>
        <p:nvPicPr>
          <p:cNvPr id="34" name="Grafik 33">
            <a:extLst>
              <a:ext uri="{FF2B5EF4-FFF2-40B4-BE49-F238E27FC236}">
                <a16:creationId xmlns:a16="http://schemas.microsoft.com/office/drawing/2014/main" id="{8E013E28-C55C-46C2-9C94-E32E8BD41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403" y="3988809"/>
            <a:ext cx="3293895" cy="2680549"/>
          </a:xfrm>
          <a:prstGeom prst="rect">
            <a:avLst/>
          </a:prstGeom>
        </p:spPr>
      </p:pic>
      <p:pic>
        <p:nvPicPr>
          <p:cNvPr id="32" name="Grafik 31">
            <a:extLst>
              <a:ext uri="{FF2B5EF4-FFF2-40B4-BE49-F238E27FC236}">
                <a16:creationId xmlns:a16="http://schemas.microsoft.com/office/drawing/2014/main" id="{58C8999F-54E5-4A31-B7F1-AC6936BACA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3527" y="3988810"/>
            <a:ext cx="3293895" cy="2680549"/>
          </a:xfrm>
          <a:prstGeom prst="rect">
            <a:avLst/>
          </a:prstGeom>
        </p:spPr>
      </p:pic>
      <p:pic>
        <p:nvPicPr>
          <p:cNvPr id="30" name="Grafik 29">
            <a:extLst>
              <a:ext uri="{FF2B5EF4-FFF2-40B4-BE49-F238E27FC236}">
                <a16:creationId xmlns:a16="http://schemas.microsoft.com/office/drawing/2014/main" id="{2B12931B-664C-4C48-98F5-ACB8B9AAA8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2264" y="3988811"/>
            <a:ext cx="3293895" cy="2680549"/>
          </a:xfrm>
          <a:prstGeom prst="rect">
            <a:avLst/>
          </a:prstGeom>
        </p:spPr>
      </p:pic>
      <p:sp>
        <p:nvSpPr>
          <p:cNvPr id="43" name="Textfeld 42">
            <a:extLst>
              <a:ext uri="{FF2B5EF4-FFF2-40B4-BE49-F238E27FC236}">
                <a16:creationId xmlns:a16="http://schemas.microsoft.com/office/drawing/2014/main" id="{D10C0DA9-313E-4FB8-BCA4-0BBA1109A695}"/>
              </a:ext>
            </a:extLst>
          </p:cNvPr>
          <p:cNvSpPr txBox="1"/>
          <p:nvPr/>
        </p:nvSpPr>
        <p:spPr>
          <a:xfrm>
            <a:off x="4818808" y="1340768"/>
            <a:ext cx="1133176" cy="923330"/>
          </a:xfrm>
          <a:prstGeom prst="rect">
            <a:avLst/>
          </a:prstGeom>
          <a:noFill/>
        </p:spPr>
        <p:txBody>
          <a:bodyPr wrap="square" rtlCol="0">
            <a:spAutoFit/>
          </a:bodyPr>
          <a:lstStyle/>
          <a:p>
            <a:r>
              <a:rPr lang="de-DE"/>
              <a:t>RUC</a:t>
            </a:r>
            <a:br>
              <a:rPr lang="de-DE"/>
            </a:br>
            <a:r>
              <a:rPr lang="de-DE"/>
              <a:t>09 UTC +06 h</a:t>
            </a:r>
          </a:p>
        </p:txBody>
      </p:sp>
      <p:sp>
        <p:nvSpPr>
          <p:cNvPr id="44" name="Textfeld 43">
            <a:extLst>
              <a:ext uri="{FF2B5EF4-FFF2-40B4-BE49-F238E27FC236}">
                <a16:creationId xmlns:a16="http://schemas.microsoft.com/office/drawing/2014/main" id="{52BE5A7E-E111-4AE9-B204-28762FB9E931}"/>
              </a:ext>
            </a:extLst>
          </p:cNvPr>
          <p:cNvSpPr txBox="1"/>
          <p:nvPr/>
        </p:nvSpPr>
        <p:spPr>
          <a:xfrm>
            <a:off x="8472264" y="1340768"/>
            <a:ext cx="1080120" cy="923330"/>
          </a:xfrm>
          <a:prstGeom prst="rect">
            <a:avLst/>
          </a:prstGeom>
          <a:noFill/>
        </p:spPr>
        <p:txBody>
          <a:bodyPr wrap="square" rtlCol="0">
            <a:spAutoFit/>
          </a:bodyPr>
          <a:lstStyle/>
          <a:p>
            <a:r>
              <a:rPr lang="de-DE"/>
              <a:t>RUC</a:t>
            </a:r>
            <a:br>
              <a:rPr lang="de-DE"/>
            </a:br>
            <a:r>
              <a:rPr lang="de-DE"/>
              <a:t>10 UTC +05 h</a:t>
            </a:r>
          </a:p>
        </p:txBody>
      </p:sp>
      <p:sp>
        <p:nvSpPr>
          <p:cNvPr id="45" name="Textfeld 44">
            <a:extLst>
              <a:ext uri="{FF2B5EF4-FFF2-40B4-BE49-F238E27FC236}">
                <a16:creationId xmlns:a16="http://schemas.microsoft.com/office/drawing/2014/main" id="{5E5D8BA2-2F1A-4B88-B6A0-EE0E50A44BE3}"/>
              </a:ext>
            </a:extLst>
          </p:cNvPr>
          <p:cNvSpPr txBox="1"/>
          <p:nvPr/>
        </p:nvSpPr>
        <p:spPr>
          <a:xfrm>
            <a:off x="8472264" y="4377878"/>
            <a:ext cx="1080120" cy="923330"/>
          </a:xfrm>
          <a:prstGeom prst="rect">
            <a:avLst/>
          </a:prstGeom>
          <a:noFill/>
        </p:spPr>
        <p:txBody>
          <a:bodyPr wrap="square" rtlCol="0">
            <a:spAutoFit/>
          </a:bodyPr>
          <a:lstStyle/>
          <a:p>
            <a:r>
              <a:rPr lang="de-DE"/>
              <a:t>RUC</a:t>
            </a:r>
            <a:br>
              <a:rPr lang="de-DE"/>
            </a:br>
            <a:r>
              <a:rPr lang="de-DE"/>
              <a:t>13 UTC +02 h</a:t>
            </a:r>
          </a:p>
        </p:txBody>
      </p:sp>
      <p:sp>
        <p:nvSpPr>
          <p:cNvPr id="46" name="Textfeld 45">
            <a:extLst>
              <a:ext uri="{FF2B5EF4-FFF2-40B4-BE49-F238E27FC236}">
                <a16:creationId xmlns:a16="http://schemas.microsoft.com/office/drawing/2014/main" id="{F4B81460-442A-4EEF-927A-B0DEE9820C65}"/>
              </a:ext>
            </a:extLst>
          </p:cNvPr>
          <p:cNvSpPr txBox="1"/>
          <p:nvPr/>
        </p:nvSpPr>
        <p:spPr>
          <a:xfrm>
            <a:off x="4799856" y="4365104"/>
            <a:ext cx="1080120" cy="923330"/>
          </a:xfrm>
          <a:prstGeom prst="rect">
            <a:avLst/>
          </a:prstGeom>
          <a:noFill/>
        </p:spPr>
        <p:txBody>
          <a:bodyPr wrap="square" rtlCol="0">
            <a:spAutoFit/>
          </a:bodyPr>
          <a:lstStyle/>
          <a:p>
            <a:r>
              <a:rPr lang="de-DE"/>
              <a:t>RUC</a:t>
            </a:r>
            <a:br>
              <a:rPr lang="de-DE"/>
            </a:br>
            <a:r>
              <a:rPr lang="de-DE"/>
              <a:t>12 UTC +03 h</a:t>
            </a:r>
          </a:p>
        </p:txBody>
      </p:sp>
      <p:sp>
        <p:nvSpPr>
          <p:cNvPr id="47" name="Textfeld 46">
            <a:extLst>
              <a:ext uri="{FF2B5EF4-FFF2-40B4-BE49-F238E27FC236}">
                <a16:creationId xmlns:a16="http://schemas.microsoft.com/office/drawing/2014/main" id="{C31DB845-ADA4-44B2-AD40-AF416931B99F}"/>
              </a:ext>
            </a:extLst>
          </p:cNvPr>
          <p:cNvSpPr txBox="1"/>
          <p:nvPr/>
        </p:nvSpPr>
        <p:spPr>
          <a:xfrm>
            <a:off x="1127448" y="4377878"/>
            <a:ext cx="1080120" cy="923330"/>
          </a:xfrm>
          <a:prstGeom prst="rect">
            <a:avLst/>
          </a:prstGeom>
          <a:noFill/>
        </p:spPr>
        <p:txBody>
          <a:bodyPr wrap="square" rtlCol="0">
            <a:spAutoFit/>
          </a:bodyPr>
          <a:lstStyle/>
          <a:p>
            <a:r>
              <a:rPr lang="de-DE"/>
              <a:t>RUC</a:t>
            </a:r>
            <a:br>
              <a:rPr lang="de-DE"/>
            </a:br>
            <a:r>
              <a:rPr lang="de-DE"/>
              <a:t>11 UTC +04 h</a:t>
            </a:r>
          </a:p>
        </p:txBody>
      </p:sp>
      <p:grpSp>
        <p:nvGrpSpPr>
          <p:cNvPr id="48" name="Gruppieren 47">
            <a:extLst>
              <a:ext uri="{FF2B5EF4-FFF2-40B4-BE49-F238E27FC236}">
                <a16:creationId xmlns:a16="http://schemas.microsoft.com/office/drawing/2014/main" id="{A0BB442F-2CFC-4B0F-9510-FFF0137CFEFF}"/>
              </a:ext>
            </a:extLst>
          </p:cNvPr>
          <p:cNvGrpSpPr/>
          <p:nvPr/>
        </p:nvGrpSpPr>
        <p:grpSpPr>
          <a:xfrm>
            <a:off x="4223792" y="4792239"/>
            <a:ext cx="2952328" cy="1744977"/>
            <a:chOff x="5014800" y="4205822"/>
            <a:chExt cx="2952328" cy="1744977"/>
          </a:xfrm>
        </p:grpSpPr>
        <p:pic>
          <p:nvPicPr>
            <p:cNvPr id="49" name="Grafik 48">
              <a:extLst>
                <a:ext uri="{FF2B5EF4-FFF2-40B4-BE49-F238E27FC236}">
                  <a16:creationId xmlns:a16="http://schemas.microsoft.com/office/drawing/2014/main" id="{C0294565-91B2-46B9-9223-C195C0799483}"/>
                </a:ext>
              </a:extLst>
            </p:cNvPr>
            <p:cNvPicPr>
              <a:picLocks noChangeAspect="1"/>
            </p:cNvPicPr>
            <p:nvPr/>
          </p:nvPicPr>
          <p:blipFill rotWithShape="1">
            <a:blip r:embed="rId9">
              <a:extLst>
                <a:ext uri="{28A0092B-C50C-407E-A947-70E740481C1C}">
                  <a14:useLocalDpi xmlns:a14="http://schemas.microsoft.com/office/drawing/2010/main" val="0"/>
                </a:ext>
              </a:extLst>
            </a:blip>
            <a:srcRect l="45067" t="60804" r="28208" b="13752"/>
            <a:stretch/>
          </p:blipFill>
          <p:spPr>
            <a:xfrm>
              <a:off x="5014800" y="4205822"/>
              <a:ext cx="2952328" cy="1744977"/>
            </a:xfrm>
            <a:prstGeom prst="rect">
              <a:avLst/>
            </a:prstGeom>
            <a:ln w="38100">
              <a:solidFill>
                <a:srgbClr val="0000FF"/>
              </a:solidFill>
            </a:ln>
          </p:spPr>
        </p:pic>
        <p:sp>
          <p:nvSpPr>
            <p:cNvPr id="50" name="Textfeld 49">
              <a:extLst>
                <a:ext uri="{FF2B5EF4-FFF2-40B4-BE49-F238E27FC236}">
                  <a16:creationId xmlns:a16="http://schemas.microsoft.com/office/drawing/2014/main" id="{24D0ECDB-FD14-4DA8-93DE-4FCCA642E488}"/>
                </a:ext>
              </a:extLst>
            </p:cNvPr>
            <p:cNvSpPr txBox="1"/>
            <p:nvPr/>
          </p:nvSpPr>
          <p:spPr>
            <a:xfrm>
              <a:off x="5151531" y="4575428"/>
              <a:ext cx="1231419" cy="923330"/>
            </a:xfrm>
            <a:prstGeom prst="rect">
              <a:avLst/>
            </a:prstGeom>
            <a:noFill/>
          </p:spPr>
          <p:txBody>
            <a:bodyPr wrap="square" rtlCol="0">
              <a:spAutoFit/>
            </a:bodyPr>
            <a:lstStyle/>
            <a:p>
              <a:r>
                <a:rPr lang="de-DE"/>
                <a:t>ICON-D2 12 UTC +03 h</a:t>
              </a:r>
            </a:p>
          </p:txBody>
        </p:sp>
      </p:grpSp>
      <p:grpSp>
        <p:nvGrpSpPr>
          <p:cNvPr id="51" name="Gruppieren 50">
            <a:extLst>
              <a:ext uri="{FF2B5EF4-FFF2-40B4-BE49-F238E27FC236}">
                <a16:creationId xmlns:a16="http://schemas.microsoft.com/office/drawing/2014/main" id="{C0179733-B8EB-42AA-A8EB-754097A21F17}"/>
              </a:ext>
            </a:extLst>
          </p:cNvPr>
          <p:cNvGrpSpPr/>
          <p:nvPr/>
        </p:nvGrpSpPr>
        <p:grpSpPr>
          <a:xfrm>
            <a:off x="4223792" y="2255960"/>
            <a:ext cx="2952328" cy="1508097"/>
            <a:chOff x="6096000" y="2071527"/>
            <a:chExt cx="2952328" cy="1508097"/>
          </a:xfrm>
        </p:grpSpPr>
        <p:pic>
          <p:nvPicPr>
            <p:cNvPr id="52" name="Grafik 51">
              <a:extLst>
                <a:ext uri="{FF2B5EF4-FFF2-40B4-BE49-F238E27FC236}">
                  <a16:creationId xmlns:a16="http://schemas.microsoft.com/office/drawing/2014/main" id="{71E8D0F1-581D-4FA7-A62C-2DFA1875032A}"/>
                </a:ext>
              </a:extLst>
            </p:cNvPr>
            <p:cNvPicPr>
              <a:picLocks noChangeAspect="1"/>
            </p:cNvPicPr>
            <p:nvPr/>
          </p:nvPicPr>
          <p:blipFill rotWithShape="1">
            <a:blip r:embed="rId10">
              <a:extLst>
                <a:ext uri="{28A0092B-C50C-407E-A947-70E740481C1C}">
                  <a14:useLocalDpi xmlns:a14="http://schemas.microsoft.com/office/drawing/2010/main" val="0"/>
                </a:ext>
              </a:extLst>
            </a:blip>
            <a:srcRect l="45067" t="64257" r="28208" b="13753"/>
            <a:stretch/>
          </p:blipFill>
          <p:spPr>
            <a:xfrm>
              <a:off x="6096000" y="2071527"/>
              <a:ext cx="2952328" cy="1508097"/>
            </a:xfrm>
            <a:prstGeom prst="rect">
              <a:avLst/>
            </a:prstGeom>
            <a:ln w="38100">
              <a:solidFill>
                <a:srgbClr val="0000FF"/>
              </a:solidFill>
            </a:ln>
          </p:spPr>
        </p:pic>
        <p:sp>
          <p:nvSpPr>
            <p:cNvPr id="53" name="Textfeld 52">
              <a:extLst>
                <a:ext uri="{FF2B5EF4-FFF2-40B4-BE49-F238E27FC236}">
                  <a16:creationId xmlns:a16="http://schemas.microsoft.com/office/drawing/2014/main" id="{951A2F09-5611-4684-990F-96D55C16312A}"/>
                </a:ext>
              </a:extLst>
            </p:cNvPr>
            <p:cNvSpPr txBox="1"/>
            <p:nvPr/>
          </p:nvSpPr>
          <p:spPr>
            <a:xfrm>
              <a:off x="6217176" y="2152519"/>
              <a:ext cx="1246975" cy="923330"/>
            </a:xfrm>
            <a:prstGeom prst="rect">
              <a:avLst/>
            </a:prstGeom>
            <a:noFill/>
          </p:spPr>
          <p:txBody>
            <a:bodyPr wrap="square" rtlCol="0">
              <a:spAutoFit/>
            </a:bodyPr>
            <a:lstStyle/>
            <a:p>
              <a:r>
                <a:rPr lang="de-DE"/>
                <a:t>ICON-D2 09 UTC +06 h</a:t>
              </a:r>
            </a:p>
          </p:txBody>
        </p:sp>
      </p:grpSp>
      <p:pic>
        <p:nvPicPr>
          <p:cNvPr id="3" name="Grafik 2">
            <a:extLst>
              <a:ext uri="{FF2B5EF4-FFF2-40B4-BE49-F238E27FC236}">
                <a16:creationId xmlns:a16="http://schemas.microsoft.com/office/drawing/2014/main" id="{454D9C66-6A09-40AD-BC67-EF8928E75F3E}"/>
              </a:ext>
            </a:extLst>
          </p:cNvPr>
          <p:cNvPicPr>
            <a:picLocks noChangeAspect="1"/>
          </p:cNvPicPr>
          <p:nvPr/>
        </p:nvPicPr>
        <p:blipFill rotWithShape="1">
          <a:blip r:embed="rId11"/>
          <a:srcRect t="15274" r="88981" b="72033"/>
          <a:stretch/>
        </p:blipFill>
        <p:spPr>
          <a:xfrm>
            <a:off x="7694328" y="-27384"/>
            <a:ext cx="1555871" cy="1008112"/>
          </a:xfrm>
          <a:prstGeom prst="rect">
            <a:avLst/>
          </a:prstGeom>
        </p:spPr>
      </p:pic>
    </p:spTree>
    <p:extLst>
      <p:ext uri="{BB962C8B-B14F-4D97-AF65-F5344CB8AC3E}">
        <p14:creationId xmlns:p14="http://schemas.microsoft.com/office/powerpoint/2010/main" val="3651243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9564B-95B4-4731-96D4-61AF4664474D}"/>
              </a:ext>
            </a:extLst>
          </p:cNvPr>
          <p:cNvSpPr>
            <a:spLocks noGrp="1"/>
          </p:cNvSpPr>
          <p:nvPr>
            <p:ph type="title"/>
          </p:nvPr>
        </p:nvSpPr>
        <p:spPr/>
        <p:txBody>
          <a:bodyPr/>
          <a:lstStyle/>
          <a:p>
            <a:r>
              <a:rPr lang="de-DE" dirty="0" err="1"/>
              <a:t>Added</a:t>
            </a:r>
            <a:r>
              <a:rPr lang="de-DE" dirty="0"/>
              <a:t> </a:t>
            </a:r>
            <a:r>
              <a:rPr lang="de-DE" dirty="0" err="1"/>
              <a:t>value</a:t>
            </a:r>
            <a:r>
              <a:rPr lang="de-DE" dirty="0"/>
              <a:t> </a:t>
            </a:r>
            <a:r>
              <a:rPr lang="de-DE" dirty="0" err="1"/>
              <a:t>of</a:t>
            </a:r>
            <a:r>
              <a:rPr lang="de-DE" dirty="0"/>
              <a:t> </a:t>
            </a:r>
            <a:r>
              <a:rPr lang="de-DE" dirty="0" err="1"/>
              <a:t>the</a:t>
            </a:r>
            <a:r>
              <a:rPr lang="de-DE" dirty="0"/>
              <a:t> </a:t>
            </a:r>
            <a:r>
              <a:rPr lang="de-DE" dirty="0" err="1"/>
              <a:t>ensemble</a:t>
            </a:r>
            <a:r>
              <a:rPr lang="de-DE" dirty="0"/>
              <a:t>, e.g., </a:t>
            </a:r>
            <a:r>
              <a:rPr lang="de-DE" dirty="0" err="1"/>
              <a:t>for</a:t>
            </a:r>
            <a:r>
              <a:rPr lang="de-DE" dirty="0"/>
              <a:t> </a:t>
            </a:r>
            <a:r>
              <a:rPr lang="de-DE" dirty="0" err="1"/>
              <a:t>hail</a:t>
            </a:r>
            <a:r>
              <a:rPr lang="de-DE" dirty="0"/>
              <a:t> </a:t>
            </a:r>
            <a:r>
              <a:rPr lang="de-DE" dirty="0" err="1"/>
              <a:t>forecasting</a:t>
            </a:r>
            <a:endParaRPr lang="de-DE" dirty="0"/>
          </a:p>
        </p:txBody>
      </p:sp>
      <p:sp>
        <p:nvSpPr>
          <p:cNvPr id="4" name="Foliennummernplatzhalter 3">
            <a:extLst>
              <a:ext uri="{FF2B5EF4-FFF2-40B4-BE49-F238E27FC236}">
                <a16:creationId xmlns:a16="http://schemas.microsoft.com/office/drawing/2014/main" id="{A27338F9-4F89-44AF-8B3B-BBEDE5B3AD0F}"/>
              </a:ext>
            </a:extLst>
          </p:cNvPr>
          <p:cNvSpPr>
            <a:spLocks noGrp="1"/>
          </p:cNvSpPr>
          <p:nvPr>
            <p:ph type="sldNum" sz="quarter" idx="11"/>
          </p:nvPr>
        </p:nvSpPr>
        <p:spPr/>
        <p:txBody>
          <a:bodyPr/>
          <a:lstStyle/>
          <a:p>
            <a:fld id="{35D4FE9D-F09E-47F6-A0D0-5BC841FD5671}" type="slidenum">
              <a:rPr lang="de-DE" altLang="de-DE" smtClean="0"/>
              <a:pPr/>
              <a:t>34</a:t>
            </a:fld>
            <a:endParaRPr lang="de-DE" altLang="de-DE"/>
          </a:p>
        </p:txBody>
      </p:sp>
      <p:grpSp>
        <p:nvGrpSpPr>
          <p:cNvPr id="5" name="Gruppieren 4">
            <a:extLst>
              <a:ext uri="{FF2B5EF4-FFF2-40B4-BE49-F238E27FC236}">
                <a16:creationId xmlns:a16="http://schemas.microsoft.com/office/drawing/2014/main" id="{D61DC6CA-C4C9-4A99-8DBB-98AAC86540AA}"/>
              </a:ext>
            </a:extLst>
          </p:cNvPr>
          <p:cNvGrpSpPr/>
          <p:nvPr/>
        </p:nvGrpSpPr>
        <p:grpSpPr>
          <a:xfrm>
            <a:off x="6003221" y="1938528"/>
            <a:ext cx="4710780" cy="3218400"/>
            <a:chOff x="346820" y="3763996"/>
            <a:chExt cx="3927808" cy="2779131"/>
          </a:xfrm>
        </p:grpSpPr>
        <p:pic>
          <p:nvPicPr>
            <p:cNvPr id="6" name="Grafik 5">
              <a:extLst>
                <a:ext uri="{FF2B5EF4-FFF2-40B4-BE49-F238E27FC236}">
                  <a16:creationId xmlns:a16="http://schemas.microsoft.com/office/drawing/2014/main" id="{03B76840-1E7C-4237-8840-E2BA5F93D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20" y="3763996"/>
              <a:ext cx="3922321" cy="2779131"/>
            </a:xfrm>
            <a:prstGeom prst="rect">
              <a:avLst/>
            </a:prstGeom>
            <a:ln w="38100">
              <a:noFill/>
            </a:ln>
          </p:spPr>
        </p:pic>
        <p:sp>
          <p:nvSpPr>
            <p:cNvPr id="7" name="Textfeld 6">
              <a:extLst>
                <a:ext uri="{FF2B5EF4-FFF2-40B4-BE49-F238E27FC236}">
                  <a16:creationId xmlns:a16="http://schemas.microsoft.com/office/drawing/2014/main" id="{07C057C2-6B2D-44AF-B14E-45CB836367D8}"/>
                </a:ext>
              </a:extLst>
            </p:cNvPr>
            <p:cNvSpPr txBox="1"/>
            <p:nvPr/>
          </p:nvSpPr>
          <p:spPr>
            <a:xfrm>
              <a:off x="381743" y="3808905"/>
              <a:ext cx="3892885" cy="558115"/>
            </a:xfrm>
            <a:prstGeom prst="rect">
              <a:avLst/>
            </a:prstGeom>
            <a:noFill/>
            <a:ln>
              <a:noFill/>
            </a:ln>
          </p:spPr>
          <p:txBody>
            <a:bodyPr wrap="square" rtlCol="0">
              <a:spAutoFit/>
            </a:bodyPr>
            <a:lstStyle/>
            <a:p>
              <a:r>
                <a:rPr lang="de-DE" b="1" dirty="0" err="1"/>
                <a:t>Hail</a:t>
              </a:r>
              <a:r>
                <a:rPr lang="de-DE" b="1" dirty="0"/>
                <a:t> </a:t>
              </a:r>
              <a:r>
                <a:rPr lang="de-DE" b="1" dirty="0" err="1"/>
                <a:t>amount</a:t>
              </a:r>
              <a:r>
                <a:rPr lang="de-DE" b="1" dirty="0"/>
                <a:t> 15 – 16 UTC</a:t>
              </a:r>
              <a:br>
                <a:rPr lang="de-DE" b="1" dirty="0"/>
              </a:br>
              <a:r>
                <a:rPr lang="de-DE" b="1" dirty="0" err="1"/>
                <a:t>Init</a:t>
              </a:r>
              <a:r>
                <a:rPr lang="de-DE" b="1" dirty="0"/>
                <a:t> 12 UTC</a:t>
              </a:r>
            </a:p>
          </p:txBody>
        </p:sp>
      </p:grpSp>
      <p:grpSp>
        <p:nvGrpSpPr>
          <p:cNvPr id="8" name="Gruppieren 7">
            <a:extLst>
              <a:ext uri="{FF2B5EF4-FFF2-40B4-BE49-F238E27FC236}">
                <a16:creationId xmlns:a16="http://schemas.microsoft.com/office/drawing/2014/main" id="{F02408F1-0E1E-4701-9EDE-00A15E21AFE6}"/>
              </a:ext>
            </a:extLst>
          </p:cNvPr>
          <p:cNvGrpSpPr/>
          <p:nvPr/>
        </p:nvGrpSpPr>
        <p:grpSpPr>
          <a:xfrm>
            <a:off x="965935" y="1929384"/>
            <a:ext cx="4715071" cy="3219271"/>
            <a:chOff x="346820" y="3808810"/>
            <a:chExt cx="3939152" cy="2689503"/>
          </a:xfrm>
        </p:grpSpPr>
        <p:pic>
          <p:nvPicPr>
            <p:cNvPr id="9" name="Grafik 8">
              <a:extLst>
                <a:ext uri="{FF2B5EF4-FFF2-40B4-BE49-F238E27FC236}">
                  <a16:creationId xmlns:a16="http://schemas.microsoft.com/office/drawing/2014/main" id="{884580C5-1F7C-4825-8D28-6AE8E29E9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20" y="3808810"/>
              <a:ext cx="3922321" cy="2689503"/>
            </a:xfrm>
            <a:prstGeom prst="rect">
              <a:avLst/>
            </a:prstGeom>
            <a:ln w="38100">
              <a:noFill/>
            </a:ln>
          </p:spPr>
        </p:pic>
        <p:sp>
          <p:nvSpPr>
            <p:cNvPr id="10" name="Textfeld 9">
              <a:extLst>
                <a:ext uri="{FF2B5EF4-FFF2-40B4-BE49-F238E27FC236}">
                  <a16:creationId xmlns:a16="http://schemas.microsoft.com/office/drawing/2014/main" id="{90BED8B0-8AF7-4858-A32C-EB6F4364C06E}"/>
                </a:ext>
              </a:extLst>
            </p:cNvPr>
            <p:cNvSpPr txBox="1"/>
            <p:nvPr/>
          </p:nvSpPr>
          <p:spPr>
            <a:xfrm>
              <a:off x="386096" y="3842055"/>
              <a:ext cx="3899876" cy="308554"/>
            </a:xfrm>
            <a:prstGeom prst="rect">
              <a:avLst/>
            </a:prstGeom>
            <a:noFill/>
            <a:ln>
              <a:noFill/>
            </a:ln>
          </p:spPr>
          <p:txBody>
            <a:bodyPr wrap="square" rtlCol="0">
              <a:spAutoFit/>
            </a:bodyPr>
            <a:lstStyle/>
            <a:p>
              <a:endParaRPr lang="de-DE" b="1" dirty="0"/>
            </a:p>
          </p:txBody>
        </p:sp>
      </p:grpSp>
      <p:pic>
        <p:nvPicPr>
          <p:cNvPr id="11" name="Grafik 10">
            <a:extLst>
              <a:ext uri="{FF2B5EF4-FFF2-40B4-BE49-F238E27FC236}">
                <a16:creationId xmlns:a16="http://schemas.microsoft.com/office/drawing/2014/main" id="{DFC4C64A-12DD-4BBE-B43B-CE50E9574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9635" y="2372682"/>
            <a:ext cx="601988" cy="2112636"/>
          </a:xfrm>
          <a:prstGeom prst="rect">
            <a:avLst/>
          </a:prstGeom>
        </p:spPr>
      </p:pic>
      <p:sp>
        <p:nvSpPr>
          <p:cNvPr id="12" name="Rechteck 11">
            <a:extLst>
              <a:ext uri="{FF2B5EF4-FFF2-40B4-BE49-F238E27FC236}">
                <a16:creationId xmlns:a16="http://schemas.microsoft.com/office/drawing/2014/main" id="{B86C1B70-09B7-4F7A-ABBE-C9453C9C0422}"/>
              </a:ext>
            </a:extLst>
          </p:cNvPr>
          <p:cNvSpPr/>
          <p:nvPr/>
        </p:nvSpPr>
        <p:spPr>
          <a:xfrm>
            <a:off x="1224654" y="5313780"/>
            <a:ext cx="10387711" cy="861774"/>
          </a:xfrm>
          <a:prstGeom prst="rect">
            <a:avLst/>
          </a:prstGeom>
        </p:spPr>
        <p:txBody>
          <a:bodyPr wrap="square">
            <a:spAutoFit/>
          </a:bodyPr>
          <a:lstStyle/>
          <a:p>
            <a:pPr marL="447675" lvl="1" indent="-447675" defTabSz="685800" eaLnBrk="0" fontAlgn="base" hangingPunct="0">
              <a:spcBef>
                <a:spcPts val="1200"/>
              </a:spcBef>
              <a:spcAft>
                <a:spcPct val="0"/>
              </a:spcAft>
              <a:buClr>
                <a:srgbClr val="2D4B9B"/>
              </a:buClr>
              <a:buSzPct val="95000"/>
              <a:buFont typeface="Wingdings" pitchFamily="2" charset="2"/>
              <a:buChar char="è"/>
              <a:defRPr/>
            </a:pPr>
            <a:r>
              <a:rPr lang="de-DE" sz="2000" kern="0" dirty="0">
                <a:solidFill>
                  <a:srgbClr val="000000"/>
                </a:solidFill>
              </a:rPr>
              <a:t>Direkt </a:t>
            </a:r>
            <a:r>
              <a:rPr lang="de-DE" sz="2000" kern="0" dirty="0" err="1">
                <a:solidFill>
                  <a:srgbClr val="000000"/>
                </a:solidFill>
              </a:rPr>
              <a:t>output</a:t>
            </a:r>
            <a:r>
              <a:rPr lang="de-DE" sz="2000" kern="0" dirty="0">
                <a:solidFill>
                  <a:srgbClr val="000000"/>
                </a:solidFill>
              </a:rPr>
              <a:t> </a:t>
            </a:r>
            <a:r>
              <a:rPr lang="de-DE" sz="2000" kern="0" dirty="0" err="1">
                <a:solidFill>
                  <a:srgbClr val="000000"/>
                </a:solidFill>
              </a:rPr>
              <a:t>for</a:t>
            </a:r>
            <a:r>
              <a:rPr lang="de-DE" sz="2000" kern="0" dirty="0">
                <a:solidFill>
                  <a:srgbClr val="000000"/>
                </a:solidFill>
              </a:rPr>
              <a:t> </a:t>
            </a:r>
            <a:r>
              <a:rPr lang="de-DE" sz="2000" kern="0" dirty="0" err="1">
                <a:solidFill>
                  <a:srgbClr val="000000"/>
                </a:solidFill>
              </a:rPr>
              <a:t>hail</a:t>
            </a:r>
            <a:r>
              <a:rPr lang="de-DE" sz="2000" kern="0" dirty="0">
                <a:solidFill>
                  <a:srgbClr val="000000"/>
                </a:solidFill>
              </a:rPr>
              <a:t> </a:t>
            </a:r>
            <a:r>
              <a:rPr lang="de-DE" sz="2000" kern="0" dirty="0" err="1">
                <a:solidFill>
                  <a:srgbClr val="000000"/>
                </a:solidFill>
              </a:rPr>
              <a:t>amount</a:t>
            </a:r>
            <a:r>
              <a:rPr lang="de-DE" sz="2000" kern="0" dirty="0">
                <a:solidFill>
                  <a:srgbClr val="000000"/>
                </a:solidFill>
              </a:rPr>
              <a:t> and </a:t>
            </a:r>
            <a:r>
              <a:rPr lang="de-DE" sz="2000" kern="0" dirty="0" err="1">
                <a:solidFill>
                  <a:srgbClr val="000000"/>
                </a:solidFill>
              </a:rPr>
              <a:t>mean</a:t>
            </a:r>
            <a:r>
              <a:rPr lang="de-DE" sz="2000" kern="0" dirty="0">
                <a:solidFill>
                  <a:srgbClr val="000000"/>
                </a:solidFill>
              </a:rPr>
              <a:t> </a:t>
            </a:r>
            <a:r>
              <a:rPr lang="de-DE" sz="2000" kern="0" dirty="0" err="1">
                <a:solidFill>
                  <a:srgbClr val="000000"/>
                </a:solidFill>
              </a:rPr>
              <a:t>size</a:t>
            </a:r>
            <a:r>
              <a:rPr lang="de-DE" sz="2000" kern="0" dirty="0">
                <a:solidFill>
                  <a:srgbClr val="000000"/>
                </a:solidFill>
              </a:rPr>
              <a:t> at </a:t>
            </a:r>
            <a:r>
              <a:rPr lang="de-DE" sz="2000" kern="0" dirty="0" err="1">
                <a:solidFill>
                  <a:srgbClr val="000000"/>
                </a:solidFill>
              </a:rPr>
              <a:t>the</a:t>
            </a:r>
            <a:r>
              <a:rPr lang="de-DE" sz="2000" kern="0" dirty="0">
                <a:solidFill>
                  <a:srgbClr val="000000"/>
                </a:solidFill>
              </a:rPr>
              <a:t> </a:t>
            </a:r>
            <a:r>
              <a:rPr lang="de-DE" sz="2000" kern="0" dirty="0" err="1">
                <a:solidFill>
                  <a:srgbClr val="000000"/>
                </a:solidFill>
              </a:rPr>
              <a:t>ground</a:t>
            </a:r>
            <a:endParaRPr lang="de-DE" sz="2000" kern="0" dirty="0">
              <a:solidFill>
                <a:srgbClr val="000000"/>
              </a:solidFill>
            </a:endParaRPr>
          </a:p>
          <a:p>
            <a:pPr marL="447675" lvl="1" indent="-447675" defTabSz="685800" eaLnBrk="0" fontAlgn="base" hangingPunct="0">
              <a:spcBef>
                <a:spcPts val="1200"/>
              </a:spcBef>
              <a:spcAft>
                <a:spcPct val="0"/>
              </a:spcAft>
              <a:buClr>
                <a:srgbClr val="2D4B9B"/>
              </a:buClr>
              <a:buSzPct val="95000"/>
              <a:buFont typeface="Wingdings" pitchFamily="2" charset="2"/>
              <a:buChar char="è"/>
              <a:defRPr/>
            </a:pPr>
            <a:r>
              <a:rPr lang="de-DE" sz="2000" kern="0" dirty="0" err="1">
                <a:solidFill>
                  <a:srgbClr val="000000"/>
                </a:solidFill>
              </a:rPr>
              <a:t>Currently</a:t>
            </a:r>
            <a:r>
              <a:rPr lang="de-DE" sz="2000" kern="0" dirty="0">
                <a:solidFill>
                  <a:srgbClr val="000000"/>
                </a:solidFill>
              </a:rPr>
              <a:t> </a:t>
            </a:r>
            <a:r>
              <a:rPr lang="de-DE" sz="2000" kern="0" dirty="0" err="1">
                <a:solidFill>
                  <a:srgbClr val="000000"/>
                </a:solidFill>
              </a:rPr>
              <a:t>work</a:t>
            </a:r>
            <a:r>
              <a:rPr lang="de-DE" sz="2000" kern="0" dirty="0">
                <a:solidFill>
                  <a:srgbClr val="000000"/>
                </a:solidFill>
              </a:rPr>
              <a:t> on </a:t>
            </a:r>
            <a:r>
              <a:rPr lang="de-DE" sz="2000" kern="0" dirty="0" err="1">
                <a:solidFill>
                  <a:srgbClr val="000000"/>
                </a:solidFill>
              </a:rPr>
              <a:t>max</a:t>
            </a:r>
            <a:r>
              <a:rPr lang="de-DE" sz="2000" kern="0" dirty="0">
                <a:solidFill>
                  <a:srgbClr val="000000"/>
                </a:solidFill>
              </a:rPr>
              <a:t> </a:t>
            </a:r>
            <a:r>
              <a:rPr lang="de-DE" sz="2000" kern="0" dirty="0" err="1">
                <a:solidFill>
                  <a:srgbClr val="000000"/>
                </a:solidFill>
              </a:rPr>
              <a:t>size</a:t>
            </a:r>
            <a:r>
              <a:rPr lang="de-DE" sz="2000" kern="0" dirty="0">
                <a:solidFill>
                  <a:srgbClr val="000000"/>
                </a:solidFill>
              </a:rPr>
              <a:t> </a:t>
            </a:r>
            <a:r>
              <a:rPr lang="de-DE" sz="2000" kern="0" dirty="0" err="1">
                <a:solidFill>
                  <a:srgbClr val="000000"/>
                </a:solidFill>
              </a:rPr>
              <a:t>estimate</a:t>
            </a:r>
            <a:r>
              <a:rPr lang="de-DE" sz="2000" kern="0" dirty="0">
                <a:solidFill>
                  <a:srgbClr val="000000"/>
                </a:solidFill>
              </a:rPr>
              <a:t> and </a:t>
            </a:r>
            <a:r>
              <a:rPr lang="de-DE" sz="2000" kern="0" dirty="0" err="1">
                <a:solidFill>
                  <a:srgbClr val="000000"/>
                </a:solidFill>
              </a:rPr>
              <a:t>gaining</a:t>
            </a:r>
            <a:r>
              <a:rPr lang="de-DE" sz="2000" kern="0" dirty="0">
                <a:solidFill>
                  <a:srgbClr val="000000"/>
                </a:solidFill>
              </a:rPr>
              <a:t> </a:t>
            </a:r>
            <a:r>
              <a:rPr lang="de-DE" sz="2000" kern="0" dirty="0" err="1">
                <a:solidFill>
                  <a:srgbClr val="000000"/>
                </a:solidFill>
              </a:rPr>
              <a:t>some</a:t>
            </a:r>
            <a:r>
              <a:rPr lang="de-DE" sz="2000" kern="0" dirty="0">
                <a:solidFill>
                  <a:srgbClr val="000000"/>
                </a:solidFill>
              </a:rPr>
              <a:t> </a:t>
            </a:r>
            <a:r>
              <a:rPr lang="de-DE" sz="2000" kern="0" dirty="0" err="1">
                <a:solidFill>
                  <a:srgbClr val="000000"/>
                </a:solidFill>
              </a:rPr>
              <a:t>experience</a:t>
            </a:r>
            <a:endParaRPr lang="de-DE" sz="2000" kern="0" dirty="0">
              <a:solidFill>
                <a:srgbClr val="000000"/>
              </a:solidFill>
              <a:cs typeface="Arial" charset="0"/>
            </a:endParaRPr>
          </a:p>
        </p:txBody>
      </p:sp>
      <p:sp>
        <p:nvSpPr>
          <p:cNvPr id="13" name="Textfeld 12">
            <a:extLst>
              <a:ext uri="{FF2B5EF4-FFF2-40B4-BE49-F238E27FC236}">
                <a16:creationId xmlns:a16="http://schemas.microsoft.com/office/drawing/2014/main" id="{6E39A89A-62A1-4B11-A3C8-AFC964DA3B4F}"/>
              </a:ext>
            </a:extLst>
          </p:cNvPr>
          <p:cNvSpPr txBox="1"/>
          <p:nvPr/>
        </p:nvSpPr>
        <p:spPr>
          <a:xfrm>
            <a:off x="1542062" y="1077078"/>
            <a:ext cx="5570756" cy="369332"/>
          </a:xfrm>
          <a:prstGeom prst="rect">
            <a:avLst/>
          </a:prstGeom>
          <a:noFill/>
        </p:spPr>
        <p:txBody>
          <a:bodyPr wrap="none" rtlCol="0">
            <a:spAutoFit/>
          </a:bodyPr>
          <a:lstStyle/>
          <a:p>
            <a:r>
              <a:rPr lang="de-DE" b="1" dirty="0">
                <a:solidFill>
                  <a:schemeClr val="tx2"/>
                </a:solidFill>
              </a:rPr>
              <a:t> </a:t>
            </a:r>
            <a:r>
              <a:rPr lang="de-DE" b="1" dirty="0" err="1">
                <a:solidFill>
                  <a:schemeClr val="tx2"/>
                </a:solidFill>
              </a:rPr>
              <a:t>Comparison</a:t>
            </a:r>
            <a:r>
              <a:rPr lang="de-DE" b="1" dirty="0">
                <a:solidFill>
                  <a:schemeClr val="tx2"/>
                </a:solidFill>
              </a:rPr>
              <a:t> </a:t>
            </a:r>
            <a:r>
              <a:rPr lang="de-DE" b="1" dirty="0" err="1">
                <a:solidFill>
                  <a:schemeClr val="tx2"/>
                </a:solidFill>
              </a:rPr>
              <a:t>with</a:t>
            </a:r>
            <a:r>
              <a:rPr lang="de-DE" b="1" dirty="0">
                <a:solidFill>
                  <a:schemeClr val="tx2"/>
                </a:solidFill>
              </a:rPr>
              <a:t> ESWD and DWD </a:t>
            </a:r>
            <a:r>
              <a:rPr lang="de-DE" b="1" dirty="0" err="1">
                <a:solidFill>
                  <a:schemeClr val="tx2"/>
                </a:solidFill>
              </a:rPr>
              <a:t>crowd</a:t>
            </a:r>
            <a:r>
              <a:rPr lang="de-DE" b="1" dirty="0">
                <a:solidFill>
                  <a:schemeClr val="tx2"/>
                </a:solidFill>
              </a:rPr>
              <a:t> </a:t>
            </a:r>
            <a:r>
              <a:rPr lang="de-DE" b="1" dirty="0" err="1">
                <a:solidFill>
                  <a:schemeClr val="tx2"/>
                </a:solidFill>
              </a:rPr>
              <a:t>reports</a:t>
            </a:r>
            <a:endParaRPr lang="de-DE" b="1" dirty="0">
              <a:solidFill>
                <a:schemeClr val="tx2"/>
              </a:solidFill>
            </a:endParaRPr>
          </a:p>
        </p:txBody>
      </p:sp>
      <p:sp>
        <p:nvSpPr>
          <p:cNvPr id="14" name="Textfeld 13">
            <a:extLst>
              <a:ext uri="{FF2B5EF4-FFF2-40B4-BE49-F238E27FC236}">
                <a16:creationId xmlns:a16="http://schemas.microsoft.com/office/drawing/2014/main" id="{78261B1B-41E2-4A5B-B1F2-D3DE07DEBDA4}"/>
              </a:ext>
            </a:extLst>
          </p:cNvPr>
          <p:cNvSpPr txBox="1"/>
          <p:nvPr/>
        </p:nvSpPr>
        <p:spPr>
          <a:xfrm>
            <a:off x="1769199" y="1619454"/>
            <a:ext cx="2839239" cy="369332"/>
          </a:xfrm>
          <a:prstGeom prst="rect">
            <a:avLst/>
          </a:prstGeom>
          <a:noFill/>
        </p:spPr>
        <p:txBody>
          <a:bodyPr wrap="none" rtlCol="0">
            <a:spAutoFit/>
          </a:bodyPr>
          <a:lstStyle/>
          <a:p>
            <a:r>
              <a:rPr lang="de-DE" b="1" dirty="0"/>
              <a:t>ICON-RUC </a:t>
            </a:r>
            <a:r>
              <a:rPr lang="de-DE" b="1" dirty="0" err="1"/>
              <a:t>deterministic</a:t>
            </a:r>
            <a:endParaRPr lang="de-DE" b="1" dirty="0"/>
          </a:p>
        </p:txBody>
      </p:sp>
      <p:sp>
        <p:nvSpPr>
          <p:cNvPr id="15" name="Textfeld 14">
            <a:extLst>
              <a:ext uri="{FF2B5EF4-FFF2-40B4-BE49-F238E27FC236}">
                <a16:creationId xmlns:a16="http://schemas.microsoft.com/office/drawing/2014/main" id="{4B8ECE55-9F4D-45D8-9704-BE5DC7648BDE}"/>
              </a:ext>
            </a:extLst>
          </p:cNvPr>
          <p:cNvSpPr txBox="1"/>
          <p:nvPr/>
        </p:nvSpPr>
        <p:spPr>
          <a:xfrm>
            <a:off x="6547859" y="1637650"/>
            <a:ext cx="3608680" cy="369332"/>
          </a:xfrm>
          <a:prstGeom prst="rect">
            <a:avLst/>
          </a:prstGeom>
          <a:noFill/>
        </p:spPr>
        <p:txBody>
          <a:bodyPr wrap="none" rtlCol="0">
            <a:spAutoFit/>
          </a:bodyPr>
          <a:lstStyle/>
          <a:p>
            <a:r>
              <a:rPr lang="de-DE" b="1" dirty="0"/>
              <a:t>ICON-RUC </a:t>
            </a:r>
            <a:r>
              <a:rPr lang="de-DE" b="1" dirty="0" err="1"/>
              <a:t>ensemble</a:t>
            </a:r>
            <a:r>
              <a:rPr lang="de-DE" b="1" dirty="0"/>
              <a:t> maximum</a:t>
            </a:r>
          </a:p>
        </p:txBody>
      </p:sp>
      <p:sp>
        <p:nvSpPr>
          <p:cNvPr id="16" name="Textfeld 15">
            <a:extLst>
              <a:ext uri="{FF2B5EF4-FFF2-40B4-BE49-F238E27FC236}">
                <a16:creationId xmlns:a16="http://schemas.microsoft.com/office/drawing/2014/main" id="{D01FEF7F-87C9-4665-A03D-5E1B004873E2}"/>
              </a:ext>
            </a:extLst>
          </p:cNvPr>
          <p:cNvSpPr txBox="1"/>
          <p:nvPr/>
        </p:nvSpPr>
        <p:spPr>
          <a:xfrm>
            <a:off x="1060577" y="2015343"/>
            <a:ext cx="4668895" cy="646331"/>
          </a:xfrm>
          <a:prstGeom prst="rect">
            <a:avLst/>
          </a:prstGeom>
          <a:noFill/>
        </p:spPr>
        <p:txBody>
          <a:bodyPr wrap="square" rtlCol="0">
            <a:spAutoFit/>
          </a:bodyPr>
          <a:lstStyle/>
          <a:p>
            <a:r>
              <a:rPr lang="de-DE" b="1" dirty="0" err="1"/>
              <a:t>Hail</a:t>
            </a:r>
            <a:r>
              <a:rPr lang="de-DE" b="1" dirty="0"/>
              <a:t> </a:t>
            </a:r>
            <a:r>
              <a:rPr lang="de-DE" b="1" dirty="0" err="1"/>
              <a:t>amount</a:t>
            </a:r>
            <a:r>
              <a:rPr lang="de-DE" b="1" dirty="0"/>
              <a:t> 15 – 16 UTC</a:t>
            </a:r>
            <a:br>
              <a:rPr lang="de-DE" b="1" dirty="0"/>
            </a:br>
            <a:r>
              <a:rPr lang="de-DE" b="1" dirty="0" err="1"/>
              <a:t>Init</a:t>
            </a:r>
            <a:r>
              <a:rPr lang="de-DE" b="1" dirty="0"/>
              <a:t> 12 UTC</a:t>
            </a:r>
          </a:p>
        </p:txBody>
      </p:sp>
    </p:spTree>
    <p:extLst>
      <p:ext uri="{BB962C8B-B14F-4D97-AF65-F5344CB8AC3E}">
        <p14:creationId xmlns:p14="http://schemas.microsoft.com/office/powerpoint/2010/main" val="9016739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35</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17 – 19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12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13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3"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05656764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36</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17 – 19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12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14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3"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30559661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37</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17 – 19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15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15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280652097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Braunsbach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Braunsbach flash flood case, 29.5.2016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38</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17 – 19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15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16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3"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19999"/>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290878071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Simbach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Simbach flash flood case, 1.6.2016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39</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9 – 13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03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03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2"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9272780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9AEE1EEC-1F3D-496F-80FE-60C0313105A3}" type="slidenum">
              <a:rPr lang="en-GB" smtClean="0"/>
              <a:pPr>
                <a:defRPr/>
              </a:pPr>
              <a:t>4</a:t>
            </a:fld>
            <a:endParaRPr lang="en-GB"/>
          </a:p>
        </p:txBody>
      </p:sp>
      <p:sp>
        <p:nvSpPr>
          <p:cNvPr id="6" name="Rechteck 5"/>
          <p:cNvSpPr/>
          <p:nvPr/>
        </p:nvSpPr>
        <p:spPr bwMode="auto">
          <a:xfrm>
            <a:off x="731405" y="980728"/>
            <a:ext cx="10729192" cy="36004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7" name="Textfeld 6"/>
          <p:cNvSpPr txBox="1"/>
          <p:nvPr/>
        </p:nvSpPr>
        <p:spPr>
          <a:xfrm>
            <a:off x="551384" y="980728"/>
            <a:ext cx="3236734" cy="400110"/>
          </a:xfrm>
          <a:prstGeom prst="rect">
            <a:avLst/>
          </a:prstGeom>
          <a:noFill/>
        </p:spPr>
        <p:txBody>
          <a:bodyPr wrap="square" rtlCol="0">
            <a:spAutoFit/>
          </a:bodyPr>
          <a:lstStyle/>
          <a:p>
            <a:r>
              <a:rPr lang="en-GB" sz="2000" b="1" dirty="0">
                <a:solidFill>
                  <a:srgbClr val="0000FF"/>
                </a:solidFill>
              </a:rPr>
              <a:t>Nowcasting STEPS-DWD</a:t>
            </a:r>
          </a:p>
        </p:txBody>
      </p:sp>
      <p:sp>
        <p:nvSpPr>
          <p:cNvPr id="10" name="Textfeld 9"/>
          <p:cNvSpPr txBox="1"/>
          <p:nvPr/>
        </p:nvSpPr>
        <p:spPr>
          <a:xfrm>
            <a:off x="8696077" y="981308"/>
            <a:ext cx="2944539" cy="400110"/>
          </a:xfrm>
          <a:prstGeom prst="rect">
            <a:avLst/>
          </a:prstGeom>
          <a:noFill/>
        </p:spPr>
        <p:txBody>
          <a:bodyPr wrap="square" rtlCol="0">
            <a:spAutoFit/>
          </a:bodyPr>
          <a:lstStyle/>
          <a:p>
            <a:r>
              <a:rPr lang="en-GB" sz="2000" b="1">
                <a:solidFill>
                  <a:srgbClr val="FF0000"/>
                </a:solidFill>
              </a:rPr>
              <a:t>NWP ICON-RUC-EPS</a:t>
            </a:r>
          </a:p>
        </p:txBody>
      </p:sp>
      <p:sp>
        <p:nvSpPr>
          <p:cNvPr id="38" name="Titel 7"/>
          <p:cNvSpPr txBox="1">
            <a:spLocks/>
          </p:cNvSpPr>
          <p:nvPr/>
        </p:nvSpPr>
        <p:spPr bwMode="auto">
          <a:xfrm>
            <a:off x="335360" y="476250"/>
            <a:ext cx="111379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r>
              <a:rPr lang="en-GB" altLang="de-DE" kern="0">
                <a:solidFill>
                  <a:srgbClr val="FF0000"/>
                </a:solidFill>
              </a:rPr>
              <a:t>One of our combinded products:</a:t>
            </a:r>
            <a:br>
              <a:rPr lang="en-GB" altLang="de-DE" kern="0">
                <a:solidFill>
                  <a:srgbClr val="FF0000"/>
                </a:solidFill>
              </a:rPr>
            </a:br>
            <a:r>
              <a:rPr lang="en-GB" altLang="de-DE" kern="0">
                <a:solidFill>
                  <a:srgbClr val="DD9609"/>
                </a:solidFill>
              </a:rPr>
              <a:t>INTENSE</a:t>
            </a:r>
            <a:r>
              <a:rPr lang="en-GB" altLang="de-DE" kern="0"/>
              <a:t> </a:t>
            </a:r>
            <a:r>
              <a:rPr lang="en-GB" altLang="de-DE" kern="0" dirty="0"/>
              <a:t>– Blending by DA cycle</a:t>
            </a:r>
            <a:endParaRPr lang="en-GB" kern="0" dirty="0"/>
          </a:p>
        </p:txBody>
      </p:sp>
      <p:sp>
        <p:nvSpPr>
          <p:cNvPr id="41" name="Rechteck 40"/>
          <p:cNvSpPr/>
          <p:nvPr/>
        </p:nvSpPr>
        <p:spPr bwMode="auto">
          <a:xfrm>
            <a:off x="335360" y="5718447"/>
            <a:ext cx="9289032" cy="113955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42" name="Foliennummernplatzhalter 1"/>
          <p:cNvSpPr txBox="1">
            <a:spLocks/>
          </p:cNvSpPr>
          <p:nvPr/>
        </p:nvSpPr>
        <p:spPr>
          <a:xfrm>
            <a:off x="9552384" y="6381750"/>
            <a:ext cx="864096" cy="215900"/>
          </a:xfrm>
          <a:prstGeom prst="rect">
            <a:avLst/>
          </a:prstGeom>
        </p:spPr>
        <p:txBody>
          <a:bodyPr/>
          <a:lstStyle>
            <a:defPPr>
              <a:defRPr lang="de-DE"/>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9AEE1EEC-1F3D-496F-80FE-60C0313105A3}" type="slidenum">
              <a:rPr lang="en-GB" smtClean="0"/>
              <a:pPr>
                <a:defRPr/>
              </a:pPr>
              <a:t>4</a:t>
            </a:fld>
            <a:endParaRPr lang="en-GB"/>
          </a:p>
        </p:txBody>
      </p:sp>
      <p:grpSp>
        <p:nvGrpSpPr>
          <p:cNvPr id="43" name="Gruppieren 42"/>
          <p:cNvGrpSpPr/>
          <p:nvPr/>
        </p:nvGrpSpPr>
        <p:grpSpPr>
          <a:xfrm>
            <a:off x="800910" y="5085184"/>
            <a:ext cx="8607458" cy="1728192"/>
            <a:chOff x="1199456" y="5085184"/>
            <a:chExt cx="8607458" cy="1728192"/>
          </a:xfrm>
        </p:grpSpPr>
        <p:cxnSp>
          <p:nvCxnSpPr>
            <p:cNvPr id="44" name="Gerade Verbindung mit Pfeil 43"/>
            <p:cNvCxnSpPr/>
            <p:nvPr/>
          </p:nvCxnSpPr>
          <p:spPr bwMode="auto">
            <a:xfrm>
              <a:off x="1487488" y="5085184"/>
              <a:ext cx="5506" cy="1368152"/>
            </a:xfrm>
            <a:prstGeom prst="straightConnector1">
              <a:avLst/>
            </a:prstGeom>
            <a:solidFill>
              <a:schemeClr val="accent1"/>
            </a:solidFill>
            <a:ln w="57150" cap="flat" cmpd="sng" algn="ctr">
              <a:solidFill>
                <a:schemeClr val="tx1"/>
              </a:solidFill>
              <a:prstDash val="solid"/>
              <a:round/>
              <a:headEnd type="none" w="med" len="med"/>
              <a:tailEnd type="none"/>
            </a:ln>
            <a:effectLst/>
            <a:scene3d>
              <a:camera prst="orthographicFront">
                <a:rot lat="0" lon="0" rev="108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feld 1"/>
            <p:cNvSpPr txBox="1">
              <a:spLocks noChangeArrowheads="1"/>
            </p:cNvSpPr>
            <p:nvPr/>
          </p:nvSpPr>
          <p:spPr bwMode="auto">
            <a:xfrm>
              <a:off x="1199456" y="6351711"/>
              <a:ext cx="5220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eaLnBrk="1" hangingPunct="1">
                <a:spcBef>
                  <a:spcPct val="0"/>
                </a:spcBef>
                <a:buClrTx/>
                <a:buSzTx/>
                <a:buFontTx/>
                <a:buNone/>
              </a:pPr>
              <a:r>
                <a:rPr lang="en-GB" altLang="de-DE" sz="2400" b="1"/>
                <a:t>t</a:t>
              </a:r>
              <a:r>
                <a:rPr lang="en-GB" altLang="de-DE" sz="2400" b="1" baseline="-25000"/>
                <a:t>0</a:t>
              </a:r>
            </a:p>
          </p:txBody>
        </p:sp>
        <p:cxnSp>
          <p:nvCxnSpPr>
            <p:cNvPr id="46" name="Gerade Verbindung mit Pfeil 45"/>
            <p:cNvCxnSpPr/>
            <p:nvPr/>
          </p:nvCxnSpPr>
          <p:spPr bwMode="auto">
            <a:xfrm flipH="1">
              <a:off x="1722330" y="6453336"/>
              <a:ext cx="8084584" cy="0"/>
            </a:xfrm>
            <a:prstGeom prst="straightConnector1">
              <a:avLst/>
            </a:prstGeom>
            <a:solidFill>
              <a:schemeClr val="accent1"/>
            </a:solidFill>
            <a:ln w="57150" cap="flat" cmpd="sng" algn="ctr">
              <a:solidFill>
                <a:schemeClr val="tx1"/>
              </a:solidFill>
              <a:prstDash val="solid"/>
              <a:round/>
              <a:headEnd type="none" w="sm" len="sm"/>
              <a:tailEnd type="arrow"/>
            </a:ln>
            <a:effectLst/>
            <a:scene3d>
              <a:camera prst="orthographicFront">
                <a:rot lat="0" lon="0" rev="108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feld 46"/>
            <p:cNvSpPr txBox="1"/>
            <p:nvPr/>
          </p:nvSpPr>
          <p:spPr>
            <a:xfrm>
              <a:off x="7392144" y="6413266"/>
              <a:ext cx="2232248" cy="400110"/>
            </a:xfrm>
            <a:prstGeom prst="rect">
              <a:avLst/>
            </a:prstGeom>
            <a:noFill/>
          </p:spPr>
          <p:txBody>
            <a:bodyPr wrap="square" rtlCol="0">
              <a:spAutoFit/>
            </a:bodyPr>
            <a:lstStyle/>
            <a:p>
              <a:r>
                <a:rPr lang="en-GB" sz="2000" b="1"/>
                <a:t>Fcst lead time</a:t>
              </a:r>
              <a:endParaRPr lang="en-GB" b="1"/>
            </a:p>
          </p:txBody>
        </p:sp>
      </p:grpSp>
      <p:grpSp>
        <p:nvGrpSpPr>
          <p:cNvPr id="48" name="Gruppieren 47"/>
          <p:cNvGrpSpPr/>
          <p:nvPr/>
        </p:nvGrpSpPr>
        <p:grpSpPr>
          <a:xfrm>
            <a:off x="531698" y="5924668"/>
            <a:ext cx="8529771" cy="384652"/>
            <a:chOff x="930244" y="5877270"/>
            <a:chExt cx="8529771" cy="384652"/>
          </a:xfrm>
        </p:grpSpPr>
        <p:sp>
          <p:nvSpPr>
            <p:cNvPr id="49" name="Rechteck 48"/>
            <p:cNvSpPr/>
            <p:nvPr/>
          </p:nvSpPr>
          <p:spPr bwMode="auto">
            <a:xfrm>
              <a:off x="930244" y="5877273"/>
              <a:ext cx="8529771" cy="384649"/>
            </a:xfrm>
            <a:prstGeom prst="rect">
              <a:avLst/>
            </a:prstGeom>
            <a:solidFill>
              <a:schemeClr val="bg2">
                <a:lumMod val="50000"/>
              </a:schemeClr>
            </a:solidFill>
            <a:ln w="9525" cap="flat" cmpd="sng" algn="ctr">
              <a:solidFill>
                <a:schemeClr val="bg1">
                  <a:lumMod val="50000"/>
                </a:schemeClr>
              </a:solidFill>
              <a:prstDash val="solid"/>
              <a:round/>
              <a:headEnd type="none" w="med" len="med"/>
              <a:tailEnd type="none" w="med" len="med"/>
            </a:ln>
            <a:effectLst/>
            <a:extLst/>
          </p:spPr>
          <p:txBody>
            <a:bodyPr anchor="ctr"/>
            <a:lstStyle/>
            <a:p>
              <a:pPr>
                <a:defRPr/>
              </a:pPr>
              <a:r>
                <a:rPr lang="en-GB" sz="1600"/>
                <a:t>		</a:t>
              </a:r>
              <a:endParaRPr lang="en-GB" sz="1600" b="1"/>
            </a:p>
          </p:txBody>
        </p:sp>
        <p:sp>
          <p:nvSpPr>
            <p:cNvPr id="50" name="Textfeld 49"/>
            <p:cNvSpPr txBox="1"/>
            <p:nvPr/>
          </p:nvSpPr>
          <p:spPr>
            <a:xfrm>
              <a:off x="1197018" y="5877270"/>
              <a:ext cx="7059222" cy="369332"/>
            </a:xfrm>
            <a:prstGeom prst="rect">
              <a:avLst/>
            </a:prstGeom>
            <a:noFill/>
          </p:spPr>
          <p:txBody>
            <a:bodyPr wrap="square" rtlCol="0">
              <a:spAutoFit/>
            </a:bodyPr>
            <a:lstStyle/>
            <a:p>
              <a:r>
                <a:rPr lang="en-GB" b="1">
                  <a:solidFill>
                    <a:schemeClr val="bg1"/>
                  </a:solidFill>
                </a:rPr>
                <a:t>NWP-ENS (hourly updates)</a:t>
              </a:r>
            </a:p>
          </p:txBody>
        </p:sp>
      </p:grpSp>
      <p:grpSp>
        <p:nvGrpSpPr>
          <p:cNvPr id="51" name="Gruppieren 50"/>
          <p:cNvGrpSpPr/>
          <p:nvPr/>
        </p:nvGrpSpPr>
        <p:grpSpPr>
          <a:xfrm>
            <a:off x="1061952" y="4941168"/>
            <a:ext cx="4030506" cy="399466"/>
            <a:chOff x="1460498" y="5013176"/>
            <a:chExt cx="4030506" cy="399466"/>
          </a:xfrm>
        </p:grpSpPr>
        <p:sp>
          <p:nvSpPr>
            <p:cNvPr id="52" name="Rechteck 51"/>
            <p:cNvSpPr/>
            <p:nvPr/>
          </p:nvSpPr>
          <p:spPr bwMode="auto">
            <a:xfrm>
              <a:off x="1460498" y="5023889"/>
              <a:ext cx="4030506" cy="363375"/>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p>
          </p:txBody>
        </p:sp>
        <p:sp>
          <p:nvSpPr>
            <p:cNvPr id="53" name="Textfeld 11"/>
            <p:cNvSpPr txBox="1">
              <a:spLocks noChangeArrowheads="1"/>
            </p:cNvSpPr>
            <p:nvPr/>
          </p:nvSpPr>
          <p:spPr bwMode="auto">
            <a:xfrm>
              <a:off x="1665204" y="5013176"/>
              <a:ext cx="3809413" cy="39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lgn="ctr" eaLnBrk="1" hangingPunct="1">
                <a:spcBef>
                  <a:spcPct val="0"/>
                </a:spcBef>
                <a:buClrTx/>
                <a:buSzTx/>
                <a:buFontTx/>
                <a:buNone/>
              </a:pPr>
              <a:r>
                <a:rPr lang="en-GB" altLang="de-DE" sz="2000" b="1"/>
                <a:t>Nowcasting-ENS (5‘ updates)</a:t>
              </a:r>
            </a:p>
          </p:txBody>
        </p:sp>
      </p:grpSp>
      <p:grpSp>
        <p:nvGrpSpPr>
          <p:cNvPr id="54" name="Gruppieren 53"/>
          <p:cNvGrpSpPr/>
          <p:nvPr/>
        </p:nvGrpSpPr>
        <p:grpSpPr>
          <a:xfrm>
            <a:off x="1088942" y="5445224"/>
            <a:ext cx="8026586" cy="456664"/>
            <a:chOff x="1487488" y="5420608"/>
            <a:chExt cx="8026586" cy="456664"/>
          </a:xfrm>
        </p:grpSpPr>
        <p:sp>
          <p:nvSpPr>
            <p:cNvPr id="55" name="Rechteck 54"/>
            <p:cNvSpPr/>
            <p:nvPr/>
          </p:nvSpPr>
          <p:spPr bwMode="auto">
            <a:xfrm>
              <a:off x="1487488" y="5420608"/>
              <a:ext cx="7973396" cy="384650"/>
            </a:xfrm>
            <a:prstGeom prst="rect">
              <a:avLst/>
            </a:prstGeom>
            <a:gradFill>
              <a:gsLst>
                <a:gs pos="0">
                  <a:srgbClr val="00CC99">
                    <a:lumMod val="100000"/>
                  </a:srgbClr>
                </a:gs>
                <a:gs pos="26000">
                  <a:srgbClr val="21D6E0"/>
                </a:gs>
                <a:gs pos="32000">
                  <a:srgbClr val="0087E6"/>
                </a:gs>
                <a:gs pos="100000">
                  <a:srgbClr val="005CB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p>
          </p:txBody>
        </p:sp>
        <p:grpSp>
          <p:nvGrpSpPr>
            <p:cNvPr id="56" name="Gruppieren 55"/>
            <p:cNvGrpSpPr/>
            <p:nvPr/>
          </p:nvGrpSpPr>
          <p:grpSpPr>
            <a:xfrm>
              <a:off x="1665204" y="5442015"/>
              <a:ext cx="4504819" cy="435257"/>
              <a:chOff x="1034359" y="5185531"/>
              <a:chExt cx="3043500" cy="733255"/>
            </a:xfrm>
          </p:grpSpPr>
          <p:sp>
            <p:nvSpPr>
              <p:cNvPr id="58" name="Textfeld 11"/>
              <p:cNvSpPr txBox="1">
                <a:spLocks noChangeArrowheads="1"/>
              </p:cNvSpPr>
              <p:nvPr/>
            </p:nvSpPr>
            <p:spPr bwMode="auto">
              <a:xfrm>
                <a:off x="1910047" y="5185531"/>
                <a:ext cx="2167812" cy="6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lgn="ctr" eaLnBrk="1" hangingPunct="1">
                  <a:spcBef>
                    <a:spcPct val="0"/>
                  </a:spcBef>
                  <a:buClrTx/>
                  <a:buSzTx/>
                  <a:buFontTx/>
                  <a:buNone/>
                </a:pPr>
                <a:r>
                  <a:rPr lang="en-GB" altLang="de-DE" b="1">
                    <a:solidFill>
                      <a:schemeClr val="bg1"/>
                    </a:solidFill>
                  </a:rPr>
                  <a:t>- Combined products</a:t>
                </a:r>
              </a:p>
            </p:txBody>
          </p:sp>
          <p:pic>
            <p:nvPicPr>
              <p:cNvPr id="59" name="Picture 28" descr="C:\Users\kwapler\Desktop\Bil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359" y="5259192"/>
                <a:ext cx="1115835" cy="6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Textfeld 11"/>
            <p:cNvSpPr txBox="1">
              <a:spLocks noChangeArrowheads="1"/>
            </p:cNvSpPr>
            <p:nvPr/>
          </p:nvSpPr>
          <p:spPr bwMode="auto">
            <a:xfrm>
              <a:off x="5719368" y="5442015"/>
              <a:ext cx="3794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algn="ctr" eaLnBrk="1" hangingPunct="1">
                <a:spcBef>
                  <a:spcPct val="0"/>
                </a:spcBef>
                <a:buClrTx/>
                <a:buSzTx/>
                <a:buFontTx/>
                <a:buNone/>
              </a:pPr>
              <a:r>
                <a:rPr lang="en-GB" altLang="de-DE" b="1">
                  <a:solidFill>
                    <a:schemeClr val="bg1"/>
                  </a:solidFill>
                </a:rPr>
                <a:t>„Best of both worlds“</a:t>
              </a:r>
            </a:p>
          </p:txBody>
        </p:sp>
      </p:grpSp>
      <p:sp>
        <p:nvSpPr>
          <p:cNvPr id="4" name="Textfeld 3">
            <a:extLst>
              <a:ext uri="{FF2B5EF4-FFF2-40B4-BE49-F238E27FC236}">
                <a16:creationId xmlns:a16="http://schemas.microsoft.com/office/drawing/2014/main" id="{23C79E7E-F7D2-4DB1-9E61-A62BDE61961E}"/>
              </a:ext>
            </a:extLst>
          </p:cNvPr>
          <p:cNvSpPr txBox="1"/>
          <p:nvPr/>
        </p:nvSpPr>
        <p:spPr>
          <a:xfrm>
            <a:off x="9552384" y="5010712"/>
            <a:ext cx="2665650" cy="1200329"/>
          </a:xfrm>
          <a:prstGeom prst="rect">
            <a:avLst/>
          </a:prstGeom>
          <a:noFill/>
        </p:spPr>
        <p:txBody>
          <a:bodyPr wrap="square" rtlCol="0">
            <a:spAutoFit/>
          </a:bodyPr>
          <a:lstStyle/>
          <a:p>
            <a:pPr algn="ctr"/>
            <a:r>
              <a:rPr lang="en-GB" b="1" dirty="0"/>
              <a:t>Combined ENS</a:t>
            </a:r>
          </a:p>
          <a:p>
            <a:pPr algn="ctr"/>
            <a:r>
              <a:rPr lang="en-GB" b="1" dirty="0" err="1"/>
              <a:t>Nerini</a:t>
            </a:r>
            <a:r>
              <a:rPr lang="en-GB" b="1" dirty="0"/>
              <a:t> et al. 2019</a:t>
            </a:r>
          </a:p>
          <a:p>
            <a:pPr algn="ctr"/>
            <a:r>
              <a:rPr lang="en-GB" b="1" dirty="0">
                <a:solidFill>
                  <a:srgbClr val="FF0000"/>
                </a:solidFill>
              </a:rPr>
              <a:t>Gives us 20 scenarios</a:t>
            </a:r>
          </a:p>
          <a:p>
            <a:pPr algn="ctr"/>
            <a:r>
              <a:rPr lang="en-GB" b="1" dirty="0" err="1">
                <a:solidFill>
                  <a:srgbClr val="FF0000"/>
                </a:solidFill>
              </a:rPr>
              <a:t>precip</a:t>
            </a:r>
            <a:r>
              <a:rPr lang="en-GB" b="1" dirty="0">
                <a:solidFill>
                  <a:srgbClr val="FF0000"/>
                </a:solidFill>
              </a:rPr>
              <a:t> and reflectivity</a:t>
            </a:r>
          </a:p>
        </p:txBody>
      </p:sp>
      <p:grpSp>
        <p:nvGrpSpPr>
          <p:cNvPr id="37" name="Gruppieren 36">
            <a:extLst>
              <a:ext uri="{FF2B5EF4-FFF2-40B4-BE49-F238E27FC236}">
                <a16:creationId xmlns:a16="http://schemas.microsoft.com/office/drawing/2014/main" id="{AB02B9F6-E7EB-40AE-BFAE-060B31A65A05}"/>
              </a:ext>
            </a:extLst>
          </p:cNvPr>
          <p:cNvGrpSpPr/>
          <p:nvPr/>
        </p:nvGrpSpPr>
        <p:grpSpPr>
          <a:xfrm>
            <a:off x="3791744" y="981943"/>
            <a:ext cx="4536504" cy="2087017"/>
            <a:chOff x="3791744" y="981921"/>
            <a:chExt cx="4536504" cy="2015031"/>
          </a:xfrm>
        </p:grpSpPr>
        <p:sp>
          <p:nvSpPr>
            <p:cNvPr id="60" name="Textfeld 59">
              <a:extLst>
                <a:ext uri="{FF2B5EF4-FFF2-40B4-BE49-F238E27FC236}">
                  <a16:creationId xmlns:a16="http://schemas.microsoft.com/office/drawing/2014/main" id="{404F01F7-075C-4036-9438-3DD3453AFB5B}"/>
                </a:ext>
              </a:extLst>
            </p:cNvPr>
            <p:cNvSpPr txBox="1"/>
            <p:nvPr/>
          </p:nvSpPr>
          <p:spPr>
            <a:xfrm>
              <a:off x="3914963" y="981921"/>
              <a:ext cx="4282277" cy="385135"/>
            </a:xfrm>
            <a:prstGeom prst="rect">
              <a:avLst/>
            </a:prstGeom>
            <a:noFill/>
          </p:spPr>
          <p:txBody>
            <a:bodyPr wrap="square" rtlCol="0">
              <a:spAutoFit/>
            </a:bodyPr>
            <a:lstStyle/>
            <a:p>
              <a:pPr algn="ctr"/>
              <a:r>
                <a:rPr lang="en-GB" sz="2000" b="1" dirty="0">
                  <a:solidFill>
                    <a:srgbClr val="7030A0"/>
                  </a:solidFill>
                </a:rPr>
                <a:t>INTENSE (1 of 20 members)</a:t>
              </a:r>
            </a:p>
          </p:txBody>
        </p:sp>
        <p:grpSp>
          <p:nvGrpSpPr>
            <p:cNvPr id="61" name="Gruppieren 60">
              <a:extLst>
                <a:ext uri="{FF2B5EF4-FFF2-40B4-BE49-F238E27FC236}">
                  <a16:creationId xmlns:a16="http://schemas.microsoft.com/office/drawing/2014/main" id="{FC0CF57D-95A2-46F0-B5C5-58B18F778E8C}"/>
                </a:ext>
              </a:extLst>
            </p:cNvPr>
            <p:cNvGrpSpPr/>
            <p:nvPr/>
          </p:nvGrpSpPr>
          <p:grpSpPr>
            <a:xfrm>
              <a:off x="3791744" y="2972658"/>
              <a:ext cx="4536504" cy="24294"/>
              <a:chOff x="3791744" y="2972658"/>
              <a:chExt cx="4536504" cy="24294"/>
            </a:xfrm>
          </p:grpSpPr>
          <p:cxnSp>
            <p:nvCxnSpPr>
              <p:cNvPr id="62" name="Gerade Verbindung mit Pfeil 61">
                <a:extLst>
                  <a:ext uri="{FF2B5EF4-FFF2-40B4-BE49-F238E27FC236}">
                    <a16:creationId xmlns:a16="http://schemas.microsoft.com/office/drawing/2014/main" id="{7FB3796E-05D2-4F75-A9BB-0E14B55167F7}"/>
                  </a:ext>
                </a:extLst>
              </p:cNvPr>
              <p:cNvCxnSpPr/>
              <p:nvPr/>
            </p:nvCxnSpPr>
            <p:spPr bwMode="auto">
              <a:xfrm>
                <a:off x="3791744" y="2996952"/>
                <a:ext cx="576064" cy="0"/>
              </a:xfrm>
              <a:prstGeom prst="straightConnector1">
                <a:avLst/>
              </a:prstGeom>
              <a:solidFill>
                <a:schemeClr val="accent1"/>
              </a:solidFill>
              <a:ln w="66675" cap="flat" cmpd="sng" algn="ctr">
                <a:solidFill>
                  <a:srgbClr val="0000FF"/>
                </a:solidFill>
                <a:prstDash val="solid"/>
                <a:round/>
                <a:headEnd type="none" w="med" len="med"/>
                <a:tailEnd type="arrow"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mit Pfeil 62">
                <a:extLst>
                  <a:ext uri="{FF2B5EF4-FFF2-40B4-BE49-F238E27FC236}">
                    <a16:creationId xmlns:a16="http://schemas.microsoft.com/office/drawing/2014/main" id="{B228E3DE-483C-47D0-9C88-EC84CE775900}"/>
                  </a:ext>
                </a:extLst>
              </p:cNvPr>
              <p:cNvCxnSpPr/>
              <p:nvPr/>
            </p:nvCxnSpPr>
            <p:spPr bwMode="auto">
              <a:xfrm rot="10800000">
                <a:off x="7752184" y="2972658"/>
                <a:ext cx="576064" cy="0"/>
              </a:xfrm>
              <a:prstGeom prst="straightConnector1">
                <a:avLst/>
              </a:prstGeom>
              <a:solidFill>
                <a:schemeClr val="accent1"/>
              </a:solidFill>
              <a:ln w="66675" cap="flat" cmpd="sng" algn="ctr">
                <a:solidFill>
                  <a:schemeClr val="accent2"/>
                </a:solidFill>
                <a:prstDash val="solid"/>
                <a:round/>
                <a:headEnd type="none" w="med" len="med"/>
                <a:tailEnd type="arrow"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64" name="Grafik 63">
            <a:extLst>
              <a:ext uri="{FF2B5EF4-FFF2-40B4-BE49-F238E27FC236}">
                <a16:creationId xmlns:a16="http://schemas.microsoft.com/office/drawing/2014/main" id="{D38CBE93-73AC-445A-8124-14C8AE436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1349610"/>
            <a:ext cx="3327574" cy="3519550"/>
          </a:xfrm>
          <a:prstGeom prst="rect">
            <a:avLst/>
          </a:prstGeom>
        </p:spPr>
      </p:pic>
      <p:pic>
        <p:nvPicPr>
          <p:cNvPr id="65" name="Grafik 64">
            <a:extLst>
              <a:ext uri="{FF2B5EF4-FFF2-40B4-BE49-F238E27FC236}">
                <a16:creationId xmlns:a16="http://schemas.microsoft.com/office/drawing/2014/main" id="{D516270C-5E3C-4803-86E1-B5180AD47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260" y="1349609"/>
            <a:ext cx="3327574" cy="3519550"/>
          </a:xfrm>
          <a:prstGeom prst="rect">
            <a:avLst/>
          </a:prstGeom>
        </p:spPr>
      </p:pic>
      <p:pic>
        <p:nvPicPr>
          <p:cNvPr id="66" name="Grafik 65">
            <a:extLst>
              <a:ext uri="{FF2B5EF4-FFF2-40B4-BE49-F238E27FC236}">
                <a16:creationId xmlns:a16="http://schemas.microsoft.com/office/drawing/2014/main" id="{41E846DC-AE90-47B0-B0C7-5F8E0850C9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7696" y="1337027"/>
            <a:ext cx="3327574" cy="3519550"/>
          </a:xfrm>
          <a:prstGeom prst="rect">
            <a:avLst/>
          </a:prstGeom>
        </p:spPr>
      </p:pic>
      <p:sp>
        <p:nvSpPr>
          <p:cNvPr id="35" name="Textfeld 34">
            <a:extLst>
              <a:ext uri="{FF2B5EF4-FFF2-40B4-BE49-F238E27FC236}">
                <a16:creationId xmlns:a16="http://schemas.microsoft.com/office/drawing/2014/main" id="{654B2F33-56EB-40FA-B91A-2152372D257E}"/>
              </a:ext>
            </a:extLst>
          </p:cNvPr>
          <p:cNvSpPr txBox="1"/>
          <p:nvPr/>
        </p:nvSpPr>
        <p:spPr>
          <a:xfrm rot="20977599">
            <a:off x="1198056" y="3198167"/>
            <a:ext cx="9325996" cy="461665"/>
          </a:xfrm>
          <a:prstGeom prst="rect">
            <a:avLst/>
          </a:prstGeom>
          <a:solidFill>
            <a:schemeClr val="accent2">
              <a:lumMod val="20000"/>
              <a:lumOff val="80000"/>
              <a:alpha val="88000"/>
            </a:schemeClr>
          </a:solidFill>
          <a:ln w="38100">
            <a:solidFill>
              <a:srgbClr val="7030A0"/>
            </a:solidFill>
          </a:ln>
        </p:spPr>
        <p:txBody>
          <a:bodyPr wrap="square" rtlCol="0">
            <a:spAutoFit/>
          </a:bodyPr>
          <a:lstStyle/>
          <a:p>
            <a:pPr algn="ctr"/>
            <a:r>
              <a:rPr lang="en-GB" sz="2400" b="1" dirty="0">
                <a:solidFill>
                  <a:srgbClr val="0000FF"/>
                </a:solidFill>
              </a:rPr>
              <a:t>Plan: technically operational in Q1/2026</a:t>
            </a:r>
          </a:p>
        </p:txBody>
      </p:sp>
      <p:sp>
        <p:nvSpPr>
          <p:cNvPr id="36" name="Textfeld 35">
            <a:extLst>
              <a:ext uri="{FF2B5EF4-FFF2-40B4-BE49-F238E27FC236}">
                <a16:creationId xmlns:a16="http://schemas.microsoft.com/office/drawing/2014/main" id="{9FF041B6-9C59-4F3B-971D-0ABDC77AFA32}"/>
              </a:ext>
            </a:extLst>
          </p:cNvPr>
          <p:cNvSpPr txBox="1"/>
          <p:nvPr/>
        </p:nvSpPr>
        <p:spPr>
          <a:xfrm>
            <a:off x="9408368" y="44624"/>
            <a:ext cx="2775624" cy="707886"/>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00"/>
                </a:solidFill>
              </a:rPr>
              <a:t>Talk</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00"/>
                </a:solidFill>
                <a:effectLst/>
                <a:uLnTx/>
                <a:uFillTx/>
                <a:latin typeface="Arial" charset="0"/>
                <a:ea typeface="+mn-ea"/>
                <a:cs typeface="Arial" charset="0"/>
              </a:rPr>
              <a:t>Wed</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Christian Berndt</a:t>
            </a:r>
          </a:p>
        </p:txBody>
      </p:sp>
      <p:sp>
        <p:nvSpPr>
          <p:cNvPr id="39" name="Textfeld 38">
            <a:extLst>
              <a:ext uri="{FF2B5EF4-FFF2-40B4-BE49-F238E27FC236}">
                <a16:creationId xmlns:a16="http://schemas.microsoft.com/office/drawing/2014/main" id="{0E51B857-E238-4E61-A6A6-66A1BBFCAC15}"/>
              </a:ext>
            </a:extLst>
          </p:cNvPr>
          <p:cNvSpPr txBox="1"/>
          <p:nvPr/>
        </p:nvSpPr>
        <p:spPr>
          <a:xfrm>
            <a:off x="6678086" y="51317"/>
            <a:ext cx="2658274" cy="707886"/>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Poster </a:t>
            </a:r>
            <a:r>
              <a:rPr lang="de-DE" sz="2000" b="1" dirty="0">
                <a:solidFill>
                  <a:srgbClr val="000000"/>
                </a:solidFill>
              </a:rPr>
              <a:t>85</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Martin Rempel</a:t>
            </a:r>
          </a:p>
        </p:txBody>
      </p:sp>
    </p:spTree>
    <p:extLst>
      <p:ext uri="{BB962C8B-B14F-4D97-AF65-F5344CB8AC3E}">
        <p14:creationId xmlns:p14="http://schemas.microsoft.com/office/powerpoint/2010/main" val="2499091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Simbach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Simbach flash flood case, 1.6.2016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40</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9 – 13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03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04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2"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392726678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Simbach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Simbach flash flood case, 1.6.2016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41</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9 – 13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03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05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2"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20000"/>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385726005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Simbach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Simbach flash flood case, 1.6.2016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42</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9 – 13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det. </a:t>
            </a:r>
            <a:r>
              <a:rPr lang="de-DE" b="1"/>
              <a:t>init 06 UTC</a:t>
            </a:r>
            <a:r>
              <a:rPr lang="de-DE"/>
              <a:t>	                  </a:t>
            </a:r>
            <a:r>
              <a:rPr lang="de-DE" b="1">
                <a:solidFill>
                  <a:srgbClr val="0000FF"/>
                </a:solidFill>
              </a:rPr>
              <a:t>OBS</a:t>
            </a:r>
            <a:r>
              <a:rPr lang="de-DE"/>
              <a:t>        	         </a:t>
            </a:r>
            <a:r>
              <a:rPr lang="de-DE" b="1">
                <a:solidFill>
                  <a:srgbClr val="0000FF"/>
                </a:solidFill>
              </a:rPr>
              <a:t>ICON-RUC det.</a:t>
            </a:r>
            <a:r>
              <a:rPr lang="de-DE"/>
              <a:t> </a:t>
            </a:r>
            <a:r>
              <a:rPr lang="de-DE" b="1">
                <a:solidFill>
                  <a:srgbClr val="FF0000"/>
                </a:solidFill>
              </a:rPr>
              <a:t>re-forecast</a:t>
            </a:r>
            <a:r>
              <a:rPr lang="de-DE"/>
              <a:t> </a:t>
            </a:r>
            <a:r>
              <a:rPr lang="de-DE" b="1"/>
              <a:t>init 06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2"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19999"/>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20000"/>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47533482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Simbach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Simbach flash flood case, 1.6.2016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43</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dirty="0" err="1">
                <a:solidFill>
                  <a:srgbClr val="FF0000"/>
                </a:solidFill>
              </a:rPr>
              <a:t>Accumulated</a:t>
            </a:r>
            <a:r>
              <a:rPr lang="de-DE" b="1" dirty="0">
                <a:solidFill>
                  <a:srgbClr val="FF0000"/>
                </a:solidFill>
              </a:rPr>
              <a:t> </a:t>
            </a:r>
            <a:r>
              <a:rPr lang="de-DE" b="1" dirty="0" err="1">
                <a:solidFill>
                  <a:srgbClr val="FF0000"/>
                </a:solidFill>
              </a:rPr>
              <a:t>precipitation</a:t>
            </a:r>
            <a:r>
              <a:rPr lang="de-DE" b="1" dirty="0">
                <a:solidFill>
                  <a:srgbClr val="FF0000"/>
                </a:solidFill>
              </a:rPr>
              <a:t> </a:t>
            </a:r>
            <a:r>
              <a:rPr lang="de-DE" b="1" dirty="0" err="1">
                <a:solidFill>
                  <a:srgbClr val="FF0000"/>
                </a:solidFill>
              </a:rPr>
              <a:t>from</a:t>
            </a:r>
            <a:r>
              <a:rPr lang="de-DE" b="1" dirty="0">
                <a:solidFill>
                  <a:srgbClr val="FF0000"/>
                </a:solidFill>
              </a:rPr>
              <a:t> 9 – 13 UTC</a:t>
            </a:r>
          </a:p>
          <a:p>
            <a:pPr>
              <a:spcAft>
                <a:spcPts val="600"/>
              </a:spcAft>
            </a:pPr>
            <a:r>
              <a:rPr lang="de-DE" b="1" dirty="0">
                <a:solidFill>
                  <a:srgbClr val="FF0000"/>
                </a:solidFill>
              </a:rPr>
              <a:t>      Old</a:t>
            </a:r>
            <a:r>
              <a:rPr lang="de-DE" dirty="0">
                <a:solidFill>
                  <a:srgbClr val="FF0000"/>
                </a:solidFill>
              </a:rPr>
              <a:t> </a:t>
            </a:r>
            <a:r>
              <a:rPr lang="de-DE" b="1" dirty="0">
                <a:solidFill>
                  <a:srgbClr val="0000FF"/>
                </a:solidFill>
              </a:rPr>
              <a:t>COSMO-DE </a:t>
            </a:r>
            <a:r>
              <a:rPr lang="de-DE" b="1" dirty="0" err="1">
                <a:solidFill>
                  <a:srgbClr val="0000FF"/>
                </a:solidFill>
              </a:rPr>
              <a:t>det</a:t>
            </a:r>
            <a:r>
              <a:rPr lang="de-DE" b="1" dirty="0">
                <a:solidFill>
                  <a:srgbClr val="0000FF"/>
                </a:solidFill>
              </a:rPr>
              <a:t>. </a:t>
            </a:r>
            <a:r>
              <a:rPr lang="de-DE" b="1" dirty="0" err="1"/>
              <a:t>init</a:t>
            </a:r>
            <a:r>
              <a:rPr lang="de-DE" b="1" dirty="0"/>
              <a:t> 06 UTC</a:t>
            </a:r>
            <a:r>
              <a:rPr lang="de-DE" dirty="0"/>
              <a:t>	                  </a:t>
            </a:r>
            <a:r>
              <a:rPr lang="de-DE" b="1" dirty="0">
                <a:solidFill>
                  <a:srgbClr val="0000FF"/>
                </a:solidFill>
              </a:rPr>
              <a:t>OBS</a:t>
            </a:r>
            <a:r>
              <a:rPr lang="de-DE" dirty="0"/>
              <a:t>        	         </a:t>
            </a:r>
            <a:r>
              <a:rPr lang="de-DE" b="1" dirty="0">
                <a:solidFill>
                  <a:srgbClr val="0000FF"/>
                </a:solidFill>
              </a:rPr>
              <a:t>ICON-RUC </a:t>
            </a:r>
            <a:r>
              <a:rPr lang="de-DE" b="1" dirty="0" err="1">
                <a:solidFill>
                  <a:srgbClr val="0000FF"/>
                </a:solidFill>
              </a:rPr>
              <a:t>det</a:t>
            </a:r>
            <a:r>
              <a:rPr lang="de-DE" b="1" dirty="0">
                <a:solidFill>
                  <a:srgbClr val="0000FF"/>
                </a:solidFill>
              </a:rPr>
              <a:t>.</a:t>
            </a:r>
            <a:r>
              <a:rPr lang="de-DE" dirty="0"/>
              <a:t> </a:t>
            </a:r>
            <a:r>
              <a:rPr lang="de-DE" b="1" dirty="0" err="1">
                <a:solidFill>
                  <a:srgbClr val="FF0000"/>
                </a:solidFill>
              </a:rPr>
              <a:t>re-forecast</a:t>
            </a:r>
            <a:r>
              <a:rPr lang="de-DE" dirty="0"/>
              <a:t> </a:t>
            </a:r>
            <a:r>
              <a:rPr lang="de-DE" b="1" dirty="0" err="1"/>
              <a:t>init</a:t>
            </a:r>
            <a:r>
              <a:rPr lang="de-DE" b="1" dirty="0"/>
              <a:t> 07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2"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19999"/>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19999"/>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95892308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Simbach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Simbach flash flood case, 1.6.2016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44</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9 – 13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ensmax </a:t>
            </a:r>
            <a:r>
              <a:rPr lang="de-DE" b="1"/>
              <a:t>init 03 UTC</a:t>
            </a:r>
            <a:r>
              <a:rPr lang="de-DE"/>
              <a:t>	                  </a:t>
            </a:r>
            <a:r>
              <a:rPr lang="de-DE" b="1">
                <a:solidFill>
                  <a:srgbClr val="0000FF"/>
                </a:solidFill>
              </a:rPr>
              <a:t>OBS</a:t>
            </a:r>
            <a:r>
              <a:rPr lang="de-DE"/>
              <a:t>        	    </a:t>
            </a:r>
            <a:r>
              <a:rPr lang="de-DE" b="1">
                <a:solidFill>
                  <a:srgbClr val="0000FF"/>
                </a:solidFill>
              </a:rPr>
              <a:t>ICON-RUC ensmax</a:t>
            </a:r>
            <a:r>
              <a:rPr lang="de-DE"/>
              <a:t> </a:t>
            </a:r>
            <a:r>
              <a:rPr lang="de-DE" b="1">
                <a:solidFill>
                  <a:srgbClr val="FF0000"/>
                </a:solidFill>
              </a:rPr>
              <a:t>re-forecast</a:t>
            </a:r>
            <a:r>
              <a:rPr lang="de-DE"/>
              <a:t> </a:t>
            </a:r>
            <a:r>
              <a:rPr lang="de-DE" b="1"/>
              <a:t>init 03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2"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2" cy="4319999"/>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2" cy="4319999"/>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114735297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FCF75-F095-4822-A3FB-4290C3F0B58D}"/>
              </a:ext>
            </a:extLst>
          </p:cNvPr>
          <p:cNvSpPr>
            <a:spLocks noGrp="1"/>
          </p:cNvSpPr>
          <p:nvPr>
            <p:ph type="title"/>
          </p:nvPr>
        </p:nvSpPr>
        <p:spPr>
          <a:xfrm>
            <a:off x="527051" y="404912"/>
            <a:ext cx="8665293" cy="431800"/>
          </a:xfrm>
        </p:spPr>
        <p:txBody>
          <a:bodyPr/>
          <a:lstStyle/>
          <a:p>
            <a:r>
              <a:rPr lang="de-DE"/>
              <a:t>Achievements in NWP for Simbach case</a:t>
            </a:r>
          </a:p>
        </p:txBody>
      </p:sp>
      <p:sp>
        <p:nvSpPr>
          <p:cNvPr id="3" name="Inhaltsplatzhalter 2">
            <a:extLst>
              <a:ext uri="{FF2B5EF4-FFF2-40B4-BE49-F238E27FC236}">
                <a16:creationId xmlns:a16="http://schemas.microsoft.com/office/drawing/2014/main" id="{6C8E1F45-9AC4-44FB-AF1D-8DB555FA8D37}"/>
              </a:ext>
            </a:extLst>
          </p:cNvPr>
          <p:cNvSpPr>
            <a:spLocks noGrp="1"/>
          </p:cNvSpPr>
          <p:nvPr>
            <p:ph idx="1"/>
          </p:nvPr>
        </p:nvSpPr>
        <p:spPr>
          <a:xfrm>
            <a:off x="527050" y="980728"/>
            <a:ext cx="11257581" cy="720080"/>
          </a:xfrm>
        </p:spPr>
        <p:txBody>
          <a:bodyPr/>
          <a:lstStyle/>
          <a:p>
            <a:r>
              <a:rPr lang="de-DE"/>
              <a:t>Precipitation, Simbach flash flood case, 1.6.2016</a:t>
            </a:r>
          </a:p>
        </p:txBody>
      </p:sp>
      <p:sp>
        <p:nvSpPr>
          <p:cNvPr id="4" name="Foliennummernplatzhalter 3">
            <a:extLst>
              <a:ext uri="{FF2B5EF4-FFF2-40B4-BE49-F238E27FC236}">
                <a16:creationId xmlns:a16="http://schemas.microsoft.com/office/drawing/2014/main" id="{98EDE805-FF79-48A9-99DD-07FC391EF2A3}"/>
              </a:ext>
            </a:extLst>
          </p:cNvPr>
          <p:cNvSpPr>
            <a:spLocks noGrp="1"/>
          </p:cNvSpPr>
          <p:nvPr>
            <p:ph type="sldNum" sz="quarter" idx="11"/>
          </p:nvPr>
        </p:nvSpPr>
        <p:spPr>
          <a:xfrm>
            <a:off x="9552384" y="6305600"/>
            <a:ext cx="864096" cy="215900"/>
          </a:xfrm>
        </p:spPr>
        <p:txBody>
          <a:bodyPr/>
          <a:lstStyle/>
          <a:p>
            <a:pPr>
              <a:defRPr/>
            </a:pPr>
            <a:fld id="{9AEE1EEC-1F3D-496F-80FE-60C0313105A3}" type="slidenum">
              <a:rPr lang="de-DE" smtClean="0"/>
              <a:pPr>
                <a:defRPr/>
              </a:pPr>
              <a:t>45</a:t>
            </a:fld>
            <a:endParaRPr lang="de-DE" dirty="0"/>
          </a:p>
        </p:txBody>
      </p:sp>
      <p:sp>
        <p:nvSpPr>
          <p:cNvPr id="11" name="Textfeld 10">
            <a:extLst>
              <a:ext uri="{FF2B5EF4-FFF2-40B4-BE49-F238E27FC236}">
                <a16:creationId xmlns:a16="http://schemas.microsoft.com/office/drawing/2014/main" id="{850B55B2-8F61-4581-8700-12F39BAC737A}"/>
              </a:ext>
            </a:extLst>
          </p:cNvPr>
          <p:cNvSpPr txBox="1"/>
          <p:nvPr/>
        </p:nvSpPr>
        <p:spPr>
          <a:xfrm>
            <a:off x="-96688" y="1268759"/>
            <a:ext cx="12313368" cy="723275"/>
          </a:xfrm>
          <a:prstGeom prst="rect">
            <a:avLst/>
          </a:prstGeom>
          <a:solidFill>
            <a:schemeClr val="bg1"/>
          </a:solidFill>
        </p:spPr>
        <p:txBody>
          <a:bodyPr wrap="square" rtlCol="0">
            <a:spAutoFit/>
          </a:bodyPr>
          <a:lstStyle/>
          <a:p>
            <a:pPr algn="ctr">
              <a:spcAft>
                <a:spcPts val="600"/>
              </a:spcAft>
            </a:pPr>
            <a:r>
              <a:rPr lang="de-DE" b="1">
                <a:solidFill>
                  <a:srgbClr val="FF0000"/>
                </a:solidFill>
              </a:rPr>
              <a:t>Accumulated precipitation from 9 – 13 UTC</a:t>
            </a:r>
          </a:p>
          <a:p>
            <a:pPr>
              <a:spcAft>
                <a:spcPts val="600"/>
              </a:spcAft>
            </a:pPr>
            <a:r>
              <a:rPr lang="de-DE" b="1">
                <a:solidFill>
                  <a:srgbClr val="FF0000"/>
                </a:solidFill>
              </a:rPr>
              <a:t>      Old</a:t>
            </a:r>
            <a:r>
              <a:rPr lang="de-DE">
                <a:solidFill>
                  <a:srgbClr val="FF0000"/>
                </a:solidFill>
              </a:rPr>
              <a:t> </a:t>
            </a:r>
            <a:r>
              <a:rPr lang="de-DE" b="1">
                <a:solidFill>
                  <a:srgbClr val="0000FF"/>
                </a:solidFill>
              </a:rPr>
              <a:t>COSMO-DE ensmax </a:t>
            </a:r>
            <a:r>
              <a:rPr lang="de-DE" b="1"/>
              <a:t>init 06 UTC</a:t>
            </a:r>
            <a:r>
              <a:rPr lang="de-DE"/>
              <a:t>	                  </a:t>
            </a:r>
            <a:r>
              <a:rPr lang="de-DE" b="1">
                <a:solidFill>
                  <a:srgbClr val="0000FF"/>
                </a:solidFill>
              </a:rPr>
              <a:t>OBS</a:t>
            </a:r>
            <a:r>
              <a:rPr lang="de-DE"/>
              <a:t>        	    </a:t>
            </a:r>
            <a:r>
              <a:rPr lang="de-DE" b="1">
                <a:solidFill>
                  <a:srgbClr val="0000FF"/>
                </a:solidFill>
              </a:rPr>
              <a:t>ICON-RUC ensmax</a:t>
            </a:r>
            <a:r>
              <a:rPr lang="de-DE"/>
              <a:t> </a:t>
            </a:r>
            <a:r>
              <a:rPr lang="de-DE" b="1">
                <a:solidFill>
                  <a:srgbClr val="FF0000"/>
                </a:solidFill>
              </a:rPr>
              <a:t>re-forecast</a:t>
            </a:r>
            <a:r>
              <a:rPr lang="de-DE"/>
              <a:t> </a:t>
            </a:r>
            <a:r>
              <a:rPr lang="de-DE" b="1"/>
              <a:t>init 06 UTC </a:t>
            </a:r>
          </a:p>
        </p:txBody>
      </p:sp>
      <p:pic>
        <p:nvPicPr>
          <p:cNvPr id="7" name="Grafik 6">
            <a:extLst>
              <a:ext uri="{FF2B5EF4-FFF2-40B4-BE49-F238E27FC236}">
                <a16:creationId xmlns:a16="http://schemas.microsoft.com/office/drawing/2014/main" id="{8A73AE46-41CE-4327-9A5B-57088DE18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993" y="1916833"/>
            <a:ext cx="3987692" cy="4320000"/>
          </a:xfrm>
          <a:prstGeom prst="rect">
            <a:avLst/>
          </a:prstGeom>
        </p:spPr>
      </p:pic>
      <p:pic>
        <p:nvPicPr>
          <p:cNvPr id="9" name="Grafik 8">
            <a:extLst>
              <a:ext uri="{FF2B5EF4-FFF2-40B4-BE49-F238E27FC236}">
                <a16:creationId xmlns:a16="http://schemas.microsoft.com/office/drawing/2014/main" id="{92A7D0F9-D5CD-49A1-890B-45870DF57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91" y="1928192"/>
            <a:ext cx="3987691" cy="4319999"/>
          </a:xfrm>
          <a:prstGeom prst="rect">
            <a:avLst/>
          </a:prstGeom>
        </p:spPr>
      </p:pic>
      <p:pic>
        <p:nvPicPr>
          <p:cNvPr id="12" name="Grafik 11">
            <a:extLst>
              <a:ext uri="{FF2B5EF4-FFF2-40B4-BE49-F238E27FC236}">
                <a16:creationId xmlns:a16="http://schemas.microsoft.com/office/drawing/2014/main" id="{E7F54023-6CE4-477E-8F5A-B03F98F13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970" y="1905575"/>
            <a:ext cx="3987691" cy="4319999"/>
          </a:xfrm>
          <a:prstGeom prst="rect">
            <a:avLst/>
          </a:prstGeom>
        </p:spPr>
      </p:pic>
      <p:pic>
        <p:nvPicPr>
          <p:cNvPr id="14" name="Grafik 13">
            <a:extLst>
              <a:ext uri="{FF2B5EF4-FFF2-40B4-BE49-F238E27FC236}">
                <a16:creationId xmlns:a16="http://schemas.microsoft.com/office/drawing/2014/main" id="{45400037-77A7-435C-8787-98B870D9164D}"/>
              </a:ext>
            </a:extLst>
          </p:cNvPr>
          <p:cNvPicPr>
            <a:picLocks noChangeAspect="1"/>
          </p:cNvPicPr>
          <p:nvPr/>
        </p:nvPicPr>
        <p:blipFill rotWithShape="1">
          <a:blip r:embed="rId5">
            <a:extLst>
              <a:ext uri="{28A0092B-C50C-407E-A947-70E740481C1C}">
                <a14:useLocalDpi xmlns:a14="http://schemas.microsoft.com/office/drawing/2010/main" val="0"/>
              </a:ext>
            </a:extLst>
          </a:blip>
          <a:srcRect t="84650" b="10100"/>
          <a:stretch/>
        </p:blipFill>
        <p:spPr>
          <a:xfrm>
            <a:off x="2231403" y="6301632"/>
            <a:ext cx="7848872" cy="583752"/>
          </a:xfrm>
          <a:prstGeom prst="rect">
            <a:avLst/>
          </a:prstGeom>
        </p:spPr>
      </p:pic>
    </p:spTree>
    <p:extLst>
      <p:ext uri="{BB962C8B-B14F-4D97-AF65-F5344CB8AC3E}">
        <p14:creationId xmlns:p14="http://schemas.microsoft.com/office/powerpoint/2010/main" val="99595894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6B357-02BE-4293-A6F8-C035C300D842}"/>
              </a:ext>
            </a:extLst>
          </p:cNvPr>
          <p:cNvSpPr>
            <a:spLocks noGrp="1"/>
          </p:cNvSpPr>
          <p:nvPr>
            <p:ph type="title"/>
          </p:nvPr>
        </p:nvSpPr>
        <p:spPr/>
        <p:txBody>
          <a:bodyPr/>
          <a:lstStyle/>
          <a:p>
            <a:r>
              <a:rPr lang="de-DE"/>
              <a:t>Predictability of catchment precipitation for </a:t>
            </a:r>
            <a:r>
              <a:rPr lang="de-DE">
                <a:solidFill>
                  <a:srgbClr val="FF0000"/>
                </a:solidFill>
              </a:rPr>
              <a:t>Simbach</a:t>
            </a:r>
            <a:r>
              <a:rPr lang="de-DE"/>
              <a:t> case</a:t>
            </a:r>
          </a:p>
        </p:txBody>
      </p:sp>
      <p:sp>
        <p:nvSpPr>
          <p:cNvPr id="4" name="Foliennummernplatzhalter 3">
            <a:extLst>
              <a:ext uri="{FF2B5EF4-FFF2-40B4-BE49-F238E27FC236}">
                <a16:creationId xmlns:a16="http://schemas.microsoft.com/office/drawing/2014/main" id="{5FA36C52-9D3C-400B-96AA-E7D0E53BDCF5}"/>
              </a:ext>
            </a:extLst>
          </p:cNvPr>
          <p:cNvSpPr>
            <a:spLocks noGrp="1"/>
          </p:cNvSpPr>
          <p:nvPr>
            <p:ph type="sldNum" sz="quarter" idx="11"/>
          </p:nvPr>
        </p:nvSpPr>
        <p:spPr/>
        <p:txBody>
          <a:bodyPr/>
          <a:lstStyle/>
          <a:p>
            <a:pPr>
              <a:defRPr/>
            </a:pPr>
            <a:fld id="{9AEE1EEC-1F3D-496F-80FE-60C0313105A3}" type="slidenum">
              <a:rPr lang="de-DE" smtClean="0"/>
              <a:pPr>
                <a:defRPr/>
              </a:pPr>
              <a:t>46</a:t>
            </a:fld>
            <a:endParaRPr lang="de-DE" dirty="0"/>
          </a:p>
        </p:txBody>
      </p:sp>
      <p:pic>
        <p:nvPicPr>
          <p:cNvPr id="10" name="Grafik 9">
            <a:extLst>
              <a:ext uri="{FF2B5EF4-FFF2-40B4-BE49-F238E27FC236}">
                <a16:creationId xmlns:a16="http://schemas.microsoft.com/office/drawing/2014/main" id="{0599FEF2-01DF-4E57-A90A-B613DAAFD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970622"/>
            <a:ext cx="7500731" cy="5301376"/>
          </a:xfrm>
          <a:prstGeom prst="rect">
            <a:avLst/>
          </a:prstGeom>
        </p:spPr>
      </p:pic>
      <p:sp>
        <p:nvSpPr>
          <p:cNvPr id="5" name="Textfeld 4">
            <a:extLst>
              <a:ext uri="{FF2B5EF4-FFF2-40B4-BE49-F238E27FC236}">
                <a16:creationId xmlns:a16="http://schemas.microsoft.com/office/drawing/2014/main" id="{3E0BFD38-AE2C-4B7F-8A9C-F2273BC9FBE1}"/>
              </a:ext>
            </a:extLst>
          </p:cNvPr>
          <p:cNvSpPr txBox="1"/>
          <p:nvPr/>
        </p:nvSpPr>
        <p:spPr>
          <a:xfrm>
            <a:off x="2135560" y="6412984"/>
            <a:ext cx="6672064" cy="369332"/>
          </a:xfrm>
          <a:prstGeom prst="rect">
            <a:avLst/>
          </a:prstGeom>
          <a:noFill/>
        </p:spPr>
        <p:txBody>
          <a:bodyPr wrap="square" rtlCol="0">
            <a:spAutoFit/>
          </a:bodyPr>
          <a:lstStyle/>
          <a:p>
            <a:pPr algn="ctr"/>
            <a:r>
              <a:rPr lang="de-DE"/>
              <a:t>(Ina Blumenstein-Weingartz Co-Design project)</a:t>
            </a:r>
          </a:p>
        </p:txBody>
      </p:sp>
      <p:sp>
        <p:nvSpPr>
          <p:cNvPr id="6" name="Inhaltsplatzhalter 2">
            <a:extLst>
              <a:ext uri="{FF2B5EF4-FFF2-40B4-BE49-F238E27FC236}">
                <a16:creationId xmlns:a16="http://schemas.microsoft.com/office/drawing/2014/main" id="{57D24AAC-243F-478D-B74F-7ADE62311727}"/>
              </a:ext>
            </a:extLst>
          </p:cNvPr>
          <p:cNvSpPr txBox="1">
            <a:spLocks/>
          </p:cNvSpPr>
          <p:nvPr/>
        </p:nvSpPr>
        <p:spPr bwMode="auto">
          <a:xfrm>
            <a:off x="8807624" y="1255975"/>
            <a:ext cx="2857327" cy="50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r>
              <a:rPr lang="de-DE" kern="0"/>
              <a:t>Catchment very small</a:t>
            </a:r>
            <a:br>
              <a:rPr lang="de-DE" kern="0"/>
            </a:br>
            <a:r>
              <a:rPr lang="de-DE" kern="0"/>
              <a:t>(~ 15 km</a:t>
            </a:r>
            <a:r>
              <a:rPr lang="de-DE" kern="0" baseline="30000"/>
              <a:t>2</a:t>
            </a:r>
            <a:r>
              <a:rPr lang="de-DE" kern="0"/>
              <a:t>)</a:t>
            </a:r>
          </a:p>
          <a:p>
            <a:r>
              <a:rPr lang="de-DE" kern="0"/>
              <a:t>Quasistationary cell was very small</a:t>
            </a:r>
          </a:p>
          <a:p>
            <a:r>
              <a:rPr lang="de-DE" kern="0"/>
              <a:t>Very hard to predict, small spatial shifts have large negative impact</a:t>
            </a:r>
          </a:p>
          <a:p>
            <a:r>
              <a:rPr lang="de-DE" kern="0"/>
              <a:t>None of the ensembles got it within its bounds</a:t>
            </a:r>
          </a:p>
          <a:p>
            <a:r>
              <a:rPr lang="de-DE" kern="0"/>
              <a:t>However, RUC and ICON-D2 showed at least some signal, while for COSMO-DE only the det. run had some signal</a:t>
            </a:r>
          </a:p>
          <a:p>
            <a:r>
              <a:rPr lang="de-DE" kern="0"/>
              <a:t>Note: INTENSE appears shifted by 1 h</a:t>
            </a:r>
          </a:p>
          <a:p>
            <a:endParaRPr lang="de-DE" kern="0"/>
          </a:p>
        </p:txBody>
      </p:sp>
    </p:spTree>
    <p:extLst>
      <p:ext uri="{BB962C8B-B14F-4D97-AF65-F5344CB8AC3E}">
        <p14:creationId xmlns:p14="http://schemas.microsoft.com/office/powerpoint/2010/main" val="373097416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25CA2-959F-4B07-A473-A7968CDECDC6}"/>
              </a:ext>
            </a:extLst>
          </p:cNvPr>
          <p:cNvSpPr>
            <a:spLocks noGrp="1"/>
          </p:cNvSpPr>
          <p:nvPr>
            <p:ph type="title"/>
          </p:nvPr>
        </p:nvSpPr>
        <p:spPr/>
        <p:txBody>
          <a:bodyPr/>
          <a:lstStyle/>
          <a:p>
            <a:r>
              <a:rPr lang="de-DE" dirty="0"/>
              <a:t>Aggregation </a:t>
            </a:r>
            <a:r>
              <a:rPr lang="de-DE" dirty="0" err="1"/>
              <a:t>of</a:t>
            </a:r>
            <a:r>
              <a:rPr lang="de-DE" dirty="0"/>
              <a:t> INTENSE </a:t>
            </a:r>
            <a:r>
              <a:rPr lang="de-DE" dirty="0" err="1"/>
              <a:t>over</a:t>
            </a:r>
            <a:r>
              <a:rPr lang="de-DE" dirty="0"/>
              <a:t> </a:t>
            </a:r>
            <a:r>
              <a:rPr lang="de-DE" dirty="0" err="1"/>
              <a:t>catchment</a:t>
            </a:r>
            <a:r>
              <a:rPr lang="de-DE" dirty="0"/>
              <a:t> </a:t>
            </a:r>
            <a:r>
              <a:rPr lang="de-DE" dirty="0" err="1"/>
              <a:t>area</a:t>
            </a:r>
            <a:r>
              <a:rPr lang="de-DE" dirty="0"/>
              <a:t> (AREA)</a:t>
            </a:r>
          </a:p>
        </p:txBody>
      </p:sp>
      <p:pic>
        <p:nvPicPr>
          <p:cNvPr id="6" name="Inhaltsplatzhalter 5">
            <a:extLst>
              <a:ext uri="{FF2B5EF4-FFF2-40B4-BE49-F238E27FC236}">
                <a16:creationId xmlns:a16="http://schemas.microsoft.com/office/drawing/2014/main" id="{86831692-E92F-48B7-8A95-329BF3A22C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3432" y="1809096"/>
            <a:ext cx="4333796" cy="4270022"/>
          </a:xfrm>
        </p:spPr>
      </p:pic>
      <p:sp>
        <p:nvSpPr>
          <p:cNvPr id="4" name="Foliennummernplatzhalter 3">
            <a:extLst>
              <a:ext uri="{FF2B5EF4-FFF2-40B4-BE49-F238E27FC236}">
                <a16:creationId xmlns:a16="http://schemas.microsoft.com/office/drawing/2014/main" id="{4216D154-12ED-4898-936A-34A373D55FCC}"/>
              </a:ext>
            </a:extLst>
          </p:cNvPr>
          <p:cNvSpPr>
            <a:spLocks noGrp="1"/>
          </p:cNvSpPr>
          <p:nvPr>
            <p:ph type="sldNum" sz="quarter" idx="11"/>
          </p:nvPr>
        </p:nvSpPr>
        <p:spPr/>
        <p:txBody>
          <a:bodyPr/>
          <a:lstStyle/>
          <a:p>
            <a:pPr>
              <a:defRPr/>
            </a:pPr>
            <a:fld id="{9AEE1EEC-1F3D-496F-80FE-60C0313105A3}" type="slidenum">
              <a:rPr lang="de-DE" smtClean="0"/>
              <a:pPr>
                <a:defRPr/>
              </a:pPr>
              <a:t>47</a:t>
            </a:fld>
            <a:endParaRPr lang="de-DE" dirty="0"/>
          </a:p>
        </p:txBody>
      </p:sp>
      <p:pic>
        <p:nvPicPr>
          <p:cNvPr id="8" name="Grafik 7">
            <a:extLst>
              <a:ext uri="{FF2B5EF4-FFF2-40B4-BE49-F238E27FC236}">
                <a16:creationId xmlns:a16="http://schemas.microsoft.com/office/drawing/2014/main" id="{515A4C3F-961E-4F94-BCAD-795142C368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072" y="1825668"/>
            <a:ext cx="4333796" cy="4283877"/>
          </a:xfrm>
          <a:prstGeom prst="rect">
            <a:avLst/>
          </a:prstGeom>
        </p:spPr>
      </p:pic>
      <p:sp>
        <p:nvSpPr>
          <p:cNvPr id="7" name="Textfeld 6">
            <a:extLst>
              <a:ext uri="{FF2B5EF4-FFF2-40B4-BE49-F238E27FC236}">
                <a16:creationId xmlns:a16="http://schemas.microsoft.com/office/drawing/2014/main" id="{3BD08ECB-D9A9-4281-9388-400B5940E239}"/>
              </a:ext>
            </a:extLst>
          </p:cNvPr>
          <p:cNvSpPr txBox="1"/>
          <p:nvPr/>
        </p:nvSpPr>
        <p:spPr>
          <a:xfrm>
            <a:off x="1114132" y="4581128"/>
            <a:ext cx="9829999" cy="1315745"/>
          </a:xfrm>
          <a:prstGeom prst="rect">
            <a:avLst/>
          </a:prstGeom>
          <a:solidFill>
            <a:srgbClr val="FFFFCC"/>
          </a:solidFill>
          <a:ln w="41275">
            <a:solidFill>
              <a:srgbClr val="FF0000"/>
            </a:solidFill>
          </a:ln>
        </p:spPr>
        <p:txBody>
          <a:bodyPr wrap="square" rtlCol="0">
            <a:spAutoFit/>
          </a:bodyPr>
          <a:lstStyle/>
          <a:p>
            <a:pPr marL="342900" indent="-342900">
              <a:spcBef>
                <a:spcPts val="900"/>
              </a:spcBef>
              <a:buFont typeface="Arial" panose="020B0604020202020204" pitchFamily="34" charset="0"/>
              <a:buChar char="•"/>
            </a:pPr>
            <a:r>
              <a:rPr lang="de-DE" sz="2400" b="1" dirty="0" err="1">
                <a:solidFill>
                  <a:srgbClr val="0000FF"/>
                </a:solidFill>
              </a:rPr>
              <a:t>Quickly</a:t>
            </a:r>
            <a:r>
              <a:rPr lang="de-DE" sz="2400" b="1" dirty="0">
                <a:solidFill>
                  <a:srgbClr val="0000FF"/>
                </a:solidFill>
              </a:rPr>
              <a:t> </a:t>
            </a:r>
            <a:r>
              <a:rPr lang="de-DE" sz="2400" b="1" dirty="0" err="1">
                <a:solidFill>
                  <a:srgbClr val="0000FF"/>
                </a:solidFill>
              </a:rPr>
              <a:t>identify</a:t>
            </a:r>
            <a:r>
              <a:rPr lang="de-DE" sz="2400" b="1" dirty="0">
                <a:solidFill>
                  <a:srgbClr val="0000FF"/>
                </a:solidFill>
              </a:rPr>
              <a:t> </a:t>
            </a:r>
            <a:r>
              <a:rPr lang="de-DE" sz="2400" b="1" dirty="0" err="1">
                <a:solidFill>
                  <a:srgbClr val="0000FF"/>
                </a:solidFill>
              </a:rPr>
              <a:t>small</a:t>
            </a:r>
            <a:r>
              <a:rPr lang="de-DE" sz="2400" b="1" dirty="0">
                <a:solidFill>
                  <a:srgbClr val="0000FF"/>
                </a:solidFill>
              </a:rPr>
              <a:t> </a:t>
            </a:r>
            <a:r>
              <a:rPr lang="de-DE" sz="2400" b="1" dirty="0" err="1">
                <a:solidFill>
                  <a:srgbClr val="0000FF"/>
                </a:solidFill>
              </a:rPr>
              <a:t>river</a:t>
            </a:r>
            <a:r>
              <a:rPr lang="de-DE" sz="2400" b="1" dirty="0">
                <a:solidFill>
                  <a:srgbClr val="0000FF"/>
                </a:solidFill>
              </a:rPr>
              <a:t> </a:t>
            </a:r>
            <a:r>
              <a:rPr lang="de-DE" sz="2400" b="1" dirty="0" err="1">
                <a:solidFill>
                  <a:srgbClr val="0000FF"/>
                </a:solidFill>
              </a:rPr>
              <a:t>catchments</a:t>
            </a:r>
            <a:r>
              <a:rPr lang="de-DE" sz="2400" b="1" dirty="0">
                <a:solidFill>
                  <a:srgbClr val="0000FF"/>
                </a:solidFill>
              </a:rPr>
              <a:t> (&lt; 500 km</a:t>
            </a:r>
            <a:r>
              <a:rPr lang="de-DE" sz="2400" b="1" baseline="30000" dirty="0">
                <a:solidFill>
                  <a:srgbClr val="0000FF"/>
                </a:solidFill>
              </a:rPr>
              <a:t>2</a:t>
            </a:r>
            <a:r>
              <a:rPr lang="de-DE" sz="2400" b="1" dirty="0">
                <a:solidFill>
                  <a:srgbClr val="0000FF"/>
                </a:solidFill>
              </a:rPr>
              <a:t>) </a:t>
            </a:r>
            <a:r>
              <a:rPr lang="de-DE" sz="2400" b="1" dirty="0" err="1">
                <a:solidFill>
                  <a:srgbClr val="0000FF"/>
                </a:solidFill>
              </a:rPr>
              <a:t>with</a:t>
            </a:r>
            <a:r>
              <a:rPr lang="de-DE" sz="2400" b="1" dirty="0">
                <a:solidFill>
                  <a:srgbClr val="0000FF"/>
                </a:solidFill>
              </a:rPr>
              <a:t> high </a:t>
            </a:r>
            <a:r>
              <a:rPr lang="de-DE" sz="2400" b="1" dirty="0" err="1">
                <a:solidFill>
                  <a:srgbClr val="0000FF"/>
                </a:solidFill>
              </a:rPr>
              <a:t>precipitation</a:t>
            </a:r>
            <a:r>
              <a:rPr lang="de-DE" sz="2400" b="1" dirty="0">
                <a:solidFill>
                  <a:srgbClr val="0000FF"/>
                </a:solidFill>
              </a:rPr>
              <a:t> </a:t>
            </a:r>
            <a:r>
              <a:rPr lang="de-DE" sz="2400" b="1" dirty="0" err="1">
                <a:solidFill>
                  <a:srgbClr val="0000FF"/>
                </a:solidFill>
              </a:rPr>
              <a:t>input</a:t>
            </a:r>
            <a:r>
              <a:rPr lang="de-DE" sz="2400" b="1" dirty="0">
                <a:solidFill>
                  <a:srgbClr val="0000FF"/>
                </a:solidFill>
              </a:rPr>
              <a:t> at </a:t>
            </a:r>
            <a:r>
              <a:rPr lang="de-DE" sz="2400" b="1" dirty="0" err="1">
                <a:solidFill>
                  <a:srgbClr val="0000FF"/>
                </a:solidFill>
              </a:rPr>
              <a:t>short</a:t>
            </a:r>
            <a:r>
              <a:rPr lang="de-DE" sz="2400" b="1" dirty="0">
                <a:solidFill>
                  <a:srgbClr val="0000FF"/>
                </a:solidFill>
              </a:rPr>
              <a:t> </a:t>
            </a:r>
            <a:r>
              <a:rPr lang="de-DE" sz="2400" b="1" dirty="0" err="1">
                <a:solidFill>
                  <a:srgbClr val="0000FF"/>
                </a:solidFill>
              </a:rPr>
              <a:t>lead</a:t>
            </a:r>
            <a:r>
              <a:rPr lang="de-DE" sz="2400" b="1" dirty="0">
                <a:solidFill>
                  <a:srgbClr val="0000FF"/>
                </a:solidFill>
              </a:rPr>
              <a:t> </a:t>
            </a:r>
            <a:r>
              <a:rPr lang="de-DE" sz="2400" b="1" dirty="0" err="1">
                <a:solidFill>
                  <a:srgbClr val="0000FF"/>
                </a:solidFill>
              </a:rPr>
              <a:t>times</a:t>
            </a:r>
            <a:r>
              <a:rPr lang="de-DE" sz="2400" b="1" dirty="0">
                <a:solidFill>
                  <a:srgbClr val="0000FF"/>
                </a:solidFill>
              </a:rPr>
              <a:t> </a:t>
            </a:r>
            <a:r>
              <a:rPr lang="de-DE" sz="2400" b="1" dirty="0">
                <a:solidFill>
                  <a:srgbClr val="FF0000"/>
                </a:solidFill>
                <a:sym typeface="Wingdings" panose="05000000000000000000" pitchFamily="2" charset="2"/>
              </a:rPr>
              <a:t> </a:t>
            </a:r>
            <a:r>
              <a:rPr lang="de-DE" sz="2400" b="1" dirty="0" err="1">
                <a:solidFill>
                  <a:srgbClr val="FF0000"/>
                </a:solidFill>
                <a:sym typeface="Wingdings" panose="05000000000000000000" pitchFamily="2" charset="2"/>
              </a:rPr>
              <a:t>flash</a:t>
            </a:r>
            <a:r>
              <a:rPr lang="de-DE" sz="2400" b="1" dirty="0">
                <a:solidFill>
                  <a:srgbClr val="FF0000"/>
                </a:solidFill>
                <a:sym typeface="Wingdings" panose="05000000000000000000" pitchFamily="2" charset="2"/>
              </a:rPr>
              <a:t> </a:t>
            </a:r>
            <a:r>
              <a:rPr lang="de-DE" sz="2400" b="1" err="1">
                <a:solidFill>
                  <a:srgbClr val="FF0000"/>
                </a:solidFill>
                <a:sym typeface="Wingdings" panose="05000000000000000000" pitchFamily="2" charset="2"/>
              </a:rPr>
              <a:t>flood</a:t>
            </a:r>
            <a:r>
              <a:rPr lang="de-DE" sz="2400" b="1">
                <a:solidFill>
                  <a:srgbClr val="FF0000"/>
                </a:solidFill>
                <a:sym typeface="Wingdings" panose="05000000000000000000" pitchFamily="2" charset="2"/>
              </a:rPr>
              <a:t> potential</a:t>
            </a:r>
            <a:endParaRPr lang="de-DE" sz="2400" b="1" dirty="0">
              <a:solidFill>
                <a:srgbClr val="FF0000"/>
              </a:solidFill>
            </a:endParaRPr>
          </a:p>
          <a:p>
            <a:pPr marL="342900" indent="-342900">
              <a:spcBef>
                <a:spcPts val="900"/>
              </a:spcBef>
              <a:buFont typeface="Arial" panose="020B0604020202020204" pitchFamily="34" charset="0"/>
              <a:buChar char="•"/>
            </a:pPr>
            <a:r>
              <a:rPr lang="de-DE" sz="2400" b="1" dirty="0">
                <a:sym typeface="Wingdings" panose="05000000000000000000" pitchFamily="2" charset="2"/>
              </a:rPr>
              <a:t>Development </a:t>
            </a:r>
            <a:r>
              <a:rPr lang="de-DE" sz="2400" b="1" dirty="0" err="1">
                <a:sym typeface="Wingdings" panose="05000000000000000000" pitchFamily="2" charset="2"/>
              </a:rPr>
              <a:t>together</a:t>
            </a:r>
            <a:r>
              <a:rPr lang="de-DE" sz="2400" b="1" dirty="0">
                <a:sym typeface="Wingdings" panose="05000000000000000000" pitchFamily="2" charset="2"/>
              </a:rPr>
              <a:t> </a:t>
            </a:r>
            <a:r>
              <a:rPr lang="de-DE" sz="2400" b="1" dirty="0" err="1">
                <a:sym typeface="Wingdings" panose="05000000000000000000" pitchFamily="2" charset="2"/>
              </a:rPr>
              <a:t>with</a:t>
            </a:r>
            <a:r>
              <a:rPr lang="de-DE" sz="2400" b="1" dirty="0">
                <a:sym typeface="Wingdings" panose="05000000000000000000" pitchFamily="2" charset="2"/>
              </a:rPr>
              <a:t> German </a:t>
            </a:r>
            <a:r>
              <a:rPr lang="de-DE" sz="2400" b="1" dirty="0" err="1">
                <a:sym typeface="Wingdings" panose="05000000000000000000" pitchFamily="2" charset="2"/>
              </a:rPr>
              <a:t>flood</a:t>
            </a:r>
            <a:r>
              <a:rPr lang="de-DE" sz="2400" b="1" dirty="0">
                <a:sym typeface="Wingdings" panose="05000000000000000000" pitchFamily="2" charset="2"/>
              </a:rPr>
              <a:t> </a:t>
            </a:r>
            <a:r>
              <a:rPr lang="de-DE" sz="2400" b="1" dirty="0" err="1">
                <a:sym typeface="Wingdings" panose="05000000000000000000" pitchFamily="2" charset="2"/>
              </a:rPr>
              <a:t>forecasting</a:t>
            </a:r>
            <a:r>
              <a:rPr lang="de-DE" sz="2400" b="1" dirty="0">
                <a:sym typeface="Wingdings" panose="05000000000000000000" pitchFamily="2" charset="2"/>
              </a:rPr>
              <a:t> </a:t>
            </a:r>
            <a:r>
              <a:rPr lang="de-DE" sz="2400" b="1" dirty="0" err="1">
                <a:sym typeface="Wingdings" panose="05000000000000000000" pitchFamily="2" charset="2"/>
              </a:rPr>
              <a:t>centers</a:t>
            </a:r>
            <a:endParaRPr lang="de-DE" sz="2400" b="1" dirty="0">
              <a:sym typeface="Wingdings" panose="05000000000000000000" pitchFamily="2" charset="2"/>
            </a:endParaRPr>
          </a:p>
        </p:txBody>
      </p:sp>
      <p:sp>
        <p:nvSpPr>
          <p:cNvPr id="5" name="Textfeld 4">
            <a:extLst>
              <a:ext uri="{FF2B5EF4-FFF2-40B4-BE49-F238E27FC236}">
                <a16:creationId xmlns:a16="http://schemas.microsoft.com/office/drawing/2014/main" id="{33606FE1-D7F5-4141-868F-A11A7A067871}"/>
              </a:ext>
            </a:extLst>
          </p:cNvPr>
          <p:cNvSpPr txBox="1"/>
          <p:nvPr/>
        </p:nvSpPr>
        <p:spPr>
          <a:xfrm>
            <a:off x="335360" y="1065112"/>
            <a:ext cx="11593288" cy="723275"/>
          </a:xfrm>
          <a:prstGeom prst="rect">
            <a:avLst/>
          </a:prstGeom>
          <a:noFill/>
        </p:spPr>
        <p:txBody>
          <a:bodyPr wrap="square" rtlCol="0">
            <a:spAutoFit/>
          </a:bodyPr>
          <a:lstStyle/>
          <a:p>
            <a:pPr algn="ctr"/>
            <a:r>
              <a:rPr lang="de-DE" b="1">
                <a:solidFill>
                  <a:srgbClr val="FF0000"/>
                </a:solidFill>
              </a:rPr>
              <a:t>Simbach case, 7 UTC INTENSE, EPS 90 % percentile</a:t>
            </a:r>
          </a:p>
          <a:p>
            <a:pPr>
              <a:spcBef>
                <a:spcPts val="600"/>
              </a:spcBef>
            </a:pPr>
            <a:r>
              <a:rPr lang="de-DE"/>
              <a:t>6 h rain sum [mm] in catchment upstream of each pixel		Return period [years]</a:t>
            </a:r>
          </a:p>
        </p:txBody>
      </p:sp>
      <p:sp>
        <p:nvSpPr>
          <p:cNvPr id="10" name="Textfeld 9">
            <a:extLst>
              <a:ext uri="{FF2B5EF4-FFF2-40B4-BE49-F238E27FC236}">
                <a16:creationId xmlns:a16="http://schemas.microsoft.com/office/drawing/2014/main" id="{885EB34A-8427-4607-93D6-C7272E6392E7}"/>
              </a:ext>
            </a:extLst>
          </p:cNvPr>
          <p:cNvSpPr txBox="1"/>
          <p:nvPr/>
        </p:nvSpPr>
        <p:spPr>
          <a:xfrm>
            <a:off x="2135560" y="6412984"/>
            <a:ext cx="6672064" cy="369332"/>
          </a:xfrm>
          <a:prstGeom prst="rect">
            <a:avLst/>
          </a:prstGeom>
          <a:noFill/>
        </p:spPr>
        <p:txBody>
          <a:bodyPr wrap="square" rtlCol="0">
            <a:spAutoFit/>
          </a:bodyPr>
          <a:lstStyle/>
          <a:p>
            <a:pPr algn="ctr"/>
            <a:r>
              <a:rPr lang="de-DE"/>
              <a:t>(Jan Bondy and Christian Berndt)</a:t>
            </a:r>
          </a:p>
        </p:txBody>
      </p:sp>
    </p:spTree>
    <p:extLst>
      <p:ext uri="{BB962C8B-B14F-4D97-AF65-F5344CB8AC3E}">
        <p14:creationId xmlns:p14="http://schemas.microsoft.com/office/powerpoint/2010/main" val="155793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7AB3730-C40A-4C3B-A78D-C6046A05BF80}"/>
              </a:ext>
            </a:extLst>
          </p:cNvPr>
          <p:cNvSpPr>
            <a:spLocks noGrp="1"/>
          </p:cNvSpPr>
          <p:nvPr>
            <p:ph type="title"/>
          </p:nvPr>
        </p:nvSpPr>
        <p:spPr>
          <a:xfrm>
            <a:off x="527051" y="332656"/>
            <a:ext cx="4848869" cy="431800"/>
          </a:xfrm>
        </p:spPr>
        <p:txBody>
          <a:bodyPr/>
          <a:lstStyle/>
          <a:p>
            <a:r>
              <a:rPr lang="en-GB" noProof="0" dirty="0"/>
              <a:t>Other </a:t>
            </a:r>
            <a:r>
              <a:rPr lang="en-GB" dirty="0"/>
              <a:t>ens. </a:t>
            </a:r>
            <a:r>
              <a:rPr lang="en-GB" noProof="0" dirty="0"/>
              <a:t>combination methods than INTENSE in SINFONY</a:t>
            </a:r>
          </a:p>
        </p:txBody>
      </p:sp>
      <p:sp>
        <p:nvSpPr>
          <p:cNvPr id="3" name="Inhaltsplatzhalter 2"/>
          <p:cNvSpPr>
            <a:spLocks noGrp="1"/>
          </p:cNvSpPr>
          <p:nvPr>
            <p:ph idx="1"/>
          </p:nvPr>
        </p:nvSpPr>
        <p:spPr>
          <a:xfrm>
            <a:off x="407368" y="1132135"/>
            <a:ext cx="7585173" cy="5033169"/>
          </a:xfrm>
        </p:spPr>
        <p:txBody>
          <a:bodyPr/>
          <a:lstStyle/>
          <a:p>
            <a:pPr marL="180000" lvl="1" indent="-457200">
              <a:spcBef>
                <a:spcPts val="2400"/>
              </a:spcBef>
              <a:buNone/>
            </a:pPr>
            <a:r>
              <a:rPr lang="en-GB" b="1" noProof="0" dirty="0">
                <a:solidFill>
                  <a:srgbClr val="0000FF"/>
                </a:solidFill>
              </a:rPr>
              <a:t>Prototype for NN-approach </a:t>
            </a:r>
            <a:r>
              <a:rPr lang="en-GB" b="1" noProof="0" dirty="0">
                <a:solidFill>
                  <a:srgbClr val="DD9609"/>
                </a:solidFill>
              </a:rPr>
              <a:t>Consistent Calibrated Combination („C3“)</a:t>
            </a:r>
          </a:p>
          <a:p>
            <a:pPr marL="180000" lvl="1" indent="0">
              <a:spcBef>
                <a:spcPts val="600"/>
              </a:spcBef>
              <a:buNone/>
            </a:pPr>
            <a:r>
              <a:rPr lang="en-GB" b="1" noProof="0" dirty="0">
                <a:solidFill>
                  <a:srgbClr val="FF0000"/>
                </a:solidFill>
              </a:rPr>
              <a:t>Blended CDF </a:t>
            </a:r>
            <a:r>
              <a:rPr lang="en-GB" noProof="0" dirty="0"/>
              <a:t>(multiple thresholds simultaneously and consistently) at each location (c</a:t>
            </a:r>
            <a:r>
              <a:rPr lang="en-GB" dirty="0"/>
              <a:t>o-op. with Institute of Stochastics, University Ulm)</a:t>
            </a:r>
            <a:endParaRPr lang="en-GB" noProof="0" dirty="0"/>
          </a:p>
        </p:txBody>
      </p:sp>
      <p:sp>
        <p:nvSpPr>
          <p:cNvPr id="4" name="Foliennummernplatzhalter 3"/>
          <p:cNvSpPr>
            <a:spLocks noGrp="1"/>
          </p:cNvSpPr>
          <p:nvPr>
            <p:ph type="sldNum" sz="quarter" idx="11"/>
          </p:nvPr>
        </p:nvSpPr>
        <p:spPr/>
        <p:txBody>
          <a:bodyPr/>
          <a:lstStyle/>
          <a:p>
            <a:pPr>
              <a:defRPr/>
            </a:pPr>
            <a:fld id="{9AEE1EEC-1F3D-496F-80FE-60C0313105A3}" type="slidenum">
              <a:rPr lang="de-DE" smtClean="0"/>
              <a:pPr>
                <a:defRPr/>
              </a:pPr>
              <a:t>5</a:t>
            </a:fld>
            <a:endParaRPr lang="de-DE" dirty="0"/>
          </a:p>
        </p:txBody>
      </p:sp>
      <p:sp>
        <p:nvSpPr>
          <p:cNvPr id="23" name="Text Box 5">
            <a:extLst>
              <a:ext uri="{FF2B5EF4-FFF2-40B4-BE49-F238E27FC236}">
                <a16:creationId xmlns:a16="http://schemas.microsoft.com/office/drawing/2014/main" id="{59DA3B71-E898-4FE1-8DAA-9309CC90EF74}"/>
              </a:ext>
            </a:extLst>
          </p:cNvPr>
          <p:cNvSpPr txBox="1">
            <a:spLocks noChangeArrowheads="1"/>
          </p:cNvSpPr>
          <p:nvPr/>
        </p:nvSpPr>
        <p:spPr bwMode="auto">
          <a:xfrm>
            <a:off x="6600056" y="44624"/>
            <a:ext cx="5568949" cy="707886"/>
          </a:xfrm>
          <a:prstGeom prst="rect">
            <a:avLst/>
          </a:prstGeom>
          <a:solidFill>
            <a:srgbClr val="B4FFB4"/>
          </a:solidFill>
          <a:ln w="41275">
            <a:solidFill>
              <a:srgbClr val="FF0000"/>
            </a:solidFill>
          </a:ln>
          <a:extLst/>
        </p:spPr>
        <p:txBody>
          <a:bodyPr wrap="square" rtlCol="0">
            <a:spAutoFit/>
          </a:bodyPr>
          <a:lstStyle>
            <a:defPPr>
              <a:defRPr lang="de-DE"/>
            </a:defPPr>
            <a:lvl1pPr algn="ctr">
              <a:defRPr sz="2000" b="1"/>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de-DE" dirty="0">
                <a:solidFill>
                  <a:srgbClr val="0000FF"/>
                </a:solidFill>
              </a:rPr>
              <a:t>Martin Rempel</a:t>
            </a:r>
            <a:r>
              <a:rPr lang="en-US" altLang="de-DE" dirty="0"/>
              <a:t> et al. (2022), </a:t>
            </a:r>
            <a:r>
              <a:rPr lang="en-US" altLang="de-DE" dirty="0" err="1"/>
              <a:t>Artif</a:t>
            </a:r>
            <a:r>
              <a:rPr lang="en-US" altLang="de-DE" dirty="0"/>
              <a:t>. </a:t>
            </a:r>
            <a:r>
              <a:rPr lang="en-US" altLang="de-DE" dirty="0" err="1"/>
              <a:t>Intell</a:t>
            </a:r>
            <a:r>
              <a:rPr lang="en-US" altLang="de-DE" dirty="0"/>
              <a:t>. Earth Syst., doi:10.1175/AIES-D-22-0020.1</a:t>
            </a:r>
          </a:p>
        </p:txBody>
      </p:sp>
      <p:sp>
        <p:nvSpPr>
          <p:cNvPr id="2" name="Textfeld 1">
            <a:extLst>
              <a:ext uri="{FF2B5EF4-FFF2-40B4-BE49-F238E27FC236}">
                <a16:creationId xmlns:a16="http://schemas.microsoft.com/office/drawing/2014/main" id="{412FAA8D-0D3E-4817-900A-EC2580184E90}"/>
              </a:ext>
            </a:extLst>
          </p:cNvPr>
          <p:cNvSpPr txBox="1"/>
          <p:nvPr/>
        </p:nvSpPr>
        <p:spPr>
          <a:xfrm>
            <a:off x="8688288" y="1700808"/>
            <a:ext cx="184731" cy="369332"/>
          </a:xfrm>
          <a:prstGeom prst="rect">
            <a:avLst/>
          </a:prstGeom>
          <a:noFill/>
        </p:spPr>
        <p:txBody>
          <a:bodyPr wrap="none" rtlCol="0">
            <a:spAutoFit/>
          </a:bodyPr>
          <a:lstStyle/>
          <a:p>
            <a:endParaRPr lang="de-DE"/>
          </a:p>
        </p:txBody>
      </p:sp>
      <p:grpSp>
        <p:nvGrpSpPr>
          <p:cNvPr id="8" name="Gruppieren 7">
            <a:extLst>
              <a:ext uri="{FF2B5EF4-FFF2-40B4-BE49-F238E27FC236}">
                <a16:creationId xmlns:a16="http://schemas.microsoft.com/office/drawing/2014/main" id="{BEEA9825-2A03-4EB5-B146-71E29C40F6F6}"/>
              </a:ext>
            </a:extLst>
          </p:cNvPr>
          <p:cNvGrpSpPr/>
          <p:nvPr/>
        </p:nvGrpSpPr>
        <p:grpSpPr>
          <a:xfrm>
            <a:off x="47328" y="1268760"/>
            <a:ext cx="11927910" cy="5544616"/>
            <a:chOff x="47328" y="1268760"/>
            <a:chExt cx="11927910" cy="5544616"/>
          </a:xfrm>
        </p:grpSpPr>
        <p:pic>
          <p:nvPicPr>
            <p:cNvPr id="7" name="Grafik 6">
              <a:extLst>
                <a:ext uri="{FF2B5EF4-FFF2-40B4-BE49-F238E27FC236}">
                  <a16:creationId xmlns:a16="http://schemas.microsoft.com/office/drawing/2014/main" id="{BAB1E848-57BF-430D-9C97-E098E2345E7A}"/>
                </a:ext>
              </a:extLst>
            </p:cNvPr>
            <p:cNvPicPr>
              <a:picLocks noChangeAspect="1"/>
            </p:cNvPicPr>
            <p:nvPr/>
          </p:nvPicPr>
          <p:blipFill>
            <a:blip r:embed="rId2"/>
            <a:stretch>
              <a:fillRect/>
            </a:stretch>
          </p:blipFill>
          <p:spPr>
            <a:xfrm>
              <a:off x="8171655" y="1268760"/>
              <a:ext cx="3803583" cy="4761459"/>
            </a:xfrm>
            <a:prstGeom prst="rect">
              <a:avLst/>
            </a:prstGeom>
          </p:spPr>
        </p:pic>
        <p:grpSp>
          <p:nvGrpSpPr>
            <p:cNvPr id="29" name="Gruppieren 28">
              <a:extLst>
                <a:ext uri="{FF2B5EF4-FFF2-40B4-BE49-F238E27FC236}">
                  <a16:creationId xmlns:a16="http://schemas.microsoft.com/office/drawing/2014/main" id="{95BDA009-46DF-4964-B203-9521C1437BD5}"/>
                </a:ext>
              </a:extLst>
            </p:cNvPr>
            <p:cNvGrpSpPr/>
            <p:nvPr/>
          </p:nvGrpSpPr>
          <p:grpSpPr>
            <a:xfrm>
              <a:off x="47328" y="1925852"/>
              <a:ext cx="4248472" cy="4887524"/>
              <a:chOff x="47328" y="1821115"/>
              <a:chExt cx="4248472" cy="4887524"/>
            </a:xfrm>
          </p:grpSpPr>
          <p:pic>
            <p:nvPicPr>
              <p:cNvPr id="11" name="Grafik 10">
                <a:extLst>
                  <a:ext uri="{FF2B5EF4-FFF2-40B4-BE49-F238E27FC236}">
                    <a16:creationId xmlns:a16="http://schemas.microsoft.com/office/drawing/2014/main" id="{04398D1A-4623-4A2A-AB61-A81256D17886}"/>
                  </a:ext>
                </a:extLst>
              </p:cNvPr>
              <p:cNvPicPr>
                <a:picLocks noChangeAspect="1"/>
              </p:cNvPicPr>
              <p:nvPr/>
            </p:nvPicPr>
            <p:blipFill rotWithShape="1">
              <a:blip r:embed="rId3"/>
              <a:srcRect l="85065" t="85739" r="8820" b="3161"/>
              <a:stretch/>
            </p:blipFill>
            <p:spPr>
              <a:xfrm>
                <a:off x="240260" y="4371707"/>
                <a:ext cx="1052446" cy="1180794"/>
              </a:xfrm>
              <a:prstGeom prst="rect">
                <a:avLst/>
              </a:prstGeom>
            </p:spPr>
          </p:pic>
          <p:grpSp>
            <p:nvGrpSpPr>
              <p:cNvPr id="13" name="Gruppieren 12">
                <a:extLst>
                  <a:ext uri="{FF2B5EF4-FFF2-40B4-BE49-F238E27FC236}">
                    <a16:creationId xmlns:a16="http://schemas.microsoft.com/office/drawing/2014/main" id="{8794209C-13B2-432C-ACAD-F787CDD177E9}"/>
                  </a:ext>
                </a:extLst>
              </p:cNvPr>
              <p:cNvGrpSpPr/>
              <p:nvPr/>
            </p:nvGrpSpPr>
            <p:grpSpPr>
              <a:xfrm>
                <a:off x="47328" y="1821115"/>
                <a:ext cx="3593730" cy="2255957"/>
                <a:chOff x="0" y="3068960"/>
                <a:chExt cx="3593730" cy="2255957"/>
              </a:xfrm>
            </p:grpSpPr>
            <p:pic>
              <p:nvPicPr>
                <p:cNvPr id="9" name="Grafik 8">
                  <a:extLst>
                    <a:ext uri="{FF2B5EF4-FFF2-40B4-BE49-F238E27FC236}">
                      <a16:creationId xmlns:a16="http://schemas.microsoft.com/office/drawing/2014/main" id="{5C5AC271-80C0-4CCD-B9A0-87A247B3B6D3}"/>
                    </a:ext>
                  </a:extLst>
                </p:cNvPr>
                <p:cNvPicPr>
                  <a:picLocks noChangeAspect="1"/>
                </p:cNvPicPr>
                <p:nvPr/>
              </p:nvPicPr>
              <p:blipFill rotWithShape="1">
                <a:blip r:embed="rId3"/>
                <a:srcRect t="34865" r="58101" b="33633"/>
                <a:stretch/>
              </p:blipFill>
              <p:spPr>
                <a:xfrm>
                  <a:off x="128677" y="3475116"/>
                  <a:ext cx="3336375" cy="1800200"/>
                </a:xfrm>
                <a:prstGeom prst="rect">
                  <a:avLst/>
                </a:prstGeom>
              </p:spPr>
            </p:pic>
            <p:pic>
              <p:nvPicPr>
                <p:cNvPr id="12" name="Grafik 11">
                  <a:extLst>
                    <a:ext uri="{FF2B5EF4-FFF2-40B4-BE49-F238E27FC236}">
                      <a16:creationId xmlns:a16="http://schemas.microsoft.com/office/drawing/2014/main" id="{11B692BC-CD8F-48E6-A62A-B78FF48C5FC0}"/>
                    </a:ext>
                  </a:extLst>
                </p:cNvPr>
                <p:cNvPicPr>
                  <a:picLocks noChangeAspect="1"/>
                </p:cNvPicPr>
                <p:nvPr/>
              </p:nvPicPr>
              <p:blipFill rotWithShape="1">
                <a:blip r:embed="rId3"/>
                <a:srcRect t="-4103" r="54869" b="97711"/>
                <a:stretch/>
              </p:blipFill>
              <p:spPr>
                <a:xfrm>
                  <a:off x="0" y="3068960"/>
                  <a:ext cx="3593730" cy="365351"/>
                </a:xfrm>
                <a:prstGeom prst="rect">
                  <a:avLst/>
                </a:prstGeom>
              </p:spPr>
            </p:pic>
            <p:pic>
              <p:nvPicPr>
                <p:cNvPr id="14" name="Grafik 13">
                  <a:extLst>
                    <a:ext uri="{FF2B5EF4-FFF2-40B4-BE49-F238E27FC236}">
                      <a16:creationId xmlns:a16="http://schemas.microsoft.com/office/drawing/2014/main" id="{8424C22A-A10E-4A4B-8FD9-6592ABB1032D}"/>
                    </a:ext>
                  </a:extLst>
                </p:cNvPr>
                <p:cNvPicPr>
                  <a:picLocks noChangeAspect="1"/>
                </p:cNvPicPr>
                <p:nvPr/>
              </p:nvPicPr>
              <p:blipFill rotWithShape="1">
                <a:blip r:embed="rId3"/>
                <a:srcRect l="-242" t="97751" r="58343" b="-271"/>
                <a:stretch/>
              </p:blipFill>
              <p:spPr>
                <a:xfrm>
                  <a:off x="108430" y="5180901"/>
                  <a:ext cx="3336375" cy="144016"/>
                </a:xfrm>
                <a:prstGeom prst="rect">
                  <a:avLst/>
                </a:prstGeom>
              </p:spPr>
            </p:pic>
          </p:grpSp>
          <p:grpSp>
            <p:nvGrpSpPr>
              <p:cNvPr id="22" name="Gruppieren 21">
                <a:extLst>
                  <a:ext uri="{FF2B5EF4-FFF2-40B4-BE49-F238E27FC236}">
                    <a16:creationId xmlns:a16="http://schemas.microsoft.com/office/drawing/2014/main" id="{8400F925-E62C-4EC7-91CE-FCEAD9F0458F}"/>
                  </a:ext>
                </a:extLst>
              </p:cNvPr>
              <p:cNvGrpSpPr/>
              <p:nvPr/>
            </p:nvGrpSpPr>
            <p:grpSpPr>
              <a:xfrm>
                <a:off x="1352140" y="4149080"/>
                <a:ext cx="2943660" cy="2559559"/>
                <a:chOff x="3599249" y="3251635"/>
                <a:chExt cx="2943660" cy="2559559"/>
              </a:xfrm>
            </p:grpSpPr>
            <p:grpSp>
              <p:nvGrpSpPr>
                <p:cNvPr id="16" name="Gruppieren 15">
                  <a:extLst>
                    <a:ext uri="{FF2B5EF4-FFF2-40B4-BE49-F238E27FC236}">
                      <a16:creationId xmlns:a16="http://schemas.microsoft.com/office/drawing/2014/main" id="{5748A85A-A45E-4B3E-8E7B-703D484F965D}"/>
                    </a:ext>
                  </a:extLst>
                </p:cNvPr>
                <p:cNvGrpSpPr/>
                <p:nvPr/>
              </p:nvGrpSpPr>
              <p:grpSpPr>
                <a:xfrm>
                  <a:off x="3599249" y="3839776"/>
                  <a:ext cx="2160240" cy="1971418"/>
                  <a:chOff x="3647728" y="3429000"/>
                  <a:chExt cx="2160240" cy="1971418"/>
                </a:xfrm>
              </p:grpSpPr>
              <p:pic>
                <p:nvPicPr>
                  <p:cNvPr id="15" name="Grafik 14">
                    <a:extLst>
                      <a:ext uri="{FF2B5EF4-FFF2-40B4-BE49-F238E27FC236}">
                        <a16:creationId xmlns:a16="http://schemas.microsoft.com/office/drawing/2014/main" id="{B441A86B-CB0B-41A8-96A6-8693139F1E47}"/>
                      </a:ext>
                    </a:extLst>
                  </p:cNvPr>
                  <p:cNvPicPr>
                    <a:picLocks noChangeAspect="1"/>
                  </p:cNvPicPr>
                  <p:nvPr/>
                </p:nvPicPr>
                <p:blipFill rotWithShape="1">
                  <a:blip r:embed="rId4"/>
                  <a:srcRect l="43241" t="34081" r="39266" b="46334"/>
                  <a:stretch/>
                </p:blipFill>
                <p:spPr>
                  <a:xfrm>
                    <a:off x="4072327" y="3462533"/>
                    <a:ext cx="1735641" cy="1814166"/>
                  </a:xfrm>
                  <a:prstGeom prst="rect">
                    <a:avLst/>
                  </a:prstGeom>
                </p:spPr>
              </p:pic>
              <p:pic>
                <p:nvPicPr>
                  <p:cNvPr id="17" name="Grafik 16">
                    <a:extLst>
                      <a:ext uri="{FF2B5EF4-FFF2-40B4-BE49-F238E27FC236}">
                        <a16:creationId xmlns:a16="http://schemas.microsoft.com/office/drawing/2014/main" id="{22E110FC-831F-4FCC-89DE-12C0C0AF62BE}"/>
                      </a:ext>
                    </a:extLst>
                  </p:cNvPr>
                  <p:cNvPicPr>
                    <a:picLocks noChangeAspect="1"/>
                  </p:cNvPicPr>
                  <p:nvPr/>
                </p:nvPicPr>
                <p:blipFill rotWithShape="1">
                  <a:blip r:embed="rId4"/>
                  <a:srcRect l="-77" t="33872" r="95722" b="46543"/>
                  <a:stretch/>
                </p:blipFill>
                <p:spPr>
                  <a:xfrm>
                    <a:off x="3647728" y="3429000"/>
                    <a:ext cx="432048" cy="1814166"/>
                  </a:xfrm>
                  <a:prstGeom prst="rect">
                    <a:avLst/>
                  </a:prstGeom>
                </p:spPr>
              </p:pic>
              <p:pic>
                <p:nvPicPr>
                  <p:cNvPr id="18" name="Grafik 17">
                    <a:extLst>
                      <a:ext uri="{FF2B5EF4-FFF2-40B4-BE49-F238E27FC236}">
                        <a16:creationId xmlns:a16="http://schemas.microsoft.com/office/drawing/2014/main" id="{4EB00240-E41B-49D7-8A98-340047F84179}"/>
                      </a:ext>
                    </a:extLst>
                  </p:cNvPr>
                  <p:cNvPicPr>
                    <a:picLocks noChangeAspect="1"/>
                  </p:cNvPicPr>
                  <p:nvPr/>
                </p:nvPicPr>
                <p:blipFill rotWithShape="1">
                  <a:blip r:embed="rId4"/>
                  <a:srcRect l="43199" t="98163" r="39308" b="-751"/>
                  <a:stretch/>
                </p:blipFill>
                <p:spPr>
                  <a:xfrm>
                    <a:off x="4072327" y="5160685"/>
                    <a:ext cx="1735641" cy="239733"/>
                  </a:xfrm>
                  <a:prstGeom prst="rect">
                    <a:avLst/>
                  </a:prstGeom>
                </p:spPr>
              </p:pic>
            </p:grpSp>
            <p:sp>
              <p:nvSpPr>
                <p:cNvPr id="19" name="Textfeld 18">
                  <a:extLst>
                    <a:ext uri="{FF2B5EF4-FFF2-40B4-BE49-F238E27FC236}">
                      <a16:creationId xmlns:a16="http://schemas.microsoft.com/office/drawing/2014/main" id="{94597274-B633-420F-A918-1C962E4BCAA8}"/>
                    </a:ext>
                  </a:extLst>
                </p:cNvPr>
                <p:cNvSpPr txBox="1"/>
                <p:nvPr/>
              </p:nvSpPr>
              <p:spPr>
                <a:xfrm>
                  <a:off x="4000319" y="3251635"/>
                  <a:ext cx="2542590" cy="646331"/>
                </a:xfrm>
                <a:prstGeom prst="rect">
                  <a:avLst/>
                </a:prstGeom>
                <a:noFill/>
              </p:spPr>
              <p:txBody>
                <a:bodyPr wrap="square" rtlCol="0">
                  <a:spAutoFit/>
                </a:bodyPr>
                <a:lstStyle/>
                <a:p>
                  <a:r>
                    <a:rPr lang="de-DE" dirty="0" err="1"/>
                    <a:t>Reliability</a:t>
                  </a:r>
                  <a:r>
                    <a:rPr lang="de-DE" dirty="0"/>
                    <a:t> </a:t>
                  </a:r>
                  <a:r>
                    <a:rPr lang="de-DE" dirty="0" err="1"/>
                    <a:t>for</a:t>
                  </a:r>
                  <a:r>
                    <a:rPr lang="de-DE" dirty="0"/>
                    <a:t> </a:t>
                  </a:r>
                  <a:r>
                    <a:rPr lang="de-DE" dirty="0" err="1"/>
                    <a:t>threshold</a:t>
                  </a:r>
                  <a:r>
                    <a:rPr lang="de-DE" dirty="0"/>
                    <a:t> 1 mm in 1 h at +3h</a:t>
                  </a:r>
                </a:p>
              </p:txBody>
            </p:sp>
          </p:grpSp>
        </p:grpSp>
        <p:sp>
          <p:nvSpPr>
            <p:cNvPr id="5" name="Textfeld 4">
              <a:extLst>
                <a:ext uri="{FF2B5EF4-FFF2-40B4-BE49-F238E27FC236}">
                  <a16:creationId xmlns:a16="http://schemas.microsoft.com/office/drawing/2014/main" id="{3B378455-6BCA-4084-8971-3FB2237FF4BA}"/>
                </a:ext>
              </a:extLst>
            </p:cNvPr>
            <p:cNvSpPr txBox="1"/>
            <p:nvPr/>
          </p:nvSpPr>
          <p:spPr>
            <a:xfrm>
              <a:off x="8184232" y="1525900"/>
              <a:ext cx="576064" cy="318924"/>
            </a:xfrm>
            <a:prstGeom prst="rect">
              <a:avLst/>
            </a:prstGeom>
            <a:solidFill>
              <a:srgbClr val="C6C6EC"/>
            </a:solidFill>
          </p:spPr>
          <p:txBody>
            <a:bodyPr wrap="square" lIns="36000" tIns="36000" rIns="36000" bIns="36000" rtlCol="0">
              <a:spAutoFit/>
            </a:bodyPr>
            <a:lstStyle/>
            <a:p>
              <a:r>
                <a:rPr lang="de-DE" sz="1600" dirty="0"/>
                <a:t>RUC</a:t>
              </a:r>
              <a:endParaRPr lang="de-DE" dirty="0"/>
            </a:p>
          </p:txBody>
        </p:sp>
        <p:sp>
          <p:nvSpPr>
            <p:cNvPr id="30" name="Textfeld 29">
              <a:extLst>
                <a:ext uri="{FF2B5EF4-FFF2-40B4-BE49-F238E27FC236}">
                  <a16:creationId xmlns:a16="http://schemas.microsoft.com/office/drawing/2014/main" id="{9769C7AE-11DF-49AD-99E3-F8A84B79209F}"/>
                </a:ext>
              </a:extLst>
            </p:cNvPr>
            <p:cNvSpPr txBox="1"/>
            <p:nvPr/>
          </p:nvSpPr>
          <p:spPr>
            <a:xfrm>
              <a:off x="10056440" y="1525900"/>
              <a:ext cx="792088" cy="318924"/>
            </a:xfrm>
            <a:prstGeom prst="rect">
              <a:avLst/>
            </a:prstGeom>
            <a:solidFill>
              <a:srgbClr val="C6C6EC"/>
            </a:solidFill>
          </p:spPr>
          <p:txBody>
            <a:bodyPr wrap="square" lIns="36000" tIns="36000" rIns="36000" bIns="36000" rtlCol="0">
              <a:spAutoFit/>
            </a:bodyPr>
            <a:lstStyle/>
            <a:p>
              <a:r>
                <a:rPr lang="de-DE" sz="1600" dirty="0"/>
                <a:t>STEPS</a:t>
              </a:r>
              <a:endParaRPr lang="de-DE" dirty="0"/>
            </a:p>
          </p:txBody>
        </p:sp>
      </p:grpSp>
      <p:grpSp>
        <p:nvGrpSpPr>
          <p:cNvPr id="28" name="Gruppieren 27">
            <a:extLst>
              <a:ext uri="{FF2B5EF4-FFF2-40B4-BE49-F238E27FC236}">
                <a16:creationId xmlns:a16="http://schemas.microsoft.com/office/drawing/2014/main" id="{D57A20ED-5FD9-459A-A65E-536758A9D469}"/>
              </a:ext>
            </a:extLst>
          </p:cNvPr>
          <p:cNvGrpSpPr/>
          <p:nvPr/>
        </p:nvGrpSpPr>
        <p:grpSpPr>
          <a:xfrm>
            <a:off x="4583832" y="2273494"/>
            <a:ext cx="6912768" cy="4179842"/>
            <a:chOff x="4298314" y="2013152"/>
            <a:chExt cx="7061719" cy="4233452"/>
          </a:xfrm>
        </p:grpSpPr>
        <p:grpSp>
          <p:nvGrpSpPr>
            <p:cNvPr id="26" name="Gruppieren 25">
              <a:extLst>
                <a:ext uri="{FF2B5EF4-FFF2-40B4-BE49-F238E27FC236}">
                  <a16:creationId xmlns:a16="http://schemas.microsoft.com/office/drawing/2014/main" id="{EA2B68D4-DA29-42CC-8D7D-F3AB2E7CEB24}"/>
                </a:ext>
              </a:extLst>
            </p:cNvPr>
            <p:cNvGrpSpPr/>
            <p:nvPr/>
          </p:nvGrpSpPr>
          <p:grpSpPr>
            <a:xfrm>
              <a:off x="4298314" y="2013152"/>
              <a:ext cx="7061719" cy="4229100"/>
              <a:chOff x="4298314" y="2013152"/>
              <a:chExt cx="7061719" cy="4229100"/>
            </a:xfrm>
          </p:grpSpPr>
          <p:pic>
            <p:nvPicPr>
              <p:cNvPr id="24" name="Picture 7" descr="&#10;Exemplary +3-h probabilistic forecasts of STEPS-DWD (STEPS), ICON-D2 (ICON), the combination model (C3), and the modified combination model (CLT13), shown from the second to fifth column, respectively, for hourly precipitation thresholds of (top) 0.1 and (bottom) 1 mm initiated at 1400 UTC 4 Jun 2020. The corresponding observed threshold exceedances are depicted in blue in the left column. The differences between C3 and CLT13 are shown in the right column. Missing data are marked gray.">
                <a:extLst>
                  <a:ext uri="{FF2B5EF4-FFF2-40B4-BE49-F238E27FC236}">
                    <a16:creationId xmlns:a16="http://schemas.microsoft.com/office/drawing/2014/main" id="{DFD1A94B-9903-4AD3-ABB3-84103E733A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911"/>
              <a:stretch/>
            </p:blipFill>
            <p:spPr bwMode="auto">
              <a:xfrm>
                <a:off x="4298314" y="2013152"/>
                <a:ext cx="7056545" cy="4229100"/>
              </a:xfrm>
              <a:prstGeom prst="rect">
                <a:avLst/>
              </a:prstGeom>
              <a:noFill/>
              <a:ln w="47625">
                <a:solidFill>
                  <a:srgbClr val="0000FF"/>
                </a:solidFill>
              </a:ln>
              <a:extLst>
                <a:ext uri="{909E8E84-426E-40DD-AFC4-6F175D3DCCD1}">
                  <a14:hiddenFill xmlns:a14="http://schemas.microsoft.com/office/drawing/2010/main">
                    <a:solidFill>
                      <a:srgbClr val="FFFFFF"/>
                    </a:solidFill>
                  </a14:hiddenFill>
                </a:ext>
              </a:extLst>
            </p:spPr>
          </p:pic>
          <p:sp>
            <p:nvSpPr>
              <p:cNvPr id="25" name="Rechteck 24">
                <a:extLst>
                  <a:ext uri="{FF2B5EF4-FFF2-40B4-BE49-F238E27FC236}">
                    <a16:creationId xmlns:a16="http://schemas.microsoft.com/office/drawing/2014/main" id="{3BE7D99A-4721-4ECE-A5FF-E2CADBA0F830}"/>
                  </a:ext>
                </a:extLst>
              </p:cNvPr>
              <p:cNvSpPr/>
              <p:nvPr/>
            </p:nvSpPr>
            <p:spPr bwMode="auto">
              <a:xfrm>
                <a:off x="9624392" y="5877272"/>
                <a:ext cx="1735641" cy="34935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
          <p:nvSpPr>
            <p:cNvPr id="27" name="Textfeld 26">
              <a:extLst>
                <a:ext uri="{FF2B5EF4-FFF2-40B4-BE49-F238E27FC236}">
                  <a16:creationId xmlns:a16="http://schemas.microsoft.com/office/drawing/2014/main" id="{9FA0A8D6-8E91-499B-8EE1-CA8A869B6D9E}"/>
                </a:ext>
              </a:extLst>
            </p:cNvPr>
            <p:cNvSpPr txBox="1"/>
            <p:nvPr/>
          </p:nvSpPr>
          <p:spPr>
            <a:xfrm>
              <a:off x="7392143" y="5877272"/>
              <a:ext cx="2966421" cy="369332"/>
            </a:xfrm>
            <a:prstGeom prst="rect">
              <a:avLst/>
            </a:prstGeom>
            <a:noFill/>
          </p:spPr>
          <p:txBody>
            <a:bodyPr wrap="square" rtlCol="0">
              <a:spAutoFit/>
            </a:bodyPr>
            <a:lstStyle/>
            <a:p>
              <a:r>
                <a:rPr lang="de-DE" dirty="0" err="1"/>
                <a:t>Exceedance</a:t>
              </a:r>
              <a:r>
                <a:rPr lang="de-DE" dirty="0"/>
                <a:t> </a:t>
              </a:r>
              <a:r>
                <a:rPr lang="de-DE" dirty="0" err="1"/>
                <a:t>probability</a:t>
              </a:r>
              <a:endParaRPr lang="de-DE" dirty="0"/>
            </a:p>
          </p:txBody>
        </p:sp>
      </p:grpSp>
    </p:spTree>
    <p:extLst>
      <p:ext uri="{BB962C8B-B14F-4D97-AF65-F5344CB8AC3E}">
        <p14:creationId xmlns:p14="http://schemas.microsoft.com/office/powerpoint/2010/main" val="1598069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AF5D9198-09BA-44BB-B1DF-7DCF97ED4FBD}"/>
              </a:ext>
            </a:extLst>
          </p:cNvPr>
          <p:cNvSpPr>
            <a:spLocks noGrp="1"/>
          </p:cNvSpPr>
          <p:nvPr>
            <p:ph type="title"/>
          </p:nvPr>
        </p:nvSpPr>
        <p:spPr/>
        <p:txBody>
          <a:bodyPr/>
          <a:lstStyle/>
          <a:p>
            <a:r>
              <a:rPr lang="de-DE" dirty="0"/>
              <a:t>More </a:t>
            </a:r>
            <a:r>
              <a:rPr lang="de-DE" dirty="0" err="1"/>
              <a:t>details</a:t>
            </a:r>
            <a:r>
              <a:rPr lang="de-DE" dirty="0"/>
              <a:t> on </a:t>
            </a:r>
            <a:r>
              <a:rPr lang="de-DE" dirty="0" err="1"/>
              <a:t>the</a:t>
            </a:r>
            <a:r>
              <a:rPr lang="de-DE" dirty="0"/>
              <a:t> ICON-RUC</a:t>
            </a:r>
          </a:p>
        </p:txBody>
      </p:sp>
      <p:sp>
        <p:nvSpPr>
          <p:cNvPr id="21" name="Inhaltsplatzhalter 2">
            <a:extLst>
              <a:ext uri="{FF2B5EF4-FFF2-40B4-BE49-F238E27FC236}">
                <a16:creationId xmlns:a16="http://schemas.microsoft.com/office/drawing/2014/main" id="{7C40740E-159D-4D3F-AACB-89612A2EE690}"/>
              </a:ext>
            </a:extLst>
          </p:cNvPr>
          <p:cNvSpPr>
            <a:spLocks noGrp="1"/>
          </p:cNvSpPr>
          <p:nvPr>
            <p:ph idx="1"/>
          </p:nvPr>
        </p:nvSpPr>
        <p:spPr>
          <a:xfrm>
            <a:off x="207046" y="1124744"/>
            <a:ext cx="11457905" cy="5033169"/>
          </a:xfrm>
        </p:spPr>
        <p:txBody>
          <a:bodyPr/>
          <a:lstStyle/>
          <a:p>
            <a:pPr marL="339725" lvl="1" indent="0">
              <a:spcBef>
                <a:spcPts val="1200"/>
              </a:spcBef>
              <a:buNone/>
            </a:pPr>
            <a:r>
              <a:rPr lang="de-DE" altLang="de-DE" sz="2000" b="1" dirty="0">
                <a:solidFill>
                  <a:srgbClr val="0000FF"/>
                </a:solidFill>
                <a:sym typeface="Wingdings" panose="05000000000000000000" pitchFamily="2" charset="2"/>
              </a:rPr>
              <a:t> </a:t>
            </a:r>
            <a:r>
              <a:rPr lang="de-DE" altLang="de-DE" sz="2000" b="1" dirty="0" err="1">
                <a:solidFill>
                  <a:srgbClr val="0000FF"/>
                </a:solidFill>
                <a:sym typeface="Wingdings" panose="05000000000000000000" pitchFamily="2" charset="2"/>
              </a:rPr>
              <a:t>Advanced</a:t>
            </a:r>
            <a:r>
              <a:rPr lang="de-DE" altLang="de-DE" sz="2000" b="1" dirty="0">
                <a:solidFill>
                  <a:srgbClr val="0000FF"/>
                </a:solidFill>
                <a:sym typeface="Wingdings" panose="05000000000000000000" pitchFamily="2" charset="2"/>
              </a:rPr>
              <a:t> </a:t>
            </a:r>
            <a:r>
              <a:rPr lang="de-DE" altLang="de-DE" sz="2000" b="1" dirty="0" err="1">
                <a:solidFill>
                  <a:srgbClr val="0000FF"/>
                </a:solidFill>
                <a:sym typeface="Wingdings" panose="05000000000000000000" pitchFamily="2" charset="2"/>
              </a:rPr>
              <a:t>forward</a:t>
            </a:r>
            <a:r>
              <a:rPr lang="de-DE" altLang="de-DE" sz="2000" b="1" dirty="0">
                <a:solidFill>
                  <a:srgbClr val="0000FF"/>
                </a:solidFill>
                <a:sym typeface="Wingdings" panose="05000000000000000000" pitchFamily="2" charset="2"/>
              </a:rPr>
              <a:t> </a:t>
            </a:r>
            <a:r>
              <a:rPr lang="de-DE" altLang="de-DE" sz="2000" b="1" dirty="0" err="1">
                <a:solidFill>
                  <a:srgbClr val="0000FF"/>
                </a:solidFill>
                <a:sym typeface="Wingdings" panose="05000000000000000000" pitchFamily="2" charset="2"/>
              </a:rPr>
              <a:t>operators</a:t>
            </a:r>
            <a:r>
              <a:rPr lang="de-DE" altLang="de-DE" b="1" dirty="0">
                <a:solidFill>
                  <a:srgbClr val="0000FF"/>
                </a:solidFill>
                <a:sym typeface="Wingdings" panose="05000000000000000000" pitchFamily="2" charset="2"/>
              </a:rPr>
              <a:t>:</a:t>
            </a:r>
          </a:p>
          <a:p>
            <a:pPr marL="339725" lvl="1" indent="0">
              <a:spcBef>
                <a:spcPts val="0"/>
              </a:spcBef>
              <a:buNone/>
            </a:pPr>
            <a:r>
              <a:rPr lang="de-DE" altLang="de-DE" b="1" dirty="0">
                <a:solidFill>
                  <a:srgbClr val="0000FF"/>
                </a:solidFill>
                <a:sym typeface="Wingdings" panose="05000000000000000000" pitchFamily="2" charset="2"/>
              </a:rPr>
              <a:t>     Radar </a:t>
            </a:r>
            <a:r>
              <a:rPr lang="de-DE" altLang="de-DE" b="1" dirty="0" err="1">
                <a:solidFill>
                  <a:srgbClr val="0000FF"/>
                </a:solidFill>
                <a:sym typeface="Wingdings" panose="05000000000000000000" pitchFamily="2" charset="2"/>
              </a:rPr>
              <a:t>volumes</a:t>
            </a:r>
            <a:r>
              <a:rPr lang="de-DE" altLang="de-DE" b="1" dirty="0">
                <a:solidFill>
                  <a:srgbClr val="0000FF"/>
                </a:solidFill>
                <a:sym typeface="Wingdings" panose="05000000000000000000" pitchFamily="2" charset="2"/>
              </a:rPr>
              <a:t> and </a:t>
            </a:r>
            <a:r>
              <a:rPr lang="de-DE" altLang="de-DE" b="1" dirty="0" err="1">
                <a:solidFill>
                  <a:srgbClr val="0000FF"/>
                </a:solidFill>
                <a:sym typeface="Wingdings" panose="05000000000000000000" pitchFamily="2" charset="2"/>
              </a:rPr>
              <a:t>composites</a:t>
            </a:r>
            <a:endParaRPr lang="de-DE" altLang="de-DE" b="1" dirty="0">
              <a:solidFill>
                <a:srgbClr val="0000FF"/>
              </a:solidFill>
              <a:sym typeface="Wingdings" panose="05000000000000000000" pitchFamily="2" charset="2"/>
            </a:endParaRPr>
          </a:p>
          <a:p>
            <a:pPr marL="339725" lvl="1" indent="0">
              <a:spcBef>
                <a:spcPts val="0"/>
              </a:spcBef>
              <a:buNone/>
            </a:pPr>
            <a:r>
              <a:rPr lang="de-DE" altLang="de-DE" b="1" dirty="0">
                <a:solidFill>
                  <a:srgbClr val="0000FF"/>
                </a:solidFill>
              </a:rPr>
              <a:t>     </a:t>
            </a:r>
            <a:r>
              <a:rPr lang="de-DE" altLang="de-DE" b="1" dirty="0" err="1">
                <a:solidFill>
                  <a:srgbClr val="0000FF"/>
                </a:solidFill>
              </a:rPr>
              <a:t>Cell</a:t>
            </a:r>
            <a:r>
              <a:rPr lang="de-DE" altLang="de-DE" b="1" dirty="0">
                <a:solidFill>
                  <a:srgbClr val="0000FF"/>
                </a:solidFill>
              </a:rPr>
              <a:t> </a:t>
            </a:r>
            <a:r>
              <a:rPr lang="de-DE" altLang="de-DE" b="1" dirty="0" err="1">
                <a:solidFill>
                  <a:srgbClr val="0000FF"/>
                </a:solidFill>
              </a:rPr>
              <a:t>objects</a:t>
            </a:r>
            <a:r>
              <a:rPr lang="de-DE" altLang="de-DE" b="1" dirty="0">
                <a:solidFill>
                  <a:srgbClr val="0000FF"/>
                </a:solidFill>
              </a:rPr>
              <a:t> (KONRAD3D)</a:t>
            </a:r>
          </a:p>
          <a:p>
            <a:pPr marL="339725" lvl="1" indent="0">
              <a:spcBef>
                <a:spcPts val="0"/>
              </a:spcBef>
              <a:buNone/>
            </a:pPr>
            <a:r>
              <a:rPr lang="de-DE" altLang="de-DE" b="1" dirty="0">
                <a:solidFill>
                  <a:srgbClr val="0000FF"/>
                </a:solidFill>
              </a:rPr>
              <a:t>     VIS / IR </a:t>
            </a:r>
            <a:r>
              <a:rPr lang="de-DE" altLang="de-DE" b="1" dirty="0" err="1">
                <a:solidFill>
                  <a:srgbClr val="0000FF"/>
                </a:solidFill>
              </a:rPr>
              <a:t>sat</a:t>
            </a:r>
            <a:r>
              <a:rPr lang="de-DE" altLang="de-DE" b="1" dirty="0">
                <a:solidFill>
                  <a:srgbClr val="0000FF"/>
                </a:solidFill>
              </a:rPr>
              <a:t> </a:t>
            </a:r>
            <a:r>
              <a:rPr lang="de-DE" altLang="de-DE" b="1" dirty="0" err="1">
                <a:solidFill>
                  <a:srgbClr val="0000FF"/>
                </a:solidFill>
              </a:rPr>
              <a:t>data</a:t>
            </a:r>
            <a:endParaRPr lang="de-DE" altLang="de-DE" b="1" dirty="0">
              <a:solidFill>
                <a:srgbClr val="0000FF"/>
              </a:solidFill>
            </a:endParaRPr>
          </a:p>
          <a:p>
            <a:pPr marL="0" indent="0">
              <a:spcBef>
                <a:spcPts val="0"/>
              </a:spcBef>
              <a:buNone/>
            </a:pPr>
            <a:endParaRPr lang="de-DE" altLang="de-DE" sz="2000" dirty="0"/>
          </a:p>
          <a:p>
            <a:pPr>
              <a:spcBef>
                <a:spcPts val="1200"/>
              </a:spcBef>
            </a:pPr>
            <a:endParaRPr lang="de-DE" altLang="de-DE" sz="1600" b="1" dirty="0">
              <a:solidFill>
                <a:srgbClr val="0000FF"/>
              </a:solidFill>
            </a:endParaRPr>
          </a:p>
          <a:p>
            <a:pPr>
              <a:spcBef>
                <a:spcPts val="1200"/>
              </a:spcBef>
            </a:pPr>
            <a:endParaRPr lang="de-DE" altLang="de-DE" sz="1600" b="1" dirty="0">
              <a:solidFill>
                <a:srgbClr val="0000FF"/>
              </a:solidFill>
            </a:endParaRPr>
          </a:p>
          <a:p>
            <a:pPr>
              <a:spcBef>
                <a:spcPts val="1200"/>
              </a:spcBef>
            </a:pPr>
            <a:endParaRPr lang="de-DE" altLang="de-DE" sz="1600" b="1" dirty="0">
              <a:solidFill>
                <a:srgbClr val="0000FF"/>
              </a:solidFill>
            </a:endParaRPr>
          </a:p>
          <a:p>
            <a:pPr>
              <a:spcBef>
                <a:spcPts val="1200"/>
              </a:spcBef>
            </a:pPr>
            <a:endParaRPr lang="de-DE" altLang="de-DE" sz="1600" b="1" dirty="0">
              <a:solidFill>
                <a:srgbClr val="0000FF"/>
              </a:solidFill>
            </a:endParaRPr>
          </a:p>
          <a:p>
            <a:pPr marL="0" indent="0">
              <a:spcBef>
                <a:spcPts val="1200"/>
              </a:spcBef>
              <a:buNone/>
            </a:pPr>
            <a:endParaRPr lang="de-DE" altLang="de-DE" sz="1600" b="1" dirty="0">
              <a:solidFill>
                <a:srgbClr val="0000FF"/>
              </a:solidFill>
            </a:endParaRPr>
          </a:p>
          <a:p>
            <a:pPr>
              <a:spcBef>
                <a:spcPts val="600"/>
              </a:spcBef>
            </a:pPr>
            <a:r>
              <a:rPr lang="de-DE" altLang="de-DE" sz="1600" b="1" dirty="0" err="1">
                <a:solidFill>
                  <a:srgbClr val="0000FF"/>
                </a:solidFill>
              </a:rPr>
              <a:t>Seamless</a:t>
            </a:r>
            <a:r>
              <a:rPr lang="de-DE" altLang="de-DE" sz="1600" b="1" dirty="0">
                <a:solidFill>
                  <a:srgbClr val="0000FF"/>
                </a:solidFill>
              </a:rPr>
              <a:t> </a:t>
            </a:r>
            <a:r>
              <a:rPr lang="de-DE" altLang="de-DE" sz="1600" b="1" dirty="0" err="1">
                <a:solidFill>
                  <a:srgbClr val="0000FF"/>
                </a:solidFill>
              </a:rPr>
              <a:t>Nowcasting</a:t>
            </a:r>
            <a:r>
              <a:rPr lang="de-DE" altLang="de-DE" sz="1600" b="1" dirty="0">
                <a:solidFill>
                  <a:srgbClr val="0000FF"/>
                </a:solidFill>
              </a:rPr>
              <a:t>-NWP-</a:t>
            </a:r>
            <a:r>
              <a:rPr lang="de-DE" altLang="de-DE" sz="1600" b="1" dirty="0" err="1">
                <a:solidFill>
                  <a:srgbClr val="0000FF"/>
                </a:solidFill>
              </a:rPr>
              <a:t>products</a:t>
            </a:r>
            <a:endParaRPr lang="de-DE" altLang="de-DE" sz="1600" b="1" dirty="0">
              <a:solidFill>
                <a:srgbClr val="0000FF"/>
              </a:solidFill>
            </a:endParaRPr>
          </a:p>
          <a:p>
            <a:pPr>
              <a:spcBef>
                <a:spcPts val="600"/>
              </a:spcBef>
            </a:pPr>
            <a:r>
              <a:rPr lang="de-DE" sz="1600" b="1" dirty="0" err="1">
                <a:solidFill>
                  <a:srgbClr val="0000FF"/>
                </a:solidFill>
              </a:rPr>
              <a:t>Verification</a:t>
            </a:r>
            <a:endParaRPr lang="de-DE" sz="1600" dirty="0"/>
          </a:p>
          <a:p>
            <a:pPr>
              <a:lnSpc>
                <a:spcPct val="114000"/>
              </a:lnSpc>
              <a:spcBef>
                <a:spcPts val="600"/>
              </a:spcBef>
            </a:pPr>
            <a:r>
              <a:rPr lang="de-DE" sz="1600" b="1" dirty="0">
                <a:solidFill>
                  <a:srgbClr val="0000FF"/>
                </a:solidFill>
              </a:rPr>
              <a:t>Data </a:t>
            </a:r>
            <a:r>
              <a:rPr lang="de-DE" sz="1600" b="1" dirty="0" err="1">
                <a:solidFill>
                  <a:srgbClr val="0000FF"/>
                </a:solidFill>
              </a:rPr>
              <a:t>assimilation</a:t>
            </a:r>
            <a:r>
              <a:rPr lang="de-DE" sz="1600" dirty="0"/>
              <a:t> via </a:t>
            </a:r>
            <a:r>
              <a:rPr lang="de-DE" sz="1600" b="1" dirty="0">
                <a:solidFill>
                  <a:srgbClr val="0000FF"/>
                </a:solidFill>
              </a:rPr>
              <a:t>LETKF </a:t>
            </a:r>
            <a:r>
              <a:rPr lang="de-DE" sz="1600" b="1" dirty="0" err="1">
                <a:solidFill>
                  <a:srgbClr val="0000FF"/>
                </a:solidFill>
              </a:rPr>
              <a:t>together</a:t>
            </a:r>
            <a:r>
              <a:rPr lang="de-DE" sz="1600" b="1" dirty="0">
                <a:solidFill>
                  <a:srgbClr val="0000FF"/>
                </a:solidFill>
              </a:rPr>
              <a:t> </a:t>
            </a:r>
            <a:r>
              <a:rPr lang="de-DE" sz="1600" b="1" dirty="0" err="1">
                <a:solidFill>
                  <a:srgbClr val="0000FF"/>
                </a:solidFill>
              </a:rPr>
              <a:t>with</a:t>
            </a:r>
            <a:r>
              <a:rPr lang="de-DE" sz="1600" b="1" dirty="0">
                <a:solidFill>
                  <a:srgbClr val="0000FF"/>
                </a:solidFill>
              </a:rPr>
              <a:t> </a:t>
            </a:r>
            <a:r>
              <a:rPr lang="de-DE" sz="1600" b="1" dirty="0" err="1">
                <a:solidFill>
                  <a:srgbClr val="0000FF"/>
                </a:solidFill>
              </a:rPr>
              <a:t>classical</a:t>
            </a:r>
            <a:r>
              <a:rPr lang="de-DE" sz="1600" b="1" dirty="0">
                <a:solidFill>
                  <a:srgbClr val="0000FF"/>
                </a:solidFill>
              </a:rPr>
              <a:t> Latent Heat </a:t>
            </a:r>
            <a:r>
              <a:rPr lang="de-DE" sz="1600" b="1" dirty="0" err="1">
                <a:solidFill>
                  <a:srgbClr val="0000FF"/>
                </a:solidFill>
              </a:rPr>
              <a:t>Nudging</a:t>
            </a:r>
            <a:endParaRPr lang="de-DE" altLang="de-DE" sz="1600" dirty="0"/>
          </a:p>
          <a:p>
            <a:pPr>
              <a:lnSpc>
                <a:spcPct val="114000"/>
              </a:lnSpc>
              <a:spcBef>
                <a:spcPts val="1200"/>
              </a:spcBef>
            </a:pPr>
            <a:endParaRPr lang="de-DE" sz="1600" b="1" dirty="0">
              <a:solidFill>
                <a:srgbClr val="0000FF"/>
              </a:solidFill>
            </a:endParaRPr>
          </a:p>
        </p:txBody>
      </p:sp>
      <p:pic>
        <p:nvPicPr>
          <p:cNvPr id="5" name="Grafik 4">
            <a:extLst>
              <a:ext uri="{FF2B5EF4-FFF2-40B4-BE49-F238E27FC236}">
                <a16:creationId xmlns:a16="http://schemas.microsoft.com/office/drawing/2014/main" id="{63A50B3A-BCA8-4332-BB5B-63A3D3EFE4C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627" t="6685" r="15236" b="19197"/>
          <a:stretch/>
        </p:blipFill>
        <p:spPr>
          <a:xfrm>
            <a:off x="7566895" y="1515616"/>
            <a:ext cx="4415714" cy="5024586"/>
          </a:xfrm>
          <a:prstGeom prst="rect">
            <a:avLst/>
          </a:prstGeom>
        </p:spPr>
      </p:pic>
      <p:sp>
        <p:nvSpPr>
          <p:cNvPr id="6" name="Freihandform 8">
            <a:extLst>
              <a:ext uri="{FF2B5EF4-FFF2-40B4-BE49-F238E27FC236}">
                <a16:creationId xmlns:a16="http://schemas.microsoft.com/office/drawing/2014/main" id="{A630E91C-8E4E-41EB-BADD-DABB3ED80E26}"/>
              </a:ext>
            </a:extLst>
          </p:cNvPr>
          <p:cNvSpPr/>
          <p:nvPr/>
        </p:nvSpPr>
        <p:spPr bwMode="auto">
          <a:xfrm>
            <a:off x="9261545" y="2004162"/>
            <a:ext cx="2608844" cy="1314348"/>
          </a:xfrm>
          <a:custGeom>
            <a:avLst/>
            <a:gdLst>
              <a:gd name="connsiteX0" fmla="*/ 352279 w 2406402"/>
              <a:gd name="connsiteY0" fmla="*/ 0 h 1193410"/>
              <a:gd name="connsiteX1" fmla="*/ 155056 w 2406402"/>
              <a:gd name="connsiteY1" fmla="*/ 1129553 h 1193410"/>
              <a:gd name="connsiteX2" fmla="*/ 2342444 w 2406402"/>
              <a:gd name="connsiteY2" fmla="*/ 959223 h 1193410"/>
              <a:gd name="connsiteX3" fmla="*/ 1607338 w 2406402"/>
              <a:gd name="connsiteY3" fmla="*/ 179294 h 1193410"/>
              <a:gd name="connsiteX0" fmla="*/ 346201 w 2400324"/>
              <a:gd name="connsiteY0" fmla="*/ 0 h 1178471"/>
              <a:gd name="connsiteX1" fmla="*/ 211731 w 2400324"/>
              <a:gd name="connsiteY1" fmla="*/ 206188 h 1178471"/>
              <a:gd name="connsiteX2" fmla="*/ 148978 w 2400324"/>
              <a:gd name="connsiteY2" fmla="*/ 1129553 h 1178471"/>
              <a:gd name="connsiteX3" fmla="*/ 2336366 w 2400324"/>
              <a:gd name="connsiteY3" fmla="*/ 959223 h 1178471"/>
              <a:gd name="connsiteX4" fmla="*/ 1601260 w 2400324"/>
              <a:gd name="connsiteY4" fmla="*/ 179294 h 1178471"/>
              <a:gd name="connsiteX0" fmla="*/ 937871 w 2400324"/>
              <a:gd name="connsiteY0" fmla="*/ 0 h 1205366"/>
              <a:gd name="connsiteX1" fmla="*/ 211731 w 2400324"/>
              <a:gd name="connsiteY1" fmla="*/ 233083 h 1205366"/>
              <a:gd name="connsiteX2" fmla="*/ 148978 w 2400324"/>
              <a:gd name="connsiteY2" fmla="*/ 1156448 h 1205366"/>
              <a:gd name="connsiteX3" fmla="*/ 2336366 w 2400324"/>
              <a:gd name="connsiteY3" fmla="*/ 986118 h 1205366"/>
              <a:gd name="connsiteX4" fmla="*/ 1601260 w 2400324"/>
              <a:gd name="connsiteY4" fmla="*/ 206189 h 1205366"/>
              <a:gd name="connsiteX0" fmla="*/ 908861 w 2371314"/>
              <a:gd name="connsiteY0" fmla="*/ 0 h 1213795"/>
              <a:gd name="connsiteX1" fmla="*/ 290297 w 2371314"/>
              <a:gd name="connsiteY1" fmla="*/ 116542 h 1213795"/>
              <a:gd name="connsiteX2" fmla="*/ 119968 w 2371314"/>
              <a:gd name="connsiteY2" fmla="*/ 1156448 h 1213795"/>
              <a:gd name="connsiteX3" fmla="*/ 2307356 w 2371314"/>
              <a:gd name="connsiteY3" fmla="*/ 986118 h 1213795"/>
              <a:gd name="connsiteX4" fmla="*/ 1572250 w 2371314"/>
              <a:gd name="connsiteY4" fmla="*/ 206189 h 1213795"/>
              <a:gd name="connsiteX0" fmla="*/ 902636 w 2365089"/>
              <a:gd name="connsiteY0" fmla="*/ 43150 h 1262152"/>
              <a:gd name="connsiteX1" fmla="*/ 310966 w 2365089"/>
              <a:gd name="connsiteY1" fmla="*/ 87974 h 1262152"/>
              <a:gd name="connsiteX2" fmla="*/ 113743 w 2365089"/>
              <a:gd name="connsiteY2" fmla="*/ 1199598 h 1262152"/>
              <a:gd name="connsiteX3" fmla="*/ 2301131 w 2365089"/>
              <a:gd name="connsiteY3" fmla="*/ 1029268 h 1262152"/>
              <a:gd name="connsiteX4" fmla="*/ 1566025 w 2365089"/>
              <a:gd name="connsiteY4" fmla="*/ 249339 h 1262152"/>
              <a:gd name="connsiteX0" fmla="*/ 902636 w 2365089"/>
              <a:gd name="connsiteY0" fmla="*/ 0 h 1219002"/>
              <a:gd name="connsiteX1" fmla="*/ 310966 w 2365089"/>
              <a:gd name="connsiteY1" fmla="*/ 44824 h 1219002"/>
              <a:gd name="connsiteX2" fmla="*/ 113743 w 2365089"/>
              <a:gd name="connsiteY2" fmla="*/ 1156448 h 1219002"/>
              <a:gd name="connsiteX3" fmla="*/ 2301131 w 2365089"/>
              <a:gd name="connsiteY3" fmla="*/ 986118 h 1219002"/>
              <a:gd name="connsiteX4" fmla="*/ 1566025 w 2365089"/>
              <a:gd name="connsiteY4" fmla="*/ 206189 h 1219002"/>
              <a:gd name="connsiteX0" fmla="*/ 919417 w 2381870"/>
              <a:gd name="connsiteY0" fmla="*/ 0 h 1219002"/>
              <a:gd name="connsiteX1" fmla="*/ 327747 w 2381870"/>
              <a:gd name="connsiteY1" fmla="*/ 44824 h 1219002"/>
              <a:gd name="connsiteX2" fmla="*/ 130524 w 2381870"/>
              <a:gd name="connsiteY2" fmla="*/ 1156448 h 1219002"/>
              <a:gd name="connsiteX3" fmla="*/ 2317912 w 2381870"/>
              <a:gd name="connsiteY3" fmla="*/ 986118 h 1219002"/>
              <a:gd name="connsiteX4" fmla="*/ 1582806 w 2381870"/>
              <a:gd name="connsiteY4" fmla="*/ 206189 h 1219002"/>
              <a:gd name="connsiteX0" fmla="*/ 919417 w 2381870"/>
              <a:gd name="connsiteY0" fmla="*/ 0 h 1219002"/>
              <a:gd name="connsiteX1" fmla="*/ 327747 w 2381870"/>
              <a:gd name="connsiteY1" fmla="*/ 44824 h 1219002"/>
              <a:gd name="connsiteX2" fmla="*/ 130524 w 2381870"/>
              <a:gd name="connsiteY2" fmla="*/ 1156448 h 1219002"/>
              <a:gd name="connsiteX3" fmla="*/ 2317912 w 2381870"/>
              <a:gd name="connsiteY3" fmla="*/ 986118 h 1219002"/>
              <a:gd name="connsiteX4" fmla="*/ 1582806 w 2381870"/>
              <a:gd name="connsiteY4" fmla="*/ 206189 h 1219002"/>
              <a:gd name="connsiteX0" fmla="*/ 788893 w 2251346"/>
              <a:gd name="connsiteY0" fmla="*/ 0 h 1219002"/>
              <a:gd name="connsiteX1" fmla="*/ 197223 w 2251346"/>
              <a:gd name="connsiteY1" fmla="*/ 44824 h 1219002"/>
              <a:gd name="connsiteX2" fmla="*/ 0 w 2251346"/>
              <a:gd name="connsiteY2" fmla="*/ 1156448 h 1219002"/>
              <a:gd name="connsiteX3" fmla="*/ 2187388 w 2251346"/>
              <a:gd name="connsiteY3" fmla="*/ 986118 h 1219002"/>
              <a:gd name="connsiteX4" fmla="*/ 1452282 w 2251346"/>
              <a:gd name="connsiteY4" fmla="*/ 206189 h 1219002"/>
              <a:gd name="connsiteX0" fmla="*/ 788893 w 2251346"/>
              <a:gd name="connsiteY0" fmla="*/ 0 h 1156448"/>
              <a:gd name="connsiteX1" fmla="*/ 197223 w 2251346"/>
              <a:gd name="connsiteY1" fmla="*/ 44824 h 1156448"/>
              <a:gd name="connsiteX2" fmla="*/ 0 w 2251346"/>
              <a:gd name="connsiteY2" fmla="*/ 1156448 h 1156448"/>
              <a:gd name="connsiteX3" fmla="*/ 2187388 w 2251346"/>
              <a:gd name="connsiteY3" fmla="*/ 986118 h 1156448"/>
              <a:gd name="connsiteX4" fmla="*/ 1452282 w 2251346"/>
              <a:gd name="connsiteY4" fmla="*/ 206189 h 1156448"/>
              <a:gd name="connsiteX0" fmla="*/ 788893 w 2251346"/>
              <a:gd name="connsiteY0" fmla="*/ 0 h 1156448"/>
              <a:gd name="connsiteX1" fmla="*/ 197223 w 2251346"/>
              <a:gd name="connsiteY1" fmla="*/ 44824 h 1156448"/>
              <a:gd name="connsiteX2" fmla="*/ 0 w 2251346"/>
              <a:gd name="connsiteY2" fmla="*/ 1156448 h 1156448"/>
              <a:gd name="connsiteX3" fmla="*/ 2187388 w 2251346"/>
              <a:gd name="connsiteY3" fmla="*/ 986118 h 1156448"/>
              <a:gd name="connsiteX4" fmla="*/ 1452282 w 2251346"/>
              <a:gd name="connsiteY4" fmla="*/ 206189 h 1156448"/>
              <a:gd name="connsiteX0" fmla="*/ 788893 w 2187388"/>
              <a:gd name="connsiteY0" fmla="*/ 0 h 1156448"/>
              <a:gd name="connsiteX1" fmla="*/ 197223 w 2187388"/>
              <a:gd name="connsiteY1" fmla="*/ 44824 h 1156448"/>
              <a:gd name="connsiteX2" fmla="*/ 0 w 2187388"/>
              <a:gd name="connsiteY2" fmla="*/ 1156448 h 1156448"/>
              <a:gd name="connsiteX3" fmla="*/ 2187388 w 2187388"/>
              <a:gd name="connsiteY3" fmla="*/ 986118 h 1156448"/>
              <a:gd name="connsiteX4" fmla="*/ 1452282 w 2187388"/>
              <a:gd name="connsiteY4" fmla="*/ 206189 h 1156448"/>
              <a:gd name="connsiteX0" fmla="*/ 788893 w 2187388"/>
              <a:gd name="connsiteY0" fmla="*/ 0 h 1156448"/>
              <a:gd name="connsiteX1" fmla="*/ 197223 w 2187388"/>
              <a:gd name="connsiteY1" fmla="*/ 44824 h 1156448"/>
              <a:gd name="connsiteX2" fmla="*/ 0 w 2187388"/>
              <a:gd name="connsiteY2" fmla="*/ 1156448 h 1156448"/>
              <a:gd name="connsiteX3" fmla="*/ 2187388 w 2187388"/>
              <a:gd name="connsiteY3" fmla="*/ 986118 h 1156448"/>
              <a:gd name="connsiteX4" fmla="*/ 1452282 w 2187388"/>
              <a:gd name="connsiteY4" fmla="*/ 206189 h 1156448"/>
              <a:gd name="connsiteX0" fmla="*/ 788893 w 2232212"/>
              <a:gd name="connsiteY0" fmla="*/ 0 h 1156448"/>
              <a:gd name="connsiteX1" fmla="*/ 197223 w 2232212"/>
              <a:gd name="connsiteY1" fmla="*/ 44824 h 1156448"/>
              <a:gd name="connsiteX2" fmla="*/ 0 w 2232212"/>
              <a:gd name="connsiteY2" fmla="*/ 1156448 h 1156448"/>
              <a:gd name="connsiteX3" fmla="*/ 2232212 w 2232212"/>
              <a:gd name="connsiteY3" fmla="*/ 1004047 h 1156448"/>
              <a:gd name="connsiteX4" fmla="*/ 1452282 w 2232212"/>
              <a:gd name="connsiteY4" fmla="*/ 206189 h 1156448"/>
              <a:gd name="connsiteX0" fmla="*/ 788893 w 2232212"/>
              <a:gd name="connsiteY0" fmla="*/ 0 h 1156448"/>
              <a:gd name="connsiteX1" fmla="*/ 197223 w 2232212"/>
              <a:gd name="connsiteY1" fmla="*/ 44824 h 1156448"/>
              <a:gd name="connsiteX2" fmla="*/ 0 w 2232212"/>
              <a:gd name="connsiteY2" fmla="*/ 1156448 h 1156448"/>
              <a:gd name="connsiteX3" fmla="*/ 2232212 w 2232212"/>
              <a:gd name="connsiteY3" fmla="*/ 1004047 h 1156448"/>
              <a:gd name="connsiteX4" fmla="*/ 1452282 w 2232212"/>
              <a:gd name="connsiteY4" fmla="*/ 206189 h 1156448"/>
              <a:gd name="connsiteX0" fmla="*/ 788893 w 2205318"/>
              <a:gd name="connsiteY0" fmla="*/ 0 h 1156448"/>
              <a:gd name="connsiteX1" fmla="*/ 197223 w 2205318"/>
              <a:gd name="connsiteY1" fmla="*/ 44824 h 1156448"/>
              <a:gd name="connsiteX2" fmla="*/ 0 w 2205318"/>
              <a:gd name="connsiteY2" fmla="*/ 1156448 h 1156448"/>
              <a:gd name="connsiteX3" fmla="*/ 2205318 w 2205318"/>
              <a:gd name="connsiteY3" fmla="*/ 1013012 h 1156448"/>
              <a:gd name="connsiteX4" fmla="*/ 1452282 w 2205318"/>
              <a:gd name="connsiteY4" fmla="*/ 206189 h 1156448"/>
              <a:gd name="connsiteX0" fmla="*/ 788893 w 2205318"/>
              <a:gd name="connsiteY0" fmla="*/ 0 h 1156448"/>
              <a:gd name="connsiteX1" fmla="*/ 197223 w 2205318"/>
              <a:gd name="connsiteY1" fmla="*/ 44824 h 1156448"/>
              <a:gd name="connsiteX2" fmla="*/ 0 w 2205318"/>
              <a:gd name="connsiteY2" fmla="*/ 1156448 h 1156448"/>
              <a:gd name="connsiteX3" fmla="*/ 2205318 w 2205318"/>
              <a:gd name="connsiteY3" fmla="*/ 1013012 h 1156448"/>
              <a:gd name="connsiteX4" fmla="*/ 1452282 w 2205318"/>
              <a:gd name="connsiteY4" fmla="*/ 206189 h 1156448"/>
              <a:gd name="connsiteX0" fmla="*/ 788893 w 2205318"/>
              <a:gd name="connsiteY0" fmla="*/ 0 h 1156448"/>
              <a:gd name="connsiteX1" fmla="*/ 197223 w 2205318"/>
              <a:gd name="connsiteY1" fmla="*/ 44824 h 1156448"/>
              <a:gd name="connsiteX2" fmla="*/ 0 w 2205318"/>
              <a:gd name="connsiteY2" fmla="*/ 1156448 h 1156448"/>
              <a:gd name="connsiteX3" fmla="*/ 2205318 w 2205318"/>
              <a:gd name="connsiteY3" fmla="*/ 1013012 h 1156448"/>
              <a:gd name="connsiteX4" fmla="*/ 1452282 w 2205318"/>
              <a:gd name="connsiteY4" fmla="*/ 206189 h 1156448"/>
              <a:gd name="connsiteX0" fmla="*/ 745350 w 2205318"/>
              <a:gd name="connsiteY0" fmla="*/ 0 h 1140120"/>
              <a:gd name="connsiteX1" fmla="*/ 197223 w 2205318"/>
              <a:gd name="connsiteY1" fmla="*/ 28496 h 1140120"/>
              <a:gd name="connsiteX2" fmla="*/ 0 w 2205318"/>
              <a:gd name="connsiteY2" fmla="*/ 1140120 h 1140120"/>
              <a:gd name="connsiteX3" fmla="*/ 2205318 w 2205318"/>
              <a:gd name="connsiteY3" fmla="*/ 996684 h 1140120"/>
              <a:gd name="connsiteX4" fmla="*/ 1452282 w 2205318"/>
              <a:gd name="connsiteY4" fmla="*/ 189861 h 1140120"/>
              <a:gd name="connsiteX0" fmla="*/ 745350 w 2205318"/>
              <a:gd name="connsiteY0" fmla="*/ 0 h 1140120"/>
              <a:gd name="connsiteX1" fmla="*/ 197223 w 2205318"/>
              <a:gd name="connsiteY1" fmla="*/ 28496 h 1140120"/>
              <a:gd name="connsiteX2" fmla="*/ 0 w 2205318"/>
              <a:gd name="connsiteY2" fmla="*/ 1140120 h 1140120"/>
              <a:gd name="connsiteX3" fmla="*/ 2205318 w 2205318"/>
              <a:gd name="connsiteY3" fmla="*/ 996684 h 1140120"/>
              <a:gd name="connsiteX4" fmla="*/ 1452282 w 2205318"/>
              <a:gd name="connsiteY4" fmla="*/ 189861 h 1140120"/>
              <a:gd name="connsiteX0" fmla="*/ 732542 w 2192510"/>
              <a:gd name="connsiteY0" fmla="*/ 0 h 1095528"/>
              <a:gd name="connsiteX1" fmla="*/ 184415 w 2192510"/>
              <a:gd name="connsiteY1" fmla="*/ 28496 h 1095528"/>
              <a:gd name="connsiteX2" fmla="*/ 0 w 2192510"/>
              <a:gd name="connsiteY2" fmla="*/ 1095528 h 1095528"/>
              <a:gd name="connsiteX3" fmla="*/ 2192510 w 2192510"/>
              <a:gd name="connsiteY3" fmla="*/ 996684 h 1095528"/>
              <a:gd name="connsiteX4" fmla="*/ 1439474 w 2192510"/>
              <a:gd name="connsiteY4" fmla="*/ 189861 h 1095528"/>
              <a:gd name="connsiteX0" fmla="*/ 732542 w 2192510"/>
              <a:gd name="connsiteY0" fmla="*/ 0 h 1099213"/>
              <a:gd name="connsiteX1" fmla="*/ 184415 w 2192510"/>
              <a:gd name="connsiteY1" fmla="*/ 28496 h 1099213"/>
              <a:gd name="connsiteX2" fmla="*/ 0 w 2192510"/>
              <a:gd name="connsiteY2" fmla="*/ 1095528 h 1099213"/>
              <a:gd name="connsiteX3" fmla="*/ 2192510 w 2192510"/>
              <a:gd name="connsiteY3" fmla="*/ 996684 h 1099213"/>
              <a:gd name="connsiteX4" fmla="*/ 1439474 w 2192510"/>
              <a:gd name="connsiteY4" fmla="*/ 189861 h 1099213"/>
              <a:gd name="connsiteX0" fmla="*/ 732542 w 2192510"/>
              <a:gd name="connsiteY0" fmla="*/ 0 h 1095528"/>
              <a:gd name="connsiteX1" fmla="*/ 184415 w 2192510"/>
              <a:gd name="connsiteY1" fmla="*/ 28496 h 1095528"/>
              <a:gd name="connsiteX2" fmla="*/ 0 w 2192510"/>
              <a:gd name="connsiteY2" fmla="*/ 1095528 h 1095528"/>
              <a:gd name="connsiteX3" fmla="*/ 2192510 w 2192510"/>
              <a:gd name="connsiteY3" fmla="*/ 996684 h 1095528"/>
              <a:gd name="connsiteX4" fmla="*/ 1439474 w 2192510"/>
              <a:gd name="connsiteY4" fmla="*/ 189861 h 1095528"/>
              <a:gd name="connsiteX0" fmla="*/ 732542 w 2192510"/>
              <a:gd name="connsiteY0" fmla="*/ 3259 h 1098787"/>
              <a:gd name="connsiteX1" fmla="*/ 184415 w 2192510"/>
              <a:gd name="connsiteY1" fmla="*/ 6274 h 1098787"/>
              <a:gd name="connsiteX2" fmla="*/ 0 w 2192510"/>
              <a:gd name="connsiteY2" fmla="*/ 1098787 h 1098787"/>
              <a:gd name="connsiteX3" fmla="*/ 2192510 w 2192510"/>
              <a:gd name="connsiteY3" fmla="*/ 999943 h 1098787"/>
              <a:gd name="connsiteX4" fmla="*/ 1439474 w 2192510"/>
              <a:gd name="connsiteY4" fmla="*/ 193120 h 109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510" h="1098787">
                <a:moveTo>
                  <a:pt x="732542" y="3259"/>
                </a:moveTo>
                <a:cubicBezTo>
                  <a:pt x="448873" y="15853"/>
                  <a:pt x="423475" y="-11656"/>
                  <a:pt x="184415" y="6274"/>
                </a:cubicBezTo>
                <a:cubicBezTo>
                  <a:pt x="43969" y="597945"/>
                  <a:pt x="71718" y="556423"/>
                  <a:pt x="0" y="1098787"/>
                </a:cubicBezTo>
                <a:cubicBezTo>
                  <a:pt x="1020694" y="1094073"/>
                  <a:pt x="1370317" y="1089427"/>
                  <a:pt x="2192510" y="999943"/>
                </a:cubicBezTo>
                <a:cubicBezTo>
                  <a:pt x="1959427" y="608485"/>
                  <a:pt x="1596356" y="315637"/>
                  <a:pt x="1439474" y="193120"/>
                </a:cubicBezTo>
              </a:path>
            </a:pathLst>
          </a:custGeom>
          <a:no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 Box 30">
            <a:extLst>
              <a:ext uri="{FF2B5EF4-FFF2-40B4-BE49-F238E27FC236}">
                <a16:creationId xmlns:a16="http://schemas.microsoft.com/office/drawing/2014/main" id="{347BEDF1-DEAB-4576-BFD2-17D45F5EB9F8}"/>
              </a:ext>
            </a:extLst>
          </p:cNvPr>
          <p:cNvSpPr txBox="1">
            <a:spLocks noChangeArrowheads="1"/>
          </p:cNvSpPr>
          <p:nvPr/>
        </p:nvSpPr>
        <p:spPr bwMode="auto">
          <a:xfrm>
            <a:off x="8180946" y="4605603"/>
            <a:ext cx="2926846" cy="707886"/>
          </a:xfrm>
          <a:prstGeom prst="rect">
            <a:avLst/>
          </a:prstGeom>
          <a:solidFill>
            <a:schemeClr val="bg1">
              <a:alpha val="68000"/>
            </a:schemeClr>
          </a:solidFill>
          <a:ln w="31750">
            <a:solidFill>
              <a:schemeClr val="bg2"/>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rPr>
              <a:t>ICON 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2000" b="1" i="0" u="none" strike="noStrike" kern="1200" cap="none" spc="0" normalizeH="0" baseline="0" noProof="0">
                <a:ln>
                  <a:noFill/>
                </a:ln>
                <a:solidFill>
                  <a:srgbClr val="000000"/>
                </a:solidFill>
                <a:effectLst/>
                <a:uLnTx/>
                <a:uFillTx/>
                <a:latin typeface="Arial" charset="0"/>
                <a:ea typeface="+mn-ea"/>
                <a:cs typeface="Arial" charset="0"/>
              </a:rPr>
              <a:t>DET / ENS : 13 / 26 </a:t>
            </a:r>
            <a:r>
              <a:rPr kumimoji="0" lang="de-DE" altLang="de-DE" sz="2000" b="1" i="0" u="none" strike="noStrike" kern="1200" cap="none" spc="0" normalizeH="0" baseline="0" noProof="0" dirty="0">
                <a:ln>
                  <a:noFill/>
                </a:ln>
                <a:solidFill>
                  <a:srgbClr val="000000"/>
                </a:solidFill>
                <a:effectLst/>
                <a:uLnTx/>
                <a:uFillTx/>
                <a:latin typeface="Arial" charset="0"/>
                <a:ea typeface="+mn-ea"/>
                <a:cs typeface="Arial" charset="0"/>
              </a:rPr>
              <a:t>km</a:t>
            </a:r>
          </a:p>
        </p:txBody>
      </p:sp>
      <p:sp>
        <p:nvSpPr>
          <p:cNvPr id="9" name="Text Box 31">
            <a:extLst>
              <a:ext uri="{FF2B5EF4-FFF2-40B4-BE49-F238E27FC236}">
                <a16:creationId xmlns:a16="http://schemas.microsoft.com/office/drawing/2014/main" id="{EF364BB5-7427-4642-9419-B96D668FDD8E}"/>
              </a:ext>
            </a:extLst>
          </p:cNvPr>
          <p:cNvSpPr txBox="1">
            <a:spLocks noChangeArrowheads="1"/>
          </p:cNvSpPr>
          <p:nvPr/>
        </p:nvSpPr>
        <p:spPr bwMode="auto">
          <a:xfrm>
            <a:off x="9226960" y="2614856"/>
            <a:ext cx="2559551" cy="584775"/>
          </a:xfrm>
          <a:prstGeom prst="rect">
            <a:avLst/>
          </a:prstGeom>
          <a:solidFill>
            <a:schemeClr val="bg1">
              <a:alpha val="50000"/>
            </a:schemeClr>
          </a:solidFill>
          <a:ln w="31750">
            <a:solidFill>
              <a:schemeClr val="bg2"/>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ICON-EU Nest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1" i="0" u="none" strike="noStrike" kern="1200" cap="none" spc="0" normalizeH="0" baseline="0" noProof="0">
                <a:ln>
                  <a:noFill/>
                </a:ln>
                <a:solidFill>
                  <a:srgbClr val="000000"/>
                </a:solidFill>
                <a:effectLst/>
                <a:uLnTx/>
                <a:uFillTx/>
                <a:latin typeface="Arial" charset="0"/>
                <a:ea typeface="+mn-ea"/>
                <a:cs typeface="Arial" charset="0"/>
              </a:rPr>
              <a:t>DET / ENS : 6.5 / 13 </a:t>
            </a: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km</a:t>
            </a:r>
          </a:p>
        </p:txBody>
      </p:sp>
      <p:sp>
        <p:nvSpPr>
          <p:cNvPr id="10" name="Line 34">
            <a:extLst>
              <a:ext uri="{FF2B5EF4-FFF2-40B4-BE49-F238E27FC236}">
                <a16:creationId xmlns:a16="http://schemas.microsoft.com/office/drawing/2014/main" id="{47426AA0-44A2-450F-99C0-BBB9FEC8E468}"/>
              </a:ext>
            </a:extLst>
          </p:cNvPr>
          <p:cNvSpPr>
            <a:spLocks noChangeShapeType="1"/>
          </p:cNvSpPr>
          <p:nvPr/>
        </p:nvSpPr>
        <p:spPr bwMode="auto">
          <a:xfrm flipV="1">
            <a:off x="9678353" y="3289660"/>
            <a:ext cx="495008" cy="1314348"/>
          </a:xfrm>
          <a:prstGeom prst="line">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3" name="Gerade Verbindung mit Pfeil 12">
            <a:extLst>
              <a:ext uri="{FF2B5EF4-FFF2-40B4-BE49-F238E27FC236}">
                <a16:creationId xmlns:a16="http://schemas.microsoft.com/office/drawing/2014/main" id="{1B2D79A6-41A1-4815-9CC8-D4FC860165C3}"/>
              </a:ext>
            </a:extLst>
          </p:cNvPr>
          <p:cNvCxnSpPr>
            <a:cxnSpLocks/>
          </p:cNvCxnSpPr>
          <p:nvPr/>
        </p:nvCxnSpPr>
        <p:spPr bwMode="auto">
          <a:xfrm flipV="1">
            <a:off x="10386021" y="2188029"/>
            <a:ext cx="120715" cy="391734"/>
          </a:xfrm>
          <a:prstGeom prst="straightConnector1">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6">
            <a:extLst>
              <a:ext uri="{FF2B5EF4-FFF2-40B4-BE49-F238E27FC236}">
                <a16:creationId xmlns:a16="http://schemas.microsoft.com/office/drawing/2014/main" id="{C4EB35EC-E42F-4D3F-BC7B-D68AAC9A3878}"/>
              </a:ext>
            </a:extLst>
          </p:cNvPr>
          <p:cNvSpPr txBox="1">
            <a:spLocks noChangeArrowheads="1"/>
          </p:cNvSpPr>
          <p:nvPr/>
        </p:nvSpPr>
        <p:spPr bwMode="auto">
          <a:xfrm>
            <a:off x="9554522" y="980728"/>
            <a:ext cx="2500316" cy="584775"/>
          </a:xfrm>
          <a:prstGeom prst="rect">
            <a:avLst/>
          </a:prstGeom>
          <a:solidFill>
            <a:schemeClr val="bg1">
              <a:alpha val="79000"/>
            </a:schemeClr>
          </a:solidFill>
          <a:ln w="31750">
            <a:solidFill>
              <a:schemeClr val="bg2"/>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ICON-D2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DET / ENS : 2 km (+48h)</a:t>
            </a:r>
          </a:p>
        </p:txBody>
      </p:sp>
      <p:grpSp>
        <p:nvGrpSpPr>
          <p:cNvPr id="3" name="Gruppieren 2">
            <a:extLst>
              <a:ext uri="{FF2B5EF4-FFF2-40B4-BE49-F238E27FC236}">
                <a16:creationId xmlns:a16="http://schemas.microsoft.com/office/drawing/2014/main" id="{CC014125-6FCA-4C1B-ABBB-0794F0229EB2}"/>
              </a:ext>
            </a:extLst>
          </p:cNvPr>
          <p:cNvGrpSpPr/>
          <p:nvPr/>
        </p:nvGrpSpPr>
        <p:grpSpPr>
          <a:xfrm>
            <a:off x="4736107" y="1311153"/>
            <a:ext cx="5170093" cy="2980485"/>
            <a:chOff x="658746" y="1311153"/>
            <a:chExt cx="5170093" cy="2980485"/>
          </a:xfrm>
        </p:grpSpPr>
        <p:pic>
          <p:nvPicPr>
            <p:cNvPr id="7" name="Grafik 6">
              <a:extLst>
                <a:ext uri="{FF2B5EF4-FFF2-40B4-BE49-F238E27FC236}">
                  <a16:creationId xmlns:a16="http://schemas.microsoft.com/office/drawing/2014/main" id="{366AD0B3-1339-4F7B-BC63-E31729D4C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00" b="17625" l="54875" r="70125">
                          <a14:backgroundMark x1="57500" y1="13875" x2="57500" y2="13875"/>
                          <a14:backgroundMark x1="59250" y1="17375" x2="59250" y2="17375"/>
                          <a14:backgroundMark x1="55500" y1="17500" x2="55500" y2="17500"/>
                          <a14:backgroundMark x1="57375" y1="13875" x2="57375" y2="13875"/>
                          <a14:backgroundMark x1="57875" y1="16750" x2="57875" y2="16750"/>
                          <a14:backgroundMark x1="57875" y1="16000" x2="57875" y2="16000"/>
                          <a14:backgroundMark x1="57375" y1="15125" x2="57375" y2="15125"/>
                        </a14:backgroundRemoval>
                      </a14:imgEffect>
                    </a14:imgLayer>
                  </a14:imgProps>
                </a:ext>
                <a:ext uri="{28A0092B-C50C-407E-A947-70E740481C1C}">
                  <a14:useLocalDpi xmlns:a14="http://schemas.microsoft.com/office/drawing/2010/main" val="0"/>
                </a:ext>
              </a:extLst>
            </a:blip>
            <a:srcRect l="54682" t="7885" r="29952" b="82319"/>
            <a:stretch/>
          </p:blipFill>
          <p:spPr>
            <a:xfrm>
              <a:off x="3821308" y="1767587"/>
              <a:ext cx="1041703" cy="664085"/>
            </a:xfrm>
            <a:prstGeom prst="rect">
              <a:avLst/>
            </a:prstGeom>
          </p:spPr>
        </p:pic>
        <p:sp>
          <p:nvSpPr>
            <p:cNvPr id="11" name="Ellipse 10">
              <a:extLst>
                <a:ext uri="{FF2B5EF4-FFF2-40B4-BE49-F238E27FC236}">
                  <a16:creationId xmlns:a16="http://schemas.microsoft.com/office/drawing/2014/main" id="{D93721C7-2747-4ED9-B148-176A0ED9A806}"/>
                </a:ext>
              </a:extLst>
            </p:cNvPr>
            <p:cNvSpPr/>
            <p:nvPr/>
          </p:nvSpPr>
          <p:spPr bwMode="auto">
            <a:xfrm>
              <a:off x="3612696" y="1604315"/>
              <a:ext cx="1533987" cy="962048"/>
            </a:xfrm>
            <a:prstGeom prst="ellipse">
              <a:avLst/>
            </a:prstGeom>
            <a:noFill/>
            <a:ln w="381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12" name="Gerade Verbindung mit Pfeil 11">
              <a:extLst>
                <a:ext uri="{FF2B5EF4-FFF2-40B4-BE49-F238E27FC236}">
                  <a16:creationId xmlns:a16="http://schemas.microsoft.com/office/drawing/2014/main" id="{2B7061BC-F9C9-4A41-AB02-99B837A74FCB}"/>
                </a:ext>
              </a:extLst>
            </p:cNvPr>
            <p:cNvCxnSpPr>
              <a:cxnSpLocks/>
            </p:cNvCxnSpPr>
            <p:nvPr/>
          </p:nvCxnSpPr>
          <p:spPr bwMode="auto">
            <a:xfrm flipH="1" flipV="1">
              <a:off x="4751614" y="2188029"/>
              <a:ext cx="1077225" cy="398246"/>
            </a:xfrm>
            <a:prstGeom prst="straightConnector1">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17">
              <a:extLst>
                <a:ext uri="{FF2B5EF4-FFF2-40B4-BE49-F238E27FC236}">
                  <a16:creationId xmlns:a16="http://schemas.microsoft.com/office/drawing/2014/main" id="{0DE4609B-3899-4B52-BC29-B1743D9EF4B2}"/>
                </a:ext>
              </a:extLst>
            </p:cNvPr>
            <p:cNvGrpSpPr/>
            <p:nvPr/>
          </p:nvGrpSpPr>
          <p:grpSpPr>
            <a:xfrm>
              <a:off x="658746" y="1311153"/>
              <a:ext cx="3016077" cy="2980485"/>
              <a:chOff x="3371711" y="110227"/>
              <a:chExt cx="3016077" cy="2980485"/>
            </a:xfrm>
          </p:grpSpPr>
          <p:sp>
            <p:nvSpPr>
              <p:cNvPr id="16" name="Text Box 6">
                <a:extLst>
                  <a:ext uri="{FF2B5EF4-FFF2-40B4-BE49-F238E27FC236}">
                    <a16:creationId xmlns:a16="http://schemas.microsoft.com/office/drawing/2014/main" id="{792A534B-20E1-414A-A30E-E59F9BC60204}"/>
                  </a:ext>
                </a:extLst>
              </p:cNvPr>
              <p:cNvSpPr txBox="1">
                <a:spLocks noChangeArrowheads="1"/>
              </p:cNvSpPr>
              <p:nvPr/>
            </p:nvSpPr>
            <p:spPr bwMode="auto">
              <a:xfrm>
                <a:off x="3371711" y="110227"/>
                <a:ext cx="3016077" cy="2980485"/>
              </a:xfrm>
              <a:prstGeom prst="rect">
                <a:avLst/>
              </a:prstGeom>
              <a:solidFill>
                <a:schemeClr val="bg1">
                  <a:alpha val="83000"/>
                </a:schemeClr>
              </a:solidFill>
              <a:ln w="31750">
                <a:solidFill>
                  <a:schemeClr val="bg2"/>
                </a:solidFill>
                <a:miter lim="800000"/>
                <a:headEnd/>
                <a:tailEnd/>
              </a:ln>
              <a:effectLst/>
              <a:extLst/>
            </p:spPr>
            <p:txBody>
              <a:bodyPr wrap="square">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1" i="0" u="none" strike="noStrike" kern="1200" cap="none" spc="0" normalizeH="0" baseline="0" noProof="0" dirty="0">
                    <a:ln>
                      <a:noFill/>
                    </a:ln>
                    <a:solidFill>
                      <a:srgbClr val="FF0000"/>
                    </a:solidFill>
                    <a:effectLst/>
                    <a:uLnTx/>
                    <a:uFillTx/>
                    <a:latin typeface="Arial" charset="0"/>
                    <a:ea typeface="+mn-ea"/>
                    <a:cs typeface="Arial" charset="0"/>
                  </a:rPr>
                  <a:t>Neu:</a:t>
                </a:r>
                <a:r>
                  <a:rPr kumimoji="0" lang="de-DE" altLang="de-DE" sz="1600" b="1" i="0" u="none" strike="noStrike" kern="1200" cap="none" spc="0" normalizeH="0" baseline="0" noProof="0" dirty="0">
                    <a:ln>
                      <a:noFill/>
                    </a:ln>
                    <a:solidFill>
                      <a:srgbClr val="0000FF"/>
                    </a:solidFill>
                    <a:effectLst/>
                    <a:uLnTx/>
                    <a:uFillTx/>
                    <a:latin typeface="Arial" charset="0"/>
                    <a:ea typeface="+mn-ea"/>
                    <a:cs typeface="Arial" charset="0"/>
                  </a:rPr>
                  <a:t> ICON-RUC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1600" b="1" i="0" u="none" strike="noStrike" kern="1200" cap="none" spc="0" normalizeH="0" baseline="0" noProof="0" dirty="0">
                    <a:ln>
                      <a:noFill/>
                    </a:ln>
                    <a:solidFill>
                      <a:srgbClr val="0000FF"/>
                    </a:solidFill>
                    <a:effectLst/>
                    <a:uLnTx/>
                    <a:uFillTx/>
                    <a:latin typeface="Arial" charset="0"/>
                    <a:ea typeface="+mn-ea"/>
                    <a:cs typeface="Arial" charset="0"/>
                  </a:rPr>
                  <a:t>DET / ENS: 2 km (+14h)</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       </a:t>
                </a:r>
                <a:r>
                  <a:rPr lang="de-DE" altLang="de-DE" sz="1600" b="1" dirty="0">
                    <a:solidFill>
                      <a:srgbClr val="000000"/>
                    </a:solidFill>
                  </a:rPr>
                  <a:t>Part </a:t>
                </a:r>
                <a:r>
                  <a:rPr lang="de-DE" altLang="de-DE" sz="1600" b="1" dirty="0" err="1">
                    <a:solidFill>
                      <a:srgbClr val="000000"/>
                    </a:solidFill>
                  </a:rPr>
                  <a:t>of</a:t>
                </a:r>
                <a:r>
                  <a:rPr lang="de-DE" altLang="de-DE" sz="1600" b="1" dirty="0">
                    <a:solidFill>
                      <a:srgbClr val="000000"/>
                    </a:solidFill>
                  </a:rPr>
                  <a:t> </a:t>
                </a:r>
                <a:r>
                  <a:rPr lang="de-DE" altLang="de-DE" sz="1600" b="1" dirty="0" err="1">
                    <a:solidFill>
                      <a:srgbClr val="000000"/>
                    </a:solidFill>
                  </a:rPr>
                  <a:t>the</a:t>
                </a:r>
                <a:endPar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lang="de-DE" altLang="de-DE" sz="1600" b="1" dirty="0" err="1">
                    <a:solidFill>
                      <a:srgbClr val="D60093"/>
                    </a:solidFill>
                  </a:rPr>
                  <a:t>Hourly</a:t>
                </a:r>
                <a:r>
                  <a:rPr kumimoji="0" lang="de-DE" altLang="de-DE" sz="1600" b="1" i="0" u="none" strike="noStrike" kern="1200" cap="none" spc="0" normalizeH="0" baseline="0" noProof="0" dirty="0">
                    <a:ln>
                      <a:noFill/>
                    </a:ln>
                    <a:solidFill>
                      <a:srgbClr val="D60093"/>
                    </a:solidFill>
                    <a:effectLst/>
                    <a:uLnTx/>
                    <a:uFillTx/>
                    <a:latin typeface="Arial" charset="0"/>
                    <a:ea typeface="+mn-ea"/>
                    <a:cs typeface="Arial" charset="0"/>
                  </a:rPr>
                  <a:t> </a:t>
                </a:r>
                <a:r>
                  <a:rPr kumimoji="0" lang="de-DE" altLang="de-DE" sz="1600" b="1" i="0" u="none" strike="noStrike" kern="1200" cap="none" spc="0" normalizeH="0" baseline="0" noProof="0" dirty="0" err="1">
                    <a:ln>
                      <a:noFill/>
                    </a:ln>
                    <a:solidFill>
                      <a:srgbClr val="D60093"/>
                    </a:solidFill>
                    <a:effectLst/>
                    <a:uLnTx/>
                    <a:uFillTx/>
                    <a:latin typeface="Arial" charset="0"/>
                    <a:ea typeface="+mn-ea"/>
                    <a:cs typeface="Arial" charset="0"/>
                  </a:rPr>
                  <a:t>new</a:t>
                </a:r>
                <a:r>
                  <a:rPr kumimoji="0" lang="de-DE" altLang="de-DE" sz="1600" b="1" i="0" u="none" strike="noStrike" kern="1200" cap="none" spc="0" normalizeH="0" baseline="0" noProof="0" dirty="0">
                    <a:ln>
                      <a:noFill/>
                    </a:ln>
                    <a:solidFill>
                      <a:srgbClr val="D60093"/>
                    </a:solidFill>
                    <a:effectLst/>
                    <a:uLnTx/>
                    <a:uFillTx/>
                    <a:latin typeface="Arial" charset="0"/>
                    <a:ea typeface="+mn-ea"/>
                    <a:cs typeface="Arial" charset="0"/>
                  </a:rPr>
                  <a:t> </a:t>
                </a:r>
                <a:r>
                  <a:rPr kumimoji="0" lang="de-DE" altLang="de-DE" sz="1600" b="1" i="0" u="none" strike="noStrike" kern="1200" cap="none" spc="0" normalizeH="0" baseline="0" noProof="0" dirty="0" err="1">
                    <a:ln>
                      <a:noFill/>
                    </a:ln>
                    <a:solidFill>
                      <a:srgbClr val="D60093"/>
                    </a:solidFill>
                    <a:effectLst/>
                    <a:uLnTx/>
                    <a:uFillTx/>
                    <a:latin typeface="Arial" charset="0"/>
                    <a:ea typeface="+mn-ea"/>
                    <a:cs typeface="Arial" charset="0"/>
                  </a:rPr>
                  <a:t>forecasts</a:t>
                </a:r>
                <a:r>
                  <a:rPr kumimoji="0" lang="de-DE" altLang="de-DE" sz="1600" b="1" i="0" u="none" strike="noStrike" kern="1200" cap="none" spc="0" normalizeH="0" baseline="0" noProof="0" dirty="0">
                    <a:ln>
                      <a:noFill/>
                    </a:ln>
                    <a:solidFill>
                      <a:srgbClr val="00B050"/>
                    </a:solidFill>
                    <a:effectLst/>
                    <a:uLnTx/>
                    <a:uFillTx/>
                    <a:latin typeface="Arial" charset="0"/>
                    <a:ea typeface="+mn-ea"/>
                    <a:cs typeface="Arial" charset="0"/>
                  </a:rPr>
                  <a:t>  </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de-DE" altLang="de-DE" sz="1600" b="1" i="0" u="none" strike="noStrike" kern="1200" cap="none" spc="0" normalizeH="0" baseline="0" noProof="0" dirty="0" err="1">
                    <a:ln>
                      <a:noFill/>
                    </a:ln>
                    <a:solidFill>
                      <a:srgbClr val="00B050"/>
                    </a:solidFill>
                    <a:effectLst/>
                    <a:uLnTx/>
                    <a:uFillTx/>
                    <a:latin typeface="Arial" charset="0"/>
                    <a:ea typeface="+mn-ea"/>
                    <a:cs typeface="Arial" charset="0"/>
                  </a:rPr>
                  <a:t>Advanced</a:t>
                </a:r>
                <a:r>
                  <a:rPr kumimoji="0" lang="de-DE" altLang="de-DE" sz="1600" b="1" i="0" u="none" strike="noStrike" kern="1200" cap="none" spc="0" normalizeH="0" baseline="0" noProof="0" dirty="0">
                    <a:ln>
                      <a:noFill/>
                    </a:ln>
                    <a:solidFill>
                      <a:srgbClr val="00B050"/>
                    </a:solidFill>
                    <a:effectLst/>
                    <a:uLnTx/>
                    <a:uFillTx/>
                    <a:latin typeface="Arial" charset="0"/>
                    <a:ea typeface="+mn-ea"/>
                    <a:cs typeface="Arial" charset="0"/>
                  </a:rPr>
                  <a:t> 2-moment </a:t>
                </a:r>
                <a:r>
                  <a:rPr kumimoji="0" lang="de-DE" altLang="de-DE" sz="1600" b="1" i="0" u="none" strike="noStrike" kern="1200" cap="none" spc="0" normalizeH="0" baseline="0" noProof="0" dirty="0" err="1">
                    <a:ln>
                      <a:noFill/>
                    </a:ln>
                    <a:solidFill>
                      <a:srgbClr val="00B050"/>
                    </a:solidFill>
                    <a:effectLst/>
                    <a:uLnTx/>
                    <a:uFillTx/>
                    <a:latin typeface="Arial" charset="0"/>
                    <a:ea typeface="+mn-ea"/>
                    <a:cs typeface="Arial" charset="0"/>
                  </a:rPr>
                  <a:t>cloud</a:t>
                </a:r>
                <a:r>
                  <a:rPr kumimoji="0" lang="de-DE" altLang="de-DE" sz="1600" b="1" i="0" u="none" strike="noStrike" kern="1200" cap="none" spc="0" normalizeH="0" baseline="0" noProof="0" dirty="0">
                    <a:ln>
                      <a:noFill/>
                    </a:ln>
                    <a:solidFill>
                      <a:srgbClr val="00B050"/>
                    </a:solidFill>
                    <a:effectLst/>
                    <a:uLnTx/>
                    <a:uFillTx/>
                    <a:latin typeface="Arial" charset="0"/>
                    <a:ea typeface="+mn-ea"/>
                    <a:cs typeface="Arial" charset="0"/>
                  </a:rPr>
                  <a:t> </a:t>
                </a:r>
                <a:r>
                  <a:rPr kumimoji="0" lang="de-DE" altLang="de-DE" sz="1600" b="1" i="0" u="none" strike="noStrike" kern="1200" cap="none" spc="0" normalizeH="0" baseline="0" noProof="0" dirty="0" err="1">
                    <a:ln>
                      <a:noFill/>
                    </a:ln>
                    <a:solidFill>
                      <a:srgbClr val="00B050"/>
                    </a:solidFill>
                    <a:effectLst/>
                    <a:uLnTx/>
                    <a:uFillTx/>
                    <a:latin typeface="Arial" charset="0"/>
                    <a:ea typeface="+mn-ea"/>
                    <a:cs typeface="Arial" charset="0"/>
                  </a:rPr>
                  <a:t>microphysics</a:t>
                </a:r>
                <a:r>
                  <a:rPr kumimoji="0" lang="de-DE" altLang="de-DE" sz="1600" b="1" i="0" u="none" strike="noStrike" kern="1200" cap="none" spc="0" normalizeH="0" baseline="0" noProof="0" dirty="0">
                    <a:ln>
                      <a:noFill/>
                    </a:ln>
                    <a:solidFill>
                      <a:srgbClr val="00B050"/>
                    </a:solidFill>
                    <a:effectLst/>
                    <a:uLnTx/>
                    <a:uFillTx/>
                    <a:latin typeface="Arial" charset="0"/>
                    <a:ea typeface="+mn-ea"/>
                    <a:cs typeface="Arial" charset="0"/>
                  </a:rPr>
                  <a:t> </a:t>
                </a:r>
                <a:r>
                  <a:rPr lang="de-DE" altLang="de-DE" sz="1600" b="1" u="sng" dirty="0" err="1">
                    <a:solidFill>
                      <a:srgbClr val="D60093"/>
                    </a:solidFill>
                  </a:rPr>
                  <a:t>with</a:t>
                </a:r>
                <a:r>
                  <a:rPr lang="de-DE" altLang="de-DE" sz="1600" b="1" u="sng" dirty="0">
                    <a:solidFill>
                      <a:srgbClr val="D60093"/>
                    </a:solidFill>
                  </a:rPr>
                  <a:t> </a:t>
                </a:r>
                <a:r>
                  <a:rPr lang="de-DE" altLang="de-DE" sz="1600" b="1" u="sng" dirty="0" err="1">
                    <a:solidFill>
                      <a:srgbClr val="D60093"/>
                    </a:solidFill>
                  </a:rPr>
                  <a:t>hail</a:t>
                </a:r>
                <a:endParaRPr kumimoji="0" lang="de-DE" altLang="de-DE" sz="1600" b="1" i="0" u="sng" strike="noStrike" kern="1200" cap="none" spc="0" normalizeH="0" baseline="0" noProof="0" dirty="0">
                  <a:ln>
                    <a:noFill/>
                  </a:ln>
                  <a:solidFill>
                    <a:srgbClr val="D60093"/>
                  </a:solidFill>
                  <a:effectLst/>
                  <a:uLnTx/>
                  <a:uFillTx/>
                  <a:latin typeface="Arial" charset="0"/>
                  <a:ea typeface="+mn-ea"/>
                  <a:cs typeface="Arial"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de-DE" altLang="de-DE" sz="1600" b="1" i="0" u="none" strike="noStrike" kern="1200" cap="none" spc="0" normalizeH="0" baseline="0" noProof="0" dirty="0" err="1">
                    <a:ln>
                      <a:noFill/>
                    </a:ln>
                    <a:solidFill>
                      <a:srgbClr val="000000"/>
                    </a:solidFill>
                    <a:effectLst/>
                    <a:uLnTx/>
                    <a:uFillTx/>
                    <a:latin typeface="Arial" charset="0"/>
                    <a:ea typeface="+mn-ea"/>
                    <a:cs typeface="Arial" charset="0"/>
                  </a:rPr>
                  <a:t>Optimized</a:t>
                </a: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altLang="de-DE" sz="1600" b="1" i="0" u="none" strike="noStrike" kern="1200" cap="none" spc="0" normalizeH="0" baseline="0" noProof="0" dirty="0" err="1">
                    <a:ln>
                      <a:noFill/>
                    </a:ln>
                    <a:solidFill>
                      <a:srgbClr val="000000"/>
                    </a:solidFill>
                    <a:effectLst/>
                    <a:uLnTx/>
                    <a:uFillTx/>
                    <a:latin typeface="Arial" charset="0"/>
                    <a:ea typeface="+mn-ea"/>
                    <a:cs typeface="Arial" charset="0"/>
                  </a:rPr>
                  <a:t>for</a:t>
                </a: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 &lt; 12 h and  at same time </a:t>
                </a:r>
                <a:r>
                  <a:rPr kumimoji="0" lang="de-DE" altLang="de-DE" sz="1600" b="1" i="0" u="none" strike="noStrike" kern="1200" cap="none" spc="0" normalizeH="0" baseline="0" noProof="0" dirty="0" err="1">
                    <a:ln>
                      <a:noFill/>
                    </a:ln>
                    <a:solidFill>
                      <a:srgbClr val="000000"/>
                    </a:solidFill>
                    <a:effectLst/>
                    <a:uLnTx/>
                    <a:uFillTx/>
                    <a:latin typeface="Arial" charset="0"/>
                    <a:ea typeface="+mn-ea"/>
                    <a:cs typeface="Arial" charset="0"/>
                  </a:rPr>
                  <a:t>godd</a:t>
                </a: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 </a:t>
                </a:r>
                <a:r>
                  <a:rPr lang="de-DE" altLang="de-DE" sz="1600" b="1" dirty="0">
                    <a:solidFill>
                      <a:srgbClr val="000000"/>
                    </a:solidFill>
                  </a:rPr>
                  <a:t>r</a:t>
                </a:r>
                <a:r>
                  <a:rPr kumimoji="0" lang="de-DE" altLang="de-DE" sz="1600" b="1" i="0" u="none" strike="noStrike" kern="1200" cap="none" spc="0" normalizeH="0" baseline="0" noProof="0" dirty="0" err="1">
                    <a:ln>
                      <a:noFill/>
                    </a:ln>
                    <a:solidFill>
                      <a:srgbClr val="000000"/>
                    </a:solidFill>
                    <a:effectLst/>
                    <a:uLnTx/>
                    <a:uFillTx/>
                    <a:latin typeface="Arial" charset="0"/>
                    <a:ea typeface="+mn-ea"/>
                    <a:cs typeface="Arial" charset="0"/>
                  </a:rPr>
                  <a:t>eflectivity</a:t>
                </a: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altLang="de-DE" sz="1600" b="1" i="0" u="none" strike="noStrike" kern="1200" cap="none" spc="0" normalizeH="0" baseline="0" noProof="0" dirty="0" err="1">
                    <a:ln>
                      <a:noFill/>
                    </a:ln>
                    <a:solidFill>
                      <a:srgbClr val="000000"/>
                    </a:solidFill>
                    <a:effectLst/>
                    <a:uLnTx/>
                    <a:uFillTx/>
                    <a:latin typeface="Arial" charset="0"/>
                    <a:ea typeface="+mn-ea"/>
                    <a:cs typeface="Arial" charset="0"/>
                  </a:rPr>
                  <a:t>clouds</a:t>
                </a: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 </a:t>
                </a:r>
                <a:r>
                  <a:rPr lang="de-DE" altLang="de-DE" sz="1600" b="1" dirty="0">
                    <a:solidFill>
                      <a:srgbClr val="000000"/>
                    </a:solidFill>
                  </a:rPr>
                  <a:t>a</a:t>
                </a:r>
                <a:r>
                  <a:rPr kumimoji="0" lang="de-DE" altLang="de-DE" sz="1600" b="1" i="0" u="none" strike="noStrike" kern="1200" cap="none" spc="0" normalizeH="0" baseline="0" noProof="0" dirty="0" err="1">
                    <a:ln>
                      <a:noFill/>
                    </a:ln>
                    <a:solidFill>
                      <a:srgbClr val="000000"/>
                    </a:solidFill>
                    <a:effectLst/>
                    <a:uLnTx/>
                    <a:uFillTx/>
                    <a:latin typeface="Arial" charset="0"/>
                    <a:ea typeface="+mn-ea"/>
                    <a:cs typeface="Arial" charset="0"/>
                  </a:rPr>
                  <a:t>nd</a:t>
                </a:r>
                <a:r>
                  <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altLang="de-DE" sz="1600" b="1" i="0" u="none" strike="noStrike" kern="1200" cap="none" spc="0" normalizeH="0" baseline="0" noProof="0" dirty="0" err="1">
                    <a:ln>
                      <a:noFill/>
                    </a:ln>
                    <a:solidFill>
                      <a:srgbClr val="000000"/>
                    </a:solidFill>
                    <a:effectLst/>
                    <a:uLnTx/>
                    <a:uFillTx/>
                    <a:latin typeface="Arial" charset="0"/>
                    <a:ea typeface="+mn-ea"/>
                    <a:cs typeface="Arial" charset="0"/>
                  </a:rPr>
                  <a:t>precipitation</a:t>
                </a:r>
                <a:endParaRPr kumimoji="0" lang="de-DE" altLang="de-DE" sz="16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de-DE" altLang="de-DE" sz="1600" b="1" i="0" u="sng" strike="noStrike" kern="1200" cap="none" spc="0" normalizeH="0" baseline="0" noProof="0" dirty="0" err="1">
                    <a:ln>
                      <a:noFill/>
                    </a:ln>
                    <a:solidFill>
                      <a:srgbClr val="00B050"/>
                    </a:solidFill>
                    <a:effectLst/>
                    <a:uLnTx/>
                    <a:uFillTx/>
                    <a:latin typeface="Arial" charset="0"/>
                    <a:ea typeface="+mn-ea"/>
                    <a:cs typeface="Arial" charset="0"/>
                  </a:rPr>
                  <a:t>Quickly</a:t>
                </a:r>
                <a:r>
                  <a:rPr kumimoji="0" lang="de-DE" altLang="de-DE" sz="1600" b="1" i="0" u="sng" strike="noStrike" kern="1200" cap="none" spc="0" normalizeH="0" baseline="0" noProof="0" dirty="0">
                    <a:ln>
                      <a:noFill/>
                    </a:ln>
                    <a:solidFill>
                      <a:srgbClr val="00B050"/>
                    </a:solidFill>
                    <a:effectLst/>
                    <a:uLnTx/>
                    <a:uFillTx/>
                    <a:latin typeface="Arial" charset="0"/>
                    <a:ea typeface="+mn-ea"/>
                    <a:cs typeface="Arial" charset="0"/>
                  </a:rPr>
                  <a:t> </a:t>
                </a:r>
                <a:r>
                  <a:rPr kumimoji="0" lang="de-DE" altLang="de-DE" sz="1600" b="1" i="0" u="sng" strike="noStrike" kern="1200" cap="none" spc="0" normalizeH="0" baseline="0" noProof="0" dirty="0" err="1">
                    <a:ln>
                      <a:noFill/>
                    </a:ln>
                    <a:solidFill>
                      <a:srgbClr val="00B050"/>
                    </a:solidFill>
                    <a:effectLst/>
                    <a:uLnTx/>
                    <a:uFillTx/>
                    <a:latin typeface="Arial" charset="0"/>
                    <a:ea typeface="+mn-ea"/>
                    <a:cs typeface="Arial" charset="0"/>
                  </a:rPr>
                  <a:t>available</a:t>
                </a:r>
                <a:r>
                  <a:rPr kumimoji="0" lang="de-DE" altLang="de-DE" sz="1600" b="1" i="0" u="sng" strike="noStrike" kern="1200" cap="none" spc="0" normalizeH="0" baseline="0" noProof="0" dirty="0">
                    <a:ln>
                      <a:noFill/>
                    </a:ln>
                    <a:solidFill>
                      <a:srgbClr val="00B050"/>
                    </a:solidFill>
                    <a:effectLst/>
                    <a:uLnTx/>
                    <a:uFillTx/>
                    <a:latin typeface="Arial" charset="0"/>
                    <a:ea typeface="+mn-ea"/>
                    <a:cs typeface="Arial" charset="0"/>
                  </a:rPr>
                  <a:t> after 35‘</a:t>
                </a:r>
              </a:p>
              <a:p>
                <a:pPr marL="0" marR="0" lvl="0" indent="0" algn="ctr" defTabSz="914400" rtl="0" eaLnBrk="1" fontAlgn="auto" latinLnBrk="0" hangingPunct="1">
                  <a:lnSpc>
                    <a:spcPct val="100000"/>
                  </a:lnSpc>
                  <a:spcBef>
                    <a:spcPts val="300"/>
                  </a:spcBef>
                  <a:spcAft>
                    <a:spcPts val="0"/>
                  </a:spcAft>
                  <a:buClrTx/>
                  <a:buSzTx/>
                  <a:buFontTx/>
                  <a:buNone/>
                  <a:tabLst/>
                  <a:defRPr/>
                </a:pPr>
                <a:r>
                  <a:rPr lang="de-DE" altLang="de-DE" sz="1600" b="1" dirty="0">
                    <a:solidFill>
                      <a:srgbClr val="0000FF"/>
                    </a:solidFill>
                  </a:rPr>
                  <a:t>More frequent</a:t>
                </a:r>
                <a:r>
                  <a:rPr kumimoji="0" lang="de-DE" altLang="de-DE" sz="16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altLang="de-DE" sz="1600" b="1" i="0" u="none" strike="noStrike" kern="1200" cap="none" spc="0" normalizeH="0" baseline="0" noProof="0" dirty="0" err="1">
                    <a:ln>
                      <a:noFill/>
                    </a:ln>
                    <a:solidFill>
                      <a:srgbClr val="0000FF"/>
                    </a:solidFill>
                    <a:effectLst/>
                    <a:uLnTx/>
                    <a:uFillTx/>
                    <a:latin typeface="Arial" charset="0"/>
                    <a:ea typeface="+mn-ea"/>
                    <a:cs typeface="Arial" charset="0"/>
                  </a:rPr>
                  <a:t>output</a:t>
                </a:r>
                <a:endParaRPr kumimoji="0" lang="de-DE" altLang="de-DE" sz="1600" b="1" i="0" u="none" strike="noStrike" kern="1200" cap="none" spc="0" normalizeH="0" baseline="0" noProof="0" dirty="0">
                  <a:ln>
                    <a:noFill/>
                  </a:ln>
                  <a:solidFill>
                    <a:srgbClr val="0000FF"/>
                  </a:solidFill>
                  <a:effectLst/>
                  <a:uLnTx/>
                  <a:uFillTx/>
                  <a:latin typeface="Arial" charset="0"/>
                  <a:ea typeface="+mn-ea"/>
                  <a:cs typeface="Arial" charset="0"/>
                </a:endParaRPr>
              </a:p>
            </p:txBody>
          </p:sp>
          <p:pic>
            <p:nvPicPr>
              <p:cNvPr id="17" name="Grafik 16">
                <a:extLst>
                  <a:ext uri="{FF2B5EF4-FFF2-40B4-BE49-F238E27FC236}">
                    <a16:creationId xmlns:a16="http://schemas.microsoft.com/office/drawing/2014/main" id="{B0D30E39-7C3B-44CE-BB9A-660C3E546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7628" y="725196"/>
                <a:ext cx="986787" cy="261907"/>
              </a:xfrm>
              <a:prstGeom prst="rect">
                <a:avLst/>
              </a:prstGeom>
            </p:spPr>
          </p:pic>
        </p:grpSp>
      </p:grpSp>
      <p:grpSp>
        <p:nvGrpSpPr>
          <p:cNvPr id="2" name="Gruppieren 1">
            <a:extLst>
              <a:ext uri="{FF2B5EF4-FFF2-40B4-BE49-F238E27FC236}">
                <a16:creationId xmlns:a16="http://schemas.microsoft.com/office/drawing/2014/main" id="{D78A91F7-A3C8-46C0-8C9C-AF8146B533A9}"/>
              </a:ext>
            </a:extLst>
          </p:cNvPr>
          <p:cNvGrpSpPr/>
          <p:nvPr/>
        </p:nvGrpSpPr>
        <p:grpSpPr>
          <a:xfrm>
            <a:off x="7941696" y="6196904"/>
            <a:ext cx="3801663" cy="452859"/>
            <a:chOff x="3991364" y="6248044"/>
            <a:chExt cx="3801663" cy="452859"/>
          </a:xfrm>
        </p:grpSpPr>
        <p:cxnSp>
          <p:nvCxnSpPr>
            <p:cNvPr id="19" name="Gerade Verbindung mit Pfeil 18">
              <a:extLst>
                <a:ext uri="{FF2B5EF4-FFF2-40B4-BE49-F238E27FC236}">
                  <a16:creationId xmlns:a16="http://schemas.microsoft.com/office/drawing/2014/main" id="{7F2CEC6B-4205-45F0-BF4D-A44CA9E252C2}"/>
                </a:ext>
              </a:extLst>
            </p:cNvPr>
            <p:cNvCxnSpPr>
              <a:cxnSpLocks/>
            </p:cNvCxnSpPr>
            <p:nvPr/>
          </p:nvCxnSpPr>
          <p:spPr bwMode="auto">
            <a:xfrm flipV="1">
              <a:off x="3991364" y="6248044"/>
              <a:ext cx="249983" cy="348192"/>
            </a:xfrm>
            <a:prstGeom prst="straightConnector1">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a:extLst>
                <a:ext uri="{FF2B5EF4-FFF2-40B4-BE49-F238E27FC236}">
                  <a16:creationId xmlns:a16="http://schemas.microsoft.com/office/drawing/2014/main" id="{47AF5CEC-7952-4A44-BEFF-65129E6C6A8E}"/>
                </a:ext>
              </a:extLst>
            </p:cNvPr>
            <p:cNvSpPr txBox="1"/>
            <p:nvPr/>
          </p:nvSpPr>
          <p:spPr>
            <a:xfrm>
              <a:off x="4188278" y="6331571"/>
              <a:ext cx="3604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lang="de-DE" dirty="0">
                  <a:solidFill>
                    <a:srgbClr val="FF0000"/>
                  </a:solidFill>
                  <a:latin typeface="Arial" panose="020B0604020202020204" pitchFamily="34" charset="0"/>
                  <a:cs typeface="Arial" panose="020B0604020202020204" pitchFamily="34" charset="0"/>
                </a:rPr>
                <a:t>Boundary </a:t>
              </a:r>
              <a:r>
                <a:rPr lang="de-DE" dirty="0" err="1">
                  <a:solidFill>
                    <a:srgbClr val="FF0000"/>
                  </a:solidFill>
                  <a:latin typeface="Arial" panose="020B0604020202020204" pitchFamily="34" charset="0"/>
                  <a:cs typeface="Arial" panose="020B0604020202020204" pitchFamily="34" charset="0"/>
                </a:rPr>
                <a:t>conditions</a:t>
              </a:r>
              <a:endParaRPr kumimoji="0" lang="de-DE"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grpSp>
        <p:nvGrpSpPr>
          <p:cNvPr id="31" name="Gruppieren 30">
            <a:extLst>
              <a:ext uri="{FF2B5EF4-FFF2-40B4-BE49-F238E27FC236}">
                <a16:creationId xmlns:a16="http://schemas.microsoft.com/office/drawing/2014/main" id="{B3ECCEC9-B51F-4C41-B3DC-1098F0DF242C}"/>
              </a:ext>
            </a:extLst>
          </p:cNvPr>
          <p:cNvGrpSpPr/>
          <p:nvPr/>
        </p:nvGrpSpPr>
        <p:grpSpPr>
          <a:xfrm>
            <a:off x="207046" y="2431672"/>
            <a:ext cx="2726724" cy="1080119"/>
            <a:chOff x="207046" y="2431672"/>
            <a:chExt cx="2726724" cy="1080119"/>
          </a:xfrm>
        </p:grpSpPr>
        <p:grpSp>
          <p:nvGrpSpPr>
            <p:cNvPr id="20" name="Gruppieren 19">
              <a:extLst>
                <a:ext uri="{FF2B5EF4-FFF2-40B4-BE49-F238E27FC236}">
                  <a16:creationId xmlns:a16="http://schemas.microsoft.com/office/drawing/2014/main" id="{58736151-B882-4B24-870B-F527F20C725A}"/>
                </a:ext>
              </a:extLst>
            </p:cNvPr>
            <p:cNvGrpSpPr/>
            <p:nvPr/>
          </p:nvGrpSpPr>
          <p:grpSpPr>
            <a:xfrm>
              <a:off x="207046" y="2431672"/>
              <a:ext cx="2577638" cy="1080119"/>
              <a:chOff x="207046" y="2431672"/>
              <a:chExt cx="2577638" cy="1080119"/>
            </a:xfrm>
          </p:grpSpPr>
          <p:pic>
            <p:nvPicPr>
              <p:cNvPr id="25" name="Grafik 24">
                <a:extLst>
                  <a:ext uri="{FF2B5EF4-FFF2-40B4-BE49-F238E27FC236}">
                    <a16:creationId xmlns:a16="http://schemas.microsoft.com/office/drawing/2014/main" id="{DD0F6B4B-70D0-4DF8-85C5-C5BDD394C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919" y="2431672"/>
                <a:ext cx="1175765" cy="1080119"/>
              </a:xfrm>
              <a:prstGeom prst="rect">
                <a:avLst/>
              </a:prstGeom>
            </p:spPr>
          </p:pic>
          <p:pic>
            <p:nvPicPr>
              <p:cNvPr id="26" name="Grafik 25">
                <a:extLst>
                  <a:ext uri="{FF2B5EF4-FFF2-40B4-BE49-F238E27FC236}">
                    <a16:creationId xmlns:a16="http://schemas.microsoft.com/office/drawing/2014/main" id="{609C369F-9031-4EEB-97F0-087844306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046" y="2431672"/>
                <a:ext cx="1175765" cy="1080119"/>
              </a:xfrm>
              <a:prstGeom prst="rect">
                <a:avLst/>
              </a:prstGeom>
            </p:spPr>
          </p:pic>
        </p:grpSp>
        <p:sp>
          <p:nvSpPr>
            <p:cNvPr id="29" name="Textfeld 28">
              <a:extLst>
                <a:ext uri="{FF2B5EF4-FFF2-40B4-BE49-F238E27FC236}">
                  <a16:creationId xmlns:a16="http://schemas.microsoft.com/office/drawing/2014/main" id="{18E00ECD-3FAA-4549-ABBA-08D2F1130873}"/>
                </a:ext>
              </a:extLst>
            </p:cNvPr>
            <p:cNvSpPr txBox="1"/>
            <p:nvPr/>
          </p:nvSpPr>
          <p:spPr>
            <a:xfrm>
              <a:off x="1597318" y="2460967"/>
              <a:ext cx="13364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FF0000"/>
                  </a:solidFill>
                  <a:effectLst/>
                  <a:uLnTx/>
                  <a:uFillTx/>
                  <a:latin typeface="Arial"/>
                  <a:ea typeface="+mn-ea"/>
                  <a:cs typeface="+mn-cs"/>
                </a:rPr>
                <a:t>EMVORADO</a:t>
              </a:r>
              <a:endParaRPr kumimoji="0" lang="de-DE" sz="1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32" name="Gruppieren 31">
            <a:extLst>
              <a:ext uri="{FF2B5EF4-FFF2-40B4-BE49-F238E27FC236}">
                <a16:creationId xmlns:a16="http://schemas.microsoft.com/office/drawing/2014/main" id="{4D43AFB3-FF9C-4ED3-9235-CE179595A2EE}"/>
              </a:ext>
            </a:extLst>
          </p:cNvPr>
          <p:cNvGrpSpPr/>
          <p:nvPr/>
        </p:nvGrpSpPr>
        <p:grpSpPr>
          <a:xfrm>
            <a:off x="551384" y="3261764"/>
            <a:ext cx="1425644" cy="1180432"/>
            <a:chOff x="551384" y="3261764"/>
            <a:chExt cx="1425644" cy="1180432"/>
          </a:xfrm>
        </p:grpSpPr>
        <p:pic>
          <p:nvPicPr>
            <p:cNvPr id="27" name="Grafik 26">
              <a:extLst>
                <a:ext uri="{FF2B5EF4-FFF2-40B4-BE49-F238E27FC236}">
                  <a16:creationId xmlns:a16="http://schemas.microsoft.com/office/drawing/2014/main" id="{8BCB95BE-05AC-45ED-8AF6-D13757A139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957" t="11655" r="14168" b="9483"/>
            <a:stretch/>
          </p:blipFill>
          <p:spPr>
            <a:xfrm>
              <a:off x="577998" y="3261764"/>
              <a:ext cx="1399030" cy="1180432"/>
            </a:xfrm>
            <a:prstGeom prst="rect">
              <a:avLst/>
            </a:prstGeom>
            <a:ln w="25400">
              <a:solidFill>
                <a:schemeClr val="tx1"/>
              </a:solidFill>
            </a:ln>
          </p:spPr>
        </p:pic>
        <p:sp>
          <p:nvSpPr>
            <p:cNvPr id="30" name="Textfeld 29">
              <a:extLst>
                <a:ext uri="{FF2B5EF4-FFF2-40B4-BE49-F238E27FC236}">
                  <a16:creationId xmlns:a16="http://schemas.microsoft.com/office/drawing/2014/main" id="{8931E594-994F-4B68-81C6-8904CFFB72C3}"/>
                </a:ext>
              </a:extLst>
            </p:cNvPr>
            <p:cNvSpPr txBox="1"/>
            <p:nvPr/>
          </p:nvSpPr>
          <p:spPr>
            <a:xfrm>
              <a:off x="551384" y="3265239"/>
              <a:ext cx="13364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FF0000"/>
                  </a:solidFill>
                  <a:effectLst/>
                  <a:uLnTx/>
                  <a:uFillTx/>
                  <a:latin typeface="Arial"/>
                  <a:ea typeface="+mn-ea"/>
                  <a:cs typeface="+mn-cs"/>
                </a:rPr>
                <a:t>KONRAD3D detect + track</a:t>
              </a:r>
              <a:endParaRPr kumimoji="0" lang="de-DE" sz="1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34" name="Gruppieren 33">
            <a:extLst>
              <a:ext uri="{FF2B5EF4-FFF2-40B4-BE49-F238E27FC236}">
                <a16:creationId xmlns:a16="http://schemas.microsoft.com/office/drawing/2014/main" id="{15F3C134-28F4-4046-A06F-5968BA5C2790}"/>
              </a:ext>
            </a:extLst>
          </p:cNvPr>
          <p:cNvGrpSpPr/>
          <p:nvPr/>
        </p:nvGrpSpPr>
        <p:grpSpPr>
          <a:xfrm>
            <a:off x="2459550" y="2869182"/>
            <a:ext cx="1584699" cy="1606609"/>
            <a:chOff x="2459550" y="2869182"/>
            <a:chExt cx="1584699" cy="1606609"/>
          </a:xfrm>
        </p:grpSpPr>
        <p:pic>
          <p:nvPicPr>
            <p:cNvPr id="28" name="Grafik 27">
              <a:extLst>
                <a:ext uri="{FF2B5EF4-FFF2-40B4-BE49-F238E27FC236}">
                  <a16:creationId xmlns:a16="http://schemas.microsoft.com/office/drawing/2014/main" id="{0E89EF5E-37CF-4EAE-BE44-752546522D22}"/>
                </a:ext>
              </a:extLst>
            </p:cNvPr>
            <p:cNvPicPr>
              <a:picLocks noChangeAspect="1"/>
            </p:cNvPicPr>
            <p:nvPr/>
          </p:nvPicPr>
          <p:blipFill rotWithShape="1">
            <a:blip r:embed="rId9">
              <a:extLst>
                <a:ext uri="{28A0092B-C50C-407E-A947-70E740481C1C}">
                  <a14:useLocalDpi xmlns:a14="http://schemas.microsoft.com/office/drawing/2010/main" val="0"/>
                </a:ext>
              </a:extLst>
            </a:blip>
            <a:srcRect l="11980" t="11269" r="8057" b="33227"/>
            <a:stretch/>
          </p:blipFill>
          <p:spPr>
            <a:xfrm>
              <a:off x="2459550" y="2869182"/>
              <a:ext cx="1584699" cy="1606609"/>
            </a:xfrm>
            <a:prstGeom prst="rect">
              <a:avLst/>
            </a:prstGeom>
          </p:spPr>
        </p:pic>
        <p:sp>
          <p:nvSpPr>
            <p:cNvPr id="33" name="Textfeld 32">
              <a:extLst>
                <a:ext uri="{FF2B5EF4-FFF2-40B4-BE49-F238E27FC236}">
                  <a16:creationId xmlns:a16="http://schemas.microsoft.com/office/drawing/2014/main" id="{6B1C976F-C189-4223-B4C1-1D039A108577}"/>
                </a:ext>
              </a:extLst>
            </p:cNvPr>
            <p:cNvSpPr txBox="1"/>
            <p:nvPr/>
          </p:nvSpPr>
          <p:spPr>
            <a:xfrm>
              <a:off x="2671316" y="2911342"/>
              <a:ext cx="1336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FFFFFF"/>
                  </a:solidFill>
                  <a:effectLst/>
                  <a:uLnTx/>
                  <a:uFillTx/>
                  <a:latin typeface="Arial"/>
                  <a:ea typeface="+mn-ea"/>
                  <a:cs typeface="+mn-cs"/>
                </a:rPr>
                <a:t>MFASIS / RTTOV</a:t>
              </a:r>
              <a:endParaRPr kumimoji="0" lang="de-DE" sz="1800" b="1" i="0" u="none" strike="noStrike" kern="1200" cap="none" spc="0" normalizeH="0" baseline="0" noProof="0">
                <a:ln>
                  <a:noFill/>
                </a:ln>
                <a:solidFill>
                  <a:srgbClr val="FFFFFF"/>
                </a:solidFill>
                <a:effectLst/>
                <a:uLnTx/>
                <a:uFillTx/>
                <a:latin typeface="Arial"/>
                <a:ea typeface="+mn-ea"/>
                <a:cs typeface="+mn-cs"/>
              </a:endParaRPr>
            </a:p>
          </p:txBody>
        </p:sp>
      </p:grpSp>
      <p:sp>
        <p:nvSpPr>
          <p:cNvPr id="23" name="Ellipse 22">
            <a:extLst>
              <a:ext uri="{FF2B5EF4-FFF2-40B4-BE49-F238E27FC236}">
                <a16:creationId xmlns:a16="http://schemas.microsoft.com/office/drawing/2014/main" id="{FAD41DF9-8DA0-4B46-B29E-75B92943E1CF}"/>
              </a:ext>
            </a:extLst>
          </p:cNvPr>
          <p:cNvSpPr/>
          <p:nvPr/>
        </p:nvSpPr>
        <p:spPr bwMode="auto">
          <a:xfrm>
            <a:off x="4718623" y="3662136"/>
            <a:ext cx="3033561" cy="409350"/>
          </a:xfrm>
          <a:prstGeom prst="ellipse">
            <a:avLst/>
          </a:prstGeom>
          <a:noFill/>
          <a:ln w="38100" cap="flat" cmpd="sng" algn="ctr">
            <a:solidFill>
              <a:srgbClr val="CC00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Textfeld 35">
            <a:extLst>
              <a:ext uri="{FF2B5EF4-FFF2-40B4-BE49-F238E27FC236}">
                <a16:creationId xmlns:a16="http://schemas.microsoft.com/office/drawing/2014/main" id="{CF14E065-C436-4E0C-A6D3-FF353EC1F5B2}"/>
              </a:ext>
            </a:extLst>
          </p:cNvPr>
          <p:cNvSpPr txBox="1"/>
          <p:nvPr/>
        </p:nvSpPr>
        <p:spPr>
          <a:xfrm>
            <a:off x="47328" y="5797713"/>
            <a:ext cx="3353537" cy="1015663"/>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Talk </a:t>
            </a:r>
            <a:r>
              <a:rPr lang="de-DE" sz="2000" b="1" dirty="0">
                <a:solidFill>
                  <a:srgbClr val="000000"/>
                </a:solidFill>
              </a:rPr>
              <a:t>Tue   </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2000" b="1" dirty="0">
                <a:solidFill>
                  <a:srgbClr val="0000FF"/>
                </a:solidFill>
              </a:rPr>
              <a:t>L. Neef</a:t>
            </a:r>
            <a:endParaRPr kumimoji="0" lang="de-DE" sz="20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FF"/>
                </a:solidFill>
              </a:rPr>
              <a:t>Assimilation </a:t>
            </a:r>
            <a:r>
              <a:rPr lang="de-DE" sz="2000" b="1" dirty="0" err="1">
                <a:solidFill>
                  <a:srgbClr val="0000FF"/>
                </a:solidFill>
              </a:rPr>
              <a:t>of</a:t>
            </a:r>
            <a:r>
              <a:rPr lang="de-DE" sz="2000" b="1" dirty="0">
                <a:solidFill>
                  <a:srgbClr val="0000FF"/>
                </a:solidFill>
              </a:rPr>
              <a:t> </a:t>
            </a:r>
            <a:r>
              <a:rPr lang="de-DE" sz="2000" b="1" dirty="0" err="1">
                <a:solidFill>
                  <a:srgbClr val="0000FF"/>
                </a:solidFill>
              </a:rPr>
              <a:t>lightning</a:t>
            </a:r>
            <a:r>
              <a:rPr lang="de-DE" sz="2000" b="1" dirty="0">
                <a:solidFill>
                  <a:srgbClr val="0000FF"/>
                </a:solidFill>
              </a:rPr>
              <a:t> and refl. </a:t>
            </a:r>
            <a:r>
              <a:rPr lang="de-DE" sz="2000" b="1" dirty="0" err="1">
                <a:solidFill>
                  <a:srgbClr val="0000FF"/>
                </a:solidFill>
              </a:rPr>
              <a:t>texture</a:t>
            </a:r>
            <a:r>
              <a:rPr lang="de-DE" sz="2000" b="1" dirty="0">
                <a:solidFill>
                  <a:srgbClr val="0000FF"/>
                </a:solidFill>
              </a:rPr>
              <a:t> </a:t>
            </a:r>
            <a:r>
              <a:rPr lang="de-DE" sz="2000" b="1" dirty="0" err="1">
                <a:solidFill>
                  <a:srgbClr val="0000FF"/>
                </a:solidFill>
              </a:rPr>
              <a:t>fraction</a:t>
            </a:r>
            <a:endParaRPr kumimoji="0" lang="de-DE" sz="2400" b="1" i="0" u="none" strike="noStrike" kern="1200" cap="none" spc="0" normalizeH="0" baseline="0" noProof="0" dirty="0">
              <a:ln>
                <a:noFill/>
              </a:ln>
              <a:solidFill>
                <a:srgbClr val="0000FF"/>
              </a:solidFill>
              <a:effectLst/>
              <a:uLnTx/>
              <a:uFillTx/>
              <a:latin typeface="Arial" charset="0"/>
              <a:ea typeface="+mn-ea"/>
              <a:cs typeface="Arial" charset="0"/>
            </a:endParaRPr>
          </a:p>
        </p:txBody>
      </p:sp>
      <p:sp>
        <p:nvSpPr>
          <p:cNvPr id="37" name="Textfeld 36">
            <a:extLst>
              <a:ext uri="{FF2B5EF4-FFF2-40B4-BE49-F238E27FC236}">
                <a16:creationId xmlns:a16="http://schemas.microsoft.com/office/drawing/2014/main" id="{88902A1C-681F-4214-8E7E-7726E60D5EB7}"/>
              </a:ext>
            </a:extLst>
          </p:cNvPr>
          <p:cNvSpPr txBox="1"/>
          <p:nvPr/>
        </p:nvSpPr>
        <p:spPr>
          <a:xfrm>
            <a:off x="3575720" y="5797713"/>
            <a:ext cx="4176464" cy="1015663"/>
          </a:xfrm>
          <a:prstGeom prst="rect">
            <a:avLst/>
          </a:prstGeom>
          <a:solidFill>
            <a:srgbClr val="B4FFB4"/>
          </a:solidFill>
          <a:ln w="41275">
            <a:solidFill>
              <a:srgbClr val="FF0000"/>
            </a:solidFill>
          </a:ln>
        </p:spPr>
        <p:txBody>
          <a:bodyPr wrap="square" rtlCol="0">
            <a:spAutoFit/>
          </a:bodyPr>
          <a:lstStyle/>
          <a:p>
            <a:pPr algn="ctr"/>
            <a:r>
              <a:rPr lang="de-DE" sz="2000" b="1" dirty="0"/>
              <a:t>Talk Tue</a:t>
            </a:r>
            <a:br>
              <a:rPr lang="de-DE" sz="2000" b="1" dirty="0"/>
            </a:br>
            <a:r>
              <a:rPr lang="de-DE" sz="2000" b="1" dirty="0"/>
              <a:t> </a:t>
            </a:r>
            <a:r>
              <a:rPr lang="de-DE" sz="2000" b="1" dirty="0">
                <a:solidFill>
                  <a:srgbClr val="0000FF"/>
                </a:solidFill>
              </a:rPr>
              <a:t>Kobra </a:t>
            </a:r>
            <a:r>
              <a:rPr lang="de-DE" sz="2000" b="1" dirty="0" err="1">
                <a:solidFill>
                  <a:srgbClr val="0000FF"/>
                </a:solidFill>
              </a:rPr>
              <a:t>Khosravian</a:t>
            </a:r>
            <a:r>
              <a:rPr lang="de-DE" sz="2000" b="1" dirty="0">
                <a:solidFill>
                  <a:srgbClr val="0000FF"/>
                </a:solidFill>
              </a:rPr>
              <a:t> (SPP-PROM)</a:t>
            </a:r>
          </a:p>
          <a:p>
            <a:pPr algn="ctr"/>
            <a:r>
              <a:rPr lang="de-DE" sz="2000" b="1" dirty="0" err="1">
                <a:solidFill>
                  <a:srgbClr val="0000FF"/>
                </a:solidFill>
              </a:rPr>
              <a:t>Towards</a:t>
            </a:r>
            <a:r>
              <a:rPr lang="de-DE" sz="2000" b="1" dirty="0">
                <a:solidFill>
                  <a:srgbClr val="0000FF"/>
                </a:solidFill>
              </a:rPr>
              <a:t> ZDR </a:t>
            </a:r>
            <a:r>
              <a:rPr lang="de-DE" sz="2000" b="1" dirty="0" err="1">
                <a:solidFill>
                  <a:srgbClr val="0000FF"/>
                </a:solidFill>
              </a:rPr>
              <a:t>column</a:t>
            </a:r>
            <a:r>
              <a:rPr lang="de-DE" sz="2000" b="1" dirty="0">
                <a:solidFill>
                  <a:srgbClr val="0000FF"/>
                </a:solidFill>
              </a:rPr>
              <a:t> DA</a:t>
            </a:r>
            <a:endParaRPr lang="de-DE" sz="2400" b="1" dirty="0">
              <a:solidFill>
                <a:srgbClr val="0000FF"/>
              </a:solidFill>
            </a:endParaRPr>
          </a:p>
        </p:txBody>
      </p:sp>
    </p:spTree>
    <p:extLst>
      <p:ext uri="{BB962C8B-B14F-4D97-AF65-F5344CB8AC3E}">
        <p14:creationId xmlns:p14="http://schemas.microsoft.com/office/powerpoint/2010/main" val="217966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91C70-2D2C-4246-8FE7-7A2FD05AC56D}"/>
              </a:ext>
            </a:extLst>
          </p:cNvPr>
          <p:cNvSpPr>
            <a:spLocks noGrp="1"/>
          </p:cNvSpPr>
          <p:nvPr>
            <p:ph type="title"/>
          </p:nvPr>
        </p:nvSpPr>
        <p:spPr/>
        <p:txBody>
          <a:bodyPr/>
          <a:lstStyle/>
          <a:p>
            <a:r>
              <a:rPr lang="de-DE" dirty="0" err="1"/>
              <a:t>Advanced</a:t>
            </a:r>
            <a:r>
              <a:rPr lang="de-DE" dirty="0"/>
              <a:t> 2-moment </a:t>
            </a:r>
            <a:r>
              <a:rPr lang="de-DE" dirty="0" err="1"/>
              <a:t>cloud</a:t>
            </a:r>
            <a:r>
              <a:rPr lang="de-DE" dirty="0"/>
              <a:t> </a:t>
            </a:r>
            <a:r>
              <a:rPr lang="de-DE" dirty="0" err="1"/>
              <a:t>microphysics</a:t>
            </a:r>
            <a:r>
              <a:rPr lang="de-DE" dirty="0"/>
              <a:t> </a:t>
            </a:r>
            <a:r>
              <a:rPr lang="de-DE" dirty="0" err="1"/>
              <a:t>scheme</a:t>
            </a:r>
            <a:br>
              <a:rPr lang="de-DE" dirty="0"/>
            </a:br>
            <a:r>
              <a:rPr lang="de-DE" dirty="0"/>
              <a:t>in ICON-RUC/-EPS</a:t>
            </a:r>
          </a:p>
        </p:txBody>
      </p:sp>
      <p:sp>
        <p:nvSpPr>
          <p:cNvPr id="3" name="Inhaltsplatzhalter 2">
            <a:extLst>
              <a:ext uri="{FF2B5EF4-FFF2-40B4-BE49-F238E27FC236}">
                <a16:creationId xmlns:a16="http://schemas.microsoft.com/office/drawing/2014/main" id="{936516ED-6609-4C89-8B1C-7D03D1B8C612}"/>
              </a:ext>
            </a:extLst>
          </p:cNvPr>
          <p:cNvSpPr>
            <a:spLocks noGrp="1"/>
          </p:cNvSpPr>
          <p:nvPr>
            <p:ph idx="1"/>
          </p:nvPr>
        </p:nvSpPr>
        <p:spPr>
          <a:xfrm>
            <a:off x="335707" y="1124744"/>
            <a:ext cx="11664949" cy="4318000"/>
          </a:xfrm>
        </p:spPr>
        <p:txBody>
          <a:bodyPr/>
          <a:lstStyle/>
          <a:p>
            <a:r>
              <a:rPr lang="de-DE" sz="2000" b="1" dirty="0" err="1">
                <a:solidFill>
                  <a:srgbClr val="0000FF"/>
                </a:solidFill>
              </a:rPr>
              <a:t>Significant</a:t>
            </a:r>
            <a:r>
              <a:rPr lang="de-DE" sz="2000" b="1" dirty="0">
                <a:solidFill>
                  <a:srgbClr val="0000FF"/>
                </a:solidFill>
              </a:rPr>
              <a:t> </a:t>
            </a:r>
            <a:r>
              <a:rPr lang="de-DE" sz="2000" b="1" dirty="0" err="1">
                <a:solidFill>
                  <a:srgbClr val="0000FF"/>
                </a:solidFill>
              </a:rPr>
              <a:t>investment</a:t>
            </a:r>
            <a:r>
              <a:rPr lang="de-DE" sz="2000" b="1" dirty="0">
                <a:solidFill>
                  <a:srgbClr val="0000FF"/>
                </a:solidFill>
              </a:rPr>
              <a:t> in 2-moment </a:t>
            </a:r>
            <a:r>
              <a:rPr lang="de-DE" sz="2000" b="1" dirty="0" err="1">
                <a:solidFill>
                  <a:srgbClr val="0000FF"/>
                </a:solidFill>
              </a:rPr>
              <a:t>cloud</a:t>
            </a:r>
            <a:r>
              <a:rPr lang="de-DE" sz="2000" b="1" dirty="0">
                <a:solidFill>
                  <a:srgbClr val="0000FF"/>
                </a:solidFill>
              </a:rPr>
              <a:t> </a:t>
            </a:r>
            <a:r>
              <a:rPr lang="de-DE" sz="2000" b="1" dirty="0" err="1">
                <a:solidFill>
                  <a:srgbClr val="0000FF"/>
                </a:solidFill>
              </a:rPr>
              <a:t>microphysics</a:t>
            </a:r>
            <a:r>
              <a:rPr lang="de-DE" sz="2000" dirty="0">
                <a:solidFill>
                  <a:srgbClr val="0000FF"/>
                </a:solidFill>
              </a:rPr>
              <a:t> </a:t>
            </a:r>
            <a:r>
              <a:rPr lang="de-DE" sz="2000" dirty="0"/>
              <a:t>( +50 % </a:t>
            </a:r>
            <a:r>
              <a:rPr lang="de-DE" sz="2000" dirty="0" err="1"/>
              <a:t>runtime</a:t>
            </a:r>
            <a:r>
              <a:rPr lang="de-DE" sz="2000" dirty="0"/>
              <a:t> </a:t>
            </a:r>
            <a:r>
              <a:rPr lang="de-DE" sz="2000" dirty="0" err="1"/>
              <a:t>compared</a:t>
            </a:r>
            <a:r>
              <a:rPr lang="de-DE" sz="2000" dirty="0"/>
              <a:t> </a:t>
            </a:r>
            <a:r>
              <a:rPr lang="de-DE" sz="2000" dirty="0" err="1"/>
              <a:t>to</a:t>
            </a:r>
            <a:r>
              <a:rPr lang="de-DE" sz="2000" dirty="0"/>
              <a:t> ICON-D2)</a:t>
            </a:r>
          </a:p>
          <a:p>
            <a:pPr lvl="1"/>
            <a:r>
              <a:rPr lang="de-DE" sz="2000" dirty="0"/>
              <a:t>Additional </a:t>
            </a:r>
            <a:r>
              <a:rPr lang="de-DE" sz="2000" dirty="0" err="1"/>
              <a:t>prognostic</a:t>
            </a:r>
            <a:r>
              <a:rPr lang="de-DE" sz="2000" dirty="0"/>
              <a:t> </a:t>
            </a:r>
            <a:r>
              <a:rPr lang="de-DE" sz="2000" dirty="0" err="1"/>
              <a:t>number</a:t>
            </a:r>
            <a:r>
              <a:rPr lang="de-DE" sz="2000" dirty="0"/>
              <a:t> </a:t>
            </a:r>
            <a:r>
              <a:rPr lang="de-DE" sz="2000" dirty="0" err="1"/>
              <a:t>concentrations</a:t>
            </a:r>
            <a:r>
              <a:rPr lang="de-DE" sz="2000" dirty="0"/>
              <a:t> </a:t>
            </a:r>
            <a:r>
              <a:rPr lang="de-DE" sz="2000" dirty="0" err="1"/>
              <a:t>as</a:t>
            </a:r>
            <a:r>
              <a:rPr lang="de-DE" sz="2000" dirty="0"/>
              <a:t> 2nd </a:t>
            </a:r>
            <a:r>
              <a:rPr lang="de-DE" sz="2000" dirty="0" err="1"/>
              <a:t>moment</a:t>
            </a:r>
            <a:r>
              <a:rPr lang="de-DE" sz="2000" dirty="0"/>
              <a:t>, additional </a:t>
            </a:r>
            <a:r>
              <a:rPr lang="de-DE" sz="2000" dirty="0" err="1"/>
              <a:t>prognostic</a:t>
            </a:r>
            <a:r>
              <a:rPr lang="de-DE" sz="2000" dirty="0"/>
              <a:t> </a:t>
            </a:r>
            <a:r>
              <a:rPr lang="de-DE" sz="2000" dirty="0" err="1"/>
              <a:t>hail</a:t>
            </a:r>
            <a:r>
              <a:rPr lang="de-DE" sz="2000" dirty="0"/>
              <a:t>.</a:t>
            </a:r>
          </a:p>
          <a:p>
            <a:pPr lvl="1"/>
            <a:r>
              <a:rPr lang="de-DE" sz="2000" dirty="0"/>
              <a:t>Quasi-</a:t>
            </a:r>
            <a:r>
              <a:rPr lang="de-DE" sz="2000" dirty="0" err="1"/>
              <a:t>prognostic</a:t>
            </a:r>
            <a:r>
              <a:rPr lang="de-DE" sz="2000" dirty="0"/>
              <a:t> </a:t>
            </a:r>
            <a:r>
              <a:rPr lang="de-DE" sz="2000" dirty="0" err="1"/>
              <a:t>hydrometeor</a:t>
            </a:r>
            <a:r>
              <a:rPr lang="de-DE" sz="2000" dirty="0"/>
              <a:t> </a:t>
            </a:r>
            <a:r>
              <a:rPr lang="de-DE" sz="2000" dirty="0" err="1"/>
              <a:t>size</a:t>
            </a:r>
            <a:endParaRPr lang="de-DE" sz="2000" dirty="0"/>
          </a:p>
          <a:p>
            <a:pPr>
              <a:spcBef>
                <a:spcPts val="1800"/>
              </a:spcBef>
            </a:pPr>
            <a:r>
              <a:rPr lang="de-DE" sz="2000" b="1" dirty="0" err="1">
                <a:solidFill>
                  <a:srgbClr val="0000FF"/>
                </a:solidFill>
              </a:rPr>
              <a:t>Justified</a:t>
            </a:r>
            <a:r>
              <a:rPr lang="de-DE" sz="2000" dirty="0"/>
              <a:t> </a:t>
            </a:r>
            <a:r>
              <a:rPr lang="de-DE" sz="2000" dirty="0" err="1"/>
              <a:t>because</a:t>
            </a:r>
            <a:r>
              <a:rPr lang="de-DE" sz="2000" dirty="0"/>
              <a:t> </a:t>
            </a:r>
            <a:r>
              <a:rPr lang="de-DE" sz="2000" dirty="0" err="1"/>
              <a:t>it</a:t>
            </a:r>
            <a:r>
              <a:rPr lang="de-DE" sz="2000" dirty="0"/>
              <a:t> </a:t>
            </a:r>
            <a:r>
              <a:rPr lang="de-DE" sz="2000" dirty="0" err="1"/>
              <a:t>is</a:t>
            </a:r>
            <a:r>
              <a:rPr lang="de-DE" sz="2000" dirty="0"/>
              <a:t> </a:t>
            </a:r>
            <a:r>
              <a:rPr lang="de-DE" sz="2000" dirty="0" err="1"/>
              <a:t>beneficial</a:t>
            </a:r>
            <a:r>
              <a:rPr lang="de-DE" sz="2000" dirty="0"/>
              <a:t> </a:t>
            </a:r>
            <a:r>
              <a:rPr lang="de-DE" sz="2000" dirty="0" err="1"/>
              <a:t>for</a:t>
            </a:r>
            <a:r>
              <a:rPr lang="de-DE" sz="2000" dirty="0"/>
              <a:t> </a:t>
            </a:r>
            <a:r>
              <a:rPr lang="de-DE" sz="2000" dirty="0" err="1"/>
              <a:t>the</a:t>
            </a:r>
            <a:r>
              <a:rPr lang="de-DE" sz="2000" dirty="0"/>
              <a:t> SINFONY:</a:t>
            </a:r>
          </a:p>
          <a:p>
            <a:pPr lvl="1"/>
            <a:r>
              <a:rPr lang="de-DE" sz="2000" dirty="0"/>
              <a:t>Bias </a:t>
            </a:r>
            <a:r>
              <a:rPr lang="de-DE" sz="2000" dirty="0" err="1"/>
              <a:t>reduction</a:t>
            </a:r>
            <a:r>
              <a:rPr lang="de-DE" sz="2000" dirty="0"/>
              <a:t> in DA </a:t>
            </a:r>
            <a:r>
              <a:rPr lang="de-DE" sz="2000" dirty="0" err="1"/>
              <a:t>of</a:t>
            </a:r>
            <a:r>
              <a:rPr lang="de-DE" sz="2000" dirty="0"/>
              <a:t> </a:t>
            </a:r>
            <a:r>
              <a:rPr lang="de-DE" sz="2000" dirty="0" err="1"/>
              <a:t>radar</a:t>
            </a:r>
            <a:r>
              <a:rPr lang="de-DE" sz="2000" dirty="0"/>
              <a:t> and </a:t>
            </a:r>
            <a:r>
              <a:rPr lang="de-DE" sz="2000" dirty="0" err="1"/>
              <a:t>sat</a:t>
            </a:r>
            <a:endParaRPr lang="de-DE" sz="2000" dirty="0"/>
          </a:p>
          <a:p>
            <a:pPr lvl="1"/>
            <a:r>
              <a:rPr lang="de-DE" sz="2000" dirty="0" err="1"/>
              <a:t>Combined</a:t>
            </a:r>
            <a:r>
              <a:rPr lang="de-DE" sz="2000" dirty="0"/>
              <a:t> </a:t>
            </a:r>
            <a:r>
              <a:rPr lang="de-DE" sz="2000" dirty="0" err="1"/>
              <a:t>products</a:t>
            </a:r>
            <a:r>
              <a:rPr lang="de-DE" sz="2000" dirty="0"/>
              <a:t> in </a:t>
            </a:r>
            <a:r>
              <a:rPr lang="de-DE" sz="2000" dirty="0" err="1"/>
              <a:t>radar</a:t>
            </a:r>
            <a:r>
              <a:rPr lang="de-DE" sz="2000" dirty="0"/>
              <a:t> </a:t>
            </a:r>
            <a:r>
              <a:rPr lang="de-DE" sz="2000" dirty="0" err="1"/>
              <a:t>observation</a:t>
            </a:r>
            <a:r>
              <a:rPr lang="de-DE" sz="2000" dirty="0"/>
              <a:t> </a:t>
            </a:r>
            <a:r>
              <a:rPr lang="de-DE" sz="2000" dirty="0" err="1"/>
              <a:t>space</a:t>
            </a:r>
            <a:endParaRPr lang="de-DE" sz="2000" dirty="0"/>
          </a:p>
          <a:p>
            <a:endParaRPr lang="de-DE" dirty="0"/>
          </a:p>
        </p:txBody>
      </p:sp>
      <p:sp>
        <p:nvSpPr>
          <p:cNvPr id="4" name="Foliennummernplatzhalter 3">
            <a:extLst>
              <a:ext uri="{FF2B5EF4-FFF2-40B4-BE49-F238E27FC236}">
                <a16:creationId xmlns:a16="http://schemas.microsoft.com/office/drawing/2014/main" id="{14D194AC-5612-49F2-8A23-DE6461D04F91}"/>
              </a:ext>
            </a:extLst>
          </p:cNvPr>
          <p:cNvSpPr>
            <a:spLocks noGrp="1"/>
          </p:cNvSpPr>
          <p:nvPr>
            <p:ph type="sldNum" sz="quarter" idx="11"/>
          </p:nvPr>
        </p:nvSpPr>
        <p:spPr/>
        <p:txBody>
          <a:bodyPr/>
          <a:lstStyle/>
          <a:p>
            <a:pPr>
              <a:defRPr/>
            </a:pPr>
            <a:fld id="{9AEE1EEC-1F3D-496F-80FE-60C0313105A3}" type="slidenum">
              <a:rPr lang="de-DE" smtClean="0"/>
              <a:pPr>
                <a:defRPr/>
              </a:pPr>
              <a:t>7</a:t>
            </a:fld>
            <a:endParaRPr lang="de-DE" dirty="0"/>
          </a:p>
        </p:txBody>
      </p:sp>
      <p:sp>
        <p:nvSpPr>
          <p:cNvPr id="5" name="Textfeld 4">
            <a:extLst>
              <a:ext uri="{FF2B5EF4-FFF2-40B4-BE49-F238E27FC236}">
                <a16:creationId xmlns:a16="http://schemas.microsoft.com/office/drawing/2014/main" id="{E29C3F6C-E8D9-4E8C-997E-C1BFA2732D76}"/>
              </a:ext>
            </a:extLst>
          </p:cNvPr>
          <p:cNvSpPr txBox="1"/>
          <p:nvPr/>
        </p:nvSpPr>
        <p:spPr>
          <a:xfrm>
            <a:off x="4151784" y="4246056"/>
            <a:ext cx="3487273" cy="1323439"/>
          </a:xfrm>
          <a:prstGeom prst="rect">
            <a:avLst/>
          </a:prstGeom>
          <a:solidFill>
            <a:srgbClr val="B4FFB4"/>
          </a:solidFill>
          <a:ln w="41275">
            <a:solidFill>
              <a:srgbClr val="FF0000"/>
            </a:solidFill>
          </a:ln>
        </p:spPr>
        <p:txBody>
          <a:bodyPr wrap="square" rtlCol="0">
            <a:spAutoFit/>
          </a:bodyPr>
          <a:lstStyle/>
          <a:p>
            <a:pPr algn="ctr"/>
            <a:r>
              <a:rPr lang="de-DE" sz="2000" b="1" dirty="0"/>
              <a:t>Talk </a:t>
            </a:r>
            <a:r>
              <a:rPr lang="de-DE" sz="2000" b="1" dirty="0" err="1"/>
              <a:t>Fri</a:t>
            </a:r>
            <a:br>
              <a:rPr lang="de-DE" sz="2000" b="1" dirty="0"/>
            </a:br>
            <a:r>
              <a:rPr lang="de-DE" sz="2000" b="1" dirty="0"/>
              <a:t> </a:t>
            </a:r>
            <a:r>
              <a:rPr lang="de-DE" sz="2000" b="1" dirty="0">
                <a:solidFill>
                  <a:srgbClr val="0000FF"/>
                </a:solidFill>
              </a:rPr>
              <a:t>Alberto de Lozar</a:t>
            </a:r>
          </a:p>
          <a:p>
            <a:pPr algn="ctr"/>
            <a:r>
              <a:rPr lang="de-DE" sz="2000" b="1" dirty="0" err="1">
                <a:solidFill>
                  <a:srgbClr val="0000FF"/>
                </a:solidFill>
              </a:rPr>
              <a:t>Comparison</a:t>
            </a:r>
            <a:r>
              <a:rPr lang="de-DE" sz="2000" b="1" dirty="0">
                <a:solidFill>
                  <a:srgbClr val="0000FF"/>
                </a:solidFill>
              </a:rPr>
              <a:t> and </a:t>
            </a:r>
            <a:r>
              <a:rPr lang="de-DE" sz="2000" b="1" dirty="0" err="1">
                <a:solidFill>
                  <a:srgbClr val="0000FF"/>
                </a:solidFill>
              </a:rPr>
              <a:t>tuning</a:t>
            </a:r>
            <a:r>
              <a:rPr lang="de-DE" sz="2000" b="1" dirty="0">
                <a:solidFill>
                  <a:srgbClr val="0000FF"/>
                </a:solidFill>
              </a:rPr>
              <a:t> </a:t>
            </a:r>
            <a:r>
              <a:rPr lang="de-DE" sz="2000" b="1" dirty="0" err="1">
                <a:solidFill>
                  <a:srgbClr val="0000FF"/>
                </a:solidFill>
              </a:rPr>
              <a:t>based</a:t>
            </a:r>
            <a:r>
              <a:rPr lang="de-DE" sz="2000" b="1" dirty="0">
                <a:solidFill>
                  <a:srgbClr val="0000FF"/>
                </a:solidFill>
              </a:rPr>
              <a:t> on </a:t>
            </a:r>
            <a:r>
              <a:rPr lang="de-DE" sz="2000" b="1" dirty="0" err="1">
                <a:solidFill>
                  <a:srgbClr val="0000FF"/>
                </a:solidFill>
              </a:rPr>
              <a:t>radar</a:t>
            </a:r>
            <a:r>
              <a:rPr lang="de-DE" sz="2000" b="1" dirty="0">
                <a:solidFill>
                  <a:srgbClr val="0000FF"/>
                </a:solidFill>
              </a:rPr>
              <a:t> and </a:t>
            </a:r>
            <a:r>
              <a:rPr lang="de-DE" sz="2000" b="1" dirty="0" err="1">
                <a:solidFill>
                  <a:srgbClr val="0000FF"/>
                </a:solidFill>
              </a:rPr>
              <a:t>sat</a:t>
            </a:r>
            <a:r>
              <a:rPr lang="de-DE" sz="2000" b="1" dirty="0">
                <a:solidFill>
                  <a:srgbClr val="0000FF"/>
                </a:solidFill>
              </a:rPr>
              <a:t> </a:t>
            </a:r>
            <a:r>
              <a:rPr lang="de-DE" sz="2000" b="1" dirty="0" err="1">
                <a:solidFill>
                  <a:srgbClr val="0000FF"/>
                </a:solidFill>
              </a:rPr>
              <a:t>obs</a:t>
            </a:r>
            <a:endParaRPr lang="de-DE" sz="2400" b="1" dirty="0">
              <a:solidFill>
                <a:srgbClr val="0000FF"/>
              </a:solidFill>
            </a:endParaRPr>
          </a:p>
        </p:txBody>
      </p:sp>
      <p:sp>
        <p:nvSpPr>
          <p:cNvPr id="6" name="Textfeld 5">
            <a:extLst>
              <a:ext uri="{FF2B5EF4-FFF2-40B4-BE49-F238E27FC236}">
                <a16:creationId xmlns:a16="http://schemas.microsoft.com/office/drawing/2014/main" id="{E8A5D6DE-DAE7-4E25-A2D9-96D342A7ABDB}"/>
              </a:ext>
            </a:extLst>
          </p:cNvPr>
          <p:cNvSpPr txBox="1"/>
          <p:nvPr/>
        </p:nvSpPr>
        <p:spPr>
          <a:xfrm>
            <a:off x="352524" y="4246056"/>
            <a:ext cx="3252091" cy="1323439"/>
          </a:xfrm>
          <a:prstGeom prst="rect">
            <a:avLst/>
          </a:prstGeom>
          <a:solidFill>
            <a:srgbClr val="B4FFB4"/>
          </a:solidFill>
          <a:ln w="41275">
            <a:solidFill>
              <a:srgbClr val="FF0000"/>
            </a:solidFill>
          </a:ln>
        </p:spPr>
        <p:txBody>
          <a:bodyPr wrap="square" rtlCol="0">
            <a:spAutoFit/>
          </a:bodyPr>
          <a:lstStyle/>
          <a:p>
            <a:pPr algn="ctr"/>
            <a:r>
              <a:rPr lang="de-DE" sz="2000" b="1" dirty="0"/>
              <a:t>Talk Thu</a:t>
            </a:r>
            <a:br>
              <a:rPr lang="de-DE" sz="2000" b="1" dirty="0"/>
            </a:br>
            <a:r>
              <a:rPr lang="de-DE" sz="2000" b="1" dirty="0"/>
              <a:t> </a:t>
            </a:r>
            <a:r>
              <a:rPr lang="de-DE" sz="2000" b="1" dirty="0">
                <a:solidFill>
                  <a:srgbClr val="0000FF"/>
                </a:solidFill>
              </a:rPr>
              <a:t>Sophie Löbel</a:t>
            </a:r>
          </a:p>
          <a:p>
            <a:pPr algn="ctr"/>
            <a:r>
              <a:rPr lang="de-DE" sz="2000" b="1" dirty="0">
                <a:solidFill>
                  <a:srgbClr val="0000FF"/>
                </a:solidFill>
              </a:rPr>
              <a:t>DSD </a:t>
            </a:r>
            <a:r>
              <a:rPr lang="de-DE" sz="2000" b="1" dirty="0" err="1">
                <a:solidFill>
                  <a:srgbClr val="0000FF"/>
                </a:solidFill>
              </a:rPr>
              <a:t>comparison</a:t>
            </a:r>
            <a:r>
              <a:rPr lang="de-DE" sz="2000" b="1" dirty="0">
                <a:solidFill>
                  <a:srgbClr val="0000FF"/>
                </a:solidFill>
              </a:rPr>
              <a:t> </a:t>
            </a:r>
            <a:r>
              <a:rPr lang="de-DE" sz="2000" b="1" dirty="0" err="1">
                <a:solidFill>
                  <a:srgbClr val="0000FF"/>
                </a:solidFill>
              </a:rPr>
              <a:t>with</a:t>
            </a:r>
            <a:r>
              <a:rPr lang="de-DE" sz="2000" b="1" dirty="0">
                <a:solidFill>
                  <a:srgbClr val="0000FF"/>
                </a:solidFill>
              </a:rPr>
              <a:t> </a:t>
            </a:r>
            <a:r>
              <a:rPr lang="de-DE" sz="2000" b="1" dirty="0" err="1">
                <a:solidFill>
                  <a:srgbClr val="0000FF"/>
                </a:solidFill>
              </a:rPr>
              <a:t>distrometers</a:t>
            </a:r>
            <a:endParaRPr lang="de-DE" sz="2400" b="1" dirty="0">
              <a:solidFill>
                <a:srgbClr val="0000FF"/>
              </a:solidFill>
            </a:endParaRPr>
          </a:p>
        </p:txBody>
      </p:sp>
    </p:spTree>
    <p:extLst>
      <p:ext uri="{BB962C8B-B14F-4D97-AF65-F5344CB8AC3E}">
        <p14:creationId xmlns:p14="http://schemas.microsoft.com/office/powerpoint/2010/main" val="38812183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pPr>
              <a:defRPr/>
            </a:pPr>
            <a:fld id="{9AEE1EEC-1F3D-496F-80FE-60C0313105A3}" type="slidenum">
              <a:rPr lang="de-DE" smtClean="0"/>
              <a:pPr>
                <a:defRPr/>
              </a:pPr>
              <a:t>8</a:t>
            </a:fld>
            <a:endParaRPr lang="de-DE" dirty="0"/>
          </a:p>
        </p:txBody>
      </p:sp>
      <p:sp>
        <p:nvSpPr>
          <p:cNvPr id="6" name="Inhaltsplatzhalter 2"/>
          <p:cNvSpPr txBox="1">
            <a:spLocks/>
          </p:cNvSpPr>
          <p:nvPr/>
        </p:nvSpPr>
        <p:spPr>
          <a:xfrm>
            <a:off x="6260659" y="1628800"/>
            <a:ext cx="5931341" cy="4320480"/>
          </a:xfrm>
          <a:prstGeom prst="rect">
            <a:avLst/>
          </a:prstGeom>
        </p:spPr>
        <p:txBody>
          <a:bodyPr/>
          <a:lstStyle>
            <a:lvl1pPr marL="352425" indent="-352425"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ea typeface="+mn-ea"/>
                <a:cs typeface="+mn-cs"/>
              </a:defRPr>
            </a:lvl1pPr>
            <a:lvl2pPr marL="692150" indent="-26035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2pPr>
            <a:lvl3pPr marL="1143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3pPr>
            <a:lvl4pPr marL="1600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4pPr>
            <a:lvl5pPr marL="20574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mn-lt"/>
              </a:defRPr>
            </a:lvl5pPr>
            <a:lvl6pPr marL="25146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6pPr>
            <a:lvl7pPr marL="29718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7pPr>
            <a:lvl8pPr marL="34290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8pPr>
            <a:lvl9pPr marL="3886200" indent="-228600" algn="l" rtl="0" eaLnBrk="0" fontAlgn="base" hangingPunct="0">
              <a:spcBef>
                <a:spcPct val="40000"/>
              </a:spcBef>
              <a:spcAft>
                <a:spcPct val="0"/>
              </a:spcAft>
              <a:buClr>
                <a:schemeClr val="accent1"/>
              </a:buClr>
              <a:buFont typeface="Wingdings" pitchFamily="2" charset="2"/>
              <a:buChar char="è"/>
              <a:defRPr>
                <a:solidFill>
                  <a:schemeClr val="tx1"/>
                </a:solidFill>
                <a:latin typeface="+mn-lt"/>
              </a:defRPr>
            </a:lvl9pPr>
          </a:lstStyle>
          <a:p>
            <a:pPr marL="0" indent="0">
              <a:buNone/>
            </a:pPr>
            <a:r>
              <a:rPr lang="de-DE" b="1" kern="0" dirty="0" err="1">
                <a:solidFill>
                  <a:srgbClr val="0000FF"/>
                </a:solidFill>
              </a:rPr>
              <a:t>Simulated</a:t>
            </a:r>
            <a:r>
              <a:rPr lang="de-DE" b="1" kern="0" dirty="0">
                <a:solidFill>
                  <a:srgbClr val="0000FF"/>
                </a:solidFill>
              </a:rPr>
              <a:t> </a:t>
            </a:r>
            <a:r>
              <a:rPr lang="de-DE" b="1" kern="0" dirty="0" err="1">
                <a:solidFill>
                  <a:srgbClr val="0000FF"/>
                </a:solidFill>
              </a:rPr>
              <a:t>radar</a:t>
            </a:r>
            <a:r>
              <a:rPr lang="de-DE" b="1" kern="0" dirty="0">
                <a:solidFill>
                  <a:srgbClr val="0000FF"/>
                </a:solidFill>
              </a:rPr>
              <a:t> </a:t>
            </a:r>
            <a:r>
              <a:rPr lang="de-DE" b="1" kern="0" dirty="0" err="1">
                <a:solidFill>
                  <a:srgbClr val="0000FF"/>
                </a:solidFill>
              </a:rPr>
              <a:t>moments</a:t>
            </a:r>
            <a:r>
              <a:rPr lang="de-DE" b="1" kern="0" dirty="0">
                <a:solidFill>
                  <a:srgbClr val="0000FF"/>
                </a:solidFill>
              </a:rPr>
              <a:t> </a:t>
            </a:r>
            <a:r>
              <a:rPr lang="de-DE" b="1" kern="0" dirty="0" err="1">
                <a:solidFill>
                  <a:srgbClr val="0000FF"/>
                </a:solidFill>
              </a:rPr>
              <a:t>along</a:t>
            </a:r>
            <a:r>
              <a:rPr lang="de-DE" b="1" kern="0" dirty="0">
                <a:solidFill>
                  <a:srgbClr val="0000FF"/>
                </a:solidFill>
              </a:rPr>
              <a:t> all </a:t>
            </a:r>
            <a:r>
              <a:rPr lang="de-DE" b="1" kern="0" dirty="0" err="1">
                <a:solidFill>
                  <a:srgbClr val="0000FF"/>
                </a:solidFill>
              </a:rPr>
              <a:t>the</a:t>
            </a:r>
            <a:r>
              <a:rPr lang="de-DE" b="1" kern="0" dirty="0">
                <a:solidFill>
                  <a:srgbClr val="0000FF"/>
                </a:solidFill>
              </a:rPr>
              <a:t> </a:t>
            </a:r>
            <a:r>
              <a:rPr lang="de-DE" b="1" kern="0" dirty="0" err="1">
                <a:solidFill>
                  <a:srgbClr val="0000FF"/>
                </a:solidFill>
              </a:rPr>
              <a:t>rays</a:t>
            </a:r>
            <a:r>
              <a:rPr lang="de-DE" b="1" kern="0" dirty="0">
                <a:solidFill>
                  <a:srgbClr val="0000FF"/>
                </a:solidFill>
              </a:rPr>
              <a:t> </a:t>
            </a:r>
            <a:r>
              <a:rPr lang="de-DE" b="1" kern="0" dirty="0" err="1">
                <a:solidFill>
                  <a:srgbClr val="0000FF"/>
                </a:solidFill>
              </a:rPr>
              <a:t>of</a:t>
            </a:r>
            <a:r>
              <a:rPr lang="de-DE" b="1" kern="0" dirty="0">
                <a:solidFill>
                  <a:srgbClr val="0000FF"/>
                </a:solidFill>
              </a:rPr>
              <a:t> </a:t>
            </a:r>
            <a:r>
              <a:rPr lang="de-DE" b="1" kern="0" dirty="0" err="1">
                <a:solidFill>
                  <a:srgbClr val="0000FF"/>
                </a:solidFill>
              </a:rPr>
              <a:t>synthetic</a:t>
            </a:r>
            <a:r>
              <a:rPr lang="de-DE" b="1" kern="0" dirty="0">
                <a:solidFill>
                  <a:srgbClr val="0000FF"/>
                </a:solidFill>
              </a:rPr>
              <a:t> </a:t>
            </a:r>
            <a:r>
              <a:rPr lang="de-DE" b="1" kern="0" dirty="0" err="1">
                <a:solidFill>
                  <a:srgbClr val="0000FF"/>
                </a:solidFill>
              </a:rPr>
              <a:t>volume</a:t>
            </a:r>
            <a:r>
              <a:rPr lang="de-DE" b="1" kern="0" dirty="0">
                <a:solidFill>
                  <a:srgbClr val="0000FF"/>
                </a:solidFill>
              </a:rPr>
              <a:t> </a:t>
            </a:r>
            <a:r>
              <a:rPr lang="de-DE" b="1" kern="0" dirty="0" err="1">
                <a:solidFill>
                  <a:srgbClr val="0000FF"/>
                </a:solidFill>
              </a:rPr>
              <a:t>scans</a:t>
            </a:r>
            <a:r>
              <a:rPr lang="de-DE" b="1" kern="0" dirty="0">
                <a:solidFill>
                  <a:srgbClr val="0000FF"/>
                </a:solidFill>
              </a:rPr>
              <a:t> </a:t>
            </a:r>
            <a:r>
              <a:rPr lang="de-DE" b="1" kern="0" dirty="0" err="1">
                <a:solidFill>
                  <a:srgbClr val="0000FF"/>
                </a:solidFill>
              </a:rPr>
              <a:t>every</a:t>
            </a:r>
            <a:r>
              <a:rPr lang="de-DE" b="1" kern="0" dirty="0">
                <a:solidFill>
                  <a:srgbClr val="0000FF"/>
                </a:solidFill>
              </a:rPr>
              <a:t> 5‘:</a:t>
            </a:r>
            <a:endParaRPr lang="de-DE" b="1" u="sng" kern="0" dirty="0">
              <a:solidFill>
                <a:srgbClr val="0000FF"/>
              </a:solidFill>
            </a:endParaRPr>
          </a:p>
          <a:p>
            <a:pPr>
              <a:spcBef>
                <a:spcPts val="900"/>
              </a:spcBef>
            </a:pPr>
            <a:r>
              <a:rPr lang="de-DE" b="1" kern="0" dirty="0">
                <a:solidFill>
                  <a:srgbClr val="FF0000"/>
                </a:solidFill>
              </a:rPr>
              <a:t>Radar </a:t>
            </a:r>
            <a:r>
              <a:rPr lang="de-DE" b="1" kern="0" dirty="0" err="1">
                <a:solidFill>
                  <a:srgbClr val="FF0000"/>
                </a:solidFill>
              </a:rPr>
              <a:t>reflectivity</a:t>
            </a:r>
            <a:r>
              <a:rPr lang="de-DE" b="1" kern="0" dirty="0">
                <a:solidFill>
                  <a:srgbClr val="FF0000"/>
                </a:solidFill>
              </a:rPr>
              <a:t> </a:t>
            </a:r>
            <a:r>
              <a:rPr lang="de-DE" b="1" kern="0" dirty="0" err="1">
                <a:solidFill>
                  <a:srgbClr val="FF0000"/>
                </a:solidFill>
              </a:rPr>
              <a:t>Z</a:t>
            </a:r>
            <a:r>
              <a:rPr lang="de-DE" b="1" kern="0" baseline="-25000" dirty="0" err="1">
                <a:solidFill>
                  <a:srgbClr val="FF0000"/>
                </a:solidFill>
              </a:rPr>
              <a:t>h</a:t>
            </a:r>
            <a:r>
              <a:rPr lang="de-DE" b="1" kern="0" dirty="0">
                <a:solidFill>
                  <a:srgbClr val="FF0000"/>
                </a:solidFill>
              </a:rPr>
              <a:t> Mie / T-matrix </a:t>
            </a:r>
            <a:r>
              <a:rPr lang="de-DE" b="1" kern="0" dirty="0" err="1">
                <a:solidFill>
                  <a:srgbClr val="FF0000"/>
                </a:solidFill>
              </a:rPr>
              <a:t>spheroids</a:t>
            </a:r>
            <a:endParaRPr lang="de-DE" kern="0" dirty="0"/>
          </a:p>
          <a:p>
            <a:pPr>
              <a:spcBef>
                <a:spcPts val="900"/>
              </a:spcBef>
            </a:pPr>
            <a:r>
              <a:rPr lang="de-DE" b="1" kern="0" dirty="0">
                <a:solidFill>
                  <a:srgbClr val="FF0000"/>
                </a:solidFill>
              </a:rPr>
              <a:t>Radial wind </a:t>
            </a:r>
            <a:r>
              <a:rPr lang="de-DE" b="1" kern="0" dirty="0" err="1">
                <a:solidFill>
                  <a:srgbClr val="FF0000"/>
                </a:solidFill>
              </a:rPr>
              <a:t>V</a:t>
            </a:r>
            <a:r>
              <a:rPr lang="de-DE" b="1" kern="0" baseline="-25000" dirty="0" err="1">
                <a:solidFill>
                  <a:srgbClr val="FF0000"/>
                </a:solidFill>
              </a:rPr>
              <a:t>r</a:t>
            </a:r>
            <a:r>
              <a:rPr lang="de-DE" b="1" kern="0" baseline="-25000" dirty="0">
                <a:solidFill>
                  <a:srgbClr val="FF0000"/>
                </a:solidFill>
              </a:rPr>
              <a:t> </a:t>
            </a:r>
            <a:endParaRPr lang="de-DE" b="1" kern="0" dirty="0"/>
          </a:p>
          <a:p>
            <a:pPr>
              <a:spcBef>
                <a:spcPts val="900"/>
              </a:spcBef>
            </a:pPr>
            <a:r>
              <a:rPr lang="de-DE" b="1" kern="0" dirty="0" err="1"/>
              <a:t>Under</a:t>
            </a:r>
            <a:r>
              <a:rPr lang="de-DE" b="1" kern="0" dirty="0"/>
              <a:t> </a:t>
            </a:r>
            <a:r>
              <a:rPr lang="de-DE" b="1" kern="0" dirty="0" err="1"/>
              <a:t>devel</a:t>
            </a:r>
            <a:r>
              <a:rPr lang="de-DE" b="1" kern="0" dirty="0"/>
              <a:t>: </a:t>
            </a:r>
            <a:r>
              <a:rPr lang="de-DE" b="1" kern="0" dirty="0" err="1">
                <a:solidFill>
                  <a:srgbClr val="FF0000"/>
                </a:solidFill>
              </a:rPr>
              <a:t>polarisation</a:t>
            </a:r>
            <a:r>
              <a:rPr lang="de-DE" b="1" kern="0" dirty="0">
                <a:solidFill>
                  <a:srgbClr val="FF0000"/>
                </a:solidFill>
              </a:rPr>
              <a:t> </a:t>
            </a:r>
            <a:r>
              <a:rPr lang="de-DE" b="1" kern="0" dirty="0" err="1">
                <a:solidFill>
                  <a:srgbClr val="FF0000"/>
                </a:solidFill>
              </a:rPr>
              <a:t>parameters</a:t>
            </a:r>
            <a:r>
              <a:rPr lang="de-DE" b="1" kern="0" dirty="0">
                <a:solidFill>
                  <a:srgbClr val="FF0000"/>
                </a:solidFill>
              </a:rPr>
              <a:t> </a:t>
            </a:r>
            <a:r>
              <a:rPr lang="de-DE" b="1" kern="0" dirty="0" err="1">
                <a:solidFill>
                  <a:srgbClr val="FF0000"/>
                </a:solidFill>
              </a:rPr>
              <a:t>Z</a:t>
            </a:r>
            <a:r>
              <a:rPr lang="de-DE" b="1" kern="0" baseline="-25000" dirty="0" err="1">
                <a:solidFill>
                  <a:srgbClr val="FF0000"/>
                </a:solidFill>
              </a:rPr>
              <a:t>v</a:t>
            </a:r>
            <a:r>
              <a:rPr lang="de-DE" b="1" kern="0" dirty="0">
                <a:solidFill>
                  <a:srgbClr val="FF0000"/>
                </a:solidFill>
              </a:rPr>
              <a:t>, ZDR, KDP, PHIDP, RHOHV, LDR, A</a:t>
            </a:r>
            <a:r>
              <a:rPr lang="de-DE" b="1" kern="0" baseline="-25000" dirty="0">
                <a:solidFill>
                  <a:srgbClr val="FF0000"/>
                </a:solidFill>
              </a:rPr>
              <a:t>h</a:t>
            </a:r>
            <a:r>
              <a:rPr lang="de-DE" b="1" kern="0" dirty="0">
                <a:solidFill>
                  <a:srgbClr val="FF0000"/>
                </a:solidFill>
              </a:rPr>
              <a:t>, </a:t>
            </a:r>
            <a:r>
              <a:rPr lang="de-DE" b="1" kern="0" dirty="0" err="1">
                <a:solidFill>
                  <a:srgbClr val="FF0000"/>
                </a:solidFill>
              </a:rPr>
              <a:t>A</a:t>
            </a:r>
            <a:r>
              <a:rPr lang="de-DE" b="1" kern="0" baseline="-25000" dirty="0" err="1">
                <a:solidFill>
                  <a:srgbClr val="FF0000"/>
                </a:solidFill>
              </a:rPr>
              <a:t>v</a:t>
            </a:r>
            <a:endParaRPr lang="de-DE" b="1" kern="0" dirty="0">
              <a:solidFill>
                <a:srgbClr val="FF0000"/>
              </a:solidFill>
            </a:endParaRPr>
          </a:p>
          <a:p>
            <a:pPr>
              <a:spcBef>
                <a:spcPts val="2400"/>
              </a:spcBef>
            </a:pPr>
            <a:r>
              <a:rPr lang="de-DE" b="1" kern="0" dirty="0"/>
              <a:t>Radars: DWD + </a:t>
            </a:r>
            <a:r>
              <a:rPr lang="de-DE" b="1" kern="0" dirty="0" err="1"/>
              <a:t>other</a:t>
            </a:r>
            <a:r>
              <a:rPr lang="de-DE" b="1" kern="0" dirty="0"/>
              <a:t> </a:t>
            </a:r>
            <a:r>
              <a:rPr lang="de-DE" b="1" kern="0" dirty="0" err="1"/>
              <a:t>Europ</a:t>
            </a:r>
            <a:r>
              <a:rPr lang="de-DE" b="1" kern="0" dirty="0"/>
              <a:t>. </a:t>
            </a:r>
            <a:r>
              <a:rPr lang="de-DE" b="1" kern="0" dirty="0" err="1"/>
              <a:t>radars</a:t>
            </a:r>
            <a:r>
              <a:rPr lang="de-DE" b="1" kern="0" dirty="0"/>
              <a:t> </a:t>
            </a:r>
            <a:r>
              <a:rPr lang="de-DE" b="1" kern="0" dirty="0" err="1"/>
              <a:t>from</a:t>
            </a:r>
            <a:r>
              <a:rPr lang="de-DE" b="1" kern="0" dirty="0"/>
              <a:t> OPERA</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2252" t="4901" r="15257" b="16686"/>
          <a:stretch/>
        </p:blipFill>
        <p:spPr>
          <a:xfrm>
            <a:off x="500019" y="956242"/>
            <a:ext cx="5760640" cy="5192690"/>
          </a:xfrm>
          <a:prstGeom prst="rect">
            <a:avLst/>
          </a:prstGeom>
        </p:spPr>
      </p:pic>
      <p:sp>
        <p:nvSpPr>
          <p:cNvPr id="9" name="Titel 2">
            <a:extLst>
              <a:ext uri="{FF2B5EF4-FFF2-40B4-BE49-F238E27FC236}">
                <a16:creationId xmlns:a16="http://schemas.microsoft.com/office/drawing/2014/main" id="{F590AC6E-CAD2-4D46-AD9C-0FF806F2AD5E}"/>
              </a:ext>
            </a:extLst>
          </p:cNvPr>
          <p:cNvSpPr txBox="1">
            <a:spLocks/>
          </p:cNvSpPr>
          <p:nvPr/>
        </p:nvSpPr>
        <p:spPr bwMode="auto">
          <a:xfrm>
            <a:off x="527051" y="332656"/>
            <a:ext cx="111379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0" fontAlgn="base" hangingPunct="0">
              <a:spcBef>
                <a:spcPct val="0"/>
              </a:spcBef>
              <a:spcAft>
                <a:spcPct val="0"/>
              </a:spcAft>
              <a:defRPr sz="2400" b="1">
                <a:solidFill>
                  <a:schemeClr val="accent1"/>
                </a:solidFill>
                <a:latin typeface="Arial" charset="0"/>
              </a:defRPr>
            </a:lvl6pPr>
            <a:lvl7pPr marL="914400" algn="l" rtl="0" eaLnBrk="0" fontAlgn="base" hangingPunct="0">
              <a:spcBef>
                <a:spcPct val="0"/>
              </a:spcBef>
              <a:spcAft>
                <a:spcPct val="0"/>
              </a:spcAft>
              <a:defRPr sz="2400" b="1">
                <a:solidFill>
                  <a:schemeClr val="accent1"/>
                </a:solidFill>
                <a:latin typeface="Arial" charset="0"/>
              </a:defRPr>
            </a:lvl7pPr>
            <a:lvl8pPr marL="1371600" algn="l" rtl="0" eaLnBrk="0" fontAlgn="base" hangingPunct="0">
              <a:spcBef>
                <a:spcPct val="0"/>
              </a:spcBef>
              <a:spcAft>
                <a:spcPct val="0"/>
              </a:spcAft>
              <a:defRPr sz="2400" b="1">
                <a:solidFill>
                  <a:schemeClr val="accent1"/>
                </a:solidFill>
                <a:latin typeface="Arial" charset="0"/>
              </a:defRPr>
            </a:lvl8pPr>
            <a:lvl9pPr marL="1828800" algn="l" rtl="0" eaLnBrk="0" fontAlgn="base" hangingPunct="0">
              <a:spcBef>
                <a:spcPct val="0"/>
              </a:spcBef>
              <a:spcAft>
                <a:spcPct val="0"/>
              </a:spcAft>
              <a:defRPr sz="2400" b="1">
                <a:solidFill>
                  <a:schemeClr val="accent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rgbClr val="2D4B9B"/>
                </a:solidFill>
                <a:effectLst/>
                <a:uLnTx/>
                <a:uFillTx/>
                <a:latin typeface="Arial"/>
                <a:ea typeface="+mj-ea"/>
                <a:cs typeface="+mj-cs"/>
              </a:rPr>
              <a:t>Radar </a:t>
            </a:r>
            <a:r>
              <a:rPr kumimoji="0" lang="de-DE" sz="2400" b="1" i="0" u="none" strike="noStrike" kern="0" cap="none" spc="0" normalizeH="0" baseline="0" noProof="0" dirty="0" err="1">
                <a:ln>
                  <a:noFill/>
                </a:ln>
                <a:solidFill>
                  <a:srgbClr val="2D4B9B"/>
                </a:solidFill>
                <a:effectLst/>
                <a:uLnTx/>
                <a:uFillTx/>
                <a:latin typeface="Arial"/>
                <a:ea typeface="+mj-ea"/>
                <a:cs typeface="+mj-cs"/>
              </a:rPr>
              <a:t>forward</a:t>
            </a:r>
            <a:r>
              <a:rPr kumimoji="0" lang="de-DE" sz="2400" b="1" i="0" u="none" strike="noStrike" kern="0" cap="none" spc="0" normalizeH="0" baseline="0" noProof="0" dirty="0">
                <a:ln>
                  <a:noFill/>
                </a:ln>
                <a:solidFill>
                  <a:srgbClr val="2D4B9B"/>
                </a:solidFill>
                <a:effectLst/>
                <a:uLnTx/>
                <a:uFillTx/>
                <a:latin typeface="Arial"/>
                <a:ea typeface="+mj-ea"/>
                <a:cs typeface="+mj-cs"/>
              </a:rPr>
              <a:t> </a:t>
            </a:r>
            <a:r>
              <a:rPr kumimoji="0" lang="de-DE" sz="2400" b="1" i="0" u="none" strike="noStrike" kern="0" cap="none" spc="0" normalizeH="0" baseline="0" noProof="0" dirty="0" err="1">
                <a:ln>
                  <a:noFill/>
                </a:ln>
                <a:solidFill>
                  <a:srgbClr val="2D4B9B"/>
                </a:solidFill>
                <a:effectLst/>
                <a:uLnTx/>
                <a:uFillTx/>
                <a:latin typeface="Arial"/>
                <a:ea typeface="+mj-ea"/>
                <a:cs typeface="+mj-cs"/>
              </a:rPr>
              <a:t>operator</a:t>
            </a:r>
            <a:r>
              <a:rPr kumimoji="0" lang="de-DE" sz="2400" b="1" i="0" u="none" strike="noStrike" kern="0" cap="none" spc="0" normalizeH="0" baseline="0" noProof="0" dirty="0">
                <a:ln>
                  <a:noFill/>
                </a:ln>
                <a:solidFill>
                  <a:srgbClr val="2D4B9B"/>
                </a:solidFill>
                <a:effectLst/>
                <a:uLnTx/>
                <a:uFillTx/>
                <a:latin typeface="Arial"/>
                <a:ea typeface="+mj-ea"/>
                <a:cs typeface="+mj-cs"/>
              </a:rPr>
              <a:t> EMVORADO </a:t>
            </a:r>
            <a:r>
              <a:rPr kumimoji="0" lang="de-DE" sz="2400" b="1" i="0" u="none" strike="noStrike" kern="0" cap="none" spc="0" normalizeH="0" baseline="0" noProof="0" dirty="0" err="1">
                <a:ln>
                  <a:noFill/>
                </a:ln>
                <a:solidFill>
                  <a:srgbClr val="2D4B9B"/>
                </a:solidFill>
                <a:effectLst/>
                <a:uLnTx/>
                <a:uFillTx/>
                <a:latin typeface="Arial"/>
                <a:ea typeface="+mj-ea"/>
                <a:cs typeface="+mj-cs"/>
              </a:rPr>
              <a:t>for</a:t>
            </a:r>
            <a:r>
              <a:rPr kumimoji="0" lang="de-DE" sz="2400" b="1" i="0" u="none" strike="noStrike" kern="0" cap="none" spc="0" normalizeH="0" baseline="0" noProof="0" dirty="0">
                <a:ln>
                  <a:noFill/>
                </a:ln>
                <a:solidFill>
                  <a:srgbClr val="2D4B9B"/>
                </a:solidFill>
                <a:effectLst/>
                <a:uLnTx/>
                <a:uFillTx/>
                <a:latin typeface="Arial"/>
                <a:ea typeface="+mj-ea"/>
                <a:cs typeface="+mj-cs"/>
              </a:rPr>
              <a:t> </a:t>
            </a:r>
            <a:r>
              <a:rPr kumimoji="0" lang="de-DE" sz="2400" b="1" i="0" u="none" strike="noStrike" kern="0" cap="none" spc="0" normalizeH="0" baseline="0" noProof="0" dirty="0" err="1">
                <a:ln>
                  <a:noFill/>
                </a:ln>
                <a:solidFill>
                  <a:srgbClr val="2D4B9B"/>
                </a:solidFill>
                <a:effectLst/>
                <a:uLnTx/>
                <a:uFillTx/>
                <a:latin typeface="Arial"/>
                <a:ea typeface="+mj-ea"/>
                <a:cs typeface="+mj-cs"/>
              </a:rPr>
              <a:t>volume</a:t>
            </a:r>
            <a:r>
              <a:rPr kumimoji="0" lang="de-DE" sz="2400" b="1" i="0" u="none" strike="noStrike" kern="0" cap="none" spc="0" normalizeH="0" baseline="0" noProof="0" dirty="0">
                <a:ln>
                  <a:noFill/>
                </a:ln>
                <a:solidFill>
                  <a:srgbClr val="2D4B9B"/>
                </a:solidFill>
                <a:effectLst/>
                <a:uLnTx/>
                <a:uFillTx/>
                <a:latin typeface="Arial"/>
                <a:ea typeface="+mj-ea"/>
                <a:cs typeface="+mj-cs"/>
              </a:rPr>
              <a:t> </a:t>
            </a:r>
            <a:r>
              <a:rPr kumimoji="0" lang="de-DE" sz="2400" b="1" i="0" u="none" strike="noStrike" kern="0" cap="none" spc="0" normalizeH="0" baseline="0" noProof="0" dirty="0" err="1">
                <a:ln>
                  <a:noFill/>
                </a:ln>
                <a:solidFill>
                  <a:srgbClr val="2D4B9B"/>
                </a:solidFill>
                <a:effectLst/>
                <a:uLnTx/>
                <a:uFillTx/>
                <a:latin typeface="Arial"/>
                <a:ea typeface="+mj-ea"/>
                <a:cs typeface="+mj-cs"/>
              </a:rPr>
              <a:t>scans</a:t>
            </a:r>
            <a:endParaRPr kumimoji="0" lang="de-DE" sz="2400" b="1" i="0" u="none" strike="noStrike" kern="0" cap="none" spc="0" normalizeH="0" baseline="0" noProof="0" dirty="0">
              <a:ln>
                <a:noFill/>
              </a:ln>
              <a:solidFill>
                <a:srgbClr val="2D4B9B"/>
              </a:solidFill>
              <a:effectLst/>
              <a:uLnTx/>
              <a:uFillTx/>
              <a:latin typeface="Arial"/>
              <a:ea typeface="+mj-ea"/>
              <a:cs typeface="+mj-cs"/>
            </a:endParaRPr>
          </a:p>
        </p:txBody>
      </p:sp>
      <p:sp>
        <p:nvSpPr>
          <p:cNvPr id="8" name="Rechteck 7">
            <a:extLst>
              <a:ext uri="{FF2B5EF4-FFF2-40B4-BE49-F238E27FC236}">
                <a16:creationId xmlns:a16="http://schemas.microsoft.com/office/drawing/2014/main" id="{96C37F56-E25F-4BFE-9B18-F0FDC7B39C69}"/>
              </a:ext>
            </a:extLst>
          </p:cNvPr>
          <p:cNvSpPr/>
          <p:nvPr/>
        </p:nvSpPr>
        <p:spPr>
          <a:xfrm>
            <a:off x="47328" y="6290156"/>
            <a:ext cx="8321488" cy="523220"/>
          </a:xfrm>
          <a:prstGeom prst="rect">
            <a:avLst/>
          </a:prstGeom>
          <a:solidFill>
            <a:schemeClr val="bg1"/>
          </a:solidFill>
          <a:ln w="38100">
            <a:solidFill>
              <a:srgbClr val="FF0000"/>
            </a:solidFill>
          </a:ln>
        </p:spPr>
        <p:txBody>
          <a:bodyPr wrap="square">
            <a:spAutoFit/>
          </a:bodyPr>
          <a:lstStyle/>
          <a:p>
            <a:r>
              <a:rPr lang="en-US" sz="1400" dirty="0"/>
              <a:t>Zeng et al., 2016: An efficient volume-scanning radar forward operator for NWP models: description and coupling to the COSMO model, QJRMS, </a:t>
            </a:r>
            <a:r>
              <a:rPr lang="en-US" sz="1400" b="1" dirty="0"/>
              <a:t>142</a:t>
            </a:r>
            <a:r>
              <a:rPr lang="en-US" sz="1400" dirty="0"/>
              <a:t>, 3234-3256, doi:10.1002/qj.2904</a:t>
            </a:r>
            <a:endParaRPr lang="de-DE" sz="1400" dirty="0"/>
          </a:p>
        </p:txBody>
      </p:sp>
      <p:sp>
        <p:nvSpPr>
          <p:cNvPr id="7" name="Textfeld 6">
            <a:extLst>
              <a:ext uri="{FF2B5EF4-FFF2-40B4-BE49-F238E27FC236}">
                <a16:creationId xmlns:a16="http://schemas.microsoft.com/office/drawing/2014/main" id="{898A48A2-8B1B-4D87-95DA-AB15C6665F43}"/>
              </a:ext>
            </a:extLst>
          </p:cNvPr>
          <p:cNvSpPr txBox="1"/>
          <p:nvPr/>
        </p:nvSpPr>
        <p:spPr>
          <a:xfrm>
            <a:off x="8688287" y="44624"/>
            <a:ext cx="3459867" cy="1323439"/>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00"/>
                </a:solidFill>
              </a:rPr>
              <a:t>Talk</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00"/>
                </a:solidFill>
                <a:effectLst/>
                <a:uLnTx/>
                <a:uFillTx/>
                <a:latin typeface="Arial" charset="0"/>
                <a:ea typeface="+mn-ea"/>
                <a:cs typeface="Arial" charset="0"/>
              </a:rPr>
              <a:t>Fri</a:t>
            </a: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2000" b="1" dirty="0">
                <a:solidFill>
                  <a:srgbClr val="0000FF"/>
                </a:solidFill>
              </a:rPr>
              <a:t>Suomi Dutta (SPP-PROM)</a:t>
            </a:r>
            <a:endParaRPr kumimoji="0" lang="de-DE" sz="2000" b="1" i="0" u="none" strike="noStrike" kern="1200" cap="none" spc="0" normalizeH="0" baseline="0" noProof="0" dirty="0">
              <a:ln>
                <a:noFill/>
              </a:ln>
              <a:solidFill>
                <a:srgbClr val="0000FF"/>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err="1">
                <a:solidFill>
                  <a:srgbClr val="0000FF"/>
                </a:solidFill>
              </a:rPr>
              <a:t>Realistic</a:t>
            </a:r>
            <a:r>
              <a:rPr lang="de-DE" sz="2000" b="1" dirty="0">
                <a:solidFill>
                  <a:srgbClr val="0000FF"/>
                </a:solidFill>
              </a:rPr>
              <a:t> </a:t>
            </a:r>
            <a:r>
              <a:rPr lang="de-DE" sz="2000" b="1" dirty="0" err="1">
                <a:solidFill>
                  <a:srgbClr val="0000FF"/>
                </a:solidFill>
              </a:rPr>
              <a:t>snow</a:t>
            </a:r>
            <a:r>
              <a:rPr lang="de-DE" sz="2000" b="1" dirty="0">
                <a:solidFill>
                  <a:srgbClr val="0000FF"/>
                </a:solidFill>
              </a:rPr>
              <a:t> </a:t>
            </a:r>
            <a:r>
              <a:rPr lang="de-DE" sz="2000" b="1" dirty="0" err="1">
                <a:solidFill>
                  <a:srgbClr val="0000FF"/>
                </a:solidFill>
              </a:rPr>
              <a:t>flake</a:t>
            </a:r>
            <a:r>
              <a:rPr lang="de-DE" sz="2000" b="1" dirty="0">
                <a:solidFill>
                  <a:srgbClr val="0000FF"/>
                </a:solidFill>
              </a:rPr>
              <a:t> </a:t>
            </a:r>
            <a:r>
              <a:rPr lang="de-DE" sz="2000" b="1" dirty="0" err="1">
                <a:solidFill>
                  <a:srgbClr val="0000FF"/>
                </a:solidFill>
              </a:rPr>
              <a:t>shapes</a:t>
            </a:r>
            <a:r>
              <a:rPr lang="de-DE" sz="2000" b="1" dirty="0">
                <a:solidFill>
                  <a:srgbClr val="0000FF"/>
                </a:solidFill>
              </a:rPr>
              <a:t> </a:t>
            </a:r>
            <a:r>
              <a:rPr lang="de-DE" sz="2000" b="1" dirty="0" err="1">
                <a:solidFill>
                  <a:srgbClr val="0000FF"/>
                </a:solidFill>
              </a:rPr>
              <a:t>for</a:t>
            </a:r>
            <a:r>
              <a:rPr lang="de-DE" sz="2000" b="1" dirty="0">
                <a:solidFill>
                  <a:srgbClr val="0000FF"/>
                </a:solidFill>
              </a:rPr>
              <a:t> polar. </a:t>
            </a:r>
            <a:r>
              <a:rPr lang="de-DE" sz="2000" b="1" dirty="0" err="1">
                <a:solidFill>
                  <a:srgbClr val="0000FF"/>
                </a:solidFill>
              </a:rPr>
              <a:t>moments</a:t>
            </a:r>
            <a:endParaRPr kumimoji="0" lang="de-DE" sz="2400" b="1" i="0" u="none" strike="noStrike" kern="1200" cap="none" spc="0" normalizeH="0" baseline="0" noProof="0" dirty="0">
              <a:ln>
                <a:noFill/>
              </a:ln>
              <a:solidFill>
                <a:srgbClr val="0000FF"/>
              </a:solidFill>
              <a:effectLst/>
              <a:uLnTx/>
              <a:uFillTx/>
              <a:latin typeface="Arial" charset="0"/>
              <a:ea typeface="+mn-ea"/>
              <a:cs typeface="Arial" charset="0"/>
            </a:endParaRPr>
          </a:p>
        </p:txBody>
      </p:sp>
      <p:sp>
        <p:nvSpPr>
          <p:cNvPr id="10" name="Textfeld 9">
            <a:extLst>
              <a:ext uri="{FF2B5EF4-FFF2-40B4-BE49-F238E27FC236}">
                <a16:creationId xmlns:a16="http://schemas.microsoft.com/office/drawing/2014/main" id="{8A9EAFB1-3EF9-4693-A329-D81609A08172}"/>
              </a:ext>
            </a:extLst>
          </p:cNvPr>
          <p:cNvSpPr txBox="1"/>
          <p:nvPr/>
        </p:nvSpPr>
        <p:spPr>
          <a:xfrm>
            <a:off x="8184233" y="4841865"/>
            <a:ext cx="3963922" cy="1323439"/>
          </a:xfrm>
          <a:prstGeom prst="rect">
            <a:avLst/>
          </a:prstGeom>
          <a:solidFill>
            <a:srgbClr val="B4FFB4"/>
          </a:solidFill>
          <a:ln w="41275">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Talk </a:t>
            </a:r>
            <a:r>
              <a:rPr lang="de-DE" sz="2000" b="1" dirty="0" err="1">
                <a:solidFill>
                  <a:srgbClr val="000000"/>
                </a:solidFill>
              </a:rPr>
              <a:t>Fri</a:t>
            </a:r>
            <a:b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2000" b="1" i="0" u="none" strike="noStrike" kern="1200" cap="none" spc="0" normalizeH="0" baseline="0" noProof="0" dirty="0">
                <a:ln>
                  <a:noFill/>
                </a:ln>
                <a:solidFill>
                  <a:srgbClr val="000000"/>
                </a:solidFill>
                <a:effectLst/>
                <a:uLnTx/>
                <a:uFillTx/>
                <a:latin typeface="Arial" charset="0"/>
                <a:ea typeface="+mn-ea"/>
                <a:cs typeface="Arial" charset="0"/>
              </a:rPr>
              <a:t> </a:t>
            </a:r>
            <a:r>
              <a:rPr lang="de-DE" sz="2000" b="1" noProof="0" dirty="0">
                <a:solidFill>
                  <a:srgbClr val="0000FF"/>
                </a:solidFill>
              </a:rPr>
              <a:t>Julian </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Steinheuer (SPP-PROM)</a:t>
            </a:r>
          </a:p>
          <a:p>
            <a:pPr marL="0" marR="0" lvl="0" indent="0" algn="ctr" defTabSz="914400" rtl="0" eaLnBrk="1" fontAlgn="base" latinLnBrk="0" hangingPunct="1">
              <a:lnSpc>
                <a:spcPct val="100000"/>
              </a:lnSpc>
              <a:spcBef>
                <a:spcPct val="0"/>
              </a:spcBef>
              <a:spcAft>
                <a:spcPct val="0"/>
              </a:spcAft>
              <a:buClrTx/>
              <a:buSzTx/>
              <a:buFontTx/>
              <a:buNone/>
              <a:tabLst/>
              <a:defRPr/>
            </a:pPr>
            <a:r>
              <a:rPr lang="de-DE" sz="2000" b="1" dirty="0">
                <a:solidFill>
                  <a:srgbClr val="0000FF"/>
                </a:solidFill>
              </a:rPr>
              <a:t>E</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valuation</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of</a:t>
            </a:r>
            <a:r>
              <a:rPr kumimoji="0" lang="de-DE" sz="2000" b="1" i="0" u="none" strike="noStrike" kern="1200" cap="none" spc="0" normalizeH="0" baseline="0" noProof="0" dirty="0">
                <a:ln>
                  <a:noFill/>
                </a:ln>
                <a:solidFill>
                  <a:srgbClr val="0000FF"/>
                </a:solidFill>
                <a:effectLst/>
                <a:uLnTx/>
                <a:uFillTx/>
                <a:latin typeface="Arial" charset="0"/>
                <a:ea typeface="+mn-ea"/>
                <a:cs typeface="Arial" charset="0"/>
              </a:rPr>
              <a:t> ICON-2mom </a:t>
            </a:r>
            <a:r>
              <a:rPr kumimoji="0" lang="de-DE" sz="2000" b="1" i="0" u="none" strike="noStrike" kern="1200" cap="none" spc="0" normalizeH="0" baseline="0" noProof="0" dirty="0" err="1">
                <a:ln>
                  <a:noFill/>
                </a:ln>
                <a:solidFill>
                  <a:srgbClr val="0000FF"/>
                </a:solidFill>
                <a:effectLst/>
                <a:uLnTx/>
                <a:uFillTx/>
                <a:latin typeface="Arial" charset="0"/>
                <a:ea typeface="+mn-ea"/>
                <a:cs typeface="Arial" charset="0"/>
              </a:rPr>
              <a:t>by</a:t>
            </a:r>
            <a:r>
              <a:rPr kumimoji="0" lang="de-DE" sz="2000" b="1" i="0" u="none" strike="noStrike" kern="1200" cap="none" spc="0" normalizeH="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noProof="0" dirty="0" err="1">
                <a:ln>
                  <a:noFill/>
                </a:ln>
                <a:solidFill>
                  <a:srgbClr val="0000FF"/>
                </a:solidFill>
                <a:effectLst/>
                <a:uLnTx/>
                <a:uFillTx/>
                <a:latin typeface="Arial" charset="0"/>
                <a:ea typeface="+mn-ea"/>
                <a:cs typeface="Arial" charset="0"/>
              </a:rPr>
              <a:t>polarimetric</a:t>
            </a:r>
            <a:r>
              <a:rPr kumimoji="0" lang="de-DE" sz="2000" b="1" i="0" u="none" strike="noStrike" kern="1200" cap="none" spc="0" normalizeH="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noProof="0" dirty="0" err="1">
                <a:ln>
                  <a:noFill/>
                </a:ln>
                <a:solidFill>
                  <a:srgbClr val="0000FF"/>
                </a:solidFill>
                <a:effectLst/>
                <a:uLnTx/>
                <a:uFillTx/>
                <a:latin typeface="Arial" charset="0"/>
                <a:ea typeface="+mn-ea"/>
                <a:cs typeface="Arial" charset="0"/>
              </a:rPr>
              <a:t>radar</a:t>
            </a:r>
            <a:r>
              <a:rPr kumimoji="0" lang="de-DE" sz="2000" b="1" i="0" u="none" strike="noStrike" kern="1200" cap="none" spc="0" normalizeH="0" noProof="0" dirty="0">
                <a:ln>
                  <a:noFill/>
                </a:ln>
                <a:solidFill>
                  <a:srgbClr val="0000FF"/>
                </a:solidFill>
                <a:effectLst/>
                <a:uLnTx/>
                <a:uFillTx/>
                <a:latin typeface="Arial" charset="0"/>
                <a:ea typeface="+mn-ea"/>
                <a:cs typeface="Arial" charset="0"/>
              </a:rPr>
              <a:t> </a:t>
            </a:r>
            <a:r>
              <a:rPr kumimoji="0" lang="de-DE" sz="2000" b="1" i="0" u="none" strike="noStrike" kern="1200" cap="none" spc="0" normalizeH="0" noProof="0" dirty="0" err="1">
                <a:ln>
                  <a:noFill/>
                </a:ln>
                <a:solidFill>
                  <a:srgbClr val="0000FF"/>
                </a:solidFill>
                <a:effectLst/>
                <a:uLnTx/>
                <a:uFillTx/>
                <a:latin typeface="Arial" charset="0"/>
                <a:ea typeface="+mn-ea"/>
                <a:cs typeface="Arial" charset="0"/>
              </a:rPr>
              <a:t>data</a:t>
            </a:r>
            <a:endParaRPr kumimoji="0" lang="de-DE" sz="2400" b="1" i="0" u="none" strike="noStrike" kern="1200" cap="none" spc="0" normalizeH="0" baseline="0" noProof="0" dirty="0">
              <a:ln>
                <a:noFill/>
              </a:ln>
              <a:solidFill>
                <a:srgbClr val="0000FF"/>
              </a:solidFill>
              <a:effectLst/>
              <a:uLnTx/>
              <a:uFillTx/>
              <a:latin typeface="Arial" charset="0"/>
              <a:ea typeface="+mn-ea"/>
              <a:cs typeface="Arial" charset="0"/>
            </a:endParaRPr>
          </a:p>
        </p:txBody>
      </p:sp>
    </p:spTree>
    <p:extLst>
      <p:ext uri="{BB962C8B-B14F-4D97-AF65-F5344CB8AC3E}">
        <p14:creationId xmlns:p14="http://schemas.microsoft.com/office/powerpoint/2010/main" val="161468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149C4-D57B-F9E8-8398-64E1DF451620}"/>
            </a:ext>
          </a:extLst>
        </p:cNvPr>
        <p:cNvGrpSpPr/>
        <p:nvPr/>
      </p:nvGrpSpPr>
      <p:grpSpPr>
        <a:xfrm>
          <a:off x="0" y="0"/>
          <a:ext cx="0" cy="0"/>
          <a:chOff x="0" y="0"/>
          <a:chExt cx="0" cy="0"/>
        </a:xfrm>
      </p:grpSpPr>
      <p:pic>
        <p:nvPicPr>
          <p:cNvPr id="32" name="Picture 2" descr="Plot object">
            <a:extLst>
              <a:ext uri="{FF2B5EF4-FFF2-40B4-BE49-F238E27FC236}">
                <a16:creationId xmlns:a16="http://schemas.microsoft.com/office/drawing/2014/main" id="{18F25520-EA4C-4FDB-8633-E514A503A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38" b="21622"/>
          <a:stretch/>
        </p:blipFill>
        <p:spPr bwMode="auto">
          <a:xfrm>
            <a:off x="3240360" y="1216728"/>
            <a:ext cx="8688288" cy="49720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ieren 17">
            <a:extLst>
              <a:ext uri="{FF2B5EF4-FFF2-40B4-BE49-F238E27FC236}">
                <a16:creationId xmlns:a16="http://schemas.microsoft.com/office/drawing/2014/main" id="{36B17520-AF85-40D7-85BA-D85D5E05DF35}"/>
              </a:ext>
            </a:extLst>
          </p:cNvPr>
          <p:cNvGrpSpPr/>
          <p:nvPr/>
        </p:nvGrpSpPr>
        <p:grpSpPr>
          <a:xfrm>
            <a:off x="3036569" y="1668525"/>
            <a:ext cx="1524268" cy="4219139"/>
            <a:chOff x="-109628" y="1402398"/>
            <a:chExt cx="1524268" cy="4219139"/>
          </a:xfrm>
        </p:grpSpPr>
        <p:sp>
          <p:nvSpPr>
            <p:cNvPr id="20" name="Textfeld 19">
              <a:extLst>
                <a:ext uri="{FF2B5EF4-FFF2-40B4-BE49-F238E27FC236}">
                  <a16:creationId xmlns:a16="http://schemas.microsoft.com/office/drawing/2014/main" id="{DB52637A-421F-44BC-B11A-839A6C306C6C}"/>
                </a:ext>
              </a:extLst>
            </p:cNvPr>
            <p:cNvSpPr txBox="1"/>
            <p:nvPr/>
          </p:nvSpPr>
          <p:spPr>
            <a:xfrm>
              <a:off x="-96688" y="5252205"/>
              <a:ext cx="151132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charset="0"/>
                  <a:ea typeface="+mn-ea"/>
                  <a:cs typeface="Arial" charset="0"/>
                </a:rPr>
                <a:t>„poor“</a:t>
              </a:r>
            </a:p>
          </p:txBody>
        </p:sp>
        <p:sp>
          <p:nvSpPr>
            <p:cNvPr id="19" name="Textfeld 18">
              <a:extLst>
                <a:ext uri="{FF2B5EF4-FFF2-40B4-BE49-F238E27FC236}">
                  <a16:creationId xmlns:a16="http://schemas.microsoft.com/office/drawing/2014/main" id="{BB7AFD2F-DC11-44D8-9BE4-CC7E40BD1983}"/>
                </a:ext>
              </a:extLst>
            </p:cNvPr>
            <p:cNvSpPr txBox="1"/>
            <p:nvPr/>
          </p:nvSpPr>
          <p:spPr>
            <a:xfrm>
              <a:off x="-109628" y="1402398"/>
              <a:ext cx="115212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Arial" charset="0"/>
                  <a:ea typeface="+mn-ea"/>
                  <a:cs typeface="Arial" charset="0"/>
                </a:rPr>
                <a:t>„good“</a:t>
              </a:r>
            </a:p>
          </p:txBody>
        </p:sp>
      </p:grpSp>
      <p:pic>
        <p:nvPicPr>
          <p:cNvPr id="33" name="Picture 2" descr="Plot object">
            <a:extLst>
              <a:ext uri="{FF2B5EF4-FFF2-40B4-BE49-F238E27FC236}">
                <a16:creationId xmlns:a16="http://schemas.microsoft.com/office/drawing/2014/main" id="{74297D7B-16D1-4D62-B1F8-4968F90CC8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 t="9004" r="71922" b="35375"/>
          <a:stretch/>
        </p:blipFill>
        <p:spPr bwMode="auto">
          <a:xfrm>
            <a:off x="90113" y="1804904"/>
            <a:ext cx="2957141" cy="31499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0A3FD81-6015-3009-F9B0-1F6B0781C666}"/>
              </a:ext>
            </a:extLst>
          </p:cNvPr>
          <p:cNvSpPr>
            <a:spLocks noGrp="1"/>
          </p:cNvSpPr>
          <p:nvPr>
            <p:ph type="title"/>
          </p:nvPr>
        </p:nvSpPr>
        <p:spPr/>
        <p:txBody>
          <a:bodyPr/>
          <a:lstStyle/>
          <a:p>
            <a:r>
              <a:rPr lang="de-DE" dirty="0" err="1"/>
              <a:t>From</a:t>
            </a:r>
            <a:r>
              <a:rPr lang="de-DE" dirty="0"/>
              <a:t> </a:t>
            </a:r>
            <a:r>
              <a:rPr lang="de-DE" dirty="0" err="1"/>
              <a:t>user</a:t>
            </a:r>
            <a:r>
              <a:rPr lang="de-DE" dirty="0"/>
              <a:t> </a:t>
            </a:r>
            <a:r>
              <a:rPr lang="de-DE" dirty="0" err="1"/>
              <a:t>perspective</a:t>
            </a:r>
            <a:r>
              <a:rPr lang="de-DE" dirty="0"/>
              <a:t>: 1h rain </a:t>
            </a:r>
            <a:r>
              <a:rPr lang="de-DE" dirty="0" err="1"/>
              <a:t>sum</a:t>
            </a:r>
            <a:r>
              <a:rPr lang="de-DE" dirty="0"/>
              <a:t> </a:t>
            </a:r>
            <a:r>
              <a:rPr lang="de-DE" dirty="0">
                <a:solidFill>
                  <a:srgbClr val="0000FF"/>
                </a:solidFill>
              </a:rPr>
              <a:t>ICON-RUC</a:t>
            </a:r>
            <a:r>
              <a:rPr lang="de-DE" dirty="0"/>
              <a:t> and </a:t>
            </a:r>
            <a:r>
              <a:rPr lang="de-DE" dirty="0">
                <a:solidFill>
                  <a:srgbClr val="FF0000"/>
                </a:solidFill>
              </a:rPr>
              <a:t>ICON-D2</a:t>
            </a:r>
            <a:br>
              <a:rPr lang="de-DE" dirty="0"/>
            </a:br>
            <a:r>
              <a:rPr lang="de-DE" dirty="0" err="1"/>
              <a:t>verified</a:t>
            </a:r>
            <a:r>
              <a:rPr lang="de-DE" dirty="0"/>
              <a:t> </a:t>
            </a:r>
            <a:r>
              <a:rPr lang="de-DE" dirty="0" err="1"/>
              <a:t>against</a:t>
            </a:r>
            <a:r>
              <a:rPr lang="de-DE" dirty="0"/>
              <a:t> </a:t>
            </a:r>
            <a:r>
              <a:rPr lang="de-DE" dirty="0" err="1"/>
              <a:t>gauge-adjusted</a:t>
            </a:r>
            <a:r>
              <a:rPr lang="de-DE" dirty="0"/>
              <a:t> QPE (</a:t>
            </a:r>
            <a:r>
              <a:rPr lang="de-DE" dirty="0" err="1"/>
              <a:t>Radolan</a:t>
            </a:r>
            <a:r>
              <a:rPr lang="de-DE" dirty="0"/>
              <a:t> RW), </a:t>
            </a:r>
            <a:r>
              <a:rPr lang="de-DE" dirty="0">
                <a:solidFill>
                  <a:srgbClr val="DD9609"/>
                </a:solidFill>
              </a:rPr>
              <a:t>08/2024</a:t>
            </a:r>
          </a:p>
        </p:txBody>
      </p:sp>
      <p:sp>
        <p:nvSpPr>
          <p:cNvPr id="4" name="Foliennummernplatzhalter 3">
            <a:extLst>
              <a:ext uri="{FF2B5EF4-FFF2-40B4-BE49-F238E27FC236}">
                <a16:creationId xmlns:a16="http://schemas.microsoft.com/office/drawing/2014/main" id="{EBE5DAD5-DF0C-91EE-9D7E-BC18D1E6895D}"/>
              </a:ext>
            </a:extLst>
          </p:cNvPr>
          <p:cNvSpPr>
            <a:spLocks noGrp="1"/>
          </p:cNvSpPr>
          <p:nvPr>
            <p:ph type="sldNum" sz="quarter" idx="11"/>
          </p:nvPr>
        </p:nvSpPr>
        <p:spPr/>
        <p:txBody>
          <a:bodyPr/>
          <a:lstStyle/>
          <a:p>
            <a:pPr>
              <a:defRPr/>
            </a:pPr>
            <a:fld id="{9AEE1EEC-1F3D-496F-80FE-60C0313105A3}" type="slidenum">
              <a:rPr lang="de-DE" smtClean="0"/>
              <a:pPr>
                <a:defRPr/>
              </a:pPr>
              <a:t>9</a:t>
            </a:fld>
            <a:endParaRPr lang="de-DE" dirty="0"/>
          </a:p>
        </p:txBody>
      </p:sp>
      <p:sp>
        <p:nvSpPr>
          <p:cNvPr id="8" name="Rechteck 7">
            <a:extLst>
              <a:ext uri="{FF2B5EF4-FFF2-40B4-BE49-F238E27FC236}">
                <a16:creationId xmlns:a16="http://schemas.microsoft.com/office/drawing/2014/main" id="{293F7625-A5FF-4ED9-8355-B35D354808CF}"/>
              </a:ext>
            </a:extLst>
          </p:cNvPr>
          <p:cNvSpPr/>
          <p:nvPr/>
        </p:nvSpPr>
        <p:spPr bwMode="auto">
          <a:xfrm>
            <a:off x="1296144" y="5599632"/>
            <a:ext cx="1511324" cy="50405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C93FA857-211D-45A1-BCB3-6E82FF789D7D}"/>
              </a:ext>
            </a:extLst>
          </p:cNvPr>
          <p:cNvSpPr txBox="1"/>
          <p:nvPr/>
        </p:nvSpPr>
        <p:spPr>
          <a:xfrm>
            <a:off x="8184042" y="1608570"/>
            <a:ext cx="1008112" cy="276999"/>
          </a:xfrm>
          <a:prstGeom prst="rect">
            <a:avLst/>
          </a:prstGeom>
          <a:solidFill>
            <a:schemeClr val="bg1">
              <a:lumMod val="85000"/>
            </a:schemeClr>
          </a:solidFill>
        </p:spPr>
        <p:txBody>
          <a:bodyPr wrap="square" lIns="0" tIns="0" rIns="0" bIns="0" rtlCol="0">
            <a:spAutoFit/>
          </a:bodyPr>
          <a:lstStyle/>
          <a:p>
            <a:pPr algn="ctr"/>
            <a:r>
              <a:rPr lang="de-DE" dirty="0"/>
              <a:t>20 km</a:t>
            </a:r>
          </a:p>
        </p:txBody>
      </p:sp>
      <p:grpSp>
        <p:nvGrpSpPr>
          <p:cNvPr id="7" name="Gruppieren 6">
            <a:extLst>
              <a:ext uri="{FF2B5EF4-FFF2-40B4-BE49-F238E27FC236}">
                <a16:creationId xmlns:a16="http://schemas.microsoft.com/office/drawing/2014/main" id="{095002D6-366F-4E4A-8D42-E08A3607F96C}"/>
              </a:ext>
            </a:extLst>
          </p:cNvPr>
          <p:cNvGrpSpPr/>
          <p:nvPr/>
        </p:nvGrpSpPr>
        <p:grpSpPr>
          <a:xfrm>
            <a:off x="3909196" y="2134870"/>
            <a:ext cx="7952381" cy="3324900"/>
            <a:chOff x="3020420" y="2134870"/>
            <a:chExt cx="7952381" cy="3324900"/>
          </a:xfrm>
        </p:grpSpPr>
        <p:sp>
          <p:nvSpPr>
            <p:cNvPr id="5" name="Freihandform: Form 4">
              <a:extLst>
                <a:ext uri="{FF2B5EF4-FFF2-40B4-BE49-F238E27FC236}">
                  <a16:creationId xmlns:a16="http://schemas.microsoft.com/office/drawing/2014/main" id="{1C74516A-09B5-42B6-A000-9B1A595CBC6B}"/>
                </a:ext>
              </a:extLst>
            </p:cNvPr>
            <p:cNvSpPr/>
            <p:nvPr/>
          </p:nvSpPr>
          <p:spPr bwMode="auto">
            <a:xfrm>
              <a:off x="8232053" y="2134870"/>
              <a:ext cx="2740748" cy="1869571"/>
            </a:xfrm>
            <a:custGeom>
              <a:avLst/>
              <a:gdLst>
                <a:gd name="connsiteX0" fmla="*/ 0 w 2522483"/>
                <a:gd name="connsiteY0" fmla="*/ 0 h 1460938"/>
                <a:gd name="connsiteX1" fmla="*/ 168166 w 2522483"/>
                <a:gd name="connsiteY1" fmla="*/ 430924 h 1460938"/>
                <a:gd name="connsiteX2" fmla="*/ 536028 w 2522483"/>
                <a:gd name="connsiteY2" fmla="*/ 620110 h 1460938"/>
                <a:gd name="connsiteX3" fmla="*/ 861849 w 2522483"/>
                <a:gd name="connsiteY3" fmla="*/ 630621 h 1460938"/>
                <a:gd name="connsiteX4" fmla="*/ 1576552 w 2522483"/>
                <a:gd name="connsiteY4" fmla="*/ 935421 h 1460938"/>
                <a:gd name="connsiteX5" fmla="*/ 2522483 w 2522483"/>
                <a:gd name="connsiteY5" fmla="*/ 1460938 h 1460938"/>
                <a:gd name="connsiteX0" fmla="*/ 0 w 2669628"/>
                <a:gd name="connsiteY0" fmla="*/ 0 h 1566041"/>
                <a:gd name="connsiteX1" fmla="*/ 168166 w 2669628"/>
                <a:gd name="connsiteY1" fmla="*/ 430924 h 1566041"/>
                <a:gd name="connsiteX2" fmla="*/ 536028 w 2669628"/>
                <a:gd name="connsiteY2" fmla="*/ 620110 h 1566041"/>
                <a:gd name="connsiteX3" fmla="*/ 861849 w 2669628"/>
                <a:gd name="connsiteY3" fmla="*/ 630621 h 1566041"/>
                <a:gd name="connsiteX4" fmla="*/ 1576552 w 2669628"/>
                <a:gd name="connsiteY4" fmla="*/ 935421 h 1566041"/>
                <a:gd name="connsiteX5" fmla="*/ 2669628 w 2669628"/>
                <a:gd name="connsiteY5" fmla="*/ 1566041 h 1566041"/>
                <a:gd name="connsiteX0" fmla="*/ 0 w 2669628"/>
                <a:gd name="connsiteY0" fmla="*/ 0 h 1566041"/>
                <a:gd name="connsiteX1" fmla="*/ 168166 w 2669628"/>
                <a:gd name="connsiteY1" fmla="*/ 430924 h 1566041"/>
                <a:gd name="connsiteX2" fmla="*/ 536028 w 2669628"/>
                <a:gd name="connsiteY2" fmla="*/ 620110 h 1566041"/>
                <a:gd name="connsiteX3" fmla="*/ 893380 w 2669628"/>
                <a:gd name="connsiteY3" fmla="*/ 672662 h 1566041"/>
                <a:gd name="connsiteX4" fmla="*/ 1576552 w 2669628"/>
                <a:gd name="connsiteY4" fmla="*/ 935421 h 1566041"/>
                <a:gd name="connsiteX5" fmla="*/ 2669628 w 2669628"/>
                <a:gd name="connsiteY5" fmla="*/ 1566041 h 1566041"/>
                <a:gd name="connsiteX0" fmla="*/ 0 w 2669628"/>
                <a:gd name="connsiteY0" fmla="*/ 0 h 1566041"/>
                <a:gd name="connsiteX1" fmla="*/ 199697 w 2669628"/>
                <a:gd name="connsiteY1" fmla="*/ 409903 h 1566041"/>
                <a:gd name="connsiteX2" fmla="*/ 536028 w 2669628"/>
                <a:gd name="connsiteY2" fmla="*/ 620110 h 1566041"/>
                <a:gd name="connsiteX3" fmla="*/ 893380 w 2669628"/>
                <a:gd name="connsiteY3" fmla="*/ 672662 h 1566041"/>
                <a:gd name="connsiteX4" fmla="*/ 1576552 w 2669628"/>
                <a:gd name="connsiteY4" fmla="*/ 935421 h 1566041"/>
                <a:gd name="connsiteX5" fmla="*/ 2669628 w 2669628"/>
                <a:gd name="connsiteY5" fmla="*/ 1566041 h 1566041"/>
                <a:gd name="connsiteX0" fmla="*/ 0 w 2669628"/>
                <a:gd name="connsiteY0" fmla="*/ 0 h 1566041"/>
                <a:gd name="connsiteX1" fmla="*/ 199697 w 2669628"/>
                <a:gd name="connsiteY1" fmla="*/ 409903 h 1566041"/>
                <a:gd name="connsiteX2" fmla="*/ 546538 w 2669628"/>
                <a:gd name="connsiteY2" fmla="*/ 651641 h 1566041"/>
                <a:gd name="connsiteX3" fmla="*/ 893380 w 2669628"/>
                <a:gd name="connsiteY3" fmla="*/ 672662 h 1566041"/>
                <a:gd name="connsiteX4" fmla="*/ 1576552 w 2669628"/>
                <a:gd name="connsiteY4" fmla="*/ 935421 h 1566041"/>
                <a:gd name="connsiteX5" fmla="*/ 2669628 w 2669628"/>
                <a:gd name="connsiteY5" fmla="*/ 1566041 h 1566041"/>
                <a:gd name="connsiteX0" fmla="*/ 0 w 2669628"/>
                <a:gd name="connsiteY0" fmla="*/ 0 h 1566041"/>
                <a:gd name="connsiteX1" fmla="*/ 199697 w 2669628"/>
                <a:gd name="connsiteY1" fmla="*/ 409903 h 1566041"/>
                <a:gd name="connsiteX2" fmla="*/ 546538 w 2669628"/>
                <a:gd name="connsiteY2" fmla="*/ 651641 h 1566041"/>
                <a:gd name="connsiteX3" fmla="*/ 893380 w 2669628"/>
                <a:gd name="connsiteY3" fmla="*/ 704193 h 1566041"/>
                <a:gd name="connsiteX4" fmla="*/ 1576552 w 2669628"/>
                <a:gd name="connsiteY4" fmla="*/ 935421 h 1566041"/>
                <a:gd name="connsiteX5" fmla="*/ 2669628 w 2669628"/>
                <a:gd name="connsiteY5" fmla="*/ 1566041 h 1566041"/>
                <a:gd name="connsiteX0" fmla="*/ 0 w 2669628"/>
                <a:gd name="connsiteY0" fmla="*/ 0 h 1635891"/>
                <a:gd name="connsiteX1" fmla="*/ 199697 w 2669628"/>
                <a:gd name="connsiteY1" fmla="*/ 479753 h 1635891"/>
                <a:gd name="connsiteX2" fmla="*/ 546538 w 2669628"/>
                <a:gd name="connsiteY2" fmla="*/ 721491 h 1635891"/>
                <a:gd name="connsiteX3" fmla="*/ 893380 w 2669628"/>
                <a:gd name="connsiteY3" fmla="*/ 774043 h 1635891"/>
                <a:gd name="connsiteX4" fmla="*/ 1576552 w 2669628"/>
                <a:gd name="connsiteY4" fmla="*/ 1005271 h 1635891"/>
                <a:gd name="connsiteX5" fmla="*/ 2669628 w 2669628"/>
                <a:gd name="connsiteY5" fmla="*/ 1635891 h 1635891"/>
                <a:gd name="connsiteX0" fmla="*/ 0 w 2740748"/>
                <a:gd name="connsiteY0" fmla="*/ 0 h 1869571"/>
                <a:gd name="connsiteX1" fmla="*/ 270817 w 2740748"/>
                <a:gd name="connsiteY1" fmla="*/ 713433 h 1869571"/>
                <a:gd name="connsiteX2" fmla="*/ 617658 w 2740748"/>
                <a:gd name="connsiteY2" fmla="*/ 955171 h 1869571"/>
                <a:gd name="connsiteX3" fmla="*/ 964500 w 2740748"/>
                <a:gd name="connsiteY3" fmla="*/ 1007723 h 1869571"/>
                <a:gd name="connsiteX4" fmla="*/ 1647672 w 2740748"/>
                <a:gd name="connsiteY4" fmla="*/ 1238951 h 1869571"/>
                <a:gd name="connsiteX5" fmla="*/ 2740748 w 2740748"/>
                <a:gd name="connsiteY5" fmla="*/ 1869571 h 186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748" h="1869571">
                  <a:moveTo>
                    <a:pt x="0" y="0"/>
                  </a:moveTo>
                  <a:cubicBezTo>
                    <a:pt x="39414" y="163786"/>
                    <a:pt x="167874" y="554238"/>
                    <a:pt x="270817" y="713433"/>
                  </a:cubicBezTo>
                  <a:cubicBezTo>
                    <a:pt x="373760" y="872628"/>
                    <a:pt x="502044" y="906123"/>
                    <a:pt x="617658" y="955171"/>
                  </a:cubicBezTo>
                  <a:cubicBezTo>
                    <a:pt x="733272" y="1004219"/>
                    <a:pt x="792831" y="960426"/>
                    <a:pt x="964500" y="1007723"/>
                  </a:cubicBezTo>
                  <a:cubicBezTo>
                    <a:pt x="1136169" y="1055020"/>
                    <a:pt x="1370900" y="1100565"/>
                    <a:pt x="1647672" y="1238951"/>
                  </a:cubicBezTo>
                  <a:cubicBezTo>
                    <a:pt x="1924444" y="1377337"/>
                    <a:pt x="2406168" y="1676005"/>
                    <a:pt x="2740748" y="1869571"/>
                  </a:cubicBezTo>
                </a:path>
              </a:pathLst>
            </a:custGeom>
            <a:noFill/>
            <a:ln w="127000" cap="flat" cmpd="sng" algn="ctr">
              <a:solidFill>
                <a:srgbClr val="0000FF">
                  <a:alpha val="46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p:txBody>
        </p:sp>
        <p:sp>
          <p:nvSpPr>
            <p:cNvPr id="6" name="Freihandform: Form 5">
              <a:extLst>
                <a:ext uri="{FF2B5EF4-FFF2-40B4-BE49-F238E27FC236}">
                  <a16:creationId xmlns:a16="http://schemas.microsoft.com/office/drawing/2014/main" id="{243A2443-4EA3-4237-95C9-FB9362D159DF}"/>
                </a:ext>
              </a:extLst>
            </p:cNvPr>
            <p:cNvSpPr/>
            <p:nvPr/>
          </p:nvSpPr>
          <p:spPr bwMode="auto">
            <a:xfrm>
              <a:off x="3020420" y="4333333"/>
              <a:ext cx="1417582" cy="1126437"/>
            </a:xfrm>
            <a:custGeom>
              <a:avLst/>
              <a:gdLst>
                <a:gd name="connsiteX0" fmla="*/ 0 w 1303282"/>
                <a:gd name="connsiteY0" fmla="*/ 0 h 582192"/>
                <a:gd name="connsiteX1" fmla="*/ 357351 w 1303282"/>
                <a:gd name="connsiteY1" fmla="*/ 84083 h 582192"/>
                <a:gd name="connsiteX2" fmla="*/ 693682 w 1303282"/>
                <a:gd name="connsiteY2" fmla="*/ 346841 h 582192"/>
                <a:gd name="connsiteX3" fmla="*/ 1008993 w 1303282"/>
                <a:gd name="connsiteY3" fmla="*/ 578069 h 582192"/>
                <a:gd name="connsiteX4" fmla="*/ 1303282 w 1303282"/>
                <a:gd name="connsiteY4" fmla="*/ 472966 h 582192"/>
                <a:gd name="connsiteX0" fmla="*/ 0 w 1303282"/>
                <a:gd name="connsiteY0" fmla="*/ 0 h 582192"/>
                <a:gd name="connsiteX1" fmla="*/ 382751 w 1303282"/>
                <a:gd name="connsiteY1" fmla="*/ 172983 h 582192"/>
                <a:gd name="connsiteX2" fmla="*/ 693682 w 1303282"/>
                <a:gd name="connsiteY2" fmla="*/ 346841 h 582192"/>
                <a:gd name="connsiteX3" fmla="*/ 1008993 w 1303282"/>
                <a:gd name="connsiteY3" fmla="*/ 578069 h 582192"/>
                <a:gd name="connsiteX4" fmla="*/ 1303282 w 1303282"/>
                <a:gd name="connsiteY4" fmla="*/ 472966 h 582192"/>
                <a:gd name="connsiteX0" fmla="*/ 0 w 1303282"/>
                <a:gd name="connsiteY0" fmla="*/ 0 h 582192"/>
                <a:gd name="connsiteX1" fmla="*/ 382751 w 1303282"/>
                <a:gd name="connsiteY1" fmla="*/ 172983 h 582192"/>
                <a:gd name="connsiteX2" fmla="*/ 725432 w 1303282"/>
                <a:gd name="connsiteY2" fmla="*/ 194441 h 582192"/>
                <a:gd name="connsiteX3" fmla="*/ 1008993 w 1303282"/>
                <a:gd name="connsiteY3" fmla="*/ 578069 h 582192"/>
                <a:gd name="connsiteX4" fmla="*/ 1303282 w 1303282"/>
                <a:gd name="connsiteY4" fmla="*/ 472966 h 582192"/>
                <a:gd name="connsiteX0" fmla="*/ 0 w 1354082"/>
                <a:gd name="connsiteY0" fmla="*/ 0 h 1037305"/>
                <a:gd name="connsiteX1" fmla="*/ 382751 w 1354082"/>
                <a:gd name="connsiteY1" fmla="*/ 172983 h 1037305"/>
                <a:gd name="connsiteX2" fmla="*/ 725432 w 1354082"/>
                <a:gd name="connsiteY2" fmla="*/ 194441 h 1037305"/>
                <a:gd name="connsiteX3" fmla="*/ 1008993 w 1354082"/>
                <a:gd name="connsiteY3" fmla="*/ 578069 h 1037305"/>
                <a:gd name="connsiteX4" fmla="*/ 1354082 w 1354082"/>
                <a:gd name="connsiteY4" fmla="*/ 1031766 h 1037305"/>
                <a:gd name="connsiteX0" fmla="*/ 0 w 1354082"/>
                <a:gd name="connsiteY0" fmla="*/ 0 h 1036774"/>
                <a:gd name="connsiteX1" fmla="*/ 382751 w 1354082"/>
                <a:gd name="connsiteY1" fmla="*/ 172983 h 1036774"/>
                <a:gd name="connsiteX2" fmla="*/ 725432 w 1354082"/>
                <a:gd name="connsiteY2" fmla="*/ 194441 h 1036774"/>
                <a:gd name="connsiteX3" fmla="*/ 1047093 w 1354082"/>
                <a:gd name="connsiteY3" fmla="*/ 520919 h 1036774"/>
                <a:gd name="connsiteX4" fmla="*/ 1354082 w 1354082"/>
                <a:gd name="connsiteY4" fmla="*/ 1031766 h 1036774"/>
                <a:gd name="connsiteX0" fmla="*/ 0 w 1354082"/>
                <a:gd name="connsiteY0" fmla="*/ 0 h 1036774"/>
                <a:gd name="connsiteX1" fmla="*/ 382751 w 1354082"/>
                <a:gd name="connsiteY1" fmla="*/ 172983 h 1036774"/>
                <a:gd name="connsiteX2" fmla="*/ 725432 w 1354082"/>
                <a:gd name="connsiteY2" fmla="*/ 194441 h 1036774"/>
                <a:gd name="connsiteX3" fmla="*/ 1047093 w 1354082"/>
                <a:gd name="connsiteY3" fmla="*/ 520919 h 1036774"/>
                <a:gd name="connsiteX4" fmla="*/ 1354082 w 1354082"/>
                <a:gd name="connsiteY4" fmla="*/ 1031766 h 1036774"/>
                <a:gd name="connsiteX0" fmla="*/ 0 w 1354082"/>
                <a:gd name="connsiteY0" fmla="*/ 0 h 1038721"/>
                <a:gd name="connsiteX1" fmla="*/ 382751 w 1354082"/>
                <a:gd name="connsiteY1" fmla="*/ 172983 h 1038721"/>
                <a:gd name="connsiteX2" fmla="*/ 725432 w 1354082"/>
                <a:gd name="connsiteY2" fmla="*/ 194441 h 1038721"/>
                <a:gd name="connsiteX3" fmla="*/ 1047093 w 1354082"/>
                <a:gd name="connsiteY3" fmla="*/ 520919 h 1038721"/>
                <a:gd name="connsiteX4" fmla="*/ 1354082 w 1354082"/>
                <a:gd name="connsiteY4" fmla="*/ 1031766 h 1038721"/>
                <a:gd name="connsiteX0" fmla="*/ 0 w 1417582"/>
                <a:gd name="connsiteY0" fmla="*/ 0 h 1126437"/>
                <a:gd name="connsiteX1" fmla="*/ 382751 w 1417582"/>
                <a:gd name="connsiteY1" fmla="*/ 172983 h 1126437"/>
                <a:gd name="connsiteX2" fmla="*/ 725432 w 1417582"/>
                <a:gd name="connsiteY2" fmla="*/ 194441 h 1126437"/>
                <a:gd name="connsiteX3" fmla="*/ 1047093 w 1417582"/>
                <a:gd name="connsiteY3" fmla="*/ 520919 h 1126437"/>
                <a:gd name="connsiteX4" fmla="*/ 1417582 w 1417582"/>
                <a:gd name="connsiteY4" fmla="*/ 1120666 h 112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582" h="1126437">
                  <a:moveTo>
                    <a:pt x="0" y="0"/>
                  </a:moveTo>
                  <a:cubicBezTo>
                    <a:pt x="120868" y="13138"/>
                    <a:pt x="261846" y="140576"/>
                    <a:pt x="382751" y="172983"/>
                  </a:cubicBezTo>
                  <a:cubicBezTo>
                    <a:pt x="503656" y="205390"/>
                    <a:pt x="614708" y="136452"/>
                    <a:pt x="725432" y="194441"/>
                  </a:cubicBezTo>
                  <a:cubicBezTo>
                    <a:pt x="836156" y="252430"/>
                    <a:pt x="926443" y="353848"/>
                    <a:pt x="1047093" y="520919"/>
                  </a:cubicBezTo>
                  <a:cubicBezTo>
                    <a:pt x="1237593" y="713390"/>
                    <a:pt x="1321237" y="1183728"/>
                    <a:pt x="1417582" y="1120666"/>
                  </a:cubicBezTo>
                </a:path>
              </a:pathLst>
            </a:custGeom>
            <a:noFill/>
            <a:ln w="127000" cap="flat" cmpd="sng" algn="ctr">
              <a:solidFill>
                <a:srgbClr val="0000FF">
                  <a:alpha val="46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p>
          </p:txBody>
        </p:sp>
      </p:grpSp>
      <p:grpSp>
        <p:nvGrpSpPr>
          <p:cNvPr id="13" name="Gruppieren 12">
            <a:extLst>
              <a:ext uri="{FF2B5EF4-FFF2-40B4-BE49-F238E27FC236}">
                <a16:creationId xmlns:a16="http://schemas.microsoft.com/office/drawing/2014/main" id="{41A8E99C-8690-4DA4-8FDE-AB82E39F3EC9}"/>
              </a:ext>
            </a:extLst>
          </p:cNvPr>
          <p:cNvGrpSpPr/>
          <p:nvPr/>
        </p:nvGrpSpPr>
        <p:grpSpPr>
          <a:xfrm>
            <a:off x="3905026" y="3701489"/>
            <a:ext cx="7939257" cy="922940"/>
            <a:chOff x="3016250" y="3701489"/>
            <a:chExt cx="7939257" cy="922940"/>
          </a:xfrm>
        </p:grpSpPr>
        <p:sp>
          <p:nvSpPr>
            <p:cNvPr id="9" name="Freihandform: Form 8">
              <a:extLst>
                <a:ext uri="{FF2B5EF4-FFF2-40B4-BE49-F238E27FC236}">
                  <a16:creationId xmlns:a16="http://schemas.microsoft.com/office/drawing/2014/main" id="{66D56BA1-9F5D-44FF-BE26-24501FC11849}"/>
                </a:ext>
              </a:extLst>
            </p:cNvPr>
            <p:cNvSpPr/>
            <p:nvPr/>
          </p:nvSpPr>
          <p:spPr bwMode="auto">
            <a:xfrm>
              <a:off x="8223221" y="3701489"/>
              <a:ext cx="2732286" cy="922940"/>
            </a:xfrm>
            <a:custGeom>
              <a:avLst/>
              <a:gdLst>
                <a:gd name="connsiteX0" fmla="*/ 0 w 2525233"/>
                <a:gd name="connsiteY0" fmla="*/ 0 h 887818"/>
                <a:gd name="connsiteX1" fmla="*/ 202019 w 2525233"/>
                <a:gd name="connsiteY1" fmla="*/ 58479 h 887818"/>
                <a:gd name="connsiteX2" fmla="*/ 483782 w 2525233"/>
                <a:gd name="connsiteY2" fmla="*/ 15949 h 887818"/>
                <a:gd name="connsiteX3" fmla="*/ 829340 w 2525233"/>
                <a:gd name="connsiteY3" fmla="*/ 191386 h 887818"/>
                <a:gd name="connsiteX4" fmla="*/ 1201480 w 2525233"/>
                <a:gd name="connsiteY4" fmla="*/ 622004 h 887818"/>
                <a:gd name="connsiteX5" fmla="*/ 1881963 w 2525233"/>
                <a:gd name="connsiteY5" fmla="*/ 781493 h 887818"/>
                <a:gd name="connsiteX6" fmla="*/ 2121196 w 2525233"/>
                <a:gd name="connsiteY6" fmla="*/ 728330 h 887818"/>
                <a:gd name="connsiteX7" fmla="*/ 2525233 w 2525233"/>
                <a:gd name="connsiteY7" fmla="*/ 887818 h 887818"/>
                <a:gd name="connsiteX0" fmla="*/ 0 w 2640846"/>
                <a:gd name="connsiteY0" fmla="*/ 0 h 950880"/>
                <a:gd name="connsiteX1" fmla="*/ 202019 w 2640846"/>
                <a:gd name="connsiteY1" fmla="*/ 58479 h 950880"/>
                <a:gd name="connsiteX2" fmla="*/ 483782 w 2640846"/>
                <a:gd name="connsiteY2" fmla="*/ 15949 h 950880"/>
                <a:gd name="connsiteX3" fmla="*/ 829340 w 2640846"/>
                <a:gd name="connsiteY3" fmla="*/ 191386 h 950880"/>
                <a:gd name="connsiteX4" fmla="*/ 1201480 w 2640846"/>
                <a:gd name="connsiteY4" fmla="*/ 622004 h 950880"/>
                <a:gd name="connsiteX5" fmla="*/ 1881963 w 2640846"/>
                <a:gd name="connsiteY5" fmla="*/ 781493 h 950880"/>
                <a:gd name="connsiteX6" fmla="*/ 2121196 w 2640846"/>
                <a:gd name="connsiteY6" fmla="*/ 728330 h 950880"/>
                <a:gd name="connsiteX7" fmla="*/ 2640846 w 2640846"/>
                <a:gd name="connsiteY7" fmla="*/ 950880 h 950880"/>
                <a:gd name="connsiteX0" fmla="*/ 0 w 2640846"/>
                <a:gd name="connsiteY0" fmla="*/ 52648 h 940028"/>
                <a:gd name="connsiteX1" fmla="*/ 202019 w 2640846"/>
                <a:gd name="connsiteY1" fmla="*/ 47627 h 940028"/>
                <a:gd name="connsiteX2" fmla="*/ 483782 w 2640846"/>
                <a:gd name="connsiteY2" fmla="*/ 5097 h 940028"/>
                <a:gd name="connsiteX3" fmla="*/ 829340 w 2640846"/>
                <a:gd name="connsiteY3" fmla="*/ 180534 h 940028"/>
                <a:gd name="connsiteX4" fmla="*/ 1201480 w 2640846"/>
                <a:gd name="connsiteY4" fmla="*/ 611152 h 940028"/>
                <a:gd name="connsiteX5" fmla="*/ 1881963 w 2640846"/>
                <a:gd name="connsiteY5" fmla="*/ 770641 h 940028"/>
                <a:gd name="connsiteX6" fmla="*/ 2121196 w 2640846"/>
                <a:gd name="connsiteY6" fmla="*/ 717478 h 940028"/>
                <a:gd name="connsiteX7" fmla="*/ 2640846 w 2640846"/>
                <a:gd name="connsiteY7" fmla="*/ 940028 h 940028"/>
                <a:gd name="connsiteX0" fmla="*/ 0 w 2640846"/>
                <a:gd name="connsiteY0" fmla="*/ 5572 h 892952"/>
                <a:gd name="connsiteX1" fmla="*/ 202019 w 2640846"/>
                <a:gd name="connsiteY1" fmla="*/ 551 h 892952"/>
                <a:gd name="connsiteX2" fmla="*/ 490132 w 2640846"/>
                <a:gd name="connsiteY2" fmla="*/ 15171 h 892952"/>
                <a:gd name="connsiteX3" fmla="*/ 829340 w 2640846"/>
                <a:gd name="connsiteY3" fmla="*/ 133458 h 892952"/>
                <a:gd name="connsiteX4" fmla="*/ 1201480 w 2640846"/>
                <a:gd name="connsiteY4" fmla="*/ 564076 h 892952"/>
                <a:gd name="connsiteX5" fmla="*/ 1881963 w 2640846"/>
                <a:gd name="connsiteY5" fmla="*/ 723565 h 892952"/>
                <a:gd name="connsiteX6" fmla="*/ 2121196 w 2640846"/>
                <a:gd name="connsiteY6" fmla="*/ 670402 h 892952"/>
                <a:gd name="connsiteX7" fmla="*/ 2640846 w 2640846"/>
                <a:gd name="connsiteY7" fmla="*/ 892952 h 892952"/>
                <a:gd name="connsiteX0" fmla="*/ 0 w 2640846"/>
                <a:gd name="connsiteY0" fmla="*/ 0 h 887380"/>
                <a:gd name="connsiteX1" fmla="*/ 271869 w 2640846"/>
                <a:gd name="connsiteY1" fmla="*/ 39429 h 887380"/>
                <a:gd name="connsiteX2" fmla="*/ 490132 w 2640846"/>
                <a:gd name="connsiteY2" fmla="*/ 9599 h 887380"/>
                <a:gd name="connsiteX3" fmla="*/ 829340 w 2640846"/>
                <a:gd name="connsiteY3" fmla="*/ 127886 h 887380"/>
                <a:gd name="connsiteX4" fmla="*/ 1201480 w 2640846"/>
                <a:gd name="connsiteY4" fmla="*/ 558504 h 887380"/>
                <a:gd name="connsiteX5" fmla="*/ 1881963 w 2640846"/>
                <a:gd name="connsiteY5" fmla="*/ 717993 h 887380"/>
                <a:gd name="connsiteX6" fmla="*/ 2121196 w 2640846"/>
                <a:gd name="connsiteY6" fmla="*/ 664830 h 887380"/>
                <a:gd name="connsiteX7" fmla="*/ 2640846 w 2640846"/>
                <a:gd name="connsiteY7" fmla="*/ 887380 h 887380"/>
                <a:gd name="connsiteX0" fmla="*/ 0 w 2640846"/>
                <a:gd name="connsiteY0" fmla="*/ 0 h 887380"/>
                <a:gd name="connsiteX1" fmla="*/ 271869 w 2640846"/>
                <a:gd name="connsiteY1" fmla="*/ 39429 h 887380"/>
                <a:gd name="connsiteX2" fmla="*/ 490132 w 2640846"/>
                <a:gd name="connsiteY2" fmla="*/ 9599 h 887380"/>
                <a:gd name="connsiteX3" fmla="*/ 829340 w 2640846"/>
                <a:gd name="connsiteY3" fmla="*/ 127886 h 887380"/>
                <a:gd name="connsiteX4" fmla="*/ 1226880 w 2640846"/>
                <a:gd name="connsiteY4" fmla="*/ 526754 h 887380"/>
                <a:gd name="connsiteX5" fmla="*/ 1881963 w 2640846"/>
                <a:gd name="connsiteY5" fmla="*/ 717993 h 887380"/>
                <a:gd name="connsiteX6" fmla="*/ 2121196 w 2640846"/>
                <a:gd name="connsiteY6" fmla="*/ 664830 h 887380"/>
                <a:gd name="connsiteX7" fmla="*/ 2640846 w 2640846"/>
                <a:gd name="connsiteY7" fmla="*/ 887380 h 887380"/>
                <a:gd name="connsiteX0" fmla="*/ 0 w 2640846"/>
                <a:gd name="connsiteY0" fmla="*/ 0 h 887380"/>
                <a:gd name="connsiteX1" fmla="*/ 271869 w 2640846"/>
                <a:gd name="connsiteY1" fmla="*/ 39429 h 887380"/>
                <a:gd name="connsiteX2" fmla="*/ 490132 w 2640846"/>
                <a:gd name="connsiteY2" fmla="*/ 9599 h 887380"/>
                <a:gd name="connsiteX3" fmla="*/ 829340 w 2640846"/>
                <a:gd name="connsiteY3" fmla="*/ 127886 h 887380"/>
                <a:gd name="connsiteX4" fmla="*/ 1226880 w 2640846"/>
                <a:gd name="connsiteY4" fmla="*/ 526754 h 887380"/>
                <a:gd name="connsiteX5" fmla="*/ 1881963 w 2640846"/>
                <a:gd name="connsiteY5" fmla="*/ 717993 h 887380"/>
                <a:gd name="connsiteX6" fmla="*/ 2267246 w 2640846"/>
                <a:gd name="connsiteY6" fmla="*/ 696580 h 887380"/>
                <a:gd name="connsiteX7" fmla="*/ 2640846 w 2640846"/>
                <a:gd name="connsiteY7" fmla="*/ 887380 h 887380"/>
                <a:gd name="connsiteX0" fmla="*/ 0 w 2732286"/>
                <a:gd name="connsiteY0" fmla="*/ 0 h 922940"/>
                <a:gd name="connsiteX1" fmla="*/ 363309 w 2732286"/>
                <a:gd name="connsiteY1" fmla="*/ 74989 h 922940"/>
                <a:gd name="connsiteX2" fmla="*/ 581572 w 2732286"/>
                <a:gd name="connsiteY2" fmla="*/ 45159 h 922940"/>
                <a:gd name="connsiteX3" fmla="*/ 920780 w 2732286"/>
                <a:gd name="connsiteY3" fmla="*/ 163446 h 922940"/>
                <a:gd name="connsiteX4" fmla="*/ 1318320 w 2732286"/>
                <a:gd name="connsiteY4" fmla="*/ 562314 h 922940"/>
                <a:gd name="connsiteX5" fmla="*/ 1973403 w 2732286"/>
                <a:gd name="connsiteY5" fmla="*/ 753553 h 922940"/>
                <a:gd name="connsiteX6" fmla="*/ 2358686 w 2732286"/>
                <a:gd name="connsiteY6" fmla="*/ 732140 h 922940"/>
                <a:gd name="connsiteX7" fmla="*/ 2732286 w 2732286"/>
                <a:gd name="connsiteY7" fmla="*/ 922940 h 92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2286" h="922940">
                  <a:moveTo>
                    <a:pt x="0" y="0"/>
                  </a:moveTo>
                  <a:cubicBezTo>
                    <a:pt x="60694" y="27910"/>
                    <a:pt x="266380" y="67463"/>
                    <a:pt x="363309" y="74989"/>
                  </a:cubicBezTo>
                  <a:cubicBezTo>
                    <a:pt x="460238" y="82515"/>
                    <a:pt x="488660" y="30416"/>
                    <a:pt x="581572" y="45159"/>
                  </a:cubicBezTo>
                  <a:cubicBezTo>
                    <a:pt x="674484" y="59902"/>
                    <a:pt x="797989" y="77254"/>
                    <a:pt x="920780" y="163446"/>
                  </a:cubicBezTo>
                  <a:cubicBezTo>
                    <a:pt x="1043571" y="249638"/>
                    <a:pt x="1142883" y="463963"/>
                    <a:pt x="1318320" y="562314"/>
                  </a:cubicBezTo>
                  <a:cubicBezTo>
                    <a:pt x="1493757" y="660665"/>
                    <a:pt x="1800009" y="725249"/>
                    <a:pt x="1973403" y="753553"/>
                  </a:cubicBezTo>
                  <a:cubicBezTo>
                    <a:pt x="2146797" y="781857"/>
                    <a:pt x="2251475" y="714419"/>
                    <a:pt x="2358686" y="732140"/>
                  </a:cubicBezTo>
                  <a:cubicBezTo>
                    <a:pt x="2465897" y="749861"/>
                    <a:pt x="2583873" y="852056"/>
                    <a:pt x="2732286" y="922940"/>
                  </a:cubicBezTo>
                </a:path>
              </a:pathLst>
            </a:custGeom>
            <a:noFill/>
            <a:ln w="127000" cap="flat" cmpd="sng" algn="ctr">
              <a:solidFill>
                <a:srgbClr val="FF0000">
                  <a:alpha val="47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0" name="Freihandform: Form 9">
              <a:extLst>
                <a:ext uri="{FF2B5EF4-FFF2-40B4-BE49-F238E27FC236}">
                  <a16:creationId xmlns:a16="http://schemas.microsoft.com/office/drawing/2014/main" id="{62180DD8-9A29-4AF4-906B-8E772D0E334D}"/>
                </a:ext>
              </a:extLst>
            </p:cNvPr>
            <p:cNvSpPr/>
            <p:nvPr/>
          </p:nvSpPr>
          <p:spPr bwMode="auto">
            <a:xfrm>
              <a:off x="3016250" y="4385741"/>
              <a:ext cx="800100" cy="148160"/>
            </a:xfrm>
            <a:custGeom>
              <a:avLst/>
              <a:gdLst>
                <a:gd name="connsiteX0" fmla="*/ 0 w 641350"/>
                <a:gd name="connsiteY0" fmla="*/ 123751 h 123751"/>
                <a:gd name="connsiteX1" fmla="*/ 336550 w 641350"/>
                <a:gd name="connsiteY1" fmla="*/ 3101 h 123751"/>
                <a:gd name="connsiteX2" fmla="*/ 641350 w 641350"/>
                <a:gd name="connsiteY2" fmla="*/ 47551 h 123751"/>
                <a:gd name="connsiteX0" fmla="*/ 0 w 641350"/>
                <a:gd name="connsiteY0" fmla="*/ 168201 h 168201"/>
                <a:gd name="connsiteX1" fmla="*/ 336550 w 641350"/>
                <a:gd name="connsiteY1" fmla="*/ 3101 h 168201"/>
                <a:gd name="connsiteX2" fmla="*/ 641350 w 641350"/>
                <a:gd name="connsiteY2" fmla="*/ 47551 h 168201"/>
                <a:gd name="connsiteX0" fmla="*/ 0 w 641350"/>
                <a:gd name="connsiteY0" fmla="*/ 136665 h 136665"/>
                <a:gd name="connsiteX1" fmla="*/ 336550 w 641350"/>
                <a:gd name="connsiteY1" fmla="*/ 16015 h 136665"/>
                <a:gd name="connsiteX2" fmla="*/ 641350 w 641350"/>
                <a:gd name="connsiteY2" fmla="*/ 16015 h 136665"/>
                <a:gd name="connsiteX0" fmla="*/ 0 w 654050"/>
                <a:gd name="connsiteY0" fmla="*/ 123336 h 123336"/>
                <a:gd name="connsiteX1" fmla="*/ 336550 w 654050"/>
                <a:gd name="connsiteY1" fmla="*/ 2686 h 123336"/>
                <a:gd name="connsiteX2" fmla="*/ 654050 w 654050"/>
                <a:gd name="connsiteY2" fmla="*/ 53486 h 123336"/>
                <a:gd name="connsiteX0" fmla="*/ 0 w 704850"/>
                <a:gd name="connsiteY0" fmla="*/ 148736 h 148736"/>
                <a:gd name="connsiteX1" fmla="*/ 387350 w 704850"/>
                <a:gd name="connsiteY1" fmla="*/ 2686 h 148736"/>
                <a:gd name="connsiteX2" fmla="*/ 704850 w 704850"/>
                <a:gd name="connsiteY2" fmla="*/ 53486 h 148736"/>
                <a:gd name="connsiteX0" fmla="*/ 0 w 800100"/>
                <a:gd name="connsiteY0" fmla="*/ 148160 h 148160"/>
                <a:gd name="connsiteX1" fmla="*/ 387350 w 800100"/>
                <a:gd name="connsiteY1" fmla="*/ 2110 h 148160"/>
                <a:gd name="connsiteX2" fmla="*/ 800100 w 800100"/>
                <a:gd name="connsiteY2" fmla="*/ 65610 h 148160"/>
              </a:gdLst>
              <a:ahLst/>
              <a:cxnLst>
                <a:cxn ang="0">
                  <a:pos x="connsiteX0" y="connsiteY0"/>
                </a:cxn>
                <a:cxn ang="0">
                  <a:pos x="connsiteX1" y="connsiteY1"/>
                </a:cxn>
                <a:cxn ang="0">
                  <a:pos x="connsiteX2" y="connsiteY2"/>
                </a:cxn>
              </a:cxnLst>
              <a:rect l="l" t="t" r="r" b="b"/>
              <a:pathLst>
                <a:path w="800100" h="148160">
                  <a:moveTo>
                    <a:pt x="0" y="148160"/>
                  </a:moveTo>
                  <a:cubicBezTo>
                    <a:pt x="114829" y="94185"/>
                    <a:pt x="280458" y="14810"/>
                    <a:pt x="387350" y="2110"/>
                  </a:cubicBezTo>
                  <a:cubicBezTo>
                    <a:pt x="494242" y="-10590"/>
                    <a:pt x="701146" y="37035"/>
                    <a:pt x="800100" y="65610"/>
                  </a:cubicBezTo>
                </a:path>
              </a:pathLst>
            </a:custGeom>
            <a:noFill/>
            <a:ln w="127000" cap="flat" cmpd="sng" algn="ctr">
              <a:solidFill>
                <a:srgbClr val="FF0000">
                  <a:alpha val="47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p>
          </p:txBody>
        </p:sp>
      </p:grpSp>
      <p:grpSp>
        <p:nvGrpSpPr>
          <p:cNvPr id="31" name="Gruppieren 30">
            <a:extLst>
              <a:ext uri="{FF2B5EF4-FFF2-40B4-BE49-F238E27FC236}">
                <a16:creationId xmlns:a16="http://schemas.microsoft.com/office/drawing/2014/main" id="{C882822D-E33C-4F32-B6C1-A41C7A7E59D7}"/>
              </a:ext>
            </a:extLst>
          </p:cNvPr>
          <p:cNvGrpSpPr/>
          <p:nvPr/>
        </p:nvGrpSpPr>
        <p:grpSpPr>
          <a:xfrm>
            <a:off x="6096000" y="1853192"/>
            <a:ext cx="3189590" cy="3849806"/>
            <a:chOff x="5263267" y="1853192"/>
            <a:chExt cx="3189590" cy="3849806"/>
          </a:xfrm>
        </p:grpSpPr>
        <p:grpSp>
          <p:nvGrpSpPr>
            <p:cNvPr id="26" name="Gruppieren 25">
              <a:extLst>
                <a:ext uri="{FF2B5EF4-FFF2-40B4-BE49-F238E27FC236}">
                  <a16:creationId xmlns:a16="http://schemas.microsoft.com/office/drawing/2014/main" id="{F78C40DF-3459-4609-B875-45F9361F0DCD}"/>
                </a:ext>
              </a:extLst>
            </p:cNvPr>
            <p:cNvGrpSpPr/>
            <p:nvPr/>
          </p:nvGrpSpPr>
          <p:grpSpPr>
            <a:xfrm>
              <a:off x="8164825" y="1853192"/>
              <a:ext cx="288032" cy="3849806"/>
              <a:chOff x="4006373" y="521988"/>
              <a:chExt cx="288032" cy="3849806"/>
            </a:xfrm>
          </p:grpSpPr>
          <p:cxnSp>
            <p:nvCxnSpPr>
              <p:cNvPr id="27" name="Gerader Verbinder 26">
                <a:extLst>
                  <a:ext uri="{FF2B5EF4-FFF2-40B4-BE49-F238E27FC236}">
                    <a16:creationId xmlns:a16="http://schemas.microsoft.com/office/drawing/2014/main" id="{09083F9A-CD6E-4CBC-B00C-396A5466B5C6}"/>
                  </a:ext>
                </a:extLst>
              </p:cNvPr>
              <p:cNvCxnSpPr>
                <a:cxnSpLocks/>
              </p:cNvCxnSpPr>
              <p:nvPr/>
            </p:nvCxnSpPr>
            <p:spPr bwMode="auto">
              <a:xfrm flipV="1">
                <a:off x="4144721" y="521988"/>
                <a:ext cx="7064" cy="3849806"/>
              </a:xfrm>
              <a:prstGeom prst="line">
                <a:avLst/>
              </a:prstGeom>
              <a:solidFill>
                <a:schemeClr val="accent1"/>
              </a:solid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Ellipse 27">
                <a:extLst>
                  <a:ext uri="{FF2B5EF4-FFF2-40B4-BE49-F238E27FC236}">
                    <a16:creationId xmlns:a16="http://schemas.microsoft.com/office/drawing/2014/main" id="{AD5605E9-308A-43C1-9BC5-6724F814E6A2}"/>
                  </a:ext>
                </a:extLst>
              </p:cNvPr>
              <p:cNvSpPr/>
              <p:nvPr/>
            </p:nvSpPr>
            <p:spPr bwMode="auto">
              <a:xfrm>
                <a:off x="4006373" y="657636"/>
                <a:ext cx="288032" cy="288032"/>
              </a:xfrm>
              <a:prstGeom prst="ellipse">
                <a:avLst/>
              </a:prstGeom>
              <a:noFill/>
              <a:ln w="381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29" name="Ellipse 28">
                <a:extLst>
                  <a:ext uri="{FF2B5EF4-FFF2-40B4-BE49-F238E27FC236}">
                    <a16:creationId xmlns:a16="http://schemas.microsoft.com/office/drawing/2014/main" id="{24320040-82BF-452B-8212-B04827386191}"/>
                  </a:ext>
                </a:extLst>
              </p:cNvPr>
              <p:cNvSpPr/>
              <p:nvPr/>
            </p:nvSpPr>
            <p:spPr bwMode="auto">
              <a:xfrm>
                <a:off x="4006373" y="2241812"/>
                <a:ext cx="288032" cy="28803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
          <p:nvSpPr>
            <p:cNvPr id="14" name="Textfeld 13">
              <a:extLst>
                <a:ext uri="{FF2B5EF4-FFF2-40B4-BE49-F238E27FC236}">
                  <a16:creationId xmlns:a16="http://schemas.microsoft.com/office/drawing/2014/main" id="{D406CB1A-6995-494A-8F00-59D5A9159CAD}"/>
                </a:ext>
              </a:extLst>
            </p:cNvPr>
            <p:cNvSpPr txBox="1"/>
            <p:nvPr/>
          </p:nvSpPr>
          <p:spPr>
            <a:xfrm>
              <a:off x="5263267" y="2004974"/>
              <a:ext cx="2924901" cy="400110"/>
            </a:xfrm>
            <a:prstGeom prst="rect">
              <a:avLst/>
            </a:prstGeom>
            <a:noFill/>
          </p:spPr>
          <p:txBody>
            <a:bodyPr wrap="square" rtlCol="0">
              <a:spAutoFit/>
            </a:bodyPr>
            <a:lstStyle/>
            <a:p>
              <a:r>
                <a:rPr lang="de-DE" sz="2000" b="1" dirty="0">
                  <a:solidFill>
                    <a:srgbClr val="0000FF"/>
                  </a:solidFill>
                </a:rPr>
                <a:t>ICON-RUC 14 UTC </a:t>
              </a:r>
              <a:r>
                <a:rPr lang="de-DE" sz="2000" b="1" dirty="0" err="1">
                  <a:solidFill>
                    <a:srgbClr val="0000FF"/>
                  </a:solidFill>
                </a:rPr>
                <a:t>run</a:t>
              </a:r>
              <a:endParaRPr lang="de-DE" sz="2000" b="1" dirty="0">
                <a:solidFill>
                  <a:srgbClr val="0000FF"/>
                </a:solidFill>
              </a:endParaRPr>
            </a:p>
          </p:txBody>
        </p:sp>
        <p:sp>
          <p:nvSpPr>
            <p:cNvPr id="30" name="Textfeld 29">
              <a:extLst>
                <a:ext uri="{FF2B5EF4-FFF2-40B4-BE49-F238E27FC236}">
                  <a16:creationId xmlns:a16="http://schemas.microsoft.com/office/drawing/2014/main" id="{315522B7-8C5C-4AC4-9A48-6507B84B32BE}"/>
                </a:ext>
              </a:extLst>
            </p:cNvPr>
            <p:cNvSpPr txBox="1"/>
            <p:nvPr/>
          </p:nvSpPr>
          <p:spPr>
            <a:xfrm>
              <a:off x="5495257" y="3233942"/>
              <a:ext cx="2735210" cy="400110"/>
            </a:xfrm>
            <a:prstGeom prst="rect">
              <a:avLst/>
            </a:prstGeom>
            <a:noFill/>
          </p:spPr>
          <p:txBody>
            <a:bodyPr wrap="square" rtlCol="0">
              <a:spAutoFit/>
            </a:bodyPr>
            <a:lstStyle/>
            <a:p>
              <a:r>
                <a:rPr lang="de-DE" sz="2000" b="1" dirty="0">
                  <a:solidFill>
                    <a:srgbClr val="FF0000"/>
                  </a:solidFill>
                </a:rPr>
                <a:t>ICON-D2 12 UTC </a:t>
              </a:r>
              <a:r>
                <a:rPr lang="de-DE" sz="2000" b="1" dirty="0" err="1">
                  <a:solidFill>
                    <a:srgbClr val="FF0000"/>
                  </a:solidFill>
                </a:rPr>
                <a:t>run</a:t>
              </a:r>
              <a:endParaRPr lang="de-DE" sz="2000" b="1" dirty="0">
                <a:solidFill>
                  <a:srgbClr val="FF0000"/>
                </a:solidFill>
              </a:endParaRPr>
            </a:p>
          </p:txBody>
        </p:sp>
      </p:grpSp>
      <p:grpSp>
        <p:nvGrpSpPr>
          <p:cNvPr id="16" name="Gruppieren 15">
            <a:extLst>
              <a:ext uri="{FF2B5EF4-FFF2-40B4-BE49-F238E27FC236}">
                <a16:creationId xmlns:a16="http://schemas.microsoft.com/office/drawing/2014/main" id="{A143916F-EB10-43E6-9DB9-C0709718E648}"/>
              </a:ext>
            </a:extLst>
          </p:cNvPr>
          <p:cNvGrpSpPr/>
          <p:nvPr/>
        </p:nvGrpSpPr>
        <p:grpSpPr>
          <a:xfrm>
            <a:off x="9191949" y="4581128"/>
            <a:ext cx="2602886" cy="1006371"/>
            <a:chOff x="9191949" y="4581128"/>
            <a:chExt cx="2602886" cy="1006371"/>
          </a:xfrm>
        </p:grpSpPr>
        <p:sp>
          <p:nvSpPr>
            <p:cNvPr id="11" name="Textfeld 10">
              <a:extLst>
                <a:ext uri="{FF2B5EF4-FFF2-40B4-BE49-F238E27FC236}">
                  <a16:creationId xmlns:a16="http://schemas.microsoft.com/office/drawing/2014/main" id="{0429C965-1B86-4963-8F27-2D495EBCC24A}"/>
                </a:ext>
              </a:extLst>
            </p:cNvPr>
            <p:cNvSpPr txBox="1"/>
            <p:nvPr/>
          </p:nvSpPr>
          <p:spPr>
            <a:xfrm>
              <a:off x="9408368" y="4941168"/>
              <a:ext cx="2386467" cy="646331"/>
            </a:xfrm>
            <a:prstGeom prst="rect">
              <a:avLst/>
            </a:prstGeom>
            <a:solidFill>
              <a:srgbClr val="99FF99"/>
            </a:solidFill>
            <a:ln w="28575">
              <a:solidFill>
                <a:srgbClr val="0000FF"/>
              </a:solidFill>
            </a:ln>
          </p:spPr>
          <p:txBody>
            <a:bodyPr wrap="square" rtlCol="0">
              <a:spAutoFit/>
            </a:bodyPr>
            <a:lstStyle/>
            <a:p>
              <a:r>
                <a:rPr lang="de-DE" b="1"/>
                <a:t>Now let‘s call this a</a:t>
              </a:r>
              <a:r>
                <a:rPr lang="de-DE" b="1">
                  <a:solidFill>
                    <a:srgbClr val="0000FF"/>
                  </a:solidFill>
                </a:rPr>
                <a:t> „user init time“ ...</a:t>
              </a:r>
            </a:p>
          </p:txBody>
        </p:sp>
        <p:cxnSp>
          <p:nvCxnSpPr>
            <p:cNvPr id="15" name="Gerade Verbindung mit Pfeil 14">
              <a:extLst>
                <a:ext uri="{FF2B5EF4-FFF2-40B4-BE49-F238E27FC236}">
                  <a16:creationId xmlns:a16="http://schemas.microsoft.com/office/drawing/2014/main" id="{8956704F-C334-4450-A398-26D2DF481D30}"/>
                </a:ext>
              </a:extLst>
            </p:cNvPr>
            <p:cNvCxnSpPr/>
            <p:nvPr/>
          </p:nvCxnSpPr>
          <p:spPr bwMode="auto">
            <a:xfrm flipH="1" flipV="1">
              <a:off x="9191949" y="4581128"/>
              <a:ext cx="1440555" cy="36004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uppieren 11">
            <a:extLst>
              <a:ext uri="{FF2B5EF4-FFF2-40B4-BE49-F238E27FC236}">
                <a16:creationId xmlns:a16="http://schemas.microsoft.com/office/drawing/2014/main" id="{E5C6C1E2-6C39-4E6D-8D32-5597CCA09412}"/>
              </a:ext>
            </a:extLst>
          </p:cNvPr>
          <p:cNvGrpSpPr/>
          <p:nvPr/>
        </p:nvGrpSpPr>
        <p:grpSpPr>
          <a:xfrm>
            <a:off x="-122830" y="1044270"/>
            <a:ext cx="3787282" cy="646331"/>
            <a:chOff x="26545" y="1421797"/>
            <a:chExt cx="3787282" cy="646331"/>
          </a:xfrm>
        </p:grpSpPr>
        <p:sp>
          <p:nvSpPr>
            <p:cNvPr id="22" name="Textfeld 21">
              <a:extLst>
                <a:ext uri="{FF2B5EF4-FFF2-40B4-BE49-F238E27FC236}">
                  <a16:creationId xmlns:a16="http://schemas.microsoft.com/office/drawing/2014/main" id="{167378C5-3347-49CC-90B7-06F95D525924}"/>
                </a:ext>
              </a:extLst>
            </p:cNvPr>
            <p:cNvSpPr txBox="1"/>
            <p:nvPr/>
          </p:nvSpPr>
          <p:spPr>
            <a:xfrm>
              <a:off x="26545" y="1421797"/>
              <a:ext cx="3787282" cy="646331"/>
            </a:xfrm>
            <a:prstGeom prst="rect">
              <a:avLst/>
            </a:prstGeom>
            <a:solidFill>
              <a:schemeClr val="bg1">
                <a:alpha val="99000"/>
              </a:schemeClr>
            </a:solidFill>
          </p:spPr>
          <p:txBody>
            <a:bodyPr wrap="square" rtlCol="0">
              <a:spAutoFit/>
            </a:bodyPr>
            <a:lstStyle/>
            <a:p>
              <a:r>
                <a:rPr lang="de-DE" b="1"/>
                <a:t>	ICON-D2    3-hourly inits</a:t>
              </a:r>
              <a:endParaRPr lang="de-DE" b="1" dirty="0"/>
            </a:p>
            <a:p>
              <a:r>
                <a:rPr lang="de-DE" b="1" dirty="0"/>
                <a:t>	</a:t>
              </a:r>
              <a:r>
                <a:rPr lang="de-DE" b="1"/>
                <a:t>ICON-RUC 1-hourly inits</a:t>
              </a:r>
              <a:endParaRPr lang="de-DE" b="1" dirty="0"/>
            </a:p>
          </p:txBody>
        </p:sp>
        <p:cxnSp>
          <p:nvCxnSpPr>
            <p:cNvPr id="23" name="Gerader Verbinder 22">
              <a:extLst>
                <a:ext uri="{FF2B5EF4-FFF2-40B4-BE49-F238E27FC236}">
                  <a16:creationId xmlns:a16="http://schemas.microsoft.com/office/drawing/2014/main" id="{B751FDC5-C102-4A0B-9DBA-681799447858}"/>
                </a:ext>
              </a:extLst>
            </p:cNvPr>
            <p:cNvCxnSpPr>
              <a:cxnSpLocks/>
            </p:cNvCxnSpPr>
            <p:nvPr/>
          </p:nvCxnSpPr>
          <p:spPr bwMode="auto">
            <a:xfrm>
              <a:off x="383738" y="1882245"/>
              <a:ext cx="554767" cy="0"/>
            </a:xfrm>
            <a:prstGeom prst="line">
              <a:avLst/>
            </a:prstGeom>
            <a:solidFill>
              <a:schemeClr val="accent1"/>
            </a:solidFill>
            <a:ln w="381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361695D9-AF7C-44F9-BD7E-9C8B8C786E7F}"/>
                </a:ext>
              </a:extLst>
            </p:cNvPr>
            <p:cNvCxnSpPr>
              <a:cxnSpLocks/>
            </p:cNvCxnSpPr>
            <p:nvPr/>
          </p:nvCxnSpPr>
          <p:spPr bwMode="auto">
            <a:xfrm>
              <a:off x="383738" y="1594213"/>
              <a:ext cx="554767"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205004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PEX-Lab_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3_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WD Standard Master">
  <a:themeElements>
    <a:clrScheme name="">
      <a:dk1>
        <a:srgbClr val="000000"/>
      </a:dk1>
      <a:lt1>
        <a:srgbClr val="FFFFFF"/>
      </a:lt1>
      <a:dk2>
        <a:srgbClr val="2D4B9B"/>
      </a:dk2>
      <a:lt2>
        <a:srgbClr val="D2E1F5"/>
      </a:lt2>
      <a:accent1>
        <a:srgbClr val="96B9DC"/>
      </a:accent1>
      <a:accent2>
        <a:srgbClr val="E10019"/>
      </a:accent2>
      <a:accent3>
        <a:srgbClr val="FFFFFF"/>
      </a:accent3>
      <a:accent4>
        <a:srgbClr val="000000"/>
      </a:accent4>
      <a:accent5>
        <a:srgbClr val="C9D9EB"/>
      </a:accent5>
      <a:accent6>
        <a:srgbClr val="CC0016"/>
      </a:accent6>
      <a:hlink>
        <a:srgbClr val="2D4B9B"/>
      </a:hlink>
      <a:folHlink>
        <a:srgbClr val="96B9DC"/>
      </a:folHlink>
    </a:clrScheme>
    <a:fontScheme name="DWD Standard 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WD Standard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WD Standard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WD Standard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WD Standard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WD Standard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WD Standard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WD Standard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WD Standard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WD Standard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WD Standard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WD Standard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WD Standard Master 13">
        <a:dk1>
          <a:srgbClr val="000000"/>
        </a:dk1>
        <a:lt1>
          <a:srgbClr val="FFFFFF"/>
        </a:lt1>
        <a:dk2>
          <a:srgbClr val="000000"/>
        </a:dk2>
        <a:lt2>
          <a:srgbClr val="808080"/>
        </a:lt2>
        <a:accent1>
          <a:srgbClr val="1017A8"/>
        </a:accent1>
        <a:accent2>
          <a:srgbClr val="333399"/>
        </a:accent2>
        <a:accent3>
          <a:srgbClr val="FFFFFF"/>
        </a:accent3>
        <a:accent4>
          <a:srgbClr val="000000"/>
        </a:accent4>
        <a:accent5>
          <a:srgbClr val="AAAB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WD Standard Master 14">
        <a:dk1>
          <a:srgbClr val="000000"/>
        </a:dk1>
        <a:lt1>
          <a:srgbClr val="FFFFFF"/>
        </a:lt1>
        <a:dk2>
          <a:srgbClr val="000000"/>
        </a:dk2>
        <a:lt2>
          <a:srgbClr val="808080"/>
        </a:lt2>
        <a:accent1>
          <a:srgbClr val="1017A8"/>
        </a:accent1>
        <a:accent2>
          <a:srgbClr val="575DC2"/>
        </a:accent2>
        <a:accent3>
          <a:srgbClr val="FFFFFF"/>
        </a:accent3>
        <a:accent4>
          <a:srgbClr val="000000"/>
        </a:accent4>
        <a:accent5>
          <a:srgbClr val="AAABD1"/>
        </a:accent5>
        <a:accent6>
          <a:srgbClr val="4E53B0"/>
        </a:accent6>
        <a:hlink>
          <a:srgbClr val="9FA3DC"/>
        </a:hlink>
        <a:folHlink>
          <a:srgbClr val="DBDDF2"/>
        </a:folHlink>
      </a:clrScheme>
      <a:clrMap bg1="lt1" tx1="dk1" bg2="lt2" tx2="dk2" accent1="accent1" accent2="accent2" accent3="accent3" accent4="accent4" accent5="accent5" accent6="accent6" hlink="hlink" folHlink="folHlink"/>
    </a:extraClrScheme>
    <a:extraClrScheme>
      <a:clrScheme name="DWD Standard Master 15">
        <a:dk1>
          <a:srgbClr val="000000"/>
        </a:dk1>
        <a:lt1>
          <a:srgbClr val="FFFFFF"/>
        </a:lt1>
        <a:dk2>
          <a:srgbClr val="000000"/>
        </a:dk2>
        <a:lt2>
          <a:srgbClr val="808080"/>
        </a:lt2>
        <a:accent1>
          <a:srgbClr val="2D4B9B"/>
        </a:accent1>
        <a:accent2>
          <a:srgbClr val="6278B4"/>
        </a:accent2>
        <a:accent3>
          <a:srgbClr val="FFFFFF"/>
        </a:accent3>
        <a:accent4>
          <a:srgbClr val="000000"/>
        </a:accent4>
        <a:accent5>
          <a:srgbClr val="ADB1CB"/>
        </a:accent5>
        <a:accent6>
          <a:srgbClr val="586CA3"/>
        </a:accent6>
        <a:hlink>
          <a:srgbClr val="96A5CD"/>
        </a:hlink>
        <a:folHlink>
          <a:srgbClr val="CBD3E6"/>
        </a:folHlink>
      </a:clrScheme>
      <a:clrMap bg1="lt1" tx1="dk1" bg2="lt2" tx2="dk2" accent1="accent1" accent2="accent2" accent3="accent3" accent4="accent4" accent5="accent5" accent6="accent6" hlink="hlink" folHlink="folHlink"/>
    </a:extraClrScheme>
    <a:extraClrScheme>
      <a:clrScheme name="DWD Standard Master 16">
        <a:dk1>
          <a:srgbClr val="000000"/>
        </a:dk1>
        <a:lt1>
          <a:srgbClr val="FFFFFF"/>
        </a:lt1>
        <a:dk2>
          <a:srgbClr val="000000"/>
        </a:dk2>
        <a:lt2>
          <a:srgbClr val="808080"/>
        </a:lt2>
        <a:accent1>
          <a:srgbClr val="2D4B9B"/>
        </a:accent1>
        <a:accent2>
          <a:srgbClr val="96B9DC"/>
        </a:accent2>
        <a:accent3>
          <a:srgbClr val="FFFFFF"/>
        </a:accent3>
        <a:accent4>
          <a:srgbClr val="000000"/>
        </a:accent4>
        <a:accent5>
          <a:srgbClr val="ADB1CB"/>
        </a:accent5>
        <a:accent6>
          <a:srgbClr val="87A7C7"/>
        </a:accent6>
        <a:hlink>
          <a:srgbClr val="D2E1F5"/>
        </a:hlink>
        <a:folHlink>
          <a:srgbClr val="E1001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3710</Words>
  <Application>Microsoft Office PowerPoint</Application>
  <PresentationFormat>Breitbild</PresentationFormat>
  <Paragraphs>536</Paragraphs>
  <Slides>47</Slides>
  <Notes>4</Notes>
  <HiddenSlides>0</HiddenSlides>
  <MMClips>0</MMClips>
  <ScaleCrop>false</ScaleCrop>
  <HeadingPairs>
    <vt:vector size="6" baseType="variant">
      <vt:variant>
        <vt:lpstr>Verwendete Schriftarten</vt:lpstr>
      </vt:variant>
      <vt:variant>
        <vt:i4>7</vt:i4>
      </vt:variant>
      <vt:variant>
        <vt:lpstr>Design</vt:lpstr>
      </vt:variant>
      <vt:variant>
        <vt:i4>6</vt:i4>
      </vt:variant>
      <vt:variant>
        <vt:lpstr>Folientitel</vt:lpstr>
      </vt:variant>
      <vt:variant>
        <vt:i4>47</vt:i4>
      </vt:variant>
    </vt:vector>
  </HeadingPairs>
  <TitlesOfParts>
    <vt:vector size="60" baseType="lpstr">
      <vt:lpstr>Arial</vt:lpstr>
      <vt:lpstr>Calibri</vt:lpstr>
      <vt:lpstr>DejaVu Sans</vt:lpstr>
      <vt:lpstr>Franklin Gothic Medium</vt:lpstr>
      <vt:lpstr>Monaco</vt:lpstr>
      <vt:lpstr>Times New Roman</vt:lpstr>
      <vt:lpstr>Wingdings</vt:lpstr>
      <vt:lpstr>DWD Standard Master</vt:lpstr>
      <vt:lpstr>1_DWD Standard Master</vt:lpstr>
      <vt:lpstr>2_DWD Standard Master</vt:lpstr>
      <vt:lpstr>CPEX-Lab_ppt</vt:lpstr>
      <vt:lpstr>3_DWD Standard Master</vt:lpstr>
      <vt:lpstr>4_DWD Standard Master</vt:lpstr>
      <vt:lpstr>                       - the Combination of Nowcasting and NWP on the Convective Scale at DWD</vt:lpstr>
      <vt:lpstr>Challenges of very-short-range high impact weather forecasting and warning</vt:lpstr>
      <vt:lpstr>The SINFONY as in current transition to operations</vt:lpstr>
      <vt:lpstr>PowerPoint-Präsentation</vt:lpstr>
      <vt:lpstr>Other ens. combination methods than INTENSE in SINFONY</vt:lpstr>
      <vt:lpstr>More details on the ICON-RUC</vt:lpstr>
      <vt:lpstr>Advanced 2-moment cloud microphysics scheme in ICON-RUC/-EPS</vt:lpstr>
      <vt:lpstr>PowerPoint-Präsentation</vt:lpstr>
      <vt:lpstr>From user perspective: 1h rain sum ICON-RUC and ICON-D2 verified against gauge-adjusted QPE (Radolan RW), 08/2024</vt:lpstr>
      <vt:lpstr>From user perspective: 1h rain sum ICON-RUC and ICON-D2 verified against gauge-adjusted QPE (Radolan RW), 08/2024</vt:lpstr>
      <vt:lpstr>… and now we blend in the Nowcasting in the framework of a combined product:</vt:lpstr>
      <vt:lpstr>Achievements by SINFONY developments since 2017?</vt:lpstr>
      <vt:lpstr>Achievements in NWP: FSS precipitation 26.5. – 30.6.2016</vt:lpstr>
      <vt:lpstr>Achievements in NWP and combined products: FSS Radar Reflectivity 26.5. – 30.6.2016 </vt:lpstr>
      <vt:lpstr>Achievements in NWP and combined products: Cell objects verification by MMI-Score 27.5. – 29.6.2016 </vt:lpstr>
      <vt:lpstr>Achievements in NWP for Braunsbach case</vt:lpstr>
      <vt:lpstr>Achievements in NWP for Braunsbach case</vt:lpstr>
      <vt:lpstr>Achievements in NWP for Braunsbach case</vt:lpstr>
      <vt:lpstr>Achievements in NWP for Braunsbach case</vt:lpstr>
      <vt:lpstr>Achievements in NWP for Braunsbach case</vt:lpstr>
      <vt:lpstr>Achievements in NWP for Braunsbach case</vt:lpstr>
      <vt:lpstr>Achievements in NWP for Braunsbach case</vt:lpstr>
      <vt:lpstr>Predictability of catchment precipitation for  Braunsbach case</vt:lpstr>
      <vt:lpstr>Co-Design in hydro-meteorological partnership</vt:lpstr>
      <vt:lpstr>Aggregation of INTENSE over catchment area (AREA)</vt:lpstr>
      <vt:lpstr>Summary and outlook SINFONY</vt:lpstr>
      <vt:lpstr>Thank you for your attention!</vt:lpstr>
      <vt:lpstr>Our external partners</vt:lpstr>
      <vt:lpstr>The SINFONY as in current transition to operations</vt:lpstr>
      <vt:lpstr>Some more details on the ICON-RUC</vt:lpstr>
      <vt:lpstr>NWP results in observation space (dBZ, cell objects, Sat IR / VIS channels)</vt:lpstr>
      <vt:lpstr>Verification reflectivity STEPS-Nowcasting and RUC vs. Radar in 07/2023 (det + ens)</vt:lpstr>
      <vt:lpstr>Performance of ICON-RUC in forecasting a supercell near Berchtesgaden at 20.6.2024</vt:lpstr>
      <vt:lpstr>Added value of the ensemble, e.g., for hail forecasting</vt:lpstr>
      <vt:lpstr>Achievements in NWP for Braunsbach case</vt:lpstr>
      <vt:lpstr>Achievements in NWP for Braunsbach case</vt:lpstr>
      <vt:lpstr>Achievements in NWP for Braunsbach case</vt:lpstr>
      <vt:lpstr>Achievements in NWP for Braunsbach case</vt:lpstr>
      <vt:lpstr>Achievements in NWP for Simbach case</vt:lpstr>
      <vt:lpstr>Achievements in NWP for Simbach case</vt:lpstr>
      <vt:lpstr>Achievements in NWP for Simbach case</vt:lpstr>
      <vt:lpstr>Achievements in NWP for Simbach case</vt:lpstr>
      <vt:lpstr>Achievements in NWP for Simbach case</vt:lpstr>
      <vt:lpstr>Achievements in NWP for Simbach case</vt:lpstr>
      <vt:lpstr>Achievements in NWP for Simbach case</vt:lpstr>
      <vt:lpstr>Predictability of catchment precipitation for Simbach case</vt:lpstr>
      <vt:lpstr>Aggregation of INTENSE over catchment area (AREA)</vt:lpstr>
    </vt:vector>
  </TitlesOfParts>
  <Company>mpm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Administrator</dc:creator>
  <cp:lastModifiedBy>Blahak Ulrich</cp:lastModifiedBy>
  <cp:revision>3823</cp:revision>
  <cp:lastPrinted>2014-08-19T12:06:58Z</cp:lastPrinted>
  <dcterms:created xsi:type="dcterms:W3CDTF">2006-12-01T09:57:45Z</dcterms:created>
  <dcterms:modified xsi:type="dcterms:W3CDTF">2025-03-19T05:25:13Z</dcterms:modified>
</cp:coreProperties>
</file>