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</p:sldMasterIdLst>
  <p:sldIdLst>
    <p:sldId id="256" r:id="rId2"/>
    <p:sldId id="257" r:id="rId3"/>
    <p:sldId id="259" r:id="rId4"/>
    <p:sldId id="260" r:id="rId5"/>
    <p:sldId id="263" r:id="rId6"/>
    <p:sldId id="261" r:id="rId7"/>
    <p:sldId id="262" r:id="rId8"/>
    <p:sldId id="266" r:id="rId9"/>
    <p:sldId id="267" r:id="rId10"/>
    <p:sldId id="264" r:id="rId11"/>
    <p:sldId id="265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A227FF-14C2-A8D2-FE88-0477AF358221}" v="1469" dt="2025-03-19T01:18:20.425"/>
    <p1510:client id="{7F53E018-E6C1-327F-92CF-5033EB6AC542}" v="128" dt="2025-03-17T16:04:10.497"/>
    <p1510:client id="{C820490D-AE53-8D6A-D1E6-AE503F7B1B92}" v="31" dt="2025-03-17T11:23:50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7T07:55:58.8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35190 14658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6T23:08:38.7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35190 14658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058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64119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90069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74543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59607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44533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3/18/2025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68369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3/18/2025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70334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3/18/2025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94604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02261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3/18/2025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88927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3/18/2025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hyperlink" Target="https://be-maths-in.be/mfi23/wp-content/uploads/sites/27/2024/01/team_Aquafin_RMI-v2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microsoft.com/e/Dm8veYEq9b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Friendhttps:/github.com/pySTEPS/pysteps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github.com/pySTEPS/cookiecutter-pysteps-plugin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1923" y="1162050"/>
            <a:ext cx="7588155" cy="1232092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Project IMA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1923" y="2399083"/>
            <a:ext cx="7588155" cy="14140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latin typeface="Aptos Display"/>
              </a:rPr>
              <a:t>Seamless predictions at the Royal Meteorological Institute of Belgium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55533-5F14-FF46-10E8-AF2B0C96531A}"/>
              </a:ext>
            </a:extLst>
          </p:cNvPr>
          <p:cNvSpPr txBox="1"/>
          <p:nvPr/>
        </p:nvSpPr>
        <p:spPr>
          <a:xfrm>
            <a:off x="1516061" y="3913094"/>
            <a:ext cx="9029700" cy="23955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Arial"/>
                <a:cs typeface="Arial"/>
              </a:rPr>
              <a:t>Lesley De Cruz</a:t>
            </a:r>
            <a:r>
              <a:rPr lang="en-US" sz="1100" baseline="30000">
                <a:latin typeface="Arial"/>
                <a:cs typeface="Arial"/>
              </a:rPr>
              <a:t>1,2</a:t>
            </a:r>
            <a:r>
              <a:rPr lang="en-US" sz="1100">
                <a:latin typeface="Arial"/>
                <a:cs typeface="Arial"/>
              </a:rPr>
              <a:t>, Michiel Van Ginderachter</a:t>
            </a:r>
            <a:r>
              <a:rPr lang="en-US" sz="1100" baseline="30000">
                <a:latin typeface="Arial"/>
                <a:cs typeface="Arial"/>
              </a:rPr>
              <a:t>1</a:t>
            </a:r>
            <a:r>
              <a:rPr lang="en-US" sz="1100">
                <a:latin typeface="Arial"/>
                <a:cs typeface="Arial"/>
              </a:rPr>
              <a:t>, Maarten Reyniers</a:t>
            </a:r>
            <a:r>
              <a:rPr lang="en-US" sz="1100" baseline="30000">
                <a:latin typeface="Arial"/>
                <a:cs typeface="Arial"/>
              </a:rPr>
              <a:t>1</a:t>
            </a:r>
            <a:r>
              <a:rPr lang="en-US" sz="1100">
                <a:latin typeface="Arial"/>
                <a:cs typeface="Arial"/>
              </a:rPr>
              <a:t>, Alex Deckmyn</a:t>
            </a:r>
            <a:r>
              <a:rPr lang="en-US" sz="1100" baseline="30000">
                <a:latin typeface="Arial"/>
                <a:cs typeface="Arial"/>
              </a:rPr>
              <a:t>1</a:t>
            </a:r>
            <a:r>
              <a:rPr lang="en-US" sz="1100">
                <a:latin typeface="Arial"/>
                <a:cs typeface="Arial"/>
              </a:rPr>
              <a:t>, Simon De Kock</a:t>
            </a:r>
            <a:r>
              <a:rPr lang="en-US" sz="1100" baseline="30000">
                <a:latin typeface="Arial"/>
                <a:cs typeface="Arial"/>
              </a:rPr>
              <a:t>1,2</a:t>
            </a:r>
            <a:r>
              <a:rPr lang="en-US" sz="1100">
                <a:latin typeface="Arial"/>
                <a:cs typeface="Arial"/>
              </a:rPr>
              <a:t>, Idir Dehmous</a:t>
            </a:r>
            <a:r>
              <a:rPr lang="en-US" sz="1100" baseline="30000">
                <a:latin typeface="Arial"/>
                <a:cs typeface="Arial"/>
              </a:rPr>
              <a:t>1</a:t>
            </a:r>
            <a:r>
              <a:rPr lang="en-US" sz="1100">
                <a:latin typeface="Arial"/>
                <a:cs typeface="Arial"/>
              </a:rPr>
              <a:t>, Wout Dewettinck</a:t>
            </a:r>
            <a:r>
              <a:rPr lang="en-US" sz="1100" baseline="30000">
                <a:latin typeface="Arial"/>
                <a:cs typeface="Arial"/>
              </a:rPr>
              <a:t>3</a:t>
            </a:r>
            <a:r>
              <a:rPr lang="en-US" sz="1100">
                <a:latin typeface="Arial"/>
                <a:cs typeface="Arial"/>
              </a:rPr>
              <a:t>, Felix Erdmann</a:t>
            </a:r>
            <a:r>
              <a:rPr lang="en-US" sz="1100" baseline="30000">
                <a:latin typeface="Arial"/>
                <a:cs typeface="Arial"/>
              </a:rPr>
              <a:t>1</a:t>
            </a:r>
            <a:r>
              <a:rPr lang="en-US" sz="1100">
                <a:latin typeface="Arial"/>
                <a:cs typeface="Arial"/>
              </a:rPr>
              <a:t>, Ruben Imhoff</a:t>
            </a:r>
            <a:r>
              <a:rPr lang="en-US" sz="1100" baseline="30000">
                <a:latin typeface="Arial"/>
                <a:cs typeface="Arial"/>
              </a:rPr>
              <a:t>4</a:t>
            </a:r>
            <a:r>
              <a:rPr lang="en-US" sz="1100">
                <a:latin typeface="Arial"/>
                <a:cs typeface="Arial"/>
              </a:rPr>
              <a:t>, Arthur Moraux</a:t>
            </a:r>
            <a:r>
              <a:rPr lang="en-US" sz="1100" baseline="30000">
                <a:latin typeface="Arial"/>
                <a:cs typeface="Arial"/>
              </a:rPr>
              <a:t>1,2</a:t>
            </a:r>
            <a:r>
              <a:rPr lang="en-US" sz="1100">
                <a:latin typeface="Arial"/>
                <a:cs typeface="Arial"/>
              </a:rPr>
              <a:t>, Ricardo Reinoso-Rondinel</a:t>
            </a:r>
            <a:r>
              <a:rPr lang="en-US" sz="1100" baseline="30000">
                <a:latin typeface="Arial"/>
                <a:cs typeface="Arial"/>
              </a:rPr>
              <a:t>1,5</a:t>
            </a:r>
            <a:r>
              <a:rPr lang="en-US" sz="1100">
                <a:latin typeface="Arial"/>
                <a:cs typeface="Arial"/>
              </a:rPr>
              <a:t>, Mats Veldhuizen</a:t>
            </a:r>
            <a:r>
              <a:rPr lang="en-US" sz="1100" baseline="30000">
                <a:latin typeface="Arial"/>
                <a:cs typeface="Arial"/>
              </a:rPr>
              <a:t>6</a:t>
            </a:r>
            <a:r>
              <a:rPr lang="en-US" sz="1100">
                <a:latin typeface="Arial"/>
                <a:cs typeface="Arial"/>
              </a:rPr>
              <a:t>, Joseph James Casey</a:t>
            </a:r>
            <a:r>
              <a:rPr lang="en-US" sz="1100" baseline="30000">
                <a:latin typeface="Arial"/>
                <a:cs typeface="Arial"/>
              </a:rPr>
              <a:t>1</a:t>
            </a:r>
            <a:r>
              <a:rPr lang="en-US" sz="1100">
                <a:latin typeface="Arial"/>
                <a:cs typeface="Arial"/>
              </a:rPr>
              <a:t>, Loic Faleu Kemajou</a:t>
            </a:r>
            <a:r>
              <a:rPr lang="en-US" sz="1100" baseline="30000">
                <a:latin typeface="Arial"/>
                <a:cs typeface="Arial"/>
              </a:rPr>
              <a:t>1</a:t>
            </a:r>
            <a:r>
              <a:rPr lang="en-US" sz="1100">
                <a:latin typeface="Arial"/>
                <a:cs typeface="Arial"/>
              </a:rPr>
              <a:t>, Anshul Kumar</a:t>
            </a:r>
            <a:r>
              <a:rPr lang="en-US" sz="1100" baseline="30000">
                <a:latin typeface="Arial"/>
                <a:cs typeface="Arial"/>
              </a:rPr>
              <a:t>1</a:t>
            </a:r>
            <a:r>
              <a:rPr lang="en-US" sz="1100">
                <a:latin typeface="Arial"/>
                <a:cs typeface="Arial"/>
              </a:rPr>
              <a:t>, Viktor Van Nieuwenhuize</a:t>
            </a:r>
            <a:r>
              <a:rPr lang="en-US" sz="1100" baseline="30000">
                <a:latin typeface="Arial"/>
                <a:cs typeface="Arial"/>
              </a:rPr>
              <a:t>1</a:t>
            </a:r>
            <a:endParaRPr lang="en-US" baseline="30000"/>
          </a:p>
          <a:p>
            <a:endParaRPr lang="en-US" sz="1100" baseline="30000">
              <a:latin typeface="Arial"/>
              <a:cs typeface="Arial"/>
            </a:endParaRPr>
          </a:p>
          <a:p>
            <a:endParaRPr lang="en-US" sz="1100" baseline="30000">
              <a:latin typeface="Arial"/>
              <a:cs typeface="Arial"/>
            </a:endParaRPr>
          </a:p>
          <a:p>
            <a:r>
              <a:rPr lang="en-US" sz="1100">
                <a:latin typeface="Arial"/>
                <a:cs typeface="Arial"/>
              </a:rPr>
              <a:t>1 Royal Meteorological Institute, Brussels, Belgium</a:t>
            </a:r>
            <a:endParaRPr lang="en-US"/>
          </a:p>
          <a:p>
            <a:r>
              <a:rPr lang="en-US" sz="1100">
                <a:latin typeface="Arial"/>
                <a:cs typeface="Arial"/>
              </a:rPr>
              <a:t>2 Electronics and Informatics (ETRO), Vrije Universiteit Brussel, Brussels, Belgium</a:t>
            </a:r>
            <a:endParaRPr lang="en-US"/>
          </a:p>
          <a:p>
            <a:r>
              <a:rPr lang="en-US" sz="1100">
                <a:latin typeface="Arial"/>
                <a:cs typeface="Arial"/>
              </a:rPr>
              <a:t>3 Physics and Astronomy, Ghent University, Ghent, Belgium</a:t>
            </a:r>
            <a:endParaRPr lang="en-US"/>
          </a:p>
          <a:p>
            <a:r>
              <a:rPr lang="en-US" sz="1100">
                <a:latin typeface="Arial"/>
                <a:cs typeface="Arial"/>
              </a:rPr>
              <a:t>4 Operational Water Management &amp; Early Warning, </a:t>
            </a:r>
            <a:r>
              <a:rPr lang="en-US" sz="1100" err="1">
                <a:latin typeface="Arial"/>
                <a:cs typeface="Arial"/>
              </a:rPr>
              <a:t>Deltares</a:t>
            </a:r>
            <a:r>
              <a:rPr lang="en-US" sz="1100">
                <a:latin typeface="Arial"/>
                <a:cs typeface="Arial"/>
              </a:rPr>
              <a:t>, Delft, The Netherlands</a:t>
            </a:r>
            <a:endParaRPr lang="en-US"/>
          </a:p>
          <a:p>
            <a:r>
              <a:rPr lang="en-US" sz="1100">
                <a:latin typeface="Arial"/>
                <a:cs typeface="Arial"/>
              </a:rPr>
              <a:t>5 Civil Engineering, Hydraulics &amp; Geotechnics, KU Leuven, Leuven, Belgium </a:t>
            </a:r>
            <a:endParaRPr lang="en-US"/>
          </a:p>
          <a:p>
            <a:r>
              <a:rPr lang="en-US" sz="1100">
                <a:latin typeface="Arial"/>
                <a:cs typeface="Arial"/>
              </a:rPr>
              <a:t>6 Royal Netherlands Meteorological Institute (KNMI), De Bilt, the Netherlands</a:t>
            </a:r>
            <a:endParaRPr lang="en-US"/>
          </a:p>
          <a:p>
            <a:br>
              <a:rPr lang="en-US"/>
            </a:br>
            <a:endParaRPr lang="en-US"/>
          </a:p>
        </p:txBody>
      </p:sp>
      <p:pic>
        <p:nvPicPr>
          <p:cNvPr id="5" name="Picture 4" descr="A logo of a blue circle with white dots&#10;&#10;AI-generated content may be incorrect.">
            <a:extLst>
              <a:ext uri="{FF2B5EF4-FFF2-40B4-BE49-F238E27FC236}">
                <a16:creationId xmlns:a16="http://schemas.microsoft.com/office/drawing/2014/main" id="{85C64F5F-0901-1810-8FEE-4D07B852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429165"/>
            <a:ext cx="2500313" cy="737108"/>
          </a:xfrm>
          <a:prstGeom prst="rect">
            <a:avLst/>
          </a:prstGeom>
        </p:spPr>
      </p:pic>
      <p:pic>
        <p:nvPicPr>
          <p:cNvPr id="6" name="Picture 5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D47213BC-CC1F-9B7F-6D96-AF95D5897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0" y="428625"/>
            <a:ext cx="1476376" cy="738188"/>
          </a:xfrm>
          <a:prstGeom prst="rect">
            <a:avLst/>
          </a:prstGeom>
        </p:spPr>
      </p:pic>
      <p:pic>
        <p:nvPicPr>
          <p:cNvPr id="7" name="Picture 6" descr="A blue and white sign&#10;&#10;AI-generated content may be incorrect.">
            <a:extLst>
              <a:ext uri="{FF2B5EF4-FFF2-40B4-BE49-F238E27FC236}">
                <a16:creationId xmlns:a16="http://schemas.microsoft.com/office/drawing/2014/main" id="{CA34151A-18A7-124F-F18E-15DE16825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375" y="430213"/>
            <a:ext cx="2000251" cy="735013"/>
          </a:xfrm>
          <a:prstGeom prst="rect">
            <a:avLst/>
          </a:prstGeom>
        </p:spPr>
      </p:pic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16BFE2A7-9ED5-E582-E098-A2FB77621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" y="444500"/>
            <a:ext cx="563563" cy="738189"/>
          </a:xfrm>
          <a:prstGeom prst="rect">
            <a:avLst/>
          </a:prstGeom>
        </p:spPr>
      </p:pic>
      <p:pic>
        <p:nvPicPr>
          <p:cNvPr id="9" name="Picture 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0A19C76-97E9-3923-1736-396683BA2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095" y="261937"/>
            <a:ext cx="1371374" cy="1095375"/>
          </a:xfrm>
          <a:prstGeom prst="rect">
            <a:avLst/>
          </a:prstGeom>
        </p:spPr>
      </p:pic>
      <p:pic>
        <p:nvPicPr>
          <p:cNvPr id="11" name="Picture 1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6981723-4C4D-A156-B679-C61618A36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2763" y="436563"/>
            <a:ext cx="2205038" cy="7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7BB4-1DE5-68C2-01BC-C31AC39C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(II): </a:t>
            </a:r>
            <a:r>
              <a:rPr lang="en-US" dirty="0" err="1"/>
              <a:t>Aqtiput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1151F0-6557-CBF6-792F-551C9574C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3938" y="1433513"/>
            <a:ext cx="5062537" cy="442912"/>
          </a:xfrm>
        </p:spPr>
        <p:txBody>
          <a:bodyPr>
            <a:normAutofit/>
          </a:bodyPr>
          <a:lstStyle/>
          <a:p>
            <a:r>
              <a:rPr lang="en-US" b="0">
                <a:latin typeface="Aptos"/>
                <a:ea typeface="Calibri"/>
                <a:cs typeface="Calibri"/>
              </a:rPr>
              <a:t>Entire street (controlled)</a:t>
            </a:r>
            <a:endParaRPr lang="en-US">
              <a:latin typeface="Aptos"/>
            </a:endParaRPr>
          </a:p>
        </p:txBody>
      </p:sp>
      <p:pic>
        <p:nvPicPr>
          <p:cNvPr id="16" name="Content Placeholder 15" descr="A green and orange lines with dots and circles&#10;&#10;AI-generated content may be incorrect.">
            <a:extLst>
              <a:ext uri="{FF2B5EF4-FFF2-40B4-BE49-F238E27FC236}">
                <a16:creationId xmlns:a16="http://schemas.microsoft.com/office/drawing/2014/main" id="{6BA0847E-0BB0-CC98-60D8-D36EA66DB1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61001" y="1876425"/>
            <a:ext cx="3881835" cy="3103563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572CE4-F3AA-12B8-A3A2-C7D58C2D4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48525" y="1433513"/>
            <a:ext cx="5087938" cy="442912"/>
          </a:xfrm>
        </p:spPr>
        <p:txBody>
          <a:bodyPr>
            <a:normAutofit/>
          </a:bodyPr>
          <a:lstStyle/>
          <a:p>
            <a:r>
              <a:rPr lang="en-US" b="0"/>
              <a:t>Entire street (uncontrolled)</a:t>
            </a:r>
          </a:p>
        </p:txBody>
      </p:sp>
      <p:pic>
        <p:nvPicPr>
          <p:cNvPr id="5" name="Picture 4" descr="A green and orange lines with dots and circles&#10;&#10;AI-generated content may be incorrect.">
            <a:extLst>
              <a:ext uri="{FF2B5EF4-FFF2-40B4-BE49-F238E27FC236}">
                <a16:creationId xmlns:a16="http://schemas.microsoft.com/office/drawing/2014/main" id="{00B9F3A6-F261-BD3B-E1FF-5B8B9D6D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924050"/>
            <a:ext cx="3962400" cy="3171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8465A9-A0E3-2DD1-17EA-4E37472080E6}"/>
              </a:ext>
            </a:extLst>
          </p:cNvPr>
          <p:cNvSpPr txBox="1"/>
          <p:nvPr/>
        </p:nvSpPr>
        <p:spPr>
          <a:xfrm>
            <a:off x="590549" y="5572125"/>
            <a:ext cx="11249025" cy="1181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2C1888-8475-8284-B36E-0F482F70B6AB}"/>
              </a:ext>
            </a:extLst>
          </p:cNvPr>
          <p:cNvSpPr txBox="1"/>
          <p:nvPr/>
        </p:nvSpPr>
        <p:spPr>
          <a:xfrm>
            <a:off x="371475" y="5057774"/>
            <a:ext cx="1168717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+mn-lt"/>
                <a:cs typeface="+mn-lt"/>
              </a:rPr>
              <a:t>"Optimal coordinated control of private rainwater wells using ensemble rainfall forecast data</a:t>
            </a:r>
            <a:r>
              <a:rPr lang="en-US" sz="1400" dirty="0"/>
              <a:t>" – final presentation</a:t>
            </a:r>
          </a:p>
          <a:p>
            <a:r>
              <a:rPr lang="en-US" sz="1400" dirty="0"/>
              <a:t>Mathematics for Industry study week challenge by </a:t>
            </a:r>
            <a:r>
              <a:rPr lang="en-US" sz="1400" dirty="0" err="1"/>
              <a:t>Aquafin</a:t>
            </a:r>
            <a:r>
              <a:rPr lang="en-US" sz="1400" dirty="0"/>
              <a:t> and RMI, 19-23 September 2023</a:t>
            </a:r>
          </a:p>
          <a:p>
            <a:r>
              <a:rPr lang="en-US" sz="1400" dirty="0">
                <a:ea typeface="+mn-lt"/>
                <a:cs typeface="+mn-lt"/>
                <a:hlinkClick r:id="rId4"/>
              </a:rPr>
              <a:t>https://be-maths-in.be/mfi23/wp-content/uploads/sites/27/2024/01/team_Aquafin_RMI-v2.pdf</a:t>
            </a:r>
            <a:r>
              <a:rPr lang="en-US" sz="1400" dirty="0">
                <a:ea typeface="+mn-lt"/>
                <a:cs typeface="+mn-lt"/>
              </a:rPr>
              <a:t> </a:t>
            </a:r>
          </a:p>
          <a:p>
            <a:endParaRPr lang="en-US" sz="1400" i="1" dirty="0">
              <a:ea typeface="+mn-lt"/>
              <a:cs typeface="+mn-lt"/>
            </a:endParaRPr>
          </a:p>
          <a:p>
            <a:r>
              <a:rPr lang="en-US" sz="1400" i="1" dirty="0">
                <a:ea typeface="+mn-lt"/>
                <a:cs typeface="+mn-lt"/>
              </a:rPr>
              <a:t>Credits: Arne Bouillon, Guillaume Derval, Sheetal Jain, Thomas </a:t>
            </a:r>
            <a:r>
              <a:rPr lang="en-US" sz="1400" i="1" dirty="0" err="1">
                <a:ea typeface="+mn-lt"/>
                <a:cs typeface="+mn-lt"/>
              </a:rPr>
              <a:t>Lessinnes</a:t>
            </a:r>
            <a:r>
              <a:rPr lang="en-US" sz="1400" i="1" dirty="0">
                <a:ea typeface="+mn-lt"/>
                <a:cs typeface="+mn-lt"/>
              </a:rPr>
              <a:t>, Christian Mugisho </a:t>
            </a:r>
            <a:r>
              <a:rPr lang="en-US" sz="1400" i="1" dirty="0" err="1">
                <a:ea typeface="+mn-lt"/>
                <a:cs typeface="+mn-lt"/>
              </a:rPr>
              <a:t>Zagabe</a:t>
            </a:r>
            <a:r>
              <a:rPr lang="en-US" sz="1400" i="1" dirty="0">
                <a:ea typeface="+mn-lt"/>
                <a:cs typeface="+mn-lt"/>
              </a:rPr>
              <a:t> and Pieter </a:t>
            </a:r>
            <a:r>
              <a:rPr lang="en-US" sz="1400" i="1" dirty="0" err="1">
                <a:ea typeface="+mn-lt"/>
                <a:cs typeface="+mn-lt"/>
              </a:rPr>
              <a:t>Vanmechelen</a:t>
            </a:r>
            <a:r>
              <a:rPr lang="en-US" sz="1400" i="1" dirty="0">
                <a:ea typeface="+mn-lt"/>
                <a:cs typeface="+mn-lt"/>
              </a:rPr>
              <a:t> - supervisors: Geert Dirckx, Stefan Kroll &amp; Lesley De Cruz</a:t>
            </a:r>
            <a:endParaRPr lang="en-US" sz="1400" i="1" dirty="0"/>
          </a:p>
          <a:p>
            <a:endParaRPr lang="en-US" sz="1400"/>
          </a:p>
          <a:p>
            <a:endParaRPr lang="en-US" sz="1400"/>
          </a:p>
        </p:txBody>
      </p:sp>
      <p:pic>
        <p:nvPicPr>
          <p:cNvPr id="31" name="Picture 30" descr="Diagram of a house with a water pump&#10;&#10;AI-generated content may be incorrect.">
            <a:extLst>
              <a:ext uri="{FF2B5EF4-FFF2-40B4-BE49-F238E27FC236}">
                <a16:creationId xmlns:a16="http://schemas.microsoft.com/office/drawing/2014/main" id="{1A8D68F8-94DD-D21F-493A-71C2B1E94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88" y="1919288"/>
            <a:ext cx="2914650" cy="23717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585FD-3356-058F-5866-2B3A160D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63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C98C-56B7-F099-BA3B-C0EBA70E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Applications (III): Rainfall warnings based on return level exceedance probabilities (</a:t>
            </a:r>
            <a:r>
              <a:rPr lang="en-US" i="1" err="1"/>
              <a:t>PyRainWarn</a:t>
            </a:r>
            <a:r>
              <a:rPr lang="en-US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A6D85-0EE2-2E52-D0FA-63CC02138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Credits: Felix Erdmann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0C3BB5-2BD0-826A-510E-0041B443B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07EE-B1E9-49A7-9007-632D227C9D4D}" type="datetime1">
              <a:t>3/18/2025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A8E3F-C263-5E5B-7477-90EB61FFA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042" y="1806399"/>
            <a:ext cx="5900914" cy="4776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38F550-413F-F5C1-CE36-89063CD57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99" y="2980926"/>
            <a:ext cx="4797778" cy="205325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8D4BBA-91AB-35DB-66D3-C228A8E0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2605F-5304-0048-D3EA-CAF7064DF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958" y="1532357"/>
            <a:ext cx="4097368" cy="19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46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E0708-A875-BA82-F1B3-9D0579F2B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Pysteps</a:t>
            </a:r>
            <a:r>
              <a:rPr lang="en-US"/>
              <a:t> hackathon 2025</a:t>
            </a:r>
          </a:p>
        </p:txBody>
      </p:sp>
      <p:pic>
        <p:nvPicPr>
          <p:cNvPr id="4" name="Content Placeholder 3" descr="QRCode for  Pysteps hackathon - 8-12 September 2025">
            <a:extLst>
              <a:ext uri="{FF2B5EF4-FFF2-40B4-BE49-F238E27FC236}">
                <a16:creationId xmlns:a16="http://schemas.microsoft.com/office/drawing/2014/main" id="{DABDAE15-0103-A8F1-D083-7BCF31EA17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7906" y="1825625"/>
            <a:ext cx="4351338" cy="4351338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AE74A5-F56E-125D-43C4-53D35AD0E1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 b="1">
                <a:solidFill>
                  <a:srgbClr val="025C5F"/>
                </a:solidFill>
                <a:latin typeface="Segoe UI"/>
                <a:cs typeface="Segoe UI"/>
              </a:rPr>
              <a:t>Are you interested in joining the next </a:t>
            </a:r>
            <a:r>
              <a:rPr lang="en-US" sz="1500" b="1" err="1">
                <a:solidFill>
                  <a:srgbClr val="025C5F"/>
                </a:solidFill>
                <a:latin typeface="Segoe UI"/>
                <a:cs typeface="Segoe UI"/>
              </a:rPr>
              <a:t>pysteps</a:t>
            </a:r>
            <a:r>
              <a:rPr lang="en-US" sz="1500" b="1">
                <a:solidFill>
                  <a:srgbClr val="025C5F"/>
                </a:solidFill>
                <a:latin typeface="Segoe UI"/>
                <a:cs typeface="Segoe UI"/>
              </a:rPr>
              <a:t> hackathon in the Belgian Ardennes region?</a:t>
            </a:r>
          </a:p>
          <a:p>
            <a:r>
              <a:rPr lang="en-US" sz="1500" b="1">
                <a:solidFill>
                  <a:srgbClr val="025C5F"/>
                </a:solidFill>
                <a:latin typeface="Segoe UI"/>
                <a:cs typeface="Segoe UI"/>
              </a:rPr>
              <a:t>Mon 8 - Fri 12 September 2025</a:t>
            </a:r>
          </a:p>
          <a:p>
            <a:r>
              <a:rPr lang="en-US" sz="1500" b="1">
                <a:solidFill>
                  <a:srgbClr val="025C5F"/>
                </a:solidFill>
                <a:latin typeface="Segoe UI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https://forms.microsoft.com/e/Dm8veYEq9b</a:t>
            </a:r>
            <a:endParaRPr lang="en-US">
              <a:solidFill>
                <a:srgbClr val="000000"/>
              </a:solidFill>
              <a:latin typeface="Aptos" panose="020B0004020202020204"/>
              <a:cs typeface="Segoe UI"/>
            </a:endParaRPr>
          </a:p>
        </p:txBody>
      </p:sp>
      <p:pic>
        <p:nvPicPr>
          <p:cNvPr id="8" name="Picture 7" descr="A group of people standing in a row in a grassy area&#10;&#10;AI-generated content may be incorrect.">
            <a:extLst>
              <a:ext uri="{FF2B5EF4-FFF2-40B4-BE49-F238E27FC236}">
                <a16:creationId xmlns:a16="http://schemas.microsoft.com/office/drawing/2014/main" id="{4CAAAEC6-5499-EC7B-109E-6A7BC5F6BC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57" t="18376" r="2254" b="19658"/>
          <a:stretch/>
        </p:blipFill>
        <p:spPr>
          <a:xfrm>
            <a:off x="6096000" y="2933700"/>
            <a:ext cx="5266059" cy="27569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CAE76E-D3FB-6CED-8E46-BDF046F6AAF8}"/>
              </a:ext>
            </a:extLst>
          </p:cNvPr>
          <p:cNvSpPr txBox="1"/>
          <p:nvPr/>
        </p:nvSpPr>
        <p:spPr>
          <a:xfrm>
            <a:off x="6896100" y="5886450"/>
            <a:ext cx="37242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Pysteps</a:t>
            </a:r>
            <a:r>
              <a:rPr lang="en-US"/>
              <a:t> hackathon at RMI,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6E3B3-AA39-018A-793B-C4005AB75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80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8356-E83E-7A33-D61C-F9761078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Seamless Prediction </a:t>
            </a:r>
            <a:r>
              <a:rPr lang="en-GB" dirty="0"/>
              <a:t>Programme</a:t>
            </a:r>
            <a:r>
              <a:rPr lang="en-US" dirty="0"/>
              <a:t>: 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E88DB-0F29-A78B-3467-893790A6D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715532"/>
            <a:ext cx="7879899" cy="45938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Need for rapidly updating forecasts which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integrate the latest high-resolution </a:t>
            </a:r>
            <a:r>
              <a:rPr lang="en-US" b="1" dirty="0">
                <a:ea typeface="+mn-lt"/>
                <a:cs typeface="+mn-lt"/>
              </a:rPr>
              <a:t>observations</a:t>
            </a:r>
            <a:endParaRPr lang="en-US" b="1" dirty="0"/>
          </a:p>
          <a:p>
            <a:r>
              <a:rPr lang="en-US" dirty="0">
                <a:ea typeface="+mn-lt"/>
                <a:cs typeface="+mn-lt"/>
              </a:rPr>
              <a:t>cover timescales from </a:t>
            </a:r>
            <a:r>
              <a:rPr lang="en-US" b="1" dirty="0">
                <a:ea typeface="+mn-lt"/>
                <a:cs typeface="+mn-lt"/>
              </a:rPr>
              <a:t>minutes </a:t>
            </a:r>
            <a:r>
              <a:rPr lang="en-US" dirty="0">
                <a:ea typeface="+mn-lt"/>
                <a:cs typeface="+mn-lt"/>
              </a:rPr>
              <a:t>to </a:t>
            </a:r>
            <a:r>
              <a:rPr lang="en-US" b="1" dirty="0">
                <a:ea typeface="+mn-lt"/>
                <a:cs typeface="+mn-lt"/>
              </a:rPr>
              <a:t>days </a:t>
            </a:r>
            <a:r>
              <a:rPr lang="en-US" dirty="0">
                <a:ea typeface="+mn-lt"/>
                <a:cs typeface="+mn-lt"/>
              </a:rPr>
              <a:t>ahead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optimize forecast </a:t>
            </a:r>
            <a:r>
              <a:rPr lang="en-US" b="1" dirty="0">
                <a:ea typeface="+mn-lt"/>
                <a:cs typeface="+mn-lt"/>
              </a:rPr>
              <a:t>skill </a:t>
            </a:r>
            <a:r>
              <a:rPr lang="en-US" dirty="0">
                <a:ea typeface="+mn-lt"/>
                <a:cs typeface="+mn-lt"/>
              </a:rPr>
              <a:t>over this range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combine </a:t>
            </a:r>
            <a:r>
              <a:rPr lang="en-US" b="1" dirty="0">
                <a:ea typeface="+mn-lt"/>
                <a:cs typeface="+mn-lt"/>
              </a:rPr>
              <a:t>nowcasting </a:t>
            </a:r>
            <a:r>
              <a:rPr lang="en-US" dirty="0">
                <a:ea typeface="+mn-lt"/>
                <a:cs typeface="+mn-lt"/>
              </a:rPr>
              <a:t>and high-resolution </a:t>
            </a:r>
            <a:r>
              <a:rPr lang="en-US" b="1" dirty="0">
                <a:ea typeface="+mn-lt"/>
                <a:cs typeface="+mn-lt"/>
              </a:rPr>
              <a:t>NWP</a:t>
            </a:r>
            <a:endParaRPr lang="en-US" b="1" dirty="0"/>
          </a:p>
          <a:p>
            <a:r>
              <a:rPr lang="en-US">
                <a:ea typeface="+mn-lt"/>
                <a:cs typeface="+mn-lt"/>
              </a:rPr>
              <a:t>target users in (urban) </a:t>
            </a:r>
            <a:r>
              <a:rPr lang="en-US" b="1" dirty="0">
                <a:ea typeface="+mn-lt"/>
                <a:cs typeface="+mn-lt"/>
              </a:rPr>
              <a:t>hydrology</a:t>
            </a:r>
            <a:r>
              <a:rPr lang="en-US" dirty="0">
                <a:ea typeface="+mn-lt"/>
                <a:cs typeface="+mn-lt"/>
              </a:rPr>
              <a:t>, the renewable energy sector, and the general public.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Other European systems: DWD’s SINFONY; FMI’s ULJAS, </a:t>
            </a:r>
            <a:r>
              <a:rPr lang="en-US" dirty="0" err="1">
                <a:ea typeface="+mn-lt"/>
                <a:cs typeface="+mn-lt"/>
              </a:rPr>
              <a:t>MetOfﬁce’s</a:t>
            </a:r>
            <a:r>
              <a:rPr lang="en-US" dirty="0">
                <a:ea typeface="+mn-lt"/>
                <a:cs typeface="+mn-lt"/>
              </a:rPr>
              <a:t> IMPROVER,</a:t>
            </a:r>
            <a:r>
              <a:rPr lang="en-US" dirty="0"/>
              <a:t> 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3E67EB-EA33-20EF-A73C-C139030DDEEB}"/>
              </a:ext>
            </a:extLst>
          </p:cNvPr>
          <p:cNvSpPr txBox="1"/>
          <p:nvPr/>
        </p:nvSpPr>
        <p:spPr>
          <a:xfrm>
            <a:off x="8420213" y="5732804"/>
            <a:ext cx="327390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dirty="0"/>
              <a:t>RMI Weather app on the Google Play Store</a:t>
            </a:r>
          </a:p>
        </p:txBody>
      </p:sp>
      <p:pic>
        <p:nvPicPr>
          <p:cNvPr id="8" name="Picture 7" descr="A flooded street with a brick wall and a brick fence&#10;&#10;Description automatically generated">
            <a:extLst>
              <a:ext uri="{FF2B5EF4-FFF2-40B4-BE49-F238E27FC236}">
                <a16:creationId xmlns:a16="http://schemas.microsoft.com/office/drawing/2014/main" id="{536B9D23-5B6A-E329-F9AF-6E8C64260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603" y="1828800"/>
            <a:ext cx="2886075" cy="2184400"/>
          </a:xfrm>
          <a:prstGeom prst="rect">
            <a:avLst/>
          </a:prstGeom>
        </p:spPr>
      </p:pic>
      <p:pic>
        <p:nvPicPr>
          <p:cNvPr id="4" name="Picture 3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43FFCE3D-0E09-81F1-FFB7-7BF0F2ADA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652" y="1605280"/>
            <a:ext cx="2333625" cy="41249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6AE5C-E01A-583A-C659-3F2ECC6CF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44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project&#10;&#10;AI-generated content may be incorrect.">
            <a:extLst>
              <a:ext uri="{FF2B5EF4-FFF2-40B4-BE49-F238E27FC236}">
                <a16:creationId xmlns:a16="http://schemas.microsoft.com/office/drawing/2014/main" id="{77ED406A-EF5E-A9C3-CAA0-4AC28714D15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80180" y="238125"/>
            <a:ext cx="7964487" cy="6202363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FB65D1-D276-B44E-90F3-987A67551E08}"/>
              </a:ext>
            </a:extLst>
          </p:cNvPr>
          <p:cNvSpPr/>
          <p:nvPr/>
        </p:nvSpPr>
        <p:spPr>
          <a:xfrm>
            <a:off x="3733799" y="3400424"/>
            <a:ext cx="1466850" cy="3333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5F49DB2-545A-7585-9E42-59148C2FCF63}"/>
              </a:ext>
            </a:extLst>
          </p:cNvPr>
          <p:cNvSpPr/>
          <p:nvPr/>
        </p:nvSpPr>
        <p:spPr>
          <a:xfrm>
            <a:off x="4019550" y="4762499"/>
            <a:ext cx="857250" cy="3333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FA45C26-4F27-0E07-2A8C-A5323EE5627B}"/>
                  </a:ext>
                </a:extLst>
              </p14:cNvPr>
              <p14:cNvContentPartPr/>
              <p14:nvPr/>
            </p14:nvContentPartPr>
            <p14:xfrm>
              <a:off x="10858499" y="4495799"/>
              <a:ext cx="9525" cy="9525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FA45C26-4F27-0E07-2A8C-A5323EE5627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91774" y="4029074"/>
                <a:ext cx="952500" cy="9525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DDD2323-3DB9-535E-96B0-991F121DCC53}"/>
              </a:ext>
            </a:extLst>
          </p:cNvPr>
          <p:cNvSpPr/>
          <p:nvPr/>
        </p:nvSpPr>
        <p:spPr>
          <a:xfrm>
            <a:off x="8739504" y="4545964"/>
            <a:ext cx="1073150" cy="4286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AIFS?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A0E841-F35F-87D4-CBD6-C875D184014A}"/>
              </a:ext>
            </a:extLst>
          </p:cNvPr>
          <p:cNvSpPr/>
          <p:nvPr/>
        </p:nvSpPr>
        <p:spPr>
          <a:xfrm>
            <a:off x="3064509" y="1878330"/>
            <a:ext cx="2143125" cy="11686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AI precipitation blending (Simon De Kock et al.)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A7D425-5F43-930B-6326-7C0CAD54977B}"/>
              </a:ext>
            </a:extLst>
          </p:cNvPr>
          <p:cNvSpPr/>
          <p:nvPr/>
        </p:nvSpPr>
        <p:spPr>
          <a:xfrm>
            <a:off x="588644" y="3338194"/>
            <a:ext cx="1795780" cy="13754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AI multimodal</a:t>
            </a:r>
          </a:p>
          <a:p>
            <a:pPr algn="ctr"/>
            <a:r>
              <a:rPr lang="en-US" dirty="0"/>
              <a:t>(Arthur </a:t>
            </a:r>
            <a:r>
              <a:rPr lang="en-US" dirty="0" err="1"/>
              <a:t>Moraux</a:t>
            </a:r>
            <a:r>
              <a:rPr lang="en-US" dirty="0"/>
              <a:t> et al.)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24AC5-342F-7545-DAB3-BB03E012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9D852-2BCE-04A6-0FD9-D15DF4FE9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diagram of a project&#10;&#10;AI-generated content may be incorrect.">
            <a:extLst>
              <a:ext uri="{FF2B5EF4-FFF2-40B4-BE49-F238E27FC236}">
                <a16:creationId xmlns:a16="http://schemas.microsoft.com/office/drawing/2014/main" id="{4ADD6D7D-47ED-72AF-BE3F-EA434B4CEB1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80180" y="238125"/>
            <a:ext cx="7964487" cy="6202363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E0A-EFF5-462B-CB67-7D14D2C65DFC}"/>
              </a:ext>
            </a:extLst>
          </p:cNvPr>
          <p:cNvSpPr/>
          <p:nvPr/>
        </p:nvSpPr>
        <p:spPr>
          <a:xfrm>
            <a:off x="3733799" y="3400424"/>
            <a:ext cx="1466850" cy="3333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208E60E-2943-484D-6DE3-AE76EFE3232C}"/>
                  </a:ext>
                </a:extLst>
              </p14:cNvPr>
              <p14:cNvContentPartPr/>
              <p14:nvPr/>
            </p14:nvContentPartPr>
            <p14:xfrm>
              <a:off x="10858499" y="4495799"/>
              <a:ext cx="9525" cy="9525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208E60E-2943-484D-6DE3-AE76EFE323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82249" y="4019549"/>
                <a:ext cx="952500" cy="9525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D20E1C3-12C2-1BA1-BA6A-68B83F3FA97D}"/>
              </a:ext>
            </a:extLst>
          </p:cNvPr>
          <p:cNvSpPr txBox="1"/>
          <p:nvPr/>
        </p:nvSpPr>
        <p:spPr>
          <a:xfrm>
            <a:off x="5029200" y="2143125"/>
            <a:ext cx="277495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Seamless precipitation ensemble nowcasting part of Project IMA:</a:t>
            </a:r>
          </a:p>
          <a:p>
            <a:r>
              <a:rPr lang="en-US"/>
              <a:t>based on </a:t>
            </a:r>
            <a:r>
              <a:rPr lang="en-US" err="1"/>
              <a:t>pysteps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8A468-34FD-ED4D-6E00-B9AF08F08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9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0E6F5-F228-8B93-6D7C-F39F22282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Bigger picture: the </a:t>
            </a:r>
            <a:r>
              <a:rPr lang="en-US" err="1"/>
              <a:t>pysteps</a:t>
            </a:r>
            <a:r>
              <a:rPr lang="en-US"/>
              <a:t> initiative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29D280-8B77-CE2E-D83C-0532B3FD1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63014"/>
            <a:ext cx="10326051" cy="112204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0" cap="none" dirty="0">
                <a:ea typeface="+mn-lt"/>
                <a:cs typeface="+mn-lt"/>
              </a:rPr>
              <a:t>Community-driven free and open-source framework for precipitation nowcasting</a:t>
            </a:r>
            <a:endParaRPr lang="en-US" sz="160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1600" b="0" cap="none" dirty="0">
                <a:ea typeface="+mn-lt"/>
                <a:cs typeface="+mn-lt"/>
              </a:rPr>
              <a:t>Deterministic and probabilistic nowcasting, validation, visualization, …</a:t>
            </a:r>
            <a:endParaRPr lang="en-US" sz="160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1600" b="0" cap="none" dirty="0">
                <a:ea typeface="+mn-lt"/>
                <a:cs typeface="+mn-lt"/>
              </a:rPr>
              <a:t>Friendly and welcoming community at </a:t>
            </a:r>
            <a:r>
              <a:rPr lang="en-US" sz="1600" b="0" cap="none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https://github.com/pysteps/pysteps</a:t>
            </a:r>
            <a:r>
              <a:rPr lang="en-US" sz="1600" b="0" cap="none" dirty="0">
                <a:ea typeface="+mn-lt"/>
                <a:cs typeface="+mn-lt"/>
              </a:rPr>
              <a:t> 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28BAB0C-CA81-A33D-A920-63069D9176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" y="2482158"/>
            <a:ext cx="5157788" cy="3574847"/>
          </a:xfrm>
        </p:spPr>
      </p:pic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55F3B7-365E-D886-DC34-7723E3195D8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58333" y="2387600"/>
            <a:ext cx="4810921" cy="3763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BA848-CDCB-3CC8-BE37-21036CF10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48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D94DF-E113-8609-4251-6A11F20A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Seamless ensemble precipitation nowcasts: "</a:t>
            </a:r>
            <a:r>
              <a:rPr lang="en-US" dirty="0" err="1"/>
              <a:t>pysteps</a:t>
            </a:r>
            <a:r>
              <a:rPr lang="en-US" dirty="0"/>
              <a:t>-be"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C2584-51E9-8458-75E0-3B061AE37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560355" cy="4475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600" u="sng" dirty="0">
                <a:ea typeface="+mn-lt"/>
                <a:cs typeface="+mn-lt"/>
              </a:rPr>
              <a:t>Input:</a:t>
            </a:r>
            <a:endParaRPr lang="en-US" sz="1600" u="sng"/>
          </a:p>
          <a:p>
            <a:pPr indent="0">
              <a:lnSpc>
                <a:spcPct val="100000"/>
              </a:lnSpc>
              <a:spcBef>
                <a:spcPts val="500"/>
              </a:spcBef>
            </a:pPr>
            <a:r>
              <a:rPr lang="en-US" sz="1800" b="1" dirty="0">
                <a:ea typeface="+mn-lt"/>
                <a:cs typeface="+mn-lt"/>
              </a:rPr>
              <a:t>Observations</a:t>
            </a:r>
            <a:r>
              <a:rPr lang="en-US" sz="1800" dirty="0">
                <a:ea typeface="+mn-lt"/>
                <a:cs typeface="+mn-lt"/>
              </a:rPr>
              <a:t>: RADQPE Belgian radar rainfall composite, 1km resolution, 5’ frequency. Rain gauge correction through mean field bias and external drift kriging.</a:t>
            </a:r>
            <a:r>
              <a:rPr lang="en-US" sz="1800" dirty="0">
                <a:solidFill>
                  <a:schemeClr val="accent6">
                    <a:lumMod val="76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800" dirty="0">
                <a:solidFill>
                  <a:schemeClr val="accent1">
                    <a:lumMod val="76000"/>
                  </a:schemeClr>
                </a:solidFill>
                <a:ea typeface="+mn-lt"/>
                <a:cs typeface="+mn-lt"/>
              </a:rPr>
              <a:t>(</a:t>
            </a:r>
            <a:r>
              <a:rPr lang="en-US" sz="1800" err="1">
                <a:solidFill>
                  <a:schemeClr val="accent1">
                    <a:lumMod val="76000"/>
                  </a:schemeClr>
                </a:solidFill>
                <a:ea typeface="+mn-lt"/>
                <a:cs typeface="+mn-lt"/>
              </a:rPr>
              <a:t>Goudenhoofdt</a:t>
            </a:r>
            <a:r>
              <a:rPr lang="en-US" sz="1800" dirty="0">
                <a:solidFill>
                  <a:schemeClr val="accent1">
                    <a:lumMod val="76000"/>
                  </a:schemeClr>
                </a:solidFill>
                <a:ea typeface="+mn-lt"/>
                <a:cs typeface="+mn-lt"/>
              </a:rPr>
              <a:t> &amp; </a:t>
            </a:r>
            <a:r>
              <a:rPr lang="en-US" sz="1800" err="1">
                <a:solidFill>
                  <a:schemeClr val="accent1">
                    <a:lumMod val="76000"/>
                  </a:schemeClr>
                </a:solidFill>
                <a:ea typeface="+mn-lt"/>
                <a:cs typeface="+mn-lt"/>
              </a:rPr>
              <a:t>Delobbe</a:t>
            </a:r>
            <a:r>
              <a:rPr lang="en-US" sz="1800" dirty="0">
                <a:solidFill>
                  <a:schemeClr val="accent1">
                    <a:lumMod val="76000"/>
                  </a:schemeClr>
                </a:solidFill>
                <a:ea typeface="+mn-lt"/>
                <a:cs typeface="+mn-lt"/>
              </a:rPr>
              <a:t> 2016; </a:t>
            </a:r>
            <a:r>
              <a:rPr lang="en-US" sz="1800" err="1">
                <a:solidFill>
                  <a:schemeClr val="accent1">
                    <a:lumMod val="76000"/>
                  </a:schemeClr>
                </a:solidFill>
                <a:ea typeface="+mn-lt"/>
                <a:cs typeface="+mn-lt"/>
              </a:rPr>
              <a:t>Journée</a:t>
            </a:r>
            <a:r>
              <a:rPr lang="en-US" sz="1800" dirty="0">
                <a:solidFill>
                  <a:schemeClr val="accent1">
                    <a:lumMod val="76000"/>
                  </a:schemeClr>
                </a:solidFill>
                <a:ea typeface="+mn-lt"/>
                <a:cs typeface="+mn-lt"/>
              </a:rPr>
              <a:t> et al. 2023)</a:t>
            </a:r>
            <a:endParaRPr lang="en-US" sz="1800">
              <a:solidFill>
                <a:schemeClr val="accent1">
                  <a:lumMod val="76000"/>
                </a:schemeClr>
              </a:solidFill>
            </a:endParaRPr>
          </a:p>
          <a:p>
            <a:pPr indent="0">
              <a:lnSpc>
                <a:spcPct val="100000"/>
              </a:lnSpc>
              <a:spcBef>
                <a:spcPts val="500"/>
              </a:spcBef>
            </a:pPr>
            <a:r>
              <a:rPr lang="en-US" sz="1800" b="1" dirty="0">
                <a:ea typeface="+mn-lt"/>
                <a:cs typeface="+mn-lt"/>
              </a:rPr>
              <a:t>NWP</a:t>
            </a:r>
            <a:r>
              <a:rPr lang="en-US" sz="1800" dirty="0">
                <a:ea typeface="+mn-lt"/>
                <a:cs typeface="+mn-lt"/>
              </a:rPr>
              <a:t>: ALARO/AROME (lagged) mini-EPS at 1.3km, 45" aggregated to 5’ </a:t>
            </a:r>
            <a:r>
              <a:rPr lang="en-US" sz="1800" dirty="0">
                <a:solidFill>
                  <a:schemeClr val="accent1">
                    <a:lumMod val="76000"/>
                  </a:schemeClr>
                </a:solidFill>
                <a:ea typeface="+mn-lt"/>
                <a:cs typeface="+mn-lt"/>
              </a:rPr>
              <a:t>(</a:t>
            </a:r>
            <a:r>
              <a:rPr lang="en-US" sz="1800" err="1">
                <a:solidFill>
                  <a:schemeClr val="accent1">
                    <a:lumMod val="76000"/>
                  </a:schemeClr>
                </a:solidFill>
                <a:ea typeface="+mn-lt"/>
                <a:cs typeface="+mn-lt"/>
              </a:rPr>
              <a:t>Termonia</a:t>
            </a:r>
            <a:r>
              <a:rPr lang="en-US" sz="1800" dirty="0">
                <a:solidFill>
                  <a:schemeClr val="accent1">
                    <a:lumMod val="76000"/>
                  </a:schemeClr>
                </a:solidFill>
                <a:ea typeface="+mn-lt"/>
                <a:cs typeface="+mn-lt"/>
              </a:rPr>
              <a:t> et al., 2018)</a:t>
            </a:r>
          </a:p>
          <a:p>
            <a:pPr marL="0" indent="0">
              <a:lnSpc>
                <a:spcPct val="150000"/>
              </a:lnSpc>
              <a:spcBef>
                <a:spcPts val="500"/>
              </a:spcBef>
              <a:buNone/>
            </a:pPr>
            <a:r>
              <a:rPr lang="en-US" sz="1600" u="sng" dirty="0">
                <a:ea typeface="+mn-lt"/>
                <a:cs typeface="+mn-lt"/>
              </a:rPr>
              <a:t>Output:</a:t>
            </a:r>
            <a:endParaRPr lang="en-US" sz="1600" u="sng"/>
          </a:p>
          <a:p>
            <a:pPr indent="0">
              <a:lnSpc>
                <a:spcPct val="100000"/>
              </a:lnSpc>
              <a:spcBef>
                <a:spcPts val="500"/>
              </a:spcBef>
            </a:pPr>
            <a:r>
              <a:rPr lang="en-US" sz="1600" strike="sngStrike" dirty="0">
                <a:ea typeface="+mn-lt"/>
                <a:cs typeface="+mn-lt"/>
              </a:rPr>
              <a:t>48</a:t>
            </a:r>
            <a:r>
              <a:rPr lang="en-US" sz="1600" dirty="0">
                <a:ea typeface="+mn-lt"/>
                <a:cs typeface="+mn-lt"/>
              </a:rPr>
              <a:t> 24-member ensemble</a:t>
            </a:r>
            <a:endParaRPr lang="en-US" sz="1600" dirty="0"/>
          </a:p>
          <a:p>
            <a:pPr indent="0">
              <a:lnSpc>
                <a:spcPct val="100000"/>
              </a:lnSpc>
              <a:spcBef>
                <a:spcPts val="500"/>
              </a:spcBef>
            </a:pPr>
            <a:r>
              <a:rPr lang="en-US" sz="1600" dirty="0">
                <a:ea typeface="+mn-lt"/>
                <a:cs typeface="+mn-lt"/>
              </a:rPr>
              <a:t>goal: run every 5'</a:t>
            </a:r>
            <a:endParaRPr lang="en-US" sz="1600" dirty="0"/>
          </a:p>
          <a:p>
            <a:pPr indent="0">
              <a:lnSpc>
                <a:spcPct val="100000"/>
              </a:lnSpc>
              <a:spcBef>
                <a:spcPts val="500"/>
              </a:spcBef>
            </a:pPr>
            <a:r>
              <a:rPr lang="en-US" sz="1600" dirty="0">
                <a:ea typeface="+mn-lt"/>
                <a:cs typeface="+mn-lt"/>
              </a:rPr>
              <a:t>timestep of 5’</a:t>
            </a:r>
            <a:endParaRPr lang="en-US" sz="1600" dirty="0"/>
          </a:p>
          <a:p>
            <a:pPr indent="0">
              <a:lnSpc>
                <a:spcPct val="100000"/>
              </a:lnSpc>
              <a:spcBef>
                <a:spcPts val="500"/>
              </a:spcBef>
            </a:pPr>
            <a:r>
              <a:rPr lang="en-US" sz="1600" dirty="0">
                <a:ea typeface="+mn-lt"/>
                <a:cs typeface="+mn-lt"/>
              </a:rPr>
              <a:t>up to +6 hours lead time</a:t>
            </a:r>
            <a:endParaRPr lang="en-US" sz="1600" dirty="0"/>
          </a:p>
          <a:p>
            <a:pPr indent="0">
              <a:lnSpc>
                <a:spcPct val="100000"/>
              </a:lnSpc>
              <a:spcBef>
                <a:spcPts val="500"/>
              </a:spcBef>
            </a:pPr>
            <a:r>
              <a:rPr lang="en-US" sz="1600" dirty="0">
                <a:ea typeface="+mn-lt"/>
                <a:cs typeface="+mn-lt"/>
              </a:rPr>
              <a:t>using scale-dependent stochastic perturbations (STEPS)</a:t>
            </a:r>
            <a:endParaRPr lang="en-US" sz="1600" dirty="0"/>
          </a:p>
          <a:p>
            <a:pPr indent="0">
              <a:lnSpc>
                <a:spcPct val="100000"/>
              </a:lnSpc>
              <a:spcBef>
                <a:spcPts val="500"/>
              </a:spcBef>
            </a:pPr>
            <a:r>
              <a:rPr lang="en-US" sz="1600" dirty="0">
                <a:ea typeface="+mn-lt"/>
                <a:cs typeface="+mn-lt"/>
              </a:rPr>
              <a:t>with a </a:t>
            </a:r>
            <a:r>
              <a:rPr lang="en-US" sz="1600" b="1" dirty="0">
                <a:ea typeface="+mn-lt"/>
                <a:cs typeface="+mn-lt"/>
              </a:rPr>
              <a:t>skill- and scale-dependent blending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>
                <a:solidFill>
                  <a:schemeClr val="accent1">
                    <a:lumMod val="76000"/>
                  </a:schemeClr>
                </a:solidFill>
                <a:ea typeface="+mn-lt"/>
                <a:cs typeface="+mn-lt"/>
              </a:rPr>
              <a:t>(Imhoff et al. 2023)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sz="1600" dirty="0"/>
              <a:t>Running in a docker container</a:t>
            </a:r>
          </a:p>
        </p:txBody>
      </p:sp>
      <p:pic>
        <p:nvPicPr>
          <p:cNvPr id="7" name="Content Placeholder 6" descr="A whale with a container ship logo&#10;&#10;AI-generated content may be incorrect.">
            <a:extLst>
              <a:ext uri="{FF2B5EF4-FFF2-40B4-BE49-F238E27FC236}">
                <a16:creationId xmlns:a16="http://schemas.microsoft.com/office/drawing/2014/main" id="{998D1961-5D91-C7EC-5AF0-3260FED190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14787" y="4160287"/>
            <a:ext cx="1335790" cy="893323"/>
          </a:xfrm>
        </p:spPr>
      </p:pic>
      <p:pic>
        <p:nvPicPr>
          <p:cNvPr id="4" name="Picture 3" descr="A map of the world with different colored spots&#10;&#10;AI-generated content may be incorrect.">
            <a:extLst>
              <a:ext uri="{FF2B5EF4-FFF2-40B4-BE49-F238E27FC236}">
                <a16:creationId xmlns:a16="http://schemas.microsoft.com/office/drawing/2014/main" id="{F2080A94-6FB2-6710-C645-4D867C4CE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565" y="3746705"/>
            <a:ext cx="5477387" cy="1912785"/>
          </a:xfrm>
          <a:prstGeom prst="rect">
            <a:avLst/>
          </a:prstGeom>
        </p:spPr>
      </p:pic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AC33921F-18F2-59DF-91E6-21D6ACAD5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220" y="1323052"/>
            <a:ext cx="1680396" cy="155718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29AD6BE5-76A9-ECD5-AD66-574013F7DB04}"/>
              </a:ext>
            </a:extLst>
          </p:cNvPr>
          <p:cNvSpPr/>
          <p:nvPr/>
        </p:nvSpPr>
        <p:spPr>
          <a:xfrm>
            <a:off x="9039020" y="3150419"/>
            <a:ext cx="412750" cy="571500"/>
          </a:xfrm>
          <a:prstGeom prst="downArrow">
            <a:avLst/>
          </a:prstGeom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B0D004-9F42-F82F-7617-7B646FBE1E0A}"/>
              </a:ext>
            </a:extLst>
          </p:cNvPr>
          <p:cNvSpPr txBox="1"/>
          <p:nvPr/>
        </p:nvSpPr>
        <p:spPr>
          <a:xfrm>
            <a:off x="10221963" y="1920875"/>
            <a:ext cx="936625" cy="369332"/>
          </a:xfrm>
          <a:prstGeom prst="rect">
            <a:avLst/>
          </a:prstGeom>
          <a:solidFill>
            <a:srgbClr val="ED7D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+ NWP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46278-4363-634A-133B-BA80D4A06F2A}"/>
              </a:ext>
            </a:extLst>
          </p:cNvPr>
          <p:cNvSpPr txBox="1"/>
          <p:nvPr/>
        </p:nvSpPr>
        <p:spPr>
          <a:xfrm>
            <a:off x="7321960" y="5664302"/>
            <a:ext cx="52546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observation, random member, mean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318E80F-B7B1-4C55-F688-D2A48DBA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68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6AB8F-3000-CE1D-ABC1-C8C4B2541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AF4E4-8AB1-0AC6-F4C2-66F62223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Evolving open-source nowcasting for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33713-24AF-4673-1F8C-7B8CB2BD9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530914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/>
              <a:t>pysteps</a:t>
            </a:r>
            <a:r>
              <a:rPr lang="en-US" sz="2000" dirty="0"/>
              <a:t> keep improving</a:t>
            </a:r>
            <a:r>
              <a:rPr lang="en-US" dirty="0"/>
              <a:t>, e.g. in the blending:</a:t>
            </a:r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Performance and maintainability</a:t>
            </a:r>
            <a:r>
              <a:rPr lang="en-US" dirty="0"/>
              <a:t> improvements</a:t>
            </a:r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Better representation</a:t>
            </a:r>
            <a:r>
              <a:rPr lang="en-US" sz="2000" dirty="0"/>
              <a:t> of extremes</a:t>
            </a:r>
            <a:r>
              <a:rPr lang="en-US" dirty="0"/>
              <a:t> (probability matching)</a:t>
            </a:r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Spatial </a:t>
            </a:r>
            <a:r>
              <a:rPr lang="en-US" dirty="0"/>
              <a:t>blending at the edge of the radar domain</a:t>
            </a:r>
          </a:p>
          <a:p>
            <a:pPr marL="0" indent="0">
              <a:buNone/>
            </a:pPr>
            <a:r>
              <a:rPr lang="en-US" dirty="0"/>
              <a:t>Interoperability</a:t>
            </a:r>
            <a:r>
              <a:rPr lang="en-US" sz="2000" dirty="0"/>
              <a:t> between AI-based and "classical" </a:t>
            </a:r>
            <a:r>
              <a:rPr lang="en-US" dirty="0"/>
              <a:t>nowcasting</a:t>
            </a:r>
          </a:p>
          <a:p>
            <a:pPr marL="457200" indent="-457200"/>
            <a:r>
              <a:rPr lang="en-US" dirty="0"/>
              <a:t>How to avoid reinventing the wheel?</a:t>
            </a:r>
          </a:p>
          <a:p>
            <a:pPr marL="457200" indent="-457200"/>
            <a:r>
              <a:rPr lang="en-US" sz="2000" dirty="0"/>
              <a:t>Conversation started in EUMETNET's E-AI</a:t>
            </a:r>
            <a:r>
              <a:rPr lang="en-US" sz="2000" dirty="0">
                <a:ea typeface="+mn-lt"/>
                <a:cs typeface="+mn-lt"/>
              </a:rPr>
              <a:t> WG6: nowcasting</a:t>
            </a:r>
            <a:endParaRPr lang="en-US" sz="2000" dirty="0"/>
          </a:p>
          <a:p>
            <a:pPr marL="457200" indent="-457200"/>
            <a:r>
              <a:rPr lang="en-US" sz="2000" dirty="0">
                <a:ea typeface="+mn-lt"/>
                <a:cs typeface="+mn-lt"/>
              </a:rPr>
              <a:t>Integration of new AI methods in </a:t>
            </a:r>
            <a:r>
              <a:rPr lang="en-US" sz="2000" dirty="0" err="1">
                <a:ea typeface="+mn-lt"/>
                <a:cs typeface="+mn-lt"/>
              </a:rPr>
              <a:t>pysteps</a:t>
            </a:r>
            <a:r>
              <a:rPr lang="en-US" sz="2000" dirty="0">
                <a:ea typeface="+mn-lt"/>
                <a:cs typeface="+mn-lt"/>
              </a:rPr>
              <a:t>, through plugins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Welcome to integrate/interface your methods as plugins, check out:</a:t>
            </a:r>
          </a:p>
          <a:p>
            <a:pPr marL="457200" indent="-457200"/>
            <a:r>
              <a:rPr lang="en-US" dirty="0">
                <a:ea typeface="+mn-lt"/>
                <a:cs typeface="+mn-lt"/>
                <a:hlinkClick r:id="rId2"/>
              </a:rPr>
              <a:t>https://github.com/pySTEPS/cookiecutter-pysteps-plugin</a:t>
            </a:r>
            <a:r>
              <a:rPr lang="en-US" dirty="0"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(initiated by Andres Perez </a:t>
            </a:r>
            <a:r>
              <a:rPr lang="en-US" dirty="0" err="1">
                <a:ea typeface="+mn-lt"/>
                <a:cs typeface="+mn-lt"/>
              </a:rPr>
              <a:t>Hortal</a:t>
            </a:r>
            <a:r>
              <a:rPr lang="en-US" dirty="0">
                <a:ea typeface="+mn-lt"/>
                <a:cs typeface="+mn-lt"/>
              </a:rPr>
              <a:t> and extended by our colleagues)</a:t>
            </a:r>
            <a:endParaRPr lang="en-US"/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</p:txBody>
      </p:sp>
      <p:pic>
        <p:nvPicPr>
          <p:cNvPr id="8" name="Picture 7" descr="A map of the world with different colored spots&#10;&#10;AI-generated content may be incorrect.">
            <a:extLst>
              <a:ext uri="{FF2B5EF4-FFF2-40B4-BE49-F238E27FC236}">
                <a16:creationId xmlns:a16="http://schemas.microsoft.com/office/drawing/2014/main" id="{7304A1E9-CB31-726B-8AF9-D68974816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662" y="1567221"/>
            <a:ext cx="4248355" cy="1519494"/>
          </a:xfrm>
          <a:prstGeom prst="rect">
            <a:avLst/>
          </a:prstGeom>
        </p:spPr>
      </p:pic>
      <p:pic>
        <p:nvPicPr>
          <p:cNvPr id="13" name="Picture 12" descr="A cookie cutters on dough&#10;&#10;AI-generated content may be incorrect.">
            <a:extLst>
              <a:ext uri="{FF2B5EF4-FFF2-40B4-BE49-F238E27FC236}">
                <a16:creationId xmlns:a16="http://schemas.microsoft.com/office/drawing/2014/main" id="{0929BDF7-686E-8A5A-30AD-2A578EFAC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339" y="3430792"/>
            <a:ext cx="4014224" cy="26593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D0B5D3-A23A-FF12-C173-557FD852D90C}"/>
              </a:ext>
            </a:extLst>
          </p:cNvPr>
          <p:cNvSpPr txBox="1"/>
          <p:nvPr/>
        </p:nvSpPr>
        <p:spPr>
          <a:xfrm rot="1440000">
            <a:off x="10469291" y="4915178"/>
            <a:ext cx="9979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err="1"/>
              <a:t>prtype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0B59A9-102F-2AC0-1327-7A459AE5713F}"/>
              </a:ext>
            </a:extLst>
          </p:cNvPr>
          <p:cNvSpPr txBox="1"/>
          <p:nvPr/>
        </p:nvSpPr>
        <p:spPr>
          <a:xfrm>
            <a:off x="9311968" y="5064125"/>
            <a:ext cx="1045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DGMR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14EB5-A383-2BFA-B95D-379A6446FAF2}"/>
              </a:ext>
            </a:extLst>
          </p:cNvPr>
          <p:cNvSpPr txBox="1"/>
          <p:nvPr/>
        </p:nvSpPr>
        <p:spPr>
          <a:xfrm>
            <a:off x="8188940" y="4880793"/>
            <a:ext cx="11208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err="1"/>
              <a:t>LDCast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BD2582E-64AC-419B-99E8-85048555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37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391C-13CC-C81D-ACD2-8F4F4B3A1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(I): Waiter</a:t>
            </a:r>
          </a:p>
        </p:txBody>
      </p:sp>
      <p:pic>
        <p:nvPicPr>
          <p:cNvPr id="8" name="Content Placeholder 7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099EC366-9766-E7F4-C24C-79D69DEA3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565" y="1117404"/>
            <a:ext cx="9851550" cy="533124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78EA1-ABA2-502D-685A-91AB8AD16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81D9-7723-4DB0-B57B-85292CC0FD6B}" type="datetime1">
              <a:t>3/18/2025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E628A-B981-29B9-17C7-B7F42E72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1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B7DD1921-0587-737E-6A43-F773CCCB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2115" y="2043274"/>
            <a:ext cx="7547738" cy="433982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025BB-8A56-B7C7-118A-AD98A825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3C1B8-0F06-4B1B-A34D-4319C4589E6D}" type="datetime1">
              <a:t>3/18/2025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1828A-E632-5B92-DBCC-8F122B9D472B}"/>
              </a:ext>
            </a:extLst>
          </p:cNvPr>
          <p:cNvSpPr txBox="1"/>
          <p:nvPr/>
        </p:nvSpPr>
        <p:spPr>
          <a:xfrm>
            <a:off x="2801922" y="501896"/>
            <a:ext cx="46932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Tim Franken &amp; colleagues, </a:t>
            </a:r>
            <a:r>
              <a:rPr lang="en-US" i="1" dirty="0" err="1"/>
              <a:t>Sumaqua</a:t>
            </a:r>
            <a:endParaRPr lang="en-US" i="1" dirty="0"/>
          </a:p>
        </p:txBody>
      </p:sp>
      <p:pic>
        <p:nvPicPr>
          <p:cNvPr id="9" name="Picture 8" descr="A person standing next to a brick building&#10;&#10;AI-generated content may be incorrect.">
            <a:extLst>
              <a:ext uri="{FF2B5EF4-FFF2-40B4-BE49-F238E27FC236}">
                <a16:creationId xmlns:a16="http://schemas.microsoft.com/office/drawing/2014/main" id="{79C0060D-CBE1-9FE0-8B19-D59B7FCCB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0" y="1064445"/>
            <a:ext cx="3243825" cy="1951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311323-5BF8-CD6F-2D6E-25A58E24A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44" y="3427413"/>
            <a:ext cx="3231332" cy="1945047"/>
          </a:xfrm>
          <a:prstGeom prst="rect">
            <a:avLst/>
          </a:prstGeom>
        </p:spPr>
      </p:pic>
      <p:pic>
        <p:nvPicPr>
          <p:cNvPr id="2" name="Picture 1" descr="A map of a river&#10;&#10;AI-generated content may be incorrect.">
            <a:extLst>
              <a:ext uri="{FF2B5EF4-FFF2-40B4-BE49-F238E27FC236}">
                <a16:creationId xmlns:a16="http://schemas.microsoft.com/office/drawing/2014/main" id="{068A991C-C8B0-02B4-1A9B-EBE31991F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917" y="180821"/>
            <a:ext cx="3259394" cy="18588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2B079B-19A0-5A03-2651-794201FA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44512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VanillaVTI</vt:lpstr>
      <vt:lpstr>Project IMA</vt:lpstr>
      <vt:lpstr>Seamless Prediction Programme: Rationale</vt:lpstr>
      <vt:lpstr>PowerPoint Presentation</vt:lpstr>
      <vt:lpstr>PowerPoint Presentation</vt:lpstr>
      <vt:lpstr>Bigger picture: the pysteps initiative</vt:lpstr>
      <vt:lpstr>Seamless ensemble precipitation nowcasts: "pysteps-be"</vt:lpstr>
      <vt:lpstr>Evolving open-source nowcasting for the future</vt:lpstr>
      <vt:lpstr>Applications (I): Waiter</vt:lpstr>
      <vt:lpstr>PowerPoint Presentation</vt:lpstr>
      <vt:lpstr>Applications (II): Aqtiput</vt:lpstr>
      <vt:lpstr>Applications (III): Rainfall warnings based on return level exceedance probabilities (PyRainWarn)</vt:lpstr>
      <vt:lpstr>Pysteps hackathon 2025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274</cp:revision>
  <dcterms:created xsi:type="dcterms:W3CDTF">2025-03-16T21:31:33Z</dcterms:created>
  <dcterms:modified xsi:type="dcterms:W3CDTF">2025-03-19T01:19:50Z</dcterms:modified>
</cp:coreProperties>
</file>