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0" r:id="rId2"/>
  </p:sldMasterIdLst>
  <p:notesMasterIdLst>
    <p:notesMasterId r:id="rId17"/>
  </p:notesMasterIdLst>
  <p:handoutMasterIdLst>
    <p:handoutMasterId r:id="rId18"/>
  </p:handoutMasterIdLst>
  <p:sldIdLst>
    <p:sldId id="450" r:id="rId3"/>
    <p:sldId id="663" r:id="rId4"/>
    <p:sldId id="662" r:id="rId5"/>
    <p:sldId id="645" r:id="rId6"/>
    <p:sldId id="646" r:id="rId7"/>
    <p:sldId id="665" r:id="rId8"/>
    <p:sldId id="454" r:id="rId9"/>
    <p:sldId id="281" r:id="rId10"/>
    <p:sldId id="471" r:id="rId11"/>
    <p:sldId id="440" r:id="rId12"/>
    <p:sldId id="441" r:id="rId13"/>
    <p:sldId id="664" r:id="rId14"/>
    <p:sldId id="644" r:id="rId15"/>
    <p:sldId id="666" r:id="rId16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0" userDrawn="1">
          <p15:clr>
            <a:srgbClr val="A4A3A4"/>
          </p15:clr>
        </p15:guide>
        <p15:guide id="2" pos="35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49"/>
    <a:srgbClr val="A3F1A3"/>
    <a:srgbClr val="2D2DFF"/>
    <a:srgbClr val="BCF5BC"/>
    <a:srgbClr val="2D962D"/>
    <a:srgbClr val="FF2D2D"/>
    <a:srgbClr val="F29696"/>
    <a:srgbClr val="FF672E"/>
    <a:srgbClr val="0000FF"/>
    <a:srgbClr val="FF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79661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320" y="176"/>
      </p:cViewPr>
      <p:guideLst>
        <p:guide orient="horz" pos="3230"/>
        <p:guide pos="35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17.03.25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17.03.25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Mastertextformat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7308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207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Considering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,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DE" dirty="0"/>
          </a:p>
          <a:p>
            <a:r>
              <a:rPr lang="de-DE" dirty="0" err="1"/>
              <a:t>aerosol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de-DE" dirty="0"/>
          </a:p>
          <a:p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sites</a:t>
            </a:r>
            <a:r>
              <a:rPr lang="de-DE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4C72F-B32F-0947-8EA7-0D034CC47F5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82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Doppler spectra from Leipzig LIM data set</a:t>
            </a:r>
          </a:p>
          <a:p>
            <a:pPr marL="171450" indent="-171450">
              <a:buFontTx/>
              <a:buChar char="-"/>
            </a:pPr>
            <a:r>
              <a:rPr lang="en-US" dirty="0"/>
              <a:t>Wood et al., 2009: https://onlinelibrary.wiley.com/doi/abs/10.1002/met.146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884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36" y="-31223"/>
            <a:ext cx="3524251" cy="518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9" y="2078849"/>
            <a:ext cx="8092705" cy="1487313"/>
          </a:xfrm>
        </p:spPr>
        <p:txBody>
          <a:bodyPr anchor="t"/>
          <a:lstStyle>
            <a:lvl1pPr>
              <a:defRPr sz="3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96334" y="3565526"/>
            <a:ext cx="3901017" cy="6016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4" y="223357"/>
            <a:ext cx="2470256" cy="8294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86" y="81022"/>
            <a:ext cx="989665" cy="10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 userDrawn="1"/>
        </p:nvCxnSpPr>
        <p:spPr>
          <a:xfrm>
            <a:off x="0" y="155575"/>
            <a:ext cx="4572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457201" y="1617133"/>
            <a:ext cx="8234363" cy="26929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063627"/>
            <a:ext cx="8229600" cy="4400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89F7671-485B-4C97-8638-ED2262858828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37037"/>
            <a:ext cx="8229600" cy="3130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0B9B102-F9C6-41D8-ABDC-7E25243E780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37037"/>
            <a:ext cx="3962400" cy="3130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37037"/>
            <a:ext cx="3962400" cy="3130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67BCEE2-D0D6-4300-8C8C-AA6266F08C5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3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199" y="372535"/>
            <a:ext cx="2786932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03681"/>
            <a:ext cx="2786931" cy="31635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542925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808038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169988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3352800" y="372534"/>
            <a:ext cx="5791200" cy="39962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352800" y="4368811"/>
            <a:ext cx="5334000" cy="3301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B3359485-095A-426F-A6E6-6EFA75B553B0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20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+ Titel + Tex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18167" y="1135996"/>
            <a:ext cx="3427021" cy="30690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Textfeld für Bildinformationen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172" y="331468"/>
            <a:ext cx="8367016" cy="5409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2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/>
              <a:t>Bildtitel und Unterschrift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329043" y="1135996"/>
            <a:ext cx="4814457" cy="3269317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1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896" indent="-285729">
              <a:buFont typeface="Arial" panose="020B0604020202020204" pitchFamily="34" charset="0"/>
              <a:buChar char="•"/>
              <a:defRPr sz="1400" b="0"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de-DE" dirty="0"/>
              <a:t>Inhalt</a:t>
            </a:r>
          </a:p>
          <a:p>
            <a:pPr lvl="1"/>
            <a:r>
              <a:rPr lang="de-DE" dirty="0" err="1"/>
              <a:t>subpoint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22319" y="4811339"/>
            <a:ext cx="342702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08B70E7C-FA96-48AA-87B0-72A9649E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24" y="4737996"/>
            <a:ext cx="391160" cy="40639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522143-CE50-46CE-BAE4-BFE55FD4A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2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2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7" y="2078847"/>
            <a:ext cx="8092705" cy="1487313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95687" y="4439286"/>
            <a:ext cx="2098597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453698" y="4444369"/>
            <a:ext cx="2184476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 flipH="1">
            <a:off x="924234" y="2310282"/>
            <a:ext cx="8223993" cy="28479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2"/>
          </p:nvPr>
        </p:nvSpPr>
        <p:spPr bwMode="auto">
          <a:xfrm>
            <a:off x="-9831" y="3499522"/>
            <a:ext cx="4812201" cy="1658723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  <a:gd name="connsiteX0" fmla="*/ 0 w 5773441"/>
              <a:gd name="connsiteY0" fmla="*/ 5418805 h 5418805"/>
              <a:gd name="connsiteX1" fmla="*/ 3430493 w 5773441"/>
              <a:gd name="connsiteY1" fmla="*/ 1 h 5418805"/>
              <a:gd name="connsiteX2" fmla="*/ 5773441 w 5773441"/>
              <a:gd name="connsiteY2" fmla="*/ 0 h 5418805"/>
              <a:gd name="connsiteX3" fmla="*/ 3352548 w 5773441"/>
              <a:gd name="connsiteY3" fmla="*/ 5169234 h 5418805"/>
              <a:gd name="connsiteX4" fmla="*/ 0 w 5773441"/>
              <a:gd name="connsiteY4" fmla="*/ 5418805 h 5418805"/>
              <a:gd name="connsiteX0" fmla="*/ 0 w 5773441"/>
              <a:gd name="connsiteY0" fmla="*/ 5418805 h 5435485"/>
              <a:gd name="connsiteX1" fmla="*/ 3430493 w 5773441"/>
              <a:gd name="connsiteY1" fmla="*/ 1 h 5435485"/>
              <a:gd name="connsiteX2" fmla="*/ 5773441 w 5773441"/>
              <a:gd name="connsiteY2" fmla="*/ 0 h 5435485"/>
              <a:gd name="connsiteX3" fmla="*/ 3603270 w 5773441"/>
              <a:gd name="connsiteY3" fmla="*/ 5435485 h 5435485"/>
              <a:gd name="connsiteX4" fmla="*/ 0 w 5773441"/>
              <a:gd name="connsiteY4" fmla="*/ 5418805 h 5435485"/>
              <a:gd name="connsiteX0" fmla="*/ 0 w 3603270"/>
              <a:gd name="connsiteY0" fmla="*/ 5418804 h 5435484"/>
              <a:gd name="connsiteX1" fmla="*/ 3430493 w 3603270"/>
              <a:gd name="connsiteY1" fmla="*/ 0 h 5435484"/>
              <a:gd name="connsiteX2" fmla="*/ 2528796 w 3603270"/>
              <a:gd name="connsiteY2" fmla="*/ 2499799 h 5435484"/>
              <a:gd name="connsiteX3" fmla="*/ 3603270 w 3603270"/>
              <a:gd name="connsiteY3" fmla="*/ 5435484 h 5435484"/>
              <a:gd name="connsiteX4" fmla="*/ 0 w 3603270"/>
              <a:gd name="connsiteY4" fmla="*/ 5418804 h 5435484"/>
              <a:gd name="connsiteX0" fmla="*/ 5881 w 3609151"/>
              <a:gd name="connsiteY0" fmla="*/ 2919005 h 2935685"/>
              <a:gd name="connsiteX1" fmla="*/ 0 w 3609151"/>
              <a:gd name="connsiteY1" fmla="*/ 1272089 h 2935685"/>
              <a:gd name="connsiteX2" fmla="*/ 2534677 w 3609151"/>
              <a:gd name="connsiteY2" fmla="*/ 0 h 2935685"/>
              <a:gd name="connsiteX3" fmla="*/ 3609151 w 3609151"/>
              <a:gd name="connsiteY3" fmla="*/ 2935685 h 2935685"/>
              <a:gd name="connsiteX4" fmla="*/ 5881 w 3609151"/>
              <a:gd name="connsiteY4" fmla="*/ 2919005 h 2935685"/>
              <a:gd name="connsiteX0" fmla="*/ 5881 w 3609151"/>
              <a:gd name="connsiteY0" fmla="*/ 1646916 h 1663596"/>
              <a:gd name="connsiteX1" fmla="*/ 0 w 3609151"/>
              <a:gd name="connsiteY1" fmla="*/ 0 h 1663596"/>
              <a:gd name="connsiteX2" fmla="*/ 2062728 w 3609151"/>
              <a:gd name="connsiteY2" fmla="*/ 244062 h 1663596"/>
              <a:gd name="connsiteX3" fmla="*/ 3609151 w 3609151"/>
              <a:gd name="connsiteY3" fmla="*/ 1663596 h 1663596"/>
              <a:gd name="connsiteX4" fmla="*/ 5881 w 3609151"/>
              <a:gd name="connsiteY4" fmla="*/ 1646916 h 1663596"/>
              <a:gd name="connsiteX0" fmla="*/ 5881 w 3609151"/>
              <a:gd name="connsiteY0" fmla="*/ 1646916 h 1663596"/>
              <a:gd name="connsiteX1" fmla="*/ 0 w 3609151"/>
              <a:gd name="connsiteY1" fmla="*/ 0 h 1663596"/>
              <a:gd name="connsiteX2" fmla="*/ 3609151 w 3609151"/>
              <a:gd name="connsiteY2" fmla="*/ 1663596 h 1663596"/>
              <a:gd name="connsiteX3" fmla="*/ 5881 w 3609151"/>
              <a:gd name="connsiteY3" fmla="*/ 1646916 h 1663596"/>
              <a:gd name="connsiteX0" fmla="*/ 5881 w 3609151"/>
              <a:gd name="connsiteY0" fmla="*/ 1669104 h 1669104"/>
              <a:gd name="connsiteX1" fmla="*/ 0 w 3609151"/>
              <a:gd name="connsiteY1" fmla="*/ 0 h 1669104"/>
              <a:gd name="connsiteX2" fmla="*/ 3609151 w 3609151"/>
              <a:gd name="connsiteY2" fmla="*/ 1663596 h 1669104"/>
              <a:gd name="connsiteX3" fmla="*/ 5881 w 3609151"/>
              <a:gd name="connsiteY3" fmla="*/ 1669104 h 1669104"/>
              <a:gd name="connsiteX0" fmla="*/ 435 w 3611079"/>
              <a:gd name="connsiteY0" fmla="*/ 1654313 h 1663596"/>
              <a:gd name="connsiteX1" fmla="*/ 1928 w 3611079"/>
              <a:gd name="connsiteY1" fmla="*/ 0 h 1663596"/>
              <a:gd name="connsiteX2" fmla="*/ 3611079 w 3611079"/>
              <a:gd name="connsiteY2" fmla="*/ 1663596 h 1663596"/>
              <a:gd name="connsiteX3" fmla="*/ 435 w 3611079"/>
              <a:gd name="connsiteY3" fmla="*/ 1654313 h 1663596"/>
              <a:gd name="connsiteX0" fmla="*/ 5881 w 3609151"/>
              <a:gd name="connsiteY0" fmla="*/ 1661709 h 1663596"/>
              <a:gd name="connsiteX1" fmla="*/ 0 w 3609151"/>
              <a:gd name="connsiteY1" fmla="*/ 0 h 1663596"/>
              <a:gd name="connsiteX2" fmla="*/ 3609151 w 3609151"/>
              <a:gd name="connsiteY2" fmla="*/ 1663596 h 1663596"/>
              <a:gd name="connsiteX3" fmla="*/ 5881 w 3609151"/>
              <a:gd name="connsiteY3" fmla="*/ 1661709 h 166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151" h="1663596">
                <a:moveTo>
                  <a:pt x="5881" y="1661709"/>
                </a:moveTo>
                <a:cubicBezTo>
                  <a:pt x="3921" y="1112737"/>
                  <a:pt x="1960" y="548972"/>
                  <a:pt x="0" y="0"/>
                </a:cubicBezTo>
                <a:lnTo>
                  <a:pt x="3609151" y="1663596"/>
                </a:lnTo>
                <a:lnTo>
                  <a:pt x="5881" y="1661709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91665" y="3934649"/>
            <a:ext cx="4481927" cy="1040233"/>
          </a:xfrm>
        </p:spPr>
        <p:txBody>
          <a:bodyPr anchor="t"/>
          <a:lstStyle>
            <a:lvl1pPr algn="r">
              <a:defRPr sz="3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5022377" y="3554283"/>
            <a:ext cx="4051215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5143500"/>
          </a:xfrm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827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8"/>
          <a:stretch/>
        </p:blipFill>
        <p:spPr>
          <a:xfrm>
            <a:off x="5944738" y="0"/>
            <a:ext cx="320836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588" y="2078849"/>
            <a:ext cx="6400800" cy="1487313"/>
          </a:xfrm>
        </p:spPr>
        <p:txBody>
          <a:bodyPr anchor="t"/>
          <a:lstStyle>
            <a:lvl1pPr>
              <a:defRPr sz="3200">
                <a:solidFill>
                  <a:srgbClr val="262A3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7587" y="1740094"/>
            <a:ext cx="6400800" cy="33875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262A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" y="4769366"/>
            <a:ext cx="729764" cy="324000"/>
          </a:xfrm>
          <a:prstGeom prst="rect">
            <a:avLst/>
          </a:prstGeom>
        </p:spPr>
      </p:pic>
      <p:cxnSp>
        <p:nvCxnSpPr>
          <p:cNvPr id="9" name="Gerade Verbindung 10"/>
          <p:cNvCxnSpPr/>
          <p:nvPr userDrawn="1"/>
        </p:nvCxnSpPr>
        <p:spPr>
          <a:xfrm>
            <a:off x="437894" y="4713670"/>
            <a:ext cx="5958613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0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8468" y="8468"/>
            <a:ext cx="9135533" cy="5135032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379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23" y="-102591"/>
            <a:ext cx="3524251" cy="52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496" y="2078849"/>
            <a:ext cx="7984797" cy="562753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365495" y="3179136"/>
            <a:ext cx="4672172" cy="1502933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223357"/>
            <a:ext cx="2673807" cy="8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37037"/>
            <a:ext cx="3962400" cy="3130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37037"/>
            <a:ext cx="3962400" cy="3130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67BCEE2-D0D6-4300-8C8C-AA6266F08C5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9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8234364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7134"/>
            <a:ext cx="8234364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063627"/>
            <a:ext cx="8229600" cy="4400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5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04802"/>
            <a:ext cx="8234364" cy="40993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766823"/>
            <a:ext cx="8234364" cy="3835869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57201" y="1176867"/>
            <a:ext cx="8234364" cy="31242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</a:defRPr>
            </a:lvl1pPr>
          </a:lstStyle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1" y="4368811"/>
            <a:ext cx="8229599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D1530C7-6208-40CD-B0EF-625AA81D0292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63625"/>
            <a:ext cx="8229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92" r:id="rId2"/>
    <p:sldLayoutId id="2147483870" r:id="rId3"/>
    <p:sldLayoutId id="2147483877" r:id="rId4"/>
    <p:sldLayoutId id="2147483879" r:id="rId5"/>
    <p:sldLayoutId id="2147483896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9"/>
          <p:cNvCxnSpPr/>
          <p:nvPr userDrawn="1"/>
        </p:nvCxnSpPr>
        <p:spPr>
          <a:xfrm>
            <a:off x="1" y="155575"/>
            <a:ext cx="4445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" y="4769366"/>
            <a:ext cx="545399" cy="324000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444500" y="22672"/>
            <a:ext cx="699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Doppler spectrum peak analysis toolkit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10"/>
          <p:cNvCxnSpPr/>
          <p:nvPr userDrawn="1"/>
        </p:nvCxnSpPr>
        <p:spPr>
          <a:xfrm>
            <a:off x="437893" y="4713670"/>
            <a:ext cx="8276811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 userDrawn="1"/>
        </p:nvSpPr>
        <p:spPr>
          <a:xfrm>
            <a:off x="1073327" y="4815950"/>
            <a:ext cx="1882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Leipzig Institute </a:t>
            </a:r>
            <a:r>
              <a:rPr lang="de-DE" sz="9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endParaRPr lang="de-DE" sz="9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634890" y="4815950"/>
            <a:ext cx="1882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teresa.vogl@uni-leipzig.de</a:t>
            </a:r>
            <a:endParaRPr lang="de-DE" sz="9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93" r:id="rId2"/>
    <p:sldLayoutId id="2147483885" r:id="rId3"/>
    <p:sldLayoutId id="2147483886" r:id="rId4"/>
    <p:sldLayoutId id="2147483887" r:id="rId5"/>
    <p:sldLayoutId id="2147483888" r:id="rId6"/>
    <p:sldLayoutId id="2147483890" r:id="rId7"/>
    <p:sldLayoutId id="2147483897" r:id="rId8"/>
    <p:sldLayoutId id="2147483898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A260-25C5-305E-BE05-29A7174F3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>
                <a:effectLst/>
                <a:latin typeface="Arial" panose="020B0604020202020204" pitchFamily="34" charset="0"/>
              </a:rPr>
              <a:t>analyzing</a:t>
            </a:r>
            <a:r>
              <a:rPr lang="en-GB" b="1" dirty="0">
                <a:effectLst/>
                <a:latin typeface="Arial" panose="020B0604020202020204" pitchFamily="34" charset="0"/>
              </a:rPr>
              <a:t> &amp; Interpreting cloud radar Doppler spectrum peaks 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7C7E8-F490-9264-0997-6D541BCB5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effectLst/>
                <a:latin typeface="Arial" panose="020B0604020202020204" pitchFamily="34" charset="0"/>
              </a:rPr>
              <a:t>The PEAKO-</a:t>
            </a:r>
            <a:r>
              <a:rPr lang="en-GB" b="1" dirty="0" err="1">
                <a:effectLst/>
                <a:latin typeface="Arial" panose="020B0604020202020204" pitchFamily="34" charset="0"/>
              </a:rPr>
              <a:t>peakTree</a:t>
            </a:r>
            <a:r>
              <a:rPr lang="en-GB" b="1" dirty="0">
                <a:effectLst/>
                <a:latin typeface="Arial" panose="020B0604020202020204" pitchFamily="34" charset="0"/>
              </a:rPr>
              <a:t> toolkit: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06578-78BE-3315-6EEC-31187A3E57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334" y="3565526"/>
            <a:ext cx="4678437" cy="601663"/>
          </a:xfrm>
        </p:spPr>
        <p:txBody>
          <a:bodyPr/>
          <a:lstStyle/>
          <a:p>
            <a:r>
              <a:rPr lang="en-DE" b="1" dirty="0"/>
              <a:t>Teresa Vogl</a:t>
            </a:r>
            <a:r>
              <a:rPr lang="en-DE" dirty="0"/>
              <a:t>, Martin Radenz, Moritz Lochmann, Heike Kalesse-Los</a:t>
            </a:r>
          </a:p>
        </p:txBody>
      </p:sp>
    </p:spTree>
    <p:extLst>
      <p:ext uri="{BB962C8B-B14F-4D97-AF65-F5344CB8AC3E}">
        <p14:creationId xmlns:p14="http://schemas.microsoft.com/office/powerpoint/2010/main" val="383573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CB24B0-B4EF-7942-B216-D4ACE0E89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39" y="2393578"/>
            <a:ext cx="7339981" cy="2178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34561-1C47-4CE1-B97E-9A0EE68D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insects with PEAKO/</a:t>
            </a:r>
            <a:r>
              <a:rPr lang="en-US" dirty="0" err="1"/>
              <a:t>peakTree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0D04-326C-D327-4D30-808D619E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" y="766823"/>
            <a:ext cx="7448622" cy="1626755"/>
          </a:xfrm>
        </p:spPr>
        <p:txBody>
          <a:bodyPr/>
          <a:lstStyle/>
          <a:p>
            <a:r>
              <a:rPr lang="en-US" dirty="0"/>
              <a:t>insects have a characteristic signature in Doppler spectra (sharp, narrow peaks)</a:t>
            </a:r>
          </a:p>
          <a:p>
            <a:r>
              <a:rPr lang="en-US" dirty="0"/>
              <a:t>for sufficiently narrow peaks, it can be assumed that one peak = one insect (Wood et al., 2009)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number of peaks = number of insects</a:t>
            </a:r>
            <a:endParaRPr lang="en-US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6AA73-2825-BF40-76CE-A103D8DC5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92AD19B5-09F9-E032-F678-7DFBF4252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>
          <a:xfrm>
            <a:off x="7960659" y="98612"/>
            <a:ext cx="1071035" cy="129693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AEAFE-2D7A-1F0D-7729-4F1AD58CEFE5}"/>
              </a:ext>
            </a:extLst>
          </p:cNvPr>
          <p:cNvSpPr txBox="1"/>
          <p:nvPr/>
        </p:nvSpPr>
        <p:spPr>
          <a:xfrm>
            <a:off x="8012710" y="136661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endParaRPr lang="en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4E1B-6535-8CD3-0EC2-532DAF49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insects with PEAKO/</a:t>
            </a:r>
            <a:r>
              <a:rPr lang="en-US" dirty="0" err="1"/>
              <a:t>peakTree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372A-95E3-D434-D897-7B45789C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" y="766823"/>
            <a:ext cx="8234364" cy="3835869"/>
          </a:xfrm>
        </p:spPr>
        <p:txBody>
          <a:bodyPr/>
          <a:lstStyle/>
          <a:p>
            <a:r>
              <a:rPr lang="en-US" b="1" dirty="0"/>
              <a:t>PEAKO</a:t>
            </a:r>
            <a:r>
              <a:rPr lang="en-US" dirty="0"/>
              <a:t> for finding peak-finding parameters: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peakTree</a:t>
            </a:r>
            <a:r>
              <a:rPr lang="en-US" dirty="0"/>
              <a:t> to analyze individual peaks, e.g. to filter peaks for their spectral width, signal to noise ratio or reflectivity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F196-F10D-B7FD-E340-2E60B1A54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89A66B-36AF-5D12-3CEE-3262D089BE54}"/>
              </a:ext>
            </a:extLst>
          </p:cNvPr>
          <p:cNvGrpSpPr/>
          <p:nvPr/>
        </p:nvGrpSpPr>
        <p:grpSpPr>
          <a:xfrm>
            <a:off x="701609" y="1099368"/>
            <a:ext cx="7456451" cy="2656160"/>
            <a:chOff x="800221" y="1749299"/>
            <a:chExt cx="7456451" cy="2656160"/>
          </a:xfrm>
        </p:grpSpPr>
        <p:pic>
          <p:nvPicPr>
            <p:cNvPr id="5" name="Picture 4" descr="A graph of a graph with red and blue dots&#10;&#10;Description automatically generated">
              <a:extLst>
                <a:ext uri="{FF2B5EF4-FFF2-40B4-BE49-F238E27FC236}">
                  <a16:creationId xmlns:a16="http://schemas.microsoft.com/office/drawing/2014/main" id="{34BCE03C-C943-6D8B-64D1-6F2FE601D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1746" y="1749299"/>
              <a:ext cx="3704926" cy="2613586"/>
            </a:xfrm>
            <a:prstGeom prst="rect">
              <a:avLst/>
            </a:prstGeom>
          </p:spPr>
        </p:pic>
        <p:pic>
          <p:nvPicPr>
            <p:cNvPr id="6" name="Picture 5" descr="A graph of a graph showing a number of peaks&#10;&#10;Description automatically generated with medium confidence">
              <a:extLst>
                <a:ext uri="{FF2B5EF4-FFF2-40B4-BE49-F238E27FC236}">
                  <a16:creationId xmlns:a16="http://schemas.microsoft.com/office/drawing/2014/main" id="{68C0FC6D-C8A4-273D-5A25-6B0B3DBBB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221" y="1749299"/>
              <a:ext cx="3704926" cy="265616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36F79-F6AE-86BF-F9AF-6425E69697AF}"/>
              </a:ext>
            </a:extLst>
          </p:cNvPr>
          <p:cNvSpPr/>
          <p:nvPr/>
        </p:nvSpPr>
        <p:spPr>
          <a:xfrm>
            <a:off x="2264229" y="2982686"/>
            <a:ext cx="446314" cy="1632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6D0F9-DA46-9358-8F2D-494A34564E87}"/>
              </a:ext>
            </a:extLst>
          </p:cNvPr>
          <p:cNvSpPr/>
          <p:nvPr/>
        </p:nvSpPr>
        <p:spPr>
          <a:xfrm>
            <a:off x="5998029" y="1524001"/>
            <a:ext cx="446314" cy="1632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2FD383-BCB5-9416-14F7-6C92AD0224BD}"/>
              </a:ext>
            </a:extLst>
          </p:cNvPr>
          <p:cNvGrpSpPr/>
          <p:nvPr/>
        </p:nvGrpSpPr>
        <p:grpSpPr>
          <a:xfrm>
            <a:off x="4459073" y="1090160"/>
            <a:ext cx="4035856" cy="2708245"/>
            <a:chOff x="5437094" y="2358757"/>
            <a:chExt cx="3576918" cy="2357204"/>
          </a:xfrm>
        </p:grpSpPr>
        <p:pic>
          <p:nvPicPr>
            <p:cNvPr id="9" name="Grafik 6">
              <a:extLst>
                <a:ext uri="{FF2B5EF4-FFF2-40B4-BE49-F238E27FC236}">
                  <a16:creationId xmlns:a16="http://schemas.microsoft.com/office/drawing/2014/main" id="{93DE5F04-A0B8-03AD-7C77-B7D563865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" t="2955" r="3750" b="3969"/>
            <a:stretch/>
          </p:blipFill>
          <p:spPr>
            <a:xfrm>
              <a:off x="5437094" y="2358757"/>
              <a:ext cx="3576918" cy="23572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413CC0-B712-D3CB-928A-21AAF662EDFF}"/>
                </a:ext>
              </a:extLst>
            </p:cNvPr>
            <p:cNvSpPr txBox="1"/>
            <p:nvPr/>
          </p:nvSpPr>
          <p:spPr>
            <a:xfrm>
              <a:off x="5880345" y="2436327"/>
              <a:ext cx="1718740" cy="461665"/>
            </a:xfrm>
            <a:prstGeom prst="rect">
              <a:avLst/>
            </a:prstGeom>
            <a:solidFill>
              <a:schemeClr val="bg2">
                <a:lumMod val="95000"/>
                <a:alpha val="8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“finished” aerial insect 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concentration product</a:t>
              </a:r>
              <a:endParaRPr lang="en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0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2716D0-D81E-4EAC-3049-A5F384C49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DE" dirty="0"/>
              <a:t>hanks for your attention!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7E6CCB8-BC3E-7377-A219-E235AC6CD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1A983-F8C2-E50F-97BC-A59208250C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74050" y="4883150"/>
            <a:ext cx="869950" cy="230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4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17A371-31C3-C418-F545-07E66B7B2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PEAKO: peak finding function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74E087-2959-A54D-7E8A-FF7E60320F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043" y="1135996"/>
            <a:ext cx="4814457" cy="360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neighboring spectra in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and range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smooth the averaged spectrum using a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smoothing span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 s</a:t>
            </a:r>
            <a:r>
              <a:rPr lang="en-US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and a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polynomial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 certain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Savitzky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-Golay smoothing method)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3) find peaks (maxima in the resulting spectrum), using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scipy.signal.find_peaks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4) keep only those peaks having a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peak width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half-height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 s</a:t>
            </a:r>
            <a:r>
              <a:rPr lang="en-US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and above a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inimum prominence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threshold [dB]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B0615-16DD-A047-4E94-1CCBEE16E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D8333-C4CC-2522-5D67-B4E860749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A7A51-69DB-F442-A23E-271F4AC07BA8}" type="slidenum">
              <a:rPr lang="en-DE" smtClean="0"/>
              <a:t>13</a:t>
            </a:fld>
            <a:endParaRPr lang="en-D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DD4C3C-BBC2-1470-2C88-B43532076CF0}"/>
              </a:ext>
            </a:extLst>
          </p:cNvPr>
          <p:cNvGrpSpPr/>
          <p:nvPr/>
        </p:nvGrpSpPr>
        <p:grpSpPr>
          <a:xfrm>
            <a:off x="5143500" y="1251635"/>
            <a:ext cx="3671296" cy="2632059"/>
            <a:chOff x="5734155" y="1696299"/>
            <a:chExt cx="3250800" cy="25107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0B5DBC-F607-022E-86F2-09A92F4DB575}"/>
                </a:ext>
              </a:extLst>
            </p:cNvPr>
            <p:cNvPicPr/>
            <p:nvPr/>
          </p:nvPicPr>
          <p:blipFill rotWithShape="1">
            <a:blip r:embed="rId2"/>
            <a:srcRect t="5185"/>
            <a:stretch/>
          </p:blipFill>
          <p:spPr>
            <a:xfrm>
              <a:off x="5734155" y="1696299"/>
              <a:ext cx="3250800" cy="2427591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Shape 3">
              <a:extLst>
                <a:ext uri="{FF2B5EF4-FFF2-40B4-BE49-F238E27FC236}">
                  <a16:creationId xmlns:a16="http://schemas.microsoft.com/office/drawing/2014/main" id="{53CA67FE-DED8-6881-868E-FE809F09DEF5}"/>
                </a:ext>
              </a:extLst>
            </p:cNvPr>
            <p:cNvSpPr txBox="1"/>
            <p:nvPr/>
          </p:nvSpPr>
          <p:spPr>
            <a:xfrm rot="16186800">
              <a:off x="5065731" y="2671887"/>
              <a:ext cx="1676880" cy="1677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7500" tIns="33750" rIns="67500" bIns="33750">
              <a:spAutoFit/>
            </a:bodyPr>
            <a:lstStyle/>
            <a:p>
              <a:r>
                <a:rPr lang="en-US" sz="788" b="1" spc="-1" dirty="0">
                  <a:latin typeface="Arial"/>
                </a:rPr>
                <a:t>Reflectivity [</a:t>
              </a:r>
              <a:r>
                <a:rPr lang="en-US" sz="788" b="1" spc="-1" dirty="0" err="1">
                  <a:latin typeface="Arial"/>
                </a:rPr>
                <a:t>dBZ</a:t>
              </a:r>
              <a:r>
                <a:rPr lang="en-US" sz="788" b="1" spc="-1" dirty="0">
                  <a:latin typeface="Arial"/>
                </a:rPr>
                <a:t>]</a:t>
              </a:r>
              <a:endParaRPr lang="en-US" sz="788" spc="-1" dirty="0">
                <a:latin typeface="Arial"/>
              </a:endParaRPr>
            </a:p>
          </p:txBody>
        </p:sp>
        <p:sp>
          <p:nvSpPr>
            <p:cNvPr id="10" name="TextShape 3">
              <a:extLst>
                <a:ext uri="{FF2B5EF4-FFF2-40B4-BE49-F238E27FC236}">
                  <a16:creationId xmlns:a16="http://schemas.microsoft.com/office/drawing/2014/main" id="{A44705E3-9FDC-742A-8546-F5E801845622}"/>
                </a:ext>
              </a:extLst>
            </p:cNvPr>
            <p:cNvSpPr txBox="1"/>
            <p:nvPr/>
          </p:nvSpPr>
          <p:spPr bwMode="auto">
            <a:xfrm>
              <a:off x="6553200" y="3954143"/>
              <a:ext cx="2108928" cy="2528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67500" tIns="33750" rIns="67500" bIns="33750">
              <a:spAutoFit/>
            </a:bodyPr>
            <a:lstStyle/>
            <a:p>
              <a:r>
                <a:rPr lang="en-US" sz="788" b="1" spc="-1" dirty="0">
                  <a:latin typeface="Arial"/>
                </a:rPr>
                <a:t>Doppler velocity [m s</a:t>
              </a:r>
              <a:r>
                <a:rPr lang="en-US" sz="788" b="1" spc="-1" baseline="33000" dirty="0">
                  <a:latin typeface="Arial"/>
                </a:rPr>
                <a:t>-1</a:t>
              </a:r>
              <a:r>
                <a:rPr lang="en-US" sz="788" b="1" spc="-1" dirty="0">
                  <a:latin typeface="Arial"/>
                </a:rPr>
                <a:t>]</a:t>
              </a:r>
              <a:endParaRPr lang="en-US" sz="788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2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B77B5-DC17-C68B-E7F0-639240420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14D60E-DFC6-A09B-8773-5E9EDF4FE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Represent (sub-)peaks as nodes in a binary tree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6D74A-6F40-FFF6-C3E3-88B6EDFA8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B776-67EF-E0F7-9FE9-AB275D2F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A7A51-69DB-F442-A23E-271F4AC07BA8}" type="slidenum">
              <a:rPr lang="en-DE" smtClean="0"/>
              <a:t>14</a:t>
            </a:fld>
            <a:endParaRPr lang="en-DE"/>
          </a:p>
        </p:txBody>
      </p:sp>
      <p:pic>
        <p:nvPicPr>
          <p:cNvPr id="75" name="Inhaltsplatzhalter 8">
            <a:extLst>
              <a:ext uri="{FF2B5EF4-FFF2-40B4-BE49-F238E27FC236}">
                <a16:creationId xmlns:a16="http://schemas.microsoft.com/office/drawing/2014/main" id="{5DE73B85-71B7-240D-DA58-BBE19EAB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/>
          <a:stretch/>
        </p:blipFill>
        <p:spPr bwMode="auto">
          <a:xfrm>
            <a:off x="130962" y="883376"/>
            <a:ext cx="4272187" cy="2323945"/>
          </a:xfrm>
          <a:prstGeom prst="rect">
            <a:avLst/>
          </a:prstGeom>
        </p:spPr>
      </p:pic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3C376B42-DD96-AA9E-3078-A2047F1B0040}"/>
              </a:ext>
            </a:extLst>
          </p:cNvPr>
          <p:cNvCxnSpPr/>
          <p:nvPr/>
        </p:nvCxnSpPr>
        <p:spPr bwMode="auto">
          <a:xfrm>
            <a:off x="1561628" y="3379918"/>
            <a:ext cx="1606062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289CB45-74F7-49C8-7615-D79AF8F2CA45}"/>
              </a:ext>
            </a:extLst>
          </p:cNvPr>
          <p:cNvCxnSpPr/>
          <p:nvPr/>
        </p:nvCxnSpPr>
        <p:spPr bwMode="auto">
          <a:xfrm>
            <a:off x="1561628" y="2463531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9374245F-61A9-3CCF-E234-30EFE06A26B7}"/>
              </a:ext>
            </a:extLst>
          </p:cNvPr>
          <p:cNvCxnSpPr/>
          <p:nvPr/>
        </p:nvCxnSpPr>
        <p:spPr bwMode="auto">
          <a:xfrm>
            <a:off x="3167690" y="2463531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7CB2279B-28E6-80E6-F7E5-4C57BD908BD3}"/>
              </a:ext>
            </a:extLst>
          </p:cNvPr>
          <p:cNvCxnSpPr/>
          <p:nvPr/>
        </p:nvCxnSpPr>
        <p:spPr bwMode="auto">
          <a:xfrm>
            <a:off x="2984030" y="2463531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7A737A10-A897-AFB9-D52E-18085317BA40}"/>
              </a:ext>
            </a:extLst>
          </p:cNvPr>
          <p:cNvCxnSpPr/>
          <p:nvPr/>
        </p:nvCxnSpPr>
        <p:spPr bwMode="auto">
          <a:xfrm>
            <a:off x="3053320" y="2466526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91811B7-9020-F00A-C8ED-58BF0B45D53F}"/>
              </a:ext>
            </a:extLst>
          </p:cNvPr>
          <p:cNvCxnSpPr/>
          <p:nvPr/>
        </p:nvCxnSpPr>
        <p:spPr bwMode="auto">
          <a:xfrm>
            <a:off x="1561630" y="3678391"/>
            <a:ext cx="1395509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C95011A1-3281-9E77-C96B-7ED804085AC4}"/>
              </a:ext>
            </a:extLst>
          </p:cNvPr>
          <p:cNvCxnSpPr/>
          <p:nvPr/>
        </p:nvCxnSpPr>
        <p:spPr bwMode="auto">
          <a:xfrm>
            <a:off x="3049510" y="3678391"/>
            <a:ext cx="143848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875C3158-7D67-7A12-D13F-04AB5566108D}"/>
              </a:ext>
            </a:extLst>
          </p:cNvPr>
          <p:cNvSpPr txBox="1"/>
          <p:nvPr/>
        </p:nvSpPr>
        <p:spPr bwMode="auto">
          <a:xfrm>
            <a:off x="3164256" y="3710900"/>
            <a:ext cx="560435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2</a:t>
            </a:r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172DA3AC-3556-0499-1C24-AC5353D80288}"/>
              </a:ext>
            </a:extLst>
          </p:cNvPr>
          <p:cNvCxnSpPr/>
          <p:nvPr/>
        </p:nvCxnSpPr>
        <p:spPr bwMode="auto">
          <a:xfrm>
            <a:off x="2365592" y="2329496"/>
            <a:ext cx="0" cy="2401989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EA5DCC0F-6069-B110-D338-056E5B02750E}"/>
              </a:ext>
            </a:extLst>
          </p:cNvPr>
          <p:cNvCxnSpPr/>
          <p:nvPr/>
        </p:nvCxnSpPr>
        <p:spPr bwMode="auto">
          <a:xfrm>
            <a:off x="1575289" y="3974357"/>
            <a:ext cx="789371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0380A34D-0176-66A1-38D8-75CB7B62C20E}"/>
              </a:ext>
            </a:extLst>
          </p:cNvPr>
          <p:cNvCxnSpPr/>
          <p:nvPr/>
        </p:nvCxnSpPr>
        <p:spPr bwMode="auto">
          <a:xfrm>
            <a:off x="2378320" y="3974357"/>
            <a:ext cx="605710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8843116A-B237-113B-7EDC-A8BF1AC5682A}"/>
              </a:ext>
            </a:extLst>
          </p:cNvPr>
          <p:cNvCxnSpPr/>
          <p:nvPr/>
        </p:nvCxnSpPr>
        <p:spPr bwMode="auto">
          <a:xfrm>
            <a:off x="2544662" y="2239960"/>
            <a:ext cx="0" cy="249152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9321AD56-22B4-24CA-3E50-35522C3DFF03}"/>
              </a:ext>
            </a:extLst>
          </p:cNvPr>
          <p:cNvCxnSpPr/>
          <p:nvPr/>
        </p:nvCxnSpPr>
        <p:spPr bwMode="auto">
          <a:xfrm>
            <a:off x="2378320" y="4430230"/>
            <a:ext cx="166342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E5A1AF2F-92DC-BD13-F51B-DD4441676604}"/>
              </a:ext>
            </a:extLst>
          </p:cNvPr>
          <p:cNvCxnSpPr/>
          <p:nvPr/>
        </p:nvCxnSpPr>
        <p:spPr bwMode="auto">
          <a:xfrm>
            <a:off x="2554822" y="4430231"/>
            <a:ext cx="429208" cy="508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feld 89">
            <a:extLst>
              <a:ext uri="{FF2B5EF4-FFF2-40B4-BE49-F238E27FC236}">
                <a16:creationId xmlns:a16="http://schemas.microsoft.com/office/drawing/2014/main" id="{BF79ECEF-E62C-DF04-BC07-EF9D753DF224}"/>
              </a:ext>
            </a:extLst>
          </p:cNvPr>
          <p:cNvSpPr txBox="1"/>
          <p:nvPr/>
        </p:nvSpPr>
        <p:spPr bwMode="auto">
          <a:xfrm>
            <a:off x="2333185" y="4500472"/>
            <a:ext cx="221638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C5B787D3-EF58-CF51-E08C-41CA475B746B}"/>
              </a:ext>
            </a:extLst>
          </p:cNvPr>
          <p:cNvSpPr txBox="1"/>
          <p:nvPr/>
        </p:nvSpPr>
        <p:spPr bwMode="auto">
          <a:xfrm>
            <a:off x="2576902" y="4497315"/>
            <a:ext cx="405298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7E97A0DC-9BF9-4D3E-5962-2E621AB13F38}"/>
              </a:ext>
            </a:extLst>
          </p:cNvPr>
          <p:cNvSpPr txBox="1"/>
          <p:nvPr/>
        </p:nvSpPr>
        <p:spPr bwMode="auto">
          <a:xfrm>
            <a:off x="2088062" y="3407189"/>
            <a:ext cx="576469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0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EE05652-09DD-010C-3CF3-48FA1732DA56}"/>
              </a:ext>
            </a:extLst>
          </p:cNvPr>
          <p:cNvSpPr txBox="1"/>
          <p:nvPr/>
        </p:nvSpPr>
        <p:spPr bwMode="auto">
          <a:xfrm>
            <a:off x="2027100" y="3697668"/>
            <a:ext cx="851877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1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83F8DF40-E6A8-D13F-A6A7-844D94756549}"/>
              </a:ext>
            </a:extLst>
          </p:cNvPr>
          <p:cNvSpPr txBox="1"/>
          <p:nvPr/>
        </p:nvSpPr>
        <p:spPr bwMode="auto">
          <a:xfrm>
            <a:off x="2431180" y="4060309"/>
            <a:ext cx="540659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4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F2DC419-0761-A749-A5A7-B03145BF4FA3}"/>
              </a:ext>
            </a:extLst>
          </p:cNvPr>
          <p:cNvSpPr txBox="1"/>
          <p:nvPr/>
        </p:nvSpPr>
        <p:spPr bwMode="auto">
          <a:xfrm>
            <a:off x="1665351" y="4056235"/>
            <a:ext cx="618761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3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971A3B1-E84A-D34B-475E-585480A2DA92}"/>
              </a:ext>
            </a:extLst>
          </p:cNvPr>
          <p:cNvSpPr txBox="1"/>
          <p:nvPr/>
        </p:nvSpPr>
        <p:spPr bwMode="auto">
          <a:xfrm>
            <a:off x="7189284" y="666246"/>
            <a:ext cx="1639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400" b="1" dirty="0">
                <a:solidFill>
                  <a:prstClr val="black"/>
                </a:solidFill>
                <a:latin typeface="Helvetica" pitchFamily="50" charset="0"/>
              </a:rPr>
              <a:t>node 0 is equal to ‘traditional’ moments</a:t>
            </a:r>
          </a:p>
        </p:txBody>
      </p:sp>
      <p:sp>
        <p:nvSpPr>
          <p:cNvPr id="97" name="Freihandform 74">
            <a:extLst>
              <a:ext uri="{FF2B5EF4-FFF2-40B4-BE49-F238E27FC236}">
                <a16:creationId xmlns:a16="http://schemas.microsoft.com/office/drawing/2014/main" id="{D9D77E3D-571B-71B9-9F1D-592C7C64C819}"/>
              </a:ext>
            </a:extLst>
          </p:cNvPr>
          <p:cNvSpPr/>
          <p:nvPr/>
        </p:nvSpPr>
        <p:spPr bwMode="auto">
          <a:xfrm>
            <a:off x="6200091" y="875225"/>
            <a:ext cx="1110126" cy="78834"/>
          </a:xfrm>
          <a:custGeom>
            <a:avLst/>
            <a:gdLst>
              <a:gd name="connsiteX0" fmla="*/ 1043940 w 1043940"/>
              <a:gd name="connsiteY0" fmla="*/ 58069 h 614329"/>
              <a:gd name="connsiteX1" fmla="*/ 510540 w 1043940"/>
              <a:gd name="connsiteY1" fmla="*/ 4729 h 614329"/>
              <a:gd name="connsiteX2" fmla="*/ 0 w 1043940"/>
              <a:gd name="connsiteY2" fmla="*/ 164749 h 614329"/>
              <a:gd name="connsiteX3" fmla="*/ 0 w 1043940"/>
              <a:gd name="connsiteY3" fmla="*/ 164749 h 614329"/>
              <a:gd name="connsiteX4" fmla="*/ 777240 w 1043940"/>
              <a:gd name="connsiteY4" fmla="*/ 614329 h 614329"/>
              <a:gd name="connsiteX0" fmla="*/ 1043940 w 1043940"/>
              <a:gd name="connsiteY0" fmla="*/ 58069 h 164749"/>
              <a:gd name="connsiteX1" fmla="*/ 510540 w 1043940"/>
              <a:gd name="connsiteY1" fmla="*/ 4729 h 164749"/>
              <a:gd name="connsiteX2" fmla="*/ 0 w 1043940"/>
              <a:gd name="connsiteY2" fmla="*/ 164749 h 164749"/>
              <a:gd name="connsiteX3" fmla="*/ 0 w 1043940"/>
              <a:gd name="connsiteY3" fmla="*/ 164749 h 164749"/>
              <a:gd name="connsiteX0" fmla="*/ 1043940 w 1043940"/>
              <a:gd name="connsiteY0" fmla="*/ 35560 h 142240"/>
              <a:gd name="connsiteX1" fmla="*/ 403860 w 1043940"/>
              <a:gd name="connsiteY1" fmla="*/ 8890 h 142240"/>
              <a:gd name="connsiteX2" fmla="*/ 0 w 1043940"/>
              <a:gd name="connsiteY2" fmla="*/ 142240 h 142240"/>
              <a:gd name="connsiteX3" fmla="*/ 0 w 1043940"/>
              <a:gd name="connsiteY3" fmla="*/ 142240 h 142240"/>
              <a:gd name="connsiteX0" fmla="*/ 1032510 w 1032510"/>
              <a:gd name="connsiteY0" fmla="*/ 19449 h 160419"/>
              <a:gd name="connsiteX1" fmla="*/ 403860 w 1032510"/>
              <a:gd name="connsiteY1" fmla="*/ 27069 h 160419"/>
              <a:gd name="connsiteX2" fmla="*/ 0 w 1032510"/>
              <a:gd name="connsiteY2" fmla="*/ 160419 h 160419"/>
              <a:gd name="connsiteX3" fmla="*/ 0 w 1032510"/>
              <a:gd name="connsiteY3" fmla="*/ 160419 h 160419"/>
              <a:gd name="connsiteX0" fmla="*/ 1032510 w 1032510"/>
              <a:gd name="connsiteY0" fmla="*/ 1761 h 734914"/>
              <a:gd name="connsiteX1" fmla="*/ 403860 w 1032510"/>
              <a:gd name="connsiteY1" fmla="*/ 601564 h 734914"/>
              <a:gd name="connsiteX2" fmla="*/ 0 w 1032510"/>
              <a:gd name="connsiteY2" fmla="*/ 734914 h 734914"/>
              <a:gd name="connsiteX3" fmla="*/ 0 w 1032510"/>
              <a:gd name="connsiteY3" fmla="*/ 734914 h 734914"/>
              <a:gd name="connsiteX0" fmla="*/ 1032510 w 1032510"/>
              <a:gd name="connsiteY0" fmla="*/ 2798 h 735951"/>
              <a:gd name="connsiteX1" fmla="*/ 421277 w 1032510"/>
              <a:gd name="connsiteY1" fmla="*/ 402304 h 735951"/>
              <a:gd name="connsiteX2" fmla="*/ 0 w 1032510"/>
              <a:gd name="connsiteY2" fmla="*/ 735951 h 735951"/>
              <a:gd name="connsiteX3" fmla="*/ 0 w 1032510"/>
              <a:gd name="connsiteY3" fmla="*/ 735951 h 73595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767325 w 767325"/>
              <a:gd name="connsiteY0" fmla="*/ 0 h 104801"/>
              <a:gd name="connsiteX1" fmla="*/ 0 w 767325"/>
              <a:gd name="connsiteY1" fmla="*/ 104801 h 104801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17518"/>
              <a:gd name="connsiteX1" fmla="*/ 0 w 759062"/>
              <a:gd name="connsiteY1" fmla="*/ 203953 h 217518"/>
              <a:gd name="connsiteX0" fmla="*/ 1110126 w 1110126"/>
              <a:gd name="connsiteY0" fmla="*/ 24646 h 95005"/>
              <a:gd name="connsiteX1" fmla="*/ 0 w 1110126"/>
              <a:gd name="connsiteY1" fmla="*/ 0 h 95005"/>
              <a:gd name="connsiteX0" fmla="*/ 1110126 w 1110126"/>
              <a:gd name="connsiteY0" fmla="*/ 78834 h 78834"/>
              <a:gd name="connsiteX1" fmla="*/ 0 w 1110126"/>
              <a:gd name="connsiteY1" fmla="*/ 54188 h 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0126" h="78834">
                <a:moveTo>
                  <a:pt x="1110126" y="78834"/>
                </a:moveTo>
                <a:cubicBezTo>
                  <a:pt x="876872" y="-110455"/>
                  <a:pt x="434974" y="107619"/>
                  <a:pt x="0" y="54188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8EA4B802-EA78-5671-9CD6-9A862B30B7B9}"/>
              </a:ext>
            </a:extLst>
          </p:cNvPr>
          <p:cNvSpPr txBox="1"/>
          <p:nvPr/>
        </p:nvSpPr>
        <p:spPr bwMode="auto">
          <a:xfrm>
            <a:off x="556541" y="714643"/>
            <a:ext cx="1889221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400" b="1" dirty="0">
                <a:solidFill>
                  <a:prstClr val="black"/>
                </a:solidFill>
                <a:latin typeface="Helvetica" pitchFamily="50" charset="0"/>
              </a:rPr>
              <a:t>and if this would be a distinct </a:t>
            </a:r>
            <a:r>
              <a:rPr lang="en-US" sz="1400" b="1" dirty="0" err="1">
                <a:solidFill>
                  <a:prstClr val="black"/>
                </a:solidFill>
                <a:latin typeface="Helvetica" pitchFamily="50" charset="0"/>
              </a:rPr>
              <a:t>subpeak</a:t>
            </a:r>
            <a:r>
              <a:rPr lang="en-US" sz="1400" b="1" dirty="0">
                <a:solidFill>
                  <a:prstClr val="black"/>
                </a:solidFill>
                <a:latin typeface="Helvetica" pitchFamily="50" charset="0"/>
              </a:rPr>
              <a:t>?</a:t>
            </a:r>
          </a:p>
        </p:txBody>
      </p:sp>
      <p:sp>
        <p:nvSpPr>
          <p:cNvPr id="99" name="Freihandform 76">
            <a:extLst>
              <a:ext uri="{FF2B5EF4-FFF2-40B4-BE49-F238E27FC236}">
                <a16:creationId xmlns:a16="http://schemas.microsoft.com/office/drawing/2014/main" id="{75FC03A9-36EF-8E19-F555-9E53863C95AF}"/>
              </a:ext>
            </a:extLst>
          </p:cNvPr>
          <p:cNvSpPr/>
          <p:nvPr/>
        </p:nvSpPr>
        <p:spPr bwMode="auto">
          <a:xfrm rot="18316823">
            <a:off x="1346124" y="1176641"/>
            <a:ext cx="348673" cy="741458"/>
          </a:xfrm>
          <a:custGeom>
            <a:avLst/>
            <a:gdLst>
              <a:gd name="connsiteX0" fmla="*/ 1043940 w 1043940"/>
              <a:gd name="connsiteY0" fmla="*/ 58069 h 614329"/>
              <a:gd name="connsiteX1" fmla="*/ 510540 w 1043940"/>
              <a:gd name="connsiteY1" fmla="*/ 4729 h 614329"/>
              <a:gd name="connsiteX2" fmla="*/ 0 w 1043940"/>
              <a:gd name="connsiteY2" fmla="*/ 164749 h 614329"/>
              <a:gd name="connsiteX3" fmla="*/ 0 w 1043940"/>
              <a:gd name="connsiteY3" fmla="*/ 164749 h 614329"/>
              <a:gd name="connsiteX4" fmla="*/ 777240 w 1043940"/>
              <a:gd name="connsiteY4" fmla="*/ 614329 h 614329"/>
              <a:gd name="connsiteX0" fmla="*/ 1043940 w 1043940"/>
              <a:gd name="connsiteY0" fmla="*/ 58069 h 164749"/>
              <a:gd name="connsiteX1" fmla="*/ 510540 w 1043940"/>
              <a:gd name="connsiteY1" fmla="*/ 4729 h 164749"/>
              <a:gd name="connsiteX2" fmla="*/ 0 w 1043940"/>
              <a:gd name="connsiteY2" fmla="*/ 164749 h 164749"/>
              <a:gd name="connsiteX3" fmla="*/ 0 w 1043940"/>
              <a:gd name="connsiteY3" fmla="*/ 164749 h 164749"/>
              <a:gd name="connsiteX0" fmla="*/ 1043940 w 1043940"/>
              <a:gd name="connsiteY0" fmla="*/ 35560 h 142240"/>
              <a:gd name="connsiteX1" fmla="*/ 403860 w 1043940"/>
              <a:gd name="connsiteY1" fmla="*/ 8890 h 142240"/>
              <a:gd name="connsiteX2" fmla="*/ 0 w 1043940"/>
              <a:gd name="connsiteY2" fmla="*/ 142240 h 142240"/>
              <a:gd name="connsiteX3" fmla="*/ 0 w 1043940"/>
              <a:gd name="connsiteY3" fmla="*/ 142240 h 142240"/>
              <a:gd name="connsiteX0" fmla="*/ 1032510 w 1032510"/>
              <a:gd name="connsiteY0" fmla="*/ 19449 h 160419"/>
              <a:gd name="connsiteX1" fmla="*/ 403860 w 1032510"/>
              <a:gd name="connsiteY1" fmla="*/ 27069 h 160419"/>
              <a:gd name="connsiteX2" fmla="*/ 0 w 1032510"/>
              <a:gd name="connsiteY2" fmla="*/ 160419 h 160419"/>
              <a:gd name="connsiteX3" fmla="*/ 0 w 1032510"/>
              <a:gd name="connsiteY3" fmla="*/ 160419 h 160419"/>
              <a:gd name="connsiteX0" fmla="*/ 647058 w 647058"/>
              <a:gd name="connsiteY0" fmla="*/ 2914 h 480360"/>
              <a:gd name="connsiteX1" fmla="*/ 403860 w 647058"/>
              <a:gd name="connsiteY1" fmla="*/ 347010 h 480360"/>
              <a:gd name="connsiteX2" fmla="*/ 0 w 647058"/>
              <a:gd name="connsiteY2" fmla="*/ 480360 h 480360"/>
              <a:gd name="connsiteX3" fmla="*/ 0 w 647058"/>
              <a:gd name="connsiteY3" fmla="*/ 480360 h 480360"/>
              <a:gd name="connsiteX0" fmla="*/ 647058 w 647058"/>
              <a:gd name="connsiteY0" fmla="*/ 0 h 477446"/>
              <a:gd name="connsiteX1" fmla="*/ 403860 w 647058"/>
              <a:gd name="connsiteY1" fmla="*/ 344096 h 477446"/>
              <a:gd name="connsiteX2" fmla="*/ 0 w 647058"/>
              <a:gd name="connsiteY2" fmla="*/ 477446 h 477446"/>
              <a:gd name="connsiteX3" fmla="*/ 0 w 647058"/>
              <a:gd name="connsiteY3" fmla="*/ 477446 h 477446"/>
              <a:gd name="connsiteX0" fmla="*/ 647058 w 647058"/>
              <a:gd name="connsiteY0" fmla="*/ 0 h 477446"/>
              <a:gd name="connsiteX1" fmla="*/ 403860 w 647058"/>
              <a:gd name="connsiteY1" fmla="*/ 344096 h 477446"/>
              <a:gd name="connsiteX2" fmla="*/ 0 w 647058"/>
              <a:gd name="connsiteY2" fmla="*/ 477446 h 477446"/>
              <a:gd name="connsiteX3" fmla="*/ 0 w 647058"/>
              <a:gd name="connsiteY3" fmla="*/ 477446 h 477446"/>
              <a:gd name="connsiteX0" fmla="*/ 647058 w 647058"/>
              <a:gd name="connsiteY0" fmla="*/ 0 h 477446"/>
              <a:gd name="connsiteX1" fmla="*/ 403860 w 647058"/>
              <a:gd name="connsiteY1" fmla="*/ 344096 h 477446"/>
              <a:gd name="connsiteX2" fmla="*/ 0 w 647058"/>
              <a:gd name="connsiteY2" fmla="*/ 477446 h 477446"/>
              <a:gd name="connsiteX0" fmla="*/ 440494 w 440494"/>
              <a:gd name="connsiteY0" fmla="*/ 0 h 505539"/>
              <a:gd name="connsiteX1" fmla="*/ 197296 w 440494"/>
              <a:gd name="connsiteY1" fmla="*/ 344096 h 505539"/>
              <a:gd name="connsiteX2" fmla="*/ 0 w 440494"/>
              <a:gd name="connsiteY2" fmla="*/ 505539 h 505539"/>
              <a:gd name="connsiteX0" fmla="*/ 440494 w 440494"/>
              <a:gd name="connsiteY0" fmla="*/ 0 h 505539"/>
              <a:gd name="connsiteX1" fmla="*/ 325852 w 440494"/>
              <a:gd name="connsiteY1" fmla="*/ 253139 h 505539"/>
              <a:gd name="connsiteX2" fmla="*/ 0 w 440494"/>
              <a:gd name="connsiteY2" fmla="*/ 505539 h 505539"/>
              <a:gd name="connsiteX0" fmla="*/ 440494 w 440494"/>
              <a:gd name="connsiteY0" fmla="*/ 0 h 505539"/>
              <a:gd name="connsiteX1" fmla="*/ 0 w 440494"/>
              <a:gd name="connsiteY1" fmla="*/ 505539 h 505539"/>
              <a:gd name="connsiteX0" fmla="*/ 440494 w 440494"/>
              <a:gd name="connsiteY0" fmla="*/ 0 h 505539"/>
              <a:gd name="connsiteX1" fmla="*/ 0 w 440494"/>
              <a:gd name="connsiteY1" fmla="*/ 505539 h 505539"/>
              <a:gd name="connsiteX0" fmla="*/ 441083 w 441083"/>
              <a:gd name="connsiteY0" fmla="*/ 0 h 636637"/>
              <a:gd name="connsiteX1" fmla="*/ 0 w 441083"/>
              <a:gd name="connsiteY1" fmla="*/ 636637 h 636637"/>
              <a:gd name="connsiteX0" fmla="*/ 441083 w 441083"/>
              <a:gd name="connsiteY0" fmla="*/ 0 h 636637"/>
              <a:gd name="connsiteX1" fmla="*/ 0 w 441083"/>
              <a:gd name="connsiteY1" fmla="*/ 636637 h 636637"/>
              <a:gd name="connsiteX0" fmla="*/ 438305 w 438305"/>
              <a:gd name="connsiteY0" fmla="*/ 0 h 609779"/>
              <a:gd name="connsiteX1" fmla="*/ 0 w 438305"/>
              <a:gd name="connsiteY1" fmla="*/ 609779 h 609779"/>
              <a:gd name="connsiteX0" fmla="*/ 163160 w 163160"/>
              <a:gd name="connsiteY0" fmla="*/ 0 h 620463"/>
              <a:gd name="connsiteX1" fmla="*/ 0 w 163160"/>
              <a:gd name="connsiteY1" fmla="*/ 620463 h 620463"/>
              <a:gd name="connsiteX0" fmla="*/ 163160 w 163160"/>
              <a:gd name="connsiteY0" fmla="*/ 0 h 620463"/>
              <a:gd name="connsiteX1" fmla="*/ 0 w 163160"/>
              <a:gd name="connsiteY1" fmla="*/ 620463 h 620463"/>
              <a:gd name="connsiteX0" fmla="*/ 202909 w 202909"/>
              <a:gd name="connsiteY0" fmla="*/ 0 h 661032"/>
              <a:gd name="connsiteX1" fmla="*/ 0 w 202909"/>
              <a:gd name="connsiteY1" fmla="*/ 661032 h 661032"/>
              <a:gd name="connsiteX0" fmla="*/ 217407 w 217407"/>
              <a:gd name="connsiteY0" fmla="*/ 0 h 661032"/>
              <a:gd name="connsiteX1" fmla="*/ 14498 w 217407"/>
              <a:gd name="connsiteY1" fmla="*/ 661032 h 661032"/>
              <a:gd name="connsiteX0" fmla="*/ 241200 w 241200"/>
              <a:gd name="connsiteY0" fmla="*/ 0 h 661032"/>
              <a:gd name="connsiteX1" fmla="*/ 38291 w 241200"/>
              <a:gd name="connsiteY1" fmla="*/ 661032 h 661032"/>
              <a:gd name="connsiteX0" fmla="*/ 298049 w 298049"/>
              <a:gd name="connsiteY0" fmla="*/ 0 h 613498"/>
              <a:gd name="connsiteX1" fmla="*/ 30393 w 298049"/>
              <a:gd name="connsiteY1" fmla="*/ 613498 h 613498"/>
              <a:gd name="connsiteX0" fmla="*/ 267656 w 267656"/>
              <a:gd name="connsiteY0" fmla="*/ 0 h 613498"/>
              <a:gd name="connsiteX1" fmla="*/ 0 w 267656"/>
              <a:gd name="connsiteY1" fmla="*/ 613498 h 613498"/>
              <a:gd name="connsiteX0" fmla="*/ 348673 w 348673"/>
              <a:gd name="connsiteY0" fmla="*/ 0 h 741458"/>
              <a:gd name="connsiteX1" fmla="*/ 0 w 348673"/>
              <a:gd name="connsiteY1" fmla="*/ 741458 h 7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73" h="741458">
                <a:moveTo>
                  <a:pt x="348673" y="0"/>
                </a:moveTo>
                <a:cubicBezTo>
                  <a:pt x="177059" y="164268"/>
                  <a:pt x="5526" y="280879"/>
                  <a:pt x="0" y="74145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759814E1-7981-2E2A-F8B9-795F1386DFA5}"/>
              </a:ext>
            </a:extLst>
          </p:cNvPr>
          <p:cNvCxnSpPr/>
          <p:nvPr/>
        </p:nvCxnSpPr>
        <p:spPr bwMode="auto">
          <a:xfrm>
            <a:off x="502262" y="2397535"/>
            <a:ext cx="3866481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feld 100">
            <a:extLst>
              <a:ext uri="{FF2B5EF4-FFF2-40B4-BE49-F238E27FC236}">
                <a16:creationId xmlns:a16="http://schemas.microsoft.com/office/drawing/2014/main" id="{D09572A4-0E58-DBC2-633C-1670850E651F}"/>
              </a:ext>
            </a:extLst>
          </p:cNvPr>
          <p:cNvSpPr txBox="1"/>
          <p:nvPr/>
        </p:nvSpPr>
        <p:spPr bwMode="auto">
          <a:xfrm>
            <a:off x="422422" y="2171079"/>
            <a:ext cx="10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200" b="1" dirty="0">
                <a:solidFill>
                  <a:prstClr val="black"/>
                </a:solidFill>
                <a:latin typeface="Helvetica" pitchFamily="50" charset="0"/>
              </a:rPr>
              <a:t>threshold</a:t>
            </a:r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E1AC152E-4ECD-84A4-513D-D47FE58F0A06}"/>
              </a:ext>
            </a:extLst>
          </p:cNvPr>
          <p:cNvCxnSpPr/>
          <p:nvPr/>
        </p:nvCxnSpPr>
        <p:spPr bwMode="auto">
          <a:xfrm>
            <a:off x="2128700" y="1377909"/>
            <a:ext cx="0" cy="101962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feld 102">
            <a:extLst>
              <a:ext uri="{FF2B5EF4-FFF2-40B4-BE49-F238E27FC236}">
                <a16:creationId xmlns:a16="http://schemas.microsoft.com/office/drawing/2014/main" id="{6C4D1AD6-2D88-F6FD-3A2E-1D744B752494}"/>
              </a:ext>
            </a:extLst>
          </p:cNvPr>
          <p:cNvSpPr txBox="1"/>
          <p:nvPr/>
        </p:nvSpPr>
        <p:spPr bwMode="auto">
          <a:xfrm>
            <a:off x="2100198" y="1343088"/>
            <a:ext cx="120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200" b="1" dirty="0">
                <a:solidFill>
                  <a:prstClr val="black"/>
                </a:solidFill>
                <a:latin typeface="Helvetica" pitchFamily="50" charset="0"/>
              </a:rPr>
              <a:t>prominence</a:t>
            </a:r>
          </a:p>
        </p:txBody>
      </p:sp>
      <p:pic>
        <p:nvPicPr>
          <p:cNvPr id="104" name="Grafik 103">
            <a:extLst>
              <a:ext uri="{FF2B5EF4-FFF2-40B4-BE49-F238E27FC236}">
                <a16:creationId xmlns:a16="http://schemas.microsoft.com/office/drawing/2014/main" id="{BCDDD0EE-DEE2-BCE3-195B-5B933433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224" y="1841000"/>
            <a:ext cx="1731650" cy="1167987"/>
          </a:xfrm>
          <a:prstGeom prst="rect">
            <a:avLst/>
          </a:prstGeom>
        </p:spPr>
      </p:pic>
      <p:sp>
        <p:nvSpPr>
          <p:cNvPr id="105" name="Textfeld 104">
            <a:extLst>
              <a:ext uri="{FF2B5EF4-FFF2-40B4-BE49-F238E27FC236}">
                <a16:creationId xmlns:a16="http://schemas.microsoft.com/office/drawing/2014/main" id="{59EAA6DA-F015-43C1-A52E-6C4FCBDF8511}"/>
              </a:ext>
            </a:extLst>
          </p:cNvPr>
          <p:cNvSpPr txBox="1"/>
          <p:nvPr/>
        </p:nvSpPr>
        <p:spPr bwMode="auto">
          <a:xfrm>
            <a:off x="3923928" y="3239051"/>
            <a:ext cx="539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id (bounds)                   Z      v     </a:t>
            </a:r>
            <a:r>
              <a:rPr lang="el-GR" sz="1100" dirty="0">
                <a:solidFill>
                  <a:prstClr val="black"/>
                </a:solidFill>
                <a:latin typeface="Consolas" panose="020B0609020204030204" pitchFamily="49" charset="0"/>
              </a:rPr>
              <a:t>σ      𝛾  </a:t>
            </a:r>
            <a:r>
              <a:rPr lang="en-US" sz="1100" dirty="0" err="1">
                <a:solidFill>
                  <a:prstClr val="black"/>
                </a:solidFill>
                <a:latin typeface="Consolas" panose="020B0609020204030204" pitchFamily="49" charset="0"/>
              </a:rPr>
              <a:t>thres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. prom.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latin typeface="Consolas" panose="020B0609020204030204" pitchFamily="49" charset="0"/>
              </a:rPr>
              <a:t>0 (157, 260)      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  0.98, -1.52, 0.22,  2.54, -40.0, 30.3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+- </a:t>
            </a:r>
            <a:r>
              <a:rPr lang="en-US" sz="1100" dirty="0">
                <a:solidFill>
                  <a:srgbClr val="244F9D"/>
                </a:solidFill>
                <a:latin typeface="Consolas" panose="020B0609020204030204" pitchFamily="49" charset="0"/>
              </a:rPr>
              <a:t>1 (157, 249)   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  0.96, -1.52, 0.20,  2.09, -40.0, 30.3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+- </a:t>
            </a:r>
            <a:r>
              <a:rPr lang="en-US" sz="1100" dirty="0">
                <a:solidFill>
                  <a:srgbClr val="92C465"/>
                </a:solidFill>
                <a:latin typeface="Consolas" panose="020B0609020204030204" pitchFamily="49" charset="0"/>
              </a:rPr>
              <a:t>3 (157, 209)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  0.85, -1.55, 0.14, -1.41, -36.5, 26.8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`- </a:t>
            </a:r>
            <a:r>
              <a:rPr lang="en-US" sz="1100" dirty="0">
                <a:solidFill>
                  <a:srgbClr val="FAE616"/>
                </a:solidFill>
                <a:latin typeface="Consolas" panose="020B0609020204030204" pitchFamily="49" charset="0"/>
              </a:rPr>
              <a:t>4 (209, 249)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-14.97, -0.61, 0.21, -0.57, -36.5,  9.2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   +- </a:t>
            </a:r>
            <a:r>
              <a:rPr lang="en-US" sz="1100" dirty="0">
                <a:solidFill>
                  <a:srgbClr val="D60093"/>
                </a:solidFill>
                <a:latin typeface="Consolas" panose="020B0609020204030204" pitchFamily="49" charset="0"/>
              </a:rPr>
              <a:t>9 (209, 220)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-22.54, -0.95, 0.06,  0.18, -34.1,  2.2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   `-</a:t>
            </a:r>
            <a:r>
              <a:rPr lang="en-US" sz="1100" dirty="0">
                <a:solidFill>
                  <a:srgbClr val="660066"/>
                </a:solidFill>
                <a:latin typeface="Consolas" panose="020B0609020204030204" pitchFamily="49" charset="0"/>
              </a:rPr>
              <a:t>10 (220, 249)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-15.74, -0.55, 0.14, -0.22, -34.1,  6.8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`- </a:t>
            </a:r>
            <a:r>
              <a:rPr lang="en-US" sz="1100" dirty="0">
                <a:solidFill>
                  <a:srgbClr val="4FC2EC"/>
                </a:solidFill>
                <a:latin typeface="Consolas" panose="020B0609020204030204" pitchFamily="49" charset="0"/>
              </a:rPr>
              <a:t>2 (254, 260)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   | -25.26,  0.03, 0.04, -0.02, -40.0,  8.3</a:t>
            </a:r>
          </a:p>
        </p:txBody>
      </p:sp>
      <p:sp>
        <p:nvSpPr>
          <p:cNvPr id="106" name="Abgerundetes Rechteck 107">
            <a:extLst>
              <a:ext uri="{FF2B5EF4-FFF2-40B4-BE49-F238E27FC236}">
                <a16:creationId xmlns:a16="http://schemas.microsoft.com/office/drawing/2014/main" id="{1C0E3702-5CE4-7BD2-DE39-0FC5B63D4281}"/>
              </a:ext>
            </a:extLst>
          </p:cNvPr>
          <p:cNvSpPr/>
          <p:nvPr/>
        </p:nvSpPr>
        <p:spPr bwMode="auto">
          <a:xfrm>
            <a:off x="5704061" y="785463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0</a:t>
            </a:r>
          </a:p>
        </p:txBody>
      </p:sp>
      <p:sp>
        <p:nvSpPr>
          <p:cNvPr id="107" name="Abgerundetes Rechteck 108">
            <a:extLst>
              <a:ext uri="{FF2B5EF4-FFF2-40B4-BE49-F238E27FC236}">
                <a16:creationId xmlns:a16="http://schemas.microsoft.com/office/drawing/2014/main" id="{A860F948-D7FA-31C1-D0D6-6331E232F9E3}"/>
              </a:ext>
            </a:extLst>
          </p:cNvPr>
          <p:cNvSpPr/>
          <p:nvPr/>
        </p:nvSpPr>
        <p:spPr bwMode="auto">
          <a:xfrm>
            <a:off x="5017603" y="1305186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</a:t>
            </a:r>
          </a:p>
        </p:txBody>
      </p:sp>
      <p:sp>
        <p:nvSpPr>
          <p:cNvPr id="108" name="Abgerundetes Rechteck 109">
            <a:extLst>
              <a:ext uri="{FF2B5EF4-FFF2-40B4-BE49-F238E27FC236}">
                <a16:creationId xmlns:a16="http://schemas.microsoft.com/office/drawing/2014/main" id="{FA526FE8-6517-E0CE-84EA-D2FEBF4E9264}"/>
              </a:ext>
            </a:extLst>
          </p:cNvPr>
          <p:cNvSpPr/>
          <p:nvPr/>
        </p:nvSpPr>
        <p:spPr bwMode="auto">
          <a:xfrm>
            <a:off x="6374360" y="1305186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2</a:t>
            </a:r>
          </a:p>
        </p:txBody>
      </p: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C3FC4363-BA45-A767-2282-F0F2C76FEE6E}"/>
              </a:ext>
            </a:extLst>
          </p:cNvPr>
          <p:cNvCxnSpPr>
            <a:stCxn id="106" idx="2"/>
            <a:endCxn id="107" idx="0"/>
          </p:cNvCxnSpPr>
          <p:nvPr/>
        </p:nvCxnSpPr>
        <p:spPr bwMode="auto">
          <a:xfrm flipH="1">
            <a:off x="5242603" y="1056542"/>
            <a:ext cx="686459" cy="24864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389BB7CF-3FAD-18B7-6420-2B683289E090}"/>
              </a:ext>
            </a:extLst>
          </p:cNvPr>
          <p:cNvCxnSpPr>
            <a:stCxn id="106" idx="2"/>
            <a:endCxn id="108" idx="0"/>
          </p:cNvCxnSpPr>
          <p:nvPr/>
        </p:nvCxnSpPr>
        <p:spPr bwMode="auto">
          <a:xfrm>
            <a:off x="5929062" y="1056542"/>
            <a:ext cx="670299" cy="24864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Abgerundetes Rechteck 112">
            <a:extLst>
              <a:ext uri="{FF2B5EF4-FFF2-40B4-BE49-F238E27FC236}">
                <a16:creationId xmlns:a16="http://schemas.microsoft.com/office/drawing/2014/main" id="{9DDC1AFF-77A2-019F-9473-ABFD8117F61A}"/>
              </a:ext>
            </a:extLst>
          </p:cNvPr>
          <p:cNvSpPr/>
          <p:nvPr/>
        </p:nvSpPr>
        <p:spPr bwMode="auto">
          <a:xfrm>
            <a:off x="4627558" y="1815190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3</a:t>
            </a:r>
          </a:p>
        </p:txBody>
      </p:sp>
      <p:sp>
        <p:nvSpPr>
          <p:cNvPr id="112" name="Abgerundetes Rechteck 113">
            <a:extLst>
              <a:ext uri="{FF2B5EF4-FFF2-40B4-BE49-F238E27FC236}">
                <a16:creationId xmlns:a16="http://schemas.microsoft.com/office/drawing/2014/main" id="{8E8662FF-BC1B-15F9-E678-996E9589E59A}"/>
              </a:ext>
            </a:extLst>
          </p:cNvPr>
          <p:cNvSpPr/>
          <p:nvPr/>
        </p:nvSpPr>
        <p:spPr bwMode="auto">
          <a:xfrm>
            <a:off x="5334001" y="1815190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4</a:t>
            </a:r>
          </a:p>
        </p:txBody>
      </p:sp>
      <p:sp>
        <p:nvSpPr>
          <p:cNvPr id="113" name="Abgerundetes Rechteck 114">
            <a:extLst>
              <a:ext uri="{FF2B5EF4-FFF2-40B4-BE49-F238E27FC236}">
                <a16:creationId xmlns:a16="http://schemas.microsoft.com/office/drawing/2014/main" id="{F78B64F1-DB84-AC4A-EBAF-BBDCBE0765EE}"/>
              </a:ext>
            </a:extLst>
          </p:cNvPr>
          <p:cNvSpPr/>
          <p:nvPr/>
        </p:nvSpPr>
        <p:spPr bwMode="auto">
          <a:xfrm>
            <a:off x="6143462" y="1815190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5</a:t>
            </a:r>
          </a:p>
        </p:txBody>
      </p:sp>
      <p:sp>
        <p:nvSpPr>
          <p:cNvPr id="114" name="Abgerundetes Rechteck 115">
            <a:extLst>
              <a:ext uri="{FF2B5EF4-FFF2-40B4-BE49-F238E27FC236}">
                <a16:creationId xmlns:a16="http://schemas.microsoft.com/office/drawing/2014/main" id="{B7FE89AC-B099-ACD8-F1F6-A1DD6CCF94E8}"/>
              </a:ext>
            </a:extLst>
          </p:cNvPr>
          <p:cNvSpPr/>
          <p:nvPr/>
        </p:nvSpPr>
        <p:spPr bwMode="auto">
          <a:xfrm>
            <a:off x="6757780" y="1817109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6</a:t>
            </a:r>
          </a:p>
        </p:txBody>
      </p: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77AAFF9F-D3C1-63B3-78E1-92A554A33057}"/>
              </a:ext>
            </a:extLst>
          </p:cNvPr>
          <p:cNvCxnSpPr>
            <a:stCxn id="107" idx="2"/>
            <a:endCxn id="111" idx="0"/>
          </p:cNvCxnSpPr>
          <p:nvPr/>
        </p:nvCxnSpPr>
        <p:spPr bwMode="auto">
          <a:xfrm flipH="1">
            <a:off x="4852558" y="1576266"/>
            <a:ext cx="390045" cy="2389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D01E8A55-0A41-BB25-355B-578F9F33AD93}"/>
              </a:ext>
            </a:extLst>
          </p:cNvPr>
          <p:cNvCxnSpPr>
            <a:stCxn id="107" idx="2"/>
            <a:endCxn id="112" idx="0"/>
          </p:cNvCxnSpPr>
          <p:nvPr/>
        </p:nvCxnSpPr>
        <p:spPr bwMode="auto">
          <a:xfrm>
            <a:off x="5242603" y="1576266"/>
            <a:ext cx="316398" cy="2389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E134AD5C-0F8F-E540-B2F0-A8FDBC961FC1}"/>
              </a:ext>
            </a:extLst>
          </p:cNvPr>
          <p:cNvCxnSpPr>
            <a:stCxn id="108" idx="2"/>
            <a:endCxn id="114" idx="0"/>
          </p:cNvCxnSpPr>
          <p:nvPr/>
        </p:nvCxnSpPr>
        <p:spPr bwMode="auto">
          <a:xfrm>
            <a:off x="6599361" y="1576264"/>
            <a:ext cx="383419" cy="24084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40EBD19A-3B62-19BB-E1E8-76AB453E5CF9}"/>
              </a:ext>
            </a:extLst>
          </p:cNvPr>
          <p:cNvCxnSpPr>
            <a:stCxn id="108" idx="2"/>
            <a:endCxn id="113" idx="0"/>
          </p:cNvCxnSpPr>
          <p:nvPr/>
        </p:nvCxnSpPr>
        <p:spPr bwMode="auto">
          <a:xfrm flipH="1">
            <a:off x="6368462" y="1576264"/>
            <a:ext cx="230898" cy="23892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Abgerundetes Rechteck 128">
            <a:extLst>
              <a:ext uri="{FF2B5EF4-FFF2-40B4-BE49-F238E27FC236}">
                <a16:creationId xmlns:a16="http://schemas.microsoft.com/office/drawing/2014/main" id="{A37C5C27-7D0E-C593-5EAD-348E80BF87D9}"/>
              </a:ext>
            </a:extLst>
          </p:cNvPr>
          <p:cNvSpPr/>
          <p:nvPr/>
        </p:nvSpPr>
        <p:spPr bwMode="auto">
          <a:xfrm>
            <a:off x="4415741" y="2368182"/>
            <a:ext cx="347784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7</a:t>
            </a:r>
          </a:p>
        </p:txBody>
      </p:sp>
      <p:sp>
        <p:nvSpPr>
          <p:cNvPr id="120" name="Abgerundetes Rechteck 129">
            <a:extLst>
              <a:ext uri="{FF2B5EF4-FFF2-40B4-BE49-F238E27FC236}">
                <a16:creationId xmlns:a16="http://schemas.microsoft.com/office/drawing/2014/main" id="{0006A3EC-82D5-295E-72D4-6FD14D80988D}"/>
              </a:ext>
            </a:extLst>
          </p:cNvPr>
          <p:cNvSpPr/>
          <p:nvPr/>
        </p:nvSpPr>
        <p:spPr bwMode="auto">
          <a:xfrm>
            <a:off x="4798708" y="2369365"/>
            <a:ext cx="347784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8</a:t>
            </a:r>
          </a:p>
        </p:txBody>
      </p:sp>
      <p:sp>
        <p:nvSpPr>
          <p:cNvPr id="121" name="Abgerundetes Rechteck 130">
            <a:extLst>
              <a:ext uri="{FF2B5EF4-FFF2-40B4-BE49-F238E27FC236}">
                <a16:creationId xmlns:a16="http://schemas.microsoft.com/office/drawing/2014/main" id="{2B90AAED-9AB6-46FD-BCB7-2AE8C7CE5EE7}"/>
              </a:ext>
            </a:extLst>
          </p:cNvPr>
          <p:cNvSpPr/>
          <p:nvPr/>
        </p:nvSpPr>
        <p:spPr bwMode="auto">
          <a:xfrm>
            <a:off x="5194469" y="2369365"/>
            <a:ext cx="347784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9</a:t>
            </a:r>
          </a:p>
        </p:txBody>
      </p:sp>
      <p:sp>
        <p:nvSpPr>
          <p:cNvPr id="122" name="Abgerundetes Rechteck 131">
            <a:extLst>
              <a:ext uri="{FF2B5EF4-FFF2-40B4-BE49-F238E27FC236}">
                <a16:creationId xmlns:a16="http://schemas.microsoft.com/office/drawing/2014/main" id="{750823EF-095B-B34A-00D3-0D54BF0B57DD}"/>
              </a:ext>
            </a:extLst>
          </p:cNvPr>
          <p:cNvSpPr/>
          <p:nvPr/>
        </p:nvSpPr>
        <p:spPr bwMode="auto">
          <a:xfrm>
            <a:off x="5571148" y="2362233"/>
            <a:ext cx="44923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10</a:t>
            </a:r>
          </a:p>
        </p:txBody>
      </p:sp>
      <p:sp>
        <p:nvSpPr>
          <p:cNvPr id="123" name="Abgerundetes Rechteck 133">
            <a:extLst>
              <a:ext uri="{FF2B5EF4-FFF2-40B4-BE49-F238E27FC236}">
                <a16:creationId xmlns:a16="http://schemas.microsoft.com/office/drawing/2014/main" id="{894CD56F-53E5-1F8F-77DB-F48452DE0935}"/>
              </a:ext>
            </a:extLst>
          </p:cNvPr>
          <p:cNvSpPr/>
          <p:nvPr/>
        </p:nvSpPr>
        <p:spPr bwMode="auto">
          <a:xfrm>
            <a:off x="6074439" y="2359090"/>
            <a:ext cx="44923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11</a:t>
            </a:r>
          </a:p>
        </p:txBody>
      </p:sp>
      <p:sp>
        <p:nvSpPr>
          <p:cNvPr id="124" name="Abgerundetes Rechteck 134">
            <a:extLst>
              <a:ext uri="{FF2B5EF4-FFF2-40B4-BE49-F238E27FC236}">
                <a16:creationId xmlns:a16="http://schemas.microsoft.com/office/drawing/2014/main" id="{7269B7BE-924E-F49F-F722-0ECE4708B487}"/>
              </a:ext>
            </a:extLst>
          </p:cNvPr>
          <p:cNvSpPr/>
          <p:nvPr/>
        </p:nvSpPr>
        <p:spPr bwMode="auto">
          <a:xfrm>
            <a:off x="6570307" y="2363724"/>
            <a:ext cx="44923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12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577BBC97-A40E-2BED-ADD7-E8BCB4504C05}"/>
              </a:ext>
            </a:extLst>
          </p:cNvPr>
          <p:cNvCxnSpPr>
            <a:stCxn id="111" idx="2"/>
            <a:endCxn id="119" idx="0"/>
          </p:cNvCxnSpPr>
          <p:nvPr/>
        </p:nvCxnSpPr>
        <p:spPr bwMode="auto">
          <a:xfrm flipH="1">
            <a:off x="4589634" y="2086269"/>
            <a:ext cx="262924" cy="28191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A0C23104-839E-7843-E09E-6728121739DC}"/>
              </a:ext>
            </a:extLst>
          </p:cNvPr>
          <p:cNvCxnSpPr>
            <a:stCxn id="111" idx="2"/>
            <a:endCxn id="120" idx="0"/>
          </p:cNvCxnSpPr>
          <p:nvPr/>
        </p:nvCxnSpPr>
        <p:spPr bwMode="auto">
          <a:xfrm>
            <a:off x="4852558" y="2086269"/>
            <a:ext cx="120042" cy="283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AD0AC0B7-F3A6-4B6D-5169-461389A2C347}"/>
              </a:ext>
            </a:extLst>
          </p:cNvPr>
          <p:cNvCxnSpPr>
            <a:stCxn id="112" idx="2"/>
            <a:endCxn id="121" idx="0"/>
          </p:cNvCxnSpPr>
          <p:nvPr/>
        </p:nvCxnSpPr>
        <p:spPr bwMode="auto">
          <a:xfrm flipH="1">
            <a:off x="5368361" y="2086269"/>
            <a:ext cx="190640" cy="283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AD812237-20E2-E048-ED4F-ADAD07DF0432}"/>
              </a:ext>
            </a:extLst>
          </p:cNvPr>
          <p:cNvCxnSpPr>
            <a:stCxn id="112" idx="2"/>
            <a:endCxn id="122" idx="0"/>
          </p:cNvCxnSpPr>
          <p:nvPr/>
        </p:nvCxnSpPr>
        <p:spPr bwMode="auto">
          <a:xfrm>
            <a:off x="5559001" y="2086268"/>
            <a:ext cx="236762" cy="27596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6DC7C5C0-71B9-920D-356A-BA82316AC925}"/>
              </a:ext>
            </a:extLst>
          </p:cNvPr>
          <p:cNvCxnSpPr>
            <a:stCxn id="113" idx="2"/>
            <a:endCxn id="123" idx="0"/>
          </p:cNvCxnSpPr>
          <p:nvPr/>
        </p:nvCxnSpPr>
        <p:spPr bwMode="auto">
          <a:xfrm flipH="1">
            <a:off x="6299055" y="2086269"/>
            <a:ext cx="69409" cy="272821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C5E4382E-D579-71DF-123C-C38808CD380B}"/>
              </a:ext>
            </a:extLst>
          </p:cNvPr>
          <p:cNvCxnSpPr>
            <a:stCxn id="113" idx="2"/>
            <a:endCxn id="124" idx="0"/>
          </p:cNvCxnSpPr>
          <p:nvPr/>
        </p:nvCxnSpPr>
        <p:spPr bwMode="auto">
          <a:xfrm>
            <a:off x="6368463" y="2086269"/>
            <a:ext cx="426459" cy="27745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Abgerundetes Rechteck 154">
            <a:extLst>
              <a:ext uri="{FF2B5EF4-FFF2-40B4-BE49-F238E27FC236}">
                <a16:creationId xmlns:a16="http://schemas.microsoft.com/office/drawing/2014/main" id="{EF41D6FA-73B6-8F9E-8A94-2840B119524F}"/>
              </a:ext>
            </a:extLst>
          </p:cNvPr>
          <p:cNvSpPr/>
          <p:nvPr/>
        </p:nvSpPr>
        <p:spPr bwMode="auto">
          <a:xfrm>
            <a:off x="5704061" y="785463"/>
            <a:ext cx="450000" cy="271079"/>
          </a:xfrm>
          <a:prstGeom prst="roundRect">
            <a:avLst/>
          </a:prstGeom>
          <a:solidFill>
            <a:srgbClr val="00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32" name="Abgerundetes Rechteck 155">
            <a:extLst>
              <a:ext uri="{FF2B5EF4-FFF2-40B4-BE49-F238E27FC236}">
                <a16:creationId xmlns:a16="http://schemas.microsoft.com/office/drawing/2014/main" id="{BC156B3F-3756-68DB-CB4B-A94B83C29C04}"/>
              </a:ext>
            </a:extLst>
          </p:cNvPr>
          <p:cNvSpPr/>
          <p:nvPr/>
        </p:nvSpPr>
        <p:spPr bwMode="auto">
          <a:xfrm>
            <a:off x="5013680" y="1294656"/>
            <a:ext cx="450000" cy="271079"/>
          </a:xfrm>
          <a:prstGeom prst="roundRect">
            <a:avLst/>
          </a:prstGeom>
          <a:solidFill>
            <a:srgbClr val="002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33" name="Abgerundetes Rechteck 156">
            <a:extLst>
              <a:ext uri="{FF2B5EF4-FFF2-40B4-BE49-F238E27FC236}">
                <a16:creationId xmlns:a16="http://schemas.microsoft.com/office/drawing/2014/main" id="{C6833CE4-03D6-FE05-6899-C7C00F28CE48}"/>
              </a:ext>
            </a:extLst>
          </p:cNvPr>
          <p:cNvSpPr/>
          <p:nvPr/>
        </p:nvSpPr>
        <p:spPr bwMode="auto">
          <a:xfrm>
            <a:off x="6374360" y="1305186"/>
            <a:ext cx="450000" cy="271079"/>
          </a:xfrm>
          <a:prstGeom prst="roundRect">
            <a:avLst/>
          </a:prstGeom>
          <a:solidFill>
            <a:srgbClr val="00D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cxnSp>
        <p:nvCxnSpPr>
          <p:cNvPr id="134" name="Gerader Verbinder 133">
            <a:extLst>
              <a:ext uri="{FF2B5EF4-FFF2-40B4-BE49-F238E27FC236}">
                <a16:creationId xmlns:a16="http://schemas.microsoft.com/office/drawing/2014/main" id="{30F2B14A-F903-523F-8CE9-125A4DB9E67D}"/>
              </a:ext>
            </a:extLst>
          </p:cNvPr>
          <p:cNvCxnSpPr/>
          <p:nvPr/>
        </p:nvCxnSpPr>
        <p:spPr bwMode="auto">
          <a:xfrm>
            <a:off x="1552282" y="2316095"/>
            <a:ext cx="1635539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D87C223D-73D4-322B-1451-758873768356}"/>
              </a:ext>
            </a:extLst>
          </p:cNvPr>
          <p:cNvCxnSpPr/>
          <p:nvPr/>
        </p:nvCxnSpPr>
        <p:spPr bwMode="auto">
          <a:xfrm>
            <a:off x="1546891" y="2239895"/>
            <a:ext cx="1635539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66FE766F-2BF8-E521-4A23-9D7BD98322AD}"/>
              </a:ext>
            </a:extLst>
          </p:cNvPr>
          <p:cNvCxnSpPr/>
          <p:nvPr/>
        </p:nvCxnSpPr>
        <p:spPr bwMode="auto">
          <a:xfrm>
            <a:off x="1546890" y="1928347"/>
            <a:ext cx="1635539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Abgerundetes Rechteck 160">
            <a:extLst>
              <a:ext uri="{FF2B5EF4-FFF2-40B4-BE49-F238E27FC236}">
                <a16:creationId xmlns:a16="http://schemas.microsoft.com/office/drawing/2014/main" id="{8FE4F70A-0E91-EB32-CCBD-F989B5D9312B}"/>
              </a:ext>
            </a:extLst>
          </p:cNvPr>
          <p:cNvSpPr/>
          <p:nvPr/>
        </p:nvSpPr>
        <p:spPr bwMode="auto">
          <a:xfrm>
            <a:off x="4623092" y="1811263"/>
            <a:ext cx="450000" cy="271079"/>
          </a:xfrm>
          <a:prstGeom prst="roundRect">
            <a:avLst/>
          </a:prstGeom>
          <a:solidFill>
            <a:srgbClr val="7BFF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38" name="Abgerundetes Rechteck 161">
            <a:extLst>
              <a:ext uri="{FF2B5EF4-FFF2-40B4-BE49-F238E27FC236}">
                <a16:creationId xmlns:a16="http://schemas.microsoft.com/office/drawing/2014/main" id="{58911455-5166-46AC-6CF0-BD7D67F0F8F4}"/>
              </a:ext>
            </a:extLst>
          </p:cNvPr>
          <p:cNvSpPr/>
          <p:nvPr/>
        </p:nvSpPr>
        <p:spPr bwMode="auto">
          <a:xfrm>
            <a:off x="5333615" y="1818756"/>
            <a:ext cx="450000" cy="271079"/>
          </a:xfrm>
          <a:prstGeom prst="roundRect">
            <a:avLst/>
          </a:prstGeom>
          <a:solidFill>
            <a:srgbClr val="FAE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39" name="Abgerundetes Rechteck 162">
            <a:extLst>
              <a:ext uri="{FF2B5EF4-FFF2-40B4-BE49-F238E27FC236}">
                <a16:creationId xmlns:a16="http://schemas.microsoft.com/office/drawing/2014/main" id="{B6F36129-49DB-0F8F-CA18-60B8C8737847}"/>
              </a:ext>
            </a:extLst>
          </p:cNvPr>
          <p:cNvSpPr/>
          <p:nvPr/>
        </p:nvSpPr>
        <p:spPr bwMode="auto">
          <a:xfrm>
            <a:off x="5190856" y="2375058"/>
            <a:ext cx="347784" cy="271079"/>
          </a:xfrm>
          <a:prstGeom prst="roundRect">
            <a:avLst/>
          </a:prstGeom>
          <a:solidFill>
            <a:srgbClr val="D600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140" name="Abgerundetes Rechteck 163">
            <a:extLst>
              <a:ext uri="{FF2B5EF4-FFF2-40B4-BE49-F238E27FC236}">
                <a16:creationId xmlns:a16="http://schemas.microsoft.com/office/drawing/2014/main" id="{43F8DA0A-355F-C09D-EEA7-3636F908D89C}"/>
              </a:ext>
            </a:extLst>
          </p:cNvPr>
          <p:cNvSpPr/>
          <p:nvPr/>
        </p:nvSpPr>
        <p:spPr bwMode="auto">
          <a:xfrm>
            <a:off x="5567249" y="2369365"/>
            <a:ext cx="449230" cy="271079"/>
          </a:xfrm>
          <a:prstGeom prst="round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786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 animBg="1"/>
      <p:bldP spid="99" grpId="0" animBg="1"/>
      <p:bldP spid="101" grpId="0"/>
      <p:bldP spid="103" grpId="0"/>
      <p:bldP spid="105" grpId="0"/>
      <p:bldP spid="131" grpId="0" animBg="1"/>
      <p:bldP spid="132" grpId="0" animBg="1"/>
      <p:bldP spid="133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AEE369-F455-05AD-0CBC-9A4CB55B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DE" dirty="0"/>
              <a:t>loud radar doppler spectra</a:t>
            </a:r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A3A12E1F-D08E-7B2D-F143-6852E8527F0D}"/>
              </a:ext>
            </a:extLst>
          </p:cNvPr>
          <p:cNvSpPr txBox="1">
            <a:spLocks/>
          </p:cNvSpPr>
          <p:nvPr/>
        </p:nvSpPr>
        <p:spPr bwMode="auto">
          <a:xfrm>
            <a:off x="8339769" y="4868347"/>
            <a:ext cx="351794" cy="2154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ABC642DC-4027-4785-8EC1-7265DE27C53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EB66F-3577-E7C1-F268-31191883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2" y="1224024"/>
            <a:ext cx="5050811" cy="2885275"/>
          </a:xfrm>
          <a:prstGeom prst="rect">
            <a:avLst/>
          </a:prstGeom>
        </p:spPr>
      </p:pic>
      <p:sp>
        <p:nvSpPr>
          <p:cNvPr id="12" name="Textfeld 2">
            <a:extLst>
              <a:ext uri="{FF2B5EF4-FFF2-40B4-BE49-F238E27FC236}">
                <a16:creationId xmlns:a16="http://schemas.microsoft.com/office/drawing/2014/main" id="{7FD1BF2F-610A-574C-7857-D3F22B96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384" y="2436983"/>
            <a:ext cx="24848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050" b="1" dirty="0"/>
              <a:t>METEK 35.5 GHz </a:t>
            </a:r>
            <a:br>
              <a:rPr lang="de-DE" sz="1050" b="1" dirty="0"/>
            </a:br>
            <a:r>
              <a:rPr lang="de-DE" sz="1050" b="1" dirty="0" err="1"/>
              <a:t>cloud</a:t>
            </a:r>
            <a:r>
              <a:rPr lang="de-DE" sz="1050" b="1" dirty="0"/>
              <a:t> </a:t>
            </a:r>
            <a:r>
              <a:rPr lang="de-DE" sz="1050" b="1" dirty="0" err="1"/>
              <a:t>radar</a:t>
            </a:r>
            <a:r>
              <a:rPr lang="de-DE" sz="1050" b="1" dirty="0"/>
              <a:t> (MIRA-35)</a:t>
            </a: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50638708-2EFA-9BF7-5277-E0ED95CE1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837" y="4497893"/>
            <a:ext cx="24848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050" b="1" dirty="0"/>
              <a:t>RPG 94 GHz Cloud Radar (LIMRAD94)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A10312-AEE5-3298-BE5A-FD692B4E3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59" y="361986"/>
            <a:ext cx="3136459" cy="2104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A67B8A-696E-CD2D-71FD-16EA8B1286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6026" r="17340" b="5989"/>
          <a:stretch/>
        </p:blipFill>
        <p:spPr>
          <a:xfrm>
            <a:off x="6723884" y="2582649"/>
            <a:ext cx="1799634" cy="19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24BD67-BA1A-2DA6-92F3-CAF08A6D6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PEAKO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BDABBA-774D-6037-6259-51AC5D9EF0A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043" y="950256"/>
            <a:ext cx="4814457" cy="326931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/>
              </a:rPr>
              <a:t>PEAKO is a supervised radar Doppler spectrum peak finding algorithm. It finds the optimal parameters </a:t>
            </a:r>
            <a:r>
              <a:rPr lang="en-US" sz="1800" u="sng" dirty="0">
                <a:latin typeface="Arial"/>
              </a:rPr>
              <a:t>for detecting peaks </a:t>
            </a:r>
            <a:r>
              <a:rPr lang="en-US" sz="1800" dirty="0">
                <a:latin typeface="Arial"/>
              </a:rPr>
              <a:t>in cloud radar Doppler spectra based on user-generated training data.</a:t>
            </a:r>
            <a:endParaRPr lang="de-DE" sz="1600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44883-174A-2845-308D-376B514F9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C84115-69F4-4BC4-8573-58E7EE894829}" type="slidenum">
              <a:rPr lang="de-DE" smtClean="0"/>
              <a:t>3</a:t>
            </a:fld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F21CA5-DD41-70D1-FD4B-BF072FEB5DC2}"/>
              </a:ext>
            </a:extLst>
          </p:cNvPr>
          <p:cNvSpPr/>
          <p:nvPr/>
        </p:nvSpPr>
        <p:spPr bwMode="auto">
          <a:xfrm>
            <a:off x="285863" y="2478982"/>
            <a:ext cx="43758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>
                <a:latin typeface="Helvetica" pitchFamily="2" charset="0"/>
                <a:cs typeface="Arial" panose="020B0604020202020204" pitchFamily="34" charset="0"/>
              </a:rPr>
              <a:t>PEAKO </a:t>
            </a:r>
            <a:r>
              <a:rPr lang="de-DE" sz="1400" u="sng" dirty="0" err="1">
                <a:latin typeface="Helvetica" pitchFamily="2" charset="0"/>
                <a:cs typeface="Arial" panose="020B0604020202020204" pitchFamily="34" charset="0"/>
              </a:rPr>
              <a:t>is</a:t>
            </a:r>
            <a:r>
              <a:rPr lang="de-DE" sz="1400" u="sng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u="sng" dirty="0" err="1">
                <a:latin typeface="Helvetica" pitchFamily="2" charset="0"/>
                <a:cs typeface="Arial" panose="020B0604020202020204" pitchFamily="34" charset="0"/>
              </a:rPr>
              <a:t>used</a:t>
            </a:r>
            <a:r>
              <a:rPr lang="de-DE" sz="1400" u="sng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u="sng" dirty="0" err="1">
                <a:latin typeface="Helvetica" pitchFamily="2" charset="0"/>
                <a:cs typeface="Arial" panose="020B0604020202020204" pitchFamily="34" charset="0"/>
              </a:rPr>
              <a:t>to</a:t>
            </a:r>
            <a:r>
              <a:rPr lang="de-DE" sz="1400" u="sng" dirty="0">
                <a:latin typeface="Helvetica" pitchFamily="2" charset="0"/>
                <a:cs typeface="Arial" panose="020B0604020202020204" pitchFamily="34" charset="0"/>
              </a:rPr>
              <a:t>:</a:t>
            </a:r>
          </a:p>
          <a:p>
            <a:endParaRPr lang="de-DE" sz="1400" u="sng" dirty="0">
              <a:latin typeface="Helvetica" pitchFamily="2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create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labeled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data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peaks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marked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by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user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cloud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radar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Doppler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spectra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),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which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are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used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training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testing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learned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function</a:t>
            </a:r>
            <a:endParaRPr lang="de-DE" sz="1400" dirty="0">
              <a:latin typeface="Helvetica" pitchFamily="2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train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algorithm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using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labeled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data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obtain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b="1" dirty="0">
                <a:latin typeface="Helvetica" pitchFamily="2" charset="0"/>
                <a:cs typeface="Arial" panose="020B0604020202020204" pitchFamily="34" charset="0"/>
              </a:rPr>
              <a:t>optimal </a:t>
            </a:r>
            <a:r>
              <a:rPr lang="de-DE" sz="1400" b="1" dirty="0" err="1">
                <a:latin typeface="Helvetica" pitchFamily="2" charset="0"/>
                <a:cs typeface="Arial" panose="020B0604020202020204" pitchFamily="34" charset="0"/>
              </a:rPr>
              <a:t>parameter</a:t>
            </a:r>
            <a:r>
              <a:rPr lang="de-DE" sz="1400" b="1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Helvetica" pitchFamily="2" charset="0"/>
                <a:cs typeface="Arial" panose="020B0604020202020204" pitchFamily="34" charset="0"/>
              </a:rPr>
              <a:t>combination</a:t>
            </a:r>
            <a:r>
              <a:rPr lang="de-DE" sz="1400" b="1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Helvetica" pitchFamily="2" charset="0"/>
                <a:cs typeface="Arial" panose="020B0604020202020204" pitchFamily="34" charset="0"/>
              </a:rPr>
              <a:t>for</a:t>
            </a:r>
            <a:r>
              <a:rPr lang="de-DE" sz="1400" b="1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Helvetica" pitchFamily="2" charset="0"/>
                <a:cs typeface="Arial" panose="020B0604020202020204" pitchFamily="34" charset="0"/>
              </a:rPr>
              <a:t>peak</a:t>
            </a:r>
            <a:r>
              <a:rPr lang="de-DE" sz="1400" b="1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Helvetica" pitchFamily="2" charset="0"/>
                <a:cs typeface="Arial" panose="020B0604020202020204" pitchFamily="34" charset="0"/>
              </a:rPr>
              <a:t>detection</a:t>
            </a:r>
            <a:endParaRPr lang="de-DE" sz="1400" b="1" dirty="0">
              <a:latin typeface="Helvetica" pitchFamily="2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detect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peaks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cloud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radar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Doppler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spectra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using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learned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function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new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data</a:t>
            </a:r>
            <a:r>
              <a:rPr lang="de-DE" sz="14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Helvetica" pitchFamily="2" charset="0"/>
                <a:cs typeface="Arial" panose="020B0604020202020204" pitchFamily="34" charset="0"/>
              </a:rPr>
              <a:t>sets</a:t>
            </a:r>
            <a:br>
              <a:rPr lang="de-DE" sz="1400" dirty="0">
                <a:latin typeface="Helvetica" pitchFamily="2" charset="0"/>
              </a:rPr>
            </a:br>
            <a:endParaRPr lang="de-DE" sz="1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AD190-C58D-2726-7091-03C2006B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79" y="1132114"/>
            <a:ext cx="3801478" cy="285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17D56-4116-77DC-202D-C50230E9A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36" y="1393372"/>
            <a:ext cx="1513043" cy="6749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D26E63-A664-B4B4-02ED-66408B6610D6}"/>
              </a:ext>
            </a:extLst>
          </p:cNvPr>
          <p:cNvSpPr txBox="1"/>
          <p:nvPr/>
        </p:nvSpPr>
        <p:spPr>
          <a:xfrm>
            <a:off x="5376163" y="4131473"/>
            <a:ext cx="22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latin typeface="Arial" panose="020B0604020202020204" pitchFamily="34" charset="0"/>
                <a:cs typeface="Arial" panose="020B0604020202020204" pitchFamily="34" charset="0"/>
              </a:rPr>
              <a:t>input to peakTree</a:t>
            </a:r>
          </a:p>
        </p:txBody>
      </p:sp>
      <p:sp>
        <p:nvSpPr>
          <p:cNvPr id="14" name="Freihandform 74">
            <a:extLst>
              <a:ext uri="{FF2B5EF4-FFF2-40B4-BE49-F238E27FC236}">
                <a16:creationId xmlns:a16="http://schemas.microsoft.com/office/drawing/2014/main" id="{D500D9F0-47D1-2E1E-3DDA-FCC97217181D}"/>
              </a:ext>
            </a:extLst>
          </p:cNvPr>
          <p:cNvSpPr/>
          <p:nvPr/>
        </p:nvSpPr>
        <p:spPr bwMode="auto">
          <a:xfrm rot="11855712" flipV="1">
            <a:off x="4335986" y="4003359"/>
            <a:ext cx="1113120" cy="134115"/>
          </a:xfrm>
          <a:custGeom>
            <a:avLst/>
            <a:gdLst>
              <a:gd name="connsiteX0" fmla="*/ 1043940 w 1043940"/>
              <a:gd name="connsiteY0" fmla="*/ 58069 h 614329"/>
              <a:gd name="connsiteX1" fmla="*/ 510540 w 1043940"/>
              <a:gd name="connsiteY1" fmla="*/ 4729 h 614329"/>
              <a:gd name="connsiteX2" fmla="*/ 0 w 1043940"/>
              <a:gd name="connsiteY2" fmla="*/ 164749 h 614329"/>
              <a:gd name="connsiteX3" fmla="*/ 0 w 1043940"/>
              <a:gd name="connsiteY3" fmla="*/ 164749 h 614329"/>
              <a:gd name="connsiteX4" fmla="*/ 777240 w 1043940"/>
              <a:gd name="connsiteY4" fmla="*/ 614329 h 614329"/>
              <a:gd name="connsiteX0" fmla="*/ 1043940 w 1043940"/>
              <a:gd name="connsiteY0" fmla="*/ 58069 h 164749"/>
              <a:gd name="connsiteX1" fmla="*/ 510540 w 1043940"/>
              <a:gd name="connsiteY1" fmla="*/ 4729 h 164749"/>
              <a:gd name="connsiteX2" fmla="*/ 0 w 1043940"/>
              <a:gd name="connsiteY2" fmla="*/ 164749 h 164749"/>
              <a:gd name="connsiteX3" fmla="*/ 0 w 1043940"/>
              <a:gd name="connsiteY3" fmla="*/ 164749 h 164749"/>
              <a:gd name="connsiteX0" fmla="*/ 1043940 w 1043940"/>
              <a:gd name="connsiteY0" fmla="*/ 35560 h 142240"/>
              <a:gd name="connsiteX1" fmla="*/ 403860 w 1043940"/>
              <a:gd name="connsiteY1" fmla="*/ 8890 h 142240"/>
              <a:gd name="connsiteX2" fmla="*/ 0 w 1043940"/>
              <a:gd name="connsiteY2" fmla="*/ 142240 h 142240"/>
              <a:gd name="connsiteX3" fmla="*/ 0 w 1043940"/>
              <a:gd name="connsiteY3" fmla="*/ 142240 h 142240"/>
              <a:gd name="connsiteX0" fmla="*/ 1032510 w 1032510"/>
              <a:gd name="connsiteY0" fmla="*/ 19449 h 160419"/>
              <a:gd name="connsiteX1" fmla="*/ 403860 w 1032510"/>
              <a:gd name="connsiteY1" fmla="*/ 27069 h 160419"/>
              <a:gd name="connsiteX2" fmla="*/ 0 w 1032510"/>
              <a:gd name="connsiteY2" fmla="*/ 160419 h 160419"/>
              <a:gd name="connsiteX3" fmla="*/ 0 w 1032510"/>
              <a:gd name="connsiteY3" fmla="*/ 160419 h 160419"/>
              <a:gd name="connsiteX0" fmla="*/ 1032510 w 1032510"/>
              <a:gd name="connsiteY0" fmla="*/ 1761 h 734914"/>
              <a:gd name="connsiteX1" fmla="*/ 403860 w 1032510"/>
              <a:gd name="connsiteY1" fmla="*/ 601564 h 734914"/>
              <a:gd name="connsiteX2" fmla="*/ 0 w 1032510"/>
              <a:gd name="connsiteY2" fmla="*/ 734914 h 734914"/>
              <a:gd name="connsiteX3" fmla="*/ 0 w 1032510"/>
              <a:gd name="connsiteY3" fmla="*/ 734914 h 734914"/>
              <a:gd name="connsiteX0" fmla="*/ 1032510 w 1032510"/>
              <a:gd name="connsiteY0" fmla="*/ 2798 h 735951"/>
              <a:gd name="connsiteX1" fmla="*/ 421277 w 1032510"/>
              <a:gd name="connsiteY1" fmla="*/ 402304 h 735951"/>
              <a:gd name="connsiteX2" fmla="*/ 0 w 1032510"/>
              <a:gd name="connsiteY2" fmla="*/ 735951 h 735951"/>
              <a:gd name="connsiteX3" fmla="*/ 0 w 1032510"/>
              <a:gd name="connsiteY3" fmla="*/ 735951 h 73595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767325 w 767325"/>
              <a:gd name="connsiteY0" fmla="*/ 0 h 104801"/>
              <a:gd name="connsiteX1" fmla="*/ 0 w 767325"/>
              <a:gd name="connsiteY1" fmla="*/ 104801 h 104801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17518"/>
              <a:gd name="connsiteX1" fmla="*/ 0 w 759062"/>
              <a:gd name="connsiteY1" fmla="*/ 203953 h 217518"/>
              <a:gd name="connsiteX0" fmla="*/ 1110126 w 1110126"/>
              <a:gd name="connsiteY0" fmla="*/ 24646 h 95005"/>
              <a:gd name="connsiteX1" fmla="*/ 0 w 1110126"/>
              <a:gd name="connsiteY1" fmla="*/ 0 h 95005"/>
              <a:gd name="connsiteX0" fmla="*/ 1110126 w 1110126"/>
              <a:gd name="connsiteY0" fmla="*/ 78834 h 78834"/>
              <a:gd name="connsiteX1" fmla="*/ 0 w 1110126"/>
              <a:gd name="connsiteY1" fmla="*/ 54188 h 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0126" h="78834">
                <a:moveTo>
                  <a:pt x="1110126" y="78834"/>
                </a:moveTo>
                <a:cubicBezTo>
                  <a:pt x="876872" y="-110455"/>
                  <a:pt x="434974" y="107619"/>
                  <a:pt x="0" y="54188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6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10B9-9D8F-2A80-647B-5C462500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D42CE9-194F-2A95-0C3A-C3EDE88C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peakTree</a:t>
            </a:r>
            <a:r>
              <a:rPr lang="en-US" dirty="0"/>
              <a:t>: Peak structuring with binary trees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415DE-B8E4-C852-F853-D40FCB1A1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CD6F2-D573-8518-96C6-AC5D85F19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A7A51-69DB-F442-A23E-271F4AC07BA8}" type="slidenum">
              <a:rPr lang="en-DE" smtClean="0"/>
              <a:t>4</a:t>
            </a:fld>
            <a:endParaRPr lang="en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BD1593-0B26-4EEA-ABED-EE616B735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9"/>
          <a:stretch/>
        </p:blipFill>
        <p:spPr bwMode="auto">
          <a:xfrm>
            <a:off x="4193958" y="1221600"/>
            <a:ext cx="4590510" cy="32006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75E816D-367A-4AAD-8C1B-83725CA5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5739" y="1632997"/>
            <a:ext cx="1646381" cy="18775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04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EB9B-AB41-4319-3EE1-0687F4BBC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FB7A03-7E2A-9180-09D1-C3CFBF914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Represent (sub-)peaks as nodes in a binary tree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F186C-D766-6961-0BC2-8BC1CBC0E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96AC5-54AC-6519-2009-CD74DAD86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A7A51-69DB-F442-A23E-271F4AC07BA8}" type="slidenum">
              <a:rPr lang="en-DE" smtClean="0"/>
              <a:t>5</a:t>
            </a:fld>
            <a:endParaRPr lang="en-DE"/>
          </a:p>
        </p:txBody>
      </p:sp>
      <p:pic>
        <p:nvPicPr>
          <p:cNvPr id="75" name="Inhaltsplatzhalter 8">
            <a:extLst>
              <a:ext uri="{FF2B5EF4-FFF2-40B4-BE49-F238E27FC236}">
                <a16:creationId xmlns:a16="http://schemas.microsoft.com/office/drawing/2014/main" id="{8466A480-D3BF-4609-B055-5F485753B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/>
          <a:stretch/>
        </p:blipFill>
        <p:spPr bwMode="auto">
          <a:xfrm>
            <a:off x="130962" y="883376"/>
            <a:ext cx="4272187" cy="2323945"/>
          </a:xfrm>
          <a:prstGeom prst="rect">
            <a:avLst/>
          </a:prstGeom>
        </p:spPr>
      </p:pic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F5331AA2-DE13-422F-B09B-6971834FE929}"/>
              </a:ext>
            </a:extLst>
          </p:cNvPr>
          <p:cNvCxnSpPr/>
          <p:nvPr/>
        </p:nvCxnSpPr>
        <p:spPr bwMode="auto">
          <a:xfrm>
            <a:off x="1561628" y="3379918"/>
            <a:ext cx="1606062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211E8720-AB65-496B-B15C-707AF689E688}"/>
              </a:ext>
            </a:extLst>
          </p:cNvPr>
          <p:cNvCxnSpPr/>
          <p:nvPr/>
        </p:nvCxnSpPr>
        <p:spPr bwMode="auto">
          <a:xfrm>
            <a:off x="1561628" y="2463531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C3DB81B8-F010-4283-8308-9255167DD881}"/>
              </a:ext>
            </a:extLst>
          </p:cNvPr>
          <p:cNvCxnSpPr/>
          <p:nvPr/>
        </p:nvCxnSpPr>
        <p:spPr bwMode="auto">
          <a:xfrm>
            <a:off x="3167690" y="2463531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6D21C55-63DC-4DBD-B2F8-143EF9D1FB3F}"/>
              </a:ext>
            </a:extLst>
          </p:cNvPr>
          <p:cNvCxnSpPr/>
          <p:nvPr/>
        </p:nvCxnSpPr>
        <p:spPr bwMode="auto">
          <a:xfrm>
            <a:off x="2984030" y="2463531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4B554D1-1EA4-4317-83E7-F32C9226A662}"/>
              </a:ext>
            </a:extLst>
          </p:cNvPr>
          <p:cNvCxnSpPr/>
          <p:nvPr/>
        </p:nvCxnSpPr>
        <p:spPr bwMode="auto">
          <a:xfrm>
            <a:off x="3053320" y="2466526"/>
            <a:ext cx="0" cy="22679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1377D48F-0824-4BC0-8DF2-C0503FCDD9D9}"/>
              </a:ext>
            </a:extLst>
          </p:cNvPr>
          <p:cNvCxnSpPr/>
          <p:nvPr/>
        </p:nvCxnSpPr>
        <p:spPr bwMode="auto">
          <a:xfrm>
            <a:off x="1561630" y="3678391"/>
            <a:ext cx="1395509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DCECB6FA-7B37-4DD7-8DFB-87712F9ADA31}"/>
              </a:ext>
            </a:extLst>
          </p:cNvPr>
          <p:cNvCxnSpPr/>
          <p:nvPr/>
        </p:nvCxnSpPr>
        <p:spPr bwMode="auto">
          <a:xfrm>
            <a:off x="3049510" y="3678391"/>
            <a:ext cx="143848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BA803A25-1126-4973-989B-1E8F24B02089}"/>
              </a:ext>
            </a:extLst>
          </p:cNvPr>
          <p:cNvSpPr txBox="1"/>
          <p:nvPr/>
        </p:nvSpPr>
        <p:spPr bwMode="auto">
          <a:xfrm>
            <a:off x="3164256" y="3710900"/>
            <a:ext cx="560435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2</a:t>
            </a:r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423B032B-CBDD-48E2-8862-525ACDD30223}"/>
              </a:ext>
            </a:extLst>
          </p:cNvPr>
          <p:cNvCxnSpPr/>
          <p:nvPr/>
        </p:nvCxnSpPr>
        <p:spPr bwMode="auto">
          <a:xfrm>
            <a:off x="2365592" y="2329496"/>
            <a:ext cx="0" cy="2401989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D2E01C65-830B-41B0-8304-6230E8DB3B0C}"/>
              </a:ext>
            </a:extLst>
          </p:cNvPr>
          <p:cNvCxnSpPr/>
          <p:nvPr/>
        </p:nvCxnSpPr>
        <p:spPr bwMode="auto">
          <a:xfrm>
            <a:off x="1575289" y="3974357"/>
            <a:ext cx="789371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8EEC33B2-4B7E-4501-AD87-1E75A46E253E}"/>
              </a:ext>
            </a:extLst>
          </p:cNvPr>
          <p:cNvCxnSpPr/>
          <p:nvPr/>
        </p:nvCxnSpPr>
        <p:spPr bwMode="auto">
          <a:xfrm>
            <a:off x="2378320" y="3974357"/>
            <a:ext cx="605710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E54368C0-B0DA-4C0B-84ED-63809F457B79}"/>
              </a:ext>
            </a:extLst>
          </p:cNvPr>
          <p:cNvCxnSpPr/>
          <p:nvPr/>
        </p:nvCxnSpPr>
        <p:spPr bwMode="auto">
          <a:xfrm>
            <a:off x="2544662" y="2239960"/>
            <a:ext cx="0" cy="249152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4BD4C4FC-DD1C-40F6-9464-1FCF113B3651}"/>
              </a:ext>
            </a:extLst>
          </p:cNvPr>
          <p:cNvCxnSpPr/>
          <p:nvPr/>
        </p:nvCxnSpPr>
        <p:spPr bwMode="auto">
          <a:xfrm>
            <a:off x="2378320" y="4430230"/>
            <a:ext cx="166342" cy="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F288907-9390-469D-8B12-626B3755ECDC}"/>
              </a:ext>
            </a:extLst>
          </p:cNvPr>
          <p:cNvCxnSpPr/>
          <p:nvPr/>
        </p:nvCxnSpPr>
        <p:spPr bwMode="auto">
          <a:xfrm>
            <a:off x="2554822" y="4430231"/>
            <a:ext cx="429208" cy="5080"/>
          </a:xfrm>
          <a:prstGeom prst="line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feld 89">
            <a:extLst>
              <a:ext uri="{FF2B5EF4-FFF2-40B4-BE49-F238E27FC236}">
                <a16:creationId xmlns:a16="http://schemas.microsoft.com/office/drawing/2014/main" id="{B54B061C-AEC7-4DCC-AC1B-A6A611D0573C}"/>
              </a:ext>
            </a:extLst>
          </p:cNvPr>
          <p:cNvSpPr txBox="1"/>
          <p:nvPr/>
        </p:nvSpPr>
        <p:spPr bwMode="auto">
          <a:xfrm>
            <a:off x="2333185" y="4500472"/>
            <a:ext cx="221638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793710D8-7A01-4748-970A-616807BD5DE8}"/>
              </a:ext>
            </a:extLst>
          </p:cNvPr>
          <p:cNvSpPr txBox="1"/>
          <p:nvPr/>
        </p:nvSpPr>
        <p:spPr bwMode="auto">
          <a:xfrm>
            <a:off x="2576902" y="4497315"/>
            <a:ext cx="405298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3AFD6BAF-841F-4ECD-97ED-B593E772D115}"/>
              </a:ext>
            </a:extLst>
          </p:cNvPr>
          <p:cNvSpPr txBox="1"/>
          <p:nvPr/>
        </p:nvSpPr>
        <p:spPr bwMode="auto">
          <a:xfrm>
            <a:off x="2088062" y="3407189"/>
            <a:ext cx="576469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0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76859CC-E0AD-4003-9CFB-BE3F8C7D2E01}"/>
              </a:ext>
            </a:extLst>
          </p:cNvPr>
          <p:cNvSpPr txBox="1"/>
          <p:nvPr/>
        </p:nvSpPr>
        <p:spPr bwMode="auto">
          <a:xfrm>
            <a:off x="2027100" y="3697668"/>
            <a:ext cx="851877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1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67A58FF8-8D2F-40F5-AEA5-954221A32AE8}"/>
              </a:ext>
            </a:extLst>
          </p:cNvPr>
          <p:cNvSpPr txBox="1"/>
          <p:nvPr/>
        </p:nvSpPr>
        <p:spPr bwMode="auto">
          <a:xfrm>
            <a:off x="2431180" y="4060309"/>
            <a:ext cx="540659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4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EF0FE12-D99E-4652-B163-3A020610AB30}"/>
              </a:ext>
            </a:extLst>
          </p:cNvPr>
          <p:cNvSpPr txBox="1"/>
          <p:nvPr/>
        </p:nvSpPr>
        <p:spPr bwMode="auto">
          <a:xfrm>
            <a:off x="1665351" y="4056235"/>
            <a:ext cx="618761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 defTabSz="457114"/>
            <a:r>
              <a:rPr lang="en-US" sz="1400" dirty="0">
                <a:solidFill>
                  <a:prstClr val="black"/>
                </a:solidFill>
                <a:latin typeface="Calibri"/>
              </a:rPr>
              <a:t>node 3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1F59AC39-5A4A-4C8A-96FB-4A36A8E76DDF}"/>
              </a:ext>
            </a:extLst>
          </p:cNvPr>
          <p:cNvSpPr txBox="1"/>
          <p:nvPr/>
        </p:nvSpPr>
        <p:spPr bwMode="auto">
          <a:xfrm>
            <a:off x="7189284" y="666246"/>
            <a:ext cx="1639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400" b="1" dirty="0">
                <a:solidFill>
                  <a:prstClr val="black"/>
                </a:solidFill>
                <a:latin typeface="Helvetica" pitchFamily="50" charset="0"/>
              </a:rPr>
              <a:t>node 0 is equal to ‘traditional’ moments</a:t>
            </a:r>
          </a:p>
        </p:txBody>
      </p:sp>
      <p:sp>
        <p:nvSpPr>
          <p:cNvPr id="97" name="Freihandform 74">
            <a:extLst>
              <a:ext uri="{FF2B5EF4-FFF2-40B4-BE49-F238E27FC236}">
                <a16:creationId xmlns:a16="http://schemas.microsoft.com/office/drawing/2014/main" id="{38AA166E-0473-42AD-822B-B91D7B78A6F8}"/>
              </a:ext>
            </a:extLst>
          </p:cNvPr>
          <p:cNvSpPr/>
          <p:nvPr/>
        </p:nvSpPr>
        <p:spPr bwMode="auto">
          <a:xfrm>
            <a:off x="6200091" y="875225"/>
            <a:ext cx="1110126" cy="78834"/>
          </a:xfrm>
          <a:custGeom>
            <a:avLst/>
            <a:gdLst>
              <a:gd name="connsiteX0" fmla="*/ 1043940 w 1043940"/>
              <a:gd name="connsiteY0" fmla="*/ 58069 h 614329"/>
              <a:gd name="connsiteX1" fmla="*/ 510540 w 1043940"/>
              <a:gd name="connsiteY1" fmla="*/ 4729 h 614329"/>
              <a:gd name="connsiteX2" fmla="*/ 0 w 1043940"/>
              <a:gd name="connsiteY2" fmla="*/ 164749 h 614329"/>
              <a:gd name="connsiteX3" fmla="*/ 0 w 1043940"/>
              <a:gd name="connsiteY3" fmla="*/ 164749 h 614329"/>
              <a:gd name="connsiteX4" fmla="*/ 777240 w 1043940"/>
              <a:gd name="connsiteY4" fmla="*/ 614329 h 614329"/>
              <a:gd name="connsiteX0" fmla="*/ 1043940 w 1043940"/>
              <a:gd name="connsiteY0" fmla="*/ 58069 h 164749"/>
              <a:gd name="connsiteX1" fmla="*/ 510540 w 1043940"/>
              <a:gd name="connsiteY1" fmla="*/ 4729 h 164749"/>
              <a:gd name="connsiteX2" fmla="*/ 0 w 1043940"/>
              <a:gd name="connsiteY2" fmla="*/ 164749 h 164749"/>
              <a:gd name="connsiteX3" fmla="*/ 0 w 1043940"/>
              <a:gd name="connsiteY3" fmla="*/ 164749 h 164749"/>
              <a:gd name="connsiteX0" fmla="*/ 1043940 w 1043940"/>
              <a:gd name="connsiteY0" fmla="*/ 35560 h 142240"/>
              <a:gd name="connsiteX1" fmla="*/ 403860 w 1043940"/>
              <a:gd name="connsiteY1" fmla="*/ 8890 h 142240"/>
              <a:gd name="connsiteX2" fmla="*/ 0 w 1043940"/>
              <a:gd name="connsiteY2" fmla="*/ 142240 h 142240"/>
              <a:gd name="connsiteX3" fmla="*/ 0 w 1043940"/>
              <a:gd name="connsiteY3" fmla="*/ 142240 h 142240"/>
              <a:gd name="connsiteX0" fmla="*/ 1032510 w 1032510"/>
              <a:gd name="connsiteY0" fmla="*/ 19449 h 160419"/>
              <a:gd name="connsiteX1" fmla="*/ 403860 w 1032510"/>
              <a:gd name="connsiteY1" fmla="*/ 27069 h 160419"/>
              <a:gd name="connsiteX2" fmla="*/ 0 w 1032510"/>
              <a:gd name="connsiteY2" fmla="*/ 160419 h 160419"/>
              <a:gd name="connsiteX3" fmla="*/ 0 w 1032510"/>
              <a:gd name="connsiteY3" fmla="*/ 160419 h 160419"/>
              <a:gd name="connsiteX0" fmla="*/ 1032510 w 1032510"/>
              <a:gd name="connsiteY0" fmla="*/ 1761 h 734914"/>
              <a:gd name="connsiteX1" fmla="*/ 403860 w 1032510"/>
              <a:gd name="connsiteY1" fmla="*/ 601564 h 734914"/>
              <a:gd name="connsiteX2" fmla="*/ 0 w 1032510"/>
              <a:gd name="connsiteY2" fmla="*/ 734914 h 734914"/>
              <a:gd name="connsiteX3" fmla="*/ 0 w 1032510"/>
              <a:gd name="connsiteY3" fmla="*/ 734914 h 734914"/>
              <a:gd name="connsiteX0" fmla="*/ 1032510 w 1032510"/>
              <a:gd name="connsiteY0" fmla="*/ 2798 h 735951"/>
              <a:gd name="connsiteX1" fmla="*/ 421277 w 1032510"/>
              <a:gd name="connsiteY1" fmla="*/ 402304 h 735951"/>
              <a:gd name="connsiteX2" fmla="*/ 0 w 1032510"/>
              <a:gd name="connsiteY2" fmla="*/ 735951 h 735951"/>
              <a:gd name="connsiteX3" fmla="*/ 0 w 1032510"/>
              <a:gd name="connsiteY3" fmla="*/ 735951 h 73595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4518 h 737671"/>
              <a:gd name="connsiteX1" fmla="*/ 395151 w 1032510"/>
              <a:gd name="connsiteY1" fmla="*/ 273396 h 737671"/>
              <a:gd name="connsiteX2" fmla="*/ 0 w 1032510"/>
              <a:gd name="connsiteY2" fmla="*/ 737671 h 737671"/>
              <a:gd name="connsiteX3" fmla="*/ 0 w 1032510"/>
              <a:gd name="connsiteY3" fmla="*/ 737671 h 737671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2" fmla="*/ 0 w 1032510"/>
              <a:gd name="connsiteY2" fmla="*/ 733153 h 733153"/>
              <a:gd name="connsiteX0" fmla="*/ 1032510 w 1032510"/>
              <a:gd name="connsiteY0" fmla="*/ 0 h 733153"/>
              <a:gd name="connsiteX1" fmla="*/ 0 w 1032510"/>
              <a:gd name="connsiteY1" fmla="*/ 733153 h 733153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1188720 w 1188720"/>
              <a:gd name="connsiteY0" fmla="*/ 0 h 468358"/>
              <a:gd name="connsiteX1" fmla="*/ 0 w 1188720"/>
              <a:gd name="connsiteY1" fmla="*/ 468358 h 468358"/>
              <a:gd name="connsiteX0" fmla="*/ 767325 w 767325"/>
              <a:gd name="connsiteY0" fmla="*/ 0 h 104801"/>
              <a:gd name="connsiteX1" fmla="*/ 0 w 767325"/>
              <a:gd name="connsiteY1" fmla="*/ 104801 h 104801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03953"/>
              <a:gd name="connsiteX1" fmla="*/ 0 w 759062"/>
              <a:gd name="connsiteY1" fmla="*/ 203953 h 203953"/>
              <a:gd name="connsiteX0" fmla="*/ 759062 w 759062"/>
              <a:gd name="connsiteY0" fmla="*/ 0 h 217518"/>
              <a:gd name="connsiteX1" fmla="*/ 0 w 759062"/>
              <a:gd name="connsiteY1" fmla="*/ 203953 h 217518"/>
              <a:gd name="connsiteX0" fmla="*/ 1110126 w 1110126"/>
              <a:gd name="connsiteY0" fmla="*/ 24646 h 95005"/>
              <a:gd name="connsiteX1" fmla="*/ 0 w 1110126"/>
              <a:gd name="connsiteY1" fmla="*/ 0 h 95005"/>
              <a:gd name="connsiteX0" fmla="*/ 1110126 w 1110126"/>
              <a:gd name="connsiteY0" fmla="*/ 78834 h 78834"/>
              <a:gd name="connsiteX1" fmla="*/ 0 w 1110126"/>
              <a:gd name="connsiteY1" fmla="*/ 54188 h 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0126" h="78834">
                <a:moveTo>
                  <a:pt x="1110126" y="78834"/>
                </a:moveTo>
                <a:cubicBezTo>
                  <a:pt x="876872" y="-110455"/>
                  <a:pt x="434974" y="107619"/>
                  <a:pt x="0" y="54188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2E46B5C2-389F-42BE-9318-EAE20C37C7EC}"/>
              </a:ext>
            </a:extLst>
          </p:cNvPr>
          <p:cNvCxnSpPr/>
          <p:nvPr/>
        </p:nvCxnSpPr>
        <p:spPr bwMode="auto">
          <a:xfrm>
            <a:off x="502262" y="2397535"/>
            <a:ext cx="3866481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feld 100">
            <a:extLst>
              <a:ext uri="{FF2B5EF4-FFF2-40B4-BE49-F238E27FC236}">
                <a16:creationId xmlns:a16="http://schemas.microsoft.com/office/drawing/2014/main" id="{FCEE07D6-83C1-43C6-A461-47E7C0AB4E43}"/>
              </a:ext>
            </a:extLst>
          </p:cNvPr>
          <p:cNvSpPr txBox="1"/>
          <p:nvPr/>
        </p:nvSpPr>
        <p:spPr bwMode="auto">
          <a:xfrm>
            <a:off x="422422" y="2171079"/>
            <a:ext cx="10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200" b="1" dirty="0">
                <a:solidFill>
                  <a:prstClr val="black"/>
                </a:solidFill>
                <a:latin typeface="Helvetica" pitchFamily="50" charset="0"/>
              </a:rPr>
              <a:t>threshold</a:t>
            </a:r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9D7402FC-3184-4E1A-8040-736B2E8CDCFE}"/>
              </a:ext>
            </a:extLst>
          </p:cNvPr>
          <p:cNvCxnSpPr/>
          <p:nvPr/>
        </p:nvCxnSpPr>
        <p:spPr bwMode="auto">
          <a:xfrm>
            <a:off x="2128700" y="1377909"/>
            <a:ext cx="0" cy="101962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feld 102">
            <a:extLst>
              <a:ext uri="{FF2B5EF4-FFF2-40B4-BE49-F238E27FC236}">
                <a16:creationId xmlns:a16="http://schemas.microsoft.com/office/drawing/2014/main" id="{0490E9B3-5203-4789-A17D-C5DD224F58B0}"/>
              </a:ext>
            </a:extLst>
          </p:cNvPr>
          <p:cNvSpPr txBox="1"/>
          <p:nvPr/>
        </p:nvSpPr>
        <p:spPr bwMode="auto">
          <a:xfrm>
            <a:off x="2100198" y="1343088"/>
            <a:ext cx="120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4"/>
            <a:r>
              <a:rPr lang="en-US" sz="1200" b="1" dirty="0">
                <a:solidFill>
                  <a:prstClr val="black"/>
                </a:solidFill>
                <a:latin typeface="Helvetica" pitchFamily="50" charset="0"/>
              </a:rPr>
              <a:t>prominence</a:t>
            </a:r>
          </a:p>
        </p:txBody>
      </p:sp>
      <p:pic>
        <p:nvPicPr>
          <p:cNvPr id="104" name="Grafik 103">
            <a:extLst>
              <a:ext uri="{FF2B5EF4-FFF2-40B4-BE49-F238E27FC236}">
                <a16:creationId xmlns:a16="http://schemas.microsoft.com/office/drawing/2014/main" id="{7220FDE2-8F1B-4CEA-8CB0-FA338D92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224" y="1841000"/>
            <a:ext cx="1731650" cy="1167987"/>
          </a:xfrm>
          <a:prstGeom prst="rect">
            <a:avLst/>
          </a:prstGeom>
        </p:spPr>
      </p:pic>
      <p:sp>
        <p:nvSpPr>
          <p:cNvPr id="105" name="Textfeld 104">
            <a:extLst>
              <a:ext uri="{FF2B5EF4-FFF2-40B4-BE49-F238E27FC236}">
                <a16:creationId xmlns:a16="http://schemas.microsoft.com/office/drawing/2014/main" id="{9206F2B0-5E6F-4F14-AA3D-470A9533F351}"/>
              </a:ext>
            </a:extLst>
          </p:cNvPr>
          <p:cNvSpPr txBox="1"/>
          <p:nvPr/>
        </p:nvSpPr>
        <p:spPr bwMode="auto">
          <a:xfrm>
            <a:off x="3923928" y="3239051"/>
            <a:ext cx="539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id (bounds)                   Z      v     </a:t>
            </a:r>
            <a:r>
              <a:rPr lang="el-GR" sz="1100" dirty="0">
                <a:solidFill>
                  <a:prstClr val="black"/>
                </a:solidFill>
                <a:latin typeface="Consolas" panose="020B0609020204030204" pitchFamily="49" charset="0"/>
              </a:rPr>
              <a:t>σ      𝛾  </a:t>
            </a:r>
            <a:r>
              <a:rPr lang="en-US" sz="1100" dirty="0" err="1">
                <a:solidFill>
                  <a:prstClr val="black"/>
                </a:solidFill>
                <a:latin typeface="Consolas" panose="020B0609020204030204" pitchFamily="49" charset="0"/>
              </a:rPr>
              <a:t>thres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. prom.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latin typeface="Consolas" panose="020B0609020204030204" pitchFamily="49" charset="0"/>
              </a:rPr>
              <a:t>0 (157, 260)      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  0.98, -1.52, 0.22,  2.54, -40.0, 30.3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+- </a:t>
            </a:r>
            <a:r>
              <a:rPr lang="en-US" sz="1100" dirty="0">
                <a:solidFill>
                  <a:srgbClr val="244F9D"/>
                </a:solidFill>
                <a:latin typeface="Consolas" panose="020B0609020204030204" pitchFamily="49" charset="0"/>
              </a:rPr>
              <a:t>1 (157, 249)   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  0.96, -1.52, 0.20,  2.09, -40.0, 30.3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+- </a:t>
            </a:r>
            <a:r>
              <a:rPr lang="en-US" sz="1100" dirty="0">
                <a:solidFill>
                  <a:srgbClr val="92C465"/>
                </a:solidFill>
                <a:latin typeface="Consolas" panose="020B0609020204030204" pitchFamily="49" charset="0"/>
              </a:rPr>
              <a:t>3 (157, 209)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  0.85, -1.55, 0.14, -1.41, -36.5, 26.8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`- </a:t>
            </a:r>
            <a:r>
              <a:rPr lang="en-US" sz="1100" dirty="0">
                <a:solidFill>
                  <a:srgbClr val="FAE616"/>
                </a:solidFill>
                <a:latin typeface="Consolas" panose="020B0609020204030204" pitchFamily="49" charset="0"/>
              </a:rPr>
              <a:t>4 (209, 249) 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-14.97, -0.61, 0.21, -0.57, -36.5,  9.2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   +- </a:t>
            </a:r>
            <a:r>
              <a:rPr lang="en-US" sz="1100" dirty="0">
                <a:solidFill>
                  <a:srgbClr val="D60093"/>
                </a:solidFill>
                <a:latin typeface="Consolas" panose="020B0609020204030204" pitchFamily="49" charset="0"/>
              </a:rPr>
              <a:t>9 (209, 220)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-22.54, -0.95, 0.06,  0.18, -34.1,  2.2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|     `-</a:t>
            </a:r>
            <a:r>
              <a:rPr lang="en-US" sz="1100" dirty="0">
                <a:solidFill>
                  <a:srgbClr val="660066"/>
                </a:solidFill>
                <a:latin typeface="Consolas" panose="020B0609020204030204" pitchFamily="49" charset="0"/>
              </a:rPr>
              <a:t>10 (220, 249)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| -15.74, -0.55, 0.14, -0.22, -34.1,  6.8</a:t>
            </a:r>
          </a:p>
          <a:p>
            <a:pPr defTabSz="457114"/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`- </a:t>
            </a:r>
            <a:r>
              <a:rPr lang="en-US" sz="1100" dirty="0">
                <a:solidFill>
                  <a:srgbClr val="4FC2EC"/>
                </a:solidFill>
                <a:latin typeface="Consolas" panose="020B0609020204030204" pitchFamily="49" charset="0"/>
              </a:rPr>
              <a:t>2 (254, 260)   </a:t>
            </a: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    | -25.26,  0.03, 0.04, -0.02, -40.0,  8.3</a:t>
            </a:r>
          </a:p>
        </p:txBody>
      </p:sp>
      <p:sp>
        <p:nvSpPr>
          <p:cNvPr id="106" name="Abgerundetes Rechteck 107">
            <a:extLst>
              <a:ext uri="{FF2B5EF4-FFF2-40B4-BE49-F238E27FC236}">
                <a16:creationId xmlns:a16="http://schemas.microsoft.com/office/drawing/2014/main" id="{89C4FF0F-8E87-4679-B19B-1FA00507153D}"/>
              </a:ext>
            </a:extLst>
          </p:cNvPr>
          <p:cNvSpPr/>
          <p:nvPr/>
        </p:nvSpPr>
        <p:spPr bwMode="auto">
          <a:xfrm>
            <a:off x="5704061" y="785463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0</a:t>
            </a:r>
          </a:p>
        </p:txBody>
      </p:sp>
      <p:sp>
        <p:nvSpPr>
          <p:cNvPr id="107" name="Abgerundetes Rechteck 108">
            <a:extLst>
              <a:ext uri="{FF2B5EF4-FFF2-40B4-BE49-F238E27FC236}">
                <a16:creationId xmlns:a16="http://schemas.microsoft.com/office/drawing/2014/main" id="{AE5E70DC-F834-400C-9D97-27898D0DBC20}"/>
              </a:ext>
            </a:extLst>
          </p:cNvPr>
          <p:cNvSpPr/>
          <p:nvPr/>
        </p:nvSpPr>
        <p:spPr bwMode="auto">
          <a:xfrm>
            <a:off x="5017603" y="1305186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</a:t>
            </a:r>
          </a:p>
        </p:txBody>
      </p:sp>
      <p:sp>
        <p:nvSpPr>
          <p:cNvPr id="108" name="Abgerundetes Rechteck 109">
            <a:extLst>
              <a:ext uri="{FF2B5EF4-FFF2-40B4-BE49-F238E27FC236}">
                <a16:creationId xmlns:a16="http://schemas.microsoft.com/office/drawing/2014/main" id="{EDD8A258-BF3C-4F5D-A65B-6D5E9D320890}"/>
              </a:ext>
            </a:extLst>
          </p:cNvPr>
          <p:cNvSpPr/>
          <p:nvPr/>
        </p:nvSpPr>
        <p:spPr bwMode="auto">
          <a:xfrm>
            <a:off x="6374360" y="1305186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2</a:t>
            </a:r>
          </a:p>
        </p:txBody>
      </p: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33E3ECF5-60BC-4EDF-9AC8-71E9A0E2AE51}"/>
              </a:ext>
            </a:extLst>
          </p:cNvPr>
          <p:cNvCxnSpPr>
            <a:stCxn id="106" idx="2"/>
            <a:endCxn id="107" idx="0"/>
          </p:cNvCxnSpPr>
          <p:nvPr/>
        </p:nvCxnSpPr>
        <p:spPr bwMode="auto">
          <a:xfrm flipH="1">
            <a:off x="5242603" y="1056542"/>
            <a:ext cx="686459" cy="24864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7AACE934-36D8-495B-85F7-6D815EC08A5E}"/>
              </a:ext>
            </a:extLst>
          </p:cNvPr>
          <p:cNvCxnSpPr>
            <a:stCxn id="106" idx="2"/>
            <a:endCxn id="108" idx="0"/>
          </p:cNvCxnSpPr>
          <p:nvPr/>
        </p:nvCxnSpPr>
        <p:spPr bwMode="auto">
          <a:xfrm>
            <a:off x="5929062" y="1056542"/>
            <a:ext cx="670299" cy="24864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Abgerundetes Rechteck 112">
            <a:extLst>
              <a:ext uri="{FF2B5EF4-FFF2-40B4-BE49-F238E27FC236}">
                <a16:creationId xmlns:a16="http://schemas.microsoft.com/office/drawing/2014/main" id="{65FC4FA8-3668-48FA-859A-502F52EACE18}"/>
              </a:ext>
            </a:extLst>
          </p:cNvPr>
          <p:cNvSpPr/>
          <p:nvPr/>
        </p:nvSpPr>
        <p:spPr bwMode="auto">
          <a:xfrm>
            <a:off x="4627558" y="1815190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3</a:t>
            </a:r>
          </a:p>
        </p:txBody>
      </p:sp>
      <p:sp>
        <p:nvSpPr>
          <p:cNvPr id="112" name="Abgerundetes Rechteck 113">
            <a:extLst>
              <a:ext uri="{FF2B5EF4-FFF2-40B4-BE49-F238E27FC236}">
                <a16:creationId xmlns:a16="http://schemas.microsoft.com/office/drawing/2014/main" id="{14EE500C-1073-41E1-AB70-268680669380}"/>
              </a:ext>
            </a:extLst>
          </p:cNvPr>
          <p:cNvSpPr/>
          <p:nvPr/>
        </p:nvSpPr>
        <p:spPr bwMode="auto">
          <a:xfrm>
            <a:off x="5334001" y="1815190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4</a:t>
            </a:r>
          </a:p>
        </p:txBody>
      </p:sp>
      <p:sp>
        <p:nvSpPr>
          <p:cNvPr id="113" name="Abgerundetes Rechteck 114">
            <a:extLst>
              <a:ext uri="{FF2B5EF4-FFF2-40B4-BE49-F238E27FC236}">
                <a16:creationId xmlns:a16="http://schemas.microsoft.com/office/drawing/2014/main" id="{55C78F02-D8A5-4E9C-B894-36CC995807CB}"/>
              </a:ext>
            </a:extLst>
          </p:cNvPr>
          <p:cNvSpPr/>
          <p:nvPr/>
        </p:nvSpPr>
        <p:spPr bwMode="auto">
          <a:xfrm>
            <a:off x="6143462" y="1815190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5</a:t>
            </a:r>
          </a:p>
        </p:txBody>
      </p:sp>
      <p:sp>
        <p:nvSpPr>
          <p:cNvPr id="114" name="Abgerundetes Rechteck 115">
            <a:extLst>
              <a:ext uri="{FF2B5EF4-FFF2-40B4-BE49-F238E27FC236}">
                <a16:creationId xmlns:a16="http://schemas.microsoft.com/office/drawing/2014/main" id="{9103F47A-5B20-458F-91A4-87EDE04D1234}"/>
              </a:ext>
            </a:extLst>
          </p:cNvPr>
          <p:cNvSpPr/>
          <p:nvPr/>
        </p:nvSpPr>
        <p:spPr bwMode="auto">
          <a:xfrm>
            <a:off x="6757780" y="1817109"/>
            <a:ext cx="45000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6</a:t>
            </a:r>
          </a:p>
        </p:txBody>
      </p: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F4ECBA58-17BD-4110-8D79-D34DD9002485}"/>
              </a:ext>
            </a:extLst>
          </p:cNvPr>
          <p:cNvCxnSpPr>
            <a:stCxn id="107" idx="2"/>
            <a:endCxn id="111" idx="0"/>
          </p:cNvCxnSpPr>
          <p:nvPr/>
        </p:nvCxnSpPr>
        <p:spPr bwMode="auto">
          <a:xfrm flipH="1">
            <a:off x="4852558" y="1576266"/>
            <a:ext cx="390045" cy="2389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03520AF9-4EB9-411D-B174-DAAE9CD52732}"/>
              </a:ext>
            </a:extLst>
          </p:cNvPr>
          <p:cNvCxnSpPr>
            <a:stCxn id="107" idx="2"/>
            <a:endCxn id="112" idx="0"/>
          </p:cNvCxnSpPr>
          <p:nvPr/>
        </p:nvCxnSpPr>
        <p:spPr bwMode="auto">
          <a:xfrm>
            <a:off x="5242603" y="1576266"/>
            <a:ext cx="316398" cy="2389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B0F2D32D-9F50-49DA-B454-0AD76127F3E4}"/>
              </a:ext>
            </a:extLst>
          </p:cNvPr>
          <p:cNvCxnSpPr>
            <a:stCxn id="108" idx="2"/>
            <a:endCxn id="114" idx="0"/>
          </p:cNvCxnSpPr>
          <p:nvPr/>
        </p:nvCxnSpPr>
        <p:spPr bwMode="auto">
          <a:xfrm>
            <a:off x="6599361" y="1576264"/>
            <a:ext cx="383419" cy="24084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89900483-0F77-4E3C-B1D4-5C003ADFCF98}"/>
              </a:ext>
            </a:extLst>
          </p:cNvPr>
          <p:cNvCxnSpPr>
            <a:stCxn id="108" idx="2"/>
            <a:endCxn id="113" idx="0"/>
          </p:cNvCxnSpPr>
          <p:nvPr/>
        </p:nvCxnSpPr>
        <p:spPr bwMode="auto">
          <a:xfrm flipH="1">
            <a:off x="6368462" y="1576264"/>
            <a:ext cx="230898" cy="23892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Abgerundetes Rechteck 128">
            <a:extLst>
              <a:ext uri="{FF2B5EF4-FFF2-40B4-BE49-F238E27FC236}">
                <a16:creationId xmlns:a16="http://schemas.microsoft.com/office/drawing/2014/main" id="{ED8B70FF-7C30-4FCB-9184-4547B4465388}"/>
              </a:ext>
            </a:extLst>
          </p:cNvPr>
          <p:cNvSpPr/>
          <p:nvPr/>
        </p:nvSpPr>
        <p:spPr bwMode="auto">
          <a:xfrm>
            <a:off x="4415741" y="2368182"/>
            <a:ext cx="347784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7</a:t>
            </a:r>
          </a:p>
        </p:txBody>
      </p:sp>
      <p:sp>
        <p:nvSpPr>
          <p:cNvPr id="120" name="Abgerundetes Rechteck 129">
            <a:extLst>
              <a:ext uri="{FF2B5EF4-FFF2-40B4-BE49-F238E27FC236}">
                <a16:creationId xmlns:a16="http://schemas.microsoft.com/office/drawing/2014/main" id="{7FA772FE-409B-4809-BCA6-C6F99DC7C0C0}"/>
              </a:ext>
            </a:extLst>
          </p:cNvPr>
          <p:cNvSpPr/>
          <p:nvPr/>
        </p:nvSpPr>
        <p:spPr bwMode="auto">
          <a:xfrm>
            <a:off x="4798708" y="2369365"/>
            <a:ext cx="347784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8</a:t>
            </a:r>
          </a:p>
        </p:txBody>
      </p:sp>
      <p:sp>
        <p:nvSpPr>
          <p:cNvPr id="121" name="Abgerundetes Rechteck 130">
            <a:extLst>
              <a:ext uri="{FF2B5EF4-FFF2-40B4-BE49-F238E27FC236}">
                <a16:creationId xmlns:a16="http://schemas.microsoft.com/office/drawing/2014/main" id="{BA65D309-203B-4643-8FA6-C4DD5EEB88D3}"/>
              </a:ext>
            </a:extLst>
          </p:cNvPr>
          <p:cNvSpPr/>
          <p:nvPr/>
        </p:nvSpPr>
        <p:spPr bwMode="auto">
          <a:xfrm>
            <a:off x="5194469" y="2369365"/>
            <a:ext cx="347784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9</a:t>
            </a:r>
          </a:p>
        </p:txBody>
      </p:sp>
      <p:sp>
        <p:nvSpPr>
          <p:cNvPr id="122" name="Abgerundetes Rechteck 131">
            <a:extLst>
              <a:ext uri="{FF2B5EF4-FFF2-40B4-BE49-F238E27FC236}">
                <a16:creationId xmlns:a16="http://schemas.microsoft.com/office/drawing/2014/main" id="{F6427D6D-4B70-4110-B47D-2EB19FA467C3}"/>
              </a:ext>
            </a:extLst>
          </p:cNvPr>
          <p:cNvSpPr/>
          <p:nvPr/>
        </p:nvSpPr>
        <p:spPr bwMode="auto">
          <a:xfrm>
            <a:off x="5571148" y="2362233"/>
            <a:ext cx="44923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10</a:t>
            </a:r>
          </a:p>
        </p:txBody>
      </p:sp>
      <p:sp>
        <p:nvSpPr>
          <p:cNvPr id="123" name="Abgerundetes Rechteck 133">
            <a:extLst>
              <a:ext uri="{FF2B5EF4-FFF2-40B4-BE49-F238E27FC236}">
                <a16:creationId xmlns:a16="http://schemas.microsoft.com/office/drawing/2014/main" id="{FF8C2C34-5CAB-408E-A0D2-3BEABAF3E7AC}"/>
              </a:ext>
            </a:extLst>
          </p:cNvPr>
          <p:cNvSpPr/>
          <p:nvPr/>
        </p:nvSpPr>
        <p:spPr bwMode="auto">
          <a:xfrm>
            <a:off x="6074439" y="2359090"/>
            <a:ext cx="44923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11</a:t>
            </a:r>
          </a:p>
        </p:txBody>
      </p:sp>
      <p:sp>
        <p:nvSpPr>
          <p:cNvPr id="124" name="Abgerundetes Rechteck 134">
            <a:extLst>
              <a:ext uri="{FF2B5EF4-FFF2-40B4-BE49-F238E27FC236}">
                <a16:creationId xmlns:a16="http://schemas.microsoft.com/office/drawing/2014/main" id="{07FCF117-7C64-43E8-9AF4-40C90C8C0403}"/>
              </a:ext>
            </a:extLst>
          </p:cNvPr>
          <p:cNvSpPr/>
          <p:nvPr/>
        </p:nvSpPr>
        <p:spPr bwMode="auto">
          <a:xfrm>
            <a:off x="6570307" y="2363724"/>
            <a:ext cx="449230" cy="27107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12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20324E0D-D578-49E7-9DB8-4E700CFD5EBF}"/>
              </a:ext>
            </a:extLst>
          </p:cNvPr>
          <p:cNvCxnSpPr>
            <a:stCxn id="111" idx="2"/>
            <a:endCxn id="119" idx="0"/>
          </p:cNvCxnSpPr>
          <p:nvPr/>
        </p:nvCxnSpPr>
        <p:spPr bwMode="auto">
          <a:xfrm flipH="1">
            <a:off x="4589634" y="2086269"/>
            <a:ext cx="262924" cy="28191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45FDD21E-8948-4198-9767-AB37C184A558}"/>
              </a:ext>
            </a:extLst>
          </p:cNvPr>
          <p:cNvCxnSpPr>
            <a:stCxn id="111" idx="2"/>
            <a:endCxn id="120" idx="0"/>
          </p:cNvCxnSpPr>
          <p:nvPr/>
        </p:nvCxnSpPr>
        <p:spPr bwMode="auto">
          <a:xfrm>
            <a:off x="4852558" y="2086269"/>
            <a:ext cx="120042" cy="283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79B1D1D7-3EC2-47DB-9572-D881D5AC19C5}"/>
              </a:ext>
            </a:extLst>
          </p:cNvPr>
          <p:cNvCxnSpPr>
            <a:stCxn id="112" idx="2"/>
            <a:endCxn id="121" idx="0"/>
          </p:cNvCxnSpPr>
          <p:nvPr/>
        </p:nvCxnSpPr>
        <p:spPr bwMode="auto">
          <a:xfrm flipH="1">
            <a:off x="5368361" y="2086269"/>
            <a:ext cx="190640" cy="283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963A650E-0EF0-45CB-AE85-98BD7BC2A941}"/>
              </a:ext>
            </a:extLst>
          </p:cNvPr>
          <p:cNvCxnSpPr>
            <a:stCxn id="112" idx="2"/>
            <a:endCxn id="122" idx="0"/>
          </p:cNvCxnSpPr>
          <p:nvPr/>
        </p:nvCxnSpPr>
        <p:spPr bwMode="auto">
          <a:xfrm>
            <a:off x="5559001" y="2086268"/>
            <a:ext cx="236762" cy="27596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86C7BB4C-30DD-4FED-A4A8-36D8AFE2125C}"/>
              </a:ext>
            </a:extLst>
          </p:cNvPr>
          <p:cNvCxnSpPr>
            <a:stCxn id="113" idx="2"/>
            <a:endCxn id="123" idx="0"/>
          </p:cNvCxnSpPr>
          <p:nvPr/>
        </p:nvCxnSpPr>
        <p:spPr bwMode="auto">
          <a:xfrm flipH="1">
            <a:off x="6299055" y="2086269"/>
            <a:ext cx="69409" cy="272821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91FFD381-DD6D-42E7-8F3F-76B5BC848F81}"/>
              </a:ext>
            </a:extLst>
          </p:cNvPr>
          <p:cNvCxnSpPr>
            <a:stCxn id="113" idx="2"/>
            <a:endCxn id="124" idx="0"/>
          </p:cNvCxnSpPr>
          <p:nvPr/>
        </p:nvCxnSpPr>
        <p:spPr bwMode="auto">
          <a:xfrm>
            <a:off x="6368463" y="2086269"/>
            <a:ext cx="426459" cy="27745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Abgerundetes Rechteck 154">
            <a:extLst>
              <a:ext uri="{FF2B5EF4-FFF2-40B4-BE49-F238E27FC236}">
                <a16:creationId xmlns:a16="http://schemas.microsoft.com/office/drawing/2014/main" id="{100FA5B6-23DA-4595-9904-88C9D05C7BA3}"/>
              </a:ext>
            </a:extLst>
          </p:cNvPr>
          <p:cNvSpPr/>
          <p:nvPr/>
        </p:nvSpPr>
        <p:spPr bwMode="auto">
          <a:xfrm>
            <a:off x="5704061" y="785463"/>
            <a:ext cx="450000" cy="271079"/>
          </a:xfrm>
          <a:prstGeom prst="roundRect">
            <a:avLst/>
          </a:prstGeom>
          <a:solidFill>
            <a:srgbClr val="00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32" name="Abgerundetes Rechteck 155">
            <a:extLst>
              <a:ext uri="{FF2B5EF4-FFF2-40B4-BE49-F238E27FC236}">
                <a16:creationId xmlns:a16="http://schemas.microsoft.com/office/drawing/2014/main" id="{33F8649C-A1C1-4C51-B155-B625255632F7}"/>
              </a:ext>
            </a:extLst>
          </p:cNvPr>
          <p:cNvSpPr/>
          <p:nvPr/>
        </p:nvSpPr>
        <p:spPr bwMode="auto">
          <a:xfrm>
            <a:off x="5013680" y="1294656"/>
            <a:ext cx="450000" cy="271079"/>
          </a:xfrm>
          <a:prstGeom prst="roundRect">
            <a:avLst/>
          </a:prstGeom>
          <a:solidFill>
            <a:srgbClr val="002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33" name="Abgerundetes Rechteck 156">
            <a:extLst>
              <a:ext uri="{FF2B5EF4-FFF2-40B4-BE49-F238E27FC236}">
                <a16:creationId xmlns:a16="http://schemas.microsoft.com/office/drawing/2014/main" id="{AB682D2E-BE73-40BF-B4D6-D243747263D1}"/>
              </a:ext>
            </a:extLst>
          </p:cNvPr>
          <p:cNvSpPr/>
          <p:nvPr/>
        </p:nvSpPr>
        <p:spPr bwMode="auto">
          <a:xfrm>
            <a:off x="6374360" y="1305186"/>
            <a:ext cx="450000" cy="271079"/>
          </a:xfrm>
          <a:prstGeom prst="roundRect">
            <a:avLst/>
          </a:prstGeom>
          <a:solidFill>
            <a:srgbClr val="00D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cxnSp>
        <p:nvCxnSpPr>
          <p:cNvPr id="134" name="Gerader Verbinder 133">
            <a:extLst>
              <a:ext uri="{FF2B5EF4-FFF2-40B4-BE49-F238E27FC236}">
                <a16:creationId xmlns:a16="http://schemas.microsoft.com/office/drawing/2014/main" id="{8F56F570-798F-450D-B9EF-1AEBAF3661C2}"/>
              </a:ext>
            </a:extLst>
          </p:cNvPr>
          <p:cNvCxnSpPr/>
          <p:nvPr/>
        </p:nvCxnSpPr>
        <p:spPr bwMode="auto">
          <a:xfrm>
            <a:off x="1552282" y="2316095"/>
            <a:ext cx="1635539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28AF0B2F-4E9F-491D-A352-6718EE614A1D}"/>
              </a:ext>
            </a:extLst>
          </p:cNvPr>
          <p:cNvCxnSpPr/>
          <p:nvPr/>
        </p:nvCxnSpPr>
        <p:spPr bwMode="auto">
          <a:xfrm>
            <a:off x="1546891" y="2239895"/>
            <a:ext cx="1635539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05E40DE2-6995-4D94-A1D8-60A5CB958F66}"/>
              </a:ext>
            </a:extLst>
          </p:cNvPr>
          <p:cNvCxnSpPr/>
          <p:nvPr/>
        </p:nvCxnSpPr>
        <p:spPr bwMode="auto">
          <a:xfrm>
            <a:off x="1546890" y="1928347"/>
            <a:ext cx="1635539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Abgerundetes Rechteck 160">
            <a:extLst>
              <a:ext uri="{FF2B5EF4-FFF2-40B4-BE49-F238E27FC236}">
                <a16:creationId xmlns:a16="http://schemas.microsoft.com/office/drawing/2014/main" id="{93F84030-0046-42A4-ADB5-EBBBFEDCBC22}"/>
              </a:ext>
            </a:extLst>
          </p:cNvPr>
          <p:cNvSpPr/>
          <p:nvPr/>
        </p:nvSpPr>
        <p:spPr bwMode="auto">
          <a:xfrm>
            <a:off x="4623092" y="1811263"/>
            <a:ext cx="450000" cy="271079"/>
          </a:xfrm>
          <a:prstGeom prst="roundRect">
            <a:avLst/>
          </a:prstGeom>
          <a:solidFill>
            <a:srgbClr val="7BFF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38" name="Abgerundetes Rechteck 161">
            <a:extLst>
              <a:ext uri="{FF2B5EF4-FFF2-40B4-BE49-F238E27FC236}">
                <a16:creationId xmlns:a16="http://schemas.microsoft.com/office/drawing/2014/main" id="{20AF60A2-40F4-4502-80B6-D80A3B88594F}"/>
              </a:ext>
            </a:extLst>
          </p:cNvPr>
          <p:cNvSpPr/>
          <p:nvPr/>
        </p:nvSpPr>
        <p:spPr bwMode="auto">
          <a:xfrm>
            <a:off x="5333615" y="1818756"/>
            <a:ext cx="450000" cy="271079"/>
          </a:xfrm>
          <a:prstGeom prst="roundRect">
            <a:avLst/>
          </a:prstGeom>
          <a:solidFill>
            <a:srgbClr val="FAE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39" name="Abgerundetes Rechteck 162">
            <a:extLst>
              <a:ext uri="{FF2B5EF4-FFF2-40B4-BE49-F238E27FC236}">
                <a16:creationId xmlns:a16="http://schemas.microsoft.com/office/drawing/2014/main" id="{3F4D997F-3D8D-4D6B-AD3C-AE5D10FC70CC}"/>
              </a:ext>
            </a:extLst>
          </p:cNvPr>
          <p:cNvSpPr/>
          <p:nvPr/>
        </p:nvSpPr>
        <p:spPr bwMode="auto">
          <a:xfrm>
            <a:off x="5190856" y="2375058"/>
            <a:ext cx="347784" cy="271079"/>
          </a:xfrm>
          <a:prstGeom prst="roundRect">
            <a:avLst/>
          </a:prstGeom>
          <a:solidFill>
            <a:srgbClr val="D600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140" name="Abgerundetes Rechteck 163">
            <a:extLst>
              <a:ext uri="{FF2B5EF4-FFF2-40B4-BE49-F238E27FC236}">
                <a16:creationId xmlns:a16="http://schemas.microsoft.com/office/drawing/2014/main" id="{284A2096-206E-4DED-81BB-94814B360A1E}"/>
              </a:ext>
            </a:extLst>
          </p:cNvPr>
          <p:cNvSpPr/>
          <p:nvPr/>
        </p:nvSpPr>
        <p:spPr bwMode="auto">
          <a:xfrm>
            <a:off x="5567249" y="2369365"/>
            <a:ext cx="449230" cy="271079"/>
          </a:xfrm>
          <a:prstGeom prst="round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4"/>
            <a:r>
              <a:rPr lang="en-US" dirty="0">
                <a:solidFill>
                  <a:prstClr val="white"/>
                </a:solidFill>
                <a:latin typeface="Calibri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581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101" grpId="0"/>
      <p:bldP spid="103" grpId="0"/>
      <p:bldP spid="105" grpId="0"/>
      <p:bldP spid="131" grpId="0" animBg="1"/>
      <p:bldP spid="132" grpId="0" animBg="1"/>
      <p:bldP spid="133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0347305-C856-3E13-0FC2-EB012D2A91DF}"/>
              </a:ext>
            </a:extLst>
          </p:cNvPr>
          <p:cNvSpPr txBox="1">
            <a:spLocks/>
          </p:cNvSpPr>
          <p:nvPr/>
        </p:nvSpPr>
        <p:spPr>
          <a:xfrm>
            <a:off x="478172" y="331468"/>
            <a:ext cx="8367016" cy="5409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defRPr sz="1200" kern="1200">
                <a:solidFill>
                  <a:srgbClr val="262A3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err="1">
                <a:latin typeface="Helvetica" pitchFamily="2" charset="0"/>
              </a:rPr>
              <a:t>application</a:t>
            </a:r>
            <a:r>
              <a:rPr lang="de-DE" sz="2200" b="1" dirty="0">
                <a:latin typeface="Helvetica" pitchFamily="2" charset="0"/>
              </a:rPr>
              <a:t> </a:t>
            </a:r>
            <a:r>
              <a:rPr lang="de-DE" sz="2200" b="1" dirty="0" err="1">
                <a:latin typeface="Helvetica" pitchFamily="2" charset="0"/>
              </a:rPr>
              <a:t>examples</a:t>
            </a:r>
            <a:endParaRPr lang="en-DE" sz="2200" b="1" dirty="0">
              <a:latin typeface="Helvetica" pitchFamily="2" charset="0"/>
            </a:endParaRPr>
          </a:p>
        </p:txBody>
      </p:sp>
      <p:sp>
        <p:nvSpPr>
          <p:cNvPr id="27" name="Textfeld 55">
            <a:extLst>
              <a:ext uri="{FF2B5EF4-FFF2-40B4-BE49-F238E27FC236}">
                <a16:creationId xmlns:a16="http://schemas.microsoft.com/office/drawing/2014/main" id="{0D36E9D9-DCCC-F40C-EBB8-3583249CDD8C}"/>
              </a:ext>
            </a:extLst>
          </p:cNvPr>
          <p:cNvSpPr>
            <a:spLocks/>
          </p:cNvSpPr>
          <p:nvPr/>
        </p:nvSpPr>
        <p:spPr bwMode="auto">
          <a:xfrm>
            <a:off x="142903" y="1130400"/>
            <a:ext cx="7542411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 err="1">
                <a:latin typeface="+mn-lt"/>
              </a:rPr>
              <a:t>hydrometeor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classification</a:t>
            </a:r>
            <a:r>
              <a:rPr lang="de-DE" sz="2000" b="1" dirty="0">
                <a:latin typeface="+mn-lt"/>
              </a:rPr>
              <a:t> </a:t>
            </a:r>
            <a:br>
              <a:rPr lang="de-DE" sz="2000" b="1" dirty="0">
                <a:latin typeface="+mn-lt"/>
              </a:rPr>
            </a:br>
            <a:r>
              <a:rPr lang="de-DE" sz="2000" b="1" dirty="0">
                <a:latin typeface="+mn-lt"/>
                <a:sym typeface="Wingdings" pitchFamily="2" charset="2"/>
              </a:rPr>
              <a:t> </a:t>
            </a:r>
            <a:r>
              <a:rPr lang="de-DE" sz="2000" b="1" dirty="0" err="1">
                <a:latin typeface="+mn-lt"/>
                <a:sym typeface="Wingdings" pitchFamily="2" charset="2"/>
              </a:rPr>
              <a:t>statistics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for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long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data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sets</a:t>
            </a:r>
            <a:br>
              <a:rPr lang="de-DE" sz="2000" b="1" dirty="0">
                <a:latin typeface="+mn-lt"/>
                <a:sym typeface="Wingdings" pitchFamily="2" charset="2"/>
              </a:rPr>
            </a:br>
            <a:endParaRPr lang="de-DE" sz="2000" b="1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 err="1">
                <a:latin typeface="+mn-lt"/>
                <a:sym typeface="Wingdings" pitchFamily="2" charset="2"/>
              </a:rPr>
              <a:t>deriving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insect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concentrations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2E62E06-0EAD-5156-D4AF-57ABEEBB46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48825" y="831388"/>
            <a:ext cx="4814457" cy="3269317"/>
          </a:xfrm>
        </p:spPr>
        <p:txBody>
          <a:bodyPr/>
          <a:lstStyle/>
          <a:p>
            <a:pPr marL="0" indent="0">
              <a:buNone/>
            </a:pPr>
            <a:r>
              <a:rPr lang="en-DE" dirty="0"/>
              <a:t>assigning </a:t>
            </a:r>
            <a:r>
              <a:rPr lang="en-DE" b="1" dirty="0"/>
              <a:t>hydrometeor types</a:t>
            </a:r>
            <a:r>
              <a:rPr lang="en-DE" dirty="0"/>
              <a:t> based on peak properties </a:t>
            </a:r>
          </a:p>
          <a:p>
            <a:pPr lvl="1"/>
            <a:r>
              <a:rPr lang="en-DE" u="dbl" dirty="0">
                <a:uFill>
                  <a:solidFill>
                    <a:srgbClr val="0070C0"/>
                  </a:solidFill>
                </a:uFill>
              </a:rPr>
              <a:t>liquid:</a:t>
            </a:r>
            <a:r>
              <a:rPr lang="en-DE" dirty="0"/>
              <a:t> low MDV, low Ze, low LDR</a:t>
            </a:r>
          </a:p>
          <a:p>
            <a:pPr lvl="1"/>
            <a:r>
              <a:rPr lang="en-DE" u="dbl" dirty="0">
                <a:uFill>
                  <a:solidFill>
                    <a:srgbClr val="FFFF00"/>
                  </a:solidFill>
                </a:uFill>
              </a:rPr>
              <a:t>columnar ice: </a:t>
            </a:r>
            <a:r>
              <a:rPr lang="en-DE" dirty="0"/>
              <a:t>low Ze, high LDR</a:t>
            </a:r>
          </a:p>
          <a:p>
            <a:pPr lvl="1"/>
            <a:r>
              <a:rPr lang="en-DE" u="dbl" dirty="0">
                <a:uFill>
                  <a:solidFill>
                    <a:srgbClr val="FF0000"/>
                  </a:solidFill>
                </a:uFill>
              </a:rPr>
              <a:t>rimed particles</a:t>
            </a:r>
            <a:r>
              <a:rPr lang="en-DE" dirty="0"/>
              <a:t>: falling more than 1.5 m/s faster than another slower-falling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349B2-BA0D-615B-D8D2-63B3242DD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B57A4F-4299-CCE7-2465-9F9FF69AC039}"/>
              </a:ext>
            </a:extLst>
          </p:cNvPr>
          <p:cNvCxnSpPr>
            <a:cxnSpLocks/>
          </p:cNvCxnSpPr>
          <p:nvPr/>
        </p:nvCxnSpPr>
        <p:spPr>
          <a:xfrm>
            <a:off x="6092567" y="4365985"/>
            <a:ext cx="29360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BA330C-0DE2-0ECD-53A6-10CF962B4A74}"/>
              </a:ext>
            </a:extLst>
          </p:cNvPr>
          <p:cNvCxnSpPr>
            <a:cxnSpLocks/>
          </p:cNvCxnSpPr>
          <p:nvPr/>
        </p:nvCxnSpPr>
        <p:spPr>
          <a:xfrm flipV="1">
            <a:off x="6177235" y="2644076"/>
            <a:ext cx="0" cy="1806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EB571B-268A-7038-6F7A-87A7C8D44941}"/>
              </a:ext>
            </a:extLst>
          </p:cNvPr>
          <p:cNvSpPr txBox="1"/>
          <p:nvPr/>
        </p:nvSpPr>
        <p:spPr>
          <a:xfrm>
            <a:off x="5676358" y="2570474"/>
            <a:ext cx="6292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200" b="1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Ze</a:t>
            </a:r>
          </a:p>
          <a:p>
            <a:r>
              <a:rPr lang="en-DE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[dBZ]</a:t>
            </a:r>
            <a:r>
              <a:rPr lang="en-DE" sz="1200" b="1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79FE6-C766-17BD-1BEC-E90A4E6DD27A}"/>
              </a:ext>
            </a:extLst>
          </p:cNvPr>
          <p:cNvSpPr txBox="1"/>
          <p:nvPr/>
        </p:nvSpPr>
        <p:spPr>
          <a:xfrm>
            <a:off x="8752583" y="4459110"/>
            <a:ext cx="8699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200" b="1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MDV</a:t>
            </a:r>
          </a:p>
          <a:p>
            <a:r>
              <a:rPr lang="en-DE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[m/s]</a:t>
            </a:r>
            <a:endParaRPr lang="en-DE" sz="1200" b="1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B3B685-D903-4B59-93C0-CBDD83B304FA}"/>
              </a:ext>
            </a:extLst>
          </p:cNvPr>
          <p:cNvCxnSpPr/>
          <p:nvPr/>
        </p:nvCxnSpPr>
        <p:spPr>
          <a:xfrm>
            <a:off x="6575168" y="4365985"/>
            <a:ext cx="0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B42A35-027E-EFCC-0649-D55D270EAB1B}"/>
              </a:ext>
            </a:extLst>
          </p:cNvPr>
          <p:cNvCxnSpPr/>
          <p:nvPr/>
        </p:nvCxnSpPr>
        <p:spPr>
          <a:xfrm>
            <a:off x="7366768" y="4365984"/>
            <a:ext cx="0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B84C96-F06D-2BB3-A624-5903FF8F4F71}"/>
              </a:ext>
            </a:extLst>
          </p:cNvPr>
          <p:cNvCxnSpPr/>
          <p:nvPr/>
        </p:nvCxnSpPr>
        <p:spPr>
          <a:xfrm>
            <a:off x="6970768" y="4365981"/>
            <a:ext cx="0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CD9D30-6A3A-BEE3-C8C3-0B37F613A3D2}"/>
              </a:ext>
            </a:extLst>
          </p:cNvPr>
          <p:cNvCxnSpPr/>
          <p:nvPr/>
        </p:nvCxnSpPr>
        <p:spPr>
          <a:xfrm>
            <a:off x="7762768" y="4365979"/>
            <a:ext cx="0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F03E6F-7B11-632B-B8DE-0ADDB965D6E3}"/>
              </a:ext>
            </a:extLst>
          </p:cNvPr>
          <p:cNvCxnSpPr/>
          <p:nvPr/>
        </p:nvCxnSpPr>
        <p:spPr>
          <a:xfrm>
            <a:off x="8154170" y="4374448"/>
            <a:ext cx="0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C7A727-61AF-66D9-3D19-ECC8B2790E19}"/>
              </a:ext>
            </a:extLst>
          </p:cNvPr>
          <p:cNvCxnSpPr/>
          <p:nvPr/>
        </p:nvCxnSpPr>
        <p:spPr>
          <a:xfrm>
            <a:off x="8550170" y="4374443"/>
            <a:ext cx="0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B3544CF-CD71-003D-DC1E-B1F90120AA85}"/>
              </a:ext>
            </a:extLst>
          </p:cNvPr>
          <p:cNvSpPr txBox="1"/>
          <p:nvPr/>
        </p:nvSpPr>
        <p:spPr>
          <a:xfrm>
            <a:off x="7715471" y="4489054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DE" sz="1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0B408E-E415-675E-C0E8-CE45425795D4}"/>
              </a:ext>
            </a:extLst>
          </p:cNvPr>
          <p:cNvSpPr txBox="1"/>
          <p:nvPr/>
        </p:nvSpPr>
        <p:spPr>
          <a:xfrm>
            <a:off x="7237779" y="4489054"/>
            <a:ext cx="2670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-1</a:t>
            </a:r>
            <a:endParaRPr lang="en-DE" sz="14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CD040-0EF6-E792-9B80-2C13FEE297AE}"/>
              </a:ext>
            </a:extLst>
          </p:cNvPr>
          <p:cNvSpPr txBox="1"/>
          <p:nvPr/>
        </p:nvSpPr>
        <p:spPr>
          <a:xfrm>
            <a:off x="6850233" y="4489048"/>
            <a:ext cx="3027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-2</a:t>
            </a:r>
            <a:endParaRPr lang="en-DE" sz="14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3D7775-C8E2-43DA-C740-4E0E6D5E4877}"/>
              </a:ext>
            </a:extLst>
          </p:cNvPr>
          <p:cNvSpPr txBox="1"/>
          <p:nvPr/>
        </p:nvSpPr>
        <p:spPr>
          <a:xfrm>
            <a:off x="6448154" y="4489048"/>
            <a:ext cx="2670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-3</a:t>
            </a:r>
            <a:endParaRPr lang="en-DE" sz="14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D9369-6DE5-78B3-A05A-B57D1F32DAA4}"/>
              </a:ext>
            </a:extLst>
          </p:cNvPr>
          <p:cNvSpPr txBox="1"/>
          <p:nvPr/>
        </p:nvSpPr>
        <p:spPr>
          <a:xfrm>
            <a:off x="8103235" y="4458270"/>
            <a:ext cx="2147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</a:t>
            </a:r>
            <a:r>
              <a:rPr lang="en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n-DE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40B31-9BE5-2841-5BE1-FBCD3B463BE7}"/>
              </a:ext>
            </a:extLst>
          </p:cNvPr>
          <p:cNvSpPr txBox="1"/>
          <p:nvPr/>
        </p:nvSpPr>
        <p:spPr>
          <a:xfrm>
            <a:off x="8478957" y="4519825"/>
            <a:ext cx="4271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 </a:t>
            </a:r>
            <a:endParaRPr lang="en-DE" sz="14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7468EC6-1CA8-807F-0218-5474517D4ACD}"/>
              </a:ext>
            </a:extLst>
          </p:cNvPr>
          <p:cNvSpPr/>
          <p:nvPr/>
        </p:nvSpPr>
        <p:spPr>
          <a:xfrm>
            <a:off x="7357616" y="3153388"/>
            <a:ext cx="770721" cy="1092205"/>
          </a:xfrm>
          <a:custGeom>
            <a:avLst/>
            <a:gdLst>
              <a:gd name="connsiteX0" fmla="*/ 0 w 465667"/>
              <a:gd name="connsiteY0" fmla="*/ 1067132 h 1119792"/>
              <a:gd name="connsiteX1" fmla="*/ 135467 w 465667"/>
              <a:gd name="connsiteY1" fmla="*/ 906266 h 1119792"/>
              <a:gd name="connsiteX2" fmla="*/ 245534 w 465667"/>
              <a:gd name="connsiteY2" fmla="*/ 332 h 1119792"/>
              <a:gd name="connsiteX3" fmla="*/ 364067 w 465667"/>
              <a:gd name="connsiteY3" fmla="*/ 1016332 h 1119792"/>
              <a:gd name="connsiteX4" fmla="*/ 465667 w 465667"/>
              <a:gd name="connsiteY4" fmla="*/ 1033266 h 1119792"/>
              <a:gd name="connsiteX0" fmla="*/ 0 w 643467"/>
              <a:gd name="connsiteY0" fmla="*/ 1067132 h 1113141"/>
              <a:gd name="connsiteX1" fmla="*/ 135467 w 643467"/>
              <a:gd name="connsiteY1" fmla="*/ 906266 h 1113141"/>
              <a:gd name="connsiteX2" fmla="*/ 245534 w 643467"/>
              <a:gd name="connsiteY2" fmla="*/ 332 h 1113141"/>
              <a:gd name="connsiteX3" fmla="*/ 364067 w 643467"/>
              <a:gd name="connsiteY3" fmla="*/ 1016332 h 1113141"/>
              <a:gd name="connsiteX4" fmla="*/ 643467 w 643467"/>
              <a:gd name="connsiteY4" fmla="*/ 1016332 h 1113141"/>
              <a:gd name="connsiteX0" fmla="*/ 0 w 965200"/>
              <a:gd name="connsiteY0" fmla="*/ 1067132 h 1119792"/>
              <a:gd name="connsiteX1" fmla="*/ 135467 w 965200"/>
              <a:gd name="connsiteY1" fmla="*/ 906266 h 1119792"/>
              <a:gd name="connsiteX2" fmla="*/ 245534 w 965200"/>
              <a:gd name="connsiteY2" fmla="*/ 332 h 1119792"/>
              <a:gd name="connsiteX3" fmla="*/ 364067 w 965200"/>
              <a:gd name="connsiteY3" fmla="*/ 1016332 h 1119792"/>
              <a:gd name="connsiteX4" fmla="*/ 965200 w 965200"/>
              <a:gd name="connsiteY4" fmla="*/ 1033266 h 1119792"/>
              <a:gd name="connsiteX0" fmla="*/ 0 w 1007534"/>
              <a:gd name="connsiteY0" fmla="*/ 1101000 h 1119794"/>
              <a:gd name="connsiteX1" fmla="*/ 177801 w 1007534"/>
              <a:gd name="connsiteY1" fmla="*/ 906268 h 1119794"/>
              <a:gd name="connsiteX2" fmla="*/ 287868 w 1007534"/>
              <a:gd name="connsiteY2" fmla="*/ 334 h 1119794"/>
              <a:gd name="connsiteX3" fmla="*/ 406401 w 1007534"/>
              <a:gd name="connsiteY3" fmla="*/ 1016334 h 1119794"/>
              <a:gd name="connsiteX4" fmla="*/ 1007534 w 1007534"/>
              <a:gd name="connsiteY4" fmla="*/ 1033268 h 1119794"/>
              <a:gd name="connsiteX0" fmla="*/ 53078 w 1060612"/>
              <a:gd name="connsiteY0" fmla="*/ 1101000 h 1119794"/>
              <a:gd name="connsiteX1" fmla="*/ 7464 w 1060612"/>
              <a:gd name="connsiteY1" fmla="*/ 1094391 h 1119794"/>
              <a:gd name="connsiteX2" fmla="*/ 230879 w 1060612"/>
              <a:gd name="connsiteY2" fmla="*/ 906268 h 1119794"/>
              <a:gd name="connsiteX3" fmla="*/ 340946 w 1060612"/>
              <a:gd name="connsiteY3" fmla="*/ 334 h 1119794"/>
              <a:gd name="connsiteX4" fmla="*/ 459479 w 1060612"/>
              <a:gd name="connsiteY4" fmla="*/ 1016334 h 1119794"/>
              <a:gd name="connsiteX5" fmla="*/ 1060612 w 1060612"/>
              <a:gd name="connsiteY5" fmla="*/ 1033268 h 1119794"/>
              <a:gd name="connsiteX0" fmla="*/ 512471 w 1520005"/>
              <a:gd name="connsiteY0" fmla="*/ 1101003 h 1145388"/>
              <a:gd name="connsiteX1" fmla="*/ 1190 w 1520005"/>
              <a:gd name="connsiteY1" fmla="*/ 1136727 h 1145388"/>
              <a:gd name="connsiteX2" fmla="*/ 690272 w 1520005"/>
              <a:gd name="connsiteY2" fmla="*/ 906271 h 1145388"/>
              <a:gd name="connsiteX3" fmla="*/ 800339 w 1520005"/>
              <a:gd name="connsiteY3" fmla="*/ 337 h 1145388"/>
              <a:gd name="connsiteX4" fmla="*/ 918872 w 1520005"/>
              <a:gd name="connsiteY4" fmla="*/ 1016337 h 1145388"/>
              <a:gd name="connsiteX5" fmla="*/ 1520005 w 1520005"/>
              <a:gd name="connsiteY5" fmla="*/ 1033271 h 1145388"/>
              <a:gd name="connsiteX0" fmla="*/ 101 w 1964368"/>
              <a:gd name="connsiteY0" fmla="*/ 1160270 h 1160901"/>
              <a:gd name="connsiteX1" fmla="*/ 445553 w 1964368"/>
              <a:gd name="connsiteY1" fmla="*/ 1136727 h 1160901"/>
              <a:gd name="connsiteX2" fmla="*/ 1134635 w 1964368"/>
              <a:gd name="connsiteY2" fmla="*/ 906271 h 1160901"/>
              <a:gd name="connsiteX3" fmla="*/ 1244702 w 1964368"/>
              <a:gd name="connsiteY3" fmla="*/ 337 h 1160901"/>
              <a:gd name="connsiteX4" fmla="*/ 1363235 w 1964368"/>
              <a:gd name="connsiteY4" fmla="*/ 1016337 h 1160901"/>
              <a:gd name="connsiteX5" fmla="*/ 1964368 w 1964368"/>
              <a:gd name="connsiteY5" fmla="*/ 1033271 h 1160901"/>
              <a:gd name="connsiteX0" fmla="*/ 43 w 1964310"/>
              <a:gd name="connsiteY0" fmla="*/ 1160264 h 1160264"/>
              <a:gd name="connsiteX1" fmla="*/ 1029695 w 1964310"/>
              <a:gd name="connsiteY1" fmla="*/ 1043587 h 1160264"/>
              <a:gd name="connsiteX2" fmla="*/ 1134577 w 1964310"/>
              <a:gd name="connsiteY2" fmla="*/ 906265 h 1160264"/>
              <a:gd name="connsiteX3" fmla="*/ 1244644 w 1964310"/>
              <a:gd name="connsiteY3" fmla="*/ 331 h 1160264"/>
              <a:gd name="connsiteX4" fmla="*/ 1363177 w 1964310"/>
              <a:gd name="connsiteY4" fmla="*/ 1016331 h 1160264"/>
              <a:gd name="connsiteX5" fmla="*/ 1964310 w 1964310"/>
              <a:gd name="connsiteY5" fmla="*/ 1033265 h 1160264"/>
              <a:gd name="connsiteX0" fmla="*/ 43 w 2396110"/>
              <a:gd name="connsiteY0" fmla="*/ 1160264 h 1160264"/>
              <a:gd name="connsiteX1" fmla="*/ 1029695 w 2396110"/>
              <a:gd name="connsiteY1" fmla="*/ 1043587 h 1160264"/>
              <a:gd name="connsiteX2" fmla="*/ 1134577 w 2396110"/>
              <a:gd name="connsiteY2" fmla="*/ 906265 h 1160264"/>
              <a:gd name="connsiteX3" fmla="*/ 1244644 w 2396110"/>
              <a:gd name="connsiteY3" fmla="*/ 331 h 1160264"/>
              <a:gd name="connsiteX4" fmla="*/ 1363177 w 2396110"/>
              <a:gd name="connsiteY4" fmla="*/ 1016331 h 1160264"/>
              <a:gd name="connsiteX5" fmla="*/ 2396110 w 2396110"/>
              <a:gd name="connsiteY5" fmla="*/ 1092532 h 1160264"/>
              <a:gd name="connsiteX0" fmla="*/ 89 w 1871223"/>
              <a:gd name="connsiteY0" fmla="*/ 1117931 h 1149377"/>
              <a:gd name="connsiteX1" fmla="*/ 504808 w 1871223"/>
              <a:gd name="connsiteY1" fmla="*/ 1043587 h 1149377"/>
              <a:gd name="connsiteX2" fmla="*/ 609690 w 1871223"/>
              <a:gd name="connsiteY2" fmla="*/ 906265 h 1149377"/>
              <a:gd name="connsiteX3" fmla="*/ 719757 w 1871223"/>
              <a:gd name="connsiteY3" fmla="*/ 331 h 1149377"/>
              <a:gd name="connsiteX4" fmla="*/ 838290 w 1871223"/>
              <a:gd name="connsiteY4" fmla="*/ 1016331 h 1149377"/>
              <a:gd name="connsiteX5" fmla="*/ 1871223 w 1871223"/>
              <a:gd name="connsiteY5" fmla="*/ 1092532 h 1149377"/>
              <a:gd name="connsiteX0" fmla="*/ 275 w 1541209"/>
              <a:gd name="connsiteY0" fmla="*/ 1092531 h 1149377"/>
              <a:gd name="connsiteX1" fmla="*/ 174794 w 1541209"/>
              <a:gd name="connsiteY1" fmla="*/ 1043587 h 1149377"/>
              <a:gd name="connsiteX2" fmla="*/ 279676 w 1541209"/>
              <a:gd name="connsiteY2" fmla="*/ 906265 h 1149377"/>
              <a:gd name="connsiteX3" fmla="*/ 389743 w 1541209"/>
              <a:gd name="connsiteY3" fmla="*/ 331 h 1149377"/>
              <a:gd name="connsiteX4" fmla="*/ 508276 w 1541209"/>
              <a:gd name="connsiteY4" fmla="*/ 1016331 h 1149377"/>
              <a:gd name="connsiteX5" fmla="*/ 1541209 w 1541209"/>
              <a:gd name="connsiteY5" fmla="*/ 1092532 h 1149377"/>
              <a:gd name="connsiteX0" fmla="*/ 275 w 770743"/>
              <a:gd name="connsiteY0" fmla="*/ 1092531 h 1139845"/>
              <a:gd name="connsiteX1" fmla="*/ 174794 w 770743"/>
              <a:gd name="connsiteY1" fmla="*/ 1043587 h 1139845"/>
              <a:gd name="connsiteX2" fmla="*/ 279676 w 770743"/>
              <a:gd name="connsiteY2" fmla="*/ 906265 h 1139845"/>
              <a:gd name="connsiteX3" fmla="*/ 389743 w 770743"/>
              <a:gd name="connsiteY3" fmla="*/ 331 h 1139845"/>
              <a:gd name="connsiteX4" fmla="*/ 508276 w 770743"/>
              <a:gd name="connsiteY4" fmla="*/ 1016331 h 1139845"/>
              <a:gd name="connsiteX5" fmla="*/ 770743 w 770743"/>
              <a:gd name="connsiteY5" fmla="*/ 1075598 h 1139845"/>
              <a:gd name="connsiteX0" fmla="*/ 207 w 770675"/>
              <a:gd name="connsiteY0" fmla="*/ 1092531 h 1139845"/>
              <a:gd name="connsiteX1" fmla="*/ 226977 w 770675"/>
              <a:gd name="connsiteY1" fmla="*/ 1050118 h 1139845"/>
              <a:gd name="connsiteX2" fmla="*/ 279608 w 770675"/>
              <a:gd name="connsiteY2" fmla="*/ 906265 h 1139845"/>
              <a:gd name="connsiteX3" fmla="*/ 389675 w 770675"/>
              <a:gd name="connsiteY3" fmla="*/ 331 h 1139845"/>
              <a:gd name="connsiteX4" fmla="*/ 508208 w 770675"/>
              <a:gd name="connsiteY4" fmla="*/ 1016331 h 1139845"/>
              <a:gd name="connsiteX5" fmla="*/ 770675 w 770675"/>
              <a:gd name="connsiteY5" fmla="*/ 1075598 h 1139845"/>
              <a:gd name="connsiteX0" fmla="*/ 207 w 770675"/>
              <a:gd name="connsiteY0" fmla="*/ 1092531 h 1122887"/>
              <a:gd name="connsiteX1" fmla="*/ 226977 w 770675"/>
              <a:gd name="connsiteY1" fmla="*/ 1050118 h 1122887"/>
              <a:gd name="connsiteX2" fmla="*/ 279608 w 770675"/>
              <a:gd name="connsiteY2" fmla="*/ 906265 h 1122887"/>
              <a:gd name="connsiteX3" fmla="*/ 389675 w 770675"/>
              <a:gd name="connsiteY3" fmla="*/ 331 h 1122887"/>
              <a:gd name="connsiteX4" fmla="*/ 508208 w 770675"/>
              <a:gd name="connsiteY4" fmla="*/ 1016331 h 1122887"/>
              <a:gd name="connsiteX5" fmla="*/ 551373 w 770675"/>
              <a:gd name="connsiteY5" fmla="*/ 1098743 h 1122887"/>
              <a:gd name="connsiteX6" fmla="*/ 770675 w 770675"/>
              <a:gd name="connsiteY6" fmla="*/ 1075598 h 1122887"/>
              <a:gd name="connsiteX0" fmla="*/ 253 w 770721"/>
              <a:gd name="connsiteY0" fmla="*/ 1092532 h 1122888"/>
              <a:gd name="connsiteX1" fmla="*/ 187835 w 770721"/>
              <a:gd name="connsiteY1" fmla="*/ 1063182 h 1122888"/>
              <a:gd name="connsiteX2" fmla="*/ 279654 w 770721"/>
              <a:gd name="connsiteY2" fmla="*/ 906266 h 1122888"/>
              <a:gd name="connsiteX3" fmla="*/ 389721 w 770721"/>
              <a:gd name="connsiteY3" fmla="*/ 332 h 1122888"/>
              <a:gd name="connsiteX4" fmla="*/ 508254 w 770721"/>
              <a:gd name="connsiteY4" fmla="*/ 1016332 h 1122888"/>
              <a:gd name="connsiteX5" fmla="*/ 551419 w 770721"/>
              <a:gd name="connsiteY5" fmla="*/ 1098744 h 1122888"/>
              <a:gd name="connsiteX6" fmla="*/ 770721 w 770721"/>
              <a:gd name="connsiteY6" fmla="*/ 1075599 h 1122888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36327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23264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205 h 1092205"/>
              <a:gd name="connsiteX1" fmla="*/ 187835 w 770721"/>
              <a:gd name="connsiteY1" fmla="*/ 1062855 h 1092205"/>
              <a:gd name="connsiteX2" fmla="*/ 279654 w 770721"/>
              <a:gd name="connsiteY2" fmla="*/ 905939 h 1092205"/>
              <a:gd name="connsiteX3" fmla="*/ 389721 w 770721"/>
              <a:gd name="connsiteY3" fmla="*/ 5 h 1092205"/>
              <a:gd name="connsiteX4" fmla="*/ 501722 w 770721"/>
              <a:gd name="connsiteY4" fmla="*/ 918034 h 1092205"/>
              <a:gd name="connsiteX5" fmla="*/ 623264 w 770721"/>
              <a:gd name="connsiteY5" fmla="*/ 1078822 h 1092205"/>
              <a:gd name="connsiteX6" fmla="*/ 770721 w 770721"/>
              <a:gd name="connsiteY6" fmla="*/ 1075272 h 109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721" h="1092205">
                <a:moveTo>
                  <a:pt x="253" y="1092205"/>
                </a:moveTo>
                <a:cubicBezTo>
                  <a:pt x="-7349" y="1091103"/>
                  <a:pt x="158202" y="1095310"/>
                  <a:pt x="187835" y="1062855"/>
                </a:cubicBezTo>
                <a:cubicBezTo>
                  <a:pt x="217468" y="1030400"/>
                  <a:pt x="246006" y="1083081"/>
                  <a:pt x="279654" y="905939"/>
                </a:cubicBezTo>
                <a:cubicBezTo>
                  <a:pt x="313302" y="728797"/>
                  <a:pt x="352710" y="-2011"/>
                  <a:pt x="389721" y="5"/>
                </a:cubicBezTo>
                <a:cubicBezTo>
                  <a:pt x="426732" y="2021"/>
                  <a:pt x="474772" y="734965"/>
                  <a:pt x="501722" y="918034"/>
                </a:cubicBezTo>
                <a:cubicBezTo>
                  <a:pt x="528672" y="1101103"/>
                  <a:pt x="579520" y="1068944"/>
                  <a:pt x="623264" y="1078822"/>
                </a:cubicBezTo>
                <a:cubicBezTo>
                  <a:pt x="667008" y="1088700"/>
                  <a:pt x="734171" y="1079129"/>
                  <a:pt x="770721" y="1075272"/>
                </a:cubicBez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4F7717C-9120-9FA1-C01E-70174343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" y="792054"/>
            <a:ext cx="4300964" cy="1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33">
            <a:extLst>
              <a:ext uri="{FF2B5EF4-FFF2-40B4-BE49-F238E27FC236}">
                <a16:creationId xmlns:a16="http://schemas.microsoft.com/office/drawing/2014/main" id="{14822C05-986C-B89D-A976-121A98E0DD3A}"/>
              </a:ext>
            </a:extLst>
          </p:cNvPr>
          <p:cNvSpPr/>
          <p:nvPr/>
        </p:nvSpPr>
        <p:spPr>
          <a:xfrm>
            <a:off x="7354969" y="3142253"/>
            <a:ext cx="770721" cy="1092205"/>
          </a:xfrm>
          <a:custGeom>
            <a:avLst/>
            <a:gdLst>
              <a:gd name="connsiteX0" fmla="*/ 0 w 465667"/>
              <a:gd name="connsiteY0" fmla="*/ 1067132 h 1119792"/>
              <a:gd name="connsiteX1" fmla="*/ 135467 w 465667"/>
              <a:gd name="connsiteY1" fmla="*/ 906266 h 1119792"/>
              <a:gd name="connsiteX2" fmla="*/ 245534 w 465667"/>
              <a:gd name="connsiteY2" fmla="*/ 332 h 1119792"/>
              <a:gd name="connsiteX3" fmla="*/ 364067 w 465667"/>
              <a:gd name="connsiteY3" fmla="*/ 1016332 h 1119792"/>
              <a:gd name="connsiteX4" fmla="*/ 465667 w 465667"/>
              <a:gd name="connsiteY4" fmla="*/ 1033266 h 1119792"/>
              <a:gd name="connsiteX0" fmla="*/ 0 w 643467"/>
              <a:gd name="connsiteY0" fmla="*/ 1067132 h 1113141"/>
              <a:gd name="connsiteX1" fmla="*/ 135467 w 643467"/>
              <a:gd name="connsiteY1" fmla="*/ 906266 h 1113141"/>
              <a:gd name="connsiteX2" fmla="*/ 245534 w 643467"/>
              <a:gd name="connsiteY2" fmla="*/ 332 h 1113141"/>
              <a:gd name="connsiteX3" fmla="*/ 364067 w 643467"/>
              <a:gd name="connsiteY3" fmla="*/ 1016332 h 1113141"/>
              <a:gd name="connsiteX4" fmla="*/ 643467 w 643467"/>
              <a:gd name="connsiteY4" fmla="*/ 1016332 h 1113141"/>
              <a:gd name="connsiteX0" fmla="*/ 0 w 965200"/>
              <a:gd name="connsiteY0" fmla="*/ 1067132 h 1119792"/>
              <a:gd name="connsiteX1" fmla="*/ 135467 w 965200"/>
              <a:gd name="connsiteY1" fmla="*/ 906266 h 1119792"/>
              <a:gd name="connsiteX2" fmla="*/ 245534 w 965200"/>
              <a:gd name="connsiteY2" fmla="*/ 332 h 1119792"/>
              <a:gd name="connsiteX3" fmla="*/ 364067 w 965200"/>
              <a:gd name="connsiteY3" fmla="*/ 1016332 h 1119792"/>
              <a:gd name="connsiteX4" fmla="*/ 965200 w 965200"/>
              <a:gd name="connsiteY4" fmla="*/ 1033266 h 1119792"/>
              <a:gd name="connsiteX0" fmla="*/ 0 w 1007534"/>
              <a:gd name="connsiteY0" fmla="*/ 1101000 h 1119794"/>
              <a:gd name="connsiteX1" fmla="*/ 177801 w 1007534"/>
              <a:gd name="connsiteY1" fmla="*/ 906268 h 1119794"/>
              <a:gd name="connsiteX2" fmla="*/ 287868 w 1007534"/>
              <a:gd name="connsiteY2" fmla="*/ 334 h 1119794"/>
              <a:gd name="connsiteX3" fmla="*/ 406401 w 1007534"/>
              <a:gd name="connsiteY3" fmla="*/ 1016334 h 1119794"/>
              <a:gd name="connsiteX4" fmla="*/ 1007534 w 1007534"/>
              <a:gd name="connsiteY4" fmla="*/ 1033268 h 1119794"/>
              <a:gd name="connsiteX0" fmla="*/ 53078 w 1060612"/>
              <a:gd name="connsiteY0" fmla="*/ 1101000 h 1119794"/>
              <a:gd name="connsiteX1" fmla="*/ 7464 w 1060612"/>
              <a:gd name="connsiteY1" fmla="*/ 1094391 h 1119794"/>
              <a:gd name="connsiteX2" fmla="*/ 230879 w 1060612"/>
              <a:gd name="connsiteY2" fmla="*/ 906268 h 1119794"/>
              <a:gd name="connsiteX3" fmla="*/ 340946 w 1060612"/>
              <a:gd name="connsiteY3" fmla="*/ 334 h 1119794"/>
              <a:gd name="connsiteX4" fmla="*/ 459479 w 1060612"/>
              <a:gd name="connsiteY4" fmla="*/ 1016334 h 1119794"/>
              <a:gd name="connsiteX5" fmla="*/ 1060612 w 1060612"/>
              <a:gd name="connsiteY5" fmla="*/ 1033268 h 1119794"/>
              <a:gd name="connsiteX0" fmla="*/ 512471 w 1520005"/>
              <a:gd name="connsiteY0" fmla="*/ 1101003 h 1145388"/>
              <a:gd name="connsiteX1" fmla="*/ 1190 w 1520005"/>
              <a:gd name="connsiteY1" fmla="*/ 1136727 h 1145388"/>
              <a:gd name="connsiteX2" fmla="*/ 690272 w 1520005"/>
              <a:gd name="connsiteY2" fmla="*/ 906271 h 1145388"/>
              <a:gd name="connsiteX3" fmla="*/ 800339 w 1520005"/>
              <a:gd name="connsiteY3" fmla="*/ 337 h 1145388"/>
              <a:gd name="connsiteX4" fmla="*/ 918872 w 1520005"/>
              <a:gd name="connsiteY4" fmla="*/ 1016337 h 1145388"/>
              <a:gd name="connsiteX5" fmla="*/ 1520005 w 1520005"/>
              <a:gd name="connsiteY5" fmla="*/ 1033271 h 1145388"/>
              <a:gd name="connsiteX0" fmla="*/ 101 w 1964368"/>
              <a:gd name="connsiteY0" fmla="*/ 1160270 h 1160901"/>
              <a:gd name="connsiteX1" fmla="*/ 445553 w 1964368"/>
              <a:gd name="connsiteY1" fmla="*/ 1136727 h 1160901"/>
              <a:gd name="connsiteX2" fmla="*/ 1134635 w 1964368"/>
              <a:gd name="connsiteY2" fmla="*/ 906271 h 1160901"/>
              <a:gd name="connsiteX3" fmla="*/ 1244702 w 1964368"/>
              <a:gd name="connsiteY3" fmla="*/ 337 h 1160901"/>
              <a:gd name="connsiteX4" fmla="*/ 1363235 w 1964368"/>
              <a:gd name="connsiteY4" fmla="*/ 1016337 h 1160901"/>
              <a:gd name="connsiteX5" fmla="*/ 1964368 w 1964368"/>
              <a:gd name="connsiteY5" fmla="*/ 1033271 h 1160901"/>
              <a:gd name="connsiteX0" fmla="*/ 43 w 1964310"/>
              <a:gd name="connsiteY0" fmla="*/ 1160264 h 1160264"/>
              <a:gd name="connsiteX1" fmla="*/ 1029695 w 1964310"/>
              <a:gd name="connsiteY1" fmla="*/ 1043587 h 1160264"/>
              <a:gd name="connsiteX2" fmla="*/ 1134577 w 1964310"/>
              <a:gd name="connsiteY2" fmla="*/ 906265 h 1160264"/>
              <a:gd name="connsiteX3" fmla="*/ 1244644 w 1964310"/>
              <a:gd name="connsiteY3" fmla="*/ 331 h 1160264"/>
              <a:gd name="connsiteX4" fmla="*/ 1363177 w 1964310"/>
              <a:gd name="connsiteY4" fmla="*/ 1016331 h 1160264"/>
              <a:gd name="connsiteX5" fmla="*/ 1964310 w 1964310"/>
              <a:gd name="connsiteY5" fmla="*/ 1033265 h 1160264"/>
              <a:gd name="connsiteX0" fmla="*/ 43 w 2396110"/>
              <a:gd name="connsiteY0" fmla="*/ 1160264 h 1160264"/>
              <a:gd name="connsiteX1" fmla="*/ 1029695 w 2396110"/>
              <a:gd name="connsiteY1" fmla="*/ 1043587 h 1160264"/>
              <a:gd name="connsiteX2" fmla="*/ 1134577 w 2396110"/>
              <a:gd name="connsiteY2" fmla="*/ 906265 h 1160264"/>
              <a:gd name="connsiteX3" fmla="*/ 1244644 w 2396110"/>
              <a:gd name="connsiteY3" fmla="*/ 331 h 1160264"/>
              <a:gd name="connsiteX4" fmla="*/ 1363177 w 2396110"/>
              <a:gd name="connsiteY4" fmla="*/ 1016331 h 1160264"/>
              <a:gd name="connsiteX5" fmla="*/ 2396110 w 2396110"/>
              <a:gd name="connsiteY5" fmla="*/ 1092532 h 1160264"/>
              <a:gd name="connsiteX0" fmla="*/ 89 w 1871223"/>
              <a:gd name="connsiteY0" fmla="*/ 1117931 h 1149377"/>
              <a:gd name="connsiteX1" fmla="*/ 504808 w 1871223"/>
              <a:gd name="connsiteY1" fmla="*/ 1043587 h 1149377"/>
              <a:gd name="connsiteX2" fmla="*/ 609690 w 1871223"/>
              <a:gd name="connsiteY2" fmla="*/ 906265 h 1149377"/>
              <a:gd name="connsiteX3" fmla="*/ 719757 w 1871223"/>
              <a:gd name="connsiteY3" fmla="*/ 331 h 1149377"/>
              <a:gd name="connsiteX4" fmla="*/ 838290 w 1871223"/>
              <a:gd name="connsiteY4" fmla="*/ 1016331 h 1149377"/>
              <a:gd name="connsiteX5" fmla="*/ 1871223 w 1871223"/>
              <a:gd name="connsiteY5" fmla="*/ 1092532 h 1149377"/>
              <a:gd name="connsiteX0" fmla="*/ 275 w 1541209"/>
              <a:gd name="connsiteY0" fmla="*/ 1092531 h 1149377"/>
              <a:gd name="connsiteX1" fmla="*/ 174794 w 1541209"/>
              <a:gd name="connsiteY1" fmla="*/ 1043587 h 1149377"/>
              <a:gd name="connsiteX2" fmla="*/ 279676 w 1541209"/>
              <a:gd name="connsiteY2" fmla="*/ 906265 h 1149377"/>
              <a:gd name="connsiteX3" fmla="*/ 389743 w 1541209"/>
              <a:gd name="connsiteY3" fmla="*/ 331 h 1149377"/>
              <a:gd name="connsiteX4" fmla="*/ 508276 w 1541209"/>
              <a:gd name="connsiteY4" fmla="*/ 1016331 h 1149377"/>
              <a:gd name="connsiteX5" fmla="*/ 1541209 w 1541209"/>
              <a:gd name="connsiteY5" fmla="*/ 1092532 h 1149377"/>
              <a:gd name="connsiteX0" fmla="*/ 275 w 770743"/>
              <a:gd name="connsiteY0" fmla="*/ 1092531 h 1139845"/>
              <a:gd name="connsiteX1" fmla="*/ 174794 w 770743"/>
              <a:gd name="connsiteY1" fmla="*/ 1043587 h 1139845"/>
              <a:gd name="connsiteX2" fmla="*/ 279676 w 770743"/>
              <a:gd name="connsiteY2" fmla="*/ 906265 h 1139845"/>
              <a:gd name="connsiteX3" fmla="*/ 389743 w 770743"/>
              <a:gd name="connsiteY3" fmla="*/ 331 h 1139845"/>
              <a:gd name="connsiteX4" fmla="*/ 508276 w 770743"/>
              <a:gd name="connsiteY4" fmla="*/ 1016331 h 1139845"/>
              <a:gd name="connsiteX5" fmla="*/ 770743 w 770743"/>
              <a:gd name="connsiteY5" fmla="*/ 1075598 h 1139845"/>
              <a:gd name="connsiteX0" fmla="*/ 207 w 770675"/>
              <a:gd name="connsiteY0" fmla="*/ 1092531 h 1139845"/>
              <a:gd name="connsiteX1" fmla="*/ 226977 w 770675"/>
              <a:gd name="connsiteY1" fmla="*/ 1050118 h 1139845"/>
              <a:gd name="connsiteX2" fmla="*/ 279608 w 770675"/>
              <a:gd name="connsiteY2" fmla="*/ 906265 h 1139845"/>
              <a:gd name="connsiteX3" fmla="*/ 389675 w 770675"/>
              <a:gd name="connsiteY3" fmla="*/ 331 h 1139845"/>
              <a:gd name="connsiteX4" fmla="*/ 508208 w 770675"/>
              <a:gd name="connsiteY4" fmla="*/ 1016331 h 1139845"/>
              <a:gd name="connsiteX5" fmla="*/ 770675 w 770675"/>
              <a:gd name="connsiteY5" fmla="*/ 1075598 h 1139845"/>
              <a:gd name="connsiteX0" fmla="*/ 207 w 770675"/>
              <a:gd name="connsiteY0" fmla="*/ 1092531 h 1122887"/>
              <a:gd name="connsiteX1" fmla="*/ 226977 w 770675"/>
              <a:gd name="connsiteY1" fmla="*/ 1050118 h 1122887"/>
              <a:gd name="connsiteX2" fmla="*/ 279608 w 770675"/>
              <a:gd name="connsiteY2" fmla="*/ 906265 h 1122887"/>
              <a:gd name="connsiteX3" fmla="*/ 389675 w 770675"/>
              <a:gd name="connsiteY3" fmla="*/ 331 h 1122887"/>
              <a:gd name="connsiteX4" fmla="*/ 508208 w 770675"/>
              <a:gd name="connsiteY4" fmla="*/ 1016331 h 1122887"/>
              <a:gd name="connsiteX5" fmla="*/ 551373 w 770675"/>
              <a:gd name="connsiteY5" fmla="*/ 1098743 h 1122887"/>
              <a:gd name="connsiteX6" fmla="*/ 770675 w 770675"/>
              <a:gd name="connsiteY6" fmla="*/ 1075598 h 1122887"/>
              <a:gd name="connsiteX0" fmla="*/ 253 w 770721"/>
              <a:gd name="connsiteY0" fmla="*/ 1092532 h 1122888"/>
              <a:gd name="connsiteX1" fmla="*/ 187835 w 770721"/>
              <a:gd name="connsiteY1" fmla="*/ 1063182 h 1122888"/>
              <a:gd name="connsiteX2" fmla="*/ 279654 w 770721"/>
              <a:gd name="connsiteY2" fmla="*/ 906266 h 1122888"/>
              <a:gd name="connsiteX3" fmla="*/ 389721 w 770721"/>
              <a:gd name="connsiteY3" fmla="*/ 332 h 1122888"/>
              <a:gd name="connsiteX4" fmla="*/ 508254 w 770721"/>
              <a:gd name="connsiteY4" fmla="*/ 1016332 h 1122888"/>
              <a:gd name="connsiteX5" fmla="*/ 551419 w 770721"/>
              <a:gd name="connsiteY5" fmla="*/ 1098744 h 1122888"/>
              <a:gd name="connsiteX6" fmla="*/ 770721 w 770721"/>
              <a:gd name="connsiteY6" fmla="*/ 1075599 h 1122888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36327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23264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205 h 1092205"/>
              <a:gd name="connsiteX1" fmla="*/ 187835 w 770721"/>
              <a:gd name="connsiteY1" fmla="*/ 1062855 h 1092205"/>
              <a:gd name="connsiteX2" fmla="*/ 279654 w 770721"/>
              <a:gd name="connsiteY2" fmla="*/ 905939 h 1092205"/>
              <a:gd name="connsiteX3" fmla="*/ 389721 w 770721"/>
              <a:gd name="connsiteY3" fmla="*/ 5 h 1092205"/>
              <a:gd name="connsiteX4" fmla="*/ 501722 w 770721"/>
              <a:gd name="connsiteY4" fmla="*/ 918034 h 1092205"/>
              <a:gd name="connsiteX5" fmla="*/ 623264 w 770721"/>
              <a:gd name="connsiteY5" fmla="*/ 1078822 h 1092205"/>
              <a:gd name="connsiteX6" fmla="*/ 770721 w 770721"/>
              <a:gd name="connsiteY6" fmla="*/ 1075272 h 109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721" h="1092205">
                <a:moveTo>
                  <a:pt x="253" y="1092205"/>
                </a:moveTo>
                <a:cubicBezTo>
                  <a:pt x="-7349" y="1091103"/>
                  <a:pt x="158202" y="1095310"/>
                  <a:pt x="187835" y="1062855"/>
                </a:cubicBezTo>
                <a:cubicBezTo>
                  <a:pt x="217468" y="1030400"/>
                  <a:pt x="246006" y="1083081"/>
                  <a:pt x="279654" y="905939"/>
                </a:cubicBezTo>
                <a:cubicBezTo>
                  <a:pt x="313302" y="728797"/>
                  <a:pt x="352710" y="-2011"/>
                  <a:pt x="389721" y="5"/>
                </a:cubicBezTo>
                <a:cubicBezTo>
                  <a:pt x="426732" y="2021"/>
                  <a:pt x="474772" y="734965"/>
                  <a:pt x="501722" y="918034"/>
                </a:cubicBezTo>
                <a:cubicBezTo>
                  <a:pt x="528672" y="1101103"/>
                  <a:pt x="579520" y="1068944"/>
                  <a:pt x="623264" y="1078822"/>
                </a:cubicBezTo>
                <a:cubicBezTo>
                  <a:pt x="667008" y="1088700"/>
                  <a:pt x="734171" y="1079129"/>
                  <a:pt x="770721" y="1075272"/>
                </a:cubicBezTo>
              </a:path>
            </a:pathLst>
          </a:custGeom>
          <a:solidFill>
            <a:srgbClr val="00B0F0"/>
          </a:solidFill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6AEC99-FAD7-17B6-D6C9-359AAA234C1F}"/>
              </a:ext>
            </a:extLst>
          </p:cNvPr>
          <p:cNvSpPr txBox="1"/>
          <p:nvPr/>
        </p:nvSpPr>
        <p:spPr>
          <a:xfrm>
            <a:off x="7621973" y="2884056"/>
            <a:ext cx="10643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i="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lang="en-DE" sz="1200" b="1" i="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iquid droplets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F07102B-6021-49F9-A636-527096CD12C1}"/>
              </a:ext>
            </a:extLst>
          </p:cNvPr>
          <p:cNvSpPr/>
          <p:nvPr/>
        </p:nvSpPr>
        <p:spPr>
          <a:xfrm>
            <a:off x="6380831" y="2618660"/>
            <a:ext cx="1181184" cy="1638068"/>
          </a:xfrm>
          <a:custGeom>
            <a:avLst/>
            <a:gdLst>
              <a:gd name="connsiteX0" fmla="*/ 0 w 465667"/>
              <a:gd name="connsiteY0" fmla="*/ 1067132 h 1119792"/>
              <a:gd name="connsiteX1" fmla="*/ 135467 w 465667"/>
              <a:gd name="connsiteY1" fmla="*/ 906266 h 1119792"/>
              <a:gd name="connsiteX2" fmla="*/ 245534 w 465667"/>
              <a:gd name="connsiteY2" fmla="*/ 332 h 1119792"/>
              <a:gd name="connsiteX3" fmla="*/ 364067 w 465667"/>
              <a:gd name="connsiteY3" fmla="*/ 1016332 h 1119792"/>
              <a:gd name="connsiteX4" fmla="*/ 465667 w 465667"/>
              <a:gd name="connsiteY4" fmla="*/ 1033266 h 1119792"/>
              <a:gd name="connsiteX0" fmla="*/ 0 w 643467"/>
              <a:gd name="connsiteY0" fmla="*/ 1067132 h 1113141"/>
              <a:gd name="connsiteX1" fmla="*/ 135467 w 643467"/>
              <a:gd name="connsiteY1" fmla="*/ 906266 h 1113141"/>
              <a:gd name="connsiteX2" fmla="*/ 245534 w 643467"/>
              <a:gd name="connsiteY2" fmla="*/ 332 h 1113141"/>
              <a:gd name="connsiteX3" fmla="*/ 364067 w 643467"/>
              <a:gd name="connsiteY3" fmla="*/ 1016332 h 1113141"/>
              <a:gd name="connsiteX4" fmla="*/ 643467 w 643467"/>
              <a:gd name="connsiteY4" fmla="*/ 1016332 h 1113141"/>
              <a:gd name="connsiteX0" fmla="*/ 0 w 965200"/>
              <a:gd name="connsiteY0" fmla="*/ 1067132 h 1119792"/>
              <a:gd name="connsiteX1" fmla="*/ 135467 w 965200"/>
              <a:gd name="connsiteY1" fmla="*/ 906266 h 1119792"/>
              <a:gd name="connsiteX2" fmla="*/ 245534 w 965200"/>
              <a:gd name="connsiteY2" fmla="*/ 332 h 1119792"/>
              <a:gd name="connsiteX3" fmla="*/ 364067 w 965200"/>
              <a:gd name="connsiteY3" fmla="*/ 1016332 h 1119792"/>
              <a:gd name="connsiteX4" fmla="*/ 965200 w 965200"/>
              <a:gd name="connsiteY4" fmla="*/ 1033266 h 1119792"/>
              <a:gd name="connsiteX0" fmla="*/ 0 w 1007534"/>
              <a:gd name="connsiteY0" fmla="*/ 1101000 h 1119794"/>
              <a:gd name="connsiteX1" fmla="*/ 177801 w 1007534"/>
              <a:gd name="connsiteY1" fmla="*/ 906268 h 1119794"/>
              <a:gd name="connsiteX2" fmla="*/ 287868 w 1007534"/>
              <a:gd name="connsiteY2" fmla="*/ 334 h 1119794"/>
              <a:gd name="connsiteX3" fmla="*/ 406401 w 1007534"/>
              <a:gd name="connsiteY3" fmla="*/ 1016334 h 1119794"/>
              <a:gd name="connsiteX4" fmla="*/ 1007534 w 1007534"/>
              <a:gd name="connsiteY4" fmla="*/ 1033268 h 1119794"/>
              <a:gd name="connsiteX0" fmla="*/ 53078 w 1060612"/>
              <a:gd name="connsiteY0" fmla="*/ 1101000 h 1119794"/>
              <a:gd name="connsiteX1" fmla="*/ 7464 w 1060612"/>
              <a:gd name="connsiteY1" fmla="*/ 1094391 h 1119794"/>
              <a:gd name="connsiteX2" fmla="*/ 230879 w 1060612"/>
              <a:gd name="connsiteY2" fmla="*/ 906268 h 1119794"/>
              <a:gd name="connsiteX3" fmla="*/ 340946 w 1060612"/>
              <a:gd name="connsiteY3" fmla="*/ 334 h 1119794"/>
              <a:gd name="connsiteX4" fmla="*/ 459479 w 1060612"/>
              <a:gd name="connsiteY4" fmla="*/ 1016334 h 1119794"/>
              <a:gd name="connsiteX5" fmla="*/ 1060612 w 1060612"/>
              <a:gd name="connsiteY5" fmla="*/ 1033268 h 1119794"/>
              <a:gd name="connsiteX0" fmla="*/ 512471 w 1520005"/>
              <a:gd name="connsiteY0" fmla="*/ 1101003 h 1145388"/>
              <a:gd name="connsiteX1" fmla="*/ 1190 w 1520005"/>
              <a:gd name="connsiteY1" fmla="*/ 1136727 h 1145388"/>
              <a:gd name="connsiteX2" fmla="*/ 690272 w 1520005"/>
              <a:gd name="connsiteY2" fmla="*/ 906271 h 1145388"/>
              <a:gd name="connsiteX3" fmla="*/ 800339 w 1520005"/>
              <a:gd name="connsiteY3" fmla="*/ 337 h 1145388"/>
              <a:gd name="connsiteX4" fmla="*/ 918872 w 1520005"/>
              <a:gd name="connsiteY4" fmla="*/ 1016337 h 1145388"/>
              <a:gd name="connsiteX5" fmla="*/ 1520005 w 1520005"/>
              <a:gd name="connsiteY5" fmla="*/ 1033271 h 1145388"/>
              <a:gd name="connsiteX0" fmla="*/ 101 w 1964368"/>
              <a:gd name="connsiteY0" fmla="*/ 1160270 h 1160901"/>
              <a:gd name="connsiteX1" fmla="*/ 445553 w 1964368"/>
              <a:gd name="connsiteY1" fmla="*/ 1136727 h 1160901"/>
              <a:gd name="connsiteX2" fmla="*/ 1134635 w 1964368"/>
              <a:gd name="connsiteY2" fmla="*/ 906271 h 1160901"/>
              <a:gd name="connsiteX3" fmla="*/ 1244702 w 1964368"/>
              <a:gd name="connsiteY3" fmla="*/ 337 h 1160901"/>
              <a:gd name="connsiteX4" fmla="*/ 1363235 w 1964368"/>
              <a:gd name="connsiteY4" fmla="*/ 1016337 h 1160901"/>
              <a:gd name="connsiteX5" fmla="*/ 1964368 w 1964368"/>
              <a:gd name="connsiteY5" fmla="*/ 1033271 h 1160901"/>
              <a:gd name="connsiteX0" fmla="*/ 43 w 1964310"/>
              <a:gd name="connsiteY0" fmla="*/ 1160264 h 1160264"/>
              <a:gd name="connsiteX1" fmla="*/ 1029695 w 1964310"/>
              <a:gd name="connsiteY1" fmla="*/ 1043587 h 1160264"/>
              <a:gd name="connsiteX2" fmla="*/ 1134577 w 1964310"/>
              <a:gd name="connsiteY2" fmla="*/ 906265 h 1160264"/>
              <a:gd name="connsiteX3" fmla="*/ 1244644 w 1964310"/>
              <a:gd name="connsiteY3" fmla="*/ 331 h 1160264"/>
              <a:gd name="connsiteX4" fmla="*/ 1363177 w 1964310"/>
              <a:gd name="connsiteY4" fmla="*/ 1016331 h 1160264"/>
              <a:gd name="connsiteX5" fmla="*/ 1964310 w 1964310"/>
              <a:gd name="connsiteY5" fmla="*/ 1033265 h 1160264"/>
              <a:gd name="connsiteX0" fmla="*/ 43 w 2396110"/>
              <a:gd name="connsiteY0" fmla="*/ 1160264 h 1160264"/>
              <a:gd name="connsiteX1" fmla="*/ 1029695 w 2396110"/>
              <a:gd name="connsiteY1" fmla="*/ 1043587 h 1160264"/>
              <a:gd name="connsiteX2" fmla="*/ 1134577 w 2396110"/>
              <a:gd name="connsiteY2" fmla="*/ 906265 h 1160264"/>
              <a:gd name="connsiteX3" fmla="*/ 1244644 w 2396110"/>
              <a:gd name="connsiteY3" fmla="*/ 331 h 1160264"/>
              <a:gd name="connsiteX4" fmla="*/ 1363177 w 2396110"/>
              <a:gd name="connsiteY4" fmla="*/ 1016331 h 1160264"/>
              <a:gd name="connsiteX5" fmla="*/ 2396110 w 2396110"/>
              <a:gd name="connsiteY5" fmla="*/ 1092532 h 1160264"/>
              <a:gd name="connsiteX0" fmla="*/ 89 w 1871223"/>
              <a:gd name="connsiteY0" fmla="*/ 1117931 h 1149377"/>
              <a:gd name="connsiteX1" fmla="*/ 504808 w 1871223"/>
              <a:gd name="connsiteY1" fmla="*/ 1043587 h 1149377"/>
              <a:gd name="connsiteX2" fmla="*/ 609690 w 1871223"/>
              <a:gd name="connsiteY2" fmla="*/ 906265 h 1149377"/>
              <a:gd name="connsiteX3" fmla="*/ 719757 w 1871223"/>
              <a:gd name="connsiteY3" fmla="*/ 331 h 1149377"/>
              <a:gd name="connsiteX4" fmla="*/ 838290 w 1871223"/>
              <a:gd name="connsiteY4" fmla="*/ 1016331 h 1149377"/>
              <a:gd name="connsiteX5" fmla="*/ 1871223 w 1871223"/>
              <a:gd name="connsiteY5" fmla="*/ 1092532 h 1149377"/>
              <a:gd name="connsiteX0" fmla="*/ 275 w 1541209"/>
              <a:gd name="connsiteY0" fmla="*/ 1092531 h 1149377"/>
              <a:gd name="connsiteX1" fmla="*/ 174794 w 1541209"/>
              <a:gd name="connsiteY1" fmla="*/ 1043587 h 1149377"/>
              <a:gd name="connsiteX2" fmla="*/ 279676 w 1541209"/>
              <a:gd name="connsiteY2" fmla="*/ 906265 h 1149377"/>
              <a:gd name="connsiteX3" fmla="*/ 389743 w 1541209"/>
              <a:gd name="connsiteY3" fmla="*/ 331 h 1149377"/>
              <a:gd name="connsiteX4" fmla="*/ 508276 w 1541209"/>
              <a:gd name="connsiteY4" fmla="*/ 1016331 h 1149377"/>
              <a:gd name="connsiteX5" fmla="*/ 1541209 w 1541209"/>
              <a:gd name="connsiteY5" fmla="*/ 1092532 h 1149377"/>
              <a:gd name="connsiteX0" fmla="*/ 275 w 770743"/>
              <a:gd name="connsiteY0" fmla="*/ 1092531 h 1139845"/>
              <a:gd name="connsiteX1" fmla="*/ 174794 w 770743"/>
              <a:gd name="connsiteY1" fmla="*/ 1043587 h 1139845"/>
              <a:gd name="connsiteX2" fmla="*/ 279676 w 770743"/>
              <a:gd name="connsiteY2" fmla="*/ 906265 h 1139845"/>
              <a:gd name="connsiteX3" fmla="*/ 389743 w 770743"/>
              <a:gd name="connsiteY3" fmla="*/ 331 h 1139845"/>
              <a:gd name="connsiteX4" fmla="*/ 508276 w 770743"/>
              <a:gd name="connsiteY4" fmla="*/ 1016331 h 1139845"/>
              <a:gd name="connsiteX5" fmla="*/ 770743 w 770743"/>
              <a:gd name="connsiteY5" fmla="*/ 1075598 h 1139845"/>
              <a:gd name="connsiteX0" fmla="*/ 207 w 770675"/>
              <a:gd name="connsiteY0" fmla="*/ 1092531 h 1139845"/>
              <a:gd name="connsiteX1" fmla="*/ 226977 w 770675"/>
              <a:gd name="connsiteY1" fmla="*/ 1050118 h 1139845"/>
              <a:gd name="connsiteX2" fmla="*/ 279608 w 770675"/>
              <a:gd name="connsiteY2" fmla="*/ 906265 h 1139845"/>
              <a:gd name="connsiteX3" fmla="*/ 389675 w 770675"/>
              <a:gd name="connsiteY3" fmla="*/ 331 h 1139845"/>
              <a:gd name="connsiteX4" fmla="*/ 508208 w 770675"/>
              <a:gd name="connsiteY4" fmla="*/ 1016331 h 1139845"/>
              <a:gd name="connsiteX5" fmla="*/ 770675 w 770675"/>
              <a:gd name="connsiteY5" fmla="*/ 1075598 h 1139845"/>
              <a:gd name="connsiteX0" fmla="*/ 207 w 770675"/>
              <a:gd name="connsiteY0" fmla="*/ 1092531 h 1122887"/>
              <a:gd name="connsiteX1" fmla="*/ 226977 w 770675"/>
              <a:gd name="connsiteY1" fmla="*/ 1050118 h 1122887"/>
              <a:gd name="connsiteX2" fmla="*/ 279608 w 770675"/>
              <a:gd name="connsiteY2" fmla="*/ 906265 h 1122887"/>
              <a:gd name="connsiteX3" fmla="*/ 389675 w 770675"/>
              <a:gd name="connsiteY3" fmla="*/ 331 h 1122887"/>
              <a:gd name="connsiteX4" fmla="*/ 508208 w 770675"/>
              <a:gd name="connsiteY4" fmla="*/ 1016331 h 1122887"/>
              <a:gd name="connsiteX5" fmla="*/ 551373 w 770675"/>
              <a:gd name="connsiteY5" fmla="*/ 1098743 h 1122887"/>
              <a:gd name="connsiteX6" fmla="*/ 770675 w 770675"/>
              <a:gd name="connsiteY6" fmla="*/ 1075598 h 1122887"/>
              <a:gd name="connsiteX0" fmla="*/ 253 w 770721"/>
              <a:gd name="connsiteY0" fmla="*/ 1092532 h 1122888"/>
              <a:gd name="connsiteX1" fmla="*/ 187835 w 770721"/>
              <a:gd name="connsiteY1" fmla="*/ 1063182 h 1122888"/>
              <a:gd name="connsiteX2" fmla="*/ 279654 w 770721"/>
              <a:gd name="connsiteY2" fmla="*/ 906266 h 1122888"/>
              <a:gd name="connsiteX3" fmla="*/ 389721 w 770721"/>
              <a:gd name="connsiteY3" fmla="*/ 332 h 1122888"/>
              <a:gd name="connsiteX4" fmla="*/ 508254 w 770721"/>
              <a:gd name="connsiteY4" fmla="*/ 1016332 h 1122888"/>
              <a:gd name="connsiteX5" fmla="*/ 551419 w 770721"/>
              <a:gd name="connsiteY5" fmla="*/ 1098744 h 1122888"/>
              <a:gd name="connsiteX6" fmla="*/ 770721 w 770721"/>
              <a:gd name="connsiteY6" fmla="*/ 1075599 h 1122888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36327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23264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205 h 1092205"/>
              <a:gd name="connsiteX1" fmla="*/ 187835 w 770721"/>
              <a:gd name="connsiteY1" fmla="*/ 1062855 h 1092205"/>
              <a:gd name="connsiteX2" fmla="*/ 279654 w 770721"/>
              <a:gd name="connsiteY2" fmla="*/ 905939 h 1092205"/>
              <a:gd name="connsiteX3" fmla="*/ 389721 w 770721"/>
              <a:gd name="connsiteY3" fmla="*/ 5 h 1092205"/>
              <a:gd name="connsiteX4" fmla="*/ 501722 w 770721"/>
              <a:gd name="connsiteY4" fmla="*/ 918034 h 1092205"/>
              <a:gd name="connsiteX5" fmla="*/ 623264 w 770721"/>
              <a:gd name="connsiteY5" fmla="*/ 1078822 h 1092205"/>
              <a:gd name="connsiteX6" fmla="*/ 770721 w 770721"/>
              <a:gd name="connsiteY6" fmla="*/ 1075272 h 1092205"/>
              <a:gd name="connsiteX0" fmla="*/ 253 w 770721"/>
              <a:gd name="connsiteY0" fmla="*/ 1092315 h 1092315"/>
              <a:gd name="connsiteX1" fmla="*/ 187835 w 770721"/>
              <a:gd name="connsiteY1" fmla="*/ 1062965 h 1092315"/>
              <a:gd name="connsiteX2" fmla="*/ 279654 w 770721"/>
              <a:gd name="connsiteY2" fmla="*/ 906049 h 1092315"/>
              <a:gd name="connsiteX3" fmla="*/ 389721 w 770721"/>
              <a:gd name="connsiteY3" fmla="*/ 115 h 1092315"/>
              <a:gd name="connsiteX4" fmla="*/ 562471 w 770721"/>
              <a:gd name="connsiteY4" fmla="*/ 844718 h 1092315"/>
              <a:gd name="connsiteX5" fmla="*/ 623264 w 770721"/>
              <a:gd name="connsiteY5" fmla="*/ 1078932 h 1092315"/>
              <a:gd name="connsiteX6" fmla="*/ 770721 w 770721"/>
              <a:gd name="connsiteY6" fmla="*/ 1075382 h 1092315"/>
              <a:gd name="connsiteX0" fmla="*/ 253 w 770721"/>
              <a:gd name="connsiteY0" fmla="*/ 1092215 h 1092215"/>
              <a:gd name="connsiteX1" fmla="*/ 187835 w 770721"/>
              <a:gd name="connsiteY1" fmla="*/ 1062865 h 1092215"/>
              <a:gd name="connsiteX2" fmla="*/ 196814 w 770721"/>
              <a:gd name="connsiteY2" fmla="*/ 866412 h 1092215"/>
              <a:gd name="connsiteX3" fmla="*/ 389721 w 770721"/>
              <a:gd name="connsiteY3" fmla="*/ 15 h 1092215"/>
              <a:gd name="connsiteX4" fmla="*/ 562471 w 770721"/>
              <a:gd name="connsiteY4" fmla="*/ 844618 h 1092215"/>
              <a:gd name="connsiteX5" fmla="*/ 623264 w 770721"/>
              <a:gd name="connsiteY5" fmla="*/ 1078832 h 1092215"/>
              <a:gd name="connsiteX6" fmla="*/ 770721 w 770721"/>
              <a:gd name="connsiteY6" fmla="*/ 1075282 h 1092215"/>
              <a:gd name="connsiteX0" fmla="*/ 0 w 770468"/>
              <a:gd name="connsiteY0" fmla="*/ 1092215 h 1092215"/>
              <a:gd name="connsiteX1" fmla="*/ 126833 w 770468"/>
              <a:gd name="connsiteY1" fmla="*/ 1074161 h 1092215"/>
              <a:gd name="connsiteX2" fmla="*/ 196561 w 770468"/>
              <a:gd name="connsiteY2" fmla="*/ 866412 h 1092215"/>
              <a:gd name="connsiteX3" fmla="*/ 389468 w 770468"/>
              <a:gd name="connsiteY3" fmla="*/ 15 h 1092215"/>
              <a:gd name="connsiteX4" fmla="*/ 562218 w 770468"/>
              <a:gd name="connsiteY4" fmla="*/ 844618 h 1092215"/>
              <a:gd name="connsiteX5" fmla="*/ 623011 w 770468"/>
              <a:gd name="connsiteY5" fmla="*/ 1078832 h 1092215"/>
              <a:gd name="connsiteX6" fmla="*/ 770468 w 770468"/>
              <a:gd name="connsiteY6" fmla="*/ 1075282 h 1092215"/>
              <a:gd name="connsiteX0" fmla="*/ 0 w 770468"/>
              <a:gd name="connsiteY0" fmla="*/ 1092215 h 1092215"/>
              <a:gd name="connsiteX1" fmla="*/ 126833 w 770468"/>
              <a:gd name="connsiteY1" fmla="*/ 1074161 h 1092215"/>
              <a:gd name="connsiteX2" fmla="*/ 196561 w 770468"/>
              <a:gd name="connsiteY2" fmla="*/ 866412 h 1092215"/>
              <a:gd name="connsiteX3" fmla="*/ 389468 w 770468"/>
              <a:gd name="connsiteY3" fmla="*/ 15 h 1092215"/>
              <a:gd name="connsiteX4" fmla="*/ 562218 w 770468"/>
              <a:gd name="connsiteY4" fmla="*/ 844618 h 1092215"/>
              <a:gd name="connsiteX5" fmla="*/ 601716 w 770468"/>
              <a:gd name="connsiteY5" fmla="*/ 1007496 h 1092215"/>
              <a:gd name="connsiteX6" fmla="*/ 623011 w 770468"/>
              <a:gd name="connsiteY6" fmla="*/ 1078832 h 1092215"/>
              <a:gd name="connsiteX7" fmla="*/ 770468 w 770468"/>
              <a:gd name="connsiteY7" fmla="*/ 1075282 h 1092215"/>
              <a:gd name="connsiteX0" fmla="*/ 0 w 770468"/>
              <a:gd name="connsiteY0" fmla="*/ 1092215 h 1092215"/>
              <a:gd name="connsiteX1" fmla="*/ 126833 w 770468"/>
              <a:gd name="connsiteY1" fmla="*/ 1074161 h 1092215"/>
              <a:gd name="connsiteX2" fmla="*/ 196561 w 770468"/>
              <a:gd name="connsiteY2" fmla="*/ 866412 h 1092215"/>
              <a:gd name="connsiteX3" fmla="*/ 389468 w 770468"/>
              <a:gd name="connsiteY3" fmla="*/ 15 h 1092215"/>
              <a:gd name="connsiteX4" fmla="*/ 562218 w 770468"/>
              <a:gd name="connsiteY4" fmla="*/ 844618 h 1092215"/>
              <a:gd name="connsiteX5" fmla="*/ 601716 w 770468"/>
              <a:gd name="connsiteY5" fmla="*/ 1007496 h 1092215"/>
              <a:gd name="connsiteX6" fmla="*/ 650625 w 770468"/>
              <a:gd name="connsiteY6" fmla="*/ 1084481 h 1092215"/>
              <a:gd name="connsiteX7" fmla="*/ 770468 w 770468"/>
              <a:gd name="connsiteY7" fmla="*/ 1075282 h 1092215"/>
              <a:gd name="connsiteX0" fmla="*/ 0 w 770468"/>
              <a:gd name="connsiteY0" fmla="*/ 1092215 h 1092758"/>
              <a:gd name="connsiteX1" fmla="*/ 126833 w 770468"/>
              <a:gd name="connsiteY1" fmla="*/ 1074161 h 1092758"/>
              <a:gd name="connsiteX2" fmla="*/ 196561 w 770468"/>
              <a:gd name="connsiteY2" fmla="*/ 866412 h 1092758"/>
              <a:gd name="connsiteX3" fmla="*/ 389468 w 770468"/>
              <a:gd name="connsiteY3" fmla="*/ 15 h 1092758"/>
              <a:gd name="connsiteX4" fmla="*/ 562218 w 770468"/>
              <a:gd name="connsiteY4" fmla="*/ 844618 h 1092758"/>
              <a:gd name="connsiteX5" fmla="*/ 601716 w 770468"/>
              <a:gd name="connsiteY5" fmla="*/ 1007496 h 1092758"/>
              <a:gd name="connsiteX6" fmla="*/ 667193 w 770468"/>
              <a:gd name="connsiteY6" fmla="*/ 1090130 h 1092758"/>
              <a:gd name="connsiteX7" fmla="*/ 770468 w 770468"/>
              <a:gd name="connsiteY7" fmla="*/ 1075282 h 109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468" h="1092758">
                <a:moveTo>
                  <a:pt x="0" y="1092215"/>
                </a:moveTo>
                <a:lnTo>
                  <a:pt x="126833" y="1074161"/>
                </a:lnTo>
                <a:cubicBezTo>
                  <a:pt x="156466" y="1041706"/>
                  <a:pt x="152789" y="1045436"/>
                  <a:pt x="196561" y="866412"/>
                </a:cubicBezTo>
                <a:cubicBezTo>
                  <a:pt x="240334" y="687388"/>
                  <a:pt x="328525" y="3647"/>
                  <a:pt x="389468" y="15"/>
                </a:cubicBezTo>
                <a:cubicBezTo>
                  <a:pt x="450411" y="-3617"/>
                  <a:pt x="532366" y="679529"/>
                  <a:pt x="562218" y="844618"/>
                </a:cubicBezTo>
                <a:cubicBezTo>
                  <a:pt x="592070" y="1009707"/>
                  <a:pt x="591584" y="968460"/>
                  <a:pt x="601716" y="1007496"/>
                </a:cubicBezTo>
                <a:cubicBezTo>
                  <a:pt x="611848" y="1046532"/>
                  <a:pt x="633545" y="1076008"/>
                  <a:pt x="667193" y="1090130"/>
                </a:cubicBezTo>
                <a:cubicBezTo>
                  <a:pt x="710937" y="1100008"/>
                  <a:pt x="733918" y="1079139"/>
                  <a:pt x="770468" y="1075282"/>
                </a:cubicBez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960FC9D-D08C-CDBD-C88B-F47D67A3161D}"/>
              </a:ext>
            </a:extLst>
          </p:cNvPr>
          <p:cNvSpPr/>
          <p:nvPr/>
        </p:nvSpPr>
        <p:spPr>
          <a:xfrm>
            <a:off x="6380605" y="2613008"/>
            <a:ext cx="1181184" cy="1638068"/>
          </a:xfrm>
          <a:custGeom>
            <a:avLst/>
            <a:gdLst>
              <a:gd name="connsiteX0" fmla="*/ 0 w 465667"/>
              <a:gd name="connsiteY0" fmla="*/ 1067132 h 1119792"/>
              <a:gd name="connsiteX1" fmla="*/ 135467 w 465667"/>
              <a:gd name="connsiteY1" fmla="*/ 906266 h 1119792"/>
              <a:gd name="connsiteX2" fmla="*/ 245534 w 465667"/>
              <a:gd name="connsiteY2" fmla="*/ 332 h 1119792"/>
              <a:gd name="connsiteX3" fmla="*/ 364067 w 465667"/>
              <a:gd name="connsiteY3" fmla="*/ 1016332 h 1119792"/>
              <a:gd name="connsiteX4" fmla="*/ 465667 w 465667"/>
              <a:gd name="connsiteY4" fmla="*/ 1033266 h 1119792"/>
              <a:gd name="connsiteX0" fmla="*/ 0 w 643467"/>
              <a:gd name="connsiteY0" fmla="*/ 1067132 h 1113141"/>
              <a:gd name="connsiteX1" fmla="*/ 135467 w 643467"/>
              <a:gd name="connsiteY1" fmla="*/ 906266 h 1113141"/>
              <a:gd name="connsiteX2" fmla="*/ 245534 w 643467"/>
              <a:gd name="connsiteY2" fmla="*/ 332 h 1113141"/>
              <a:gd name="connsiteX3" fmla="*/ 364067 w 643467"/>
              <a:gd name="connsiteY3" fmla="*/ 1016332 h 1113141"/>
              <a:gd name="connsiteX4" fmla="*/ 643467 w 643467"/>
              <a:gd name="connsiteY4" fmla="*/ 1016332 h 1113141"/>
              <a:gd name="connsiteX0" fmla="*/ 0 w 965200"/>
              <a:gd name="connsiteY0" fmla="*/ 1067132 h 1119792"/>
              <a:gd name="connsiteX1" fmla="*/ 135467 w 965200"/>
              <a:gd name="connsiteY1" fmla="*/ 906266 h 1119792"/>
              <a:gd name="connsiteX2" fmla="*/ 245534 w 965200"/>
              <a:gd name="connsiteY2" fmla="*/ 332 h 1119792"/>
              <a:gd name="connsiteX3" fmla="*/ 364067 w 965200"/>
              <a:gd name="connsiteY3" fmla="*/ 1016332 h 1119792"/>
              <a:gd name="connsiteX4" fmla="*/ 965200 w 965200"/>
              <a:gd name="connsiteY4" fmla="*/ 1033266 h 1119792"/>
              <a:gd name="connsiteX0" fmla="*/ 0 w 1007534"/>
              <a:gd name="connsiteY0" fmla="*/ 1101000 h 1119794"/>
              <a:gd name="connsiteX1" fmla="*/ 177801 w 1007534"/>
              <a:gd name="connsiteY1" fmla="*/ 906268 h 1119794"/>
              <a:gd name="connsiteX2" fmla="*/ 287868 w 1007534"/>
              <a:gd name="connsiteY2" fmla="*/ 334 h 1119794"/>
              <a:gd name="connsiteX3" fmla="*/ 406401 w 1007534"/>
              <a:gd name="connsiteY3" fmla="*/ 1016334 h 1119794"/>
              <a:gd name="connsiteX4" fmla="*/ 1007534 w 1007534"/>
              <a:gd name="connsiteY4" fmla="*/ 1033268 h 1119794"/>
              <a:gd name="connsiteX0" fmla="*/ 53078 w 1060612"/>
              <a:gd name="connsiteY0" fmla="*/ 1101000 h 1119794"/>
              <a:gd name="connsiteX1" fmla="*/ 7464 w 1060612"/>
              <a:gd name="connsiteY1" fmla="*/ 1094391 h 1119794"/>
              <a:gd name="connsiteX2" fmla="*/ 230879 w 1060612"/>
              <a:gd name="connsiteY2" fmla="*/ 906268 h 1119794"/>
              <a:gd name="connsiteX3" fmla="*/ 340946 w 1060612"/>
              <a:gd name="connsiteY3" fmla="*/ 334 h 1119794"/>
              <a:gd name="connsiteX4" fmla="*/ 459479 w 1060612"/>
              <a:gd name="connsiteY4" fmla="*/ 1016334 h 1119794"/>
              <a:gd name="connsiteX5" fmla="*/ 1060612 w 1060612"/>
              <a:gd name="connsiteY5" fmla="*/ 1033268 h 1119794"/>
              <a:gd name="connsiteX0" fmla="*/ 512471 w 1520005"/>
              <a:gd name="connsiteY0" fmla="*/ 1101003 h 1145388"/>
              <a:gd name="connsiteX1" fmla="*/ 1190 w 1520005"/>
              <a:gd name="connsiteY1" fmla="*/ 1136727 h 1145388"/>
              <a:gd name="connsiteX2" fmla="*/ 690272 w 1520005"/>
              <a:gd name="connsiteY2" fmla="*/ 906271 h 1145388"/>
              <a:gd name="connsiteX3" fmla="*/ 800339 w 1520005"/>
              <a:gd name="connsiteY3" fmla="*/ 337 h 1145388"/>
              <a:gd name="connsiteX4" fmla="*/ 918872 w 1520005"/>
              <a:gd name="connsiteY4" fmla="*/ 1016337 h 1145388"/>
              <a:gd name="connsiteX5" fmla="*/ 1520005 w 1520005"/>
              <a:gd name="connsiteY5" fmla="*/ 1033271 h 1145388"/>
              <a:gd name="connsiteX0" fmla="*/ 101 w 1964368"/>
              <a:gd name="connsiteY0" fmla="*/ 1160270 h 1160901"/>
              <a:gd name="connsiteX1" fmla="*/ 445553 w 1964368"/>
              <a:gd name="connsiteY1" fmla="*/ 1136727 h 1160901"/>
              <a:gd name="connsiteX2" fmla="*/ 1134635 w 1964368"/>
              <a:gd name="connsiteY2" fmla="*/ 906271 h 1160901"/>
              <a:gd name="connsiteX3" fmla="*/ 1244702 w 1964368"/>
              <a:gd name="connsiteY3" fmla="*/ 337 h 1160901"/>
              <a:gd name="connsiteX4" fmla="*/ 1363235 w 1964368"/>
              <a:gd name="connsiteY4" fmla="*/ 1016337 h 1160901"/>
              <a:gd name="connsiteX5" fmla="*/ 1964368 w 1964368"/>
              <a:gd name="connsiteY5" fmla="*/ 1033271 h 1160901"/>
              <a:gd name="connsiteX0" fmla="*/ 43 w 1964310"/>
              <a:gd name="connsiteY0" fmla="*/ 1160264 h 1160264"/>
              <a:gd name="connsiteX1" fmla="*/ 1029695 w 1964310"/>
              <a:gd name="connsiteY1" fmla="*/ 1043587 h 1160264"/>
              <a:gd name="connsiteX2" fmla="*/ 1134577 w 1964310"/>
              <a:gd name="connsiteY2" fmla="*/ 906265 h 1160264"/>
              <a:gd name="connsiteX3" fmla="*/ 1244644 w 1964310"/>
              <a:gd name="connsiteY3" fmla="*/ 331 h 1160264"/>
              <a:gd name="connsiteX4" fmla="*/ 1363177 w 1964310"/>
              <a:gd name="connsiteY4" fmla="*/ 1016331 h 1160264"/>
              <a:gd name="connsiteX5" fmla="*/ 1964310 w 1964310"/>
              <a:gd name="connsiteY5" fmla="*/ 1033265 h 1160264"/>
              <a:gd name="connsiteX0" fmla="*/ 43 w 2396110"/>
              <a:gd name="connsiteY0" fmla="*/ 1160264 h 1160264"/>
              <a:gd name="connsiteX1" fmla="*/ 1029695 w 2396110"/>
              <a:gd name="connsiteY1" fmla="*/ 1043587 h 1160264"/>
              <a:gd name="connsiteX2" fmla="*/ 1134577 w 2396110"/>
              <a:gd name="connsiteY2" fmla="*/ 906265 h 1160264"/>
              <a:gd name="connsiteX3" fmla="*/ 1244644 w 2396110"/>
              <a:gd name="connsiteY3" fmla="*/ 331 h 1160264"/>
              <a:gd name="connsiteX4" fmla="*/ 1363177 w 2396110"/>
              <a:gd name="connsiteY4" fmla="*/ 1016331 h 1160264"/>
              <a:gd name="connsiteX5" fmla="*/ 2396110 w 2396110"/>
              <a:gd name="connsiteY5" fmla="*/ 1092532 h 1160264"/>
              <a:gd name="connsiteX0" fmla="*/ 89 w 1871223"/>
              <a:gd name="connsiteY0" fmla="*/ 1117931 h 1149377"/>
              <a:gd name="connsiteX1" fmla="*/ 504808 w 1871223"/>
              <a:gd name="connsiteY1" fmla="*/ 1043587 h 1149377"/>
              <a:gd name="connsiteX2" fmla="*/ 609690 w 1871223"/>
              <a:gd name="connsiteY2" fmla="*/ 906265 h 1149377"/>
              <a:gd name="connsiteX3" fmla="*/ 719757 w 1871223"/>
              <a:gd name="connsiteY3" fmla="*/ 331 h 1149377"/>
              <a:gd name="connsiteX4" fmla="*/ 838290 w 1871223"/>
              <a:gd name="connsiteY4" fmla="*/ 1016331 h 1149377"/>
              <a:gd name="connsiteX5" fmla="*/ 1871223 w 1871223"/>
              <a:gd name="connsiteY5" fmla="*/ 1092532 h 1149377"/>
              <a:gd name="connsiteX0" fmla="*/ 275 w 1541209"/>
              <a:gd name="connsiteY0" fmla="*/ 1092531 h 1149377"/>
              <a:gd name="connsiteX1" fmla="*/ 174794 w 1541209"/>
              <a:gd name="connsiteY1" fmla="*/ 1043587 h 1149377"/>
              <a:gd name="connsiteX2" fmla="*/ 279676 w 1541209"/>
              <a:gd name="connsiteY2" fmla="*/ 906265 h 1149377"/>
              <a:gd name="connsiteX3" fmla="*/ 389743 w 1541209"/>
              <a:gd name="connsiteY3" fmla="*/ 331 h 1149377"/>
              <a:gd name="connsiteX4" fmla="*/ 508276 w 1541209"/>
              <a:gd name="connsiteY4" fmla="*/ 1016331 h 1149377"/>
              <a:gd name="connsiteX5" fmla="*/ 1541209 w 1541209"/>
              <a:gd name="connsiteY5" fmla="*/ 1092532 h 1149377"/>
              <a:gd name="connsiteX0" fmla="*/ 275 w 770743"/>
              <a:gd name="connsiteY0" fmla="*/ 1092531 h 1139845"/>
              <a:gd name="connsiteX1" fmla="*/ 174794 w 770743"/>
              <a:gd name="connsiteY1" fmla="*/ 1043587 h 1139845"/>
              <a:gd name="connsiteX2" fmla="*/ 279676 w 770743"/>
              <a:gd name="connsiteY2" fmla="*/ 906265 h 1139845"/>
              <a:gd name="connsiteX3" fmla="*/ 389743 w 770743"/>
              <a:gd name="connsiteY3" fmla="*/ 331 h 1139845"/>
              <a:gd name="connsiteX4" fmla="*/ 508276 w 770743"/>
              <a:gd name="connsiteY4" fmla="*/ 1016331 h 1139845"/>
              <a:gd name="connsiteX5" fmla="*/ 770743 w 770743"/>
              <a:gd name="connsiteY5" fmla="*/ 1075598 h 1139845"/>
              <a:gd name="connsiteX0" fmla="*/ 207 w 770675"/>
              <a:gd name="connsiteY0" fmla="*/ 1092531 h 1139845"/>
              <a:gd name="connsiteX1" fmla="*/ 226977 w 770675"/>
              <a:gd name="connsiteY1" fmla="*/ 1050118 h 1139845"/>
              <a:gd name="connsiteX2" fmla="*/ 279608 w 770675"/>
              <a:gd name="connsiteY2" fmla="*/ 906265 h 1139845"/>
              <a:gd name="connsiteX3" fmla="*/ 389675 w 770675"/>
              <a:gd name="connsiteY3" fmla="*/ 331 h 1139845"/>
              <a:gd name="connsiteX4" fmla="*/ 508208 w 770675"/>
              <a:gd name="connsiteY4" fmla="*/ 1016331 h 1139845"/>
              <a:gd name="connsiteX5" fmla="*/ 770675 w 770675"/>
              <a:gd name="connsiteY5" fmla="*/ 1075598 h 1139845"/>
              <a:gd name="connsiteX0" fmla="*/ 207 w 770675"/>
              <a:gd name="connsiteY0" fmla="*/ 1092531 h 1122887"/>
              <a:gd name="connsiteX1" fmla="*/ 226977 w 770675"/>
              <a:gd name="connsiteY1" fmla="*/ 1050118 h 1122887"/>
              <a:gd name="connsiteX2" fmla="*/ 279608 w 770675"/>
              <a:gd name="connsiteY2" fmla="*/ 906265 h 1122887"/>
              <a:gd name="connsiteX3" fmla="*/ 389675 w 770675"/>
              <a:gd name="connsiteY3" fmla="*/ 331 h 1122887"/>
              <a:gd name="connsiteX4" fmla="*/ 508208 w 770675"/>
              <a:gd name="connsiteY4" fmla="*/ 1016331 h 1122887"/>
              <a:gd name="connsiteX5" fmla="*/ 551373 w 770675"/>
              <a:gd name="connsiteY5" fmla="*/ 1098743 h 1122887"/>
              <a:gd name="connsiteX6" fmla="*/ 770675 w 770675"/>
              <a:gd name="connsiteY6" fmla="*/ 1075598 h 1122887"/>
              <a:gd name="connsiteX0" fmla="*/ 253 w 770721"/>
              <a:gd name="connsiteY0" fmla="*/ 1092532 h 1122888"/>
              <a:gd name="connsiteX1" fmla="*/ 187835 w 770721"/>
              <a:gd name="connsiteY1" fmla="*/ 1063182 h 1122888"/>
              <a:gd name="connsiteX2" fmla="*/ 279654 w 770721"/>
              <a:gd name="connsiteY2" fmla="*/ 906266 h 1122888"/>
              <a:gd name="connsiteX3" fmla="*/ 389721 w 770721"/>
              <a:gd name="connsiteY3" fmla="*/ 332 h 1122888"/>
              <a:gd name="connsiteX4" fmla="*/ 508254 w 770721"/>
              <a:gd name="connsiteY4" fmla="*/ 1016332 h 1122888"/>
              <a:gd name="connsiteX5" fmla="*/ 551419 w 770721"/>
              <a:gd name="connsiteY5" fmla="*/ 1098744 h 1122888"/>
              <a:gd name="connsiteX6" fmla="*/ 770721 w 770721"/>
              <a:gd name="connsiteY6" fmla="*/ 1075599 h 1122888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36327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532 h 1114831"/>
              <a:gd name="connsiteX1" fmla="*/ 187835 w 770721"/>
              <a:gd name="connsiteY1" fmla="*/ 1063182 h 1114831"/>
              <a:gd name="connsiteX2" fmla="*/ 279654 w 770721"/>
              <a:gd name="connsiteY2" fmla="*/ 906266 h 1114831"/>
              <a:gd name="connsiteX3" fmla="*/ 389721 w 770721"/>
              <a:gd name="connsiteY3" fmla="*/ 332 h 1114831"/>
              <a:gd name="connsiteX4" fmla="*/ 508254 w 770721"/>
              <a:gd name="connsiteY4" fmla="*/ 1016332 h 1114831"/>
              <a:gd name="connsiteX5" fmla="*/ 623264 w 770721"/>
              <a:gd name="connsiteY5" fmla="*/ 1079149 h 1114831"/>
              <a:gd name="connsiteX6" fmla="*/ 770721 w 770721"/>
              <a:gd name="connsiteY6" fmla="*/ 1075599 h 1114831"/>
              <a:gd name="connsiteX0" fmla="*/ 253 w 770721"/>
              <a:gd name="connsiteY0" fmla="*/ 1092205 h 1092205"/>
              <a:gd name="connsiteX1" fmla="*/ 187835 w 770721"/>
              <a:gd name="connsiteY1" fmla="*/ 1062855 h 1092205"/>
              <a:gd name="connsiteX2" fmla="*/ 279654 w 770721"/>
              <a:gd name="connsiteY2" fmla="*/ 905939 h 1092205"/>
              <a:gd name="connsiteX3" fmla="*/ 389721 w 770721"/>
              <a:gd name="connsiteY3" fmla="*/ 5 h 1092205"/>
              <a:gd name="connsiteX4" fmla="*/ 501722 w 770721"/>
              <a:gd name="connsiteY4" fmla="*/ 918034 h 1092205"/>
              <a:gd name="connsiteX5" fmla="*/ 623264 w 770721"/>
              <a:gd name="connsiteY5" fmla="*/ 1078822 h 1092205"/>
              <a:gd name="connsiteX6" fmla="*/ 770721 w 770721"/>
              <a:gd name="connsiteY6" fmla="*/ 1075272 h 1092205"/>
              <a:gd name="connsiteX0" fmla="*/ 253 w 770721"/>
              <a:gd name="connsiteY0" fmla="*/ 1092315 h 1092315"/>
              <a:gd name="connsiteX1" fmla="*/ 187835 w 770721"/>
              <a:gd name="connsiteY1" fmla="*/ 1062965 h 1092315"/>
              <a:gd name="connsiteX2" fmla="*/ 279654 w 770721"/>
              <a:gd name="connsiteY2" fmla="*/ 906049 h 1092315"/>
              <a:gd name="connsiteX3" fmla="*/ 389721 w 770721"/>
              <a:gd name="connsiteY3" fmla="*/ 115 h 1092315"/>
              <a:gd name="connsiteX4" fmla="*/ 562471 w 770721"/>
              <a:gd name="connsiteY4" fmla="*/ 844718 h 1092315"/>
              <a:gd name="connsiteX5" fmla="*/ 623264 w 770721"/>
              <a:gd name="connsiteY5" fmla="*/ 1078932 h 1092315"/>
              <a:gd name="connsiteX6" fmla="*/ 770721 w 770721"/>
              <a:gd name="connsiteY6" fmla="*/ 1075382 h 1092315"/>
              <a:gd name="connsiteX0" fmla="*/ 253 w 770721"/>
              <a:gd name="connsiteY0" fmla="*/ 1092215 h 1092215"/>
              <a:gd name="connsiteX1" fmla="*/ 187835 w 770721"/>
              <a:gd name="connsiteY1" fmla="*/ 1062865 h 1092215"/>
              <a:gd name="connsiteX2" fmla="*/ 196814 w 770721"/>
              <a:gd name="connsiteY2" fmla="*/ 866412 h 1092215"/>
              <a:gd name="connsiteX3" fmla="*/ 389721 w 770721"/>
              <a:gd name="connsiteY3" fmla="*/ 15 h 1092215"/>
              <a:gd name="connsiteX4" fmla="*/ 562471 w 770721"/>
              <a:gd name="connsiteY4" fmla="*/ 844618 h 1092215"/>
              <a:gd name="connsiteX5" fmla="*/ 623264 w 770721"/>
              <a:gd name="connsiteY5" fmla="*/ 1078832 h 1092215"/>
              <a:gd name="connsiteX6" fmla="*/ 770721 w 770721"/>
              <a:gd name="connsiteY6" fmla="*/ 1075282 h 1092215"/>
              <a:gd name="connsiteX0" fmla="*/ 0 w 770468"/>
              <a:gd name="connsiteY0" fmla="*/ 1092215 h 1092215"/>
              <a:gd name="connsiteX1" fmla="*/ 126833 w 770468"/>
              <a:gd name="connsiteY1" fmla="*/ 1074161 h 1092215"/>
              <a:gd name="connsiteX2" fmla="*/ 196561 w 770468"/>
              <a:gd name="connsiteY2" fmla="*/ 866412 h 1092215"/>
              <a:gd name="connsiteX3" fmla="*/ 389468 w 770468"/>
              <a:gd name="connsiteY3" fmla="*/ 15 h 1092215"/>
              <a:gd name="connsiteX4" fmla="*/ 562218 w 770468"/>
              <a:gd name="connsiteY4" fmla="*/ 844618 h 1092215"/>
              <a:gd name="connsiteX5" fmla="*/ 623011 w 770468"/>
              <a:gd name="connsiteY5" fmla="*/ 1078832 h 1092215"/>
              <a:gd name="connsiteX6" fmla="*/ 770468 w 770468"/>
              <a:gd name="connsiteY6" fmla="*/ 1075282 h 1092215"/>
              <a:gd name="connsiteX0" fmla="*/ 0 w 770468"/>
              <a:gd name="connsiteY0" fmla="*/ 1092215 h 1092215"/>
              <a:gd name="connsiteX1" fmla="*/ 126833 w 770468"/>
              <a:gd name="connsiteY1" fmla="*/ 1074161 h 1092215"/>
              <a:gd name="connsiteX2" fmla="*/ 196561 w 770468"/>
              <a:gd name="connsiteY2" fmla="*/ 866412 h 1092215"/>
              <a:gd name="connsiteX3" fmla="*/ 389468 w 770468"/>
              <a:gd name="connsiteY3" fmla="*/ 15 h 1092215"/>
              <a:gd name="connsiteX4" fmla="*/ 562218 w 770468"/>
              <a:gd name="connsiteY4" fmla="*/ 844618 h 1092215"/>
              <a:gd name="connsiteX5" fmla="*/ 601716 w 770468"/>
              <a:gd name="connsiteY5" fmla="*/ 1007496 h 1092215"/>
              <a:gd name="connsiteX6" fmla="*/ 623011 w 770468"/>
              <a:gd name="connsiteY6" fmla="*/ 1078832 h 1092215"/>
              <a:gd name="connsiteX7" fmla="*/ 770468 w 770468"/>
              <a:gd name="connsiteY7" fmla="*/ 1075282 h 1092215"/>
              <a:gd name="connsiteX0" fmla="*/ 0 w 770468"/>
              <a:gd name="connsiteY0" fmla="*/ 1092215 h 1092215"/>
              <a:gd name="connsiteX1" fmla="*/ 126833 w 770468"/>
              <a:gd name="connsiteY1" fmla="*/ 1074161 h 1092215"/>
              <a:gd name="connsiteX2" fmla="*/ 196561 w 770468"/>
              <a:gd name="connsiteY2" fmla="*/ 866412 h 1092215"/>
              <a:gd name="connsiteX3" fmla="*/ 389468 w 770468"/>
              <a:gd name="connsiteY3" fmla="*/ 15 h 1092215"/>
              <a:gd name="connsiteX4" fmla="*/ 562218 w 770468"/>
              <a:gd name="connsiteY4" fmla="*/ 844618 h 1092215"/>
              <a:gd name="connsiteX5" fmla="*/ 601716 w 770468"/>
              <a:gd name="connsiteY5" fmla="*/ 1007496 h 1092215"/>
              <a:gd name="connsiteX6" fmla="*/ 650625 w 770468"/>
              <a:gd name="connsiteY6" fmla="*/ 1084481 h 1092215"/>
              <a:gd name="connsiteX7" fmla="*/ 770468 w 770468"/>
              <a:gd name="connsiteY7" fmla="*/ 1075282 h 1092215"/>
              <a:gd name="connsiteX0" fmla="*/ 0 w 770468"/>
              <a:gd name="connsiteY0" fmla="*/ 1092215 h 1092758"/>
              <a:gd name="connsiteX1" fmla="*/ 126833 w 770468"/>
              <a:gd name="connsiteY1" fmla="*/ 1074161 h 1092758"/>
              <a:gd name="connsiteX2" fmla="*/ 196561 w 770468"/>
              <a:gd name="connsiteY2" fmla="*/ 866412 h 1092758"/>
              <a:gd name="connsiteX3" fmla="*/ 389468 w 770468"/>
              <a:gd name="connsiteY3" fmla="*/ 15 h 1092758"/>
              <a:gd name="connsiteX4" fmla="*/ 562218 w 770468"/>
              <a:gd name="connsiteY4" fmla="*/ 844618 h 1092758"/>
              <a:gd name="connsiteX5" fmla="*/ 601716 w 770468"/>
              <a:gd name="connsiteY5" fmla="*/ 1007496 h 1092758"/>
              <a:gd name="connsiteX6" fmla="*/ 667193 w 770468"/>
              <a:gd name="connsiteY6" fmla="*/ 1090130 h 1092758"/>
              <a:gd name="connsiteX7" fmla="*/ 770468 w 770468"/>
              <a:gd name="connsiteY7" fmla="*/ 1075282 h 109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468" h="1092758">
                <a:moveTo>
                  <a:pt x="0" y="1092215"/>
                </a:moveTo>
                <a:lnTo>
                  <a:pt x="126833" y="1074161"/>
                </a:lnTo>
                <a:cubicBezTo>
                  <a:pt x="156466" y="1041706"/>
                  <a:pt x="152789" y="1045436"/>
                  <a:pt x="196561" y="866412"/>
                </a:cubicBezTo>
                <a:cubicBezTo>
                  <a:pt x="240334" y="687388"/>
                  <a:pt x="328525" y="3647"/>
                  <a:pt x="389468" y="15"/>
                </a:cubicBezTo>
                <a:cubicBezTo>
                  <a:pt x="450411" y="-3617"/>
                  <a:pt x="532366" y="679529"/>
                  <a:pt x="562218" y="844618"/>
                </a:cubicBezTo>
                <a:cubicBezTo>
                  <a:pt x="592070" y="1009707"/>
                  <a:pt x="591584" y="968460"/>
                  <a:pt x="601716" y="1007496"/>
                </a:cubicBezTo>
                <a:cubicBezTo>
                  <a:pt x="611848" y="1046532"/>
                  <a:pt x="633545" y="1076008"/>
                  <a:pt x="667193" y="1090130"/>
                </a:cubicBezTo>
                <a:cubicBezTo>
                  <a:pt x="710937" y="1100008"/>
                  <a:pt x="733918" y="1079139"/>
                  <a:pt x="770468" y="1075282"/>
                </a:cubicBezTo>
              </a:path>
            </a:pathLst>
          </a:custGeom>
          <a:solidFill>
            <a:srgbClr val="FF0000"/>
          </a:solidFill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B616F0-1F3E-C06B-E39D-4B2EFBC7E570}"/>
              </a:ext>
            </a:extLst>
          </p:cNvPr>
          <p:cNvSpPr txBox="1"/>
          <p:nvPr/>
        </p:nvSpPr>
        <p:spPr>
          <a:xfrm>
            <a:off x="7154910" y="2518272"/>
            <a:ext cx="10932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i="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rimed</a:t>
            </a:r>
            <a:r>
              <a:rPr lang="de-DE" sz="1200" b="1" i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1200" b="1" i="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particles</a:t>
            </a:r>
            <a:endParaRPr lang="en-DE" sz="1200" b="1" i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B59E3-4C89-4159-9427-91CC7DDEF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peak-based hydrometeor classification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3E0A6-DC4F-AFA1-FDB9-D546A03970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86"/>
          <a:stretch/>
        </p:blipFill>
        <p:spPr>
          <a:xfrm>
            <a:off x="-7399" y="2608218"/>
            <a:ext cx="5498265" cy="2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5" grpId="0"/>
      <p:bldP spid="26" grpId="0"/>
      <p:bldP spid="27" grpId="0"/>
      <p:bldP spid="28" grpId="0"/>
      <p:bldP spid="29" grpId="0"/>
      <p:bldP spid="30" grpId="0" animBg="1"/>
      <p:bldP spid="34" grpId="0" animBg="1"/>
      <p:bldP spid="35" grpId="0"/>
      <p:bldP spid="38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067" y="1837161"/>
            <a:ext cx="4171683" cy="2653307"/>
          </a:xfrm>
          <a:prstGeom prst="rect">
            <a:avLst/>
          </a:prstGeom>
        </p:spPr>
      </p:pic>
      <p:sp>
        <p:nvSpPr>
          <p:cNvPr id="7" name="Textfeld 30"/>
          <p:cNvSpPr>
            <a:spLocks/>
          </p:cNvSpPr>
          <p:nvPr/>
        </p:nvSpPr>
        <p:spPr bwMode="auto">
          <a:xfrm>
            <a:off x="562582" y="3767880"/>
            <a:ext cx="160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70C0"/>
                </a:solidFill>
              </a:rPr>
              <a:t>Punta Arenas</a:t>
            </a:r>
          </a:p>
        </p:txBody>
      </p:sp>
      <p:sp>
        <p:nvSpPr>
          <p:cNvPr id="8" name="Textfeld 31"/>
          <p:cNvSpPr>
            <a:spLocks/>
          </p:cNvSpPr>
          <p:nvPr/>
        </p:nvSpPr>
        <p:spPr bwMode="auto">
          <a:xfrm>
            <a:off x="2640766" y="2074028"/>
            <a:ext cx="90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9051"/>
                </a:solidFill>
              </a:rPr>
              <a:t>Leipzig</a:t>
            </a:r>
          </a:p>
        </p:txBody>
      </p:sp>
      <p:sp>
        <p:nvSpPr>
          <p:cNvPr id="9" name="Stern mit 5 Zacken 36"/>
          <p:cNvSpPr/>
          <p:nvPr/>
        </p:nvSpPr>
        <p:spPr bwMode="auto">
          <a:xfrm>
            <a:off x="2546792" y="2350527"/>
            <a:ext cx="217055" cy="21705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90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38"/>
          <p:cNvSpPr/>
          <p:nvPr/>
        </p:nvSpPr>
        <p:spPr bwMode="auto">
          <a:xfrm>
            <a:off x="1290434" y="4109566"/>
            <a:ext cx="116847" cy="116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55"/>
          <p:cNvSpPr>
            <a:spLocks/>
          </p:cNvSpPr>
          <p:nvPr/>
        </p:nvSpPr>
        <p:spPr bwMode="auto">
          <a:xfrm>
            <a:off x="142904" y="705858"/>
            <a:ext cx="8937409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  <a:defRPr/>
            </a:pPr>
            <a:r>
              <a:rPr lang="de-DE" sz="2000" dirty="0"/>
              <a:t>Central Europe vs. Southern Chile: stark </a:t>
            </a:r>
            <a:r>
              <a:rPr lang="de-DE" sz="2000" dirty="0" err="1"/>
              <a:t>contrast</a:t>
            </a:r>
            <a:r>
              <a:rPr lang="de-DE" sz="2000" dirty="0"/>
              <a:t> in </a:t>
            </a:r>
            <a:r>
              <a:rPr lang="de-DE" sz="2000" dirty="0" err="1"/>
              <a:t>ice</a:t>
            </a:r>
            <a:r>
              <a:rPr lang="de-DE" sz="2000" dirty="0"/>
              <a:t> </a:t>
            </a:r>
            <a:r>
              <a:rPr lang="de-DE" sz="2000" dirty="0" err="1"/>
              <a:t>formation</a:t>
            </a:r>
            <a:r>
              <a:rPr lang="de-DE" sz="2000" dirty="0"/>
              <a:t> </a:t>
            </a:r>
            <a:r>
              <a:rPr lang="de-DE" sz="2000" dirty="0" err="1"/>
              <a:t>efficiency</a:t>
            </a:r>
            <a:r>
              <a:rPr lang="de-DE" sz="2000" dirty="0"/>
              <a:t> in </a:t>
            </a:r>
            <a:r>
              <a:rPr lang="de-DE" sz="2000" dirty="0" err="1"/>
              <a:t>thin</a:t>
            </a:r>
            <a:r>
              <a:rPr lang="de-DE" sz="2000" dirty="0"/>
              <a:t> </a:t>
            </a:r>
            <a:r>
              <a:rPr lang="de-DE" sz="2000" dirty="0" err="1"/>
              <a:t>stratiform</a:t>
            </a:r>
            <a:r>
              <a:rPr lang="de-DE" sz="2000" dirty="0"/>
              <a:t> </a:t>
            </a:r>
            <a:r>
              <a:rPr lang="de-DE" sz="2000" dirty="0" err="1"/>
              <a:t>clouds</a:t>
            </a:r>
            <a:r>
              <a:rPr lang="de-DE" sz="2000" dirty="0"/>
              <a:t> </a:t>
            </a:r>
            <a:r>
              <a:rPr lang="de-DE" sz="2000" dirty="0" err="1"/>
              <a:t>likely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INP </a:t>
            </a:r>
            <a:r>
              <a:rPr lang="de-DE" sz="2000" dirty="0" err="1"/>
              <a:t>availability</a:t>
            </a:r>
            <a:r>
              <a:rPr lang="de-DE" sz="2000" dirty="0"/>
              <a:t> (</a:t>
            </a:r>
            <a:r>
              <a:rPr lang="de-DE" sz="2000" dirty="0" err="1"/>
              <a:t>Radenz</a:t>
            </a:r>
            <a:r>
              <a:rPr lang="de-DE" sz="2000" dirty="0"/>
              <a:t> et al., 2021)</a:t>
            </a:r>
          </a:p>
          <a:p>
            <a:pPr marL="342900" indent="-342900">
              <a:buFont typeface="Wingdings" pitchFamily="2" charset="2"/>
              <a:buChar char="à"/>
              <a:defRPr/>
            </a:pPr>
            <a:r>
              <a:rPr lang="de-DE" sz="20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contrasts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 in </a:t>
            </a:r>
            <a:r>
              <a:rPr lang="de-DE" sz="20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riming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occurrence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 in </a:t>
            </a:r>
            <a:r>
              <a:rPr lang="de-DE" sz="20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thick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cloud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systems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C6E50-4020-E1DC-E0CF-2217E6F03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828" y="1777278"/>
            <a:ext cx="3237241" cy="289902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5F7D5EC-2290-1109-1AC6-7A01F7B634D9}"/>
              </a:ext>
            </a:extLst>
          </p:cNvPr>
          <p:cNvSpPr txBox="1">
            <a:spLocks/>
          </p:cNvSpPr>
          <p:nvPr/>
        </p:nvSpPr>
        <p:spPr>
          <a:xfrm>
            <a:off x="457199" y="304801"/>
            <a:ext cx="8234364" cy="42067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rgbClr val="262A3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9pPr>
          </a:lstStyle>
          <a:p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Contrast</a:t>
            </a:r>
            <a:r>
              <a:rPr lang="de-DE" dirty="0"/>
              <a:t> in Cloud </a:t>
            </a:r>
            <a:r>
              <a:rPr lang="de-DE" dirty="0" err="1"/>
              <a:t>phase</a:t>
            </a:r>
            <a:r>
              <a:rPr lang="de-DE" dirty="0"/>
              <a:t>  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72E1F9-E219-74E5-2D47-B6B1A42F9BA1}"/>
              </a:ext>
            </a:extLst>
          </p:cNvPr>
          <p:cNvSpPr/>
          <p:nvPr/>
        </p:nvSpPr>
        <p:spPr>
          <a:xfrm>
            <a:off x="2730394" y="2589883"/>
            <a:ext cx="144000" cy="144000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26E38743-7F19-B1D8-F733-5DA14B7837EA}"/>
              </a:ext>
            </a:extLst>
          </p:cNvPr>
          <p:cNvSpPr>
            <a:spLocks/>
          </p:cNvSpPr>
          <p:nvPr/>
        </p:nvSpPr>
        <p:spPr bwMode="auto">
          <a:xfrm>
            <a:off x="1998404" y="263747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FF9300"/>
                </a:solidFill>
              </a:rPr>
              <a:t>Limassol</a:t>
            </a:r>
          </a:p>
        </p:txBody>
      </p:sp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90926F63-F242-8666-2E76-54559BA17DF7}"/>
              </a:ext>
            </a:extLst>
          </p:cNvPr>
          <p:cNvSpPr txBox="1">
            <a:spLocks/>
          </p:cNvSpPr>
          <p:nvPr/>
        </p:nvSpPr>
        <p:spPr>
          <a:xfrm>
            <a:off x="8339769" y="4868347"/>
            <a:ext cx="351794" cy="2154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ABC642DC-4027-4785-8EC1-7265DE27C53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289BA-F00E-0AE1-D8D2-96722448B53C}"/>
              </a:ext>
            </a:extLst>
          </p:cNvPr>
          <p:cNvSpPr txBox="1"/>
          <p:nvPr/>
        </p:nvSpPr>
        <p:spPr>
          <a:xfrm>
            <a:off x="7874025" y="4472142"/>
            <a:ext cx="113332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DE" sz="14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Radenz, 2021</a:t>
            </a:r>
          </a:p>
        </p:txBody>
      </p:sp>
    </p:spTree>
    <p:extLst>
      <p:ext uri="{BB962C8B-B14F-4D97-AF65-F5344CB8AC3E}">
        <p14:creationId xmlns:p14="http://schemas.microsoft.com/office/powerpoint/2010/main" val="4065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1DB0D-E952-CDAF-CAFE-4DCE5C52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223FE-ADE5-D985-A6A6-05E8F5B2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15" y="717012"/>
            <a:ext cx="4170874" cy="3128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6FB55-4AF3-A922-4A41-484003C0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113" y="946145"/>
            <a:ext cx="3329687" cy="2981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3BE09-0379-0502-6D5F-625DABB659FF}"/>
              </a:ext>
            </a:extLst>
          </p:cNvPr>
          <p:cNvSpPr txBox="1"/>
          <p:nvPr/>
        </p:nvSpPr>
        <p:spPr>
          <a:xfrm rot="16200000">
            <a:off x="-81962" y="2538386"/>
            <a:ext cx="23519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sz="1100" b="1" dirty="0">
                <a:latin typeface="Arial" panose="020B0604020202020204" pitchFamily="34" charset="0"/>
                <a:cs typeface="Arial" panose="020B0604020202020204" pitchFamily="34" charset="0"/>
              </a:rPr>
              <a:t>fraction of ice-containing clouds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6DB52-A2BB-8A27-E741-419BCC580135}"/>
              </a:ext>
            </a:extLst>
          </p:cNvPr>
          <p:cNvSpPr txBox="1"/>
          <p:nvPr/>
        </p:nvSpPr>
        <p:spPr>
          <a:xfrm rot="16200000">
            <a:off x="3461339" y="2150285"/>
            <a:ext cx="23519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sz="1100" b="1" dirty="0">
                <a:latin typeface="Arial" panose="020B0604020202020204" pitchFamily="34" charset="0"/>
                <a:cs typeface="Arial" panose="020B0604020202020204" pitchFamily="34" charset="0"/>
              </a:rPr>
              <a:t>probability of rimed peak [%]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69E5B-1075-9B29-7F42-891CDDA17A84}"/>
                  </a:ext>
                </a:extLst>
              </p:cNvPr>
              <p:cNvSpPr txBox="1"/>
              <p:nvPr/>
            </p:nvSpPr>
            <p:spPr>
              <a:xfrm>
                <a:off x="1659752" y="3651065"/>
                <a:ext cx="235195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DE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cloud top temperature [</a:t>
                </a:r>
                <a14:m>
                  <m:oMath xmlns:m="http://schemas.openxmlformats.org/officeDocument/2006/math">
                    <m:r>
                      <a:rPr lang="en-DE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DE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69E5B-1075-9B29-7F42-891CDDA17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52" y="3651065"/>
                <a:ext cx="2351953" cy="2616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837307-277E-C7BE-2F0F-23C16BBA884D}"/>
                  </a:ext>
                </a:extLst>
              </p:cNvPr>
              <p:cNvSpPr txBox="1"/>
              <p:nvPr/>
            </p:nvSpPr>
            <p:spPr>
              <a:xfrm>
                <a:off x="5741752" y="3666344"/>
                <a:ext cx="235195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DE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</a:t>
                </a:r>
                <a14:m>
                  <m:oMath xmlns:m="http://schemas.openxmlformats.org/officeDocument/2006/math">
                    <m:r>
                      <a:rPr lang="en-DE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DE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837307-277E-C7BE-2F0F-23C16BBA8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52" y="3666344"/>
                <a:ext cx="2351953" cy="2616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442E2D-E421-F4C2-AF6D-76E4F8149155}"/>
              </a:ext>
            </a:extLst>
          </p:cNvPr>
          <p:cNvSpPr txBox="1"/>
          <p:nvPr/>
        </p:nvSpPr>
        <p:spPr>
          <a:xfrm>
            <a:off x="6281057" y="432162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reliminary !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337D0-D37A-18EF-8E5D-EF3BF2E85454}"/>
              </a:ext>
            </a:extLst>
          </p:cNvPr>
          <p:cNvSpPr txBox="1">
            <a:spLocks/>
          </p:cNvSpPr>
          <p:nvPr/>
        </p:nvSpPr>
        <p:spPr bwMode="auto">
          <a:xfrm>
            <a:off x="457199" y="304801"/>
            <a:ext cx="8234364" cy="42067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rgbClr val="262A3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9pPr>
          </a:lstStyle>
          <a:p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Contrast</a:t>
            </a:r>
            <a:r>
              <a:rPr lang="de-DE" dirty="0"/>
              <a:t> in </a:t>
            </a:r>
            <a:r>
              <a:rPr lang="de-DE" dirty="0" err="1"/>
              <a:t>riming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UniLeipzig_PPT Vorlage_170609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sterfoliensatz_4zu3 [Schreibgeschützt]" id="{517301A7-E875-4B8B-B45D-49EB9D353A55}" vid="{A348B45F-D26F-4CB1-8FF9-EC2AD8821236}"/>
    </a:ext>
  </a:extLst>
</a:theme>
</file>

<file path=ppt/theme/theme2.xml><?xml version="1.0" encoding="utf-8"?>
<a:theme xmlns:a="http://schemas.openxmlformats.org/drawingml/2006/main" name="1_UniLeipzig_PPT Vorlage_170609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usterfoliensatz_4zu3 [Schreibgeschützt]" id="{517301A7-E875-4B8B-B45D-49EB9D353A55}" vid="{11C45154-8A0F-47B8-86E6-BF0EECB9AE0E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Musterfoliensatz_4zu3</Template>
  <TotalTime>2960</TotalTime>
  <Words>1046</Words>
  <Application>Microsoft Macintosh PowerPoint</Application>
  <PresentationFormat>On-screen Show (16:9)</PresentationFormat>
  <Paragraphs>176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Consolas</vt:lpstr>
      <vt:lpstr>Futura</vt:lpstr>
      <vt:lpstr>Helvetica</vt:lpstr>
      <vt:lpstr>Symbol</vt:lpstr>
      <vt:lpstr>Wingdings</vt:lpstr>
      <vt:lpstr>UniLeipzig_PPT Vorlage_170609</vt:lpstr>
      <vt:lpstr>1_UniLeipzig_PPT Vorlage_170609</vt:lpstr>
      <vt:lpstr>analyzing &amp; Interpreting cloud radar Doppler spectrum peaks  </vt:lpstr>
      <vt:lpstr>Cloud radar doppler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insects with PEAKO/peakTree</vt:lpstr>
      <vt:lpstr>Detecting insects with PEAKO/peakTree</vt:lpstr>
      <vt:lpstr>Thanks for your attention!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in Arial Bold Kann auch dreizeilig sein muss aber nicht</dc:title>
  <dc:creator>mlochmann</dc:creator>
  <cp:lastModifiedBy>Teresa Vogl</cp:lastModifiedBy>
  <cp:revision>863</cp:revision>
  <dcterms:created xsi:type="dcterms:W3CDTF">2018-09-05T07:18:56Z</dcterms:created>
  <dcterms:modified xsi:type="dcterms:W3CDTF">2025-03-19T12:40:23Z</dcterms:modified>
</cp:coreProperties>
</file>