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0" r:id="rId1"/>
    <p:sldMasterId id="2147484083" r:id="rId2"/>
  </p:sldMasterIdLst>
  <p:notesMasterIdLst>
    <p:notesMasterId r:id="rId22"/>
  </p:notesMasterIdLst>
  <p:sldIdLst>
    <p:sldId id="478" r:id="rId3"/>
    <p:sldId id="592" r:id="rId4"/>
    <p:sldId id="482" r:id="rId5"/>
    <p:sldId id="558" r:id="rId6"/>
    <p:sldId id="647" r:id="rId7"/>
    <p:sldId id="659" r:id="rId8"/>
    <p:sldId id="648" r:id="rId9"/>
    <p:sldId id="641" r:id="rId10"/>
    <p:sldId id="642" r:id="rId11"/>
    <p:sldId id="655" r:id="rId12"/>
    <p:sldId id="656" r:id="rId13"/>
    <p:sldId id="657" r:id="rId14"/>
    <p:sldId id="643" r:id="rId15"/>
    <p:sldId id="644" r:id="rId16"/>
    <p:sldId id="658" r:id="rId17"/>
    <p:sldId id="660" r:id="rId18"/>
    <p:sldId id="636" r:id="rId19"/>
    <p:sldId id="565" r:id="rId20"/>
    <p:sldId id="654" r:id="rId21"/>
  </p:sldIdLst>
  <p:sldSz cx="12192000" cy="6858000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D35B"/>
    <a:srgbClr val="008000"/>
    <a:srgbClr val="0070C0"/>
    <a:srgbClr val="0066FF"/>
    <a:srgbClr val="000000"/>
    <a:srgbClr val="FFDB6F"/>
    <a:srgbClr val="FF6600"/>
    <a:srgbClr val="44EC54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1798" autoAdjust="0"/>
  </p:normalViewPr>
  <p:slideViewPr>
    <p:cSldViewPr>
      <p:cViewPr varScale="1">
        <p:scale>
          <a:sx n="80" d="100"/>
          <a:sy n="80" d="100"/>
        </p:scale>
        <p:origin x="58" y="32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C45E3EC5-1F4A-4A14-B899-6CB118164480}" type="datetimeFigureOut">
              <a:rPr lang="el-GR" smtClean="0"/>
              <a:t>20/3/2025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9B7A6F0F-9047-4FF5-9D30-9527145CE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738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6F0F-9047-4FF5-9D30-9527145CE1A6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967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17609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1242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after considering both aspects the fraction of ice-containing clouds </a:t>
            </a:r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free-tropospheric and non-wave conditions 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estimated.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remaining difference in ice formation frequency can then be attributed to </a:t>
            </a:r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differences in aerosol properties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At Punta Arenas, ice formation is less frequent at temperatures, where ice-nucleating particles are at least a factor 10 less common.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Additionally we could show, that the ice virga over Punta Arenas contained less ice mass and had a lower ice to liquid content ratio.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67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are dealing here with aerosol cloud interactions</a:t>
            </a:r>
          </a:p>
          <a:p>
            <a:endParaRPr lang="en-US" baseline="0" dirty="0"/>
          </a:p>
          <a:p>
            <a:r>
              <a:rPr lang="en-US" dirty="0"/>
              <a:t>conceptual view on</a:t>
            </a:r>
            <a:r>
              <a:rPr lang="en-US" baseline="0" dirty="0"/>
              <a:t> cloud microphysics</a:t>
            </a:r>
          </a:p>
          <a:p>
            <a:endParaRPr lang="en-US" baseline="0" dirty="0"/>
          </a:p>
          <a:p>
            <a:r>
              <a:rPr lang="en-US" baseline="0" dirty="0"/>
              <a:t>aerosols -&gt; updraft -&gt; cloud droplets if enough moisture is available -&gt; </a:t>
            </a:r>
          </a:p>
          <a:p>
            <a:r>
              <a:rPr lang="en-US" baseline="0" dirty="0"/>
              <a:t>collision coalescence effective -&gt; droplets grow-&gt; warm rain</a:t>
            </a:r>
          </a:p>
          <a:p>
            <a:endParaRPr lang="en-US" baseline="0" dirty="0"/>
          </a:p>
          <a:p>
            <a:r>
              <a:rPr lang="en-US" baseline="0" dirty="0"/>
              <a:t>slightly colder temperatures, still liquid water, but some aerosol particles might act as ice nucleating particles and form ice</a:t>
            </a:r>
          </a:p>
          <a:p>
            <a:r>
              <a:rPr lang="en-US" baseline="0" dirty="0"/>
              <a:t>for very low temperatures ice also form homogeneously.</a:t>
            </a:r>
          </a:p>
          <a:p>
            <a:endParaRPr lang="en-US" baseline="0" dirty="0"/>
          </a:p>
          <a:p>
            <a:r>
              <a:rPr lang="en-US" baseline="0" dirty="0"/>
              <a:t>In the  mixed phase situation the ice particles grow efficiently on the expense of water droplets and will start to sediment.</a:t>
            </a:r>
          </a:p>
          <a:p>
            <a:r>
              <a:rPr lang="en-US" baseline="0" dirty="0"/>
              <a:t>At this stage tow more processes might happen: </a:t>
            </a:r>
            <a:r>
              <a:rPr lang="en-US" baseline="0" dirty="0" err="1"/>
              <a:t>rimining</a:t>
            </a:r>
            <a:r>
              <a:rPr lang="en-US" baseline="0" dirty="0"/>
              <a:t> (</a:t>
            </a:r>
            <a:r>
              <a:rPr lang="en-US" baseline="0" dirty="0" err="1"/>
              <a:t>incl</a:t>
            </a:r>
            <a:r>
              <a:rPr lang="en-US" baseline="0" dirty="0"/>
              <a:t> splintering) and </a:t>
            </a:r>
            <a:r>
              <a:rPr lang="en-US" baseline="0" dirty="0" err="1"/>
              <a:t>aggreagation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cold rain (majority of rain in the mid-latitudes)</a:t>
            </a:r>
          </a:p>
          <a:p>
            <a:r>
              <a:rPr lang="en-US" baseline="0" dirty="0"/>
              <a:t>But we will focus on the heterogeneous ice formation here.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 cut out only that part of the cloud</a:t>
            </a:r>
            <a:r>
              <a:rPr lang="en-US" baseline="0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412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CCN availability over the Southern Oceans in the summer (Jan) is low, on the order of 100 cm-3, in the winter (Jul) even lower (&lt;50 cm-3)</a:t>
            </a:r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This is in strong contrast to e.g. Central Europe or the Eastern Mediterranean (red star) where 1000 cm-3 are typical.</a:t>
            </a:r>
          </a:p>
          <a:p>
            <a:pPr>
              <a:defRPr/>
            </a:pPr>
            <a:endParaRPr lang="en-US" sz="1100" b="0" i="0" u="none" strike="noStrik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Hamilton 2014, PNAS:</a:t>
            </a:r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GCM study</a:t>
            </a:r>
          </a:p>
          <a:p>
            <a:pPr marL="171450" indent="-171450">
              <a:buFontTx/>
              <a:buChar char="-"/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PD = present day</a:t>
            </a:r>
          </a:p>
          <a:p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Uncertainties: -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marine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modeled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uncertainty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CCN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20–40%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±60°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latitude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70–90% at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latitudes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100%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Antarctica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latitude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Arctic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continental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uncertainties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exceed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100%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endParaRPr lang="de-DE" sz="11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dominated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southern Pacific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Ocean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20°S–60°S, 90°W –180°W)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large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pristine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summer</a:t>
            </a:r>
            <a:endParaRPr lang="de-DE" sz="11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monthly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PD CCN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53–285 cm−3</a:t>
            </a:r>
          </a:p>
          <a:p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 NH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midlatitude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pristine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days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1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endParaRPr lang="de-DE" sz="11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  <a:defRPr/>
            </a:pPr>
            <a:endParaRPr lang="en-US" sz="1100" b="0" i="0" u="none" strike="noStrik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Yum and Hudson, 2014, JGR:</a:t>
            </a:r>
          </a:p>
          <a:p>
            <a:pPr marL="171450" indent="-171450">
              <a:buFontTx/>
              <a:buChar char="-"/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Tasmania, winter-summer contrasts of CCN based on aircraft obs. </a:t>
            </a:r>
          </a:p>
          <a:p>
            <a:pPr marL="171450" indent="-171450">
              <a:buFontTx/>
              <a:buChar char="-"/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Winter: mean CCN 30 cm-3; </a:t>
            </a:r>
          </a:p>
          <a:p>
            <a:pPr marL="171450" indent="-171450">
              <a:buFontTx/>
              <a:buChar char="-"/>
              <a:defRPr/>
            </a:pPr>
            <a:endParaRPr lang="en-US" sz="1100" b="0" i="0" u="none" strike="noStrik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(dry diameter above 50 nm and calculated at cloud base (∼915 </a:t>
            </a:r>
            <a:r>
              <a:rPr lang="en-US" sz="1100" b="0" i="0" u="none" strike="noStrike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hPa</a:t>
            </a: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 of what? Which paper?)</a:t>
            </a:r>
            <a:endParaRPr dirty="0"/>
          </a:p>
          <a:p>
            <a:pPr>
              <a:defRPr/>
            </a:pPr>
            <a:endParaRPr lang="en-US" sz="1100" b="0" i="0" u="none" strike="noStrik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Vergara-</a:t>
            </a:r>
            <a:r>
              <a:rPr lang="en-US" sz="1100" b="0" i="0" u="none" strike="noStrike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Temprado</a:t>
            </a: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2017 ACP:</a:t>
            </a:r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Global model of INP based on lab + field meas.  of K-feldspar (active component) and marine organics</a:t>
            </a:r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Annual mean distributions of ice-nucleating particles concentrations, for an activation temperature of -15 C based on</a:t>
            </a:r>
            <a:endParaRPr dirty="0"/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feldspar (a) and marine organics (b). Panel (c) shows the total INP concentration obtained by summing the INP concentrations from </a:t>
            </a:r>
            <a:r>
              <a:rPr lang="en-US" sz="1100" b="0" i="0" u="none" strike="noStrike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Kfeldspar</a:t>
            </a:r>
            <a:endParaRPr lang="en-US" sz="1100" b="0" i="0" u="none" strike="noStrik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marine organics. We show [INP]T for a T of -15 C because this is a temperature used by many instruments. The number</a:t>
            </a:r>
            <a:endParaRPr dirty="0"/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INP that activate to ice crystals ([INP]ambient) at the surface will be zero over much of the globe, because these particles will</a:t>
            </a:r>
            <a:endParaRPr dirty="0"/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become important at high altitudes. Surface concentrations are shown because this is where most observations of atmospheric INP</a:t>
            </a:r>
            <a:endParaRPr dirty="0"/>
          </a:p>
          <a:p>
            <a:pPr>
              <a:defRPr/>
            </a:pPr>
            <a:r>
              <a:rPr lang="en-US" sz="1100" b="0" i="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concentrations are made.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24C72F-B32F-0947-8EA7-0D034CC47F5B}" type="slidenum"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641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9E25-848B-4C25-A8EF-2B246198C23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94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6033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6096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32501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41792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6423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A4107B-C9E7-482F-8B02-76CE82DBF1E4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840DCD-2BE8-4CA9-A89E-8707653B15A2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6368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5FBD4D-289D-4030-9F71-5D73F853F3D2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1770A4-9EA4-4428-B2A2-7A3AD1EA2A6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533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84D04F-1D8F-4CAF-8839-C35A5E2ADEDD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F7E25CA-BC09-405A-881C-7CE933D0397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4608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704308" y="585693"/>
            <a:ext cx="10783384" cy="2864021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3600" b="1" baseline="0">
                <a:latin typeface="Helvetica"/>
                <a:cs typeface="Helvetica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04308" y="3871548"/>
            <a:ext cx="10783384" cy="121581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Name des </a:t>
            </a:r>
            <a:r>
              <a:rPr lang="en-US" dirty="0" err="1"/>
              <a:t>Vortragenden</a:t>
            </a:r>
            <a:endParaRPr lang="en-US" dirty="0"/>
          </a:p>
          <a:p>
            <a:pPr lvl="0"/>
            <a:r>
              <a:rPr lang="de-DE" dirty="0"/>
              <a:t>G</a:t>
            </a:r>
            <a:r>
              <a:rPr lang="en-US" dirty="0" err="1"/>
              <a:t>gf</a:t>
            </a:r>
            <a:r>
              <a:rPr lang="en-US" dirty="0"/>
              <a:t>. </a:t>
            </a:r>
            <a:r>
              <a:rPr lang="de-DE" dirty="0" err="1"/>
              <a:t>w</a:t>
            </a:r>
            <a:r>
              <a:rPr lang="en-US" dirty="0" err="1"/>
              <a:t>eiter</a:t>
            </a:r>
            <a:r>
              <a:rPr lang="en-US" dirty="0"/>
              <a:t> </a:t>
            </a:r>
            <a:r>
              <a:rPr lang="en-US" dirty="0" err="1"/>
              <a:t>Namen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Bild 3" descr="leibniz_logoEN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0" y="5520000"/>
            <a:ext cx="1269360" cy="8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8363591-443D-458A-89ED-C77B818B8361}" type="datetime1">
              <a:t>3/20/2025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26919"/>
      </p:ext>
    </p:extLst>
  </p:cSld>
  <p:clrMapOvr>
    <a:masterClrMapping/>
  </p:clrMapOvr>
  <p:hf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CEF6D92-18A6-44E8-9F08-589F3CD2AEF4}" type="datetime1">
              <a:t>3/20/2025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33629"/>
      </p:ext>
    </p:extLst>
  </p:cSld>
  <p:clrMapOvr>
    <a:masterClrMapping/>
  </p:clrMapOvr>
  <p:hf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4D2B885-3B46-47CF-A43C-9D3193F58227}" type="datetime1">
              <a:t>3/20/2025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02929"/>
      </p:ext>
    </p:extLst>
  </p:cSld>
  <p:clrMapOvr>
    <a:masterClrMapping/>
  </p:clrMapOvr>
  <p:hf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A3D6F9-10A4-4308-9989-02F214DA95E0}" type="datetime1">
              <a:t>3/20/2025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68625"/>
      </p:ext>
    </p:extLst>
  </p:cSld>
  <p:clrMapOvr>
    <a:masterClrMapping/>
  </p:clrMapOvr>
  <p:hf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8A678E-C70B-463F-9A86-96E9552A906E}" type="datetime1">
              <a:t>3/20/2025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51464"/>
      </p:ext>
    </p:extLst>
  </p:cSld>
  <p:clrMapOvr>
    <a:masterClrMapping/>
  </p:clrMapOvr>
  <p:hf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6CE7792-34A5-425F-A7B3-68BE78C2DCD0}" type="datetime1">
              <a:t>3/20/2025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07244"/>
      </p:ext>
    </p:extLst>
  </p:cSld>
  <p:clrMapOvr>
    <a:masterClrMapping/>
  </p:clrMapOvr>
  <p:hf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446C096-0281-4C97-A37A-794C3B734D6B}" type="datetime1">
              <a:t>3/20/2025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50810"/>
      </p:ext>
    </p:extLst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507B4D-EFB7-48DE-8DD1-4E7F555F984B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68B697-5C92-44BF-A8F8-33139FB095BA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3211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61F544-41E0-40F1-A25E-CC6AC553AE38}" type="datetime1">
              <a:t>3/20/2025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65751"/>
      </p:ext>
    </p:extLst>
  </p:cSld>
  <p:clrMapOvr>
    <a:masterClrMapping/>
  </p:clrMapOvr>
  <p:hf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2CAC2F-9022-44D6-A002-99574628431B}" type="datetime1">
              <a:t>3/20/2025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6974"/>
      </p:ext>
    </p:extLst>
  </p:cSld>
  <p:clrMapOvr>
    <a:masterClrMapping/>
  </p:clrMapOvr>
  <p:hf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21EC23-FB40-4935-B070-081EE5125877}" type="datetime1">
              <a:t>3/20/2025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79504"/>
      </p:ext>
    </p:extLst>
  </p:cSld>
  <p:clrMapOvr>
    <a:masterClrMapping/>
  </p:clrMapOvr>
  <p:hf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CC3587D-14ED-4F61-9B02-5DFAE37F82BB}" type="datetime1">
              <a:t>3/20/2025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01553"/>
      </p:ext>
    </p:extLst>
  </p:cSld>
  <p:clrMapOvr>
    <a:masterClrMapping/>
  </p:clrMapOvr>
  <p:hf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e Seite TROPOS no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336" y="6565396"/>
            <a:ext cx="7871317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167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800">
                <a:latin typeface="Helvetica"/>
                <a:cs typeface="Helvetica"/>
              </a:defRPr>
            </a:lvl1pPr>
          </a:lstStyle>
          <a:p>
            <a:r>
              <a:rPr lang="de-DE" dirty="0"/>
              <a:t>Patric Seifert, Ground-based remote sensing of aerosol-cloud interaction, ATM about ACI, Leipzig, on 11 June 2020</a:t>
            </a:r>
            <a:endParaRPr lang="en-US" dirty="0"/>
          </a:p>
        </p:txBody>
      </p:sp>
      <p:sp>
        <p:nvSpPr>
          <p:cNvPr id="6" name="Textfeld 4"/>
          <p:cNvSpPr>
            <a:spLocks noAdjustHandles="1"/>
          </p:cNvSpPr>
          <p:nvPr userDrawn="1"/>
        </p:nvSpPr>
        <p:spPr bwMode="auto">
          <a:xfrm>
            <a:off x="11699241" y="6573820"/>
            <a:ext cx="6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D757C823-47A0-4630-9633-013BBE75A75C}" type="slidenum"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02954939"/>
      </p:ext>
    </p:extLst>
  </p:cSld>
  <p:clrMapOvr>
    <a:masterClrMapping/>
  </p:clrMapOvr>
  <p:hf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Leere Sei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794774" y="6020180"/>
            <a:ext cx="2009877" cy="529844"/>
          </a:xfrm>
          <a:prstGeom prst="rect">
            <a:avLst/>
          </a:prstGeom>
        </p:spPr>
      </p:pic>
      <p:sp>
        <p:nvSpPr>
          <p:cNvPr id="5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336" y="6573820"/>
            <a:ext cx="7871317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167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800">
                <a:latin typeface="Helvetica"/>
                <a:cs typeface="Helvetica"/>
              </a:defRPr>
            </a:lvl1pPr>
          </a:lstStyle>
          <a:p>
            <a:r>
              <a:rPr lang="de-DE" dirty="0"/>
              <a:t>Patric Seifert, Ground-based remote sensing of aerosol-cloud interaction, ATM about ACI, Leipzig, on 11 June 2020</a:t>
            </a:r>
            <a:endParaRPr lang="en-US" dirty="0"/>
          </a:p>
        </p:txBody>
      </p:sp>
      <p:sp>
        <p:nvSpPr>
          <p:cNvPr id="6" name="Textfeld 4"/>
          <p:cNvSpPr>
            <a:spLocks noAdjustHandles="1"/>
          </p:cNvSpPr>
          <p:nvPr userDrawn="1"/>
        </p:nvSpPr>
        <p:spPr bwMode="auto">
          <a:xfrm>
            <a:off x="11699241" y="6573820"/>
            <a:ext cx="6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D757C823-47A0-4630-9633-013BBE75A75C}" type="slidenum"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36022774"/>
      </p:ext>
    </p:extLst>
  </p:cSld>
  <p:clrMapOvr>
    <a:masterClrMapping/>
  </p:clrMapOvr>
  <p:hf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>
            <a:spLocks noAdjustHandles="1"/>
          </p:cNvSpPr>
          <p:nvPr userDrawn="1"/>
        </p:nvSpPr>
        <p:spPr bwMode="auto">
          <a:xfrm>
            <a:off x="0" y="6435260"/>
            <a:ext cx="12192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indent="0" algn="ctr" defTabSz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i="1">
                <a:solidFill>
                  <a:srgbClr val="215968"/>
                </a:solidFill>
                <a:latin typeface="+mj-lt"/>
              </a:rPr>
              <a:t>ACTRIS Community Meeting </a:t>
            </a:r>
            <a:r>
              <a:rPr lang="en-GB" sz="1200" b="1" i="1">
                <a:solidFill>
                  <a:srgbClr val="215968"/>
                </a:solidFill>
                <a:latin typeface="+mj-lt"/>
              </a:rPr>
              <a:t> Bucharest, Romania – 11-15 September 2017</a:t>
            </a:r>
          </a:p>
        </p:txBody>
      </p:sp>
      <p:pic>
        <p:nvPicPr>
          <p:cNvPr id="5" name="Image 12" descr="flag_yellow_high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698197" y="6093296"/>
            <a:ext cx="1158443" cy="575158"/>
          </a:xfrm>
          <a:prstGeom prst="rect">
            <a:avLst/>
          </a:prstGeom>
        </p:spPr>
      </p:pic>
      <p:pic>
        <p:nvPicPr>
          <p:cNvPr id="6" name="Image 6" descr="logo-actris.gif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90459" y="6072207"/>
            <a:ext cx="1714472" cy="66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12192000" cy="620688"/>
          </a:xfrm>
        </p:spPr>
        <p:txBody>
          <a:bodyPr>
            <a:normAutofit/>
          </a:bodyPr>
          <a:lstStyle>
            <a:lvl1pPr algn="ctr">
              <a:defRPr sz="2600" b="1">
                <a:solidFill>
                  <a:srgbClr val="2B8944"/>
                </a:solidFill>
              </a:defRPr>
            </a:lvl1pPr>
          </a:lstStyle>
          <a:p>
            <a:pPr>
              <a:defRPr/>
            </a:pPr>
            <a:r>
              <a:rPr lang="fr-FR"/>
              <a:t>Slide title here</a:t>
            </a:r>
          </a:p>
        </p:txBody>
      </p:sp>
      <p:pic>
        <p:nvPicPr>
          <p:cNvPr id="8" name="Image 14" descr="bar.jpg"/>
          <p:cNvPicPr/>
          <p:nvPr userDrawn="1"/>
        </p:nvPicPr>
        <p:blipFill>
          <a:blip r:embed="rId4"/>
          <a:stretch/>
        </p:blipFill>
        <p:spPr bwMode="auto">
          <a:xfrm>
            <a:off x="0" y="548680"/>
            <a:ext cx="12192000" cy="288000"/>
          </a:xfrm>
          <a:prstGeom prst="rect">
            <a:avLst/>
          </a:prstGeom>
        </p:spPr>
      </p:pic>
      <p:pic>
        <p:nvPicPr>
          <p:cNvPr id="9" name="Image 13" descr="bar.jpg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871532" y="6309336"/>
            <a:ext cx="8596713" cy="144000"/>
          </a:xfrm>
          <a:prstGeom prst="rect">
            <a:avLst/>
          </a:prstGeom>
        </p:spPr>
      </p:pic>
      <p:sp>
        <p:nvSpPr>
          <p:cNvPr id="10" name="Espace réservé du contenu 2"/>
          <p:cNvSpPr>
            <a:spLocks noGrp="1"/>
          </p:cNvSpPr>
          <p:nvPr>
            <p:ph idx="10" hasCustomPrompt="1"/>
          </p:nvPr>
        </p:nvSpPr>
        <p:spPr bwMode="auto">
          <a:xfrm>
            <a:off x="623391" y="980729"/>
            <a:ext cx="10972800" cy="4525963"/>
          </a:xfrm>
        </p:spPr>
        <p:txBody>
          <a:bodyPr/>
          <a:lstStyle>
            <a:lvl1pPr marL="177800" indent="-177800">
              <a:spcBef>
                <a:spcPts val="600"/>
              </a:spcBef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627063" indent="-169862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/>
              <a:buChar char="-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/>
              <a:buChar char="§"/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fr-FR"/>
              <a:t>Add text and figures here</a:t>
            </a:r>
          </a:p>
          <a:p>
            <a:pPr lvl="1">
              <a:defRPr/>
            </a:pPr>
            <a:r>
              <a:rPr lang="fr-FR"/>
              <a:t>Second level</a:t>
            </a:r>
          </a:p>
          <a:p>
            <a:pPr lvl="2">
              <a:defRPr/>
            </a:pPr>
            <a:r>
              <a:rPr lang="fr-FR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87716561"/>
      </p:ext>
    </p:extLst>
  </p:cSld>
  <p:clrMapOvr>
    <a:masterClrMapping/>
  </p:clrMapOvr>
  <p:hf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09600" y="496712"/>
            <a:ext cx="3589867" cy="1332089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609600" y="2004907"/>
            <a:ext cx="3589867" cy="4260436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4470400" y="1016000"/>
            <a:ext cx="7721600" cy="465245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4470400" y="5825082"/>
            <a:ext cx="7112000" cy="44026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92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406399"/>
            <a:ext cx="10979151" cy="101176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1" y="2156179"/>
            <a:ext cx="10979151" cy="3980744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751598" indent="-313259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09601" y="1501254"/>
            <a:ext cx="10979151" cy="50365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33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301217"/>
            <a:ext cx="1415687" cy="497604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9895989" y="6550019"/>
            <a:ext cx="808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E528473-07AB-49F5-AACE-612D7C96612E}" type="slidenum">
              <a:rPr lang="de-DE" sz="1400" b="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de-DE" sz="14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</p:spTree>
    <p:extLst>
      <p:ext uri="{BB962C8B-B14F-4D97-AF65-F5344CB8AC3E}">
        <p14:creationId xmlns:p14="http://schemas.microsoft.com/office/powerpoint/2010/main" val="18753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374035-6CBB-49E3-BE4E-B3285D835F58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C5DCE5F-B042-43F5-B778-A4A7EAD6D791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2227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 + Titel + Tex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1"/>
          <p:cNvSpPr>
            <a:spLocks noGrp="1"/>
          </p:cNvSpPr>
          <p:nvPr>
            <p:ph type="sldNum" sz="quarter" idx="18"/>
          </p:nvPr>
        </p:nvSpPr>
        <p:spPr>
          <a:xfrm>
            <a:off x="376304" y="6420006"/>
            <a:ext cx="609600" cy="541865"/>
          </a:xfrm>
        </p:spPr>
        <p:txBody>
          <a:bodyPr/>
          <a:lstStyle/>
          <a:p>
            <a:fld id="{1D522143-CE50-46CE-BAE4-BFE55FD4A9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19"/>
          </p:nvPr>
        </p:nvSpPr>
        <p:spPr>
          <a:xfrm>
            <a:off x="5289176" y="6497477"/>
            <a:ext cx="5550837" cy="366183"/>
          </a:xfrm>
        </p:spPr>
        <p:txBody>
          <a:bodyPr/>
          <a:lstStyle/>
          <a:p>
            <a:r>
              <a:rPr lang="fr-FR"/>
              <a:t>Martin Radenz, April 2023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7224224" y="1126603"/>
            <a:ext cx="4569361" cy="448012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0" i="0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Textfeld für Bildinformationen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8084" y="235614"/>
            <a:ext cx="11156021" cy="72131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2933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Bildtitel und Unterschrift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38725" y="1126603"/>
            <a:ext cx="6419276" cy="4747148"/>
          </a:xfrm>
          <a:prstGeom prst="rect">
            <a:avLst/>
          </a:prstGeom>
        </p:spPr>
        <p:txBody>
          <a:bodyPr vert="horz" lIns="82918" tIns="41459" rIns="82918" bIns="41459"/>
          <a:lstStyle>
            <a:lvl1pPr marL="243411" indent="-243411">
              <a:defRPr sz="24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840296" indent="-230712">
              <a:buFont typeface="Arial" panose="020B0604020202020204" pitchFamily="34" charset="0"/>
              <a:buChar char="•"/>
              <a:defRPr sz="1867" b="0"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de-DE" dirty="0"/>
              <a:t>Inhalt</a:t>
            </a:r>
          </a:p>
          <a:p>
            <a:pPr lvl="1"/>
            <a:r>
              <a:rPr lang="de-DE" dirty="0" err="1"/>
              <a:t>subpoint</a:t>
            </a:r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705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7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406399"/>
            <a:ext cx="10979151" cy="101176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1" y="1631323"/>
            <a:ext cx="10979151" cy="4505599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751598" indent="-313259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84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C7D71D-9486-4FD5-BC9C-0944F6C47EB1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693E04-4229-4A16-BE2B-2F52B3B1AC0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468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095B48-1D1A-4DB1-8E88-0D239954394B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0A20456-BFF3-4676-BC13-2A1B52BF8DE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632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038114-2DFA-4015-9A2C-1B39D41BA348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38AEB8-DD2F-40F9-B230-781CD42D0A6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235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191EB4-B1EF-4CD3-911E-2F051981109C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04867BA-8344-4AB9-B805-77027BDFE3C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990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EBA2DC-FBBF-420A-AEE3-D568F59746BE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B55053-B22A-4887-BA9C-C3A17F4CABE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262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0DD561-DD98-444C-A6F8-F21BA9FB38D3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F2C5A63-3081-4244-A13C-C357BA24849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392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2048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294862C-DCF7-496A-9C20-129FCA9BA294}" type="datetimeFigureOut">
              <a:rPr lang="de-CH"/>
              <a:pPr>
                <a:defRPr/>
              </a:pPr>
              <a:t>20.03.2025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09B7DE4-84EB-4493-BF01-957E69E4D0D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799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441840-28F7-4015-8D37-8C0C05BCE9BE}" type="datetime1">
              <a:t>3/20/2025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0CF7D6-F24C-41F4-AF34-37F814CBF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4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101" r:id="rId12"/>
    <p:sldLayoutId id="2147484095" r:id="rId13"/>
    <p:sldLayoutId id="2147484097" r:id="rId14"/>
    <p:sldLayoutId id="2147484103" r:id="rId15"/>
    <p:sldLayoutId id="2147484104" r:id="rId16"/>
    <p:sldLayoutId id="2147484106" r:id="rId17"/>
    <p:sldLayoutId id="2147484107" r:id="rId18"/>
    <p:sldLayoutId id="2147484109" r:id="rId19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doi.org/10.5194/acp-24-1265-2024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hyperlink" Target="https://doi.org/10.5194/acp-24-1265-202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doi.org/10.5194/acp-24-1265-202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95400" y="346618"/>
            <a:ext cx="10225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Investigation of aerosol effects on precipitation initiation processes in the alternately clean and aerosol-laden environment </a:t>
            </a:r>
          </a:p>
          <a:p>
            <a:pPr lvl="0" algn="ctr"/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New Zealand Aotearoa</a:t>
            </a:r>
            <a:endParaRPr lang="en-US" sz="1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5478136"/>
            <a:ext cx="1819424" cy="7666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9804" t="44758" b="11663"/>
          <a:stretch/>
        </p:blipFill>
        <p:spPr>
          <a:xfrm>
            <a:off x="2131931" y="3717032"/>
            <a:ext cx="7928138" cy="16573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59616" y="5060152"/>
            <a:ext cx="1425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i="1" dirty="0">
                <a:solidFill>
                  <a:srgbClr val="FFC000"/>
                </a:solidFill>
              </a:rPr>
              <a:t>©</a:t>
            </a:r>
            <a:r>
              <a:rPr lang="de-DE" sz="1400" i="1" dirty="0">
                <a:solidFill>
                  <a:srgbClr val="FFC000"/>
                </a:solidFill>
              </a:rPr>
              <a:t>Martin Radenz</a:t>
            </a:r>
            <a:endParaRPr lang="en-US" sz="1400" i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0450" y="1628800"/>
            <a:ext cx="870928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Patric Seifert</a:t>
            </a:r>
            <a:r>
              <a:rPr lang="en-US" b="1" baseline="30000" dirty="0"/>
              <a:t>1</a:t>
            </a:r>
            <a:r>
              <a:rPr lang="en-US" b="1" dirty="0"/>
              <a:t>, Heike Kalesse-Los</a:t>
            </a:r>
            <a:r>
              <a:rPr lang="en-US" b="1" baseline="30000" dirty="0"/>
              <a:t>2</a:t>
            </a:r>
            <a:r>
              <a:rPr lang="en-US" b="1" dirty="0"/>
              <a:t>, Martin Radenz</a:t>
            </a:r>
            <a:r>
              <a:rPr lang="en-US" b="1" baseline="30000" dirty="0"/>
              <a:t>1</a:t>
            </a:r>
            <a:r>
              <a:rPr lang="en-US" b="1" dirty="0"/>
              <a:t>, Tom Gaudek</a:t>
            </a:r>
            <a:r>
              <a:rPr lang="en-US" b="1" baseline="30000" dirty="0"/>
              <a:t>1</a:t>
            </a:r>
            <a:r>
              <a:rPr lang="en-US" b="1" dirty="0"/>
              <a:t>, Albert Ansmann</a:t>
            </a:r>
            <a:r>
              <a:rPr lang="en-US" b="1" baseline="30000" dirty="0"/>
              <a:t>1</a:t>
            </a:r>
            <a:r>
              <a:rPr lang="en-US" b="1" dirty="0"/>
              <a:t>, Andreas Macke</a:t>
            </a:r>
            <a:r>
              <a:rPr lang="en-US" b="1" baseline="30000" dirty="0"/>
              <a:t>1</a:t>
            </a:r>
            <a:r>
              <a:rPr lang="en-US" b="1" dirty="0"/>
              <a:t>, Adrian McDonald</a:t>
            </a:r>
            <a:r>
              <a:rPr lang="en-US" b="1" baseline="30000" dirty="0"/>
              <a:t>3</a:t>
            </a:r>
            <a:r>
              <a:rPr lang="en-US" b="1" dirty="0"/>
              <a:t>, Guy Coulson</a:t>
            </a:r>
            <a:r>
              <a:rPr lang="en-US" b="1" baseline="30000" dirty="0"/>
              <a:t>4</a:t>
            </a:r>
            <a:endParaRPr lang="en-US" b="1" dirty="0"/>
          </a:p>
          <a:p>
            <a:endParaRPr lang="en-US" sz="900" b="1" dirty="0"/>
          </a:p>
          <a:p>
            <a:r>
              <a:rPr lang="de-DE" sz="1600" i="1" dirty="0"/>
              <a:t>1: Leibniz Institute for Tropospheric Research (TROPOS), Leipzig, Germany</a:t>
            </a:r>
          </a:p>
          <a:p>
            <a:r>
              <a:rPr lang="de-DE" sz="1600" i="1" dirty="0"/>
              <a:t>2: Leipzig Institute </a:t>
            </a:r>
            <a:r>
              <a:rPr lang="de-DE" sz="1600" i="1" dirty="0" err="1"/>
              <a:t>for</a:t>
            </a:r>
            <a:r>
              <a:rPr lang="de-DE" sz="1600" i="1" dirty="0"/>
              <a:t> </a:t>
            </a:r>
            <a:r>
              <a:rPr lang="de-DE" sz="1600" i="1" dirty="0" err="1"/>
              <a:t>Meteorology</a:t>
            </a:r>
            <a:r>
              <a:rPr lang="de-DE" sz="1600" i="1" dirty="0"/>
              <a:t>, University </a:t>
            </a:r>
            <a:r>
              <a:rPr lang="de-DE" sz="1600" i="1" dirty="0" err="1"/>
              <a:t>of</a:t>
            </a:r>
            <a:r>
              <a:rPr lang="de-DE" sz="1600" i="1" dirty="0"/>
              <a:t> Leipzig, Germany</a:t>
            </a:r>
          </a:p>
          <a:p>
            <a:r>
              <a:rPr lang="de-DE" sz="1600" i="1" dirty="0"/>
              <a:t>3: University </a:t>
            </a:r>
            <a:r>
              <a:rPr lang="de-DE" sz="1600" i="1" dirty="0" err="1"/>
              <a:t>of</a:t>
            </a:r>
            <a:r>
              <a:rPr lang="de-DE" sz="1600" i="1" dirty="0"/>
              <a:t> Canterbury, Christchurch, NZ</a:t>
            </a:r>
          </a:p>
          <a:p>
            <a:r>
              <a:rPr lang="de-DE" sz="1600" i="1" dirty="0"/>
              <a:t>4: The Air Quality Collective, Auckland, NZ</a:t>
            </a:r>
          </a:p>
          <a:p>
            <a:r>
              <a:rPr lang="de-DE" b="1" dirty="0" err="1"/>
              <a:t>presented</a:t>
            </a:r>
            <a:r>
              <a:rPr lang="de-DE" b="1" dirty="0"/>
              <a:t> at </a:t>
            </a:r>
            <a:r>
              <a:rPr lang="de-DE" b="1" dirty="0" err="1"/>
              <a:t>PrePEP</a:t>
            </a:r>
            <a:r>
              <a:rPr lang="de-DE" b="1" dirty="0"/>
              <a:t> </a:t>
            </a:r>
            <a:r>
              <a:rPr lang="de-DE" b="1" dirty="0" err="1"/>
              <a:t>conference</a:t>
            </a:r>
            <a:r>
              <a:rPr lang="de-DE" b="1" dirty="0"/>
              <a:t>, Bonn, Germany, 21 March 2025</a:t>
            </a:r>
            <a:endParaRPr lang="en-US" b="1" dirty="0"/>
          </a:p>
          <a:p>
            <a:endParaRPr lang="en-US" dirty="0"/>
          </a:p>
        </p:txBody>
      </p:sp>
      <p:pic>
        <p:nvPicPr>
          <p:cNvPr id="22" name="Picture 21" descr="A logo with blue text&#10;&#10;AI-generated content may be incorrect.">
            <a:extLst>
              <a:ext uri="{FF2B5EF4-FFF2-40B4-BE49-F238E27FC236}">
                <a16:creationId xmlns:a16="http://schemas.microsoft.com/office/drawing/2014/main" id="{70182B71-E0BF-F105-D1E6-07A0463A3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r="-3550" b="19741"/>
          <a:stretch/>
        </p:blipFill>
        <p:spPr>
          <a:xfrm>
            <a:off x="7464152" y="5478136"/>
            <a:ext cx="1765738" cy="766638"/>
          </a:xfrm>
          <a:prstGeom prst="rect">
            <a:avLst/>
          </a:prstGeom>
        </p:spPr>
      </p:pic>
      <p:pic>
        <p:nvPicPr>
          <p:cNvPr id="24" name="Picture 23" descr="A cloud computing image&#10;&#10;AI-generated content may be incorrect.">
            <a:extLst>
              <a:ext uri="{FF2B5EF4-FFF2-40B4-BE49-F238E27FC236}">
                <a16:creationId xmlns:a16="http://schemas.microsoft.com/office/drawing/2014/main" id="{55089D0F-62FF-63AD-59EE-45C39B270C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74" y="5542682"/>
            <a:ext cx="1259150" cy="702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73FFE6-2E82-A9CC-7BC9-C2B4087CBC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8" b="21170"/>
          <a:stretch/>
        </p:blipFill>
        <p:spPr>
          <a:xfrm>
            <a:off x="10200549" y="4307004"/>
            <a:ext cx="1379866" cy="819384"/>
          </a:xfrm>
          <a:prstGeom prst="rect">
            <a:avLst/>
          </a:prstGeom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92D44415-613D-5580-B959-11D02734E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033291"/>
            <a:ext cx="1384027" cy="1288577"/>
          </a:xfrm>
          <a:prstGeom prst="rect">
            <a:avLst/>
          </a:prstGeom>
        </p:spPr>
      </p:pic>
      <p:pic>
        <p:nvPicPr>
          <p:cNvPr id="8" name="Picture 7" descr="A close-up of a black background&#10;&#10;AI-generated content may be incorrect.">
            <a:extLst>
              <a:ext uri="{FF2B5EF4-FFF2-40B4-BE49-F238E27FC236}">
                <a16:creationId xmlns:a16="http://schemas.microsoft.com/office/drawing/2014/main" id="{4840977A-BF6E-CF76-EE7D-BA338331FD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56" y="5728052"/>
            <a:ext cx="1929865" cy="4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19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12192000" cy="728663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de-DE" sz="2600" b="1" dirty="0">
                <a:latin typeface="+mn-lt"/>
              </a:rPr>
              <a:t>Science GOAL 2:</a:t>
            </a:r>
            <a:endParaRPr lang="de-DE" altLang="de-DE" sz="2600" b="1" cap="none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1B5F3-157B-8D47-9534-18963AD6D308}"/>
              </a:ext>
            </a:extLst>
          </p:cNvPr>
          <p:cNvSpPr txBox="1"/>
          <p:nvPr/>
        </p:nvSpPr>
        <p:spPr>
          <a:xfrm>
            <a:off x="408176" y="4737762"/>
            <a:ext cx="2068259" cy="2666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733" dirty="0">
                <a:cs typeface="Arial" panose="020B0604020202020204" pitchFamily="34" charset="0"/>
              </a:rPr>
              <a:t>(Schimmel et al., 2022)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EF2F86-F9AC-F844-80BB-27B29C8D4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3" b="25689"/>
          <a:stretch/>
        </p:blipFill>
        <p:spPr>
          <a:xfrm>
            <a:off x="1" y="1364558"/>
            <a:ext cx="6452993" cy="3118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924D71-DE32-A941-B1EB-98A2B57BFC65}"/>
              </a:ext>
            </a:extLst>
          </p:cNvPr>
          <p:cNvSpPr txBox="1"/>
          <p:nvPr/>
        </p:nvSpPr>
        <p:spPr>
          <a:xfrm>
            <a:off x="758486" y="1231185"/>
            <a:ext cx="3511539" cy="26667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733" dirty="0">
                <a:cs typeface="Arial" panose="020B0604020202020204" pitchFamily="34" charset="0"/>
              </a:rPr>
              <a:t>Standard </a:t>
            </a:r>
            <a:r>
              <a:rPr lang="de-DE" sz="1733" dirty="0" err="1">
                <a:cs typeface="Arial" panose="020B0604020202020204" pitchFamily="34" charset="0"/>
              </a:rPr>
              <a:t>Cloudnet</a:t>
            </a:r>
            <a:r>
              <a:rPr lang="de-DE" sz="1733" dirty="0">
                <a:cs typeface="Arial" panose="020B0604020202020204" pitchFamily="34" charset="0"/>
              </a:rPr>
              <a:t> Target </a:t>
            </a:r>
            <a:r>
              <a:rPr lang="de-DE" sz="1733" dirty="0" err="1">
                <a:cs typeface="Arial" panose="020B0604020202020204" pitchFamily="34" charset="0"/>
              </a:rPr>
              <a:t>Classification</a:t>
            </a:r>
            <a:endParaRPr lang="de-DE" sz="1733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965B56-3A91-F444-995D-4ADFA6FC596C}"/>
              </a:ext>
            </a:extLst>
          </p:cNvPr>
          <p:cNvSpPr txBox="1"/>
          <p:nvPr/>
        </p:nvSpPr>
        <p:spPr>
          <a:xfrm>
            <a:off x="666581" y="3051160"/>
            <a:ext cx="3619709" cy="26667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733" dirty="0">
                <a:cs typeface="Arial" panose="020B0604020202020204" pitchFamily="34" charset="0"/>
              </a:rPr>
              <a:t>VOODOO </a:t>
            </a:r>
            <a:r>
              <a:rPr lang="de-DE" sz="1733" dirty="0" err="1">
                <a:cs typeface="Arial" panose="020B0604020202020204" pitchFamily="34" charset="0"/>
              </a:rPr>
              <a:t>enhanced</a:t>
            </a:r>
            <a:r>
              <a:rPr lang="de-DE" sz="1733" dirty="0">
                <a:cs typeface="Arial" panose="020B0604020202020204" pitchFamily="34" charset="0"/>
              </a:rPr>
              <a:t> Target </a:t>
            </a:r>
            <a:r>
              <a:rPr lang="de-DE" sz="1733" dirty="0" err="1">
                <a:cs typeface="Arial" panose="020B0604020202020204" pitchFamily="34" charset="0"/>
              </a:rPr>
              <a:t>Classification</a:t>
            </a:r>
            <a:endParaRPr lang="de-DE" sz="1733" dirty="0">
              <a:cs typeface="Arial" panose="020B0604020202020204" pitchFamily="34" charset="0"/>
            </a:endParaRP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3CF1EE94-F15A-E2B6-65CB-02333B2C1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6D13EB-B3B1-8C4C-BEA7-CE8EDC3EA2CC}"/>
              </a:ext>
            </a:extLst>
          </p:cNvPr>
          <p:cNvSpPr txBox="1">
            <a:spLocks/>
          </p:cNvSpPr>
          <p:nvPr/>
        </p:nvSpPr>
        <p:spPr>
          <a:xfrm>
            <a:off x="6312024" y="385694"/>
            <a:ext cx="5744056" cy="5687075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Fill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data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gap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long</a:t>
            </a:r>
            <a:r>
              <a:rPr lang="de-DE" sz="2133" dirty="0">
                <a:latin typeface="+mn-lt"/>
                <a:ea typeface="ＭＳ Ｐゴシック" charset="0"/>
              </a:rPr>
              <a:t>-term </a:t>
            </a:r>
            <a:r>
              <a:rPr lang="de-DE" sz="2133" dirty="0" err="1">
                <a:latin typeface="+mn-lt"/>
                <a:ea typeface="ＭＳ Ｐゴシック" charset="0"/>
              </a:rPr>
              <a:t>aerosol</a:t>
            </a:r>
            <a:r>
              <a:rPr lang="de-DE" sz="2133" dirty="0">
                <a:latin typeface="+mn-lt"/>
                <a:ea typeface="ＭＳ Ｐゴシック" charset="0"/>
              </a:rPr>
              <a:t>,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precipitation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observations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over</a:t>
            </a:r>
            <a:r>
              <a:rPr lang="de-DE" sz="2133" dirty="0">
                <a:latin typeface="+mn-lt"/>
                <a:ea typeface="ＭＳ Ｐゴシック" charset="0"/>
              </a:rPr>
              <a:t> ANZ </a:t>
            </a:r>
            <a:r>
              <a:rPr lang="de-DE" sz="2133" dirty="0" err="1">
                <a:latin typeface="+mn-lt"/>
                <a:ea typeface="ＭＳ Ｐゴシック" charset="0"/>
              </a:rPr>
              <a:t>to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create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data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base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Southern </a:t>
            </a:r>
            <a:r>
              <a:rPr lang="de-DE" sz="2133" dirty="0" err="1">
                <a:latin typeface="+mn-lt"/>
                <a:ea typeface="ＭＳ Ｐゴシック" charset="0"/>
              </a:rPr>
              <a:t>Ocean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properties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133" b="1" dirty="0">
                <a:latin typeface="+mn-lt"/>
                <a:ea typeface="ＭＳ Ｐゴシック" charset="0"/>
              </a:rPr>
              <a:t>Best </a:t>
            </a:r>
            <a:r>
              <a:rPr lang="de-DE" sz="2133" b="1" dirty="0" err="1">
                <a:latin typeface="+mn-lt"/>
                <a:ea typeface="ＭＳ Ｐゴシック" charset="0"/>
              </a:rPr>
              <a:t>estimates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of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cloud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thermodyn</a:t>
            </a:r>
            <a:r>
              <a:rPr lang="de-DE" sz="2133" b="1" dirty="0">
                <a:latin typeface="+mn-lt"/>
                <a:ea typeface="ＭＳ Ｐゴシック" charset="0"/>
              </a:rPr>
              <a:t>. </a:t>
            </a:r>
            <a:r>
              <a:rPr lang="de-DE" sz="2133" b="1" dirty="0" err="1">
                <a:latin typeface="+mn-lt"/>
                <a:ea typeface="ＭＳ Ｐゴシック" charset="0"/>
              </a:rPr>
              <a:t>profiles</a:t>
            </a:r>
            <a:endParaRPr lang="de-DE" sz="2133" b="1" dirty="0">
              <a:latin typeface="+mn-lt"/>
              <a:ea typeface="ＭＳ Ｐゴシック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133" dirty="0">
              <a:latin typeface="+mn-lt"/>
              <a:ea typeface="ＭＳ Ｐゴシック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133" dirty="0">
              <a:latin typeface="+mn-lt"/>
              <a:ea typeface="ＭＳ Ｐゴシック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133" dirty="0">
              <a:latin typeface="+mn-lt"/>
              <a:ea typeface="ＭＳ Ｐゴシック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133" dirty="0">
              <a:latin typeface="+mn-lt"/>
              <a:ea typeface="ＭＳ Ｐゴシック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133" dirty="0">
              <a:latin typeface="+mn-lt"/>
              <a:ea typeface="ＭＳ Ｐゴシック" charset="0"/>
            </a:endParaRPr>
          </a:p>
          <a:p>
            <a:pPr marL="514350" indent="-514350">
              <a:buFont typeface="+mj-lt"/>
              <a:buAutoNum type="arabicPeriod"/>
            </a:pPr>
            <a:endParaRPr lang="de-DE" sz="2667" dirty="0">
              <a:latin typeface="+mj-lt"/>
              <a:ea typeface="ＭＳ Ｐゴシック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55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36E565-E89D-AA4C-9525-8D3BC4347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64591"/>
            <a:ext cx="6415020" cy="4863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21B5F3-157B-8D47-9534-18963AD6D308}"/>
              </a:ext>
            </a:extLst>
          </p:cNvPr>
          <p:cNvSpPr txBox="1"/>
          <p:nvPr/>
        </p:nvSpPr>
        <p:spPr>
          <a:xfrm>
            <a:off x="421429" y="5717986"/>
            <a:ext cx="5546327" cy="5333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733" dirty="0">
                <a:cs typeface="Arial" panose="020B0604020202020204" pitchFamily="34" charset="0"/>
              </a:rPr>
              <a:t>Cluster </a:t>
            </a:r>
            <a:r>
              <a:rPr lang="de-DE" sz="1733" dirty="0" err="1">
                <a:cs typeface="Arial" panose="020B0604020202020204" pitchFamily="34" charset="0"/>
              </a:rPr>
              <a:t>analysis</a:t>
            </a:r>
            <a:r>
              <a:rPr lang="de-DE" sz="1733" dirty="0">
                <a:cs typeface="Arial" panose="020B0604020202020204" pitchFamily="34" charset="0"/>
              </a:rPr>
              <a:t> </a:t>
            </a:r>
            <a:r>
              <a:rPr lang="de-DE" sz="1733" dirty="0" err="1">
                <a:cs typeface="Arial" panose="020B0604020202020204" pitchFamily="34" charset="0"/>
              </a:rPr>
              <a:t>of</a:t>
            </a:r>
            <a:r>
              <a:rPr lang="de-DE" sz="1733" dirty="0">
                <a:cs typeface="Arial" panose="020B0604020202020204" pitchFamily="34" charset="0"/>
              </a:rPr>
              <a:t> back-</a:t>
            </a:r>
            <a:r>
              <a:rPr lang="de-DE" sz="1733" dirty="0" err="1">
                <a:cs typeface="Arial" panose="020B0604020202020204" pitchFamily="34" charset="0"/>
              </a:rPr>
              <a:t>trajectories</a:t>
            </a:r>
            <a:r>
              <a:rPr lang="de-DE" sz="1733" dirty="0">
                <a:cs typeface="Arial" panose="020B0604020202020204" pitchFamily="34" charset="0"/>
              </a:rPr>
              <a:t> </a:t>
            </a:r>
            <a:r>
              <a:rPr lang="de-DE" sz="1733" dirty="0" err="1">
                <a:cs typeface="Arial" panose="020B0604020202020204" pitchFamily="34" charset="0"/>
              </a:rPr>
              <a:t>for</a:t>
            </a:r>
            <a:r>
              <a:rPr lang="de-DE" sz="1733" dirty="0">
                <a:cs typeface="Arial" panose="020B0604020202020204" pitchFamily="34" charset="0"/>
              </a:rPr>
              <a:t> </a:t>
            </a:r>
            <a:r>
              <a:rPr lang="de-DE" sz="1733" dirty="0" err="1">
                <a:cs typeface="Arial" panose="020B0604020202020204" pitchFamily="34" charset="0"/>
              </a:rPr>
              <a:t>altitudes</a:t>
            </a:r>
            <a:r>
              <a:rPr lang="de-DE" sz="1733" dirty="0">
                <a:cs typeface="Arial" panose="020B0604020202020204" pitchFamily="34" charset="0"/>
              </a:rPr>
              <a:t> </a:t>
            </a:r>
            <a:r>
              <a:rPr lang="de-DE" sz="1733" dirty="0" err="1">
                <a:cs typeface="Arial" panose="020B0604020202020204" pitchFamily="34" charset="0"/>
              </a:rPr>
              <a:t>of</a:t>
            </a:r>
            <a:r>
              <a:rPr lang="de-DE" sz="1733" dirty="0">
                <a:cs typeface="Arial" panose="020B0604020202020204" pitchFamily="34" charset="0"/>
              </a:rPr>
              <a:t> </a:t>
            </a:r>
            <a:r>
              <a:rPr lang="de-DE" sz="1733" dirty="0" err="1">
                <a:cs typeface="Arial" panose="020B0604020202020204" pitchFamily="34" charset="0"/>
              </a:rPr>
              <a:t>stratiform</a:t>
            </a:r>
            <a:r>
              <a:rPr lang="de-DE" sz="1733" dirty="0">
                <a:cs typeface="Arial" panose="020B0604020202020204" pitchFamily="34" charset="0"/>
              </a:rPr>
              <a:t> </a:t>
            </a:r>
          </a:p>
          <a:p>
            <a:r>
              <a:rPr lang="de-DE" sz="1733" dirty="0" err="1">
                <a:cs typeface="Arial" panose="020B0604020202020204" pitchFamily="34" charset="0"/>
              </a:rPr>
              <a:t>mixed</a:t>
            </a:r>
            <a:r>
              <a:rPr lang="de-DE" sz="1733" dirty="0">
                <a:cs typeface="Arial" panose="020B0604020202020204" pitchFamily="34" charset="0"/>
              </a:rPr>
              <a:t>-phase </a:t>
            </a:r>
            <a:r>
              <a:rPr lang="de-DE" sz="1733" dirty="0" err="1">
                <a:cs typeface="Arial" panose="020B0604020202020204" pitchFamily="34" charset="0"/>
              </a:rPr>
              <a:t>cloud</a:t>
            </a:r>
            <a:r>
              <a:rPr lang="de-DE" sz="1733" dirty="0">
                <a:cs typeface="Arial" panose="020B0604020202020204" pitchFamily="34" charset="0"/>
              </a:rPr>
              <a:t> </a:t>
            </a:r>
            <a:r>
              <a:rPr lang="de-DE" sz="1733" dirty="0" err="1">
                <a:cs typeface="Arial" panose="020B0604020202020204" pitchFamily="34" charset="0"/>
              </a:rPr>
              <a:t>tops</a:t>
            </a:r>
            <a:r>
              <a:rPr lang="de-DE" sz="1733" dirty="0">
                <a:cs typeface="Arial" panose="020B0604020202020204" pitchFamily="34" charset="0"/>
              </a:rPr>
              <a:t> (Hofer et al., 2024)</a:t>
            </a: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2BEF36EB-A93A-6771-C54C-E2131DA45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3CB2546-56A0-D34A-71DF-40549E8491B7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28663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1" kern="0" dirty="0">
                <a:latin typeface="+mn-lt"/>
              </a:rPr>
              <a:t>Science GOAL 3:</a:t>
            </a:r>
            <a:endParaRPr lang="de-DE" altLang="de-DE" sz="2600" b="1" kern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FBAFE0F-C5DC-D320-2E9A-9D093B4327B0}"/>
              </a:ext>
            </a:extLst>
          </p:cNvPr>
          <p:cNvSpPr txBox="1">
            <a:spLocks/>
          </p:cNvSpPr>
          <p:nvPr/>
        </p:nvSpPr>
        <p:spPr>
          <a:xfrm>
            <a:off x="6312024" y="389136"/>
            <a:ext cx="5744056" cy="5687075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Symbol" charset="2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Fill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data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gap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long</a:t>
            </a:r>
            <a:r>
              <a:rPr lang="de-DE" sz="2133" dirty="0">
                <a:latin typeface="+mn-lt"/>
                <a:ea typeface="ＭＳ Ｐゴシック" charset="0"/>
              </a:rPr>
              <a:t>-term </a:t>
            </a:r>
            <a:r>
              <a:rPr lang="de-DE" sz="2133" dirty="0" err="1">
                <a:latin typeface="+mn-lt"/>
                <a:ea typeface="ＭＳ Ｐゴシック" charset="0"/>
              </a:rPr>
              <a:t>aerosol</a:t>
            </a:r>
            <a:r>
              <a:rPr lang="de-DE" sz="2133" dirty="0">
                <a:latin typeface="+mn-lt"/>
                <a:ea typeface="ＭＳ Ｐゴシック" charset="0"/>
              </a:rPr>
              <a:t>,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precipitation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observations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over</a:t>
            </a:r>
            <a:r>
              <a:rPr lang="de-DE" sz="2133" dirty="0">
                <a:latin typeface="+mn-lt"/>
                <a:ea typeface="ＭＳ Ｐゴシック" charset="0"/>
              </a:rPr>
              <a:t> ANZ </a:t>
            </a:r>
            <a:r>
              <a:rPr lang="de-DE" sz="2133" dirty="0" err="1">
                <a:latin typeface="+mn-lt"/>
                <a:ea typeface="ＭＳ Ｐゴシック" charset="0"/>
              </a:rPr>
              <a:t>to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create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data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base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Southern </a:t>
            </a:r>
            <a:r>
              <a:rPr lang="de-DE" sz="2133" dirty="0" err="1">
                <a:latin typeface="+mn-lt"/>
                <a:ea typeface="ＭＳ Ｐゴシック" charset="0"/>
              </a:rPr>
              <a:t>Ocean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properties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dirty="0">
                <a:latin typeface="+mn-lt"/>
                <a:ea typeface="ＭＳ Ｐゴシック" charset="0"/>
              </a:rPr>
              <a:t>Best </a:t>
            </a:r>
            <a:r>
              <a:rPr lang="de-DE" sz="2133" dirty="0" err="1">
                <a:latin typeface="+mn-lt"/>
                <a:ea typeface="ＭＳ Ｐゴシック" charset="0"/>
              </a:rPr>
              <a:t>estimates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thermodyn</a:t>
            </a:r>
            <a:r>
              <a:rPr lang="de-DE" sz="2133" dirty="0">
                <a:latin typeface="+mn-lt"/>
                <a:ea typeface="ＭＳ Ｐゴシック" charset="0"/>
              </a:rPr>
              <a:t>. </a:t>
            </a:r>
            <a:r>
              <a:rPr lang="de-DE" sz="2133" dirty="0" err="1">
                <a:latin typeface="+mn-lt"/>
                <a:ea typeface="ＭＳ Ｐゴシック" charset="0"/>
              </a:rPr>
              <a:t>Profiles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b="1" dirty="0" err="1">
                <a:latin typeface="+mn-lt"/>
                <a:ea typeface="ＭＳ Ｐゴシック" charset="0"/>
              </a:rPr>
              <a:t>Conduct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contrast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studies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for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clouds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and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aerosols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for</a:t>
            </a:r>
            <a:r>
              <a:rPr lang="de-DE" sz="2133" b="1" dirty="0">
                <a:latin typeface="+mn-lt"/>
                <a:ea typeface="ＭＳ Ｐゴシック" charset="0"/>
              </a:rPr>
              <a:t> different </a:t>
            </a:r>
            <a:r>
              <a:rPr lang="de-DE" sz="2133" b="1" dirty="0" err="1">
                <a:latin typeface="+mn-lt"/>
                <a:ea typeface="ＭＳ Ｐゴシック" charset="0"/>
              </a:rPr>
              <a:t>air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mass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regimes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over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Invercargill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and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Tawhaki</a:t>
            </a:r>
            <a:endParaRPr lang="de-DE" sz="2133" b="1" dirty="0">
              <a:latin typeface="+mn-lt"/>
              <a:ea typeface="ＭＳ Ｐゴシック" charset="0"/>
            </a:endParaRPr>
          </a:p>
          <a:p>
            <a:pPr marL="0" indent="0">
              <a:buNone/>
            </a:pPr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667" dirty="0">
              <a:latin typeface="+mj-lt"/>
              <a:ea typeface="ＭＳ Ｐゴシック" charset="0"/>
            </a:endParaRPr>
          </a:p>
          <a:p>
            <a:pPr marL="457189" indent="-457189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  <a:p>
            <a:pPr marL="457189" indent="-457189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82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21B5F3-157B-8D47-9534-18963AD6D308}"/>
              </a:ext>
            </a:extLst>
          </p:cNvPr>
          <p:cNvSpPr txBox="1"/>
          <p:nvPr/>
        </p:nvSpPr>
        <p:spPr>
          <a:xfrm>
            <a:off x="666581" y="5576515"/>
            <a:ext cx="2068259" cy="2666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733" dirty="0">
                <a:cs typeface="Arial" panose="020B0604020202020204" pitchFamily="34" charset="0"/>
              </a:rPr>
              <a:t>(Schimmel et al., 2023)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EF2F86-F9AC-F844-80BB-27B29C8D4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3"/>
          <a:stretch/>
        </p:blipFill>
        <p:spPr>
          <a:xfrm>
            <a:off x="1" y="1364557"/>
            <a:ext cx="6452993" cy="41961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924D71-DE32-A941-B1EB-98A2B57BFC65}"/>
              </a:ext>
            </a:extLst>
          </p:cNvPr>
          <p:cNvSpPr txBox="1"/>
          <p:nvPr/>
        </p:nvSpPr>
        <p:spPr>
          <a:xfrm>
            <a:off x="758486" y="1231185"/>
            <a:ext cx="3511539" cy="26667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733" dirty="0">
                <a:cs typeface="Arial" panose="020B0604020202020204" pitchFamily="34" charset="0"/>
              </a:rPr>
              <a:t>Standard </a:t>
            </a:r>
            <a:r>
              <a:rPr lang="de-DE" sz="1733" dirty="0" err="1">
                <a:cs typeface="Arial" panose="020B0604020202020204" pitchFamily="34" charset="0"/>
              </a:rPr>
              <a:t>Cloudnet</a:t>
            </a:r>
            <a:r>
              <a:rPr lang="de-DE" sz="1733" dirty="0">
                <a:cs typeface="Arial" panose="020B0604020202020204" pitchFamily="34" charset="0"/>
              </a:rPr>
              <a:t> Target </a:t>
            </a:r>
            <a:r>
              <a:rPr lang="de-DE" sz="1733" dirty="0" err="1">
                <a:cs typeface="Arial" panose="020B0604020202020204" pitchFamily="34" charset="0"/>
              </a:rPr>
              <a:t>Classification</a:t>
            </a:r>
            <a:endParaRPr lang="de-DE" sz="1733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965B56-3A91-F444-995D-4ADFA6FC596C}"/>
              </a:ext>
            </a:extLst>
          </p:cNvPr>
          <p:cNvSpPr txBox="1"/>
          <p:nvPr/>
        </p:nvSpPr>
        <p:spPr>
          <a:xfrm>
            <a:off x="666581" y="3051160"/>
            <a:ext cx="3619709" cy="26667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733" dirty="0">
                <a:cs typeface="Arial" panose="020B0604020202020204" pitchFamily="34" charset="0"/>
              </a:rPr>
              <a:t>VOODOO </a:t>
            </a:r>
            <a:r>
              <a:rPr lang="de-DE" sz="1733" dirty="0" err="1">
                <a:cs typeface="Arial" panose="020B0604020202020204" pitchFamily="34" charset="0"/>
              </a:rPr>
              <a:t>enhanced</a:t>
            </a:r>
            <a:r>
              <a:rPr lang="de-DE" sz="1733" dirty="0">
                <a:cs typeface="Arial" panose="020B0604020202020204" pitchFamily="34" charset="0"/>
              </a:rPr>
              <a:t> Target </a:t>
            </a:r>
            <a:r>
              <a:rPr lang="de-DE" sz="1733" dirty="0" err="1">
                <a:cs typeface="Arial" panose="020B0604020202020204" pitchFamily="34" charset="0"/>
              </a:rPr>
              <a:t>Classification</a:t>
            </a:r>
            <a:endParaRPr lang="de-DE" sz="1733" dirty="0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A25508-48D5-F749-A105-94014ED27EB9}"/>
              </a:ext>
            </a:extLst>
          </p:cNvPr>
          <p:cNvSpPr txBox="1"/>
          <p:nvPr/>
        </p:nvSpPr>
        <p:spPr>
          <a:xfrm>
            <a:off x="948880" y="4482754"/>
            <a:ext cx="4092147" cy="24622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cs typeface="Arial" panose="020B0604020202020204" pitchFamily="34" charset="0"/>
              </a:rPr>
              <a:t>Cloud </a:t>
            </a:r>
            <a:r>
              <a:rPr lang="de-DE" sz="1600" dirty="0" err="1">
                <a:cs typeface="Arial" panose="020B0604020202020204" pitchFamily="34" charset="0"/>
              </a:rPr>
              <a:t>Radiative</a:t>
            </a:r>
            <a:r>
              <a:rPr lang="de-DE" sz="1600" dirty="0">
                <a:cs typeface="Arial" panose="020B0604020202020204" pitchFamily="34" charset="0"/>
              </a:rPr>
              <a:t> </a:t>
            </a:r>
            <a:r>
              <a:rPr lang="de-DE" sz="1600" dirty="0" err="1">
                <a:cs typeface="Arial" panose="020B0604020202020204" pitchFamily="34" charset="0"/>
              </a:rPr>
              <a:t>Effect</a:t>
            </a:r>
            <a:r>
              <a:rPr lang="de-DE" sz="1600" dirty="0">
                <a:cs typeface="Arial" panose="020B0604020202020204" pitchFamily="34" charset="0"/>
              </a:rPr>
              <a:t> (T-CARS)</a:t>
            </a: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D89F637B-C3F2-73A4-2A43-8394ECDC9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0EF21D5-DD2C-9F7E-4EE2-4246CB59896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28663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1" kern="0" dirty="0">
                <a:latin typeface="+mn-lt"/>
              </a:rPr>
              <a:t>Science GOAL 4:</a:t>
            </a:r>
            <a:endParaRPr lang="de-DE" altLang="de-DE" sz="2600" b="1" kern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26D13EB-B3B1-8C4C-BEA7-CE8EDC3EA2CC}"/>
              </a:ext>
            </a:extLst>
          </p:cNvPr>
          <p:cNvSpPr txBox="1">
            <a:spLocks/>
          </p:cNvSpPr>
          <p:nvPr/>
        </p:nvSpPr>
        <p:spPr>
          <a:xfrm>
            <a:off x="6312024" y="406221"/>
            <a:ext cx="5744056" cy="5687075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Symbol" charset="2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Fill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data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gap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long</a:t>
            </a:r>
            <a:r>
              <a:rPr lang="de-DE" sz="2133" dirty="0">
                <a:latin typeface="+mn-lt"/>
                <a:ea typeface="ＭＳ Ｐゴシック" charset="0"/>
              </a:rPr>
              <a:t>-term </a:t>
            </a:r>
            <a:r>
              <a:rPr lang="de-DE" sz="2133" dirty="0" err="1">
                <a:latin typeface="+mn-lt"/>
                <a:ea typeface="ＭＳ Ｐゴシック" charset="0"/>
              </a:rPr>
              <a:t>aerosol</a:t>
            </a:r>
            <a:r>
              <a:rPr lang="de-DE" sz="2133" dirty="0">
                <a:latin typeface="+mn-lt"/>
                <a:ea typeface="ＭＳ Ｐゴシック" charset="0"/>
              </a:rPr>
              <a:t>,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precipitation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observations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over</a:t>
            </a:r>
            <a:r>
              <a:rPr lang="de-DE" sz="2133" dirty="0">
                <a:latin typeface="+mn-lt"/>
                <a:ea typeface="ＭＳ Ｐゴシック" charset="0"/>
              </a:rPr>
              <a:t> ANZ </a:t>
            </a:r>
            <a:r>
              <a:rPr lang="de-DE" sz="2133" dirty="0" err="1">
                <a:latin typeface="+mn-lt"/>
                <a:ea typeface="ＭＳ Ｐゴシック" charset="0"/>
              </a:rPr>
              <a:t>to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create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data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base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Southern </a:t>
            </a:r>
            <a:r>
              <a:rPr lang="de-DE" sz="2133" dirty="0" err="1">
                <a:latin typeface="+mn-lt"/>
                <a:ea typeface="ＭＳ Ｐゴシック" charset="0"/>
              </a:rPr>
              <a:t>Ocean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properties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dirty="0">
                <a:latin typeface="+mn-lt"/>
                <a:ea typeface="ＭＳ Ｐゴシック" charset="0"/>
              </a:rPr>
              <a:t>Best </a:t>
            </a:r>
            <a:r>
              <a:rPr lang="de-DE" sz="2133" dirty="0" err="1">
                <a:latin typeface="+mn-lt"/>
                <a:ea typeface="ＭＳ Ｐゴシック" charset="0"/>
              </a:rPr>
              <a:t>estimates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thermodyn</a:t>
            </a:r>
            <a:r>
              <a:rPr lang="de-DE" sz="2133" dirty="0">
                <a:latin typeface="+mn-lt"/>
                <a:ea typeface="ＭＳ Ｐゴシック" charset="0"/>
              </a:rPr>
              <a:t>. </a:t>
            </a:r>
            <a:r>
              <a:rPr lang="de-DE" sz="2133" dirty="0" err="1">
                <a:latin typeface="+mn-lt"/>
                <a:ea typeface="ＭＳ Ｐゴシック" charset="0"/>
              </a:rPr>
              <a:t>Profiles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Conduct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contrast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studies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for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aerosols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for</a:t>
            </a:r>
            <a:r>
              <a:rPr lang="de-DE" sz="2133" dirty="0">
                <a:latin typeface="+mn-lt"/>
                <a:ea typeface="ＭＳ Ｐゴシック" charset="0"/>
              </a:rPr>
              <a:t> different </a:t>
            </a:r>
            <a:r>
              <a:rPr lang="de-DE" sz="2133" dirty="0" err="1">
                <a:latin typeface="+mn-lt"/>
                <a:ea typeface="ＭＳ Ｐゴシック" charset="0"/>
              </a:rPr>
              <a:t>air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mass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regimes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over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Invercargill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Tawhaki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b="1" dirty="0">
                <a:ea typeface="ＭＳ Ｐゴシック" charset="0"/>
              </a:rPr>
              <a:t>Perform radiative closure studies 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0" indent="0">
              <a:buNone/>
            </a:pPr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667" dirty="0">
              <a:latin typeface="+mj-lt"/>
              <a:ea typeface="ＭＳ Ｐゴシック" charset="0"/>
            </a:endParaRPr>
          </a:p>
          <a:p>
            <a:pPr marL="457189" indent="-457189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  <a:p>
            <a:pPr marL="457189" indent="-457189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27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26D13EB-B3B1-8C4C-BEA7-CE8EDC3EA2CC}"/>
              </a:ext>
            </a:extLst>
          </p:cNvPr>
          <p:cNvSpPr txBox="1">
            <a:spLocks/>
          </p:cNvSpPr>
          <p:nvPr/>
        </p:nvSpPr>
        <p:spPr>
          <a:xfrm>
            <a:off x="6328608" y="406221"/>
            <a:ext cx="5744056" cy="5687075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Symbol" charset="2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Fill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data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gap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long</a:t>
            </a:r>
            <a:r>
              <a:rPr lang="de-DE" sz="2133" dirty="0">
                <a:latin typeface="+mn-lt"/>
                <a:ea typeface="ＭＳ Ｐゴシック" charset="0"/>
              </a:rPr>
              <a:t>-term </a:t>
            </a:r>
            <a:r>
              <a:rPr lang="de-DE" sz="2133" dirty="0" err="1">
                <a:latin typeface="+mn-lt"/>
                <a:ea typeface="ＭＳ Ｐゴシック" charset="0"/>
              </a:rPr>
              <a:t>aerosol</a:t>
            </a:r>
            <a:r>
              <a:rPr lang="de-DE" sz="2133" dirty="0">
                <a:latin typeface="+mn-lt"/>
                <a:ea typeface="ＭＳ Ｐゴシック" charset="0"/>
              </a:rPr>
              <a:t>,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precipitation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observations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over</a:t>
            </a:r>
            <a:r>
              <a:rPr lang="de-DE" sz="2133" dirty="0">
                <a:latin typeface="+mn-lt"/>
                <a:ea typeface="ＭＳ Ｐゴシック" charset="0"/>
              </a:rPr>
              <a:t> ANZ </a:t>
            </a:r>
            <a:r>
              <a:rPr lang="de-DE" sz="2133" dirty="0" err="1">
                <a:latin typeface="+mn-lt"/>
                <a:ea typeface="ＭＳ Ｐゴシック" charset="0"/>
              </a:rPr>
              <a:t>to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create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data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base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Southern </a:t>
            </a:r>
            <a:r>
              <a:rPr lang="de-DE" sz="2133" dirty="0" err="1">
                <a:latin typeface="+mn-lt"/>
                <a:ea typeface="ＭＳ Ｐゴシック" charset="0"/>
              </a:rPr>
              <a:t>Ocean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properties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dirty="0">
                <a:latin typeface="+mn-lt"/>
                <a:ea typeface="ＭＳ Ｐゴシック" charset="0"/>
              </a:rPr>
              <a:t>Best </a:t>
            </a:r>
            <a:r>
              <a:rPr lang="de-DE" sz="2133" dirty="0" err="1">
                <a:latin typeface="+mn-lt"/>
                <a:ea typeface="ＭＳ Ｐゴシック" charset="0"/>
              </a:rPr>
              <a:t>estimates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thermodyn</a:t>
            </a:r>
            <a:r>
              <a:rPr lang="de-DE" sz="2133" dirty="0">
                <a:latin typeface="+mn-lt"/>
                <a:ea typeface="ＭＳ Ｐゴシック" charset="0"/>
              </a:rPr>
              <a:t>. </a:t>
            </a:r>
            <a:r>
              <a:rPr lang="de-DE" sz="2133" dirty="0" err="1">
                <a:latin typeface="+mn-lt"/>
                <a:ea typeface="ＭＳ Ｐゴシック" charset="0"/>
              </a:rPr>
              <a:t>Profiles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Conduct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contrast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studies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for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aerosols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for</a:t>
            </a:r>
            <a:r>
              <a:rPr lang="de-DE" sz="2133" dirty="0">
                <a:latin typeface="+mn-lt"/>
                <a:ea typeface="ＭＳ Ｐゴシック" charset="0"/>
              </a:rPr>
              <a:t> different </a:t>
            </a:r>
            <a:r>
              <a:rPr lang="de-DE" sz="2133" dirty="0" err="1">
                <a:latin typeface="+mn-lt"/>
                <a:ea typeface="ＭＳ Ｐゴシック" charset="0"/>
              </a:rPr>
              <a:t>air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mass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regimes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over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Invercargill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Tawhaki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Perform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radiative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closure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studies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</a:p>
          <a:p>
            <a:pPr marL="457189" indent="-457189">
              <a:buFont typeface="Symbol" charset="2"/>
              <a:buAutoNum type="arabicPeriod"/>
            </a:pPr>
            <a:r>
              <a:rPr lang="de-DE" sz="2133" b="1" dirty="0">
                <a:latin typeface="+mn-lt"/>
                <a:ea typeface="ＭＳ Ｐゴシック" charset="0"/>
              </a:rPr>
              <a:t>Identify regimes when INV and TAW were subsequently passed by same air mass to assess transformation of aerosols and clouds over South Island of ANZ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0" indent="0">
              <a:buNone/>
            </a:pPr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667" dirty="0">
              <a:latin typeface="+mj-lt"/>
              <a:ea typeface="ＭＳ Ｐゴシック" charset="0"/>
            </a:endParaRPr>
          </a:p>
          <a:p>
            <a:pPr marL="457189" indent="-457189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  <a:p>
            <a:pPr marL="457189" indent="-457189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B6AC0-0681-7B40-88A7-B8C8D5635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9" y="1449454"/>
            <a:ext cx="5740331" cy="350664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F82FCC-1B91-3946-BBD5-1DC715F894CC}"/>
              </a:ext>
            </a:extLst>
          </p:cNvPr>
          <p:cNvCxnSpPr/>
          <p:nvPr/>
        </p:nvCxnSpPr>
        <p:spPr>
          <a:xfrm flipV="1">
            <a:off x="3231377" y="3508917"/>
            <a:ext cx="337015" cy="34692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971789-C456-BB4C-8CB8-EB963E08C9A0}"/>
              </a:ext>
            </a:extLst>
          </p:cNvPr>
          <p:cNvCxnSpPr>
            <a:cxnSpLocks/>
          </p:cNvCxnSpPr>
          <p:nvPr/>
        </p:nvCxnSpPr>
        <p:spPr>
          <a:xfrm>
            <a:off x="421269" y="5417016"/>
            <a:ext cx="560039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9394A28-58A5-DC46-92FC-6104B8D7A5ED}"/>
              </a:ext>
            </a:extLst>
          </p:cNvPr>
          <p:cNvSpPr txBox="1"/>
          <p:nvPr/>
        </p:nvSpPr>
        <p:spPr>
          <a:xfrm>
            <a:off x="1108658" y="5283646"/>
            <a:ext cx="4204279" cy="5333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33" dirty="0">
                <a:cs typeface="Arial" panose="020B0604020202020204" pitchFamily="34" charset="0"/>
              </a:rPr>
              <a:t>Air </a:t>
            </a:r>
            <a:r>
              <a:rPr lang="de-DE" sz="1733" dirty="0" err="1">
                <a:cs typeface="Arial" panose="020B0604020202020204" pitchFamily="34" charset="0"/>
              </a:rPr>
              <a:t>mass</a:t>
            </a:r>
            <a:r>
              <a:rPr lang="de-DE" sz="1733" dirty="0">
                <a:cs typeface="Arial" panose="020B0604020202020204" pitchFamily="34" charset="0"/>
              </a:rPr>
              <a:t> </a:t>
            </a:r>
            <a:r>
              <a:rPr lang="de-DE" sz="1733" dirty="0" err="1">
                <a:cs typeface="Arial" panose="020B0604020202020204" pitchFamily="34" charset="0"/>
              </a:rPr>
              <a:t>transformation</a:t>
            </a:r>
            <a:r>
              <a:rPr lang="de-DE" sz="1733" dirty="0">
                <a:cs typeface="Arial" panose="020B0604020202020204" pitchFamily="34" charset="0"/>
              </a:rPr>
              <a:t> </a:t>
            </a:r>
            <a:r>
              <a:rPr lang="de-DE" sz="1733" dirty="0" err="1">
                <a:cs typeface="Arial" panose="020B0604020202020204" pitchFamily="34" charset="0"/>
              </a:rPr>
              <a:t>along</a:t>
            </a:r>
            <a:r>
              <a:rPr lang="de-DE" sz="1733" dirty="0">
                <a:cs typeface="Arial" panose="020B0604020202020204" pitchFamily="34" charset="0"/>
              </a:rPr>
              <a:t> 450 km </a:t>
            </a:r>
            <a:r>
              <a:rPr lang="de-DE" sz="1733" dirty="0" err="1">
                <a:cs typeface="Arial" panose="020B0604020202020204" pitchFamily="34" charset="0"/>
              </a:rPr>
              <a:t>path</a:t>
            </a:r>
            <a:r>
              <a:rPr lang="de-DE" sz="1733" dirty="0">
                <a:cs typeface="Arial" panose="020B0604020202020204" pitchFamily="34" charset="0"/>
              </a:rPr>
              <a:t> </a:t>
            </a:r>
            <a:r>
              <a:rPr lang="de-DE" sz="1733" dirty="0" err="1">
                <a:cs typeface="Arial" panose="020B0604020202020204" pitchFamily="34" charset="0"/>
              </a:rPr>
              <a:t>over</a:t>
            </a:r>
            <a:r>
              <a:rPr lang="de-DE" sz="1733" dirty="0">
                <a:cs typeface="Arial" panose="020B0604020202020204" pitchFamily="34" charset="0"/>
              </a:rPr>
              <a:t> South Island </a:t>
            </a:r>
            <a:r>
              <a:rPr lang="de-DE" sz="1733" dirty="0" err="1">
                <a:cs typeface="Arial" panose="020B0604020202020204" pitchFamily="34" charset="0"/>
              </a:rPr>
              <a:t>of</a:t>
            </a:r>
            <a:r>
              <a:rPr lang="de-DE" sz="1733" dirty="0">
                <a:cs typeface="Arial" panose="020B0604020202020204" pitchFamily="34" charset="0"/>
              </a:rPr>
              <a:t> ANZ?</a:t>
            </a: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3CDB1196-0C8A-F9AC-DCBB-1AE027EFD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001F368-06AD-35A7-80EC-6F6AE1775CD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28663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1" kern="0" dirty="0">
                <a:latin typeface="+mn-lt"/>
              </a:rPr>
              <a:t>Science GOAL 5:</a:t>
            </a:r>
            <a:endParaRPr lang="de-DE" altLang="de-DE" sz="2600" b="1" kern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221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26D13EB-B3B1-8C4C-BEA7-CE8EDC3EA2CC}"/>
              </a:ext>
            </a:extLst>
          </p:cNvPr>
          <p:cNvSpPr txBox="1">
            <a:spLocks/>
          </p:cNvSpPr>
          <p:nvPr/>
        </p:nvSpPr>
        <p:spPr>
          <a:xfrm>
            <a:off x="6312958" y="406221"/>
            <a:ext cx="5744056" cy="5687075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Symbol" charset="2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Fill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data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gap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long</a:t>
            </a:r>
            <a:r>
              <a:rPr lang="de-DE" sz="2133" dirty="0">
                <a:latin typeface="+mn-lt"/>
                <a:ea typeface="ＭＳ Ｐゴシック" charset="0"/>
              </a:rPr>
              <a:t>-term </a:t>
            </a:r>
            <a:r>
              <a:rPr lang="de-DE" sz="2133" dirty="0" err="1">
                <a:latin typeface="+mn-lt"/>
                <a:ea typeface="ＭＳ Ｐゴシック" charset="0"/>
              </a:rPr>
              <a:t>aerosol</a:t>
            </a:r>
            <a:r>
              <a:rPr lang="de-DE" sz="2133" dirty="0">
                <a:latin typeface="+mn-lt"/>
                <a:ea typeface="ＭＳ Ｐゴシック" charset="0"/>
              </a:rPr>
              <a:t>,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precipitation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observations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over</a:t>
            </a:r>
            <a:r>
              <a:rPr lang="de-DE" sz="2133" dirty="0">
                <a:latin typeface="+mn-lt"/>
                <a:ea typeface="ＭＳ Ｐゴシック" charset="0"/>
              </a:rPr>
              <a:t> ANZ </a:t>
            </a:r>
            <a:r>
              <a:rPr lang="de-DE" sz="2133" dirty="0" err="1">
                <a:latin typeface="+mn-lt"/>
                <a:ea typeface="ＭＳ Ｐゴシック" charset="0"/>
              </a:rPr>
              <a:t>to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create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data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base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Southern </a:t>
            </a:r>
            <a:r>
              <a:rPr lang="de-DE" sz="2133" dirty="0" err="1">
                <a:latin typeface="+mn-lt"/>
                <a:ea typeface="ＭＳ Ｐゴシック" charset="0"/>
              </a:rPr>
              <a:t>Ocean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properties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dirty="0">
                <a:latin typeface="+mn-lt"/>
                <a:ea typeface="ＭＳ Ｐゴシック" charset="0"/>
              </a:rPr>
              <a:t>Best </a:t>
            </a:r>
            <a:r>
              <a:rPr lang="de-DE" sz="2133" dirty="0" err="1">
                <a:latin typeface="+mn-lt"/>
                <a:ea typeface="ＭＳ Ｐゴシック" charset="0"/>
              </a:rPr>
              <a:t>estimates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thermodyn</a:t>
            </a:r>
            <a:r>
              <a:rPr lang="de-DE" sz="2133" dirty="0">
                <a:latin typeface="+mn-lt"/>
                <a:ea typeface="ＭＳ Ｐゴシック" charset="0"/>
              </a:rPr>
              <a:t>. </a:t>
            </a:r>
            <a:r>
              <a:rPr lang="de-DE" sz="2133" dirty="0" err="1">
                <a:latin typeface="+mn-lt"/>
                <a:ea typeface="ＭＳ Ｐゴシック" charset="0"/>
              </a:rPr>
              <a:t>Profiles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Conduct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contrast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studies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for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aerosols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for</a:t>
            </a:r>
            <a:r>
              <a:rPr lang="de-DE" sz="2133" dirty="0">
                <a:latin typeface="+mn-lt"/>
                <a:ea typeface="ＭＳ Ｐゴシック" charset="0"/>
              </a:rPr>
              <a:t> different </a:t>
            </a:r>
            <a:r>
              <a:rPr lang="de-DE" sz="2133" dirty="0" err="1">
                <a:latin typeface="+mn-lt"/>
                <a:ea typeface="ＭＳ Ｐゴシック" charset="0"/>
              </a:rPr>
              <a:t>air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mass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regimes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over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Invercargill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Tawhaki</a:t>
            </a:r>
            <a:endParaRPr lang="de-DE" sz="2133" dirty="0">
              <a:latin typeface="+mn-lt"/>
              <a:ea typeface="ＭＳ Ｐゴシック" charset="0"/>
            </a:endParaRPr>
          </a:p>
          <a:p>
            <a:pPr marL="457189" indent="-457189">
              <a:buFont typeface="Symbol" charset="2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Perform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radiative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closure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studies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</a:p>
          <a:p>
            <a:pPr marL="457189" indent="-457189">
              <a:buFont typeface="Symbol" charset="2"/>
              <a:buAutoNum type="arabicPeriod"/>
            </a:pPr>
            <a:r>
              <a:rPr lang="de-DE" sz="2133" dirty="0" err="1">
                <a:latin typeface="+mn-lt"/>
                <a:ea typeface="ＭＳ Ｐゴシック" charset="0"/>
              </a:rPr>
              <a:t>Identify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regimes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when</a:t>
            </a:r>
            <a:r>
              <a:rPr lang="de-DE" sz="2133" dirty="0">
                <a:latin typeface="+mn-lt"/>
                <a:ea typeface="ＭＳ Ｐゴシック" charset="0"/>
              </a:rPr>
              <a:t> INV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TAW </a:t>
            </a:r>
            <a:r>
              <a:rPr lang="de-DE" sz="2133" dirty="0" err="1">
                <a:latin typeface="+mn-lt"/>
                <a:ea typeface="ＭＳ Ｐゴシック" charset="0"/>
              </a:rPr>
              <a:t>were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subsequently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passed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by</a:t>
            </a:r>
            <a:r>
              <a:rPr lang="de-DE" sz="2133" dirty="0">
                <a:latin typeface="+mn-lt"/>
                <a:ea typeface="ＭＳ Ｐゴシック" charset="0"/>
              </a:rPr>
              <a:t> same </a:t>
            </a:r>
            <a:r>
              <a:rPr lang="de-DE" sz="2133" dirty="0" err="1">
                <a:latin typeface="+mn-lt"/>
                <a:ea typeface="ＭＳ Ｐゴシック" charset="0"/>
              </a:rPr>
              <a:t>air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mass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to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assess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transformation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aerosols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and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clouds</a:t>
            </a:r>
            <a:r>
              <a:rPr lang="de-DE" sz="2133" dirty="0">
                <a:latin typeface="+mn-lt"/>
                <a:ea typeface="ＭＳ Ｐゴシック" charset="0"/>
              </a:rPr>
              <a:t> </a:t>
            </a:r>
            <a:r>
              <a:rPr lang="de-DE" sz="2133" dirty="0" err="1">
                <a:latin typeface="+mn-lt"/>
                <a:ea typeface="ＭＳ Ｐゴシック" charset="0"/>
              </a:rPr>
              <a:t>over</a:t>
            </a:r>
            <a:r>
              <a:rPr lang="de-DE" sz="2133" dirty="0">
                <a:latin typeface="+mn-lt"/>
                <a:ea typeface="ＭＳ Ｐゴシック" charset="0"/>
              </a:rPr>
              <a:t> South Island </a:t>
            </a:r>
            <a:r>
              <a:rPr lang="de-DE" sz="2133" dirty="0" err="1">
                <a:latin typeface="+mn-lt"/>
                <a:ea typeface="ＭＳ Ｐゴシック" charset="0"/>
              </a:rPr>
              <a:t>of</a:t>
            </a:r>
            <a:r>
              <a:rPr lang="de-DE" sz="2133" dirty="0">
                <a:latin typeface="+mn-lt"/>
                <a:ea typeface="ＭＳ Ｐゴシック" charset="0"/>
              </a:rPr>
              <a:t> ANZ</a:t>
            </a:r>
          </a:p>
          <a:p>
            <a:pPr marL="457189" indent="-457189">
              <a:buFont typeface="Symbol" charset="2"/>
              <a:buAutoNum type="arabicPeriod"/>
            </a:pPr>
            <a:r>
              <a:rPr lang="de-DE" sz="2133" b="1" dirty="0" err="1">
                <a:latin typeface="+mn-lt"/>
                <a:ea typeface="ＭＳ Ｐゴシック" charset="0"/>
              </a:rPr>
              <a:t>Contextualize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observations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with</a:t>
            </a:r>
            <a:r>
              <a:rPr lang="de-DE" sz="2133" b="1" dirty="0">
                <a:latin typeface="+mn-lt"/>
                <a:ea typeface="ＭＳ Ｐゴシック" charset="0"/>
              </a:rPr>
              <a:t> HALO-South Obs./</a:t>
            </a:r>
            <a:r>
              <a:rPr lang="de-DE" sz="2133" b="1" dirty="0" err="1">
                <a:latin typeface="+mn-lt"/>
                <a:ea typeface="ＭＳ Ｐゴシック" charset="0"/>
              </a:rPr>
              <a:t>EarthCARE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obs</a:t>
            </a:r>
            <a:r>
              <a:rPr lang="de-DE" sz="2133" b="1" dirty="0">
                <a:latin typeface="+mn-lt"/>
                <a:ea typeface="ＭＳ Ｐゴシック" charset="0"/>
              </a:rPr>
              <a:t>. and </a:t>
            </a:r>
            <a:r>
              <a:rPr lang="de-DE" sz="2133" b="1" dirty="0" err="1">
                <a:latin typeface="+mn-lt"/>
                <a:ea typeface="ＭＳ Ｐゴシック" charset="0"/>
              </a:rPr>
              <a:t>model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simulations</a:t>
            </a:r>
            <a:r>
              <a:rPr lang="de-DE" sz="2133" b="1" dirty="0">
                <a:latin typeface="+mn-lt"/>
                <a:ea typeface="ＭＳ Ｐゴシック" charset="0"/>
              </a:rPr>
              <a:t> (e.g., CAMS and </a:t>
            </a:r>
            <a:r>
              <a:rPr lang="de-DE" sz="2133" b="1" dirty="0" err="1">
                <a:latin typeface="+mn-lt"/>
                <a:ea typeface="ＭＳ Ｐゴシック" charset="0"/>
              </a:rPr>
              <a:t>hopefully</a:t>
            </a:r>
            <a:r>
              <a:rPr lang="de-DE" sz="2133" b="1" dirty="0">
                <a:latin typeface="+mn-lt"/>
                <a:ea typeface="ＭＳ Ｐゴシック" charset="0"/>
              </a:rPr>
              <a:t> </a:t>
            </a:r>
            <a:r>
              <a:rPr lang="de-DE" sz="2133" b="1" dirty="0" err="1">
                <a:latin typeface="+mn-lt"/>
                <a:ea typeface="ＭＳ Ｐゴシック" charset="0"/>
              </a:rPr>
              <a:t>more</a:t>
            </a:r>
            <a:r>
              <a:rPr lang="de-DE" sz="2133" b="1" dirty="0">
                <a:latin typeface="+mn-lt"/>
                <a:ea typeface="ＭＳ Ｐゴシック" charset="0"/>
              </a:rPr>
              <a:t>)</a:t>
            </a:r>
          </a:p>
          <a:p>
            <a:pPr marL="457189" indent="-457189">
              <a:buFont typeface="Symbol" charset="2"/>
              <a:buAutoNum type="arabicPeriod"/>
            </a:pPr>
            <a:endParaRPr lang="de-DE" sz="2133" dirty="0">
              <a:latin typeface="+mn-lt"/>
              <a:ea typeface="ＭＳ Ｐゴシック" charset="0"/>
            </a:endParaRPr>
          </a:p>
          <a:p>
            <a:pPr marL="0" indent="0">
              <a:buNone/>
            </a:pPr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133" dirty="0">
              <a:latin typeface="+mn-lt"/>
              <a:ea typeface="ＭＳ Ｐゴシック" charset="0"/>
            </a:endParaRPr>
          </a:p>
          <a:p>
            <a:endParaRPr lang="de-DE" sz="2667" dirty="0">
              <a:latin typeface="+mj-lt"/>
              <a:ea typeface="ＭＳ Ｐゴシック" charset="0"/>
            </a:endParaRPr>
          </a:p>
          <a:p>
            <a:pPr marL="457189" indent="-457189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  <a:p>
            <a:pPr marL="457189" indent="-457189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</p:txBody>
      </p:sp>
      <p:pic>
        <p:nvPicPr>
          <p:cNvPr id="7" name="Grafik 3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7"/>
          <a:stretch/>
        </p:blipFill>
        <p:spPr bwMode="auto">
          <a:xfrm>
            <a:off x="1392810" y="728133"/>
            <a:ext cx="4309310" cy="317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r="15142"/>
          <a:stretch/>
        </p:blipFill>
        <p:spPr>
          <a:xfrm>
            <a:off x="191344" y="615270"/>
            <a:ext cx="2160240" cy="1717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8752" y="713423"/>
            <a:ext cx="11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EarthCARE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4" y="4276760"/>
            <a:ext cx="4295800" cy="2398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15" y="4003671"/>
            <a:ext cx="20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CAMS @ Lauder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20280" y="4471156"/>
            <a:ext cx="3384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e-DE" sz="1100" b="1" dirty="0"/>
              <a:t>Hofer et al., 2024, ACP, </a:t>
            </a:r>
            <a:r>
              <a:rPr lang="en-US" sz="1100" b="1" dirty="0">
                <a:hlinkClick r:id="rId6"/>
              </a:rPr>
              <a:t>https://doi.org/10.5194/acp-24-1265-2024</a:t>
            </a:r>
            <a:r>
              <a:rPr lang="en-US" sz="1100" b="1" dirty="0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6EFC69-15E1-1651-CC1C-40A10DC9B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B395001-7306-AD25-E89E-6ABADC41C2A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28663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600" b="1" kern="0" dirty="0">
                <a:latin typeface="+mn-lt"/>
              </a:rPr>
              <a:t>Science GOAL 6:</a:t>
            </a:r>
            <a:endParaRPr lang="de-DE" altLang="de-DE" sz="2600" b="1" kern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Picture 11" descr="A logo of a plane and earth&#10;&#10;AI-generated content may be incorrect.">
            <a:extLst>
              <a:ext uri="{FF2B5EF4-FFF2-40B4-BE49-F238E27FC236}">
                <a16:creationId xmlns:a16="http://schemas.microsoft.com/office/drawing/2014/main" id="{B495F35F-FA74-AA37-ABE4-EAE42C9969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62" y="3668462"/>
            <a:ext cx="1741860" cy="9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8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6CD36422-F854-3EDA-BA63-77ED22955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6EB44-5FD5-12A1-66D3-98113EB0906C}"/>
              </a:ext>
            </a:extLst>
          </p:cNvPr>
          <p:cNvSpPr txBox="1"/>
          <p:nvPr/>
        </p:nvSpPr>
        <p:spPr>
          <a:xfrm>
            <a:off x="4943872" y="44624"/>
            <a:ext cx="15070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b="1" dirty="0"/>
              <a:t>Summary</a:t>
            </a:r>
            <a:endParaRPr lang="en-US" sz="2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D81042-A2E3-EB57-3693-676646482992}"/>
              </a:ext>
            </a:extLst>
          </p:cNvPr>
          <p:cNvGrpSpPr/>
          <p:nvPr/>
        </p:nvGrpSpPr>
        <p:grpSpPr>
          <a:xfrm>
            <a:off x="7896200" y="404664"/>
            <a:ext cx="3919395" cy="2926796"/>
            <a:chOff x="5502499" y="733556"/>
            <a:chExt cx="6227588" cy="51774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05AEF9-2631-EDFC-14C5-DEF6E2951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861" b="6018"/>
            <a:stretch/>
          </p:blipFill>
          <p:spPr>
            <a:xfrm>
              <a:off x="5502499" y="733556"/>
              <a:ext cx="6227588" cy="5099902"/>
            </a:xfrm>
            <a:prstGeom prst="rect">
              <a:avLst/>
            </a:prstGeom>
          </p:spPr>
        </p:pic>
        <p:sp>
          <p:nvSpPr>
            <p:cNvPr id="10" name="Left Arrow 4">
              <a:extLst>
                <a:ext uri="{FF2B5EF4-FFF2-40B4-BE49-F238E27FC236}">
                  <a16:creationId xmlns:a16="http://schemas.microsoft.com/office/drawing/2014/main" id="{F8E4EE7E-BA93-C47C-9FD9-D56D1DC51D7F}"/>
                </a:ext>
              </a:extLst>
            </p:cNvPr>
            <p:cNvSpPr/>
            <p:nvPr/>
          </p:nvSpPr>
          <p:spPr>
            <a:xfrm rot="12992128">
              <a:off x="6942290" y="2081144"/>
              <a:ext cx="2736304" cy="360040"/>
            </a:xfrm>
            <a:prstGeom prst="lef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1" name="Left Arrow 5">
              <a:extLst>
                <a:ext uri="{FF2B5EF4-FFF2-40B4-BE49-F238E27FC236}">
                  <a16:creationId xmlns:a16="http://schemas.microsoft.com/office/drawing/2014/main" id="{9116A13A-11B7-25FE-2A27-0000AFC03155}"/>
                </a:ext>
              </a:extLst>
            </p:cNvPr>
            <p:cNvSpPr/>
            <p:nvPr/>
          </p:nvSpPr>
          <p:spPr>
            <a:xfrm rot="9355786">
              <a:off x="7058434" y="4286379"/>
              <a:ext cx="2736304" cy="360040"/>
            </a:xfrm>
            <a:prstGeom prst="lef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 Arrow 6">
              <a:extLst>
                <a:ext uri="{FF2B5EF4-FFF2-40B4-BE49-F238E27FC236}">
                  <a16:creationId xmlns:a16="http://schemas.microsoft.com/office/drawing/2014/main" id="{7042A0F6-3D1E-690D-B9CE-716F2F50CF8B}"/>
                </a:ext>
              </a:extLst>
            </p:cNvPr>
            <p:cNvSpPr/>
            <p:nvPr/>
          </p:nvSpPr>
          <p:spPr>
            <a:xfrm rot="5686141">
              <a:off x="9113010" y="4648670"/>
              <a:ext cx="1841657" cy="390596"/>
            </a:xfrm>
            <a:prstGeom prst="lef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Arrow 7">
              <a:extLst>
                <a:ext uri="{FF2B5EF4-FFF2-40B4-BE49-F238E27FC236}">
                  <a16:creationId xmlns:a16="http://schemas.microsoft.com/office/drawing/2014/main" id="{5938ED4C-4C23-31DD-A2C4-800859C1BEC2}"/>
                </a:ext>
              </a:extLst>
            </p:cNvPr>
            <p:cNvSpPr/>
            <p:nvPr/>
          </p:nvSpPr>
          <p:spPr>
            <a:xfrm rot="3465711">
              <a:off x="10019887" y="4271100"/>
              <a:ext cx="1841657" cy="390596"/>
            </a:xfrm>
            <a:prstGeom prst="lef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E02609-513E-93A8-3B53-F2A042F7C9AB}"/>
                </a:ext>
              </a:extLst>
            </p:cNvPr>
            <p:cNvSpPr txBox="1"/>
            <p:nvPr/>
          </p:nvSpPr>
          <p:spPr>
            <a:xfrm>
              <a:off x="5562933" y="4985427"/>
              <a:ext cx="4147086" cy="925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Clean Airmasses</a:t>
              </a:r>
              <a:endPara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218053-540D-5C18-07F5-3B1D7176AFD5}"/>
                </a:ext>
              </a:extLst>
            </p:cNvPr>
            <p:cNvSpPr txBox="1"/>
            <p:nvPr/>
          </p:nvSpPr>
          <p:spPr>
            <a:xfrm rot="2196106">
              <a:off x="7049367" y="1503160"/>
              <a:ext cx="2820111" cy="168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solidFill>
                    <a:schemeClr val="accent2"/>
                  </a:solidFill>
                </a:rPr>
                <a:t>Polluted Airmasses</a:t>
              </a:r>
              <a:endParaRPr lang="en-US" sz="2800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69D7D6-BC83-EBC3-BCBA-2021DAA206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22"/>
          <a:stretch/>
        </p:blipFill>
        <p:spPr>
          <a:xfrm>
            <a:off x="7896200" y="3339749"/>
            <a:ext cx="3919395" cy="29559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7B7AC6-C667-0141-2708-4FDEE63C4749}"/>
              </a:ext>
            </a:extLst>
          </p:cNvPr>
          <p:cNvSpPr txBox="1"/>
          <p:nvPr/>
        </p:nvSpPr>
        <p:spPr>
          <a:xfrm>
            <a:off x="106262" y="428178"/>
            <a:ext cx="70567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Problem</a:t>
            </a:r>
            <a:r>
              <a:rPr lang="de-DE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Persistent </a:t>
            </a:r>
            <a:r>
              <a:rPr lang="de-DE" sz="2400" dirty="0" err="1"/>
              <a:t>false</a:t>
            </a:r>
            <a:r>
              <a:rPr lang="de-DE" sz="2400" dirty="0"/>
              <a:t> </a:t>
            </a:r>
            <a:r>
              <a:rPr lang="de-DE" sz="2400" dirty="0" err="1"/>
              <a:t>model</a:t>
            </a:r>
            <a:r>
              <a:rPr lang="de-DE" sz="2400" dirty="0"/>
              <a:t> </a:t>
            </a:r>
            <a:r>
              <a:rPr lang="de-DE" sz="2400" dirty="0" err="1"/>
              <a:t>representation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cloud</a:t>
            </a:r>
            <a:r>
              <a:rPr lang="de-DE" sz="2400" dirty="0"/>
              <a:t> </a:t>
            </a:r>
            <a:r>
              <a:rPr lang="de-DE" sz="2400" dirty="0" err="1"/>
              <a:t>properties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mid</a:t>
            </a:r>
            <a:r>
              <a:rPr lang="de-DE" sz="2400" dirty="0"/>
              <a:t>- and high </a:t>
            </a:r>
            <a:r>
              <a:rPr lang="de-DE" sz="2400" dirty="0" err="1"/>
              <a:t>latitudes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southern </a:t>
            </a:r>
            <a:r>
              <a:rPr lang="de-DE" sz="2400" dirty="0" err="1"/>
              <a:t>hemisphere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Possible </a:t>
            </a:r>
            <a:r>
              <a:rPr lang="de-DE" sz="2400" b="1" dirty="0" err="1"/>
              <a:t>reason</a:t>
            </a:r>
            <a:r>
              <a:rPr lang="de-DE" sz="2400" b="1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Lack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cloud</a:t>
            </a:r>
            <a:r>
              <a:rPr lang="de-DE" sz="2400" dirty="0"/>
              <a:t>-relevant </a:t>
            </a:r>
            <a:r>
              <a:rPr lang="de-DE" sz="2400" dirty="0" err="1"/>
              <a:t>aerosol</a:t>
            </a:r>
            <a:r>
              <a:rPr lang="de-DE" sz="2400" dirty="0"/>
              <a:t> (CCN, INP) not </a:t>
            </a:r>
            <a:r>
              <a:rPr lang="de-DE" sz="2400" dirty="0" err="1"/>
              <a:t>accurately</a:t>
            </a:r>
            <a:r>
              <a:rPr lang="de-DE" sz="2400" dirty="0"/>
              <a:t> </a:t>
            </a:r>
            <a:r>
              <a:rPr lang="de-DE" sz="2400" dirty="0" err="1"/>
              <a:t>represented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simulation</a:t>
            </a:r>
            <a:r>
              <a:rPr lang="de-DE" sz="2400" dirty="0"/>
              <a:t> </a:t>
            </a:r>
            <a:r>
              <a:rPr lang="de-DE" sz="2400" dirty="0" err="1"/>
              <a:t>setups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Approach</a:t>
            </a:r>
            <a:r>
              <a:rPr lang="de-DE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goSouth-2 &amp; ACADIA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Characterization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aerosol</a:t>
            </a:r>
            <a:r>
              <a:rPr lang="de-DE" sz="2400" dirty="0"/>
              <a:t> and </a:t>
            </a:r>
            <a:r>
              <a:rPr lang="de-DE" sz="2400" dirty="0" err="1"/>
              <a:t>cloud</a:t>
            </a:r>
            <a:r>
              <a:rPr lang="de-DE" sz="2400" dirty="0"/>
              <a:t> </a:t>
            </a:r>
            <a:r>
              <a:rPr lang="de-DE" sz="2400" dirty="0" err="1"/>
              <a:t>properties</a:t>
            </a:r>
            <a:r>
              <a:rPr lang="de-DE" sz="2400" dirty="0"/>
              <a:t> </a:t>
            </a:r>
            <a:r>
              <a:rPr lang="de-DE" sz="2400" dirty="0" err="1"/>
              <a:t>during</a:t>
            </a:r>
            <a:r>
              <a:rPr lang="de-DE" sz="2400" dirty="0"/>
              <a:t> </a:t>
            </a:r>
            <a:r>
              <a:rPr lang="de-DE" sz="2400" dirty="0" err="1"/>
              <a:t>long</a:t>
            </a:r>
            <a:r>
              <a:rPr lang="de-DE" sz="2400" dirty="0"/>
              <a:t>-term </a:t>
            </a:r>
            <a:r>
              <a:rPr lang="de-DE" sz="2400" dirty="0" err="1"/>
              <a:t>deployment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ground-based</a:t>
            </a:r>
            <a:r>
              <a:rPr lang="de-DE" sz="2400" dirty="0"/>
              <a:t> remote </a:t>
            </a:r>
            <a:r>
              <a:rPr lang="de-DE" sz="2400" dirty="0" err="1"/>
              <a:t>sensing</a:t>
            </a:r>
            <a:r>
              <a:rPr lang="de-DE" sz="2400" dirty="0"/>
              <a:t> </a:t>
            </a:r>
            <a:r>
              <a:rPr lang="de-DE" sz="2400" dirty="0" err="1"/>
              <a:t>instrumentation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New Zealand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Aerosol-Cloud-Interaction </a:t>
            </a:r>
            <a:r>
              <a:rPr lang="de-DE" sz="2400" dirty="0" err="1"/>
              <a:t>contrast</a:t>
            </a:r>
            <a:r>
              <a:rPr lang="de-DE" sz="2400" dirty="0"/>
              <a:t> </a:t>
            </a:r>
            <a:r>
              <a:rPr lang="de-DE" sz="2400" dirty="0" err="1"/>
              <a:t>studies</a:t>
            </a:r>
            <a:endParaRPr lang="de-DE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Unprecedented</a:t>
            </a:r>
            <a:r>
              <a:rPr lang="de-DE" sz="2400" dirty="0"/>
              <a:t> </a:t>
            </a:r>
            <a:r>
              <a:rPr lang="de-DE" sz="2400" dirty="0" err="1"/>
              <a:t>characterization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cloud</a:t>
            </a:r>
            <a:r>
              <a:rPr lang="de-DE" sz="2400" dirty="0"/>
              <a:t> </a:t>
            </a:r>
            <a:r>
              <a:rPr lang="de-DE" sz="2400" dirty="0" err="1"/>
              <a:t>microphysical</a:t>
            </a:r>
            <a:r>
              <a:rPr lang="de-DE" sz="2400" dirty="0"/>
              <a:t> </a:t>
            </a:r>
            <a:r>
              <a:rPr lang="de-DE" sz="2400" dirty="0" err="1"/>
              <a:t>structure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improved</a:t>
            </a:r>
            <a:r>
              <a:rPr lang="de-DE" sz="2400" dirty="0"/>
              <a:t> </a:t>
            </a:r>
            <a:r>
              <a:rPr lang="de-DE" sz="2400" dirty="0" err="1"/>
              <a:t>radiative</a:t>
            </a:r>
            <a:r>
              <a:rPr lang="de-DE" sz="2400" dirty="0"/>
              <a:t> </a:t>
            </a:r>
            <a:r>
              <a:rPr lang="de-DE" sz="2400" dirty="0" err="1"/>
              <a:t>transfer</a:t>
            </a:r>
            <a:r>
              <a:rPr lang="de-DE" sz="2400" dirty="0"/>
              <a:t> </a:t>
            </a:r>
            <a:r>
              <a:rPr lang="de-DE" sz="2400" dirty="0" err="1"/>
              <a:t>simulations</a:t>
            </a:r>
            <a:r>
              <a:rPr lang="de-DE" sz="2400" dirty="0"/>
              <a:t>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395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4AEAE3-3A25-CDDF-86CA-8980213CB635}"/>
              </a:ext>
            </a:extLst>
          </p:cNvPr>
          <p:cNvSpPr txBox="1"/>
          <p:nvPr/>
        </p:nvSpPr>
        <p:spPr>
          <a:xfrm>
            <a:off x="4223792" y="0"/>
            <a:ext cx="2381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err="1"/>
              <a:t>Thank</a:t>
            </a:r>
            <a:r>
              <a:rPr lang="de-DE" sz="4000" b="1" dirty="0"/>
              <a:t> </a:t>
            </a:r>
            <a:r>
              <a:rPr lang="de-DE" sz="4000" b="1" dirty="0" err="1"/>
              <a:t>You</a:t>
            </a:r>
            <a:endParaRPr lang="en-US" sz="40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43F2D8-9FA7-C674-B315-B8D7E1354494}"/>
              </a:ext>
            </a:extLst>
          </p:cNvPr>
          <p:cNvGrpSpPr/>
          <p:nvPr/>
        </p:nvGrpSpPr>
        <p:grpSpPr>
          <a:xfrm>
            <a:off x="6873831" y="4271388"/>
            <a:ext cx="5377154" cy="1961037"/>
            <a:chOff x="-15051" y="4210069"/>
            <a:chExt cx="3512095" cy="12808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3BC18C-B52E-1C00-FA2B-4DDFC1444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39"/>
            <a:stretch/>
          </p:blipFill>
          <p:spPr>
            <a:xfrm>
              <a:off x="-15051" y="4210069"/>
              <a:ext cx="3456680" cy="128085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BE25A5-40AA-4CD5-3325-CB2911A19758}"/>
                </a:ext>
              </a:extLst>
            </p:cNvPr>
            <p:cNvSpPr txBox="1"/>
            <p:nvPr/>
          </p:nvSpPr>
          <p:spPr>
            <a:xfrm>
              <a:off x="1923102" y="4210070"/>
              <a:ext cx="1573942" cy="422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i="1" dirty="0">
                  <a:solidFill>
                    <a:schemeClr val="bg1"/>
                  </a:solidFill>
                </a:rPr>
                <a:t>+ RV Sonne (ACAROA, Q1/2028)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0DFE38-F83A-047E-73C5-800ABCE6F4AA}"/>
              </a:ext>
            </a:extLst>
          </p:cNvPr>
          <p:cNvGrpSpPr/>
          <p:nvPr/>
        </p:nvGrpSpPr>
        <p:grpSpPr>
          <a:xfrm>
            <a:off x="-8334" y="1226294"/>
            <a:ext cx="3656214" cy="1334443"/>
            <a:chOff x="6831417" y="2061254"/>
            <a:chExt cx="5382226" cy="18368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74F608-EB6B-2B45-0485-C2704B202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43941" r="10385" b="14708"/>
            <a:stretch/>
          </p:blipFill>
          <p:spPr>
            <a:xfrm>
              <a:off x="6944378" y="2061254"/>
              <a:ext cx="5269265" cy="1836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23FA82-65F4-DB8F-8AB9-AE2AEE528F55}"/>
                </a:ext>
              </a:extLst>
            </p:cNvPr>
            <p:cNvSpPr txBox="1"/>
            <p:nvPr/>
          </p:nvSpPr>
          <p:spPr>
            <a:xfrm>
              <a:off x="6831417" y="3430840"/>
              <a:ext cx="362560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>
                  <a:solidFill>
                    <a:schemeClr val="bg1"/>
                  </a:solidFill>
                </a:rPr>
                <a:t>HALO Aircraft (HALO-South 09/2025)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7A188F-0D06-67EB-2C37-D59AED6EB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0"/>
          <a:stretch/>
        </p:blipFill>
        <p:spPr>
          <a:xfrm>
            <a:off x="6935890" y="1484784"/>
            <a:ext cx="5187708" cy="2679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A8A39C-3B4B-63C1-4CCF-48228A249B11}"/>
              </a:ext>
            </a:extLst>
          </p:cNvPr>
          <p:cNvSpPr txBox="1"/>
          <p:nvPr/>
        </p:nvSpPr>
        <p:spPr>
          <a:xfrm>
            <a:off x="10343466" y="3483967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chemeClr val="bg1"/>
                </a:solidFill>
              </a:rPr>
              <a:t>Limassol, Cyprus </a:t>
            </a:r>
          </a:p>
          <a:p>
            <a:r>
              <a:rPr lang="de-DE" i="1" dirty="0">
                <a:solidFill>
                  <a:schemeClr val="bg1"/>
                </a:solidFill>
              </a:rPr>
              <a:t>(2016-2018)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B2579D-3CCB-ECDD-215F-6A7904B58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93" y="1475498"/>
            <a:ext cx="3348673" cy="796707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33ACD8F-E1B0-745F-CA0B-C94D97B6E905}"/>
              </a:ext>
            </a:extLst>
          </p:cNvPr>
          <p:cNvGrpSpPr/>
          <p:nvPr/>
        </p:nvGrpSpPr>
        <p:grpSpPr>
          <a:xfrm>
            <a:off x="46004" y="2564904"/>
            <a:ext cx="3579477" cy="4293097"/>
            <a:chOff x="2783632" y="1515786"/>
            <a:chExt cx="4759914" cy="32600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794F3AC-E835-0642-6B2D-6F1EA3A851C0}"/>
                </a:ext>
              </a:extLst>
            </p:cNvPr>
            <p:cNvGrpSpPr/>
            <p:nvPr/>
          </p:nvGrpSpPr>
          <p:grpSpPr>
            <a:xfrm>
              <a:off x="2783632" y="1515786"/>
              <a:ext cx="4759914" cy="3260051"/>
              <a:chOff x="7824192" y="2276872"/>
              <a:chExt cx="3899587" cy="336794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118E56-25DB-96D2-330C-F7EAC033A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24192" y="2276872"/>
                <a:ext cx="3899587" cy="32456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4A48B25-7A01-59D8-F6E6-14371AEEA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192" y="4941168"/>
                <a:ext cx="703644" cy="703644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50BABE-D0AE-EF22-AF3A-82B4FF1FF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01392" y="1542377"/>
              <a:ext cx="2840132" cy="53815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F7B120C-E60B-93C3-CE0B-A07B1D833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74" y="3936860"/>
            <a:ext cx="3855044" cy="28912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60591C-280F-0A5D-952E-0555EE16B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r="32127"/>
          <a:stretch/>
        </p:blipFill>
        <p:spPr>
          <a:xfrm>
            <a:off x="3519046" y="1058412"/>
            <a:ext cx="3474130" cy="32129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48C73E-07A2-EC9A-71B3-38893AA205CB}"/>
              </a:ext>
            </a:extLst>
          </p:cNvPr>
          <p:cNvSpPr txBox="1"/>
          <p:nvPr/>
        </p:nvSpPr>
        <p:spPr>
          <a:xfrm>
            <a:off x="4778841" y="4437248"/>
            <a:ext cx="236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solidFill>
                  <a:schemeClr val="bg1"/>
                </a:solidFill>
              </a:rPr>
              <a:t>MetService</a:t>
            </a:r>
            <a:r>
              <a:rPr lang="de-DE" i="1" dirty="0">
                <a:solidFill>
                  <a:schemeClr val="bg1"/>
                </a:solidFill>
              </a:rPr>
              <a:t>, Invercargill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2EF9B-F1FB-73A0-9611-19FD1D871D8C}"/>
              </a:ext>
            </a:extLst>
          </p:cNvPr>
          <p:cNvSpPr txBox="1"/>
          <p:nvPr/>
        </p:nvSpPr>
        <p:spPr>
          <a:xfrm>
            <a:off x="4348332" y="3911342"/>
            <a:ext cx="264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solidFill>
                  <a:schemeClr val="bg1"/>
                </a:solidFill>
              </a:rPr>
              <a:t>Tawhaki</a:t>
            </a:r>
            <a:r>
              <a:rPr lang="de-DE" i="1" dirty="0">
                <a:solidFill>
                  <a:schemeClr val="bg1"/>
                </a:solidFill>
              </a:rPr>
              <a:t> Aerospace Center</a:t>
            </a:r>
          </a:p>
        </p:txBody>
      </p:sp>
    </p:spTree>
    <p:extLst>
      <p:ext uri="{BB962C8B-B14F-4D97-AF65-F5344CB8AC3E}">
        <p14:creationId xmlns:p14="http://schemas.microsoft.com/office/powerpoint/2010/main" val="2746080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52A0EB-03B1-A924-853A-8C67A3879D16}"/>
              </a:ext>
            </a:extLst>
          </p:cNvPr>
          <p:cNvSpPr txBox="1"/>
          <p:nvPr/>
        </p:nvSpPr>
        <p:spPr>
          <a:xfrm>
            <a:off x="9143458" y="5099783"/>
            <a:ext cx="293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/>
              <a:t>[Radenz et al., 2021, ACP;</a:t>
            </a:r>
          </a:p>
          <a:p>
            <a:r>
              <a:rPr lang="de-DE" sz="1600" i="1" dirty="0"/>
              <a:t>He et al., 2025, in review </a:t>
            </a:r>
            <a:r>
              <a:rPr lang="de-DE" sz="1600" i="1" dirty="0" err="1"/>
              <a:t>for</a:t>
            </a:r>
            <a:r>
              <a:rPr lang="de-DE" sz="1600" i="1" dirty="0"/>
              <a:t> JGR]</a:t>
            </a:r>
            <a:endParaRPr lang="en-US" sz="1600" i="1" dirty="0"/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8961BEAE-853F-98AF-8928-E8B19B976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  <p:pic>
        <p:nvPicPr>
          <p:cNvPr id="2" name="Grafik 34">
            <a:extLst>
              <a:ext uri="{FF2B5EF4-FFF2-40B4-BE49-F238E27FC236}">
                <a16:creationId xmlns:a16="http://schemas.microsoft.com/office/drawing/2014/main" id="{610A772C-7946-0C80-3711-7F83349F8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65" y="472905"/>
            <a:ext cx="3962493" cy="2201384"/>
          </a:xfrm>
          <a:prstGeom prst="rect">
            <a:avLst/>
          </a:prstGeom>
        </p:spPr>
      </p:pic>
      <p:cxnSp>
        <p:nvCxnSpPr>
          <p:cNvPr id="3" name="Gerader Verbinder 35">
            <a:extLst>
              <a:ext uri="{FF2B5EF4-FFF2-40B4-BE49-F238E27FC236}">
                <a16:creationId xmlns:a16="http://schemas.microsoft.com/office/drawing/2014/main" id="{44C08860-B8CD-BECB-2D3F-553B6540284E}"/>
              </a:ext>
            </a:extLst>
          </p:cNvPr>
          <p:cNvCxnSpPr/>
          <p:nvPr/>
        </p:nvCxnSpPr>
        <p:spPr>
          <a:xfrm>
            <a:off x="4883637" y="1167907"/>
            <a:ext cx="28676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feld 36">
            <a:extLst>
              <a:ext uri="{FF2B5EF4-FFF2-40B4-BE49-F238E27FC236}">
                <a16:creationId xmlns:a16="http://schemas.microsoft.com/office/drawing/2014/main" id="{EA43CED9-9623-657A-AA1B-87F49D1A752B}"/>
              </a:ext>
            </a:extLst>
          </p:cNvPr>
          <p:cNvSpPr txBox="1"/>
          <p:nvPr/>
        </p:nvSpPr>
        <p:spPr>
          <a:xfrm>
            <a:off x="7063292" y="869254"/>
            <a:ext cx="854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  <a:latin typeface="Helvetica" pitchFamily="50" charset="0"/>
              </a:rPr>
              <a:t>-15</a:t>
            </a:r>
            <a:r>
              <a:rPr lang="de-DE" sz="1600" dirty="0">
                <a:solidFill>
                  <a:srgbClr val="7F7F7F"/>
                </a:solidFill>
                <a:latin typeface="Helvetica" pitchFamily="50" charset="0"/>
              </a:rPr>
              <a:t>°</a:t>
            </a:r>
            <a:r>
              <a:rPr lang="en-US" sz="1600" dirty="0">
                <a:solidFill>
                  <a:srgbClr val="7F7F7F"/>
                </a:solidFill>
                <a:latin typeface="Helvetica" pitchFamily="50" charset="0"/>
              </a:rPr>
              <a:t>C</a:t>
            </a:r>
          </a:p>
        </p:txBody>
      </p:sp>
      <p:sp>
        <p:nvSpPr>
          <p:cNvPr id="5" name="Textfeld 38">
            <a:extLst>
              <a:ext uri="{FF2B5EF4-FFF2-40B4-BE49-F238E27FC236}">
                <a16:creationId xmlns:a16="http://schemas.microsoft.com/office/drawing/2014/main" id="{4995AD3F-ABA1-9311-00B0-5D3D7F31EE24}"/>
              </a:ext>
            </a:extLst>
          </p:cNvPr>
          <p:cNvSpPr txBox="1"/>
          <p:nvPr/>
        </p:nvSpPr>
        <p:spPr>
          <a:xfrm>
            <a:off x="4846401" y="591117"/>
            <a:ext cx="2317989" cy="29469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48000" tIns="24000" rIns="48000" bIns="24000" rtlCol="0">
            <a:spAutoFit/>
          </a:bodyPr>
          <a:lstStyle/>
          <a:p>
            <a:r>
              <a:rPr lang="en-US" sz="1600" b="1" dirty="0">
                <a:latin typeface="Helvetica" pitchFamily="50" charset="0"/>
              </a:rPr>
              <a:t>Radar reflectivity</a:t>
            </a:r>
          </a:p>
        </p:txBody>
      </p:sp>
      <p:sp>
        <p:nvSpPr>
          <p:cNvPr id="6" name="Rechteck 41">
            <a:extLst>
              <a:ext uri="{FF2B5EF4-FFF2-40B4-BE49-F238E27FC236}">
                <a16:creationId xmlns:a16="http://schemas.microsoft.com/office/drawing/2014/main" id="{20F95824-5229-4977-F8EA-E50948AEC9B9}"/>
              </a:ext>
            </a:extLst>
          </p:cNvPr>
          <p:cNvSpPr/>
          <p:nvPr/>
        </p:nvSpPr>
        <p:spPr>
          <a:xfrm>
            <a:off x="5449566" y="2523511"/>
            <a:ext cx="520700" cy="5928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Pfeil nach unten 42">
            <a:extLst>
              <a:ext uri="{FF2B5EF4-FFF2-40B4-BE49-F238E27FC236}">
                <a16:creationId xmlns:a16="http://schemas.microsoft.com/office/drawing/2014/main" id="{9D3B371C-A7F8-EB5B-B965-EF44DFE8E96F}"/>
              </a:ext>
            </a:extLst>
          </p:cNvPr>
          <p:cNvSpPr/>
          <p:nvPr/>
        </p:nvSpPr>
        <p:spPr>
          <a:xfrm rot="16200000">
            <a:off x="5754548" y="2605858"/>
            <a:ext cx="752179" cy="136213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hteck 43">
            <a:extLst>
              <a:ext uri="{FF2B5EF4-FFF2-40B4-BE49-F238E27FC236}">
                <a16:creationId xmlns:a16="http://schemas.microsoft.com/office/drawing/2014/main" id="{115BBECC-1407-7616-D12E-17D7728E63E2}"/>
              </a:ext>
            </a:extLst>
          </p:cNvPr>
          <p:cNvSpPr/>
          <p:nvPr/>
        </p:nvSpPr>
        <p:spPr>
          <a:xfrm>
            <a:off x="5451253" y="3498097"/>
            <a:ext cx="520700" cy="4922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Grafik 65">
            <a:extLst>
              <a:ext uri="{FF2B5EF4-FFF2-40B4-BE49-F238E27FC236}">
                <a16:creationId xmlns:a16="http://schemas.microsoft.com/office/drawing/2014/main" id="{F2429A03-9C20-D149-150D-AD67D6ECD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529"/>
          <a:stretch/>
        </p:blipFill>
        <p:spPr>
          <a:xfrm>
            <a:off x="7032104" y="1700808"/>
            <a:ext cx="4187507" cy="2751907"/>
          </a:xfrm>
          <a:prstGeom prst="rect">
            <a:avLst/>
          </a:prstGeom>
        </p:spPr>
      </p:pic>
      <p:sp>
        <p:nvSpPr>
          <p:cNvPr id="13" name="Textfeld 66">
            <a:extLst>
              <a:ext uri="{FF2B5EF4-FFF2-40B4-BE49-F238E27FC236}">
                <a16:creationId xmlns:a16="http://schemas.microsoft.com/office/drawing/2014/main" id="{E73C4293-58F3-DB52-1123-7395D11B48FF}"/>
              </a:ext>
            </a:extLst>
          </p:cNvPr>
          <p:cNvSpPr txBox="1"/>
          <p:nvPr/>
        </p:nvSpPr>
        <p:spPr>
          <a:xfrm>
            <a:off x="7413081" y="1863973"/>
            <a:ext cx="3909079" cy="294690"/>
          </a:xfrm>
          <a:prstGeom prst="rect">
            <a:avLst/>
          </a:prstGeom>
          <a:noFill/>
        </p:spPr>
        <p:txBody>
          <a:bodyPr wrap="square" lIns="48000" tIns="24000" rIns="48000" bIns="24000" rtlCol="0">
            <a:spAutoFit/>
          </a:bodyPr>
          <a:lstStyle/>
          <a:p>
            <a:r>
              <a:rPr lang="en-US" sz="1600" b="1" dirty="0">
                <a:latin typeface="Helvetica" pitchFamily="50" charset="0"/>
              </a:rPr>
              <a:t>CLOUDNET target categorization</a:t>
            </a:r>
          </a:p>
        </p:txBody>
      </p:sp>
      <p:sp>
        <p:nvSpPr>
          <p:cNvPr id="14" name="Textfeld 67">
            <a:extLst>
              <a:ext uri="{FF2B5EF4-FFF2-40B4-BE49-F238E27FC236}">
                <a16:creationId xmlns:a16="http://schemas.microsoft.com/office/drawing/2014/main" id="{75DCDB41-AB30-AE76-BD5C-DA6D77BF4D6B}"/>
              </a:ext>
            </a:extLst>
          </p:cNvPr>
          <p:cNvSpPr txBox="1"/>
          <p:nvPr/>
        </p:nvSpPr>
        <p:spPr>
          <a:xfrm>
            <a:off x="7917773" y="3487991"/>
            <a:ext cx="1228932" cy="294690"/>
          </a:xfrm>
          <a:prstGeom prst="rect">
            <a:avLst/>
          </a:prstGeom>
          <a:noFill/>
        </p:spPr>
        <p:txBody>
          <a:bodyPr wrap="square" lIns="48000" tIns="24000" rIns="48000" bIns="2400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50" charset="0"/>
              </a:rPr>
              <a:t>aerosol</a:t>
            </a:r>
          </a:p>
        </p:txBody>
      </p:sp>
      <p:sp>
        <p:nvSpPr>
          <p:cNvPr id="15" name="Textfeld 68">
            <a:extLst>
              <a:ext uri="{FF2B5EF4-FFF2-40B4-BE49-F238E27FC236}">
                <a16:creationId xmlns:a16="http://schemas.microsoft.com/office/drawing/2014/main" id="{C8839B8B-3C92-7ED2-4086-8B0C108C9C38}"/>
              </a:ext>
            </a:extLst>
          </p:cNvPr>
          <p:cNvSpPr txBox="1"/>
          <p:nvPr/>
        </p:nvSpPr>
        <p:spPr>
          <a:xfrm>
            <a:off x="10200380" y="2423919"/>
            <a:ext cx="1228932" cy="294690"/>
          </a:xfrm>
          <a:prstGeom prst="rect">
            <a:avLst/>
          </a:prstGeom>
          <a:noFill/>
        </p:spPr>
        <p:txBody>
          <a:bodyPr wrap="square" lIns="48000" tIns="24000" rIns="48000" bIns="24000" rtlCol="0">
            <a:spAutoFit/>
          </a:bodyPr>
          <a:lstStyle/>
          <a:p>
            <a:r>
              <a:rPr lang="en-US" sz="1600" b="1" dirty="0">
                <a:solidFill>
                  <a:srgbClr val="42BFF9"/>
                </a:solidFill>
                <a:latin typeface="Helvetica" pitchFamily="50" charset="0"/>
              </a:rPr>
              <a:t>liquid</a:t>
            </a:r>
          </a:p>
        </p:txBody>
      </p:sp>
      <p:sp>
        <p:nvSpPr>
          <p:cNvPr id="16" name="Textfeld 69">
            <a:extLst>
              <a:ext uri="{FF2B5EF4-FFF2-40B4-BE49-F238E27FC236}">
                <a16:creationId xmlns:a16="http://schemas.microsoft.com/office/drawing/2014/main" id="{779A3902-32F1-7E9D-F23A-3C16B01AABD1}"/>
              </a:ext>
            </a:extLst>
          </p:cNvPr>
          <p:cNvSpPr txBox="1"/>
          <p:nvPr/>
        </p:nvSpPr>
        <p:spPr>
          <a:xfrm>
            <a:off x="8228753" y="2949434"/>
            <a:ext cx="550511" cy="294690"/>
          </a:xfrm>
          <a:prstGeom prst="rect">
            <a:avLst/>
          </a:prstGeom>
          <a:noFill/>
        </p:spPr>
        <p:txBody>
          <a:bodyPr wrap="square" lIns="48000" tIns="24000" rIns="48000" bIns="24000" rtlCol="0">
            <a:spAutoFit/>
          </a:bodyPr>
          <a:lstStyle/>
          <a:p>
            <a:pPr algn="ctr"/>
            <a:r>
              <a:rPr lang="en-US" sz="1600" b="1" dirty="0">
                <a:ln w="635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Helvetica" pitchFamily="50" charset="0"/>
              </a:rPr>
              <a:t>ice</a:t>
            </a:r>
          </a:p>
        </p:txBody>
      </p:sp>
      <p:sp>
        <p:nvSpPr>
          <p:cNvPr id="17" name="Textfeld 70">
            <a:extLst>
              <a:ext uri="{FF2B5EF4-FFF2-40B4-BE49-F238E27FC236}">
                <a16:creationId xmlns:a16="http://schemas.microsoft.com/office/drawing/2014/main" id="{2EE98291-BC90-B26F-FCD4-4D60293ADD46}"/>
              </a:ext>
            </a:extLst>
          </p:cNvPr>
          <p:cNvSpPr txBox="1"/>
          <p:nvPr/>
        </p:nvSpPr>
        <p:spPr>
          <a:xfrm>
            <a:off x="7941948" y="2279114"/>
            <a:ext cx="2034363" cy="294690"/>
          </a:xfrm>
          <a:prstGeom prst="rect">
            <a:avLst/>
          </a:prstGeom>
          <a:noFill/>
        </p:spPr>
        <p:txBody>
          <a:bodyPr wrap="square" lIns="48000" tIns="24000" rIns="48000" bIns="24000" rtlCol="0">
            <a:spAutoFit/>
          </a:bodyPr>
          <a:lstStyle/>
          <a:p>
            <a:r>
              <a:rPr lang="en-US" sz="1600" b="1" dirty="0">
                <a:solidFill>
                  <a:srgbClr val="00CC00"/>
                </a:solidFill>
                <a:latin typeface="Helvetica" pitchFamily="50" charset="0"/>
              </a:rPr>
              <a:t>ice and liquid</a:t>
            </a:r>
          </a:p>
        </p:txBody>
      </p:sp>
      <p:sp>
        <p:nvSpPr>
          <p:cNvPr id="18" name="Rechteck 71">
            <a:extLst>
              <a:ext uri="{FF2B5EF4-FFF2-40B4-BE49-F238E27FC236}">
                <a16:creationId xmlns:a16="http://schemas.microsoft.com/office/drawing/2014/main" id="{0A4FEBFB-B418-29FC-174F-AAABE81E8648}"/>
              </a:ext>
            </a:extLst>
          </p:cNvPr>
          <p:cNvSpPr/>
          <p:nvPr/>
        </p:nvSpPr>
        <p:spPr>
          <a:xfrm>
            <a:off x="7555740" y="2548606"/>
            <a:ext cx="1260907" cy="443615"/>
          </a:xfrm>
          <a:prstGeom prst="rect">
            <a:avLst/>
          </a:prstGeom>
          <a:solidFill>
            <a:srgbClr val="FF0000">
              <a:alpha val="15000"/>
            </a:srgbClr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hteck 72">
            <a:extLst>
              <a:ext uri="{FF2B5EF4-FFF2-40B4-BE49-F238E27FC236}">
                <a16:creationId xmlns:a16="http://schemas.microsoft.com/office/drawing/2014/main" id="{B45600C9-12BB-1C5B-D7BA-FAA5828E08C1}"/>
              </a:ext>
            </a:extLst>
          </p:cNvPr>
          <p:cNvSpPr/>
          <p:nvPr/>
        </p:nvSpPr>
        <p:spPr>
          <a:xfrm>
            <a:off x="9975570" y="2677648"/>
            <a:ext cx="398408" cy="243616"/>
          </a:xfrm>
          <a:prstGeom prst="rect">
            <a:avLst/>
          </a:prstGeom>
          <a:solidFill>
            <a:srgbClr val="00B0F0">
              <a:alpha val="15000"/>
            </a:srgbClr>
          </a:solidFill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hteck 73">
            <a:extLst>
              <a:ext uri="{FF2B5EF4-FFF2-40B4-BE49-F238E27FC236}">
                <a16:creationId xmlns:a16="http://schemas.microsoft.com/office/drawing/2014/main" id="{DEDE597B-B89F-97B8-99EE-464681F56498}"/>
              </a:ext>
            </a:extLst>
          </p:cNvPr>
          <p:cNvSpPr/>
          <p:nvPr/>
        </p:nvSpPr>
        <p:spPr>
          <a:xfrm>
            <a:off x="10372394" y="2942368"/>
            <a:ext cx="671807" cy="124449"/>
          </a:xfrm>
          <a:prstGeom prst="rect">
            <a:avLst/>
          </a:prstGeom>
          <a:solidFill>
            <a:srgbClr val="00B0F0">
              <a:alpha val="15000"/>
            </a:srgbClr>
          </a:solidFill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" name="Grafik 44">
            <a:extLst>
              <a:ext uri="{FF2B5EF4-FFF2-40B4-BE49-F238E27FC236}">
                <a16:creationId xmlns:a16="http://schemas.microsoft.com/office/drawing/2014/main" id="{126A6688-47E7-0477-7B96-0C88EA227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78" y="3944141"/>
            <a:ext cx="3962493" cy="2201384"/>
          </a:xfrm>
          <a:prstGeom prst="rect">
            <a:avLst/>
          </a:prstGeom>
        </p:spPr>
      </p:pic>
      <p:sp>
        <p:nvSpPr>
          <p:cNvPr id="22" name="Textfeld 46">
            <a:extLst>
              <a:ext uri="{FF2B5EF4-FFF2-40B4-BE49-F238E27FC236}">
                <a16:creationId xmlns:a16="http://schemas.microsoft.com/office/drawing/2014/main" id="{2524D3F7-F62C-4DC5-47CF-0DE74C6432D4}"/>
              </a:ext>
            </a:extLst>
          </p:cNvPr>
          <p:cNvSpPr txBox="1"/>
          <p:nvPr/>
        </p:nvSpPr>
        <p:spPr>
          <a:xfrm>
            <a:off x="4882434" y="4098559"/>
            <a:ext cx="2118448" cy="29469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48000" tIns="24000" rIns="48000" bIns="24000" rtlCol="0">
            <a:spAutoFit/>
          </a:bodyPr>
          <a:lstStyle/>
          <a:p>
            <a:r>
              <a:rPr lang="en-US" sz="1600" b="1" dirty="0">
                <a:latin typeface="Helvetica" pitchFamily="50" charset="0"/>
              </a:rPr>
              <a:t>Lidar backscatter</a:t>
            </a:r>
          </a:p>
        </p:txBody>
      </p:sp>
      <p:sp>
        <p:nvSpPr>
          <p:cNvPr id="23" name="Pfeil nach unten 52">
            <a:extLst>
              <a:ext uri="{FF2B5EF4-FFF2-40B4-BE49-F238E27FC236}">
                <a16:creationId xmlns:a16="http://schemas.microsoft.com/office/drawing/2014/main" id="{88A6292D-5B66-F19B-07E8-FA79DD3B9DA4}"/>
              </a:ext>
            </a:extLst>
          </p:cNvPr>
          <p:cNvSpPr/>
          <p:nvPr/>
        </p:nvSpPr>
        <p:spPr>
          <a:xfrm rot="16200000">
            <a:off x="9897550" y="2804029"/>
            <a:ext cx="2090495" cy="2324965"/>
          </a:xfrm>
          <a:prstGeom prst="downArrow">
            <a:avLst>
              <a:gd name="adj1" fmla="val 67718"/>
              <a:gd name="adj2" fmla="val 3089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feld 53">
            <a:extLst>
              <a:ext uri="{FF2B5EF4-FFF2-40B4-BE49-F238E27FC236}">
                <a16:creationId xmlns:a16="http://schemas.microsoft.com/office/drawing/2014/main" id="{66066F40-6A1D-0A49-D067-5CD6FD904A21}"/>
              </a:ext>
            </a:extLst>
          </p:cNvPr>
          <p:cNvSpPr txBox="1"/>
          <p:nvPr/>
        </p:nvSpPr>
        <p:spPr>
          <a:xfrm>
            <a:off x="9885762" y="3498097"/>
            <a:ext cx="1858168" cy="95153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48000" tIns="24000" rIns="48000" bIns="24000" rtlCol="0">
            <a:spAutoFit/>
          </a:bodyPr>
          <a:lstStyle/>
          <a:p>
            <a:pPr algn="ctr"/>
            <a:r>
              <a:rPr lang="en-US" sz="1467" b="1" dirty="0">
                <a:latin typeface="Helvetica" pitchFamily="50" charset="0"/>
              </a:rPr>
              <a:t># </a:t>
            </a:r>
            <a:r>
              <a:rPr lang="en-US" sz="1467" b="1" dirty="0" err="1">
                <a:latin typeface="Helvetica" pitchFamily="50" charset="0"/>
              </a:rPr>
              <a:t>stratiform</a:t>
            </a:r>
            <a:r>
              <a:rPr lang="en-US" sz="1467" b="1" dirty="0">
                <a:latin typeface="Helvetica" pitchFamily="50" charset="0"/>
              </a:rPr>
              <a:t> clouds</a:t>
            </a:r>
          </a:p>
          <a:p>
            <a:pPr defTabSz="656150"/>
            <a:r>
              <a:rPr lang="en-US" sz="1467" b="1" dirty="0">
                <a:solidFill>
                  <a:srgbClr val="3CB371"/>
                </a:solidFill>
                <a:latin typeface="Helvetica" pitchFamily="50" charset="0"/>
              </a:rPr>
              <a:t>Leipzig		1063</a:t>
            </a:r>
          </a:p>
          <a:p>
            <a:pPr defTabSz="656150"/>
            <a:r>
              <a:rPr lang="en-US" sz="1467" b="1" dirty="0">
                <a:solidFill>
                  <a:srgbClr val="FF7F0E"/>
                </a:solidFill>
                <a:latin typeface="Helvetica" pitchFamily="50" charset="0"/>
              </a:rPr>
              <a:t>Limassol	  352</a:t>
            </a:r>
          </a:p>
          <a:p>
            <a:pPr defTabSz="656150"/>
            <a:r>
              <a:rPr lang="en-US" sz="1467" b="1" dirty="0">
                <a:solidFill>
                  <a:srgbClr val="4F81BD"/>
                </a:solidFill>
                <a:latin typeface="Helvetica" pitchFamily="50" charset="0"/>
              </a:rPr>
              <a:t>Punta Arenas	1267</a:t>
            </a:r>
          </a:p>
        </p:txBody>
      </p:sp>
      <p:sp>
        <p:nvSpPr>
          <p:cNvPr id="25" name="Textfeld 48">
            <a:extLst>
              <a:ext uri="{FF2B5EF4-FFF2-40B4-BE49-F238E27FC236}">
                <a16:creationId xmlns:a16="http://schemas.microsoft.com/office/drawing/2014/main" id="{69637683-518C-F767-BDF0-0572A727916C}"/>
              </a:ext>
            </a:extLst>
          </p:cNvPr>
          <p:cNvSpPr txBox="1"/>
          <p:nvPr/>
        </p:nvSpPr>
        <p:spPr>
          <a:xfrm>
            <a:off x="5015880" y="5535033"/>
            <a:ext cx="2741742" cy="25591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4800" tIns="4800" rIns="4800" bIns="4800" rtlCol="0">
            <a:spAutoFit/>
          </a:bodyPr>
          <a:lstStyle/>
          <a:p>
            <a:pPr algn="ctr"/>
            <a:r>
              <a:rPr lang="en-US" sz="1600" b="1" dirty="0">
                <a:latin typeface="Helvetica" pitchFamily="50" charset="0"/>
              </a:rPr>
              <a:t>Punta Arenas 28 Nov 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423F17-3843-6E97-A5EC-E50744C4C1B8}"/>
              </a:ext>
            </a:extLst>
          </p:cNvPr>
          <p:cNvSpPr txBox="1"/>
          <p:nvPr/>
        </p:nvSpPr>
        <p:spPr>
          <a:xfrm>
            <a:off x="227438" y="0"/>
            <a:ext cx="117371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b="1" dirty="0" err="1"/>
              <a:t>One</a:t>
            </a:r>
            <a:r>
              <a:rPr lang="de-DE" sz="2600" b="1" dirty="0"/>
              <a:t> </a:t>
            </a:r>
            <a:r>
              <a:rPr lang="de-DE" sz="2600" b="1" dirty="0" err="1"/>
              <a:t>approach</a:t>
            </a:r>
            <a:r>
              <a:rPr lang="de-DE" sz="2600" b="1" dirty="0"/>
              <a:t> </a:t>
            </a:r>
            <a:r>
              <a:rPr lang="de-DE" sz="2600" b="1" dirty="0" err="1"/>
              <a:t>to</a:t>
            </a:r>
            <a:r>
              <a:rPr lang="de-DE" sz="2600" b="1" dirty="0"/>
              <a:t> </a:t>
            </a:r>
            <a:r>
              <a:rPr lang="de-DE" sz="2600" b="1" dirty="0" err="1"/>
              <a:t>identify</a:t>
            </a:r>
            <a:r>
              <a:rPr lang="de-DE" sz="2600" b="1" dirty="0"/>
              <a:t> ACI: Picking </a:t>
            </a:r>
            <a:r>
              <a:rPr lang="de-DE" sz="2600" b="1" dirty="0" err="1"/>
              <a:t>target</a:t>
            </a:r>
            <a:r>
              <a:rPr lang="de-DE" sz="2600" b="1" dirty="0"/>
              <a:t> </a:t>
            </a:r>
            <a:r>
              <a:rPr lang="de-DE" sz="2600" b="1" dirty="0" err="1"/>
              <a:t>scenarios</a:t>
            </a:r>
            <a:r>
              <a:rPr lang="de-DE" sz="2600" b="1" dirty="0"/>
              <a:t> </a:t>
            </a:r>
            <a:r>
              <a:rPr lang="de-DE" sz="2600" b="1" dirty="0" err="1"/>
              <a:t>from</a:t>
            </a:r>
            <a:r>
              <a:rPr lang="de-DE" sz="2600" b="1" dirty="0"/>
              <a:t> </a:t>
            </a:r>
            <a:r>
              <a:rPr lang="de-DE" sz="2600" b="1" dirty="0" err="1"/>
              <a:t>long</a:t>
            </a:r>
            <a:r>
              <a:rPr lang="de-DE" sz="2600" b="1" dirty="0"/>
              <a:t>-term </a:t>
            </a:r>
            <a:r>
              <a:rPr lang="de-DE" sz="2600" b="1" dirty="0" err="1"/>
              <a:t>observations</a:t>
            </a:r>
            <a:r>
              <a:rPr lang="de-DE" sz="2600" b="1" dirty="0"/>
              <a:t> </a:t>
            </a:r>
            <a:endParaRPr lang="en-US" sz="26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4F6805-1621-7CA1-004C-00A3ADD9D890}"/>
              </a:ext>
            </a:extLst>
          </p:cNvPr>
          <p:cNvSpPr txBox="1"/>
          <p:nvPr/>
        </p:nvSpPr>
        <p:spPr>
          <a:xfrm>
            <a:off x="119337" y="492443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E.g</a:t>
            </a:r>
            <a:r>
              <a:rPr lang="de-DE" sz="24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stratiform</a:t>
            </a:r>
            <a:r>
              <a:rPr lang="de-DE" sz="2400" dirty="0"/>
              <a:t> </a:t>
            </a:r>
            <a:r>
              <a:rPr lang="de-DE" sz="2400" dirty="0" err="1"/>
              <a:t>supercooled</a:t>
            </a:r>
            <a:r>
              <a:rPr lang="de-DE" sz="2400" dirty="0"/>
              <a:t> liquid </a:t>
            </a:r>
            <a:r>
              <a:rPr lang="de-DE" sz="2400" dirty="0" err="1"/>
              <a:t>clouds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Defined turbulence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7311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93" y="982075"/>
            <a:ext cx="4425071" cy="5904239"/>
          </a:xfrm>
          <a:prstGeom prst="rect">
            <a:avLst/>
          </a:prstGeom>
        </p:spPr>
      </p:pic>
      <p:sp>
        <p:nvSpPr>
          <p:cNvPr id="57" name="Textfeld 56"/>
          <p:cNvSpPr txBox="1"/>
          <p:nvPr/>
        </p:nvSpPr>
        <p:spPr>
          <a:xfrm rot="18473881">
            <a:off x="2614482" y="3311601"/>
            <a:ext cx="1309817" cy="344226"/>
          </a:xfrm>
          <a:prstGeom prst="rect">
            <a:avLst/>
          </a:prstGeom>
          <a:noFill/>
        </p:spPr>
        <p:txBody>
          <a:bodyPr wrap="square" lIns="38400" tIns="38400" rIns="38400" bIns="38400" rtlCol="0">
            <a:spAutoFit/>
          </a:bodyPr>
          <a:lstStyle/>
          <a:p>
            <a:pPr algn="ctr"/>
            <a:r>
              <a:rPr lang="en-US" sz="1733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50" charset="0"/>
              </a:rPr>
              <a:t>pure marine</a:t>
            </a:r>
          </a:p>
        </p:txBody>
      </p:sp>
      <p:sp>
        <p:nvSpPr>
          <p:cNvPr id="58" name="Textfeld 57"/>
          <p:cNvSpPr txBox="1"/>
          <p:nvPr/>
        </p:nvSpPr>
        <p:spPr>
          <a:xfrm rot="16647816">
            <a:off x="3581417" y="3400825"/>
            <a:ext cx="1715676" cy="344226"/>
          </a:xfrm>
          <a:prstGeom prst="rect">
            <a:avLst/>
          </a:prstGeom>
          <a:noFill/>
        </p:spPr>
        <p:txBody>
          <a:bodyPr wrap="square" lIns="38400" tIns="38400" rIns="38400" bIns="38400" rtlCol="0">
            <a:spAutoFit/>
          </a:bodyPr>
          <a:lstStyle/>
          <a:p>
            <a:pPr algn="ctr"/>
            <a:r>
              <a:rPr lang="en-US" sz="1733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50" charset="0"/>
              </a:rPr>
              <a:t>1% continental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87662" y="45540"/>
            <a:ext cx="10801200" cy="722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600" b="1" dirty="0" err="1"/>
              <a:t>Occurrence</a:t>
            </a:r>
            <a:r>
              <a:rPr lang="de-DE" sz="2600" b="1" dirty="0"/>
              <a:t> </a:t>
            </a:r>
            <a:r>
              <a:rPr lang="de-DE" sz="2600" b="1" dirty="0" err="1"/>
              <a:t>of</a:t>
            </a:r>
            <a:r>
              <a:rPr lang="de-DE" sz="2600" b="1" dirty="0"/>
              <a:t> </a:t>
            </a:r>
            <a:r>
              <a:rPr lang="de-DE" sz="2600" b="1" dirty="0" err="1"/>
              <a:t>heterogeneously</a:t>
            </a:r>
            <a:r>
              <a:rPr lang="de-DE" sz="2600" b="1" dirty="0"/>
              <a:t> </a:t>
            </a:r>
            <a:r>
              <a:rPr lang="de-DE" sz="2600" b="1" dirty="0" err="1"/>
              <a:t>formed</a:t>
            </a:r>
            <a:r>
              <a:rPr lang="de-DE" sz="2600" b="1" dirty="0"/>
              <a:t> </a:t>
            </a:r>
            <a:r>
              <a:rPr lang="de-DE" sz="2600" b="1" dirty="0" err="1"/>
              <a:t>ice</a:t>
            </a:r>
            <a:r>
              <a:rPr lang="de-DE" sz="2600" b="1" dirty="0"/>
              <a:t> vs. INP </a:t>
            </a:r>
            <a:r>
              <a:rPr lang="de-DE" sz="2600" b="1" dirty="0" err="1"/>
              <a:t>concentrations</a:t>
            </a:r>
            <a:endParaRPr lang="en-US" sz="2600" b="1" dirty="0"/>
          </a:p>
        </p:txBody>
      </p:sp>
      <p:sp>
        <p:nvSpPr>
          <p:cNvPr id="50" name="Textfeld 49"/>
          <p:cNvSpPr txBox="1"/>
          <p:nvPr/>
        </p:nvSpPr>
        <p:spPr>
          <a:xfrm>
            <a:off x="4560842" y="5405137"/>
            <a:ext cx="947600" cy="364873"/>
          </a:xfrm>
          <a:prstGeom prst="rect">
            <a:avLst/>
          </a:prstGeom>
          <a:noFill/>
        </p:spPr>
        <p:txBody>
          <a:bodyPr wrap="square" lIns="38400" tIns="38400" rIns="38400" bIns="38400" rtlCol="0">
            <a:spAutoFit/>
          </a:bodyPr>
          <a:lstStyle/>
          <a:p>
            <a:pPr algn="ctr"/>
            <a:r>
              <a:rPr lang="en-US" sz="1867" b="1" dirty="0">
                <a:solidFill>
                  <a:srgbClr val="42B576"/>
                </a:solidFill>
                <a:latin typeface="Helvetica" pitchFamily="50" charset="0"/>
              </a:rPr>
              <a:t>Leipzig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4210720" y="1278531"/>
            <a:ext cx="1134720" cy="3067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600" tIns="9600" rIns="9600" bIns="9600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7801"/>
                </a:solidFill>
                <a:latin typeface="Helvetica" pitchFamily="50" charset="0"/>
              </a:rPr>
              <a:t>Limassol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1492533" y="2363823"/>
            <a:ext cx="2373443" cy="652194"/>
          </a:xfrm>
          <a:prstGeom prst="rect">
            <a:avLst/>
          </a:prstGeom>
          <a:noFill/>
        </p:spPr>
        <p:txBody>
          <a:bodyPr wrap="square" lIns="38400" tIns="38400" rIns="38400" bIns="38400" rtlCol="0">
            <a:spAutoFit/>
          </a:bodyPr>
          <a:lstStyle/>
          <a:p>
            <a:pPr algn="r"/>
            <a:r>
              <a:rPr lang="en-US" sz="18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50" charset="0"/>
              </a:rPr>
              <a:t>Punta </a:t>
            </a:r>
          </a:p>
          <a:p>
            <a:pPr algn="r"/>
            <a:r>
              <a:rPr lang="en-US" sz="18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50" charset="0"/>
              </a:rPr>
              <a:t>Arenas</a:t>
            </a:r>
          </a:p>
        </p:txBody>
      </p:sp>
      <p:sp>
        <p:nvSpPr>
          <p:cNvPr id="24" name="Inhaltsplatzhalter 3"/>
          <p:cNvSpPr txBox="1">
            <a:spLocks/>
          </p:cNvSpPr>
          <p:nvPr/>
        </p:nvSpPr>
        <p:spPr>
          <a:xfrm>
            <a:off x="801001" y="768061"/>
            <a:ext cx="5319257" cy="450380"/>
          </a:xfrm>
          <a:prstGeom prst="rect">
            <a:avLst/>
          </a:prstGeom>
          <a:noFill/>
        </p:spPr>
        <p:txBody>
          <a:bodyPr vert="horz" lIns="110557" tIns="55279" rIns="110557" bIns="55279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33" b="0" dirty="0"/>
              <a:t>Estimate of average INP concentrations</a:t>
            </a:r>
            <a:endParaRPr lang="en-US" sz="1600" b="0" dirty="0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022" y="1019908"/>
            <a:ext cx="4192510" cy="5644904"/>
          </a:xfrm>
          <a:prstGeom prst="rect">
            <a:avLst/>
          </a:prstGeom>
        </p:spPr>
      </p:pic>
      <p:sp>
        <p:nvSpPr>
          <p:cNvPr id="4" name="Pfeil nach unten 3"/>
          <p:cNvSpPr/>
          <p:nvPr/>
        </p:nvSpPr>
        <p:spPr>
          <a:xfrm rot="16200000">
            <a:off x="-1158220" y="2696865"/>
            <a:ext cx="3978763" cy="1774425"/>
          </a:xfrm>
          <a:prstGeom prst="downArrow">
            <a:avLst>
              <a:gd name="adj1" fmla="val 100000"/>
              <a:gd name="adj2" fmla="val 1673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hteck 25"/>
          <p:cNvSpPr/>
          <p:nvPr/>
        </p:nvSpPr>
        <p:spPr>
          <a:xfrm>
            <a:off x="159881" y="1802309"/>
            <a:ext cx="1124089" cy="1118455"/>
          </a:xfrm>
          <a:prstGeom prst="rect">
            <a:avLst/>
          </a:prstGeom>
          <a:solidFill>
            <a:schemeClr val="bg1">
              <a:lumMod val="65000"/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chemeClr val="tx1"/>
                </a:solidFill>
              </a:rPr>
              <a:t>Lidar optical</a:t>
            </a:r>
          </a:p>
          <a:p>
            <a:pPr algn="ctr"/>
            <a:r>
              <a:rPr lang="en-US" sz="2133" dirty="0">
                <a:solidFill>
                  <a:schemeClr val="tx1"/>
                </a:solidFill>
              </a:rPr>
              <a:t>profiles</a:t>
            </a:r>
          </a:p>
        </p:txBody>
      </p:sp>
      <p:sp>
        <p:nvSpPr>
          <p:cNvPr id="31" name="Rechteck 30"/>
          <p:cNvSpPr/>
          <p:nvPr/>
        </p:nvSpPr>
        <p:spPr>
          <a:xfrm>
            <a:off x="131855" y="3074928"/>
            <a:ext cx="1194563" cy="890003"/>
          </a:xfrm>
          <a:prstGeom prst="rect">
            <a:avLst/>
          </a:prstGeom>
          <a:solidFill>
            <a:schemeClr val="bg1">
              <a:lumMod val="65000"/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chemeClr val="tx1"/>
                </a:solidFill>
              </a:rPr>
              <a:t>air mass source</a:t>
            </a:r>
          </a:p>
        </p:txBody>
      </p:sp>
      <p:sp>
        <p:nvSpPr>
          <p:cNvPr id="32" name="Rechteck 31"/>
          <p:cNvSpPr/>
          <p:nvPr/>
        </p:nvSpPr>
        <p:spPr>
          <a:xfrm>
            <a:off x="87662" y="4114555"/>
            <a:ext cx="1297556" cy="1098709"/>
          </a:xfrm>
          <a:prstGeom prst="rect">
            <a:avLst/>
          </a:prstGeom>
          <a:solidFill>
            <a:schemeClr val="bg1">
              <a:lumMod val="65000"/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chemeClr val="tx1"/>
                </a:solidFill>
              </a:rPr>
              <a:t>INP </a:t>
            </a:r>
          </a:p>
          <a:p>
            <a:pPr algn="ctr"/>
            <a:r>
              <a:rPr lang="en-US" sz="2133" dirty="0" err="1">
                <a:solidFill>
                  <a:schemeClr val="tx1"/>
                </a:solidFill>
              </a:rPr>
              <a:t>parame-terization</a:t>
            </a:r>
            <a:endParaRPr lang="en-US" sz="2133" dirty="0">
              <a:solidFill>
                <a:schemeClr val="tx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8604536" y="4811671"/>
            <a:ext cx="947600" cy="3648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lIns="38400" tIns="38400" rIns="38400" bIns="38400" rtlCol="0">
            <a:spAutoFit/>
          </a:bodyPr>
          <a:lstStyle/>
          <a:p>
            <a:pPr algn="ctr"/>
            <a:r>
              <a:rPr lang="en-US" sz="1867" b="1" dirty="0">
                <a:solidFill>
                  <a:srgbClr val="42B576"/>
                </a:solidFill>
                <a:latin typeface="Helvetica" pitchFamily="50" charset="0"/>
              </a:rPr>
              <a:t>Leipzig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7805271" y="5498638"/>
            <a:ext cx="1134720" cy="364873"/>
          </a:xfrm>
          <a:prstGeom prst="rect">
            <a:avLst/>
          </a:prstGeom>
          <a:noFill/>
        </p:spPr>
        <p:txBody>
          <a:bodyPr wrap="square" lIns="38400" tIns="38400" rIns="38400" bIns="38400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7801"/>
                </a:solidFill>
                <a:latin typeface="Helvetica" pitchFamily="50" charset="0"/>
              </a:rPr>
              <a:t>Limassol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5999188" y="3533003"/>
            <a:ext cx="2373443" cy="652194"/>
          </a:xfrm>
          <a:prstGeom prst="rect">
            <a:avLst/>
          </a:prstGeom>
          <a:noFill/>
        </p:spPr>
        <p:txBody>
          <a:bodyPr wrap="square" lIns="38400" tIns="38400" rIns="38400" bIns="38400" rtlCol="0">
            <a:spAutoFit/>
          </a:bodyPr>
          <a:lstStyle/>
          <a:p>
            <a:pPr algn="r"/>
            <a:r>
              <a:rPr lang="en-US" sz="18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50" charset="0"/>
              </a:rPr>
              <a:t>Punta</a:t>
            </a:r>
          </a:p>
          <a:p>
            <a:pPr algn="r"/>
            <a:r>
              <a:rPr lang="en-US" sz="1867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50" charset="0"/>
              </a:rPr>
              <a:t>Arenas</a:t>
            </a:r>
          </a:p>
        </p:txBody>
      </p:sp>
      <p:sp>
        <p:nvSpPr>
          <p:cNvPr id="48" name="Freihandform 47"/>
          <p:cNvSpPr/>
          <p:nvPr/>
        </p:nvSpPr>
        <p:spPr>
          <a:xfrm>
            <a:off x="4692063" y="1997403"/>
            <a:ext cx="395825" cy="2439709"/>
          </a:xfrm>
          <a:custGeom>
            <a:avLst/>
            <a:gdLst>
              <a:gd name="connsiteX0" fmla="*/ 7620 w 788670"/>
              <a:gd name="connsiteY0" fmla="*/ 83820 h 1664970"/>
              <a:gd name="connsiteX1" fmla="*/ 0 w 788670"/>
              <a:gd name="connsiteY1" fmla="*/ 240030 h 1664970"/>
              <a:gd name="connsiteX2" fmla="*/ 312420 w 788670"/>
              <a:gd name="connsiteY2" fmla="*/ 167640 h 1664970"/>
              <a:gd name="connsiteX3" fmla="*/ 560070 w 788670"/>
              <a:gd name="connsiteY3" fmla="*/ 605790 h 1664970"/>
              <a:gd name="connsiteX4" fmla="*/ 723900 w 788670"/>
              <a:gd name="connsiteY4" fmla="*/ 1611630 h 1664970"/>
              <a:gd name="connsiteX5" fmla="*/ 777240 w 788670"/>
              <a:gd name="connsiteY5" fmla="*/ 1664970 h 1664970"/>
              <a:gd name="connsiteX6" fmla="*/ 788670 w 788670"/>
              <a:gd name="connsiteY6" fmla="*/ 803910 h 1664970"/>
              <a:gd name="connsiteX7" fmla="*/ 723900 w 788670"/>
              <a:gd name="connsiteY7" fmla="*/ 643890 h 1664970"/>
              <a:gd name="connsiteX8" fmla="*/ 556260 w 788670"/>
              <a:gd name="connsiteY8" fmla="*/ 110490 h 1664970"/>
              <a:gd name="connsiteX9" fmla="*/ 297180 w 788670"/>
              <a:gd name="connsiteY9" fmla="*/ 0 h 1664970"/>
              <a:gd name="connsiteX10" fmla="*/ 7620 w 788670"/>
              <a:gd name="connsiteY10" fmla="*/ 83820 h 1664970"/>
              <a:gd name="connsiteX0" fmla="*/ 7620 w 788670"/>
              <a:gd name="connsiteY0" fmla="*/ 83820 h 1664970"/>
              <a:gd name="connsiteX1" fmla="*/ 0 w 788670"/>
              <a:gd name="connsiteY1" fmla="*/ 240030 h 1664970"/>
              <a:gd name="connsiteX2" fmla="*/ 312420 w 788670"/>
              <a:gd name="connsiteY2" fmla="*/ 167640 h 1664970"/>
              <a:gd name="connsiteX3" fmla="*/ 560070 w 788670"/>
              <a:gd name="connsiteY3" fmla="*/ 605790 h 1664970"/>
              <a:gd name="connsiteX4" fmla="*/ 723900 w 788670"/>
              <a:gd name="connsiteY4" fmla="*/ 1611630 h 1664970"/>
              <a:gd name="connsiteX5" fmla="*/ 777240 w 788670"/>
              <a:gd name="connsiteY5" fmla="*/ 1664970 h 1664970"/>
              <a:gd name="connsiteX6" fmla="*/ 780400 w 788670"/>
              <a:gd name="connsiteY6" fmla="*/ 1526950 h 1664970"/>
              <a:gd name="connsiteX7" fmla="*/ 788670 w 788670"/>
              <a:gd name="connsiteY7" fmla="*/ 803910 h 1664970"/>
              <a:gd name="connsiteX8" fmla="*/ 723900 w 788670"/>
              <a:gd name="connsiteY8" fmla="*/ 643890 h 1664970"/>
              <a:gd name="connsiteX9" fmla="*/ 556260 w 788670"/>
              <a:gd name="connsiteY9" fmla="*/ 110490 h 1664970"/>
              <a:gd name="connsiteX10" fmla="*/ 297180 w 788670"/>
              <a:gd name="connsiteY10" fmla="*/ 0 h 1664970"/>
              <a:gd name="connsiteX11" fmla="*/ 7620 w 788670"/>
              <a:gd name="connsiteY11" fmla="*/ 83820 h 1664970"/>
              <a:gd name="connsiteX0" fmla="*/ 7620 w 791582"/>
              <a:gd name="connsiteY0" fmla="*/ 83820 h 1664970"/>
              <a:gd name="connsiteX1" fmla="*/ 0 w 791582"/>
              <a:gd name="connsiteY1" fmla="*/ 240030 h 1664970"/>
              <a:gd name="connsiteX2" fmla="*/ 312420 w 791582"/>
              <a:gd name="connsiteY2" fmla="*/ 167640 h 1664970"/>
              <a:gd name="connsiteX3" fmla="*/ 560070 w 791582"/>
              <a:gd name="connsiteY3" fmla="*/ 605790 h 1664970"/>
              <a:gd name="connsiteX4" fmla="*/ 723900 w 791582"/>
              <a:gd name="connsiteY4" fmla="*/ 1611630 h 1664970"/>
              <a:gd name="connsiteX5" fmla="*/ 777240 w 791582"/>
              <a:gd name="connsiteY5" fmla="*/ 1664970 h 1664970"/>
              <a:gd name="connsiteX6" fmla="*/ 780400 w 791582"/>
              <a:gd name="connsiteY6" fmla="*/ 1526950 h 1664970"/>
              <a:gd name="connsiteX7" fmla="*/ 780400 w 791582"/>
              <a:gd name="connsiteY7" fmla="*/ 930050 h 1664970"/>
              <a:gd name="connsiteX8" fmla="*/ 788670 w 791582"/>
              <a:gd name="connsiteY8" fmla="*/ 803910 h 1664970"/>
              <a:gd name="connsiteX9" fmla="*/ 723900 w 791582"/>
              <a:gd name="connsiteY9" fmla="*/ 643890 h 1664970"/>
              <a:gd name="connsiteX10" fmla="*/ 556260 w 791582"/>
              <a:gd name="connsiteY10" fmla="*/ 110490 h 1664970"/>
              <a:gd name="connsiteX11" fmla="*/ 297180 w 791582"/>
              <a:gd name="connsiteY11" fmla="*/ 0 h 1664970"/>
              <a:gd name="connsiteX12" fmla="*/ 7620 w 791582"/>
              <a:gd name="connsiteY12" fmla="*/ 83820 h 1664970"/>
              <a:gd name="connsiteX0" fmla="*/ 7620 w 902333"/>
              <a:gd name="connsiteY0" fmla="*/ 83820 h 1664970"/>
              <a:gd name="connsiteX1" fmla="*/ 0 w 902333"/>
              <a:gd name="connsiteY1" fmla="*/ 240030 h 1664970"/>
              <a:gd name="connsiteX2" fmla="*/ 312420 w 902333"/>
              <a:gd name="connsiteY2" fmla="*/ 167640 h 1664970"/>
              <a:gd name="connsiteX3" fmla="*/ 560070 w 902333"/>
              <a:gd name="connsiteY3" fmla="*/ 605790 h 1664970"/>
              <a:gd name="connsiteX4" fmla="*/ 723900 w 902333"/>
              <a:gd name="connsiteY4" fmla="*/ 1611630 h 1664970"/>
              <a:gd name="connsiteX5" fmla="*/ 777240 w 902333"/>
              <a:gd name="connsiteY5" fmla="*/ 1664970 h 1664970"/>
              <a:gd name="connsiteX6" fmla="*/ 780400 w 902333"/>
              <a:gd name="connsiteY6" fmla="*/ 1526950 h 1664970"/>
              <a:gd name="connsiteX7" fmla="*/ 902320 w 902333"/>
              <a:gd name="connsiteY7" fmla="*/ 1044350 h 1664970"/>
              <a:gd name="connsiteX8" fmla="*/ 788670 w 902333"/>
              <a:gd name="connsiteY8" fmla="*/ 803910 h 1664970"/>
              <a:gd name="connsiteX9" fmla="*/ 723900 w 902333"/>
              <a:gd name="connsiteY9" fmla="*/ 643890 h 1664970"/>
              <a:gd name="connsiteX10" fmla="*/ 556260 w 902333"/>
              <a:gd name="connsiteY10" fmla="*/ 110490 h 1664970"/>
              <a:gd name="connsiteX11" fmla="*/ 297180 w 902333"/>
              <a:gd name="connsiteY11" fmla="*/ 0 h 1664970"/>
              <a:gd name="connsiteX12" fmla="*/ 7620 w 902333"/>
              <a:gd name="connsiteY12" fmla="*/ 83820 h 1664970"/>
              <a:gd name="connsiteX0" fmla="*/ 7620 w 902333"/>
              <a:gd name="connsiteY0" fmla="*/ 83820 h 1664970"/>
              <a:gd name="connsiteX1" fmla="*/ 0 w 902333"/>
              <a:gd name="connsiteY1" fmla="*/ 240030 h 1664970"/>
              <a:gd name="connsiteX2" fmla="*/ 312420 w 902333"/>
              <a:gd name="connsiteY2" fmla="*/ 167640 h 1664970"/>
              <a:gd name="connsiteX3" fmla="*/ 560070 w 902333"/>
              <a:gd name="connsiteY3" fmla="*/ 605790 h 1664970"/>
              <a:gd name="connsiteX4" fmla="*/ 723900 w 902333"/>
              <a:gd name="connsiteY4" fmla="*/ 1611630 h 1664970"/>
              <a:gd name="connsiteX5" fmla="*/ 777240 w 902333"/>
              <a:gd name="connsiteY5" fmla="*/ 1664970 h 1664970"/>
              <a:gd name="connsiteX6" fmla="*/ 780400 w 902333"/>
              <a:gd name="connsiteY6" fmla="*/ 1526950 h 1664970"/>
              <a:gd name="connsiteX7" fmla="*/ 902320 w 902333"/>
              <a:gd name="connsiteY7" fmla="*/ 1044350 h 1664970"/>
              <a:gd name="connsiteX8" fmla="*/ 788670 w 902333"/>
              <a:gd name="connsiteY8" fmla="*/ 803910 h 1664970"/>
              <a:gd name="connsiteX9" fmla="*/ 723900 w 902333"/>
              <a:gd name="connsiteY9" fmla="*/ 643890 h 1664970"/>
              <a:gd name="connsiteX10" fmla="*/ 556260 w 902333"/>
              <a:gd name="connsiteY10" fmla="*/ 110490 h 1664970"/>
              <a:gd name="connsiteX11" fmla="*/ 297180 w 902333"/>
              <a:gd name="connsiteY11" fmla="*/ 0 h 1664970"/>
              <a:gd name="connsiteX12" fmla="*/ 7620 w 902333"/>
              <a:gd name="connsiteY12" fmla="*/ 83820 h 1664970"/>
              <a:gd name="connsiteX0" fmla="*/ 7620 w 902333"/>
              <a:gd name="connsiteY0" fmla="*/ 83820 h 1664970"/>
              <a:gd name="connsiteX1" fmla="*/ 0 w 902333"/>
              <a:gd name="connsiteY1" fmla="*/ 240030 h 1664970"/>
              <a:gd name="connsiteX2" fmla="*/ 312420 w 902333"/>
              <a:gd name="connsiteY2" fmla="*/ 167640 h 1664970"/>
              <a:gd name="connsiteX3" fmla="*/ 560070 w 902333"/>
              <a:gd name="connsiteY3" fmla="*/ 605790 h 1664970"/>
              <a:gd name="connsiteX4" fmla="*/ 723900 w 902333"/>
              <a:gd name="connsiteY4" fmla="*/ 1611630 h 1664970"/>
              <a:gd name="connsiteX5" fmla="*/ 777240 w 902333"/>
              <a:gd name="connsiteY5" fmla="*/ 1664970 h 1664970"/>
              <a:gd name="connsiteX6" fmla="*/ 780400 w 902333"/>
              <a:gd name="connsiteY6" fmla="*/ 1526950 h 1664970"/>
              <a:gd name="connsiteX7" fmla="*/ 902320 w 902333"/>
              <a:gd name="connsiteY7" fmla="*/ 1044350 h 1664970"/>
              <a:gd name="connsiteX8" fmla="*/ 788670 w 902333"/>
              <a:gd name="connsiteY8" fmla="*/ 803910 h 1664970"/>
              <a:gd name="connsiteX9" fmla="*/ 723900 w 902333"/>
              <a:gd name="connsiteY9" fmla="*/ 643890 h 1664970"/>
              <a:gd name="connsiteX10" fmla="*/ 556260 w 902333"/>
              <a:gd name="connsiteY10" fmla="*/ 110490 h 1664970"/>
              <a:gd name="connsiteX11" fmla="*/ 297180 w 902333"/>
              <a:gd name="connsiteY11" fmla="*/ 0 h 1664970"/>
              <a:gd name="connsiteX12" fmla="*/ 7620 w 902333"/>
              <a:gd name="connsiteY12" fmla="*/ 83820 h 1664970"/>
              <a:gd name="connsiteX0" fmla="*/ 7620 w 902333"/>
              <a:gd name="connsiteY0" fmla="*/ 83820 h 1664970"/>
              <a:gd name="connsiteX1" fmla="*/ 0 w 902333"/>
              <a:gd name="connsiteY1" fmla="*/ 240030 h 1664970"/>
              <a:gd name="connsiteX2" fmla="*/ 312420 w 902333"/>
              <a:gd name="connsiteY2" fmla="*/ 167640 h 1664970"/>
              <a:gd name="connsiteX3" fmla="*/ 560070 w 902333"/>
              <a:gd name="connsiteY3" fmla="*/ 605790 h 1664970"/>
              <a:gd name="connsiteX4" fmla="*/ 723900 w 902333"/>
              <a:gd name="connsiteY4" fmla="*/ 1611630 h 1664970"/>
              <a:gd name="connsiteX5" fmla="*/ 777240 w 902333"/>
              <a:gd name="connsiteY5" fmla="*/ 1664970 h 1664970"/>
              <a:gd name="connsiteX6" fmla="*/ 780400 w 902333"/>
              <a:gd name="connsiteY6" fmla="*/ 1526950 h 1664970"/>
              <a:gd name="connsiteX7" fmla="*/ 902320 w 902333"/>
              <a:gd name="connsiteY7" fmla="*/ 1044350 h 1664970"/>
              <a:gd name="connsiteX8" fmla="*/ 788670 w 902333"/>
              <a:gd name="connsiteY8" fmla="*/ 803910 h 1664970"/>
              <a:gd name="connsiteX9" fmla="*/ 723900 w 902333"/>
              <a:gd name="connsiteY9" fmla="*/ 643890 h 1664970"/>
              <a:gd name="connsiteX10" fmla="*/ 556260 w 902333"/>
              <a:gd name="connsiteY10" fmla="*/ 110490 h 1664970"/>
              <a:gd name="connsiteX11" fmla="*/ 297180 w 902333"/>
              <a:gd name="connsiteY11" fmla="*/ 0 h 1664970"/>
              <a:gd name="connsiteX12" fmla="*/ 7620 w 902333"/>
              <a:gd name="connsiteY12" fmla="*/ 83820 h 1664970"/>
              <a:gd name="connsiteX0" fmla="*/ 7620 w 902333"/>
              <a:gd name="connsiteY0" fmla="*/ 83820 h 1664970"/>
              <a:gd name="connsiteX1" fmla="*/ 0 w 902333"/>
              <a:gd name="connsiteY1" fmla="*/ 240030 h 1664970"/>
              <a:gd name="connsiteX2" fmla="*/ 312420 w 902333"/>
              <a:gd name="connsiteY2" fmla="*/ 167640 h 1664970"/>
              <a:gd name="connsiteX3" fmla="*/ 560070 w 902333"/>
              <a:gd name="connsiteY3" fmla="*/ 605790 h 1664970"/>
              <a:gd name="connsiteX4" fmla="*/ 723900 w 902333"/>
              <a:gd name="connsiteY4" fmla="*/ 1611630 h 1664970"/>
              <a:gd name="connsiteX5" fmla="*/ 777240 w 902333"/>
              <a:gd name="connsiteY5" fmla="*/ 1664970 h 1664970"/>
              <a:gd name="connsiteX6" fmla="*/ 780400 w 902333"/>
              <a:gd name="connsiteY6" fmla="*/ 1526950 h 1664970"/>
              <a:gd name="connsiteX7" fmla="*/ 902320 w 902333"/>
              <a:gd name="connsiteY7" fmla="*/ 1044350 h 1664970"/>
              <a:gd name="connsiteX8" fmla="*/ 788670 w 902333"/>
              <a:gd name="connsiteY8" fmla="*/ 803910 h 1664970"/>
              <a:gd name="connsiteX9" fmla="*/ 723900 w 902333"/>
              <a:gd name="connsiteY9" fmla="*/ 643890 h 1664970"/>
              <a:gd name="connsiteX10" fmla="*/ 556260 w 902333"/>
              <a:gd name="connsiteY10" fmla="*/ 110490 h 1664970"/>
              <a:gd name="connsiteX11" fmla="*/ 297180 w 902333"/>
              <a:gd name="connsiteY11" fmla="*/ 0 h 1664970"/>
              <a:gd name="connsiteX12" fmla="*/ 7620 w 902333"/>
              <a:gd name="connsiteY12" fmla="*/ 83820 h 1664970"/>
              <a:gd name="connsiteX0" fmla="*/ 7620 w 902320"/>
              <a:gd name="connsiteY0" fmla="*/ 83820 h 1664970"/>
              <a:gd name="connsiteX1" fmla="*/ 0 w 902320"/>
              <a:gd name="connsiteY1" fmla="*/ 240030 h 1664970"/>
              <a:gd name="connsiteX2" fmla="*/ 312420 w 902320"/>
              <a:gd name="connsiteY2" fmla="*/ 167640 h 1664970"/>
              <a:gd name="connsiteX3" fmla="*/ 560070 w 902320"/>
              <a:gd name="connsiteY3" fmla="*/ 605790 h 1664970"/>
              <a:gd name="connsiteX4" fmla="*/ 723900 w 902320"/>
              <a:gd name="connsiteY4" fmla="*/ 1611630 h 1664970"/>
              <a:gd name="connsiteX5" fmla="*/ 777240 w 902320"/>
              <a:gd name="connsiteY5" fmla="*/ 1664970 h 1664970"/>
              <a:gd name="connsiteX6" fmla="*/ 780400 w 902320"/>
              <a:gd name="connsiteY6" fmla="*/ 1526950 h 1664970"/>
              <a:gd name="connsiteX7" fmla="*/ 902320 w 902320"/>
              <a:gd name="connsiteY7" fmla="*/ 1044350 h 1664970"/>
              <a:gd name="connsiteX8" fmla="*/ 788670 w 902320"/>
              <a:gd name="connsiteY8" fmla="*/ 803910 h 1664970"/>
              <a:gd name="connsiteX9" fmla="*/ 723900 w 902320"/>
              <a:gd name="connsiteY9" fmla="*/ 643890 h 1664970"/>
              <a:gd name="connsiteX10" fmla="*/ 556260 w 902320"/>
              <a:gd name="connsiteY10" fmla="*/ 110490 h 1664970"/>
              <a:gd name="connsiteX11" fmla="*/ 297180 w 902320"/>
              <a:gd name="connsiteY11" fmla="*/ 0 h 1664970"/>
              <a:gd name="connsiteX12" fmla="*/ 7620 w 902320"/>
              <a:gd name="connsiteY12" fmla="*/ 83820 h 1664970"/>
              <a:gd name="connsiteX0" fmla="*/ 7620 w 945500"/>
              <a:gd name="connsiteY0" fmla="*/ 83820 h 1664970"/>
              <a:gd name="connsiteX1" fmla="*/ 0 w 945500"/>
              <a:gd name="connsiteY1" fmla="*/ 240030 h 1664970"/>
              <a:gd name="connsiteX2" fmla="*/ 312420 w 945500"/>
              <a:gd name="connsiteY2" fmla="*/ 167640 h 1664970"/>
              <a:gd name="connsiteX3" fmla="*/ 560070 w 945500"/>
              <a:gd name="connsiteY3" fmla="*/ 605790 h 1664970"/>
              <a:gd name="connsiteX4" fmla="*/ 723900 w 945500"/>
              <a:gd name="connsiteY4" fmla="*/ 1611630 h 1664970"/>
              <a:gd name="connsiteX5" fmla="*/ 777240 w 945500"/>
              <a:gd name="connsiteY5" fmla="*/ 1664970 h 1664970"/>
              <a:gd name="connsiteX6" fmla="*/ 780400 w 945500"/>
              <a:gd name="connsiteY6" fmla="*/ 1526950 h 1664970"/>
              <a:gd name="connsiteX7" fmla="*/ 945500 w 945500"/>
              <a:gd name="connsiteY7" fmla="*/ 1057050 h 1664970"/>
              <a:gd name="connsiteX8" fmla="*/ 788670 w 945500"/>
              <a:gd name="connsiteY8" fmla="*/ 803910 h 1664970"/>
              <a:gd name="connsiteX9" fmla="*/ 723900 w 945500"/>
              <a:gd name="connsiteY9" fmla="*/ 643890 h 1664970"/>
              <a:gd name="connsiteX10" fmla="*/ 556260 w 945500"/>
              <a:gd name="connsiteY10" fmla="*/ 110490 h 1664970"/>
              <a:gd name="connsiteX11" fmla="*/ 297180 w 945500"/>
              <a:gd name="connsiteY11" fmla="*/ 0 h 1664970"/>
              <a:gd name="connsiteX12" fmla="*/ 7620 w 945500"/>
              <a:gd name="connsiteY12" fmla="*/ 83820 h 1664970"/>
              <a:gd name="connsiteX0" fmla="*/ 7620 w 945500"/>
              <a:gd name="connsiteY0" fmla="*/ 83820 h 1664970"/>
              <a:gd name="connsiteX1" fmla="*/ 0 w 945500"/>
              <a:gd name="connsiteY1" fmla="*/ 240030 h 1664970"/>
              <a:gd name="connsiteX2" fmla="*/ 312420 w 945500"/>
              <a:gd name="connsiteY2" fmla="*/ 167640 h 1664970"/>
              <a:gd name="connsiteX3" fmla="*/ 560070 w 945500"/>
              <a:gd name="connsiteY3" fmla="*/ 605790 h 1664970"/>
              <a:gd name="connsiteX4" fmla="*/ 723900 w 945500"/>
              <a:gd name="connsiteY4" fmla="*/ 1611630 h 1664970"/>
              <a:gd name="connsiteX5" fmla="*/ 777240 w 945500"/>
              <a:gd name="connsiteY5" fmla="*/ 1664970 h 1664970"/>
              <a:gd name="connsiteX6" fmla="*/ 780400 w 945500"/>
              <a:gd name="connsiteY6" fmla="*/ 1526950 h 1664970"/>
              <a:gd name="connsiteX7" fmla="*/ 945500 w 945500"/>
              <a:gd name="connsiteY7" fmla="*/ 1057050 h 1664970"/>
              <a:gd name="connsiteX8" fmla="*/ 788670 w 945500"/>
              <a:gd name="connsiteY8" fmla="*/ 803910 h 1664970"/>
              <a:gd name="connsiteX9" fmla="*/ 723900 w 945500"/>
              <a:gd name="connsiteY9" fmla="*/ 643890 h 1664970"/>
              <a:gd name="connsiteX10" fmla="*/ 556260 w 945500"/>
              <a:gd name="connsiteY10" fmla="*/ 110490 h 1664970"/>
              <a:gd name="connsiteX11" fmla="*/ 297180 w 945500"/>
              <a:gd name="connsiteY11" fmla="*/ 0 h 1664970"/>
              <a:gd name="connsiteX12" fmla="*/ 7620 w 945500"/>
              <a:gd name="connsiteY12" fmla="*/ 83820 h 1664970"/>
              <a:gd name="connsiteX0" fmla="*/ 7620 w 945500"/>
              <a:gd name="connsiteY0" fmla="*/ 83820 h 1664970"/>
              <a:gd name="connsiteX1" fmla="*/ 0 w 945500"/>
              <a:gd name="connsiteY1" fmla="*/ 240030 h 1664970"/>
              <a:gd name="connsiteX2" fmla="*/ 312420 w 945500"/>
              <a:gd name="connsiteY2" fmla="*/ 167640 h 1664970"/>
              <a:gd name="connsiteX3" fmla="*/ 560070 w 945500"/>
              <a:gd name="connsiteY3" fmla="*/ 605790 h 1664970"/>
              <a:gd name="connsiteX4" fmla="*/ 723900 w 945500"/>
              <a:gd name="connsiteY4" fmla="*/ 1611630 h 1664970"/>
              <a:gd name="connsiteX5" fmla="*/ 777240 w 945500"/>
              <a:gd name="connsiteY5" fmla="*/ 1664970 h 1664970"/>
              <a:gd name="connsiteX6" fmla="*/ 780400 w 945500"/>
              <a:gd name="connsiteY6" fmla="*/ 1526950 h 1664970"/>
              <a:gd name="connsiteX7" fmla="*/ 945500 w 945500"/>
              <a:gd name="connsiteY7" fmla="*/ 1057050 h 1664970"/>
              <a:gd name="connsiteX8" fmla="*/ 788670 w 945500"/>
              <a:gd name="connsiteY8" fmla="*/ 803910 h 1664970"/>
              <a:gd name="connsiteX9" fmla="*/ 723900 w 945500"/>
              <a:gd name="connsiteY9" fmla="*/ 643890 h 1664970"/>
              <a:gd name="connsiteX10" fmla="*/ 556260 w 945500"/>
              <a:gd name="connsiteY10" fmla="*/ 110490 h 1664970"/>
              <a:gd name="connsiteX11" fmla="*/ 297180 w 945500"/>
              <a:gd name="connsiteY11" fmla="*/ 0 h 1664970"/>
              <a:gd name="connsiteX12" fmla="*/ 7620 w 945500"/>
              <a:gd name="connsiteY12" fmla="*/ 83820 h 1664970"/>
              <a:gd name="connsiteX0" fmla="*/ 7620 w 945500"/>
              <a:gd name="connsiteY0" fmla="*/ 83820 h 1748396"/>
              <a:gd name="connsiteX1" fmla="*/ 0 w 945500"/>
              <a:gd name="connsiteY1" fmla="*/ 240030 h 1748396"/>
              <a:gd name="connsiteX2" fmla="*/ 312420 w 945500"/>
              <a:gd name="connsiteY2" fmla="*/ 167640 h 1748396"/>
              <a:gd name="connsiteX3" fmla="*/ 560070 w 945500"/>
              <a:gd name="connsiteY3" fmla="*/ 605790 h 1748396"/>
              <a:gd name="connsiteX4" fmla="*/ 723900 w 945500"/>
              <a:gd name="connsiteY4" fmla="*/ 1611630 h 1748396"/>
              <a:gd name="connsiteX5" fmla="*/ 777240 w 945500"/>
              <a:gd name="connsiteY5" fmla="*/ 1664970 h 1748396"/>
              <a:gd name="connsiteX6" fmla="*/ 869300 w 945500"/>
              <a:gd name="connsiteY6" fmla="*/ 1740310 h 1748396"/>
              <a:gd name="connsiteX7" fmla="*/ 945500 w 945500"/>
              <a:gd name="connsiteY7" fmla="*/ 1057050 h 1748396"/>
              <a:gd name="connsiteX8" fmla="*/ 788670 w 945500"/>
              <a:gd name="connsiteY8" fmla="*/ 803910 h 1748396"/>
              <a:gd name="connsiteX9" fmla="*/ 723900 w 945500"/>
              <a:gd name="connsiteY9" fmla="*/ 643890 h 1748396"/>
              <a:gd name="connsiteX10" fmla="*/ 556260 w 945500"/>
              <a:gd name="connsiteY10" fmla="*/ 110490 h 1748396"/>
              <a:gd name="connsiteX11" fmla="*/ 297180 w 945500"/>
              <a:gd name="connsiteY11" fmla="*/ 0 h 1748396"/>
              <a:gd name="connsiteX12" fmla="*/ 7620 w 945500"/>
              <a:gd name="connsiteY12" fmla="*/ 83820 h 1748396"/>
              <a:gd name="connsiteX0" fmla="*/ 7620 w 945500"/>
              <a:gd name="connsiteY0" fmla="*/ 83820 h 1740310"/>
              <a:gd name="connsiteX1" fmla="*/ 0 w 945500"/>
              <a:gd name="connsiteY1" fmla="*/ 240030 h 1740310"/>
              <a:gd name="connsiteX2" fmla="*/ 312420 w 945500"/>
              <a:gd name="connsiteY2" fmla="*/ 167640 h 1740310"/>
              <a:gd name="connsiteX3" fmla="*/ 560070 w 945500"/>
              <a:gd name="connsiteY3" fmla="*/ 605790 h 1740310"/>
              <a:gd name="connsiteX4" fmla="*/ 723900 w 945500"/>
              <a:gd name="connsiteY4" fmla="*/ 1611630 h 1740310"/>
              <a:gd name="connsiteX5" fmla="*/ 777240 w 945500"/>
              <a:gd name="connsiteY5" fmla="*/ 1664970 h 1740310"/>
              <a:gd name="connsiteX6" fmla="*/ 869300 w 945500"/>
              <a:gd name="connsiteY6" fmla="*/ 1740310 h 1740310"/>
              <a:gd name="connsiteX7" fmla="*/ 945500 w 945500"/>
              <a:gd name="connsiteY7" fmla="*/ 1057050 h 1740310"/>
              <a:gd name="connsiteX8" fmla="*/ 788670 w 945500"/>
              <a:gd name="connsiteY8" fmla="*/ 803910 h 1740310"/>
              <a:gd name="connsiteX9" fmla="*/ 723900 w 945500"/>
              <a:gd name="connsiteY9" fmla="*/ 643890 h 1740310"/>
              <a:gd name="connsiteX10" fmla="*/ 556260 w 945500"/>
              <a:gd name="connsiteY10" fmla="*/ 110490 h 1740310"/>
              <a:gd name="connsiteX11" fmla="*/ 297180 w 945500"/>
              <a:gd name="connsiteY11" fmla="*/ 0 h 1740310"/>
              <a:gd name="connsiteX12" fmla="*/ 7620 w 945500"/>
              <a:gd name="connsiteY12" fmla="*/ 83820 h 1740310"/>
              <a:gd name="connsiteX0" fmla="*/ 7620 w 945500"/>
              <a:gd name="connsiteY0" fmla="*/ 83820 h 1740310"/>
              <a:gd name="connsiteX1" fmla="*/ 0 w 945500"/>
              <a:gd name="connsiteY1" fmla="*/ 240030 h 1740310"/>
              <a:gd name="connsiteX2" fmla="*/ 312420 w 945500"/>
              <a:gd name="connsiteY2" fmla="*/ 167640 h 1740310"/>
              <a:gd name="connsiteX3" fmla="*/ 560070 w 945500"/>
              <a:gd name="connsiteY3" fmla="*/ 605790 h 1740310"/>
              <a:gd name="connsiteX4" fmla="*/ 723900 w 945500"/>
              <a:gd name="connsiteY4" fmla="*/ 1611630 h 1740310"/>
              <a:gd name="connsiteX5" fmla="*/ 777240 w 945500"/>
              <a:gd name="connsiteY5" fmla="*/ 1664970 h 1740310"/>
              <a:gd name="connsiteX6" fmla="*/ 869300 w 945500"/>
              <a:gd name="connsiteY6" fmla="*/ 1740310 h 1740310"/>
              <a:gd name="connsiteX7" fmla="*/ 945500 w 945500"/>
              <a:gd name="connsiteY7" fmla="*/ 1057050 h 1740310"/>
              <a:gd name="connsiteX8" fmla="*/ 788670 w 945500"/>
              <a:gd name="connsiteY8" fmla="*/ 803910 h 1740310"/>
              <a:gd name="connsiteX9" fmla="*/ 723900 w 945500"/>
              <a:gd name="connsiteY9" fmla="*/ 643890 h 1740310"/>
              <a:gd name="connsiteX10" fmla="*/ 556260 w 945500"/>
              <a:gd name="connsiteY10" fmla="*/ 110490 h 1740310"/>
              <a:gd name="connsiteX11" fmla="*/ 297180 w 945500"/>
              <a:gd name="connsiteY11" fmla="*/ 0 h 1740310"/>
              <a:gd name="connsiteX12" fmla="*/ 7620 w 945500"/>
              <a:gd name="connsiteY12" fmla="*/ 83820 h 1740310"/>
              <a:gd name="connsiteX0" fmla="*/ 7620 w 917560"/>
              <a:gd name="connsiteY0" fmla="*/ 83820 h 1740310"/>
              <a:gd name="connsiteX1" fmla="*/ 0 w 917560"/>
              <a:gd name="connsiteY1" fmla="*/ 240030 h 1740310"/>
              <a:gd name="connsiteX2" fmla="*/ 312420 w 917560"/>
              <a:gd name="connsiteY2" fmla="*/ 167640 h 1740310"/>
              <a:gd name="connsiteX3" fmla="*/ 560070 w 917560"/>
              <a:gd name="connsiteY3" fmla="*/ 605790 h 1740310"/>
              <a:gd name="connsiteX4" fmla="*/ 723900 w 917560"/>
              <a:gd name="connsiteY4" fmla="*/ 1611630 h 1740310"/>
              <a:gd name="connsiteX5" fmla="*/ 777240 w 917560"/>
              <a:gd name="connsiteY5" fmla="*/ 1664970 h 1740310"/>
              <a:gd name="connsiteX6" fmla="*/ 869300 w 917560"/>
              <a:gd name="connsiteY6" fmla="*/ 1740310 h 1740310"/>
              <a:gd name="connsiteX7" fmla="*/ 917560 w 917560"/>
              <a:gd name="connsiteY7" fmla="*/ 1031650 h 1740310"/>
              <a:gd name="connsiteX8" fmla="*/ 788670 w 917560"/>
              <a:gd name="connsiteY8" fmla="*/ 803910 h 1740310"/>
              <a:gd name="connsiteX9" fmla="*/ 723900 w 917560"/>
              <a:gd name="connsiteY9" fmla="*/ 643890 h 1740310"/>
              <a:gd name="connsiteX10" fmla="*/ 556260 w 917560"/>
              <a:gd name="connsiteY10" fmla="*/ 110490 h 1740310"/>
              <a:gd name="connsiteX11" fmla="*/ 297180 w 917560"/>
              <a:gd name="connsiteY11" fmla="*/ 0 h 1740310"/>
              <a:gd name="connsiteX12" fmla="*/ 7620 w 917560"/>
              <a:gd name="connsiteY12" fmla="*/ 83820 h 1740310"/>
              <a:gd name="connsiteX0" fmla="*/ 7620 w 917560"/>
              <a:gd name="connsiteY0" fmla="*/ 83820 h 1773330"/>
              <a:gd name="connsiteX1" fmla="*/ 0 w 917560"/>
              <a:gd name="connsiteY1" fmla="*/ 240030 h 1773330"/>
              <a:gd name="connsiteX2" fmla="*/ 312420 w 917560"/>
              <a:gd name="connsiteY2" fmla="*/ 167640 h 1773330"/>
              <a:gd name="connsiteX3" fmla="*/ 560070 w 917560"/>
              <a:gd name="connsiteY3" fmla="*/ 605790 h 1773330"/>
              <a:gd name="connsiteX4" fmla="*/ 723900 w 917560"/>
              <a:gd name="connsiteY4" fmla="*/ 1611630 h 1773330"/>
              <a:gd name="connsiteX5" fmla="*/ 777240 w 917560"/>
              <a:gd name="connsiteY5" fmla="*/ 1664970 h 1773330"/>
              <a:gd name="connsiteX6" fmla="*/ 907400 w 917560"/>
              <a:gd name="connsiteY6" fmla="*/ 1773330 h 1773330"/>
              <a:gd name="connsiteX7" fmla="*/ 917560 w 917560"/>
              <a:gd name="connsiteY7" fmla="*/ 1031650 h 1773330"/>
              <a:gd name="connsiteX8" fmla="*/ 788670 w 917560"/>
              <a:gd name="connsiteY8" fmla="*/ 803910 h 1773330"/>
              <a:gd name="connsiteX9" fmla="*/ 723900 w 917560"/>
              <a:gd name="connsiteY9" fmla="*/ 643890 h 1773330"/>
              <a:gd name="connsiteX10" fmla="*/ 556260 w 917560"/>
              <a:gd name="connsiteY10" fmla="*/ 110490 h 1773330"/>
              <a:gd name="connsiteX11" fmla="*/ 297180 w 917560"/>
              <a:gd name="connsiteY11" fmla="*/ 0 h 1773330"/>
              <a:gd name="connsiteX12" fmla="*/ 7620 w 917560"/>
              <a:gd name="connsiteY12" fmla="*/ 83820 h 1773330"/>
              <a:gd name="connsiteX0" fmla="*/ 0 w 1038209"/>
              <a:gd name="connsiteY0" fmla="*/ 55070 h 1773330"/>
              <a:gd name="connsiteX1" fmla="*/ 120649 w 1038209"/>
              <a:gd name="connsiteY1" fmla="*/ 240030 h 1773330"/>
              <a:gd name="connsiteX2" fmla="*/ 433069 w 1038209"/>
              <a:gd name="connsiteY2" fmla="*/ 167640 h 1773330"/>
              <a:gd name="connsiteX3" fmla="*/ 680719 w 1038209"/>
              <a:gd name="connsiteY3" fmla="*/ 605790 h 1773330"/>
              <a:gd name="connsiteX4" fmla="*/ 844549 w 1038209"/>
              <a:gd name="connsiteY4" fmla="*/ 1611630 h 1773330"/>
              <a:gd name="connsiteX5" fmla="*/ 897889 w 1038209"/>
              <a:gd name="connsiteY5" fmla="*/ 1664970 h 1773330"/>
              <a:gd name="connsiteX6" fmla="*/ 1028049 w 1038209"/>
              <a:gd name="connsiteY6" fmla="*/ 1773330 h 1773330"/>
              <a:gd name="connsiteX7" fmla="*/ 1038209 w 1038209"/>
              <a:gd name="connsiteY7" fmla="*/ 1031650 h 1773330"/>
              <a:gd name="connsiteX8" fmla="*/ 909319 w 1038209"/>
              <a:gd name="connsiteY8" fmla="*/ 803910 h 1773330"/>
              <a:gd name="connsiteX9" fmla="*/ 844549 w 1038209"/>
              <a:gd name="connsiteY9" fmla="*/ 643890 h 1773330"/>
              <a:gd name="connsiteX10" fmla="*/ 676909 w 1038209"/>
              <a:gd name="connsiteY10" fmla="*/ 110490 h 1773330"/>
              <a:gd name="connsiteX11" fmla="*/ 417829 w 1038209"/>
              <a:gd name="connsiteY11" fmla="*/ 0 h 1773330"/>
              <a:gd name="connsiteX12" fmla="*/ 0 w 1038209"/>
              <a:gd name="connsiteY12" fmla="*/ 55070 h 1773330"/>
              <a:gd name="connsiteX0" fmla="*/ 0 w 1038209"/>
              <a:gd name="connsiteY0" fmla="*/ 55070 h 1773330"/>
              <a:gd name="connsiteX1" fmla="*/ 12284 w 1038209"/>
              <a:gd name="connsiteY1" fmla="*/ 162626 h 1773330"/>
              <a:gd name="connsiteX2" fmla="*/ 433069 w 1038209"/>
              <a:gd name="connsiteY2" fmla="*/ 167640 h 1773330"/>
              <a:gd name="connsiteX3" fmla="*/ 680719 w 1038209"/>
              <a:gd name="connsiteY3" fmla="*/ 605790 h 1773330"/>
              <a:gd name="connsiteX4" fmla="*/ 844549 w 1038209"/>
              <a:gd name="connsiteY4" fmla="*/ 1611630 h 1773330"/>
              <a:gd name="connsiteX5" fmla="*/ 897889 w 1038209"/>
              <a:gd name="connsiteY5" fmla="*/ 1664970 h 1773330"/>
              <a:gd name="connsiteX6" fmla="*/ 1028049 w 1038209"/>
              <a:gd name="connsiteY6" fmla="*/ 1773330 h 1773330"/>
              <a:gd name="connsiteX7" fmla="*/ 1038209 w 1038209"/>
              <a:gd name="connsiteY7" fmla="*/ 1031650 h 1773330"/>
              <a:gd name="connsiteX8" fmla="*/ 909319 w 1038209"/>
              <a:gd name="connsiteY8" fmla="*/ 803910 h 1773330"/>
              <a:gd name="connsiteX9" fmla="*/ 844549 w 1038209"/>
              <a:gd name="connsiteY9" fmla="*/ 643890 h 1773330"/>
              <a:gd name="connsiteX10" fmla="*/ 676909 w 1038209"/>
              <a:gd name="connsiteY10" fmla="*/ 110490 h 1773330"/>
              <a:gd name="connsiteX11" fmla="*/ 417829 w 1038209"/>
              <a:gd name="connsiteY11" fmla="*/ 0 h 1773330"/>
              <a:gd name="connsiteX12" fmla="*/ 0 w 1038209"/>
              <a:gd name="connsiteY12" fmla="*/ 55070 h 1773330"/>
              <a:gd name="connsiteX0" fmla="*/ 0 w 1038209"/>
              <a:gd name="connsiteY0" fmla="*/ 55070 h 1773330"/>
              <a:gd name="connsiteX1" fmla="*/ 12284 w 1038209"/>
              <a:gd name="connsiteY1" fmla="*/ 162626 h 1773330"/>
              <a:gd name="connsiteX2" fmla="*/ 433069 w 1038209"/>
              <a:gd name="connsiteY2" fmla="*/ 167640 h 1773330"/>
              <a:gd name="connsiteX3" fmla="*/ 680719 w 1038209"/>
              <a:gd name="connsiteY3" fmla="*/ 605790 h 1773330"/>
              <a:gd name="connsiteX4" fmla="*/ 844549 w 1038209"/>
              <a:gd name="connsiteY4" fmla="*/ 1611630 h 1773330"/>
              <a:gd name="connsiteX5" fmla="*/ 897889 w 1038209"/>
              <a:gd name="connsiteY5" fmla="*/ 1664970 h 1773330"/>
              <a:gd name="connsiteX6" fmla="*/ 1028049 w 1038209"/>
              <a:gd name="connsiteY6" fmla="*/ 1773330 h 1773330"/>
              <a:gd name="connsiteX7" fmla="*/ 1038209 w 1038209"/>
              <a:gd name="connsiteY7" fmla="*/ 1031650 h 1773330"/>
              <a:gd name="connsiteX8" fmla="*/ 909319 w 1038209"/>
              <a:gd name="connsiteY8" fmla="*/ 803910 h 1773330"/>
              <a:gd name="connsiteX9" fmla="*/ 844549 w 1038209"/>
              <a:gd name="connsiteY9" fmla="*/ 643890 h 1773330"/>
              <a:gd name="connsiteX10" fmla="*/ 676909 w 1038209"/>
              <a:gd name="connsiteY10" fmla="*/ 110490 h 1773330"/>
              <a:gd name="connsiteX11" fmla="*/ 417829 w 1038209"/>
              <a:gd name="connsiteY11" fmla="*/ 0 h 1773330"/>
              <a:gd name="connsiteX12" fmla="*/ 126862 w 1038209"/>
              <a:gd name="connsiteY12" fmla="*/ 42860 h 1773330"/>
              <a:gd name="connsiteX13" fmla="*/ 0 w 1038209"/>
              <a:gd name="connsiteY13" fmla="*/ 55070 h 1773330"/>
              <a:gd name="connsiteX0" fmla="*/ 0 w 1038209"/>
              <a:gd name="connsiteY0" fmla="*/ 55070 h 1773330"/>
              <a:gd name="connsiteX1" fmla="*/ 12284 w 1038209"/>
              <a:gd name="connsiteY1" fmla="*/ 162626 h 1773330"/>
              <a:gd name="connsiteX2" fmla="*/ 137919 w 1038209"/>
              <a:gd name="connsiteY2" fmla="*/ 166706 h 1773330"/>
              <a:gd name="connsiteX3" fmla="*/ 433069 w 1038209"/>
              <a:gd name="connsiteY3" fmla="*/ 167640 h 1773330"/>
              <a:gd name="connsiteX4" fmla="*/ 680719 w 1038209"/>
              <a:gd name="connsiteY4" fmla="*/ 605790 h 1773330"/>
              <a:gd name="connsiteX5" fmla="*/ 844549 w 1038209"/>
              <a:gd name="connsiteY5" fmla="*/ 1611630 h 1773330"/>
              <a:gd name="connsiteX6" fmla="*/ 897889 w 1038209"/>
              <a:gd name="connsiteY6" fmla="*/ 1664970 h 1773330"/>
              <a:gd name="connsiteX7" fmla="*/ 1028049 w 1038209"/>
              <a:gd name="connsiteY7" fmla="*/ 1773330 h 1773330"/>
              <a:gd name="connsiteX8" fmla="*/ 1038209 w 1038209"/>
              <a:gd name="connsiteY8" fmla="*/ 1031650 h 1773330"/>
              <a:gd name="connsiteX9" fmla="*/ 909319 w 1038209"/>
              <a:gd name="connsiteY9" fmla="*/ 803910 h 1773330"/>
              <a:gd name="connsiteX10" fmla="*/ 844549 w 1038209"/>
              <a:gd name="connsiteY10" fmla="*/ 643890 h 1773330"/>
              <a:gd name="connsiteX11" fmla="*/ 676909 w 1038209"/>
              <a:gd name="connsiteY11" fmla="*/ 110490 h 1773330"/>
              <a:gd name="connsiteX12" fmla="*/ 417829 w 1038209"/>
              <a:gd name="connsiteY12" fmla="*/ 0 h 1773330"/>
              <a:gd name="connsiteX13" fmla="*/ 126862 w 1038209"/>
              <a:gd name="connsiteY13" fmla="*/ 42860 h 1773330"/>
              <a:gd name="connsiteX14" fmla="*/ 0 w 1038209"/>
              <a:gd name="connsiteY14" fmla="*/ 55070 h 1773330"/>
              <a:gd name="connsiteX0" fmla="*/ 0 w 1038209"/>
              <a:gd name="connsiteY0" fmla="*/ 55070 h 1773330"/>
              <a:gd name="connsiteX1" fmla="*/ 12284 w 1038209"/>
              <a:gd name="connsiteY1" fmla="*/ 162626 h 1773330"/>
              <a:gd name="connsiteX2" fmla="*/ 135708 w 1038209"/>
              <a:gd name="connsiteY2" fmla="*/ 237475 h 1773330"/>
              <a:gd name="connsiteX3" fmla="*/ 433069 w 1038209"/>
              <a:gd name="connsiteY3" fmla="*/ 167640 h 1773330"/>
              <a:gd name="connsiteX4" fmla="*/ 680719 w 1038209"/>
              <a:gd name="connsiteY4" fmla="*/ 605790 h 1773330"/>
              <a:gd name="connsiteX5" fmla="*/ 844549 w 1038209"/>
              <a:gd name="connsiteY5" fmla="*/ 1611630 h 1773330"/>
              <a:gd name="connsiteX6" fmla="*/ 897889 w 1038209"/>
              <a:gd name="connsiteY6" fmla="*/ 1664970 h 1773330"/>
              <a:gd name="connsiteX7" fmla="*/ 1028049 w 1038209"/>
              <a:gd name="connsiteY7" fmla="*/ 1773330 h 1773330"/>
              <a:gd name="connsiteX8" fmla="*/ 1038209 w 1038209"/>
              <a:gd name="connsiteY8" fmla="*/ 1031650 h 1773330"/>
              <a:gd name="connsiteX9" fmla="*/ 909319 w 1038209"/>
              <a:gd name="connsiteY9" fmla="*/ 803910 h 1773330"/>
              <a:gd name="connsiteX10" fmla="*/ 844549 w 1038209"/>
              <a:gd name="connsiteY10" fmla="*/ 643890 h 1773330"/>
              <a:gd name="connsiteX11" fmla="*/ 676909 w 1038209"/>
              <a:gd name="connsiteY11" fmla="*/ 110490 h 1773330"/>
              <a:gd name="connsiteX12" fmla="*/ 417829 w 1038209"/>
              <a:gd name="connsiteY12" fmla="*/ 0 h 1773330"/>
              <a:gd name="connsiteX13" fmla="*/ 126862 w 1038209"/>
              <a:gd name="connsiteY13" fmla="*/ 42860 h 1773330"/>
              <a:gd name="connsiteX14" fmla="*/ 0 w 1038209"/>
              <a:gd name="connsiteY14" fmla="*/ 55070 h 1773330"/>
              <a:gd name="connsiteX0" fmla="*/ 0 w 1038209"/>
              <a:gd name="connsiteY0" fmla="*/ 55070 h 1773330"/>
              <a:gd name="connsiteX1" fmla="*/ 12284 w 1038209"/>
              <a:gd name="connsiteY1" fmla="*/ 162626 h 1773330"/>
              <a:gd name="connsiteX2" fmla="*/ 135708 w 1038209"/>
              <a:gd name="connsiteY2" fmla="*/ 237475 h 1773330"/>
              <a:gd name="connsiteX3" fmla="*/ 433069 w 1038209"/>
              <a:gd name="connsiteY3" fmla="*/ 167640 h 1773330"/>
              <a:gd name="connsiteX4" fmla="*/ 680719 w 1038209"/>
              <a:gd name="connsiteY4" fmla="*/ 605790 h 1773330"/>
              <a:gd name="connsiteX5" fmla="*/ 844549 w 1038209"/>
              <a:gd name="connsiteY5" fmla="*/ 1611630 h 1773330"/>
              <a:gd name="connsiteX6" fmla="*/ 897889 w 1038209"/>
              <a:gd name="connsiteY6" fmla="*/ 1664970 h 1773330"/>
              <a:gd name="connsiteX7" fmla="*/ 1028049 w 1038209"/>
              <a:gd name="connsiteY7" fmla="*/ 1773330 h 1773330"/>
              <a:gd name="connsiteX8" fmla="*/ 1038209 w 1038209"/>
              <a:gd name="connsiteY8" fmla="*/ 1031650 h 1773330"/>
              <a:gd name="connsiteX9" fmla="*/ 909319 w 1038209"/>
              <a:gd name="connsiteY9" fmla="*/ 803910 h 1773330"/>
              <a:gd name="connsiteX10" fmla="*/ 844549 w 1038209"/>
              <a:gd name="connsiteY10" fmla="*/ 643890 h 1773330"/>
              <a:gd name="connsiteX11" fmla="*/ 676909 w 1038209"/>
              <a:gd name="connsiteY11" fmla="*/ 110490 h 1773330"/>
              <a:gd name="connsiteX12" fmla="*/ 417829 w 1038209"/>
              <a:gd name="connsiteY12" fmla="*/ 0 h 1773330"/>
              <a:gd name="connsiteX13" fmla="*/ 142342 w 1038209"/>
              <a:gd name="connsiteY13" fmla="*/ 89303 h 1773330"/>
              <a:gd name="connsiteX14" fmla="*/ 0 w 1038209"/>
              <a:gd name="connsiteY14" fmla="*/ 55070 h 1773330"/>
              <a:gd name="connsiteX0" fmla="*/ 0 w 1038209"/>
              <a:gd name="connsiteY0" fmla="*/ 66128 h 1784388"/>
              <a:gd name="connsiteX1" fmla="*/ 12284 w 1038209"/>
              <a:gd name="connsiteY1" fmla="*/ 173684 h 1784388"/>
              <a:gd name="connsiteX2" fmla="*/ 135708 w 1038209"/>
              <a:gd name="connsiteY2" fmla="*/ 248533 h 1784388"/>
              <a:gd name="connsiteX3" fmla="*/ 433069 w 1038209"/>
              <a:gd name="connsiteY3" fmla="*/ 178698 h 1784388"/>
              <a:gd name="connsiteX4" fmla="*/ 680719 w 1038209"/>
              <a:gd name="connsiteY4" fmla="*/ 616848 h 1784388"/>
              <a:gd name="connsiteX5" fmla="*/ 844549 w 1038209"/>
              <a:gd name="connsiteY5" fmla="*/ 1622688 h 1784388"/>
              <a:gd name="connsiteX6" fmla="*/ 897889 w 1038209"/>
              <a:gd name="connsiteY6" fmla="*/ 1676028 h 1784388"/>
              <a:gd name="connsiteX7" fmla="*/ 1028049 w 1038209"/>
              <a:gd name="connsiteY7" fmla="*/ 1784388 h 1784388"/>
              <a:gd name="connsiteX8" fmla="*/ 1038209 w 1038209"/>
              <a:gd name="connsiteY8" fmla="*/ 1042708 h 1784388"/>
              <a:gd name="connsiteX9" fmla="*/ 909319 w 1038209"/>
              <a:gd name="connsiteY9" fmla="*/ 814968 h 1784388"/>
              <a:gd name="connsiteX10" fmla="*/ 844549 w 1038209"/>
              <a:gd name="connsiteY10" fmla="*/ 654948 h 1784388"/>
              <a:gd name="connsiteX11" fmla="*/ 676909 w 1038209"/>
              <a:gd name="connsiteY11" fmla="*/ 121548 h 1784388"/>
              <a:gd name="connsiteX12" fmla="*/ 437733 w 1038209"/>
              <a:gd name="connsiteY12" fmla="*/ 0 h 1784388"/>
              <a:gd name="connsiteX13" fmla="*/ 142342 w 1038209"/>
              <a:gd name="connsiteY13" fmla="*/ 100361 h 1784388"/>
              <a:gd name="connsiteX14" fmla="*/ 0 w 1038209"/>
              <a:gd name="connsiteY14" fmla="*/ 66128 h 1784388"/>
              <a:gd name="connsiteX0" fmla="*/ 0 w 1073594"/>
              <a:gd name="connsiteY0" fmla="*/ 28532 h 1784388"/>
              <a:gd name="connsiteX1" fmla="*/ 47669 w 1073594"/>
              <a:gd name="connsiteY1" fmla="*/ 173684 h 1784388"/>
              <a:gd name="connsiteX2" fmla="*/ 171093 w 1073594"/>
              <a:gd name="connsiteY2" fmla="*/ 248533 h 1784388"/>
              <a:gd name="connsiteX3" fmla="*/ 468454 w 1073594"/>
              <a:gd name="connsiteY3" fmla="*/ 178698 h 1784388"/>
              <a:gd name="connsiteX4" fmla="*/ 716104 w 1073594"/>
              <a:gd name="connsiteY4" fmla="*/ 616848 h 1784388"/>
              <a:gd name="connsiteX5" fmla="*/ 879934 w 1073594"/>
              <a:gd name="connsiteY5" fmla="*/ 1622688 h 1784388"/>
              <a:gd name="connsiteX6" fmla="*/ 933274 w 1073594"/>
              <a:gd name="connsiteY6" fmla="*/ 1676028 h 1784388"/>
              <a:gd name="connsiteX7" fmla="*/ 1063434 w 1073594"/>
              <a:gd name="connsiteY7" fmla="*/ 1784388 h 1784388"/>
              <a:gd name="connsiteX8" fmla="*/ 1073594 w 1073594"/>
              <a:gd name="connsiteY8" fmla="*/ 1042708 h 1784388"/>
              <a:gd name="connsiteX9" fmla="*/ 944704 w 1073594"/>
              <a:gd name="connsiteY9" fmla="*/ 814968 h 1784388"/>
              <a:gd name="connsiteX10" fmla="*/ 879934 w 1073594"/>
              <a:gd name="connsiteY10" fmla="*/ 654948 h 1784388"/>
              <a:gd name="connsiteX11" fmla="*/ 712294 w 1073594"/>
              <a:gd name="connsiteY11" fmla="*/ 121548 h 1784388"/>
              <a:gd name="connsiteX12" fmla="*/ 473118 w 1073594"/>
              <a:gd name="connsiteY12" fmla="*/ 0 h 1784388"/>
              <a:gd name="connsiteX13" fmla="*/ 177727 w 1073594"/>
              <a:gd name="connsiteY13" fmla="*/ 100361 h 1784388"/>
              <a:gd name="connsiteX14" fmla="*/ 0 w 1073594"/>
              <a:gd name="connsiteY14" fmla="*/ 28532 h 1784388"/>
              <a:gd name="connsiteX0" fmla="*/ 985 w 1074579"/>
              <a:gd name="connsiteY0" fmla="*/ 28532 h 1784388"/>
              <a:gd name="connsiteX1" fmla="*/ 0 w 1074579"/>
              <a:gd name="connsiteY1" fmla="*/ 142722 h 1784388"/>
              <a:gd name="connsiteX2" fmla="*/ 172078 w 1074579"/>
              <a:gd name="connsiteY2" fmla="*/ 248533 h 1784388"/>
              <a:gd name="connsiteX3" fmla="*/ 469439 w 1074579"/>
              <a:gd name="connsiteY3" fmla="*/ 178698 h 1784388"/>
              <a:gd name="connsiteX4" fmla="*/ 717089 w 1074579"/>
              <a:gd name="connsiteY4" fmla="*/ 616848 h 1784388"/>
              <a:gd name="connsiteX5" fmla="*/ 880919 w 1074579"/>
              <a:gd name="connsiteY5" fmla="*/ 1622688 h 1784388"/>
              <a:gd name="connsiteX6" fmla="*/ 934259 w 1074579"/>
              <a:gd name="connsiteY6" fmla="*/ 1676028 h 1784388"/>
              <a:gd name="connsiteX7" fmla="*/ 1064419 w 1074579"/>
              <a:gd name="connsiteY7" fmla="*/ 1784388 h 1784388"/>
              <a:gd name="connsiteX8" fmla="*/ 1074579 w 1074579"/>
              <a:gd name="connsiteY8" fmla="*/ 1042708 h 1784388"/>
              <a:gd name="connsiteX9" fmla="*/ 945689 w 1074579"/>
              <a:gd name="connsiteY9" fmla="*/ 814968 h 1784388"/>
              <a:gd name="connsiteX10" fmla="*/ 880919 w 1074579"/>
              <a:gd name="connsiteY10" fmla="*/ 654948 h 1784388"/>
              <a:gd name="connsiteX11" fmla="*/ 713279 w 1074579"/>
              <a:gd name="connsiteY11" fmla="*/ 121548 h 1784388"/>
              <a:gd name="connsiteX12" fmla="*/ 474103 w 1074579"/>
              <a:gd name="connsiteY12" fmla="*/ 0 h 1784388"/>
              <a:gd name="connsiteX13" fmla="*/ 178712 w 1074579"/>
              <a:gd name="connsiteY13" fmla="*/ 100361 h 1784388"/>
              <a:gd name="connsiteX14" fmla="*/ 985 w 1074579"/>
              <a:gd name="connsiteY14" fmla="*/ 28532 h 1784388"/>
              <a:gd name="connsiteX0" fmla="*/ 985 w 1074579"/>
              <a:gd name="connsiteY0" fmla="*/ 28532 h 1784388"/>
              <a:gd name="connsiteX1" fmla="*/ 0 w 1074579"/>
              <a:gd name="connsiteY1" fmla="*/ 142722 h 1784388"/>
              <a:gd name="connsiteX2" fmla="*/ 172078 w 1074579"/>
              <a:gd name="connsiteY2" fmla="*/ 248533 h 1784388"/>
              <a:gd name="connsiteX3" fmla="*/ 469439 w 1074579"/>
              <a:gd name="connsiteY3" fmla="*/ 178698 h 1784388"/>
              <a:gd name="connsiteX4" fmla="*/ 717089 w 1074579"/>
              <a:gd name="connsiteY4" fmla="*/ 616848 h 1784388"/>
              <a:gd name="connsiteX5" fmla="*/ 880919 w 1074579"/>
              <a:gd name="connsiteY5" fmla="*/ 1622688 h 1784388"/>
              <a:gd name="connsiteX6" fmla="*/ 934259 w 1074579"/>
              <a:gd name="connsiteY6" fmla="*/ 1676028 h 1784388"/>
              <a:gd name="connsiteX7" fmla="*/ 1064419 w 1074579"/>
              <a:gd name="connsiteY7" fmla="*/ 1784388 h 1784388"/>
              <a:gd name="connsiteX8" fmla="*/ 1074579 w 1074579"/>
              <a:gd name="connsiteY8" fmla="*/ 1042708 h 1784388"/>
              <a:gd name="connsiteX9" fmla="*/ 945689 w 1074579"/>
              <a:gd name="connsiteY9" fmla="*/ 814968 h 1784388"/>
              <a:gd name="connsiteX10" fmla="*/ 880919 w 1074579"/>
              <a:gd name="connsiteY10" fmla="*/ 654948 h 1784388"/>
              <a:gd name="connsiteX11" fmla="*/ 713279 w 1074579"/>
              <a:gd name="connsiteY11" fmla="*/ 121548 h 1784388"/>
              <a:gd name="connsiteX12" fmla="*/ 474103 w 1074579"/>
              <a:gd name="connsiteY12" fmla="*/ 0 h 1784388"/>
              <a:gd name="connsiteX13" fmla="*/ 158808 w 1074579"/>
              <a:gd name="connsiteY13" fmla="*/ 84880 h 1784388"/>
              <a:gd name="connsiteX14" fmla="*/ 985 w 1074579"/>
              <a:gd name="connsiteY14" fmla="*/ 28532 h 1784388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172078 w 1074579"/>
              <a:gd name="connsiteY2" fmla="*/ 261802 h 1797657"/>
              <a:gd name="connsiteX3" fmla="*/ 469439 w 1074579"/>
              <a:gd name="connsiteY3" fmla="*/ 191967 h 1797657"/>
              <a:gd name="connsiteX4" fmla="*/ 717089 w 1074579"/>
              <a:gd name="connsiteY4" fmla="*/ 630117 h 1797657"/>
              <a:gd name="connsiteX5" fmla="*/ 880919 w 1074579"/>
              <a:gd name="connsiteY5" fmla="*/ 1635957 h 1797657"/>
              <a:gd name="connsiteX6" fmla="*/ 934259 w 1074579"/>
              <a:gd name="connsiteY6" fmla="*/ 1689297 h 1797657"/>
              <a:gd name="connsiteX7" fmla="*/ 1064419 w 1074579"/>
              <a:gd name="connsiteY7" fmla="*/ 1797657 h 1797657"/>
              <a:gd name="connsiteX8" fmla="*/ 1074579 w 1074579"/>
              <a:gd name="connsiteY8" fmla="*/ 1055977 h 1797657"/>
              <a:gd name="connsiteX9" fmla="*/ 945689 w 1074579"/>
              <a:gd name="connsiteY9" fmla="*/ 828237 h 1797657"/>
              <a:gd name="connsiteX10" fmla="*/ 880919 w 1074579"/>
              <a:gd name="connsiteY10" fmla="*/ 668217 h 1797657"/>
              <a:gd name="connsiteX11" fmla="*/ 713279 w 1074579"/>
              <a:gd name="connsiteY11" fmla="*/ 134817 h 1797657"/>
              <a:gd name="connsiteX12" fmla="*/ 445353 w 1074579"/>
              <a:gd name="connsiteY12" fmla="*/ 0 h 1797657"/>
              <a:gd name="connsiteX13" fmla="*/ 158808 w 1074579"/>
              <a:gd name="connsiteY13" fmla="*/ 98149 h 1797657"/>
              <a:gd name="connsiteX14" fmla="*/ 985 w 1074579"/>
              <a:gd name="connsiteY14" fmla="*/ 41801 h 1797657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172078 w 1074579"/>
              <a:gd name="connsiteY2" fmla="*/ 261802 h 1797657"/>
              <a:gd name="connsiteX3" fmla="*/ 469439 w 1074579"/>
              <a:gd name="connsiteY3" fmla="*/ 191967 h 1797657"/>
              <a:gd name="connsiteX4" fmla="*/ 717089 w 1074579"/>
              <a:gd name="connsiteY4" fmla="*/ 630117 h 1797657"/>
              <a:gd name="connsiteX5" fmla="*/ 880919 w 1074579"/>
              <a:gd name="connsiteY5" fmla="*/ 1635957 h 1797657"/>
              <a:gd name="connsiteX6" fmla="*/ 934259 w 1074579"/>
              <a:gd name="connsiteY6" fmla="*/ 1689297 h 1797657"/>
              <a:gd name="connsiteX7" fmla="*/ 1064419 w 1074579"/>
              <a:gd name="connsiteY7" fmla="*/ 1797657 h 1797657"/>
              <a:gd name="connsiteX8" fmla="*/ 1074579 w 1074579"/>
              <a:gd name="connsiteY8" fmla="*/ 1055977 h 1797657"/>
              <a:gd name="connsiteX9" fmla="*/ 945689 w 1074579"/>
              <a:gd name="connsiteY9" fmla="*/ 828237 h 1797657"/>
              <a:gd name="connsiteX10" fmla="*/ 880919 w 1074579"/>
              <a:gd name="connsiteY10" fmla="*/ 668217 h 1797657"/>
              <a:gd name="connsiteX11" fmla="*/ 713279 w 1074579"/>
              <a:gd name="connsiteY11" fmla="*/ 134817 h 1797657"/>
              <a:gd name="connsiteX12" fmla="*/ 445353 w 1074579"/>
              <a:gd name="connsiteY12" fmla="*/ 0 h 1797657"/>
              <a:gd name="connsiteX13" fmla="*/ 161020 w 1074579"/>
              <a:gd name="connsiteY13" fmla="*/ 80457 h 1797657"/>
              <a:gd name="connsiteX14" fmla="*/ 985 w 1074579"/>
              <a:gd name="connsiteY14" fmla="*/ 41801 h 1797657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172078 w 1074579"/>
              <a:gd name="connsiteY2" fmla="*/ 261802 h 1797657"/>
              <a:gd name="connsiteX3" fmla="*/ 717089 w 1074579"/>
              <a:gd name="connsiteY3" fmla="*/ 630117 h 1797657"/>
              <a:gd name="connsiteX4" fmla="*/ 880919 w 1074579"/>
              <a:gd name="connsiteY4" fmla="*/ 1635957 h 1797657"/>
              <a:gd name="connsiteX5" fmla="*/ 934259 w 1074579"/>
              <a:gd name="connsiteY5" fmla="*/ 1689297 h 1797657"/>
              <a:gd name="connsiteX6" fmla="*/ 1064419 w 1074579"/>
              <a:gd name="connsiteY6" fmla="*/ 1797657 h 1797657"/>
              <a:gd name="connsiteX7" fmla="*/ 1074579 w 1074579"/>
              <a:gd name="connsiteY7" fmla="*/ 1055977 h 1797657"/>
              <a:gd name="connsiteX8" fmla="*/ 945689 w 1074579"/>
              <a:gd name="connsiteY8" fmla="*/ 828237 h 1797657"/>
              <a:gd name="connsiteX9" fmla="*/ 880919 w 1074579"/>
              <a:gd name="connsiteY9" fmla="*/ 668217 h 1797657"/>
              <a:gd name="connsiteX10" fmla="*/ 713279 w 1074579"/>
              <a:gd name="connsiteY10" fmla="*/ 134817 h 1797657"/>
              <a:gd name="connsiteX11" fmla="*/ 445353 w 1074579"/>
              <a:gd name="connsiteY11" fmla="*/ 0 h 1797657"/>
              <a:gd name="connsiteX12" fmla="*/ 161020 w 1074579"/>
              <a:gd name="connsiteY12" fmla="*/ 80457 h 1797657"/>
              <a:gd name="connsiteX13" fmla="*/ 985 w 1074579"/>
              <a:gd name="connsiteY13" fmla="*/ 41801 h 1797657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717089 w 1074579"/>
              <a:gd name="connsiteY2" fmla="*/ 630117 h 1797657"/>
              <a:gd name="connsiteX3" fmla="*/ 880919 w 1074579"/>
              <a:gd name="connsiteY3" fmla="*/ 1635957 h 1797657"/>
              <a:gd name="connsiteX4" fmla="*/ 934259 w 1074579"/>
              <a:gd name="connsiteY4" fmla="*/ 1689297 h 1797657"/>
              <a:gd name="connsiteX5" fmla="*/ 1064419 w 1074579"/>
              <a:gd name="connsiteY5" fmla="*/ 1797657 h 1797657"/>
              <a:gd name="connsiteX6" fmla="*/ 1074579 w 1074579"/>
              <a:gd name="connsiteY6" fmla="*/ 1055977 h 1797657"/>
              <a:gd name="connsiteX7" fmla="*/ 945689 w 1074579"/>
              <a:gd name="connsiteY7" fmla="*/ 828237 h 1797657"/>
              <a:gd name="connsiteX8" fmla="*/ 880919 w 1074579"/>
              <a:gd name="connsiteY8" fmla="*/ 668217 h 1797657"/>
              <a:gd name="connsiteX9" fmla="*/ 713279 w 1074579"/>
              <a:gd name="connsiteY9" fmla="*/ 134817 h 1797657"/>
              <a:gd name="connsiteX10" fmla="*/ 445353 w 1074579"/>
              <a:gd name="connsiteY10" fmla="*/ 0 h 1797657"/>
              <a:gd name="connsiteX11" fmla="*/ 161020 w 1074579"/>
              <a:gd name="connsiteY11" fmla="*/ 80457 h 1797657"/>
              <a:gd name="connsiteX12" fmla="*/ 985 w 1074579"/>
              <a:gd name="connsiteY12" fmla="*/ 41801 h 1797657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880919 w 1074579"/>
              <a:gd name="connsiteY2" fmla="*/ 1635957 h 1797657"/>
              <a:gd name="connsiteX3" fmla="*/ 934259 w 1074579"/>
              <a:gd name="connsiteY3" fmla="*/ 1689297 h 1797657"/>
              <a:gd name="connsiteX4" fmla="*/ 1064419 w 1074579"/>
              <a:gd name="connsiteY4" fmla="*/ 1797657 h 1797657"/>
              <a:gd name="connsiteX5" fmla="*/ 1074579 w 1074579"/>
              <a:gd name="connsiteY5" fmla="*/ 1055977 h 1797657"/>
              <a:gd name="connsiteX6" fmla="*/ 945689 w 1074579"/>
              <a:gd name="connsiteY6" fmla="*/ 828237 h 1797657"/>
              <a:gd name="connsiteX7" fmla="*/ 880919 w 1074579"/>
              <a:gd name="connsiteY7" fmla="*/ 668217 h 1797657"/>
              <a:gd name="connsiteX8" fmla="*/ 713279 w 1074579"/>
              <a:gd name="connsiteY8" fmla="*/ 134817 h 1797657"/>
              <a:gd name="connsiteX9" fmla="*/ 445353 w 1074579"/>
              <a:gd name="connsiteY9" fmla="*/ 0 h 1797657"/>
              <a:gd name="connsiteX10" fmla="*/ 161020 w 1074579"/>
              <a:gd name="connsiteY10" fmla="*/ 80457 h 1797657"/>
              <a:gd name="connsiteX11" fmla="*/ 985 w 1074579"/>
              <a:gd name="connsiteY11" fmla="*/ 41801 h 1797657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880919 w 1074579"/>
              <a:gd name="connsiteY2" fmla="*/ 1635957 h 1797657"/>
              <a:gd name="connsiteX3" fmla="*/ 934259 w 1074579"/>
              <a:gd name="connsiteY3" fmla="*/ 1689297 h 1797657"/>
              <a:gd name="connsiteX4" fmla="*/ 1064419 w 1074579"/>
              <a:gd name="connsiteY4" fmla="*/ 1797657 h 1797657"/>
              <a:gd name="connsiteX5" fmla="*/ 1074579 w 1074579"/>
              <a:gd name="connsiteY5" fmla="*/ 1055977 h 1797657"/>
              <a:gd name="connsiteX6" fmla="*/ 945689 w 1074579"/>
              <a:gd name="connsiteY6" fmla="*/ 828237 h 1797657"/>
              <a:gd name="connsiteX7" fmla="*/ 713279 w 1074579"/>
              <a:gd name="connsiteY7" fmla="*/ 134817 h 1797657"/>
              <a:gd name="connsiteX8" fmla="*/ 445353 w 1074579"/>
              <a:gd name="connsiteY8" fmla="*/ 0 h 1797657"/>
              <a:gd name="connsiteX9" fmla="*/ 161020 w 1074579"/>
              <a:gd name="connsiteY9" fmla="*/ 80457 h 1797657"/>
              <a:gd name="connsiteX10" fmla="*/ 985 w 1074579"/>
              <a:gd name="connsiteY10" fmla="*/ 41801 h 1797657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880919 w 1074579"/>
              <a:gd name="connsiteY2" fmla="*/ 1635957 h 1797657"/>
              <a:gd name="connsiteX3" fmla="*/ 934259 w 1074579"/>
              <a:gd name="connsiteY3" fmla="*/ 1689297 h 1797657"/>
              <a:gd name="connsiteX4" fmla="*/ 1064419 w 1074579"/>
              <a:gd name="connsiteY4" fmla="*/ 1797657 h 1797657"/>
              <a:gd name="connsiteX5" fmla="*/ 1074579 w 1074579"/>
              <a:gd name="connsiteY5" fmla="*/ 1055977 h 1797657"/>
              <a:gd name="connsiteX6" fmla="*/ 945689 w 1074579"/>
              <a:gd name="connsiteY6" fmla="*/ 828237 h 1797657"/>
              <a:gd name="connsiteX7" fmla="*/ 445353 w 1074579"/>
              <a:gd name="connsiteY7" fmla="*/ 0 h 1797657"/>
              <a:gd name="connsiteX8" fmla="*/ 161020 w 1074579"/>
              <a:gd name="connsiteY8" fmla="*/ 80457 h 1797657"/>
              <a:gd name="connsiteX9" fmla="*/ 985 w 1074579"/>
              <a:gd name="connsiteY9" fmla="*/ 41801 h 1797657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934259 w 1074579"/>
              <a:gd name="connsiteY2" fmla="*/ 1689297 h 1797657"/>
              <a:gd name="connsiteX3" fmla="*/ 1064419 w 1074579"/>
              <a:gd name="connsiteY3" fmla="*/ 1797657 h 1797657"/>
              <a:gd name="connsiteX4" fmla="*/ 1074579 w 1074579"/>
              <a:gd name="connsiteY4" fmla="*/ 1055977 h 1797657"/>
              <a:gd name="connsiteX5" fmla="*/ 945689 w 1074579"/>
              <a:gd name="connsiteY5" fmla="*/ 828237 h 1797657"/>
              <a:gd name="connsiteX6" fmla="*/ 445353 w 1074579"/>
              <a:gd name="connsiteY6" fmla="*/ 0 h 1797657"/>
              <a:gd name="connsiteX7" fmla="*/ 161020 w 1074579"/>
              <a:gd name="connsiteY7" fmla="*/ 80457 h 1797657"/>
              <a:gd name="connsiteX8" fmla="*/ 985 w 1074579"/>
              <a:gd name="connsiteY8" fmla="*/ 41801 h 1797657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578174 w 1074579"/>
              <a:gd name="connsiteY2" fmla="*/ 1620474 h 1797657"/>
              <a:gd name="connsiteX3" fmla="*/ 1064419 w 1074579"/>
              <a:gd name="connsiteY3" fmla="*/ 1797657 h 1797657"/>
              <a:gd name="connsiteX4" fmla="*/ 1074579 w 1074579"/>
              <a:gd name="connsiteY4" fmla="*/ 1055977 h 1797657"/>
              <a:gd name="connsiteX5" fmla="*/ 945689 w 1074579"/>
              <a:gd name="connsiteY5" fmla="*/ 828237 h 1797657"/>
              <a:gd name="connsiteX6" fmla="*/ 445353 w 1074579"/>
              <a:gd name="connsiteY6" fmla="*/ 0 h 1797657"/>
              <a:gd name="connsiteX7" fmla="*/ 161020 w 1074579"/>
              <a:gd name="connsiteY7" fmla="*/ 80457 h 1797657"/>
              <a:gd name="connsiteX8" fmla="*/ 985 w 1074579"/>
              <a:gd name="connsiteY8" fmla="*/ 41801 h 1797657"/>
              <a:gd name="connsiteX0" fmla="*/ 985 w 1074579"/>
              <a:gd name="connsiteY0" fmla="*/ 41801 h 1627909"/>
              <a:gd name="connsiteX1" fmla="*/ 0 w 1074579"/>
              <a:gd name="connsiteY1" fmla="*/ 155991 h 1627909"/>
              <a:gd name="connsiteX2" fmla="*/ 578174 w 1074579"/>
              <a:gd name="connsiteY2" fmla="*/ 1620474 h 1627909"/>
              <a:gd name="connsiteX3" fmla="*/ 675419 w 1074579"/>
              <a:gd name="connsiteY3" fmla="*/ 1627095 h 1627909"/>
              <a:gd name="connsiteX4" fmla="*/ 1074579 w 1074579"/>
              <a:gd name="connsiteY4" fmla="*/ 1055977 h 1627909"/>
              <a:gd name="connsiteX5" fmla="*/ 945689 w 1074579"/>
              <a:gd name="connsiteY5" fmla="*/ 828237 h 1627909"/>
              <a:gd name="connsiteX6" fmla="*/ 445353 w 1074579"/>
              <a:gd name="connsiteY6" fmla="*/ 0 h 1627909"/>
              <a:gd name="connsiteX7" fmla="*/ 161020 w 1074579"/>
              <a:gd name="connsiteY7" fmla="*/ 80457 h 1627909"/>
              <a:gd name="connsiteX8" fmla="*/ 985 w 1074579"/>
              <a:gd name="connsiteY8" fmla="*/ 41801 h 1627909"/>
              <a:gd name="connsiteX0" fmla="*/ 985 w 946009"/>
              <a:gd name="connsiteY0" fmla="*/ 41801 h 1627909"/>
              <a:gd name="connsiteX1" fmla="*/ 0 w 946009"/>
              <a:gd name="connsiteY1" fmla="*/ 155991 h 1627909"/>
              <a:gd name="connsiteX2" fmla="*/ 578174 w 946009"/>
              <a:gd name="connsiteY2" fmla="*/ 1620474 h 1627909"/>
              <a:gd name="connsiteX3" fmla="*/ 675419 w 946009"/>
              <a:gd name="connsiteY3" fmla="*/ 1627095 h 1627909"/>
              <a:gd name="connsiteX4" fmla="*/ 790309 w 946009"/>
              <a:gd name="connsiteY4" fmla="*/ 930300 h 1627909"/>
              <a:gd name="connsiteX5" fmla="*/ 945689 w 946009"/>
              <a:gd name="connsiteY5" fmla="*/ 828237 h 1627909"/>
              <a:gd name="connsiteX6" fmla="*/ 445353 w 946009"/>
              <a:gd name="connsiteY6" fmla="*/ 0 h 1627909"/>
              <a:gd name="connsiteX7" fmla="*/ 161020 w 946009"/>
              <a:gd name="connsiteY7" fmla="*/ 80457 h 1627909"/>
              <a:gd name="connsiteX8" fmla="*/ 985 w 946009"/>
              <a:gd name="connsiteY8" fmla="*/ 41801 h 1627909"/>
              <a:gd name="connsiteX0" fmla="*/ 985 w 809002"/>
              <a:gd name="connsiteY0" fmla="*/ 41801 h 1627909"/>
              <a:gd name="connsiteX1" fmla="*/ 0 w 809002"/>
              <a:gd name="connsiteY1" fmla="*/ 155991 h 1627909"/>
              <a:gd name="connsiteX2" fmla="*/ 578174 w 809002"/>
              <a:gd name="connsiteY2" fmla="*/ 1620474 h 1627909"/>
              <a:gd name="connsiteX3" fmla="*/ 675419 w 809002"/>
              <a:gd name="connsiteY3" fmla="*/ 1627095 h 1627909"/>
              <a:gd name="connsiteX4" fmla="*/ 790309 w 809002"/>
              <a:gd name="connsiteY4" fmla="*/ 930300 h 1627909"/>
              <a:gd name="connsiteX5" fmla="*/ 808043 w 809002"/>
              <a:gd name="connsiteY5" fmla="*/ 166936 h 1627909"/>
              <a:gd name="connsiteX6" fmla="*/ 445353 w 809002"/>
              <a:gd name="connsiteY6" fmla="*/ 0 h 1627909"/>
              <a:gd name="connsiteX7" fmla="*/ 161020 w 809002"/>
              <a:gd name="connsiteY7" fmla="*/ 80457 h 1627909"/>
              <a:gd name="connsiteX8" fmla="*/ 985 w 809002"/>
              <a:gd name="connsiteY8" fmla="*/ 41801 h 1627909"/>
              <a:gd name="connsiteX0" fmla="*/ 985 w 809002"/>
              <a:gd name="connsiteY0" fmla="*/ 50778 h 1636886"/>
              <a:gd name="connsiteX1" fmla="*/ 0 w 809002"/>
              <a:gd name="connsiteY1" fmla="*/ 164968 h 1636886"/>
              <a:gd name="connsiteX2" fmla="*/ 578174 w 809002"/>
              <a:gd name="connsiteY2" fmla="*/ 1629451 h 1636886"/>
              <a:gd name="connsiteX3" fmla="*/ 675419 w 809002"/>
              <a:gd name="connsiteY3" fmla="*/ 1636072 h 1636886"/>
              <a:gd name="connsiteX4" fmla="*/ 790309 w 809002"/>
              <a:gd name="connsiteY4" fmla="*/ 939277 h 1636886"/>
              <a:gd name="connsiteX5" fmla="*/ 808043 w 809002"/>
              <a:gd name="connsiteY5" fmla="*/ 175913 h 1636886"/>
              <a:gd name="connsiteX6" fmla="*/ 732615 w 809002"/>
              <a:gd name="connsiteY6" fmla="*/ 0 h 1636886"/>
              <a:gd name="connsiteX7" fmla="*/ 161020 w 809002"/>
              <a:gd name="connsiteY7" fmla="*/ 89434 h 1636886"/>
              <a:gd name="connsiteX8" fmla="*/ 985 w 809002"/>
              <a:gd name="connsiteY8" fmla="*/ 50778 h 1636886"/>
              <a:gd name="connsiteX0" fmla="*/ 985 w 844581"/>
              <a:gd name="connsiteY0" fmla="*/ 50778 h 1636886"/>
              <a:gd name="connsiteX1" fmla="*/ 0 w 844581"/>
              <a:gd name="connsiteY1" fmla="*/ 164968 h 1636886"/>
              <a:gd name="connsiteX2" fmla="*/ 578174 w 844581"/>
              <a:gd name="connsiteY2" fmla="*/ 1629451 h 1636886"/>
              <a:gd name="connsiteX3" fmla="*/ 675419 w 844581"/>
              <a:gd name="connsiteY3" fmla="*/ 1636072 h 1636886"/>
              <a:gd name="connsiteX4" fmla="*/ 790309 w 844581"/>
              <a:gd name="connsiteY4" fmla="*/ 939277 h 1636886"/>
              <a:gd name="connsiteX5" fmla="*/ 843951 w 844581"/>
              <a:gd name="connsiteY5" fmla="*/ 5352 h 1636886"/>
              <a:gd name="connsiteX6" fmla="*/ 732615 w 844581"/>
              <a:gd name="connsiteY6" fmla="*/ 0 h 1636886"/>
              <a:gd name="connsiteX7" fmla="*/ 161020 w 844581"/>
              <a:gd name="connsiteY7" fmla="*/ 89434 h 1636886"/>
              <a:gd name="connsiteX8" fmla="*/ 985 w 844581"/>
              <a:gd name="connsiteY8" fmla="*/ 50778 h 1636886"/>
              <a:gd name="connsiteX0" fmla="*/ 985 w 848673"/>
              <a:gd name="connsiteY0" fmla="*/ 50778 h 1636886"/>
              <a:gd name="connsiteX1" fmla="*/ 0 w 848673"/>
              <a:gd name="connsiteY1" fmla="*/ 164968 h 1636886"/>
              <a:gd name="connsiteX2" fmla="*/ 578174 w 848673"/>
              <a:gd name="connsiteY2" fmla="*/ 1629451 h 1636886"/>
              <a:gd name="connsiteX3" fmla="*/ 675419 w 848673"/>
              <a:gd name="connsiteY3" fmla="*/ 1636072 h 1636886"/>
              <a:gd name="connsiteX4" fmla="*/ 790309 w 848673"/>
              <a:gd name="connsiteY4" fmla="*/ 939277 h 1636886"/>
              <a:gd name="connsiteX5" fmla="*/ 824347 w 848673"/>
              <a:gd name="connsiteY5" fmla="*/ 290939 h 1636886"/>
              <a:gd name="connsiteX6" fmla="*/ 843951 w 848673"/>
              <a:gd name="connsiteY6" fmla="*/ 5352 h 1636886"/>
              <a:gd name="connsiteX7" fmla="*/ 732615 w 848673"/>
              <a:gd name="connsiteY7" fmla="*/ 0 h 1636886"/>
              <a:gd name="connsiteX8" fmla="*/ 161020 w 848673"/>
              <a:gd name="connsiteY8" fmla="*/ 89434 h 1636886"/>
              <a:gd name="connsiteX9" fmla="*/ 985 w 848673"/>
              <a:gd name="connsiteY9" fmla="*/ 50778 h 1636886"/>
              <a:gd name="connsiteX0" fmla="*/ 985 w 846707"/>
              <a:gd name="connsiteY0" fmla="*/ 50778 h 1636886"/>
              <a:gd name="connsiteX1" fmla="*/ 0 w 846707"/>
              <a:gd name="connsiteY1" fmla="*/ 164968 h 1636886"/>
              <a:gd name="connsiteX2" fmla="*/ 578174 w 846707"/>
              <a:gd name="connsiteY2" fmla="*/ 1629451 h 1636886"/>
              <a:gd name="connsiteX3" fmla="*/ 675419 w 846707"/>
              <a:gd name="connsiteY3" fmla="*/ 1636072 h 1636886"/>
              <a:gd name="connsiteX4" fmla="*/ 790309 w 846707"/>
              <a:gd name="connsiteY4" fmla="*/ 939277 h 1636886"/>
              <a:gd name="connsiteX5" fmla="*/ 797417 w 846707"/>
              <a:gd name="connsiteY5" fmla="*/ 240070 h 1636886"/>
              <a:gd name="connsiteX6" fmla="*/ 843951 w 846707"/>
              <a:gd name="connsiteY6" fmla="*/ 5352 h 1636886"/>
              <a:gd name="connsiteX7" fmla="*/ 732615 w 846707"/>
              <a:gd name="connsiteY7" fmla="*/ 0 h 1636886"/>
              <a:gd name="connsiteX8" fmla="*/ 161020 w 846707"/>
              <a:gd name="connsiteY8" fmla="*/ 89434 h 1636886"/>
              <a:gd name="connsiteX9" fmla="*/ 985 w 846707"/>
              <a:gd name="connsiteY9" fmla="*/ 50778 h 1636886"/>
              <a:gd name="connsiteX0" fmla="*/ 985 w 846707"/>
              <a:gd name="connsiteY0" fmla="*/ 50778 h 1636886"/>
              <a:gd name="connsiteX1" fmla="*/ 0 w 846707"/>
              <a:gd name="connsiteY1" fmla="*/ 164968 h 1636886"/>
              <a:gd name="connsiteX2" fmla="*/ 578174 w 846707"/>
              <a:gd name="connsiteY2" fmla="*/ 1629451 h 1636886"/>
              <a:gd name="connsiteX3" fmla="*/ 675419 w 846707"/>
              <a:gd name="connsiteY3" fmla="*/ 1636072 h 1636886"/>
              <a:gd name="connsiteX4" fmla="*/ 766371 w 846707"/>
              <a:gd name="connsiteY4" fmla="*/ 945262 h 1636886"/>
              <a:gd name="connsiteX5" fmla="*/ 797417 w 846707"/>
              <a:gd name="connsiteY5" fmla="*/ 240070 h 1636886"/>
              <a:gd name="connsiteX6" fmla="*/ 843951 w 846707"/>
              <a:gd name="connsiteY6" fmla="*/ 5352 h 1636886"/>
              <a:gd name="connsiteX7" fmla="*/ 732615 w 846707"/>
              <a:gd name="connsiteY7" fmla="*/ 0 h 1636886"/>
              <a:gd name="connsiteX8" fmla="*/ 161020 w 846707"/>
              <a:gd name="connsiteY8" fmla="*/ 89434 h 1636886"/>
              <a:gd name="connsiteX9" fmla="*/ 985 w 846707"/>
              <a:gd name="connsiteY9" fmla="*/ 50778 h 1636886"/>
              <a:gd name="connsiteX0" fmla="*/ 985 w 846707"/>
              <a:gd name="connsiteY0" fmla="*/ 50778 h 1636886"/>
              <a:gd name="connsiteX1" fmla="*/ 0 w 846707"/>
              <a:gd name="connsiteY1" fmla="*/ 164968 h 1636886"/>
              <a:gd name="connsiteX2" fmla="*/ 578174 w 846707"/>
              <a:gd name="connsiteY2" fmla="*/ 1629451 h 1636886"/>
              <a:gd name="connsiteX3" fmla="*/ 675419 w 846707"/>
              <a:gd name="connsiteY3" fmla="*/ 1636072 h 1636886"/>
              <a:gd name="connsiteX4" fmla="*/ 748417 w 846707"/>
              <a:gd name="connsiteY4" fmla="*/ 1175670 h 1636886"/>
              <a:gd name="connsiteX5" fmla="*/ 797417 w 846707"/>
              <a:gd name="connsiteY5" fmla="*/ 240070 h 1636886"/>
              <a:gd name="connsiteX6" fmla="*/ 843951 w 846707"/>
              <a:gd name="connsiteY6" fmla="*/ 5352 h 1636886"/>
              <a:gd name="connsiteX7" fmla="*/ 732615 w 846707"/>
              <a:gd name="connsiteY7" fmla="*/ 0 h 1636886"/>
              <a:gd name="connsiteX8" fmla="*/ 161020 w 846707"/>
              <a:gd name="connsiteY8" fmla="*/ 89434 h 1636886"/>
              <a:gd name="connsiteX9" fmla="*/ 985 w 846707"/>
              <a:gd name="connsiteY9" fmla="*/ 50778 h 1636886"/>
              <a:gd name="connsiteX0" fmla="*/ 985 w 846707"/>
              <a:gd name="connsiteY0" fmla="*/ 50778 h 1636886"/>
              <a:gd name="connsiteX1" fmla="*/ 0 w 846707"/>
              <a:gd name="connsiteY1" fmla="*/ 164968 h 1636886"/>
              <a:gd name="connsiteX2" fmla="*/ 578174 w 846707"/>
              <a:gd name="connsiteY2" fmla="*/ 1629451 h 1636886"/>
              <a:gd name="connsiteX3" fmla="*/ 675419 w 846707"/>
              <a:gd name="connsiteY3" fmla="*/ 1636072 h 1636886"/>
              <a:gd name="connsiteX4" fmla="*/ 748417 w 846707"/>
              <a:gd name="connsiteY4" fmla="*/ 1175670 h 1636886"/>
              <a:gd name="connsiteX5" fmla="*/ 797417 w 846707"/>
              <a:gd name="connsiteY5" fmla="*/ 240070 h 1636886"/>
              <a:gd name="connsiteX6" fmla="*/ 843951 w 846707"/>
              <a:gd name="connsiteY6" fmla="*/ 5352 h 1636886"/>
              <a:gd name="connsiteX7" fmla="*/ 732615 w 846707"/>
              <a:gd name="connsiteY7" fmla="*/ 0 h 1636886"/>
              <a:gd name="connsiteX8" fmla="*/ 985 w 846707"/>
              <a:gd name="connsiteY8" fmla="*/ 50778 h 1636886"/>
              <a:gd name="connsiteX0" fmla="*/ 732615 w 846707"/>
              <a:gd name="connsiteY0" fmla="*/ 0 h 1636886"/>
              <a:gd name="connsiteX1" fmla="*/ 0 w 846707"/>
              <a:gd name="connsiteY1" fmla="*/ 164968 h 1636886"/>
              <a:gd name="connsiteX2" fmla="*/ 578174 w 846707"/>
              <a:gd name="connsiteY2" fmla="*/ 1629451 h 1636886"/>
              <a:gd name="connsiteX3" fmla="*/ 675419 w 846707"/>
              <a:gd name="connsiteY3" fmla="*/ 1636072 h 1636886"/>
              <a:gd name="connsiteX4" fmla="*/ 748417 w 846707"/>
              <a:gd name="connsiteY4" fmla="*/ 1175670 h 1636886"/>
              <a:gd name="connsiteX5" fmla="*/ 797417 w 846707"/>
              <a:gd name="connsiteY5" fmla="*/ 240070 h 1636886"/>
              <a:gd name="connsiteX6" fmla="*/ 843951 w 846707"/>
              <a:gd name="connsiteY6" fmla="*/ 5352 h 1636886"/>
              <a:gd name="connsiteX7" fmla="*/ 732615 w 846707"/>
              <a:gd name="connsiteY7" fmla="*/ 0 h 1636886"/>
              <a:gd name="connsiteX0" fmla="*/ 154441 w 268533"/>
              <a:gd name="connsiteY0" fmla="*/ 0 h 1636886"/>
              <a:gd name="connsiteX1" fmla="*/ 89111 w 268533"/>
              <a:gd name="connsiteY1" fmla="*/ 230799 h 1636886"/>
              <a:gd name="connsiteX2" fmla="*/ 0 w 268533"/>
              <a:gd name="connsiteY2" fmla="*/ 1629451 h 1636886"/>
              <a:gd name="connsiteX3" fmla="*/ 97245 w 268533"/>
              <a:gd name="connsiteY3" fmla="*/ 1636072 h 1636886"/>
              <a:gd name="connsiteX4" fmla="*/ 170243 w 268533"/>
              <a:gd name="connsiteY4" fmla="*/ 1175670 h 1636886"/>
              <a:gd name="connsiteX5" fmla="*/ 219243 w 268533"/>
              <a:gd name="connsiteY5" fmla="*/ 240070 h 1636886"/>
              <a:gd name="connsiteX6" fmla="*/ 265777 w 268533"/>
              <a:gd name="connsiteY6" fmla="*/ 5352 h 1636886"/>
              <a:gd name="connsiteX7" fmla="*/ 154441 w 268533"/>
              <a:gd name="connsiteY7" fmla="*/ 0 h 1636886"/>
              <a:gd name="connsiteX0" fmla="*/ 154441 w 268533"/>
              <a:gd name="connsiteY0" fmla="*/ 0 h 1636886"/>
              <a:gd name="connsiteX1" fmla="*/ 89111 w 268533"/>
              <a:gd name="connsiteY1" fmla="*/ 230799 h 1636886"/>
              <a:gd name="connsiteX2" fmla="*/ 48681 w 268533"/>
              <a:gd name="connsiteY2" fmla="*/ 832547 h 1636886"/>
              <a:gd name="connsiteX3" fmla="*/ 0 w 268533"/>
              <a:gd name="connsiteY3" fmla="*/ 1629451 h 1636886"/>
              <a:gd name="connsiteX4" fmla="*/ 97245 w 268533"/>
              <a:gd name="connsiteY4" fmla="*/ 1636072 h 1636886"/>
              <a:gd name="connsiteX5" fmla="*/ 170243 w 268533"/>
              <a:gd name="connsiteY5" fmla="*/ 1175670 h 1636886"/>
              <a:gd name="connsiteX6" fmla="*/ 219243 w 268533"/>
              <a:gd name="connsiteY6" fmla="*/ 240070 h 1636886"/>
              <a:gd name="connsiteX7" fmla="*/ 265777 w 268533"/>
              <a:gd name="connsiteY7" fmla="*/ 5352 h 1636886"/>
              <a:gd name="connsiteX8" fmla="*/ 154441 w 268533"/>
              <a:gd name="connsiteY8" fmla="*/ 0 h 1636886"/>
              <a:gd name="connsiteX0" fmla="*/ 154441 w 268533"/>
              <a:gd name="connsiteY0" fmla="*/ 0 h 1636886"/>
              <a:gd name="connsiteX1" fmla="*/ 89111 w 268533"/>
              <a:gd name="connsiteY1" fmla="*/ 230799 h 1636886"/>
              <a:gd name="connsiteX2" fmla="*/ 84589 w 268533"/>
              <a:gd name="connsiteY2" fmla="*/ 688916 h 1636886"/>
              <a:gd name="connsiteX3" fmla="*/ 0 w 268533"/>
              <a:gd name="connsiteY3" fmla="*/ 1629451 h 1636886"/>
              <a:gd name="connsiteX4" fmla="*/ 97245 w 268533"/>
              <a:gd name="connsiteY4" fmla="*/ 1636072 h 1636886"/>
              <a:gd name="connsiteX5" fmla="*/ 170243 w 268533"/>
              <a:gd name="connsiteY5" fmla="*/ 1175670 h 1636886"/>
              <a:gd name="connsiteX6" fmla="*/ 219243 w 268533"/>
              <a:gd name="connsiteY6" fmla="*/ 240070 h 1636886"/>
              <a:gd name="connsiteX7" fmla="*/ 265777 w 268533"/>
              <a:gd name="connsiteY7" fmla="*/ 5352 h 1636886"/>
              <a:gd name="connsiteX8" fmla="*/ 154441 w 268533"/>
              <a:gd name="connsiteY8" fmla="*/ 0 h 1636886"/>
              <a:gd name="connsiteX0" fmla="*/ 154441 w 268533"/>
              <a:gd name="connsiteY0" fmla="*/ 0 h 1636886"/>
              <a:gd name="connsiteX1" fmla="*/ 56196 w 268533"/>
              <a:gd name="connsiteY1" fmla="*/ 224814 h 1636886"/>
              <a:gd name="connsiteX2" fmla="*/ 84589 w 268533"/>
              <a:gd name="connsiteY2" fmla="*/ 688916 h 1636886"/>
              <a:gd name="connsiteX3" fmla="*/ 0 w 268533"/>
              <a:gd name="connsiteY3" fmla="*/ 1629451 h 1636886"/>
              <a:gd name="connsiteX4" fmla="*/ 97245 w 268533"/>
              <a:gd name="connsiteY4" fmla="*/ 1636072 h 1636886"/>
              <a:gd name="connsiteX5" fmla="*/ 170243 w 268533"/>
              <a:gd name="connsiteY5" fmla="*/ 1175670 h 1636886"/>
              <a:gd name="connsiteX6" fmla="*/ 219243 w 268533"/>
              <a:gd name="connsiteY6" fmla="*/ 240070 h 1636886"/>
              <a:gd name="connsiteX7" fmla="*/ 265777 w 268533"/>
              <a:gd name="connsiteY7" fmla="*/ 5352 h 1636886"/>
              <a:gd name="connsiteX8" fmla="*/ 154441 w 268533"/>
              <a:gd name="connsiteY8" fmla="*/ 0 h 1636886"/>
              <a:gd name="connsiteX0" fmla="*/ 154441 w 268533"/>
              <a:gd name="connsiteY0" fmla="*/ 0 h 1636886"/>
              <a:gd name="connsiteX1" fmla="*/ 56196 w 268533"/>
              <a:gd name="connsiteY1" fmla="*/ 224814 h 1636886"/>
              <a:gd name="connsiteX2" fmla="*/ 51674 w 268533"/>
              <a:gd name="connsiteY2" fmla="*/ 688916 h 1636886"/>
              <a:gd name="connsiteX3" fmla="*/ 0 w 268533"/>
              <a:gd name="connsiteY3" fmla="*/ 1629451 h 1636886"/>
              <a:gd name="connsiteX4" fmla="*/ 97245 w 268533"/>
              <a:gd name="connsiteY4" fmla="*/ 1636072 h 1636886"/>
              <a:gd name="connsiteX5" fmla="*/ 170243 w 268533"/>
              <a:gd name="connsiteY5" fmla="*/ 1175670 h 1636886"/>
              <a:gd name="connsiteX6" fmla="*/ 219243 w 268533"/>
              <a:gd name="connsiteY6" fmla="*/ 240070 h 1636886"/>
              <a:gd name="connsiteX7" fmla="*/ 265777 w 268533"/>
              <a:gd name="connsiteY7" fmla="*/ 5352 h 1636886"/>
              <a:gd name="connsiteX8" fmla="*/ 154441 w 268533"/>
              <a:gd name="connsiteY8" fmla="*/ 0 h 1636886"/>
              <a:gd name="connsiteX0" fmla="*/ 154441 w 268533"/>
              <a:gd name="connsiteY0" fmla="*/ 0 h 1636886"/>
              <a:gd name="connsiteX1" fmla="*/ 56196 w 268533"/>
              <a:gd name="connsiteY1" fmla="*/ 224814 h 1636886"/>
              <a:gd name="connsiteX2" fmla="*/ 51674 w 268533"/>
              <a:gd name="connsiteY2" fmla="*/ 688916 h 1636886"/>
              <a:gd name="connsiteX3" fmla="*/ 33720 w 268533"/>
              <a:gd name="connsiteY3" fmla="*/ 958224 h 1636886"/>
              <a:gd name="connsiteX4" fmla="*/ 0 w 268533"/>
              <a:gd name="connsiteY4" fmla="*/ 1629451 h 1636886"/>
              <a:gd name="connsiteX5" fmla="*/ 97245 w 268533"/>
              <a:gd name="connsiteY5" fmla="*/ 1636072 h 1636886"/>
              <a:gd name="connsiteX6" fmla="*/ 170243 w 268533"/>
              <a:gd name="connsiteY6" fmla="*/ 1175670 h 1636886"/>
              <a:gd name="connsiteX7" fmla="*/ 219243 w 268533"/>
              <a:gd name="connsiteY7" fmla="*/ 240070 h 1636886"/>
              <a:gd name="connsiteX8" fmla="*/ 265777 w 268533"/>
              <a:gd name="connsiteY8" fmla="*/ 5352 h 1636886"/>
              <a:gd name="connsiteX9" fmla="*/ 154441 w 268533"/>
              <a:gd name="connsiteY9" fmla="*/ 0 h 1636886"/>
              <a:gd name="connsiteX0" fmla="*/ 171591 w 285683"/>
              <a:gd name="connsiteY0" fmla="*/ 0 h 1636886"/>
              <a:gd name="connsiteX1" fmla="*/ 73346 w 285683"/>
              <a:gd name="connsiteY1" fmla="*/ 224814 h 1636886"/>
              <a:gd name="connsiteX2" fmla="*/ 68824 w 285683"/>
              <a:gd name="connsiteY2" fmla="*/ 688916 h 1636886"/>
              <a:gd name="connsiteX3" fmla="*/ 0 w 285683"/>
              <a:gd name="connsiteY3" fmla="*/ 922317 h 1636886"/>
              <a:gd name="connsiteX4" fmla="*/ 17150 w 285683"/>
              <a:gd name="connsiteY4" fmla="*/ 1629451 h 1636886"/>
              <a:gd name="connsiteX5" fmla="*/ 114395 w 285683"/>
              <a:gd name="connsiteY5" fmla="*/ 1636072 h 1636886"/>
              <a:gd name="connsiteX6" fmla="*/ 187393 w 285683"/>
              <a:gd name="connsiteY6" fmla="*/ 1175670 h 1636886"/>
              <a:gd name="connsiteX7" fmla="*/ 236393 w 285683"/>
              <a:gd name="connsiteY7" fmla="*/ 240070 h 1636886"/>
              <a:gd name="connsiteX8" fmla="*/ 282927 w 285683"/>
              <a:gd name="connsiteY8" fmla="*/ 5352 h 1636886"/>
              <a:gd name="connsiteX9" fmla="*/ 171591 w 285683"/>
              <a:gd name="connsiteY9" fmla="*/ 0 h 1636886"/>
              <a:gd name="connsiteX0" fmla="*/ 171591 w 285683"/>
              <a:gd name="connsiteY0" fmla="*/ 0 h 1641811"/>
              <a:gd name="connsiteX1" fmla="*/ 73346 w 285683"/>
              <a:gd name="connsiteY1" fmla="*/ 224814 h 1641811"/>
              <a:gd name="connsiteX2" fmla="*/ 68824 w 285683"/>
              <a:gd name="connsiteY2" fmla="*/ 688916 h 1641811"/>
              <a:gd name="connsiteX3" fmla="*/ 0 w 285683"/>
              <a:gd name="connsiteY3" fmla="*/ 922317 h 1641811"/>
              <a:gd name="connsiteX4" fmla="*/ 17150 w 285683"/>
              <a:gd name="connsiteY4" fmla="*/ 1629451 h 1641811"/>
              <a:gd name="connsiteX5" fmla="*/ 114395 w 285683"/>
              <a:gd name="connsiteY5" fmla="*/ 1636072 h 1641811"/>
              <a:gd name="connsiteX6" fmla="*/ 187393 w 285683"/>
              <a:gd name="connsiteY6" fmla="*/ 1175670 h 1641811"/>
              <a:gd name="connsiteX7" fmla="*/ 236393 w 285683"/>
              <a:gd name="connsiteY7" fmla="*/ 240070 h 1641811"/>
              <a:gd name="connsiteX8" fmla="*/ 282927 w 285683"/>
              <a:gd name="connsiteY8" fmla="*/ 5352 h 1641811"/>
              <a:gd name="connsiteX9" fmla="*/ 171591 w 285683"/>
              <a:gd name="connsiteY9" fmla="*/ 0 h 1641811"/>
              <a:gd name="connsiteX0" fmla="*/ 282927 w 285683"/>
              <a:gd name="connsiteY0" fmla="*/ 0 h 1636459"/>
              <a:gd name="connsiteX1" fmla="*/ 73346 w 285683"/>
              <a:gd name="connsiteY1" fmla="*/ 219462 h 1636459"/>
              <a:gd name="connsiteX2" fmla="*/ 68824 w 285683"/>
              <a:gd name="connsiteY2" fmla="*/ 683564 h 1636459"/>
              <a:gd name="connsiteX3" fmla="*/ 0 w 285683"/>
              <a:gd name="connsiteY3" fmla="*/ 916965 h 1636459"/>
              <a:gd name="connsiteX4" fmla="*/ 17150 w 285683"/>
              <a:gd name="connsiteY4" fmla="*/ 1624099 h 1636459"/>
              <a:gd name="connsiteX5" fmla="*/ 114395 w 285683"/>
              <a:gd name="connsiteY5" fmla="*/ 1630720 h 1636459"/>
              <a:gd name="connsiteX6" fmla="*/ 187393 w 285683"/>
              <a:gd name="connsiteY6" fmla="*/ 1170318 h 1636459"/>
              <a:gd name="connsiteX7" fmla="*/ 236393 w 285683"/>
              <a:gd name="connsiteY7" fmla="*/ 234718 h 1636459"/>
              <a:gd name="connsiteX8" fmla="*/ 282927 w 285683"/>
              <a:gd name="connsiteY8" fmla="*/ 0 h 1636459"/>
              <a:gd name="connsiteX0" fmla="*/ 236393 w 241091"/>
              <a:gd name="connsiteY0" fmla="*/ 96208 h 1497949"/>
              <a:gd name="connsiteX1" fmla="*/ 73346 w 241091"/>
              <a:gd name="connsiteY1" fmla="*/ 80952 h 1497949"/>
              <a:gd name="connsiteX2" fmla="*/ 68824 w 241091"/>
              <a:gd name="connsiteY2" fmla="*/ 545054 h 1497949"/>
              <a:gd name="connsiteX3" fmla="*/ 0 w 241091"/>
              <a:gd name="connsiteY3" fmla="*/ 778455 h 1497949"/>
              <a:gd name="connsiteX4" fmla="*/ 17150 w 241091"/>
              <a:gd name="connsiteY4" fmla="*/ 1485589 h 1497949"/>
              <a:gd name="connsiteX5" fmla="*/ 114395 w 241091"/>
              <a:gd name="connsiteY5" fmla="*/ 1492210 h 1497949"/>
              <a:gd name="connsiteX6" fmla="*/ 187393 w 241091"/>
              <a:gd name="connsiteY6" fmla="*/ 1031808 h 1497949"/>
              <a:gd name="connsiteX7" fmla="*/ 236393 w 241091"/>
              <a:gd name="connsiteY7" fmla="*/ 96208 h 1497949"/>
              <a:gd name="connsiteX0" fmla="*/ 236393 w 241091"/>
              <a:gd name="connsiteY0" fmla="*/ 81643 h 1483384"/>
              <a:gd name="connsiteX1" fmla="*/ 73346 w 241091"/>
              <a:gd name="connsiteY1" fmla="*/ 66387 h 1483384"/>
              <a:gd name="connsiteX2" fmla="*/ 68824 w 241091"/>
              <a:gd name="connsiteY2" fmla="*/ 530489 h 1483384"/>
              <a:gd name="connsiteX3" fmla="*/ 0 w 241091"/>
              <a:gd name="connsiteY3" fmla="*/ 763890 h 1483384"/>
              <a:gd name="connsiteX4" fmla="*/ 17150 w 241091"/>
              <a:gd name="connsiteY4" fmla="*/ 1471024 h 1483384"/>
              <a:gd name="connsiteX5" fmla="*/ 114395 w 241091"/>
              <a:gd name="connsiteY5" fmla="*/ 1477645 h 1483384"/>
              <a:gd name="connsiteX6" fmla="*/ 187393 w 241091"/>
              <a:gd name="connsiteY6" fmla="*/ 1017243 h 1483384"/>
              <a:gd name="connsiteX7" fmla="*/ 236393 w 241091"/>
              <a:gd name="connsiteY7" fmla="*/ 81643 h 1483384"/>
              <a:gd name="connsiteX0" fmla="*/ 236393 w 241091"/>
              <a:gd name="connsiteY0" fmla="*/ 26647 h 1428388"/>
              <a:gd name="connsiteX1" fmla="*/ 73346 w 241091"/>
              <a:gd name="connsiteY1" fmla="*/ 11391 h 1428388"/>
              <a:gd name="connsiteX2" fmla="*/ 68824 w 241091"/>
              <a:gd name="connsiteY2" fmla="*/ 475493 h 1428388"/>
              <a:gd name="connsiteX3" fmla="*/ 0 w 241091"/>
              <a:gd name="connsiteY3" fmla="*/ 708894 h 1428388"/>
              <a:gd name="connsiteX4" fmla="*/ 17150 w 241091"/>
              <a:gd name="connsiteY4" fmla="*/ 1416028 h 1428388"/>
              <a:gd name="connsiteX5" fmla="*/ 114395 w 241091"/>
              <a:gd name="connsiteY5" fmla="*/ 1422649 h 1428388"/>
              <a:gd name="connsiteX6" fmla="*/ 187393 w 241091"/>
              <a:gd name="connsiteY6" fmla="*/ 962247 h 1428388"/>
              <a:gd name="connsiteX7" fmla="*/ 236393 w 241091"/>
              <a:gd name="connsiteY7" fmla="*/ 26647 h 1428388"/>
              <a:gd name="connsiteX0" fmla="*/ 236393 w 241091"/>
              <a:gd name="connsiteY0" fmla="*/ 94563 h 1496304"/>
              <a:gd name="connsiteX1" fmla="*/ 103269 w 241091"/>
              <a:gd name="connsiteY1" fmla="*/ 4499 h 1496304"/>
              <a:gd name="connsiteX2" fmla="*/ 68824 w 241091"/>
              <a:gd name="connsiteY2" fmla="*/ 543409 h 1496304"/>
              <a:gd name="connsiteX3" fmla="*/ 0 w 241091"/>
              <a:gd name="connsiteY3" fmla="*/ 776810 h 1496304"/>
              <a:gd name="connsiteX4" fmla="*/ 17150 w 241091"/>
              <a:gd name="connsiteY4" fmla="*/ 1483944 h 1496304"/>
              <a:gd name="connsiteX5" fmla="*/ 114395 w 241091"/>
              <a:gd name="connsiteY5" fmla="*/ 1490565 h 1496304"/>
              <a:gd name="connsiteX6" fmla="*/ 187393 w 241091"/>
              <a:gd name="connsiteY6" fmla="*/ 1030163 h 1496304"/>
              <a:gd name="connsiteX7" fmla="*/ 236393 w 241091"/>
              <a:gd name="connsiteY7" fmla="*/ 94563 h 1496304"/>
              <a:gd name="connsiteX0" fmla="*/ 236393 w 241091"/>
              <a:gd name="connsiteY0" fmla="*/ 94563 h 1496304"/>
              <a:gd name="connsiteX1" fmla="*/ 103269 w 241091"/>
              <a:gd name="connsiteY1" fmla="*/ 4499 h 1496304"/>
              <a:gd name="connsiteX2" fmla="*/ 68824 w 241091"/>
              <a:gd name="connsiteY2" fmla="*/ 543409 h 1496304"/>
              <a:gd name="connsiteX3" fmla="*/ 0 w 241091"/>
              <a:gd name="connsiteY3" fmla="*/ 776810 h 1496304"/>
              <a:gd name="connsiteX4" fmla="*/ 17150 w 241091"/>
              <a:gd name="connsiteY4" fmla="*/ 1483944 h 1496304"/>
              <a:gd name="connsiteX5" fmla="*/ 114395 w 241091"/>
              <a:gd name="connsiteY5" fmla="*/ 1490565 h 1496304"/>
              <a:gd name="connsiteX6" fmla="*/ 187393 w 241091"/>
              <a:gd name="connsiteY6" fmla="*/ 1030163 h 1496304"/>
              <a:gd name="connsiteX7" fmla="*/ 236393 w 241091"/>
              <a:gd name="connsiteY7" fmla="*/ 94563 h 1496304"/>
              <a:gd name="connsiteX0" fmla="*/ 248362 w 252272"/>
              <a:gd name="connsiteY0" fmla="*/ 36425 h 1501004"/>
              <a:gd name="connsiteX1" fmla="*/ 103269 w 252272"/>
              <a:gd name="connsiteY1" fmla="*/ 9199 h 1501004"/>
              <a:gd name="connsiteX2" fmla="*/ 68824 w 252272"/>
              <a:gd name="connsiteY2" fmla="*/ 548109 h 1501004"/>
              <a:gd name="connsiteX3" fmla="*/ 0 w 252272"/>
              <a:gd name="connsiteY3" fmla="*/ 781510 h 1501004"/>
              <a:gd name="connsiteX4" fmla="*/ 17150 w 252272"/>
              <a:gd name="connsiteY4" fmla="*/ 1488644 h 1501004"/>
              <a:gd name="connsiteX5" fmla="*/ 114395 w 252272"/>
              <a:gd name="connsiteY5" fmla="*/ 1495265 h 1501004"/>
              <a:gd name="connsiteX6" fmla="*/ 187393 w 252272"/>
              <a:gd name="connsiteY6" fmla="*/ 1034863 h 1501004"/>
              <a:gd name="connsiteX7" fmla="*/ 248362 w 252272"/>
              <a:gd name="connsiteY7" fmla="*/ 36425 h 1501004"/>
              <a:gd name="connsiteX0" fmla="*/ 248362 w 248362"/>
              <a:gd name="connsiteY0" fmla="*/ 36425 h 1501004"/>
              <a:gd name="connsiteX1" fmla="*/ 103269 w 248362"/>
              <a:gd name="connsiteY1" fmla="*/ 9199 h 1501004"/>
              <a:gd name="connsiteX2" fmla="*/ 68824 w 248362"/>
              <a:gd name="connsiteY2" fmla="*/ 548109 h 1501004"/>
              <a:gd name="connsiteX3" fmla="*/ 0 w 248362"/>
              <a:gd name="connsiteY3" fmla="*/ 781510 h 1501004"/>
              <a:gd name="connsiteX4" fmla="*/ 17150 w 248362"/>
              <a:gd name="connsiteY4" fmla="*/ 1488644 h 1501004"/>
              <a:gd name="connsiteX5" fmla="*/ 114395 w 248362"/>
              <a:gd name="connsiteY5" fmla="*/ 1495265 h 1501004"/>
              <a:gd name="connsiteX6" fmla="*/ 187393 w 248362"/>
              <a:gd name="connsiteY6" fmla="*/ 1034863 h 1501004"/>
              <a:gd name="connsiteX7" fmla="*/ 248362 w 248362"/>
              <a:gd name="connsiteY7" fmla="*/ 36425 h 1501004"/>
              <a:gd name="connsiteX0" fmla="*/ 248362 w 248362"/>
              <a:gd name="connsiteY0" fmla="*/ 35335 h 1499914"/>
              <a:gd name="connsiteX1" fmla="*/ 103269 w 248362"/>
              <a:gd name="connsiteY1" fmla="*/ 8109 h 1499914"/>
              <a:gd name="connsiteX2" fmla="*/ 68824 w 248362"/>
              <a:gd name="connsiteY2" fmla="*/ 547019 h 1499914"/>
              <a:gd name="connsiteX3" fmla="*/ 0 w 248362"/>
              <a:gd name="connsiteY3" fmla="*/ 780420 h 1499914"/>
              <a:gd name="connsiteX4" fmla="*/ 17150 w 248362"/>
              <a:gd name="connsiteY4" fmla="*/ 1487554 h 1499914"/>
              <a:gd name="connsiteX5" fmla="*/ 114395 w 248362"/>
              <a:gd name="connsiteY5" fmla="*/ 1494175 h 1499914"/>
              <a:gd name="connsiteX6" fmla="*/ 187393 w 248362"/>
              <a:gd name="connsiteY6" fmla="*/ 1033773 h 1499914"/>
              <a:gd name="connsiteX7" fmla="*/ 248362 w 248362"/>
              <a:gd name="connsiteY7" fmla="*/ 35335 h 1499914"/>
              <a:gd name="connsiteX0" fmla="*/ 248362 w 248362"/>
              <a:gd name="connsiteY0" fmla="*/ 28875 h 1493454"/>
              <a:gd name="connsiteX1" fmla="*/ 103269 w 248362"/>
              <a:gd name="connsiteY1" fmla="*/ 1649 h 1493454"/>
              <a:gd name="connsiteX2" fmla="*/ 68824 w 248362"/>
              <a:gd name="connsiteY2" fmla="*/ 540559 h 1493454"/>
              <a:gd name="connsiteX3" fmla="*/ 0 w 248362"/>
              <a:gd name="connsiteY3" fmla="*/ 773960 h 1493454"/>
              <a:gd name="connsiteX4" fmla="*/ 17150 w 248362"/>
              <a:gd name="connsiteY4" fmla="*/ 1481094 h 1493454"/>
              <a:gd name="connsiteX5" fmla="*/ 114395 w 248362"/>
              <a:gd name="connsiteY5" fmla="*/ 1487715 h 1493454"/>
              <a:gd name="connsiteX6" fmla="*/ 187393 w 248362"/>
              <a:gd name="connsiteY6" fmla="*/ 1027313 h 1493454"/>
              <a:gd name="connsiteX7" fmla="*/ 248362 w 248362"/>
              <a:gd name="connsiteY7" fmla="*/ 28875 h 14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362" h="1493454">
                <a:moveTo>
                  <a:pt x="248362" y="28875"/>
                </a:moveTo>
                <a:cubicBezTo>
                  <a:pt x="223369" y="23007"/>
                  <a:pt x="161120" y="-7328"/>
                  <a:pt x="103269" y="1649"/>
                </a:cubicBezTo>
                <a:cubicBezTo>
                  <a:pt x="83808" y="88524"/>
                  <a:pt x="70331" y="387853"/>
                  <a:pt x="68824" y="540559"/>
                </a:cubicBezTo>
                <a:lnTo>
                  <a:pt x="0" y="773960"/>
                </a:lnTo>
                <a:lnTo>
                  <a:pt x="17150" y="1481094"/>
                </a:lnTo>
                <a:cubicBezTo>
                  <a:pt x="25823" y="1508747"/>
                  <a:pt x="69710" y="1480278"/>
                  <a:pt x="114395" y="1487715"/>
                </a:cubicBezTo>
                <a:cubicBezTo>
                  <a:pt x="114922" y="1365228"/>
                  <a:pt x="183475" y="1061460"/>
                  <a:pt x="187393" y="1027313"/>
                </a:cubicBezTo>
                <a:cubicBezTo>
                  <a:pt x="212214" y="803124"/>
                  <a:pt x="243432" y="190343"/>
                  <a:pt x="248362" y="28875"/>
                </a:cubicBezTo>
                <a:close/>
              </a:path>
            </a:pathLst>
          </a:custGeom>
          <a:solidFill>
            <a:srgbClr val="FF0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" name="Inhaltsplatzhalter 3"/>
          <p:cNvSpPr txBox="1">
            <a:spLocks/>
          </p:cNvSpPr>
          <p:nvPr/>
        </p:nvSpPr>
        <p:spPr>
          <a:xfrm>
            <a:off x="9913370" y="2535945"/>
            <a:ext cx="2349607" cy="3247227"/>
          </a:xfrm>
          <a:prstGeom prst="rect">
            <a:avLst/>
          </a:prstGeom>
          <a:noFill/>
        </p:spPr>
        <p:txBody>
          <a:bodyPr vert="horz" lIns="62400" tIns="55279" rIns="62400" bIns="55279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33" dirty="0">
                <a:solidFill>
                  <a:srgbClr val="EE1F26"/>
                </a:solidFill>
              </a:rPr>
              <a:t>Less frequent ice formation at temperatures, where INPs are at least a factor 10 less common</a:t>
            </a:r>
          </a:p>
          <a:p>
            <a:pPr marL="0" indent="0">
              <a:buNone/>
            </a:pPr>
            <a:endParaRPr lang="en-US" sz="1600" dirty="0">
              <a:solidFill>
                <a:srgbClr val="EE1F26"/>
              </a:solidFill>
            </a:endParaRPr>
          </a:p>
        </p:txBody>
      </p:sp>
      <p:sp>
        <p:nvSpPr>
          <p:cNvPr id="55" name="Inhaltsplatzhalter 2"/>
          <p:cNvSpPr txBox="1">
            <a:spLocks/>
          </p:cNvSpPr>
          <p:nvPr/>
        </p:nvSpPr>
        <p:spPr>
          <a:xfrm>
            <a:off x="6813697" y="2432892"/>
            <a:ext cx="3859360" cy="1396651"/>
          </a:xfrm>
          <a:prstGeom prst="rect">
            <a:avLst/>
          </a:prstGeom>
        </p:spPr>
        <p:txBody>
          <a:bodyPr vert="horz" lIns="110557" tIns="55279" rIns="110557" bIns="55279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sz="2133" b="0" dirty="0">
                <a:latin typeface="Helvetica" pitchFamily="50" charset="0"/>
              </a:rPr>
              <a:t>free-tropospheric</a:t>
            </a:r>
            <a:br>
              <a:rPr lang="en-US" sz="2133" b="0" dirty="0">
                <a:latin typeface="Helvetica" pitchFamily="50" charset="0"/>
              </a:rPr>
            </a:br>
            <a:r>
              <a:rPr lang="en-US" sz="2133" b="0" dirty="0">
                <a:latin typeface="Helvetica" pitchFamily="50" charset="0"/>
              </a:rPr>
              <a:t>+ non-wave </a:t>
            </a:r>
            <a:br>
              <a:rPr lang="en-US" sz="2133" b="0" dirty="0">
                <a:latin typeface="Helvetica" pitchFamily="50" charset="0"/>
              </a:rPr>
            </a:br>
            <a:r>
              <a:rPr lang="en-US" sz="2133" b="0" dirty="0">
                <a:latin typeface="Helvetica" pitchFamily="50" charset="0"/>
              </a:rPr>
              <a:t>clouds</a:t>
            </a:r>
          </a:p>
        </p:txBody>
      </p:sp>
      <p:sp>
        <p:nvSpPr>
          <p:cNvPr id="59" name="Freihandform 58"/>
          <p:cNvSpPr/>
          <p:nvPr/>
        </p:nvSpPr>
        <p:spPr>
          <a:xfrm rot="5400000">
            <a:off x="7449859" y="2704132"/>
            <a:ext cx="1987197" cy="1583685"/>
          </a:xfrm>
          <a:custGeom>
            <a:avLst/>
            <a:gdLst>
              <a:gd name="connsiteX0" fmla="*/ 7620 w 788670"/>
              <a:gd name="connsiteY0" fmla="*/ 83820 h 1664970"/>
              <a:gd name="connsiteX1" fmla="*/ 0 w 788670"/>
              <a:gd name="connsiteY1" fmla="*/ 240030 h 1664970"/>
              <a:gd name="connsiteX2" fmla="*/ 312420 w 788670"/>
              <a:gd name="connsiteY2" fmla="*/ 167640 h 1664970"/>
              <a:gd name="connsiteX3" fmla="*/ 560070 w 788670"/>
              <a:gd name="connsiteY3" fmla="*/ 605790 h 1664970"/>
              <a:gd name="connsiteX4" fmla="*/ 723900 w 788670"/>
              <a:gd name="connsiteY4" fmla="*/ 1611630 h 1664970"/>
              <a:gd name="connsiteX5" fmla="*/ 777240 w 788670"/>
              <a:gd name="connsiteY5" fmla="*/ 1664970 h 1664970"/>
              <a:gd name="connsiteX6" fmla="*/ 788670 w 788670"/>
              <a:gd name="connsiteY6" fmla="*/ 803910 h 1664970"/>
              <a:gd name="connsiteX7" fmla="*/ 723900 w 788670"/>
              <a:gd name="connsiteY7" fmla="*/ 643890 h 1664970"/>
              <a:gd name="connsiteX8" fmla="*/ 556260 w 788670"/>
              <a:gd name="connsiteY8" fmla="*/ 110490 h 1664970"/>
              <a:gd name="connsiteX9" fmla="*/ 297180 w 788670"/>
              <a:gd name="connsiteY9" fmla="*/ 0 h 1664970"/>
              <a:gd name="connsiteX10" fmla="*/ 7620 w 788670"/>
              <a:gd name="connsiteY10" fmla="*/ 83820 h 1664970"/>
              <a:gd name="connsiteX0" fmla="*/ 7620 w 788670"/>
              <a:gd name="connsiteY0" fmla="*/ 83820 h 1664970"/>
              <a:gd name="connsiteX1" fmla="*/ 0 w 788670"/>
              <a:gd name="connsiteY1" fmla="*/ 240030 h 1664970"/>
              <a:gd name="connsiteX2" fmla="*/ 312420 w 788670"/>
              <a:gd name="connsiteY2" fmla="*/ 167640 h 1664970"/>
              <a:gd name="connsiteX3" fmla="*/ 560070 w 788670"/>
              <a:gd name="connsiteY3" fmla="*/ 605790 h 1664970"/>
              <a:gd name="connsiteX4" fmla="*/ 723900 w 788670"/>
              <a:gd name="connsiteY4" fmla="*/ 1611630 h 1664970"/>
              <a:gd name="connsiteX5" fmla="*/ 777240 w 788670"/>
              <a:gd name="connsiteY5" fmla="*/ 1664970 h 1664970"/>
              <a:gd name="connsiteX6" fmla="*/ 780400 w 788670"/>
              <a:gd name="connsiteY6" fmla="*/ 1526950 h 1664970"/>
              <a:gd name="connsiteX7" fmla="*/ 788670 w 788670"/>
              <a:gd name="connsiteY7" fmla="*/ 803910 h 1664970"/>
              <a:gd name="connsiteX8" fmla="*/ 723900 w 788670"/>
              <a:gd name="connsiteY8" fmla="*/ 643890 h 1664970"/>
              <a:gd name="connsiteX9" fmla="*/ 556260 w 788670"/>
              <a:gd name="connsiteY9" fmla="*/ 110490 h 1664970"/>
              <a:gd name="connsiteX10" fmla="*/ 297180 w 788670"/>
              <a:gd name="connsiteY10" fmla="*/ 0 h 1664970"/>
              <a:gd name="connsiteX11" fmla="*/ 7620 w 788670"/>
              <a:gd name="connsiteY11" fmla="*/ 83820 h 1664970"/>
              <a:gd name="connsiteX0" fmla="*/ 7620 w 791582"/>
              <a:gd name="connsiteY0" fmla="*/ 83820 h 1664970"/>
              <a:gd name="connsiteX1" fmla="*/ 0 w 791582"/>
              <a:gd name="connsiteY1" fmla="*/ 240030 h 1664970"/>
              <a:gd name="connsiteX2" fmla="*/ 312420 w 791582"/>
              <a:gd name="connsiteY2" fmla="*/ 167640 h 1664970"/>
              <a:gd name="connsiteX3" fmla="*/ 560070 w 791582"/>
              <a:gd name="connsiteY3" fmla="*/ 605790 h 1664970"/>
              <a:gd name="connsiteX4" fmla="*/ 723900 w 791582"/>
              <a:gd name="connsiteY4" fmla="*/ 1611630 h 1664970"/>
              <a:gd name="connsiteX5" fmla="*/ 777240 w 791582"/>
              <a:gd name="connsiteY5" fmla="*/ 1664970 h 1664970"/>
              <a:gd name="connsiteX6" fmla="*/ 780400 w 791582"/>
              <a:gd name="connsiteY6" fmla="*/ 1526950 h 1664970"/>
              <a:gd name="connsiteX7" fmla="*/ 780400 w 791582"/>
              <a:gd name="connsiteY7" fmla="*/ 930050 h 1664970"/>
              <a:gd name="connsiteX8" fmla="*/ 788670 w 791582"/>
              <a:gd name="connsiteY8" fmla="*/ 803910 h 1664970"/>
              <a:gd name="connsiteX9" fmla="*/ 723900 w 791582"/>
              <a:gd name="connsiteY9" fmla="*/ 643890 h 1664970"/>
              <a:gd name="connsiteX10" fmla="*/ 556260 w 791582"/>
              <a:gd name="connsiteY10" fmla="*/ 110490 h 1664970"/>
              <a:gd name="connsiteX11" fmla="*/ 297180 w 791582"/>
              <a:gd name="connsiteY11" fmla="*/ 0 h 1664970"/>
              <a:gd name="connsiteX12" fmla="*/ 7620 w 791582"/>
              <a:gd name="connsiteY12" fmla="*/ 83820 h 1664970"/>
              <a:gd name="connsiteX0" fmla="*/ 7620 w 902333"/>
              <a:gd name="connsiteY0" fmla="*/ 83820 h 1664970"/>
              <a:gd name="connsiteX1" fmla="*/ 0 w 902333"/>
              <a:gd name="connsiteY1" fmla="*/ 240030 h 1664970"/>
              <a:gd name="connsiteX2" fmla="*/ 312420 w 902333"/>
              <a:gd name="connsiteY2" fmla="*/ 167640 h 1664970"/>
              <a:gd name="connsiteX3" fmla="*/ 560070 w 902333"/>
              <a:gd name="connsiteY3" fmla="*/ 605790 h 1664970"/>
              <a:gd name="connsiteX4" fmla="*/ 723900 w 902333"/>
              <a:gd name="connsiteY4" fmla="*/ 1611630 h 1664970"/>
              <a:gd name="connsiteX5" fmla="*/ 777240 w 902333"/>
              <a:gd name="connsiteY5" fmla="*/ 1664970 h 1664970"/>
              <a:gd name="connsiteX6" fmla="*/ 780400 w 902333"/>
              <a:gd name="connsiteY6" fmla="*/ 1526950 h 1664970"/>
              <a:gd name="connsiteX7" fmla="*/ 902320 w 902333"/>
              <a:gd name="connsiteY7" fmla="*/ 1044350 h 1664970"/>
              <a:gd name="connsiteX8" fmla="*/ 788670 w 902333"/>
              <a:gd name="connsiteY8" fmla="*/ 803910 h 1664970"/>
              <a:gd name="connsiteX9" fmla="*/ 723900 w 902333"/>
              <a:gd name="connsiteY9" fmla="*/ 643890 h 1664970"/>
              <a:gd name="connsiteX10" fmla="*/ 556260 w 902333"/>
              <a:gd name="connsiteY10" fmla="*/ 110490 h 1664970"/>
              <a:gd name="connsiteX11" fmla="*/ 297180 w 902333"/>
              <a:gd name="connsiteY11" fmla="*/ 0 h 1664970"/>
              <a:gd name="connsiteX12" fmla="*/ 7620 w 902333"/>
              <a:gd name="connsiteY12" fmla="*/ 83820 h 1664970"/>
              <a:gd name="connsiteX0" fmla="*/ 7620 w 902333"/>
              <a:gd name="connsiteY0" fmla="*/ 83820 h 1664970"/>
              <a:gd name="connsiteX1" fmla="*/ 0 w 902333"/>
              <a:gd name="connsiteY1" fmla="*/ 240030 h 1664970"/>
              <a:gd name="connsiteX2" fmla="*/ 312420 w 902333"/>
              <a:gd name="connsiteY2" fmla="*/ 167640 h 1664970"/>
              <a:gd name="connsiteX3" fmla="*/ 560070 w 902333"/>
              <a:gd name="connsiteY3" fmla="*/ 605790 h 1664970"/>
              <a:gd name="connsiteX4" fmla="*/ 723900 w 902333"/>
              <a:gd name="connsiteY4" fmla="*/ 1611630 h 1664970"/>
              <a:gd name="connsiteX5" fmla="*/ 777240 w 902333"/>
              <a:gd name="connsiteY5" fmla="*/ 1664970 h 1664970"/>
              <a:gd name="connsiteX6" fmla="*/ 780400 w 902333"/>
              <a:gd name="connsiteY6" fmla="*/ 1526950 h 1664970"/>
              <a:gd name="connsiteX7" fmla="*/ 902320 w 902333"/>
              <a:gd name="connsiteY7" fmla="*/ 1044350 h 1664970"/>
              <a:gd name="connsiteX8" fmla="*/ 788670 w 902333"/>
              <a:gd name="connsiteY8" fmla="*/ 803910 h 1664970"/>
              <a:gd name="connsiteX9" fmla="*/ 723900 w 902333"/>
              <a:gd name="connsiteY9" fmla="*/ 643890 h 1664970"/>
              <a:gd name="connsiteX10" fmla="*/ 556260 w 902333"/>
              <a:gd name="connsiteY10" fmla="*/ 110490 h 1664970"/>
              <a:gd name="connsiteX11" fmla="*/ 297180 w 902333"/>
              <a:gd name="connsiteY11" fmla="*/ 0 h 1664970"/>
              <a:gd name="connsiteX12" fmla="*/ 7620 w 902333"/>
              <a:gd name="connsiteY12" fmla="*/ 83820 h 1664970"/>
              <a:gd name="connsiteX0" fmla="*/ 7620 w 902333"/>
              <a:gd name="connsiteY0" fmla="*/ 83820 h 1664970"/>
              <a:gd name="connsiteX1" fmla="*/ 0 w 902333"/>
              <a:gd name="connsiteY1" fmla="*/ 240030 h 1664970"/>
              <a:gd name="connsiteX2" fmla="*/ 312420 w 902333"/>
              <a:gd name="connsiteY2" fmla="*/ 167640 h 1664970"/>
              <a:gd name="connsiteX3" fmla="*/ 560070 w 902333"/>
              <a:gd name="connsiteY3" fmla="*/ 605790 h 1664970"/>
              <a:gd name="connsiteX4" fmla="*/ 723900 w 902333"/>
              <a:gd name="connsiteY4" fmla="*/ 1611630 h 1664970"/>
              <a:gd name="connsiteX5" fmla="*/ 777240 w 902333"/>
              <a:gd name="connsiteY5" fmla="*/ 1664970 h 1664970"/>
              <a:gd name="connsiteX6" fmla="*/ 780400 w 902333"/>
              <a:gd name="connsiteY6" fmla="*/ 1526950 h 1664970"/>
              <a:gd name="connsiteX7" fmla="*/ 902320 w 902333"/>
              <a:gd name="connsiteY7" fmla="*/ 1044350 h 1664970"/>
              <a:gd name="connsiteX8" fmla="*/ 788670 w 902333"/>
              <a:gd name="connsiteY8" fmla="*/ 803910 h 1664970"/>
              <a:gd name="connsiteX9" fmla="*/ 723900 w 902333"/>
              <a:gd name="connsiteY9" fmla="*/ 643890 h 1664970"/>
              <a:gd name="connsiteX10" fmla="*/ 556260 w 902333"/>
              <a:gd name="connsiteY10" fmla="*/ 110490 h 1664970"/>
              <a:gd name="connsiteX11" fmla="*/ 297180 w 902333"/>
              <a:gd name="connsiteY11" fmla="*/ 0 h 1664970"/>
              <a:gd name="connsiteX12" fmla="*/ 7620 w 902333"/>
              <a:gd name="connsiteY12" fmla="*/ 83820 h 1664970"/>
              <a:gd name="connsiteX0" fmla="*/ 7620 w 902333"/>
              <a:gd name="connsiteY0" fmla="*/ 83820 h 1664970"/>
              <a:gd name="connsiteX1" fmla="*/ 0 w 902333"/>
              <a:gd name="connsiteY1" fmla="*/ 240030 h 1664970"/>
              <a:gd name="connsiteX2" fmla="*/ 312420 w 902333"/>
              <a:gd name="connsiteY2" fmla="*/ 167640 h 1664970"/>
              <a:gd name="connsiteX3" fmla="*/ 560070 w 902333"/>
              <a:gd name="connsiteY3" fmla="*/ 605790 h 1664970"/>
              <a:gd name="connsiteX4" fmla="*/ 723900 w 902333"/>
              <a:gd name="connsiteY4" fmla="*/ 1611630 h 1664970"/>
              <a:gd name="connsiteX5" fmla="*/ 777240 w 902333"/>
              <a:gd name="connsiteY5" fmla="*/ 1664970 h 1664970"/>
              <a:gd name="connsiteX6" fmla="*/ 780400 w 902333"/>
              <a:gd name="connsiteY6" fmla="*/ 1526950 h 1664970"/>
              <a:gd name="connsiteX7" fmla="*/ 902320 w 902333"/>
              <a:gd name="connsiteY7" fmla="*/ 1044350 h 1664970"/>
              <a:gd name="connsiteX8" fmla="*/ 788670 w 902333"/>
              <a:gd name="connsiteY8" fmla="*/ 803910 h 1664970"/>
              <a:gd name="connsiteX9" fmla="*/ 723900 w 902333"/>
              <a:gd name="connsiteY9" fmla="*/ 643890 h 1664970"/>
              <a:gd name="connsiteX10" fmla="*/ 556260 w 902333"/>
              <a:gd name="connsiteY10" fmla="*/ 110490 h 1664970"/>
              <a:gd name="connsiteX11" fmla="*/ 297180 w 902333"/>
              <a:gd name="connsiteY11" fmla="*/ 0 h 1664970"/>
              <a:gd name="connsiteX12" fmla="*/ 7620 w 902333"/>
              <a:gd name="connsiteY12" fmla="*/ 83820 h 1664970"/>
              <a:gd name="connsiteX0" fmla="*/ 7620 w 902333"/>
              <a:gd name="connsiteY0" fmla="*/ 83820 h 1664970"/>
              <a:gd name="connsiteX1" fmla="*/ 0 w 902333"/>
              <a:gd name="connsiteY1" fmla="*/ 240030 h 1664970"/>
              <a:gd name="connsiteX2" fmla="*/ 312420 w 902333"/>
              <a:gd name="connsiteY2" fmla="*/ 167640 h 1664970"/>
              <a:gd name="connsiteX3" fmla="*/ 560070 w 902333"/>
              <a:gd name="connsiteY3" fmla="*/ 605790 h 1664970"/>
              <a:gd name="connsiteX4" fmla="*/ 723900 w 902333"/>
              <a:gd name="connsiteY4" fmla="*/ 1611630 h 1664970"/>
              <a:gd name="connsiteX5" fmla="*/ 777240 w 902333"/>
              <a:gd name="connsiteY5" fmla="*/ 1664970 h 1664970"/>
              <a:gd name="connsiteX6" fmla="*/ 780400 w 902333"/>
              <a:gd name="connsiteY6" fmla="*/ 1526950 h 1664970"/>
              <a:gd name="connsiteX7" fmla="*/ 902320 w 902333"/>
              <a:gd name="connsiteY7" fmla="*/ 1044350 h 1664970"/>
              <a:gd name="connsiteX8" fmla="*/ 788670 w 902333"/>
              <a:gd name="connsiteY8" fmla="*/ 803910 h 1664970"/>
              <a:gd name="connsiteX9" fmla="*/ 723900 w 902333"/>
              <a:gd name="connsiteY9" fmla="*/ 643890 h 1664970"/>
              <a:gd name="connsiteX10" fmla="*/ 556260 w 902333"/>
              <a:gd name="connsiteY10" fmla="*/ 110490 h 1664970"/>
              <a:gd name="connsiteX11" fmla="*/ 297180 w 902333"/>
              <a:gd name="connsiteY11" fmla="*/ 0 h 1664970"/>
              <a:gd name="connsiteX12" fmla="*/ 7620 w 902333"/>
              <a:gd name="connsiteY12" fmla="*/ 83820 h 1664970"/>
              <a:gd name="connsiteX0" fmla="*/ 7620 w 902320"/>
              <a:gd name="connsiteY0" fmla="*/ 83820 h 1664970"/>
              <a:gd name="connsiteX1" fmla="*/ 0 w 902320"/>
              <a:gd name="connsiteY1" fmla="*/ 240030 h 1664970"/>
              <a:gd name="connsiteX2" fmla="*/ 312420 w 902320"/>
              <a:gd name="connsiteY2" fmla="*/ 167640 h 1664970"/>
              <a:gd name="connsiteX3" fmla="*/ 560070 w 902320"/>
              <a:gd name="connsiteY3" fmla="*/ 605790 h 1664970"/>
              <a:gd name="connsiteX4" fmla="*/ 723900 w 902320"/>
              <a:gd name="connsiteY4" fmla="*/ 1611630 h 1664970"/>
              <a:gd name="connsiteX5" fmla="*/ 777240 w 902320"/>
              <a:gd name="connsiteY5" fmla="*/ 1664970 h 1664970"/>
              <a:gd name="connsiteX6" fmla="*/ 780400 w 902320"/>
              <a:gd name="connsiteY6" fmla="*/ 1526950 h 1664970"/>
              <a:gd name="connsiteX7" fmla="*/ 902320 w 902320"/>
              <a:gd name="connsiteY7" fmla="*/ 1044350 h 1664970"/>
              <a:gd name="connsiteX8" fmla="*/ 788670 w 902320"/>
              <a:gd name="connsiteY8" fmla="*/ 803910 h 1664970"/>
              <a:gd name="connsiteX9" fmla="*/ 723900 w 902320"/>
              <a:gd name="connsiteY9" fmla="*/ 643890 h 1664970"/>
              <a:gd name="connsiteX10" fmla="*/ 556260 w 902320"/>
              <a:gd name="connsiteY10" fmla="*/ 110490 h 1664970"/>
              <a:gd name="connsiteX11" fmla="*/ 297180 w 902320"/>
              <a:gd name="connsiteY11" fmla="*/ 0 h 1664970"/>
              <a:gd name="connsiteX12" fmla="*/ 7620 w 902320"/>
              <a:gd name="connsiteY12" fmla="*/ 83820 h 1664970"/>
              <a:gd name="connsiteX0" fmla="*/ 7620 w 945500"/>
              <a:gd name="connsiteY0" fmla="*/ 83820 h 1664970"/>
              <a:gd name="connsiteX1" fmla="*/ 0 w 945500"/>
              <a:gd name="connsiteY1" fmla="*/ 240030 h 1664970"/>
              <a:gd name="connsiteX2" fmla="*/ 312420 w 945500"/>
              <a:gd name="connsiteY2" fmla="*/ 167640 h 1664970"/>
              <a:gd name="connsiteX3" fmla="*/ 560070 w 945500"/>
              <a:gd name="connsiteY3" fmla="*/ 605790 h 1664970"/>
              <a:gd name="connsiteX4" fmla="*/ 723900 w 945500"/>
              <a:gd name="connsiteY4" fmla="*/ 1611630 h 1664970"/>
              <a:gd name="connsiteX5" fmla="*/ 777240 w 945500"/>
              <a:gd name="connsiteY5" fmla="*/ 1664970 h 1664970"/>
              <a:gd name="connsiteX6" fmla="*/ 780400 w 945500"/>
              <a:gd name="connsiteY6" fmla="*/ 1526950 h 1664970"/>
              <a:gd name="connsiteX7" fmla="*/ 945500 w 945500"/>
              <a:gd name="connsiteY7" fmla="*/ 1057050 h 1664970"/>
              <a:gd name="connsiteX8" fmla="*/ 788670 w 945500"/>
              <a:gd name="connsiteY8" fmla="*/ 803910 h 1664970"/>
              <a:gd name="connsiteX9" fmla="*/ 723900 w 945500"/>
              <a:gd name="connsiteY9" fmla="*/ 643890 h 1664970"/>
              <a:gd name="connsiteX10" fmla="*/ 556260 w 945500"/>
              <a:gd name="connsiteY10" fmla="*/ 110490 h 1664970"/>
              <a:gd name="connsiteX11" fmla="*/ 297180 w 945500"/>
              <a:gd name="connsiteY11" fmla="*/ 0 h 1664970"/>
              <a:gd name="connsiteX12" fmla="*/ 7620 w 945500"/>
              <a:gd name="connsiteY12" fmla="*/ 83820 h 1664970"/>
              <a:gd name="connsiteX0" fmla="*/ 7620 w 945500"/>
              <a:gd name="connsiteY0" fmla="*/ 83820 h 1664970"/>
              <a:gd name="connsiteX1" fmla="*/ 0 w 945500"/>
              <a:gd name="connsiteY1" fmla="*/ 240030 h 1664970"/>
              <a:gd name="connsiteX2" fmla="*/ 312420 w 945500"/>
              <a:gd name="connsiteY2" fmla="*/ 167640 h 1664970"/>
              <a:gd name="connsiteX3" fmla="*/ 560070 w 945500"/>
              <a:gd name="connsiteY3" fmla="*/ 605790 h 1664970"/>
              <a:gd name="connsiteX4" fmla="*/ 723900 w 945500"/>
              <a:gd name="connsiteY4" fmla="*/ 1611630 h 1664970"/>
              <a:gd name="connsiteX5" fmla="*/ 777240 w 945500"/>
              <a:gd name="connsiteY5" fmla="*/ 1664970 h 1664970"/>
              <a:gd name="connsiteX6" fmla="*/ 780400 w 945500"/>
              <a:gd name="connsiteY6" fmla="*/ 1526950 h 1664970"/>
              <a:gd name="connsiteX7" fmla="*/ 945500 w 945500"/>
              <a:gd name="connsiteY7" fmla="*/ 1057050 h 1664970"/>
              <a:gd name="connsiteX8" fmla="*/ 788670 w 945500"/>
              <a:gd name="connsiteY8" fmla="*/ 803910 h 1664970"/>
              <a:gd name="connsiteX9" fmla="*/ 723900 w 945500"/>
              <a:gd name="connsiteY9" fmla="*/ 643890 h 1664970"/>
              <a:gd name="connsiteX10" fmla="*/ 556260 w 945500"/>
              <a:gd name="connsiteY10" fmla="*/ 110490 h 1664970"/>
              <a:gd name="connsiteX11" fmla="*/ 297180 w 945500"/>
              <a:gd name="connsiteY11" fmla="*/ 0 h 1664970"/>
              <a:gd name="connsiteX12" fmla="*/ 7620 w 945500"/>
              <a:gd name="connsiteY12" fmla="*/ 83820 h 1664970"/>
              <a:gd name="connsiteX0" fmla="*/ 7620 w 945500"/>
              <a:gd name="connsiteY0" fmla="*/ 83820 h 1664970"/>
              <a:gd name="connsiteX1" fmla="*/ 0 w 945500"/>
              <a:gd name="connsiteY1" fmla="*/ 240030 h 1664970"/>
              <a:gd name="connsiteX2" fmla="*/ 312420 w 945500"/>
              <a:gd name="connsiteY2" fmla="*/ 167640 h 1664970"/>
              <a:gd name="connsiteX3" fmla="*/ 560070 w 945500"/>
              <a:gd name="connsiteY3" fmla="*/ 605790 h 1664970"/>
              <a:gd name="connsiteX4" fmla="*/ 723900 w 945500"/>
              <a:gd name="connsiteY4" fmla="*/ 1611630 h 1664970"/>
              <a:gd name="connsiteX5" fmla="*/ 777240 w 945500"/>
              <a:gd name="connsiteY5" fmla="*/ 1664970 h 1664970"/>
              <a:gd name="connsiteX6" fmla="*/ 780400 w 945500"/>
              <a:gd name="connsiteY6" fmla="*/ 1526950 h 1664970"/>
              <a:gd name="connsiteX7" fmla="*/ 945500 w 945500"/>
              <a:gd name="connsiteY7" fmla="*/ 1057050 h 1664970"/>
              <a:gd name="connsiteX8" fmla="*/ 788670 w 945500"/>
              <a:gd name="connsiteY8" fmla="*/ 803910 h 1664970"/>
              <a:gd name="connsiteX9" fmla="*/ 723900 w 945500"/>
              <a:gd name="connsiteY9" fmla="*/ 643890 h 1664970"/>
              <a:gd name="connsiteX10" fmla="*/ 556260 w 945500"/>
              <a:gd name="connsiteY10" fmla="*/ 110490 h 1664970"/>
              <a:gd name="connsiteX11" fmla="*/ 297180 w 945500"/>
              <a:gd name="connsiteY11" fmla="*/ 0 h 1664970"/>
              <a:gd name="connsiteX12" fmla="*/ 7620 w 945500"/>
              <a:gd name="connsiteY12" fmla="*/ 83820 h 1664970"/>
              <a:gd name="connsiteX0" fmla="*/ 7620 w 945500"/>
              <a:gd name="connsiteY0" fmla="*/ 83820 h 1748396"/>
              <a:gd name="connsiteX1" fmla="*/ 0 w 945500"/>
              <a:gd name="connsiteY1" fmla="*/ 240030 h 1748396"/>
              <a:gd name="connsiteX2" fmla="*/ 312420 w 945500"/>
              <a:gd name="connsiteY2" fmla="*/ 167640 h 1748396"/>
              <a:gd name="connsiteX3" fmla="*/ 560070 w 945500"/>
              <a:gd name="connsiteY3" fmla="*/ 605790 h 1748396"/>
              <a:gd name="connsiteX4" fmla="*/ 723900 w 945500"/>
              <a:gd name="connsiteY4" fmla="*/ 1611630 h 1748396"/>
              <a:gd name="connsiteX5" fmla="*/ 777240 w 945500"/>
              <a:gd name="connsiteY5" fmla="*/ 1664970 h 1748396"/>
              <a:gd name="connsiteX6" fmla="*/ 869300 w 945500"/>
              <a:gd name="connsiteY6" fmla="*/ 1740310 h 1748396"/>
              <a:gd name="connsiteX7" fmla="*/ 945500 w 945500"/>
              <a:gd name="connsiteY7" fmla="*/ 1057050 h 1748396"/>
              <a:gd name="connsiteX8" fmla="*/ 788670 w 945500"/>
              <a:gd name="connsiteY8" fmla="*/ 803910 h 1748396"/>
              <a:gd name="connsiteX9" fmla="*/ 723900 w 945500"/>
              <a:gd name="connsiteY9" fmla="*/ 643890 h 1748396"/>
              <a:gd name="connsiteX10" fmla="*/ 556260 w 945500"/>
              <a:gd name="connsiteY10" fmla="*/ 110490 h 1748396"/>
              <a:gd name="connsiteX11" fmla="*/ 297180 w 945500"/>
              <a:gd name="connsiteY11" fmla="*/ 0 h 1748396"/>
              <a:gd name="connsiteX12" fmla="*/ 7620 w 945500"/>
              <a:gd name="connsiteY12" fmla="*/ 83820 h 1748396"/>
              <a:gd name="connsiteX0" fmla="*/ 7620 w 945500"/>
              <a:gd name="connsiteY0" fmla="*/ 83820 h 1740310"/>
              <a:gd name="connsiteX1" fmla="*/ 0 w 945500"/>
              <a:gd name="connsiteY1" fmla="*/ 240030 h 1740310"/>
              <a:gd name="connsiteX2" fmla="*/ 312420 w 945500"/>
              <a:gd name="connsiteY2" fmla="*/ 167640 h 1740310"/>
              <a:gd name="connsiteX3" fmla="*/ 560070 w 945500"/>
              <a:gd name="connsiteY3" fmla="*/ 605790 h 1740310"/>
              <a:gd name="connsiteX4" fmla="*/ 723900 w 945500"/>
              <a:gd name="connsiteY4" fmla="*/ 1611630 h 1740310"/>
              <a:gd name="connsiteX5" fmla="*/ 777240 w 945500"/>
              <a:gd name="connsiteY5" fmla="*/ 1664970 h 1740310"/>
              <a:gd name="connsiteX6" fmla="*/ 869300 w 945500"/>
              <a:gd name="connsiteY6" fmla="*/ 1740310 h 1740310"/>
              <a:gd name="connsiteX7" fmla="*/ 945500 w 945500"/>
              <a:gd name="connsiteY7" fmla="*/ 1057050 h 1740310"/>
              <a:gd name="connsiteX8" fmla="*/ 788670 w 945500"/>
              <a:gd name="connsiteY8" fmla="*/ 803910 h 1740310"/>
              <a:gd name="connsiteX9" fmla="*/ 723900 w 945500"/>
              <a:gd name="connsiteY9" fmla="*/ 643890 h 1740310"/>
              <a:gd name="connsiteX10" fmla="*/ 556260 w 945500"/>
              <a:gd name="connsiteY10" fmla="*/ 110490 h 1740310"/>
              <a:gd name="connsiteX11" fmla="*/ 297180 w 945500"/>
              <a:gd name="connsiteY11" fmla="*/ 0 h 1740310"/>
              <a:gd name="connsiteX12" fmla="*/ 7620 w 945500"/>
              <a:gd name="connsiteY12" fmla="*/ 83820 h 1740310"/>
              <a:gd name="connsiteX0" fmla="*/ 7620 w 945500"/>
              <a:gd name="connsiteY0" fmla="*/ 83820 h 1740310"/>
              <a:gd name="connsiteX1" fmla="*/ 0 w 945500"/>
              <a:gd name="connsiteY1" fmla="*/ 240030 h 1740310"/>
              <a:gd name="connsiteX2" fmla="*/ 312420 w 945500"/>
              <a:gd name="connsiteY2" fmla="*/ 167640 h 1740310"/>
              <a:gd name="connsiteX3" fmla="*/ 560070 w 945500"/>
              <a:gd name="connsiteY3" fmla="*/ 605790 h 1740310"/>
              <a:gd name="connsiteX4" fmla="*/ 723900 w 945500"/>
              <a:gd name="connsiteY4" fmla="*/ 1611630 h 1740310"/>
              <a:gd name="connsiteX5" fmla="*/ 777240 w 945500"/>
              <a:gd name="connsiteY5" fmla="*/ 1664970 h 1740310"/>
              <a:gd name="connsiteX6" fmla="*/ 869300 w 945500"/>
              <a:gd name="connsiteY6" fmla="*/ 1740310 h 1740310"/>
              <a:gd name="connsiteX7" fmla="*/ 945500 w 945500"/>
              <a:gd name="connsiteY7" fmla="*/ 1057050 h 1740310"/>
              <a:gd name="connsiteX8" fmla="*/ 788670 w 945500"/>
              <a:gd name="connsiteY8" fmla="*/ 803910 h 1740310"/>
              <a:gd name="connsiteX9" fmla="*/ 723900 w 945500"/>
              <a:gd name="connsiteY9" fmla="*/ 643890 h 1740310"/>
              <a:gd name="connsiteX10" fmla="*/ 556260 w 945500"/>
              <a:gd name="connsiteY10" fmla="*/ 110490 h 1740310"/>
              <a:gd name="connsiteX11" fmla="*/ 297180 w 945500"/>
              <a:gd name="connsiteY11" fmla="*/ 0 h 1740310"/>
              <a:gd name="connsiteX12" fmla="*/ 7620 w 945500"/>
              <a:gd name="connsiteY12" fmla="*/ 83820 h 1740310"/>
              <a:gd name="connsiteX0" fmla="*/ 7620 w 917560"/>
              <a:gd name="connsiteY0" fmla="*/ 83820 h 1740310"/>
              <a:gd name="connsiteX1" fmla="*/ 0 w 917560"/>
              <a:gd name="connsiteY1" fmla="*/ 240030 h 1740310"/>
              <a:gd name="connsiteX2" fmla="*/ 312420 w 917560"/>
              <a:gd name="connsiteY2" fmla="*/ 167640 h 1740310"/>
              <a:gd name="connsiteX3" fmla="*/ 560070 w 917560"/>
              <a:gd name="connsiteY3" fmla="*/ 605790 h 1740310"/>
              <a:gd name="connsiteX4" fmla="*/ 723900 w 917560"/>
              <a:gd name="connsiteY4" fmla="*/ 1611630 h 1740310"/>
              <a:gd name="connsiteX5" fmla="*/ 777240 w 917560"/>
              <a:gd name="connsiteY5" fmla="*/ 1664970 h 1740310"/>
              <a:gd name="connsiteX6" fmla="*/ 869300 w 917560"/>
              <a:gd name="connsiteY6" fmla="*/ 1740310 h 1740310"/>
              <a:gd name="connsiteX7" fmla="*/ 917560 w 917560"/>
              <a:gd name="connsiteY7" fmla="*/ 1031650 h 1740310"/>
              <a:gd name="connsiteX8" fmla="*/ 788670 w 917560"/>
              <a:gd name="connsiteY8" fmla="*/ 803910 h 1740310"/>
              <a:gd name="connsiteX9" fmla="*/ 723900 w 917560"/>
              <a:gd name="connsiteY9" fmla="*/ 643890 h 1740310"/>
              <a:gd name="connsiteX10" fmla="*/ 556260 w 917560"/>
              <a:gd name="connsiteY10" fmla="*/ 110490 h 1740310"/>
              <a:gd name="connsiteX11" fmla="*/ 297180 w 917560"/>
              <a:gd name="connsiteY11" fmla="*/ 0 h 1740310"/>
              <a:gd name="connsiteX12" fmla="*/ 7620 w 917560"/>
              <a:gd name="connsiteY12" fmla="*/ 83820 h 1740310"/>
              <a:gd name="connsiteX0" fmla="*/ 7620 w 917560"/>
              <a:gd name="connsiteY0" fmla="*/ 83820 h 1773330"/>
              <a:gd name="connsiteX1" fmla="*/ 0 w 917560"/>
              <a:gd name="connsiteY1" fmla="*/ 240030 h 1773330"/>
              <a:gd name="connsiteX2" fmla="*/ 312420 w 917560"/>
              <a:gd name="connsiteY2" fmla="*/ 167640 h 1773330"/>
              <a:gd name="connsiteX3" fmla="*/ 560070 w 917560"/>
              <a:gd name="connsiteY3" fmla="*/ 605790 h 1773330"/>
              <a:gd name="connsiteX4" fmla="*/ 723900 w 917560"/>
              <a:gd name="connsiteY4" fmla="*/ 1611630 h 1773330"/>
              <a:gd name="connsiteX5" fmla="*/ 777240 w 917560"/>
              <a:gd name="connsiteY5" fmla="*/ 1664970 h 1773330"/>
              <a:gd name="connsiteX6" fmla="*/ 907400 w 917560"/>
              <a:gd name="connsiteY6" fmla="*/ 1773330 h 1773330"/>
              <a:gd name="connsiteX7" fmla="*/ 917560 w 917560"/>
              <a:gd name="connsiteY7" fmla="*/ 1031650 h 1773330"/>
              <a:gd name="connsiteX8" fmla="*/ 788670 w 917560"/>
              <a:gd name="connsiteY8" fmla="*/ 803910 h 1773330"/>
              <a:gd name="connsiteX9" fmla="*/ 723900 w 917560"/>
              <a:gd name="connsiteY9" fmla="*/ 643890 h 1773330"/>
              <a:gd name="connsiteX10" fmla="*/ 556260 w 917560"/>
              <a:gd name="connsiteY10" fmla="*/ 110490 h 1773330"/>
              <a:gd name="connsiteX11" fmla="*/ 297180 w 917560"/>
              <a:gd name="connsiteY11" fmla="*/ 0 h 1773330"/>
              <a:gd name="connsiteX12" fmla="*/ 7620 w 917560"/>
              <a:gd name="connsiteY12" fmla="*/ 83820 h 1773330"/>
              <a:gd name="connsiteX0" fmla="*/ 0 w 1038209"/>
              <a:gd name="connsiteY0" fmla="*/ 55070 h 1773330"/>
              <a:gd name="connsiteX1" fmla="*/ 120649 w 1038209"/>
              <a:gd name="connsiteY1" fmla="*/ 240030 h 1773330"/>
              <a:gd name="connsiteX2" fmla="*/ 433069 w 1038209"/>
              <a:gd name="connsiteY2" fmla="*/ 167640 h 1773330"/>
              <a:gd name="connsiteX3" fmla="*/ 680719 w 1038209"/>
              <a:gd name="connsiteY3" fmla="*/ 605790 h 1773330"/>
              <a:gd name="connsiteX4" fmla="*/ 844549 w 1038209"/>
              <a:gd name="connsiteY4" fmla="*/ 1611630 h 1773330"/>
              <a:gd name="connsiteX5" fmla="*/ 897889 w 1038209"/>
              <a:gd name="connsiteY5" fmla="*/ 1664970 h 1773330"/>
              <a:gd name="connsiteX6" fmla="*/ 1028049 w 1038209"/>
              <a:gd name="connsiteY6" fmla="*/ 1773330 h 1773330"/>
              <a:gd name="connsiteX7" fmla="*/ 1038209 w 1038209"/>
              <a:gd name="connsiteY7" fmla="*/ 1031650 h 1773330"/>
              <a:gd name="connsiteX8" fmla="*/ 909319 w 1038209"/>
              <a:gd name="connsiteY8" fmla="*/ 803910 h 1773330"/>
              <a:gd name="connsiteX9" fmla="*/ 844549 w 1038209"/>
              <a:gd name="connsiteY9" fmla="*/ 643890 h 1773330"/>
              <a:gd name="connsiteX10" fmla="*/ 676909 w 1038209"/>
              <a:gd name="connsiteY10" fmla="*/ 110490 h 1773330"/>
              <a:gd name="connsiteX11" fmla="*/ 417829 w 1038209"/>
              <a:gd name="connsiteY11" fmla="*/ 0 h 1773330"/>
              <a:gd name="connsiteX12" fmla="*/ 0 w 1038209"/>
              <a:gd name="connsiteY12" fmla="*/ 55070 h 1773330"/>
              <a:gd name="connsiteX0" fmla="*/ 0 w 1038209"/>
              <a:gd name="connsiteY0" fmla="*/ 55070 h 1773330"/>
              <a:gd name="connsiteX1" fmla="*/ 12284 w 1038209"/>
              <a:gd name="connsiteY1" fmla="*/ 162626 h 1773330"/>
              <a:gd name="connsiteX2" fmla="*/ 433069 w 1038209"/>
              <a:gd name="connsiteY2" fmla="*/ 167640 h 1773330"/>
              <a:gd name="connsiteX3" fmla="*/ 680719 w 1038209"/>
              <a:gd name="connsiteY3" fmla="*/ 605790 h 1773330"/>
              <a:gd name="connsiteX4" fmla="*/ 844549 w 1038209"/>
              <a:gd name="connsiteY4" fmla="*/ 1611630 h 1773330"/>
              <a:gd name="connsiteX5" fmla="*/ 897889 w 1038209"/>
              <a:gd name="connsiteY5" fmla="*/ 1664970 h 1773330"/>
              <a:gd name="connsiteX6" fmla="*/ 1028049 w 1038209"/>
              <a:gd name="connsiteY6" fmla="*/ 1773330 h 1773330"/>
              <a:gd name="connsiteX7" fmla="*/ 1038209 w 1038209"/>
              <a:gd name="connsiteY7" fmla="*/ 1031650 h 1773330"/>
              <a:gd name="connsiteX8" fmla="*/ 909319 w 1038209"/>
              <a:gd name="connsiteY8" fmla="*/ 803910 h 1773330"/>
              <a:gd name="connsiteX9" fmla="*/ 844549 w 1038209"/>
              <a:gd name="connsiteY9" fmla="*/ 643890 h 1773330"/>
              <a:gd name="connsiteX10" fmla="*/ 676909 w 1038209"/>
              <a:gd name="connsiteY10" fmla="*/ 110490 h 1773330"/>
              <a:gd name="connsiteX11" fmla="*/ 417829 w 1038209"/>
              <a:gd name="connsiteY11" fmla="*/ 0 h 1773330"/>
              <a:gd name="connsiteX12" fmla="*/ 0 w 1038209"/>
              <a:gd name="connsiteY12" fmla="*/ 55070 h 1773330"/>
              <a:gd name="connsiteX0" fmla="*/ 0 w 1038209"/>
              <a:gd name="connsiteY0" fmla="*/ 55070 h 1773330"/>
              <a:gd name="connsiteX1" fmla="*/ 12284 w 1038209"/>
              <a:gd name="connsiteY1" fmla="*/ 162626 h 1773330"/>
              <a:gd name="connsiteX2" fmla="*/ 433069 w 1038209"/>
              <a:gd name="connsiteY2" fmla="*/ 167640 h 1773330"/>
              <a:gd name="connsiteX3" fmla="*/ 680719 w 1038209"/>
              <a:gd name="connsiteY3" fmla="*/ 605790 h 1773330"/>
              <a:gd name="connsiteX4" fmla="*/ 844549 w 1038209"/>
              <a:gd name="connsiteY4" fmla="*/ 1611630 h 1773330"/>
              <a:gd name="connsiteX5" fmla="*/ 897889 w 1038209"/>
              <a:gd name="connsiteY5" fmla="*/ 1664970 h 1773330"/>
              <a:gd name="connsiteX6" fmla="*/ 1028049 w 1038209"/>
              <a:gd name="connsiteY6" fmla="*/ 1773330 h 1773330"/>
              <a:gd name="connsiteX7" fmla="*/ 1038209 w 1038209"/>
              <a:gd name="connsiteY7" fmla="*/ 1031650 h 1773330"/>
              <a:gd name="connsiteX8" fmla="*/ 909319 w 1038209"/>
              <a:gd name="connsiteY8" fmla="*/ 803910 h 1773330"/>
              <a:gd name="connsiteX9" fmla="*/ 844549 w 1038209"/>
              <a:gd name="connsiteY9" fmla="*/ 643890 h 1773330"/>
              <a:gd name="connsiteX10" fmla="*/ 676909 w 1038209"/>
              <a:gd name="connsiteY10" fmla="*/ 110490 h 1773330"/>
              <a:gd name="connsiteX11" fmla="*/ 417829 w 1038209"/>
              <a:gd name="connsiteY11" fmla="*/ 0 h 1773330"/>
              <a:gd name="connsiteX12" fmla="*/ 126862 w 1038209"/>
              <a:gd name="connsiteY12" fmla="*/ 42860 h 1773330"/>
              <a:gd name="connsiteX13" fmla="*/ 0 w 1038209"/>
              <a:gd name="connsiteY13" fmla="*/ 55070 h 1773330"/>
              <a:gd name="connsiteX0" fmla="*/ 0 w 1038209"/>
              <a:gd name="connsiteY0" fmla="*/ 55070 h 1773330"/>
              <a:gd name="connsiteX1" fmla="*/ 12284 w 1038209"/>
              <a:gd name="connsiteY1" fmla="*/ 162626 h 1773330"/>
              <a:gd name="connsiteX2" fmla="*/ 137919 w 1038209"/>
              <a:gd name="connsiteY2" fmla="*/ 166706 h 1773330"/>
              <a:gd name="connsiteX3" fmla="*/ 433069 w 1038209"/>
              <a:gd name="connsiteY3" fmla="*/ 167640 h 1773330"/>
              <a:gd name="connsiteX4" fmla="*/ 680719 w 1038209"/>
              <a:gd name="connsiteY4" fmla="*/ 605790 h 1773330"/>
              <a:gd name="connsiteX5" fmla="*/ 844549 w 1038209"/>
              <a:gd name="connsiteY5" fmla="*/ 1611630 h 1773330"/>
              <a:gd name="connsiteX6" fmla="*/ 897889 w 1038209"/>
              <a:gd name="connsiteY6" fmla="*/ 1664970 h 1773330"/>
              <a:gd name="connsiteX7" fmla="*/ 1028049 w 1038209"/>
              <a:gd name="connsiteY7" fmla="*/ 1773330 h 1773330"/>
              <a:gd name="connsiteX8" fmla="*/ 1038209 w 1038209"/>
              <a:gd name="connsiteY8" fmla="*/ 1031650 h 1773330"/>
              <a:gd name="connsiteX9" fmla="*/ 909319 w 1038209"/>
              <a:gd name="connsiteY9" fmla="*/ 803910 h 1773330"/>
              <a:gd name="connsiteX10" fmla="*/ 844549 w 1038209"/>
              <a:gd name="connsiteY10" fmla="*/ 643890 h 1773330"/>
              <a:gd name="connsiteX11" fmla="*/ 676909 w 1038209"/>
              <a:gd name="connsiteY11" fmla="*/ 110490 h 1773330"/>
              <a:gd name="connsiteX12" fmla="*/ 417829 w 1038209"/>
              <a:gd name="connsiteY12" fmla="*/ 0 h 1773330"/>
              <a:gd name="connsiteX13" fmla="*/ 126862 w 1038209"/>
              <a:gd name="connsiteY13" fmla="*/ 42860 h 1773330"/>
              <a:gd name="connsiteX14" fmla="*/ 0 w 1038209"/>
              <a:gd name="connsiteY14" fmla="*/ 55070 h 1773330"/>
              <a:gd name="connsiteX0" fmla="*/ 0 w 1038209"/>
              <a:gd name="connsiteY0" fmla="*/ 55070 h 1773330"/>
              <a:gd name="connsiteX1" fmla="*/ 12284 w 1038209"/>
              <a:gd name="connsiteY1" fmla="*/ 162626 h 1773330"/>
              <a:gd name="connsiteX2" fmla="*/ 135708 w 1038209"/>
              <a:gd name="connsiteY2" fmla="*/ 237475 h 1773330"/>
              <a:gd name="connsiteX3" fmla="*/ 433069 w 1038209"/>
              <a:gd name="connsiteY3" fmla="*/ 167640 h 1773330"/>
              <a:gd name="connsiteX4" fmla="*/ 680719 w 1038209"/>
              <a:gd name="connsiteY4" fmla="*/ 605790 h 1773330"/>
              <a:gd name="connsiteX5" fmla="*/ 844549 w 1038209"/>
              <a:gd name="connsiteY5" fmla="*/ 1611630 h 1773330"/>
              <a:gd name="connsiteX6" fmla="*/ 897889 w 1038209"/>
              <a:gd name="connsiteY6" fmla="*/ 1664970 h 1773330"/>
              <a:gd name="connsiteX7" fmla="*/ 1028049 w 1038209"/>
              <a:gd name="connsiteY7" fmla="*/ 1773330 h 1773330"/>
              <a:gd name="connsiteX8" fmla="*/ 1038209 w 1038209"/>
              <a:gd name="connsiteY8" fmla="*/ 1031650 h 1773330"/>
              <a:gd name="connsiteX9" fmla="*/ 909319 w 1038209"/>
              <a:gd name="connsiteY9" fmla="*/ 803910 h 1773330"/>
              <a:gd name="connsiteX10" fmla="*/ 844549 w 1038209"/>
              <a:gd name="connsiteY10" fmla="*/ 643890 h 1773330"/>
              <a:gd name="connsiteX11" fmla="*/ 676909 w 1038209"/>
              <a:gd name="connsiteY11" fmla="*/ 110490 h 1773330"/>
              <a:gd name="connsiteX12" fmla="*/ 417829 w 1038209"/>
              <a:gd name="connsiteY12" fmla="*/ 0 h 1773330"/>
              <a:gd name="connsiteX13" fmla="*/ 126862 w 1038209"/>
              <a:gd name="connsiteY13" fmla="*/ 42860 h 1773330"/>
              <a:gd name="connsiteX14" fmla="*/ 0 w 1038209"/>
              <a:gd name="connsiteY14" fmla="*/ 55070 h 1773330"/>
              <a:gd name="connsiteX0" fmla="*/ 0 w 1038209"/>
              <a:gd name="connsiteY0" fmla="*/ 55070 h 1773330"/>
              <a:gd name="connsiteX1" fmla="*/ 12284 w 1038209"/>
              <a:gd name="connsiteY1" fmla="*/ 162626 h 1773330"/>
              <a:gd name="connsiteX2" fmla="*/ 135708 w 1038209"/>
              <a:gd name="connsiteY2" fmla="*/ 237475 h 1773330"/>
              <a:gd name="connsiteX3" fmla="*/ 433069 w 1038209"/>
              <a:gd name="connsiteY3" fmla="*/ 167640 h 1773330"/>
              <a:gd name="connsiteX4" fmla="*/ 680719 w 1038209"/>
              <a:gd name="connsiteY4" fmla="*/ 605790 h 1773330"/>
              <a:gd name="connsiteX5" fmla="*/ 844549 w 1038209"/>
              <a:gd name="connsiteY5" fmla="*/ 1611630 h 1773330"/>
              <a:gd name="connsiteX6" fmla="*/ 897889 w 1038209"/>
              <a:gd name="connsiteY6" fmla="*/ 1664970 h 1773330"/>
              <a:gd name="connsiteX7" fmla="*/ 1028049 w 1038209"/>
              <a:gd name="connsiteY7" fmla="*/ 1773330 h 1773330"/>
              <a:gd name="connsiteX8" fmla="*/ 1038209 w 1038209"/>
              <a:gd name="connsiteY8" fmla="*/ 1031650 h 1773330"/>
              <a:gd name="connsiteX9" fmla="*/ 909319 w 1038209"/>
              <a:gd name="connsiteY9" fmla="*/ 803910 h 1773330"/>
              <a:gd name="connsiteX10" fmla="*/ 844549 w 1038209"/>
              <a:gd name="connsiteY10" fmla="*/ 643890 h 1773330"/>
              <a:gd name="connsiteX11" fmla="*/ 676909 w 1038209"/>
              <a:gd name="connsiteY11" fmla="*/ 110490 h 1773330"/>
              <a:gd name="connsiteX12" fmla="*/ 417829 w 1038209"/>
              <a:gd name="connsiteY12" fmla="*/ 0 h 1773330"/>
              <a:gd name="connsiteX13" fmla="*/ 142342 w 1038209"/>
              <a:gd name="connsiteY13" fmla="*/ 89303 h 1773330"/>
              <a:gd name="connsiteX14" fmla="*/ 0 w 1038209"/>
              <a:gd name="connsiteY14" fmla="*/ 55070 h 1773330"/>
              <a:gd name="connsiteX0" fmla="*/ 0 w 1038209"/>
              <a:gd name="connsiteY0" fmla="*/ 66128 h 1784388"/>
              <a:gd name="connsiteX1" fmla="*/ 12284 w 1038209"/>
              <a:gd name="connsiteY1" fmla="*/ 173684 h 1784388"/>
              <a:gd name="connsiteX2" fmla="*/ 135708 w 1038209"/>
              <a:gd name="connsiteY2" fmla="*/ 248533 h 1784388"/>
              <a:gd name="connsiteX3" fmla="*/ 433069 w 1038209"/>
              <a:gd name="connsiteY3" fmla="*/ 178698 h 1784388"/>
              <a:gd name="connsiteX4" fmla="*/ 680719 w 1038209"/>
              <a:gd name="connsiteY4" fmla="*/ 616848 h 1784388"/>
              <a:gd name="connsiteX5" fmla="*/ 844549 w 1038209"/>
              <a:gd name="connsiteY5" fmla="*/ 1622688 h 1784388"/>
              <a:gd name="connsiteX6" fmla="*/ 897889 w 1038209"/>
              <a:gd name="connsiteY6" fmla="*/ 1676028 h 1784388"/>
              <a:gd name="connsiteX7" fmla="*/ 1028049 w 1038209"/>
              <a:gd name="connsiteY7" fmla="*/ 1784388 h 1784388"/>
              <a:gd name="connsiteX8" fmla="*/ 1038209 w 1038209"/>
              <a:gd name="connsiteY8" fmla="*/ 1042708 h 1784388"/>
              <a:gd name="connsiteX9" fmla="*/ 909319 w 1038209"/>
              <a:gd name="connsiteY9" fmla="*/ 814968 h 1784388"/>
              <a:gd name="connsiteX10" fmla="*/ 844549 w 1038209"/>
              <a:gd name="connsiteY10" fmla="*/ 654948 h 1784388"/>
              <a:gd name="connsiteX11" fmla="*/ 676909 w 1038209"/>
              <a:gd name="connsiteY11" fmla="*/ 121548 h 1784388"/>
              <a:gd name="connsiteX12" fmla="*/ 437733 w 1038209"/>
              <a:gd name="connsiteY12" fmla="*/ 0 h 1784388"/>
              <a:gd name="connsiteX13" fmla="*/ 142342 w 1038209"/>
              <a:gd name="connsiteY13" fmla="*/ 100361 h 1784388"/>
              <a:gd name="connsiteX14" fmla="*/ 0 w 1038209"/>
              <a:gd name="connsiteY14" fmla="*/ 66128 h 1784388"/>
              <a:gd name="connsiteX0" fmla="*/ 0 w 1073594"/>
              <a:gd name="connsiteY0" fmla="*/ 28532 h 1784388"/>
              <a:gd name="connsiteX1" fmla="*/ 47669 w 1073594"/>
              <a:gd name="connsiteY1" fmla="*/ 173684 h 1784388"/>
              <a:gd name="connsiteX2" fmla="*/ 171093 w 1073594"/>
              <a:gd name="connsiteY2" fmla="*/ 248533 h 1784388"/>
              <a:gd name="connsiteX3" fmla="*/ 468454 w 1073594"/>
              <a:gd name="connsiteY3" fmla="*/ 178698 h 1784388"/>
              <a:gd name="connsiteX4" fmla="*/ 716104 w 1073594"/>
              <a:gd name="connsiteY4" fmla="*/ 616848 h 1784388"/>
              <a:gd name="connsiteX5" fmla="*/ 879934 w 1073594"/>
              <a:gd name="connsiteY5" fmla="*/ 1622688 h 1784388"/>
              <a:gd name="connsiteX6" fmla="*/ 933274 w 1073594"/>
              <a:gd name="connsiteY6" fmla="*/ 1676028 h 1784388"/>
              <a:gd name="connsiteX7" fmla="*/ 1063434 w 1073594"/>
              <a:gd name="connsiteY7" fmla="*/ 1784388 h 1784388"/>
              <a:gd name="connsiteX8" fmla="*/ 1073594 w 1073594"/>
              <a:gd name="connsiteY8" fmla="*/ 1042708 h 1784388"/>
              <a:gd name="connsiteX9" fmla="*/ 944704 w 1073594"/>
              <a:gd name="connsiteY9" fmla="*/ 814968 h 1784388"/>
              <a:gd name="connsiteX10" fmla="*/ 879934 w 1073594"/>
              <a:gd name="connsiteY10" fmla="*/ 654948 h 1784388"/>
              <a:gd name="connsiteX11" fmla="*/ 712294 w 1073594"/>
              <a:gd name="connsiteY11" fmla="*/ 121548 h 1784388"/>
              <a:gd name="connsiteX12" fmla="*/ 473118 w 1073594"/>
              <a:gd name="connsiteY12" fmla="*/ 0 h 1784388"/>
              <a:gd name="connsiteX13" fmla="*/ 177727 w 1073594"/>
              <a:gd name="connsiteY13" fmla="*/ 100361 h 1784388"/>
              <a:gd name="connsiteX14" fmla="*/ 0 w 1073594"/>
              <a:gd name="connsiteY14" fmla="*/ 28532 h 1784388"/>
              <a:gd name="connsiteX0" fmla="*/ 985 w 1074579"/>
              <a:gd name="connsiteY0" fmla="*/ 28532 h 1784388"/>
              <a:gd name="connsiteX1" fmla="*/ 0 w 1074579"/>
              <a:gd name="connsiteY1" fmla="*/ 142722 h 1784388"/>
              <a:gd name="connsiteX2" fmla="*/ 172078 w 1074579"/>
              <a:gd name="connsiteY2" fmla="*/ 248533 h 1784388"/>
              <a:gd name="connsiteX3" fmla="*/ 469439 w 1074579"/>
              <a:gd name="connsiteY3" fmla="*/ 178698 h 1784388"/>
              <a:gd name="connsiteX4" fmla="*/ 717089 w 1074579"/>
              <a:gd name="connsiteY4" fmla="*/ 616848 h 1784388"/>
              <a:gd name="connsiteX5" fmla="*/ 880919 w 1074579"/>
              <a:gd name="connsiteY5" fmla="*/ 1622688 h 1784388"/>
              <a:gd name="connsiteX6" fmla="*/ 934259 w 1074579"/>
              <a:gd name="connsiteY6" fmla="*/ 1676028 h 1784388"/>
              <a:gd name="connsiteX7" fmla="*/ 1064419 w 1074579"/>
              <a:gd name="connsiteY7" fmla="*/ 1784388 h 1784388"/>
              <a:gd name="connsiteX8" fmla="*/ 1074579 w 1074579"/>
              <a:gd name="connsiteY8" fmla="*/ 1042708 h 1784388"/>
              <a:gd name="connsiteX9" fmla="*/ 945689 w 1074579"/>
              <a:gd name="connsiteY9" fmla="*/ 814968 h 1784388"/>
              <a:gd name="connsiteX10" fmla="*/ 880919 w 1074579"/>
              <a:gd name="connsiteY10" fmla="*/ 654948 h 1784388"/>
              <a:gd name="connsiteX11" fmla="*/ 713279 w 1074579"/>
              <a:gd name="connsiteY11" fmla="*/ 121548 h 1784388"/>
              <a:gd name="connsiteX12" fmla="*/ 474103 w 1074579"/>
              <a:gd name="connsiteY12" fmla="*/ 0 h 1784388"/>
              <a:gd name="connsiteX13" fmla="*/ 178712 w 1074579"/>
              <a:gd name="connsiteY13" fmla="*/ 100361 h 1784388"/>
              <a:gd name="connsiteX14" fmla="*/ 985 w 1074579"/>
              <a:gd name="connsiteY14" fmla="*/ 28532 h 1784388"/>
              <a:gd name="connsiteX0" fmla="*/ 985 w 1074579"/>
              <a:gd name="connsiteY0" fmla="*/ 28532 h 1784388"/>
              <a:gd name="connsiteX1" fmla="*/ 0 w 1074579"/>
              <a:gd name="connsiteY1" fmla="*/ 142722 h 1784388"/>
              <a:gd name="connsiteX2" fmla="*/ 172078 w 1074579"/>
              <a:gd name="connsiteY2" fmla="*/ 248533 h 1784388"/>
              <a:gd name="connsiteX3" fmla="*/ 469439 w 1074579"/>
              <a:gd name="connsiteY3" fmla="*/ 178698 h 1784388"/>
              <a:gd name="connsiteX4" fmla="*/ 717089 w 1074579"/>
              <a:gd name="connsiteY4" fmla="*/ 616848 h 1784388"/>
              <a:gd name="connsiteX5" fmla="*/ 880919 w 1074579"/>
              <a:gd name="connsiteY5" fmla="*/ 1622688 h 1784388"/>
              <a:gd name="connsiteX6" fmla="*/ 934259 w 1074579"/>
              <a:gd name="connsiteY6" fmla="*/ 1676028 h 1784388"/>
              <a:gd name="connsiteX7" fmla="*/ 1064419 w 1074579"/>
              <a:gd name="connsiteY7" fmla="*/ 1784388 h 1784388"/>
              <a:gd name="connsiteX8" fmla="*/ 1074579 w 1074579"/>
              <a:gd name="connsiteY8" fmla="*/ 1042708 h 1784388"/>
              <a:gd name="connsiteX9" fmla="*/ 945689 w 1074579"/>
              <a:gd name="connsiteY9" fmla="*/ 814968 h 1784388"/>
              <a:gd name="connsiteX10" fmla="*/ 880919 w 1074579"/>
              <a:gd name="connsiteY10" fmla="*/ 654948 h 1784388"/>
              <a:gd name="connsiteX11" fmla="*/ 713279 w 1074579"/>
              <a:gd name="connsiteY11" fmla="*/ 121548 h 1784388"/>
              <a:gd name="connsiteX12" fmla="*/ 474103 w 1074579"/>
              <a:gd name="connsiteY12" fmla="*/ 0 h 1784388"/>
              <a:gd name="connsiteX13" fmla="*/ 158808 w 1074579"/>
              <a:gd name="connsiteY13" fmla="*/ 84880 h 1784388"/>
              <a:gd name="connsiteX14" fmla="*/ 985 w 1074579"/>
              <a:gd name="connsiteY14" fmla="*/ 28532 h 1784388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172078 w 1074579"/>
              <a:gd name="connsiteY2" fmla="*/ 261802 h 1797657"/>
              <a:gd name="connsiteX3" fmla="*/ 469439 w 1074579"/>
              <a:gd name="connsiteY3" fmla="*/ 191967 h 1797657"/>
              <a:gd name="connsiteX4" fmla="*/ 717089 w 1074579"/>
              <a:gd name="connsiteY4" fmla="*/ 630117 h 1797657"/>
              <a:gd name="connsiteX5" fmla="*/ 880919 w 1074579"/>
              <a:gd name="connsiteY5" fmla="*/ 1635957 h 1797657"/>
              <a:gd name="connsiteX6" fmla="*/ 934259 w 1074579"/>
              <a:gd name="connsiteY6" fmla="*/ 1689297 h 1797657"/>
              <a:gd name="connsiteX7" fmla="*/ 1064419 w 1074579"/>
              <a:gd name="connsiteY7" fmla="*/ 1797657 h 1797657"/>
              <a:gd name="connsiteX8" fmla="*/ 1074579 w 1074579"/>
              <a:gd name="connsiteY8" fmla="*/ 1055977 h 1797657"/>
              <a:gd name="connsiteX9" fmla="*/ 945689 w 1074579"/>
              <a:gd name="connsiteY9" fmla="*/ 828237 h 1797657"/>
              <a:gd name="connsiteX10" fmla="*/ 880919 w 1074579"/>
              <a:gd name="connsiteY10" fmla="*/ 668217 h 1797657"/>
              <a:gd name="connsiteX11" fmla="*/ 713279 w 1074579"/>
              <a:gd name="connsiteY11" fmla="*/ 134817 h 1797657"/>
              <a:gd name="connsiteX12" fmla="*/ 445353 w 1074579"/>
              <a:gd name="connsiteY12" fmla="*/ 0 h 1797657"/>
              <a:gd name="connsiteX13" fmla="*/ 158808 w 1074579"/>
              <a:gd name="connsiteY13" fmla="*/ 98149 h 1797657"/>
              <a:gd name="connsiteX14" fmla="*/ 985 w 1074579"/>
              <a:gd name="connsiteY14" fmla="*/ 41801 h 1797657"/>
              <a:gd name="connsiteX0" fmla="*/ 985 w 1074579"/>
              <a:gd name="connsiteY0" fmla="*/ 41801 h 1797657"/>
              <a:gd name="connsiteX1" fmla="*/ 0 w 1074579"/>
              <a:gd name="connsiteY1" fmla="*/ 155991 h 1797657"/>
              <a:gd name="connsiteX2" fmla="*/ 172078 w 1074579"/>
              <a:gd name="connsiteY2" fmla="*/ 261802 h 1797657"/>
              <a:gd name="connsiteX3" fmla="*/ 469439 w 1074579"/>
              <a:gd name="connsiteY3" fmla="*/ 191967 h 1797657"/>
              <a:gd name="connsiteX4" fmla="*/ 717089 w 1074579"/>
              <a:gd name="connsiteY4" fmla="*/ 630117 h 1797657"/>
              <a:gd name="connsiteX5" fmla="*/ 880919 w 1074579"/>
              <a:gd name="connsiteY5" fmla="*/ 1635957 h 1797657"/>
              <a:gd name="connsiteX6" fmla="*/ 934259 w 1074579"/>
              <a:gd name="connsiteY6" fmla="*/ 1689297 h 1797657"/>
              <a:gd name="connsiteX7" fmla="*/ 1064419 w 1074579"/>
              <a:gd name="connsiteY7" fmla="*/ 1797657 h 1797657"/>
              <a:gd name="connsiteX8" fmla="*/ 1074579 w 1074579"/>
              <a:gd name="connsiteY8" fmla="*/ 1055977 h 1797657"/>
              <a:gd name="connsiteX9" fmla="*/ 945689 w 1074579"/>
              <a:gd name="connsiteY9" fmla="*/ 828237 h 1797657"/>
              <a:gd name="connsiteX10" fmla="*/ 880919 w 1074579"/>
              <a:gd name="connsiteY10" fmla="*/ 668217 h 1797657"/>
              <a:gd name="connsiteX11" fmla="*/ 713279 w 1074579"/>
              <a:gd name="connsiteY11" fmla="*/ 134817 h 1797657"/>
              <a:gd name="connsiteX12" fmla="*/ 445353 w 1074579"/>
              <a:gd name="connsiteY12" fmla="*/ 0 h 1797657"/>
              <a:gd name="connsiteX13" fmla="*/ 161020 w 1074579"/>
              <a:gd name="connsiteY13" fmla="*/ 80457 h 1797657"/>
              <a:gd name="connsiteX14" fmla="*/ 985 w 1074579"/>
              <a:gd name="connsiteY14" fmla="*/ 41801 h 1797657"/>
              <a:gd name="connsiteX0" fmla="*/ 985 w 1074579"/>
              <a:gd name="connsiteY0" fmla="*/ 41801 h 1773719"/>
              <a:gd name="connsiteX1" fmla="*/ 0 w 1074579"/>
              <a:gd name="connsiteY1" fmla="*/ 155991 h 1773719"/>
              <a:gd name="connsiteX2" fmla="*/ 172078 w 1074579"/>
              <a:gd name="connsiteY2" fmla="*/ 261802 h 1773719"/>
              <a:gd name="connsiteX3" fmla="*/ 469439 w 1074579"/>
              <a:gd name="connsiteY3" fmla="*/ 191967 h 1773719"/>
              <a:gd name="connsiteX4" fmla="*/ 717089 w 1074579"/>
              <a:gd name="connsiteY4" fmla="*/ 630117 h 1773719"/>
              <a:gd name="connsiteX5" fmla="*/ 880919 w 1074579"/>
              <a:gd name="connsiteY5" fmla="*/ 1635957 h 1773719"/>
              <a:gd name="connsiteX6" fmla="*/ 934259 w 1074579"/>
              <a:gd name="connsiteY6" fmla="*/ 1689297 h 1773719"/>
              <a:gd name="connsiteX7" fmla="*/ 1016542 w 1074579"/>
              <a:gd name="connsiteY7" fmla="*/ 1773719 h 1773719"/>
              <a:gd name="connsiteX8" fmla="*/ 1074579 w 1074579"/>
              <a:gd name="connsiteY8" fmla="*/ 1055977 h 1773719"/>
              <a:gd name="connsiteX9" fmla="*/ 945689 w 1074579"/>
              <a:gd name="connsiteY9" fmla="*/ 828237 h 1773719"/>
              <a:gd name="connsiteX10" fmla="*/ 880919 w 1074579"/>
              <a:gd name="connsiteY10" fmla="*/ 668217 h 1773719"/>
              <a:gd name="connsiteX11" fmla="*/ 713279 w 1074579"/>
              <a:gd name="connsiteY11" fmla="*/ 134817 h 1773719"/>
              <a:gd name="connsiteX12" fmla="*/ 445353 w 1074579"/>
              <a:gd name="connsiteY12" fmla="*/ 0 h 1773719"/>
              <a:gd name="connsiteX13" fmla="*/ 161020 w 1074579"/>
              <a:gd name="connsiteY13" fmla="*/ 80457 h 1773719"/>
              <a:gd name="connsiteX14" fmla="*/ 985 w 1074579"/>
              <a:gd name="connsiteY14" fmla="*/ 41801 h 1773719"/>
              <a:gd name="connsiteX0" fmla="*/ 985 w 1074579"/>
              <a:gd name="connsiteY0" fmla="*/ 41801 h 1773719"/>
              <a:gd name="connsiteX1" fmla="*/ 0 w 1074579"/>
              <a:gd name="connsiteY1" fmla="*/ 155991 h 1773719"/>
              <a:gd name="connsiteX2" fmla="*/ 172078 w 1074579"/>
              <a:gd name="connsiteY2" fmla="*/ 261802 h 1773719"/>
              <a:gd name="connsiteX3" fmla="*/ 469439 w 1074579"/>
              <a:gd name="connsiteY3" fmla="*/ 191967 h 1773719"/>
              <a:gd name="connsiteX4" fmla="*/ 717089 w 1074579"/>
              <a:gd name="connsiteY4" fmla="*/ 630117 h 1773719"/>
              <a:gd name="connsiteX5" fmla="*/ 880919 w 1074579"/>
              <a:gd name="connsiteY5" fmla="*/ 1635957 h 1773719"/>
              <a:gd name="connsiteX6" fmla="*/ 1016542 w 1074579"/>
              <a:gd name="connsiteY6" fmla="*/ 1773719 h 1773719"/>
              <a:gd name="connsiteX7" fmla="*/ 1074579 w 1074579"/>
              <a:gd name="connsiteY7" fmla="*/ 1055977 h 1773719"/>
              <a:gd name="connsiteX8" fmla="*/ 945689 w 1074579"/>
              <a:gd name="connsiteY8" fmla="*/ 828237 h 1773719"/>
              <a:gd name="connsiteX9" fmla="*/ 880919 w 1074579"/>
              <a:gd name="connsiteY9" fmla="*/ 668217 h 1773719"/>
              <a:gd name="connsiteX10" fmla="*/ 713279 w 1074579"/>
              <a:gd name="connsiteY10" fmla="*/ 134817 h 1773719"/>
              <a:gd name="connsiteX11" fmla="*/ 445353 w 1074579"/>
              <a:gd name="connsiteY11" fmla="*/ 0 h 1773719"/>
              <a:gd name="connsiteX12" fmla="*/ 161020 w 1074579"/>
              <a:gd name="connsiteY12" fmla="*/ 80457 h 1773719"/>
              <a:gd name="connsiteX13" fmla="*/ 985 w 1074579"/>
              <a:gd name="connsiteY13" fmla="*/ 41801 h 1773719"/>
              <a:gd name="connsiteX0" fmla="*/ 985 w 1074579"/>
              <a:gd name="connsiteY0" fmla="*/ 41801 h 1715868"/>
              <a:gd name="connsiteX1" fmla="*/ 0 w 1074579"/>
              <a:gd name="connsiteY1" fmla="*/ 155991 h 1715868"/>
              <a:gd name="connsiteX2" fmla="*/ 172078 w 1074579"/>
              <a:gd name="connsiteY2" fmla="*/ 261802 h 1715868"/>
              <a:gd name="connsiteX3" fmla="*/ 469439 w 1074579"/>
              <a:gd name="connsiteY3" fmla="*/ 191967 h 1715868"/>
              <a:gd name="connsiteX4" fmla="*/ 717089 w 1074579"/>
              <a:gd name="connsiteY4" fmla="*/ 630117 h 1715868"/>
              <a:gd name="connsiteX5" fmla="*/ 880919 w 1074579"/>
              <a:gd name="connsiteY5" fmla="*/ 1635957 h 1715868"/>
              <a:gd name="connsiteX6" fmla="*/ 958691 w 1074579"/>
              <a:gd name="connsiteY6" fmla="*/ 1715868 h 1715868"/>
              <a:gd name="connsiteX7" fmla="*/ 1074579 w 1074579"/>
              <a:gd name="connsiteY7" fmla="*/ 1055977 h 1715868"/>
              <a:gd name="connsiteX8" fmla="*/ 945689 w 1074579"/>
              <a:gd name="connsiteY8" fmla="*/ 828237 h 1715868"/>
              <a:gd name="connsiteX9" fmla="*/ 880919 w 1074579"/>
              <a:gd name="connsiteY9" fmla="*/ 668217 h 1715868"/>
              <a:gd name="connsiteX10" fmla="*/ 713279 w 1074579"/>
              <a:gd name="connsiteY10" fmla="*/ 134817 h 1715868"/>
              <a:gd name="connsiteX11" fmla="*/ 445353 w 1074579"/>
              <a:gd name="connsiteY11" fmla="*/ 0 h 1715868"/>
              <a:gd name="connsiteX12" fmla="*/ 161020 w 1074579"/>
              <a:gd name="connsiteY12" fmla="*/ 80457 h 1715868"/>
              <a:gd name="connsiteX13" fmla="*/ 985 w 1074579"/>
              <a:gd name="connsiteY13" fmla="*/ 41801 h 1715868"/>
              <a:gd name="connsiteX0" fmla="*/ 985 w 980820"/>
              <a:gd name="connsiteY0" fmla="*/ 41801 h 1715868"/>
              <a:gd name="connsiteX1" fmla="*/ 0 w 980820"/>
              <a:gd name="connsiteY1" fmla="*/ 155991 h 1715868"/>
              <a:gd name="connsiteX2" fmla="*/ 172078 w 980820"/>
              <a:gd name="connsiteY2" fmla="*/ 261802 h 1715868"/>
              <a:gd name="connsiteX3" fmla="*/ 469439 w 980820"/>
              <a:gd name="connsiteY3" fmla="*/ 191967 h 1715868"/>
              <a:gd name="connsiteX4" fmla="*/ 717089 w 980820"/>
              <a:gd name="connsiteY4" fmla="*/ 630117 h 1715868"/>
              <a:gd name="connsiteX5" fmla="*/ 880919 w 980820"/>
              <a:gd name="connsiteY5" fmla="*/ 1635957 h 1715868"/>
              <a:gd name="connsiteX6" fmla="*/ 958691 w 980820"/>
              <a:gd name="connsiteY6" fmla="*/ 1715868 h 1715868"/>
              <a:gd name="connsiteX7" fmla="*/ 980820 w 980820"/>
              <a:gd name="connsiteY7" fmla="*/ 888408 h 1715868"/>
              <a:gd name="connsiteX8" fmla="*/ 945689 w 980820"/>
              <a:gd name="connsiteY8" fmla="*/ 828237 h 1715868"/>
              <a:gd name="connsiteX9" fmla="*/ 880919 w 980820"/>
              <a:gd name="connsiteY9" fmla="*/ 668217 h 1715868"/>
              <a:gd name="connsiteX10" fmla="*/ 713279 w 980820"/>
              <a:gd name="connsiteY10" fmla="*/ 134817 h 1715868"/>
              <a:gd name="connsiteX11" fmla="*/ 445353 w 980820"/>
              <a:gd name="connsiteY11" fmla="*/ 0 h 1715868"/>
              <a:gd name="connsiteX12" fmla="*/ 161020 w 980820"/>
              <a:gd name="connsiteY12" fmla="*/ 80457 h 1715868"/>
              <a:gd name="connsiteX13" fmla="*/ 985 w 980820"/>
              <a:gd name="connsiteY13" fmla="*/ 41801 h 1715868"/>
              <a:gd name="connsiteX0" fmla="*/ 985 w 980820"/>
              <a:gd name="connsiteY0" fmla="*/ 41801 h 1735817"/>
              <a:gd name="connsiteX1" fmla="*/ 0 w 980820"/>
              <a:gd name="connsiteY1" fmla="*/ 155991 h 1735817"/>
              <a:gd name="connsiteX2" fmla="*/ 172078 w 980820"/>
              <a:gd name="connsiteY2" fmla="*/ 261802 h 1735817"/>
              <a:gd name="connsiteX3" fmla="*/ 469439 w 980820"/>
              <a:gd name="connsiteY3" fmla="*/ 191967 h 1735817"/>
              <a:gd name="connsiteX4" fmla="*/ 717089 w 980820"/>
              <a:gd name="connsiteY4" fmla="*/ 630117 h 1735817"/>
              <a:gd name="connsiteX5" fmla="*/ 880919 w 980820"/>
              <a:gd name="connsiteY5" fmla="*/ 1635957 h 1735817"/>
              <a:gd name="connsiteX6" fmla="*/ 974650 w 980820"/>
              <a:gd name="connsiteY6" fmla="*/ 1735817 h 1735817"/>
              <a:gd name="connsiteX7" fmla="*/ 980820 w 980820"/>
              <a:gd name="connsiteY7" fmla="*/ 888408 h 1735817"/>
              <a:gd name="connsiteX8" fmla="*/ 945689 w 980820"/>
              <a:gd name="connsiteY8" fmla="*/ 828237 h 1735817"/>
              <a:gd name="connsiteX9" fmla="*/ 880919 w 980820"/>
              <a:gd name="connsiteY9" fmla="*/ 668217 h 1735817"/>
              <a:gd name="connsiteX10" fmla="*/ 713279 w 980820"/>
              <a:gd name="connsiteY10" fmla="*/ 134817 h 1735817"/>
              <a:gd name="connsiteX11" fmla="*/ 445353 w 980820"/>
              <a:gd name="connsiteY11" fmla="*/ 0 h 1735817"/>
              <a:gd name="connsiteX12" fmla="*/ 161020 w 980820"/>
              <a:gd name="connsiteY12" fmla="*/ 80457 h 1735817"/>
              <a:gd name="connsiteX13" fmla="*/ 985 w 980820"/>
              <a:gd name="connsiteY13" fmla="*/ 41801 h 1735817"/>
              <a:gd name="connsiteX0" fmla="*/ 985 w 980820"/>
              <a:gd name="connsiteY0" fmla="*/ 41801 h 1735817"/>
              <a:gd name="connsiteX1" fmla="*/ 0 w 980820"/>
              <a:gd name="connsiteY1" fmla="*/ 155991 h 1735817"/>
              <a:gd name="connsiteX2" fmla="*/ 172078 w 980820"/>
              <a:gd name="connsiteY2" fmla="*/ 261802 h 1735817"/>
              <a:gd name="connsiteX3" fmla="*/ 469439 w 980820"/>
              <a:gd name="connsiteY3" fmla="*/ 191967 h 1735817"/>
              <a:gd name="connsiteX4" fmla="*/ 717089 w 980820"/>
              <a:gd name="connsiteY4" fmla="*/ 630117 h 1735817"/>
              <a:gd name="connsiteX5" fmla="*/ 880919 w 980820"/>
              <a:gd name="connsiteY5" fmla="*/ 1635957 h 1735817"/>
              <a:gd name="connsiteX6" fmla="*/ 974650 w 980820"/>
              <a:gd name="connsiteY6" fmla="*/ 1735817 h 1735817"/>
              <a:gd name="connsiteX7" fmla="*/ 980820 w 980820"/>
              <a:gd name="connsiteY7" fmla="*/ 888408 h 1735817"/>
              <a:gd name="connsiteX8" fmla="*/ 880919 w 980820"/>
              <a:gd name="connsiteY8" fmla="*/ 668217 h 1735817"/>
              <a:gd name="connsiteX9" fmla="*/ 713279 w 980820"/>
              <a:gd name="connsiteY9" fmla="*/ 134817 h 1735817"/>
              <a:gd name="connsiteX10" fmla="*/ 445353 w 980820"/>
              <a:gd name="connsiteY10" fmla="*/ 0 h 1735817"/>
              <a:gd name="connsiteX11" fmla="*/ 161020 w 980820"/>
              <a:gd name="connsiteY11" fmla="*/ 80457 h 1735817"/>
              <a:gd name="connsiteX12" fmla="*/ 985 w 980820"/>
              <a:gd name="connsiteY12" fmla="*/ 41801 h 1735817"/>
              <a:gd name="connsiteX0" fmla="*/ 985 w 980820"/>
              <a:gd name="connsiteY0" fmla="*/ 41801 h 1735817"/>
              <a:gd name="connsiteX1" fmla="*/ 0 w 980820"/>
              <a:gd name="connsiteY1" fmla="*/ 155991 h 1735817"/>
              <a:gd name="connsiteX2" fmla="*/ 172078 w 980820"/>
              <a:gd name="connsiteY2" fmla="*/ 261802 h 1735817"/>
              <a:gd name="connsiteX3" fmla="*/ 469439 w 980820"/>
              <a:gd name="connsiteY3" fmla="*/ 191967 h 1735817"/>
              <a:gd name="connsiteX4" fmla="*/ 717089 w 980820"/>
              <a:gd name="connsiteY4" fmla="*/ 630117 h 1735817"/>
              <a:gd name="connsiteX5" fmla="*/ 880919 w 980820"/>
              <a:gd name="connsiteY5" fmla="*/ 1635957 h 1735817"/>
              <a:gd name="connsiteX6" fmla="*/ 974650 w 980820"/>
              <a:gd name="connsiteY6" fmla="*/ 1735817 h 1735817"/>
              <a:gd name="connsiteX7" fmla="*/ 980820 w 980820"/>
              <a:gd name="connsiteY7" fmla="*/ 888408 h 1735817"/>
              <a:gd name="connsiteX8" fmla="*/ 880919 w 980820"/>
              <a:gd name="connsiteY8" fmla="*/ 668217 h 1735817"/>
              <a:gd name="connsiteX9" fmla="*/ 713279 w 980820"/>
              <a:gd name="connsiteY9" fmla="*/ 134817 h 1735817"/>
              <a:gd name="connsiteX10" fmla="*/ 445353 w 980820"/>
              <a:gd name="connsiteY10" fmla="*/ 0 h 1735817"/>
              <a:gd name="connsiteX11" fmla="*/ 161020 w 980820"/>
              <a:gd name="connsiteY11" fmla="*/ 80457 h 1735817"/>
              <a:gd name="connsiteX12" fmla="*/ 985 w 980820"/>
              <a:gd name="connsiteY12" fmla="*/ 41801 h 1735817"/>
              <a:gd name="connsiteX0" fmla="*/ 985 w 980820"/>
              <a:gd name="connsiteY0" fmla="*/ 41801 h 1635957"/>
              <a:gd name="connsiteX1" fmla="*/ 0 w 980820"/>
              <a:gd name="connsiteY1" fmla="*/ 155991 h 1635957"/>
              <a:gd name="connsiteX2" fmla="*/ 172078 w 980820"/>
              <a:gd name="connsiteY2" fmla="*/ 261802 h 1635957"/>
              <a:gd name="connsiteX3" fmla="*/ 469439 w 980820"/>
              <a:gd name="connsiteY3" fmla="*/ 191967 h 1635957"/>
              <a:gd name="connsiteX4" fmla="*/ 717089 w 980820"/>
              <a:gd name="connsiteY4" fmla="*/ 630117 h 1635957"/>
              <a:gd name="connsiteX5" fmla="*/ 880919 w 980820"/>
              <a:gd name="connsiteY5" fmla="*/ 1635957 h 1635957"/>
              <a:gd name="connsiteX6" fmla="*/ 980820 w 980820"/>
              <a:gd name="connsiteY6" fmla="*/ 888408 h 1635957"/>
              <a:gd name="connsiteX7" fmla="*/ 880919 w 980820"/>
              <a:gd name="connsiteY7" fmla="*/ 668217 h 1635957"/>
              <a:gd name="connsiteX8" fmla="*/ 713279 w 980820"/>
              <a:gd name="connsiteY8" fmla="*/ 134817 h 1635957"/>
              <a:gd name="connsiteX9" fmla="*/ 445353 w 980820"/>
              <a:gd name="connsiteY9" fmla="*/ 0 h 1635957"/>
              <a:gd name="connsiteX10" fmla="*/ 161020 w 980820"/>
              <a:gd name="connsiteY10" fmla="*/ 80457 h 1635957"/>
              <a:gd name="connsiteX11" fmla="*/ 985 w 980820"/>
              <a:gd name="connsiteY11" fmla="*/ 41801 h 1635957"/>
              <a:gd name="connsiteX0" fmla="*/ 985 w 880919"/>
              <a:gd name="connsiteY0" fmla="*/ 41801 h 1635957"/>
              <a:gd name="connsiteX1" fmla="*/ 0 w 880919"/>
              <a:gd name="connsiteY1" fmla="*/ 155991 h 1635957"/>
              <a:gd name="connsiteX2" fmla="*/ 172078 w 880919"/>
              <a:gd name="connsiteY2" fmla="*/ 261802 h 1635957"/>
              <a:gd name="connsiteX3" fmla="*/ 469439 w 880919"/>
              <a:gd name="connsiteY3" fmla="*/ 191967 h 1635957"/>
              <a:gd name="connsiteX4" fmla="*/ 717089 w 880919"/>
              <a:gd name="connsiteY4" fmla="*/ 630117 h 1635957"/>
              <a:gd name="connsiteX5" fmla="*/ 880919 w 880919"/>
              <a:gd name="connsiteY5" fmla="*/ 1635957 h 1635957"/>
              <a:gd name="connsiteX6" fmla="*/ 880919 w 880919"/>
              <a:gd name="connsiteY6" fmla="*/ 668217 h 1635957"/>
              <a:gd name="connsiteX7" fmla="*/ 713279 w 880919"/>
              <a:gd name="connsiteY7" fmla="*/ 134817 h 1635957"/>
              <a:gd name="connsiteX8" fmla="*/ 445353 w 880919"/>
              <a:gd name="connsiteY8" fmla="*/ 0 h 1635957"/>
              <a:gd name="connsiteX9" fmla="*/ 161020 w 880919"/>
              <a:gd name="connsiteY9" fmla="*/ 80457 h 1635957"/>
              <a:gd name="connsiteX10" fmla="*/ 985 w 880919"/>
              <a:gd name="connsiteY10" fmla="*/ 41801 h 1635957"/>
              <a:gd name="connsiteX0" fmla="*/ 985 w 880919"/>
              <a:gd name="connsiteY0" fmla="*/ 41801 h 1635957"/>
              <a:gd name="connsiteX1" fmla="*/ 0 w 880919"/>
              <a:gd name="connsiteY1" fmla="*/ 155991 h 1635957"/>
              <a:gd name="connsiteX2" fmla="*/ 172078 w 880919"/>
              <a:gd name="connsiteY2" fmla="*/ 261802 h 1635957"/>
              <a:gd name="connsiteX3" fmla="*/ 469439 w 880919"/>
              <a:gd name="connsiteY3" fmla="*/ 191967 h 1635957"/>
              <a:gd name="connsiteX4" fmla="*/ 717089 w 880919"/>
              <a:gd name="connsiteY4" fmla="*/ 630117 h 1635957"/>
              <a:gd name="connsiteX5" fmla="*/ 880919 w 880919"/>
              <a:gd name="connsiteY5" fmla="*/ 1635957 h 1635957"/>
              <a:gd name="connsiteX6" fmla="*/ 800097 w 880919"/>
              <a:gd name="connsiteY6" fmla="*/ 405586 h 1635957"/>
              <a:gd name="connsiteX7" fmla="*/ 713279 w 880919"/>
              <a:gd name="connsiteY7" fmla="*/ 134817 h 1635957"/>
              <a:gd name="connsiteX8" fmla="*/ 445353 w 880919"/>
              <a:gd name="connsiteY8" fmla="*/ 0 h 1635957"/>
              <a:gd name="connsiteX9" fmla="*/ 161020 w 880919"/>
              <a:gd name="connsiteY9" fmla="*/ 80457 h 1635957"/>
              <a:gd name="connsiteX10" fmla="*/ 985 w 880919"/>
              <a:gd name="connsiteY10" fmla="*/ 41801 h 1635957"/>
              <a:gd name="connsiteX0" fmla="*/ 985 w 800097"/>
              <a:gd name="connsiteY0" fmla="*/ 41801 h 1170726"/>
              <a:gd name="connsiteX1" fmla="*/ 0 w 800097"/>
              <a:gd name="connsiteY1" fmla="*/ 155991 h 1170726"/>
              <a:gd name="connsiteX2" fmla="*/ 172078 w 800097"/>
              <a:gd name="connsiteY2" fmla="*/ 261802 h 1170726"/>
              <a:gd name="connsiteX3" fmla="*/ 469439 w 800097"/>
              <a:gd name="connsiteY3" fmla="*/ 191967 h 1170726"/>
              <a:gd name="connsiteX4" fmla="*/ 717089 w 800097"/>
              <a:gd name="connsiteY4" fmla="*/ 630117 h 1170726"/>
              <a:gd name="connsiteX5" fmla="*/ 798077 w 800097"/>
              <a:gd name="connsiteY5" fmla="*/ 1170726 h 1170726"/>
              <a:gd name="connsiteX6" fmla="*/ 800097 w 800097"/>
              <a:gd name="connsiteY6" fmla="*/ 405586 h 1170726"/>
              <a:gd name="connsiteX7" fmla="*/ 713279 w 800097"/>
              <a:gd name="connsiteY7" fmla="*/ 134817 h 1170726"/>
              <a:gd name="connsiteX8" fmla="*/ 445353 w 800097"/>
              <a:gd name="connsiteY8" fmla="*/ 0 h 1170726"/>
              <a:gd name="connsiteX9" fmla="*/ 161020 w 800097"/>
              <a:gd name="connsiteY9" fmla="*/ 80457 h 1170726"/>
              <a:gd name="connsiteX10" fmla="*/ 985 w 800097"/>
              <a:gd name="connsiteY10" fmla="*/ 41801 h 1170726"/>
              <a:gd name="connsiteX0" fmla="*/ 985 w 806204"/>
              <a:gd name="connsiteY0" fmla="*/ 41801 h 1223251"/>
              <a:gd name="connsiteX1" fmla="*/ 0 w 806204"/>
              <a:gd name="connsiteY1" fmla="*/ 155991 h 1223251"/>
              <a:gd name="connsiteX2" fmla="*/ 172078 w 806204"/>
              <a:gd name="connsiteY2" fmla="*/ 261802 h 1223251"/>
              <a:gd name="connsiteX3" fmla="*/ 469439 w 806204"/>
              <a:gd name="connsiteY3" fmla="*/ 191967 h 1223251"/>
              <a:gd name="connsiteX4" fmla="*/ 717089 w 806204"/>
              <a:gd name="connsiteY4" fmla="*/ 630117 h 1223251"/>
              <a:gd name="connsiteX5" fmla="*/ 806161 w 806204"/>
              <a:gd name="connsiteY5" fmla="*/ 1223251 h 1223251"/>
              <a:gd name="connsiteX6" fmla="*/ 800097 w 806204"/>
              <a:gd name="connsiteY6" fmla="*/ 405586 h 1223251"/>
              <a:gd name="connsiteX7" fmla="*/ 713279 w 806204"/>
              <a:gd name="connsiteY7" fmla="*/ 134817 h 1223251"/>
              <a:gd name="connsiteX8" fmla="*/ 445353 w 806204"/>
              <a:gd name="connsiteY8" fmla="*/ 0 h 1223251"/>
              <a:gd name="connsiteX9" fmla="*/ 161020 w 806204"/>
              <a:gd name="connsiteY9" fmla="*/ 80457 h 1223251"/>
              <a:gd name="connsiteX10" fmla="*/ 985 w 806204"/>
              <a:gd name="connsiteY10" fmla="*/ 41801 h 1223251"/>
              <a:gd name="connsiteX0" fmla="*/ 985 w 806204"/>
              <a:gd name="connsiteY0" fmla="*/ 41801 h 1223251"/>
              <a:gd name="connsiteX1" fmla="*/ 0 w 806204"/>
              <a:gd name="connsiteY1" fmla="*/ 155991 h 1223251"/>
              <a:gd name="connsiteX2" fmla="*/ 172078 w 806204"/>
              <a:gd name="connsiteY2" fmla="*/ 261802 h 1223251"/>
              <a:gd name="connsiteX3" fmla="*/ 469439 w 806204"/>
              <a:gd name="connsiteY3" fmla="*/ 191967 h 1223251"/>
              <a:gd name="connsiteX4" fmla="*/ 713050 w 806204"/>
              <a:gd name="connsiteY4" fmla="*/ 675139 h 1223251"/>
              <a:gd name="connsiteX5" fmla="*/ 806161 w 806204"/>
              <a:gd name="connsiteY5" fmla="*/ 1223251 h 1223251"/>
              <a:gd name="connsiteX6" fmla="*/ 800097 w 806204"/>
              <a:gd name="connsiteY6" fmla="*/ 405586 h 1223251"/>
              <a:gd name="connsiteX7" fmla="*/ 713279 w 806204"/>
              <a:gd name="connsiteY7" fmla="*/ 134817 h 1223251"/>
              <a:gd name="connsiteX8" fmla="*/ 445353 w 806204"/>
              <a:gd name="connsiteY8" fmla="*/ 0 h 1223251"/>
              <a:gd name="connsiteX9" fmla="*/ 161020 w 806204"/>
              <a:gd name="connsiteY9" fmla="*/ 80457 h 1223251"/>
              <a:gd name="connsiteX10" fmla="*/ 985 w 806204"/>
              <a:gd name="connsiteY10" fmla="*/ 41801 h 1223251"/>
              <a:gd name="connsiteX0" fmla="*/ 985 w 806204"/>
              <a:gd name="connsiteY0" fmla="*/ 41801 h 1223251"/>
              <a:gd name="connsiteX1" fmla="*/ 0 w 806204"/>
              <a:gd name="connsiteY1" fmla="*/ 155991 h 1223251"/>
              <a:gd name="connsiteX2" fmla="*/ 172078 w 806204"/>
              <a:gd name="connsiteY2" fmla="*/ 261802 h 1223251"/>
              <a:gd name="connsiteX3" fmla="*/ 473482 w 806204"/>
              <a:gd name="connsiteY3" fmla="*/ 150696 h 1223251"/>
              <a:gd name="connsiteX4" fmla="*/ 713050 w 806204"/>
              <a:gd name="connsiteY4" fmla="*/ 675139 h 1223251"/>
              <a:gd name="connsiteX5" fmla="*/ 806161 w 806204"/>
              <a:gd name="connsiteY5" fmla="*/ 1223251 h 1223251"/>
              <a:gd name="connsiteX6" fmla="*/ 800097 w 806204"/>
              <a:gd name="connsiteY6" fmla="*/ 405586 h 1223251"/>
              <a:gd name="connsiteX7" fmla="*/ 713279 w 806204"/>
              <a:gd name="connsiteY7" fmla="*/ 134817 h 1223251"/>
              <a:gd name="connsiteX8" fmla="*/ 445353 w 806204"/>
              <a:gd name="connsiteY8" fmla="*/ 0 h 1223251"/>
              <a:gd name="connsiteX9" fmla="*/ 161020 w 806204"/>
              <a:gd name="connsiteY9" fmla="*/ 80457 h 1223251"/>
              <a:gd name="connsiteX10" fmla="*/ 985 w 806204"/>
              <a:gd name="connsiteY10" fmla="*/ 41801 h 1223251"/>
              <a:gd name="connsiteX0" fmla="*/ 985 w 806204"/>
              <a:gd name="connsiteY0" fmla="*/ 64314 h 1245764"/>
              <a:gd name="connsiteX1" fmla="*/ 0 w 806204"/>
              <a:gd name="connsiteY1" fmla="*/ 178504 h 1245764"/>
              <a:gd name="connsiteX2" fmla="*/ 172078 w 806204"/>
              <a:gd name="connsiteY2" fmla="*/ 284315 h 1245764"/>
              <a:gd name="connsiteX3" fmla="*/ 473482 w 806204"/>
              <a:gd name="connsiteY3" fmla="*/ 173209 h 1245764"/>
              <a:gd name="connsiteX4" fmla="*/ 713050 w 806204"/>
              <a:gd name="connsiteY4" fmla="*/ 697652 h 1245764"/>
              <a:gd name="connsiteX5" fmla="*/ 806161 w 806204"/>
              <a:gd name="connsiteY5" fmla="*/ 1245764 h 1245764"/>
              <a:gd name="connsiteX6" fmla="*/ 800097 w 806204"/>
              <a:gd name="connsiteY6" fmla="*/ 428099 h 1245764"/>
              <a:gd name="connsiteX7" fmla="*/ 713279 w 806204"/>
              <a:gd name="connsiteY7" fmla="*/ 157330 h 1245764"/>
              <a:gd name="connsiteX8" fmla="*/ 481725 w 806204"/>
              <a:gd name="connsiteY8" fmla="*/ 1 h 1245764"/>
              <a:gd name="connsiteX9" fmla="*/ 161020 w 806204"/>
              <a:gd name="connsiteY9" fmla="*/ 102970 h 1245764"/>
              <a:gd name="connsiteX10" fmla="*/ 985 w 806204"/>
              <a:gd name="connsiteY10" fmla="*/ 64314 h 1245764"/>
              <a:gd name="connsiteX0" fmla="*/ 985 w 806204"/>
              <a:gd name="connsiteY0" fmla="*/ 64313 h 1245763"/>
              <a:gd name="connsiteX1" fmla="*/ 0 w 806204"/>
              <a:gd name="connsiteY1" fmla="*/ 178503 h 1245763"/>
              <a:gd name="connsiteX2" fmla="*/ 172078 w 806204"/>
              <a:gd name="connsiteY2" fmla="*/ 284314 h 1245763"/>
              <a:gd name="connsiteX3" fmla="*/ 473482 w 806204"/>
              <a:gd name="connsiteY3" fmla="*/ 173208 h 1245763"/>
              <a:gd name="connsiteX4" fmla="*/ 713050 w 806204"/>
              <a:gd name="connsiteY4" fmla="*/ 697651 h 1245763"/>
              <a:gd name="connsiteX5" fmla="*/ 806161 w 806204"/>
              <a:gd name="connsiteY5" fmla="*/ 1245763 h 1245763"/>
              <a:gd name="connsiteX6" fmla="*/ 800097 w 806204"/>
              <a:gd name="connsiteY6" fmla="*/ 428098 h 1245763"/>
              <a:gd name="connsiteX7" fmla="*/ 713279 w 806204"/>
              <a:gd name="connsiteY7" fmla="*/ 157329 h 1245763"/>
              <a:gd name="connsiteX8" fmla="*/ 481725 w 806204"/>
              <a:gd name="connsiteY8" fmla="*/ 0 h 1245763"/>
              <a:gd name="connsiteX9" fmla="*/ 183246 w 806204"/>
              <a:gd name="connsiteY9" fmla="*/ 121728 h 1245763"/>
              <a:gd name="connsiteX10" fmla="*/ 985 w 806204"/>
              <a:gd name="connsiteY10" fmla="*/ 64313 h 1245763"/>
              <a:gd name="connsiteX0" fmla="*/ 63620 w 868839"/>
              <a:gd name="connsiteY0" fmla="*/ 64313 h 1245763"/>
              <a:gd name="connsiteX1" fmla="*/ 0 w 868839"/>
              <a:gd name="connsiteY1" fmla="*/ 118472 h 1245763"/>
              <a:gd name="connsiteX2" fmla="*/ 234713 w 868839"/>
              <a:gd name="connsiteY2" fmla="*/ 284314 h 1245763"/>
              <a:gd name="connsiteX3" fmla="*/ 536117 w 868839"/>
              <a:gd name="connsiteY3" fmla="*/ 173208 h 1245763"/>
              <a:gd name="connsiteX4" fmla="*/ 775685 w 868839"/>
              <a:gd name="connsiteY4" fmla="*/ 697651 h 1245763"/>
              <a:gd name="connsiteX5" fmla="*/ 868796 w 868839"/>
              <a:gd name="connsiteY5" fmla="*/ 1245763 h 1245763"/>
              <a:gd name="connsiteX6" fmla="*/ 862732 w 868839"/>
              <a:gd name="connsiteY6" fmla="*/ 428098 h 1245763"/>
              <a:gd name="connsiteX7" fmla="*/ 775914 w 868839"/>
              <a:gd name="connsiteY7" fmla="*/ 157329 h 1245763"/>
              <a:gd name="connsiteX8" fmla="*/ 544360 w 868839"/>
              <a:gd name="connsiteY8" fmla="*/ 0 h 1245763"/>
              <a:gd name="connsiteX9" fmla="*/ 245881 w 868839"/>
              <a:gd name="connsiteY9" fmla="*/ 121728 h 1245763"/>
              <a:gd name="connsiteX10" fmla="*/ 63620 w 868839"/>
              <a:gd name="connsiteY10" fmla="*/ 64313 h 1245763"/>
              <a:gd name="connsiteX0" fmla="*/ 9067 w 868839"/>
              <a:gd name="connsiteY0" fmla="*/ 26794 h 1245763"/>
              <a:gd name="connsiteX1" fmla="*/ 0 w 868839"/>
              <a:gd name="connsiteY1" fmla="*/ 118472 h 1245763"/>
              <a:gd name="connsiteX2" fmla="*/ 234713 w 868839"/>
              <a:gd name="connsiteY2" fmla="*/ 284314 h 1245763"/>
              <a:gd name="connsiteX3" fmla="*/ 536117 w 868839"/>
              <a:gd name="connsiteY3" fmla="*/ 173208 h 1245763"/>
              <a:gd name="connsiteX4" fmla="*/ 775685 w 868839"/>
              <a:gd name="connsiteY4" fmla="*/ 697651 h 1245763"/>
              <a:gd name="connsiteX5" fmla="*/ 868796 w 868839"/>
              <a:gd name="connsiteY5" fmla="*/ 1245763 h 1245763"/>
              <a:gd name="connsiteX6" fmla="*/ 862732 w 868839"/>
              <a:gd name="connsiteY6" fmla="*/ 428098 h 1245763"/>
              <a:gd name="connsiteX7" fmla="*/ 775914 w 868839"/>
              <a:gd name="connsiteY7" fmla="*/ 157329 h 1245763"/>
              <a:gd name="connsiteX8" fmla="*/ 544360 w 868839"/>
              <a:gd name="connsiteY8" fmla="*/ 0 h 1245763"/>
              <a:gd name="connsiteX9" fmla="*/ 245881 w 868839"/>
              <a:gd name="connsiteY9" fmla="*/ 121728 h 1245763"/>
              <a:gd name="connsiteX10" fmla="*/ 9067 w 868839"/>
              <a:gd name="connsiteY10" fmla="*/ 26794 h 1245763"/>
              <a:gd name="connsiteX0" fmla="*/ 11988 w 868839"/>
              <a:gd name="connsiteY0" fmla="*/ 10810 h 1245763"/>
              <a:gd name="connsiteX1" fmla="*/ 0 w 868839"/>
              <a:gd name="connsiteY1" fmla="*/ 118472 h 1245763"/>
              <a:gd name="connsiteX2" fmla="*/ 234713 w 868839"/>
              <a:gd name="connsiteY2" fmla="*/ 284314 h 1245763"/>
              <a:gd name="connsiteX3" fmla="*/ 536117 w 868839"/>
              <a:gd name="connsiteY3" fmla="*/ 173208 h 1245763"/>
              <a:gd name="connsiteX4" fmla="*/ 775685 w 868839"/>
              <a:gd name="connsiteY4" fmla="*/ 697651 h 1245763"/>
              <a:gd name="connsiteX5" fmla="*/ 868796 w 868839"/>
              <a:gd name="connsiteY5" fmla="*/ 1245763 h 1245763"/>
              <a:gd name="connsiteX6" fmla="*/ 862732 w 868839"/>
              <a:gd name="connsiteY6" fmla="*/ 428098 h 1245763"/>
              <a:gd name="connsiteX7" fmla="*/ 775914 w 868839"/>
              <a:gd name="connsiteY7" fmla="*/ 157329 h 1245763"/>
              <a:gd name="connsiteX8" fmla="*/ 544360 w 868839"/>
              <a:gd name="connsiteY8" fmla="*/ 0 h 1245763"/>
              <a:gd name="connsiteX9" fmla="*/ 245881 w 868839"/>
              <a:gd name="connsiteY9" fmla="*/ 121728 h 1245763"/>
              <a:gd name="connsiteX10" fmla="*/ 11988 w 868839"/>
              <a:gd name="connsiteY10" fmla="*/ 10810 h 1245763"/>
              <a:gd name="connsiteX0" fmla="*/ 11988 w 868839"/>
              <a:gd name="connsiteY0" fmla="*/ 10810 h 1245763"/>
              <a:gd name="connsiteX1" fmla="*/ 0 w 868839"/>
              <a:gd name="connsiteY1" fmla="*/ 118472 h 1245763"/>
              <a:gd name="connsiteX2" fmla="*/ 266841 w 868839"/>
              <a:gd name="connsiteY2" fmla="*/ 268330 h 1245763"/>
              <a:gd name="connsiteX3" fmla="*/ 536117 w 868839"/>
              <a:gd name="connsiteY3" fmla="*/ 173208 h 1245763"/>
              <a:gd name="connsiteX4" fmla="*/ 775685 w 868839"/>
              <a:gd name="connsiteY4" fmla="*/ 697651 h 1245763"/>
              <a:gd name="connsiteX5" fmla="*/ 868796 w 868839"/>
              <a:gd name="connsiteY5" fmla="*/ 1245763 h 1245763"/>
              <a:gd name="connsiteX6" fmla="*/ 862732 w 868839"/>
              <a:gd name="connsiteY6" fmla="*/ 428098 h 1245763"/>
              <a:gd name="connsiteX7" fmla="*/ 775914 w 868839"/>
              <a:gd name="connsiteY7" fmla="*/ 157329 h 1245763"/>
              <a:gd name="connsiteX8" fmla="*/ 544360 w 868839"/>
              <a:gd name="connsiteY8" fmla="*/ 0 h 1245763"/>
              <a:gd name="connsiteX9" fmla="*/ 245881 w 868839"/>
              <a:gd name="connsiteY9" fmla="*/ 121728 h 1245763"/>
              <a:gd name="connsiteX10" fmla="*/ 11988 w 868839"/>
              <a:gd name="connsiteY10" fmla="*/ 10810 h 1245763"/>
              <a:gd name="connsiteX0" fmla="*/ 24 w 856875"/>
              <a:gd name="connsiteY0" fmla="*/ 10810 h 1245763"/>
              <a:gd name="connsiteX1" fmla="*/ 2640 w 856875"/>
              <a:gd name="connsiteY1" fmla="*/ 70519 h 1245763"/>
              <a:gd name="connsiteX2" fmla="*/ 254877 w 856875"/>
              <a:gd name="connsiteY2" fmla="*/ 268330 h 1245763"/>
              <a:gd name="connsiteX3" fmla="*/ 524153 w 856875"/>
              <a:gd name="connsiteY3" fmla="*/ 173208 h 1245763"/>
              <a:gd name="connsiteX4" fmla="*/ 763721 w 856875"/>
              <a:gd name="connsiteY4" fmla="*/ 697651 h 1245763"/>
              <a:gd name="connsiteX5" fmla="*/ 856832 w 856875"/>
              <a:gd name="connsiteY5" fmla="*/ 1245763 h 1245763"/>
              <a:gd name="connsiteX6" fmla="*/ 850768 w 856875"/>
              <a:gd name="connsiteY6" fmla="*/ 428098 h 1245763"/>
              <a:gd name="connsiteX7" fmla="*/ 763950 w 856875"/>
              <a:gd name="connsiteY7" fmla="*/ 157329 h 1245763"/>
              <a:gd name="connsiteX8" fmla="*/ 532396 w 856875"/>
              <a:gd name="connsiteY8" fmla="*/ 0 h 1245763"/>
              <a:gd name="connsiteX9" fmla="*/ 233917 w 856875"/>
              <a:gd name="connsiteY9" fmla="*/ 121728 h 1245763"/>
              <a:gd name="connsiteX10" fmla="*/ 24 w 856875"/>
              <a:gd name="connsiteY10" fmla="*/ 10810 h 1245763"/>
              <a:gd name="connsiteX0" fmla="*/ 24 w 856875"/>
              <a:gd name="connsiteY0" fmla="*/ 10810 h 1245763"/>
              <a:gd name="connsiteX1" fmla="*/ 2642 w 856875"/>
              <a:gd name="connsiteY1" fmla="*/ 102487 h 1245763"/>
              <a:gd name="connsiteX2" fmla="*/ 254877 w 856875"/>
              <a:gd name="connsiteY2" fmla="*/ 268330 h 1245763"/>
              <a:gd name="connsiteX3" fmla="*/ 524153 w 856875"/>
              <a:gd name="connsiteY3" fmla="*/ 173208 h 1245763"/>
              <a:gd name="connsiteX4" fmla="*/ 763721 w 856875"/>
              <a:gd name="connsiteY4" fmla="*/ 697651 h 1245763"/>
              <a:gd name="connsiteX5" fmla="*/ 856832 w 856875"/>
              <a:gd name="connsiteY5" fmla="*/ 1245763 h 1245763"/>
              <a:gd name="connsiteX6" fmla="*/ 850768 w 856875"/>
              <a:gd name="connsiteY6" fmla="*/ 428098 h 1245763"/>
              <a:gd name="connsiteX7" fmla="*/ 763950 w 856875"/>
              <a:gd name="connsiteY7" fmla="*/ 157329 h 1245763"/>
              <a:gd name="connsiteX8" fmla="*/ 532396 w 856875"/>
              <a:gd name="connsiteY8" fmla="*/ 0 h 1245763"/>
              <a:gd name="connsiteX9" fmla="*/ 233917 w 856875"/>
              <a:gd name="connsiteY9" fmla="*/ 121728 h 1245763"/>
              <a:gd name="connsiteX10" fmla="*/ 24 w 856875"/>
              <a:gd name="connsiteY10" fmla="*/ 10810 h 1245763"/>
              <a:gd name="connsiteX0" fmla="*/ 24 w 856875"/>
              <a:gd name="connsiteY0" fmla="*/ 10810 h 1245763"/>
              <a:gd name="connsiteX1" fmla="*/ 2642 w 856875"/>
              <a:gd name="connsiteY1" fmla="*/ 102487 h 1245763"/>
              <a:gd name="connsiteX2" fmla="*/ 254877 w 856875"/>
              <a:gd name="connsiteY2" fmla="*/ 268330 h 1245763"/>
              <a:gd name="connsiteX3" fmla="*/ 524153 w 856875"/>
              <a:gd name="connsiteY3" fmla="*/ 173208 h 1245763"/>
              <a:gd name="connsiteX4" fmla="*/ 760802 w 856875"/>
              <a:gd name="connsiteY4" fmla="*/ 617729 h 1245763"/>
              <a:gd name="connsiteX5" fmla="*/ 856832 w 856875"/>
              <a:gd name="connsiteY5" fmla="*/ 1245763 h 1245763"/>
              <a:gd name="connsiteX6" fmla="*/ 850768 w 856875"/>
              <a:gd name="connsiteY6" fmla="*/ 428098 h 1245763"/>
              <a:gd name="connsiteX7" fmla="*/ 763950 w 856875"/>
              <a:gd name="connsiteY7" fmla="*/ 157329 h 1245763"/>
              <a:gd name="connsiteX8" fmla="*/ 532396 w 856875"/>
              <a:gd name="connsiteY8" fmla="*/ 0 h 1245763"/>
              <a:gd name="connsiteX9" fmla="*/ 233917 w 856875"/>
              <a:gd name="connsiteY9" fmla="*/ 121728 h 1245763"/>
              <a:gd name="connsiteX10" fmla="*/ 24 w 856875"/>
              <a:gd name="connsiteY10" fmla="*/ 10810 h 1245763"/>
              <a:gd name="connsiteX0" fmla="*/ 24 w 856875"/>
              <a:gd name="connsiteY0" fmla="*/ 10810 h 1245763"/>
              <a:gd name="connsiteX1" fmla="*/ 2642 w 856875"/>
              <a:gd name="connsiteY1" fmla="*/ 102487 h 1245763"/>
              <a:gd name="connsiteX2" fmla="*/ 254877 w 856875"/>
              <a:gd name="connsiteY2" fmla="*/ 268330 h 1245763"/>
              <a:gd name="connsiteX3" fmla="*/ 529996 w 856875"/>
              <a:gd name="connsiteY3" fmla="*/ 178536 h 1245763"/>
              <a:gd name="connsiteX4" fmla="*/ 760802 w 856875"/>
              <a:gd name="connsiteY4" fmla="*/ 617729 h 1245763"/>
              <a:gd name="connsiteX5" fmla="*/ 856832 w 856875"/>
              <a:gd name="connsiteY5" fmla="*/ 1245763 h 1245763"/>
              <a:gd name="connsiteX6" fmla="*/ 850768 w 856875"/>
              <a:gd name="connsiteY6" fmla="*/ 428098 h 1245763"/>
              <a:gd name="connsiteX7" fmla="*/ 763950 w 856875"/>
              <a:gd name="connsiteY7" fmla="*/ 157329 h 1245763"/>
              <a:gd name="connsiteX8" fmla="*/ 532396 w 856875"/>
              <a:gd name="connsiteY8" fmla="*/ 0 h 1245763"/>
              <a:gd name="connsiteX9" fmla="*/ 233917 w 856875"/>
              <a:gd name="connsiteY9" fmla="*/ 121728 h 1245763"/>
              <a:gd name="connsiteX10" fmla="*/ 24 w 856875"/>
              <a:gd name="connsiteY10" fmla="*/ 10810 h 1245763"/>
              <a:gd name="connsiteX0" fmla="*/ 24 w 856901"/>
              <a:gd name="connsiteY0" fmla="*/ 10810 h 1245763"/>
              <a:gd name="connsiteX1" fmla="*/ 2642 w 856901"/>
              <a:gd name="connsiteY1" fmla="*/ 102487 h 1245763"/>
              <a:gd name="connsiteX2" fmla="*/ 254877 w 856901"/>
              <a:gd name="connsiteY2" fmla="*/ 268330 h 1245763"/>
              <a:gd name="connsiteX3" fmla="*/ 529996 w 856901"/>
              <a:gd name="connsiteY3" fmla="*/ 178536 h 1245763"/>
              <a:gd name="connsiteX4" fmla="*/ 760802 w 856901"/>
              <a:gd name="connsiteY4" fmla="*/ 617729 h 1245763"/>
              <a:gd name="connsiteX5" fmla="*/ 856832 w 856901"/>
              <a:gd name="connsiteY5" fmla="*/ 1245763 h 1245763"/>
              <a:gd name="connsiteX6" fmla="*/ 853690 w 856901"/>
              <a:gd name="connsiteY6" fmla="*/ 481378 h 1245763"/>
              <a:gd name="connsiteX7" fmla="*/ 763950 w 856901"/>
              <a:gd name="connsiteY7" fmla="*/ 157329 h 1245763"/>
              <a:gd name="connsiteX8" fmla="*/ 532396 w 856901"/>
              <a:gd name="connsiteY8" fmla="*/ 0 h 1245763"/>
              <a:gd name="connsiteX9" fmla="*/ 233917 w 856901"/>
              <a:gd name="connsiteY9" fmla="*/ 121728 h 1245763"/>
              <a:gd name="connsiteX10" fmla="*/ 24 w 856901"/>
              <a:gd name="connsiteY10" fmla="*/ 10810 h 124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6901" h="1245763">
                <a:moveTo>
                  <a:pt x="24" y="10810"/>
                </a:moveTo>
                <a:cubicBezTo>
                  <a:pt x="-304" y="48873"/>
                  <a:pt x="2970" y="64424"/>
                  <a:pt x="2642" y="102487"/>
                </a:cubicBezTo>
                <a:lnTo>
                  <a:pt x="254877" y="268330"/>
                </a:lnTo>
                <a:lnTo>
                  <a:pt x="529996" y="178536"/>
                </a:lnTo>
                <a:lnTo>
                  <a:pt x="760802" y="617729"/>
                </a:lnTo>
                <a:lnTo>
                  <a:pt x="856832" y="1245763"/>
                </a:lnTo>
                <a:cubicBezTo>
                  <a:pt x="857505" y="990716"/>
                  <a:pt x="853017" y="736425"/>
                  <a:pt x="853690" y="481378"/>
                </a:cubicBezTo>
                <a:lnTo>
                  <a:pt x="763950" y="157329"/>
                </a:lnTo>
                <a:lnTo>
                  <a:pt x="532396" y="0"/>
                </a:lnTo>
                <a:lnTo>
                  <a:pt x="233917" y="121728"/>
                </a:lnTo>
                <a:cubicBezTo>
                  <a:pt x="154979" y="90083"/>
                  <a:pt x="78962" y="42455"/>
                  <a:pt x="24" y="10810"/>
                </a:cubicBezTo>
                <a:close/>
              </a:path>
            </a:pathLst>
          </a:custGeom>
          <a:solidFill>
            <a:srgbClr val="FF0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Textfeld 14">
            <a:extLst>
              <a:ext uri="{FF2B5EF4-FFF2-40B4-BE49-F238E27FC236}">
                <a16:creationId xmlns:a16="http://schemas.microsoft.com/office/drawing/2014/main" id="{6C5B5C9B-94A1-4F11-9C89-A65AB89C6800}"/>
              </a:ext>
            </a:extLst>
          </p:cNvPr>
          <p:cNvSpPr txBox="1"/>
          <p:nvPr/>
        </p:nvSpPr>
        <p:spPr bwMode="auto">
          <a:xfrm>
            <a:off x="10161293" y="5559172"/>
            <a:ext cx="19719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/>
              <a:t>[Radenz et al., ACP, 2021]</a:t>
            </a:r>
            <a:endParaRPr lang="en-US" i="1" dirty="0"/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5C5B0DC9-1F6B-9B93-4922-908CD3058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</p:spTree>
    <p:extLst>
      <p:ext uri="{BB962C8B-B14F-4D97-AF65-F5344CB8AC3E}">
        <p14:creationId xmlns:p14="http://schemas.microsoft.com/office/powerpoint/2010/main" val="37375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0" grpId="0"/>
      <p:bldP spid="51" grpId="0" animBg="1"/>
      <p:bldP spid="52" grpId="0"/>
      <p:bldP spid="24" grpId="0"/>
      <p:bldP spid="48" grpId="0" animBg="1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42888"/>
            <a:ext cx="10979150" cy="1011238"/>
          </a:xfrm>
        </p:spPr>
        <p:txBody>
          <a:bodyPr>
            <a:normAutofit/>
          </a:bodyPr>
          <a:lstStyle/>
          <a:p>
            <a:r>
              <a:rPr lang="de-DE" sz="2600" b="1" dirty="0">
                <a:latin typeface="+mn-lt"/>
              </a:rPr>
              <a:t>Auxilliary in-situ instrumentation at Invercargill</a:t>
            </a:r>
            <a:endParaRPr lang="en-US" sz="2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20010"/>
            <a:ext cx="11496600" cy="1868487"/>
          </a:xfrm>
        </p:spPr>
        <p:txBody>
          <a:bodyPr/>
          <a:lstStyle/>
          <a:p>
            <a:r>
              <a:rPr lang="de-DE" sz="2400" dirty="0"/>
              <a:t>Aerosol </a:t>
            </a:r>
            <a:r>
              <a:rPr lang="de-DE" sz="2400" dirty="0" err="1"/>
              <a:t>size</a:t>
            </a:r>
            <a:r>
              <a:rPr lang="de-DE" sz="2400" dirty="0"/>
              <a:t> distribution from 5 nm to 32µm</a:t>
            </a:r>
          </a:p>
          <a:p>
            <a:r>
              <a:rPr lang="de-DE" sz="2400" dirty="0"/>
              <a:t>Cloud Condensation Nuclei Counter (CCNC)</a:t>
            </a:r>
          </a:p>
          <a:p>
            <a:r>
              <a:rPr lang="en-US" sz="2400" dirty="0"/>
              <a:t>Ice Nucleating Particle (INP)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4" r="32491"/>
          <a:stretch/>
        </p:blipFill>
        <p:spPr>
          <a:xfrm>
            <a:off x="1367840" y="2188284"/>
            <a:ext cx="1910389" cy="3949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69" y="1932854"/>
            <a:ext cx="2725552" cy="4205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060848"/>
            <a:ext cx="2088232" cy="4268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AFD56-7EF0-A784-4106-BC1386EC3AC8}"/>
              </a:ext>
            </a:extLst>
          </p:cNvPr>
          <p:cNvSpPr txBox="1"/>
          <p:nvPr/>
        </p:nvSpPr>
        <p:spPr>
          <a:xfrm>
            <a:off x="834687" y="6328952"/>
            <a:ext cx="324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SMPS DURAG EDM 665 WRAS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7A082B-D6E2-1E76-16CE-02C80AF3BE8F}"/>
              </a:ext>
            </a:extLst>
          </p:cNvPr>
          <p:cNvSpPr txBox="1"/>
          <p:nvPr/>
        </p:nvSpPr>
        <p:spPr>
          <a:xfrm>
            <a:off x="4277798" y="6337321"/>
            <a:ext cx="363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Cloud </a:t>
            </a:r>
            <a:r>
              <a:rPr lang="de-DE" sz="1800" dirty="0" err="1"/>
              <a:t>Condensation</a:t>
            </a:r>
            <a:r>
              <a:rPr lang="de-DE" sz="1800" dirty="0"/>
              <a:t> Nuclei Counter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393A15-055B-ED53-E719-5EF266B7E3AE}"/>
              </a:ext>
            </a:extLst>
          </p:cNvPr>
          <p:cNvSpPr txBox="1"/>
          <p:nvPr/>
        </p:nvSpPr>
        <p:spPr>
          <a:xfrm>
            <a:off x="7716180" y="6337321"/>
            <a:ext cx="363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Low-Volume Filter </a:t>
            </a:r>
            <a:r>
              <a:rPr lang="de-DE" sz="1800" dirty="0" err="1"/>
              <a:t>sampler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9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11725509" y="6494703"/>
            <a:ext cx="466491" cy="366183"/>
          </a:xfrm>
        </p:spPr>
        <p:txBody>
          <a:bodyPr/>
          <a:lstStyle/>
          <a:p>
            <a:fld id="{1D522143-CE50-46CE-BAE4-BFE55FD4A96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248978"/>
            <a:ext cx="6593732" cy="48876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248978"/>
            <a:ext cx="6593732" cy="488766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248978"/>
            <a:ext cx="6593732" cy="488766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35" y="1536950"/>
            <a:ext cx="6593732" cy="488766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4" y="3859668"/>
            <a:ext cx="475489" cy="2381509"/>
          </a:xfrm>
          <a:prstGeom prst="rect">
            <a:avLst/>
          </a:prstGeom>
        </p:spPr>
      </p:pic>
      <p:sp>
        <p:nvSpPr>
          <p:cNvPr id="19" name="Inhaltsplatzhalter 3"/>
          <p:cNvSpPr txBox="1">
            <a:spLocks/>
          </p:cNvSpPr>
          <p:nvPr/>
        </p:nvSpPr>
        <p:spPr>
          <a:xfrm>
            <a:off x="846486" y="3770743"/>
            <a:ext cx="2398599" cy="449608"/>
          </a:xfrm>
          <a:prstGeom prst="rect">
            <a:avLst/>
          </a:prstGeom>
        </p:spPr>
        <p:txBody>
          <a:bodyPr vert="horz" lIns="110557" tIns="55279" rIns="110557" bIns="55279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7" dirty="0"/>
              <a:t>aerosol particles</a:t>
            </a:r>
          </a:p>
        </p:txBody>
      </p:sp>
      <p:sp>
        <p:nvSpPr>
          <p:cNvPr id="20" name="Inhaltsplatzhalter 3"/>
          <p:cNvSpPr txBox="1">
            <a:spLocks/>
          </p:cNvSpPr>
          <p:nvPr/>
        </p:nvSpPr>
        <p:spPr>
          <a:xfrm>
            <a:off x="846485" y="4363991"/>
            <a:ext cx="2398599" cy="449608"/>
          </a:xfrm>
          <a:prstGeom prst="rect">
            <a:avLst/>
          </a:prstGeom>
        </p:spPr>
        <p:txBody>
          <a:bodyPr vert="horz" lIns="110557" tIns="55279" rIns="110557" bIns="55279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7" dirty="0"/>
              <a:t>cloud droplets</a:t>
            </a:r>
          </a:p>
        </p:txBody>
      </p:sp>
      <p:sp>
        <p:nvSpPr>
          <p:cNvPr id="21" name="Inhaltsplatzhalter 3"/>
          <p:cNvSpPr txBox="1">
            <a:spLocks/>
          </p:cNvSpPr>
          <p:nvPr/>
        </p:nvSpPr>
        <p:spPr>
          <a:xfrm>
            <a:off x="846486" y="4980944"/>
            <a:ext cx="2398599" cy="449608"/>
          </a:xfrm>
          <a:prstGeom prst="rect">
            <a:avLst/>
          </a:prstGeom>
        </p:spPr>
        <p:txBody>
          <a:bodyPr vert="horz" lIns="110557" tIns="55279" rIns="110557" bIns="55279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7" dirty="0"/>
              <a:t>ice particles</a:t>
            </a:r>
          </a:p>
        </p:txBody>
      </p:sp>
      <p:sp>
        <p:nvSpPr>
          <p:cNvPr id="22" name="Inhaltsplatzhalter 3"/>
          <p:cNvSpPr txBox="1">
            <a:spLocks/>
          </p:cNvSpPr>
          <p:nvPr/>
        </p:nvSpPr>
        <p:spPr>
          <a:xfrm>
            <a:off x="846483" y="5473753"/>
            <a:ext cx="2398599" cy="449608"/>
          </a:xfrm>
          <a:prstGeom prst="rect">
            <a:avLst/>
          </a:prstGeom>
        </p:spPr>
        <p:txBody>
          <a:bodyPr vert="horz" lIns="110557" tIns="55279" rIns="110557" bIns="55279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7" dirty="0"/>
              <a:t>large ice particles</a:t>
            </a:r>
          </a:p>
        </p:txBody>
      </p:sp>
      <p:sp>
        <p:nvSpPr>
          <p:cNvPr id="23" name="Inhaltsplatzhalter 3"/>
          <p:cNvSpPr txBox="1">
            <a:spLocks/>
          </p:cNvSpPr>
          <p:nvPr/>
        </p:nvSpPr>
        <p:spPr>
          <a:xfrm>
            <a:off x="846481" y="5941507"/>
            <a:ext cx="2398599" cy="449608"/>
          </a:xfrm>
          <a:prstGeom prst="rect">
            <a:avLst/>
          </a:prstGeom>
        </p:spPr>
        <p:txBody>
          <a:bodyPr vert="horz" lIns="110557" tIns="55279" rIns="110557" bIns="55279"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7" dirty="0"/>
              <a:t>rain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776014" y="5294523"/>
            <a:ext cx="752932" cy="584775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50" charset="0"/>
              </a:rPr>
              <a:t>warm</a:t>
            </a:r>
          </a:p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50" charset="0"/>
              </a:rPr>
              <a:t>rain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735960" y="2287572"/>
            <a:ext cx="1691792" cy="584775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50" charset="0"/>
              </a:rPr>
              <a:t>heterogeneous ice formation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893068" y="1491192"/>
            <a:ext cx="1971493" cy="584775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50" charset="0"/>
              </a:rPr>
              <a:t>+ homogeneous ice formation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9864561" y="4906353"/>
            <a:ext cx="1120125" cy="338554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50" charset="0"/>
              </a:rPr>
              <a:t>cold rain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7998763" y="3357234"/>
            <a:ext cx="1020518" cy="338554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50" charset="0"/>
              </a:rPr>
              <a:t>riming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0548357" y="3295784"/>
            <a:ext cx="1410397" cy="338554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50" charset="0"/>
              </a:rPr>
              <a:t>aggregation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73319" y="-8351"/>
            <a:ext cx="11784248" cy="83493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600" u="sng" dirty="0">
                <a:latin typeface="+mn-lt"/>
              </a:rPr>
              <a:t>Motivation 1 – the masked relevance of aerosol in cloud processes</a:t>
            </a:r>
            <a:r>
              <a:rPr lang="en-US" sz="2400" u="sng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76520" y="6272320"/>
            <a:ext cx="1401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/>
              <a:t>©M. Radenz</a:t>
            </a:r>
            <a:endParaRPr lang="en-US" sz="16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5840" y="376926"/>
            <a:ext cx="11927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Complex entanglement of aerosol, cloud dynamics and the formation of hydrometeors and 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Role of aerosol by far not clarified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de-DE" sz="2400" dirty="0"/>
              <a:t>But also other (thermodynamic) contributions </a:t>
            </a:r>
          </a:p>
          <a:p>
            <a:pPr>
              <a:tabLst>
                <a:tab pos="268288" algn="l"/>
              </a:tabLst>
            </a:pPr>
            <a:r>
              <a:rPr lang="de-DE" sz="2400" dirty="0"/>
              <a:t>	still not well constrained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0808" y="2459987"/>
            <a:ext cx="4658484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</a:rPr>
              <a:t>What is the role of aerosol and turbulence in the evolution of cloud systems?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35960" y="2276872"/>
            <a:ext cx="172819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8BB91E4A-4CF7-D0BA-875F-61E855BF2A65}"/>
              </a:ext>
            </a:extLst>
          </p:cNvPr>
          <p:cNvSpPr txBox="1">
            <a:spLocks/>
          </p:cNvSpPr>
          <p:nvPr/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Patric Seifert (seifert@tropos.de), ACI over New Zealand, 21 March 2025, PrePEP Bonn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25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Inhaltsplatzhalter 3"/>
          <p:cNvSpPr>
            <a:spLocks/>
          </p:cNvSpPr>
          <p:nvPr/>
        </p:nvSpPr>
        <p:spPr bwMode="auto">
          <a:xfrm>
            <a:off x="1782772" y="4927015"/>
            <a:ext cx="1127873" cy="36997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lIns="110557" tIns="55279" rIns="110557" bIns="55279"/>
          <a:lstStyle>
            <a:lvl1pPr marL="342876" indent="-342876" algn="l" defTabSz="457167">
              <a:spcBef>
                <a:spcPts val="0"/>
              </a:spcBef>
              <a:buFont typeface="Arial"/>
              <a:buChar char="•"/>
              <a:defRPr sz="1800" b="1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4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600"/>
              <a:t>&lt; 50 cm</a:t>
            </a:r>
            <a:r>
              <a:rPr lang="en-US" sz="1600" baseline="30000"/>
              <a:t>-3</a:t>
            </a:r>
          </a:p>
        </p:txBody>
      </p:sp>
      <p:sp>
        <p:nvSpPr>
          <p:cNvPr id="9" name="Inhaltsplatzhalter 3"/>
          <p:cNvSpPr>
            <a:spLocks/>
          </p:cNvSpPr>
          <p:nvPr/>
        </p:nvSpPr>
        <p:spPr bwMode="auto">
          <a:xfrm>
            <a:off x="2700556" y="3859907"/>
            <a:ext cx="1276889" cy="36997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lIns="110557" tIns="55279" rIns="110557" bIns="55279"/>
          <a:lstStyle>
            <a:lvl1pPr marL="342876" indent="-342876" algn="l" defTabSz="457167">
              <a:spcBef>
                <a:spcPts val="0"/>
              </a:spcBef>
              <a:buFont typeface="Arial"/>
              <a:buChar char="•"/>
              <a:defRPr sz="1800" b="1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4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600"/>
              <a:t>~1000 cm</a:t>
            </a:r>
            <a:r>
              <a:rPr lang="en-US" sz="1600" baseline="30000"/>
              <a:t>-3</a:t>
            </a:r>
          </a:p>
        </p:txBody>
      </p:sp>
      <p:sp>
        <p:nvSpPr>
          <p:cNvPr id="10" name="Inhaltsplatzhalter 3"/>
          <p:cNvSpPr>
            <a:spLocks/>
          </p:cNvSpPr>
          <p:nvPr/>
        </p:nvSpPr>
        <p:spPr bwMode="auto">
          <a:xfrm>
            <a:off x="1871749" y="2823734"/>
            <a:ext cx="1189068" cy="36997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lIns="110557" tIns="55279" rIns="110557" bIns="55279"/>
          <a:lstStyle>
            <a:lvl1pPr marL="342876" indent="-342876" algn="l" defTabSz="457167">
              <a:spcBef>
                <a:spcPts val="0"/>
              </a:spcBef>
              <a:buFont typeface="Arial"/>
              <a:buChar char="•"/>
              <a:defRPr sz="1800" b="1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4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600"/>
              <a:t>~100 cm</a:t>
            </a:r>
            <a:r>
              <a:rPr lang="en-US" sz="1600" baseline="30000"/>
              <a:t>-3</a:t>
            </a:r>
          </a:p>
        </p:txBody>
      </p:sp>
      <p:sp>
        <p:nvSpPr>
          <p:cNvPr id="11" name="Inhaltsplatzhalter 3"/>
          <p:cNvSpPr>
            <a:spLocks/>
          </p:cNvSpPr>
          <p:nvPr/>
        </p:nvSpPr>
        <p:spPr bwMode="auto">
          <a:xfrm>
            <a:off x="2617632" y="1391749"/>
            <a:ext cx="1276889" cy="36997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lIns="110557" tIns="55279" rIns="110557" bIns="55279"/>
          <a:lstStyle>
            <a:lvl1pPr marL="342876" indent="-342876" algn="l" defTabSz="457167">
              <a:spcBef>
                <a:spcPts val="0"/>
              </a:spcBef>
              <a:buFont typeface="Arial"/>
              <a:buChar char="•"/>
              <a:defRPr sz="1800" b="1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4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600"/>
              <a:t>~1000 cm</a:t>
            </a:r>
            <a:r>
              <a:rPr lang="en-US" sz="1600" baseline="30000"/>
              <a:t>-3</a:t>
            </a:r>
          </a:p>
        </p:txBody>
      </p:sp>
      <p:sp>
        <p:nvSpPr>
          <p:cNvPr id="12" name="Stern mit 5 Zacken 16"/>
          <p:cNvSpPr/>
          <p:nvPr/>
        </p:nvSpPr>
        <p:spPr bwMode="auto">
          <a:xfrm>
            <a:off x="1520643" y="4839768"/>
            <a:ext cx="145716" cy="138933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3" name="Stern mit 5 Zacken 18"/>
          <p:cNvSpPr/>
          <p:nvPr/>
        </p:nvSpPr>
        <p:spPr bwMode="auto">
          <a:xfrm>
            <a:off x="2440123" y="3828848"/>
            <a:ext cx="145716" cy="138933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4" name="Stern mit 5 Zacken 19"/>
          <p:cNvSpPr/>
          <p:nvPr/>
        </p:nvSpPr>
        <p:spPr bwMode="auto">
          <a:xfrm>
            <a:off x="1528263" y="2848408"/>
            <a:ext cx="145716" cy="138933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5" name="Stern mit 5 Zacken 20"/>
          <p:cNvSpPr/>
          <p:nvPr/>
        </p:nvSpPr>
        <p:spPr bwMode="auto">
          <a:xfrm>
            <a:off x="2399483" y="1789227"/>
            <a:ext cx="145716" cy="138933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6" name="Textfeld 23"/>
          <p:cNvSpPr>
            <a:spLocks/>
          </p:cNvSpPr>
          <p:nvPr/>
        </p:nvSpPr>
        <p:spPr bwMode="auto">
          <a:xfrm>
            <a:off x="1540028" y="1021764"/>
            <a:ext cx="1479697" cy="366560"/>
          </a:xfrm>
          <a:prstGeom prst="rect">
            <a:avLst/>
          </a:prstGeom>
          <a:noFill/>
          <a:ln>
            <a:noFill/>
          </a:ln>
        </p:spPr>
        <p:txBody>
          <a:bodyPr vert="horz" wrap="square" lIns="120000" tIns="60000" rIns="120000" bIns="60000" compatLnSpc="0">
            <a:spAutoFit/>
          </a:bodyPr>
          <a:lstStyle/>
          <a:p>
            <a:pPr lvl="0">
              <a:defRPr/>
            </a:pPr>
            <a:r>
              <a:rPr lang="en-US" sz="1600" b="1">
                <a:latin typeface="Helvetica"/>
                <a:ea typeface="Andale Sans UI"/>
                <a:cs typeface="Helvetica"/>
              </a:rPr>
              <a:t>present day</a:t>
            </a:r>
            <a:endParaRPr lang="de-DE" sz="1600" b="1">
              <a:latin typeface="Helvetica"/>
              <a:ea typeface="Andale Sans UI"/>
              <a:cs typeface="Helvetica"/>
            </a:endParaRPr>
          </a:p>
        </p:txBody>
      </p:sp>
      <p:pic>
        <p:nvPicPr>
          <p:cNvPr id="21" name="Inhaltsplatzhalter 6"/>
          <p:cNvPicPr>
            <a:picLocks noChangeAspect="1"/>
          </p:cNvPicPr>
          <p:nvPr/>
        </p:nvPicPr>
        <p:blipFill>
          <a:blip r:embed="rId3"/>
          <a:srcRect t="46974" r="2108" b="30097"/>
          <a:stretch/>
        </p:blipFill>
        <p:spPr bwMode="auto">
          <a:xfrm>
            <a:off x="4443930" y="2422363"/>
            <a:ext cx="7734668" cy="3226363"/>
          </a:xfrm>
          <a:prstGeom prst="rect">
            <a:avLst/>
          </a:prstGeom>
        </p:spPr>
      </p:pic>
      <p:sp>
        <p:nvSpPr>
          <p:cNvPr id="22" name="Inhaltsplatzhalter 3"/>
          <p:cNvSpPr>
            <a:spLocks/>
          </p:cNvSpPr>
          <p:nvPr/>
        </p:nvSpPr>
        <p:spPr bwMode="auto">
          <a:xfrm>
            <a:off x="5477607" y="4849241"/>
            <a:ext cx="1143648" cy="411964"/>
          </a:xfrm>
          <a:prstGeom prst="rect">
            <a:avLst/>
          </a:prstGeom>
        </p:spPr>
        <p:txBody>
          <a:bodyPr vert="horz" lIns="110557" tIns="55279" rIns="110557" bIns="55279"/>
          <a:lstStyle>
            <a:lvl1pPr marL="342876" indent="-342876" algn="l" defTabSz="457167">
              <a:spcBef>
                <a:spcPts val="0"/>
              </a:spcBef>
              <a:buFont typeface="Arial"/>
              <a:buChar char="•"/>
              <a:defRPr sz="1800" b="1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4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33"/>
              <a:t>&lt; 5 m</a:t>
            </a:r>
            <a:r>
              <a:rPr lang="en-US" sz="2133" baseline="30000"/>
              <a:t>-3</a:t>
            </a:r>
            <a:endParaRPr lang="en-US" sz="1600"/>
          </a:p>
        </p:txBody>
      </p:sp>
      <p:sp>
        <p:nvSpPr>
          <p:cNvPr id="23" name="Inhaltsplatzhalter 3"/>
          <p:cNvSpPr>
            <a:spLocks/>
          </p:cNvSpPr>
          <p:nvPr/>
        </p:nvSpPr>
        <p:spPr bwMode="auto">
          <a:xfrm>
            <a:off x="8101571" y="3057495"/>
            <a:ext cx="1823328" cy="411964"/>
          </a:xfrm>
          <a:prstGeom prst="rect">
            <a:avLst/>
          </a:prstGeom>
        </p:spPr>
        <p:txBody>
          <a:bodyPr vert="horz" lIns="110557" tIns="55279" rIns="110557" bIns="55279"/>
          <a:lstStyle>
            <a:lvl1pPr marL="342876" indent="-342876" algn="l" defTabSz="457167">
              <a:spcBef>
                <a:spcPts val="0"/>
              </a:spcBef>
              <a:buFont typeface="Arial"/>
              <a:buChar char="•"/>
              <a:defRPr sz="1800" b="1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4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33"/>
              <a:t>~ 100 m</a:t>
            </a:r>
            <a:r>
              <a:rPr lang="en-US" sz="2133" baseline="30000"/>
              <a:t>-3</a:t>
            </a:r>
            <a:endParaRPr lang="en-US" sz="1600"/>
          </a:p>
        </p:txBody>
      </p:sp>
      <p:sp>
        <p:nvSpPr>
          <p:cNvPr id="24" name="Stern mit 5 Zacken 35"/>
          <p:cNvSpPr/>
          <p:nvPr/>
        </p:nvSpPr>
        <p:spPr bwMode="auto">
          <a:xfrm>
            <a:off x="6492473" y="4929069"/>
            <a:ext cx="145716" cy="138933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5" name="Stern mit 5 Zacken 36"/>
          <p:cNvSpPr/>
          <p:nvPr/>
        </p:nvSpPr>
        <p:spPr bwMode="auto">
          <a:xfrm>
            <a:off x="8127168" y="3481705"/>
            <a:ext cx="145716" cy="138933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8" name="Textfeld 43"/>
          <p:cNvSpPr>
            <a:spLocks/>
          </p:cNvSpPr>
          <p:nvPr/>
        </p:nvSpPr>
        <p:spPr bwMode="auto">
          <a:xfrm>
            <a:off x="7294832" y="5597795"/>
            <a:ext cx="3388200" cy="325651"/>
          </a:xfrm>
          <a:prstGeom prst="rect">
            <a:avLst/>
          </a:prstGeom>
          <a:noFill/>
          <a:ln>
            <a:noFill/>
          </a:ln>
        </p:spPr>
        <p:txBody>
          <a:bodyPr vert="horz" wrap="square" lIns="120000" tIns="60000" rIns="120000" bIns="60000" compatLnSpc="0">
            <a:spAutoFit/>
          </a:bodyPr>
          <a:lstStyle/>
          <a:p>
            <a:pPr lvl="0" algn="r">
              <a:defRPr/>
            </a:pPr>
            <a:r>
              <a:rPr lang="de-DE" sz="1333" i="1" dirty="0">
                <a:latin typeface="Helvetica"/>
                <a:ea typeface="Andale Sans UI"/>
                <a:cs typeface="Helvetica"/>
              </a:rPr>
              <a:t>[Vergara-Temprado 2017 ACP]</a:t>
            </a:r>
          </a:p>
        </p:txBody>
      </p:sp>
      <p:sp>
        <p:nvSpPr>
          <p:cNvPr id="29" name="Rechteck 44"/>
          <p:cNvSpPr/>
          <p:nvPr/>
        </p:nvSpPr>
        <p:spPr bwMode="auto">
          <a:xfrm>
            <a:off x="7384272" y="2378289"/>
            <a:ext cx="1959233" cy="266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0" name="Inhaltsplatzhalter 3"/>
          <p:cNvSpPr>
            <a:spLocks/>
          </p:cNvSpPr>
          <p:nvPr/>
        </p:nvSpPr>
        <p:spPr bwMode="auto">
          <a:xfrm>
            <a:off x="4787429" y="1972547"/>
            <a:ext cx="6118752" cy="694487"/>
          </a:xfrm>
          <a:prstGeom prst="rect">
            <a:avLst/>
          </a:prstGeom>
        </p:spPr>
        <p:txBody>
          <a:bodyPr vert="horz" lIns="110557" tIns="55279" rIns="110557" bIns="55279"/>
          <a:lstStyle>
            <a:lvl1pPr marL="342876" indent="-342876" algn="l" defTabSz="457167">
              <a:spcBef>
                <a:spcPts val="0"/>
              </a:spcBef>
              <a:buFont typeface="Arial"/>
              <a:buChar char="•"/>
              <a:defRPr sz="1800" b="1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4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133" dirty="0"/>
              <a:t>Mean concentration of INP at ground </a:t>
            </a:r>
            <a:br>
              <a:rPr lang="en-US" sz="2133" dirty="0"/>
            </a:br>
            <a:r>
              <a:rPr lang="en-US" sz="1600" dirty="0"/>
              <a:t>for -15°C (dust and marine biogenic)</a:t>
            </a:r>
            <a:endParaRPr lang="en-US" sz="1400" dirty="0"/>
          </a:p>
        </p:txBody>
      </p:sp>
      <p:pic>
        <p:nvPicPr>
          <p:cNvPr id="32" name="Inhaltsplatzhalter 6">
            <a:extLst>
              <a:ext uri="{FF2B5EF4-FFF2-40B4-BE49-F238E27FC236}">
                <a16:creationId xmlns:a16="http://schemas.microsoft.com/office/drawing/2014/main" id="{3A0F37D6-3ACE-BF45-BE1C-01F770EDC6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07" b="33912"/>
          <a:stretch/>
        </p:blipFill>
        <p:spPr bwMode="auto">
          <a:xfrm>
            <a:off x="103098" y="925231"/>
            <a:ext cx="4202319" cy="4371757"/>
          </a:xfrm>
          <a:prstGeom prst="rect">
            <a:avLst/>
          </a:prstGeom>
        </p:spPr>
      </p:pic>
      <p:sp>
        <p:nvSpPr>
          <p:cNvPr id="35" name="Rechteck 30">
            <a:extLst>
              <a:ext uri="{FF2B5EF4-FFF2-40B4-BE49-F238E27FC236}">
                <a16:creationId xmlns:a16="http://schemas.microsoft.com/office/drawing/2014/main" id="{5AD44492-E34C-D84D-954B-F85056C3D740}"/>
              </a:ext>
            </a:extLst>
          </p:cNvPr>
          <p:cNvSpPr/>
          <p:nvPr/>
        </p:nvSpPr>
        <p:spPr bwMode="auto">
          <a:xfrm>
            <a:off x="3821" y="1523661"/>
            <a:ext cx="342900" cy="1533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36" name="Rechteck 30">
            <a:extLst>
              <a:ext uri="{FF2B5EF4-FFF2-40B4-BE49-F238E27FC236}">
                <a16:creationId xmlns:a16="http://schemas.microsoft.com/office/drawing/2014/main" id="{4273B006-6CD8-0449-8A6F-83234EF4F108}"/>
              </a:ext>
            </a:extLst>
          </p:cNvPr>
          <p:cNvSpPr/>
          <p:nvPr/>
        </p:nvSpPr>
        <p:spPr bwMode="auto">
          <a:xfrm>
            <a:off x="3821" y="3654899"/>
            <a:ext cx="342900" cy="1533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37" name="Inhaltsplatzhalter 6">
            <a:extLst>
              <a:ext uri="{FF2B5EF4-FFF2-40B4-BE49-F238E27FC236}">
                <a16:creationId xmlns:a16="http://schemas.microsoft.com/office/drawing/2014/main" id="{AAB4B47D-945E-594E-8FB2-22DA9A18B7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20" t="66073" r="11741" b="16593"/>
          <a:stretch/>
        </p:blipFill>
        <p:spPr bwMode="auto">
          <a:xfrm>
            <a:off x="135105" y="5398582"/>
            <a:ext cx="3892769" cy="732231"/>
          </a:xfrm>
          <a:prstGeom prst="rect">
            <a:avLst/>
          </a:prstGeom>
        </p:spPr>
      </p:pic>
      <p:sp>
        <p:nvSpPr>
          <p:cNvPr id="27" name="Textfeld 7"/>
          <p:cNvSpPr>
            <a:spLocks/>
          </p:cNvSpPr>
          <p:nvPr/>
        </p:nvSpPr>
        <p:spPr bwMode="auto">
          <a:xfrm>
            <a:off x="545478" y="970727"/>
            <a:ext cx="2710597" cy="325651"/>
          </a:xfrm>
          <a:prstGeom prst="rect">
            <a:avLst/>
          </a:prstGeom>
          <a:noFill/>
          <a:ln>
            <a:noFill/>
          </a:ln>
        </p:spPr>
        <p:txBody>
          <a:bodyPr vert="horz" wrap="square" lIns="120000" tIns="60000" rIns="120000" bIns="60000" compatLnSpc="0">
            <a:spAutoFit/>
          </a:bodyPr>
          <a:lstStyle/>
          <a:p>
            <a:pPr algn="r">
              <a:defRPr/>
            </a:pPr>
            <a:r>
              <a:rPr lang="de-DE" sz="1333" b="1" dirty="0">
                <a:latin typeface="Helvetica"/>
                <a:ea typeface="Andale Sans UI"/>
                <a:cs typeface="Helvetica"/>
              </a:rPr>
              <a:t>[Hamilton 2014 PNAS]</a:t>
            </a:r>
          </a:p>
        </p:txBody>
      </p:sp>
      <p:sp>
        <p:nvSpPr>
          <p:cNvPr id="26" name="Stern mit 5 Zacken 36"/>
          <p:cNvSpPr/>
          <p:nvPr/>
        </p:nvSpPr>
        <p:spPr bwMode="auto">
          <a:xfrm>
            <a:off x="10352731" y="4710308"/>
            <a:ext cx="145716" cy="138933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3" name="Stern mit 5 Zacken 36"/>
          <p:cNvSpPr/>
          <p:nvPr/>
        </p:nvSpPr>
        <p:spPr bwMode="auto">
          <a:xfrm>
            <a:off x="7582074" y="5185723"/>
            <a:ext cx="145716" cy="138933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4" name="Stern mit 5 Zacken 36"/>
          <p:cNvSpPr/>
          <p:nvPr/>
        </p:nvSpPr>
        <p:spPr bwMode="auto">
          <a:xfrm>
            <a:off x="7786040" y="3232509"/>
            <a:ext cx="145716" cy="138933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7954111" y="2666376"/>
            <a:ext cx="161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Arctic/MOSAiC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 bwMode="auto">
          <a:xfrm>
            <a:off x="6843138" y="3208478"/>
            <a:ext cx="83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Leipzig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 bwMode="auto">
          <a:xfrm>
            <a:off x="8232033" y="3524092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Limassol, CY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 bwMode="auto">
          <a:xfrm>
            <a:off x="6523678" y="4649208"/>
            <a:ext cx="17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Punta Arenas, CL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 bwMode="auto">
          <a:xfrm>
            <a:off x="7681823" y="5185723"/>
            <a:ext cx="134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Neumayer 3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F8248-6073-C446-AC97-2189A731A5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77480" y="989765"/>
            <a:ext cx="6937056" cy="96845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sz="1800" dirty="0">
                <a:latin typeface="+mn-lt"/>
              </a:rPr>
              <a:t>Locations with long-term ground-based remote sensing by TROPOS Remote Sensing Department (RSD)</a:t>
            </a:r>
          </a:p>
        </p:txBody>
      </p:sp>
      <p:sp>
        <p:nvSpPr>
          <p:cNvPr id="42" name="Stern mit 5 Zacken 36"/>
          <p:cNvSpPr/>
          <p:nvPr/>
        </p:nvSpPr>
        <p:spPr bwMode="auto">
          <a:xfrm>
            <a:off x="4786308" y="1259099"/>
            <a:ext cx="517298" cy="437089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43" name="Stern mit 5 Zacken 36"/>
          <p:cNvSpPr/>
          <p:nvPr/>
        </p:nvSpPr>
        <p:spPr bwMode="auto">
          <a:xfrm>
            <a:off x="7858898" y="2615078"/>
            <a:ext cx="190427" cy="171705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47" name="TextBox 46"/>
          <p:cNvSpPr txBox="1"/>
          <p:nvPr/>
        </p:nvSpPr>
        <p:spPr bwMode="auto">
          <a:xfrm>
            <a:off x="9151925" y="4801935"/>
            <a:ext cx="142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New Zealand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911E5D-3E5B-01A5-C786-74DC607D4A40}"/>
              </a:ext>
            </a:extLst>
          </p:cNvPr>
          <p:cNvSpPr txBox="1">
            <a:spLocks/>
          </p:cNvSpPr>
          <p:nvPr/>
        </p:nvSpPr>
        <p:spPr bwMode="auto">
          <a:xfrm>
            <a:off x="224125" y="-21052"/>
            <a:ext cx="11165791" cy="968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2600" b="1" kern="0" dirty="0" err="1">
                <a:latin typeface="+mn-lt"/>
              </a:rPr>
              <a:t>Gobal</a:t>
            </a:r>
            <a:r>
              <a:rPr lang="de-DE" sz="2600" b="1" kern="0" dirty="0">
                <a:latin typeface="+mn-lt"/>
              </a:rPr>
              <a:t> </a:t>
            </a:r>
            <a:r>
              <a:rPr lang="de-DE" sz="2600" b="1" kern="0" dirty="0" err="1">
                <a:latin typeface="+mn-lt"/>
              </a:rPr>
              <a:t>maps</a:t>
            </a:r>
            <a:r>
              <a:rPr lang="de-DE" sz="2600" b="1" kern="0" dirty="0">
                <a:latin typeface="+mn-lt"/>
              </a:rPr>
              <a:t> </a:t>
            </a:r>
            <a:r>
              <a:rPr lang="de-DE" sz="2600" b="1" kern="0" dirty="0" err="1">
                <a:latin typeface="+mn-lt"/>
              </a:rPr>
              <a:t>of</a:t>
            </a:r>
            <a:r>
              <a:rPr lang="de-DE" sz="2600" b="1" kern="0" dirty="0">
                <a:latin typeface="+mn-lt"/>
              </a:rPr>
              <a:t> (</a:t>
            </a:r>
            <a:r>
              <a:rPr lang="de-DE" sz="2600" b="1" kern="0" dirty="0" err="1">
                <a:latin typeface="+mn-lt"/>
              </a:rPr>
              <a:t>near-surface</a:t>
            </a:r>
            <a:r>
              <a:rPr lang="de-DE" sz="2600" b="1" kern="0" dirty="0">
                <a:latin typeface="+mn-lt"/>
              </a:rPr>
              <a:t>) </a:t>
            </a:r>
            <a:r>
              <a:rPr lang="de-DE" sz="2600" b="1" kern="0" dirty="0" err="1">
                <a:latin typeface="+mn-lt"/>
              </a:rPr>
              <a:t>cloud</a:t>
            </a:r>
            <a:r>
              <a:rPr lang="de-DE" sz="2600" b="1" kern="0" dirty="0">
                <a:latin typeface="+mn-lt"/>
              </a:rPr>
              <a:t> </a:t>
            </a:r>
            <a:r>
              <a:rPr lang="de-DE" sz="2600" b="1" kern="0" dirty="0" err="1">
                <a:latin typeface="+mn-lt"/>
              </a:rPr>
              <a:t>condensation</a:t>
            </a:r>
            <a:r>
              <a:rPr lang="de-DE" sz="2600" b="1" kern="0" dirty="0">
                <a:latin typeface="+mn-lt"/>
              </a:rPr>
              <a:t> </a:t>
            </a:r>
            <a:r>
              <a:rPr lang="de-DE" sz="2600" b="1" kern="0" dirty="0" err="1">
                <a:latin typeface="+mn-lt"/>
              </a:rPr>
              <a:t>nuclei</a:t>
            </a:r>
            <a:r>
              <a:rPr lang="de-DE" sz="2600" b="1" kern="0" dirty="0">
                <a:latin typeface="+mn-lt"/>
              </a:rPr>
              <a:t> (CCN) and </a:t>
            </a:r>
            <a:r>
              <a:rPr lang="de-DE" sz="2600" b="1" kern="0" dirty="0" err="1">
                <a:latin typeface="+mn-lt"/>
              </a:rPr>
              <a:t>ice</a:t>
            </a:r>
            <a:r>
              <a:rPr lang="de-DE" sz="2600" b="1" kern="0" dirty="0">
                <a:latin typeface="+mn-lt"/>
              </a:rPr>
              <a:t> </a:t>
            </a:r>
            <a:r>
              <a:rPr lang="de-DE" sz="2600" b="1" kern="0" dirty="0" err="1">
                <a:latin typeface="+mn-lt"/>
              </a:rPr>
              <a:t>nucleating</a:t>
            </a:r>
            <a:r>
              <a:rPr lang="de-DE" sz="2600" b="1" kern="0" dirty="0">
                <a:latin typeface="+mn-lt"/>
              </a:rPr>
              <a:t> </a:t>
            </a:r>
            <a:r>
              <a:rPr lang="de-DE" sz="2600" b="1" kern="0" dirty="0" err="1">
                <a:latin typeface="+mn-lt"/>
              </a:rPr>
              <a:t>particle</a:t>
            </a:r>
            <a:r>
              <a:rPr lang="de-DE" sz="2600" b="1" kern="0" dirty="0">
                <a:latin typeface="+mn-lt"/>
              </a:rPr>
              <a:t> (INP) </a:t>
            </a:r>
            <a:r>
              <a:rPr lang="de-DE" sz="2600" b="1" kern="0" dirty="0" err="1">
                <a:latin typeface="+mn-lt"/>
              </a:rPr>
              <a:t>concentrations</a:t>
            </a:r>
            <a:r>
              <a:rPr lang="de-DE" sz="2600" b="1" kern="0" dirty="0">
                <a:latin typeface="+mn-lt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CDB3DE-77F8-1105-DBF1-BA7AF5AE35A6}"/>
              </a:ext>
            </a:extLst>
          </p:cNvPr>
          <p:cNvSpPr/>
          <p:nvPr/>
        </p:nvSpPr>
        <p:spPr>
          <a:xfrm>
            <a:off x="4633899" y="1141309"/>
            <a:ext cx="7048561" cy="6691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ern mit 5 Zacken 36">
            <a:extLst>
              <a:ext uri="{FF2B5EF4-FFF2-40B4-BE49-F238E27FC236}">
                <a16:creationId xmlns:a16="http://schemas.microsoft.com/office/drawing/2014/main" id="{4700338D-6B4C-DD06-41E6-B799341F3D64}"/>
              </a:ext>
            </a:extLst>
          </p:cNvPr>
          <p:cNvSpPr/>
          <p:nvPr/>
        </p:nvSpPr>
        <p:spPr bwMode="auto">
          <a:xfrm>
            <a:off x="7188477" y="3757945"/>
            <a:ext cx="145716" cy="138933"/>
          </a:xfrm>
          <a:prstGeom prst="star5">
            <a:avLst>
              <a:gd name="adj" fmla="val 26564"/>
              <a:gd name="hf" fmla="val 105146"/>
              <a:gd name="vf" fmla="val 110557"/>
            </a:avLst>
          </a:prstGeom>
          <a:solidFill>
            <a:srgbClr val="D40000"/>
          </a:solidFill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29DA9-5472-5A07-FFD3-17EB3C151A18}"/>
              </a:ext>
            </a:extLst>
          </p:cNvPr>
          <p:cNvSpPr txBox="1"/>
          <p:nvPr/>
        </p:nvSpPr>
        <p:spPr bwMode="auto">
          <a:xfrm>
            <a:off x="6180775" y="3829727"/>
            <a:ext cx="126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Cape Verde</a:t>
            </a:r>
            <a:endParaRPr lang="en-US" dirty="0"/>
          </a:p>
        </p:txBody>
      </p:sp>
      <p:sp>
        <p:nvSpPr>
          <p:cNvPr id="17" name="Fußzeilenplatzhalter 2">
            <a:extLst>
              <a:ext uri="{FF2B5EF4-FFF2-40B4-BE49-F238E27FC236}">
                <a16:creationId xmlns:a16="http://schemas.microsoft.com/office/drawing/2014/main" id="{153644C3-CAEB-8BD5-58E4-2FED016640AE}"/>
              </a:ext>
            </a:extLst>
          </p:cNvPr>
          <p:cNvSpPr txBox="1">
            <a:spLocks/>
          </p:cNvSpPr>
          <p:nvPr/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Patric Seifert (seifert@tropos.de), ACI over New Zealand, 21 March 2025, PrePEP Bonn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601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02640" y="4692129"/>
            <a:ext cx="6382741" cy="19538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6295" y="4848951"/>
            <a:ext cx="1616905" cy="998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Wolke 5"/>
          <p:cNvSpPr/>
          <p:nvPr/>
        </p:nvSpPr>
        <p:spPr>
          <a:xfrm rot="11253425">
            <a:off x="2153272" y="1339278"/>
            <a:ext cx="2581275" cy="1534917"/>
          </a:xfrm>
          <a:prstGeom prst="cloud">
            <a:avLst/>
          </a:prstGeom>
          <a:solidFill>
            <a:srgbClr val="FFFFFF">
              <a:alpha val="5607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2230840" y="1877140"/>
            <a:ext cx="2359246" cy="898752"/>
            <a:chOff x="3191602" y="2224110"/>
            <a:chExt cx="2359246" cy="1243727"/>
          </a:xfrm>
        </p:grpSpPr>
        <p:grpSp>
          <p:nvGrpSpPr>
            <p:cNvPr id="67" name="Gruppieren 66"/>
            <p:cNvGrpSpPr/>
            <p:nvPr/>
          </p:nvGrpSpPr>
          <p:grpSpPr>
            <a:xfrm rot="5201400" flipV="1">
              <a:off x="3215670" y="2263940"/>
              <a:ext cx="1179829" cy="1227965"/>
              <a:chOff x="-495300" y="2820292"/>
              <a:chExt cx="952500" cy="1023041"/>
            </a:xfrm>
          </p:grpSpPr>
          <p:sp>
            <p:nvSpPr>
              <p:cNvPr id="65" name="Gebogener Pfeil 64"/>
              <p:cNvSpPr/>
              <p:nvPr/>
            </p:nvSpPr>
            <p:spPr>
              <a:xfrm>
                <a:off x="-495300" y="2820292"/>
                <a:ext cx="895350" cy="946842"/>
              </a:xfrm>
              <a:prstGeom prst="circularArrow">
                <a:avLst>
                  <a:gd name="adj1" fmla="val 15334"/>
                  <a:gd name="adj2" fmla="val 1142319"/>
                  <a:gd name="adj3" fmla="val 20064313"/>
                  <a:gd name="adj4" fmla="val 9881946"/>
                  <a:gd name="adj5" fmla="val 19888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6" name="Gebogener Pfeil 65"/>
              <p:cNvSpPr/>
              <p:nvPr/>
            </p:nvSpPr>
            <p:spPr>
              <a:xfrm rot="10800000">
                <a:off x="-438150" y="2896491"/>
                <a:ext cx="895350" cy="946842"/>
              </a:xfrm>
              <a:prstGeom prst="circularArrow">
                <a:avLst>
                  <a:gd name="adj1" fmla="val 15334"/>
                  <a:gd name="adj2" fmla="val 1142319"/>
                  <a:gd name="adj3" fmla="val 20064313"/>
                  <a:gd name="adj4" fmla="val 9881946"/>
                  <a:gd name="adj5" fmla="val 19888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  <p:grpSp>
          <p:nvGrpSpPr>
            <p:cNvPr id="68" name="Gruppieren 67"/>
            <p:cNvGrpSpPr/>
            <p:nvPr/>
          </p:nvGrpSpPr>
          <p:grpSpPr>
            <a:xfrm rot="6730620">
              <a:off x="4333617" y="2186708"/>
              <a:ext cx="1179829" cy="1254633"/>
              <a:chOff x="-495300" y="2820292"/>
              <a:chExt cx="952500" cy="1023041"/>
            </a:xfrm>
          </p:grpSpPr>
          <p:sp>
            <p:nvSpPr>
              <p:cNvPr id="69" name="Gebogener Pfeil 68"/>
              <p:cNvSpPr/>
              <p:nvPr/>
            </p:nvSpPr>
            <p:spPr>
              <a:xfrm>
                <a:off x="-495300" y="2820292"/>
                <a:ext cx="895350" cy="946842"/>
              </a:xfrm>
              <a:prstGeom prst="circularArrow">
                <a:avLst>
                  <a:gd name="adj1" fmla="val 15334"/>
                  <a:gd name="adj2" fmla="val 1142319"/>
                  <a:gd name="adj3" fmla="val 20064313"/>
                  <a:gd name="adj4" fmla="val 9881946"/>
                  <a:gd name="adj5" fmla="val 19888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0" name="Gebogener Pfeil 69"/>
              <p:cNvSpPr/>
              <p:nvPr/>
            </p:nvSpPr>
            <p:spPr>
              <a:xfrm rot="10800000">
                <a:off x="-438150" y="2896491"/>
                <a:ext cx="895350" cy="946842"/>
              </a:xfrm>
              <a:prstGeom prst="circularArrow">
                <a:avLst>
                  <a:gd name="adj1" fmla="val 15334"/>
                  <a:gd name="adj2" fmla="val 1142319"/>
                  <a:gd name="adj3" fmla="val 20064313"/>
                  <a:gd name="adj4" fmla="val 9881946"/>
                  <a:gd name="adj5" fmla="val 19888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</p:grpSp>
      <p:grpSp>
        <p:nvGrpSpPr>
          <p:cNvPr id="8" name="Gruppieren 7"/>
          <p:cNvGrpSpPr/>
          <p:nvPr/>
        </p:nvGrpSpPr>
        <p:grpSpPr>
          <a:xfrm>
            <a:off x="2533006" y="1422352"/>
            <a:ext cx="1840574" cy="928809"/>
            <a:chOff x="3465499" y="1637982"/>
            <a:chExt cx="1840574" cy="1285320"/>
          </a:xfrm>
        </p:grpSpPr>
        <p:sp>
          <p:nvSpPr>
            <p:cNvPr id="16" name="Stern mit 6 Zacken 15"/>
            <p:cNvSpPr/>
            <p:nvPr/>
          </p:nvSpPr>
          <p:spPr>
            <a:xfrm>
              <a:off x="3886200" y="2001836"/>
              <a:ext cx="197963" cy="219075"/>
            </a:xfrm>
            <a:prstGeom prst="star6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7" name="Stern mit 6 Zacken 16"/>
            <p:cNvSpPr/>
            <p:nvPr/>
          </p:nvSpPr>
          <p:spPr>
            <a:xfrm>
              <a:off x="4201396" y="2397088"/>
              <a:ext cx="325793" cy="360538"/>
            </a:xfrm>
            <a:prstGeom prst="star6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8" name="Stern mit 6 Zacken 17"/>
            <p:cNvSpPr/>
            <p:nvPr/>
          </p:nvSpPr>
          <p:spPr>
            <a:xfrm>
              <a:off x="3465499" y="2562764"/>
              <a:ext cx="325793" cy="360538"/>
            </a:xfrm>
            <a:prstGeom prst="star6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9" name="Stern mit 6 Zacken 18"/>
            <p:cNvSpPr/>
            <p:nvPr/>
          </p:nvSpPr>
          <p:spPr>
            <a:xfrm>
              <a:off x="4965599" y="2519860"/>
              <a:ext cx="325793" cy="360538"/>
            </a:xfrm>
            <a:prstGeom prst="star6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0" name="Stern mit 6 Zacken 19"/>
            <p:cNvSpPr/>
            <p:nvPr/>
          </p:nvSpPr>
          <p:spPr>
            <a:xfrm>
              <a:off x="4276725" y="1937066"/>
              <a:ext cx="197963" cy="219075"/>
            </a:xfrm>
            <a:prstGeom prst="star6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1" name="Stern mit 6 Zacken 20"/>
            <p:cNvSpPr/>
            <p:nvPr/>
          </p:nvSpPr>
          <p:spPr>
            <a:xfrm>
              <a:off x="4181475" y="1637982"/>
              <a:ext cx="124473" cy="137748"/>
            </a:xfrm>
            <a:prstGeom prst="star6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2" name="Stern mit 6 Zacken 21"/>
            <p:cNvSpPr/>
            <p:nvPr/>
          </p:nvSpPr>
          <p:spPr>
            <a:xfrm>
              <a:off x="4848225" y="1792287"/>
              <a:ext cx="124473" cy="137748"/>
            </a:xfrm>
            <a:prstGeom prst="star6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3" name="Stern mit 6 Zacken 22"/>
            <p:cNvSpPr/>
            <p:nvPr/>
          </p:nvSpPr>
          <p:spPr>
            <a:xfrm>
              <a:off x="5181600" y="2116137"/>
              <a:ext cx="124473" cy="137748"/>
            </a:xfrm>
            <a:prstGeom prst="star6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427977" y="4576085"/>
            <a:ext cx="914400" cy="871910"/>
            <a:chOff x="5388739" y="5268031"/>
            <a:chExt cx="914400" cy="871910"/>
          </a:xfrm>
        </p:grpSpPr>
        <p:sp>
          <p:nvSpPr>
            <p:cNvPr id="15" name="Rechteck 14"/>
            <p:cNvSpPr/>
            <p:nvPr/>
          </p:nvSpPr>
          <p:spPr>
            <a:xfrm>
              <a:off x="5388739" y="5652754"/>
              <a:ext cx="914400" cy="4871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Cloud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Radar</a:t>
              </a:r>
            </a:p>
          </p:txBody>
        </p:sp>
        <p:sp>
          <p:nvSpPr>
            <p:cNvPr id="48" name="Kreis 47"/>
            <p:cNvSpPr/>
            <p:nvPr/>
          </p:nvSpPr>
          <p:spPr>
            <a:xfrm>
              <a:off x="5444580" y="5268031"/>
              <a:ext cx="262652" cy="360538"/>
            </a:xfrm>
            <a:prstGeom prst="pie">
              <a:avLst>
                <a:gd name="adj1" fmla="val 0"/>
                <a:gd name="adj2" fmla="val 10864013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3441675" y="4699205"/>
            <a:ext cx="914400" cy="748791"/>
            <a:chOff x="4402437" y="5391150"/>
            <a:chExt cx="914400" cy="748791"/>
          </a:xfrm>
        </p:grpSpPr>
        <p:sp>
          <p:nvSpPr>
            <p:cNvPr id="56" name="Rechteck 55"/>
            <p:cNvSpPr/>
            <p:nvPr/>
          </p:nvSpPr>
          <p:spPr>
            <a:xfrm>
              <a:off x="4402437" y="5652754"/>
              <a:ext cx="914400" cy="4871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Disdro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meter</a:t>
              </a:r>
            </a:p>
          </p:txBody>
        </p:sp>
        <p:sp>
          <p:nvSpPr>
            <p:cNvPr id="60" name="Rechteck 59"/>
            <p:cNvSpPr/>
            <p:nvPr/>
          </p:nvSpPr>
          <p:spPr>
            <a:xfrm>
              <a:off x="4880765" y="5391150"/>
              <a:ext cx="123652" cy="2616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1074454" y="1564284"/>
            <a:ext cx="1382248" cy="3906339"/>
            <a:chOff x="2035215" y="572584"/>
            <a:chExt cx="1382248" cy="5599689"/>
          </a:xfrm>
        </p:grpSpPr>
        <p:cxnSp>
          <p:nvCxnSpPr>
            <p:cNvPr id="3" name="Gerader Verbinder 2"/>
            <p:cNvCxnSpPr/>
            <p:nvPr/>
          </p:nvCxnSpPr>
          <p:spPr>
            <a:xfrm flipV="1">
              <a:off x="2405050" y="572584"/>
              <a:ext cx="1012413" cy="5205916"/>
            </a:xfrm>
            <a:prstGeom prst="line">
              <a:avLst/>
            </a:prstGeom>
            <a:ln w="2857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hteck 52"/>
            <p:cNvSpPr/>
            <p:nvPr/>
          </p:nvSpPr>
          <p:spPr>
            <a:xfrm>
              <a:off x="2035215" y="5481893"/>
              <a:ext cx="1170448" cy="6903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Polly</a:t>
              </a:r>
              <a:r>
                <a:rPr kumimoji="0" lang="en-US" sz="18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XT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Lidar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329128" y="2749065"/>
            <a:ext cx="1036113" cy="2701394"/>
            <a:chOff x="3289889" y="3441011"/>
            <a:chExt cx="1036113" cy="2701394"/>
          </a:xfrm>
        </p:grpSpPr>
        <p:sp>
          <p:nvSpPr>
            <p:cNvPr id="192" name="Rechteck 191"/>
            <p:cNvSpPr/>
            <p:nvPr/>
          </p:nvSpPr>
          <p:spPr>
            <a:xfrm>
              <a:off x="3526245" y="5444415"/>
              <a:ext cx="123652" cy="261604"/>
            </a:xfrm>
            <a:prstGeom prst="rect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29" name="Gruppieren 28"/>
            <p:cNvGrpSpPr/>
            <p:nvPr/>
          </p:nvGrpSpPr>
          <p:grpSpPr>
            <a:xfrm>
              <a:off x="3289889" y="3441011"/>
              <a:ext cx="1036113" cy="2701394"/>
              <a:chOff x="3289889" y="3441011"/>
              <a:chExt cx="1036113" cy="2701394"/>
            </a:xfrm>
          </p:grpSpPr>
          <p:cxnSp>
            <p:nvCxnSpPr>
              <p:cNvPr id="54" name="Gerade Verbindung mit Pfeil 53"/>
              <p:cNvCxnSpPr/>
              <p:nvPr/>
            </p:nvCxnSpPr>
            <p:spPr>
              <a:xfrm flipV="1">
                <a:off x="3698408" y="3441011"/>
                <a:ext cx="0" cy="20998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echteck 118"/>
              <p:cNvSpPr/>
              <p:nvPr/>
            </p:nvSpPr>
            <p:spPr>
              <a:xfrm rot="5400000">
                <a:off x="3625073" y="5451863"/>
                <a:ext cx="104066" cy="178069"/>
              </a:xfrm>
              <a:prstGeom prst="rect">
                <a:avLst/>
              </a:pr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5" name="Rechteck 114"/>
              <p:cNvSpPr/>
              <p:nvPr/>
            </p:nvSpPr>
            <p:spPr>
              <a:xfrm>
                <a:off x="3289889" y="5652754"/>
                <a:ext cx="1036113" cy="48965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Doppler Lidar</a:t>
                </a:r>
              </a:p>
            </p:txBody>
          </p:sp>
        </p:grpSp>
      </p:grpSp>
      <p:grpSp>
        <p:nvGrpSpPr>
          <p:cNvPr id="11" name="Gruppieren 10"/>
          <p:cNvGrpSpPr/>
          <p:nvPr/>
        </p:nvGrpSpPr>
        <p:grpSpPr>
          <a:xfrm>
            <a:off x="2792257" y="2850223"/>
            <a:ext cx="2269028" cy="1608632"/>
            <a:chOff x="3753019" y="2924715"/>
            <a:chExt cx="2269028" cy="2226085"/>
          </a:xfrm>
        </p:grpSpPr>
        <p:grpSp>
          <p:nvGrpSpPr>
            <p:cNvPr id="9" name="Gruppieren 8"/>
            <p:cNvGrpSpPr/>
            <p:nvPr/>
          </p:nvGrpSpPr>
          <p:grpSpPr>
            <a:xfrm>
              <a:off x="3753019" y="2924715"/>
              <a:ext cx="2269028" cy="2226085"/>
              <a:chOff x="3753019" y="2924715"/>
              <a:chExt cx="2269028" cy="2226085"/>
            </a:xfrm>
          </p:grpSpPr>
          <p:sp>
            <p:nvSpPr>
              <p:cNvPr id="24" name="Ellipse 23"/>
              <p:cNvSpPr/>
              <p:nvPr/>
            </p:nvSpPr>
            <p:spPr>
              <a:xfrm>
                <a:off x="4290402" y="2937132"/>
                <a:ext cx="257176" cy="209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4290402" y="3383856"/>
                <a:ext cx="257176" cy="209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5591344" y="4915440"/>
                <a:ext cx="95423" cy="1058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4589239" y="4362130"/>
                <a:ext cx="257176" cy="209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5181769" y="3581940"/>
                <a:ext cx="95423" cy="1058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5200819" y="4077240"/>
                <a:ext cx="95423" cy="1058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" name="Ellipse 35"/>
              <p:cNvSpPr/>
              <p:nvPr/>
            </p:nvSpPr>
            <p:spPr>
              <a:xfrm>
                <a:off x="5238919" y="2924715"/>
                <a:ext cx="95423" cy="1058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" name="Ellipse 36"/>
              <p:cNvSpPr/>
              <p:nvPr/>
            </p:nvSpPr>
            <p:spPr>
              <a:xfrm>
                <a:off x="4846415" y="4812812"/>
                <a:ext cx="257176" cy="209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3753019" y="3667665"/>
                <a:ext cx="95423" cy="1058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3857794" y="4162965"/>
                <a:ext cx="95423" cy="1058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4134019" y="4563015"/>
                <a:ext cx="95423" cy="1058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3810169" y="3010440"/>
                <a:ext cx="95423" cy="1058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4084162" y="3991515"/>
                <a:ext cx="211786" cy="1724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4789012" y="3210465"/>
                <a:ext cx="211786" cy="1724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9" name="Raute 108"/>
              <p:cNvSpPr/>
              <p:nvPr/>
            </p:nvSpPr>
            <p:spPr>
              <a:xfrm rot="18000000">
                <a:off x="5550299" y="3407237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3" name="Raute 112"/>
              <p:cNvSpPr/>
              <p:nvPr/>
            </p:nvSpPr>
            <p:spPr>
              <a:xfrm rot="18000000">
                <a:off x="5510787" y="3185830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4" name="Raute 113"/>
              <p:cNvSpPr/>
              <p:nvPr/>
            </p:nvSpPr>
            <p:spPr>
              <a:xfrm rot="18000000">
                <a:off x="5624787" y="331089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6" name="Ellipse 205"/>
              <p:cNvSpPr/>
              <p:nvPr/>
            </p:nvSpPr>
            <p:spPr>
              <a:xfrm>
                <a:off x="5341908" y="3788042"/>
                <a:ext cx="257176" cy="209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7" name="Ellipse 206"/>
              <p:cNvSpPr/>
              <p:nvPr/>
            </p:nvSpPr>
            <p:spPr>
              <a:xfrm>
                <a:off x="5926624" y="5044980"/>
                <a:ext cx="95423" cy="1058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9" name="Ellipse 208"/>
              <p:cNvSpPr/>
              <p:nvPr/>
            </p:nvSpPr>
            <p:spPr>
              <a:xfrm>
                <a:off x="4561712" y="3821186"/>
                <a:ext cx="257176" cy="20955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  <p:sp>
          <p:nvSpPr>
            <p:cNvPr id="189" name="Ellipse 188"/>
            <p:cNvSpPr/>
            <p:nvPr/>
          </p:nvSpPr>
          <p:spPr>
            <a:xfrm>
              <a:off x="5553244" y="4477290"/>
              <a:ext cx="95423" cy="105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90" name="Ellipse 189"/>
            <p:cNvSpPr/>
            <p:nvPr/>
          </p:nvSpPr>
          <p:spPr>
            <a:xfrm>
              <a:off x="5736124" y="4465860"/>
              <a:ext cx="95423" cy="1058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163" name="Gebogener Pfeil 162"/>
          <p:cNvSpPr/>
          <p:nvPr/>
        </p:nvSpPr>
        <p:spPr>
          <a:xfrm rot="6730620">
            <a:off x="534898" y="2461186"/>
            <a:ext cx="2333747" cy="2443476"/>
          </a:xfrm>
          <a:prstGeom prst="circularArrow">
            <a:avLst>
              <a:gd name="adj1" fmla="val 15334"/>
              <a:gd name="adj2" fmla="val 1142319"/>
              <a:gd name="adj3" fmla="val 20064313"/>
              <a:gd name="adj4" fmla="val 9881946"/>
              <a:gd name="adj5" fmla="val 19888"/>
            </a:avLst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8" name="Gebogener Pfeil 177"/>
          <p:cNvSpPr/>
          <p:nvPr/>
        </p:nvSpPr>
        <p:spPr>
          <a:xfrm rot="17530620">
            <a:off x="238442" y="2522769"/>
            <a:ext cx="2346399" cy="2456723"/>
          </a:xfrm>
          <a:prstGeom prst="circularArrow">
            <a:avLst>
              <a:gd name="adj1" fmla="val 15334"/>
              <a:gd name="adj2" fmla="val 1142319"/>
              <a:gd name="adj3" fmla="val 20064313"/>
              <a:gd name="adj4" fmla="val 9881946"/>
              <a:gd name="adj5" fmla="val 19888"/>
            </a:avLst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1874" y="1952560"/>
            <a:ext cx="6007630" cy="2842362"/>
            <a:chOff x="962636" y="1553502"/>
            <a:chExt cx="6007630" cy="3933366"/>
          </a:xfrm>
        </p:grpSpPr>
        <p:grpSp>
          <p:nvGrpSpPr>
            <p:cNvPr id="2" name="Gruppieren 1"/>
            <p:cNvGrpSpPr/>
            <p:nvPr/>
          </p:nvGrpSpPr>
          <p:grpSpPr>
            <a:xfrm>
              <a:off x="2134509" y="1553502"/>
              <a:ext cx="4835757" cy="3933366"/>
              <a:chOff x="2134509" y="1553502"/>
              <a:chExt cx="4835757" cy="3933366"/>
            </a:xfrm>
          </p:grpSpPr>
          <p:sp>
            <p:nvSpPr>
              <p:cNvPr id="13" name="Raute 12"/>
              <p:cNvSpPr/>
              <p:nvPr/>
            </p:nvSpPr>
            <p:spPr>
              <a:xfrm>
                <a:off x="3320888" y="334254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4" name="Raute 63"/>
              <p:cNvSpPr/>
              <p:nvPr/>
            </p:nvSpPr>
            <p:spPr>
              <a:xfrm>
                <a:off x="2721948" y="357230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0" name="Raute 79"/>
              <p:cNvSpPr/>
              <p:nvPr/>
            </p:nvSpPr>
            <p:spPr>
              <a:xfrm>
                <a:off x="3098888" y="448968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1" name="Raute 80"/>
              <p:cNvSpPr/>
              <p:nvPr/>
            </p:nvSpPr>
            <p:spPr>
              <a:xfrm>
                <a:off x="2744778" y="456870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2" name="Raute 81"/>
              <p:cNvSpPr/>
              <p:nvPr/>
            </p:nvSpPr>
            <p:spPr>
              <a:xfrm>
                <a:off x="2502049" y="334159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3" name="Raute 82"/>
              <p:cNvSpPr/>
              <p:nvPr/>
            </p:nvSpPr>
            <p:spPr>
              <a:xfrm>
                <a:off x="2450739" y="364763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4" name="Raute 83"/>
              <p:cNvSpPr/>
              <p:nvPr/>
            </p:nvSpPr>
            <p:spPr>
              <a:xfrm>
                <a:off x="2605099" y="398357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5" name="Raute 84"/>
              <p:cNvSpPr/>
              <p:nvPr/>
            </p:nvSpPr>
            <p:spPr>
              <a:xfrm>
                <a:off x="2677299" y="264923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6" name="Raute 85"/>
              <p:cNvSpPr/>
              <p:nvPr/>
            </p:nvSpPr>
            <p:spPr>
              <a:xfrm>
                <a:off x="2625989" y="357630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8" name="Raute 87"/>
              <p:cNvSpPr/>
              <p:nvPr/>
            </p:nvSpPr>
            <p:spPr>
              <a:xfrm rot="7200000">
                <a:off x="2781297" y="3764919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9" name="Raute 88"/>
              <p:cNvSpPr/>
              <p:nvPr/>
            </p:nvSpPr>
            <p:spPr>
              <a:xfrm rot="7200000">
                <a:off x="3116318" y="362723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0" name="Raute 89"/>
              <p:cNvSpPr/>
              <p:nvPr/>
            </p:nvSpPr>
            <p:spPr>
              <a:xfrm rot="7200000">
                <a:off x="2651021" y="3959727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1" name="Raute 90"/>
              <p:cNvSpPr/>
              <p:nvPr/>
            </p:nvSpPr>
            <p:spPr>
              <a:xfrm rot="7200000">
                <a:off x="2955638" y="3814791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2" name="Raute 91"/>
              <p:cNvSpPr/>
              <p:nvPr/>
            </p:nvSpPr>
            <p:spPr>
              <a:xfrm rot="7200000">
                <a:off x="2885869" y="384933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3" name="Raute 92"/>
              <p:cNvSpPr/>
              <p:nvPr/>
            </p:nvSpPr>
            <p:spPr>
              <a:xfrm rot="7200000">
                <a:off x="2771869" y="372426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4" name="Raute 93"/>
              <p:cNvSpPr/>
              <p:nvPr/>
            </p:nvSpPr>
            <p:spPr>
              <a:xfrm rot="7200000">
                <a:off x="2802689" y="368710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5" name="Raute 94"/>
              <p:cNvSpPr/>
              <p:nvPr/>
            </p:nvSpPr>
            <p:spPr>
              <a:xfrm rot="7200000">
                <a:off x="3406630" y="4008258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6" name="Raute 95"/>
              <p:cNvSpPr/>
              <p:nvPr/>
            </p:nvSpPr>
            <p:spPr>
              <a:xfrm rot="7200000">
                <a:off x="3189760" y="3448853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7" name="Raute 96"/>
              <p:cNvSpPr/>
              <p:nvPr/>
            </p:nvSpPr>
            <p:spPr>
              <a:xfrm rot="10800000">
                <a:off x="5359039" y="335370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8" name="Raute 97"/>
              <p:cNvSpPr/>
              <p:nvPr/>
            </p:nvSpPr>
            <p:spPr>
              <a:xfrm rot="10800000">
                <a:off x="6288179" y="467842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9" name="Raute 98"/>
              <p:cNvSpPr/>
              <p:nvPr/>
            </p:nvSpPr>
            <p:spPr>
              <a:xfrm rot="10800000">
                <a:off x="5956959" y="3189543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0" name="Raute 99"/>
              <p:cNvSpPr/>
              <p:nvPr/>
            </p:nvSpPr>
            <p:spPr>
              <a:xfrm rot="10800000">
                <a:off x="5555419" y="317402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1" name="Raute 100"/>
              <p:cNvSpPr/>
              <p:nvPr/>
            </p:nvSpPr>
            <p:spPr>
              <a:xfrm rot="10800000">
                <a:off x="6553855" y="4561631"/>
                <a:ext cx="126851" cy="126851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2" name="Raute 101"/>
              <p:cNvSpPr/>
              <p:nvPr/>
            </p:nvSpPr>
            <p:spPr>
              <a:xfrm rot="10800000">
                <a:off x="6559388" y="447736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4" name="Raute 103"/>
              <p:cNvSpPr/>
              <p:nvPr/>
            </p:nvSpPr>
            <p:spPr>
              <a:xfrm rot="10800000">
                <a:off x="6332828" y="483568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5" name="Raute 104"/>
              <p:cNvSpPr/>
              <p:nvPr/>
            </p:nvSpPr>
            <p:spPr>
              <a:xfrm rot="10800000">
                <a:off x="6384138" y="4674423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6" name="Raute 105"/>
              <p:cNvSpPr/>
              <p:nvPr/>
            </p:nvSpPr>
            <p:spPr>
              <a:xfrm rot="18000000">
                <a:off x="5813540" y="3457109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7" name="Raute 106"/>
              <p:cNvSpPr/>
              <p:nvPr/>
            </p:nvSpPr>
            <p:spPr>
              <a:xfrm rot="18000000">
                <a:off x="5939529" y="325189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8" name="Raute 107"/>
              <p:cNvSpPr/>
              <p:nvPr/>
            </p:nvSpPr>
            <p:spPr>
              <a:xfrm rot="18000000">
                <a:off x="6332543" y="4496452"/>
                <a:ext cx="126851" cy="126851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0" name="Raute 109"/>
              <p:cNvSpPr/>
              <p:nvPr/>
            </p:nvSpPr>
            <p:spPr>
              <a:xfrm rot="18000000">
                <a:off x="5620068" y="337269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1" name="Raute 110"/>
              <p:cNvSpPr/>
              <p:nvPr/>
            </p:nvSpPr>
            <p:spPr>
              <a:xfrm rot="18000000">
                <a:off x="5822968" y="349776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2" name="Raute 111"/>
              <p:cNvSpPr/>
              <p:nvPr/>
            </p:nvSpPr>
            <p:spPr>
              <a:xfrm rot="18000000">
                <a:off x="5944548" y="353492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0" name="Raute 129"/>
              <p:cNvSpPr/>
              <p:nvPr/>
            </p:nvSpPr>
            <p:spPr>
              <a:xfrm>
                <a:off x="3148668" y="452480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1" name="Raute 130"/>
              <p:cNvSpPr/>
              <p:nvPr/>
            </p:nvSpPr>
            <p:spPr>
              <a:xfrm>
                <a:off x="3354158" y="464208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2" name="Raute 131"/>
              <p:cNvSpPr/>
              <p:nvPr/>
            </p:nvSpPr>
            <p:spPr>
              <a:xfrm>
                <a:off x="2897178" y="433248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3" name="Raute 132"/>
              <p:cNvSpPr/>
              <p:nvPr/>
            </p:nvSpPr>
            <p:spPr>
              <a:xfrm>
                <a:off x="2603139" y="396005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4" name="Raute 133"/>
              <p:cNvSpPr/>
              <p:nvPr/>
            </p:nvSpPr>
            <p:spPr>
              <a:xfrm>
                <a:off x="3031819" y="413597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5" name="Raute 134"/>
              <p:cNvSpPr/>
              <p:nvPr/>
            </p:nvSpPr>
            <p:spPr>
              <a:xfrm>
                <a:off x="3052709" y="398016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6" name="Raute 135"/>
              <p:cNvSpPr/>
              <p:nvPr/>
            </p:nvSpPr>
            <p:spPr>
              <a:xfrm rot="7200000">
                <a:off x="2754368" y="457973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7" name="Raute 136"/>
              <p:cNvSpPr/>
              <p:nvPr/>
            </p:nvSpPr>
            <p:spPr>
              <a:xfrm rot="7200000">
                <a:off x="3077741" y="4112127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8" name="Raute 137"/>
              <p:cNvSpPr/>
              <p:nvPr/>
            </p:nvSpPr>
            <p:spPr>
              <a:xfrm rot="7200000">
                <a:off x="2941810" y="4320678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9" name="Raute 138"/>
              <p:cNvSpPr/>
              <p:nvPr/>
            </p:nvSpPr>
            <p:spPr>
              <a:xfrm rot="7200000">
                <a:off x="3445030" y="4035593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0" name="Raute 139"/>
              <p:cNvSpPr/>
              <p:nvPr/>
            </p:nvSpPr>
            <p:spPr>
              <a:xfrm>
                <a:off x="3026748" y="521441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1" name="Raute 140"/>
              <p:cNvSpPr/>
              <p:nvPr/>
            </p:nvSpPr>
            <p:spPr>
              <a:xfrm>
                <a:off x="3129368" y="497736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2" name="Raute 141"/>
              <p:cNvSpPr/>
              <p:nvPr/>
            </p:nvSpPr>
            <p:spPr>
              <a:xfrm>
                <a:off x="3289608" y="505638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3" name="Raute 142"/>
              <p:cNvSpPr/>
              <p:nvPr/>
            </p:nvSpPr>
            <p:spPr>
              <a:xfrm>
                <a:off x="2572659" y="519830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4" name="Raute 143"/>
              <p:cNvSpPr/>
              <p:nvPr/>
            </p:nvSpPr>
            <p:spPr>
              <a:xfrm>
                <a:off x="2727019" y="537422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5" name="Raute 144"/>
              <p:cNvSpPr/>
              <p:nvPr/>
            </p:nvSpPr>
            <p:spPr>
              <a:xfrm>
                <a:off x="2747909" y="521841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6" name="Raute 145"/>
              <p:cNvSpPr/>
              <p:nvPr/>
            </p:nvSpPr>
            <p:spPr>
              <a:xfrm rot="7200000">
                <a:off x="3146798" y="491501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7" name="Raute 146"/>
              <p:cNvSpPr/>
              <p:nvPr/>
            </p:nvSpPr>
            <p:spPr>
              <a:xfrm rot="7200000">
                <a:off x="2772941" y="5350377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8" name="Raute 147"/>
              <p:cNvSpPr/>
              <p:nvPr/>
            </p:nvSpPr>
            <p:spPr>
              <a:xfrm rot="7200000">
                <a:off x="3471400" y="5398908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9" name="Raute 148"/>
              <p:cNvSpPr/>
              <p:nvPr/>
            </p:nvSpPr>
            <p:spPr>
              <a:xfrm rot="7200000">
                <a:off x="3220240" y="4919513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0" name="Raute 149"/>
              <p:cNvSpPr/>
              <p:nvPr/>
            </p:nvSpPr>
            <p:spPr>
              <a:xfrm>
                <a:off x="2405718" y="431906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1" name="Raute 150"/>
              <p:cNvSpPr/>
              <p:nvPr/>
            </p:nvSpPr>
            <p:spPr>
              <a:xfrm>
                <a:off x="2134509" y="418865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2" name="Raute 151"/>
              <p:cNvSpPr/>
              <p:nvPr/>
            </p:nvSpPr>
            <p:spPr>
              <a:xfrm>
                <a:off x="2309759" y="420876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3" name="Raute 152"/>
              <p:cNvSpPr/>
              <p:nvPr/>
            </p:nvSpPr>
            <p:spPr>
              <a:xfrm rot="7200000">
                <a:off x="2525768" y="437399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4" name="Raute 153"/>
              <p:cNvSpPr/>
              <p:nvPr/>
            </p:nvSpPr>
            <p:spPr>
              <a:xfrm>
                <a:off x="2672418" y="465434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5" name="Raute 154"/>
              <p:cNvSpPr/>
              <p:nvPr/>
            </p:nvSpPr>
            <p:spPr>
              <a:xfrm>
                <a:off x="2401209" y="482111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6" name="Raute 155"/>
              <p:cNvSpPr/>
              <p:nvPr/>
            </p:nvSpPr>
            <p:spPr>
              <a:xfrm>
                <a:off x="2576459" y="484122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7" name="Raute 156"/>
              <p:cNvSpPr/>
              <p:nvPr/>
            </p:nvSpPr>
            <p:spPr>
              <a:xfrm rot="7200000">
                <a:off x="3066788" y="470927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4" name="Raute 163"/>
              <p:cNvSpPr/>
              <p:nvPr/>
            </p:nvSpPr>
            <p:spPr>
              <a:xfrm rot="10800000">
                <a:off x="5743349" y="399643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5" name="Raute 164"/>
              <p:cNvSpPr/>
              <p:nvPr/>
            </p:nvSpPr>
            <p:spPr>
              <a:xfrm rot="10800000">
                <a:off x="6413676" y="428429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6" name="Raute 165"/>
              <p:cNvSpPr/>
              <p:nvPr/>
            </p:nvSpPr>
            <p:spPr>
              <a:xfrm rot="10800000">
                <a:off x="6341427" y="4122241"/>
                <a:ext cx="126851" cy="126851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7" name="Raute 166"/>
              <p:cNvSpPr/>
              <p:nvPr/>
            </p:nvSpPr>
            <p:spPr>
              <a:xfrm rot="10800000">
                <a:off x="6153758" y="415369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8" name="Raute 167"/>
              <p:cNvSpPr/>
              <p:nvPr/>
            </p:nvSpPr>
            <p:spPr>
              <a:xfrm rot="10800000">
                <a:off x="6205068" y="4141023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9" name="Raute 168"/>
              <p:cNvSpPr/>
              <p:nvPr/>
            </p:nvSpPr>
            <p:spPr>
              <a:xfrm rot="18000000">
                <a:off x="6199193" y="3814462"/>
                <a:ext cx="126851" cy="126851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0" name="Raute 169"/>
              <p:cNvSpPr/>
              <p:nvPr/>
            </p:nvSpPr>
            <p:spPr>
              <a:xfrm rot="10800000">
                <a:off x="6882306" y="351848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1" name="Raute 170"/>
              <p:cNvSpPr/>
              <p:nvPr/>
            </p:nvSpPr>
            <p:spPr>
              <a:xfrm rot="10800000">
                <a:off x="6848948" y="339532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2" name="Raute 171"/>
              <p:cNvSpPr/>
              <p:nvPr/>
            </p:nvSpPr>
            <p:spPr>
              <a:xfrm rot="10800000">
                <a:off x="6507107" y="3397682"/>
                <a:ext cx="126851" cy="126851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3" name="Raute 172"/>
              <p:cNvSpPr/>
              <p:nvPr/>
            </p:nvSpPr>
            <p:spPr>
              <a:xfrm rot="10800000">
                <a:off x="6622388" y="409654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4" name="Raute 173"/>
              <p:cNvSpPr/>
              <p:nvPr/>
            </p:nvSpPr>
            <p:spPr>
              <a:xfrm rot="10800000">
                <a:off x="6525108" y="3592383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5" name="Raute 174"/>
              <p:cNvSpPr/>
              <p:nvPr/>
            </p:nvSpPr>
            <p:spPr>
              <a:xfrm rot="18000000">
                <a:off x="6500076" y="3460421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6" name="Raute 175"/>
              <p:cNvSpPr/>
              <p:nvPr/>
            </p:nvSpPr>
            <p:spPr>
              <a:xfrm rot="10800000">
                <a:off x="6554646" y="320225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7" name="Raute 176"/>
              <p:cNvSpPr/>
              <p:nvPr/>
            </p:nvSpPr>
            <p:spPr>
              <a:xfrm rot="10800000">
                <a:off x="6304118" y="342199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5" name="Raute 184"/>
              <p:cNvSpPr/>
              <p:nvPr/>
            </p:nvSpPr>
            <p:spPr>
              <a:xfrm>
                <a:off x="2357269" y="228241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6" name="Raute 185"/>
              <p:cNvSpPr/>
              <p:nvPr/>
            </p:nvSpPr>
            <p:spPr>
              <a:xfrm>
                <a:off x="2305959" y="258845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8" name="Raute 187"/>
              <p:cNvSpPr/>
              <p:nvPr/>
            </p:nvSpPr>
            <p:spPr>
              <a:xfrm>
                <a:off x="2532519" y="217298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1" name="Raute 190"/>
              <p:cNvSpPr/>
              <p:nvPr/>
            </p:nvSpPr>
            <p:spPr>
              <a:xfrm rot="7200000">
                <a:off x="2971538" y="2568056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3" name="Raute 192"/>
              <p:cNvSpPr/>
              <p:nvPr/>
            </p:nvSpPr>
            <p:spPr>
              <a:xfrm rot="7200000">
                <a:off x="2822288" y="1681191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4" name="Raute 193"/>
              <p:cNvSpPr/>
              <p:nvPr/>
            </p:nvSpPr>
            <p:spPr>
              <a:xfrm rot="7200000">
                <a:off x="2752519" y="171573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6" name="Raute 195"/>
              <p:cNvSpPr/>
              <p:nvPr/>
            </p:nvSpPr>
            <p:spPr>
              <a:xfrm rot="7200000">
                <a:off x="2669339" y="155350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8" name="Raute 197"/>
              <p:cNvSpPr/>
              <p:nvPr/>
            </p:nvSpPr>
            <p:spPr>
              <a:xfrm>
                <a:off x="2887039" y="307679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9" name="Raute 198"/>
              <p:cNvSpPr/>
              <p:nvPr/>
            </p:nvSpPr>
            <p:spPr>
              <a:xfrm>
                <a:off x="2907929" y="2920985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0" name="Raute 199"/>
              <p:cNvSpPr/>
              <p:nvPr/>
            </p:nvSpPr>
            <p:spPr>
              <a:xfrm rot="7200000">
                <a:off x="2932961" y="3052947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1" name="Raute 200"/>
              <p:cNvSpPr/>
              <p:nvPr/>
            </p:nvSpPr>
            <p:spPr>
              <a:xfrm rot="10800000">
                <a:off x="6166026" y="260789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2" name="Raute 201"/>
              <p:cNvSpPr/>
              <p:nvPr/>
            </p:nvSpPr>
            <p:spPr>
              <a:xfrm rot="10800000">
                <a:off x="6132668" y="248473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3" name="Raute 202"/>
              <p:cNvSpPr/>
              <p:nvPr/>
            </p:nvSpPr>
            <p:spPr>
              <a:xfrm rot="10800000">
                <a:off x="5829718" y="2525983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4" name="Raute 203"/>
              <p:cNvSpPr/>
              <p:nvPr/>
            </p:nvSpPr>
            <p:spPr>
              <a:xfrm rot="18000000">
                <a:off x="5783796" y="2549831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5" name="Raute 204"/>
              <p:cNvSpPr/>
              <p:nvPr/>
            </p:nvSpPr>
            <p:spPr>
              <a:xfrm rot="10800000">
                <a:off x="5838366" y="2291662"/>
                <a:ext cx="87960" cy="87960"/>
              </a:xfrm>
              <a:prstGeom prst="diamon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  <p:sp>
          <p:nvSpPr>
            <p:cNvPr id="179" name="Raute 178"/>
            <p:cNvSpPr/>
            <p:nvPr/>
          </p:nvSpPr>
          <p:spPr>
            <a:xfrm rot="10800000">
              <a:off x="2048286" y="5044048"/>
              <a:ext cx="126851" cy="126851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80" name="Raute 179"/>
            <p:cNvSpPr/>
            <p:nvPr/>
          </p:nvSpPr>
          <p:spPr>
            <a:xfrm rot="18000000">
              <a:off x="1826974" y="4978869"/>
              <a:ext cx="126851" cy="126851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81" name="Raute 180"/>
            <p:cNvSpPr/>
            <p:nvPr/>
          </p:nvSpPr>
          <p:spPr>
            <a:xfrm rot="10800000">
              <a:off x="1835858" y="4604658"/>
              <a:ext cx="126851" cy="126851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82" name="Raute 181"/>
            <p:cNvSpPr/>
            <p:nvPr/>
          </p:nvSpPr>
          <p:spPr>
            <a:xfrm rot="18000000">
              <a:off x="1693624" y="4296879"/>
              <a:ext cx="126851" cy="126851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87" name="Raute 186"/>
            <p:cNvSpPr/>
            <p:nvPr/>
          </p:nvSpPr>
          <p:spPr>
            <a:xfrm rot="10800000">
              <a:off x="2001538" y="3880099"/>
              <a:ext cx="126851" cy="126851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95" name="Raute 194"/>
            <p:cNvSpPr/>
            <p:nvPr/>
          </p:nvSpPr>
          <p:spPr>
            <a:xfrm rot="10800000">
              <a:off x="2049077" y="3684669"/>
              <a:ext cx="87960" cy="87960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97" name="Raute 196"/>
            <p:cNvSpPr/>
            <p:nvPr/>
          </p:nvSpPr>
          <p:spPr>
            <a:xfrm rot="10800000">
              <a:off x="1798549" y="3904409"/>
              <a:ext cx="87960" cy="87960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08" name="Raute 207"/>
            <p:cNvSpPr/>
            <p:nvPr/>
          </p:nvSpPr>
          <p:spPr>
            <a:xfrm rot="10800000">
              <a:off x="1336549" y="4713652"/>
              <a:ext cx="126851" cy="126851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10" name="Raute 209"/>
            <p:cNvSpPr/>
            <p:nvPr/>
          </p:nvSpPr>
          <p:spPr>
            <a:xfrm rot="18000000">
              <a:off x="1115237" y="4648473"/>
              <a:ext cx="126851" cy="126851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11" name="Raute 210"/>
            <p:cNvSpPr/>
            <p:nvPr/>
          </p:nvSpPr>
          <p:spPr>
            <a:xfrm rot="10800000">
              <a:off x="1124121" y="4274262"/>
              <a:ext cx="126851" cy="126851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12" name="Raute 211"/>
            <p:cNvSpPr/>
            <p:nvPr/>
          </p:nvSpPr>
          <p:spPr>
            <a:xfrm rot="18000000">
              <a:off x="962636" y="3966483"/>
              <a:ext cx="126851" cy="126851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13" name="Raute 212"/>
            <p:cNvSpPr/>
            <p:nvPr/>
          </p:nvSpPr>
          <p:spPr>
            <a:xfrm rot="10800000">
              <a:off x="1501557" y="3848087"/>
              <a:ext cx="126851" cy="126851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14" name="Raute 213"/>
            <p:cNvSpPr/>
            <p:nvPr/>
          </p:nvSpPr>
          <p:spPr>
            <a:xfrm rot="10800000">
              <a:off x="1549096" y="3652657"/>
              <a:ext cx="87960" cy="87960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15" name="Raute 214"/>
            <p:cNvSpPr/>
            <p:nvPr/>
          </p:nvSpPr>
          <p:spPr>
            <a:xfrm rot="10800000">
              <a:off x="1298568" y="3872397"/>
              <a:ext cx="87960" cy="87960"/>
            </a:xfrm>
            <a:prstGeom prst="diamon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183" name="Titel 5"/>
          <p:cNvSpPr txBox="1">
            <a:spLocks/>
          </p:cNvSpPr>
          <p:nvPr/>
        </p:nvSpPr>
        <p:spPr>
          <a:xfrm>
            <a:off x="0" y="64011"/>
            <a:ext cx="12241360" cy="658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Profiling observations: Study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aerosol-cloud-dynamics interaction with synergistic remote-sensing methods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00D49-2D74-48BF-B739-6D57F1091F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705" y="5366404"/>
            <a:ext cx="1449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cs typeface="Arial"/>
              </a:rPr>
              <a:t>PollyNet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43" y="5535209"/>
            <a:ext cx="4352495" cy="103641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832029" y="1947792"/>
            <a:ext cx="159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Aerosol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-34682" y="2232713"/>
            <a:ext cx="1969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D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y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n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a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m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i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c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cs typeface="Arial"/>
              </a:rPr>
              <a:t>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88598" y="695827"/>
            <a:ext cx="2441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Arial"/>
              </a:rPr>
              <a:t>(Mixed-phase)</a:t>
            </a:r>
            <a:r>
              <a:rPr kumimoji="0" lang="de-DE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Clouds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21584" y="4298143"/>
            <a:ext cx="209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Precipitation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216" name="Gruppieren 31"/>
          <p:cNvGrpSpPr/>
          <p:nvPr/>
        </p:nvGrpSpPr>
        <p:grpSpPr>
          <a:xfrm>
            <a:off x="5545467" y="4775907"/>
            <a:ext cx="1121006" cy="688488"/>
            <a:chOff x="5388739" y="5451453"/>
            <a:chExt cx="914400" cy="688488"/>
          </a:xfrm>
        </p:grpSpPr>
        <p:sp>
          <p:nvSpPr>
            <p:cNvPr id="217" name="Rechteck 14"/>
            <p:cNvSpPr/>
            <p:nvPr/>
          </p:nvSpPr>
          <p:spPr>
            <a:xfrm>
              <a:off x="5388739" y="5652754"/>
              <a:ext cx="914400" cy="4871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Radiation</a:t>
              </a:r>
            </a:p>
          </p:txBody>
        </p:sp>
        <p:sp>
          <p:nvSpPr>
            <p:cNvPr id="218" name="Kreis 47"/>
            <p:cNvSpPr/>
            <p:nvPr/>
          </p:nvSpPr>
          <p:spPr>
            <a:xfrm rot="10800000">
              <a:off x="5502164" y="5451453"/>
              <a:ext cx="262652" cy="360538"/>
            </a:xfrm>
            <a:prstGeom prst="pie">
              <a:avLst>
                <a:gd name="adj1" fmla="val 0"/>
                <a:gd name="adj2" fmla="val 10864013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13854" r="3851" b="12140"/>
          <a:stretch/>
        </p:blipFill>
        <p:spPr>
          <a:xfrm>
            <a:off x="6941337" y="787015"/>
            <a:ext cx="5203335" cy="2858009"/>
          </a:xfrm>
          <a:prstGeom prst="rect">
            <a:avLst/>
          </a:prstGeom>
        </p:spPr>
      </p:pic>
      <p:sp>
        <p:nvSpPr>
          <p:cNvPr id="220" name="TextBox 219"/>
          <p:cNvSpPr txBox="1"/>
          <p:nvPr/>
        </p:nvSpPr>
        <p:spPr>
          <a:xfrm>
            <a:off x="6999648" y="764890"/>
            <a:ext cx="327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bg1"/>
                </a:solidFill>
              </a:rPr>
              <a:t>LACROS at Punta Arenas, Chile</a:t>
            </a:r>
          </a:p>
          <a:p>
            <a:r>
              <a:rPr lang="de-DE" i="1" dirty="0">
                <a:solidFill>
                  <a:schemeClr val="bg1"/>
                </a:solidFill>
              </a:rPr>
              <a:t>(2018-2021)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221" name="Inhaltsplatzhalter 7">
            <a:extLst>
              <a:ext uri="{FF2B5EF4-FFF2-40B4-BE49-F238E27FC236}">
                <a16:creationId xmlns:a16="http://schemas.microsoft.com/office/drawing/2014/main" id="{AC0C1DFA-246D-468B-B78D-CA19BCB08E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13" t="28754" r="17522" b="13738"/>
          <a:stretch/>
        </p:blipFill>
        <p:spPr>
          <a:xfrm>
            <a:off x="6947886" y="3707236"/>
            <a:ext cx="5196786" cy="3014239"/>
          </a:xfrm>
          <a:prstGeom prst="rect">
            <a:avLst/>
          </a:prstGeom>
        </p:spPr>
      </p:pic>
      <p:sp>
        <p:nvSpPr>
          <p:cNvPr id="227" name="TextBox 226"/>
          <p:cNvSpPr txBox="1"/>
          <p:nvPr/>
        </p:nvSpPr>
        <p:spPr>
          <a:xfrm>
            <a:off x="6936421" y="3632951"/>
            <a:ext cx="3623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bg1"/>
                </a:solidFill>
              </a:rPr>
              <a:t>Oceanet-Atmosphere exploratory platform at Neumayer-3 Station,</a:t>
            </a:r>
          </a:p>
          <a:p>
            <a:r>
              <a:rPr lang="de-DE" i="1" dirty="0">
                <a:solidFill>
                  <a:schemeClr val="bg1"/>
                </a:solidFill>
              </a:rPr>
              <a:t>Antarctica</a:t>
            </a:r>
          </a:p>
          <a:p>
            <a:r>
              <a:rPr lang="de-DE" i="1" dirty="0">
                <a:solidFill>
                  <a:schemeClr val="bg1"/>
                </a:solidFill>
              </a:rPr>
              <a:t>(2023-2024)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29" name="Foliennummernplatzhalter 4"/>
          <p:cNvSpPr txBox="1">
            <a:spLocks/>
          </p:cNvSpPr>
          <p:nvPr/>
        </p:nvSpPr>
        <p:spPr>
          <a:xfrm>
            <a:off x="11582400" y="6407696"/>
            <a:ext cx="609600" cy="54186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522143-CE50-46CE-BAE4-BFE55FD4A968}" type="slidenum">
              <a:rPr lang="en-US" sz="1600" smtClean="0"/>
              <a:pPr/>
              <a:t>4</a:t>
            </a:fld>
            <a:endParaRPr lang="en-US" sz="1600" dirty="0"/>
          </a:p>
        </p:txBody>
      </p:sp>
      <p:sp>
        <p:nvSpPr>
          <p:cNvPr id="31" name="Fußzeilenplatzhalter 2">
            <a:extLst>
              <a:ext uri="{FF2B5EF4-FFF2-40B4-BE49-F238E27FC236}">
                <a16:creationId xmlns:a16="http://schemas.microsoft.com/office/drawing/2014/main" id="{936FB35E-4B08-2B33-EAF2-981ADECA07DF}"/>
              </a:ext>
            </a:extLst>
          </p:cNvPr>
          <p:cNvSpPr txBox="1">
            <a:spLocks/>
          </p:cNvSpPr>
          <p:nvPr/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Patric Seifert (seifert@tropos.de), ACI over New Zealand, 21 March 2025, PrePEP Bonn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712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0" grpId="0"/>
      <p:bldP spid="2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71F8248-6073-C446-AC97-2189A731A5CE}"/>
              </a:ext>
            </a:extLst>
          </p:cNvPr>
          <p:cNvSpPr txBox="1">
            <a:spLocks/>
          </p:cNvSpPr>
          <p:nvPr/>
        </p:nvSpPr>
        <p:spPr bwMode="auto">
          <a:xfrm>
            <a:off x="-288032" y="-160738"/>
            <a:ext cx="11849936" cy="968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2600" b="1" dirty="0">
                <a:latin typeface="+mn-lt"/>
              </a:rPr>
              <a:t>Motivation 2 - Why New Zealand? </a:t>
            </a:r>
            <a:r>
              <a:rPr lang="de-DE" sz="2600" b="1" dirty="0">
                <a:latin typeface="+mn-lt"/>
                <a:sym typeface="Wingdings" panose="05000000000000000000" pitchFamily="2" charset="2"/>
              </a:rPr>
              <a:t> The Southern-Ocean </a:t>
            </a:r>
            <a:r>
              <a:rPr lang="de-DE" sz="2600" b="1" dirty="0" err="1">
                <a:latin typeface="+mn-lt"/>
                <a:sym typeface="Wingdings" panose="05000000000000000000" pitchFamily="2" charset="2"/>
              </a:rPr>
              <a:t>cloud</a:t>
            </a:r>
            <a:r>
              <a:rPr lang="de-DE" sz="2600" b="1" dirty="0">
                <a:latin typeface="+mn-lt"/>
                <a:sym typeface="Wingdings" panose="05000000000000000000" pitchFamily="2" charset="2"/>
              </a:rPr>
              <a:t> </a:t>
            </a:r>
            <a:r>
              <a:rPr lang="de-DE" sz="2600" b="1" dirty="0" err="1">
                <a:latin typeface="+mn-lt"/>
                <a:sym typeface="Wingdings" panose="05000000000000000000" pitchFamily="2" charset="2"/>
              </a:rPr>
              <a:t>bias</a:t>
            </a:r>
            <a:endParaRPr lang="de-DE" sz="2600" b="1" dirty="0">
              <a:latin typeface="+mn-lt"/>
            </a:endParaRP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7022157B-4AB7-AB70-0BA1-F8AB7F0EE033}"/>
              </a:ext>
            </a:extLst>
          </p:cNvPr>
          <p:cNvSpPr txBox="1">
            <a:spLocks/>
          </p:cNvSpPr>
          <p:nvPr/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Patric Seifert (seifert@tropos.de), ACI over New Zealand, 21 March 2025, PrePEP Bonn</a:t>
            </a:r>
            <a:endParaRPr lang="de-D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DA9F11-E84F-5668-6797-4146E290BC35}"/>
              </a:ext>
            </a:extLst>
          </p:cNvPr>
          <p:cNvSpPr/>
          <p:nvPr/>
        </p:nvSpPr>
        <p:spPr>
          <a:xfrm>
            <a:off x="9899751" y="5846989"/>
            <a:ext cx="20295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[Fiddes et al., 2022, ACP]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E8A8E5-2F86-AE0E-C89E-364CE8A2EC90}"/>
              </a:ext>
            </a:extLst>
          </p:cNvPr>
          <p:cNvSpPr txBox="1"/>
          <p:nvPr/>
        </p:nvSpPr>
        <p:spPr>
          <a:xfrm>
            <a:off x="203351" y="4070063"/>
            <a:ext cx="259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Shortwave</a:t>
            </a:r>
            <a:r>
              <a:rPr lang="de-DE" dirty="0"/>
              <a:t>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radiative</a:t>
            </a:r>
            <a:r>
              <a:rPr lang="de-DE" dirty="0"/>
              <a:t> </a:t>
            </a:r>
            <a:r>
              <a:rPr lang="de-DE" dirty="0" err="1"/>
              <a:t>feedback</a:t>
            </a:r>
            <a:r>
              <a:rPr lang="de-DE" dirty="0"/>
              <a:t> at top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atmosphere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southern </a:t>
            </a:r>
            <a:r>
              <a:rPr lang="de-DE" dirty="0" err="1"/>
              <a:t>hemisphere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C005CD-EC70-59D5-021A-111FD5F6831F}"/>
              </a:ext>
            </a:extLst>
          </p:cNvPr>
          <p:cNvGrpSpPr/>
          <p:nvPr/>
        </p:nvGrpSpPr>
        <p:grpSpPr>
          <a:xfrm>
            <a:off x="2842967" y="3789040"/>
            <a:ext cx="8575419" cy="2044587"/>
            <a:chOff x="2806568" y="620688"/>
            <a:chExt cx="6199770" cy="14781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5A478B-8A4F-434E-61C7-D8800422D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305"/>
            <a:stretch/>
          </p:blipFill>
          <p:spPr>
            <a:xfrm>
              <a:off x="2806568" y="620688"/>
              <a:ext cx="6199770" cy="1478175"/>
            </a:xfrm>
            <a:prstGeom prst="rect">
              <a:avLst/>
            </a:prstGeom>
          </p:spPr>
        </p:pic>
        <p:sp>
          <p:nvSpPr>
            <p:cNvPr id="20" name="Rounded Rectangle 10">
              <a:extLst>
                <a:ext uri="{FF2B5EF4-FFF2-40B4-BE49-F238E27FC236}">
                  <a16:creationId xmlns:a16="http://schemas.microsoft.com/office/drawing/2014/main" id="{E85F1225-20BF-EFBE-9AA8-55CFD47FA993}"/>
                </a:ext>
              </a:extLst>
            </p:cNvPr>
            <p:cNvSpPr/>
            <p:nvPr/>
          </p:nvSpPr>
          <p:spPr>
            <a:xfrm>
              <a:off x="5398856" y="747389"/>
              <a:ext cx="2354094" cy="108949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A58D4B-B9F4-DCCD-655F-DAD9D0491956}"/>
                </a:ext>
              </a:extLst>
            </p:cNvPr>
            <p:cNvSpPr txBox="1"/>
            <p:nvPr/>
          </p:nvSpPr>
          <p:spPr>
            <a:xfrm>
              <a:off x="3939699" y="1420429"/>
              <a:ext cx="14112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/>
                <a:t>Too</a:t>
              </a:r>
              <a:r>
                <a:rPr lang="de-DE" sz="1600" dirty="0"/>
                <a:t> absorptive</a:t>
              </a:r>
              <a:endParaRPr lang="en-US" sz="1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EB49FC-5536-D9FF-795F-EDE140801DF9}"/>
                </a:ext>
              </a:extLst>
            </p:cNvPr>
            <p:cNvSpPr txBox="1"/>
            <p:nvPr/>
          </p:nvSpPr>
          <p:spPr>
            <a:xfrm>
              <a:off x="3946288" y="784307"/>
              <a:ext cx="1307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/>
                <a:t>Too</a:t>
              </a:r>
              <a:r>
                <a:rPr lang="de-DE" sz="1600" dirty="0"/>
                <a:t> </a:t>
              </a:r>
              <a:r>
                <a:rPr lang="de-DE" sz="1600" dirty="0" err="1"/>
                <a:t>reflective</a:t>
              </a:r>
              <a:endParaRPr lang="en-US" sz="16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C28DFE8-6567-6C53-7FDA-8FB07C699527}"/>
              </a:ext>
            </a:extLst>
          </p:cNvPr>
          <p:cNvSpPr txBox="1"/>
          <p:nvPr/>
        </p:nvSpPr>
        <p:spPr>
          <a:xfrm>
            <a:off x="112632" y="552958"/>
            <a:ext cx="11449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Models don‘t manage to accurately simulate the solar radiation budget at the surface of the southern hemisphere mid- and high latitudes!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dirty="0" err="1">
                <a:sym typeface="Wingdings" panose="05000000000000000000" pitchFamily="2" charset="2"/>
              </a:rPr>
              <a:t>Wrong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amount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of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sunlight</a:t>
            </a:r>
            <a:r>
              <a:rPr lang="de-DE" sz="2400" dirty="0">
                <a:sym typeface="Wingdings" panose="05000000000000000000" pitchFamily="2" charset="2"/>
              </a:rPr>
              <a:t> is predicted to reach the </a:t>
            </a:r>
            <a:r>
              <a:rPr lang="de-DE" sz="2400" dirty="0" err="1">
                <a:sym typeface="Wingdings" panose="05000000000000000000" pitchFamily="2" charset="2"/>
              </a:rPr>
              <a:t>surface</a:t>
            </a:r>
            <a:r>
              <a:rPr lang="de-DE" sz="2400" dirty="0">
                <a:sym typeface="Wingdings" panose="05000000000000000000" pitchFamily="2" charset="2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err="1">
                <a:sym typeface="Wingdings" panose="05000000000000000000" pitchFamily="2" charset="2"/>
              </a:rPr>
              <a:t>Reasons</a:t>
            </a:r>
            <a:r>
              <a:rPr lang="de-DE" sz="2400" dirty="0">
                <a:sym typeface="Wingdings" panose="05000000000000000000" pitchFamily="2" charset="2"/>
              </a:rPr>
              <a:t>:</a:t>
            </a:r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de-DE" sz="2400" dirty="0" err="1">
                <a:sym typeface="Wingdings" panose="05000000000000000000" pitchFamily="2" charset="2"/>
              </a:rPr>
              <a:t>Wrong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representation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of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macrophysical</a:t>
            </a:r>
            <a:r>
              <a:rPr lang="de-DE" sz="2400" dirty="0">
                <a:sym typeface="Wingdings" panose="05000000000000000000" pitchFamily="2" charset="2"/>
              </a:rPr>
              <a:t> and </a:t>
            </a:r>
            <a:r>
              <a:rPr lang="de-DE" sz="2400" dirty="0" err="1">
                <a:sym typeface="Wingdings" panose="05000000000000000000" pitchFamily="2" charset="2"/>
              </a:rPr>
              <a:t>microphysical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cloud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properties</a:t>
            </a:r>
            <a:endParaRPr lang="de-DE" sz="2400" dirty="0"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de-DE" sz="2400" dirty="0" err="1">
                <a:sym typeface="Wingdings" panose="05000000000000000000" pitchFamily="2" charset="2"/>
              </a:rPr>
              <a:t>Distributions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of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cloud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fraction</a:t>
            </a:r>
            <a:r>
              <a:rPr lang="de-DE" sz="2400" dirty="0">
                <a:sym typeface="Wingdings" panose="05000000000000000000" pitchFamily="2" charset="2"/>
              </a:rPr>
              <a:t> and </a:t>
            </a:r>
            <a:r>
              <a:rPr lang="de-DE" sz="2400" dirty="0" err="1">
                <a:sym typeface="Wingdings" panose="05000000000000000000" pitchFamily="2" charset="2"/>
              </a:rPr>
              <a:t>thermodynamic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phase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simulated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much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worse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compared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to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their</a:t>
            </a:r>
            <a:r>
              <a:rPr lang="de-DE" sz="2400" dirty="0">
                <a:sym typeface="Wingdings" panose="05000000000000000000" pitchFamily="2" charset="2"/>
              </a:rPr>
              <a:t> northern-</a:t>
            </a:r>
            <a:r>
              <a:rPr lang="de-DE" sz="2400" dirty="0" err="1">
                <a:sym typeface="Wingdings" panose="05000000000000000000" pitchFamily="2" charset="2"/>
              </a:rPr>
              <a:t>hemisphere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counterparts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What</a:t>
            </a: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is</a:t>
            </a: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the</a:t>
            </a: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role</a:t>
            </a: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of</a:t>
            </a: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lack </a:t>
            </a:r>
            <a:r>
              <a:rPr lang="de-DE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of</a:t>
            </a: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aerosol</a:t>
            </a: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???</a:t>
            </a:r>
            <a:r>
              <a:rPr lang="de-DE" sz="2400" b="1" dirty="0">
                <a:sym typeface="Wingdings" panose="05000000000000000000" pitchFamily="2" charset="2"/>
              </a:rPr>
              <a:t> 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644E8-BFB2-56AB-D88C-4CD9598D15F2}"/>
              </a:ext>
            </a:extLst>
          </p:cNvPr>
          <p:cNvSpPr txBox="1"/>
          <p:nvPr/>
        </p:nvSpPr>
        <p:spPr>
          <a:xfrm>
            <a:off x="2711624" y="550794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Cloud </a:t>
            </a:r>
            <a:r>
              <a:rPr lang="de-DE" dirty="0" err="1"/>
              <a:t>types</a:t>
            </a:r>
            <a:r>
              <a:rPr lang="de-DE" dirty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463575" y="2031526"/>
            <a:ext cx="5288159" cy="3889780"/>
            <a:chOff x="5502499" y="733556"/>
            <a:chExt cx="6227588" cy="5099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7861" b="6018"/>
            <a:stretch/>
          </p:blipFill>
          <p:spPr>
            <a:xfrm>
              <a:off x="5502499" y="733556"/>
              <a:ext cx="6227588" cy="5099902"/>
            </a:xfrm>
            <a:prstGeom prst="rect">
              <a:avLst/>
            </a:prstGeom>
          </p:spPr>
        </p:pic>
        <p:sp>
          <p:nvSpPr>
            <p:cNvPr id="5" name="Left Arrow 4"/>
            <p:cNvSpPr/>
            <p:nvPr/>
          </p:nvSpPr>
          <p:spPr>
            <a:xfrm rot="12992128">
              <a:off x="6942290" y="2081144"/>
              <a:ext cx="2736304" cy="360040"/>
            </a:xfrm>
            <a:prstGeom prst="lef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" name="Left Arrow 5"/>
            <p:cNvSpPr/>
            <p:nvPr/>
          </p:nvSpPr>
          <p:spPr>
            <a:xfrm rot="9355786">
              <a:off x="7058434" y="4286379"/>
              <a:ext cx="2736304" cy="360040"/>
            </a:xfrm>
            <a:prstGeom prst="lef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eft Arrow 6"/>
            <p:cNvSpPr/>
            <p:nvPr/>
          </p:nvSpPr>
          <p:spPr>
            <a:xfrm rot="5686141">
              <a:off x="9113010" y="4648670"/>
              <a:ext cx="1841657" cy="390596"/>
            </a:xfrm>
            <a:prstGeom prst="lef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Arrow 7"/>
            <p:cNvSpPr/>
            <p:nvPr/>
          </p:nvSpPr>
          <p:spPr>
            <a:xfrm rot="3465711">
              <a:off x="10019887" y="4271100"/>
              <a:ext cx="1841657" cy="390596"/>
            </a:xfrm>
            <a:prstGeom prst="lef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2484" y="5068869"/>
              <a:ext cx="295305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Clean Airmasses</a:t>
              </a:r>
              <a:endPara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196106">
              <a:off x="7809404" y="1403899"/>
              <a:ext cx="28201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>
                  <a:solidFill>
                    <a:schemeClr val="accent2"/>
                  </a:solidFill>
                </a:rPr>
                <a:t>Polluted Airmasses</a:t>
              </a:r>
              <a:endParaRPr lang="en-US" sz="3200" b="1" dirty="0">
                <a:solidFill>
                  <a:schemeClr val="accent2"/>
                </a:solidFill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9803962" y="3153234"/>
              <a:ext cx="720080" cy="68115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22"/>
          <a:stretch/>
        </p:blipFill>
        <p:spPr>
          <a:xfrm>
            <a:off x="2609406" y="1870059"/>
            <a:ext cx="3822672" cy="28829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233" y="404664"/>
            <a:ext cx="106642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Alternating periods of clean air and polluted air above New Zealand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Clouds and aerosol conditions for both scenarios can be observed at one 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First feasability study (TROPOS + NIWA Lauder):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b="1" dirty="0"/>
              <a:t>Hofer et al., 2024, ACP, </a:t>
            </a:r>
            <a:r>
              <a:rPr lang="en-US" sz="2000" b="1" dirty="0">
                <a:hlinkClick r:id="rId4"/>
              </a:rPr>
              <a:t>https://doi.org/10.5194/acp-24-1265-2024</a:t>
            </a:r>
            <a:r>
              <a:rPr lang="en-US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71F8248-6073-C446-AC97-2189A731A5CE}"/>
              </a:ext>
            </a:extLst>
          </p:cNvPr>
          <p:cNvSpPr txBox="1">
            <a:spLocks/>
          </p:cNvSpPr>
          <p:nvPr/>
        </p:nvSpPr>
        <p:spPr bwMode="auto">
          <a:xfrm>
            <a:off x="171032" y="-221067"/>
            <a:ext cx="11849936" cy="968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2600" b="1" dirty="0">
                <a:latin typeface="+mn-lt"/>
              </a:rPr>
              <a:t>Motivation 3 – New Zealand </a:t>
            </a:r>
            <a:r>
              <a:rPr lang="de-DE" sz="2600" b="1" dirty="0" err="1">
                <a:latin typeface="+mn-lt"/>
              </a:rPr>
              <a:t>is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great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to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study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contrasting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aerosol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environments</a:t>
            </a:r>
            <a:r>
              <a:rPr lang="de-DE" sz="2600" b="1" dirty="0">
                <a:latin typeface="+mn-lt"/>
              </a:rPr>
              <a:t>!</a:t>
            </a: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7022157B-4AB7-AB70-0BA1-F8AB7F0EE033}"/>
              </a:ext>
            </a:extLst>
          </p:cNvPr>
          <p:cNvSpPr txBox="1">
            <a:spLocks/>
          </p:cNvSpPr>
          <p:nvPr/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Patric Seifert (seifert@tropos.de), ACI over New Zealand, 21 March 2025, PrePEP Bonn</a:t>
            </a:r>
            <a:endParaRPr lang="de-DE" dirty="0"/>
          </a:p>
        </p:txBody>
      </p:sp>
      <p:pic>
        <p:nvPicPr>
          <p:cNvPr id="12" name="Picture 11" descr="A person standing on a roof with a laser beam in the sky">
            <a:extLst>
              <a:ext uri="{FF2B5EF4-FFF2-40B4-BE49-F238E27FC236}">
                <a16:creationId xmlns:a16="http://schemas.microsoft.com/office/drawing/2014/main" id="{573FAA3D-F997-2C32-A358-F538EB0BC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31" y="4533292"/>
            <a:ext cx="4120129" cy="19028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B536A4-CE08-8742-96A8-E094C23005B2}"/>
              </a:ext>
            </a:extLst>
          </p:cNvPr>
          <p:cNvSpPr txBox="1"/>
          <p:nvPr/>
        </p:nvSpPr>
        <p:spPr>
          <a:xfrm>
            <a:off x="4920486" y="4588619"/>
            <a:ext cx="1837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bg1"/>
                </a:solidFill>
              </a:rPr>
              <a:t>Lidar </a:t>
            </a:r>
            <a:r>
              <a:rPr lang="de-DE" i="1" dirty="0" err="1">
                <a:solidFill>
                  <a:schemeClr val="bg1"/>
                </a:solidFill>
              </a:rPr>
              <a:t>beams</a:t>
            </a:r>
            <a:r>
              <a:rPr lang="de-DE" i="1" dirty="0">
                <a:solidFill>
                  <a:schemeClr val="bg1"/>
                </a:solidFill>
              </a:rPr>
              <a:t> at </a:t>
            </a:r>
            <a:r>
              <a:rPr lang="de-DE" i="1" dirty="0" err="1">
                <a:solidFill>
                  <a:schemeClr val="bg1"/>
                </a:solidFill>
              </a:rPr>
              <a:t>the</a:t>
            </a:r>
            <a:r>
              <a:rPr lang="de-DE" i="1" dirty="0">
                <a:solidFill>
                  <a:schemeClr val="bg1"/>
                </a:solidFill>
              </a:rPr>
              <a:t> NIWA Lauder </a:t>
            </a:r>
            <a:r>
              <a:rPr lang="de-DE" i="1" dirty="0" err="1">
                <a:solidFill>
                  <a:schemeClr val="bg1"/>
                </a:solidFill>
              </a:rPr>
              <a:t>atmospheric</a:t>
            </a:r>
            <a:r>
              <a:rPr lang="de-DE" i="1" dirty="0">
                <a:solidFill>
                  <a:schemeClr val="bg1"/>
                </a:solidFill>
              </a:rPr>
              <a:t> </a:t>
            </a:r>
            <a:r>
              <a:rPr lang="de-DE" i="1" dirty="0" err="1">
                <a:solidFill>
                  <a:schemeClr val="bg1"/>
                </a:solidFill>
              </a:rPr>
              <a:t>observatory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0F3241-64B0-8984-0901-5BB94BB58F5B}"/>
              </a:ext>
            </a:extLst>
          </p:cNvPr>
          <p:cNvSpPr txBox="1"/>
          <p:nvPr/>
        </p:nvSpPr>
        <p:spPr>
          <a:xfrm>
            <a:off x="148914" y="1924325"/>
            <a:ext cx="25689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Courier New" panose="02070309020205020404" pitchFamily="49" charset="0"/>
              <a:buChar char="o"/>
            </a:pPr>
            <a:r>
              <a:rPr lang="de-DE" sz="2000" dirty="0" err="1"/>
              <a:t>One</a:t>
            </a:r>
            <a:r>
              <a:rPr lang="de-DE" sz="2000" dirty="0"/>
              <a:t> back-</a:t>
            </a:r>
            <a:r>
              <a:rPr lang="de-DE" sz="2000" dirty="0" err="1"/>
              <a:t>trajectory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each</a:t>
            </a:r>
            <a:r>
              <a:rPr lang="de-DE" sz="2000" dirty="0"/>
              <a:t> </a:t>
            </a:r>
            <a:r>
              <a:rPr lang="de-DE" sz="2000" dirty="0" err="1"/>
              <a:t>observed</a:t>
            </a:r>
            <a:r>
              <a:rPr lang="de-DE" sz="2000" dirty="0"/>
              <a:t> </a:t>
            </a:r>
            <a:r>
              <a:rPr lang="de-DE" sz="2000" dirty="0" err="1"/>
              <a:t>cloud</a:t>
            </a:r>
            <a:r>
              <a:rPr lang="de-DE" sz="2000" dirty="0"/>
              <a:t> </a:t>
            </a:r>
            <a:r>
              <a:rPr lang="de-DE" sz="2000" dirty="0" err="1"/>
              <a:t>layer</a:t>
            </a:r>
            <a:endParaRPr lang="de-DE" sz="2000" dirty="0"/>
          </a:p>
          <a:p>
            <a:pPr marL="266700" indent="-266700">
              <a:buFont typeface="Courier New" panose="02070309020205020404" pitchFamily="49" charset="0"/>
              <a:buChar char="o"/>
            </a:pPr>
            <a:r>
              <a:rPr lang="de-DE" sz="2000" dirty="0"/>
              <a:t>~35% air from Australia </a:t>
            </a:r>
          </a:p>
          <a:p>
            <a:r>
              <a:rPr lang="de-DE" sz="2000" dirty="0">
                <a:sym typeface="Wingdings" panose="05000000000000000000" pitchFamily="2" charset="2"/>
              </a:rPr>
              <a:t>      „</a:t>
            </a:r>
            <a:r>
              <a:rPr lang="de-DE" sz="2000" dirty="0" err="1">
                <a:sym typeface="Wingdings" panose="05000000000000000000" pitchFamily="2" charset="2"/>
              </a:rPr>
              <a:t>polluted</a:t>
            </a:r>
            <a:r>
              <a:rPr lang="de-DE" sz="2000" dirty="0">
                <a:sym typeface="Wingdings" panose="05000000000000000000" pitchFamily="2" charset="2"/>
              </a:rPr>
              <a:t>“</a:t>
            </a:r>
            <a:r>
              <a:rPr lang="de-DE" sz="2000" dirty="0"/>
              <a:t> </a:t>
            </a:r>
          </a:p>
          <a:p>
            <a:pPr marL="266700" indent="-266700">
              <a:buFont typeface="Courier New" panose="02070309020205020404" pitchFamily="49" charset="0"/>
              <a:buChar char="o"/>
            </a:pPr>
            <a:r>
              <a:rPr lang="de-DE" sz="2000" dirty="0"/>
              <a:t>~40% air from Southern Ocean</a:t>
            </a:r>
          </a:p>
          <a:p>
            <a:r>
              <a:rPr lang="de-DE" sz="2000" dirty="0">
                <a:sym typeface="Wingdings" panose="05000000000000000000" pitchFamily="2" charset="2"/>
              </a:rPr>
              <a:t>     </a:t>
            </a:r>
            <a:r>
              <a:rPr lang="en-DE" sz="2000" dirty="0">
                <a:sym typeface="Wingdings" panose="05000000000000000000" pitchFamily="2" charset="2"/>
              </a:rPr>
              <a:t></a:t>
            </a:r>
            <a:r>
              <a:rPr lang="de-DE" sz="2000" dirty="0">
                <a:sym typeface="Wingdings" panose="05000000000000000000" pitchFamily="2" charset="2"/>
              </a:rPr>
              <a:t> „clean“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8721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22"/>
          <a:stretch/>
        </p:blipFill>
        <p:spPr>
          <a:xfrm>
            <a:off x="2711624" y="1916832"/>
            <a:ext cx="3822672" cy="28829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1344" y="1915989"/>
            <a:ext cx="25689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Courier New" panose="02070309020205020404" pitchFamily="49" charset="0"/>
              <a:buChar char="o"/>
            </a:pPr>
            <a:r>
              <a:rPr lang="de-DE" sz="2000" dirty="0" err="1"/>
              <a:t>One</a:t>
            </a:r>
            <a:r>
              <a:rPr lang="de-DE" sz="2000" dirty="0"/>
              <a:t> back-</a:t>
            </a:r>
            <a:r>
              <a:rPr lang="de-DE" sz="2000" dirty="0" err="1"/>
              <a:t>trajectory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each</a:t>
            </a:r>
            <a:r>
              <a:rPr lang="de-DE" sz="2000" dirty="0"/>
              <a:t> </a:t>
            </a:r>
            <a:r>
              <a:rPr lang="de-DE" sz="2000" dirty="0" err="1"/>
              <a:t>observed</a:t>
            </a:r>
            <a:r>
              <a:rPr lang="de-DE" sz="2000" dirty="0"/>
              <a:t> </a:t>
            </a:r>
            <a:r>
              <a:rPr lang="de-DE" sz="2000" dirty="0" err="1"/>
              <a:t>cloud</a:t>
            </a:r>
            <a:r>
              <a:rPr lang="de-DE" sz="2000" dirty="0"/>
              <a:t> </a:t>
            </a:r>
            <a:r>
              <a:rPr lang="de-DE" sz="2000" dirty="0" err="1"/>
              <a:t>layer</a:t>
            </a:r>
            <a:endParaRPr lang="de-DE" sz="2000" dirty="0"/>
          </a:p>
          <a:p>
            <a:pPr marL="266700" indent="-266700">
              <a:buFont typeface="Courier New" panose="02070309020205020404" pitchFamily="49" charset="0"/>
              <a:buChar char="o"/>
            </a:pPr>
            <a:r>
              <a:rPr lang="de-DE" sz="2000" dirty="0"/>
              <a:t>~35% air from Australia </a:t>
            </a:r>
          </a:p>
          <a:p>
            <a:r>
              <a:rPr lang="de-DE" sz="2000" dirty="0">
                <a:sym typeface="Wingdings" panose="05000000000000000000" pitchFamily="2" charset="2"/>
              </a:rPr>
              <a:t>      „</a:t>
            </a:r>
            <a:r>
              <a:rPr lang="de-DE" sz="2000" dirty="0" err="1">
                <a:sym typeface="Wingdings" panose="05000000000000000000" pitchFamily="2" charset="2"/>
              </a:rPr>
              <a:t>polluted</a:t>
            </a:r>
            <a:r>
              <a:rPr lang="de-DE" sz="2000" dirty="0">
                <a:sym typeface="Wingdings" panose="05000000000000000000" pitchFamily="2" charset="2"/>
              </a:rPr>
              <a:t>“</a:t>
            </a:r>
            <a:r>
              <a:rPr lang="de-DE" sz="2000" dirty="0"/>
              <a:t> </a:t>
            </a:r>
          </a:p>
          <a:p>
            <a:pPr marL="266700" indent="-266700">
              <a:buFont typeface="Courier New" panose="02070309020205020404" pitchFamily="49" charset="0"/>
              <a:buChar char="o"/>
            </a:pPr>
            <a:r>
              <a:rPr lang="de-DE" sz="2000" dirty="0"/>
              <a:t>~40% air from Southern Ocean</a:t>
            </a:r>
          </a:p>
          <a:p>
            <a:r>
              <a:rPr lang="de-DE" sz="2000" dirty="0">
                <a:sym typeface="Wingdings" panose="05000000000000000000" pitchFamily="2" charset="2"/>
              </a:rPr>
              <a:t>     </a:t>
            </a:r>
            <a:r>
              <a:rPr lang="en-DE" sz="2000" dirty="0">
                <a:sym typeface="Wingdings" panose="05000000000000000000" pitchFamily="2" charset="2"/>
              </a:rPr>
              <a:t></a:t>
            </a:r>
            <a:r>
              <a:rPr lang="de-DE" sz="2000" dirty="0">
                <a:sym typeface="Wingdings" panose="05000000000000000000" pitchFamily="2" charset="2"/>
              </a:rPr>
              <a:t> „clean“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1"/>
          <a:stretch/>
        </p:blipFill>
        <p:spPr>
          <a:xfrm>
            <a:off x="7095208" y="2048118"/>
            <a:ext cx="3954345" cy="38420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994" y="4653136"/>
            <a:ext cx="93387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00FF"/>
                </a:solidFill>
              </a:rPr>
              <a:t>Low aerosol load </a:t>
            </a:r>
          </a:p>
          <a:p>
            <a:r>
              <a:rPr lang="de-DE" sz="1600" b="1" dirty="0">
                <a:solidFill>
                  <a:srgbClr val="FF0000"/>
                </a:solidFill>
              </a:rPr>
              <a:t> </a:t>
            </a:r>
          </a:p>
          <a:p>
            <a:r>
              <a:rPr lang="de-DE" sz="3200" b="1" dirty="0">
                <a:solidFill>
                  <a:srgbClr val="0000FF"/>
                </a:solidFill>
                <a:sym typeface="Wingdings" panose="05000000000000000000" pitchFamily="2" charset="2"/>
              </a:rPr>
              <a:t>Reduced efficiency of ice formation </a:t>
            </a:r>
          </a:p>
          <a:p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de-DE" sz="3200" b="1" dirty="0">
                <a:solidFill>
                  <a:srgbClr val="0000FF"/>
                </a:solidFill>
                <a:sym typeface="Wingdings" panose="05000000000000000000" pitchFamily="2" charset="2"/>
              </a:rPr>
              <a:t>Increased reflectivity of clouds for solar radiation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Curved Up Arrow 20"/>
          <p:cNvSpPr/>
          <p:nvPr/>
        </p:nvSpPr>
        <p:spPr>
          <a:xfrm rot="5400000">
            <a:off x="-158795" y="5986967"/>
            <a:ext cx="941809" cy="274719"/>
          </a:xfrm>
          <a:prstGeom prst="curvedUpArrow">
            <a:avLst>
              <a:gd name="adj1" fmla="val 47900"/>
              <a:gd name="adj2" fmla="val 156464"/>
              <a:gd name="adj3" fmla="val 2978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Up Arrow 19"/>
          <p:cNvSpPr/>
          <p:nvPr/>
        </p:nvSpPr>
        <p:spPr>
          <a:xfrm rot="5400000">
            <a:off x="-170747" y="5285818"/>
            <a:ext cx="1026235" cy="274719"/>
          </a:xfrm>
          <a:prstGeom prst="curvedUpArrow">
            <a:avLst>
              <a:gd name="adj1" fmla="val 47900"/>
              <a:gd name="adj2" fmla="val 156464"/>
              <a:gd name="adj3" fmla="val 2978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328" y="409888"/>
            <a:ext cx="106642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Alternating periods of clean air and polluted air above New Zealand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Clouds and aerosol conditions for both scenarios can be observed at one location.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First feasability study (TROPOS + NIWA Lauder):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b="1" dirty="0"/>
              <a:t>Hofer et al., 2024, ACP, </a:t>
            </a:r>
            <a:r>
              <a:rPr lang="en-US" sz="2000" b="1" dirty="0">
                <a:hlinkClick r:id="rId4"/>
              </a:rPr>
              <a:t>https://doi.org/10.5194/acp-24-1265-2024</a:t>
            </a:r>
            <a:r>
              <a:rPr lang="en-US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DAD0CB09-D158-3305-E1E1-088CF9A8F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3B0B1A-3D3C-387F-23C4-A4ED1170E67A}"/>
              </a:ext>
            </a:extLst>
          </p:cNvPr>
          <p:cNvSpPr txBox="1">
            <a:spLocks/>
          </p:cNvSpPr>
          <p:nvPr/>
        </p:nvSpPr>
        <p:spPr bwMode="auto">
          <a:xfrm>
            <a:off x="171032" y="-221067"/>
            <a:ext cx="11849936" cy="968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2600" b="1" dirty="0">
                <a:latin typeface="+mn-lt"/>
              </a:rPr>
              <a:t>Motivation 3 – New Zealand </a:t>
            </a:r>
            <a:r>
              <a:rPr lang="de-DE" sz="2600" b="1" dirty="0" err="1">
                <a:latin typeface="+mn-lt"/>
              </a:rPr>
              <a:t>is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great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to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study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contrasting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aerosol</a:t>
            </a:r>
            <a:r>
              <a:rPr lang="de-DE" sz="2600" b="1" dirty="0">
                <a:latin typeface="+mn-lt"/>
              </a:rPr>
              <a:t> </a:t>
            </a:r>
            <a:r>
              <a:rPr lang="de-DE" sz="2600" b="1" dirty="0" err="1">
                <a:latin typeface="+mn-lt"/>
              </a:rPr>
              <a:t>environments</a:t>
            </a:r>
            <a:r>
              <a:rPr lang="de-DE" sz="2600" b="1" dirty="0"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4248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07364" y="130072"/>
            <a:ext cx="11577271" cy="704929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2800" b="1" dirty="0" err="1">
                <a:latin typeface="+mn-lt"/>
              </a:rPr>
              <a:t>Investigating</a:t>
            </a:r>
            <a:r>
              <a:rPr lang="de-DE" sz="2800" b="1" dirty="0">
                <a:latin typeface="+mn-lt"/>
              </a:rPr>
              <a:t> </a:t>
            </a:r>
            <a:r>
              <a:rPr lang="de-DE" sz="2800" b="1" u="sng" dirty="0">
                <a:latin typeface="+mn-lt"/>
              </a:rPr>
              <a:t>Aerosol-Cloud-</a:t>
            </a:r>
            <a:r>
              <a:rPr lang="de-DE" sz="2800" b="1" u="sng" dirty="0" err="1">
                <a:latin typeface="+mn-lt"/>
              </a:rPr>
              <a:t>rADiation</a:t>
            </a:r>
            <a:r>
              <a:rPr lang="de-DE" sz="2800" b="1" u="sng" dirty="0">
                <a:latin typeface="+mn-lt"/>
              </a:rPr>
              <a:t>-</a:t>
            </a:r>
            <a:r>
              <a:rPr lang="de-DE" sz="2800" b="1" u="sng" dirty="0" err="1">
                <a:latin typeface="+mn-lt"/>
              </a:rPr>
              <a:t>interactioN</a:t>
            </a:r>
            <a:r>
              <a:rPr lang="de-DE" sz="2800" b="1" u="sng" dirty="0">
                <a:latin typeface="+mn-lt"/>
              </a:rPr>
              <a:t> over Aotearoa (</a:t>
            </a:r>
            <a:r>
              <a:rPr lang="en-US" altLang="de-DE" sz="2800" b="1" u="sng" dirty="0">
                <a:latin typeface="+mn-lt"/>
                <a:cs typeface="Arial" panose="020B0604020202020204" pitchFamily="34" charset="0"/>
              </a:rPr>
              <a:t>ACADIA) </a:t>
            </a:r>
            <a:r>
              <a:rPr lang="en-US" altLang="de-DE" sz="2800" b="1" dirty="0">
                <a:latin typeface="+mn-lt"/>
                <a:cs typeface="Arial" panose="020B0604020202020204" pitchFamily="34" charset="0"/>
              </a:rPr>
              <a:t>as part of the goSouth-2 umbrella project</a:t>
            </a:r>
            <a:endParaRPr lang="de-DE" altLang="de-DE" sz="2800" b="1" cap="none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833361-E61D-1A44-A4D3-033EC6B8FC1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 b="81067"/>
          <a:stretch/>
        </p:blipFill>
        <p:spPr>
          <a:xfrm>
            <a:off x="1217510" y="1046262"/>
            <a:ext cx="10731500" cy="107121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50D657-C22A-4642-B67C-F8DCCF26E928}"/>
              </a:ext>
            </a:extLst>
          </p:cNvPr>
          <p:cNvSpPr/>
          <p:nvPr/>
        </p:nvSpPr>
        <p:spPr>
          <a:xfrm>
            <a:off x="1611554" y="1069009"/>
            <a:ext cx="10084780" cy="107121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TextBox 2"/>
          <p:cNvSpPr txBox="1"/>
          <p:nvPr/>
        </p:nvSpPr>
        <p:spPr>
          <a:xfrm>
            <a:off x="-22651" y="1351040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Hypothesis: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7305" y="2452992"/>
            <a:ext cx="2350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6 </a:t>
            </a:r>
            <a:r>
              <a:rPr lang="de-DE" sz="2400" b="1" dirty="0" err="1">
                <a:solidFill>
                  <a:srgbClr val="FF0000"/>
                </a:solidFill>
              </a:rPr>
              <a:t>scientific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goals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A7B7C3D6-8A53-D5D9-9C7B-572D92EAB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  <p:sp>
        <p:nvSpPr>
          <p:cNvPr id="4" name="Curved Up Arrow 19">
            <a:extLst>
              <a:ext uri="{FF2B5EF4-FFF2-40B4-BE49-F238E27FC236}">
                <a16:creationId xmlns:a16="http://schemas.microsoft.com/office/drawing/2014/main" id="{0DFB52C4-63B5-534C-F611-97F9BBBFFD4A}"/>
              </a:ext>
            </a:extLst>
          </p:cNvPr>
          <p:cNvSpPr/>
          <p:nvPr/>
        </p:nvSpPr>
        <p:spPr>
          <a:xfrm rot="3827084">
            <a:off x="1054291" y="2315632"/>
            <a:ext cx="1026235" cy="274719"/>
          </a:xfrm>
          <a:prstGeom prst="curvedUpArrow">
            <a:avLst>
              <a:gd name="adj1" fmla="val 47900"/>
              <a:gd name="adj2" fmla="val 156464"/>
              <a:gd name="adj3" fmla="val 2978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9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12192000" cy="728663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de-DE" sz="2600" b="1" dirty="0">
                <a:latin typeface="+mn-lt"/>
                <a:cs typeface="Arial" panose="020B0604020202020204" pitchFamily="34" charset="0"/>
              </a:rPr>
              <a:t>GOAL 1: </a:t>
            </a:r>
            <a:r>
              <a:rPr lang="de-DE" sz="2600" b="1" dirty="0" err="1">
                <a:latin typeface="+mn-lt"/>
                <a:cs typeface="Arial" panose="020B0604020202020204" pitchFamily="34" charset="0"/>
              </a:rPr>
              <a:t>long</a:t>
            </a:r>
            <a:r>
              <a:rPr lang="de-DE" sz="2600" b="1" dirty="0">
                <a:latin typeface="+mn-lt"/>
                <a:cs typeface="Arial" panose="020B0604020202020204" pitchFamily="34" charset="0"/>
              </a:rPr>
              <a:t>-term </a:t>
            </a:r>
            <a:r>
              <a:rPr lang="de-DE" sz="2600" b="1" dirty="0" err="1">
                <a:latin typeface="+mn-lt"/>
                <a:cs typeface="Arial" panose="020B0604020202020204" pitchFamily="34" charset="0"/>
              </a:rPr>
              <a:t>ground-based</a:t>
            </a:r>
            <a:r>
              <a:rPr lang="de-DE" sz="2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2600" b="1" dirty="0" err="1">
                <a:latin typeface="+mn-lt"/>
                <a:cs typeface="Arial" panose="020B0604020202020204" pitchFamily="34" charset="0"/>
              </a:rPr>
              <a:t>observations</a:t>
            </a:r>
            <a:endParaRPr lang="de-DE" sz="26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82F4A-81F7-0A41-8DDA-EFA52E6258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495"/>
          <a:stretch/>
        </p:blipFill>
        <p:spPr>
          <a:xfrm>
            <a:off x="1" y="900234"/>
            <a:ext cx="8770961" cy="4780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416" y="5373216"/>
            <a:ext cx="124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i="1" dirty="0">
                <a:solidFill>
                  <a:schemeClr val="bg1"/>
                </a:solidFill>
              </a:rPr>
              <a:t>©</a:t>
            </a:r>
            <a:r>
              <a:rPr lang="de-DE" sz="1400" i="1" dirty="0">
                <a:solidFill>
                  <a:schemeClr val="bg1"/>
                </a:solidFill>
              </a:rPr>
              <a:t>Tom Gaudek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B4F5997-2913-ED4C-85AF-A538A29783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16280" y="1060272"/>
            <a:ext cx="3711575" cy="5021263"/>
          </a:xfrm>
        </p:spPr>
        <p:txBody>
          <a:bodyPr>
            <a:noAutofit/>
          </a:bodyPr>
          <a:lstStyle/>
          <a:p>
            <a:r>
              <a:rPr lang="de-DE" sz="2133" dirty="0"/>
              <a:t>1yr obs (Sep 2025 – Aug 2026)</a:t>
            </a:r>
          </a:p>
          <a:p>
            <a:r>
              <a:rPr lang="de-DE" sz="2133" dirty="0"/>
              <a:t>Timing in-</a:t>
            </a:r>
            <a:r>
              <a:rPr lang="de-DE" sz="2133" dirty="0" err="1"/>
              <a:t>sync</a:t>
            </a:r>
            <a:r>
              <a:rPr lang="de-DE" sz="2133" dirty="0"/>
              <a:t> </a:t>
            </a:r>
            <a:r>
              <a:rPr lang="de-DE" sz="2133" dirty="0" err="1"/>
              <a:t>with</a:t>
            </a:r>
            <a:r>
              <a:rPr lang="de-DE" sz="2133" dirty="0"/>
              <a:t> goSouth2 </a:t>
            </a:r>
            <a:r>
              <a:rPr lang="de-DE" sz="2133" dirty="0" err="1"/>
              <a:t>campaign</a:t>
            </a:r>
            <a:r>
              <a:rPr lang="de-DE" sz="2133" dirty="0"/>
              <a:t> </a:t>
            </a:r>
            <a:r>
              <a:rPr lang="de-DE" sz="2133" dirty="0" err="1"/>
              <a:t>series</a:t>
            </a:r>
            <a:r>
              <a:rPr lang="de-DE" sz="2133" dirty="0"/>
              <a:t>, </a:t>
            </a:r>
            <a:r>
              <a:rPr lang="de-DE" sz="2133" dirty="0" err="1"/>
              <a:t>including</a:t>
            </a:r>
            <a:r>
              <a:rPr lang="de-DE" sz="2133" dirty="0"/>
              <a:t> HALO-SOUTH </a:t>
            </a:r>
            <a:r>
              <a:rPr lang="de-DE" sz="2133" dirty="0" err="1"/>
              <a:t>campaign</a:t>
            </a:r>
            <a:r>
              <a:rPr lang="de-DE" sz="2133" dirty="0"/>
              <a:t> (Sep – </a:t>
            </a:r>
            <a:r>
              <a:rPr lang="de-DE" sz="2133" dirty="0" err="1"/>
              <a:t>Oct</a:t>
            </a:r>
            <a:r>
              <a:rPr lang="de-DE" sz="2133" dirty="0"/>
              <a:t>, 2025)</a:t>
            </a:r>
          </a:p>
          <a:p>
            <a:r>
              <a:rPr lang="de-DE" sz="2133" dirty="0" err="1"/>
              <a:t>Deployment</a:t>
            </a:r>
            <a:r>
              <a:rPr lang="de-DE" sz="2133" dirty="0"/>
              <a:t> </a:t>
            </a:r>
            <a:r>
              <a:rPr lang="de-DE" sz="2133" dirty="0" err="1"/>
              <a:t>of</a:t>
            </a:r>
            <a:r>
              <a:rPr lang="de-DE" sz="2133" dirty="0"/>
              <a:t> LACROS </a:t>
            </a:r>
            <a:r>
              <a:rPr lang="de-DE" sz="2133" dirty="0" err="1"/>
              <a:t>instrumentation</a:t>
            </a:r>
            <a:r>
              <a:rPr lang="de-DE" sz="2133" dirty="0"/>
              <a:t> at INV </a:t>
            </a:r>
            <a:r>
              <a:rPr lang="de-DE" sz="2133" dirty="0" err="1"/>
              <a:t>financed</a:t>
            </a:r>
            <a:r>
              <a:rPr lang="de-DE" sz="2133" dirty="0"/>
              <a:t> </a:t>
            </a:r>
            <a:r>
              <a:rPr lang="de-DE" sz="2133" dirty="0" err="1"/>
              <a:t>by</a:t>
            </a:r>
            <a:r>
              <a:rPr lang="de-DE" sz="2133" dirty="0"/>
              <a:t> TROPOS</a:t>
            </a:r>
          </a:p>
          <a:p>
            <a:r>
              <a:rPr lang="de-DE" sz="2133" dirty="0" err="1"/>
              <a:t>Deployment</a:t>
            </a:r>
            <a:r>
              <a:rPr lang="de-DE" sz="2133" dirty="0"/>
              <a:t> </a:t>
            </a:r>
            <a:r>
              <a:rPr lang="de-DE" sz="2133" dirty="0" err="1"/>
              <a:t>of</a:t>
            </a:r>
            <a:r>
              <a:rPr lang="de-DE" sz="2133" dirty="0"/>
              <a:t> LIM </a:t>
            </a:r>
            <a:r>
              <a:rPr lang="de-DE" sz="2133" dirty="0" err="1"/>
              <a:t>instrumentation</a:t>
            </a:r>
            <a:r>
              <a:rPr lang="de-DE" sz="2133" dirty="0"/>
              <a:t> (Uni Leipzig) at TAWHAKI </a:t>
            </a:r>
            <a:r>
              <a:rPr lang="de-DE" sz="2133" dirty="0" err="1"/>
              <a:t>applied</a:t>
            </a:r>
            <a:r>
              <a:rPr lang="de-DE" sz="2133" dirty="0"/>
              <a:t> </a:t>
            </a:r>
            <a:r>
              <a:rPr lang="de-DE" sz="2133" dirty="0" err="1"/>
              <a:t>for</a:t>
            </a:r>
            <a:endParaRPr lang="de-DE" sz="2133" dirty="0"/>
          </a:p>
          <a:p>
            <a:r>
              <a:rPr lang="de-DE" sz="2133" dirty="0"/>
              <a:t>2 </a:t>
            </a:r>
            <a:r>
              <a:rPr lang="de-DE" sz="2133" dirty="0" err="1"/>
              <a:t>PhDs</a:t>
            </a:r>
            <a:r>
              <a:rPr lang="de-DE" sz="2133" dirty="0"/>
              <a:t> (3 </a:t>
            </a:r>
            <a:r>
              <a:rPr lang="de-DE" sz="2133" dirty="0" err="1"/>
              <a:t>yrs</a:t>
            </a:r>
            <a:r>
              <a:rPr lang="de-DE" sz="2133" dirty="0"/>
              <a:t>) </a:t>
            </a:r>
            <a:r>
              <a:rPr lang="de-DE" sz="2133" dirty="0" err="1"/>
              <a:t>applied</a:t>
            </a:r>
            <a:r>
              <a:rPr lang="de-DE" sz="2133" dirty="0"/>
              <a:t> </a:t>
            </a:r>
            <a:r>
              <a:rPr lang="de-DE" sz="2133" dirty="0" err="1"/>
              <a:t>for</a:t>
            </a:r>
            <a:endParaRPr lang="de-DE" sz="2133" dirty="0"/>
          </a:p>
          <a:p>
            <a:pPr marL="0" indent="0">
              <a:buNone/>
              <a:defRPr/>
            </a:pPr>
            <a:endParaRPr lang="de-DE" sz="2667" dirty="0">
              <a:latin typeface="+mj-lt"/>
              <a:ea typeface="ＭＳ Ｐゴシック" charset="0"/>
            </a:endParaRPr>
          </a:p>
          <a:p>
            <a:pPr marL="457189" indent="-457189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  <a:p>
            <a:pPr marL="457189" indent="-457189">
              <a:buFont typeface="+mj-lt"/>
              <a:buAutoNum type="arabicPeriod"/>
              <a:defRPr/>
            </a:pPr>
            <a:endParaRPr lang="de-DE" sz="2667" dirty="0"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04E24-D2C3-E3D0-970D-A272C7F347F5}"/>
              </a:ext>
            </a:extLst>
          </p:cNvPr>
          <p:cNvSpPr txBox="1"/>
          <p:nvPr/>
        </p:nvSpPr>
        <p:spPr>
          <a:xfrm>
            <a:off x="479376" y="5589240"/>
            <a:ext cx="10616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100" b="1" dirty="0">
                <a:latin typeface="+mn-lt"/>
              </a:rPr>
              <a:t>Plus </a:t>
            </a:r>
            <a:r>
              <a:rPr lang="de-DE" sz="2100" b="1" dirty="0" err="1">
                <a:latin typeface="+mn-lt"/>
              </a:rPr>
              <a:t>auxilliary</a:t>
            </a:r>
            <a:r>
              <a:rPr lang="de-DE" sz="2100" b="1" dirty="0">
                <a:latin typeface="+mn-lt"/>
              </a:rPr>
              <a:t> in-situ </a:t>
            </a:r>
            <a:r>
              <a:rPr lang="de-DE" sz="2100" b="1" dirty="0" err="1">
                <a:latin typeface="+mn-lt"/>
              </a:rPr>
              <a:t>instrumentation</a:t>
            </a:r>
            <a:r>
              <a:rPr lang="de-DE" sz="2100" b="1" dirty="0">
                <a:latin typeface="+mn-lt"/>
              </a:rPr>
              <a:t> at Invercargill </a:t>
            </a:r>
            <a:r>
              <a:rPr lang="de-DE" sz="2100" b="1" dirty="0" err="1">
                <a:latin typeface="+mn-lt"/>
              </a:rPr>
              <a:t>for</a:t>
            </a:r>
            <a:r>
              <a:rPr lang="de-DE" sz="2100" b="1" dirty="0">
                <a:latin typeface="+mn-lt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/>
              <a:t>Aerosol size distribution from 5 nm to 32µm;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/>
              <a:t>Cloud Condensation Nuclei Counter (CCNC) and Ice Nucleating Particle (INP)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F1228E59-B3FE-0F42-1A5C-34BC46E2F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0020"/>
            <a:ext cx="6600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Patric Seifert (seifert@tropos.de), ACI </a:t>
            </a:r>
            <a:r>
              <a:rPr lang="de-DE" dirty="0" err="1"/>
              <a:t>over</a:t>
            </a:r>
            <a:r>
              <a:rPr lang="de-DE" dirty="0"/>
              <a:t> New Zealand, 21 March 2025, </a:t>
            </a:r>
            <a:r>
              <a:rPr lang="de-DE" dirty="0" err="1"/>
              <a:t>PrePEP</a:t>
            </a:r>
            <a:r>
              <a:rPr lang="de-DE" dirty="0"/>
              <a:t> Bonn</a:t>
            </a:r>
          </a:p>
        </p:txBody>
      </p:sp>
    </p:spTree>
    <p:extLst>
      <p:ext uri="{BB962C8B-B14F-4D97-AF65-F5344CB8AC3E}">
        <p14:creationId xmlns:p14="http://schemas.microsoft.com/office/powerpoint/2010/main" val="77606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2430</Words>
  <Application>Microsoft Office PowerPoint</Application>
  <PresentationFormat>Widescreen</PresentationFormat>
  <Paragraphs>328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Courier New</vt:lpstr>
      <vt:lpstr>Helvetica</vt:lpstr>
      <vt:lpstr>Symbol</vt:lpstr>
      <vt:lpstr>Wingdings</vt:lpstr>
      <vt:lpstr>4_Larissa</vt:lpstr>
      <vt:lpstr>8_Office Theme</vt:lpstr>
      <vt:lpstr>PowerPoint Presentation</vt:lpstr>
      <vt:lpstr>PowerPoint Presentation</vt:lpstr>
      <vt:lpstr>Locations with long-term ground-based remote sensing by TROPOS Remote Sensing Department (RSD)</vt:lpstr>
      <vt:lpstr>PowerPoint Presentation</vt:lpstr>
      <vt:lpstr>PowerPoint Presentation</vt:lpstr>
      <vt:lpstr>PowerPoint Presentation</vt:lpstr>
      <vt:lpstr>PowerPoint Presentation</vt:lpstr>
      <vt:lpstr>Investigating Aerosol-Cloud-rADiation-interactioN over Aotearoa (ACADIA) as part of the goSouth-2 umbrella project</vt:lpstr>
      <vt:lpstr>GOAL 1: long-term ground-based observations</vt:lpstr>
      <vt:lpstr>Science GOAL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Auxilliary in-situ instrumentation at Invercargill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Rodanthi-Elisavet Mamouri</dc:creator>
  <cp:lastModifiedBy>Patric Seifert</cp:lastModifiedBy>
  <cp:revision>488</cp:revision>
  <cp:lastPrinted>2017-06-23T13:02:18Z</cp:lastPrinted>
  <dcterms:created xsi:type="dcterms:W3CDTF">2017-06-21T06:07:07Z</dcterms:created>
  <dcterms:modified xsi:type="dcterms:W3CDTF">2025-03-20T22:29:43Z</dcterms:modified>
</cp:coreProperties>
</file>