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10" r:id="rId1"/>
    <p:sldMasterId id="2147483756" r:id="rId2"/>
  </p:sldMasterIdLst>
  <p:notesMasterIdLst>
    <p:notesMasterId r:id="rId23"/>
  </p:notesMasterIdLst>
  <p:sldIdLst>
    <p:sldId id="256" r:id="rId3"/>
    <p:sldId id="544" r:id="rId4"/>
    <p:sldId id="503" r:id="rId5"/>
    <p:sldId id="534" r:id="rId6"/>
    <p:sldId id="536" r:id="rId7"/>
    <p:sldId id="491" r:id="rId8"/>
    <p:sldId id="542" r:id="rId9"/>
    <p:sldId id="489" r:id="rId10"/>
    <p:sldId id="535" r:id="rId11"/>
    <p:sldId id="537" r:id="rId12"/>
    <p:sldId id="546" r:id="rId13"/>
    <p:sldId id="531" r:id="rId14"/>
    <p:sldId id="539" r:id="rId15"/>
    <p:sldId id="501" r:id="rId16"/>
    <p:sldId id="533" r:id="rId17"/>
    <p:sldId id="543" r:id="rId18"/>
    <p:sldId id="500" r:id="rId19"/>
    <p:sldId id="496" r:id="rId20"/>
    <p:sldId id="492" r:id="rId21"/>
    <p:sldId id="488" r:id="rId22"/>
  </p:sldIdLst>
  <p:sldSz cx="12192000" cy="6858000"/>
  <p:notesSz cx="6858000" cy="9144000"/>
  <p:defaultTextStyle>
    <a:defPPr>
      <a:defRPr lang="de-DE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8AC1D1"/>
    <a:srgbClr val="E6E6E6"/>
    <a:srgbClr val="0D839D"/>
    <a:srgbClr val="B02F2D"/>
    <a:srgbClr val="D9413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153"/>
    <p:restoredTop sz="75507"/>
  </p:normalViewPr>
  <p:slideViewPr>
    <p:cSldViewPr snapToGrid="0" snapToObjects="1">
      <p:cViewPr>
        <p:scale>
          <a:sx n="96" d="100"/>
          <a:sy n="96" d="100"/>
        </p:scale>
        <p:origin x="-2000" y="2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20" d="100"/>
        <a:sy n="2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657D56-84DE-4243-92ED-CA089E22890E}" type="datetimeFigureOut">
              <a:rPr lang="de-DE" smtClean="0"/>
              <a:t>18.03.25</a:t>
            </a:fld>
            <a:endParaRPr lang="de-D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CB2BC1-13AD-784D-A365-56A39EF63939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13171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highlight your vision on this position, in relation to research, education, acquisition of funds and added value to society</a:t>
            </a:r>
            <a:endParaRPr lang="en-US" dirty="0"/>
          </a:p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CB2BC1-13AD-784D-A365-56A39EF63939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949794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CB2BC1-13AD-784D-A365-56A39EF63939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178144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CB2BC1-13AD-784D-A365-56A39EF63939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185505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2e7df7f8a64_0_107:notes"/>
          <p:cNvSpPr txBox="1">
            <a:spLocks noGrp="1"/>
          </p:cNvSpPr>
          <p:nvPr>
            <p:ph type="body" idx="1"/>
          </p:nvPr>
        </p:nvSpPr>
        <p:spPr>
          <a:xfrm>
            <a:off x="756000" y="5078520"/>
            <a:ext cx="6047700" cy="4811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" name="Google Shape;243;g2e7df7f8a64_0_1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7488" y="812800"/>
            <a:ext cx="7124700" cy="40084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4D92DC-7D06-082B-3916-C9E4BA5471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FEC2B0C-E1D4-D466-9C99-59DBD15A457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39FB390-9851-C1F7-343F-D92A318E927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00A526-F860-6B17-AE0C-E37860943A2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CB2BC1-13AD-784D-A365-56A39EF63939}" type="slidenum">
              <a:rPr lang="de-DE" smtClean="0"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4394937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94F31B-3360-7F18-16F5-E83FB2AD86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0E348B4-31FF-D635-A9B5-1F0E11E4FFC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7D0B49C-13EE-4875-150B-02F826ADA30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748902-D0AD-EA41-2836-7A5FF9E68A0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5F9425-0834-DC41-B55C-E045B0C94018}" type="slidenum">
              <a:rPr lang="de-DE" smtClean="0"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1321451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DC2246-5494-F535-CE4A-67FBB813CA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487900B-BF6A-06D3-318E-63F2D0AA1C5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E2F95F1-AE07-7192-EC8C-DCF20609BBD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E9B1B9-DC0E-8C72-7FFF-FEC39C194F5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5F9425-0834-DC41-B55C-E045B0C94018}" type="slidenum">
              <a:rPr lang="de-DE" smtClean="0"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7149190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CB2BC1-13AD-784D-A365-56A39EF63939}" type="slidenum">
              <a:rPr lang="de-DE" smtClean="0"/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56134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7BD914-95BB-A31F-33A4-49A9779E33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17195AD-5485-12F8-AC77-03818FD5BA6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5267DA9-EA6D-1A10-1AC4-F1F949A728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297459-B5CA-4A0A-8573-CD786166E53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F73AAAE-5F9A-4204-AFEA-00ECD2D60F92}" type="slidenum">
              <a:rPr lang="de-DE" altLang="de-DE" smtClean="0"/>
              <a:pPr>
                <a:defRPr/>
              </a:pPr>
              <a:t>2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9297486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CB2BC1-13AD-784D-A365-56A39EF63939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7566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Originally for aircraft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CB2BC1-13AD-784D-A365-56A39EF63939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765472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CB2BC1-13AD-784D-A365-56A39EF63939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783128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CB2BC1-13AD-784D-A365-56A39EF63939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80231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CB2BC1-13AD-784D-A365-56A39EF63939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442221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7FEAE0-5571-5113-9B15-F659CAE94B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0BE6405-140F-2ACC-DF11-C3A0B8833C3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EA6B0D4-0853-694D-D711-474E99AA58D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534F16-98BC-3FDA-67A7-AD0B65EA49D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CB2BC1-13AD-784D-A365-56A39EF63939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307736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C4ABC9-7899-FD3A-A290-89FA7C4420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FB9EC44-96EA-5DF9-AE2F-A797C0CA14D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3CA3AD0-24D7-6591-DEBD-5EDC4ADF17B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34D8E5-E55B-5BCE-0329-636961DF13A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CB2BC1-13AD-784D-A365-56A39EF63939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183459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und Inhalt mit Unter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1" y="406399"/>
            <a:ext cx="10979151" cy="1011767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09601" y="2156179"/>
            <a:ext cx="10979151" cy="3980744"/>
          </a:xfrm>
          <a:prstGeom prst="rect">
            <a:avLst/>
          </a:prstGeom>
        </p:spPr>
        <p:txBody>
          <a:bodyPr>
            <a:noAutofit/>
          </a:bodyPr>
          <a:lstStyle>
            <a:lvl1pPr marL="359824" indent="-359824">
              <a:buClr>
                <a:srgbClr val="D8413E"/>
              </a:buClr>
              <a:buFont typeface="Symbol" charset="2"/>
              <a:buChar char="-"/>
              <a:defRPr sz="2400">
                <a:solidFill>
                  <a:schemeClr val="tx1"/>
                </a:solidFill>
              </a:defRPr>
            </a:lvl1pPr>
            <a:lvl2pPr marL="952476" indent="-342891">
              <a:buClr>
                <a:srgbClr val="D8413E"/>
              </a:buClr>
              <a:buFont typeface="Symbol" charset="2"/>
              <a:buChar char="-"/>
              <a:defRPr sz="2133">
                <a:solidFill>
                  <a:schemeClr val="tx1"/>
                </a:solidFill>
              </a:defRPr>
            </a:lvl2pPr>
            <a:lvl3pPr marL="1547245" indent="-328076">
              <a:buClr>
                <a:srgbClr val="D8413E"/>
              </a:buClr>
              <a:buFont typeface="Symbol" charset="2"/>
              <a:buChar char="-"/>
              <a:defRPr sz="2133">
                <a:solidFill>
                  <a:schemeClr val="tx1"/>
                </a:solidFill>
              </a:defRPr>
            </a:lvl3pPr>
            <a:lvl4pPr marL="2156830" indent="-328076">
              <a:buClr>
                <a:srgbClr val="D8413E"/>
              </a:buClr>
              <a:buFont typeface="Symbol" charset="2"/>
              <a:buChar char="-"/>
              <a:defRPr sz="2133">
                <a:solidFill>
                  <a:schemeClr val="tx1"/>
                </a:solidFill>
              </a:defRPr>
            </a:lvl4pPr>
            <a:lvl5pPr marL="2751598" indent="-313259">
              <a:buClr>
                <a:srgbClr val="D8413E"/>
              </a:buClr>
              <a:buFont typeface="Symbol" charset="2"/>
              <a:buChar char="-"/>
              <a:defRPr sz="2133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609601" y="1501254"/>
            <a:ext cx="10979151" cy="503653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1867" cap="all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0598151" y="6505433"/>
            <a:ext cx="990600" cy="2729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marR="0" indent="0" algn="r" defTabSz="60958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lvl1pPr>
          </a:lstStyle>
          <a:p>
            <a:pPr>
              <a:defRPr/>
            </a:pPr>
            <a:fld id="{248790C2-FB8D-4AD1-BFB1-8D82BB9A4283}" type="slidenum">
              <a:rPr lang="de-DE" altLang="de-DE" sz="1333" smtClean="0">
                <a:solidFill>
                  <a:srgbClr val="D841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de-DE" altLang="de-DE" sz="1333" dirty="0">
              <a:solidFill>
                <a:srgbClr val="D841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95221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orient="horz" pos="3162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Zwischenfolie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platzhalter 4"/>
          <p:cNvSpPr>
            <a:spLocks noGrp="1"/>
          </p:cNvSpPr>
          <p:nvPr>
            <p:ph type="body" sz="quarter" idx="13"/>
          </p:nvPr>
        </p:nvSpPr>
        <p:spPr bwMode="auto">
          <a:xfrm>
            <a:off x="4668917" y="-7896"/>
            <a:ext cx="7539088" cy="6870367"/>
          </a:xfrm>
          <a:custGeom>
            <a:avLst/>
            <a:gdLst>
              <a:gd name="connsiteX0" fmla="*/ 0 w 2419350"/>
              <a:gd name="connsiteY0" fmla="*/ 5172957 h 5172957"/>
              <a:gd name="connsiteX1" fmla="*/ 604838 w 2419350"/>
              <a:gd name="connsiteY1" fmla="*/ 0 h 5172957"/>
              <a:gd name="connsiteX2" fmla="*/ 1814513 w 2419350"/>
              <a:gd name="connsiteY2" fmla="*/ 0 h 5172957"/>
              <a:gd name="connsiteX3" fmla="*/ 2419350 w 2419350"/>
              <a:gd name="connsiteY3" fmla="*/ 5172957 h 5172957"/>
              <a:gd name="connsiteX4" fmla="*/ 0 w 2419350"/>
              <a:gd name="connsiteY4" fmla="*/ 5172957 h 5172957"/>
              <a:gd name="connsiteX0" fmla="*/ 0 w 2439138"/>
              <a:gd name="connsiteY0" fmla="*/ 5172957 h 5172957"/>
              <a:gd name="connsiteX1" fmla="*/ 604838 w 2439138"/>
              <a:gd name="connsiteY1" fmla="*/ 0 h 5172957"/>
              <a:gd name="connsiteX2" fmla="*/ 2439138 w 2439138"/>
              <a:gd name="connsiteY2" fmla="*/ 6439 h 5172957"/>
              <a:gd name="connsiteX3" fmla="*/ 2419350 w 2439138"/>
              <a:gd name="connsiteY3" fmla="*/ 5172957 h 5172957"/>
              <a:gd name="connsiteX4" fmla="*/ 0 w 2439138"/>
              <a:gd name="connsiteY4" fmla="*/ 5172957 h 5172957"/>
              <a:gd name="connsiteX0" fmla="*/ 3226626 w 5665764"/>
              <a:gd name="connsiteY0" fmla="*/ 5166518 h 5166518"/>
              <a:gd name="connsiteX1" fmla="*/ 0 w 5665764"/>
              <a:gd name="connsiteY1" fmla="*/ 6440 h 5166518"/>
              <a:gd name="connsiteX2" fmla="*/ 5665764 w 5665764"/>
              <a:gd name="connsiteY2" fmla="*/ 0 h 5166518"/>
              <a:gd name="connsiteX3" fmla="*/ 5645976 w 5665764"/>
              <a:gd name="connsiteY3" fmla="*/ 5166518 h 5166518"/>
              <a:gd name="connsiteX4" fmla="*/ 3226626 w 5665764"/>
              <a:gd name="connsiteY4" fmla="*/ 5166518 h 5166518"/>
              <a:gd name="connsiteX0" fmla="*/ 2421696 w 5665764"/>
              <a:gd name="connsiteY0" fmla="*/ 5192275 h 5192275"/>
              <a:gd name="connsiteX1" fmla="*/ 0 w 5665764"/>
              <a:gd name="connsiteY1" fmla="*/ 6440 h 5192275"/>
              <a:gd name="connsiteX2" fmla="*/ 5665764 w 5665764"/>
              <a:gd name="connsiteY2" fmla="*/ 0 h 5192275"/>
              <a:gd name="connsiteX3" fmla="*/ 5645976 w 5665764"/>
              <a:gd name="connsiteY3" fmla="*/ 5166518 h 5192275"/>
              <a:gd name="connsiteX4" fmla="*/ 2421696 w 5665764"/>
              <a:gd name="connsiteY4" fmla="*/ 5192275 h 5192275"/>
              <a:gd name="connsiteX0" fmla="*/ 2421696 w 5665764"/>
              <a:gd name="connsiteY0" fmla="*/ 5183177 h 5183177"/>
              <a:gd name="connsiteX1" fmla="*/ 0 w 5665764"/>
              <a:gd name="connsiteY1" fmla="*/ 6440 h 5183177"/>
              <a:gd name="connsiteX2" fmla="*/ 5665764 w 5665764"/>
              <a:gd name="connsiteY2" fmla="*/ 0 h 5183177"/>
              <a:gd name="connsiteX3" fmla="*/ 5645976 w 5665764"/>
              <a:gd name="connsiteY3" fmla="*/ 5166518 h 5183177"/>
              <a:gd name="connsiteX4" fmla="*/ 2421696 w 5665764"/>
              <a:gd name="connsiteY4" fmla="*/ 5183177 h 5183177"/>
              <a:gd name="connsiteX0" fmla="*/ 2421696 w 5665764"/>
              <a:gd name="connsiteY0" fmla="*/ 5174079 h 5174079"/>
              <a:gd name="connsiteX1" fmla="*/ 0 w 5665764"/>
              <a:gd name="connsiteY1" fmla="*/ 6440 h 5174079"/>
              <a:gd name="connsiteX2" fmla="*/ 5665764 w 5665764"/>
              <a:gd name="connsiteY2" fmla="*/ 0 h 5174079"/>
              <a:gd name="connsiteX3" fmla="*/ 5645976 w 5665764"/>
              <a:gd name="connsiteY3" fmla="*/ 5166518 h 5174079"/>
              <a:gd name="connsiteX4" fmla="*/ 2421696 w 5665764"/>
              <a:gd name="connsiteY4" fmla="*/ 5174079 h 5174079"/>
              <a:gd name="connsiteX0" fmla="*/ 2417147 w 5665764"/>
              <a:gd name="connsiteY0" fmla="*/ 5169530 h 5169530"/>
              <a:gd name="connsiteX1" fmla="*/ 0 w 5665764"/>
              <a:gd name="connsiteY1" fmla="*/ 6440 h 5169530"/>
              <a:gd name="connsiteX2" fmla="*/ 5665764 w 5665764"/>
              <a:gd name="connsiteY2" fmla="*/ 0 h 5169530"/>
              <a:gd name="connsiteX3" fmla="*/ 5645976 w 5665764"/>
              <a:gd name="connsiteY3" fmla="*/ 5166518 h 5169530"/>
              <a:gd name="connsiteX4" fmla="*/ 2417147 w 5665764"/>
              <a:gd name="connsiteY4" fmla="*/ 5169530 h 5169530"/>
              <a:gd name="connsiteX0" fmla="*/ 2417147 w 5652116"/>
              <a:gd name="connsiteY0" fmla="*/ 5164981 h 5164981"/>
              <a:gd name="connsiteX1" fmla="*/ 0 w 5652116"/>
              <a:gd name="connsiteY1" fmla="*/ 1891 h 5164981"/>
              <a:gd name="connsiteX2" fmla="*/ 5652116 w 5652116"/>
              <a:gd name="connsiteY2" fmla="*/ 0 h 5164981"/>
              <a:gd name="connsiteX3" fmla="*/ 5645976 w 5652116"/>
              <a:gd name="connsiteY3" fmla="*/ 5161969 h 5164981"/>
              <a:gd name="connsiteX4" fmla="*/ 2417147 w 5652116"/>
              <a:gd name="connsiteY4" fmla="*/ 5164981 h 5164981"/>
              <a:gd name="connsiteX0" fmla="*/ 2417147 w 5646219"/>
              <a:gd name="connsiteY0" fmla="*/ 5163090 h 5163090"/>
              <a:gd name="connsiteX1" fmla="*/ 0 w 5646219"/>
              <a:gd name="connsiteY1" fmla="*/ 0 h 5163090"/>
              <a:gd name="connsiteX2" fmla="*/ 5638468 w 5646219"/>
              <a:gd name="connsiteY2" fmla="*/ 11757 h 5163090"/>
              <a:gd name="connsiteX3" fmla="*/ 5645976 w 5646219"/>
              <a:gd name="connsiteY3" fmla="*/ 5160078 h 5163090"/>
              <a:gd name="connsiteX4" fmla="*/ 2417147 w 5646219"/>
              <a:gd name="connsiteY4" fmla="*/ 5163090 h 5163090"/>
              <a:gd name="connsiteX0" fmla="*/ 2417147 w 5646219"/>
              <a:gd name="connsiteY0" fmla="*/ 5164981 h 5164981"/>
              <a:gd name="connsiteX1" fmla="*/ 0 w 5646219"/>
              <a:gd name="connsiteY1" fmla="*/ 1891 h 5164981"/>
              <a:gd name="connsiteX2" fmla="*/ 5638468 w 5646219"/>
              <a:gd name="connsiteY2" fmla="*/ 0 h 5164981"/>
              <a:gd name="connsiteX3" fmla="*/ 5645976 w 5646219"/>
              <a:gd name="connsiteY3" fmla="*/ 5161969 h 5164981"/>
              <a:gd name="connsiteX4" fmla="*/ 2417147 w 5646219"/>
              <a:gd name="connsiteY4" fmla="*/ 5164981 h 5164981"/>
              <a:gd name="connsiteX0" fmla="*/ 2417147 w 5641803"/>
              <a:gd name="connsiteY0" fmla="*/ 5164981 h 5164981"/>
              <a:gd name="connsiteX1" fmla="*/ 0 w 5641803"/>
              <a:gd name="connsiteY1" fmla="*/ 1891 h 5164981"/>
              <a:gd name="connsiteX2" fmla="*/ 5638468 w 5641803"/>
              <a:gd name="connsiteY2" fmla="*/ 0 h 5164981"/>
              <a:gd name="connsiteX3" fmla="*/ 5641426 w 5641803"/>
              <a:gd name="connsiteY3" fmla="*/ 5161969 h 5164981"/>
              <a:gd name="connsiteX4" fmla="*/ 2417147 w 5641803"/>
              <a:gd name="connsiteY4" fmla="*/ 5164981 h 5164981"/>
              <a:gd name="connsiteX0" fmla="*/ 2417147 w 5643017"/>
              <a:gd name="connsiteY0" fmla="*/ 5174079 h 5174079"/>
              <a:gd name="connsiteX1" fmla="*/ 0 w 5643017"/>
              <a:gd name="connsiteY1" fmla="*/ 10989 h 5174079"/>
              <a:gd name="connsiteX2" fmla="*/ 5643017 w 5643017"/>
              <a:gd name="connsiteY2" fmla="*/ 0 h 5174079"/>
              <a:gd name="connsiteX3" fmla="*/ 5641426 w 5643017"/>
              <a:gd name="connsiteY3" fmla="*/ 5171067 h 5174079"/>
              <a:gd name="connsiteX4" fmla="*/ 2417147 w 5643017"/>
              <a:gd name="connsiteY4" fmla="*/ 5174079 h 5174079"/>
              <a:gd name="connsiteX0" fmla="*/ 2417147 w 5643017"/>
              <a:gd name="connsiteY0" fmla="*/ 5174079 h 5174079"/>
              <a:gd name="connsiteX1" fmla="*/ 0 w 5643017"/>
              <a:gd name="connsiteY1" fmla="*/ 4609 h 5174079"/>
              <a:gd name="connsiteX2" fmla="*/ 5643017 w 5643017"/>
              <a:gd name="connsiteY2" fmla="*/ 0 h 5174079"/>
              <a:gd name="connsiteX3" fmla="*/ 5641426 w 5643017"/>
              <a:gd name="connsiteY3" fmla="*/ 5171067 h 5174079"/>
              <a:gd name="connsiteX4" fmla="*/ 2417147 w 5643017"/>
              <a:gd name="connsiteY4" fmla="*/ 5174079 h 5174079"/>
              <a:gd name="connsiteX0" fmla="*/ 2417147 w 5654316"/>
              <a:gd name="connsiteY0" fmla="*/ 5174079 h 5177448"/>
              <a:gd name="connsiteX1" fmla="*/ 0 w 5654316"/>
              <a:gd name="connsiteY1" fmla="*/ 4609 h 5177448"/>
              <a:gd name="connsiteX2" fmla="*/ 5643017 w 5654316"/>
              <a:gd name="connsiteY2" fmla="*/ 0 h 5177448"/>
              <a:gd name="connsiteX3" fmla="*/ 5654126 w 5654316"/>
              <a:gd name="connsiteY3" fmla="*/ 5177448 h 5177448"/>
              <a:gd name="connsiteX4" fmla="*/ 2417147 w 5654316"/>
              <a:gd name="connsiteY4" fmla="*/ 5174079 h 5177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54316" h="5177448">
                <a:moveTo>
                  <a:pt x="2417147" y="5174079"/>
                </a:moveTo>
                <a:lnTo>
                  <a:pt x="0" y="4609"/>
                </a:lnTo>
                <a:lnTo>
                  <a:pt x="5643017" y="0"/>
                </a:lnTo>
                <a:cubicBezTo>
                  <a:pt x="5640970" y="1720656"/>
                  <a:pt x="5656173" y="3456792"/>
                  <a:pt x="5654126" y="5177448"/>
                </a:cubicBezTo>
                <a:lnTo>
                  <a:pt x="2417147" y="5174079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4pPr>
              <a:defRPr>
                <a:ln>
                  <a:solidFill>
                    <a:schemeClr val="accent1"/>
                  </a:solidFill>
                </a:ln>
                <a:solidFill>
                  <a:schemeClr val="accent1"/>
                </a:solidFill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1"/>
          </p:nvPr>
        </p:nvSpPr>
        <p:spPr bwMode="auto">
          <a:xfrm>
            <a:off x="5906293" y="-5537"/>
            <a:ext cx="6282076" cy="6872123"/>
          </a:xfrm>
          <a:custGeom>
            <a:avLst/>
            <a:gdLst>
              <a:gd name="connsiteX0" fmla="*/ 0 w 1466850"/>
              <a:gd name="connsiteY0" fmla="*/ 1608226 h 1608226"/>
              <a:gd name="connsiteX1" fmla="*/ 366713 w 1466850"/>
              <a:gd name="connsiteY1" fmla="*/ 0 h 1608226"/>
              <a:gd name="connsiteX2" fmla="*/ 1466850 w 1466850"/>
              <a:gd name="connsiteY2" fmla="*/ 0 h 1608226"/>
              <a:gd name="connsiteX3" fmla="*/ 1100138 w 1466850"/>
              <a:gd name="connsiteY3" fmla="*/ 1608226 h 1608226"/>
              <a:gd name="connsiteX4" fmla="*/ 0 w 1466850"/>
              <a:gd name="connsiteY4" fmla="*/ 1608226 h 1608226"/>
              <a:gd name="connsiteX0" fmla="*/ 0 w 2304312"/>
              <a:gd name="connsiteY0" fmla="*/ 1608226 h 1614665"/>
              <a:gd name="connsiteX1" fmla="*/ 366713 w 2304312"/>
              <a:gd name="connsiteY1" fmla="*/ 0 h 1614665"/>
              <a:gd name="connsiteX2" fmla="*/ 1466850 w 2304312"/>
              <a:gd name="connsiteY2" fmla="*/ 0 h 1614665"/>
              <a:gd name="connsiteX3" fmla="*/ 2304312 w 2304312"/>
              <a:gd name="connsiteY3" fmla="*/ 1614665 h 1614665"/>
              <a:gd name="connsiteX4" fmla="*/ 0 w 2304312"/>
              <a:gd name="connsiteY4" fmla="*/ 1608226 h 1614665"/>
              <a:gd name="connsiteX0" fmla="*/ 0 w 4725205"/>
              <a:gd name="connsiteY0" fmla="*/ 5162795 h 5169234"/>
              <a:gd name="connsiteX1" fmla="*/ 366713 w 4725205"/>
              <a:gd name="connsiteY1" fmla="*/ 3554569 h 5169234"/>
              <a:gd name="connsiteX2" fmla="*/ 4725205 w 4725205"/>
              <a:gd name="connsiteY2" fmla="*/ 0 h 5169234"/>
              <a:gd name="connsiteX3" fmla="*/ 2304312 w 4725205"/>
              <a:gd name="connsiteY3" fmla="*/ 5169234 h 5169234"/>
              <a:gd name="connsiteX4" fmla="*/ 0 w 4725205"/>
              <a:gd name="connsiteY4" fmla="*/ 5162795 h 5169234"/>
              <a:gd name="connsiteX0" fmla="*/ 0 w 4725205"/>
              <a:gd name="connsiteY0" fmla="*/ 5162795 h 5169234"/>
              <a:gd name="connsiteX1" fmla="*/ 2369378 w 4725205"/>
              <a:gd name="connsiteY1" fmla="*/ 19319 h 5169234"/>
              <a:gd name="connsiteX2" fmla="*/ 4725205 w 4725205"/>
              <a:gd name="connsiteY2" fmla="*/ 0 h 5169234"/>
              <a:gd name="connsiteX3" fmla="*/ 2304312 w 4725205"/>
              <a:gd name="connsiteY3" fmla="*/ 5169234 h 5169234"/>
              <a:gd name="connsiteX4" fmla="*/ 0 w 4725205"/>
              <a:gd name="connsiteY4" fmla="*/ 5162795 h 5169234"/>
              <a:gd name="connsiteX0" fmla="*/ 0 w 4725205"/>
              <a:gd name="connsiteY0" fmla="*/ 5162795 h 5169234"/>
              <a:gd name="connsiteX1" fmla="*/ 2382257 w 4725205"/>
              <a:gd name="connsiteY1" fmla="*/ 1 h 5169234"/>
              <a:gd name="connsiteX2" fmla="*/ 4725205 w 4725205"/>
              <a:gd name="connsiteY2" fmla="*/ 0 h 5169234"/>
              <a:gd name="connsiteX3" fmla="*/ 2304312 w 4725205"/>
              <a:gd name="connsiteY3" fmla="*/ 5169234 h 5169234"/>
              <a:gd name="connsiteX4" fmla="*/ 0 w 4725205"/>
              <a:gd name="connsiteY4" fmla="*/ 5162795 h 5169234"/>
              <a:gd name="connsiteX0" fmla="*/ 0 w 4720656"/>
              <a:gd name="connsiteY0" fmla="*/ 5176443 h 5176443"/>
              <a:gd name="connsiteX1" fmla="*/ 2377708 w 4720656"/>
              <a:gd name="connsiteY1" fmla="*/ 1 h 5176443"/>
              <a:gd name="connsiteX2" fmla="*/ 4720656 w 4720656"/>
              <a:gd name="connsiteY2" fmla="*/ 0 h 5176443"/>
              <a:gd name="connsiteX3" fmla="*/ 2299763 w 4720656"/>
              <a:gd name="connsiteY3" fmla="*/ 5169234 h 5176443"/>
              <a:gd name="connsiteX4" fmla="*/ 0 w 4720656"/>
              <a:gd name="connsiteY4" fmla="*/ 5176443 h 5176443"/>
              <a:gd name="connsiteX0" fmla="*/ 0 w 4720656"/>
              <a:gd name="connsiteY0" fmla="*/ 5176443 h 5176443"/>
              <a:gd name="connsiteX1" fmla="*/ 2377708 w 4720656"/>
              <a:gd name="connsiteY1" fmla="*/ 1 h 5176443"/>
              <a:gd name="connsiteX2" fmla="*/ 4720656 w 4720656"/>
              <a:gd name="connsiteY2" fmla="*/ 0 h 5176443"/>
              <a:gd name="connsiteX3" fmla="*/ 2299763 w 4720656"/>
              <a:gd name="connsiteY3" fmla="*/ 5169234 h 5176443"/>
              <a:gd name="connsiteX4" fmla="*/ 0 w 4720656"/>
              <a:gd name="connsiteY4" fmla="*/ 5176443 h 5176443"/>
              <a:gd name="connsiteX0" fmla="*/ 0 w 4711557"/>
              <a:gd name="connsiteY0" fmla="*/ 5167345 h 5169234"/>
              <a:gd name="connsiteX1" fmla="*/ 2368609 w 4711557"/>
              <a:gd name="connsiteY1" fmla="*/ 1 h 5169234"/>
              <a:gd name="connsiteX2" fmla="*/ 4711557 w 4711557"/>
              <a:gd name="connsiteY2" fmla="*/ 0 h 5169234"/>
              <a:gd name="connsiteX3" fmla="*/ 2290664 w 4711557"/>
              <a:gd name="connsiteY3" fmla="*/ 5169234 h 5169234"/>
              <a:gd name="connsiteX4" fmla="*/ 0 w 4711557"/>
              <a:gd name="connsiteY4" fmla="*/ 5167345 h 5169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11557" h="5169234">
                <a:moveTo>
                  <a:pt x="0" y="5167345"/>
                </a:moveTo>
                <a:lnTo>
                  <a:pt x="2368609" y="1"/>
                </a:lnTo>
                <a:lnTo>
                  <a:pt x="4711557" y="0"/>
                </a:lnTo>
                <a:lnTo>
                  <a:pt x="2290664" y="5169234"/>
                </a:lnTo>
                <a:lnTo>
                  <a:pt x="0" y="5167345"/>
                </a:lnTo>
                <a:close/>
              </a:path>
            </a:pathLst>
          </a:custGeom>
          <a:solidFill>
            <a:srgbClr val="FF5451">
              <a:alpha val="5019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4pPr>
              <a:defRPr>
                <a:ln>
                  <a:solidFill>
                    <a:srgbClr val="FF5451"/>
                  </a:solidFill>
                </a:ln>
                <a:solidFill>
                  <a:srgbClr val="FF5451"/>
                </a:solidFill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818305" y="1422402"/>
            <a:ext cx="4750548" cy="467997"/>
          </a:xfrm>
        </p:spPr>
        <p:txBody>
          <a:bodyPr anchor="b">
            <a:noAutofit/>
          </a:bodyPr>
          <a:lstStyle>
            <a:lvl1pPr marL="0" indent="0" algn="r">
              <a:buNone/>
              <a:defRPr sz="2400">
                <a:solidFill>
                  <a:schemeClr val="bg1"/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Bildplatzhalter"/>
          <p:cNvSpPr>
            <a:spLocks noGrp="1"/>
          </p:cNvSpPr>
          <p:nvPr>
            <p:ph type="pic" sz="quarter" idx="10"/>
          </p:nvPr>
        </p:nvSpPr>
        <p:spPr bwMode="auto">
          <a:xfrm>
            <a:off x="-1" y="1"/>
            <a:ext cx="8153401" cy="6866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 baseline="0"/>
            </a:lvl1pPr>
          </a:lstStyle>
          <a:p>
            <a:pPr lvl="0"/>
            <a:r>
              <a:rPr lang="en-US" noProof="0"/>
              <a:t>Click icon to add picture</a:t>
            </a:r>
            <a:endParaRPr lang="de-DE" noProof="0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18305" y="1929553"/>
            <a:ext cx="4750548" cy="2935393"/>
          </a:xfrm>
        </p:spPr>
        <p:txBody>
          <a:bodyPr anchor="t"/>
          <a:lstStyle>
            <a:lvl1pPr algn="r">
              <a:defRPr sz="3733" b="1" cap="all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846157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Zwischenfolie li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platzhalter 4"/>
          <p:cNvSpPr>
            <a:spLocks noGrp="1"/>
          </p:cNvSpPr>
          <p:nvPr>
            <p:ph type="body" sz="quarter" idx="13"/>
          </p:nvPr>
        </p:nvSpPr>
        <p:spPr bwMode="auto">
          <a:xfrm flipH="1">
            <a:off x="-19252" y="-7896"/>
            <a:ext cx="7539088" cy="6870367"/>
          </a:xfrm>
          <a:custGeom>
            <a:avLst/>
            <a:gdLst>
              <a:gd name="connsiteX0" fmla="*/ 0 w 2419350"/>
              <a:gd name="connsiteY0" fmla="*/ 5172957 h 5172957"/>
              <a:gd name="connsiteX1" fmla="*/ 604838 w 2419350"/>
              <a:gd name="connsiteY1" fmla="*/ 0 h 5172957"/>
              <a:gd name="connsiteX2" fmla="*/ 1814513 w 2419350"/>
              <a:gd name="connsiteY2" fmla="*/ 0 h 5172957"/>
              <a:gd name="connsiteX3" fmla="*/ 2419350 w 2419350"/>
              <a:gd name="connsiteY3" fmla="*/ 5172957 h 5172957"/>
              <a:gd name="connsiteX4" fmla="*/ 0 w 2419350"/>
              <a:gd name="connsiteY4" fmla="*/ 5172957 h 5172957"/>
              <a:gd name="connsiteX0" fmla="*/ 0 w 2439138"/>
              <a:gd name="connsiteY0" fmla="*/ 5172957 h 5172957"/>
              <a:gd name="connsiteX1" fmla="*/ 604838 w 2439138"/>
              <a:gd name="connsiteY1" fmla="*/ 0 h 5172957"/>
              <a:gd name="connsiteX2" fmla="*/ 2439138 w 2439138"/>
              <a:gd name="connsiteY2" fmla="*/ 6439 h 5172957"/>
              <a:gd name="connsiteX3" fmla="*/ 2419350 w 2439138"/>
              <a:gd name="connsiteY3" fmla="*/ 5172957 h 5172957"/>
              <a:gd name="connsiteX4" fmla="*/ 0 w 2439138"/>
              <a:gd name="connsiteY4" fmla="*/ 5172957 h 5172957"/>
              <a:gd name="connsiteX0" fmla="*/ 3226626 w 5665764"/>
              <a:gd name="connsiteY0" fmla="*/ 5166518 h 5166518"/>
              <a:gd name="connsiteX1" fmla="*/ 0 w 5665764"/>
              <a:gd name="connsiteY1" fmla="*/ 6440 h 5166518"/>
              <a:gd name="connsiteX2" fmla="*/ 5665764 w 5665764"/>
              <a:gd name="connsiteY2" fmla="*/ 0 h 5166518"/>
              <a:gd name="connsiteX3" fmla="*/ 5645976 w 5665764"/>
              <a:gd name="connsiteY3" fmla="*/ 5166518 h 5166518"/>
              <a:gd name="connsiteX4" fmla="*/ 3226626 w 5665764"/>
              <a:gd name="connsiteY4" fmla="*/ 5166518 h 5166518"/>
              <a:gd name="connsiteX0" fmla="*/ 2421696 w 5665764"/>
              <a:gd name="connsiteY0" fmla="*/ 5192275 h 5192275"/>
              <a:gd name="connsiteX1" fmla="*/ 0 w 5665764"/>
              <a:gd name="connsiteY1" fmla="*/ 6440 h 5192275"/>
              <a:gd name="connsiteX2" fmla="*/ 5665764 w 5665764"/>
              <a:gd name="connsiteY2" fmla="*/ 0 h 5192275"/>
              <a:gd name="connsiteX3" fmla="*/ 5645976 w 5665764"/>
              <a:gd name="connsiteY3" fmla="*/ 5166518 h 5192275"/>
              <a:gd name="connsiteX4" fmla="*/ 2421696 w 5665764"/>
              <a:gd name="connsiteY4" fmla="*/ 5192275 h 5192275"/>
              <a:gd name="connsiteX0" fmla="*/ 2421696 w 5665764"/>
              <a:gd name="connsiteY0" fmla="*/ 5183177 h 5183177"/>
              <a:gd name="connsiteX1" fmla="*/ 0 w 5665764"/>
              <a:gd name="connsiteY1" fmla="*/ 6440 h 5183177"/>
              <a:gd name="connsiteX2" fmla="*/ 5665764 w 5665764"/>
              <a:gd name="connsiteY2" fmla="*/ 0 h 5183177"/>
              <a:gd name="connsiteX3" fmla="*/ 5645976 w 5665764"/>
              <a:gd name="connsiteY3" fmla="*/ 5166518 h 5183177"/>
              <a:gd name="connsiteX4" fmla="*/ 2421696 w 5665764"/>
              <a:gd name="connsiteY4" fmla="*/ 5183177 h 5183177"/>
              <a:gd name="connsiteX0" fmla="*/ 2421696 w 5665764"/>
              <a:gd name="connsiteY0" fmla="*/ 5174079 h 5174079"/>
              <a:gd name="connsiteX1" fmla="*/ 0 w 5665764"/>
              <a:gd name="connsiteY1" fmla="*/ 6440 h 5174079"/>
              <a:gd name="connsiteX2" fmla="*/ 5665764 w 5665764"/>
              <a:gd name="connsiteY2" fmla="*/ 0 h 5174079"/>
              <a:gd name="connsiteX3" fmla="*/ 5645976 w 5665764"/>
              <a:gd name="connsiteY3" fmla="*/ 5166518 h 5174079"/>
              <a:gd name="connsiteX4" fmla="*/ 2421696 w 5665764"/>
              <a:gd name="connsiteY4" fmla="*/ 5174079 h 5174079"/>
              <a:gd name="connsiteX0" fmla="*/ 2417147 w 5665764"/>
              <a:gd name="connsiteY0" fmla="*/ 5169530 h 5169530"/>
              <a:gd name="connsiteX1" fmla="*/ 0 w 5665764"/>
              <a:gd name="connsiteY1" fmla="*/ 6440 h 5169530"/>
              <a:gd name="connsiteX2" fmla="*/ 5665764 w 5665764"/>
              <a:gd name="connsiteY2" fmla="*/ 0 h 5169530"/>
              <a:gd name="connsiteX3" fmla="*/ 5645976 w 5665764"/>
              <a:gd name="connsiteY3" fmla="*/ 5166518 h 5169530"/>
              <a:gd name="connsiteX4" fmla="*/ 2417147 w 5665764"/>
              <a:gd name="connsiteY4" fmla="*/ 5169530 h 5169530"/>
              <a:gd name="connsiteX0" fmla="*/ 2417147 w 5652116"/>
              <a:gd name="connsiteY0" fmla="*/ 5164981 h 5164981"/>
              <a:gd name="connsiteX1" fmla="*/ 0 w 5652116"/>
              <a:gd name="connsiteY1" fmla="*/ 1891 h 5164981"/>
              <a:gd name="connsiteX2" fmla="*/ 5652116 w 5652116"/>
              <a:gd name="connsiteY2" fmla="*/ 0 h 5164981"/>
              <a:gd name="connsiteX3" fmla="*/ 5645976 w 5652116"/>
              <a:gd name="connsiteY3" fmla="*/ 5161969 h 5164981"/>
              <a:gd name="connsiteX4" fmla="*/ 2417147 w 5652116"/>
              <a:gd name="connsiteY4" fmla="*/ 5164981 h 5164981"/>
              <a:gd name="connsiteX0" fmla="*/ 2417147 w 5646219"/>
              <a:gd name="connsiteY0" fmla="*/ 5163090 h 5163090"/>
              <a:gd name="connsiteX1" fmla="*/ 0 w 5646219"/>
              <a:gd name="connsiteY1" fmla="*/ 0 h 5163090"/>
              <a:gd name="connsiteX2" fmla="*/ 5638468 w 5646219"/>
              <a:gd name="connsiteY2" fmla="*/ 11757 h 5163090"/>
              <a:gd name="connsiteX3" fmla="*/ 5645976 w 5646219"/>
              <a:gd name="connsiteY3" fmla="*/ 5160078 h 5163090"/>
              <a:gd name="connsiteX4" fmla="*/ 2417147 w 5646219"/>
              <a:gd name="connsiteY4" fmla="*/ 5163090 h 5163090"/>
              <a:gd name="connsiteX0" fmla="*/ 2417147 w 5646219"/>
              <a:gd name="connsiteY0" fmla="*/ 5164981 h 5164981"/>
              <a:gd name="connsiteX1" fmla="*/ 0 w 5646219"/>
              <a:gd name="connsiteY1" fmla="*/ 1891 h 5164981"/>
              <a:gd name="connsiteX2" fmla="*/ 5638468 w 5646219"/>
              <a:gd name="connsiteY2" fmla="*/ 0 h 5164981"/>
              <a:gd name="connsiteX3" fmla="*/ 5645976 w 5646219"/>
              <a:gd name="connsiteY3" fmla="*/ 5161969 h 5164981"/>
              <a:gd name="connsiteX4" fmla="*/ 2417147 w 5646219"/>
              <a:gd name="connsiteY4" fmla="*/ 5164981 h 5164981"/>
              <a:gd name="connsiteX0" fmla="*/ 2417147 w 5641803"/>
              <a:gd name="connsiteY0" fmla="*/ 5164981 h 5164981"/>
              <a:gd name="connsiteX1" fmla="*/ 0 w 5641803"/>
              <a:gd name="connsiteY1" fmla="*/ 1891 h 5164981"/>
              <a:gd name="connsiteX2" fmla="*/ 5638468 w 5641803"/>
              <a:gd name="connsiteY2" fmla="*/ 0 h 5164981"/>
              <a:gd name="connsiteX3" fmla="*/ 5641426 w 5641803"/>
              <a:gd name="connsiteY3" fmla="*/ 5161969 h 5164981"/>
              <a:gd name="connsiteX4" fmla="*/ 2417147 w 5641803"/>
              <a:gd name="connsiteY4" fmla="*/ 5164981 h 5164981"/>
              <a:gd name="connsiteX0" fmla="*/ 2417147 w 5643017"/>
              <a:gd name="connsiteY0" fmla="*/ 5174079 h 5174079"/>
              <a:gd name="connsiteX1" fmla="*/ 0 w 5643017"/>
              <a:gd name="connsiteY1" fmla="*/ 10989 h 5174079"/>
              <a:gd name="connsiteX2" fmla="*/ 5643017 w 5643017"/>
              <a:gd name="connsiteY2" fmla="*/ 0 h 5174079"/>
              <a:gd name="connsiteX3" fmla="*/ 5641426 w 5643017"/>
              <a:gd name="connsiteY3" fmla="*/ 5171067 h 5174079"/>
              <a:gd name="connsiteX4" fmla="*/ 2417147 w 5643017"/>
              <a:gd name="connsiteY4" fmla="*/ 5174079 h 5174079"/>
              <a:gd name="connsiteX0" fmla="*/ 2417147 w 5643017"/>
              <a:gd name="connsiteY0" fmla="*/ 5174079 h 5174079"/>
              <a:gd name="connsiteX1" fmla="*/ 0 w 5643017"/>
              <a:gd name="connsiteY1" fmla="*/ 4609 h 5174079"/>
              <a:gd name="connsiteX2" fmla="*/ 5643017 w 5643017"/>
              <a:gd name="connsiteY2" fmla="*/ 0 h 5174079"/>
              <a:gd name="connsiteX3" fmla="*/ 5641426 w 5643017"/>
              <a:gd name="connsiteY3" fmla="*/ 5171067 h 5174079"/>
              <a:gd name="connsiteX4" fmla="*/ 2417147 w 5643017"/>
              <a:gd name="connsiteY4" fmla="*/ 5174079 h 5174079"/>
              <a:gd name="connsiteX0" fmla="*/ 2417147 w 5654316"/>
              <a:gd name="connsiteY0" fmla="*/ 5174079 h 5177448"/>
              <a:gd name="connsiteX1" fmla="*/ 0 w 5654316"/>
              <a:gd name="connsiteY1" fmla="*/ 4609 h 5177448"/>
              <a:gd name="connsiteX2" fmla="*/ 5643017 w 5654316"/>
              <a:gd name="connsiteY2" fmla="*/ 0 h 5177448"/>
              <a:gd name="connsiteX3" fmla="*/ 5654126 w 5654316"/>
              <a:gd name="connsiteY3" fmla="*/ 5177448 h 5177448"/>
              <a:gd name="connsiteX4" fmla="*/ 2417147 w 5654316"/>
              <a:gd name="connsiteY4" fmla="*/ 5174079 h 5177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54316" h="5177448">
                <a:moveTo>
                  <a:pt x="2417147" y="5174079"/>
                </a:moveTo>
                <a:lnTo>
                  <a:pt x="0" y="4609"/>
                </a:lnTo>
                <a:lnTo>
                  <a:pt x="5643017" y="0"/>
                </a:lnTo>
                <a:cubicBezTo>
                  <a:pt x="5640970" y="1720656"/>
                  <a:pt x="5656173" y="3456792"/>
                  <a:pt x="5654126" y="5177448"/>
                </a:cubicBezTo>
                <a:lnTo>
                  <a:pt x="2417147" y="5174079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4pPr>
              <a:defRPr>
                <a:ln>
                  <a:noFill/>
                </a:ln>
                <a:noFill/>
              </a:defRPr>
            </a:lvl4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1"/>
          </p:nvPr>
        </p:nvSpPr>
        <p:spPr bwMode="auto">
          <a:xfrm flipH="1">
            <a:off x="-19251" y="-5537"/>
            <a:ext cx="6282076" cy="6872123"/>
          </a:xfrm>
          <a:custGeom>
            <a:avLst/>
            <a:gdLst>
              <a:gd name="connsiteX0" fmla="*/ 0 w 1466850"/>
              <a:gd name="connsiteY0" fmla="*/ 1608226 h 1608226"/>
              <a:gd name="connsiteX1" fmla="*/ 366713 w 1466850"/>
              <a:gd name="connsiteY1" fmla="*/ 0 h 1608226"/>
              <a:gd name="connsiteX2" fmla="*/ 1466850 w 1466850"/>
              <a:gd name="connsiteY2" fmla="*/ 0 h 1608226"/>
              <a:gd name="connsiteX3" fmla="*/ 1100138 w 1466850"/>
              <a:gd name="connsiteY3" fmla="*/ 1608226 h 1608226"/>
              <a:gd name="connsiteX4" fmla="*/ 0 w 1466850"/>
              <a:gd name="connsiteY4" fmla="*/ 1608226 h 1608226"/>
              <a:gd name="connsiteX0" fmla="*/ 0 w 2304312"/>
              <a:gd name="connsiteY0" fmla="*/ 1608226 h 1614665"/>
              <a:gd name="connsiteX1" fmla="*/ 366713 w 2304312"/>
              <a:gd name="connsiteY1" fmla="*/ 0 h 1614665"/>
              <a:gd name="connsiteX2" fmla="*/ 1466850 w 2304312"/>
              <a:gd name="connsiteY2" fmla="*/ 0 h 1614665"/>
              <a:gd name="connsiteX3" fmla="*/ 2304312 w 2304312"/>
              <a:gd name="connsiteY3" fmla="*/ 1614665 h 1614665"/>
              <a:gd name="connsiteX4" fmla="*/ 0 w 2304312"/>
              <a:gd name="connsiteY4" fmla="*/ 1608226 h 1614665"/>
              <a:gd name="connsiteX0" fmla="*/ 0 w 4725205"/>
              <a:gd name="connsiteY0" fmla="*/ 5162795 h 5169234"/>
              <a:gd name="connsiteX1" fmla="*/ 366713 w 4725205"/>
              <a:gd name="connsiteY1" fmla="*/ 3554569 h 5169234"/>
              <a:gd name="connsiteX2" fmla="*/ 4725205 w 4725205"/>
              <a:gd name="connsiteY2" fmla="*/ 0 h 5169234"/>
              <a:gd name="connsiteX3" fmla="*/ 2304312 w 4725205"/>
              <a:gd name="connsiteY3" fmla="*/ 5169234 h 5169234"/>
              <a:gd name="connsiteX4" fmla="*/ 0 w 4725205"/>
              <a:gd name="connsiteY4" fmla="*/ 5162795 h 5169234"/>
              <a:gd name="connsiteX0" fmla="*/ 0 w 4725205"/>
              <a:gd name="connsiteY0" fmla="*/ 5162795 h 5169234"/>
              <a:gd name="connsiteX1" fmla="*/ 2369378 w 4725205"/>
              <a:gd name="connsiteY1" fmla="*/ 19319 h 5169234"/>
              <a:gd name="connsiteX2" fmla="*/ 4725205 w 4725205"/>
              <a:gd name="connsiteY2" fmla="*/ 0 h 5169234"/>
              <a:gd name="connsiteX3" fmla="*/ 2304312 w 4725205"/>
              <a:gd name="connsiteY3" fmla="*/ 5169234 h 5169234"/>
              <a:gd name="connsiteX4" fmla="*/ 0 w 4725205"/>
              <a:gd name="connsiteY4" fmla="*/ 5162795 h 5169234"/>
              <a:gd name="connsiteX0" fmla="*/ 0 w 4725205"/>
              <a:gd name="connsiteY0" fmla="*/ 5162795 h 5169234"/>
              <a:gd name="connsiteX1" fmla="*/ 2382257 w 4725205"/>
              <a:gd name="connsiteY1" fmla="*/ 1 h 5169234"/>
              <a:gd name="connsiteX2" fmla="*/ 4725205 w 4725205"/>
              <a:gd name="connsiteY2" fmla="*/ 0 h 5169234"/>
              <a:gd name="connsiteX3" fmla="*/ 2304312 w 4725205"/>
              <a:gd name="connsiteY3" fmla="*/ 5169234 h 5169234"/>
              <a:gd name="connsiteX4" fmla="*/ 0 w 4725205"/>
              <a:gd name="connsiteY4" fmla="*/ 5162795 h 5169234"/>
              <a:gd name="connsiteX0" fmla="*/ 0 w 4720656"/>
              <a:gd name="connsiteY0" fmla="*/ 5176443 h 5176443"/>
              <a:gd name="connsiteX1" fmla="*/ 2377708 w 4720656"/>
              <a:gd name="connsiteY1" fmla="*/ 1 h 5176443"/>
              <a:gd name="connsiteX2" fmla="*/ 4720656 w 4720656"/>
              <a:gd name="connsiteY2" fmla="*/ 0 h 5176443"/>
              <a:gd name="connsiteX3" fmla="*/ 2299763 w 4720656"/>
              <a:gd name="connsiteY3" fmla="*/ 5169234 h 5176443"/>
              <a:gd name="connsiteX4" fmla="*/ 0 w 4720656"/>
              <a:gd name="connsiteY4" fmla="*/ 5176443 h 5176443"/>
              <a:gd name="connsiteX0" fmla="*/ 0 w 4720656"/>
              <a:gd name="connsiteY0" fmla="*/ 5176443 h 5176443"/>
              <a:gd name="connsiteX1" fmla="*/ 2377708 w 4720656"/>
              <a:gd name="connsiteY1" fmla="*/ 1 h 5176443"/>
              <a:gd name="connsiteX2" fmla="*/ 4720656 w 4720656"/>
              <a:gd name="connsiteY2" fmla="*/ 0 h 5176443"/>
              <a:gd name="connsiteX3" fmla="*/ 2299763 w 4720656"/>
              <a:gd name="connsiteY3" fmla="*/ 5169234 h 5176443"/>
              <a:gd name="connsiteX4" fmla="*/ 0 w 4720656"/>
              <a:gd name="connsiteY4" fmla="*/ 5176443 h 5176443"/>
              <a:gd name="connsiteX0" fmla="*/ 0 w 4711557"/>
              <a:gd name="connsiteY0" fmla="*/ 5167345 h 5169234"/>
              <a:gd name="connsiteX1" fmla="*/ 2368609 w 4711557"/>
              <a:gd name="connsiteY1" fmla="*/ 1 h 5169234"/>
              <a:gd name="connsiteX2" fmla="*/ 4711557 w 4711557"/>
              <a:gd name="connsiteY2" fmla="*/ 0 h 5169234"/>
              <a:gd name="connsiteX3" fmla="*/ 2290664 w 4711557"/>
              <a:gd name="connsiteY3" fmla="*/ 5169234 h 5169234"/>
              <a:gd name="connsiteX4" fmla="*/ 0 w 4711557"/>
              <a:gd name="connsiteY4" fmla="*/ 5167345 h 5169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11557" h="5169234">
                <a:moveTo>
                  <a:pt x="0" y="5167345"/>
                </a:moveTo>
                <a:lnTo>
                  <a:pt x="2368609" y="1"/>
                </a:lnTo>
                <a:lnTo>
                  <a:pt x="4711557" y="0"/>
                </a:lnTo>
                <a:lnTo>
                  <a:pt x="2290664" y="5169234"/>
                </a:lnTo>
                <a:lnTo>
                  <a:pt x="0" y="5167345"/>
                </a:lnTo>
                <a:close/>
              </a:path>
            </a:pathLst>
          </a:custGeom>
          <a:solidFill>
            <a:srgbClr val="FF5451">
              <a:alpha val="5019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4pPr>
              <a:defRPr>
                <a:ln>
                  <a:noFill/>
                </a:ln>
                <a:noFill/>
              </a:defRPr>
            </a:lvl4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9171" y="1422402"/>
            <a:ext cx="4750548" cy="467997"/>
          </a:xfrm>
        </p:spPr>
        <p:txBody>
          <a:bodyPr anchor="b">
            <a:no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Bildplatzhalter"/>
          <p:cNvSpPr>
            <a:spLocks noGrp="1"/>
          </p:cNvSpPr>
          <p:nvPr>
            <p:ph type="pic" sz="quarter" idx="10"/>
          </p:nvPr>
        </p:nvSpPr>
        <p:spPr bwMode="auto">
          <a:xfrm>
            <a:off x="3615267" y="1"/>
            <a:ext cx="8576735" cy="6866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 baseline="0"/>
            </a:lvl1pPr>
          </a:lstStyle>
          <a:p>
            <a:pPr lvl="0"/>
            <a:r>
              <a:rPr lang="en-US" noProof="0"/>
              <a:t>Click icon to add picture</a:t>
            </a:r>
            <a:endParaRPr lang="de-DE" noProof="0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9171" y="1929553"/>
            <a:ext cx="4750548" cy="2935393"/>
          </a:xfrm>
        </p:spPr>
        <p:txBody>
          <a:bodyPr anchor="t"/>
          <a:lstStyle>
            <a:lvl1pPr algn="l">
              <a:defRPr sz="3733" b="1" cap="all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102378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Zwischenfolie ohne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0"/>
            <a:ext cx="4419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43451" y="2771797"/>
            <a:ext cx="8534400" cy="1983084"/>
          </a:xfrm>
          <a:prstGeom prst="rect">
            <a:avLst/>
          </a:prstGeom>
        </p:spPr>
        <p:txBody>
          <a:bodyPr anchor="t"/>
          <a:lstStyle>
            <a:lvl1pPr>
              <a:defRPr sz="3733">
                <a:solidFill>
                  <a:srgbClr val="262A3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343449" y="2320124"/>
            <a:ext cx="8534400" cy="45167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400">
                <a:solidFill>
                  <a:srgbClr val="262A31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de-DE" dirty="0"/>
          </a:p>
        </p:txBody>
      </p:sp>
      <p:cxnSp>
        <p:nvCxnSpPr>
          <p:cNvPr id="9" name="Gerade Verbindung 10"/>
          <p:cNvCxnSpPr/>
          <p:nvPr/>
        </p:nvCxnSpPr>
        <p:spPr>
          <a:xfrm>
            <a:off x="609601" y="6284893"/>
            <a:ext cx="7641945" cy="0"/>
          </a:xfrm>
          <a:prstGeom prst="line">
            <a:avLst/>
          </a:prstGeom>
          <a:ln w="3175" cmpd="sng">
            <a:solidFill>
              <a:srgbClr val="D8413E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Grafik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1" y="6359155"/>
            <a:ext cx="729764" cy="4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8699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ld (formatfüllen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Bildplatzhalter 11"/>
          <p:cNvSpPr>
            <a:spLocks noGrp="1"/>
          </p:cNvSpPr>
          <p:nvPr>
            <p:ph type="pic" sz="quarter" idx="15"/>
          </p:nvPr>
        </p:nvSpPr>
        <p:spPr>
          <a:xfrm>
            <a:off x="11291" y="11291"/>
            <a:ext cx="12180709" cy="6846709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28241743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ielen Dank!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6791"/>
            <a:ext cx="4572000" cy="1923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Bild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1504" y="1"/>
            <a:ext cx="4699000" cy="6877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87327" y="2771797"/>
            <a:ext cx="10646396" cy="750337"/>
          </a:xfrm>
        </p:spPr>
        <p:txBody>
          <a:bodyPr anchor="t"/>
          <a:lstStyle>
            <a:lvl1pPr>
              <a:defRPr sz="3733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de-DE" dirty="0"/>
          </a:p>
        </p:txBody>
      </p:sp>
      <p:sp>
        <p:nvSpPr>
          <p:cNvPr id="18" name="Inhaltsplatzhalter 3"/>
          <p:cNvSpPr>
            <a:spLocks noGrp="1"/>
          </p:cNvSpPr>
          <p:nvPr>
            <p:ph sz="half" idx="2"/>
          </p:nvPr>
        </p:nvSpPr>
        <p:spPr>
          <a:xfrm>
            <a:off x="487326" y="3779521"/>
            <a:ext cx="6229563" cy="2463236"/>
          </a:xfrm>
        </p:spPr>
        <p:txBody>
          <a:bodyPr>
            <a:noAutofit/>
          </a:bodyPr>
          <a:lstStyle>
            <a:lvl1pPr marL="0" indent="0">
              <a:buNone/>
              <a:defRPr sz="1467" baseline="0">
                <a:solidFill>
                  <a:schemeClr val="tx1"/>
                </a:solidFill>
              </a:defRPr>
            </a:lvl1pPr>
            <a:lvl2pPr marL="609585" indent="0">
              <a:buNone/>
              <a:defRPr sz="1467">
                <a:solidFill>
                  <a:schemeClr val="tx1"/>
                </a:solidFill>
              </a:defRPr>
            </a:lvl2pPr>
            <a:lvl3pPr marL="1219170" indent="0">
              <a:buNone/>
              <a:defRPr sz="2400"/>
            </a:lvl3pPr>
            <a:lvl4pPr marL="1828754" indent="0">
              <a:buNone/>
              <a:defRPr sz="2133"/>
            </a:lvl4pPr>
            <a:lvl5pPr marL="2438339" indent="0">
              <a:buNone/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725" y="347465"/>
            <a:ext cx="3899223" cy="1261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7110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Content" type="obj">
  <p:cSld name="Title, Conten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609600" y="406560"/>
            <a:ext cx="10978400" cy="101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>
            <a:off x="609600" y="2156160"/>
            <a:ext cx="10978400" cy="39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609585" lvl="0" indent="-30479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1219170" lvl="1" indent="-30479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828754" lvl="2" indent="-30479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2438339" lvl="3" indent="-30479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3047924" lvl="4" indent="-30479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3657509" lvl="5" indent="-30479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4267093" lvl="6" indent="-30479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4876678" lvl="7" indent="-30479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5486263" lvl="8" indent="-30479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668843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und Inhalt mit Unter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1" y="406399"/>
            <a:ext cx="10979151" cy="1011767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09601" y="2156179"/>
            <a:ext cx="10979151" cy="3980744"/>
          </a:xfrm>
          <a:prstGeom prst="rect">
            <a:avLst/>
          </a:prstGeom>
        </p:spPr>
        <p:txBody>
          <a:bodyPr>
            <a:noAutofit/>
          </a:bodyPr>
          <a:lstStyle>
            <a:lvl1pPr marL="359824" indent="-359824">
              <a:buClr>
                <a:srgbClr val="D8413E"/>
              </a:buClr>
              <a:buFont typeface="Symbol" charset="2"/>
              <a:buChar char="-"/>
              <a:defRPr sz="2400">
                <a:solidFill>
                  <a:schemeClr val="tx1"/>
                </a:solidFill>
              </a:defRPr>
            </a:lvl1pPr>
            <a:lvl2pPr marL="952476" indent="-342891">
              <a:buClr>
                <a:srgbClr val="D8413E"/>
              </a:buClr>
              <a:buFont typeface="Symbol" charset="2"/>
              <a:buChar char="-"/>
              <a:defRPr sz="2133">
                <a:solidFill>
                  <a:schemeClr val="tx1"/>
                </a:solidFill>
              </a:defRPr>
            </a:lvl2pPr>
            <a:lvl3pPr marL="1547245" indent="-328076">
              <a:buClr>
                <a:srgbClr val="D8413E"/>
              </a:buClr>
              <a:buFont typeface="Symbol" charset="2"/>
              <a:buChar char="-"/>
              <a:defRPr sz="2133">
                <a:solidFill>
                  <a:schemeClr val="tx1"/>
                </a:solidFill>
              </a:defRPr>
            </a:lvl3pPr>
            <a:lvl4pPr marL="2156830" indent="-328076">
              <a:buClr>
                <a:srgbClr val="D8413E"/>
              </a:buClr>
              <a:buFont typeface="Symbol" charset="2"/>
              <a:buChar char="-"/>
              <a:defRPr sz="2133">
                <a:solidFill>
                  <a:schemeClr val="tx1"/>
                </a:solidFill>
              </a:defRPr>
            </a:lvl4pPr>
            <a:lvl5pPr marL="2751598" indent="-313259">
              <a:buClr>
                <a:srgbClr val="D8413E"/>
              </a:buClr>
              <a:buFont typeface="Symbol" charset="2"/>
              <a:buChar char="-"/>
              <a:defRPr sz="2133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609601" y="1501254"/>
            <a:ext cx="10979151" cy="503653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1867" cap="all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0598151" y="6505433"/>
            <a:ext cx="990600" cy="2729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marR="0" indent="0" algn="r" defTabSz="60958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lvl1pPr>
          </a:lstStyle>
          <a:p>
            <a:pPr>
              <a:defRPr/>
            </a:pPr>
            <a:fld id="{248790C2-FB8D-4AD1-BFB1-8D82BB9A4283}" type="slidenum">
              <a:rPr lang="de-DE" altLang="de-DE" sz="1333" smtClean="0">
                <a:solidFill>
                  <a:srgbClr val="D841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de-DE" altLang="de-DE" sz="1333" dirty="0">
              <a:solidFill>
                <a:srgbClr val="D841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0673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orient="horz" pos="3162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und Inhalt ohne Unter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1" y="406399"/>
            <a:ext cx="10979151" cy="1011767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09601" y="1631323"/>
            <a:ext cx="10979151" cy="4505599"/>
          </a:xfrm>
          <a:prstGeom prst="rect">
            <a:avLst/>
          </a:prstGeom>
        </p:spPr>
        <p:txBody>
          <a:bodyPr>
            <a:noAutofit/>
          </a:bodyPr>
          <a:lstStyle>
            <a:lvl1pPr marL="359824" indent="-359824">
              <a:buClr>
                <a:srgbClr val="D8413E"/>
              </a:buClr>
              <a:buFont typeface="Symbol" charset="2"/>
              <a:buChar char="-"/>
              <a:defRPr sz="2400">
                <a:solidFill>
                  <a:schemeClr val="tx1"/>
                </a:solidFill>
              </a:defRPr>
            </a:lvl1pPr>
            <a:lvl2pPr marL="952476" indent="-342891">
              <a:buClr>
                <a:srgbClr val="D8413E"/>
              </a:buClr>
              <a:buFont typeface="Symbol" charset="2"/>
              <a:buChar char="-"/>
              <a:defRPr sz="2133">
                <a:solidFill>
                  <a:schemeClr val="tx1"/>
                </a:solidFill>
              </a:defRPr>
            </a:lvl2pPr>
            <a:lvl3pPr marL="1547245" indent="-328076">
              <a:buClr>
                <a:srgbClr val="D8413E"/>
              </a:buClr>
              <a:buFont typeface="Symbol" charset="2"/>
              <a:buChar char="-"/>
              <a:defRPr sz="2133">
                <a:solidFill>
                  <a:schemeClr val="tx1"/>
                </a:solidFill>
              </a:defRPr>
            </a:lvl3pPr>
            <a:lvl4pPr marL="2156830" indent="-328076">
              <a:buClr>
                <a:srgbClr val="D8413E"/>
              </a:buClr>
              <a:buFont typeface="Symbol" charset="2"/>
              <a:buChar char="-"/>
              <a:defRPr sz="2133">
                <a:solidFill>
                  <a:schemeClr val="tx1"/>
                </a:solidFill>
              </a:defRPr>
            </a:lvl4pPr>
            <a:lvl5pPr marL="2751598" indent="-313259">
              <a:buClr>
                <a:srgbClr val="D8413E"/>
              </a:buClr>
              <a:buFont typeface="Symbol" charset="2"/>
              <a:buChar char="-"/>
              <a:defRPr sz="2133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0598151" y="6505433"/>
            <a:ext cx="990600" cy="2729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marR="0" indent="0" algn="r" defTabSz="60958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lvl1pPr>
          </a:lstStyle>
          <a:p>
            <a:pPr>
              <a:defRPr/>
            </a:pPr>
            <a:fld id="{AFCF9BA9-AB08-46E1-A235-3AC71B2FE2C1}" type="slidenum">
              <a:rPr lang="de-DE" altLang="de-DE" sz="1333" smtClean="0">
                <a:solidFill>
                  <a:srgbClr val="D841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de-DE" altLang="de-DE" sz="1333" dirty="0">
              <a:solidFill>
                <a:srgbClr val="D841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602029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und Inhalt - 2 Blöck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406397"/>
            <a:ext cx="10972800" cy="1011769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09600" y="2156177"/>
            <a:ext cx="5269653" cy="3969456"/>
          </a:xfrm>
          <a:prstGeom prst="rect">
            <a:avLst/>
          </a:prstGeom>
        </p:spPr>
        <p:txBody>
          <a:bodyPr>
            <a:noAutofit/>
          </a:bodyPr>
          <a:lstStyle>
            <a:lvl1pPr marL="359824" indent="-359824">
              <a:buClr>
                <a:srgbClr val="D8413E"/>
              </a:buClr>
              <a:buFont typeface="Symbol" charset="2"/>
              <a:buChar char="-"/>
              <a:defRPr sz="2400">
                <a:solidFill>
                  <a:schemeClr val="tx1"/>
                </a:solidFill>
              </a:defRPr>
            </a:lvl1pPr>
            <a:lvl2pPr marL="952476" indent="-342891">
              <a:buClr>
                <a:srgbClr val="D8413E"/>
              </a:buClr>
              <a:buFont typeface="Symbol" charset="2"/>
              <a:buChar char="-"/>
              <a:defRPr sz="2133">
                <a:solidFill>
                  <a:schemeClr val="tx1"/>
                </a:solidFill>
              </a:defRPr>
            </a:lvl2pPr>
            <a:lvl3pPr marL="1547245" indent="-328076">
              <a:buClr>
                <a:srgbClr val="D8413E"/>
              </a:buClr>
              <a:buFont typeface="Symbol" charset="2"/>
              <a:buChar char="-"/>
              <a:defRPr sz="2133">
                <a:solidFill>
                  <a:schemeClr val="tx1"/>
                </a:solidFill>
              </a:defRPr>
            </a:lvl3pPr>
            <a:lvl4pPr marL="2156830" indent="-328076">
              <a:buClr>
                <a:srgbClr val="D8413E"/>
              </a:buClr>
              <a:buFont typeface="Symbol" charset="2"/>
              <a:buChar char="-"/>
              <a:defRPr sz="2133">
                <a:solidFill>
                  <a:schemeClr val="tx1"/>
                </a:solidFill>
              </a:defRPr>
            </a:lvl4pPr>
            <a:lvl5pPr marL="2666933" indent="-228594">
              <a:buClr>
                <a:srgbClr val="D8413E"/>
              </a:buClr>
              <a:buFont typeface="Symbol" charset="2"/>
              <a:buChar char="-"/>
              <a:defRPr sz="2133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609600" y="1519451"/>
            <a:ext cx="10972800" cy="485456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1867" cap="all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Inhaltsplatzhalter 2"/>
          <p:cNvSpPr>
            <a:spLocks noGrp="1"/>
          </p:cNvSpPr>
          <p:nvPr>
            <p:ph idx="14"/>
          </p:nvPr>
        </p:nvSpPr>
        <p:spPr>
          <a:xfrm>
            <a:off x="6299200" y="2156177"/>
            <a:ext cx="5283200" cy="3969456"/>
          </a:xfrm>
          <a:prstGeom prst="rect">
            <a:avLst/>
          </a:prstGeom>
        </p:spPr>
        <p:txBody>
          <a:bodyPr>
            <a:noAutofit/>
          </a:bodyPr>
          <a:lstStyle>
            <a:lvl1pPr marL="359824" indent="-359824">
              <a:buClr>
                <a:srgbClr val="D8413E"/>
              </a:buClr>
              <a:buFont typeface="Symbol" charset="2"/>
              <a:buChar char="-"/>
              <a:defRPr sz="2400">
                <a:solidFill>
                  <a:schemeClr val="tx1"/>
                </a:solidFill>
              </a:defRPr>
            </a:lvl1pPr>
            <a:lvl2pPr marL="952476" indent="-342891">
              <a:buClr>
                <a:srgbClr val="D8413E"/>
              </a:buClr>
              <a:buFont typeface="Symbol" charset="2"/>
              <a:buChar char="-"/>
              <a:defRPr sz="2133">
                <a:solidFill>
                  <a:schemeClr val="tx1"/>
                </a:solidFill>
              </a:defRPr>
            </a:lvl2pPr>
            <a:lvl3pPr marL="1547245" indent="-328076">
              <a:buClr>
                <a:srgbClr val="D8413E"/>
              </a:buClr>
              <a:buFont typeface="Symbol" charset="2"/>
              <a:buChar char="-"/>
              <a:defRPr sz="2133">
                <a:solidFill>
                  <a:schemeClr val="tx1"/>
                </a:solidFill>
              </a:defRPr>
            </a:lvl3pPr>
            <a:lvl4pPr marL="2156830" indent="-328076">
              <a:buClr>
                <a:srgbClr val="D8413E"/>
              </a:buClr>
              <a:buFont typeface="Symbol" charset="2"/>
              <a:buChar char="-"/>
              <a:defRPr sz="2133">
                <a:solidFill>
                  <a:schemeClr val="tx1"/>
                </a:solidFill>
              </a:defRPr>
            </a:lvl4pPr>
            <a:lvl5pPr marL="2666933" indent="-228594">
              <a:buClr>
                <a:srgbClr val="D8413E"/>
              </a:buClr>
              <a:buFont typeface="Symbol" charset="2"/>
              <a:buChar char="-"/>
              <a:defRPr sz="2133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 dirty="0"/>
          </a:p>
        </p:txBody>
      </p:sp>
      <p:sp>
        <p:nvSpPr>
          <p:cNvPr id="11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0598151" y="6505433"/>
            <a:ext cx="990600" cy="2729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marR="0" indent="0" algn="r" defTabSz="60958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lvl1pPr>
          </a:lstStyle>
          <a:p>
            <a:pPr>
              <a:defRPr/>
            </a:pPr>
            <a:fld id="{E6F2A070-8A77-484A-BFE7-6B1E5C215647}" type="slidenum">
              <a:rPr lang="de-DE" altLang="de-DE" sz="1333" smtClean="0">
                <a:solidFill>
                  <a:srgbClr val="D841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de-DE" altLang="de-DE" sz="1333" dirty="0">
              <a:solidFill>
                <a:srgbClr val="D841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594450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ld mit Bildunt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406397"/>
            <a:ext cx="10972800" cy="1011769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de-DE" dirty="0"/>
          </a:p>
        </p:txBody>
      </p:sp>
      <p:sp>
        <p:nvSpPr>
          <p:cNvPr id="12" name="Bildplatzhalter 11"/>
          <p:cNvSpPr>
            <a:spLocks noGrp="1"/>
          </p:cNvSpPr>
          <p:nvPr>
            <p:ph type="pic" sz="quarter" idx="16"/>
          </p:nvPr>
        </p:nvSpPr>
        <p:spPr>
          <a:xfrm>
            <a:off x="609600" y="1658255"/>
            <a:ext cx="10972800" cy="4076500"/>
          </a:xfrm>
          <a:prstGeom prst="rect">
            <a:avLst/>
          </a:prstGeom>
        </p:spPr>
        <p:txBody>
          <a:bodyPr rtlCol="0">
            <a:noAutofit/>
          </a:bodyPr>
          <a:lstStyle>
            <a:lvl1pPr>
              <a:defRPr>
                <a:solidFill>
                  <a:srgbClr val="262A31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de-DE" noProof="0" dirty="0"/>
          </a:p>
        </p:txBody>
      </p:sp>
      <p:sp>
        <p:nvSpPr>
          <p:cNvPr id="14" name="Inhaltsplatzhalter 2"/>
          <p:cNvSpPr>
            <a:spLocks noGrp="1"/>
          </p:cNvSpPr>
          <p:nvPr>
            <p:ph idx="1"/>
          </p:nvPr>
        </p:nvSpPr>
        <p:spPr>
          <a:xfrm>
            <a:off x="609600" y="5825082"/>
            <a:ext cx="10972800" cy="44026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Clr>
                <a:srgbClr val="D8413E"/>
              </a:buClr>
              <a:buFont typeface="Symbol" charset="2"/>
              <a:buNone/>
              <a:defRPr sz="1333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838179" indent="-228594">
              <a:buClr>
                <a:srgbClr val="D8413E"/>
              </a:buClr>
              <a:buFont typeface="Symbol" charset="2"/>
              <a:buChar char="-"/>
              <a:defRPr sz="1600"/>
            </a:lvl2pPr>
            <a:lvl3pPr marL="1447764" indent="-228594">
              <a:buClr>
                <a:srgbClr val="D8413E"/>
              </a:buClr>
              <a:buFont typeface="Symbol" charset="2"/>
              <a:buChar char="-"/>
              <a:defRPr sz="1600"/>
            </a:lvl3pPr>
            <a:lvl4pPr marL="2057349" indent="-228594">
              <a:buClr>
                <a:srgbClr val="D8413E"/>
              </a:buClr>
              <a:buFont typeface="Symbol" charset="2"/>
              <a:buChar char="-"/>
              <a:defRPr sz="1600"/>
            </a:lvl4pPr>
            <a:lvl5pPr marL="2666933" indent="-228594">
              <a:buClr>
                <a:srgbClr val="D8413E"/>
              </a:buClr>
              <a:buFont typeface="Symbol" charset="2"/>
              <a:buChar char="-"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0598151" y="6505433"/>
            <a:ext cx="990600" cy="2729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marR="0" indent="0" algn="r" defTabSz="60958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lvl1pPr>
          </a:lstStyle>
          <a:p>
            <a:pPr>
              <a:defRPr/>
            </a:pPr>
            <a:fld id="{43582BE0-97CE-412F-80F1-16DC6BED1781}" type="slidenum">
              <a:rPr lang="de-DE" altLang="de-DE" sz="1333" smtClean="0">
                <a:solidFill>
                  <a:srgbClr val="D841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de-DE" altLang="de-DE" sz="1333" dirty="0">
              <a:solidFill>
                <a:srgbClr val="D841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1299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und Inhalt ohne Unter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1" y="406399"/>
            <a:ext cx="10979151" cy="1011767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09601" y="1631323"/>
            <a:ext cx="10979151" cy="4505599"/>
          </a:xfrm>
          <a:prstGeom prst="rect">
            <a:avLst/>
          </a:prstGeom>
        </p:spPr>
        <p:txBody>
          <a:bodyPr>
            <a:noAutofit/>
          </a:bodyPr>
          <a:lstStyle>
            <a:lvl1pPr marL="359824" indent="-359824">
              <a:buClr>
                <a:srgbClr val="D8413E"/>
              </a:buClr>
              <a:buFont typeface="Symbol" charset="2"/>
              <a:buChar char="-"/>
              <a:defRPr sz="2400">
                <a:solidFill>
                  <a:schemeClr val="tx1"/>
                </a:solidFill>
              </a:defRPr>
            </a:lvl1pPr>
            <a:lvl2pPr marL="952476" indent="-342891">
              <a:buClr>
                <a:srgbClr val="D8413E"/>
              </a:buClr>
              <a:buFont typeface="Symbol" charset="2"/>
              <a:buChar char="-"/>
              <a:defRPr sz="2133">
                <a:solidFill>
                  <a:schemeClr val="tx1"/>
                </a:solidFill>
              </a:defRPr>
            </a:lvl2pPr>
            <a:lvl3pPr marL="1547245" indent="-328076">
              <a:buClr>
                <a:srgbClr val="D8413E"/>
              </a:buClr>
              <a:buFont typeface="Symbol" charset="2"/>
              <a:buChar char="-"/>
              <a:defRPr sz="2133">
                <a:solidFill>
                  <a:schemeClr val="tx1"/>
                </a:solidFill>
              </a:defRPr>
            </a:lvl3pPr>
            <a:lvl4pPr marL="2156830" indent="-328076">
              <a:buClr>
                <a:srgbClr val="D8413E"/>
              </a:buClr>
              <a:buFont typeface="Symbol" charset="2"/>
              <a:buChar char="-"/>
              <a:defRPr sz="2133">
                <a:solidFill>
                  <a:schemeClr val="tx1"/>
                </a:solidFill>
              </a:defRPr>
            </a:lvl4pPr>
            <a:lvl5pPr marL="2751598" indent="-313259">
              <a:buClr>
                <a:srgbClr val="D8413E"/>
              </a:buClr>
              <a:buFont typeface="Symbol" charset="2"/>
              <a:buChar char="-"/>
              <a:defRPr sz="2133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0598151" y="6505433"/>
            <a:ext cx="990600" cy="2729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marR="0" indent="0" algn="r" defTabSz="60958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lvl1pPr>
          </a:lstStyle>
          <a:p>
            <a:pPr>
              <a:defRPr/>
            </a:pPr>
            <a:fld id="{AFCF9BA9-AB08-46E1-A235-3AC71B2FE2C1}" type="slidenum">
              <a:rPr lang="de-DE" altLang="de-DE" sz="1333" smtClean="0">
                <a:solidFill>
                  <a:srgbClr val="D841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de-DE" altLang="de-DE" sz="1333" dirty="0">
              <a:solidFill>
                <a:srgbClr val="D841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691876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be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609600" y="406397"/>
            <a:ext cx="10972800" cy="1011769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de-DE" dirty="0"/>
          </a:p>
        </p:txBody>
      </p:sp>
      <p:sp>
        <p:nvSpPr>
          <p:cNvPr id="9" name="Inhaltsplatzhalter 2"/>
          <p:cNvSpPr>
            <a:spLocks noGrp="1"/>
          </p:cNvSpPr>
          <p:nvPr>
            <p:ph idx="1"/>
          </p:nvPr>
        </p:nvSpPr>
        <p:spPr>
          <a:xfrm>
            <a:off x="609600" y="5825082"/>
            <a:ext cx="10972800" cy="4402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Clr>
                <a:srgbClr val="D8413E"/>
              </a:buClr>
              <a:buFont typeface="Symbol" charset="2"/>
              <a:buNone/>
              <a:defRPr sz="1333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838179" indent="-228594">
              <a:buClr>
                <a:srgbClr val="D8413E"/>
              </a:buClr>
              <a:buFont typeface="Symbol" charset="2"/>
              <a:buChar char="-"/>
              <a:defRPr sz="1600"/>
            </a:lvl2pPr>
            <a:lvl3pPr marL="1447764" indent="-228594">
              <a:buClr>
                <a:srgbClr val="D8413E"/>
              </a:buClr>
              <a:buFont typeface="Symbol" charset="2"/>
              <a:buChar char="-"/>
              <a:defRPr sz="1600"/>
            </a:lvl3pPr>
            <a:lvl4pPr marL="2057349" indent="-228594">
              <a:buClr>
                <a:srgbClr val="D8413E"/>
              </a:buClr>
              <a:buFont typeface="Symbol" charset="2"/>
              <a:buChar char="-"/>
              <a:defRPr sz="1600"/>
            </a:lvl4pPr>
            <a:lvl5pPr marL="2666933" indent="-228594">
              <a:buClr>
                <a:srgbClr val="D8413E"/>
              </a:buClr>
              <a:buFont typeface="Symbol" charset="2"/>
              <a:buChar char="-"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abellenplatzhalter 10"/>
          <p:cNvSpPr>
            <a:spLocks noGrp="1"/>
          </p:cNvSpPr>
          <p:nvPr>
            <p:ph type="tbl" sz="quarter" idx="16"/>
          </p:nvPr>
        </p:nvSpPr>
        <p:spPr>
          <a:xfrm>
            <a:off x="609601" y="2130236"/>
            <a:ext cx="10979151" cy="3590573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 noProof="0"/>
              <a:t>Click icon to add table</a:t>
            </a:r>
            <a:endParaRPr lang="de-DE" noProof="0"/>
          </a:p>
        </p:txBody>
      </p:sp>
      <p:sp>
        <p:nvSpPr>
          <p:cNvPr id="12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609600" y="1522438"/>
            <a:ext cx="10972800" cy="482469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1867" cap="all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0598151" y="6505433"/>
            <a:ext cx="990600" cy="2729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marR="0" indent="0" algn="r" defTabSz="60958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lvl1pPr>
          </a:lstStyle>
          <a:p>
            <a:pPr>
              <a:defRPr/>
            </a:pPr>
            <a:fld id="{A0321171-B06E-4659-9CF5-7D6E520FDC11}" type="slidenum">
              <a:rPr lang="de-DE" altLang="de-DE" sz="1333" smtClean="0">
                <a:solidFill>
                  <a:srgbClr val="D841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de-DE" altLang="de-DE" sz="1333" dirty="0">
              <a:solidFill>
                <a:srgbClr val="D841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270449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Diagram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406397"/>
            <a:ext cx="10972800" cy="1011769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09600" y="5825082"/>
            <a:ext cx="10972800" cy="4402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Clr>
                <a:srgbClr val="D8413E"/>
              </a:buClr>
              <a:buFont typeface="Symbol" charset="2"/>
              <a:buNone/>
              <a:defRPr sz="1333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838179" indent="-228594">
              <a:buClr>
                <a:srgbClr val="D8413E"/>
              </a:buClr>
              <a:buFont typeface="Symbol" charset="2"/>
              <a:buChar char="-"/>
              <a:defRPr sz="1600"/>
            </a:lvl2pPr>
            <a:lvl3pPr marL="1447764" indent="-228594">
              <a:buClr>
                <a:srgbClr val="D8413E"/>
              </a:buClr>
              <a:buFont typeface="Symbol" charset="2"/>
              <a:buChar char="-"/>
              <a:defRPr sz="1600"/>
            </a:lvl3pPr>
            <a:lvl4pPr marL="2057349" indent="-228594">
              <a:buClr>
                <a:srgbClr val="D8413E"/>
              </a:buClr>
              <a:buFont typeface="Symbol" charset="2"/>
              <a:buChar char="-"/>
              <a:defRPr sz="1600"/>
            </a:lvl4pPr>
            <a:lvl5pPr marL="2666933" indent="-228594">
              <a:buClr>
                <a:srgbClr val="D8413E"/>
              </a:buClr>
              <a:buFont typeface="Symbol" charset="2"/>
              <a:buChar char="-"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iagrammplatzhalter 7"/>
          <p:cNvSpPr>
            <a:spLocks noGrp="1"/>
          </p:cNvSpPr>
          <p:nvPr>
            <p:ph type="chart" sz="quarter" idx="16"/>
          </p:nvPr>
        </p:nvSpPr>
        <p:spPr>
          <a:xfrm>
            <a:off x="609600" y="1638704"/>
            <a:ext cx="10972800" cy="4081637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chart</a:t>
            </a:r>
            <a:endParaRPr lang="de-DE" noProof="0"/>
          </a:p>
        </p:txBody>
      </p:sp>
      <p:cxnSp>
        <p:nvCxnSpPr>
          <p:cNvPr id="16" name="Gerade Verbindung 10"/>
          <p:cNvCxnSpPr/>
          <p:nvPr/>
        </p:nvCxnSpPr>
        <p:spPr>
          <a:xfrm>
            <a:off x="609600" y="6284893"/>
            <a:ext cx="10972800" cy="0"/>
          </a:xfrm>
          <a:prstGeom prst="line">
            <a:avLst/>
          </a:prstGeom>
          <a:ln w="3175" cmpd="sng">
            <a:solidFill>
              <a:srgbClr val="D8413E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0598151" y="6505433"/>
            <a:ext cx="990600" cy="2729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marR="0" indent="0" algn="r" defTabSz="60958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lvl1pPr>
          </a:lstStyle>
          <a:p>
            <a:pPr>
              <a:defRPr/>
            </a:pPr>
            <a:fld id="{D98C2DD5-50CB-445D-B765-8AD2D4C5531F}" type="slidenum">
              <a:rPr lang="de-DE" altLang="de-DE" sz="1333" smtClean="0">
                <a:solidFill>
                  <a:srgbClr val="D841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de-DE" altLang="de-DE" sz="1333" dirty="0">
              <a:solidFill>
                <a:srgbClr val="D841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234845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Diagram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406397"/>
            <a:ext cx="10972800" cy="1011769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09600" y="5825082"/>
            <a:ext cx="5283200" cy="4402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Clr>
                <a:srgbClr val="D8413E"/>
              </a:buClr>
              <a:buFont typeface="Symbol" charset="2"/>
              <a:buNone/>
              <a:defRPr sz="1333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838179" indent="-228594">
              <a:buClr>
                <a:srgbClr val="D8413E"/>
              </a:buClr>
              <a:buFont typeface="Symbol" charset="2"/>
              <a:buChar char="-"/>
              <a:defRPr sz="1600"/>
            </a:lvl2pPr>
            <a:lvl3pPr marL="1447764" indent="-228594">
              <a:buClr>
                <a:srgbClr val="D8413E"/>
              </a:buClr>
              <a:buFont typeface="Symbol" charset="2"/>
              <a:buChar char="-"/>
              <a:defRPr sz="1600"/>
            </a:lvl3pPr>
            <a:lvl4pPr marL="2057349" indent="-228594">
              <a:buClr>
                <a:srgbClr val="D8413E"/>
              </a:buClr>
              <a:buFont typeface="Symbol" charset="2"/>
              <a:buChar char="-"/>
              <a:defRPr sz="1600"/>
            </a:lvl4pPr>
            <a:lvl5pPr marL="2666933" indent="-228594">
              <a:buClr>
                <a:srgbClr val="D8413E"/>
              </a:buClr>
              <a:buFont typeface="Symbol" charset="2"/>
              <a:buChar char="-"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iagrammplatzhalter 7"/>
          <p:cNvSpPr>
            <a:spLocks noGrp="1"/>
          </p:cNvSpPr>
          <p:nvPr>
            <p:ph type="chart" sz="quarter" idx="16"/>
          </p:nvPr>
        </p:nvSpPr>
        <p:spPr>
          <a:xfrm>
            <a:off x="609600" y="1574789"/>
            <a:ext cx="5283200" cy="4114811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chart</a:t>
            </a:r>
            <a:endParaRPr lang="de-DE" noProof="0"/>
          </a:p>
        </p:txBody>
      </p:sp>
      <p:sp>
        <p:nvSpPr>
          <p:cNvPr id="13" name="Inhaltsplatzhalter 2"/>
          <p:cNvSpPr>
            <a:spLocks noGrp="1"/>
          </p:cNvSpPr>
          <p:nvPr>
            <p:ph idx="20"/>
          </p:nvPr>
        </p:nvSpPr>
        <p:spPr>
          <a:xfrm>
            <a:off x="6286500" y="5825082"/>
            <a:ext cx="5283200" cy="4402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Clr>
                <a:srgbClr val="D8413E"/>
              </a:buClr>
              <a:buFont typeface="Symbol" charset="2"/>
              <a:buNone/>
              <a:defRPr sz="1333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838179" indent="-228594">
              <a:buClr>
                <a:srgbClr val="D8413E"/>
              </a:buClr>
              <a:buFont typeface="Symbol" charset="2"/>
              <a:buChar char="-"/>
              <a:defRPr sz="1600"/>
            </a:lvl2pPr>
            <a:lvl3pPr marL="1447764" indent="-228594">
              <a:buClr>
                <a:srgbClr val="D8413E"/>
              </a:buClr>
              <a:buFont typeface="Symbol" charset="2"/>
              <a:buChar char="-"/>
              <a:defRPr sz="1600"/>
            </a:lvl3pPr>
            <a:lvl4pPr marL="2057349" indent="-228594">
              <a:buClr>
                <a:srgbClr val="D8413E"/>
              </a:buClr>
              <a:buFont typeface="Symbol" charset="2"/>
              <a:buChar char="-"/>
              <a:defRPr sz="1600"/>
            </a:lvl4pPr>
            <a:lvl5pPr marL="2666933" indent="-228594">
              <a:buClr>
                <a:srgbClr val="D8413E"/>
              </a:buClr>
              <a:buFont typeface="Symbol" charset="2"/>
              <a:buChar char="-"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Diagrammplatzhalter 7"/>
          <p:cNvSpPr>
            <a:spLocks noGrp="1"/>
          </p:cNvSpPr>
          <p:nvPr>
            <p:ph type="chart" sz="quarter" idx="21"/>
          </p:nvPr>
        </p:nvSpPr>
        <p:spPr>
          <a:xfrm>
            <a:off x="6286500" y="1574789"/>
            <a:ext cx="5283200" cy="4114811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sz="1600"/>
            </a:lvl1pPr>
          </a:lstStyle>
          <a:p>
            <a:pPr lvl="0"/>
            <a:r>
              <a:rPr lang="en-US" noProof="0"/>
              <a:t>Click icon to add chart</a:t>
            </a:r>
            <a:endParaRPr lang="de-DE" noProof="0" dirty="0"/>
          </a:p>
        </p:txBody>
      </p:sp>
      <p:sp>
        <p:nvSpPr>
          <p:cNvPr id="10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0598151" y="6505433"/>
            <a:ext cx="990600" cy="2729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marR="0" indent="0" algn="r" defTabSz="60958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lvl1pPr>
          </a:lstStyle>
          <a:p>
            <a:pPr>
              <a:defRPr/>
            </a:pPr>
            <a:fld id="{64035955-D4DF-4360-912A-517416A0AD74}" type="slidenum">
              <a:rPr lang="de-DE" altLang="de-DE" sz="1333" smtClean="0">
                <a:solidFill>
                  <a:srgbClr val="D841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de-DE" altLang="de-DE" sz="1333" dirty="0">
              <a:solidFill>
                <a:srgbClr val="D841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84419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ld mit Text li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el 1"/>
          <p:cNvSpPr>
            <a:spLocks noGrp="1"/>
          </p:cNvSpPr>
          <p:nvPr>
            <p:ph type="title"/>
          </p:nvPr>
        </p:nvSpPr>
        <p:spPr>
          <a:xfrm>
            <a:off x="609600" y="496712"/>
            <a:ext cx="3589867" cy="1332089"/>
          </a:xfrm>
          <a:prstGeom prst="rect">
            <a:avLst/>
          </a:prstGeom>
        </p:spPr>
        <p:txBody>
          <a:bodyPr anchor="b"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de-DE" dirty="0"/>
          </a:p>
        </p:txBody>
      </p:sp>
      <p:sp>
        <p:nvSpPr>
          <p:cNvPr id="14" name="Inhaltsplatzhalter 2"/>
          <p:cNvSpPr>
            <a:spLocks noGrp="1"/>
          </p:cNvSpPr>
          <p:nvPr>
            <p:ph idx="1"/>
          </p:nvPr>
        </p:nvSpPr>
        <p:spPr>
          <a:xfrm>
            <a:off x="609600" y="2004907"/>
            <a:ext cx="3589867" cy="4260436"/>
          </a:xfrm>
          <a:prstGeom prst="rect">
            <a:avLst/>
          </a:prstGeom>
        </p:spPr>
        <p:txBody>
          <a:bodyPr>
            <a:noAutofit/>
          </a:bodyPr>
          <a:lstStyle>
            <a:lvl1pPr marL="228594" indent="-228594">
              <a:buClr>
                <a:srgbClr val="D8413E"/>
              </a:buClr>
              <a:buFont typeface="Symbol" charset="2"/>
              <a:buChar char="-"/>
              <a:defRPr sz="2400">
                <a:solidFill>
                  <a:schemeClr val="tx1"/>
                </a:solidFill>
              </a:defRPr>
            </a:lvl1pPr>
            <a:lvl2pPr marL="838179" indent="-228594">
              <a:buClr>
                <a:srgbClr val="D8413E"/>
              </a:buClr>
              <a:buFont typeface="Symbol" charset="2"/>
              <a:buChar char="-"/>
              <a:defRPr sz="2133">
                <a:solidFill>
                  <a:schemeClr val="tx1"/>
                </a:solidFill>
              </a:defRPr>
            </a:lvl2pPr>
            <a:lvl3pPr marL="1447764" indent="-228594">
              <a:buClr>
                <a:srgbClr val="D8413E"/>
              </a:buClr>
              <a:buFont typeface="Symbol" charset="2"/>
              <a:buChar char="-"/>
              <a:defRPr sz="1867">
                <a:solidFill>
                  <a:schemeClr val="tx1"/>
                </a:solidFill>
              </a:defRPr>
            </a:lvl3pPr>
            <a:lvl4pPr marL="2057349" indent="-228594">
              <a:buClr>
                <a:srgbClr val="D8413E"/>
              </a:buClr>
              <a:buFont typeface="Symbol" charset="2"/>
              <a:buChar char="-"/>
              <a:defRPr sz="1867">
                <a:solidFill>
                  <a:schemeClr val="tx1"/>
                </a:solidFill>
              </a:defRPr>
            </a:lvl4pPr>
            <a:lvl5pPr marL="2666933" indent="-228594">
              <a:buClr>
                <a:srgbClr val="D8413E"/>
              </a:buClr>
              <a:buFont typeface="Symbol" charset="2"/>
              <a:buChar char="-"/>
              <a:defRPr sz="1867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 dirty="0"/>
          </a:p>
        </p:txBody>
      </p:sp>
      <p:sp>
        <p:nvSpPr>
          <p:cNvPr id="19" name="Bildplatzhalter 18"/>
          <p:cNvSpPr>
            <a:spLocks noGrp="1"/>
          </p:cNvSpPr>
          <p:nvPr>
            <p:ph type="pic" sz="quarter" idx="16"/>
          </p:nvPr>
        </p:nvSpPr>
        <p:spPr>
          <a:xfrm>
            <a:off x="4470400" y="1016000"/>
            <a:ext cx="7721600" cy="4652459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  <a:endParaRPr lang="de-DE" noProof="0"/>
          </a:p>
        </p:txBody>
      </p:sp>
      <p:sp>
        <p:nvSpPr>
          <p:cNvPr id="10" name="Inhaltsplatzhalter 2"/>
          <p:cNvSpPr>
            <a:spLocks noGrp="1"/>
          </p:cNvSpPr>
          <p:nvPr>
            <p:ph idx="19"/>
          </p:nvPr>
        </p:nvSpPr>
        <p:spPr>
          <a:xfrm>
            <a:off x="4470400" y="5825082"/>
            <a:ext cx="7112000" cy="440261"/>
          </a:xfrm>
          <a:prstGeom prst="rect">
            <a:avLst/>
          </a:prstGeom>
        </p:spPr>
        <p:txBody>
          <a:bodyPr lIns="0" rIns="0">
            <a:noAutofit/>
          </a:bodyPr>
          <a:lstStyle>
            <a:lvl1pPr marL="0" indent="0">
              <a:buClr>
                <a:srgbClr val="D8413E"/>
              </a:buClr>
              <a:buFont typeface="Symbol" charset="2"/>
              <a:buNone/>
              <a:defRPr sz="1333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838179" indent="-228594">
              <a:buClr>
                <a:srgbClr val="D8413E"/>
              </a:buClr>
              <a:buFont typeface="Symbol" charset="2"/>
              <a:buChar char="-"/>
              <a:defRPr sz="1600"/>
            </a:lvl2pPr>
            <a:lvl3pPr marL="1447764" indent="-228594">
              <a:buClr>
                <a:srgbClr val="D8413E"/>
              </a:buClr>
              <a:buFont typeface="Symbol" charset="2"/>
              <a:buChar char="-"/>
              <a:defRPr sz="1600"/>
            </a:lvl3pPr>
            <a:lvl4pPr marL="2057349" indent="-228594">
              <a:buClr>
                <a:srgbClr val="D8413E"/>
              </a:buClr>
              <a:buFont typeface="Symbol" charset="2"/>
              <a:buChar char="-"/>
              <a:defRPr sz="1600"/>
            </a:lvl4pPr>
            <a:lvl5pPr marL="2666933" indent="-228594">
              <a:buClr>
                <a:srgbClr val="D8413E"/>
              </a:buClr>
              <a:buFont typeface="Symbol" charset="2"/>
              <a:buChar char="-"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0598151" y="6505433"/>
            <a:ext cx="990600" cy="2729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marR="0" indent="0" algn="r" defTabSz="60958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lvl1pPr>
          </a:lstStyle>
          <a:p>
            <a:pPr>
              <a:defRPr/>
            </a:pPr>
            <a:fld id="{01A9B2D6-5EFE-4937-AE57-083B7F8CA155}" type="slidenum">
              <a:rPr lang="de-DE" altLang="de-DE" sz="1333" smtClean="0">
                <a:solidFill>
                  <a:srgbClr val="D841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de-DE" altLang="de-DE" sz="1333" dirty="0">
              <a:solidFill>
                <a:srgbClr val="D841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594376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8669" y="1"/>
            <a:ext cx="4699000" cy="6877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94250" y="2771797"/>
            <a:ext cx="10790273" cy="1983084"/>
          </a:xfrm>
        </p:spPr>
        <p:txBody>
          <a:bodyPr anchor="t"/>
          <a:lstStyle>
            <a:lvl1pPr>
              <a:defRPr sz="3733" b="1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394249" y="2142502"/>
            <a:ext cx="8534400" cy="629295"/>
          </a:xfrm>
        </p:spPr>
        <p:txBody>
          <a:bodyPr anchor="b">
            <a:no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de-DE" dirty="0"/>
          </a:p>
        </p:txBody>
      </p:sp>
      <p:sp>
        <p:nvSpPr>
          <p:cNvPr id="8" name="Bildplatzhalter 7"/>
          <p:cNvSpPr>
            <a:spLocks noGrp="1"/>
          </p:cNvSpPr>
          <p:nvPr>
            <p:ph type="pic" sz="quarter" idx="11"/>
          </p:nvPr>
        </p:nvSpPr>
        <p:spPr>
          <a:xfrm>
            <a:off x="394250" y="5919049"/>
            <a:ext cx="2798129" cy="690033"/>
          </a:xfrm>
        </p:spPr>
        <p:txBody>
          <a:bodyPr>
            <a:noAutofit/>
          </a:bodyPr>
          <a:lstStyle>
            <a:lvl1pPr marL="0" indent="0" algn="l">
              <a:defRPr/>
            </a:lvl1pPr>
          </a:lstStyle>
          <a:p>
            <a:pPr lvl="0"/>
            <a:r>
              <a:rPr lang="en-US" noProof="0"/>
              <a:t>Click icon to add picture</a:t>
            </a:r>
            <a:endParaRPr lang="de-DE" noProof="0" dirty="0"/>
          </a:p>
        </p:txBody>
      </p:sp>
      <p:sp>
        <p:nvSpPr>
          <p:cNvPr id="9" name="Bildplatzhalter 7"/>
          <p:cNvSpPr>
            <a:spLocks noGrp="1"/>
          </p:cNvSpPr>
          <p:nvPr>
            <p:ph type="pic" sz="quarter" idx="12"/>
          </p:nvPr>
        </p:nvSpPr>
        <p:spPr>
          <a:xfrm>
            <a:off x="3271597" y="5925826"/>
            <a:ext cx="2912635" cy="690033"/>
          </a:xfrm>
        </p:spPr>
        <p:txBody>
          <a:bodyPr>
            <a:noAutofit/>
          </a:bodyPr>
          <a:lstStyle>
            <a:lvl1pPr marL="0" indent="0" algn="l">
              <a:defRPr/>
            </a:lvl1pPr>
          </a:lstStyle>
          <a:p>
            <a:pPr lvl="0"/>
            <a:r>
              <a:rPr lang="en-US" noProof="0"/>
              <a:t>Click icon to add picture</a:t>
            </a:r>
            <a:endParaRPr lang="de-DE" noProof="0" dirty="0"/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725" y="347465"/>
            <a:ext cx="3899223" cy="1261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73073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Zwischenfolie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platzhalter 4"/>
          <p:cNvSpPr>
            <a:spLocks noGrp="1"/>
          </p:cNvSpPr>
          <p:nvPr>
            <p:ph type="body" sz="quarter" idx="13"/>
          </p:nvPr>
        </p:nvSpPr>
        <p:spPr bwMode="auto">
          <a:xfrm>
            <a:off x="4668917" y="-7896"/>
            <a:ext cx="7539088" cy="6870367"/>
          </a:xfrm>
          <a:custGeom>
            <a:avLst/>
            <a:gdLst>
              <a:gd name="connsiteX0" fmla="*/ 0 w 2419350"/>
              <a:gd name="connsiteY0" fmla="*/ 5172957 h 5172957"/>
              <a:gd name="connsiteX1" fmla="*/ 604838 w 2419350"/>
              <a:gd name="connsiteY1" fmla="*/ 0 h 5172957"/>
              <a:gd name="connsiteX2" fmla="*/ 1814513 w 2419350"/>
              <a:gd name="connsiteY2" fmla="*/ 0 h 5172957"/>
              <a:gd name="connsiteX3" fmla="*/ 2419350 w 2419350"/>
              <a:gd name="connsiteY3" fmla="*/ 5172957 h 5172957"/>
              <a:gd name="connsiteX4" fmla="*/ 0 w 2419350"/>
              <a:gd name="connsiteY4" fmla="*/ 5172957 h 5172957"/>
              <a:gd name="connsiteX0" fmla="*/ 0 w 2439138"/>
              <a:gd name="connsiteY0" fmla="*/ 5172957 h 5172957"/>
              <a:gd name="connsiteX1" fmla="*/ 604838 w 2439138"/>
              <a:gd name="connsiteY1" fmla="*/ 0 h 5172957"/>
              <a:gd name="connsiteX2" fmla="*/ 2439138 w 2439138"/>
              <a:gd name="connsiteY2" fmla="*/ 6439 h 5172957"/>
              <a:gd name="connsiteX3" fmla="*/ 2419350 w 2439138"/>
              <a:gd name="connsiteY3" fmla="*/ 5172957 h 5172957"/>
              <a:gd name="connsiteX4" fmla="*/ 0 w 2439138"/>
              <a:gd name="connsiteY4" fmla="*/ 5172957 h 5172957"/>
              <a:gd name="connsiteX0" fmla="*/ 3226626 w 5665764"/>
              <a:gd name="connsiteY0" fmla="*/ 5166518 h 5166518"/>
              <a:gd name="connsiteX1" fmla="*/ 0 w 5665764"/>
              <a:gd name="connsiteY1" fmla="*/ 6440 h 5166518"/>
              <a:gd name="connsiteX2" fmla="*/ 5665764 w 5665764"/>
              <a:gd name="connsiteY2" fmla="*/ 0 h 5166518"/>
              <a:gd name="connsiteX3" fmla="*/ 5645976 w 5665764"/>
              <a:gd name="connsiteY3" fmla="*/ 5166518 h 5166518"/>
              <a:gd name="connsiteX4" fmla="*/ 3226626 w 5665764"/>
              <a:gd name="connsiteY4" fmla="*/ 5166518 h 5166518"/>
              <a:gd name="connsiteX0" fmla="*/ 2421696 w 5665764"/>
              <a:gd name="connsiteY0" fmla="*/ 5192275 h 5192275"/>
              <a:gd name="connsiteX1" fmla="*/ 0 w 5665764"/>
              <a:gd name="connsiteY1" fmla="*/ 6440 h 5192275"/>
              <a:gd name="connsiteX2" fmla="*/ 5665764 w 5665764"/>
              <a:gd name="connsiteY2" fmla="*/ 0 h 5192275"/>
              <a:gd name="connsiteX3" fmla="*/ 5645976 w 5665764"/>
              <a:gd name="connsiteY3" fmla="*/ 5166518 h 5192275"/>
              <a:gd name="connsiteX4" fmla="*/ 2421696 w 5665764"/>
              <a:gd name="connsiteY4" fmla="*/ 5192275 h 5192275"/>
              <a:gd name="connsiteX0" fmla="*/ 2421696 w 5665764"/>
              <a:gd name="connsiteY0" fmla="*/ 5183177 h 5183177"/>
              <a:gd name="connsiteX1" fmla="*/ 0 w 5665764"/>
              <a:gd name="connsiteY1" fmla="*/ 6440 h 5183177"/>
              <a:gd name="connsiteX2" fmla="*/ 5665764 w 5665764"/>
              <a:gd name="connsiteY2" fmla="*/ 0 h 5183177"/>
              <a:gd name="connsiteX3" fmla="*/ 5645976 w 5665764"/>
              <a:gd name="connsiteY3" fmla="*/ 5166518 h 5183177"/>
              <a:gd name="connsiteX4" fmla="*/ 2421696 w 5665764"/>
              <a:gd name="connsiteY4" fmla="*/ 5183177 h 5183177"/>
              <a:gd name="connsiteX0" fmla="*/ 2421696 w 5665764"/>
              <a:gd name="connsiteY0" fmla="*/ 5174079 h 5174079"/>
              <a:gd name="connsiteX1" fmla="*/ 0 w 5665764"/>
              <a:gd name="connsiteY1" fmla="*/ 6440 h 5174079"/>
              <a:gd name="connsiteX2" fmla="*/ 5665764 w 5665764"/>
              <a:gd name="connsiteY2" fmla="*/ 0 h 5174079"/>
              <a:gd name="connsiteX3" fmla="*/ 5645976 w 5665764"/>
              <a:gd name="connsiteY3" fmla="*/ 5166518 h 5174079"/>
              <a:gd name="connsiteX4" fmla="*/ 2421696 w 5665764"/>
              <a:gd name="connsiteY4" fmla="*/ 5174079 h 5174079"/>
              <a:gd name="connsiteX0" fmla="*/ 2417147 w 5665764"/>
              <a:gd name="connsiteY0" fmla="*/ 5169530 h 5169530"/>
              <a:gd name="connsiteX1" fmla="*/ 0 w 5665764"/>
              <a:gd name="connsiteY1" fmla="*/ 6440 h 5169530"/>
              <a:gd name="connsiteX2" fmla="*/ 5665764 w 5665764"/>
              <a:gd name="connsiteY2" fmla="*/ 0 h 5169530"/>
              <a:gd name="connsiteX3" fmla="*/ 5645976 w 5665764"/>
              <a:gd name="connsiteY3" fmla="*/ 5166518 h 5169530"/>
              <a:gd name="connsiteX4" fmla="*/ 2417147 w 5665764"/>
              <a:gd name="connsiteY4" fmla="*/ 5169530 h 5169530"/>
              <a:gd name="connsiteX0" fmla="*/ 2417147 w 5652116"/>
              <a:gd name="connsiteY0" fmla="*/ 5164981 h 5164981"/>
              <a:gd name="connsiteX1" fmla="*/ 0 w 5652116"/>
              <a:gd name="connsiteY1" fmla="*/ 1891 h 5164981"/>
              <a:gd name="connsiteX2" fmla="*/ 5652116 w 5652116"/>
              <a:gd name="connsiteY2" fmla="*/ 0 h 5164981"/>
              <a:gd name="connsiteX3" fmla="*/ 5645976 w 5652116"/>
              <a:gd name="connsiteY3" fmla="*/ 5161969 h 5164981"/>
              <a:gd name="connsiteX4" fmla="*/ 2417147 w 5652116"/>
              <a:gd name="connsiteY4" fmla="*/ 5164981 h 5164981"/>
              <a:gd name="connsiteX0" fmla="*/ 2417147 w 5646219"/>
              <a:gd name="connsiteY0" fmla="*/ 5163090 h 5163090"/>
              <a:gd name="connsiteX1" fmla="*/ 0 w 5646219"/>
              <a:gd name="connsiteY1" fmla="*/ 0 h 5163090"/>
              <a:gd name="connsiteX2" fmla="*/ 5638468 w 5646219"/>
              <a:gd name="connsiteY2" fmla="*/ 11757 h 5163090"/>
              <a:gd name="connsiteX3" fmla="*/ 5645976 w 5646219"/>
              <a:gd name="connsiteY3" fmla="*/ 5160078 h 5163090"/>
              <a:gd name="connsiteX4" fmla="*/ 2417147 w 5646219"/>
              <a:gd name="connsiteY4" fmla="*/ 5163090 h 5163090"/>
              <a:gd name="connsiteX0" fmla="*/ 2417147 w 5646219"/>
              <a:gd name="connsiteY0" fmla="*/ 5164981 h 5164981"/>
              <a:gd name="connsiteX1" fmla="*/ 0 w 5646219"/>
              <a:gd name="connsiteY1" fmla="*/ 1891 h 5164981"/>
              <a:gd name="connsiteX2" fmla="*/ 5638468 w 5646219"/>
              <a:gd name="connsiteY2" fmla="*/ 0 h 5164981"/>
              <a:gd name="connsiteX3" fmla="*/ 5645976 w 5646219"/>
              <a:gd name="connsiteY3" fmla="*/ 5161969 h 5164981"/>
              <a:gd name="connsiteX4" fmla="*/ 2417147 w 5646219"/>
              <a:gd name="connsiteY4" fmla="*/ 5164981 h 5164981"/>
              <a:gd name="connsiteX0" fmla="*/ 2417147 w 5641803"/>
              <a:gd name="connsiteY0" fmla="*/ 5164981 h 5164981"/>
              <a:gd name="connsiteX1" fmla="*/ 0 w 5641803"/>
              <a:gd name="connsiteY1" fmla="*/ 1891 h 5164981"/>
              <a:gd name="connsiteX2" fmla="*/ 5638468 w 5641803"/>
              <a:gd name="connsiteY2" fmla="*/ 0 h 5164981"/>
              <a:gd name="connsiteX3" fmla="*/ 5641426 w 5641803"/>
              <a:gd name="connsiteY3" fmla="*/ 5161969 h 5164981"/>
              <a:gd name="connsiteX4" fmla="*/ 2417147 w 5641803"/>
              <a:gd name="connsiteY4" fmla="*/ 5164981 h 5164981"/>
              <a:gd name="connsiteX0" fmla="*/ 2417147 w 5643017"/>
              <a:gd name="connsiteY0" fmla="*/ 5174079 h 5174079"/>
              <a:gd name="connsiteX1" fmla="*/ 0 w 5643017"/>
              <a:gd name="connsiteY1" fmla="*/ 10989 h 5174079"/>
              <a:gd name="connsiteX2" fmla="*/ 5643017 w 5643017"/>
              <a:gd name="connsiteY2" fmla="*/ 0 h 5174079"/>
              <a:gd name="connsiteX3" fmla="*/ 5641426 w 5643017"/>
              <a:gd name="connsiteY3" fmla="*/ 5171067 h 5174079"/>
              <a:gd name="connsiteX4" fmla="*/ 2417147 w 5643017"/>
              <a:gd name="connsiteY4" fmla="*/ 5174079 h 5174079"/>
              <a:gd name="connsiteX0" fmla="*/ 2417147 w 5643017"/>
              <a:gd name="connsiteY0" fmla="*/ 5174079 h 5174079"/>
              <a:gd name="connsiteX1" fmla="*/ 0 w 5643017"/>
              <a:gd name="connsiteY1" fmla="*/ 4609 h 5174079"/>
              <a:gd name="connsiteX2" fmla="*/ 5643017 w 5643017"/>
              <a:gd name="connsiteY2" fmla="*/ 0 h 5174079"/>
              <a:gd name="connsiteX3" fmla="*/ 5641426 w 5643017"/>
              <a:gd name="connsiteY3" fmla="*/ 5171067 h 5174079"/>
              <a:gd name="connsiteX4" fmla="*/ 2417147 w 5643017"/>
              <a:gd name="connsiteY4" fmla="*/ 5174079 h 5174079"/>
              <a:gd name="connsiteX0" fmla="*/ 2417147 w 5654316"/>
              <a:gd name="connsiteY0" fmla="*/ 5174079 h 5177448"/>
              <a:gd name="connsiteX1" fmla="*/ 0 w 5654316"/>
              <a:gd name="connsiteY1" fmla="*/ 4609 h 5177448"/>
              <a:gd name="connsiteX2" fmla="*/ 5643017 w 5654316"/>
              <a:gd name="connsiteY2" fmla="*/ 0 h 5177448"/>
              <a:gd name="connsiteX3" fmla="*/ 5654126 w 5654316"/>
              <a:gd name="connsiteY3" fmla="*/ 5177448 h 5177448"/>
              <a:gd name="connsiteX4" fmla="*/ 2417147 w 5654316"/>
              <a:gd name="connsiteY4" fmla="*/ 5174079 h 5177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54316" h="5177448">
                <a:moveTo>
                  <a:pt x="2417147" y="5174079"/>
                </a:moveTo>
                <a:lnTo>
                  <a:pt x="0" y="4609"/>
                </a:lnTo>
                <a:lnTo>
                  <a:pt x="5643017" y="0"/>
                </a:lnTo>
                <a:cubicBezTo>
                  <a:pt x="5640970" y="1720656"/>
                  <a:pt x="5656173" y="3456792"/>
                  <a:pt x="5654126" y="5177448"/>
                </a:cubicBezTo>
                <a:lnTo>
                  <a:pt x="2417147" y="5174079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4pPr>
              <a:defRPr>
                <a:ln>
                  <a:solidFill>
                    <a:schemeClr val="accent1"/>
                  </a:solidFill>
                </a:ln>
                <a:solidFill>
                  <a:schemeClr val="accent1"/>
                </a:solidFill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1"/>
          </p:nvPr>
        </p:nvSpPr>
        <p:spPr bwMode="auto">
          <a:xfrm>
            <a:off x="5906293" y="-5537"/>
            <a:ext cx="6282076" cy="6872123"/>
          </a:xfrm>
          <a:custGeom>
            <a:avLst/>
            <a:gdLst>
              <a:gd name="connsiteX0" fmla="*/ 0 w 1466850"/>
              <a:gd name="connsiteY0" fmla="*/ 1608226 h 1608226"/>
              <a:gd name="connsiteX1" fmla="*/ 366713 w 1466850"/>
              <a:gd name="connsiteY1" fmla="*/ 0 h 1608226"/>
              <a:gd name="connsiteX2" fmla="*/ 1466850 w 1466850"/>
              <a:gd name="connsiteY2" fmla="*/ 0 h 1608226"/>
              <a:gd name="connsiteX3" fmla="*/ 1100138 w 1466850"/>
              <a:gd name="connsiteY3" fmla="*/ 1608226 h 1608226"/>
              <a:gd name="connsiteX4" fmla="*/ 0 w 1466850"/>
              <a:gd name="connsiteY4" fmla="*/ 1608226 h 1608226"/>
              <a:gd name="connsiteX0" fmla="*/ 0 w 2304312"/>
              <a:gd name="connsiteY0" fmla="*/ 1608226 h 1614665"/>
              <a:gd name="connsiteX1" fmla="*/ 366713 w 2304312"/>
              <a:gd name="connsiteY1" fmla="*/ 0 h 1614665"/>
              <a:gd name="connsiteX2" fmla="*/ 1466850 w 2304312"/>
              <a:gd name="connsiteY2" fmla="*/ 0 h 1614665"/>
              <a:gd name="connsiteX3" fmla="*/ 2304312 w 2304312"/>
              <a:gd name="connsiteY3" fmla="*/ 1614665 h 1614665"/>
              <a:gd name="connsiteX4" fmla="*/ 0 w 2304312"/>
              <a:gd name="connsiteY4" fmla="*/ 1608226 h 1614665"/>
              <a:gd name="connsiteX0" fmla="*/ 0 w 4725205"/>
              <a:gd name="connsiteY0" fmla="*/ 5162795 h 5169234"/>
              <a:gd name="connsiteX1" fmla="*/ 366713 w 4725205"/>
              <a:gd name="connsiteY1" fmla="*/ 3554569 h 5169234"/>
              <a:gd name="connsiteX2" fmla="*/ 4725205 w 4725205"/>
              <a:gd name="connsiteY2" fmla="*/ 0 h 5169234"/>
              <a:gd name="connsiteX3" fmla="*/ 2304312 w 4725205"/>
              <a:gd name="connsiteY3" fmla="*/ 5169234 h 5169234"/>
              <a:gd name="connsiteX4" fmla="*/ 0 w 4725205"/>
              <a:gd name="connsiteY4" fmla="*/ 5162795 h 5169234"/>
              <a:gd name="connsiteX0" fmla="*/ 0 w 4725205"/>
              <a:gd name="connsiteY0" fmla="*/ 5162795 h 5169234"/>
              <a:gd name="connsiteX1" fmla="*/ 2369378 w 4725205"/>
              <a:gd name="connsiteY1" fmla="*/ 19319 h 5169234"/>
              <a:gd name="connsiteX2" fmla="*/ 4725205 w 4725205"/>
              <a:gd name="connsiteY2" fmla="*/ 0 h 5169234"/>
              <a:gd name="connsiteX3" fmla="*/ 2304312 w 4725205"/>
              <a:gd name="connsiteY3" fmla="*/ 5169234 h 5169234"/>
              <a:gd name="connsiteX4" fmla="*/ 0 w 4725205"/>
              <a:gd name="connsiteY4" fmla="*/ 5162795 h 5169234"/>
              <a:gd name="connsiteX0" fmla="*/ 0 w 4725205"/>
              <a:gd name="connsiteY0" fmla="*/ 5162795 h 5169234"/>
              <a:gd name="connsiteX1" fmla="*/ 2382257 w 4725205"/>
              <a:gd name="connsiteY1" fmla="*/ 1 h 5169234"/>
              <a:gd name="connsiteX2" fmla="*/ 4725205 w 4725205"/>
              <a:gd name="connsiteY2" fmla="*/ 0 h 5169234"/>
              <a:gd name="connsiteX3" fmla="*/ 2304312 w 4725205"/>
              <a:gd name="connsiteY3" fmla="*/ 5169234 h 5169234"/>
              <a:gd name="connsiteX4" fmla="*/ 0 w 4725205"/>
              <a:gd name="connsiteY4" fmla="*/ 5162795 h 5169234"/>
              <a:gd name="connsiteX0" fmla="*/ 0 w 4720656"/>
              <a:gd name="connsiteY0" fmla="*/ 5176443 h 5176443"/>
              <a:gd name="connsiteX1" fmla="*/ 2377708 w 4720656"/>
              <a:gd name="connsiteY1" fmla="*/ 1 h 5176443"/>
              <a:gd name="connsiteX2" fmla="*/ 4720656 w 4720656"/>
              <a:gd name="connsiteY2" fmla="*/ 0 h 5176443"/>
              <a:gd name="connsiteX3" fmla="*/ 2299763 w 4720656"/>
              <a:gd name="connsiteY3" fmla="*/ 5169234 h 5176443"/>
              <a:gd name="connsiteX4" fmla="*/ 0 w 4720656"/>
              <a:gd name="connsiteY4" fmla="*/ 5176443 h 5176443"/>
              <a:gd name="connsiteX0" fmla="*/ 0 w 4720656"/>
              <a:gd name="connsiteY0" fmla="*/ 5176443 h 5176443"/>
              <a:gd name="connsiteX1" fmla="*/ 2377708 w 4720656"/>
              <a:gd name="connsiteY1" fmla="*/ 1 h 5176443"/>
              <a:gd name="connsiteX2" fmla="*/ 4720656 w 4720656"/>
              <a:gd name="connsiteY2" fmla="*/ 0 h 5176443"/>
              <a:gd name="connsiteX3" fmla="*/ 2299763 w 4720656"/>
              <a:gd name="connsiteY3" fmla="*/ 5169234 h 5176443"/>
              <a:gd name="connsiteX4" fmla="*/ 0 w 4720656"/>
              <a:gd name="connsiteY4" fmla="*/ 5176443 h 5176443"/>
              <a:gd name="connsiteX0" fmla="*/ 0 w 4711557"/>
              <a:gd name="connsiteY0" fmla="*/ 5167345 h 5169234"/>
              <a:gd name="connsiteX1" fmla="*/ 2368609 w 4711557"/>
              <a:gd name="connsiteY1" fmla="*/ 1 h 5169234"/>
              <a:gd name="connsiteX2" fmla="*/ 4711557 w 4711557"/>
              <a:gd name="connsiteY2" fmla="*/ 0 h 5169234"/>
              <a:gd name="connsiteX3" fmla="*/ 2290664 w 4711557"/>
              <a:gd name="connsiteY3" fmla="*/ 5169234 h 5169234"/>
              <a:gd name="connsiteX4" fmla="*/ 0 w 4711557"/>
              <a:gd name="connsiteY4" fmla="*/ 5167345 h 5169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11557" h="5169234">
                <a:moveTo>
                  <a:pt x="0" y="5167345"/>
                </a:moveTo>
                <a:lnTo>
                  <a:pt x="2368609" y="1"/>
                </a:lnTo>
                <a:lnTo>
                  <a:pt x="4711557" y="0"/>
                </a:lnTo>
                <a:lnTo>
                  <a:pt x="2290664" y="5169234"/>
                </a:lnTo>
                <a:lnTo>
                  <a:pt x="0" y="5167345"/>
                </a:lnTo>
                <a:close/>
              </a:path>
            </a:pathLst>
          </a:custGeom>
          <a:solidFill>
            <a:srgbClr val="FF5451">
              <a:alpha val="5019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4pPr>
              <a:defRPr>
                <a:ln>
                  <a:solidFill>
                    <a:srgbClr val="FF5451"/>
                  </a:solidFill>
                </a:ln>
                <a:solidFill>
                  <a:srgbClr val="FF5451"/>
                </a:solidFill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818305" y="1422402"/>
            <a:ext cx="4750548" cy="467997"/>
          </a:xfrm>
        </p:spPr>
        <p:txBody>
          <a:bodyPr anchor="b">
            <a:noAutofit/>
          </a:bodyPr>
          <a:lstStyle>
            <a:lvl1pPr marL="0" indent="0" algn="r">
              <a:buNone/>
              <a:defRPr sz="2400">
                <a:solidFill>
                  <a:schemeClr val="bg1"/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Bildplatzhalter"/>
          <p:cNvSpPr>
            <a:spLocks noGrp="1"/>
          </p:cNvSpPr>
          <p:nvPr>
            <p:ph type="pic" sz="quarter" idx="10"/>
          </p:nvPr>
        </p:nvSpPr>
        <p:spPr bwMode="auto">
          <a:xfrm>
            <a:off x="-1" y="1"/>
            <a:ext cx="8153401" cy="6866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 baseline="0"/>
            </a:lvl1pPr>
          </a:lstStyle>
          <a:p>
            <a:pPr lvl="0"/>
            <a:r>
              <a:rPr lang="en-US" noProof="0"/>
              <a:t>Click icon to add picture</a:t>
            </a:r>
            <a:endParaRPr lang="de-DE" noProof="0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18305" y="1929553"/>
            <a:ext cx="4750548" cy="2935393"/>
          </a:xfrm>
        </p:spPr>
        <p:txBody>
          <a:bodyPr anchor="t"/>
          <a:lstStyle>
            <a:lvl1pPr algn="r">
              <a:defRPr sz="3733" b="1" cap="all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9295372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Zwischenfolie li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platzhalter 4"/>
          <p:cNvSpPr>
            <a:spLocks noGrp="1"/>
          </p:cNvSpPr>
          <p:nvPr>
            <p:ph type="body" sz="quarter" idx="13"/>
          </p:nvPr>
        </p:nvSpPr>
        <p:spPr bwMode="auto">
          <a:xfrm flipH="1">
            <a:off x="-19252" y="-7896"/>
            <a:ext cx="7539088" cy="6870367"/>
          </a:xfrm>
          <a:custGeom>
            <a:avLst/>
            <a:gdLst>
              <a:gd name="connsiteX0" fmla="*/ 0 w 2419350"/>
              <a:gd name="connsiteY0" fmla="*/ 5172957 h 5172957"/>
              <a:gd name="connsiteX1" fmla="*/ 604838 w 2419350"/>
              <a:gd name="connsiteY1" fmla="*/ 0 h 5172957"/>
              <a:gd name="connsiteX2" fmla="*/ 1814513 w 2419350"/>
              <a:gd name="connsiteY2" fmla="*/ 0 h 5172957"/>
              <a:gd name="connsiteX3" fmla="*/ 2419350 w 2419350"/>
              <a:gd name="connsiteY3" fmla="*/ 5172957 h 5172957"/>
              <a:gd name="connsiteX4" fmla="*/ 0 w 2419350"/>
              <a:gd name="connsiteY4" fmla="*/ 5172957 h 5172957"/>
              <a:gd name="connsiteX0" fmla="*/ 0 w 2439138"/>
              <a:gd name="connsiteY0" fmla="*/ 5172957 h 5172957"/>
              <a:gd name="connsiteX1" fmla="*/ 604838 w 2439138"/>
              <a:gd name="connsiteY1" fmla="*/ 0 h 5172957"/>
              <a:gd name="connsiteX2" fmla="*/ 2439138 w 2439138"/>
              <a:gd name="connsiteY2" fmla="*/ 6439 h 5172957"/>
              <a:gd name="connsiteX3" fmla="*/ 2419350 w 2439138"/>
              <a:gd name="connsiteY3" fmla="*/ 5172957 h 5172957"/>
              <a:gd name="connsiteX4" fmla="*/ 0 w 2439138"/>
              <a:gd name="connsiteY4" fmla="*/ 5172957 h 5172957"/>
              <a:gd name="connsiteX0" fmla="*/ 3226626 w 5665764"/>
              <a:gd name="connsiteY0" fmla="*/ 5166518 h 5166518"/>
              <a:gd name="connsiteX1" fmla="*/ 0 w 5665764"/>
              <a:gd name="connsiteY1" fmla="*/ 6440 h 5166518"/>
              <a:gd name="connsiteX2" fmla="*/ 5665764 w 5665764"/>
              <a:gd name="connsiteY2" fmla="*/ 0 h 5166518"/>
              <a:gd name="connsiteX3" fmla="*/ 5645976 w 5665764"/>
              <a:gd name="connsiteY3" fmla="*/ 5166518 h 5166518"/>
              <a:gd name="connsiteX4" fmla="*/ 3226626 w 5665764"/>
              <a:gd name="connsiteY4" fmla="*/ 5166518 h 5166518"/>
              <a:gd name="connsiteX0" fmla="*/ 2421696 w 5665764"/>
              <a:gd name="connsiteY0" fmla="*/ 5192275 h 5192275"/>
              <a:gd name="connsiteX1" fmla="*/ 0 w 5665764"/>
              <a:gd name="connsiteY1" fmla="*/ 6440 h 5192275"/>
              <a:gd name="connsiteX2" fmla="*/ 5665764 w 5665764"/>
              <a:gd name="connsiteY2" fmla="*/ 0 h 5192275"/>
              <a:gd name="connsiteX3" fmla="*/ 5645976 w 5665764"/>
              <a:gd name="connsiteY3" fmla="*/ 5166518 h 5192275"/>
              <a:gd name="connsiteX4" fmla="*/ 2421696 w 5665764"/>
              <a:gd name="connsiteY4" fmla="*/ 5192275 h 5192275"/>
              <a:gd name="connsiteX0" fmla="*/ 2421696 w 5665764"/>
              <a:gd name="connsiteY0" fmla="*/ 5183177 h 5183177"/>
              <a:gd name="connsiteX1" fmla="*/ 0 w 5665764"/>
              <a:gd name="connsiteY1" fmla="*/ 6440 h 5183177"/>
              <a:gd name="connsiteX2" fmla="*/ 5665764 w 5665764"/>
              <a:gd name="connsiteY2" fmla="*/ 0 h 5183177"/>
              <a:gd name="connsiteX3" fmla="*/ 5645976 w 5665764"/>
              <a:gd name="connsiteY3" fmla="*/ 5166518 h 5183177"/>
              <a:gd name="connsiteX4" fmla="*/ 2421696 w 5665764"/>
              <a:gd name="connsiteY4" fmla="*/ 5183177 h 5183177"/>
              <a:gd name="connsiteX0" fmla="*/ 2421696 w 5665764"/>
              <a:gd name="connsiteY0" fmla="*/ 5174079 h 5174079"/>
              <a:gd name="connsiteX1" fmla="*/ 0 w 5665764"/>
              <a:gd name="connsiteY1" fmla="*/ 6440 h 5174079"/>
              <a:gd name="connsiteX2" fmla="*/ 5665764 w 5665764"/>
              <a:gd name="connsiteY2" fmla="*/ 0 h 5174079"/>
              <a:gd name="connsiteX3" fmla="*/ 5645976 w 5665764"/>
              <a:gd name="connsiteY3" fmla="*/ 5166518 h 5174079"/>
              <a:gd name="connsiteX4" fmla="*/ 2421696 w 5665764"/>
              <a:gd name="connsiteY4" fmla="*/ 5174079 h 5174079"/>
              <a:gd name="connsiteX0" fmla="*/ 2417147 w 5665764"/>
              <a:gd name="connsiteY0" fmla="*/ 5169530 h 5169530"/>
              <a:gd name="connsiteX1" fmla="*/ 0 w 5665764"/>
              <a:gd name="connsiteY1" fmla="*/ 6440 h 5169530"/>
              <a:gd name="connsiteX2" fmla="*/ 5665764 w 5665764"/>
              <a:gd name="connsiteY2" fmla="*/ 0 h 5169530"/>
              <a:gd name="connsiteX3" fmla="*/ 5645976 w 5665764"/>
              <a:gd name="connsiteY3" fmla="*/ 5166518 h 5169530"/>
              <a:gd name="connsiteX4" fmla="*/ 2417147 w 5665764"/>
              <a:gd name="connsiteY4" fmla="*/ 5169530 h 5169530"/>
              <a:gd name="connsiteX0" fmla="*/ 2417147 w 5652116"/>
              <a:gd name="connsiteY0" fmla="*/ 5164981 h 5164981"/>
              <a:gd name="connsiteX1" fmla="*/ 0 w 5652116"/>
              <a:gd name="connsiteY1" fmla="*/ 1891 h 5164981"/>
              <a:gd name="connsiteX2" fmla="*/ 5652116 w 5652116"/>
              <a:gd name="connsiteY2" fmla="*/ 0 h 5164981"/>
              <a:gd name="connsiteX3" fmla="*/ 5645976 w 5652116"/>
              <a:gd name="connsiteY3" fmla="*/ 5161969 h 5164981"/>
              <a:gd name="connsiteX4" fmla="*/ 2417147 w 5652116"/>
              <a:gd name="connsiteY4" fmla="*/ 5164981 h 5164981"/>
              <a:gd name="connsiteX0" fmla="*/ 2417147 w 5646219"/>
              <a:gd name="connsiteY0" fmla="*/ 5163090 h 5163090"/>
              <a:gd name="connsiteX1" fmla="*/ 0 w 5646219"/>
              <a:gd name="connsiteY1" fmla="*/ 0 h 5163090"/>
              <a:gd name="connsiteX2" fmla="*/ 5638468 w 5646219"/>
              <a:gd name="connsiteY2" fmla="*/ 11757 h 5163090"/>
              <a:gd name="connsiteX3" fmla="*/ 5645976 w 5646219"/>
              <a:gd name="connsiteY3" fmla="*/ 5160078 h 5163090"/>
              <a:gd name="connsiteX4" fmla="*/ 2417147 w 5646219"/>
              <a:gd name="connsiteY4" fmla="*/ 5163090 h 5163090"/>
              <a:gd name="connsiteX0" fmla="*/ 2417147 w 5646219"/>
              <a:gd name="connsiteY0" fmla="*/ 5164981 h 5164981"/>
              <a:gd name="connsiteX1" fmla="*/ 0 w 5646219"/>
              <a:gd name="connsiteY1" fmla="*/ 1891 h 5164981"/>
              <a:gd name="connsiteX2" fmla="*/ 5638468 w 5646219"/>
              <a:gd name="connsiteY2" fmla="*/ 0 h 5164981"/>
              <a:gd name="connsiteX3" fmla="*/ 5645976 w 5646219"/>
              <a:gd name="connsiteY3" fmla="*/ 5161969 h 5164981"/>
              <a:gd name="connsiteX4" fmla="*/ 2417147 w 5646219"/>
              <a:gd name="connsiteY4" fmla="*/ 5164981 h 5164981"/>
              <a:gd name="connsiteX0" fmla="*/ 2417147 w 5641803"/>
              <a:gd name="connsiteY0" fmla="*/ 5164981 h 5164981"/>
              <a:gd name="connsiteX1" fmla="*/ 0 w 5641803"/>
              <a:gd name="connsiteY1" fmla="*/ 1891 h 5164981"/>
              <a:gd name="connsiteX2" fmla="*/ 5638468 w 5641803"/>
              <a:gd name="connsiteY2" fmla="*/ 0 h 5164981"/>
              <a:gd name="connsiteX3" fmla="*/ 5641426 w 5641803"/>
              <a:gd name="connsiteY3" fmla="*/ 5161969 h 5164981"/>
              <a:gd name="connsiteX4" fmla="*/ 2417147 w 5641803"/>
              <a:gd name="connsiteY4" fmla="*/ 5164981 h 5164981"/>
              <a:gd name="connsiteX0" fmla="*/ 2417147 w 5643017"/>
              <a:gd name="connsiteY0" fmla="*/ 5174079 h 5174079"/>
              <a:gd name="connsiteX1" fmla="*/ 0 w 5643017"/>
              <a:gd name="connsiteY1" fmla="*/ 10989 h 5174079"/>
              <a:gd name="connsiteX2" fmla="*/ 5643017 w 5643017"/>
              <a:gd name="connsiteY2" fmla="*/ 0 h 5174079"/>
              <a:gd name="connsiteX3" fmla="*/ 5641426 w 5643017"/>
              <a:gd name="connsiteY3" fmla="*/ 5171067 h 5174079"/>
              <a:gd name="connsiteX4" fmla="*/ 2417147 w 5643017"/>
              <a:gd name="connsiteY4" fmla="*/ 5174079 h 5174079"/>
              <a:gd name="connsiteX0" fmla="*/ 2417147 w 5643017"/>
              <a:gd name="connsiteY0" fmla="*/ 5174079 h 5174079"/>
              <a:gd name="connsiteX1" fmla="*/ 0 w 5643017"/>
              <a:gd name="connsiteY1" fmla="*/ 4609 h 5174079"/>
              <a:gd name="connsiteX2" fmla="*/ 5643017 w 5643017"/>
              <a:gd name="connsiteY2" fmla="*/ 0 h 5174079"/>
              <a:gd name="connsiteX3" fmla="*/ 5641426 w 5643017"/>
              <a:gd name="connsiteY3" fmla="*/ 5171067 h 5174079"/>
              <a:gd name="connsiteX4" fmla="*/ 2417147 w 5643017"/>
              <a:gd name="connsiteY4" fmla="*/ 5174079 h 5174079"/>
              <a:gd name="connsiteX0" fmla="*/ 2417147 w 5654316"/>
              <a:gd name="connsiteY0" fmla="*/ 5174079 h 5177448"/>
              <a:gd name="connsiteX1" fmla="*/ 0 w 5654316"/>
              <a:gd name="connsiteY1" fmla="*/ 4609 h 5177448"/>
              <a:gd name="connsiteX2" fmla="*/ 5643017 w 5654316"/>
              <a:gd name="connsiteY2" fmla="*/ 0 h 5177448"/>
              <a:gd name="connsiteX3" fmla="*/ 5654126 w 5654316"/>
              <a:gd name="connsiteY3" fmla="*/ 5177448 h 5177448"/>
              <a:gd name="connsiteX4" fmla="*/ 2417147 w 5654316"/>
              <a:gd name="connsiteY4" fmla="*/ 5174079 h 5177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54316" h="5177448">
                <a:moveTo>
                  <a:pt x="2417147" y="5174079"/>
                </a:moveTo>
                <a:lnTo>
                  <a:pt x="0" y="4609"/>
                </a:lnTo>
                <a:lnTo>
                  <a:pt x="5643017" y="0"/>
                </a:lnTo>
                <a:cubicBezTo>
                  <a:pt x="5640970" y="1720656"/>
                  <a:pt x="5656173" y="3456792"/>
                  <a:pt x="5654126" y="5177448"/>
                </a:cubicBezTo>
                <a:lnTo>
                  <a:pt x="2417147" y="5174079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4pPr>
              <a:defRPr>
                <a:ln>
                  <a:noFill/>
                </a:ln>
                <a:noFill/>
              </a:defRPr>
            </a:lvl4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1"/>
          </p:nvPr>
        </p:nvSpPr>
        <p:spPr bwMode="auto">
          <a:xfrm flipH="1">
            <a:off x="-19251" y="-5537"/>
            <a:ext cx="6282076" cy="6872123"/>
          </a:xfrm>
          <a:custGeom>
            <a:avLst/>
            <a:gdLst>
              <a:gd name="connsiteX0" fmla="*/ 0 w 1466850"/>
              <a:gd name="connsiteY0" fmla="*/ 1608226 h 1608226"/>
              <a:gd name="connsiteX1" fmla="*/ 366713 w 1466850"/>
              <a:gd name="connsiteY1" fmla="*/ 0 h 1608226"/>
              <a:gd name="connsiteX2" fmla="*/ 1466850 w 1466850"/>
              <a:gd name="connsiteY2" fmla="*/ 0 h 1608226"/>
              <a:gd name="connsiteX3" fmla="*/ 1100138 w 1466850"/>
              <a:gd name="connsiteY3" fmla="*/ 1608226 h 1608226"/>
              <a:gd name="connsiteX4" fmla="*/ 0 w 1466850"/>
              <a:gd name="connsiteY4" fmla="*/ 1608226 h 1608226"/>
              <a:gd name="connsiteX0" fmla="*/ 0 w 2304312"/>
              <a:gd name="connsiteY0" fmla="*/ 1608226 h 1614665"/>
              <a:gd name="connsiteX1" fmla="*/ 366713 w 2304312"/>
              <a:gd name="connsiteY1" fmla="*/ 0 h 1614665"/>
              <a:gd name="connsiteX2" fmla="*/ 1466850 w 2304312"/>
              <a:gd name="connsiteY2" fmla="*/ 0 h 1614665"/>
              <a:gd name="connsiteX3" fmla="*/ 2304312 w 2304312"/>
              <a:gd name="connsiteY3" fmla="*/ 1614665 h 1614665"/>
              <a:gd name="connsiteX4" fmla="*/ 0 w 2304312"/>
              <a:gd name="connsiteY4" fmla="*/ 1608226 h 1614665"/>
              <a:gd name="connsiteX0" fmla="*/ 0 w 4725205"/>
              <a:gd name="connsiteY0" fmla="*/ 5162795 h 5169234"/>
              <a:gd name="connsiteX1" fmla="*/ 366713 w 4725205"/>
              <a:gd name="connsiteY1" fmla="*/ 3554569 h 5169234"/>
              <a:gd name="connsiteX2" fmla="*/ 4725205 w 4725205"/>
              <a:gd name="connsiteY2" fmla="*/ 0 h 5169234"/>
              <a:gd name="connsiteX3" fmla="*/ 2304312 w 4725205"/>
              <a:gd name="connsiteY3" fmla="*/ 5169234 h 5169234"/>
              <a:gd name="connsiteX4" fmla="*/ 0 w 4725205"/>
              <a:gd name="connsiteY4" fmla="*/ 5162795 h 5169234"/>
              <a:gd name="connsiteX0" fmla="*/ 0 w 4725205"/>
              <a:gd name="connsiteY0" fmla="*/ 5162795 h 5169234"/>
              <a:gd name="connsiteX1" fmla="*/ 2369378 w 4725205"/>
              <a:gd name="connsiteY1" fmla="*/ 19319 h 5169234"/>
              <a:gd name="connsiteX2" fmla="*/ 4725205 w 4725205"/>
              <a:gd name="connsiteY2" fmla="*/ 0 h 5169234"/>
              <a:gd name="connsiteX3" fmla="*/ 2304312 w 4725205"/>
              <a:gd name="connsiteY3" fmla="*/ 5169234 h 5169234"/>
              <a:gd name="connsiteX4" fmla="*/ 0 w 4725205"/>
              <a:gd name="connsiteY4" fmla="*/ 5162795 h 5169234"/>
              <a:gd name="connsiteX0" fmla="*/ 0 w 4725205"/>
              <a:gd name="connsiteY0" fmla="*/ 5162795 h 5169234"/>
              <a:gd name="connsiteX1" fmla="*/ 2382257 w 4725205"/>
              <a:gd name="connsiteY1" fmla="*/ 1 h 5169234"/>
              <a:gd name="connsiteX2" fmla="*/ 4725205 w 4725205"/>
              <a:gd name="connsiteY2" fmla="*/ 0 h 5169234"/>
              <a:gd name="connsiteX3" fmla="*/ 2304312 w 4725205"/>
              <a:gd name="connsiteY3" fmla="*/ 5169234 h 5169234"/>
              <a:gd name="connsiteX4" fmla="*/ 0 w 4725205"/>
              <a:gd name="connsiteY4" fmla="*/ 5162795 h 5169234"/>
              <a:gd name="connsiteX0" fmla="*/ 0 w 4720656"/>
              <a:gd name="connsiteY0" fmla="*/ 5176443 h 5176443"/>
              <a:gd name="connsiteX1" fmla="*/ 2377708 w 4720656"/>
              <a:gd name="connsiteY1" fmla="*/ 1 h 5176443"/>
              <a:gd name="connsiteX2" fmla="*/ 4720656 w 4720656"/>
              <a:gd name="connsiteY2" fmla="*/ 0 h 5176443"/>
              <a:gd name="connsiteX3" fmla="*/ 2299763 w 4720656"/>
              <a:gd name="connsiteY3" fmla="*/ 5169234 h 5176443"/>
              <a:gd name="connsiteX4" fmla="*/ 0 w 4720656"/>
              <a:gd name="connsiteY4" fmla="*/ 5176443 h 5176443"/>
              <a:gd name="connsiteX0" fmla="*/ 0 w 4720656"/>
              <a:gd name="connsiteY0" fmla="*/ 5176443 h 5176443"/>
              <a:gd name="connsiteX1" fmla="*/ 2377708 w 4720656"/>
              <a:gd name="connsiteY1" fmla="*/ 1 h 5176443"/>
              <a:gd name="connsiteX2" fmla="*/ 4720656 w 4720656"/>
              <a:gd name="connsiteY2" fmla="*/ 0 h 5176443"/>
              <a:gd name="connsiteX3" fmla="*/ 2299763 w 4720656"/>
              <a:gd name="connsiteY3" fmla="*/ 5169234 h 5176443"/>
              <a:gd name="connsiteX4" fmla="*/ 0 w 4720656"/>
              <a:gd name="connsiteY4" fmla="*/ 5176443 h 5176443"/>
              <a:gd name="connsiteX0" fmla="*/ 0 w 4711557"/>
              <a:gd name="connsiteY0" fmla="*/ 5167345 h 5169234"/>
              <a:gd name="connsiteX1" fmla="*/ 2368609 w 4711557"/>
              <a:gd name="connsiteY1" fmla="*/ 1 h 5169234"/>
              <a:gd name="connsiteX2" fmla="*/ 4711557 w 4711557"/>
              <a:gd name="connsiteY2" fmla="*/ 0 h 5169234"/>
              <a:gd name="connsiteX3" fmla="*/ 2290664 w 4711557"/>
              <a:gd name="connsiteY3" fmla="*/ 5169234 h 5169234"/>
              <a:gd name="connsiteX4" fmla="*/ 0 w 4711557"/>
              <a:gd name="connsiteY4" fmla="*/ 5167345 h 5169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11557" h="5169234">
                <a:moveTo>
                  <a:pt x="0" y="5167345"/>
                </a:moveTo>
                <a:lnTo>
                  <a:pt x="2368609" y="1"/>
                </a:lnTo>
                <a:lnTo>
                  <a:pt x="4711557" y="0"/>
                </a:lnTo>
                <a:lnTo>
                  <a:pt x="2290664" y="5169234"/>
                </a:lnTo>
                <a:lnTo>
                  <a:pt x="0" y="5167345"/>
                </a:lnTo>
                <a:close/>
              </a:path>
            </a:pathLst>
          </a:custGeom>
          <a:solidFill>
            <a:srgbClr val="FF5451">
              <a:alpha val="5019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4pPr>
              <a:defRPr>
                <a:ln>
                  <a:noFill/>
                </a:ln>
                <a:noFill/>
              </a:defRPr>
            </a:lvl4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9171" y="1422402"/>
            <a:ext cx="4750548" cy="467997"/>
          </a:xfrm>
        </p:spPr>
        <p:txBody>
          <a:bodyPr anchor="b">
            <a:no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Bildplatzhalter"/>
          <p:cNvSpPr>
            <a:spLocks noGrp="1"/>
          </p:cNvSpPr>
          <p:nvPr>
            <p:ph type="pic" sz="quarter" idx="10"/>
          </p:nvPr>
        </p:nvSpPr>
        <p:spPr bwMode="auto">
          <a:xfrm>
            <a:off x="3615267" y="1"/>
            <a:ext cx="8576735" cy="6866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 baseline="0"/>
            </a:lvl1pPr>
          </a:lstStyle>
          <a:p>
            <a:pPr lvl="0"/>
            <a:r>
              <a:rPr lang="en-US" noProof="0"/>
              <a:t>Click icon to add picture</a:t>
            </a:r>
            <a:endParaRPr lang="de-DE" noProof="0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9171" y="1929553"/>
            <a:ext cx="4750548" cy="2935393"/>
          </a:xfrm>
        </p:spPr>
        <p:txBody>
          <a:bodyPr anchor="t"/>
          <a:lstStyle>
            <a:lvl1pPr algn="l">
              <a:defRPr sz="3733" b="1" cap="all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7214076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Zwischenfolie ohne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0"/>
            <a:ext cx="4419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43451" y="2771797"/>
            <a:ext cx="8534400" cy="1983084"/>
          </a:xfrm>
          <a:prstGeom prst="rect">
            <a:avLst/>
          </a:prstGeom>
        </p:spPr>
        <p:txBody>
          <a:bodyPr anchor="t"/>
          <a:lstStyle>
            <a:lvl1pPr>
              <a:defRPr sz="3733">
                <a:solidFill>
                  <a:srgbClr val="262A3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343449" y="2320124"/>
            <a:ext cx="8534400" cy="45167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400">
                <a:solidFill>
                  <a:srgbClr val="262A31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de-DE" dirty="0"/>
          </a:p>
        </p:txBody>
      </p:sp>
      <p:cxnSp>
        <p:nvCxnSpPr>
          <p:cNvPr id="9" name="Gerade Verbindung 10"/>
          <p:cNvCxnSpPr/>
          <p:nvPr/>
        </p:nvCxnSpPr>
        <p:spPr>
          <a:xfrm>
            <a:off x="609601" y="6284893"/>
            <a:ext cx="7641945" cy="0"/>
          </a:xfrm>
          <a:prstGeom prst="line">
            <a:avLst/>
          </a:prstGeom>
          <a:ln w="3175" cmpd="sng">
            <a:solidFill>
              <a:srgbClr val="D8413E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Grafik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1" y="6359155"/>
            <a:ext cx="729764" cy="4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79144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ld (formatfüllen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Bildplatzhalter 11"/>
          <p:cNvSpPr>
            <a:spLocks noGrp="1"/>
          </p:cNvSpPr>
          <p:nvPr>
            <p:ph type="pic" sz="quarter" idx="15"/>
          </p:nvPr>
        </p:nvSpPr>
        <p:spPr>
          <a:xfrm>
            <a:off x="11291" y="11291"/>
            <a:ext cx="12180709" cy="6846709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298378390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ielen Dank!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6791"/>
            <a:ext cx="4572000" cy="1923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Bild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1504" y="1"/>
            <a:ext cx="4699000" cy="6877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87327" y="2771797"/>
            <a:ext cx="10646396" cy="750337"/>
          </a:xfrm>
        </p:spPr>
        <p:txBody>
          <a:bodyPr anchor="t"/>
          <a:lstStyle>
            <a:lvl1pPr>
              <a:defRPr sz="3733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de-DE" dirty="0"/>
          </a:p>
        </p:txBody>
      </p:sp>
      <p:sp>
        <p:nvSpPr>
          <p:cNvPr id="18" name="Inhaltsplatzhalter 3"/>
          <p:cNvSpPr>
            <a:spLocks noGrp="1"/>
          </p:cNvSpPr>
          <p:nvPr>
            <p:ph sz="half" idx="2"/>
          </p:nvPr>
        </p:nvSpPr>
        <p:spPr>
          <a:xfrm>
            <a:off x="487326" y="3779521"/>
            <a:ext cx="6229563" cy="2463236"/>
          </a:xfrm>
        </p:spPr>
        <p:txBody>
          <a:bodyPr>
            <a:noAutofit/>
          </a:bodyPr>
          <a:lstStyle>
            <a:lvl1pPr marL="0" indent="0">
              <a:buNone/>
              <a:defRPr sz="1467" baseline="0">
                <a:solidFill>
                  <a:schemeClr val="tx1"/>
                </a:solidFill>
              </a:defRPr>
            </a:lvl1pPr>
            <a:lvl2pPr marL="609585" indent="0">
              <a:buNone/>
              <a:defRPr sz="1467">
                <a:solidFill>
                  <a:schemeClr val="tx1"/>
                </a:solidFill>
              </a:defRPr>
            </a:lvl2pPr>
            <a:lvl3pPr marL="1219170" indent="0">
              <a:buNone/>
              <a:defRPr sz="2400"/>
            </a:lvl3pPr>
            <a:lvl4pPr marL="1828754" indent="0">
              <a:buNone/>
              <a:defRPr sz="2133"/>
            </a:lvl4pPr>
            <a:lvl5pPr marL="2438339" indent="0">
              <a:buNone/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725" y="347465"/>
            <a:ext cx="3899223" cy="1261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8512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und Inhalt - 2 Blöck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406397"/>
            <a:ext cx="10972800" cy="1011769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09600" y="2156177"/>
            <a:ext cx="5269653" cy="3969456"/>
          </a:xfrm>
          <a:prstGeom prst="rect">
            <a:avLst/>
          </a:prstGeom>
        </p:spPr>
        <p:txBody>
          <a:bodyPr>
            <a:noAutofit/>
          </a:bodyPr>
          <a:lstStyle>
            <a:lvl1pPr marL="359824" indent="-359824">
              <a:buClr>
                <a:srgbClr val="D8413E"/>
              </a:buClr>
              <a:buFont typeface="Symbol" charset="2"/>
              <a:buChar char="-"/>
              <a:defRPr sz="2400">
                <a:solidFill>
                  <a:schemeClr val="tx1"/>
                </a:solidFill>
              </a:defRPr>
            </a:lvl1pPr>
            <a:lvl2pPr marL="952476" indent="-342891">
              <a:buClr>
                <a:srgbClr val="D8413E"/>
              </a:buClr>
              <a:buFont typeface="Symbol" charset="2"/>
              <a:buChar char="-"/>
              <a:defRPr sz="2133">
                <a:solidFill>
                  <a:schemeClr val="tx1"/>
                </a:solidFill>
              </a:defRPr>
            </a:lvl2pPr>
            <a:lvl3pPr marL="1547245" indent="-328076">
              <a:buClr>
                <a:srgbClr val="D8413E"/>
              </a:buClr>
              <a:buFont typeface="Symbol" charset="2"/>
              <a:buChar char="-"/>
              <a:defRPr sz="2133">
                <a:solidFill>
                  <a:schemeClr val="tx1"/>
                </a:solidFill>
              </a:defRPr>
            </a:lvl3pPr>
            <a:lvl4pPr marL="2156830" indent="-328076">
              <a:buClr>
                <a:srgbClr val="D8413E"/>
              </a:buClr>
              <a:buFont typeface="Symbol" charset="2"/>
              <a:buChar char="-"/>
              <a:defRPr sz="2133">
                <a:solidFill>
                  <a:schemeClr val="tx1"/>
                </a:solidFill>
              </a:defRPr>
            </a:lvl4pPr>
            <a:lvl5pPr marL="2666933" indent="-228594">
              <a:buClr>
                <a:srgbClr val="D8413E"/>
              </a:buClr>
              <a:buFont typeface="Symbol" charset="2"/>
              <a:buChar char="-"/>
              <a:defRPr sz="2133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609600" y="1519451"/>
            <a:ext cx="10972800" cy="485456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1867" cap="all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Inhaltsplatzhalter 2"/>
          <p:cNvSpPr>
            <a:spLocks noGrp="1"/>
          </p:cNvSpPr>
          <p:nvPr>
            <p:ph idx="14"/>
          </p:nvPr>
        </p:nvSpPr>
        <p:spPr>
          <a:xfrm>
            <a:off x="6299200" y="2156177"/>
            <a:ext cx="5283200" cy="3969456"/>
          </a:xfrm>
          <a:prstGeom prst="rect">
            <a:avLst/>
          </a:prstGeom>
        </p:spPr>
        <p:txBody>
          <a:bodyPr>
            <a:noAutofit/>
          </a:bodyPr>
          <a:lstStyle>
            <a:lvl1pPr marL="359824" indent="-359824">
              <a:buClr>
                <a:srgbClr val="D8413E"/>
              </a:buClr>
              <a:buFont typeface="Symbol" charset="2"/>
              <a:buChar char="-"/>
              <a:defRPr sz="2400">
                <a:solidFill>
                  <a:schemeClr val="tx1"/>
                </a:solidFill>
              </a:defRPr>
            </a:lvl1pPr>
            <a:lvl2pPr marL="952476" indent="-342891">
              <a:buClr>
                <a:srgbClr val="D8413E"/>
              </a:buClr>
              <a:buFont typeface="Symbol" charset="2"/>
              <a:buChar char="-"/>
              <a:defRPr sz="2133">
                <a:solidFill>
                  <a:schemeClr val="tx1"/>
                </a:solidFill>
              </a:defRPr>
            </a:lvl2pPr>
            <a:lvl3pPr marL="1547245" indent="-328076">
              <a:buClr>
                <a:srgbClr val="D8413E"/>
              </a:buClr>
              <a:buFont typeface="Symbol" charset="2"/>
              <a:buChar char="-"/>
              <a:defRPr sz="2133">
                <a:solidFill>
                  <a:schemeClr val="tx1"/>
                </a:solidFill>
              </a:defRPr>
            </a:lvl3pPr>
            <a:lvl4pPr marL="2156830" indent="-328076">
              <a:buClr>
                <a:srgbClr val="D8413E"/>
              </a:buClr>
              <a:buFont typeface="Symbol" charset="2"/>
              <a:buChar char="-"/>
              <a:defRPr sz="2133">
                <a:solidFill>
                  <a:schemeClr val="tx1"/>
                </a:solidFill>
              </a:defRPr>
            </a:lvl4pPr>
            <a:lvl5pPr marL="2666933" indent="-228594">
              <a:buClr>
                <a:srgbClr val="D8413E"/>
              </a:buClr>
              <a:buFont typeface="Symbol" charset="2"/>
              <a:buChar char="-"/>
              <a:defRPr sz="2133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 dirty="0"/>
          </a:p>
        </p:txBody>
      </p:sp>
      <p:sp>
        <p:nvSpPr>
          <p:cNvPr id="11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0598151" y="6505433"/>
            <a:ext cx="990600" cy="2729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marR="0" indent="0" algn="r" defTabSz="60958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lvl1pPr>
          </a:lstStyle>
          <a:p>
            <a:pPr>
              <a:defRPr/>
            </a:pPr>
            <a:fld id="{E6F2A070-8A77-484A-BFE7-6B1E5C215647}" type="slidenum">
              <a:rPr lang="de-DE" altLang="de-DE" sz="1333" smtClean="0">
                <a:solidFill>
                  <a:srgbClr val="D841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de-DE" altLang="de-DE" sz="1333" dirty="0">
              <a:solidFill>
                <a:srgbClr val="D841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729790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Content" type="obj" preserve="1">
  <p:cSld name="Title, Conten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609600" y="406560"/>
            <a:ext cx="10978400" cy="101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>
            <a:off x="609600" y="2156160"/>
            <a:ext cx="10978400" cy="39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609585" lvl="0" indent="-30479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1219170" lvl="1" indent="-30479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828754" lvl="2" indent="-30479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2438339" lvl="3" indent="-30479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3047924" lvl="4" indent="-30479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3657509" lvl="5" indent="-30479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4267093" lvl="6" indent="-30479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4876678" lvl="7" indent="-30479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5486263" lvl="8" indent="-30479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389583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ld mit Bildunt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406397"/>
            <a:ext cx="10972800" cy="1011769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de-DE" dirty="0"/>
          </a:p>
        </p:txBody>
      </p:sp>
      <p:sp>
        <p:nvSpPr>
          <p:cNvPr id="12" name="Bildplatzhalter 11"/>
          <p:cNvSpPr>
            <a:spLocks noGrp="1"/>
          </p:cNvSpPr>
          <p:nvPr>
            <p:ph type="pic" sz="quarter" idx="16"/>
          </p:nvPr>
        </p:nvSpPr>
        <p:spPr>
          <a:xfrm>
            <a:off x="609600" y="1658255"/>
            <a:ext cx="10972800" cy="4076500"/>
          </a:xfrm>
          <a:prstGeom prst="rect">
            <a:avLst/>
          </a:prstGeom>
        </p:spPr>
        <p:txBody>
          <a:bodyPr rtlCol="0">
            <a:noAutofit/>
          </a:bodyPr>
          <a:lstStyle>
            <a:lvl1pPr>
              <a:defRPr>
                <a:solidFill>
                  <a:srgbClr val="262A31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de-DE" noProof="0" dirty="0"/>
          </a:p>
        </p:txBody>
      </p:sp>
      <p:sp>
        <p:nvSpPr>
          <p:cNvPr id="14" name="Inhaltsplatzhalter 2"/>
          <p:cNvSpPr>
            <a:spLocks noGrp="1"/>
          </p:cNvSpPr>
          <p:nvPr>
            <p:ph idx="1"/>
          </p:nvPr>
        </p:nvSpPr>
        <p:spPr>
          <a:xfrm>
            <a:off x="609600" y="5825082"/>
            <a:ext cx="10972800" cy="44026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Clr>
                <a:srgbClr val="D8413E"/>
              </a:buClr>
              <a:buFont typeface="Symbol" charset="2"/>
              <a:buNone/>
              <a:defRPr sz="1333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838179" indent="-228594">
              <a:buClr>
                <a:srgbClr val="D8413E"/>
              </a:buClr>
              <a:buFont typeface="Symbol" charset="2"/>
              <a:buChar char="-"/>
              <a:defRPr sz="1600"/>
            </a:lvl2pPr>
            <a:lvl3pPr marL="1447764" indent="-228594">
              <a:buClr>
                <a:srgbClr val="D8413E"/>
              </a:buClr>
              <a:buFont typeface="Symbol" charset="2"/>
              <a:buChar char="-"/>
              <a:defRPr sz="1600"/>
            </a:lvl3pPr>
            <a:lvl4pPr marL="2057349" indent="-228594">
              <a:buClr>
                <a:srgbClr val="D8413E"/>
              </a:buClr>
              <a:buFont typeface="Symbol" charset="2"/>
              <a:buChar char="-"/>
              <a:defRPr sz="1600"/>
            </a:lvl4pPr>
            <a:lvl5pPr marL="2666933" indent="-228594">
              <a:buClr>
                <a:srgbClr val="D8413E"/>
              </a:buClr>
              <a:buFont typeface="Symbol" charset="2"/>
              <a:buChar char="-"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0598151" y="6505433"/>
            <a:ext cx="990600" cy="2729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marR="0" indent="0" algn="r" defTabSz="60958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lvl1pPr>
          </a:lstStyle>
          <a:p>
            <a:pPr>
              <a:defRPr/>
            </a:pPr>
            <a:fld id="{43582BE0-97CE-412F-80F1-16DC6BED1781}" type="slidenum">
              <a:rPr lang="de-DE" altLang="de-DE" sz="1333" smtClean="0">
                <a:solidFill>
                  <a:srgbClr val="D841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de-DE" altLang="de-DE" sz="1333" dirty="0">
              <a:solidFill>
                <a:srgbClr val="D841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27182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be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609600" y="406397"/>
            <a:ext cx="10972800" cy="1011769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de-DE" dirty="0"/>
          </a:p>
        </p:txBody>
      </p:sp>
      <p:sp>
        <p:nvSpPr>
          <p:cNvPr id="9" name="Inhaltsplatzhalter 2"/>
          <p:cNvSpPr>
            <a:spLocks noGrp="1"/>
          </p:cNvSpPr>
          <p:nvPr>
            <p:ph idx="1"/>
          </p:nvPr>
        </p:nvSpPr>
        <p:spPr>
          <a:xfrm>
            <a:off x="609600" y="5825082"/>
            <a:ext cx="10972800" cy="4402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Clr>
                <a:srgbClr val="D8413E"/>
              </a:buClr>
              <a:buFont typeface="Symbol" charset="2"/>
              <a:buNone/>
              <a:defRPr sz="1333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838179" indent="-228594">
              <a:buClr>
                <a:srgbClr val="D8413E"/>
              </a:buClr>
              <a:buFont typeface="Symbol" charset="2"/>
              <a:buChar char="-"/>
              <a:defRPr sz="1600"/>
            </a:lvl2pPr>
            <a:lvl3pPr marL="1447764" indent="-228594">
              <a:buClr>
                <a:srgbClr val="D8413E"/>
              </a:buClr>
              <a:buFont typeface="Symbol" charset="2"/>
              <a:buChar char="-"/>
              <a:defRPr sz="1600"/>
            </a:lvl3pPr>
            <a:lvl4pPr marL="2057349" indent="-228594">
              <a:buClr>
                <a:srgbClr val="D8413E"/>
              </a:buClr>
              <a:buFont typeface="Symbol" charset="2"/>
              <a:buChar char="-"/>
              <a:defRPr sz="1600"/>
            </a:lvl4pPr>
            <a:lvl5pPr marL="2666933" indent="-228594">
              <a:buClr>
                <a:srgbClr val="D8413E"/>
              </a:buClr>
              <a:buFont typeface="Symbol" charset="2"/>
              <a:buChar char="-"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abellenplatzhalter 10"/>
          <p:cNvSpPr>
            <a:spLocks noGrp="1"/>
          </p:cNvSpPr>
          <p:nvPr>
            <p:ph type="tbl" sz="quarter" idx="16"/>
          </p:nvPr>
        </p:nvSpPr>
        <p:spPr>
          <a:xfrm>
            <a:off x="609601" y="2130236"/>
            <a:ext cx="10979151" cy="3590573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 noProof="0"/>
              <a:t>Click icon to add table</a:t>
            </a:r>
            <a:endParaRPr lang="de-DE" noProof="0"/>
          </a:p>
        </p:txBody>
      </p:sp>
      <p:sp>
        <p:nvSpPr>
          <p:cNvPr id="12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609600" y="1522438"/>
            <a:ext cx="10972800" cy="482469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1867" cap="all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0598151" y="6505433"/>
            <a:ext cx="990600" cy="2729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marR="0" indent="0" algn="r" defTabSz="60958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lvl1pPr>
          </a:lstStyle>
          <a:p>
            <a:pPr>
              <a:defRPr/>
            </a:pPr>
            <a:fld id="{A0321171-B06E-4659-9CF5-7D6E520FDC11}" type="slidenum">
              <a:rPr lang="de-DE" altLang="de-DE" sz="1333" smtClean="0">
                <a:solidFill>
                  <a:srgbClr val="D841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de-DE" altLang="de-DE" sz="1333" dirty="0">
              <a:solidFill>
                <a:srgbClr val="D841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21285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Diagram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406397"/>
            <a:ext cx="10972800" cy="1011769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09600" y="5825082"/>
            <a:ext cx="10972800" cy="4402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Clr>
                <a:srgbClr val="D8413E"/>
              </a:buClr>
              <a:buFont typeface="Symbol" charset="2"/>
              <a:buNone/>
              <a:defRPr sz="1333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838179" indent="-228594">
              <a:buClr>
                <a:srgbClr val="D8413E"/>
              </a:buClr>
              <a:buFont typeface="Symbol" charset="2"/>
              <a:buChar char="-"/>
              <a:defRPr sz="1600"/>
            </a:lvl2pPr>
            <a:lvl3pPr marL="1447764" indent="-228594">
              <a:buClr>
                <a:srgbClr val="D8413E"/>
              </a:buClr>
              <a:buFont typeface="Symbol" charset="2"/>
              <a:buChar char="-"/>
              <a:defRPr sz="1600"/>
            </a:lvl3pPr>
            <a:lvl4pPr marL="2057349" indent="-228594">
              <a:buClr>
                <a:srgbClr val="D8413E"/>
              </a:buClr>
              <a:buFont typeface="Symbol" charset="2"/>
              <a:buChar char="-"/>
              <a:defRPr sz="1600"/>
            </a:lvl4pPr>
            <a:lvl5pPr marL="2666933" indent="-228594">
              <a:buClr>
                <a:srgbClr val="D8413E"/>
              </a:buClr>
              <a:buFont typeface="Symbol" charset="2"/>
              <a:buChar char="-"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iagrammplatzhalter 7"/>
          <p:cNvSpPr>
            <a:spLocks noGrp="1"/>
          </p:cNvSpPr>
          <p:nvPr>
            <p:ph type="chart" sz="quarter" idx="16"/>
          </p:nvPr>
        </p:nvSpPr>
        <p:spPr>
          <a:xfrm>
            <a:off x="609600" y="1638704"/>
            <a:ext cx="10972800" cy="4081637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chart</a:t>
            </a:r>
            <a:endParaRPr lang="de-DE" noProof="0"/>
          </a:p>
        </p:txBody>
      </p:sp>
      <p:cxnSp>
        <p:nvCxnSpPr>
          <p:cNvPr id="16" name="Gerade Verbindung 10"/>
          <p:cNvCxnSpPr/>
          <p:nvPr/>
        </p:nvCxnSpPr>
        <p:spPr>
          <a:xfrm>
            <a:off x="609600" y="6284893"/>
            <a:ext cx="10972800" cy="0"/>
          </a:xfrm>
          <a:prstGeom prst="line">
            <a:avLst/>
          </a:prstGeom>
          <a:ln w="3175" cmpd="sng">
            <a:solidFill>
              <a:srgbClr val="D8413E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0598151" y="6505433"/>
            <a:ext cx="990600" cy="2729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marR="0" indent="0" algn="r" defTabSz="60958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lvl1pPr>
          </a:lstStyle>
          <a:p>
            <a:pPr>
              <a:defRPr/>
            </a:pPr>
            <a:fld id="{D98C2DD5-50CB-445D-B765-8AD2D4C5531F}" type="slidenum">
              <a:rPr lang="de-DE" altLang="de-DE" sz="1333" smtClean="0">
                <a:solidFill>
                  <a:srgbClr val="D841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de-DE" altLang="de-DE" sz="1333" dirty="0">
              <a:solidFill>
                <a:srgbClr val="D841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56611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Diagram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406397"/>
            <a:ext cx="10972800" cy="1011769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09600" y="5825082"/>
            <a:ext cx="5283200" cy="4402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Clr>
                <a:srgbClr val="D8413E"/>
              </a:buClr>
              <a:buFont typeface="Symbol" charset="2"/>
              <a:buNone/>
              <a:defRPr sz="1333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838179" indent="-228594">
              <a:buClr>
                <a:srgbClr val="D8413E"/>
              </a:buClr>
              <a:buFont typeface="Symbol" charset="2"/>
              <a:buChar char="-"/>
              <a:defRPr sz="1600"/>
            </a:lvl2pPr>
            <a:lvl3pPr marL="1447764" indent="-228594">
              <a:buClr>
                <a:srgbClr val="D8413E"/>
              </a:buClr>
              <a:buFont typeface="Symbol" charset="2"/>
              <a:buChar char="-"/>
              <a:defRPr sz="1600"/>
            </a:lvl3pPr>
            <a:lvl4pPr marL="2057349" indent="-228594">
              <a:buClr>
                <a:srgbClr val="D8413E"/>
              </a:buClr>
              <a:buFont typeface="Symbol" charset="2"/>
              <a:buChar char="-"/>
              <a:defRPr sz="1600"/>
            </a:lvl4pPr>
            <a:lvl5pPr marL="2666933" indent="-228594">
              <a:buClr>
                <a:srgbClr val="D8413E"/>
              </a:buClr>
              <a:buFont typeface="Symbol" charset="2"/>
              <a:buChar char="-"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iagrammplatzhalter 7"/>
          <p:cNvSpPr>
            <a:spLocks noGrp="1"/>
          </p:cNvSpPr>
          <p:nvPr>
            <p:ph type="chart" sz="quarter" idx="16"/>
          </p:nvPr>
        </p:nvSpPr>
        <p:spPr>
          <a:xfrm>
            <a:off x="609600" y="1574789"/>
            <a:ext cx="5283200" cy="4114811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chart</a:t>
            </a:r>
            <a:endParaRPr lang="de-DE" noProof="0"/>
          </a:p>
        </p:txBody>
      </p:sp>
      <p:sp>
        <p:nvSpPr>
          <p:cNvPr id="13" name="Inhaltsplatzhalter 2"/>
          <p:cNvSpPr>
            <a:spLocks noGrp="1"/>
          </p:cNvSpPr>
          <p:nvPr>
            <p:ph idx="20"/>
          </p:nvPr>
        </p:nvSpPr>
        <p:spPr>
          <a:xfrm>
            <a:off x="6286500" y="5825082"/>
            <a:ext cx="5283200" cy="4402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Clr>
                <a:srgbClr val="D8413E"/>
              </a:buClr>
              <a:buFont typeface="Symbol" charset="2"/>
              <a:buNone/>
              <a:defRPr sz="1333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838179" indent="-228594">
              <a:buClr>
                <a:srgbClr val="D8413E"/>
              </a:buClr>
              <a:buFont typeface="Symbol" charset="2"/>
              <a:buChar char="-"/>
              <a:defRPr sz="1600"/>
            </a:lvl2pPr>
            <a:lvl3pPr marL="1447764" indent="-228594">
              <a:buClr>
                <a:srgbClr val="D8413E"/>
              </a:buClr>
              <a:buFont typeface="Symbol" charset="2"/>
              <a:buChar char="-"/>
              <a:defRPr sz="1600"/>
            </a:lvl3pPr>
            <a:lvl4pPr marL="2057349" indent="-228594">
              <a:buClr>
                <a:srgbClr val="D8413E"/>
              </a:buClr>
              <a:buFont typeface="Symbol" charset="2"/>
              <a:buChar char="-"/>
              <a:defRPr sz="1600"/>
            </a:lvl4pPr>
            <a:lvl5pPr marL="2666933" indent="-228594">
              <a:buClr>
                <a:srgbClr val="D8413E"/>
              </a:buClr>
              <a:buFont typeface="Symbol" charset="2"/>
              <a:buChar char="-"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Diagrammplatzhalter 7"/>
          <p:cNvSpPr>
            <a:spLocks noGrp="1"/>
          </p:cNvSpPr>
          <p:nvPr>
            <p:ph type="chart" sz="quarter" idx="21"/>
          </p:nvPr>
        </p:nvSpPr>
        <p:spPr>
          <a:xfrm>
            <a:off x="6286500" y="1574789"/>
            <a:ext cx="5283200" cy="4114811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sz="1600"/>
            </a:lvl1pPr>
          </a:lstStyle>
          <a:p>
            <a:pPr lvl="0"/>
            <a:r>
              <a:rPr lang="en-US" noProof="0"/>
              <a:t>Click icon to add chart</a:t>
            </a:r>
            <a:endParaRPr lang="de-DE" noProof="0" dirty="0"/>
          </a:p>
        </p:txBody>
      </p:sp>
      <p:sp>
        <p:nvSpPr>
          <p:cNvPr id="10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0598151" y="6505433"/>
            <a:ext cx="990600" cy="2729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marR="0" indent="0" algn="r" defTabSz="60958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lvl1pPr>
          </a:lstStyle>
          <a:p>
            <a:pPr>
              <a:defRPr/>
            </a:pPr>
            <a:fld id="{64035955-D4DF-4360-912A-517416A0AD74}" type="slidenum">
              <a:rPr lang="de-DE" altLang="de-DE" sz="1333" smtClean="0">
                <a:solidFill>
                  <a:srgbClr val="D841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de-DE" altLang="de-DE" sz="1333" dirty="0">
              <a:solidFill>
                <a:srgbClr val="D841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97610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ld mit Text li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el 1"/>
          <p:cNvSpPr>
            <a:spLocks noGrp="1"/>
          </p:cNvSpPr>
          <p:nvPr>
            <p:ph type="title"/>
          </p:nvPr>
        </p:nvSpPr>
        <p:spPr>
          <a:xfrm>
            <a:off x="609600" y="496712"/>
            <a:ext cx="3589867" cy="1332089"/>
          </a:xfrm>
          <a:prstGeom prst="rect">
            <a:avLst/>
          </a:prstGeom>
        </p:spPr>
        <p:txBody>
          <a:bodyPr anchor="b"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de-DE" dirty="0"/>
          </a:p>
        </p:txBody>
      </p:sp>
      <p:sp>
        <p:nvSpPr>
          <p:cNvPr id="14" name="Inhaltsplatzhalter 2"/>
          <p:cNvSpPr>
            <a:spLocks noGrp="1"/>
          </p:cNvSpPr>
          <p:nvPr>
            <p:ph idx="1"/>
          </p:nvPr>
        </p:nvSpPr>
        <p:spPr>
          <a:xfrm>
            <a:off x="609600" y="2004907"/>
            <a:ext cx="3589867" cy="4260436"/>
          </a:xfrm>
          <a:prstGeom prst="rect">
            <a:avLst/>
          </a:prstGeom>
        </p:spPr>
        <p:txBody>
          <a:bodyPr>
            <a:noAutofit/>
          </a:bodyPr>
          <a:lstStyle>
            <a:lvl1pPr marL="228594" indent="-228594">
              <a:buClr>
                <a:srgbClr val="D8413E"/>
              </a:buClr>
              <a:buFont typeface="Symbol" charset="2"/>
              <a:buChar char="-"/>
              <a:defRPr sz="2400">
                <a:solidFill>
                  <a:schemeClr val="tx1"/>
                </a:solidFill>
              </a:defRPr>
            </a:lvl1pPr>
            <a:lvl2pPr marL="838179" indent="-228594">
              <a:buClr>
                <a:srgbClr val="D8413E"/>
              </a:buClr>
              <a:buFont typeface="Symbol" charset="2"/>
              <a:buChar char="-"/>
              <a:defRPr sz="2133">
                <a:solidFill>
                  <a:schemeClr val="tx1"/>
                </a:solidFill>
              </a:defRPr>
            </a:lvl2pPr>
            <a:lvl3pPr marL="1447764" indent="-228594">
              <a:buClr>
                <a:srgbClr val="D8413E"/>
              </a:buClr>
              <a:buFont typeface="Symbol" charset="2"/>
              <a:buChar char="-"/>
              <a:defRPr sz="1867">
                <a:solidFill>
                  <a:schemeClr val="tx1"/>
                </a:solidFill>
              </a:defRPr>
            </a:lvl3pPr>
            <a:lvl4pPr marL="2057349" indent="-228594">
              <a:buClr>
                <a:srgbClr val="D8413E"/>
              </a:buClr>
              <a:buFont typeface="Symbol" charset="2"/>
              <a:buChar char="-"/>
              <a:defRPr sz="1867">
                <a:solidFill>
                  <a:schemeClr val="tx1"/>
                </a:solidFill>
              </a:defRPr>
            </a:lvl4pPr>
            <a:lvl5pPr marL="2666933" indent="-228594">
              <a:buClr>
                <a:srgbClr val="D8413E"/>
              </a:buClr>
              <a:buFont typeface="Symbol" charset="2"/>
              <a:buChar char="-"/>
              <a:defRPr sz="1867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 dirty="0"/>
          </a:p>
        </p:txBody>
      </p:sp>
      <p:sp>
        <p:nvSpPr>
          <p:cNvPr id="19" name="Bildplatzhalter 18"/>
          <p:cNvSpPr>
            <a:spLocks noGrp="1"/>
          </p:cNvSpPr>
          <p:nvPr>
            <p:ph type="pic" sz="quarter" idx="16"/>
          </p:nvPr>
        </p:nvSpPr>
        <p:spPr>
          <a:xfrm>
            <a:off x="4470400" y="1016000"/>
            <a:ext cx="7721600" cy="4652459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  <a:endParaRPr lang="de-DE" noProof="0"/>
          </a:p>
        </p:txBody>
      </p:sp>
      <p:sp>
        <p:nvSpPr>
          <p:cNvPr id="10" name="Inhaltsplatzhalter 2"/>
          <p:cNvSpPr>
            <a:spLocks noGrp="1"/>
          </p:cNvSpPr>
          <p:nvPr>
            <p:ph idx="19"/>
          </p:nvPr>
        </p:nvSpPr>
        <p:spPr>
          <a:xfrm>
            <a:off x="4470400" y="5825082"/>
            <a:ext cx="7112000" cy="440261"/>
          </a:xfrm>
          <a:prstGeom prst="rect">
            <a:avLst/>
          </a:prstGeom>
        </p:spPr>
        <p:txBody>
          <a:bodyPr lIns="0" rIns="0">
            <a:noAutofit/>
          </a:bodyPr>
          <a:lstStyle>
            <a:lvl1pPr marL="0" indent="0">
              <a:buClr>
                <a:srgbClr val="D8413E"/>
              </a:buClr>
              <a:buFont typeface="Symbol" charset="2"/>
              <a:buNone/>
              <a:defRPr sz="1333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838179" indent="-228594">
              <a:buClr>
                <a:srgbClr val="D8413E"/>
              </a:buClr>
              <a:buFont typeface="Symbol" charset="2"/>
              <a:buChar char="-"/>
              <a:defRPr sz="1600"/>
            </a:lvl2pPr>
            <a:lvl3pPr marL="1447764" indent="-228594">
              <a:buClr>
                <a:srgbClr val="D8413E"/>
              </a:buClr>
              <a:buFont typeface="Symbol" charset="2"/>
              <a:buChar char="-"/>
              <a:defRPr sz="1600"/>
            </a:lvl3pPr>
            <a:lvl4pPr marL="2057349" indent="-228594">
              <a:buClr>
                <a:srgbClr val="D8413E"/>
              </a:buClr>
              <a:buFont typeface="Symbol" charset="2"/>
              <a:buChar char="-"/>
              <a:defRPr sz="1600"/>
            </a:lvl4pPr>
            <a:lvl5pPr marL="2666933" indent="-228594">
              <a:buClr>
                <a:srgbClr val="D8413E"/>
              </a:buClr>
              <a:buFont typeface="Symbol" charset="2"/>
              <a:buChar char="-"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0598151" y="6505433"/>
            <a:ext cx="990600" cy="2729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marR="0" indent="0" algn="r" defTabSz="60958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lvl1pPr>
          </a:lstStyle>
          <a:p>
            <a:pPr>
              <a:defRPr/>
            </a:pPr>
            <a:fld id="{01A9B2D6-5EFE-4937-AE57-083B7F8CA155}" type="slidenum">
              <a:rPr lang="de-DE" altLang="de-DE" sz="1333" smtClean="0">
                <a:solidFill>
                  <a:srgbClr val="D841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de-DE" altLang="de-DE" sz="1333" dirty="0">
              <a:solidFill>
                <a:srgbClr val="D841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11704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8669" y="1"/>
            <a:ext cx="4699000" cy="6877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94250" y="2771797"/>
            <a:ext cx="10790273" cy="1983084"/>
          </a:xfrm>
        </p:spPr>
        <p:txBody>
          <a:bodyPr anchor="t"/>
          <a:lstStyle>
            <a:lvl1pPr>
              <a:defRPr sz="3733" b="1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394249" y="2142502"/>
            <a:ext cx="8534400" cy="629295"/>
          </a:xfrm>
        </p:spPr>
        <p:txBody>
          <a:bodyPr anchor="b">
            <a:no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de-DE" dirty="0"/>
          </a:p>
        </p:txBody>
      </p:sp>
      <p:sp>
        <p:nvSpPr>
          <p:cNvPr id="8" name="Bildplatzhalter 7"/>
          <p:cNvSpPr>
            <a:spLocks noGrp="1"/>
          </p:cNvSpPr>
          <p:nvPr>
            <p:ph type="pic" sz="quarter" idx="11"/>
          </p:nvPr>
        </p:nvSpPr>
        <p:spPr>
          <a:xfrm>
            <a:off x="394250" y="5919049"/>
            <a:ext cx="2798129" cy="690033"/>
          </a:xfrm>
        </p:spPr>
        <p:txBody>
          <a:bodyPr>
            <a:noAutofit/>
          </a:bodyPr>
          <a:lstStyle>
            <a:lvl1pPr marL="0" indent="0" algn="l">
              <a:defRPr/>
            </a:lvl1pPr>
          </a:lstStyle>
          <a:p>
            <a:pPr lvl="0"/>
            <a:r>
              <a:rPr lang="en-US" noProof="0"/>
              <a:t>Click icon to add picture</a:t>
            </a:r>
            <a:endParaRPr lang="de-DE" noProof="0" dirty="0"/>
          </a:p>
        </p:txBody>
      </p:sp>
      <p:sp>
        <p:nvSpPr>
          <p:cNvPr id="9" name="Bildplatzhalter 7"/>
          <p:cNvSpPr>
            <a:spLocks noGrp="1"/>
          </p:cNvSpPr>
          <p:nvPr>
            <p:ph type="pic" sz="quarter" idx="12"/>
          </p:nvPr>
        </p:nvSpPr>
        <p:spPr>
          <a:xfrm>
            <a:off x="3271597" y="5925826"/>
            <a:ext cx="2912635" cy="690033"/>
          </a:xfrm>
        </p:spPr>
        <p:txBody>
          <a:bodyPr>
            <a:noAutofit/>
          </a:bodyPr>
          <a:lstStyle>
            <a:lvl1pPr marL="0" indent="0" algn="l">
              <a:defRPr/>
            </a:lvl1pPr>
          </a:lstStyle>
          <a:p>
            <a:pPr lvl="0"/>
            <a:r>
              <a:rPr lang="en-US" noProof="0"/>
              <a:t>Click icon to add picture</a:t>
            </a:r>
            <a:endParaRPr lang="de-DE" noProof="0" dirty="0"/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725" y="347465"/>
            <a:ext cx="3899223" cy="1261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5547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17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Gerade Verbindung 9"/>
          <p:cNvCxnSpPr/>
          <p:nvPr/>
        </p:nvCxnSpPr>
        <p:spPr>
          <a:xfrm>
            <a:off x="0" y="207433"/>
            <a:ext cx="609600" cy="0"/>
          </a:xfrm>
          <a:prstGeom prst="line">
            <a:avLst/>
          </a:prstGeom>
          <a:ln w="3175" cmpd="sng">
            <a:solidFill>
              <a:srgbClr val="262A3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Grafik 5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1" y="6359155"/>
            <a:ext cx="729764" cy="432000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609600" y="30228"/>
            <a:ext cx="93359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cap="all" dirty="0" err="1">
                <a:latin typeface="Arial" panose="020B0604020202020204" pitchFamily="34" charset="0"/>
                <a:cs typeface="Arial" panose="020B0604020202020204" pitchFamily="34" charset="0"/>
              </a:rPr>
              <a:t>Quantifying</a:t>
            </a:r>
            <a:r>
              <a:rPr lang="de-DE" sz="1600" b="1" cap="all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b="1" cap="all" dirty="0" err="1">
                <a:latin typeface="Arial" panose="020B0604020202020204" pitchFamily="34" charset="0"/>
                <a:cs typeface="Arial" panose="020B0604020202020204" pitchFamily="34" charset="0"/>
              </a:rPr>
              <a:t>Riming</a:t>
            </a:r>
            <a:r>
              <a:rPr lang="de-DE" sz="1600" b="1" cap="all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| </a:t>
            </a:r>
            <a:r>
              <a:rPr lang="en-US" sz="1600" b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Combining In Situ and Riming Observations</a:t>
            </a:r>
            <a:endParaRPr lang="de-DE" sz="16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Gerade Verbindung 10"/>
          <p:cNvCxnSpPr/>
          <p:nvPr/>
        </p:nvCxnSpPr>
        <p:spPr>
          <a:xfrm>
            <a:off x="609600" y="6284893"/>
            <a:ext cx="10972800" cy="0"/>
          </a:xfrm>
          <a:prstGeom prst="line">
            <a:avLst/>
          </a:prstGeom>
          <a:ln w="3175" cmpd="sng">
            <a:solidFill>
              <a:srgbClr val="D8413E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feld 1"/>
          <p:cNvSpPr txBox="1"/>
          <p:nvPr/>
        </p:nvSpPr>
        <p:spPr>
          <a:xfrm>
            <a:off x="1539393" y="6449843"/>
            <a:ext cx="90473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200" dirty="0" err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Maximilian.Maahn@uni-leipzig.de</a:t>
            </a:r>
            <a:endParaRPr lang="de-DE" sz="1200" dirty="0">
              <a:solidFill>
                <a:schemeClr val="accent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49196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  <p:sldLayoutId id="2147483723" r:id="rId13"/>
    <p:sldLayoutId id="2147483724" r:id="rId14"/>
    <p:sldLayoutId id="2147483755" r:id="rId15"/>
  </p:sldLayoutIdLst>
  <p:hf hdr="0" ftr="0" dt="0"/>
  <p:txStyles>
    <p:titleStyle>
      <a:lvl1pPr algn="l" defTabSz="609585" rtl="0" eaLnBrk="1" fontAlgn="base" hangingPunct="1">
        <a:spcBef>
          <a:spcPct val="0"/>
        </a:spcBef>
        <a:spcAft>
          <a:spcPct val="0"/>
        </a:spcAft>
        <a:defRPr sz="2667" b="1" kern="1200" cap="all">
          <a:solidFill>
            <a:srgbClr val="262A31"/>
          </a:solidFill>
          <a:latin typeface="Arial"/>
          <a:ea typeface="MS PGothic" panose="020B0600070205080204" pitchFamily="34" charset="-128"/>
          <a:cs typeface="Arial"/>
        </a:defRPr>
      </a:lvl1pPr>
      <a:lvl2pPr algn="l" defTabSz="609585" rtl="0" eaLnBrk="1" fontAlgn="base" hangingPunct="1">
        <a:spcBef>
          <a:spcPct val="0"/>
        </a:spcBef>
        <a:spcAft>
          <a:spcPct val="0"/>
        </a:spcAft>
        <a:defRPr sz="2667" b="1">
          <a:solidFill>
            <a:srgbClr val="262A31"/>
          </a:solidFill>
          <a:latin typeface="Arial" charset="0"/>
          <a:ea typeface="MS PGothic" panose="020B0600070205080204" pitchFamily="34" charset="-128"/>
          <a:cs typeface="Arial" panose="020B0604020202020204" pitchFamily="34" charset="0"/>
        </a:defRPr>
      </a:lvl2pPr>
      <a:lvl3pPr algn="l" defTabSz="609585" rtl="0" eaLnBrk="1" fontAlgn="base" hangingPunct="1">
        <a:spcBef>
          <a:spcPct val="0"/>
        </a:spcBef>
        <a:spcAft>
          <a:spcPct val="0"/>
        </a:spcAft>
        <a:defRPr sz="2667" b="1">
          <a:solidFill>
            <a:srgbClr val="262A31"/>
          </a:solidFill>
          <a:latin typeface="Arial" charset="0"/>
          <a:ea typeface="MS PGothic" panose="020B0600070205080204" pitchFamily="34" charset="-128"/>
          <a:cs typeface="Arial" panose="020B0604020202020204" pitchFamily="34" charset="0"/>
        </a:defRPr>
      </a:lvl3pPr>
      <a:lvl4pPr algn="l" defTabSz="609585" rtl="0" eaLnBrk="1" fontAlgn="base" hangingPunct="1">
        <a:spcBef>
          <a:spcPct val="0"/>
        </a:spcBef>
        <a:spcAft>
          <a:spcPct val="0"/>
        </a:spcAft>
        <a:defRPr sz="2667" b="1">
          <a:solidFill>
            <a:srgbClr val="262A31"/>
          </a:solidFill>
          <a:latin typeface="Arial" charset="0"/>
          <a:ea typeface="MS PGothic" panose="020B0600070205080204" pitchFamily="34" charset="-128"/>
          <a:cs typeface="Arial" panose="020B0604020202020204" pitchFamily="34" charset="0"/>
        </a:defRPr>
      </a:lvl4pPr>
      <a:lvl5pPr algn="l" defTabSz="609585" rtl="0" eaLnBrk="1" fontAlgn="base" hangingPunct="1">
        <a:spcBef>
          <a:spcPct val="0"/>
        </a:spcBef>
        <a:spcAft>
          <a:spcPct val="0"/>
        </a:spcAft>
        <a:defRPr sz="2667" b="1">
          <a:solidFill>
            <a:srgbClr val="262A31"/>
          </a:solidFill>
          <a:latin typeface="Arial" charset="0"/>
          <a:ea typeface="MS PGothic" panose="020B0600070205080204" pitchFamily="34" charset="-128"/>
          <a:cs typeface="Arial" panose="020B0604020202020204" pitchFamily="34" charset="0"/>
        </a:defRPr>
      </a:lvl5pPr>
      <a:lvl6pPr marL="609585" algn="l" defTabSz="609585" rtl="0" eaLnBrk="1" fontAlgn="base" hangingPunct="1">
        <a:spcBef>
          <a:spcPct val="0"/>
        </a:spcBef>
        <a:spcAft>
          <a:spcPct val="0"/>
        </a:spcAft>
        <a:defRPr sz="2667">
          <a:solidFill>
            <a:schemeClr val="tx1"/>
          </a:solidFill>
          <a:latin typeface="Futura" charset="0"/>
          <a:ea typeface="ＭＳ Ｐゴシック" charset="0"/>
        </a:defRPr>
      </a:lvl6pPr>
      <a:lvl7pPr marL="1219170" algn="l" defTabSz="609585" rtl="0" eaLnBrk="1" fontAlgn="base" hangingPunct="1">
        <a:spcBef>
          <a:spcPct val="0"/>
        </a:spcBef>
        <a:spcAft>
          <a:spcPct val="0"/>
        </a:spcAft>
        <a:defRPr sz="2667">
          <a:solidFill>
            <a:schemeClr val="tx1"/>
          </a:solidFill>
          <a:latin typeface="Futura" charset="0"/>
          <a:ea typeface="ＭＳ Ｐゴシック" charset="0"/>
        </a:defRPr>
      </a:lvl7pPr>
      <a:lvl8pPr marL="1828754" algn="l" defTabSz="609585" rtl="0" eaLnBrk="1" fontAlgn="base" hangingPunct="1">
        <a:spcBef>
          <a:spcPct val="0"/>
        </a:spcBef>
        <a:spcAft>
          <a:spcPct val="0"/>
        </a:spcAft>
        <a:defRPr sz="2667">
          <a:solidFill>
            <a:schemeClr val="tx1"/>
          </a:solidFill>
          <a:latin typeface="Futura" charset="0"/>
          <a:ea typeface="ＭＳ Ｐゴシック" charset="0"/>
        </a:defRPr>
      </a:lvl8pPr>
      <a:lvl9pPr marL="2438339" algn="l" defTabSz="609585" rtl="0" eaLnBrk="1" fontAlgn="base" hangingPunct="1">
        <a:spcBef>
          <a:spcPct val="0"/>
        </a:spcBef>
        <a:spcAft>
          <a:spcPct val="0"/>
        </a:spcAft>
        <a:defRPr sz="2667">
          <a:solidFill>
            <a:schemeClr val="tx1"/>
          </a:solidFill>
          <a:latin typeface="Futura" charset="0"/>
          <a:ea typeface="ＭＳ Ｐゴシック" charset="0"/>
        </a:defRPr>
      </a:lvl9pPr>
    </p:titleStyle>
    <p:bodyStyle>
      <a:lvl1pPr marL="457189" indent="-457189" algn="l" defTabSz="609585" rtl="0" eaLnBrk="1" fontAlgn="base" hangingPunct="1">
        <a:spcBef>
          <a:spcPct val="20000"/>
        </a:spcBef>
        <a:spcAft>
          <a:spcPct val="0"/>
        </a:spcAft>
        <a:buFont typeface="Symbol" panose="05050102010706020507" pitchFamily="18" charset="2"/>
        <a:defRPr sz="1600" kern="1200">
          <a:solidFill>
            <a:srgbClr val="262A31"/>
          </a:solidFill>
          <a:latin typeface="Arial"/>
          <a:ea typeface="MS PGothic" panose="020B0600070205080204" pitchFamily="34" charset="-128"/>
          <a:cs typeface="Arial"/>
        </a:defRPr>
      </a:lvl1pPr>
      <a:lvl2pPr marL="609585" algn="l" defTabSz="609585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defRPr kern="1200">
          <a:solidFill>
            <a:schemeClr val="tx1"/>
          </a:solidFill>
          <a:latin typeface="Arial"/>
          <a:ea typeface="MS PGothic" panose="020B0600070205080204" pitchFamily="34" charset="-128"/>
          <a:cs typeface="Arial"/>
        </a:defRPr>
      </a:lvl2pPr>
      <a:lvl3pPr marL="1219170" algn="l" defTabSz="609585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defRPr sz="1600" kern="1200">
          <a:solidFill>
            <a:schemeClr val="tx1"/>
          </a:solidFill>
          <a:latin typeface="Arial"/>
          <a:ea typeface="MS PGothic" panose="020B0600070205080204" pitchFamily="34" charset="-128"/>
          <a:cs typeface="Arial"/>
        </a:defRPr>
      </a:lvl3pPr>
      <a:lvl4pPr marL="1828754" algn="l" defTabSz="609585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defRPr sz="1600" kern="1200">
          <a:solidFill>
            <a:schemeClr val="tx1"/>
          </a:solidFill>
          <a:latin typeface="Arial"/>
          <a:ea typeface="MS PGothic" panose="020B0600070205080204" pitchFamily="34" charset="-128"/>
          <a:cs typeface="Arial"/>
        </a:defRPr>
      </a:lvl4pPr>
      <a:lvl5pPr marL="2438339" algn="l" defTabSz="609585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defRPr sz="1600" kern="1200">
          <a:solidFill>
            <a:schemeClr val="tx1"/>
          </a:solidFill>
          <a:latin typeface="Arial"/>
          <a:ea typeface="MS PGothic" panose="020B0600070205080204" pitchFamily="34" charset="-128"/>
          <a:cs typeface="Arial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1" y="6359155"/>
            <a:ext cx="729764" cy="432000"/>
          </a:xfrm>
          <a:prstGeom prst="rect">
            <a:avLst/>
          </a:prstGeom>
        </p:spPr>
      </p:pic>
      <p:cxnSp>
        <p:nvCxnSpPr>
          <p:cNvPr id="9" name="Gerade Verbindung 10"/>
          <p:cNvCxnSpPr/>
          <p:nvPr/>
        </p:nvCxnSpPr>
        <p:spPr>
          <a:xfrm>
            <a:off x="609600" y="6284893"/>
            <a:ext cx="10972800" cy="0"/>
          </a:xfrm>
          <a:prstGeom prst="line">
            <a:avLst/>
          </a:prstGeom>
          <a:ln w="3175" cmpd="sng">
            <a:solidFill>
              <a:srgbClr val="D8413E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feld 1"/>
          <p:cNvSpPr txBox="1"/>
          <p:nvPr/>
        </p:nvSpPr>
        <p:spPr>
          <a:xfrm>
            <a:off x="1539393" y="6449843"/>
            <a:ext cx="90473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200" dirty="0" err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Maximilian.Maahn@uni-leipzig.de</a:t>
            </a:r>
            <a:endParaRPr lang="de-DE" sz="1200" dirty="0">
              <a:solidFill>
                <a:schemeClr val="accent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90540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  <p:sldLayoutId id="2147483768" r:id="rId12"/>
    <p:sldLayoutId id="2147483769" r:id="rId13"/>
    <p:sldLayoutId id="2147483770" r:id="rId14"/>
    <p:sldLayoutId id="2147483771" r:id="rId15"/>
  </p:sldLayoutIdLst>
  <p:hf hdr="0" ftr="0" dt="0"/>
  <p:txStyles>
    <p:titleStyle>
      <a:lvl1pPr algn="l" defTabSz="609585" rtl="0" eaLnBrk="1" fontAlgn="base" hangingPunct="1">
        <a:spcBef>
          <a:spcPct val="0"/>
        </a:spcBef>
        <a:spcAft>
          <a:spcPct val="0"/>
        </a:spcAft>
        <a:defRPr sz="2667" b="1" kern="1200" cap="all">
          <a:solidFill>
            <a:srgbClr val="262A31"/>
          </a:solidFill>
          <a:latin typeface="Arial"/>
          <a:ea typeface="MS PGothic" panose="020B0600070205080204" pitchFamily="34" charset="-128"/>
          <a:cs typeface="Arial"/>
        </a:defRPr>
      </a:lvl1pPr>
      <a:lvl2pPr algn="l" defTabSz="609585" rtl="0" eaLnBrk="1" fontAlgn="base" hangingPunct="1">
        <a:spcBef>
          <a:spcPct val="0"/>
        </a:spcBef>
        <a:spcAft>
          <a:spcPct val="0"/>
        </a:spcAft>
        <a:defRPr sz="2667" b="1">
          <a:solidFill>
            <a:srgbClr val="262A31"/>
          </a:solidFill>
          <a:latin typeface="Arial" charset="0"/>
          <a:ea typeface="MS PGothic" panose="020B0600070205080204" pitchFamily="34" charset="-128"/>
          <a:cs typeface="Arial" panose="020B0604020202020204" pitchFamily="34" charset="0"/>
        </a:defRPr>
      </a:lvl2pPr>
      <a:lvl3pPr algn="l" defTabSz="609585" rtl="0" eaLnBrk="1" fontAlgn="base" hangingPunct="1">
        <a:spcBef>
          <a:spcPct val="0"/>
        </a:spcBef>
        <a:spcAft>
          <a:spcPct val="0"/>
        </a:spcAft>
        <a:defRPr sz="2667" b="1">
          <a:solidFill>
            <a:srgbClr val="262A31"/>
          </a:solidFill>
          <a:latin typeface="Arial" charset="0"/>
          <a:ea typeface="MS PGothic" panose="020B0600070205080204" pitchFamily="34" charset="-128"/>
          <a:cs typeface="Arial" panose="020B0604020202020204" pitchFamily="34" charset="0"/>
        </a:defRPr>
      </a:lvl3pPr>
      <a:lvl4pPr algn="l" defTabSz="609585" rtl="0" eaLnBrk="1" fontAlgn="base" hangingPunct="1">
        <a:spcBef>
          <a:spcPct val="0"/>
        </a:spcBef>
        <a:spcAft>
          <a:spcPct val="0"/>
        </a:spcAft>
        <a:defRPr sz="2667" b="1">
          <a:solidFill>
            <a:srgbClr val="262A31"/>
          </a:solidFill>
          <a:latin typeface="Arial" charset="0"/>
          <a:ea typeface="MS PGothic" panose="020B0600070205080204" pitchFamily="34" charset="-128"/>
          <a:cs typeface="Arial" panose="020B0604020202020204" pitchFamily="34" charset="0"/>
        </a:defRPr>
      </a:lvl4pPr>
      <a:lvl5pPr algn="l" defTabSz="609585" rtl="0" eaLnBrk="1" fontAlgn="base" hangingPunct="1">
        <a:spcBef>
          <a:spcPct val="0"/>
        </a:spcBef>
        <a:spcAft>
          <a:spcPct val="0"/>
        </a:spcAft>
        <a:defRPr sz="2667" b="1">
          <a:solidFill>
            <a:srgbClr val="262A31"/>
          </a:solidFill>
          <a:latin typeface="Arial" charset="0"/>
          <a:ea typeface="MS PGothic" panose="020B0600070205080204" pitchFamily="34" charset="-128"/>
          <a:cs typeface="Arial" panose="020B0604020202020204" pitchFamily="34" charset="0"/>
        </a:defRPr>
      </a:lvl5pPr>
      <a:lvl6pPr marL="609585" algn="l" defTabSz="609585" rtl="0" eaLnBrk="1" fontAlgn="base" hangingPunct="1">
        <a:spcBef>
          <a:spcPct val="0"/>
        </a:spcBef>
        <a:spcAft>
          <a:spcPct val="0"/>
        </a:spcAft>
        <a:defRPr sz="2667">
          <a:solidFill>
            <a:schemeClr val="tx1"/>
          </a:solidFill>
          <a:latin typeface="Futura" charset="0"/>
          <a:ea typeface="ＭＳ Ｐゴシック" charset="0"/>
        </a:defRPr>
      </a:lvl6pPr>
      <a:lvl7pPr marL="1219170" algn="l" defTabSz="609585" rtl="0" eaLnBrk="1" fontAlgn="base" hangingPunct="1">
        <a:spcBef>
          <a:spcPct val="0"/>
        </a:spcBef>
        <a:spcAft>
          <a:spcPct val="0"/>
        </a:spcAft>
        <a:defRPr sz="2667">
          <a:solidFill>
            <a:schemeClr val="tx1"/>
          </a:solidFill>
          <a:latin typeface="Futura" charset="0"/>
          <a:ea typeface="ＭＳ Ｐゴシック" charset="0"/>
        </a:defRPr>
      </a:lvl7pPr>
      <a:lvl8pPr marL="1828754" algn="l" defTabSz="609585" rtl="0" eaLnBrk="1" fontAlgn="base" hangingPunct="1">
        <a:spcBef>
          <a:spcPct val="0"/>
        </a:spcBef>
        <a:spcAft>
          <a:spcPct val="0"/>
        </a:spcAft>
        <a:defRPr sz="2667">
          <a:solidFill>
            <a:schemeClr val="tx1"/>
          </a:solidFill>
          <a:latin typeface="Futura" charset="0"/>
          <a:ea typeface="ＭＳ Ｐゴシック" charset="0"/>
        </a:defRPr>
      </a:lvl8pPr>
      <a:lvl9pPr marL="2438339" algn="l" defTabSz="609585" rtl="0" eaLnBrk="1" fontAlgn="base" hangingPunct="1">
        <a:spcBef>
          <a:spcPct val="0"/>
        </a:spcBef>
        <a:spcAft>
          <a:spcPct val="0"/>
        </a:spcAft>
        <a:defRPr sz="2667">
          <a:solidFill>
            <a:schemeClr val="tx1"/>
          </a:solidFill>
          <a:latin typeface="Futura" charset="0"/>
          <a:ea typeface="ＭＳ Ｐゴシック" charset="0"/>
        </a:defRPr>
      </a:lvl9pPr>
    </p:titleStyle>
    <p:bodyStyle>
      <a:lvl1pPr marL="457189" indent="-457189" algn="l" defTabSz="609585" rtl="0" eaLnBrk="1" fontAlgn="base" hangingPunct="1">
        <a:spcBef>
          <a:spcPct val="20000"/>
        </a:spcBef>
        <a:spcAft>
          <a:spcPct val="0"/>
        </a:spcAft>
        <a:buFont typeface="Symbol" panose="05050102010706020507" pitchFamily="18" charset="2"/>
        <a:defRPr sz="1600" kern="1200">
          <a:solidFill>
            <a:srgbClr val="262A31"/>
          </a:solidFill>
          <a:latin typeface="Arial"/>
          <a:ea typeface="MS PGothic" panose="020B0600070205080204" pitchFamily="34" charset="-128"/>
          <a:cs typeface="Arial"/>
        </a:defRPr>
      </a:lvl1pPr>
      <a:lvl2pPr marL="609585" algn="l" defTabSz="609585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defRPr kern="1200">
          <a:solidFill>
            <a:schemeClr val="tx1"/>
          </a:solidFill>
          <a:latin typeface="Arial"/>
          <a:ea typeface="MS PGothic" panose="020B0600070205080204" pitchFamily="34" charset="-128"/>
          <a:cs typeface="Arial"/>
        </a:defRPr>
      </a:lvl2pPr>
      <a:lvl3pPr marL="1219170" algn="l" defTabSz="609585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defRPr sz="1600" kern="1200">
          <a:solidFill>
            <a:schemeClr val="tx1"/>
          </a:solidFill>
          <a:latin typeface="Arial"/>
          <a:ea typeface="MS PGothic" panose="020B0600070205080204" pitchFamily="34" charset="-128"/>
          <a:cs typeface="Arial"/>
        </a:defRPr>
      </a:lvl3pPr>
      <a:lvl4pPr marL="1828754" algn="l" defTabSz="609585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defRPr sz="1600" kern="1200">
          <a:solidFill>
            <a:schemeClr val="tx1"/>
          </a:solidFill>
          <a:latin typeface="Arial"/>
          <a:ea typeface="MS PGothic" panose="020B0600070205080204" pitchFamily="34" charset="-128"/>
          <a:cs typeface="Arial"/>
        </a:defRPr>
      </a:lvl4pPr>
      <a:lvl5pPr marL="2438339" algn="l" defTabSz="609585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defRPr sz="1600" kern="1200">
          <a:solidFill>
            <a:schemeClr val="tx1"/>
          </a:solidFill>
          <a:latin typeface="Arial"/>
          <a:ea typeface="MS PGothic" panose="020B0600070205080204" pitchFamily="34" charset="-128"/>
          <a:cs typeface="Arial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jpeg"/><Relationship Id="rId4" Type="http://schemas.openxmlformats.org/officeDocument/2006/relationships/image" Target="../media/image39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5.jpe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6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14.png"/><Relationship Id="rId7" Type="http://schemas.microsoft.com/office/2007/relationships/hdphoto" Target="../media/hdphoto3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microsoft.com/office/2007/relationships/hdphoto" Target="../media/hdphoto2.wdp"/><Relationship Id="rId11" Type="http://schemas.openxmlformats.org/officeDocument/2006/relationships/image" Target="../media/image13.png"/><Relationship Id="rId5" Type="http://schemas.microsoft.com/office/2007/relationships/hdphoto" Target="../media/hdphoto1.wdp"/><Relationship Id="rId10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microsoft.com/office/2007/relationships/hdphoto" Target="../media/hdphoto5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46A6C47-42AD-8B4A-A824-65F564506B6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>
              <a:buNone/>
            </a:pPr>
            <a:r>
              <a:rPr lang="en-US" b="1" cap="non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Quantifying Riming by Combining the Video In Situ Snowfall Sensor with Cloud Radar Observations</a:t>
            </a:r>
            <a:endParaRPr lang="en-US" cap="non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D4309D81-A95E-BC47-A373-BE66F19691A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noProof="0" dirty="0"/>
              <a:t>Maximilian Maahn, Nina Maherndl, Nils Pfeifer, Sabine </a:t>
            </a:r>
            <a:r>
              <a:rPr lang="en-US" noProof="0" dirty="0" err="1"/>
              <a:t>Hörnig</a:t>
            </a:r>
            <a:endParaRPr lang="en-US" noProof="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39D505F-BD96-4FDC-1BC7-711D939C40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206" y="5196506"/>
            <a:ext cx="903786" cy="903786"/>
          </a:xfrm>
          <a:prstGeom prst="rect">
            <a:avLst/>
          </a:prstGeom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id="{8CB0118E-F62D-E1BB-2FFA-19682BFC4F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4834" y="5289243"/>
            <a:ext cx="1896979" cy="737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DFG - Priority Programme “Net-Zero Concrete” (SPP 2436) – Institute of  Construction and Building Materials – TU Darmstadt">
            <a:extLst>
              <a:ext uri="{FF2B5EF4-FFF2-40B4-BE49-F238E27FC236}">
                <a16:creationId xmlns:a16="http://schemas.microsoft.com/office/drawing/2014/main" id="{1D436F60-7F2F-7424-9388-AD9723A149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55" b="31055"/>
          <a:stretch/>
        </p:blipFill>
        <p:spPr bwMode="auto">
          <a:xfrm>
            <a:off x="1646755" y="5269841"/>
            <a:ext cx="2428079" cy="757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59703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2B6FB6-53F8-6134-9138-778ACEF0A5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8622FE09-9DB0-B577-1005-8EC0F6F695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Sensitivity of the reflectivity (Z) – ice water content (IWC) relation to riming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C6845D8B-F3A8-E13B-2A03-923A7346D0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Retrievals of ice water content based on radar reflectivity are inaccurate</a:t>
            </a:r>
          </a:p>
          <a:p>
            <a:r>
              <a:rPr lang="en-US" dirty="0"/>
              <a:t>Riming explains large parts of this variability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E6A84B7-96D9-8147-3FA2-CE5F9B2CC75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23A0A4C-4DA6-6694-187E-6802C8A4F6F7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r>
              <a:rPr lang="en-US" dirty="0"/>
              <a:t>IWC from the VISSS &amp; radar</a:t>
            </a:r>
          </a:p>
          <a:p>
            <a:r>
              <a:rPr lang="en-US" dirty="0"/>
              <a:t>Z from the radar</a:t>
            </a:r>
          </a:p>
          <a:p>
            <a:r>
              <a:rPr lang="en-US" dirty="0"/>
              <a:t>Retrievals of ice water content based on radar reflectivity are inaccurate</a:t>
            </a:r>
          </a:p>
          <a:p>
            <a:r>
              <a:rPr lang="en-US" dirty="0"/>
              <a:t>Riming explains large part of Z-IWC (and Z-S) relation variability!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48A456-72C2-F39C-B415-A73674614B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43582BE0-97CE-412F-80F1-16DC6BED1781}" type="slidenum">
              <a:rPr lang="en-US" altLang="de-DE" sz="1333" noProof="0" smtClean="0">
                <a:solidFill>
                  <a:srgbClr val="D841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10</a:t>
            </a:fld>
            <a:endParaRPr lang="en-US" altLang="de-DE" sz="1333" noProof="0">
              <a:solidFill>
                <a:srgbClr val="D841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C97D4EA-0012-1A30-3591-0D68776E264C}"/>
              </a:ext>
            </a:extLst>
          </p:cNvPr>
          <p:cNvSpPr txBox="1"/>
          <p:nvPr/>
        </p:nvSpPr>
        <p:spPr>
          <a:xfrm>
            <a:off x="8173758" y="6449397"/>
            <a:ext cx="2192908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i="0" dirty="0">
                <a:latin typeface="+mn-lt"/>
                <a:cs typeface="Arial" panose="020B0604020202020204" pitchFamily="34" charset="0"/>
              </a:rPr>
              <a:t>Maherndl et al (2025)</a:t>
            </a:r>
          </a:p>
        </p:txBody>
      </p:sp>
      <p:pic>
        <p:nvPicPr>
          <p:cNvPr id="19" name="Content Placeholder 8">
            <a:extLst>
              <a:ext uri="{FF2B5EF4-FFF2-40B4-BE49-F238E27FC236}">
                <a16:creationId xmlns:a16="http://schemas.microsoft.com/office/drawing/2014/main" id="{FE9407C1-B705-0A05-0E1E-99D05F1F58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793" y="1611511"/>
            <a:ext cx="5268913" cy="2999628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5F845195-AEF6-7F14-C66C-57E98E95E6D9}"/>
              </a:ext>
            </a:extLst>
          </p:cNvPr>
          <p:cNvSpPr/>
          <p:nvPr/>
        </p:nvSpPr>
        <p:spPr>
          <a:xfrm>
            <a:off x="2280355" y="1519451"/>
            <a:ext cx="2430379" cy="5775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0348BED-BB90-3DE3-BD7C-26D7D21A83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0554" y="5013621"/>
            <a:ext cx="4529979" cy="86912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DAB2EBC-3ACC-49BA-F0BC-3278FCD058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42726" y="4488741"/>
            <a:ext cx="4316749" cy="512451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0F84FD8A-7107-8CDE-E1B8-B317AB060C03}"/>
              </a:ext>
            </a:extLst>
          </p:cNvPr>
          <p:cNvSpPr txBox="1"/>
          <p:nvPr/>
        </p:nvSpPr>
        <p:spPr>
          <a:xfrm>
            <a:off x="967409" y="5666231"/>
            <a:ext cx="987450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i="0" dirty="0">
                <a:latin typeface="+mn-lt"/>
                <a:cs typeface="Arial" panose="020B0604020202020204" pitchFamily="34" charset="0"/>
              </a:rPr>
              <a:t>No riming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C7946A0-22E6-0660-82D4-D7CADA935200}"/>
              </a:ext>
            </a:extLst>
          </p:cNvPr>
          <p:cNvSpPr txBox="1"/>
          <p:nvPr/>
        </p:nvSpPr>
        <p:spPr>
          <a:xfrm>
            <a:off x="5110905" y="5665011"/>
            <a:ext cx="820738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dirty="0">
                <a:latin typeface="+mn-lt"/>
                <a:cs typeface="Arial" panose="020B0604020202020204" pitchFamily="34" charset="0"/>
              </a:rPr>
              <a:t>G</a:t>
            </a:r>
            <a:r>
              <a:rPr lang="en-US" i="0" dirty="0">
                <a:latin typeface="+mn-lt"/>
                <a:cs typeface="Arial" panose="020B0604020202020204" pitchFamily="34" charset="0"/>
              </a:rPr>
              <a:t>raupel</a:t>
            </a:r>
          </a:p>
        </p:txBody>
      </p:sp>
    </p:spTree>
    <p:extLst>
      <p:ext uri="{BB962C8B-B14F-4D97-AF65-F5344CB8AC3E}">
        <p14:creationId xmlns:p14="http://schemas.microsoft.com/office/powerpoint/2010/main" val="1953741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974059-3E33-C72C-FE4B-CC2B5CD99C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6F7C4362-DD33-4DA9-FF74-E0708475A7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Sensitivity of the reflectivity (Z) – ice water content (IWC) relation to riming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88D306E-B6AB-5BA6-A325-352940939490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r>
              <a:rPr lang="en-US" dirty="0"/>
              <a:t>IWC from the VISSS &amp; radar</a:t>
            </a:r>
          </a:p>
          <a:p>
            <a:r>
              <a:rPr lang="en-US" dirty="0"/>
              <a:t>Z from the radar</a:t>
            </a:r>
          </a:p>
          <a:p>
            <a:r>
              <a:rPr lang="en-US" dirty="0"/>
              <a:t>Retrievals of ice water content based on radar reflectivity are inaccurate</a:t>
            </a:r>
          </a:p>
          <a:p>
            <a:r>
              <a:rPr lang="en-US" dirty="0"/>
              <a:t>Riming explains large part of Z-IWC (and Z-S) relation variability!</a:t>
            </a:r>
          </a:p>
          <a:p>
            <a:r>
              <a:rPr lang="en-US" dirty="0"/>
              <a:t>We can derive Z-IWC (and Z-S) relations as a function of riming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8AC894A-49A6-E97D-0FFE-BEDC675D89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43582BE0-97CE-412F-80F1-16DC6BED1781}" type="slidenum">
              <a:rPr lang="en-US" altLang="de-DE" sz="1333" noProof="0" smtClean="0">
                <a:solidFill>
                  <a:srgbClr val="D841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11</a:t>
            </a:fld>
            <a:endParaRPr lang="en-US" altLang="de-DE" sz="1333" noProof="0">
              <a:solidFill>
                <a:srgbClr val="D841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1FF9108-0F94-F9B6-1221-EB250E5BF62E}"/>
              </a:ext>
            </a:extLst>
          </p:cNvPr>
          <p:cNvSpPr txBox="1"/>
          <p:nvPr/>
        </p:nvSpPr>
        <p:spPr>
          <a:xfrm>
            <a:off x="8173758" y="6449397"/>
            <a:ext cx="2192908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i="0" dirty="0">
                <a:latin typeface="+mn-lt"/>
                <a:cs typeface="Arial" panose="020B0604020202020204" pitchFamily="34" charset="0"/>
              </a:rPr>
              <a:t>Maherndl et al (2025)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B7B33B5-9A97-9701-252D-BFDBAEAE5C9C}"/>
              </a:ext>
            </a:extLst>
          </p:cNvPr>
          <p:cNvSpPr/>
          <p:nvPr/>
        </p:nvSpPr>
        <p:spPr>
          <a:xfrm>
            <a:off x="2280355" y="1519451"/>
            <a:ext cx="2430379" cy="5775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E526DCF-025C-34B0-965D-97ACCBB39A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0554" y="5013621"/>
            <a:ext cx="4529979" cy="86912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FA31751-4FA0-3FD7-B1FA-1E489FF50D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2726" y="4488741"/>
            <a:ext cx="4316749" cy="512451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553589B7-6B24-DB81-8FD3-DE3FFC16CED4}"/>
              </a:ext>
            </a:extLst>
          </p:cNvPr>
          <p:cNvSpPr txBox="1"/>
          <p:nvPr/>
        </p:nvSpPr>
        <p:spPr>
          <a:xfrm>
            <a:off x="967409" y="5666231"/>
            <a:ext cx="987450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i="0" dirty="0">
                <a:latin typeface="+mn-lt"/>
                <a:cs typeface="Arial" panose="020B0604020202020204" pitchFamily="34" charset="0"/>
              </a:rPr>
              <a:t>No riming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B9F4E69-C8FD-26CD-5052-D4EB68CD849E}"/>
              </a:ext>
            </a:extLst>
          </p:cNvPr>
          <p:cNvSpPr txBox="1"/>
          <p:nvPr/>
        </p:nvSpPr>
        <p:spPr>
          <a:xfrm>
            <a:off x="5110905" y="5665011"/>
            <a:ext cx="820738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dirty="0">
                <a:latin typeface="+mn-lt"/>
                <a:cs typeface="Arial" panose="020B0604020202020204" pitchFamily="34" charset="0"/>
              </a:rPr>
              <a:t>G</a:t>
            </a:r>
            <a:r>
              <a:rPr lang="en-US" i="0" dirty="0">
                <a:latin typeface="+mn-lt"/>
                <a:cs typeface="Arial" panose="020B0604020202020204" pitchFamily="34" charset="0"/>
              </a:rPr>
              <a:t>raupel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F6FA5D8-D26E-064E-E24C-C26FACE1531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3633"/>
          <a:stretch/>
        </p:blipFill>
        <p:spPr>
          <a:xfrm>
            <a:off x="950156" y="1781686"/>
            <a:ext cx="4793124" cy="2717036"/>
          </a:xfrm>
          <a:prstGeom prst="rect">
            <a:avLst/>
          </a:prstGeom>
        </p:spPr>
      </p:pic>
      <p:pic>
        <p:nvPicPr>
          <p:cNvPr id="3" name="Content Placeholder 8">
            <a:extLst>
              <a:ext uri="{FF2B5EF4-FFF2-40B4-BE49-F238E27FC236}">
                <a16:creationId xmlns:a16="http://schemas.microsoft.com/office/drawing/2014/main" id="{99E1108A-6653-07F5-E565-2E29BD084553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88621"/>
          <a:stretch/>
        </p:blipFill>
        <p:spPr>
          <a:xfrm>
            <a:off x="118419" y="1638666"/>
            <a:ext cx="599559" cy="2999628"/>
          </a:xfrm>
          <a:prstGeom prst="rect">
            <a:avLst/>
          </a:prstGeom>
        </p:spPr>
      </p:pic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86C4378D-B26C-8D34-8A80-9AFD60E90465}"/>
              </a:ext>
            </a:extLst>
          </p:cNvPr>
          <p:cNvSpPr/>
          <p:nvPr/>
        </p:nvSpPr>
        <p:spPr>
          <a:xfrm>
            <a:off x="6928459" y="1151242"/>
            <a:ext cx="4024681" cy="754349"/>
          </a:xfrm>
          <a:prstGeom prst="round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/>
              <a:t>How can we measure riming </a:t>
            </a:r>
            <a:r>
              <a:rPr lang="en-US" sz="2000" i="1" dirty="0"/>
              <a:t>without</a:t>
            </a:r>
            <a:r>
              <a:rPr lang="en-US" sz="2000" dirty="0"/>
              <a:t> in situ information?</a:t>
            </a:r>
            <a:endParaRPr lang="en-US" sz="2000" i="0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9649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92DE988-80EA-277A-C149-ECCE4157E0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Quantify riming with polarimetric radar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05402DE-9804-4E53-82F6-1F45DAC5DF8B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8396511" y="1991950"/>
            <a:ext cx="3649394" cy="4398081"/>
          </a:xfrm>
        </p:spPr>
        <p:txBody>
          <a:bodyPr/>
          <a:lstStyle/>
          <a:p>
            <a:r>
              <a:rPr lang="en-US" dirty="0"/>
              <a:t>Understand impact of riming on polarimetric variable based on </a:t>
            </a:r>
            <a:r>
              <a:rPr lang="en-US" i="1" dirty="0"/>
              <a:t>observations</a:t>
            </a:r>
          </a:p>
          <a:p>
            <a:r>
              <a:rPr lang="en-US" dirty="0"/>
              <a:t>Potential for riming retrieval based on polarimetric cloud radar observations?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677ED3-C79D-766A-646B-E6DB1519F0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FCF9BA9-AB08-46E1-A235-3AC71B2FE2C1}" type="slidenum">
              <a:rPr lang="en-US" altLang="de-DE" sz="1333" noProof="0" smtClean="0">
                <a:solidFill>
                  <a:srgbClr val="D841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12</a:t>
            </a:fld>
            <a:endParaRPr lang="en-US" altLang="de-DE" sz="1333" noProof="0">
              <a:solidFill>
                <a:srgbClr val="D841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6A6AFF9-D394-C311-00FC-CC76C0F41FEA}"/>
              </a:ext>
            </a:extLst>
          </p:cNvPr>
          <p:cNvSpPr txBox="1"/>
          <p:nvPr/>
        </p:nvSpPr>
        <p:spPr>
          <a:xfrm>
            <a:off x="855769" y="4738593"/>
            <a:ext cx="2794676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i="0" dirty="0">
                <a:latin typeface="+mn-lt"/>
                <a:cs typeface="Arial" panose="020B0604020202020204" pitchFamily="34" charset="0"/>
              </a:rPr>
              <a:t>KDP at 40</a:t>
            </a:r>
            <a:r>
              <a:rPr lang="en-US" baseline="30000" dirty="0">
                <a:latin typeface="+mn-lt"/>
                <a:cs typeface="Arial" panose="020B0604020202020204" pitchFamily="34" charset="0"/>
              </a:rPr>
              <a:t>o</a:t>
            </a:r>
            <a:r>
              <a:rPr lang="en-US" dirty="0">
                <a:latin typeface="+mn-lt"/>
                <a:cs typeface="Arial" panose="020B0604020202020204" pitchFamily="34" charset="0"/>
              </a:rPr>
              <a:t> elevation </a:t>
            </a:r>
            <a:r>
              <a:rPr lang="en-US" i="0" dirty="0">
                <a:latin typeface="+mn-lt"/>
                <a:cs typeface="Arial" panose="020B0604020202020204" pitchFamily="34" charset="0"/>
              </a:rPr>
              <a:t>(</a:t>
            </a:r>
            <a:r>
              <a:rPr lang="en-US" baseline="30000" dirty="0">
                <a:latin typeface="+mn-lt"/>
                <a:cs typeface="Arial" panose="020B0604020202020204" pitchFamily="34" charset="0"/>
              </a:rPr>
              <a:t>o</a:t>
            </a:r>
            <a:r>
              <a:rPr lang="en-US" i="0" dirty="0">
                <a:latin typeface="+mn-lt"/>
                <a:cs typeface="Arial" panose="020B0604020202020204" pitchFamily="34" charset="0"/>
              </a:rPr>
              <a:t>/km)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476A96B-6518-B714-2A44-AAC128BF31D0}"/>
              </a:ext>
            </a:extLst>
          </p:cNvPr>
          <p:cNvSpPr txBox="1"/>
          <p:nvPr/>
        </p:nvSpPr>
        <p:spPr>
          <a:xfrm rot="16200000">
            <a:off x="6354954" y="3349290"/>
            <a:ext cx="2551981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i="0" dirty="0">
                <a:latin typeface="+mn-lt"/>
                <a:cs typeface="Arial" panose="020B0604020202020204" pitchFamily="34" charset="0"/>
              </a:rPr>
              <a:t>Normalized rime mass 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32F72A6-541E-E52F-4069-885E81E60E00}"/>
              </a:ext>
            </a:extLst>
          </p:cNvPr>
          <p:cNvSpPr txBox="1"/>
          <p:nvPr/>
        </p:nvSpPr>
        <p:spPr>
          <a:xfrm>
            <a:off x="8398462" y="6390031"/>
            <a:ext cx="2808461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i="0" dirty="0" err="1">
                <a:latin typeface="+mn-lt"/>
                <a:cs typeface="Arial" panose="020B0604020202020204" pitchFamily="34" charset="0"/>
              </a:rPr>
              <a:t>Hörnig</a:t>
            </a:r>
            <a:r>
              <a:rPr lang="en-US" i="0" dirty="0">
                <a:latin typeface="+mn-lt"/>
                <a:cs typeface="Arial" panose="020B0604020202020204" pitchFamily="34" charset="0"/>
              </a:rPr>
              <a:t> et al (in preparation)</a:t>
            </a:r>
          </a:p>
        </p:txBody>
      </p:sp>
      <p:pic>
        <p:nvPicPr>
          <p:cNvPr id="8" name="Picture 26">
            <a:extLst>
              <a:ext uri="{FF2B5EF4-FFF2-40B4-BE49-F238E27FC236}">
                <a16:creationId xmlns:a16="http://schemas.microsoft.com/office/drawing/2014/main" id="{930C507B-E97A-4D64-6D5E-B46C8E5CE139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/>
          <a:srcRect b="79733"/>
          <a:stretch/>
        </p:blipFill>
        <p:spPr>
          <a:xfrm>
            <a:off x="0" y="1878066"/>
            <a:ext cx="8379306" cy="2857472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7CA8276-1321-7B9B-2DBE-B55E01436F0B}"/>
              </a:ext>
            </a:extLst>
          </p:cNvPr>
          <p:cNvSpPr txBox="1"/>
          <p:nvPr/>
        </p:nvSpPr>
        <p:spPr>
          <a:xfrm>
            <a:off x="609600" y="1599539"/>
            <a:ext cx="3013646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i="0" dirty="0">
                <a:latin typeface="+mn-lt"/>
                <a:cs typeface="Arial" panose="020B0604020202020204" pitchFamily="34" charset="0"/>
              </a:rPr>
              <a:t>Mean normalized rime mass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5F021E5-BFC2-DB81-29FF-259BFD6175DE}"/>
              </a:ext>
            </a:extLst>
          </p:cNvPr>
          <p:cNvSpPr txBox="1"/>
          <p:nvPr/>
        </p:nvSpPr>
        <p:spPr>
          <a:xfrm>
            <a:off x="4242928" y="1598012"/>
            <a:ext cx="3706143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i="0" dirty="0">
                <a:latin typeface="+mn-lt"/>
                <a:cs typeface="Arial" panose="020B0604020202020204" pitchFamily="34" charset="0"/>
              </a:rPr>
              <a:t>Standard deviation norm. rime mass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8136CC8-9724-4848-7C91-E693CF022A0E}"/>
              </a:ext>
            </a:extLst>
          </p:cNvPr>
          <p:cNvSpPr txBox="1"/>
          <p:nvPr/>
        </p:nvSpPr>
        <p:spPr>
          <a:xfrm>
            <a:off x="4888201" y="4693011"/>
            <a:ext cx="2794676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i="0" dirty="0">
                <a:latin typeface="+mn-lt"/>
                <a:cs typeface="Arial" panose="020B0604020202020204" pitchFamily="34" charset="0"/>
              </a:rPr>
              <a:t>KDP at 40</a:t>
            </a:r>
            <a:r>
              <a:rPr lang="en-US" baseline="30000" dirty="0">
                <a:latin typeface="+mn-lt"/>
                <a:cs typeface="Arial" panose="020B0604020202020204" pitchFamily="34" charset="0"/>
              </a:rPr>
              <a:t>o</a:t>
            </a:r>
            <a:r>
              <a:rPr lang="en-US" dirty="0">
                <a:latin typeface="+mn-lt"/>
                <a:cs typeface="Arial" panose="020B0604020202020204" pitchFamily="34" charset="0"/>
              </a:rPr>
              <a:t> elevation </a:t>
            </a:r>
            <a:r>
              <a:rPr lang="en-US" i="0" dirty="0">
                <a:latin typeface="+mn-lt"/>
                <a:cs typeface="Arial" panose="020B0604020202020204" pitchFamily="34" charset="0"/>
              </a:rPr>
              <a:t>(</a:t>
            </a:r>
            <a:r>
              <a:rPr lang="en-US" baseline="30000" dirty="0">
                <a:latin typeface="+mn-lt"/>
                <a:cs typeface="Arial" panose="020B0604020202020204" pitchFamily="34" charset="0"/>
              </a:rPr>
              <a:t>o</a:t>
            </a:r>
            <a:r>
              <a:rPr lang="en-US" i="0" dirty="0">
                <a:latin typeface="+mn-lt"/>
                <a:cs typeface="Arial" panose="020B0604020202020204" pitchFamily="34" charset="0"/>
              </a:rPr>
              <a:t>/km)</a:t>
            </a:r>
          </a:p>
        </p:txBody>
      </p:sp>
    </p:spTree>
    <p:extLst>
      <p:ext uri="{BB962C8B-B14F-4D97-AF65-F5344CB8AC3E}">
        <p14:creationId xmlns:p14="http://schemas.microsoft.com/office/powerpoint/2010/main" val="20831580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60D1CC-24AF-8975-EB01-EE656E953A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7056848-1161-133B-130B-A7A79F80208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899" t="6232" r="2881" b="6297"/>
          <a:stretch/>
        </p:blipFill>
        <p:spPr>
          <a:xfrm>
            <a:off x="-1" y="1"/>
            <a:ext cx="12192001" cy="6858000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EB65DB9A-2BE6-7780-64A1-5E6342F850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noProof="0" dirty="0"/>
              <a:t>Summary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21C0389A-C643-7A7A-A018-B23B42AA3A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95128" y="1631950"/>
            <a:ext cx="3872754" cy="4505325"/>
          </a:xfrm>
          <a:solidFill>
            <a:srgbClr val="FFFFFF">
              <a:alpha val="74118"/>
            </a:srgbClr>
          </a:solidFill>
        </p:spPr>
        <p:txBody>
          <a:bodyPr/>
          <a:lstStyle/>
          <a:p>
            <a:r>
              <a:rPr lang="en-US" noProof="0" dirty="0"/>
              <a:t>Major progress with quantifying riming from in situ and remote sensing observations</a:t>
            </a:r>
          </a:p>
          <a:p>
            <a:r>
              <a:rPr lang="en-US" dirty="0"/>
              <a:t>Can be used to study riming process</a:t>
            </a:r>
          </a:p>
          <a:p>
            <a:r>
              <a:rPr lang="en-US" noProof="0" dirty="0"/>
              <a:t>Can improve radar-based </a:t>
            </a:r>
            <a:r>
              <a:rPr lang="en-US" dirty="0"/>
              <a:t>IWC (and snowfall rate) retrievals</a:t>
            </a:r>
            <a:endParaRPr lang="en-US" noProof="0" dirty="0"/>
          </a:p>
          <a:p>
            <a:endParaRPr lang="en-US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6D8A25-8885-DB05-1912-2A6AD174F4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6F2A070-8A77-484A-BFE7-6B1E5C215647}" type="slidenum">
              <a:rPr lang="en-US" noProof="0" smtClean="0"/>
              <a:pPr/>
              <a:t>13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3256576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14FEE4DB-E108-AE6B-F9CD-83546D6C8A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670" noProof="0" dirty="0"/>
              <a:t>Summary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B81E4F1-50F2-33F6-C4F7-8D43D02369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Combine in situ and remote sensing observations</a:t>
            </a:r>
          </a:p>
          <a:p>
            <a:r>
              <a:rPr lang="en-US" dirty="0"/>
              <a:t>insights into microphysical cloud and precipitation processes</a:t>
            </a:r>
          </a:p>
          <a:p>
            <a:pPr lvl="1"/>
            <a:r>
              <a:rPr lang="en-US"/>
              <a:t>Riming</a:t>
            </a:r>
            <a:endParaRPr lang="en-US" dirty="0"/>
          </a:p>
          <a:p>
            <a:pPr lvl="1"/>
            <a:r>
              <a:rPr lang="en-US" dirty="0"/>
              <a:t>Droplet fragmentation</a:t>
            </a:r>
          </a:p>
          <a:p>
            <a:pPr lvl="1"/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0DA5EA-6406-48B2-5CF6-D53DEA9956E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9E819EB-9C9A-5A6F-9EDF-BB7DD978DA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/>
            </a:pPr>
            <a:fld id="{AFCF9BA9-AB08-46E1-A235-3AC71B2FE2C1}" type="slidenum">
              <a:rPr lang="en-US" altLang="de-DE" sz="1333" noProof="0" smtClean="0">
                <a:solidFill>
                  <a:srgbClr val="D841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14</a:t>
            </a:fld>
            <a:endParaRPr lang="en-US" altLang="de-DE" sz="1333" noProof="0">
              <a:solidFill>
                <a:srgbClr val="D841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itle 6">
            <a:extLst>
              <a:ext uri="{FF2B5EF4-FFF2-40B4-BE49-F238E27FC236}">
                <a16:creationId xmlns:a16="http://schemas.microsoft.com/office/drawing/2014/main" id="{8FD67DED-165D-2C25-9E99-3E2EE7AC9FCE}"/>
              </a:ext>
            </a:extLst>
          </p:cNvPr>
          <p:cNvSpPr txBox="1">
            <a:spLocks/>
          </p:cNvSpPr>
          <p:nvPr/>
        </p:nvSpPr>
        <p:spPr>
          <a:xfrm>
            <a:off x="6299200" y="331760"/>
            <a:ext cx="8534400" cy="1983084"/>
          </a:xfrm>
          <a:prstGeom prst="rect">
            <a:avLst/>
          </a:prstGeom>
        </p:spPr>
        <p:txBody>
          <a:bodyPr anchor="b"/>
          <a:lstStyle>
            <a:lvl1pPr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2667" b="1" kern="1200" cap="all">
                <a:solidFill>
                  <a:schemeClr val="tx1"/>
                </a:solidFill>
                <a:latin typeface="Arial"/>
                <a:ea typeface="MS PGothic" panose="020B0600070205080204" pitchFamily="34" charset="-128"/>
                <a:cs typeface="Arial"/>
              </a:defRPr>
            </a:lvl1pPr>
            <a:lvl2pPr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2667" b="1">
                <a:solidFill>
                  <a:srgbClr val="262A31"/>
                </a:solidFill>
                <a:latin typeface="Arial" charset="0"/>
                <a:ea typeface="MS PGothic" panose="020B0600070205080204" pitchFamily="34" charset="-128"/>
                <a:cs typeface="Arial" panose="020B0604020202020204" pitchFamily="34" charset="0"/>
              </a:defRPr>
            </a:lvl2pPr>
            <a:lvl3pPr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2667" b="1">
                <a:solidFill>
                  <a:srgbClr val="262A31"/>
                </a:solidFill>
                <a:latin typeface="Arial" charset="0"/>
                <a:ea typeface="MS PGothic" panose="020B0600070205080204" pitchFamily="34" charset="-128"/>
                <a:cs typeface="Arial" panose="020B0604020202020204" pitchFamily="34" charset="0"/>
              </a:defRPr>
            </a:lvl3pPr>
            <a:lvl4pPr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2667" b="1">
                <a:solidFill>
                  <a:srgbClr val="262A31"/>
                </a:solidFill>
                <a:latin typeface="Arial" charset="0"/>
                <a:ea typeface="MS PGothic" panose="020B0600070205080204" pitchFamily="34" charset="-128"/>
                <a:cs typeface="Arial" panose="020B0604020202020204" pitchFamily="34" charset="0"/>
              </a:defRPr>
            </a:lvl4pPr>
            <a:lvl5pPr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2667" b="1">
                <a:solidFill>
                  <a:srgbClr val="262A31"/>
                </a:solidFill>
                <a:latin typeface="Arial" charset="0"/>
                <a:ea typeface="MS PGothic" panose="020B0600070205080204" pitchFamily="34" charset="-128"/>
                <a:cs typeface="Arial" panose="020B0604020202020204" pitchFamily="34" charset="0"/>
              </a:defRPr>
            </a:lvl5pPr>
            <a:lvl6pPr marL="609585"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2667">
                <a:solidFill>
                  <a:schemeClr val="tx1"/>
                </a:solidFill>
                <a:latin typeface="Futura" charset="0"/>
                <a:ea typeface="ＭＳ Ｐゴシック" charset="0"/>
              </a:defRPr>
            </a:lvl6pPr>
            <a:lvl7pPr marL="1219170"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2667">
                <a:solidFill>
                  <a:schemeClr val="tx1"/>
                </a:solidFill>
                <a:latin typeface="Futura" charset="0"/>
                <a:ea typeface="ＭＳ Ｐゴシック" charset="0"/>
              </a:defRPr>
            </a:lvl7pPr>
            <a:lvl8pPr marL="1828754"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2667">
                <a:solidFill>
                  <a:schemeClr val="tx1"/>
                </a:solidFill>
                <a:latin typeface="Futura" charset="0"/>
                <a:ea typeface="ＭＳ Ｐゴシック" charset="0"/>
              </a:defRPr>
            </a:lvl8pPr>
            <a:lvl9pPr marL="2438339"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2667">
                <a:solidFill>
                  <a:schemeClr val="tx1"/>
                </a:solidFill>
                <a:latin typeface="Futura" charset="0"/>
                <a:ea typeface="ＭＳ Ｐゴシック" charset="0"/>
              </a:defRPr>
            </a:lvl9pPr>
          </a:lstStyle>
          <a:p>
            <a:r>
              <a:rPr lang="en-US" sz="2670"/>
              <a:t>Thanks to my team!</a:t>
            </a:r>
            <a:endParaRPr lang="en-US" sz="2670" dirty="0"/>
          </a:p>
        </p:txBody>
      </p:sp>
      <p:pic>
        <p:nvPicPr>
          <p:cNvPr id="10" name="Picture 2" descr="Gruppenbild drOPS. Foto: Charlotte Lange / Universität Leipzig">
            <a:extLst>
              <a:ext uri="{FF2B5EF4-FFF2-40B4-BE49-F238E27FC236}">
                <a16:creationId xmlns:a16="http://schemas.microsoft.com/office/drawing/2014/main" id="{0042AD3B-8C30-A52F-EA0D-CFD4C0A0FE8E}"/>
              </a:ext>
            </a:extLst>
          </p:cNvPr>
          <p:cNvPicPr>
            <a:picLocks noGrp="1" noChangeAspect="1" noChangeArrowheads="1"/>
          </p:cNvPicPr>
          <p:nvPr>
            <p:ph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9" y="2485545"/>
            <a:ext cx="5368119" cy="3123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3409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26"/>
          <p:cNvSpPr txBox="1"/>
          <p:nvPr/>
        </p:nvSpPr>
        <p:spPr>
          <a:xfrm>
            <a:off x="609600" y="407040"/>
            <a:ext cx="6583600" cy="101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de-DE" sz="2667" b="1">
                <a:solidFill>
                  <a:schemeClr val="dk1"/>
                </a:solidFill>
              </a:rPr>
              <a:t>Riming retrieval</a:t>
            </a:r>
            <a:endParaRPr sz="2667" b="1">
              <a:solidFill>
                <a:schemeClr val="dk1"/>
              </a:solidFill>
            </a:endParaRPr>
          </a:p>
        </p:txBody>
      </p:sp>
      <p:sp>
        <p:nvSpPr>
          <p:cNvPr id="246" name="Google Shape;246;p26"/>
          <p:cNvSpPr txBox="1"/>
          <p:nvPr/>
        </p:nvSpPr>
        <p:spPr>
          <a:xfrm>
            <a:off x="8339520" y="4477767"/>
            <a:ext cx="2804000" cy="1374400"/>
          </a:xfrm>
          <a:prstGeom prst="rect">
            <a:avLst/>
          </a:prstGeom>
          <a:solidFill>
            <a:srgbClr val="B3CAC7"/>
          </a:solidFill>
          <a:ln>
            <a:noFill/>
          </a:ln>
        </p:spPr>
        <p:txBody>
          <a:bodyPr spcFirstLastPara="1" wrap="square" lIns="126700" tIns="66700" rIns="126700" bIns="66700" anchor="t" anchorCtr="0">
            <a:norm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de-DE" sz="1867" b="1">
                <a:latin typeface="Arial"/>
                <a:ea typeface="Arial"/>
                <a:cs typeface="Arial"/>
                <a:sym typeface="Arial"/>
              </a:rPr>
              <a:t>Measured radar reflectivity Z</a:t>
            </a:r>
            <a:endParaRPr sz="1867">
              <a:latin typeface="Arial"/>
              <a:ea typeface="Arial"/>
              <a:cs typeface="Arial"/>
              <a:sym typeface="Arial"/>
            </a:endParaRPr>
          </a:p>
          <a:p>
            <a:pPr algn="ctr">
              <a:spcBef>
                <a:spcPts val="0"/>
              </a:spcBef>
              <a:spcAft>
                <a:spcPts val="0"/>
              </a:spcAft>
            </a:pPr>
            <a:endParaRPr sz="1867">
              <a:latin typeface="Arial"/>
              <a:ea typeface="Arial"/>
              <a:cs typeface="Arial"/>
              <a:sym typeface="Arial"/>
            </a:endParaRPr>
          </a:p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de-DE" sz="1867">
                <a:latin typeface="Arial"/>
                <a:ea typeface="Arial"/>
                <a:cs typeface="Arial"/>
                <a:sym typeface="Arial"/>
              </a:rPr>
              <a:t>at </a:t>
            </a:r>
            <a:r>
              <a:rPr lang="de-DE"/>
              <a:t>lowest range gate</a:t>
            </a:r>
            <a:endParaRPr sz="1867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7" name="Google Shape;247;p26"/>
          <p:cNvSpPr txBox="1"/>
          <p:nvPr/>
        </p:nvSpPr>
        <p:spPr>
          <a:xfrm>
            <a:off x="839400" y="1920000"/>
            <a:ext cx="3685600" cy="400400"/>
          </a:xfrm>
          <a:prstGeom prst="rect">
            <a:avLst/>
          </a:prstGeom>
          <a:solidFill>
            <a:srgbClr val="DEDCE6"/>
          </a:solidFill>
          <a:ln>
            <a:noFill/>
          </a:ln>
        </p:spPr>
        <p:txBody>
          <a:bodyPr spcFirstLastPara="1" wrap="square" lIns="126700" tIns="66700" rIns="126700" bIns="66700" anchor="t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de-DE" sz="1867">
                <a:latin typeface="Arial"/>
                <a:ea typeface="Arial"/>
                <a:cs typeface="Arial"/>
                <a:sym typeface="Arial"/>
              </a:rPr>
              <a:t>Particle size distributions</a:t>
            </a:r>
            <a:endParaRPr sz="1867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8" name="Google Shape;248;p26"/>
          <p:cNvSpPr txBox="1"/>
          <p:nvPr/>
        </p:nvSpPr>
        <p:spPr>
          <a:xfrm>
            <a:off x="3534347" y="5128980"/>
            <a:ext cx="2804000" cy="723200"/>
          </a:xfrm>
          <a:prstGeom prst="rect">
            <a:avLst/>
          </a:prstGeom>
          <a:solidFill>
            <a:srgbClr val="B7B3CA"/>
          </a:solidFill>
          <a:ln>
            <a:noFill/>
          </a:ln>
        </p:spPr>
        <p:txBody>
          <a:bodyPr spcFirstLastPara="1" wrap="square" lIns="126700" tIns="66700" rIns="126700" bIns="66700" anchor="t" anchorCtr="0">
            <a:norm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de-DE" sz="1867" b="1">
                <a:latin typeface="Arial"/>
                <a:ea typeface="Arial"/>
                <a:cs typeface="Arial"/>
                <a:sym typeface="Arial"/>
              </a:rPr>
              <a:t>Simulated Z</a:t>
            </a:r>
            <a:endParaRPr sz="1867">
              <a:latin typeface="Arial"/>
              <a:ea typeface="Arial"/>
              <a:cs typeface="Arial"/>
              <a:sym typeface="Arial"/>
            </a:endParaRPr>
          </a:p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de-DE" sz="1867">
                <a:latin typeface="Arial"/>
                <a:ea typeface="Arial"/>
                <a:cs typeface="Arial"/>
                <a:sym typeface="Arial"/>
              </a:rPr>
              <a:t>at </a:t>
            </a:r>
            <a:r>
              <a:rPr lang="de-DE"/>
              <a:t>ground</a:t>
            </a:r>
            <a:endParaRPr sz="1867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9" name="Google Shape;249;p26"/>
          <p:cNvSpPr txBox="1"/>
          <p:nvPr/>
        </p:nvSpPr>
        <p:spPr>
          <a:xfrm>
            <a:off x="2194567" y="2644333"/>
            <a:ext cx="3309600" cy="2078800"/>
          </a:xfrm>
          <a:prstGeom prst="rect">
            <a:avLst/>
          </a:prstGeom>
          <a:solidFill>
            <a:srgbClr val="DEE6EF"/>
          </a:solidFill>
          <a:ln>
            <a:noFill/>
          </a:ln>
        </p:spPr>
        <p:txBody>
          <a:bodyPr spcFirstLastPara="1" wrap="square" lIns="126700" tIns="66700" rIns="126700" bIns="66700" anchor="t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de-DE" sz="1867">
                <a:latin typeface="Arial"/>
                <a:ea typeface="Arial"/>
                <a:cs typeface="Arial"/>
                <a:sym typeface="Arial"/>
              </a:rPr>
              <a:t>Radar forward </a:t>
            </a:r>
            <a:endParaRPr sz="1867">
              <a:latin typeface="Arial"/>
              <a:ea typeface="Arial"/>
              <a:cs typeface="Arial"/>
              <a:sym typeface="Arial"/>
            </a:endParaRPr>
          </a:p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de-DE" sz="1867">
                <a:latin typeface="Arial"/>
                <a:ea typeface="Arial"/>
                <a:cs typeface="Arial"/>
                <a:sym typeface="Arial"/>
              </a:rPr>
              <a:t>simulator</a:t>
            </a:r>
            <a:endParaRPr sz="1867">
              <a:latin typeface="Arial"/>
              <a:ea typeface="Arial"/>
              <a:cs typeface="Arial"/>
              <a:sym typeface="Arial"/>
            </a:endParaRPr>
          </a:p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de-DE" sz="1867" b="1">
                <a:latin typeface="Arial"/>
                <a:ea typeface="Arial"/>
                <a:cs typeface="Arial"/>
                <a:sym typeface="Arial"/>
              </a:rPr>
              <a:t>(PAMTRA)</a:t>
            </a:r>
            <a:endParaRPr sz="1867">
              <a:latin typeface="Arial"/>
              <a:ea typeface="Arial"/>
              <a:cs typeface="Arial"/>
              <a:sym typeface="Arial"/>
            </a:endParaRPr>
          </a:p>
          <a:p>
            <a:pPr algn="ctr">
              <a:spcBef>
                <a:spcPts val="0"/>
              </a:spcBef>
              <a:spcAft>
                <a:spcPts val="0"/>
              </a:spcAft>
            </a:pPr>
            <a:endParaRPr sz="1867">
              <a:latin typeface="Arial"/>
              <a:ea typeface="Arial"/>
              <a:cs typeface="Arial"/>
              <a:sym typeface="Arial"/>
            </a:endParaRPr>
          </a:p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de-DE" sz="1733">
                <a:solidFill>
                  <a:srgbClr val="2A6099"/>
                </a:solidFill>
                <a:latin typeface="Arial"/>
                <a:ea typeface="Arial"/>
                <a:cs typeface="Arial"/>
                <a:sym typeface="Arial"/>
              </a:rPr>
              <a:t>riming-dependent parameterization</a:t>
            </a:r>
            <a:r>
              <a:rPr lang="de-DE" sz="1733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733">
                <a:solidFill>
                  <a:srgbClr val="2A6099"/>
                </a:solidFill>
                <a:latin typeface="Arial"/>
                <a:ea typeface="Arial"/>
                <a:cs typeface="Arial"/>
                <a:sym typeface="Arial"/>
              </a:rPr>
              <a:t>[1]</a:t>
            </a:r>
            <a:r>
              <a:rPr lang="de-DE" sz="1733">
                <a:latin typeface="Arial"/>
                <a:ea typeface="Arial"/>
                <a:cs typeface="Arial"/>
                <a:sym typeface="Arial"/>
              </a:rPr>
              <a:t> </a:t>
            </a:r>
            <a:endParaRPr sz="1733">
              <a:latin typeface="Arial"/>
              <a:ea typeface="Arial"/>
              <a:cs typeface="Arial"/>
              <a:sym typeface="Arial"/>
            </a:endParaRPr>
          </a:p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de-DE" sz="1733">
                <a:latin typeface="Arial"/>
                <a:ea typeface="Arial"/>
                <a:cs typeface="Arial"/>
                <a:sym typeface="Arial"/>
              </a:rPr>
              <a:t>for ice particle properties </a:t>
            </a:r>
            <a:endParaRPr sz="1733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0" name="Google Shape;250;p26"/>
          <p:cNvSpPr txBox="1"/>
          <p:nvPr/>
        </p:nvSpPr>
        <p:spPr>
          <a:xfrm>
            <a:off x="8086733" y="4090967"/>
            <a:ext cx="3309600" cy="38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0000" tIns="60000" rIns="120000" bIns="60000" anchor="t" anchorCtr="0">
            <a:normAutofit lnSpcReduction="10000"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de-DE" b="1">
                <a:solidFill>
                  <a:srgbClr val="158466"/>
                </a:solidFill>
              </a:rPr>
              <a:t>Ground-based cloud </a:t>
            </a:r>
            <a:r>
              <a:rPr lang="de-DE" sz="1867" b="1">
                <a:solidFill>
                  <a:srgbClr val="158466"/>
                </a:solidFill>
                <a:latin typeface="Arial"/>
                <a:ea typeface="Arial"/>
                <a:cs typeface="Arial"/>
                <a:sym typeface="Arial"/>
              </a:rPr>
              <a:t>radar</a:t>
            </a:r>
            <a:endParaRPr sz="1867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1" name="Google Shape;251;p26"/>
          <p:cNvSpPr txBox="1"/>
          <p:nvPr/>
        </p:nvSpPr>
        <p:spPr>
          <a:xfrm>
            <a:off x="503600" y="1533200"/>
            <a:ext cx="4357200" cy="38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0000" tIns="60000" rIns="120000" bIns="60000" anchor="t" anchorCtr="0">
            <a:normAutofit lnSpcReduction="10000"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de-DE" sz="1867" b="1">
                <a:solidFill>
                  <a:srgbClr val="55308D"/>
                </a:solidFill>
                <a:latin typeface="Arial"/>
                <a:ea typeface="Arial"/>
                <a:cs typeface="Arial"/>
                <a:sym typeface="Arial"/>
              </a:rPr>
              <a:t>In situ snowfall observations:</a:t>
            </a:r>
            <a:r>
              <a:rPr lang="de-DE" b="1">
                <a:solidFill>
                  <a:srgbClr val="55308D"/>
                </a:solidFill>
              </a:rPr>
              <a:t> VISSS </a:t>
            </a:r>
            <a:endParaRPr sz="1867"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52" name="Google Shape;252;p26"/>
          <p:cNvCxnSpPr/>
          <p:nvPr/>
        </p:nvCxnSpPr>
        <p:spPr>
          <a:xfrm>
            <a:off x="6364320" y="5490573"/>
            <a:ext cx="1949200" cy="0"/>
          </a:xfrm>
          <a:prstGeom prst="straightConnector1">
            <a:avLst/>
          </a:prstGeom>
          <a:noFill/>
          <a:ln w="12600" cap="flat" cmpd="sng">
            <a:solidFill>
              <a:srgbClr val="000000"/>
            </a:solidFill>
            <a:prstDash val="solid"/>
            <a:round/>
            <a:headEnd type="triangle" w="med" len="med"/>
            <a:tailEnd type="triangle" w="med" len="med"/>
          </a:ln>
        </p:spPr>
      </p:cxnSp>
      <p:sp>
        <p:nvSpPr>
          <p:cNvPr id="253" name="Google Shape;253;p26"/>
          <p:cNvSpPr txBox="1"/>
          <p:nvPr/>
        </p:nvSpPr>
        <p:spPr>
          <a:xfrm>
            <a:off x="6691133" y="4705160"/>
            <a:ext cx="1295600" cy="91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0000" tIns="60000" rIns="120000" bIns="60000" anchor="t" anchorCtr="0">
            <a:normAutofit lnSpcReduction="10000"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de-DE" sz="1867" b="1">
                <a:latin typeface="Arial"/>
                <a:ea typeface="Arial"/>
                <a:cs typeface="Arial"/>
                <a:sym typeface="Arial"/>
              </a:rPr>
              <a:t>Find M </a:t>
            </a:r>
            <a:endParaRPr sz="1867">
              <a:latin typeface="Arial"/>
              <a:ea typeface="Arial"/>
              <a:cs typeface="Arial"/>
              <a:sym typeface="Arial"/>
            </a:endParaRPr>
          </a:p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de-DE" sz="1867" b="1">
                <a:latin typeface="Arial"/>
                <a:ea typeface="Arial"/>
                <a:cs typeface="Arial"/>
                <a:sym typeface="Arial"/>
              </a:rPr>
              <a:t>such that</a:t>
            </a:r>
            <a:endParaRPr sz="1867">
              <a:latin typeface="Arial"/>
              <a:ea typeface="Arial"/>
              <a:cs typeface="Arial"/>
              <a:sym typeface="Arial"/>
            </a:endParaRPr>
          </a:p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de-DE" sz="1867" b="1">
                <a:latin typeface="Arial"/>
                <a:ea typeface="Arial"/>
                <a:cs typeface="Arial"/>
                <a:sym typeface="Arial"/>
              </a:rPr>
              <a:t>=</a:t>
            </a:r>
            <a:endParaRPr sz="1867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4" name="Google Shape;254;p26"/>
          <p:cNvSpPr/>
          <p:nvPr/>
        </p:nvSpPr>
        <p:spPr>
          <a:xfrm>
            <a:off x="5558351" y="2726600"/>
            <a:ext cx="243840" cy="1914243"/>
          </a:xfrm>
          <a:custGeom>
            <a:avLst/>
            <a:gdLst/>
            <a:ahLst/>
            <a:cxnLst/>
            <a:rect l="l" t="t" r="r" b="b"/>
            <a:pathLst>
              <a:path w="510" h="3990" extrusionOk="0">
                <a:moveTo>
                  <a:pt x="0" y="0"/>
                </a:moveTo>
                <a:cubicBezTo>
                  <a:pt x="127" y="0"/>
                  <a:pt x="254" y="166"/>
                  <a:pt x="254" y="332"/>
                </a:cubicBezTo>
                <a:lnTo>
                  <a:pt x="254" y="1662"/>
                </a:lnTo>
                <a:cubicBezTo>
                  <a:pt x="254" y="1828"/>
                  <a:pt x="381" y="1994"/>
                  <a:pt x="509" y="1994"/>
                </a:cubicBezTo>
                <a:cubicBezTo>
                  <a:pt x="381" y="1994"/>
                  <a:pt x="254" y="2160"/>
                  <a:pt x="254" y="2326"/>
                </a:cubicBezTo>
                <a:lnTo>
                  <a:pt x="254" y="3656"/>
                </a:lnTo>
                <a:cubicBezTo>
                  <a:pt x="254" y="3822"/>
                  <a:pt x="127" y="3989"/>
                  <a:pt x="0" y="3989"/>
                </a:cubicBezTo>
              </a:path>
            </a:pathLst>
          </a:custGeom>
          <a:noFill/>
          <a:ln w="190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/>
          </a:p>
        </p:txBody>
      </p:sp>
      <p:sp>
        <p:nvSpPr>
          <p:cNvPr id="255" name="Google Shape;255;p26"/>
          <p:cNvSpPr txBox="1"/>
          <p:nvPr/>
        </p:nvSpPr>
        <p:spPr>
          <a:xfrm>
            <a:off x="5802200" y="3474133"/>
            <a:ext cx="2016800" cy="41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0000" tIns="60000" rIns="120000" bIns="60000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de-DE" sz="1869">
                <a:latin typeface="Arial"/>
                <a:ea typeface="Arial"/>
                <a:cs typeface="Arial"/>
                <a:sym typeface="Arial"/>
              </a:rPr>
              <a:t>Z</a:t>
            </a:r>
            <a:r>
              <a:rPr lang="de-DE" sz="1869" baseline="-2500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869">
                <a:latin typeface="Arial"/>
                <a:ea typeface="Arial"/>
                <a:cs typeface="Arial"/>
                <a:sym typeface="Arial"/>
              </a:rPr>
              <a:t>= function(M)</a:t>
            </a:r>
            <a:endParaRPr sz="1869"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56" name="Google Shape;256;p26"/>
          <p:cNvCxnSpPr/>
          <p:nvPr/>
        </p:nvCxnSpPr>
        <p:spPr>
          <a:xfrm>
            <a:off x="2035933" y="2345967"/>
            <a:ext cx="635200" cy="684000"/>
          </a:xfrm>
          <a:prstGeom prst="straightConnector1">
            <a:avLst/>
          </a:prstGeom>
          <a:noFill/>
          <a:ln w="12600" cap="flat" cmpd="sng">
            <a:solidFill>
              <a:srgbClr val="000000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257" name="Google Shape;257;p26"/>
          <p:cNvSpPr txBox="1"/>
          <p:nvPr/>
        </p:nvSpPr>
        <p:spPr>
          <a:xfrm>
            <a:off x="6705600" y="244320"/>
            <a:ext cx="5242400" cy="74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0000" tIns="60000" rIns="120000" bIns="60000" anchor="t" anchorCtr="0">
            <a:normAutofit lnSpcReduction="10000"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de-DE" sz="1467" b="1">
                <a:solidFill>
                  <a:srgbClr val="2A6099"/>
                </a:solidFill>
                <a:latin typeface="Arial"/>
                <a:ea typeface="Arial"/>
                <a:cs typeface="Arial"/>
                <a:sym typeface="Arial"/>
              </a:rPr>
              <a:t>[1]</a:t>
            </a:r>
            <a:r>
              <a:rPr lang="de-DE" sz="1467">
                <a:solidFill>
                  <a:srgbClr val="2A6099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467" b="1">
                <a:solidFill>
                  <a:srgbClr val="1C1C1C"/>
                </a:solidFill>
                <a:latin typeface="Arial"/>
                <a:ea typeface="Arial"/>
                <a:cs typeface="Arial"/>
                <a:sym typeface="Arial"/>
              </a:rPr>
              <a:t>Maherndl et al.:</a:t>
            </a:r>
            <a:r>
              <a:rPr lang="de-DE" sz="1467">
                <a:solidFill>
                  <a:srgbClr val="1C1C1C"/>
                </a:solidFill>
                <a:latin typeface="Arial"/>
                <a:ea typeface="Arial"/>
                <a:cs typeface="Arial"/>
                <a:sym typeface="Arial"/>
              </a:rPr>
              <a:t> A riming-dependent parameterization of scattering by snowflakes using the self-similar Rayleigh–Gans approximation. Q.</a:t>
            </a:r>
            <a:r>
              <a:rPr lang="de-DE" sz="1467" i="1">
                <a:solidFill>
                  <a:srgbClr val="1C1C1C"/>
                </a:solidFill>
                <a:latin typeface="Arial"/>
                <a:ea typeface="Arial"/>
                <a:cs typeface="Arial"/>
                <a:sym typeface="Arial"/>
              </a:rPr>
              <a:t> J. R. Meteorol. Soc.</a:t>
            </a:r>
            <a:r>
              <a:rPr lang="de-DE" sz="1467">
                <a:solidFill>
                  <a:srgbClr val="1C1C1C"/>
                </a:solidFill>
                <a:latin typeface="Arial"/>
                <a:ea typeface="Arial"/>
                <a:cs typeface="Arial"/>
                <a:sym typeface="Arial"/>
              </a:rPr>
              <a:t>, 2023</a:t>
            </a:r>
            <a:endParaRPr sz="1467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8" name="Google Shape;258;p26"/>
          <p:cNvSpPr txBox="1"/>
          <p:nvPr/>
        </p:nvSpPr>
        <p:spPr>
          <a:xfrm>
            <a:off x="6705600" y="1086240"/>
            <a:ext cx="5242400" cy="74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0000" tIns="60000" rIns="120000" bIns="60000" anchor="t" anchorCtr="0">
            <a:norm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de-DE" sz="1467" b="1">
                <a:solidFill>
                  <a:srgbClr val="2A6099"/>
                </a:solidFill>
                <a:latin typeface="Arial"/>
                <a:ea typeface="Arial"/>
                <a:cs typeface="Arial"/>
                <a:sym typeface="Arial"/>
              </a:rPr>
              <a:t>[2]</a:t>
            </a:r>
            <a:r>
              <a:rPr lang="de-DE" sz="1467">
                <a:solidFill>
                  <a:srgbClr val="2A6099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467" b="1">
                <a:solidFill>
                  <a:srgbClr val="1C1C1C"/>
                </a:solidFill>
                <a:latin typeface="Arial"/>
                <a:ea typeface="Arial"/>
                <a:cs typeface="Arial"/>
                <a:sym typeface="Arial"/>
              </a:rPr>
              <a:t>Maherndl et al.:</a:t>
            </a:r>
            <a:r>
              <a:rPr lang="de-DE" sz="1467">
                <a:solidFill>
                  <a:srgbClr val="1C1C1C"/>
                </a:solidFill>
                <a:latin typeface="Arial"/>
                <a:ea typeface="Arial"/>
                <a:cs typeface="Arial"/>
                <a:sym typeface="Arial"/>
              </a:rPr>
              <a:t> Quantifying riming from airborne data during HALO-(AC)³. AMT, 2024</a:t>
            </a:r>
            <a:endParaRPr sz="1467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9" name="Google Shape;259;p26"/>
          <p:cNvSpPr txBox="1"/>
          <p:nvPr/>
        </p:nvSpPr>
        <p:spPr>
          <a:xfrm>
            <a:off x="609600" y="5852160"/>
            <a:ext cx="10972800" cy="4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0000" tIns="60000" rIns="120000" bIns="60000" anchor="t" anchorCtr="0">
            <a:normAutofit/>
          </a:bodyPr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lang="de-DE" sz="1867">
                <a:solidFill>
                  <a:srgbClr val="2A6099"/>
                </a:solidFill>
                <a:latin typeface="Arial"/>
                <a:ea typeface="Arial"/>
                <a:cs typeface="Arial"/>
                <a:sym typeface="Arial"/>
              </a:rPr>
              <a:t>► combined method [2]</a:t>
            </a:r>
            <a:endParaRPr sz="1867"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60" name="Google Shape;260;p26"/>
          <p:cNvCxnSpPr/>
          <p:nvPr/>
        </p:nvCxnSpPr>
        <p:spPr>
          <a:xfrm>
            <a:off x="3403300" y="4723133"/>
            <a:ext cx="635200" cy="684000"/>
          </a:xfrm>
          <a:prstGeom prst="straightConnector1">
            <a:avLst/>
          </a:prstGeom>
          <a:noFill/>
          <a:ln w="12600" cap="flat" cmpd="sng">
            <a:solidFill>
              <a:srgbClr val="000000"/>
            </a:solidFill>
            <a:prstDash val="solid"/>
            <a:round/>
            <a:headEnd type="none" w="sm" len="sm"/>
            <a:tailEnd type="triangle" w="med" len="med"/>
          </a:ln>
        </p:spPr>
      </p:cxn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7F0A88A8-A412-8207-8408-CB6C8EC5B5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B18BCC9D-2FB7-8199-2F1B-1AAA75C28F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6600" y="5540502"/>
            <a:ext cx="8534400" cy="1983084"/>
          </a:xfrm>
        </p:spPr>
        <p:txBody>
          <a:bodyPr/>
          <a:lstStyle/>
          <a:p>
            <a:r>
              <a:rPr lang="en-US" sz="2670" noProof="0" dirty="0"/>
              <a:t>Thanks to my team!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86E269F-D8A7-4EE5-DDAA-2E70411EA52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201400" y="6505575"/>
            <a:ext cx="990600" cy="27305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AFCF9BA9-AB08-46E1-A235-3AC71B2FE2C1}" type="slidenum">
              <a:rPr lang="en-US" altLang="de-DE" sz="1333" noProof="0" smtClean="0">
                <a:solidFill>
                  <a:srgbClr val="D841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16</a:t>
            </a:fld>
            <a:endParaRPr lang="en-US" altLang="de-DE" sz="1333" noProof="0">
              <a:solidFill>
                <a:srgbClr val="D841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Gruppenbild drOPS. Foto: Charlotte Lange / Universität Leipzig">
            <a:extLst>
              <a:ext uri="{FF2B5EF4-FFF2-40B4-BE49-F238E27FC236}">
                <a16:creationId xmlns:a16="http://schemas.microsoft.com/office/drawing/2014/main" id="{57749B27-1AD9-069C-FD79-8A25F093C5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600" y="1222505"/>
            <a:ext cx="6712998" cy="3900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85585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ECB380-C58E-D1D1-A83E-AE641F3CC3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A8D65F-721F-F4F7-E453-3CBA829418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Comparison with PIP and </a:t>
            </a:r>
            <a:r>
              <a:rPr lang="en-US" noProof="0" dirty="0" err="1"/>
              <a:t>Parsivel</a:t>
            </a:r>
            <a:r>
              <a:rPr lang="en-US" noProof="0" dirty="0"/>
              <a:t> at </a:t>
            </a:r>
            <a:r>
              <a:rPr lang="en-US" noProof="0" dirty="0" err="1"/>
              <a:t>Hyytiälä</a:t>
            </a:r>
            <a:endParaRPr lang="en-US" noProof="0" dirty="0"/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7765BF85-3AEE-9744-20F6-4C71387D62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36080" y="1798320"/>
            <a:ext cx="4846320" cy="4342553"/>
          </a:xfrm>
        </p:spPr>
        <p:txBody>
          <a:bodyPr/>
          <a:lstStyle/>
          <a:p>
            <a:r>
              <a:rPr lang="en-US" noProof="0" dirty="0"/>
              <a:t>Good agreement of mass weighted mean diameter</a:t>
            </a:r>
          </a:p>
          <a:p>
            <a:r>
              <a:rPr lang="en-US" noProof="0" dirty="0"/>
              <a:t>VISSS (and </a:t>
            </a:r>
            <a:r>
              <a:rPr lang="en-US" noProof="0" dirty="0" err="1"/>
              <a:t>Parsivel</a:t>
            </a:r>
            <a:r>
              <a:rPr lang="en-US" noProof="0" dirty="0"/>
              <a:t>) N</a:t>
            </a:r>
            <a:r>
              <a:rPr lang="en-US" baseline="-25000" noProof="0" dirty="0"/>
              <a:t>0</a:t>
            </a:r>
            <a:r>
              <a:rPr lang="en-US" noProof="0" dirty="0"/>
              <a:t> larger than PIP N</a:t>
            </a:r>
            <a:r>
              <a:rPr lang="en-US" baseline="-25000" noProof="0" dirty="0"/>
              <a:t>0</a:t>
            </a:r>
            <a:r>
              <a:rPr lang="en-US" noProof="0" dirty="0"/>
              <a:t>, likely due to better sensitivity to small particles (D&lt; 1mm)</a:t>
            </a:r>
          </a:p>
          <a:p>
            <a:r>
              <a:rPr lang="en-US" noProof="0" dirty="0"/>
              <a:t>VISSS observes up to 100.000 particles per minute</a:t>
            </a:r>
          </a:p>
          <a:p>
            <a:r>
              <a:rPr lang="en-US" noProof="0" dirty="0"/>
              <a:t>For drizzle spectra, excellent agreement with </a:t>
            </a:r>
            <a:r>
              <a:rPr lang="en-US" noProof="0" dirty="0" err="1"/>
              <a:t>Parsivel</a:t>
            </a:r>
            <a:r>
              <a:rPr lang="en-US" noProof="0" dirty="0"/>
              <a:t> for D&gt;0.5 mm</a:t>
            </a:r>
          </a:p>
          <a:p>
            <a:endParaRPr lang="en-US" noProof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9F91EC-09EF-82EF-941D-2D85B5D6F8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FCF9BA9-AB08-46E1-A235-3AC71B2FE2C1}" type="slidenum">
              <a:rPr lang="en-US" sz="1333" noProof="0" smtClean="0">
                <a:solidFill>
                  <a:srgbClr val="D841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17</a:t>
            </a:fld>
            <a:endParaRPr lang="en-US" sz="1333" noProof="0" dirty="0">
              <a:solidFill>
                <a:srgbClr val="D841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2AC4167-4590-D787-8978-4FD021AD9C9E}"/>
              </a:ext>
            </a:extLst>
          </p:cNvPr>
          <p:cNvSpPr/>
          <p:nvPr/>
        </p:nvSpPr>
        <p:spPr>
          <a:xfrm>
            <a:off x="276809" y="5257800"/>
            <a:ext cx="652831" cy="62484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A74BC50-1A71-252E-747D-7EC58A39EB0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3268" t="45980"/>
          <a:stretch/>
        </p:blipFill>
        <p:spPr>
          <a:xfrm>
            <a:off x="1314887" y="2174911"/>
            <a:ext cx="4276709" cy="370772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35B23F7-742C-BAC0-3A18-DBE77D04175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666" t="45199" r="90405" b="781"/>
          <a:stretch/>
        </p:blipFill>
        <p:spPr>
          <a:xfrm>
            <a:off x="762866" y="2123823"/>
            <a:ext cx="725655" cy="370772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7C45FEB-B293-2460-24ED-6CCC4B193719}"/>
              </a:ext>
            </a:extLst>
          </p:cNvPr>
          <p:cNvSpPr txBox="1"/>
          <p:nvPr/>
        </p:nvSpPr>
        <p:spPr>
          <a:xfrm>
            <a:off x="9822269" y="6521027"/>
            <a:ext cx="1271182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200" i="0" noProof="0" dirty="0">
                <a:latin typeface="+mn-lt"/>
                <a:cs typeface="Arial" panose="020B0604020202020204" pitchFamily="34" charset="0"/>
              </a:rPr>
              <a:t>Maahn et al., 2024</a:t>
            </a:r>
          </a:p>
        </p:txBody>
      </p:sp>
    </p:spTree>
    <p:extLst>
      <p:ext uri="{BB962C8B-B14F-4D97-AF65-F5344CB8AC3E}">
        <p14:creationId xmlns:p14="http://schemas.microsoft.com/office/powerpoint/2010/main" val="5593887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9B3D94-3111-2769-BB1B-5556A3854A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46798D-68DB-27A1-7D24-FF15AA5F37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Comparison with PIP and </a:t>
            </a:r>
            <a:r>
              <a:rPr lang="en-US" noProof="0" dirty="0" err="1"/>
              <a:t>Parsivel</a:t>
            </a:r>
            <a:r>
              <a:rPr lang="en-US" noProof="0" dirty="0"/>
              <a:t> at </a:t>
            </a:r>
            <a:r>
              <a:rPr lang="en-US" noProof="0" dirty="0" err="1"/>
              <a:t>Hyytiälä</a:t>
            </a:r>
            <a:endParaRPr lang="en-US" noProof="0" dirty="0"/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683DCAB8-C7A9-4C6D-E97D-2B938D5771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36080" y="1798320"/>
            <a:ext cx="4846320" cy="4342553"/>
          </a:xfrm>
        </p:spPr>
        <p:txBody>
          <a:bodyPr/>
          <a:lstStyle/>
          <a:p>
            <a:r>
              <a:rPr lang="en-US" noProof="0" dirty="0"/>
              <a:t>Good agreement of mass weighted mean diameter</a:t>
            </a:r>
          </a:p>
          <a:p>
            <a:r>
              <a:rPr lang="en-US" noProof="0" dirty="0"/>
              <a:t>VISSS (and </a:t>
            </a:r>
            <a:r>
              <a:rPr lang="en-US" noProof="0" dirty="0" err="1"/>
              <a:t>Parsivel</a:t>
            </a:r>
            <a:r>
              <a:rPr lang="en-US" noProof="0" dirty="0"/>
              <a:t>) N</a:t>
            </a:r>
            <a:r>
              <a:rPr lang="en-US" baseline="-25000" noProof="0" dirty="0"/>
              <a:t>0</a:t>
            </a:r>
            <a:r>
              <a:rPr lang="en-US" noProof="0" dirty="0"/>
              <a:t> larger than PIP N</a:t>
            </a:r>
            <a:r>
              <a:rPr lang="en-US" baseline="-25000" noProof="0" dirty="0"/>
              <a:t>0</a:t>
            </a:r>
            <a:r>
              <a:rPr lang="en-US" noProof="0" dirty="0"/>
              <a:t>, likely due to better sensitivity to small particles (D&lt; 1mm)</a:t>
            </a:r>
          </a:p>
          <a:p>
            <a:r>
              <a:rPr lang="en-US" noProof="0" dirty="0"/>
              <a:t>VISSS observes easily 10.000 particles per minute</a:t>
            </a:r>
          </a:p>
          <a:p>
            <a:endParaRPr lang="en-US" noProof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B9C431-28C4-0BA3-0323-5195688163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FCF9BA9-AB08-46E1-A235-3AC71B2FE2C1}" type="slidenum">
              <a:rPr lang="en-US" sz="1333" noProof="0" smtClean="0">
                <a:solidFill>
                  <a:srgbClr val="D841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18</a:t>
            </a:fld>
            <a:endParaRPr lang="en-US" sz="1333" noProof="0" dirty="0">
              <a:solidFill>
                <a:srgbClr val="D841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95BCA9F-5DF5-B95D-F749-A2B2138A33F2}"/>
              </a:ext>
            </a:extLst>
          </p:cNvPr>
          <p:cNvGrpSpPr/>
          <p:nvPr/>
        </p:nvGrpSpPr>
        <p:grpSpPr>
          <a:xfrm>
            <a:off x="276809" y="1598838"/>
            <a:ext cx="6037631" cy="4411758"/>
            <a:chOff x="2316480" y="1798402"/>
            <a:chExt cx="6037631" cy="4411758"/>
          </a:xfrm>
        </p:grpSpPr>
        <p:pic>
          <p:nvPicPr>
            <p:cNvPr id="14" name="Content Placeholder 4">
              <a:extLst>
                <a:ext uri="{FF2B5EF4-FFF2-40B4-BE49-F238E27FC236}">
                  <a16:creationId xmlns:a16="http://schemas.microsoft.com/office/drawing/2014/main" id="{CE815D12-A506-FF7F-06DC-40E8BF35CA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316480" y="1798402"/>
              <a:ext cx="6037631" cy="3779356"/>
            </a:xfrm>
            <a:prstGeom prst="rect">
              <a:avLst/>
            </a:prstGeom>
          </p:spPr>
        </p:pic>
        <p:pic>
          <p:nvPicPr>
            <p:cNvPr id="15" name="Content Placeholder 4">
              <a:extLst>
                <a:ext uri="{FF2B5EF4-FFF2-40B4-BE49-F238E27FC236}">
                  <a16:creationId xmlns:a16="http://schemas.microsoft.com/office/drawing/2014/main" id="{7290E9D6-0F7A-DC60-7050-E250EA5AFF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34812" b="-1"/>
            <a:stretch/>
          </p:blipFill>
          <p:spPr>
            <a:xfrm>
              <a:off x="2316480" y="5338342"/>
              <a:ext cx="6037631" cy="871818"/>
            </a:xfrm>
            <a:prstGeom prst="rect">
              <a:avLst/>
            </a:prstGeom>
          </p:spPr>
        </p:pic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ED81C412-9773-A597-7C40-362CA9E0FC91}"/>
              </a:ext>
            </a:extLst>
          </p:cNvPr>
          <p:cNvSpPr/>
          <p:nvPr/>
        </p:nvSpPr>
        <p:spPr>
          <a:xfrm>
            <a:off x="276809" y="5257800"/>
            <a:ext cx="652831" cy="62484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AC5342C-4A81-E6B7-7FA1-90575E11E549}"/>
              </a:ext>
            </a:extLst>
          </p:cNvPr>
          <p:cNvSpPr txBox="1"/>
          <p:nvPr/>
        </p:nvSpPr>
        <p:spPr>
          <a:xfrm>
            <a:off x="9822269" y="6521027"/>
            <a:ext cx="1271182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200" i="0" noProof="0" dirty="0">
                <a:latin typeface="+mn-lt"/>
                <a:cs typeface="Arial" panose="020B0604020202020204" pitchFamily="34" charset="0"/>
              </a:rPr>
              <a:t>Maahn et al., 2024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B9275F1-5218-594A-B49B-D3C45E7D849B}"/>
              </a:ext>
            </a:extLst>
          </p:cNvPr>
          <p:cNvCxnSpPr/>
          <p:nvPr/>
        </p:nvCxnSpPr>
        <p:spPr>
          <a:xfrm>
            <a:off x="929640" y="5368786"/>
            <a:ext cx="5244449" cy="0"/>
          </a:xfrm>
          <a:prstGeom prst="line">
            <a:avLst/>
          </a:prstGeom>
          <a:ln w="12700"/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25426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F4109E-688B-6F3D-FAF9-2B22073D33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6B4056-FAF6-7B33-0BC7-046BFADC52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Deployments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6D5336-A1B1-40B7-63EE-2DD07B7B67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FCF9BA9-AB08-46E1-A235-3AC71B2FE2C1}" type="slidenum">
              <a:rPr lang="en-US" sz="1333" noProof="0" smtClean="0">
                <a:solidFill>
                  <a:srgbClr val="D841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19</a:t>
            </a:fld>
            <a:endParaRPr lang="en-US" sz="1333" noProof="0" dirty="0">
              <a:solidFill>
                <a:srgbClr val="D841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305E21B-CF9D-1B66-C2DA-41DEF8AC371F}"/>
              </a:ext>
            </a:extLst>
          </p:cNvPr>
          <p:cNvGrpSpPr/>
          <p:nvPr/>
        </p:nvGrpSpPr>
        <p:grpSpPr>
          <a:xfrm>
            <a:off x="2707184" y="2125721"/>
            <a:ext cx="2297984" cy="2415134"/>
            <a:chOff x="937136" y="1901115"/>
            <a:chExt cx="3438255" cy="361353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B27D9DB-1239-B85F-959C-3797380B7C6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37136" y="1901115"/>
              <a:ext cx="3438255" cy="2578691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F47584B-B66F-852E-C733-64E57690E7EA}"/>
                </a:ext>
              </a:extLst>
            </p:cNvPr>
            <p:cNvSpPr txBox="1"/>
            <p:nvPr/>
          </p:nvSpPr>
          <p:spPr>
            <a:xfrm>
              <a:off x="937136" y="4685753"/>
              <a:ext cx="3438254" cy="82889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i="0" noProof="0" dirty="0" err="1">
                  <a:latin typeface="+mn-lt"/>
                  <a:cs typeface="Arial" panose="020B0604020202020204" pitchFamily="34" charset="0"/>
                </a:rPr>
                <a:t>Hyytiälä</a:t>
              </a:r>
              <a:r>
                <a:rPr lang="en-US" i="0" noProof="0" dirty="0">
                  <a:latin typeface="+mn-lt"/>
                  <a:cs typeface="Arial" panose="020B0604020202020204" pitchFamily="34" charset="0"/>
                </a:rPr>
                <a:t>, Finland 2021/22 &amp; since 2023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0CAECCCE-7A39-60B5-02E2-E4E01A162E62}"/>
              </a:ext>
            </a:extLst>
          </p:cNvPr>
          <p:cNvGrpSpPr/>
          <p:nvPr/>
        </p:nvGrpSpPr>
        <p:grpSpPr>
          <a:xfrm>
            <a:off x="5065485" y="2125721"/>
            <a:ext cx="2182182" cy="2415134"/>
            <a:chOff x="7946168" y="1901115"/>
            <a:chExt cx="3264988" cy="361353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9EF17B3-5A3C-5A9A-F7DB-DC86DE1D9C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946168" y="1901115"/>
              <a:ext cx="3147283" cy="2578691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B5CF69C-C46F-B049-3DE1-EC5226E35D49}"/>
                </a:ext>
              </a:extLst>
            </p:cNvPr>
            <p:cNvSpPr txBox="1"/>
            <p:nvPr/>
          </p:nvSpPr>
          <p:spPr>
            <a:xfrm>
              <a:off x="7946168" y="4685753"/>
              <a:ext cx="3264988" cy="82889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i="0" noProof="0" dirty="0">
                  <a:latin typeface="+mn-lt"/>
                  <a:cs typeface="Arial" panose="020B0604020202020204" pitchFamily="34" charset="0"/>
                </a:rPr>
                <a:t>Ny-Ålesund, Svalbard since 2021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7B37AE39-6322-DC01-8385-C0E1E73E9B6C}"/>
              </a:ext>
            </a:extLst>
          </p:cNvPr>
          <p:cNvGrpSpPr/>
          <p:nvPr/>
        </p:nvGrpSpPr>
        <p:grpSpPr>
          <a:xfrm>
            <a:off x="7247667" y="2125721"/>
            <a:ext cx="2297984" cy="2402346"/>
            <a:chOff x="4441651" y="1901115"/>
            <a:chExt cx="3438254" cy="359440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119990AF-D9A4-F8B0-2A77-9461D64C629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41651" y="1901115"/>
              <a:ext cx="3438254" cy="2578691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129FDAF-9E09-9BDF-96A4-E949BFFB8817}"/>
                </a:ext>
              </a:extLst>
            </p:cNvPr>
            <p:cNvSpPr txBox="1"/>
            <p:nvPr/>
          </p:nvSpPr>
          <p:spPr>
            <a:xfrm>
              <a:off x="4441651" y="4666621"/>
              <a:ext cx="2601882" cy="82889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i="0" noProof="0" dirty="0">
                  <a:latin typeface="+mn-lt"/>
                  <a:cs typeface="Arial" panose="020B0604020202020204" pitchFamily="34" charset="0"/>
                </a:rPr>
                <a:t>SAIL, Colorado 2022/23</a:t>
              </a: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D03A71D7-F9AE-9690-799E-362D80DBAFC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1062" y="2125721"/>
            <a:ext cx="2365805" cy="172348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1BCAA32-1BC0-3D73-9964-69101DDB64C7}"/>
              </a:ext>
            </a:extLst>
          </p:cNvPr>
          <p:cNvSpPr txBox="1"/>
          <p:nvPr/>
        </p:nvSpPr>
        <p:spPr>
          <a:xfrm>
            <a:off x="281062" y="3928137"/>
            <a:ext cx="1859483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i="0" noProof="0" dirty="0">
                <a:latin typeface="+mn-lt"/>
                <a:cs typeface="Arial" panose="020B0604020202020204" pitchFamily="34" charset="0"/>
              </a:rPr>
              <a:t>MOSAiC, 2019/20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7078B5D-B875-FDE5-D169-92EE44B96468}"/>
              </a:ext>
            </a:extLst>
          </p:cNvPr>
          <p:cNvGrpSpPr/>
          <p:nvPr/>
        </p:nvGrpSpPr>
        <p:grpSpPr>
          <a:xfrm>
            <a:off x="9624320" y="2133875"/>
            <a:ext cx="2287113" cy="2595353"/>
            <a:chOff x="9522720" y="2199065"/>
            <a:chExt cx="2287113" cy="259535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2DFAC5A-B51B-CE2D-3EBC-417BCC922C6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522720" y="2199065"/>
              <a:ext cx="2287113" cy="1715335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14872C3-DB6E-FC7D-DA46-41B4620E07D9}"/>
                </a:ext>
              </a:extLst>
            </p:cNvPr>
            <p:cNvSpPr txBox="1"/>
            <p:nvPr/>
          </p:nvSpPr>
          <p:spPr>
            <a:xfrm>
              <a:off x="9522720" y="3963421"/>
              <a:ext cx="1738988" cy="83099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i="0" noProof="0" dirty="0" err="1">
                  <a:latin typeface="+mn-lt"/>
                  <a:cs typeface="Arial" panose="020B0604020202020204" pitchFamily="34" charset="0"/>
                </a:rPr>
                <a:t>Eriswil</a:t>
              </a:r>
              <a:r>
                <a:rPr lang="en-US" i="0" noProof="0" dirty="0">
                  <a:latin typeface="+mn-lt"/>
                  <a:cs typeface="Arial" panose="020B0604020202020204" pitchFamily="34" charset="0"/>
                </a:rPr>
                <a:t>, Switzerland 2023/24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C9EABAD8-CEF2-469B-B848-0D1F73D42E4D}"/>
              </a:ext>
            </a:extLst>
          </p:cNvPr>
          <p:cNvSpPr txBox="1"/>
          <p:nvPr/>
        </p:nvSpPr>
        <p:spPr>
          <a:xfrm>
            <a:off x="179462" y="5529262"/>
            <a:ext cx="6213239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i="0" noProof="0" dirty="0">
                <a:latin typeface="+mn-lt"/>
                <a:cs typeface="Arial" panose="020B0604020202020204" pitchFamily="34" charset="0"/>
              </a:rPr>
              <a:t>&gt; 2600 days observations, 1.000.000.000.000 snow particles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D15BC69-5D1D-BE01-8743-EF5224FC0EFF}"/>
              </a:ext>
            </a:extLst>
          </p:cNvPr>
          <p:cNvSpPr txBox="1"/>
          <p:nvPr/>
        </p:nvSpPr>
        <p:spPr>
          <a:xfrm>
            <a:off x="9822269" y="6521027"/>
            <a:ext cx="1271182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200" i="0" noProof="0" dirty="0">
                <a:latin typeface="+mn-lt"/>
                <a:cs typeface="Arial" panose="020B0604020202020204" pitchFamily="34" charset="0"/>
              </a:rPr>
              <a:t>Maahn et al., 2024</a:t>
            </a:r>
          </a:p>
        </p:txBody>
      </p:sp>
    </p:spTree>
    <p:extLst>
      <p:ext uri="{BB962C8B-B14F-4D97-AF65-F5344CB8AC3E}">
        <p14:creationId xmlns:p14="http://schemas.microsoft.com/office/powerpoint/2010/main" val="27648740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8D683F-FA9A-DB35-920C-499B7E686F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D625A84C-02B9-1CA9-2319-02E9FCD032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Why are we interested in riming?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2EAD7D8C-FB5A-6476-698D-210CD66712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18E8064-B9DD-783B-E81D-1603296AE2C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CC841B06-CA95-4EF1-3059-EC1F13CBBA56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r>
              <a:rPr lang="en-US" sz="2000" noProof="0" dirty="0">
                <a:latin typeface="Arial" panose="020B0604020202020204" pitchFamily="34" charset="0"/>
                <a:cs typeface="Arial" panose="020B0604020202020204" pitchFamily="34" charset="0"/>
              </a:rPr>
              <a:t>In mixed-phase clouds, cloud ice and water droplets coexist</a:t>
            </a:r>
          </a:p>
          <a:p>
            <a:r>
              <a:rPr lang="en-US" sz="2000" noProof="0" dirty="0">
                <a:latin typeface="Arial" panose="020B0604020202020204" pitchFamily="34" charset="0"/>
                <a:cs typeface="Arial" panose="020B0604020202020204" pitchFamily="34" charset="0"/>
              </a:rPr>
              <a:t>Riming describes how droplets freeze onto ice crystals </a:t>
            </a:r>
          </a:p>
          <a:p>
            <a:r>
              <a:rPr lang="en-US" sz="2000" noProof="0" dirty="0">
                <a:latin typeface="Arial" panose="020B0604020202020204" pitchFamily="34" charset="0"/>
                <a:cs typeface="Arial" panose="020B0604020202020204" pitchFamily="34" charset="0"/>
              </a:rPr>
              <a:t>Riming one of most efficient precipitation formation processes</a:t>
            </a:r>
          </a:p>
          <a:p>
            <a:r>
              <a:rPr lang="en-US" sz="2000" noProof="0" dirty="0">
                <a:latin typeface="Arial" panose="020B0604020202020204" pitchFamily="34" charset="0"/>
                <a:cs typeface="Arial" panose="020B0604020202020204" pitchFamily="34" charset="0"/>
              </a:rPr>
              <a:t>Difficult to quantify from observations</a:t>
            </a:r>
          </a:p>
          <a:p>
            <a:r>
              <a:rPr lang="en-US" sz="2000" noProof="0" dirty="0">
                <a:latin typeface="Arial" panose="020B0604020202020204" pitchFamily="34" charset="0"/>
                <a:cs typeface="Arial" panose="020B0604020202020204" pitchFamily="34" charset="0"/>
              </a:rPr>
              <a:t>Process not sufficiently understood for weather &amp; climate models</a:t>
            </a:r>
          </a:p>
          <a:p>
            <a:endParaRPr lang="en-US" sz="1733" noProof="0" dirty="0">
              <a:effectLst/>
            </a:endParaRPr>
          </a:p>
          <a:p>
            <a:endParaRPr lang="en-US" sz="2000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7E634D-325E-3E1D-7645-E973A84201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E6F2A070-8A77-484A-BFE7-6B1E5C215647}" type="slidenum">
              <a:rPr lang="en-US" altLang="de-DE" sz="1333" noProof="0" smtClean="0">
                <a:solidFill>
                  <a:srgbClr val="D841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2</a:t>
            </a:fld>
            <a:endParaRPr lang="en-US" altLang="de-DE" sz="1333" noProof="0">
              <a:solidFill>
                <a:srgbClr val="D841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EF0D2B9-982B-7439-F46A-8AD3D10DC26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4325"/>
          <a:stretch/>
        </p:blipFill>
        <p:spPr>
          <a:xfrm>
            <a:off x="1371956" y="4140905"/>
            <a:ext cx="3744939" cy="183453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AD15732-A121-6467-A349-A73041A024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6455" y="2169609"/>
            <a:ext cx="4580759" cy="210806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5BB1F06-DAF2-81C9-FFDA-36F7A6AEB1F8}"/>
              </a:ext>
            </a:extLst>
          </p:cNvPr>
          <p:cNvSpPr txBox="1"/>
          <p:nvPr/>
        </p:nvSpPr>
        <p:spPr>
          <a:xfrm>
            <a:off x="716455" y="5862066"/>
            <a:ext cx="2206501" cy="46166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200" noProof="0" dirty="0">
                <a:solidFill>
                  <a:srgbClr val="000000"/>
                </a:solidFill>
                <a:effectLst/>
                <a:latin typeface="Helvetica" pitchFamily="2" charset="0"/>
              </a:rPr>
              <a:t>Adapted from Waitz et al. (2022)</a:t>
            </a:r>
          </a:p>
          <a:p>
            <a:endParaRPr lang="en-US" i="0" noProof="0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20D3E3A0-4706-B9B7-08A3-1F5A11570091}"/>
              </a:ext>
            </a:extLst>
          </p:cNvPr>
          <p:cNvSpPr/>
          <p:nvPr/>
        </p:nvSpPr>
        <p:spPr>
          <a:xfrm>
            <a:off x="6738257" y="5399236"/>
            <a:ext cx="5091793" cy="693662"/>
          </a:xfrm>
          <a:prstGeom prst="round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i="0" dirty="0">
                <a:latin typeface="+mn-lt"/>
                <a:cs typeface="Arial" panose="020B0604020202020204" pitchFamily="34" charset="0"/>
              </a:rPr>
              <a:t>Research question:</a:t>
            </a:r>
          </a:p>
          <a:p>
            <a:r>
              <a:rPr lang="en-US" i="0" dirty="0">
                <a:latin typeface="+mn-lt"/>
                <a:cs typeface="Arial" panose="020B0604020202020204" pitchFamily="34" charset="0"/>
              </a:rPr>
              <a:t>How can we quantify riming from observations? </a:t>
            </a:r>
          </a:p>
        </p:txBody>
      </p:sp>
    </p:spTree>
    <p:extLst>
      <p:ext uri="{BB962C8B-B14F-4D97-AF65-F5344CB8AC3E}">
        <p14:creationId xmlns:p14="http://schemas.microsoft.com/office/powerpoint/2010/main" val="1282375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8AB628-F792-8DA2-1350-F7DB97F2C6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53A577BC-A73D-3778-08E9-76D907F5EB4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noProof="0" dirty="0"/>
              <a:t>Studying the Riming process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3EA8C8-2250-A95A-10F3-9A615924774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noProof="0" dirty="0"/>
              <a:t>Research Example II</a:t>
            </a:r>
          </a:p>
        </p:txBody>
      </p:sp>
      <p:pic>
        <p:nvPicPr>
          <p:cNvPr id="5" name="Picture 4" descr=" Sabine Doktorowski">
            <a:extLst>
              <a:ext uri="{FF2B5EF4-FFF2-40B4-BE49-F238E27FC236}">
                <a16:creationId xmlns:a16="http://schemas.microsoft.com/office/drawing/2014/main" id="{FA838B8D-0F0B-CB0D-03C6-6922CB6ED8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1744" y="4433965"/>
            <a:ext cx="1539741" cy="1539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A74EF4C-5DD5-7913-C20B-B5406BD5733C}"/>
              </a:ext>
            </a:extLst>
          </p:cNvPr>
          <p:cNvSpPr txBox="1"/>
          <p:nvPr/>
        </p:nvSpPr>
        <p:spPr>
          <a:xfrm>
            <a:off x="2291744" y="6015265"/>
            <a:ext cx="1539740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i="0" dirty="0">
                <a:latin typeface="+mn-lt"/>
                <a:cs typeface="Arial" panose="020B0604020202020204" pitchFamily="34" charset="0"/>
              </a:rPr>
              <a:t>Sabine </a:t>
            </a:r>
            <a:r>
              <a:rPr lang="en-US" sz="1400" i="0" dirty="0" err="1">
                <a:latin typeface="+mn-lt"/>
                <a:cs typeface="Arial" panose="020B0604020202020204" pitchFamily="34" charset="0"/>
              </a:rPr>
              <a:t>Hörnig</a:t>
            </a:r>
            <a:endParaRPr lang="en-US" sz="1400" i="0" dirty="0">
              <a:latin typeface="+mn-lt"/>
              <a:cs typeface="Arial" panose="020B0604020202020204" pitchFamily="34" charset="0"/>
            </a:endParaRPr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A8AAB7F2-F9FB-B31E-ADB3-7708B48C3D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783" y="4436683"/>
            <a:ext cx="1539741" cy="1539741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8F65E76-CA1B-5839-6893-34E7D6638516}"/>
              </a:ext>
            </a:extLst>
          </p:cNvPr>
          <p:cNvSpPr txBox="1"/>
          <p:nvPr/>
        </p:nvSpPr>
        <p:spPr>
          <a:xfrm>
            <a:off x="618306" y="6004379"/>
            <a:ext cx="1562217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i="0" noProof="0" dirty="0">
                <a:latin typeface="+mn-lt"/>
                <a:cs typeface="Arial" panose="020B0604020202020204" pitchFamily="34" charset="0"/>
              </a:rPr>
              <a:t> Nina Maherndl</a:t>
            </a:r>
          </a:p>
        </p:txBody>
      </p:sp>
      <p:pic>
        <p:nvPicPr>
          <p:cNvPr id="12292" name="Picture 4">
            <a:extLst>
              <a:ext uri="{FF2B5EF4-FFF2-40B4-BE49-F238E27FC236}">
                <a16:creationId xmlns:a16="http://schemas.microsoft.com/office/drawing/2014/main" id="{80CD180C-52E1-0C4F-744F-85D91EE763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7605" y="3769511"/>
            <a:ext cx="1896979" cy="737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175A24F-761E-EF43-6F22-4FE866BA51EF}"/>
              </a:ext>
            </a:extLst>
          </p:cNvPr>
          <p:cNvSpPr txBox="1"/>
          <p:nvPr/>
        </p:nvSpPr>
        <p:spPr>
          <a:xfrm>
            <a:off x="3956446" y="6015265"/>
            <a:ext cx="1539741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dirty="0">
                <a:latin typeface="+mn-lt"/>
                <a:cs typeface="Arial" panose="020B0604020202020204" pitchFamily="34" charset="0"/>
              </a:rPr>
              <a:t>Veronika </a:t>
            </a:r>
            <a:r>
              <a:rPr lang="en-US" sz="1400" dirty="0" err="1">
                <a:latin typeface="+mn-lt"/>
                <a:cs typeface="Arial" panose="020B0604020202020204" pitchFamily="34" charset="0"/>
              </a:rPr>
              <a:t>Ettrichrätz</a:t>
            </a:r>
            <a:endParaRPr lang="en-US" sz="1400" i="0" dirty="0">
              <a:latin typeface="+mn-lt"/>
              <a:cs typeface="Arial" panose="020B0604020202020204" pitchFamily="34" charset="0"/>
            </a:endParaRPr>
          </a:p>
        </p:txBody>
      </p:sp>
      <p:pic>
        <p:nvPicPr>
          <p:cNvPr id="12" name="Picture 2" descr="DFG - Priority Programme “Net-Zero Concrete” (SPP 2436) – Institute of  Construction and Building Materials – TU Darmstadt">
            <a:extLst>
              <a:ext uri="{FF2B5EF4-FFF2-40B4-BE49-F238E27FC236}">
                <a16:creationId xmlns:a16="http://schemas.microsoft.com/office/drawing/2014/main" id="{04762343-912C-7BD6-A1CF-BD437DDBC2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55" b="31055"/>
          <a:stretch/>
        </p:blipFill>
        <p:spPr bwMode="auto">
          <a:xfrm>
            <a:off x="5481775" y="4827996"/>
            <a:ext cx="2428079" cy="757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C4B5ED6-2628-6BBC-0473-F344BD78D2C8}"/>
              </a:ext>
            </a:extLst>
          </p:cNvPr>
          <p:cNvSpPr txBox="1"/>
          <p:nvPr/>
        </p:nvSpPr>
        <p:spPr>
          <a:xfrm>
            <a:off x="5947605" y="5592970"/>
            <a:ext cx="121411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i="0" dirty="0">
                <a:latin typeface="+mn-lt"/>
                <a:cs typeface="Arial" panose="020B0604020202020204" pitchFamily="34" charset="0"/>
              </a:rPr>
              <a:t>SPP PROM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13481C9-A2EF-3849-ABF9-91A8A0687851}"/>
              </a:ext>
            </a:extLst>
          </p:cNvPr>
          <p:cNvSpPr txBox="1"/>
          <p:nvPr/>
        </p:nvSpPr>
        <p:spPr>
          <a:xfrm>
            <a:off x="5947605" y="5905883"/>
            <a:ext cx="1380186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i="0" dirty="0">
                <a:latin typeface="+mn-lt"/>
                <a:cs typeface="Arial" panose="020B0604020202020204" pitchFamily="34" charset="0"/>
              </a:rPr>
              <a:t>TR 172 (AC)</a:t>
            </a:r>
            <a:r>
              <a:rPr lang="en-US" i="0" baseline="30000" dirty="0">
                <a:latin typeface="+mn-lt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7842037-1FFA-F6E9-E15A-4190E7616652}"/>
              </a:ext>
            </a:extLst>
          </p:cNvPr>
          <p:cNvSpPr txBox="1"/>
          <p:nvPr/>
        </p:nvSpPr>
        <p:spPr>
          <a:xfrm>
            <a:off x="5947605" y="4582912"/>
            <a:ext cx="3073470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i="0" dirty="0">
                <a:latin typeface="+mn-lt"/>
                <a:cs typeface="Arial" panose="020B0604020202020204" pitchFamily="34" charset="0"/>
              </a:rPr>
              <a:t>EE 11 cand. mission WIVERN</a:t>
            </a:r>
          </a:p>
        </p:txBody>
      </p:sp>
      <p:pic>
        <p:nvPicPr>
          <p:cNvPr id="12294" name="Picture 6" descr="Veronika Ettrichrätz – Dresden, Sachsen, Deutschland | Berufliches Profil |  LinkedIn">
            <a:extLst>
              <a:ext uri="{FF2B5EF4-FFF2-40B4-BE49-F238E27FC236}">
                <a16:creationId xmlns:a16="http://schemas.microsoft.com/office/drawing/2014/main" id="{65586E63-F6CE-ED96-1398-5FE7D77D03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6446" y="4433964"/>
            <a:ext cx="1539741" cy="1539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75252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31A4D8-5EED-2526-7BD5-BC2A1BC9A4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Combined Riming retrieval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705BAE-50B7-17AE-8572-7B0E305A9E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519451"/>
            <a:ext cx="5269653" cy="4606182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noProof="0" dirty="0"/>
              <a:t>Use aggregation and riming model to estimate scattering properties and mass-size relations of rimed aggregates </a:t>
            </a:r>
          </a:p>
          <a:p>
            <a:endParaRPr lang="en-US" noProof="0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142478D-97F5-A8E9-6CA4-1E0CE2AC6AC2}"/>
              </a:ext>
            </a:extLst>
          </p:cNvPr>
          <p:cNvPicPr>
            <a:picLocks noGrp="1" noChangeAspect="1"/>
          </p:cNvPicPr>
          <p:nvPr>
            <p:ph idx="14"/>
          </p:nvPr>
        </p:nvPicPr>
        <p:blipFill>
          <a:blip r:embed="rId3"/>
          <a:stretch>
            <a:fillRect/>
          </a:stretch>
        </p:blipFill>
        <p:spPr>
          <a:xfrm>
            <a:off x="6096000" y="2381106"/>
            <a:ext cx="5283200" cy="2957443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FC27A8-D957-FB85-3767-D85C2E792D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E6F2A070-8A77-484A-BFE7-6B1E5C215647}" type="slidenum">
              <a:rPr lang="en-US" sz="1333" noProof="0" smtClean="0">
                <a:solidFill>
                  <a:srgbClr val="D841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3</a:t>
            </a:fld>
            <a:endParaRPr lang="en-US" sz="1333" noProof="0" dirty="0">
              <a:solidFill>
                <a:srgbClr val="D841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745414B-5B7D-1FF9-8AE1-BD0535794043}"/>
              </a:ext>
            </a:extLst>
          </p:cNvPr>
          <p:cNvGrpSpPr/>
          <p:nvPr/>
        </p:nvGrpSpPr>
        <p:grpSpPr>
          <a:xfrm>
            <a:off x="6191208" y="1486081"/>
            <a:ext cx="5486398" cy="4402946"/>
            <a:chOff x="2209800" y="1821287"/>
            <a:chExt cx="4330148" cy="3475032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94EFB7E3-7773-901A-8378-5A0F03F6589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r="54774"/>
            <a:stretch/>
          </p:blipFill>
          <p:spPr>
            <a:xfrm>
              <a:off x="2209800" y="1821287"/>
              <a:ext cx="3515139" cy="3475032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01141F0-FD5B-45AE-D260-173CEA25B21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90537" r="-1023"/>
            <a:stretch/>
          </p:blipFill>
          <p:spPr>
            <a:xfrm>
              <a:off x="5724939" y="1821287"/>
              <a:ext cx="815009" cy="3475032"/>
            </a:xfrm>
            <a:prstGeom prst="rect">
              <a:avLst/>
            </a:prstGeom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61B2DA05-D6D5-88B0-2A31-E4EC659C88A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9647" b="14181"/>
          <a:stretch/>
        </p:blipFill>
        <p:spPr>
          <a:xfrm>
            <a:off x="957961" y="3385710"/>
            <a:ext cx="5016500" cy="93835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7C52D24-5E4E-A969-B2C7-B568CDE9CDE7}"/>
              </a:ext>
            </a:extLst>
          </p:cNvPr>
          <p:cNvSpPr txBox="1"/>
          <p:nvPr/>
        </p:nvSpPr>
        <p:spPr>
          <a:xfrm>
            <a:off x="10690156" y="5471909"/>
            <a:ext cx="987450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i="0" dirty="0">
                <a:latin typeface="+mn-lt"/>
                <a:cs typeface="Arial" panose="020B0604020202020204" pitchFamily="34" charset="0"/>
              </a:rPr>
              <a:t>No riming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68AAD39-A1FE-2A84-261D-024FAF9985BC}"/>
              </a:ext>
            </a:extLst>
          </p:cNvPr>
          <p:cNvSpPr txBox="1"/>
          <p:nvPr/>
        </p:nvSpPr>
        <p:spPr>
          <a:xfrm>
            <a:off x="10690156" y="1468769"/>
            <a:ext cx="820738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dirty="0">
                <a:latin typeface="+mn-lt"/>
                <a:cs typeface="Arial" panose="020B0604020202020204" pitchFamily="34" charset="0"/>
              </a:rPr>
              <a:t>G</a:t>
            </a:r>
            <a:r>
              <a:rPr lang="en-US" i="0" dirty="0">
                <a:latin typeface="+mn-lt"/>
                <a:cs typeface="Arial" panose="020B0604020202020204" pitchFamily="34" charset="0"/>
              </a:rPr>
              <a:t>raupel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625AE88A-5ACC-01C4-0D7F-AD44DA79F74D}"/>
                  </a:ext>
                </a:extLst>
              </p:cNvPr>
              <p:cNvSpPr txBox="1"/>
              <p:nvPr/>
            </p:nvSpPr>
            <p:spPr>
              <a:xfrm>
                <a:off x="7771040" y="5889027"/>
                <a:ext cx="1807739" cy="32508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𝑚</m:t>
                      </m:r>
                      <m:d>
                        <m:dPr>
                          <m:ctrlPr>
                            <a:rPr lang="de-DE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𝐷</m:t>
                          </m:r>
                        </m:e>
                      </m:d>
                      <m:r>
                        <a:rPr lang="de-DE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𝑎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𝑚</m:t>
                          </m:r>
                        </m:sub>
                      </m:sSub>
                      <m:sSubSup>
                        <m:sSubSupPr>
                          <m:ctrlPr>
                            <a:rPr lang="de-DE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Sup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𝐷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𝑚𝑎𝑥</m:t>
                          </m:r>
                        </m:sub>
                        <m:sup>
                          <m:sSub>
                            <m:sSubPr>
                              <m:ctrlPr>
                                <a:rPr lang="de-DE" i="1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de-DE" i="1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𝑚</m:t>
                              </m:r>
                            </m:sub>
                          </m:sSub>
                        </m:sup>
                      </m:sSubSup>
                    </m:oMath>
                  </m:oMathPara>
                </a14:m>
                <a:endParaRPr lang="en-US" i="0" dirty="0">
                  <a:latin typeface="+mn-lt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625AE88A-5ACC-01C4-0D7F-AD44DA79F7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71040" y="5889027"/>
                <a:ext cx="1807739" cy="325089"/>
              </a:xfrm>
              <a:prstGeom prst="rect">
                <a:avLst/>
              </a:prstGeom>
              <a:blipFill>
                <a:blip r:embed="rId6"/>
                <a:stretch>
                  <a:fillRect b="-148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C8D7E24A-932E-9655-B3E4-916F4FF2981D}"/>
              </a:ext>
            </a:extLst>
          </p:cNvPr>
          <p:cNvSpPr txBox="1"/>
          <p:nvPr/>
        </p:nvSpPr>
        <p:spPr>
          <a:xfrm>
            <a:off x="8674909" y="6395262"/>
            <a:ext cx="61007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noProof="0" dirty="0"/>
              <a:t>Maherndl et al. (2023)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3847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C0F9EA-717A-4781-1A06-191BB356E5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10DE91-2A87-CA85-514B-424A5687A0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Combined Riming retrieval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230622-C55C-0FF5-F179-4745D9268A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519451"/>
            <a:ext cx="5269653" cy="4606182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noProof="0" dirty="0"/>
              <a:t>Use aggregation and riming model to estimate scattering properties and mass-size relations of rimed aggregates </a:t>
            </a:r>
          </a:p>
          <a:p>
            <a:pPr marL="457200" indent="-457200">
              <a:buFont typeface="+mj-lt"/>
              <a:buAutoNum type="arabicPeriod"/>
            </a:pPr>
            <a:endParaRPr lang="en-US" noProof="0" dirty="0"/>
          </a:p>
          <a:p>
            <a:pPr marL="457200" indent="-457200">
              <a:buFont typeface="+mj-lt"/>
              <a:buAutoNum type="arabicPeriod"/>
            </a:pPr>
            <a:endParaRPr lang="en-US" noProof="0" dirty="0"/>
          </a:p>
          <a:p>
            <a:pPr marL="457200" indent="-457200">
              <a:buFont typeface="+mj-lt"/>
              <a:buAutoNum type="arabicPeriod"/>
            </a:pP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noProof="0" dirty="0"/>
              <a:t>Retrieve normalized rime mass M by combining collocated radar and in situ observations </a:t>
            </a:r>
          </a:p>
          <a:p>
            <a:pPr marL="457200" indent="-457200">
              <a:buFont typeface="+mj-lt"/>
              <a:buAutoNum type="arabicPeriod"/>
            </a:pPr>
            <a:endParaRPr lang="en-US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DAEDB1-4319-5CC0-AD34-B08D097AE4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E6F2A070-8A77-484A-BFE7-6B1E5C215647}" type="slidenum">
              <a:rPr lang="en-US" sz="1333" noProof="0" smtClean="0">
                <a:solidFill>
                  <a:srgbClr val="D841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4</a:t>
            </a:fld>
            <a:endParaRPr lang="en-US" sz="1333" noProof="0" dirty="0">
              <a:solidFill>
                <a:srgbClr val="D841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79F2C19-D50A-56C3-7669-BA82DAD832C5}"/>
              </a:ext>
            </a:extLst>
          </p:cNvPr>
          <p:cNvGrpSpPr/>
          <p:nvPr/>
        </p:nvGrpSpPr>
        <p:grpSpPr>
          <a:xfrm>
            <a:off x="6190771" y="2781242"/>
            <a:ext cx="5052202" cy="3453460"/>
            <a:chOff x="6190771" y="2781242"/>
            <a:chExt cx="5052202" cy="3453460"/>
          </a:xfrm>
        </p:grpSpPr>
        <p:pic>
          <p:nvPicPr>
            <p:cNvPr id="20484" name="Picture 4" descr="Camera Icon Grafik Von rudezstudio · Creative Fabrica">
              <a:extLst>
                <a:ext uri="{FF2B5EF4-FFF2-40B4-BE49-F238E27FC236}">
                  <a16:creationId xmlns:a16="http://schemas.microsoft.com/office/drawing/2014/main" id="{9FE85724-5C6E-C77A-B3B4-F8DBDF8C84D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9182897" y="4536443"/>
              <a:ext cx="1553745" cy="11571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486" name="Picture 6" descr="Snow, crystal, forecast, snowflake, winter, flake, weather icon - Download  on Iconfinder">
              <a:extLst>
                <a:ext uri="{FF2B5EF4-FFF2-40B4-BE49-F238E27FC236}">
                  <a16:creationId xmlns:a16="http://schemas.microsoft.com/office/drawing/2014/main" id="{99309885-14DB-AFE0-BFC5-72EE02A3A8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81944" y="3892745"/>
              <a:ext cx="578552" cy="5785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6" descr="Snow, crystal, forecast, snowflake, winter, flake, weather icon - Download  on Iconfinder">
              <a:extLst>
                <a:ext uri="{FF2B5EF4-FFF2-40B4-BE49-F238E27FC236}">
                  <a16:creationId xmlns:a16="http://schemas.microsoft.com/office/drawing/2014/main" id="{1AA7FE6B-F82B-C8F4-B839-96633FA047A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056478">
              <a:off x="7940036" y="4559003"/>
              <a:ext cx="578552" cy="5785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6" descr="Snow, crystal, forecast, snowflake, winter, flake, weather icon - Download  on Iconfinder">
              <a:extLst>
                <a:ext uri="{FF2B5EF4-FFF2-40B4-BE49-F238E27FC236}">
                  <a16:creationId xmlns:a16="http://schemas.microsoft.com/office/drawing/2014/main" id="{0D729EF1-BEA6-901C-73FD-EAC13FA6BC9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36754" y="4096418"/>
              <a:ext cx="578552" cy="5785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6" descr="Snow, crystal, forecast, snowflake, winter, flake, weather icon - Download  on Iconfinder">
              <a:extLst>
                <a:ext uri="{FF2B5EF4-FFF2-40B4-BE49-F238E27FC236}">
                  <a16:creationId xmlns:a16="http://schemas.microsoft.com/office/drawing/2014/main" id="{7FC75ECB-7091-E7E8-C9E1-A9C9D7A1B34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33356" y="4615322"/>
              <a:ext cx="578552" cy="5785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6" descr="Snow, crystal, forecast, snowflake, winter, flake, weather icon - Download  on Iconfinder">
              <a:extLst>
                <a:ext uri="{FF2B5EF4-FFF2-40B4-BE49-F238E27FC236}">
                  <a16:creationId xmlns:a16="http://schemas.microsoft.com/office/drawing/2014/main" id="{C32FB925-01D6-7B02-8031-CB9CCA0D709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93585" y="5042641"/>
              <a:ext cx="578552" cy="5785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CCCE39E-61C7-B739-683F-00871BDC798A}"/>
                </a:ext>
              </a:extLst>
            </p:cNvPr>
            <p:cNvSpPr txBox="1"/>
            <p:nvPr/>
          </p:nvSpPr>
          <p:spPr>
            <a:xfrm>
              <a:off x="8844881" y="5675371"/>
              <a:ext cx="2398092" cy="55399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i="0" dirty="0">
                  <a:latin typeface="+mn-lt"/>
                  <a:cs typeface="Arial" panose="020B0604020202020204" pitchFamily="34" charset="0"/>
                </a:rPr>
                <a:t>in situ</a:t>
              </a:r>
            </a:p>
            <a:p>
              <a:pPr algn="ctr"/>
              <a:r>
                <a:rPr lang="en-US" dirty="0">
                  <a:latin typeface="+mn-lt"/>
                  <a:cs typeface="Arial" panose="020B0604020202020204" pitchFamily="34" charset="0"/>
                </a:rPr>
                <a:t>particle size distribution</a:t>
              </a:r>
              <a:endParaRPr lang="en-US" i="0" dirty="0">
                <a:latin typeface="+mn-lt"/>
                <a:cs typeface="Arial" panose="020B0604020202020204" pitchFamily="34" charset="0"/>
              </a:endParaRPr>
            </a:p>
          </p:txBody>
        </p:sp>
        <p:pic>
          <p:nvPicPr>
            <p:cNvPr id="16" name="Picture 6" descr="Snow, crystal, forecast, snowflake, winter, flake, weather icon - Download  on Iconfinder">
              <a:extLst>
                <a:ext uri="{FF2B5EF4-FFF2-40B4-BE49-F238E27FC236}">
                  <a16:creationId xmlns:a16="http://schemas.microsoft.com/office/drawing/2014/main" id="{E122DD09-B0F3-6B56-E352-A6909442120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36500" y="3681101"/>
              <a:ext cx="578552" cy="5785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6" descr="Snow, crystal, forecast, snowflake, winter, flake, weather icon - Download  on Iconfinder">
              <a:extLst>
                <a:ext uri="{FF2B5EF4-FFF2-40B4-BE49-F238E27FC236}">
                  <a16:creationId xmlns:a16="http://schemas.microsoft.com/office/drawing/2014/main" id="{3FE35FAE-C53F-C342-55C5-44338B033C4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75418" y="2781242"/>
              <a:ext cx="578552" cy="5785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6" descr="Snow, crystal, forecast, snowflake, winter, flake, weather icon - Download  on Iconfinder">
              <a:extLst>
                <a:ext uri="{FF2B5EF4-FFF2-40B4-BE49-F238E27FC236}">
                  <a16:creationId xmlns:a16="http://schemas.microsoft.com/office/drawing/2014/main" id="{BE41832D-8204-3D63-55FB-24484C4E703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75418" y="5024340"/>
              <a:ext cx="578552" cy="5785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6" descr="Snow, crystal, forecast, snowflake, winter, flake, weather icon - Download  on Iconfinder">
              <a:extLst>
                <a:ext uri="{FF2B5EF4-FFF2-40B4-BE49-F238E27FC236}">
                  <a16:creationId xmlns:a16="http://schemas.microsoft.com/office/drawing/2014/main" id="{36369112-D433-BFA0-C971-1EFB2EF4542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77344" y="3412031"/>
              <a:ext cx="578552" cy="5785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6" descr="Snow, crystal, forecast, snowflake, winter, flake, weather icon - Download  on Iconfinder">
              <a:extLst>
                <a:ext uri="{FF2B5EF4-FFF2-40B4-BE49-F238E27FC236}">
                  <a16:creationId xmlns:a16="http://schemas.microsoft.com/office/drawing/2014/main" id="{E4965362-06C2-431E-37D2-113F679F35F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20713" y="2929985"/>
              <a:ext cx="578552" cy="5785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6" descr="Snow, crystal, forecast, snowflake, winter, flake, weather icon - Download  on Iconfinder">
              <a:extLst>
                <a:ext uri="{FF2B5EF4-FFF2-40B4-BE49-F238E27FC236}">
                  <a16:creationId xmlns:a16="http://schemas.microsoft.com/office/drawing/2014/main" id="{1C91C985-FC45-835D-C85D-A5885D3ECB3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60708" y="2983733"/>
              <a:ext cx="578552" cy="5785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6" descr="Snow, crystal, forecast, snowflake, winter, flake, weather icon - Download  on Iconfinder">
              <a:extLst>
                <a:ext uri="{FF2B5EF4-FFF2-40B4-BE49-F238E27FC236}">
                  <a16:creationId xmlns:a16="http://schemas.microsoft.com/office/drawing/2014/main" id="{945D84B0-AA8C-BFC3-3450-8C6CEC5724A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25097" y="4190048"/>
              <a:ext cx="578552" cy="5785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A4A095B7-88CF-5FDA-63FA-BE9035C24483}"/>
                </a:ext>
              </a:extLst>
            </p:cNvPr>
            <p:cNvGrpSpPr/>
            <p:nvPr/>
          </p:nvGrpSpPr>
          <p:grpSpPr>
            <a:xfrm>
              <a:off x="6316628" y="3631264"/>
              <a:ext cx="4353632" cy="2249753"/>
              <a:chOff x="6316628" y="3631264"/>
              <a:chExt cx="4353632" cy="2249753"/>
            </a:xfrm>
          </p:grpSpPr>
          <p:pic>
            <p:nvPicPr>
              <p:cNvPr id="20482" name="Picture 2" descr="Radar Icon - Free Icons">
                <a:extLst>
                  <a:ext uri="{FF2B5EF4-FFF2-40B4-BE49-F238E27FC236}">
                    <a16:creationId xmlns:a16="http://schemas.microsoft.com/office/drawing/2014/main" id="{79B2DD78-96B1-9525-418E-0D1694F2847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082914">
                <a:off x="6316628" y="4608478"/>
                <a:ext cx="1272539" cy="127253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3" name="Triangle 12">
                <a:extLst>
                  <a:ext uri="{FF2B5EF4-FFF2-40B4-BE49-F238E27FC236}">
                    <a16:creationId xmlns:a16="http://schemas.microsoft.com/office/drawing/2014/main" id="{36030FAB-D56E-C9CC-E87D-727FA166094C}"/>
                  </a:ext>
                </a:extLst>
              </p:cNvPr>
              <p:cNvSpPr/>
              <p:nvPr/>
            </p:nvSpPr>
            <p:spPr>
              <a:xfrm rot="14244199">
                <a:off x="8613705" y="2274791"/>
                <a:ext cx="700082" cy="3413028"/>
              </a:xfrm>
              <a:prstGeom prst="triangle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0F317684-D9A9-6ED5-83C8-2B2C6790F51D}"/>
                  </a:ext>
                </a:extLst>
              </p:cNvPr>
              <p:cNvSpPr/>
              <p:nvPr/>
            </p:nvSpPr>
            <p:spPr>
              <a:xfrm>
                <a:off x="6318868" y="5588953"/>
                <a:ext cx="562486" cy="20918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n>
                    <a:solidFill>
                      <a:schemeClr val="bg1"/>
                    </a:solidFill>
                  </a:ln>
                </a:endParaRPr>
              </a:p>
            </p:txBody>
          </p: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C869BAA-D033-A68A-1A89-95989DC66C33}"/>
                </a:ext>
              </a:extLst>
            </p:cNvPr>
            <p:cNvSpPr txBox="1"/>
            <p:nvPr/>
          </p:nvSpPr>
          <p:spPr>
            <a:xfrm>
              <a:off x="6190771" y="5680704"/>
              <a:ext cx="1205458" cy="55399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i="0" dirty="0">
                  <a:latin typeface="+mn-lt"/>
                  <a:cs typeface="Arial" panose="020B0604020202020204" pitchFamily="34" charset="0"/>
                </a:rPr>
                <a:t>Cloud radar</a:t>
              </a:r>
            </a:p>
            <a:p>
              <a:pPr algn="ctr"/>
              <a:r>
                <a:rPr lang="en-US" dirty="0">
                  <a:latin typeface="+mn-lt"/>
                  <a:cs typeface="Arial" panose="020B0604020202020204" pitchFamily="34" charset="0"/>
                </a:rPr>
                <a:t>reflectivity</a:t>
              </a:r>
              <a:endParaRPr lang="en-US" i="0" baseline="-25000" dirty="0">
                <a:latin typeface="+mn-lt"/>
                <a:cs typeface="Arial" panose="020B0604020202020204" pitchFamily="34" charset="0"/>
              </a:endParaRPr>
            </a:p>
          </p:txBody>
        </p:sp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A32C7213-384C-A585-3FA0-2C61E02B7F42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9647" b="14181"/>
          <a:stretch/>
        </p:blipFill>
        <p:spPr>
          <a:xfrm>
            <a:off x="957961" y="3385710"/>
            <a:ext cx="5016500" cy="93835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F58F817-BB5C-C651-8B54-8428B7DBCF9F}"/>
              </a:ext>
            </a:extLst>
          </p:cNvPr>
          <p:cNvSpPr txBox="1"/>
          <p:nvPr/>
        </p:nvSpPr>
        <p:spPr>
          <a:xfrm>
            <a:off x="8866620" y="6386400"/>
            <a:ext cx="2212529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noProof="0" dirty="0"/>
              <a:t>Maherndl et al. (2024a)</a:t>
            </a:r>
            <a:endParaRPr lang="en-US" i="0" dirty="0">
              <a:latin typeface="+mn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61826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32048F-5820-7776-1E07-A60879851A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Riming in clouds with low liquid water paths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DAA052C1-0CC6-B109-69B7-C122AE9839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" y="2777454"/>
            <a:ext cx="3216811" cy="3197433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4BB5EF-75D0-B450-2BDD-161D60FCBCF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b="1" cap="none" dirty="0"/>
              <a:t>Apply retrieval to airborne data from HALO-(AC)</a:t>
            </a:r>
            <a:r>
              <a:rPr lang="en-US" b="1" cap="none" baseline="30000" dirty="0"/>
              <a:t>3</a:t>
            </a:r>
            <a:endParaRPr lang="en-US" b="1" cap="none" dirty="0"/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B243BBC1-1A25-5464-8B9B-1B9249AE68B0}"/>
              </a:ext>
            </a:extLst>
          </p:cNvPr>
          <p:cNvPicPr>
            <a:picLocks noGrp="1" noChangeAspect="1"/>
          </p:cNvPicPr>
          <p:nvPr>
            <p:ph idx="14"/>
          </p:nvPr>
        </p:nvPicPr>
        <p:blipFill>
          <a:blip r:embed="rId3"/>
          <a:srcRect t="20007"/>
          <a:stretch/>
        </p:blipFill>
        <p:spPr>
          <a:xfrm>
            <a:off x="6220092" y="2834268"/>
            <a:ext cx="5283200" cy="2215047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5E8A6D-C3DC-F899-E282-E52D05ADCD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E6F2A070-8A77-484A-BFE7-6B1E5C215647}" type="slidenum">
              <a:rPr lang="en-US" altLang="de-DE" sz="1333" noProof="0" smtClean="0">
                <a:solidFill>
                  <a:srgbClr val="D841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5</a:t>
            </a:fld>
            <a:endParaRPr lang="en-US" altLang="de-DE" sz="1333" noProof="0">
              <a:solidFill>
                <a:srgbClr val="D841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02FCDBA-7F41-ED86-22D1-01D21636EB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8877" y="2364328"/>
            <a:ext cx="2681215" cy="337984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F97C36D-AF89-B6CF-C573-C4E175A9D263}"/>
              </a:ext>
            </a:extLst>
          </p:cNvPr>
          <p:cNvSpPr txBox="1"/>
          <p:nvPr/>
        </p:nvSpPr>
        <p:spPr>
          <a:xfrm>
            <a:off x="6856743" y="5117049"/>
            <a:ext cx="464654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0" dirty="0">
                <a:latin typeface="+mn-lt"/>
                <a:cs typeface="Arial" panose="020B0604020202020204" pitchFamily="34" charset="0"/>
              </a:rPr>
              <a:t>~80% of cloud</a:t>
            </a:r>
            <a:r>
              <a:rPr lang="en-US" dirty="0">
                <a:latin typeface="+mn-lt"/>
                <a:cs typeface="Arial" panose="020B0604020202020204" pitchFamily="34" charset="0"/>
              </a:rPr>
              <a:t>s LWP &lt; 40 g/m</a:t>
            </a:r>
            <a:r>
              <a:rPr lang="en-US" baseline="30000" dirty="0">
                <a:latin typeface="+mn-lt"/>
                <a:cs typeface="Arial" panose="020B0604020202020204" pitchFamily="34" charset="0"/>
              </a:rPr>
              <a:t>2</a:t>
            </a:r>
            <a:r>
              <a:rPr lang="en-US" dirty="0">
                <a:latin typeface="+mn-lt"/>
                <a:cs typeface="Arial" panose="020B0604020202020204" pitchFamily="34" charset="0"/>
              </a:rPr>
              <a:t> are rimed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0" dirty="0">
                <a:latin typeface="+mn-lt"/>
                <a:cs typeface="Arial" panose="020B0604020202020204" pitchFamily="34" charset="0"/>
              </a:rPr>
              <a:t>Does turbulence extent the contact time between ice and liquid?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D77F021-DEFF-B7F4-4F78-E9870E6C358F}"/>
              </a:ext>
            </a:extLst>
          </p:cNvPr>
          <p:cNvSpPr txBox="1"/>
          <p:nvPr/>
        </p:nvSpPr>
        <p:spPr>
          <a:xfrm>
            <a:off x="609600" y="2280270"/>
            <a:ext cx="2292626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i="0" dirty="0">
                <a:latin typeface="+mn-lt"/>
                <a:cs typeface="Arial" panose="020B0604020202020204" pitchFamily="34" charset="0"/>
              </a:rPr>
              <a:t>Collocated radar </a:t>
            </a:r>
            <a:r>
              <a:rPr lang="en-US" dirty="0">
                <a:latin typeface="+mn-lt"/>
                <a:cs typeface="Arial" panose="020B0604020202020204" pitchFamily="34" charset="0"/>
              </a:rPr>
              <a:t>and in situ observations</a:t>
            </a:r>
            <a:endParaRPr lang="en-US" i="0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87028C8-8586-167F-9C5B-60C96AF07291}"/>
              </a:ext>
            </a:extLst>
          </p:cNvPr>
          <p:cNvSpPr txBox="1"/>
          <p:nvPr/>
        </p:nvSpPr>
        <p:spPr>
          <a:xfrm>
            <a:off x="8861692" y="6424252"/>
            <a:ext cx="2321148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i="0" dirty="0">
                <a:latin typeface="+mn-lt"/>
                <a:cs typeface="Arial" panose="020B0604020202020204" pitchFamily="34" charset="0"/>
              </a:rPr>
              <a:t>Maherndl et al (</a:t>
            </a:r>
            <a:r>
              <a:rPr lang="en-US" dirty="0">
                <a:latin typeface="+mn-lt"/>
                <a:cs typeface="Arial" panose="020B0604020202020204" pitchFamily="34" charset="0"/>
              </a:rPr>
              <a:t>2024a</a:t>
            </a:r>
            <a:r>
              <a:rPr lang="en-US" i="0" dirty="0">
                <a:latin typeface="+mn-lt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3" name="Content Placeholder 12">
            <a:extLst>
              <a:ext uri="{FF2B5EF4-FFF2-40B4-BE49-F238E27FC236}">
                <a16:creationId xmlns:a16="http://schemas.microsoft.com/office/drawing/2014/main" id="{2EDA654A-2982-AAF7-FB39-3F9B176C032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748" b="95009"/>
          <a:stretch/>
        </p:blipFill>
        <p:spPr>
          <a:xfrm>
            <a:off x="6220092" y="2755497"/>
            <a:ext cx="5283200" cy="89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308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056AC6-2BB1-F362-2010-43C36BCEE3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0C1B42-E0A2-384B-E12B-18C931C869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Video In Situ Snowfall sensor (VISSS)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EAF501-A597-E186-FE11-C103F82078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1" y="1631323"/>
            <a:ext cx="5859155" cy="4505599"/>
          </a:xfrm>
        </p:spPr>
        <p:txBody>
          <a:bodyPr/>
          <a:lstStyle/>
          <a:p>
            <a:r>
              <a:rPr lang="en-US" noProof="0" dirty="0">
                <a:latin typeface="Arial" panose="020B0604020202020204" pitchFamily="34" charset="0"/>
                <a:cs typeface="Arial" panose="020B0604020202020204" pitchFamily="34" charset="0"/>
              </a:rPr>
              <a:t>use two cameras to observe from two angles and constrain observation volume</a:t>
            </a:r>
          </a:p>
          <a:p>
            <a:r>
              <a:rPr lang="en-US" noProof="0" dirty="0">
                <a:latin typeface="Arial" panose="020B0604020202020204" pitchFamily="34" charset="0"/>
                <a:cs typeface="Arial" panose="020B0604020202020204" pitchFamily="34" charset="0"/>
              </a:rPr>
              <a:t>combine high resolution images (42 to </a:t>
            </a:r>
            <a:r>
              <a:rPr lang="en-US" sz="2400" noProof="0" dirty="0">
                <a:latin typeface="Arial" panose="020B0604020202020204" pitchFamily="34" charset="0"/>
                <a:cs typeface="Arial" panose="020B0604020202020204" pitchFamily="34" charset="0"/>
              </a:rPr>
              <a:t>59 </a:t>
            </a:r>
            <a:r>
              <a:rPr lang="en-US" sz="2400" noProof="0" dirty="0" err="1">
                <a:latin typeface="Arial" panose="020B0604020202020204" pitchFamily="34" charset="0"/>
                <a:cs typeface="Arial" panose="020B0604020202020204" pitchFamily="34" charset="0"/>
              </a:rPr>
              <a:t>μm</a:t>
            </a:r>
            <a:r>
              <a:rPr lang="en-US" sz="2400" noProof="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noProof="0" dirty="0">
                <a:latin typeface="Arial" panose="020B0604020202020204" pitchFamily="34" charset="0"/>
                <a:cs typeface="Arial" panose="020B0604020202020204" pitchFamily="34" charset="0"/>
              </a:rPr>
              <a:t>and large sampling volume (up to </a:t>
            </a:r>
            <a:r>
              <a:rPr lang="en-US" sz="2400" noProof="0" dirty="0">
                <a:latin typeface="Arial" panose="020B0604020202020204" pitchFamily="34" charset="0"/>
                <a:cs typeface="Arial" panose="020B0604020202020204" pitchFamily="34" charset="0"/>
              </a:rPr>
              <a:t>75 x 75 x 61 </a:t>
            </a:r>
            <a:r>
              <a:rPr lang="en-US" noProof="0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2400" noProof="0" dirty="0">
                <a:latin typeface="Arial" panose="020B0604020202020204" pitchFamily="34" charset="0"/>
                <a:cs typeface="Arial" panose="020B0604020202020204" pitchFamily="34" charset="0"/>
              </a:rPr>
              <a:t>m)</a:t>
            </a:r>
          </a:p>
          <a:p>
            <a:r>
              <a:rPr lang="en-US" noProof="0" dirty="0">
                <a:latin typeface="Arial" panose="020B0604020202020204" pitchFamily="34" charset="0"/>
                <a:cs typeface="Arial" panose="020B0604020202020204" pitchFamily="34" charset="0"/>
              </a:rPr>
              <a:t>high framerate (150 - 270 Hz) allows for tracking of particles</a:t>
            </a:r>
          </a:p>
          <a:p>
            <a:r>
              <a:rPr lang="en-US" noProof="0" dirty="0">
                <a:latin typeface="Arial" panose="020B0604020202020204" pitchFamily="34" charset="0"/>
                <a:cs typeface="Arial" panose="020B0604020202020204" pitchFamily="34" charset="0"/>
              </a:rPr>
              <a:t>minimize wind disturbance</a:t>
            </a:r>
          </a:p>
          <a:p>
            <a:r>
              <a:rPr lang="en-US" noProof="0" dirty="0">
                <a:latin typeface="Arial" panose="020B0604020202020204" pitchFamily="34" charset="0"/>
                <a:cs typeface="Arial" panose="020B0604020202020204" pitchFamily="34" charset="0"/>
              </a:rPr>
              <a:t>open source hardware &amp; software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24E609-0F54-8242-E9E0-E32422903F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FCF9BA9-AB08-46E1-A235-3AC71B2FE2C1}" type="slidenum">
              <a:rPr lang="en-US" sz="1333" noProof="0" smtClean="0">
                <a:solidFill>
                  <a:srgbClr val="D841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6</a:t>
            </a:fld>
            <a:endParaRPr lang="en-US" sz="1333" noProof="0" dirty="0">
              <a:solidFill>
                <a:srgbClr val="D841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C69D160C-D252-EC29-CC8F-6B40C456F3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2603" y="1418166"/>
            <a:ext cx="5117730" cy="250690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E03B5A8-F750-B1E5-DC84-60191915CA74}"/>
              </a:ext>
            </a:extLst>
          </p:cNvPr>
          <p:cNvSpPr txBox="1"/>
          <p:nvPr/>
        </p:nvSpPr>
        <p:spPr>
          <a:xfrm>
            <a:off x="9822269" y="6521027"/>
            <a:ext cx="1271182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200" i="0" noProof="0" dirty="0">
                <a:latin typeface="+mn-lt"/>
                <a:cs typeface="Arial" panose="020B0604020202020204" pitchFamily="34" charset="0"/>
              </a:rPr>
              <a:t>Maahn et al., 2024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E9FD608-B995-8370-09D1-C0A2F45B4BE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30700" r="7165" b="7494"/>
          <a:stretch/>
        </p:blipFill>
        <p:spPr>
          <a:xfrm>
            <a:off x="6468756" y="3884122"/>
            <a:ext cx="4991577" cy="2213270"/>
          </a:xfrm>
          <a:prstGeom prst="rect">
            <a:avLst/>
          </a:prstGeom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C131D7DF-2CA1-0873-2907-0C422EE556D5}"/>
              </a:ext>
            </a:extLst>
          </p:cNvPr>
          <p:cNvSpPr/>
          <p:nvPr/>
        </p:nvSpPr>
        <p:spPr>
          <a:xfrm>
            <a:off x="918515" y="5786437"/>
            <a:ext cx="4053536" cy="563641"/>
          </a:xfrm>
          <a:prstGeom prst="round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i="0" dirty="0">
                <a:latin typeface="+mn-lt"/>
                <a:cs typeface="Arial" panose="020B0604020202020204" pitchFamily="34" charset="0"/>
              </a:rPr>
              <a:t>Why develop your own instrument?</a:t>
            </a:r>
          </a:p>
        </p:txBody>
      </p:sp>
    </p:spTree>
    <p:extLst>
      <p:ext uri="{BB962C8B-B14F-4D97-AF65-F5344CB8AC3E}">
        <p14:creationId xmlns:p14="http://schemas.microsoft.com/office/powerpoint/2010/main" val="1753317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35E065-A464-4579-AEE9-7848DE7AFD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8117EF-392D-0839-60B1-60E562805E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Established in situ sensors</a:t>
            </a:r>
          </a:p>
        </p:txBody>
      </p:sp>
      <p:pic>
        <p:nvPicPr>
          <p:cNvPr id="15" name="Content Placeholder 14">
            <a:extLst>
              <a:ext uri="{FF2B5EF4-FFF2-40B4-BE49-F238E27FC236}">
                <a16:creationId xmlns:a16="http://schemas.microsoft.com/office/drawing/2014/main" id="{E2C0A2BE-0476-D74A-2790-91F2C406D0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t="29119"/>
          <a:stretch/>
        </p:blipFill>
        <p:spPr>
          <a:xfrm>
            <a:off x="727141" y="1897550"/>
            <a:ext cx="4003531" cy="378590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6CC68C-BD8F-9742-5556-8726B4641F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E6F2A070-8A77-484A-BFE7-6B1E5C215647}" type="slidenum">
              <a:rPr lang="en-US" sz="1333" noProof="0" smtClean="0">
                <a:solidFill>
                  <a:srgbClr val="D841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7</a:t>
            </a:fld>
            <a:endParaRPr lang="en-US" sz="1333" noProof="0" dirty="0">
              <a:solidFill>
                <a:srgbClr val="D841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54DC010-50FA-6825-67B9-80F1D77DDD0B}"/>
              </a:ext>
            </a:extLst>
          </p:cNvPr>
          <p:cNvGrpSpPr/>
          <p:nvPr/>
        </p:nvGrpSpPr>
        <p:grpSpPr>
          <a:xfrm>
            <a:off x="5366658" y="2164831"/>
            <a:ext cx="6098201" cy="4501136"/>
            <a:chOff x="5366658" y="2164831"/>
            <a:chExt cx="6098201" cy="4501136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7E71C64-7E9D-2E34-C102-2760B9A601E3}"/>
                </a:ext>
              </a:extLst>
            </p:cNvPr>
            <p:cNvSpPr txBox="1"/>
            <p:nvPr/>
          </p:nvSpPr>
          <p:spPr>
            <a:xfrm>
              <a:off x="6798463" y="5834970"/>
              <a:ext cx="3885679" cy="83099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i="0" noProof="0" dirty="0">
                  <a:latin typeface="Arial" panose="020B0604020202020204" pitchFamily="34" charset="0"/>
                  <a:cs typeface="Arial" panose="020B0604020202020204" pitchFamily="34" charset="0"/>
                </a:rPr>
                <a:t>Many low-quality particle observations</a:t>
              </a:r>
              <a:endParaRPr lang="en-US" noProof="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en-US" noProof="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en-US" i="0" noProof="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8A151501-BB0C-0F90-37E6-3D82C0B4F5B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8032" t="14863" r="7556" b="13055"/>
            <a:stretch/>
          </p:blipFill>
          <p:spPr>
            <a:xfrm>
              <a:off x="6569863" y="2164831"/>
              <a:ext cx="4894996" cy="3628876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70676BF-DC57-0F82-B13F-1B4C525B98AC}"/>
                </a:ext>
              </a:extLst>
            </p:cNvPr>
            <p:cNvSpPr txBox="1"/>
            <p:nvPr/>
          </p:nvSpPr>
          <p:spPr>
            <a:xfrm>
              <a:off x="6900063" y="2320187"/>
              <a:ext cx="628377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i="0" noProof="0" dirty="0">
                  <a:latin typeface="+mn-lt"/>
                  <a:cs typeface="Arial" panose="020B0604020202020204" pitchFamily="34" charset="0"/>
                </a:rPr>
                <a:t>NASA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1B08053-5EDD-06FA-43E6-6A6E50511F7C}"/>
                </a:ext>
              </a:extLst>
            </p:cNvPr>
            <p:cNvSpPr txBox="1"/>
            <p:nvPr/>
          </p:nvSpPr>
          <p:spPr>
            <a:xfrm>
              <a:off x="5366658" y="3544278"/>
              <a:ext cx="615553" cy="49244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3200" b="1" i="0" dirty="0">
                  <a:latin typeface="+mn-lt"/>
                  <a:cs typeface="Arial" panose="020B0604020202020204" pitchFamily="34" charset="0"/>
                </a:rPr>
                <a:t>OR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1379489C-5AD0-20C8-E0D4-FA1131976B15}"/>
              </a:ext>
            </a:extLst>
          </p:cNvPr>
          <p:cNvSpPr txBox="1"/>
          <p:nvPr/>
        </p:nvSpPr>
        <p:spPr>
          <a:xfrm>
            <a:off x="727141" y="5793707"/>
            <a:ext cx="4898959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noProof="0" dirty="0">
                <a:latin typeface="Arial" panose="020B0604020202020204" pitchFamily="34" charset="0"/>
                <a:cs typeface="Arial" panose="020B0604020202020204" pitchFamily="34" charset="0"/>
              </a:rPr>
              <a:t>Few high-quality particle observations</a:t>
            </a:r>
            <a:endParaRPr lang="en-US" i="0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B1DDDE4-D249-22DB-3A89-16282C7507BD}"/>
              </a:ext>
            </a:extLst>
          </p:cNvPr>
          <p:cNvSpPr txBox="1"/>
          <p:nvPr/>
        </p:nvSpPr>
        <p:spPr>
          <a:xfrm>
            <a:off x="866957" y="2026331"/>
            <a:ext cx="1859483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i="0" noProof="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Garrett et al. 2012</a:t>
            </a:r>
          </a:p>
        </p:txBody>
      </p:sp>
    </p:spTree>
    <p:extLst>
      <p:ext uri="{BB962C8B-B14F-4D97-AF65-F5344CB8AC3E}">
        <p14:creationId xmlns:p14="http://schemas.microsoft.com/office/powerpoint/2010/main" val="4138662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CBFC0D-D2AA-A1C5-0DDA-FB707BF42B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191884-DB27-1537-95AA-E34DC509F1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 In Situ Snowfall sensor (VISSS) </a:t>
            </a:r>
            <a:endParaRPr lang="en-US" noProof="0" dirty="0"/>
          </a:p>
        </p:txBody>
      </p:sp>
      <p:pic>
        <p:nvPicPr>
          <p:cNvPr id="10" name="Shape 4">
            <a:extLst>
              <a:ext uri="{FF2B5EF4-FFF2-40B4-BE49-F238E27FC236}">
                <a16:creationId xmlns:a16="http://schemas.microsoft.com/office/drawing/2014/main" id="{072D3ACB-2024-8F79-892B-17272C080B46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alphaModFix/>
          </a:blip>
          <a:stretch>
            <a:fillRect/>
          </a:stretch>
        </p:blipFill>
        <p:spPr>
          <a:xfrm>
            <a:off x="827857" y="2155825"/>
            <a:ext cx="4832399" cy="3970338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C709660-9E0A-1870-074F-117D9230C02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8FDEAC67-93A0-927C-A7E5-C3BB3AAC0A14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299200" y="2156177"/>
            <a:ext cx="5283200" cy="3969986"/>
          </a:xfrm>
        </p:spPr>
        <p:txBody>
          <a:bodyPr/>
          <a:lstStyle/>
          <a:p>
            <a:pPr marL="0" indent="0">
              <a:buNone/>
            </a:pPr>
            <a:r>
              <a:rPr lang="en-US" sz="2000" noProof="0" dirty="0"/>
              <a:t>Many high-quality observations for</a:t>
            </a:r>
          </a:p>
          <a:p>
            <a:r>
              <a:rPr lang="en-US" sz="2000" noProof="0" dirty="0"/>
              <a:t>Identifying dominant growth process</a:t>
            </a:r>
          </a:p>
          <a:p>
            <a:pPr lvl="1"/>
            <a:r>
              <a:rPr lang="en-US" sz="2000" noProof="0" dirty="0"/>
              <a:t>Aggregation</a:t>
            </a:r>
          </a:p>
          <a:p>
            <a:pPr lvl="1"/>
            <a:r>
              <a:rPr lang="en-US" sz="2000" noProof="0" dirty="0"/>
              <a:t>Riming</a:t>
            </a:r>
          </a:p>
          <a:p>
            <a:r>
              <a:rPr lang="en-US" sz="2000" noProof="0" dirty="0"/>
              <a:t>Quantifying precipitation properties</a:t>
            </a:r>
          </a:p>
          <a:p>
            <a:pPr lvl="1"/>
            <a:r>
              <a:rPr lang="en-US" sz="2000" noProof="0" dirty="0"/>
              <a:t>Particle shape</a:t>
            </a:r>
          </a:p>
          <a:p>
            <a:pPr lvl="1"/>
            <a:r>
              <a:rPr lang="en-US" sz="2000" noProof="0" dirty="0"/>
              <a:t>Particle type</a:t>
            </a:r>
          </a:p>
          <a:p>
            <a:pPr lvl="1"/>
            <a:r>
              <a:rPr lang="en-US" sz="2000" noProof="0" dirty="0"/>
              <a:t>Particle number concentration</a:t>
            </a:r>
          </a:p>
          <a:p>
            <a:pPr lvl="1"/>
            <a:r>
              <a:rPr lang="en-US" sz="2000" dirty="0"/>
              <a:t>Particle fall velocity</a:t>
            </a:r>
            <a:endParaRPr lang="en-US" sz="2000" noProof="0" dirty="0"/>
          </a:p>
          <a:p>
            <a:r>
              <a:rPr lang="en-US" sz="2000" noProof="0" dirty="0"/>
              <a:t>Constraining remote sensing observations</a:t>
            </a:r>
          </a:p>
          <a:p>
            <a:endParaRPr lang="en-US" sz="2000" noProof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8F368E-9690-0393-EB91-4215EAAB71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FCF9BA9-AB08-46E1-A235-3AC71B2FE2C1}" type="slidenum">
              <a:rPr lang="en-US" sz="1333" noProof="0" smtClean="0">
                <a:solidFill>
                  <a:srgbClr val="D841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8</a:t>
            </a:fld>
            <a:endParaRPr lang="en-US" sz="1333" noProof="0" dirty="0">
              <a:solidFill>
                <a:srgbClr val="D841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2468D0A-FFF1-640E-F9C4-F5057B086E8F}"/>
              </a:ext>
            </a:extLst>
          </p:cNvPr>
          <p:cNvSpPr txBox="1"/>
          <p:nvPr/>
        </p:nvSpPr>
        <p:spPr>
          <a:xfrm>
            <a:off x="9822269" y="6521027"/>
            <a:ext cx="1271182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200" i="0" noProof="0" dirty="0">
                <a:latin typeface="+mn-lt"/>
                <a:cs typeface="Arial" panose="020B0604020202020204" pitchFamily="34" charset="0"/>
              </a:rPr>
              <a:t>Maahn et al., 2024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FD72F0D-4F22-2892-747C-CF5758EF75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857" y="2155825"/>
            <a:ext cx="1764985" cy="1764985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4587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3388D430-19B4-6B77-D8B3-80659ADE7F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Apply combined retrieval to VISSS data 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83ED8975-A522-57FA-920B-A505FDCF8E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ARM SAIL campaign in 2022/23 in Colorado</a:t>
            </a:r>
          </a:p>
          <a:p>
            <a:r>
              <a:rPr lang="en-US" dirty="0"/>
              <a:t>Almost 10 m snowfall</a:t>
            </a:r>
          </a:p>
          <a:p>
            <a:r>
              <a:rPr lang="en-US" dirty="0"/>
              <a:t>Use collocated RPG 94 GHz radar measuring at 40° elevation</a:t>
            </a:r>
          </a:p>
          <a:p>
            <a:r>
              <a:rPr lang="en-US" dirty="0"/>
              <a:t>Use 1</a:t>
            </a:r>
            <a:r>
              <a:rPr lang="en-US" baseline="30000" dirty="0"/>
              <a:t>st</a:t>
            </a:r>
            <a:r>
              <a:rPr lang="en-US" dirty="0"/>
              <a:t> generation VISSS</a:t>
            </a:r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EC14EA3-3D64-E4F5-A09E-34AC645CED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43582BE0-97CE-412F-80F1-16DC6BED1781}" type="slidenum">
              <a:rPr lang="en-US" altLang="de-DE" sz="1333" noProof="0" smtClean="0">
                <a:solidFill>
                  <a:srgbClr val="D841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9</a:t>
            </a:fld>
            <a:endParaRPr lang="en-US" altLang="de-DE" sz="1333" noProof="0">
              <a:solidFill>
                <a:srgbClr val="D841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DEC1728-1E89-C8F6-6279-DEA3866A2878}"/>
              </a:ext>
            </a:extLst>
          </p:cNvPr>
          <p:cNvSpPr txBox="1"/>
          <p:nvPr/>
        </p:nvSpPr>
        <p:spPr>
          <a:xfrm>
            <a:off x="8173758" y="6449397"/>
            <a:ext cx="2192908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i="0" dirty="0">
                <a:latin typeface="+mn-lt"/>
                <a:cs typeface="Arial" panose="020B0604020202020204" pitchFamily="34" charset="0"/>
              </a:rPr>
              <a:t>Maherndl et al (2025)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FA95527-0718-055A-FC54-4D6070F8B41B}"/>
              </a:ext>
            </a:extLst>
          </p:cNvPr>
          <p:cNvSpPr/>
          <p:nvPr/>
        </p:nvSpPr>
        <p:spPr>
          <a:xfrm>
            <a:off x="6096000" y="2466481"/>
            <a:ext cx="2430379" cy="5775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Grafik 16" descr="Ein Bild, das draußen, Himmel, Schnee, Berg enthält.&#10;&#10;Automatisch generierte Beschreibung">
            <a:extLst>
              <a:ext uri="{FF2B5EF4-FFF2-40B4-BE49-F238E27FC236}">
                <a16:creationId xmlns:a16="http://schemas.microsoft.com/office/drawing/2014/main" id="{6E4675DC-0ADE-05DB-E57D-486FDC8E30D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115" t="11780" r="4976" b="7651"/>
          <a:stretch/>
        </p:blipFill>
        <p:spPr>
          <a:xfrm>
            <a:off x="6228941" y="2395043"/>
            <a:ext cx="4369210" cy="3140297"/>
          </a:xfrm>
          <a:prstGeom prst="rect">
            <a:avLst/>
          </a:prstGeom>
        </p:spPr>
      </p:pic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EB566B83-4D58-F6D5-5D5C-873C0E002687}"/>
              </a:ext>
            </a:extLst>
          </p:cNvPr>
          <p:cNvSpPr/>
          <p:nvPr/>
        </p:nvSpPr>
        <p:spPr>
          <a:xfrm>
            <a:off x="744406" y="4780991"/>
            <a:ext cx="4024681" cy="754349"/>
          </a:xfrm>
          <a:prstGeom prst="round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/>
              <a:t>What is the sensitivity of the Z-IWC relation to riming?</a:t>
            </a:r>
            <a:endParaRPr lang="en-US" sz="2000" i="0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1040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uiExpand="1" build="p"/>
      <p:bldP spid="2" grpId="0" animBg="1"/>
    </p:bldLst>
  </p:timing>
</p:sld>
</file>

<file path=ppt/theme/theme1.xml><?xml version="1.0" encoding="utf-8"?>
<a:theme xmlns:a="http://schemas.openxmlformats.org/drawingml/2006/main" name="1_Master2_UniLeipzig_PPT Vorlage">
  <a:themeElements>
    <a:clrScheme name="Universität Leipzig">
      <a:dk1>
        <a:sysClr val="windowText" lastClr="000000"/>
      </a:dk1>
      <a:lt1>
        <a:sysClr val="window" lastClr="FFFFFF"/>
      </a:lt1>
      <a:dk2>
        <a:srgbClr val="262A31"/>
      </a:dk2>
      <a:lt2>
        <a:srgbClr val="FFFFFF"/>
      </a:lt2>
      <a:accent1>
        <a:srgbClr val="B02F2C"/>
      </a:accent1>
      <a:accent2>
        <a:srgbClr val="D64242"/>
      </a:accent2>
      <a:accent3>
        <a:srgbClr val="8AC2D1"/>
      </a:accent3>
      <a:accent4>
        <a:srgbClr val="262A31"/>
      </a:accent4>
      <a:accent5>
        <a:srgbClr val="EA9E9E"/>
      </a:accent5>
      <a:accent6>
        <a:srgbClr val="C9C9C9"/>
      </a:accent6>
      <a:hlink>
        <a:srgbClr val="B02F2C"/>
      </a:hlink>
      <a:folHlink>
        <a:srgbClr val="E06E6E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solidFill>
            <a:schemeClr val="accent1"/>
          </a:solidFill>
        </a:ln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>
          <a:defRPr i="0" smtClean="0">
            <a:latin typeface="+mn-lt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Musterfoliensatz_16zu9 [Schreibgeschützt]" id="{7A42E389-0188-42BC-9D61-E7EC701406CF}" vid="{A8C49219-4754-4BA8-90A5-9D14769AD8D1}"/>
    </a:ext>
  </a:extLst>
</a:theme>
</file>

<file path=ppt/theme/theme2.xml><?xml version="1.0" encoding="utf-8"?>
<a:theme xmlns:a="http://schemas.openxmlformats.org/drawingml/2006/main" name="2_Master2_UniLeipzig_PPT Vorlage">
  <a:themeElements>
    <a:clrScheme name="Universität Leipzig">
      <a:dk1>
        <a:sysClr val="windowText" lastClr="000000"/>
      </a:dk1>
      <a:lt1>
        <a:sysClr val="window" lastClr="FFFFFF"/>
      </a:lt1>
      <a:dk2>
        <a:srgbClr val="262A31"/>
      </a:dk2>
      <a:lt2>
        <a:srgbClr val="FFFFFF"/>
      </a:lt2>
      <a:accent1>
        <a:srgbClr val="B02F2C"/>
      </a:accent1>
      <a:accent2>
        <a:srgbClr val="D64242"/>
      </a:accent2>
      <a:accent3>
        <a:srgbClr val="8AC2D1"/>
      </a:accent3>
      <a:accent4>
        <a:srgbClr val="262A31"/>
      </a:accent4>
      <a:accent5>
        <a:srgbClr val="EA9E9E"/>
      </a:accent5>
      <a:accent6>
        <a:srgbClr val="C9C9C9"/>
      </a:accent6>
      <a:hlink>
        <a:srgbClr val="B02F2C"/>
      </a:hlink>
      <a:folHlink>
        <a:srgbClr val="E06E6E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solidFill>
            <a:schemeClr val="accent1"/>
          </a:solidFill>
        </a:ln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>
          <a:defRPr i="0" smtClean="0">
            <a:latin typeface="+mn-lt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Musterfoliensatz_16zu9 [Schreibgeschützt]" id="{7A42E389-0188-42BC-9D61-E7EC701406CF}" vid="{A8C49219-4754-4BA8-90A5-9D14769AD8D1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uni_leipzig_2</Template>
  <TotalTime>33511</TotalTime>
  <Words>1044</Words>
  <Application>Microsoft Macintosh PowerPoint</Application>
  <PresentationFormat>Widescreen</PresentationFormat>
  <Paragraphs>190</Paragraphs>
  <Slides>20</Slides>
  <Notes>16</Notes>
  <HiddenSlides>3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Arial</vt:lpstr>
      <vt:lpstr>Calibri</vt:lpstr>
      <vt:lpstr>Cambria Math</vt:lpstr>
      <vt:lpstr>Futura</vt:lpstr>
      <vt:lpstr>Helvetica</vt:lpstr>
      <vt:lpstr>Symbol</vt:lpstr>
      <vt:lpstr>1_Master2_UniLeipzig_PPT Vorlage</vt:lpstr>
      <vt:lpstr>2_Master2_UniLeipzig_PPT Vorlage</vt:lpstr>
      <vt:lpstr>Quantifying Riming by Combining the Video In Situ Snowfall Sensor with Cloud Radar Observations</vt:lpstr>
      <vt:lpstr>Why are we interested in riming?</vt:lpstr>
      <vt:lpstr>Combined Riming retrieval</vt:lpstr>
      <vt:lpstr>Combined Riming retrieval</vt:lpstr>
      <vt:lpstr>Riming in clouds with low liquid water paths</vt:lpstr>
      <vt:lpstr>Video In Situ Snowfall sensor (VISSS) </vt:lpstr>
      <vt:lpstr>Established in situ sensors</vt:lpstr>
      <vt:lpstr>Video In Situ Snowfall sensor (VISSS) </vt:lpstr>
      <vt:lpstr>Apply combined retrieval to VISSS data </vt:lpstr>
      <vt:lpstr>Sensitivity of the reflectivity (Z) – ice water content (IWC) relation to riming</vt:lpstr>
      <vt:lpstr>Sensitivity of the reflectivity (Z) – ice water content (IWC) relation to riming</vt:lpstr>
      <vt:lpstr>Quantify riming with polarimetric radar</vt:lpstr>
      <vt:lpstr>Summary</vt:lpstr>
      <vt:lpstr>Summary</vt:lpstr>
      <vt:lpstr>PowerPoint Presentation</vt:lpstr>
      <vt:lpstr>Thanks to my team!</vt:lpstr>
      <vt:lpstr>Comparison with PIP and Parsivel at Hyytiälä</vt:lpstr>
      <vt:lpstr>Comparison with PIP and Parsivel at Hyytiälä</vt:lpstr>
      <vt:lpstr>Deployments</vt:lpstr>
      <vt:lpstr>Studying the Riming process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What Every Atmospheric Scientist Should Know About Inverse Modelling</dc:title>
  <dc:creator>Maximilian Maahn</dc:creator>
  <cp:lastModifiedBy>Maximilian Maahn</cp:lastModifiedBy>
  <cp:revision>341</cp:revision>
  <dcterms:created xsi:type="dcterms:W3CDTF">2021-11-01T10:10:06Z</dcterms:created>
  <dcterms:modified xsi:type="dcterms:W3CDTF">2025-03-19T22:26:35Z</dcterms:modified>
</cp:coreProperties>
</file>