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4b79eeea4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g304b79eeea4_0_6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4b79eeea4_0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04b79eeea4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4b79eeea4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04b79eeea4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4b79eeea4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04b79eeea4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4b79eeea4_0_8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04b79eeea4_0_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4b79eeea4_0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04b79eeea4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41e83bb5fc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41e83bb5fc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04b79eeea4_0_10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04b79eeea4_0_1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41e83bb5f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41e83bb5f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41e83bb5f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41e83bb5f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04b79eeea4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04b79eeea4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4b79eeea4_0_3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04b79eeea4_0_318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200aa41d2_0_0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200aa41d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34200aa41d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04b79eeea4_0_3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04b79eeea4_0_396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04b79eeea4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04b79eeea4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04b79eeea4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04b79eeea4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04b79eeea4_0_1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04b79eeea4_0_1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41e83bb5fc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41e83bb5fc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41e83bb5fc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41e83bb5fc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04b79eeea4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04b79eeea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41e83bb5fc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41e83bb5f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41e83bb5fc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41e83bb5fc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1e83bb5f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341e83bb5fc_0_0:notes"/>
          <p:cNvSpPr/>
          <p:nvPr>
            <p:ph idx="2" type="sldImg"/>
          </p:nvPr>
        </p:nvSpPr>
        <p:spPr>
          <a:xfrm>
            <a:off x="686548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41e83bb5fc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41e83bb5f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200aa41d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200aa41d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41e83bb5fc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41e83bb5fc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41e83bb5fc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41e83bb5fc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41e83bb5fc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41e83bb5fc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41e83bb5fc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41e83bb5fc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41e83bb5fc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41e83bb5fc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4b79eeea4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4b79eeea4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4b79eeea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04b79eeea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4b79eeea4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4b79eeea4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4b79eeea4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04b79eeea4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4b79eeea4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04b79eeea4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4b79eeea4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4b79eeea4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1" showMasterSp="0">
  <p:cSld name="Titelfoli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117231" y="2713794"/>
            <a:ext cx="8928300" cy="20307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65443" y="1445453"/>
            <a:ext cx="85245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b="1" sz="26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3" type="body"/>
          </p:nvPr>
        </p:nvSpPr>
        <p:spPr>
          <a:xfrm>
            <a:off x="380675" y="1979324"/>
            <a:ext cx="85158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b="1" i="0" sz="1800"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/>
        </p:nvSpPr>
        <p:spPr>
          <a:xfrm>
            <a:off x="116600" y="4894277"/>
            <a:ext cx="36066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" sz="82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KIT – The Research University in the Helmholtz Association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7318375" y="4824628"/>
            <a:ext cx="172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www.kit.edu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000" y="359890"/>
            <a:ext cx="1621055" cy="7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0405" y="359890"/>
            <a:ext cx="1867025" cy="75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7234" y="4747370"/>
            <a:ext cx="1027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18354" l="0" r="0" t="0"/>
          <a:stretch/>
        </p:blipFill>
        <p:spPr>
          <a:xfrm>
            <a:off x="8318089" y="4818939"/>
            <a:ext cx="701930" cy="26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Relationship Id="rId4" Type="http://schemas.openxmlformats.org/officeDocument/2006/relationships/image" Target="../media/image22.gif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.jpg"/><Relationship Id="rId6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15.gif"/><Relationship Id="rId5" Type="http://schemas.openxmlformats.org/officeDocument/2006/relationships/image" Target="../media/image34.png"/><Relationship Id="rId6" Type="http://schemas.openxmlformats.org/officeDocument/2006/relationships/image" Target="../media/image27.png"/><Relationship Id="rId7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Relationship Id="rId7" Type="http://schemas.openxmlformats.org/officeDocument/2006/relationships/image" Target="../media/image2.jpg"/><Relationship Id="rId8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7" Type="http://schemas.openxmlformats.org/officeDocument/2006/relationships/image" Target="../media/image1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Relationship Id="rId6" Type="http://schemas.openxmlformats.org/officeDocument/2006/relationships/image" Target="../media/image1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5.gif"/><Relationship Id="rId6" Type="http://schemas.openxmlformats.org/officeDocument/2006/relationships/image" Target="../media/image34.pn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5.gif"/><Relationship Id="rId6" Type="http://schemas.openxmlformats.org/officeDocument/2006/relationships/image" Target="../media/image21.png"/><Relationship Id="rId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289243" y="1369253"/>
            <a:ext cx="85245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700">
                <a:solidFill>
                  <a:schemeClr val="dk1"/>
                </a:solidFill>
              </a:rPr>
              <a:t>A probabilistic AI-based merging of Commercial Microwave Link and Radar QPE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1200"/>
              </a:spcAft>
              <a:buNone/>
            </a:pPr>
            <a:r>
              <a:t/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67" name="Google Shape;67;p15"/>
          <p:cNvSpPr txBox="1"/>
          <p:nvPr>
            <p:ph idx="3" type="body"/>
          </p:nvPr>
        </p:nvSpPr>
        <p:spPr>
          <a:xfrm>
            <a:off x="293600" y="1985852"/>
            <a:ext cx="85158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100">
                <a:solidFill>
                  <a:schemeClr val="dk1"/>
                </a:solidFill>
              </a:rPr>
              <a:t>Julius Polz</a:t>
            </a:r>
            <a:r>
              <a:rPr baseline="30000" lang="de" sz="1100">
                <a:solidFill>
                  <a:schemeClr val="dk1"/>
                </a:solidFill>
              </a:rPr>
              <a:t>1</a:t>
            </a:r>
            <a:r>
              <a:rPr lang="de" sz="1100">
                <a:solidFill>
                  <a:schemeClr val="dk1"/>
                </a:solidFill>
              </a:rPr>
              <a:t>,  </a:t>
            </a:r>
            <a:r>
              <a:rPr b="0" lang="de" sz="1100">
                <a:solidFill>
                  <a:schemeClr val="dk1"/>
                </a:solidFill>
              </a:rPr>
              <a:t>Luca Glawion</a:t>
            </a:r>
            <a:r>
              <a:rPr b="0" baseline="30000" lang="de" sz="1100">
                <a:solidFill>
                  <a:schemeClr val="dk1"/>
                </a:solidFill>
              </a:rPr>
              <a:t>1</a:t>
            </a:r>
            <a:r>
              <a:rPr b="0" lang="de" sz="1100">
                <a:solidFill>
                  <a:schemeClr val="dk1"/>
                </a:solidFill>
              </a:rPr>
              <a:t>, Maximilian Graf</a:t>
            </a:r>
            <a:r>
              <a:rPr b="0" baseline="30000" lang="de" sz="1100">
                <a:solidFill>
                  <a:schemeClr val="dk1"/>
                </a:solidFill>
              </a:rPr>
              <a:t>3</a:t>
            </a:r>
            <a:r>
              <a:rPr b="0" lang="de" sz="1100">
                <a:solidFill>
                  <a:schemeClr val="dk1"/>
                </a:solidFill>
              </a:rPr>
              <a:t>, Mahfuja Akter</a:t>
            </a:r>
            <a:r>
              <a:rPr b="0" baseline="30000" lang="de" sz="1100">
                <a:solidFill>
                  <a:schemeClr val="dk1"/>
                </a:solidFill>
              </a:rPr>
              <a:t>4</a:t>
            </a:r>
            <a:r>
              <a:rPr b="0" lang="de" sz="1100">
                <a:solidFill>
                  <a:schemeClr val="dk1"/>
                </a:solidFill>
              </a:rPr>
              <a:t>, Nico Blettner</a:t>
            </a:r>
            <a:r>
              <a:rPr b="0" baseline="30000" lang="de" sz="1100">
                <a:solidFill>
                  <a:schemeClr val="dk1"/>
                </a:solidFill>
              </a:rPr>
              <a:t>1</a:t>
            </a:r>
            <a:r>
              <a:rPr b="0" lang="de" sz="1100">
                <a:solidFill>
                  <a:schemeClr val="dk1"/>
                </a:solidFill>
              </a:rPr>
              <a:t>, Silke Trömel</a:t>
            </a:r>
            <a:r>
              <a:rPr b="0" baseline="30000" lang="de" sz="1100">
                <a:solidFill>
                  <a:schemeClr val="dk1"/>
                </a:solidFill>
              </a:rPr>
              <a:t>4</a:t>
            </a:r>
            <a:r>
              <a:rPr b="0" lang="de" sz="1100">
                <a:solidFill>
                  <a:schemeClr val="dk1"/>
                </a:solidFill>
              </a:rPr>
              <a:t>, </a:t>
            </a:r>
            <a:r>
              <a:rPr b="0" lang="de" sz="1100">
                <a:solidFill>
                  <a:schemeClr val="dk1"/>
                </a:solidFill>
              </a:rPr>
              <a:t>Harald Kunstmann</a:t>
            </a:r>
            <a:r>
              <a:rPr b="0" baseline="30000" lang="de" sz="1100">
                <a:solidFill>
                  <a:schemeClr val="dk1"/>
                </a:solidFill>
              </a:rPr>
              <a:t>1,2</a:t>
            </a:r>
            <a:r>
              <a:rPr b="0" lang="de" sz="1100">
                <a:solidFill>
                  <a:schemeClr val="dk1"/>
                </a:solidFill>
              </a:rPr>
              <a:t>, Christian Chwala</a:t>
            </a:r>
            <a:r>
              <a:rPr b="0" baseline="30000" lang="de" sz="1100">
                <a:solidFill>
                  <a:schemeClr val="dk1"/>
                </a:solidFill>
              </a:rPr>
              <a:t>1</a:t>
            </a:r>
            <a:endParaRPr b="0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1465"/>
              <a:buFont typeface="Arial"/>
              <a:buNone/>
            </a:pPr>
            <a:r>
              <a:t/>
            </a:r>
            <a:endParaRPr b="0" sz="1100">
              <a:solidFill>
                <a:schemeClr val="dk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3331" l="0" r="0" t="18640"/>
          <a:stretch/>
        </p:blipFill>
        <p:spPr>
          <a:xfrm>
            <a:off x="117231" y="2714625"/>
            <a:ext cx="8928300" cy="2031300"/>
          </a:xfrm>
          <a:prstGeom prst="round2DiagRect">
            <a:avLst>
              <a:gd fmla="val 0" name="adj1"/>
              <a:gd fmla="val 8317" name="adj2"/>
            </a:avLst>
          </a:prstGeom>
          <a:solidFill>
            <a:srgbClr val="FF99FF"/>
          </a:solidFill>
          <a:ln cap="flat" cmpd="sng" w="127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5"/>
          <p:cNvSpPr txBox="1"/>
          <p:nvPr/>
        </p:nvSpPr>
        <p:spPr>
          <a:xfrm>
            <a:off x="7883725" y="4445725"/>
            <a:ext cx="75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999999"/>
                </a:solidFill>
              </a:rPr>
              <a:t>Source: Flickr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13050" y="2074650"/>
            <a:ext cx="84168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</a:rPr>
              <a:t>1 </a:t>
            </a:r>
            <a:r>
              <a:rPr lang="de" sz="800">
                <a:solidFill>
                  <a:schemeClr val="dk2"/>
                </a:solidFill>
              </a:rPr>
              <a:t>Institute of Meteorology and Climate Research, Karlsruhe Institute of Technology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</a:rPr>
              <a:t>2 </a:t>
            </a:r>
            <a:r>
              <a:rPr lang="de" sz="800">
                <a:solidFill>
                  <a:schemeClr val="dk2"/>
                </a:solidFill>
              </a:rPr>
              <a:t>Institute of Geography, University of Augsburg, Augsburg, Germany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</a:rPr>
              <a:t>3 Deutscher Wetterdienst (DWD), Offenbach, Germany</a:t>
            </a:r>
            <a:endParaRPr sz="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</a:rPr>
              <a:t>4 University of Bonn, Institute for Geosciences - Section Meteorology</a:t>
            </a:r>
            <a:endParaRPr sz="800">
              <a:solidFill>
                <a:schemeClr val="dk2"/>
              </a:solidFill>
            </a:endParaRPr>
          </a:p>
        </p:txBody>
      </p:sp>
      <p:grpSp>
        <p:nvGrpSpPr>
          <p:cNvPr id="71" name="Google Shape;71;p15"/>
          <p:cNvGrpSpPr/>
          <p:nvPr/>
        </p:nvGrpSpPr>
        <p:grpSpPr>
          <a:xfrm>
            <a:off x="3735327" y="328310"/>
            <a:ext cx="1273443" cy="972079"/>
            <a:chOff x="2099024" y="1242022"/>
            <a:chExt cx="3674100" cy="2721387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4">
              <a:alphaModFix/>
            </a:blip>
            <a:srcRect b="49194" l="0" r="53000" t="0"/>
            <a:stretch/>
          </p:blipFill>
          <p:spPr>
            <a:xfrm>
              <a:off x="2250555" y="1242022"/>
              <a:ext cx="2800425" cy="2721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15"/>
            <p:cNvSpPr/>
            <p:nvPr/>
          </p:nvSpPr>
          <p:spPr>
            <a:xfrm>
              <a:off x="2099024" y="1916055"/>
              <a:ext cx="3674100" cy="11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de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RealPEP</a:t>
              </a:r>
              <a:endParaRPr b="1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261" name="Google Shape;261;p24"/>
          <p:cNvPicPr preferRelativeResize="0"/>
          <p:nvPr/>
        </p:nvPicPr>
        <p:blipFill rotWithShape="1">
          <a:blip r:embed="rId3">
            <a:alphaModFix/>
          </a:blip>
          <a:srcRect b="56249" l="0" r="0" t="0"/>
          <a:stretch/>
        </p:blipFill>
        <p:spPr>
          <a:xfrm>
            <a:off x="1954225" y="450703"/>
            <a:ext cx="4877511" cy="319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3">
            <a:alphaModFix/>
          </a:blip>
          <a:srcRect b="0" l="0" r="1874" t="90719"/>
          <a:stretch/>
        </p:blipFill>
        <p:spPr>
          <a:xfrm>
            <a:off x="2234689" y="4228469"/>
            <a:ext cx="4513544" cy="64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 rotWithShape="1">
          <a:blip r:embed="rId3">
            <a:alphaModFix/>
          </a:blip>
          <a:srcRect b="9280" l="11308" r="0" t="87872"/>
          <a:stretch/>
        </p:blipFill>
        <p:spPr>
          <a:xfrm>
            <a:off x="2505885" y="3590184"/>
            <a:ext cx="4325849" cy="20813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/>
          <p:nvPr/>
        </p:nvSpPr>
        <p:spPr>
          <a:xfrm>
            <a:off x="2704274" y="2012109"/>
            <a:ext cx="39564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Normalized root mean squared error</a:t>
            </a:r>
            <a:endParaRPr sz="1000"/>
          </a:p>
        </p:txBody>
      </p:sp>
      <p:sp>
        <p:nvSpPr>
          <p:cNvPr id="265" name="Google Shape;265;p24"/>
          <p:cNvSpPr/>
          <p:nvPr/>
        </p:nvSpPr>
        <p:spPr>
          <a:xfrm>
            <a:off x="2704274" y="339724"/>
            <a:ext cx="39564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Pearson correlation coefficient</a:t>
            </a:r>
            <a:endParaRPr sz="1000"/>
          </a:p>
        </p:txBody>
      </p:sp>
      <p:sp>
        <p:nvSpPr>
          <p:cNvPr id="266" name="Google Shape;266;p24"/>
          <p:cNvSpPr/>
          <p:nvPr/>
        </p:nvSpPr>
        <p:spPr>
          <a:xfrm>
            <a:off x="2636353" y="633645"/>
            <a:ext cx="3956400" cy="208500"/>
          </a:xfrm>
          <a:prstGeom prst="rect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4"/>
          <p:cNvSpPr/>
          <p:nvPr/>
        </p:nvSpPr>
        <p:spPr>
          <a:xfrm>
            <a:off x="2636353" y="794611"/>
            <a:ext cx="2044500" cy="208500"/>
          </a:xfrm>
          <a:prstGeom prst="rect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4"/>
          <p:cNvSpPr/>
          <p:nvPr/>
        </p:nvSpPr>
        <p:spPr>
          <a:xfrm>
            <a:off x="2690614" y="3155102"/>
            <a:ext cx="3956400" cy="369600"/>
          </a:xfrm>
          <a:prstGeom prst="rect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4"/>
          <p:cNvSpPr/>
          <p:nvPr/>
        </p:nvSpPr>
        <p:spPr>
          <a:xfrm>
            <a:off x="3662879" y="2603791"/>
            <a:ext cx="81000" cy="237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4"/>
          <p:cNvSpPr/>
          <p:nvPr/>
        </p:nvSpPr>
        <p:spPr>
          <a:xfrm flipH="1" rot="10800000">
            <a:off x="3662879" y="1140641"/>
            <a:ext cx="81000" cy="200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>
            <a:off x="2490721" y="4073106"/>
            <a:ext cx="2106600" cy="772800"/>
          </a:xfrm>
          <a:prstGeom prst="rect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6379375" y="45700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5876653" y="214929"/>
            <a:ext cx="438600" cy="3375300"/>
          </a:xfrm>
          <a:prstGeom prst="rect">
            <a:avLst/>
          </a:prstGeom>
          <a:solidFill>
            <a:srgbClr val="CFE2F3">
              <a:alpha val="36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4"/>
          <p:cNvSpPr txBox="1"/>
          <p:nvPr/>
        </p:nvSpPr>
        <p:spPr>
          <a:xfrm>
            <a:off x="5455333" y="-66150"/>
            <a:ext cx="416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6D9EEB"/>
                </a:solidFill>
              </a:rPr>
              <a:t>Training data</a:t>
            </a:r>
            <a:endParaRPr sz="1500"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022364"/>
            <a:ext cx="5230869" cy="262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351" y="1099934"/>
            <a:ext cx="3584949" cy="262106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5"/>
          <p:cNvSpPr/>
          <p:nvPr/>
        </p:nvSpPr>
        <p:spPr>
          <a:xfrm>
            <a:off x="808350" y="1045075"/>
            <a:ext cx="13533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Raw radar</a:t>
            </a:r>
            <a:endParaRPr/>
          </a:p>
        </p:txBody>
      </p:sp>
      <p:sp>
        <p:nvSpPr>
          <p:cNvPr id="282" name="Google Shape;282;p25"/>
          <p:cNvSpPr/>
          <p:nvPr/>
        </p:nvSpPr>
        <p:spPr>
          <a:xfrm>
            <a:off x="3221425" y="1045075"/>
            <a:ext cx="19698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Gauge adjusted radar</a:t>
            </a:r>
            <a:endParaRPr/>
          </a:p>
        </p:txBody>
      </p:sp>
      <p:sp>
        <p:nvSpPr>
          <p:cNvPr id="283" name="Google Shape;283;p25"/>
          <p:cNvSpPr/>
          <p:nvPr/>
        </p:nvSpPr>
        <p:spPr>
          <a:xfrm>
            <a:off x="5736025" y="1045075"/>
            <a:ext cx="19698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ResRadNet</a:t>
            </a: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285" name="Google Shape;285;p25"/>
          <p:cNvPicPr preferRelativeResize="0"/>
          <p:nvPr/>
        </p:nvPicPr>
        <p:blipFill rotWithShape="1">
          <a:blip r:embed="rId5">
            <a:alphaModFix/>
          </a:blip>
          <a:srcRect b="0" l="8509" r="78926" t="61268"/>
          <a:stretch/>
        </p:blipFill>
        <p:spPr>
          <a:xfrm>
            <a:off x="7962899" y="118401"/>
            <a:ext cx="998226" cy="12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5"/>
          <p:cNvSpPr txBox="1"/>
          <p:nvPr/>
        </p:nvSpPr>
        <p:spPr>
          <a:xfrm>
            <a:off x="312425" y="36042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Animation: July 6 2021</a:t>
            </a:r>
            <a:endParaRPr/>
          </a:p>
        </p:txBody>
      </p:sp>
      <p:sp>
        <p:nvSpPr>
          <p:cNvPr id="287" name="Google Shape;287;p25"/>
          <p:cNvSpPr txBox="1"/>
          <p:nvPr/>
        </p:nvSpPr>
        <p:spPr>
          <a:xfrm>
            <a:off x="361075" y="1788050"/>
            <a:ext cx="63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5 min</a:t>
            </a:r>
            <a:endParaRPr sz="1000"/>
          </a:p>
        </p:txBody>
      </p:sp>
      <p:sp>
        <p:nvSpPr>
          <p:cNvPr id="288" name="Google Shape;288;p25"/>
          <p:cNvSpPr txBox="1"/>
          <p:nvPr/>
        </p:nvSpPr>
        <p:spPr>
          <a:xfrm>
            <a:off x="3028075" y="1788050"/>
            <a:ext cx="63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5 min</a:t>
            </a:r>
            <a:endParaRPr sz="1000"/>
          </a:p>
        </p:txBody>
      </p:sp>
      <p:sp>
        <p:nvSpPr>
          <p:cNvPr id="289" name="Google Shape;289;p25"/>
          <p:cNvSpPr txBox="1"/>
          <p:nvPr/>
        </p:nvSpPr>
        <p:spPr>
          <a:xfrm>
            <a:off x="5618875" y="1788050"/>
            <a:ext cx="63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1 min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6"/>
          <p:cNvPicPr preferRelativeResize="0"/>
          <p:nvPr/>
        </p:nvPicPr>
        <p:blipFill/>
        <p:spPr>
          <a:xfrm>
            <a:off x="5414574" y="1211575"/>
            <a:ext cx="2488500" cy="31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/>
        <p:spPr>
          <a:xfrm>
            <a:off x="216000" y="1211575"/>
            <a:ext cx="5198580" cy="31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297" name="Google Shape;297;p26"/>
          <p:cNvSpPr/>
          <p:nvPr/>
        </p:nvSpPr>
        <p:spPr>
          <a:xfrm>
            <a:off x="808350" y="1045075"/>
            <a:ext cx="13533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Raw radar</a:t>
            </a:r>
            <a:endParaRPr/>
          </a:p>
        </p:txBody>
      </p:sp>
      <p:sp>
        <p:nvSpPr>
          <p:cNvPr id="298" name="Google Shape;298;p26"/>
          <p:cNvSpPr/>
          <p:nvPr/>
        </p:nvSpPr>
        <p:spPr>
          <a:xfrm>
            <a:off x="3221425" y="1045075"/>
            <a:ext cx="19698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Gauge adjusted radar</a:t>
            </a:r>
            <a:endParaRPr/>
          </a:p>
        </p:txBody>
      </p:sp>
      <p:pic>
        <p:nvPicPr>
          <p:cNvPr id="299" name="Google Shape;299;p26"/>
          <p:cNvPicPr preferRelativeResize="0"/>
          <p:nvPr/>
        </p:nvPicPr>
        <p:blipFill/>
        <p:spPr>
          <a:xfrm>
            <a:off x="7909550" y="1211575"/>
            <a:ext cx="836302" cy="31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6"/>
          <p:cNvSpPr txBox="1"/>
          <p:nvPr/>
        </p:nvSpPr>
        <p:spPr>
          <a:xfrm>
            <a:off x="5285850" y="3744550"/>
            <a:ext cx="344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de" sz="1800">
                <a:solidFill>
                  <a:schemeClr val="dk2"/>
                </a:solidFill>
              </a:rPr>
              <a:t>Less </a:t>
            </a:r>
            <a:r>
              <a:rPr lang="de" sz="1800">
                <a:solidFill>
                  <a:srgbClr val="0B5394"/>
                </a:solidFill>
              </a:rPr>
              <a:t>Blue</a:t>
            </a:r>
            <a:r>
              <a:rPr lang="de" sz="1800">
                <a:solidFill>
                  <a:schemeClr val="dk2"/>
                </a:solidFill>
              </a:rPr>
              <a:t> </a:t>
            </a:r>
            <a:r>
              <a:rPr lang="de" sz="1800" u="sng">
                <a:solidFill>
                  <a:schemeClr val="dk2"/>
                </a:solidFill>
              </a:rPr>
              <a:t>and</a:t>
            </a:r>
            <a:r>
              <a:rPr lang="de" sz="1800">
                <a:solidFill>
                  <a:schemeClr val="dk2"/>
                </a:solidFill>
              </a:rPr>
              <a:t> </a:t>
            </a:r>
            <a:r>
              <a:rPr lang="de" sz="1800">
                <a:solidFill>
                  <a:srgbClr val="CC0000"/>
                </a:solidFill>
              </a:rPr>
              <a:t>Red</a:t>
            </a:r>
            <a:r>
              <a:rPr lang="de" sz="1800">
                <a:solidFill>
                  <a:schemeClr val="dk2"/>
                </a:solidFill>
              </a:rPr>
              <a:t>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1" name="Google Shape;301;p26"/>
          <p:cNvSpPr/>
          <p:nvPr/>
        </p:nvSpPr>
        <p:spPr>
          <a:xfrm>
            <a:off x="5736025" y="1045075"/>
            <a:ext cx="19698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ResRadNet</a:t>
            </a:r>
            <a:endParaRPr/>
          </a:p>
        </p:txBody>
      </p:sp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b="0" l="8509" r="78926" t="61268"/>
          <a:stretch/>
        </p:blipFill>
        <p:spPr>
          <a:xfrm>
            <a:off x="7962899" y="118401"/>
            <a:ext cx="998226" cy="12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312425" y="36042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Animation: July 6 2021</a:t>
            </a:r>
            <a:endParaRPr/>
          </a:p>
        </p:txBody>
      </p:sp>
      <p:sp>
        <p:nvSpPr>
          <p:cNvPr id="304" name="Google Shape;304;p26"/>
          <p:cNvSpPr txBox="1"/>
          <p:nvPr/>
        </p:nvSpPr>
        <p:spPr>
          <a:xfrm>
            <a:off x="361075" y="1788050"/>
            <a:ext cx="63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5 min</a:t>
            </a:r>
            <a:endParaRPr sz="1000"/>
          </a:p>
        </p:txBody>
      </p:sp>
      <p:sp>
        <p:nvSpPr>
          <p:cNvPr id="305" name="Google Shape;305;p26"/>
          <p:cNvSpPr txBox="1"/>
          <p:nvPr/>
        </p:nvSpPr>
        <p:spPr>
          <a:xfrm>
            <a:off x="3028075" y="1788050"/>
            <a:ext cx="63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5 min</a:t>
            </a:r>
            <a:endParaRPr sz="1000"/>
          </a:p>
        </p:txBody>
      </p:sp>
      <p:sp>
        <p:nvSpPr>
          <p:cNvPr id="306" name="Google Shape;306;p26"/>
          <p:cNvSpPr txBox="1"/>
          <p:nvPr/>
        </p:nvSpPr>
        <p:spPr>
          <a:xfrm>
            <a:off x="5618875" y="1788050"/>
            <a:ext cx="63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5 min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7"/>
          <p:cNvPicPr preferRelativeResize="0"/>
          <p:nvPr/>
        </p:nvPicPr>
        <p:blipFill rotWithShape="1">
          <a:blip r:embed="rId3">
            <a:alphaModFix/>
          </a:blip>
          <a:srcRect b="67920" l="12632" r="51961" t="3132"/>
          <a:stretch/>
        </p:blipFill>
        <p:spPr>
          <a:xfrm>
            <a:off x="1244400" y="1486262"/>
            <a:ext cx="2472914" cy="232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 rotWithShape="1">
          <a:blip r:embed="rId3">
            <a:alphaModFix/>
          </a:blip>
          <a:srcRect b="32522" l="85162" r="482" t="29528"/>
          <a:stretch/>
        </p:blipFill>
        <p:spPr>
          <a:xfrm>
            <a:off x="7764012" y="1521257"/>
            <a:ext cx="722039" cy="21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 txBox="1"/>
          <p:nvPr/>
        </p:nvSpPr>
        <p:spPr>
          <a:xfrm>
            <a:off x="1572748" y="1175352"/>
            <a:ext cx="15456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Raw radar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4" name="Google Shape;314;p27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Advection correction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15" name="Google Shape;315;p27"/>
          <p:cNvSpPr txBox="1"/>
          <p:nvPr/>
        </p:nvSpPr>
        <p:spPr>
          <a:xfrm>
            <a:off x="2183633" y="3888812"/>
            <a:ext cx="475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/>
              <a:t>Maps of rainfall sum between 16:00 and 19:00 on 6 July 2021</a:t>
            </a:r>
            <a:endParaRPr sz="1300"/>
          </a:p>
        </p:txBody>
      </p:sp>
      <p:sp>
        <p:nvSpPr>
          <p:cNvPr id="316" name="Google Shape;316;p27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317" name="Google Shape;317;p27"/>
          <p:cNvPicPr preferRelativeResize="0"/>
          <p:nvPr/>
        </p:nvPicPr>
        <p:blipFill rotWithShape="1">
          <a:blip r:embed="rId3">
            <a:alphaModFix/>
          </a:blip>
          <a:srcRect b="5581" l="48099" r="13850" t="67087"/>
          <a:stretch/>
        </p:blipFill>
        <p:spPr>
          <a:xfrm>
            <a:off x="5053018" y="1521257"/>
            <a:ext cx="2657380" cy="21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7"/>
          <p:cNvSpPr txBox="1"/>
          <p:nvPr/>
        </p:nvSpPr>
        <p:spPr>
          <a:xfrm>
            <a:off x="5608851" y="1134800"/>
            <a:ext cx="15456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ResRadNet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3930741" y="2508075"/>
            <a:ext cx="807300" cy="26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325" name="Google Shape;325;p28"/>
          <p:cNvPicPr preferRelativeResize="0"/>
          <p:nvPr/>
        </p:nvPicPr>
        <p:blipFill rotWithShape="1">
          <a:blip r:embed="rId3">
            <a:alphaModFix/>
          </a:blip>
          <a:srcRect b="49852" l="36029" r="37481" t="8565"/>
          <a:stretch/>
        </p:blipFill>
        <p:spPr>
          <a:xfrm>
            <a:off x="1697750" y="952625"/>
            <a:ext cx="2765548" cy="24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/>
          <p:cNvPicPr preferRelativeResize="0"/>
          <p:nvPr/>
        </p:nvPicPr>
        <p:blipFill rotWithShape="1">
          <a:blip r:embed="rId3">
            <a:alphaModFix/>
          </a:blip>
          <a:srcRect b="32157" l="91143" r="0" t="28068"/>
          <a:stretch/>
        </p:blipFill>
        <p:spPr>
          <a:xfrm>
            <a:off x="7216550" y="1212475"/>
            <a:ext cx="669972" cy="16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 rotWithShape="1">
          <a:blip r:embed="rId3">
            <a:alphaModFix/>
          </a:blip>
          <a:srcRect b="49852" l="66258" r="8907" t="8565"/>
          <a:stretch/>
        </p:blipFill>
        <p:spPr>
          <a:xfrm>
            <a:off x="4623800" y="952613"/>
            <a:ext cx="2592748" cy="2441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/>
          <p:nvPr/>
        </p:nvSpPr>
        <p:spPr>
          <a:xfrm>
            <a:off x="5306900" y="3318275"/>
            <a:ext cx="17187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ResRadNet [mm]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9" name="Google Shape;329;p28"/>
          <p:cNvSpPr txBox="1"/>
          <p:nvPr/>
        </p:nvSpPr>
        <p:spPr>
          <a:xfrm>
            <a:off x="2071300" y="651275"/>
            <a:ext cx="2185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5 minute resolution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0" name="Google Shape;330;p28"/>
          <p:cNvSpPr txBox="1"/>
          <p:nvPr/>
        </p:nvSpPr>
        <p:spPr>
          <a:xfrm>
            <a:off x="4890700" y="651275"/>
            <a:ext cx="2185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1 minute resolution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1" name="Google Shape;331;p28"/>
          <p:cNvSpPr/>
          <p:nvPr/>
        </p:nvSpPr>
        <p:spPr>
          <a:xfrm>
            <a:off x="5186175" y="2560325"/>
            <a:ext cx="414600" cy="519900"/>
          </a:xfrm>
          <a:prstGeom prst="ellipse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2" name="Google Shape;332;p28"/>
          <p:cNvCxnSpPr>
            <a:endCxn id="331" idx="3"/>
          </p:cNvCxnSpPr>
          <p:nvPr/>
        </p:nvCxnSpPr>
        <p:spPr>
          <a:xfrm flipH="1" rot="10800000">
            <a:off x="4541892" y="3004087"/>
            <a:ext cx="705000" cy="89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28"/>
          <p:cNvSpPr txBox="1"/>
          <p:nvPr/>
        </p:nvSpPr>
        <p:spPr>
          <a:xfrm>
            <a:off x="2299725" y="3927875"/>
            <a:ext cx="46677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Missing extremes due to uncertainty and double penalty effect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→behaves like an ensemble mean prediction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4" name="Google Shape;334;p28"/>
          <p:cNvSpPr txBox="1"/>
          <p:nvPr/>
        </p:nvSpPr>
        <p:spPr>
          <a:xfrm>
            <a:off x="2487500" y="3318275"/>
            <a:ext cx="17187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ResRadNet [mm]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5" name="Google Shape;335;p28"/>
          <p:cNvSpPr txBox="1"/>
          <p:nvPr/>
        </p:nvSpPr>
        <p:spPr>
          <a:xfrm rot="-5400000">
            <a:off x="811100" y="1718075"/>
            <a:ext cx="17187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Rain gauge [mm]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/>
          <p:nvPr/>
        </p:nvSpPr>
        <p:spPr>
          <a:xfrm>
            <a:off x="1979250" y="1786800"/>
            <a:ext cx="5185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Disclaimer: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The following results are much less validated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The presented ideas are valid though ;)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0"/>
          <p:cNvPicPr preferRelativeResize="0"/>
          <p:nvPr/>
        </p:nvPicPr>
        <p:blipFill rotWithShape="1">
          <a:blip r:embed="rId3">
            <a:alphaModFix/>
          </a:blip>
          <a:srcRect b="29363" l="58795" r="0" t="38767"/>
          <a:stretch/>
        </p:blipFill>
        <p:spPr>
          <a:xfrm>
            <a:off x="448775" y="937400"/>
            <a:ext cx="2721175" cy="150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30"/>
          <p:cNvGrpSpPr/>
          <p:nvPr/>
        </p:nvGrpSpPr>
        <p:grpSpPr>
          <a:xfrm>
            <a:off x="2334575" y="1147800"/>
            <a:ext cx="659525" cy="369300"/>
            <a:chOff x="3164150" y="609075"/>
            <a:chExt cx="659525" cy="369300"/>
          </a:xfrm>
        </p:grpSpPr>
        <p:pic>
          <p:nvPicPr>
            <p:cNvPr id="347" name="Google Shape;347;p30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30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9" name="Google Shape;349;p30"/>
          <p:cNvGrpSpPr/>
          <p:nvPr/>
        </p:nvGrpSpPr>
        <p:grpSpPr>
          <a:xfrm>
            <a:off x="2410775" y="843000"/>
            <a:ext cx="659525" cy="369300"/>
            <a:chOff x="3164150" y="609075"/>
            <a:chExt cx="659525" cy="369300"/>
          </a:xfrm>
        </p:grpSpPr>
        <p:pic>
          <p:nvPicPr>
            <p:cNvPr id="350" name="Google Shape;350;p30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30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30"/>
          <p:cNvGrpSpPr/>
          <p:nvPr/>
        </p:nvGrpSpPr>
        <p:grpSpPr>
          <a:xfrm>
            <a:off x="2486975" y="538200"/>
            <a:ext cx="659525" cy="369300"/>
            <a:chOff x="3164150" y="609075"/>
            <a:chExt cx="659525" cy="369300"/>
          </a:xfrm>
        </p:grpSpPr>
        <p:pic>
          <p:nvPicPr>
            <p:cNvPr id="353" name="Google Shape;353;p30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30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5" name="Google Shape;355;p30"/>
          <p:cNvGrpSpPr/>
          <p:nvPr/>
        </p:nvGrpSpPr>
        <p:grpSpPr>
          <a:xfrm>
            <a:off x="2563175" y="233400"/>
            <a:ext cx="659525" cy="369300"/>
            <a:chOff x="3164150" y="609075"/>
            <a:chExt cx="659525" cy="369300"/>
          </a:xfrm>
        </p:grpSpPr>
        <p:pic>
          <p:nvPicPr>
            <p:cNvPr id="356" name="Google Shape;356;p30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30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58" name="Google Shape;35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825" y="150525"/>
            <a:ext cx="3186326" cy="24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0"/>
          <p:cNvSpPr txBox="1"/>
          <p:nvPr/>
        </p:nvSpPr>
        <p:spPr>
          <a:xfrm>
            <a:off x="6964725" y="235450"/>
            <a:ext cx="39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C78D8"/>
                </a:solidFill>
              </a:rPr>
              <a:t>Observation</a:t>
            </a:r>
            <a:endParaRPr>
              <a:solidFill>
                <a:srgbClr val="3C78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BF9000"/>
                </a:solidFill>
              </a:rPr>
              <a:t>Prediction Ensemble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60" name="Google Shape;360;p30"/>
          <p:cNvSpPr txBox="1"/>
          <p:nvPr/>
        </p:nvSpPr>
        <p:spPr>
          <a:xfrm>
            <a:off x="6524688" y="2480125"/>
            <a:ext cx="143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Timestep [Minutes]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61" name="Google Shape;361;p30"/>
          <p:cNvSpPr txBox="1"/>
          <p:nvPr/>
        </p:nvSpPr>
        <p:spPr>
          <a:xfrm rot="-5400000">
            <a:off x="5065375" y="1038550"/>
            <a:ext cx="83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R [mm]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2994088" y="850650"/>
            <a:ext cx="143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+"/>
            </a:pPr>
            <a:r>
              <a:rPr lang="de">
                <a:solidFill>
                  <a:schemeClr val="dk2"/>
                </a:solidFill>
              </a:rPr>
              <a:t>Monte Carlo Dropout</a:t>
            </a:r>
            <a:r>
              <a:rPr baseline="30000" lang="de">
                <a:solidFill>
                  <a:schemeClr val="dk2"/>
                </a:solidFill>
              </a:rPr>
              <a:t>1</a:t>
            </a:r>
            <a:endParaRPr baseline="30000">
              <a:solidFill>
                <a:schemeClr val="dk2"/>
              </a:solidFill>
            </a:endParaRPr>
          </a:p>
        </p:txBody>
      </p:sp>
      <p:sp>
        <p:nvSpPr>
          <p:cNvPr id="363" name="Google Shape;363;p30"/>
          <p:cNvSpPr/>
          <p:nvPr/>
        </p:nvSpPr>
        <p:spPr>
          <a:xfrm>
            <a:off x="4406500" y="1027500"/>
            <a:ext cx="820500" cy="46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0"/>
          <p:cNvSpPr txBox="1"/>
          <p:nvPr/>
        </p:nvSpPr>
        <p:spPr>
          <a:xfrm>
            <a:off x="187600" y="4684150"/>
            <a:ext cx="8358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de" sz="1100">
                <a:solidFill>
                  <a:srgbClr val="808080"/>
                </a:solidFill>
              </a:rPr>
              <a:t>1</a:t>
            </a:r>
            <a:r>
              <a:rPr lang="de" sz="1100">
                <a:solidFill>
                  <a:srgbClr val="808080"/>
                </a:solidFill>
              </a:rPr>
              <a:t>Gal &amp; Ghahramani, 2016. Dropout as a bayesian approximation: Representing model uncertainty in deep learning. ICML</a:t>
            </a:r>
            <a:endParaRPr>
              <a:solidFill>
                <a:srgbClr val="80808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1"/>
          <p:cNvGrpSpPr/>
          <p:nvPr/>
        </p:nvGrpSpPr>
        <p:grpSpPr>
          <a:xfrm>
            <a:off x="3438926" y="3321162"/>
            <a:ext cx="1873748" cy="1478432"/>
            <a:chOff x="4546500" y="35028925"/>
            <a:chExt cx="1931500" cy="1524000"/>
          </a:xfrm>
        </p:grpSpPr>
        <p:sp>
          <p:nvSpPr>
            <p:cNvPr id="370" name="Google Shape;370;p31"/>
            <p:cNvSpPr/>
            <p:nvPr/>
          </p:nvSpPr>
          <p:spPr>
            <a:xfrm>
              <a:off x="5045625" y="35052000"/>
              <a:ext cx="936000" cy="14901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5523100" y="35043400"/>
              <a:ext cx="954900" cy="1490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4546500" y="35052000"/>
              <a:ext cx="954900" cy="147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4664250" y="35028925"/>
              <a:ext cx="8475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5519100" y="35790925"/>
              <a:ext cx="8475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5" name="Google Shape;375;p31"/>
          <p:cNvSpPr/>
          <p:nvPr/>
        </p:nvSpPr>
        <p:spPr>
          <a:xfrm>
            <a:off x="4375834" y="3347323"/>
            <a:ext cx="836700" cy="1445700"/>
          </a:xfrm>
          <a:prstGeom prst="halfFrame">
            <a:avLst>
              <a:gd fmla="val 0" name="adj1"/>
              <a:gd fmla="val 0" name="adj2"/>
            </a:avLst>
          </a:pr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1"/>
          <p:cNvSpPr/>
          <p:nvPr/>
        </p:nvSpPr>
        <p:spPr>
          <a:xfrm rot="10800000">
            <a:off x="3547651" y="3338985"/>
            <a:ext cx="836700" cy="1445700"/>
          </a:xfrm>
          <a:prstGeom prst="halfFrame">
            <a:avLst>
              <a:gd fmla="val 0" name="adj1"/>
              <a:gd fmla="val 0" name="adj2"/>
            </a:avLst>
          </a:pr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1"/>
          <p:cNvSpPr txBox="1"/>
          <p:nvPr/>
        </p:nvSpPr>
        <p:spPr>
          <a:xfrm>
            <a:off x="3915747" y="2791600"/>
            <a:ext cx="154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1155CC"/>
                </a:solidFill>
              </a:rPr>
              <a:t>Observation</a:t>
            </a:r>
            <a:endParaRPr sz="1200">
              <a:solidFill>
                <a:srgbClr val="1155CC"/>
              </a:solidFill>
            </a:endParaRPr>
          </a:p>
        </p:txBody>
      </p:sp>
      <p:cxnSp>
        <p:nvCxnSpPr>
          <p:cNvPr id="378" name="Google Shape;378;p31"/>
          <p:cNvCxnSpPr/>
          <p:nvPr/>
        </p:nvCxnSpPr>
        <p:spPr>
          <a:xfrm>
            <a:off x="4376164" y="3342302"/>
            <a:ext cx="3900" cy="14505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31"/>
          <p:cNvCxnSpPr>
            <a:stCxn id="376" idx="0"/>
          </p:cNvCxnSpPr>
          <p:nvPr/>
        </p:nvCxnSpPr>
        <p:spPr>
          <a:xfrm>
            <a:off x="3547651" y="4784685"/>
            <a:ext cx="1835400" cy="4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0" name="Google Shape;380;p31"/>
          <p:cNvSpPr txBox="1"/>
          <p:nvPr/>
        </p:nvSpPr>
        <p:spPr>
          <a:xfrm>
            <a:off x="4623594" y="3700850"/>
            <a:ext cx="302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990000"/>
                </a:solidFill>
              </a:rPr>
              <a:t>Continuous Ranked</a:t>
            </a:r>
            <a:endParaRPr sz="12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990000"/>
                </a:solidFill>
              </a:rPr>
              <a:t>Probability Score (CRPS)</a:t>
            </a:r>
            <a:endParaRPr sz="1200">
              <a:solidFill>
                <a:srgbClr val="990000"/>
              </a:solidFill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3906942" y="3347687"/>
            <a:ext cx="900738" cy="1434366"/>
          </a:xfrm>
          <a:custGeom>
            <a:rect b="b" l="l" r="r" t="t"/>
            <a:pathLst>
              <a:path extrusionOk="0" h="59143" w="37140">
                <a:moveTo>
                  <a:pt x="37140" y="0"/>
                </a:moveTo>
                <a:cubicBezTo>
                  <a:pt x="36377" y="197"/>
                  <a:pt x="33990" y="455"/>
                  <a:pt x="32562" y="1181"/>
                </a:cubicBezTo>
                <a:cubicBezTo>
                  <a:pt x="31135" y="1907"/>
                  <a:pt x="29818" y="3101"/>
                  <a:pt x="28575" y="4356"/>
                </a:cubicBezTo>
                <a:cubicBezTo>
                  <a:pt x="27332" y="5611"/>
                  <a:pt x="26199" y="6879"/>
                  <a:pt x="25104" y="8713"/>
                </a:cubicBezTo>
                <a:cubicBezTo>
                  <a:pt x="24009" y="10547"/>
                  <a:pt x="22975" y="11826"/>
                  <a:pt x="22003" y="15358"/>
                </a:cubicBezTo>
                <a:cubicBezTo>
                  <a:pt x="21031" y="18890"/>
                  <a:pt x="20169" y="25215"/>
                  <a:pt x="19271" y="29904"/>
                </a:cubicBezTo>
                <a:cubicBezTo>
                  <a:pt x="18373" y="34593"/>
                  <a:pt x="17376" y="40487"/>
                  <a:pt x="16613" y="43490"/>
                </a:cubicBezTo>
                <a:cubicBezTo>
                  <a:pt x="15850" y="46493"/>
                  <a:pt x="15591" y="46320"/>
                  <a:pt x="14693" y="47920"/>
                </a:cubicBezTo>
                <a:cubicBezTo>
                  <a:pt x="13795" y="49520"/>
                  <a:pt x="12663" y="51514"/>
                  <a:pt x="11223" y="53089"/>
                </a:cubicBezTo>
                <a:cubicBezTo>
                  <a:pt x="9783" y="54664"/>
                  <a:pt x="7925" y="56362"/>
                  <a:pt x="6054" y="57371"/>
                </a:cubicBezTo>
                <a:cubicBezTo>
                  <a:pt x="4184" y="58380"/>
                  <a:pt x="1009" y="58848"/>
                  <a:pt x="0" y="59143"/>
                </a:cubicBezTo>
              </a:path>
            </a:pathLst>
          </a:cu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2" name="Google Shape;382;p31"/>
          <p:cNvSpPr txBox="1"/>
          <p:nvPr/>
        </p:nvSpPr>
        <p:spPr>
          <a:xfrm>
            <a:off x="2827180" y="4164826"/>
            <a:ext cx="154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6AA84F"/>
                </a:solidFill>
              </a:rPr>
              <a:t>Prediction CDF</a:t>
            </a:r>
            <a:endParaRPr sz="1200">
              <a:solidFill>
                <a:srgbClr val="6AA84F"/>
              </a:solidFill>
            </a:endParaRPr>
          </a:p>
        </p:txBody>
      </p:sp>
      <p:pic>
        <p:nvPicPr>
          <p:cNvPr id="383" name="Google Shape;383;p31"/>
          <p:cNvPicPr preferRelativeResize="0"/>
          <p:nvPr/>
        </p:nvPicPr>
        <p:blipFill rotWithShape="1">
          <a:blip r:embed="rId3">
            <a:alphaModFix/>
          </a:blip>
          <a:srcRect b="29363" l="58795" r="0" t="38767"/>
          <a:stretch/>
        </p:blipFill>
        <p:spPr>
          <a:xfrm>
            <a:off x="448775" y="937400"/>
            <a:ext cx="2721175" cy="150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31"/>
          <p:cNvGrpSpPr/>
          <p:nvPr/>
        </p:nvGrpSpPr>
        <p:grpSpPr>
          <a:xfrm>
            <a:off x="2334575" y="1147800"/>
            <a:ext cx="659525" cy="369300"/>
            <a:chOff x="3164150" y="609075"/>
            <a:chExt cx="659525" cy="369300"/>
          </a:xfrm>
        </p:grpSpPr>
        <p:pic>
          <p:nvPicPr>
            <p:cNvPr id="385" name="Google Shape;385;p31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31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31"/>
          <p:cNvGrpSpPr/>
          <p:nvPr/>
        </p:nvGrpSpPr>
        <p:grpSpPr>
          <a:xfrm>
            <a:off x="2410775" y="843000"/>
            <a:ext cx="659525" cy="369300"/>
            <a:chOff x="3164150" y="609075"/>
            <a:chExt cx="659525" cy="369300"/>
          </a:xfrm>
        </p:grpSpPr>
        <p:pic>
          <p:nvPicPr>
            <p:cNvPr id="388" name="Google Shape;388;p31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31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0" name="Google Shape;390;p31"/>
          <p:cNvGrpSpPr/>
          <p:nvPr/>
        </p:nvGrpSpPr>
        <p:grpSpPr>
          <a:xfrm>
            <a:off x="2486975" y="538200"/>
            <a:ext cx="659525" cy="369300"/>
            <a:chOff x="3164150" y="609075"/>
            <a:chExt cx="659525" cy="369300"/>
          </a:xfrm>
        </p:grpSpPr>
        <p:pic>
          <p:nvPicPr>
            <p:cNvPr id="391" name="Google Shape;391;p31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31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31"/>
          <p:cNvGrpSpPr/>
          <p:nvPr/>
        </p:nvGrpSpPr>
        <p:grpSpPr>
          <a:xfrm>
            <a:off x="2563175" y="233400"/>
            <a:ext cx="659525" cy="369300"/>
            <a:chOff x="3164150" y="609075"/>
            <a:chExt cx="659525" cy="369300"/>
          </a:xfrm>
        </p:grpSpPr>
        <p:pic>
          <p:nvPicPr>
            <p:cNvPr id="394" name="Google Shape;394;p31"/>
            <p:cNvPicPr preferRelativeResize="0"/>
            <p:nvPr/>
          </p:nvPicPr>
          <p:blipFill rotWithShape="1">
            <a:blip r:embed="rId3">
              <a:alphaModFix/>
            </a:blip>
            <a:srcRect b="42650" l="86292" r="4459" t="49508"/>
            <a:stretch/>
          </p:blipFill>
          <p:spPr>
            <a:xfrm>
              <a:off x="3212925" y="609075"/>
              <a:ext cx="610750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31"/>
            <p:cNvSpPr/>
            <p:nvPr/>
          </p:nvSpPr>
          <p:spPr>
            <a:xfrm>
              <a:off x="3164150" y="659150"/>
              <a:ext cx="87300" cy="19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96" name="Google Shape;3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825" y="150525"/>
            <a:ext cx="3186326" cy="24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1"/>
          <p:cNvSpPr txBox="1"/>
          <p:nvPr/>
        </p:nvSpPr>
        <p:spPr>
          <a:xfrm>
            <a:off x="6964725" y="235450"/>
            <a:ext cx="39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C78D8"/>
                </a:solidFill>
              </a:rPr>
              <a:t>Observation</a:t>
            </a:r>
            <a:endParaRPr>
              <a:solidFill>
                <a:srgbClr val="3C78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BF9000"/>
                </a:solidFill>
              </a:rPr>
              <a:t>Prediction Ensemble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98" name="Google Shape;398;p31"/>
          <p:cNvSpPr txBox="1"/>
          <p:nvPr/>
        </p:nvSpPr>
        <p:spPr>
          <a:xfrm>
            <a:off x="6524688" y="2480125"/>
            <a:ext cx="143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Timestep [Minutes]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99" name="Google Shape;399;p31"/>
          <p:cNvSpPr txBox="1"/>
          <p:nvPr/>
        </p:nvSpPr>
        <p:spPr>
          <a:xfrm rot="-5400000">
            <a:off x="5065375" y="1038550"/>
            <a:ext cx="836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R [mm]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00" name="Google Shape;400;p31"/>
          <p:cNvSpPr txBox="1"/>
          <p:nvPr/>
        </p:nvSpPr>
        <p:spPr>
          <a:xfrm>
            <a:off x="2994088" y="850650"/>
            <a:ext cx="143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+"/>
            </a:pPr>
            <a:r>
              <a:rPr lang="de">
                <a:solidFill>
                  <a:schemeClr val="dk2"/>
                </a:solidFill>
              </a:rPr>
              <a:t>Monte Carlo </a:t>
            </a:r>
            <a:r>
              <a:rPr lang="de">
                <a:solidFill>
                  <a:schemeClr val="dk2"/>
                </a:solidFill>
              </a:rPr>
              <a:t>Dropout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1" name="Google Shape;401;p31"/>
          <p:cNvSpPr/>
          <p:nvPr/>
        </p:nvSpPr>
        <p:spPr>
          <a:xfrm>
            <a:off x="4406500" y="1027500"/>
            <a:ext cx="820500" cy="46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2"/>
          <p:cNvPicPr preferRelativeResize="0"/>
          <p:nvPr/>
        </p:nvPicPr>
        <p:blipFill rotWithShape="1">
          <a:blip r:embed="rId3">
            <a:alphaModFix/>
          </a:blip>
          <a:srcRect b="0" l="0" r="0" t="12717"/>
          <a:stretch/>
        </p:blipFill>
        <p:spPr>
          <a:xfrm>
            <a:off x="448775" y="2773100"/>
            <a:ext cx="8246450" cy="178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32"/>
          <p:cNvGrpSpPr/>
          <p:nvPr/>
        </p:nvGrpSpPr>
        <p:grpSpPr>
          <a:xfrm>
            <a:off x="6264627" y="701145"/>
            <a:ext cx="1226503" cy="967740"/>
            <a:chOff x="4546500" y="35028925"/>
            <a:chExt cx="1931500" cy="1524000"/>
          </a:xfrm>
        </p:grpSpPr>
        <p:sp>
          <p:nvSpPr>
            <p:cNvPr id="408" name="Google Shape;408;p32"/>
            <p:cNvSpPr/>
            <p:nvPr/>
          </p:nvSpPr>
          <p:spPr>
            <a:xfrm>
              <a:off x="5045625" y="35052000"/>
              <a:ext cx="936000" cy="14901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5523100" y="35043400"/>
              <a:ext cx="954900" cy="1490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4546500" y="35052000"/>
              <a:ext cx="954900" cy="147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4664250" y="35028925"/>
              <a:ext cx="8475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5519100" y="35790925"/>
              <a:ext cx="8475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3" name="Google Shape;413;p32"/>
          <p:cNvSpPr/>
          <p:nvPr/>
        </p:nvSpPr>
        <p:spPr>
          <a:xfrm>
            <a:off x="6877659" y="716930"/>
            <a:ext cx="547800" cy="946200"/>
          </a:xfrm>
          <a:prstGeom prst="halfFrame">
            <a:avLst>
              <a:gd fmla="val 0" name="adj1"/>
              <a:gd fmla="val 0" name="adj2"/>
            </a:avLst>
          </a:pr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2"/>
          <p:cNvSpPr/>
          <p:nvPr/>
        </p:nvSpPr>
        <p:spPr>
          <a:xfrm rot="10800000">
            <a:off x="6335434" y="711530"/>
            <a:ext cx="547800" cy="946200"/>
          </a:xfrm>
          <a:prstGeom prst="halfFrame">
            <a:avLst>
              <a:gd fmla="val 0" name="adj1"/>
              <a:gd fmla="val 0" name="adj2"/>
            </a:avLst>
          </a:prstGeom>
          <a:solidFill>
            <a:srgbClr val="80808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2"/>
          <p:cNvSpPr txBox="1"/>
          <p:nvPr/>
        </p:nvSpPr>
        <p:spPr>
          <a:xfrm>
            <a:off x="6576520" y="353191"/>
            <a:ext cx="101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1155CC"/>
                </a:solidFill>
              </a:rPr>
              <a:t>Observation</a:t>
            </a:r>
            <a:endParaRPr sz="1200">
              <a:solidFill>
                <a:srgbClr val="1155CC"/>
              </a:solidFill>
            </a:endParaRPr>
          </a:p>
        </p:txBody>
      </p:sp>
      <p:cxnSp>
        <p:nvCxnSpPr>
          <p:cNvPr id="416" name="Google Shape;416;p32"/>
          <p:cNvCxnSpPr/>
          <p:nvPr/>
        </p:nvCxnSpPr>
        <p:spPr>
          <a:xfrm>
            <a:off x="6877875" y="713644"/>
            <a:ext cx="2400" cy="9495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32"/>
          <p:cNvCxnSpPr>
            <a:stCxn id="414" idx="0"/>
          </p:cNvCxnSpPr>
          <p:nvPr/>
        </p:nvCxnSpPr>
        <p:spPr>
          <a:xfrm>
            <a:off x="6335434" y="1657730"/>
            <a:ext cx="1201200" cy="3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32"/>
          <p:cNvSpPr txBox="1"/>
          <p:nvPr/>
        </p:nvSpPr>
        <p:spPr>
          <a:xfrm>
            <a:off x="7039824" y="948325"/>
            <a:ext cx="197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990000"/>
                </a:solidFill>
              </a:rPr>
              <a:t>Continuous Ranked</a:t>
            </a:r>
            <a:endParaRPr sz="12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990000"/>
                </a:solidFill>
              </a:rPr>
              <a:t>Probability Score (CRPS)</a:t>
            </a:r>
            <a:endParaRPr sz="1200">
              <a:solidFill>
                <a:srgbClr val="990000"/>
              </a:solidFill>
            </a:endParaRPr>
          </a:p>
        </p:txBody>
      </p:sp>
      <p:sp>
        <p:nvSpPr>
          <p:cNvPr id="419" name="Google Shape;419;p32"/>
          <p:cNvSpPr/>
          <p:nvPr/>
        </p:nvSpPr>
        <p:spPr>
          <a:xfrm>
            <a:off x="6570757" y="717168"/>
            <a:ext cx="589598" cy="938895"/>
          </a:xfrm>
          <a:custGeom>
            <a:rect b="b" l="l" r="r" t="t"/>
            <a:pathLst>
              <a:path extrusionOk="0" h="59143" w="37140">
                <a:moveTo>
                  <a:pt x="37140" y="0"/>
                </a:moveTo>
                <a:cubicBezTo>
                  <a:pt x="36377" y="197"/>
                  <a:pt x="33990" y="455"/>
                  <a:pt x="32562" y="1181"/>
                </a:cubicBezTo>
                <a:cubicBezTo>
                  <a:pt x="31135" y="1907"/>
                  <a:pt x="29818" y="3101"/>
                  <a:pt x="28575" y="4356"/>
                </a:cubicBezTo>
                <a:cubicBezTo>
                  <a:pt x="27332" y="5611"/>
                  <a:pt x="26199" y="6879"/>
                  <a:pt x="25104" y="8713"/>
                </a:cubicBezTo>
                <a:cubicBezTo>
                  <a:pt x="24009" y="10547"/>
                  <a:pt x="22975" y="11826"/>
                  <a:pt x="22003" y="15358"/>
                </a:cubicBezTo>
                <a:cubicBezTo>
                  <a:pt x="21031" y="18890"/>
                  <a:pt x="20169" y="25215"/>
                  <a:pt x="19271" y="29904"/>
                </a:cubicBezTo>
                <a:cubicBezTo>
                  <a:pt x="18373" y="34593"/>
                  <a:pt x="17376" y="40487"/>
                  <a:pt x="16613" y="43490"/>
                </a:cubicBezTo>
                <a:cubicBezTo>
                  <a:pt x="15850" y="46493"/>
                  <a:pt x="15591" y="46320"/>
                  <a:pt x="14693" y="47920"/>
                </a:cubicBezTo>
                <a:cubicBezTo>
                  <a:pt x="13795" y="49520"/>
                  <a:pt x="12663" y="51514"/>
                  <a:pt x="11223" y="53089"/>
                </a:cubicBezTo>
                <a:cubicBezTo>
                  <a:pt x="9783" y="54664"/>
                  <a:pt x="7925" y="56362"/>
                  <a:pt x="6054" y="57371"/>
                </a:cubicBezTo>
                <a:cubicBezTo>
                  <a:pt x="4184" y="58380"/>
                  <a:pt x="1009" y="58848"/>
                  <a:pt x="0" y="59143"/>
                </a:cubicBezTo>
              </a:path>
            </a:pathLst>
          </a:cu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0" name="Google Shape;420;p32"/>
          <p:cNvSpPr txBox="1"/>
          <p:nvPr/>
        </p:nvSpPr>
        <p:spPr>
          <a:xfrm>
            <a:off x="5864024" y="1252012"/>
            <a:ext cx="101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6AA84F"/>
                </a:solidFill>
              </a:rPr>
              <a:t>Prediction CDF</a:t>
            </a:r>
            <a:endParaRPr sz="1200">
              <a:solidFill>
                <a:srgbClr val="6AA84F"/>
              </a:solidFill>
            </a:endParaRPr>
          </a:p>
        </p:txBody>
      </p:sp>
      <p:sp>
        <p:nvSpPr>
          <p:cNvPr id="421" name="Google Shape;421;p32"/>
          <p:cNvSpPr/>
          <p:nvPr/>
        </p:nvSpPr>
        <p:spPr>
          <a:xfrm>
            <a:off x="4069125" y="2355325"/>
            <a:ext cx="732900" cy="2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2"/>
          <p:cNvSpPr txBox="1"/>
          <p:nvPr/>
        </p:nvSpPr>
        <p:spPr>
          <a:xfrm rot="-5400000">
            <a:off x="-476275" y="3267253"/>
            <a:ext cx="183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Observation </a:t>
            </a:r>
            <a:r>
              <a:rPr lang="de" sz="1200">
                <a:solidFill>
                  <a:schemeClr val="dk1"/>
                </a:solidFill>
              </a:rPr>
              <a:t> [mm/5min]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23" name="Google Shape;423;p32"/>
          <p:cNvSpPr txBox="1"/>
          <p:nvPr/>
        </p:nvSpPr>
        <p:spPr>
          <a:xfrm>
            <a:off x="3782800" y="4470350"/>
            <a:ext cx="250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Prediction [mm/5min]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24" name="Google Shape;424;p32"/>
          <p:cNvSpPr txBox="1"/>
          <p:nvPr/>
        </p:nvSpPr>
        <p:spPr>
          <a:xfrm rot="-5400000">
            <a:off x="8338975" y="3435850"/>
            <a:ext cx="77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</a:rPr>
              <a:t>Count</a:t>
            </a:r>
            <a:r>
              <a:rPr lang="de" sz="1200">
                <a:solidFill>
                  <a:schemeClr val="dk1"/>
                </a:solidFill>
              </a:rPr>
              <a:t> [ 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930275" y="2438400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1"/>
                </a:solidFill>
              </a:rPr>
              <a:t>Ensemble 1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2530475" y="2438400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1"/>
                </a:solidFill>
              </a:rPr>
              <a:t>Ensemble 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27" name="Google Shape;427;p32"/>
          <p:cNvSpPr txBox="1"/>
          <p:nvPr/>
        </p:nvSpPr>
        <p:spPr>
          <a:xfrm>
            <a:off x="4130675" y="2438400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1"/>
                </a:solidFill>
              </a:rPr>
              <a:t>Ensemble 3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28" name="Google Shape;428;p32"/>
          <p:cNvSpPr txBox="1"/>
          <p:nvPr/>
        </p:nvSpPr>
        <p:spPr>
          <a:xfrm>
            <a:off x="5730875" y="2438400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1"/>
                </a:solidFill>
              </a:rPr>
              <a:t>Ensemble 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7254875" y="2438400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1"/>
                </a:solidFill>
              </a:rPr>
              <a:t>Ensemble 5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30" name="Google Shape;430;p32"/>
          <p:cNvSpPr txBox="1"/>
          <p:nvPr/>
        </p:nvSpPr>
        <p:spPr>
          <a:xfrm>
            <a:off x="1050275" y="820575"/>
            <a:ext cx="3972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Train: 	June 2020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Test: 	July 2020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75" y="1628150"/>
            <a:ext cx="8839200" cy="178549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3"/>
          <p:cNvSpPr txBox="1"/>
          <p:nvPr/>
        </p:nvSpPr>
        <p:spPr>
          <a:xfrm>
            <a:off x="2985925" y="3523800"/>
            <a:ext cx="3972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Variability? 		😊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Extremes?		😕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→ explore alternative randomisation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1104" r="1191" t="2733"/>
          <a:stretch/>
        </p:blipFill>
        <p:spPr>
          <a:xfrm>
            <a:off x="1935475" y="3363175"/>
            <a:ext cx="5341627" cy="17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216000" y="4745917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6216775" y="2781512"/>
            <a:ext cx="86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999999"/>
                </a:solidFill>
              </a:rPr>
              <a:t>Source: DWD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15850" y="2781512"/>
            <a:ext cx="86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999999"/>
                </a:solidFill>
              </a:rPr>
              <a:t>Source: DWD</a:t>
            </a:r>
            <a:endParaRPr sz="600">
              <a:solidFill>
                <a:srgbClr val="999999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b="22238" l="57908" r="8741" t="18505"/>
          <a:stretch/>
        </p:blipFill>
        <p:spPr>
          <a:xfrm>
            <a:off x="976010" y="974428"/>
            <a:ext cx="1747855" cy="23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31200" y="552419"/>
            <a:ext cx="240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Rain Gauge</a:t>
            </a:r>
            <a:endParaRPr sz="1200"/>
          </a:p>
        </p:txBody>
      </p:sp>
      <p:sp>
        <p:nvSpPr>
          <p:cNvPr id="84" name="Google Shape;84;p16"/>
          <p:cNvSpPr txBox="1"/>
          <p:nvPr/>
        </p:nvSpPr>
        <p:spPr>
          <a:xfrm>
            <a:off x="6449550" y="552425"/>
            <a:ext cx="186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Weather radar (C-band)</a:t>
            </a:r>
            <a:endParaRPr sz="1200"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b="29417" l="14328" r="51161" t="9803"/>
          <a:stretch/>
        </p:blipFill>
        <p:spPr>
          <a:xfrm>
            <a:off x="6936938" y="934766"/>
            <a:ext cx="1865774" cy="252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349" y="1373302"/>
            <a:ext cx="946925" cy="148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4000" y="1479072"/>
            <a:ext cx="946925" cy="1357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6"/>
          <p:cNvCxnSpPr/>
          <p:nvPr/>
        </p:nvCxnSpPr>
        <p:spPr>
          <a:xfrm>
            <a:off x="975350" y="2918450"/>
            <a:ext cx="1874400" cy="166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6"/>
          <p:cNvCxnSpPr>
            <a:stCxn id="80" idx="1"/>
          </p:cNvCxnSpPr>
          <p:nvPr/>
        </p:nvCxnSpPr>
        <p:spPr>
          <a:xfrm flipH="1">
            <a:off x="4411975" y="2919962"/>
            <a:ext cx="1804800" cy="131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" name="Google Shape;90;p16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Rainfall</a:t>
            </a:r>
            <a:r>
              <a:rPr b="1" lang="de" sz="1600">
                <a:solidFill>
                  <a:schemeClr val="dk1"/>
                </a:solidFill>
              </a:rPr>
              <a:t> sensors in Germany</a:t>
            </a:r>
            <a:endParaRPr b="1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"/>
          <p:cNvSpPr txBox="1"/>
          <p:nvPr>
            <p:ph idx="12" type="sldNum"/>
          </p:nvPr>
        </p:nvSpPr>
        <p:spPr>
          <a:xfrm>
            <a:off x="216000" y="4745917"/>
            <a:ext cx="326400" cy="396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443" name="Google Shape;443;p34"/>
          <p:cNvSpPr/>
          <p:nvPr/>
        </p:nvSpPr>
        <p:spPr>
          <a:xfrm>
            <a:off x="1467525" y="3211042"/>
            <a:ext cx="954300" cy="26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000"/>
              <a:t>Attenuation</a:t>
            </a:r>
            <a:endParaRPr b="1" sz="1000"/>
          </a:p>
        </p:txBody>
      </p:sp>
      <p:sp>
        <p:nvSpPr>
          <p:cNvPr id="444" name="Google Shape;444;p34"/>
          <p:cNvSpPr/>
          <p:nvPr/>
        </p:nvSpPr>
        <p:spPr>
          <a:xfrm>
            <a:off x="6515900" y="3179021"/>
            <a:ext cx="599700" cy="8574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34"/>
          <p:cNvPicPr preferRelativeResize="0"/>
          <p:nvPr/>
        </p:nvPicPr>
        <p:blipFill rotWithShape="1">
          <a:blip r:embed="rId3">
            <a:alphaModFix/>
          </a:blip>
          <a:srcRect b="0" l="2271" r="2271" t="0"/>
          <a:stretch/>
        </p:blipFill>
        <p:spPr>
          <a:xfrm>
            <a:off x="7290250" y="2783050"/>
            <a:ext cx="1773175" cy="17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4"/>
          <p:cNvSpPr txBox="1"/>
          <p:nvPr/>
        </p:nvSpPr>
        <p:spPr>
          <a:xfrm>
            <a:off x="7726525" y="4235145"/>
            <a:ext cx="102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rain rate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R [mm/h]</a:t>
            </a:r>
            <a:endParaRPr sz="1000"/>
          </a:p>
        </p:txBody>
      </p:sp>
      <p:sp>
        <p:nvSpPr>
          <p:cNvPr id="447" name="Google Shape;447;p34"/>
          <p:cNvSpPr txBox="1"/>
          <p:nvPr/>
        </p:nvSpPr>
        <p:spPr>
          <a:xfrm rot="-5400000">
            <a:off x="6525025" y="3333078"/>
            <a:ext cx="15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specific attenuation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k [dB/km]</a:t>
            </a:r>
            <a:endParaRPr sz="1000"/>
          </a:p>
        </p:txBody>
      </p:sp>
      <p:sp>
        <p:nvSpPr>
          <p:cNvPr id="448" name="Google Shape;448;p34"/>
          <p:cNvSpPr txBox="1"/>
          <p:nvPr/>
        </p:nvSpPr>
        <p:spPr>
          <a:xfrm>
            <a:off x="7433013" y="2526875"/>
            <a:ext cx="159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000"/>
              <a:t>Power law regression</a:t>
            </a:r>
            <a:endParaRPr b="1" sz="1000"/>
          </a:p>
        </p:txBody>
      </p:sp>
      <p:pic>
        <p:nvPicPr>
          <p:cNvPr id="449" name="Google Shape;449;p34"/>
          <p:cNvPicPr preferRelativeResize="0"/>
          <p:nvPr/>
        </p:nvPicPr>
        <p:blipFill rotWithShape="1">
          <a:blip r:embed="rId4">
            <a:alphaModFix/>
          </a:blip>
          <a:srcRect b="0" l="0" r="447" t="0"/>
          <a:stretch/>
        </p:blipFill>
        <p:spPr>
          <a:xfrm>
            <a:off x="2319175" y="2408775"/>
            <a:ext cx="4103951" cy="18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/>
          <p:nvPr/>
        </p:nvSpPr>
        <p:spPr>
          <a:xfrm>
            <a:off x="1490350" y="3746078"/>
            <a:ext cx="876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000"/>
              <a:t>Rainfall</a:t>
            </a:r>
            <a:endParaRPr b="1" sz="1000"/>
          </a:p>
        </p:txBody>
      </p:sp>
      <p:pic>
        <p:nvPicPr>
          <p:cNvPr id="451" name="Google Shape;451;p34"/>
          <p:cNvPicPr preferRelativeResize="0"/>
          <p:nvPr/>
        </p:nvPicPr>
        <p:blipFill rotWithShape="1">
          <a:blip r:embed="rId5">
            <a:alphaModFix/>
          </a:blip>
          <a:srcRect b="0" l="50847" r="0" t="0"/>
          <a:stretch/>
        </p:blipFill>
        <p:spPr>
          <a:xfrm>
            <a:off x="292201" y="2429297"/>
            <a:ext cx="1210427" cy="1719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34"/>
          <p:cNvGrpSpPr/>
          <p:nvPr/>
        </p:nvGrpSpPr>
        <p:grpSpPr>
          <a:xfrm>
            <a:off x="1578815" y="522323"/>
            <a:ext cx="5679869" cy="1612804"/>
            <a:chOff x="216000" y="1935887"/>
            <a:chExt cx="4926593" cy="1399275"/>
          </a:xfrm>
        </p:grpSpPr>
        <p:pic>
          <p:nvPicPr>
            <p:cNvPr id="453" name="Google Shape;453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6000" y="1935887"/>
              <a:ext cx="4926593" cy="1399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34"/>
            <p:cNvSpPr/>
            <p:nvPr/>
          </p:nvSpPr>
          <p:spPr>
            <a:xfrm>
              <a:off x="762225" y="3057225"/>
              <a:ext cx="5718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4079550" y="2033125"/>
              <a:ext cx="5718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2276650" y="2908125"/>
              <a:ext cx="15594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542400" y="1977300"/>
              <a:ext cx="15594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8" name="Google Shape;458;p34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QPE with commercial microwave links</a:t>
            </a:r>
            <a:endParaRPr b="1" sz="1600"/>
          </a:p>
        </p:txBody>
      </p:sp>
      <p:sp>
        <p:nvSpPr>
          <p:cNvPr id="459" name="Google Shape;459;p34"/>
          <p:cNvSpPr/>
          <p:nvPr/>
        </p:nvSpPr>
        <p:spPr>
          <a:xfrm>
            <a:off x="2562000" y="2496050"/>
            <a:ext cx="134400" cy="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4"/>
          <p:cNvSpPr/>
          <p:nvPr/>
        </p:nvSpPr>
        <p:spPr>
          <a:xfrm>
            <a:off x="2562000" y="3094175"/>
            <a:ext cx="134400" cy="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4"/>
          <p:cNvSpPr/>
          <p:nvPr/>
        </p:nvSpPr>
        <p:spPr>
          <a:xfrm>
            <a:off x="2562000" y="3695950"/>
            <a:ext cx="134400" cy="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2283550" y="3263625"/>
            <a:ext cx="49800" cy="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2304075" y="3126150"/>
            <a:ext cx="49800" cy="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4"/>
          <p:cNvSpPr txBox="1"/>
          <p:nvPr/>
        </p:nvSpPr>
        <p:spPr>
          <a:xfrm>
            <a:off x="8259925" y="4006545"/>
            <a:ext cx="102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30GHz</a:t>
            </a:r>
            <a:endParaRPr sz="1000"/>
          </a:p>
        </p:txBody>
      </p:sp>
      <p:sp>
        <p:nvSpPr>
          <p:cNvPr id="465" name="Google Shape;465;p34"/>
          <p:cNvSpPr txBox="1"/>
          <p:nvPr/>
        </p:nvSpPr>
        <p:spPr>
          <a:xfrm>
            <a:off x="3321075" y="4340675"/>
            <a:ext cx="242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666666"/>
                </a:solidFill>
              </a:rPr>
              <a:t>Graf, Polz and Chwala; PiuZ 2021</a:t>
            </a:r>
            <a:endParaRPr b="1" sz="900">
              <a:solidFill>
                <a:srgbClr val="666666"/>
              </a:solidFill>
            </a:endParaRPr>
          </a:p>
        </p:txBody>
      </p:sp>
      <p:sp>
        <p:nvSpPr>
          <p:cNvPr id="466" name="Google Shape;466;p34"/>
          <p:cNvSpPr/>
          <p:nvPr/>
        </p:nvSpPr>
        <p:spPr>
          <a:xfrm>
            <a:off x="2141225" y="2302975"/>
            <a:ext cx="4191000" cy="67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5"/>
          <p:cNvSpPr txBox="1"/>
          <p:nvPr>
            <p:ph idx="12" type="sldNum"/>
          </p:nvPr>
        </p:nvSpPr>
        <p:spPr>
          <a:xfrm>
            <a:off x="216000" y="4745917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72" name="Google Shape;472;p35"/>
          <p:cNvPicPr preferRelativeResize="0"/>
          <p:nvPr/>
        </p:nvPicPr>
        <p:blipFill rotWithShape="1">
          <a:blip r:embed="rId3">
            <a:alphaModFix/>
          </a:blip>
          <a:srcRect b="6646" l="9321" r="0" t="0"/>
          <a:stretch/>
        </p:blipFill>
        <p:spPr>
          <a:xfrm>
            <a:off x="1621050" y="598401"/>
            <a:ext cx="3369576" cy="43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5"/>
          <p:cNvSpPr txBox="1"/>
          <p:nvPr/>
        </p:nvSpPr>
        <p:spPr>
          <a:xfrm>
            <a:off x="5074925" y="1767850"/>
            <a:ext cx="3128700" cy="1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3904 CMLs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instantaneous measurement of </a:t>
            </a:r>
            <a:r>
              <a:rPr b="1" lang="de">
                <a:solidFill>
                  <a:schemeClr val="dk2"/>
                </a:solidFill>
              </a:rPr>
              <a:t>transmitted and received signal level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1-minute resolution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74" name="Google Shape;474;p35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Commercial microwave links (CML)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/>
          <p:nvPr>
            <p:ph idx="12" type="sldNum"/>
          </p:nvPr>
        </p:nvSpPr>
        <p:spPr>
          <a:xfrm>
            <a:off x="216000" y="4745917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80" name="Google Shape;4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50" y="289625"/>
            <a:ext cx="7539825" cy="4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320" y="53193"/>
            <a:ext cx="6056943" cy="43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7"/>
          <p:cNvSpPr/>
          <p:nvPr/>
        </p:nvSpPr>
        <p:spPr>
          <a:xfrm>
            <a:off x="2280289" y="46200"/>
            <a:ext cx="5629200" cy="3780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7"/>
          <p:cNvSpPr/>
          <p:nvPr/>
        </p:nvSpPr>
        <p:spPr>
          <a:xfrm>
            <a:off x="5538578" y="312821"/>
            <a:ext cx="2309400" cy="2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/>
              <a:t>ResRadNet</a:t>
            </a:r>
            <a:br>
              <a:rPr lang="de" sz="1600"/>
            </a:br>
            <a:r>
              <a:rPr lang="de"/>
              <a:t>Residual neural network using 3D convolutions</a:t>
            </a:r>
            <a:endParaRPr/>
          </a:p>
        </p:txBody>
      </p:sp>
      <p:sp>
        <p:nvSpPr>
          <p:cNvPr id="488" name="Google Shape;488;p37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489" name="Google Shape;489;p37"/>
          <p:cNvPicPr preferRelativeResize="0"/>
          <p:nvPr/>
        </p:nvPicPr>
        <p:blipFill rotWithShape="1">
          <a:blip r:embed="rId4">
            <a:alphaModFix/>
          </a:blip>
          <a:srcRect b="3070" l="12701" r="64856" t="53314"/>
          <a:stretch/>
        </p:blipFill>
        <p:spPr>
          <a:xfrm>
            <a:off x="887072" y="1217354"/>
            <a:ext cx="1076681" cy="104960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7"/>
          <p:cNvSpPr/>
          <p:nvPr/>
        </p:nvSpPr>
        <p:spPr>
          <a:xfrm>
            <a:off x="2031279" y="1680271"/>
            <a:ext cx="197700" cy="9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1" name="Google Shape;491;p37"/>
          <p:cNvPicPr preferRelativeResize="0"/>
          <p:nvPr/>
        </p:nvPicPr>
        <p:blipFill/>
        <p:spPr>
          <a:xfrm>
            <a:off x="8179318" y="2441069"/>
            <a:ext cx="394230" cy="36347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7"/>
          <p:cNvSpPr/>
          <p:nvPr/>
        </p:nvSpPr>
        <p:spPr>
          <a:xfrm>
            <a:off x="7953881" y="2570390"/>
            <a:ext cx="197700" cy="9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3" name="Google Shape;49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0404" y="497349"/>
            <a:ext cx="1076675" cy="65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7"/>
          <p:cNvPicPr preferRelativeResize="0"/>
          <p:nvPr/>
        </p:nvPicPr>
        <p:blipFill rotWithShape="1">
          <a:blip r:embed="rId6">
            <a:alphaModFix/>
          </a:blip>
          <a:srcRect b="0" l="29680" r="30426" t="0"/>
          <a:stretch/>
        </p:blipFill>
        <p:spPr>
          <a:xfrm>
            <a:off x="8260455" y="1615126"/>
            <a:ext cx="231951" cy="62583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7"/>
          <p:cNvSpPr txBox="1"/>
          <p:nvPr/>
        </p:nvSpPr>
        <p:spPr>
          <a:xfrm>
            <a:off x="768754" y="2193564"/>
            <a:ext cx="1465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11km x 11km x 5*5min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96" name="Google Shape;496;p37"/>
          <p:cNvSpPr txBox="1"/>
          <p:nvPr/>
        </p:nvSpPr>
        <p:spPr>
          <a:xfrm>
            <a:off x="8151714" y="2828103"/>
            <a:ext cx="666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5*1min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497" name="Google Shape;497;p37"/>
          <p:cNvSpPr/>
          <p:nvPr/>
        </p:nvSpPr>
        <p:spPr>
          <a:xfrm>
            <a:off x="503400" y="89650"/>
            <a:ext cx="7675800" cy="4468500"/>
          </a:xfrm>
          <a:prstGeom prst="rect">
            <a:avLst/>
          </a:prstGeom>
          <a:solidFill>
            <a:srgbClr val="FFFFFF">
              <a:alpha val="58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37"/>
          <p:cNvPicPr preferRelativeResize="0"/>
          <p:nvPr/>
        </p:nvPicPr>
        <p:blipFill rotWithShape="1">
          <a:blip r:embed="rId3">
            <a:alphaModFix/>
          </a:blip>
          <a:srcRect b="43094" l="0" r="44787" t="0"/>
          <a:stretch/>
        </p:blipFill>
        <p:spPr>
          <a:xfrm>
            <a:off x="2183548" y="1443722"/>
            <a:ext cx="3344200" cy="2458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499" name="Google Shape;499;p37"/>
          <p:cNvGrpSpPr/>
          <p:nvPr/>
        </p:nvGrpSpPr>
        <p:grpSpPr>
          <a:xfrm>
            <a:off x="14835" y="2839697"/>
            <a:ext cx="2130259" cy="604627"/>
            <a:chOff x="216000" y="1935887"/>
            <a:chExt cx="4926593" cy="1399275"/>
          </a:xfrm>
        </p:grpSpPr>
        <p:pic>
          <p:nvPicPr>
            <p:cNvPr id="500" name="Google Shape;500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6000" y="1935887"/>
              <a:ext cx="4926593" cy="1399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p37"/>
            <p:cNvSpPr/>
            <p:nvPr/>
          </p:nvSpPr>
          <p:spPr>
            <a:xfrm>
              <a:off x="762225" y="3057225"/>
              <a:ext cx="5718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4079550" y="2033125"/>
              <a:ext cx="5718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2276650" y="2908125"/>
              <a:ext cx="15594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542400" y="1977300"/>
              <a:ext cx="1559400" cy="149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38"/>
          <p:cNvPicPr preferRelativeResize="0"/>
          <p:nvPr/>
        </p:nvPicPr>
        <p:blipFill rotWithShape="1">
          <a:blip r:embed="rId3">
            <a:alphaModFix/>
          </a:blip>
          <a:srcRect b="43094" l="0" r="44787" t="0"/>
          <a:stretch/>
        </p:blipFill>
        <p:spPr>
          <a:xfrm>
            <a:off x="4434074" y="2977999"/>
            <a:ext cx="2603900" cy="1913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0" name="Google Shape;510;p38"/>
          <p:cNvPicPr preferRelativeResize="0"/>
          <p:nvPr/>
        </p:nvPicPr>
        <p:blipFill rotWithShape="1">
          <a:blip r:embed="rId4">
            <a:alphaModFix/>
          </a:blip>
          <a:srcRect b="0" l="0" r="7961" t="0"/>
          <a:stretch/>
        </p:blipFill>
        <p:spPr>
          <a:xfrm>
            <a:off x="1230175" y="118425"/>
            <a:ext cx="7634899" cy="22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8"/>
          <p:cNvSpPr txBox="1"/>
          <p:nvPr/>
        </p:nvSpPr>
        <p:spPr>
          <a:xfrm>
            <a:off x="3288550" y="2485325"/>
            <a:ext cx="29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25 1-minute time steps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2" name="Google Shape;512;p38"/>
          <p:cNvSpPr txBox="1"/>
          <p:nvPr/>
        </p:nvSpPr>
        <p:spPr>
          <a:xfrm rot="-5400000">
            <a:off x="-565200" y="1005725"/>
            <a:ext cx="174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up to 25 CMLs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3" name="Google Shape;513;p38"/>
          <p:cNvSpPr/>
          <p:nvPr/>
        </p:nvSpPr>
        <p:spPr>
          <a:xfrm rot="5400000">
            <a:off x="2537700" y="2937675"/>
            <a:ext cx="1951500" cy="1455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4" name="Google Shape;514;p38"/>
          <p:cNvPicPr preferRelativeResize="0"/>
          <p:nvPr/>
        </p:nvPicPr>
        <p:blipFill rotWithShape="1">
          <a:blip r:embed="rId4">
            <a:alphaModFix/>
          </a:blip>
          <a:srcRect b="0" l="0" r="95686" t="0"/>
          <a:stretch/>
        </p:blipFill>
        <p:spPr>
          <a:xfrm>
            <a:off x="573850" y="118425"/>
            <a:ext cx="357799" cy="22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8"/>
          <p:cNvPicPr preferRelativeResize="0"/>
          <p:nvPr/>
        </p:nvPicPr>
        <p:blipFill rotWithShape="1">
          <a:blip r:embed="rId4">
            <a:alphaModFix/>
          </a:blip>
          <a:srcRect b="0" l="0" r="95686" t="0"/>
          <a:stretch/>
        </p:blipFill>
        <p:spPr>
          <a:xfrm>
            <a:off x="904725" y="118425"/>
            <a:ext cx="357799" cy="22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8"/>
          <p:cNvSpPr txBox="1"/>
          <p:nvPr/>
        </p:nvSpPr>
        <p:spPr>
          <a:xfrm>
            <a:off x="363750" y="2108825"/>
            <a:ext cx="55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</a:rPr>
              <a:t>11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17" name="Google Shape;517;p38"/>
          <p:cNvSpPr txBox="1"/>
          <p:nvPr/>
        </p:nvSpPr>
        <p:spPr>
          <a:xfrm>
            <a:off x="592350" y="2337425"/>
            <a:ext cx="55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</a:rPr>
              <a:t>11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4400"/>
            <a:ext cx="8839199" cy="2732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4400"/>
            <a:ext cx="8839200" cy="2710058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0"/>
          <p:cNvSpPr/>
          <p:nvPr/>
        </p:nvSpPr>
        <p:spPr>
          <a:xfrm>
            <a:off x="4424025" y="2110150"/>
            <a:ext cx="586200" cy="565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0"/>
          <p:cNvSpPr txBox="1"/>
          <p:nvPr/>
        </p:nvSpPr>
        <p:spPr>
          <a:xfrm>
            <a:off x="2710075" y="3847925"/>
            <a:ext cx="39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CC0000"/>
                </a:solidFill>
              </a:rPr>
              <a:t>Model not trained on winter data</a:t>
            </a:r>
            <a:endParaRPr sz="18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grpSp>
        <p:nvGrpSpPr>
          <p:cNvPr id="535" name="Google Shape;535;p41"/>
          <p:cNvGrpSpPr/>
          <p:nvPr/>
        </p:nvGrpSpPr>
        <p:grpSpPr>
          <a:xfrm>
            <a:off x="1196750" y="681299"/>
            <a:ext cx="6750500" cy="3780902"/>
            <a:chOff x="1196750" y="1178800"/>
            <a:chExt cx="6750500" cy="3780902"/>
          </a:xfrm>
        </p:grpSpPr>
        <p:pic>
          <p:nvPicPr>
            <p:cNvPr id="536" name="Google Shape;536;p41"/>
            <p:cNvPicPr preferRelativeResize="0"/>
            <p:nvPr/>
          </p:nvPicPr>
          <p:blipFill rotWithShape="1">
            <a:blip r:embed="rId3">
              <a:alphaModFix/>
            </a:blip>
            <a:srcRect b="20785" l="0" r="0" t="0"/>
            <a:stretch/>
          </p:blipFill>
          <p:spPr>
            <a:xfrm>
              <a:off x="1196750" y="1178800"/>
              <a:ext cx="6750500" cy="3780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p41"/>
            <p:cNvSpPr txBox="1"/>
            <p:nvPr/>
          </p:nvSpPr>
          <p:spPr>
            <a:xfrm>
              <a:off x="4087451" y="2913642"/>
              <a:ext cx="918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Rain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41"/>
            <p:cNvSpPr txBox="1"/>
            <p:nvPr/>
          </p:nvSpPr>
          <p:spPr>
            <a:xfrm>
              <a:off x="3244844" y="2913642"/>
              <a:ext cx="918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Snow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41"/>
            <p:cNvSpPr txBox="1"/>
            <p:nvPr/>
          </p:nvSpPr>
          <p:spPr>
            <a:xfrm>
              <a:off x="2386140" y="3009053"/>
              <a:ext cx="918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Hail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41"/>
            <p:cNvSpPr txBox="1"/>
            <p:nvPr/>
          </p:nvSpPr>
          <p:spPr>
            <a:xfrm>
              <a:off x="2128829" y="3799418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Wet antenna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41"/>
            <p:cNvSpPr txBox="1"/>
            <p:nvPr/>
          </p:nvSpPr>
          <p:spPr>
            <a:xfrm>
              <a:off x="1270124" y="3608596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Wind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41"/>
            <p:cNvSpPr txBox="1"/>
            <p:nvPr/>
          </p:nvSpPr>
          <p:spPr>
            <a:xfrm>
              <a:off x="1460948" y="3036130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Radiation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41"/>
            <p:cNvSpPr txBox="1"/>
            <p:nvPr/>
          </p:nvSpPr>
          <p:spPr>
            <a:xfrm>
              <a:off x="4895766" y="3036130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Birds/Insects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41"/>
            <p:cNvSpPr txBox="1"/>
            <p:nvPr/>
          </p:nvSpPr>
          <p:spPr>
            <a:xfrm>
              <a:off x="5945293" y="3990240"/>
              <a:ext cx="820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Obstacles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41"/>
            <p:cNvSpPr txBox="1"/>
            <p:nvPr/>
          </p:nvSpPr>
          <p:spPr>
            <a:xfrm>
              <a:off x="4533972" y="3799425"/>
              <a:ext cx="11430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Fog/Water vapor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41"/>
            <p:cNvSpPr txBox="1"/>
            <p:nvPr/>
          </p:nvSpPr>
          <p:spPr>
            <a:xfrm>
              <a:off x="3607678" y="3990240"/>
              <a:ext cx="11940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Reflection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41"/>
            <p:cNvSpPr txBox="1"/>
            <p:nvPr/>
          </p:nvSpPr>
          <p:spPr>
            <a:xfrm>
              <a:off x="6279203" y="3322363"/>
              <a:ext cx="11940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Beam bending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41"/>
            <p:cNvSpPr txBox="1"/>
            <p:nvPr/>
          </p:nvSpPr>
          <p:spPr>
            <a:xfrm>
              <a:off x="2146748" y="3417130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Temperature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41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Systematic measurement errors - CML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550" name="Google Shape;550;p41"/>
          <p:cNvSpPr/>
          <p:nvPr/>
        </p:nvSpPr>
        <p:spPr>
          <a:xfrm>
            <a:off x="3090075" y="2188950"/>
            <a:ext cx="738000" cy="765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2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grpSp>
        <p:nvGrpSpPr>
          <p:cNvPr id="556" name="Google Shape;556;p42"/>
          <p:cNvGrpSpPr/>
          <p:nvPr/>
        </p:nvGrpSpPr>
        <p:grpSpPr>
          <a:xfrm>
            <a:off x="1196750" y="681299"/>
            <a:ext cx="6750500" cy="3780902"/>
            <a:chOff x="1196750" y="1178800"/>
            <a:chExt cx="6750500" cy="3780902"/>
          </a:xfrm>
        </p:grpSpPr>
        <p:pic>
          <p:nvPicPr>
            <p:cNvPr id="557" name="Google Shape;557;p42"/>
            <p:cNvPicPr preferRelativeResize="0"/>
            <p:nvPr/>
          </p:nvPicPr>
          <p:blipFill rotWithShape="1">
            <a:blip r:embed="rId3">
              <a:alphaModFix/>
            </a:blip>
            <a:srcRect b="20785" l="0" r="0" t="0"/>
            <a:stretch/>
          </p:blipFill>
          <p:spPr>
            <a:xfrm>
              <a:off x="1196750" y="1178800"/>
              <a:ext cx="6750500" cy="3780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42"/>
            <p:cNvSpPr txBox="1"/>
            <p:nvPr/>
          </p:nvSpPr>
          <p:spPr>
            <a:xfrm>
              <a:off x="4087451" y="2913642"/>
              <a:ext cx="918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Rain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42"/>
            <p:cNvSpPr txBox="1"/>
            <p:nvPr/>
          </p:nvSpPr>
          <p:spPr>
            <a:xfrm>
              <a:off x="3244844" y="2913642"/>
              <a:ext cx="918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Snow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42"/>
            <p:cNvSpPr txBox="1"/>
            <p:nvPr/>
          </p:nvSpPr>
          <p:spPr>
            <a:xfrm>
              <a:off x="2386140" y="3009053"/>
              <a:ext cx="918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Hail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42"/>
            <p:cNvSpPr txBox="1"/>
            <p:nvPr/>
          </p:nvSpPr>
          <p:spPr>
            <a:xfrm>
              <a:off x="2128829" y="3799418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Wet antenna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42"/>
            <p:cNvSpPr txBox="1"/>
            <p:nvPr/>
          </p:nvSpPr>
          <p:spPr>
            <a:xfrm>
              <a:off x="1270124" y="3608596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Wind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2"/>
            <p:cNvSpPr txBox="1"/>
            <p:nvPr/>
          </p:nvSpPr>
          <p:spPr>
            <a:xfrm>
              <a:off x="1460948" y="3036130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Radiation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42"/>
            <p:cNvSpPr txBox="1"/>
            <p:nvPr/>
          </p:nvSpPr>
          <p:spPr>
            <a:xfrm>
              <a:off x="4895766" y="3036130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Birds/Insects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42"/>
            <p:cNvSpPr txBox="1"/>
            <p:nvPr/>
          </p:nvSpPr>
          <p:spPr>
            <a:xfrm>
              <a:off x="5945293" y="3990240"/>
              <a:ext cx="820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Obstacles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42"/>
            <p:cNvSpPr txBox="1"/>
            <p:nvPr/>
          </p:nvSpPr>
          <p:spPr>
            <a:xfrm>
              <a:off x="4533972" y="3799425"/>
              <a:ext cx="11430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Fog/Water vapor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42"/>
            <p:cNvSpPr txBox="1"/>
            <p:nvPr/>
          </p:nvSpPr>
          <p:spPr>
            <a:xfrm>
              <a:off x="3607678" y="3990240"/>
              <a:ext cx="11940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Reflection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42"/>
            <p:cNvSpPr txBox="1"/>
            <p:nvPr/>
          </p:nvSpPr>
          <p:spPr>
            <a:xfrm>
              <a:off x="6279203" y="3322363"/>
              <a:ext cx="11940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Beam bending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42"/>
            <p:cNvSpPr txBox="1"/>
            <p:nvPr/>
          </p:nvSpPr>
          <p:spPr>
            <a:xfrm>
              <a:off x="2146748" y="3417130"/>
              <a:ext cx="1366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Temperature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p42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Systematic measurement errors - CML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571" name="Google Shape;571;p42"/>
          <p:cNvSpPr/>
          <p:nvPr/>
        </p:nvSpPr>
        <p:spPr>
          <a:xfrm>
            <a:off x="3090075" y="2188950"/>
            <a:ext cx="738000" cy="765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2"/>
          <p:cNvSpPr txBox="1"/>
          <p:nvPr/>
        </p:nvSpPr>
        <p:spPr>
          <a:xfrm>
            <a:off x="4572000" y="627525"/>
            <a:ext cx="39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➔"/>
            </a:pPr>
            <a:r>
              <a:rPr lang="de" sz="1800">
                <a:solidFill>
                  <a:schemeClr val="dk2"/>
                </a:solidFill>
              </a:rPr>
              <a:t>Time to scale training data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3"/>
          <p:cNvSpPr txBox="1"/>
          <p:nvPr/>
        </p:nvSpPr>
        <p:spPr>
          <a:xfrm>
            <a:off x="420650" y="448225"/>
            <a:ext cx="8723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Conclusion: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sz="1800">
                <a:solidFill>
                  <a:schemeClr val="dk2"/>
                </a:solidFill>
              </a:rPr>
              <a:t>ResNet approach for radar adjustment works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sz="1800">
                <a:solidFill>
                  <a:schemeClr val="dk2"/>
                </a:solidFill>
              </a:rPr>
              <a:t>CRPS loss + dropout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de" sz="1800">
                <a:solidFill>
                  <a:schemeClr val="dk2"/>
                </a:solidFill>
              </a:rPr>
              <a:t>creates reasonable variability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de" sz="1800">
                <a:solidFill>
                  <a:schemeClr val="dk2"/>
                </a:solidFill>
              </a:rPr>
              <a:t>does not solve missing extremes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de" sz="1800">
                <a:solidFill>
                  <a:schemeClr val="dk2"/>
                </a:solidFill>
              </a:rPr>
              <a:t>CMLs provide valuable information, especially at 1-minute resolution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1104" r="1191" t="2733"/>
          <a:stretch/>
        </p:blipFill>
        <p:spPr>
          <a:xfrm>
            <a:off x="1935475" y="3363175"/>
            <a:ext cx="5341627" cy="17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216000" y="4745917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3044600" y="2705312"/>
            <a:ext cx="86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999999"/>
                </a:solidFill>
              </a:rPr>
              <a:t>Source: C. Ruf, KIT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6216775" y="2781512"/>
            <a:ext cx="86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999999"/>
                </a:solidFill>
              </a:rPr>
              <a:t>Source: DWD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215850" y="2781512"/>
            <a:ext cx="86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>
                <a:solidFill>
                  <a:srgbClr val="999999"/>
                </a:solidFill>
              </a:rPr>
              <a:t>Source: DWD</a:t>
            </a:r>
            <a:endParaRPr sz="600">
              <a:solidFill>
                <a:srgbClr val="999999"/>
              </a:solidFill>
            </a:endParaRPr>
          </a:p>
        </p:txBody>
      </p:sp>
      <p:cxnSp>
        <p:nvCxnSpPr>
          <p:cNvPr id="100" name="Google Shape;100;p17"/>
          <p:cNvCxnSpPr>
            <a:stCxn id="97" idx="2"/>
          </p:cNvCxnSpPr>
          <p:nvPr/>
        </p:nvCxnSpPr>
        <p:spPr>
          <a:xfrm flipH="1">
            <a:off x="3383300" y="2982212"/>
            <a:ext cx="95400" cy="106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6646" l="9321" r="0" t="0"/>
          <a:stretch/>
        </p:blipFill>
        <p:spPr>
          <a:xfrm>
            <a:off x="3872500" y="974411"/>
            <a:ext cx="1865776" cy="23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b="22238" l="57908" r="8741" t="18505"/>
          <a:stretch/>
        </p:blipFill>
        <p:spPr>
          <a:xfrm>
            <a:off x="976010" y="974428"/>
            <a:ext cx="1747855" cy="23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331200" y="552419"/>
            <a:ext cx="240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Rain Gauge</a:t>
            </a:r>
            <a:endParaRPr sz="1200"/>
          </a:p>
        </p:txBody>
      </p:sp>
      <p:sp>
        <p:nvSpPr>
          <p:cNvPr id="104" name="Google Shape;104;p17"/>
          <p:cNvSpPr txBox="1"/>
          <p:nvPr/>
        </p:nvSpPr>
        <p:spPr>
          <a:xfrm>
            <a:off x="6449550" y="552425"/>
            <a:ext cx="186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Weather radar (C-band)</a:t>
            </a:r>
            <a:endParaRPr sz="1200"/>
          </a:p>
        </p:txBody>
      </p:sp>
      <p:sp>
        <p:nvSpPr>
          <p:cNvPr id="105" name="Google Shape;105;p17"/>
          <p:cNvSpPr txBox="1"/>
          <p:nvPr/>
        </p:nvSpPr>
        <p:spPr>
          <a:xfrm>
            <a:off x="3073000" y="552419"/>
            <a:ext cx="266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Commercial microwave link (CML)</a:t>
            </a:r>
            <a:endParaRPr sz="1200"/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5">
            <a:alphaModFix/>
          </a:blip>
          <a:srcRect b="29417" l="14328" r="51161" t="9803"/>
          <a:stretch/>
        </p:blipFill>
        <p:spPr>
          <a:xfrm>
            <a:off x="6936938" y="934766"/>
            <a:ext cx="1865774" cy="252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349" y="1373302"/>
            <a:ext cx="946925" cy="148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7">
            <a:alphaModFix/>
          </a:blip>
          <a:srcRect b="0" l="50847" r="0" t="0"/>
          <a:stretch/>
        </p:blipFill>
        <p:spPr>
          <a:xfrm>
            <a:off x="3075113" y="1445838"/>
            <a:ext cx="946926" cy="134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4000" y="1479072"/>
            <a:ext cx="946925" cy="1357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7"/>
          <p:cNvCxnSpPr/>
          <p:nvPr/>
        </p:nvCxnSpPr>
        <p:spPr>
          <a:xfrm>
            <a:off x="975350" y="2918450"/>
            <a:ext cx="1874400" cy="166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7"/>
          <p:cNvCxnSpPr>
            <a:stCxn id="98" idx="1"/>
          </p:cNvCxnSpPr>
          <p:nvPr/>
        </p:nvCxnSpPr>
        <p:spPr>
          <a:xfrm flipH="1">
            <a:off x="4411975" y="2919962"/>
            <a:ext cx="1804800" cy="131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" name="Google Shape;112;p17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Rainfall</a:t>
            </a:r>
            <a:r>
              <a:rPr b="1" lang="de" sz="1600">
                <a:solidFill>
                  <a:schemeClr val="dk1"/>
                </a:solidFill>
              </a:rPr>
              <a:t> sensors in Germany</a:t>
            </a:r>
            <a:endParaRPr b="1" sz="1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4"/>
          <p:cNvSpPr txBox="1"/>
          <p:nvPr/>
        </p:nvSpPr>
        <p:spPr>
          <a:xfrm>
            <a:off x="1979250" y="1786800"/>
            <a:ext cx="518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Thank you!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45"/>
          <p:cNvPicPr preferRelativeResize="0"/>
          <p:nvPr/>
        </p:nvPicPr>
        <p:blipFill rotWithShape="1">
          <a:blip r:embed="rId3">
            <a:alphaModFix/>
          </a:blip>
          <a:srcRect b="3882" l="7155" r="48946" t="9259"/>
          <a:stretch/>
        </p:blipFill>
        <p:spPr>
          <a:xfrm>
            <a:off x="522925" y="633825"/>
            <a:ext cx="3309926" cy="4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5"/>
          <p:cNvSpPr/>
          <p:nvPr/>
        </p:nvSpPr>
        <p:spPr>
          <a:xfrm>
            <a:off x="5137316" y="971269"/>
            <a:ext cx="618600" cy="29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89" name="Google Shape;5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825" y="1087425"/>
            <a:ext cx="539448" cy="35204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5"/>
          <p:cNvSpPr txBox="1"/>
          <p:nvPr/>
        </p:nvSpPr>
        <p:spPr>
          <a:xfrm>
            <a:off x="4725425" y="1007400"/>
            <a:ext cx="44187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2"/>
                </a:solidFill>
              </a:rPr>
              <a:t>Train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60% of stations, 2020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2"/>
                </a:solidFill>
              </a:rPr>
              <a:t>Test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20% of stations, 2021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2"/>
                </a:solidFill>
              </a:rPr>
              <a:t>Validation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20% of stations, 2013-2021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2"/>
                </a:solidFill>
              </a:rPr>
              <a:t>Daily validation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➔"/>
            </a:pPr>
            <a:r>
              <a:rPr lang="de">
                <a:solidFill>
                  <a:schemeClr val="dk2"/>
                </a:solidFill>
              </a:rPr>
              <a:t>&gt;1000 independent stations, 2013-2021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>
                <a:solidFill>
                  <a:schemeClr val="dk2"/>
                </a:solidFill>
              </a:rPr>
              <a:t>Important: </a:t>
            </a:r>
            <a:r>
              <a:rPr lang="de">
                <a:solidFill>
                  <a:schemeClr val="dk2"/>
                </a:solidFill>
              </a:rPr>
              <a:t>spatio-temporally independent validation!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91" name="Google Shape;591;p45"/>
          <p:cNvSpPr/>
          <p:nvPr/>
        </p:nvSpPr>
        <p:spPr>
          <a:xfrm>
            <a:off x="4396750" y="1668775"/>
            <a:ext cx="365700" cy="298200"/>
          </a:xfrm>
          <a:prstGeom prst="cloudCallout">
            <a:avLst>
              <a:gd fmla="val -37503" name="adj1"/>
              <a:gd fmla="val 85438" name="adj2"/>
            </a:avLst>
          </a:prstGeom>
          <a:solidFill>
            <a:srgbClr val="F9CB9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?</a:t>
            </a:r>
            <a:endParaRPr/>
          </a:p>
        </p:txBody>
      </p:sp>
      <p:pic>
        <p:nvPicPr>
          <p:cNvPr id="592" name="Google Shape;592;p45"/>
          <p:cNvPicPr preferRelativeResize="0"/>
          <p:nvPr/>
        </p:nvPicPr>
        <p:blipFill rotWithShape="1">
          <a:blip r:embed="rId5">
            <a:alphaModFix/>
          </a:blip>
          <a:srcRect b="9335" l="11720" r="12710" t="9699"/>
          <a:stretch/>
        </p:blipFill>
        <p:spPr>
          <a:xfrm>
            <a:off x="4413700" y="2271650"/>
            <a:ext cx="327500" cy="4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5"/>
          <p:cNvSpPr txBox="1"/>
          <p:nvPr/>
        </p:nvSpPr>
        <p:spPr>
          <a:xfrm>
            <a:off x="4476400" y="2260088"/>
            <a:ext cx="304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94" name="Google Shape;594;p45"/>
          <p:cNvPicPr preferRelativeResize="0"/>
          <p:nvPr/>
        </p:nvPicPr>
        <p:blipFill rotWithShape="1">
          <a:blip r:embed="rId5">
            <a:alphaModFix/>
          </a:blip>
          <a:srcRect b="9335" l="11720" r="12710" t="9699"/>
          <a:stretch/>
        </p:blipFill>
        <p:spPr>
          <a:xfrm>
            <a:off x="4413700" y="2881250"/>
            <a:ext cx="327500" cy="4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5"/>
          <p:cNvSpPr txBox="1"/>
          <p:nvPr/>
        </p:nvSpPr>
        <p:spPr>
          <a:xfrm>
            <a:off x="4447800" y="2870825"/>
            <a:ext cx="4302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!!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96" name="Google Shape;596;p45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Data splitting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97" name="Google Shape;597;p45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598" name="Google Shape;598;p45"/>
          <p:cNvSpPr txBox="1"/>
          <p:nvPr/>
        </p:nvSpPr>
        <p:spPr>
          <a:xfrm>
            <a:off x="5922175" y="44938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925" y="1447249"/>
            <a:ext cx="6482149" cy="27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6"/>
          <p:cNvSpPr txBox="1"/>
          <p:nvPr/>
        </p:nvSpPr>
        <p:spPr>
          <a:xfrm>
            <a:off x="468925" y="282750"/>
            <a:ext cx="8440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Apart from the obvious scaling and calibration than needs to be done,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we require a more flexible approach to digest the CML data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05" name="Google Shape;605;p46"/>
          <p:cNvSpPr txBox="1"/>
          <p:nvPr/>
        </p:nvSpPr>
        <p:spPr>
          <a:xfrm>
            <a:off x="1448125" y="4275450"/>
            <a:ext cx="648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</a:rPr>
              <a:t>Jaegle, A., Borgeaud, S., Alayrac, J. B., Doersch, C., Ionescu, C., Ding, D., ... &amp; Carreira, J. (2021). Perceiver io: A general architecture for structured inputs &amp; outputs. </a:t>
            </a:r>
            <a:r>
              <a:rPr i="1" lang="de" sz="1100">
                <a:solidFill>
                  <a:schemeClr val="dk1"/>
                </a:solidFill>
              </a:rPr>
              <a:t>arXiv preprint arXiv:2107.14795</a:t>
            </a:r>
            <a:r>
              <a:rPr lang="de" sz="1100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47"/>
          <p:cNvPicPr preferRelativeResize="0"/>
          <p:nvPr/>
        </p:nvPicPr>
        <p:blipFill rotWithShape="1">
          <a:blip r:embed="rId3">
            <a:alphaModFix/>
          </a:blip>
          <a:srcRect b="36622" l="48099" r="13850" t="34935"/>
          <a:stretch/>
        </p:blipFill>
        <p:spPr>
          <a:xfrm>
            <a:off x="5617488" y="780338"/>
            <a:ext cx="2247726" cy="19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7"/>
          <p:cNvPicPr preferRelativeResize="0"/>
          <p:nvPr/>
        </p:nvPicPr>
        <p:blipFill rotWithShape="1">
          <a:blip r:embed="rId3">
            <a:alphaModFix/>
          </a:blip>
          <a:srcRect b="67920" l="12633" r="15625" t="3132"/>
          <a:stretch/>
        </p:blipFill>
        <p:spPr>
          <a:xfrm>
            <a:off x="1271975" y="763175"/>
            <a:ext cx="4238198" cy="19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3">
            <a:alphaModFix/>
          </a:blip>
          <a:srcRect b="32522" l="85162" r="482" t="29528"/>
          <a:stretch/>
        </p:blipFill>
        <p:spPr>
          <a:xfrm>
            <a:off x="7972527" y="818100"/>
            <a:ext cx="610718" cy="1857603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7"/>
          <p:cNvSpPr txBox="1"/>
          <p:nvPr/>
        </p:nvSpPr>
        <p:spPr>
          <a:xfrm>
            <a:off x="1549700" y="5002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Raw radar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4" name="Google Shape;614;p47"/>
          <p:cNvSpPr txBox="1"/>
          <p:nvPr/>
        </p:nvSpPr>
        <p:spPr>
          <a:xfrm>
            <a:off x="3316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(pySTEPS)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5" name="Google Shape;615;p47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Sampling error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16" name="Google Shape;616;p47"/>
          <p:cNvSpPr txBox="1"/>
          <p:nvPr/>
        </p:nvSpPr>
        <p:spPr>
          <a:xfrm>
            <a:off x="1470650" y="2667000"/>
            <a:ext cx="402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Maps of rainfall sum between 16:00 and 19:00 on 6 July 2021</a:t>
            </a:r>
            <a:endParaRPr sz="1000"/>
          </a:p>
        </p:txBody>
      </p:sp>
      <p:sp>
        <p:nvSpPr>
          <p:cNvPr id="617" name="Google Shape;617;p47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618" name="Google Shape;618;p47"/>
          <p:cNvSpPr txBox="1"/>
          <p:nvPr/>
        </p:nvSpPr>
        <p:spPr>
          <a:xfrm>
            <a:off x="1197775" y="44938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19" name="Google Shape;619;p47"/>
          <p:cNvSpPr txBox="1"/>
          <p:nvPr/>
        </p:nvSpPr>
        <p:spPr>
          <a:xfrm>
            <a:off x="5602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-139299" lvl="0" marL="280799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+"/>
            </a:pPr>
            <a:r>
              <a:rPr lang="de">
                <a:solidFill>
                  <a:schemeClr val="dk1"/>
                </a:solidFill>
              </a:rPr>
              <a:t>gauge adjusted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48"/>
          <p:cNvPicPr preferRelativeResize="0"/>
          <p:nvPr/>
        </p:nvPicPr>
        <p:blipFill rotWithShape="1">
          <a:blip r:embed="rId3">
            <a:alphaModFix/>
          </a:blip>
          <a:srcRect b="36622" l="48099" r="13850" t="34935"/>
          <a:stretch/>
        </p:blipFill>
        <p:spPr>
          <a:xfrm>
            <a:off x="5617488" y="780338"/>
            <a:ext cx="2247726" cy="19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8"/>
          <p:cNvPicPr preferRelativeResize="0"/>
          <p:nvPr/>
        </p:nvPicPr>
        <p:blipFill rotWithShape="1">
          <a:blip r:embed="rId3">
            <a:alphaModFix/>
          </a:blip>
          <a:srcRect b="67920" l="12633" r="15625" t="3132"/>
          <a:stretch/>
        </p:blipFill>
        <p:spPr>
          <a:xfrm>
            <a:off x="1271975" y="763175"/>
            <a:ext cx="4238198" cy="19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8"/>
          <p:cNvPicPr preferRelativeResize="0"/>
          <p:nvPr/>
        </p:nvPicPr>
        <p:blipFill rotWithShape="1">
          <a:blip r:embed="rId3">
            <a:alphaModFix/>
          </a:blip>
          <a:srcRect b="32522" l="85162" r="482" t="29528"/>
          <a:stretch/>
        </p:blipFill>
        <p:spPr>
          <a:xfrm>
            <a:off x="7972527" y="818100"/>
            <a:ext cx="610718" cy="185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8"/>
          <p:cNvPicPr preferRelativeResize="0"/>
          <p:nvPr/>
        </p:nvPicPr>
        <p:blipFill rotWithShape="1">
          <a:blip r:embed="rId3">
            <a:alphaModFix/>
          </a:blip>
          <a:srcRect b="5581" l="48099" r="13850" t="67087"/>
          <a:stretch/>
        </p:blipFill>
        <p:spPr>
          <a:xfrm>
            <a:off x="5636400" y="2926375"/>
            <a:ext cx="2247677" cy="185760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8"/>
          <p:cNvSpPr txBox="1"/>
          <p:nvPr/>
        </p:nvSpPr>
        <p:spPr>
          <a:xfrm>
            <a:off x="1549700" y="5002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Raw radar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9" name="Google Shape;629;p48"/>
          <p:cNvSpPr txBox="1"/>
          <p:nvPr/>
        </p:nvSpPr>
        <p:spPr>
          <a:xfrm>
            <a:off x="3316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(pySTEPS)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0" name="Google Shape;630;p48"/>
          <p:cNvSpPr txBox="1"/>
          <p:nvPr/>
        </p:nvSpPr>
        <p:spPr>
          <a:xfrm>
            <a:off x="5602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-139299" lvl="0" marL="280799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+"/>
            </a:pPr>
            <a:r>
              <a:rPr lang="de">
                <a:solidFill>
                  <a:schemeClr val="dk1"/>
                </a:solidFill>
              </a:rPr>
              <a:t>gauge adjusted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1" name="Google Shape;631;p48"/>
          <p:cNvSpPr txBox="1"/>
          <p:nvPr/>
        </p:nvSpPr>
        <p:spPr>
          <a:xfrm>
            <a:off x="6106538" y="25995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ResRadNet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2" name="Google Shape;632;p48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Sampling error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33" name="Google Shape;633;p48"/>
          <p:cNvSpPr txBox="1"/>
          <p:nvPr/>
        </p:nvSpPr>
        <p:spPr>
          <a:xfrm>
            <a:off x="1470650" y="2667000"/>
            <a:ext cx="402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Maps of rainfall sum between 16:00 and 19:00 on 6 July 2021</a:t>
            </a:r>
            <a:endParaRPr sz="1000"/>
          </a:p>
        </p:txBody>
      </p:sp>
      <p:sp>
        <p:nvSpPr>
          <p:cNvPr id="634" name="Google Shape;634;p48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635" name="Google Shape;635;p48"/>
          <p:cNvSpPr txBox="1"/>
          <p:nvPr/>
        </p:nvSpPr>
        <p:spPr>
          <a:xfrm>
            <a:off x="1197775" y="44938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49"/>
          <p:cNvPicPr preferRelativeResize="0"/>
          <p:nvPr/>
        </p:nvPicPr>
        <p:blipFill rotWithShape="1">
          <a:blip r:embed="rId3">
            <a:alphaModFix/>
          </a:blip>
          <a:srcRect b="5581" l="48099" r="13850" t="67087"/>
          <a:stretch/>
        </p:blipFill>
        <p:spPr>
          <a:xfrm>
            <a:off x="5636400" y="2926375"/>
            <a:ext cx="2247677" cy="185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9"/>
          <p:cNvPicPr preferRelativeResize="0"/>
          <p:nvPr/>
        </p:nvPicPr>
        <p:blipFill rotWithShape="1">
          <a:blip r:embed="rId3">
            <a:alphaModFix/>
          </a:blip>
          <a:srcRect b="36622" l="48099" r="13850" t="34935"/>
          <a:stretch/>
        </p:blipFill>
        <p:spPr>
          <a:xfrm>
            <a:off x="5617488" y="780338"/>
            <a:ext cx="2247726" cy="19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9"/>
          <p:cNvPicPr preferRelativeResize="0"/>
          <p:nvPr/>
        </p:nvPicPr>
        <p:blipFill rotWithShape="1">
          <a:blip r:embed="rId3">
            <a:alphaModFix/>
          </a:blip>
          <a:srcRect b="67920" l="12633" r="15625" t="3132"/>
          <a:stretch/>
        </p:blipFill>
        <p:spPr>
          <a:xfrm>
            <a:off x="1271975" y="763175"/>
            <a:ext cx="4238198" cy="19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9"/>
          <p:cNvPicPr preferRelativeResize="0"/>
          <p:nvPr/>
        </p:nvPicPr>
        <p:blipFill rotWithShape="1">
          <a:blip r:embed="rId3">
            <a:alphaModFix/>
          </a:blip>
          <a:srcRect b="32522" l="85162" r="482" t="29528"/>
          <a:stretch/>
        </p:blipFill>
        <p:spPr>
          <a:xfrm>
            <a:off x="7972527" y="818100"/>
            <a:ext cx="610718" cy="185760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9"/>
          <p:cNvSpPr txBox="1"/>
          <p:nvPr/>
        </p:nvSpPr>
        <p:spPr>
          <a:xfrm>
            <a:off x="1549700" y="5002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Raw radar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5" name="Google Shape;645;p49"/>
          <p:cNvSpPr txBox="1"/>
          <p:nvPr/>
        </p:nvSpPr>
        <p:spPr>
          <a:xfrm>
            <a:off x="3316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(pySTEPS)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6" name="Google Shape;646;p49"/>
          <p:cNvSpPr txBox="1"/>
          <p:nvPr/>
        </p:nvSpPr>
        <p:spPr>
          <a:xfrm>
            <a:off x="5602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-139299" lvl="0" marL="280799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+"/>
            </a:pPr>
            <a:r>
              <a:rPr lang="de">
                <a:solidFill>
                  <a:schemeClr val="dk1"/>
                </a:solidFill>
              </a:rPr>
              <a:t>gauge adjusted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7" name="Google Shape;647;p49"/>
          <p:cNvSpPr/>
          <p:nvPr/>
        </p:nvSpPr>
        <p:spPr>
          <a:xfrm>
            <a:off x="6831725" y="4254000"/>
            <a:ext cx="423900" cy="438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9"/>
          <p:cNvSpPr/>
          <p:nvPr/>
        </p:nvSpPr>
        <p:spPr>
          <a:xfrm>
            <a:off x="4572000" y="2092125"/>
            <a:ext cx="423900" cy="438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9"/>
          <p:cNvSpPr/>
          <p:nvPr/>
        </p:nvSpPr>
        <p:spPr>
          <a:xfrm>
            <a:off x="6705600" y="2133750"/>
            <a:ext cx="423900" cy="438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9"/>
          <p:cNvSpPr txBox="1"/>
          <p:nvPr/>
        </p:nvSpPr>
        <p:spPr>
          <a:xfrm>
            <a:off x="6106538" y="25995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ResRadNet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49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Sampling error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52" name="Google Shape;652;p49"/>
          <p:cNvSpPr txBox="1"/>
          <p:nvPr/>
        </p:nvSpPr>
        <p:spPr>
          <a:xfrm>
            <a:off x="1470650" y="2667000"/>
            <a:ext cx="402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Maps of rainfall sum between 16:00 and 19:00 on 6 July 2021</a:t>
            </a:r>
            <a:endParaRPr sz="1000"/>
          </a:p>
        </p:txBody>
      </p:sp>
      <p:sp>
        <p:nvSpPr>
          <p:cNvPr id="653" name="Google Shape;653;p49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654" name="Google Shape;654;p49"/>
          <p:cNvSpPr txBox="1"/>
          <p:nvPr/>
        </p:nvSpPr>
        <p:spPr>
          <a:xfrm>
            <a:off x="1197775" y="44938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50"/>
          <p:cNvPicPr preferRelativeResize="0"/>
          <p:nvPr/>
        </p:nvPicPr>
        <p:blipFill rotWithShape="1">
          <a:blip r:embed="rId3">
            <a:alphaModFix/>
          </a:blip>
          <a:srcRect b="5581" l="48099" r="13850" t="67087"/>
          <a:stretch/>
        </p:blipFill>
        <p:spPr>
          <a:xfrm>
            <a:off x="5636400" y="2926375"/>
            <a:ext cx="2247677" cy="185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0"/>
          <p:cNvPicPr preferRelativeResize="0"/>
          <p:nvPr/>
        </p:nvPicPr>
        <p:blipFill rotWithShape="1">
          <a:blip r:embed="rId3">
            <a:alphaModFix/>
          </a:blip>
          <a:srcRect b="36622" l="48099" r="13850" t="34935"/>
          <a:stretch/>
        </p:blipFill>
        <p:spPr>
          <a:xfrm>
            <a:off x="5617488" y="780338"/>
            <a:ext cx="2247726" cy="193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50"/>
          <p:cNvPicPr preferRelativeResize="0"/>
          <p:nvPr/>
        </p:nvPicPr>
        <p:blipFill rotWithShape="1">
          <a:blip r:embed="rId3">
            <a:alphaModFix/>
          </a:blip>
          <a:srcRect b="67920" l="12633" r="15625" t="3132"/>
          <a:stretch/>
        </p:blipFill>
        <p:spPr>
          <a:xfrm>
            <a:off x="1271975" y="763175"/>
            <a:ext cx="4238198" cy="19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0"/>
          <p:cNvPicPr preferRelativeResize="0"/>
          <p:nvPr/>
        </p:nvPicPr>
        <p:blipFill rotWithShape="1">
          <a:blip r:embed="rId3">
            <a:alphaModFix/>
          </a:blip>
          <a:srcRect b="32522" l="85162" r="482" t="29528"/>
          <a:stretch/>
        </p:blipFill>
        <p:spPr>
          <a:xfrm>
            <a:off x="7972527" y="818100"/>
            <a:ext cx="610718" cy="1857603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0"/>
          <p:cNvSpPr txBox="1"/>
          <p:nvPr/>
        </p:nvSpPr>
        <p:spPr>
          <a:xfrm>
            <a:off x="1549700" y="5002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Raw radar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4" name="Google Shape;664;p50"/>
          <p:cNvSpPr txBox="1"/>
          <p:nvPr/>
        </p:nvSpPr>
        <p:spPr>
          <a:xfrm>
            <a:off x="3316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(pySTEPS)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5" name="Google Shape;665;p50"/>
          <p:cNvSpPr txBox="1"/>
          <p:nvPr/>
        </p:nvSpPr>
        <p:spPr>
          <a:xfrm>
            <a:off x="5602225" y="271600"/>
            <a:ext cx="21939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Advection corrected</a:t>
            </a:r>
            <a:endParaRPr>
              <a:solidFill>
                <a:schemeClr val="dk1"/>
              </a:solidFill>
            </a:endParaRPr>
          </a:p>
          <a:p>
            <a:pPr indent="-139299" lvl="0" marL="280799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+"/>
            </a:pPr>
            <a:r>
              <a:rPr lang="de">
                <a:solidFill>
                  <a:schemeClr val="dk1"/>
                </a:solidFill>
              </a:rPr>
              <a:t>gauge adjusted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6" name="Google Shape;666;p50"/>
          <p:cNvSpPr/>
          <p:nvPr/>
        </p:nvSpPr>
        <p:spPr>
          <a:xfrm>
            <a:off x="6262975" y="3160450"/>
            <a:ext cx="423900" cy="438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50"/>
          <p:cNvSpPr/>
          <p:nvPr/>
        </p:nvSpPr>
        <p:spPr>
          <a:xfrm>
            <a:off x="3982075" y="990750"/>
            <a:ext cx="423900" cy="438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50"/>
          <p:cNvSpPr/>
          <p:nvPr/>
        </p:nvSpPr>
        <p:spPr>
          <a:xfrm>
            <a:off x="6200475" y="990750"/>
            <a:ext cx="423900" cy="438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50"/>
          <p:cNvSpPr txBox="1"/>
          <p:nvPr/>
        </p:nvSpPr>
        <p:spPr>
          <a:xfrm>
            <a:off x="6106538" y="2599500"/>
            <a:ext cx="130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ResRadNet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0" name="Google Shape;670;p50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Sampling error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71" name="Google Shape;671;p50"/>
          <p:cNvSpPr txBox="1"/>
          <p:nvPr/>
        </p:nvSpPr>
        <p:spPr>
          <a:xfrm>
            <a:off x="1470650" y="2667000"/>
            <a:ext cx="402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/>
              <a:t>Maps of rainfall sum between 16:00 and 19:00 on 6 July 2021</a:t>
            </a:r>
            <a:endParaRPr sz="1000"/>
          </a:p>
        </p:txBody>
      </p:sp>
      <p:sp>
        <p:nvSpPr>
          <p:cNvPr id="672" name="Google Shape;672;p50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673" name="Google Shape;673;p50"/>
          <p:cNvSpPr txBox="1"/>
          <p:nvPr/>
        </p:nvSpPr>
        <p:spPr>
          <a:xfrm>
            <a:off x="1205400" y="4478575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534" y="767275"/>
            <a:ext cx="8398930" cy="36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7304775" y="4142175"/>
            <a:ext cx="118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</a:rPr>
              <a:t>Source: DWD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4689225" y="1310225"/>
            <a:ext cx="413700" cy="9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7275875" y="1083350"/>
            <a:ext cx="1188000" cy="1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 rot="1177198">
            <a:off x="2683430" y="2618323"/>
            <a:ext cx="614689" cy="17165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Attenuation</a:t>
            </a:r>
            <a:endParaRPr sz="600"/>
          </a:p>
        </p:txBody>
      </p:sp>
      <p:sp>
        <p:nvSpPr>
          <p:cNvPr id="123" name="Google Shape;123;p18"/>
          <p:cNvSpPr/>
          <p:nvPr/>
        </p:nvSpPr>
        <p:spPr>
          <a:xfrm>
            <a:off x="372530" y="2287927"/>
            <a:ext cx="614700" cy="1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Airplanes</a:t>
            </a:r>
            <a:endParaRPr sz="600"/>
          </a:p>
        </p:txBody>
      </p:sp>
      <p:sp>
        <p:nvSpPr>
          <p:cNvPr id="124" name="Google Shape;124;p18"/>
          <p:cNvSpPr/>
          <p:nvPr/>
        </p:nvSpPr>
        <p:spPr>
          <a:xfrm>
            <a:off x="2133126" y="4103630"/>
            <a:ext cx="4668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Waves</a:t>
            </a:r>
            <a:endParaRPr sz="600"/>
          </a:p>
        </p:txBody>
      </p:sp>
      <p:sp>
        <p:nvSpPr>
          <p:cNvPr id="125" name="Google Shape;125;p18"/>
          <p:cNvSpPr/>
          <p:nvPr/>
        </p:nvSpPr>
        <p:spPr>
          <a:xfrm>
            <a:off x="1571376" y="4070455"/>
            <a:ext cx="4668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Ships</a:t>
            </a:r>
            <a:endParaRPr sz="600"/>
          </a:p>
        </p:txBody>
      </p:sp>
      <p:sp>
        <p:nvSpPr>
          <p:cNvPr id="126" name="Google Shape;126;p18"/>
          <p:cNvSpPr/>
          <p:nvPr/>
        </p:nvSpPr>
        <p:spPr>
          <a:xfrm>
            <a:off x="5600825" y="4029075"/>
            <a:ext cx="3762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Wi-Fi</a:t>
            </a:r>
            <a:endParaRPr sz="600"/>
          </a:p>
        </p:txBody>
      </p:sp>
      <p:sp>
        <p:nvSpPr>
          <p:cNvPr id="127" name="Google Shape;127;p18"/>
          <p:cNvSpPr/>
          <p:nvPr/>
        </p:nvSpPr>
        <p:spPr>
          <a:xfrm>
            <a:off x="4855675" y="3285000"/>
            <a:ext cx="6819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wet radome</a:t>
            </a:r>
            <a:endParaRPr sz="600"/>
          </a:p>
        </p:txBody>
      </p:sp>
      <p:sp>
        <p:nvSpPr>
          <p:cNvPr id="128" name="Google Shape;128;p18"/>
          <p:cNvSpPr/>
          <p:nvPr/>
        </p:nvSpPr>
        <p:spPr>
          <a:xfrm>
            <a:off x="5840175" y="3386250"/>
            <a:ext cx="4278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Insects</a:t>
            </a:r>
            <a:endParaRPr sz="600"/>
          </a:p>
        </p:txBody>
      </p:sp>
      <p:sp>
        <p:nvSpPr>
          <p:cNvPr id="129" name="Google Shape;129;p18"/>
          <p:cNvSpPr/>
          <p:nvPr/>
        </p:nvSpPr>
        <p:spPr>
          <a:xfrm>
            <a:off x="6489075" y="3951050"/>
            <a:ext cx="6366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Windfarms</a:t>
            </a:r>
            <a:endParaRPr sz="600"/>
          </a:p>
        </p:txBody>
      </p:sp>
      <p:sp>
        <p:nvSpPr>
          <p:cNvPr id="130" name="Google Shape;130;p18"/>
          <p:cNvSpPr/>
          <p:nvPr/>
        </p:nvSpPr>
        <p:spPr>
          <a:xfrm>
            <a:off x="7186250" y="3724175"/>
            <a:ext cx="6366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Echoes</a:t>
            </a:r>
            <a:endParaRPr sz="600"/>
          </a:p>
        </p:txBody>
      </p:sp>
      <p:sp>
        <p:nvSpPr>
          <p:cNvPr id="131" name="Google Shape;131;p18"/>
          <p:cNvSpPr/>
          <p:nvPr/>
        </p:nvSpPr>
        <p:spPr>
          <a:xfrm>
            <a:off x="7445850" y="3454850"/>
            <a:ext cx="5019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Beam blockage</a:t>
            </a:r>
            <a:endParaRPr sz="600"/>
          </a:p>
        </p:txBody>
      </p:sp>
      <p:sp>
        <p:nvSpPr>
          <p:cNvPr id="132" name="Google Shape;132;p18"/>
          <p:cNvSpPr/>
          <p:nvPr/>
        </p:nvSpPr>
        <p:spPr>
          <a:xfrm>
            <a:off x="7869625" y="2888200"/>
            <a:ext cx="2772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Snow</a:t>
            </a:r>
            <a:endParaRPr sz="600"/>
          </a:p>
        </p:txBody>
      </p:sp>
      <p:sp>
        <p:nvSpPr>
          <p:cNvPr id="133" name="Google Shape;133;p18"/>
          <p:cNvSpPr/>
          <p:nvPr/>
        </p:nvSpPr>
        <p:spPr>
          <a:xfrm>
            <a:off x="7672050" y="2662825"/>
            <a:ext cx="240600" cy="7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34" name="Google Shape;134;p18"/>
          <p:cNvSpPr/>
          <p:nvPr/>
        </p:nvSpPr>
        <p:spPr>
          <a:xfrm rot="-1683563">
            <a:off x="7857115" y="2672105"/>
            <a:ext cx="77171" cy="4805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35" name="Google Shape;135;p18"/>
          <p:cNvSpPr/>
          <p:nvPr/>
        </p:nvSpPr>
        <p:spPr>
          <a:xfrm>
            <a:off x="536375" y="3561525"/>
            <a:ext cx="5256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Overshooting</a:t>
            </a:r>
            <a:endParaRPr sz="600"/>
          </a:p>
        </p:txBody>
      </p:sp>
      <p:sp>
        <p:nvSpPr>
          <p:cNvPr id="136" name="Google Shape;136;p18"/>
          <p:cNvSpPr/>
          <p:nvPr/>
        </p:nvSpPr>
        <p:spPr>
          <a:xfrm>
            <a:off x="1482925" y="1456900"/>
            <a:ext cx="2307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Sun</a:t>
            </a:r>
            <a:endParaRPr sz="600"/>
          </a:p>
        </p:txBody>
      </p:sp>
      <p:sp>
        <p:nvSpPr>
          <p:cNvPr id="137" name="Google Shape;137;p18"/>
          <p:cNvSpPr/>
          <p:nvPr/>
        </p:nvSpPr>
        <p:spPr>
          <a:xfrm>
            <a:off x="5586100" y="2606450"/>
            <a:ext cx="2307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Birds</a:t>
            </a:r>
            <a:endParaRPr sz="600"/>
          </a:p>
        </p:txBody>
      </p:sp>
      <p:sp>
        <p:nvSpPr>
          <p:cNvPr id="138" name="Google Shape;138;p18"/>
          <p:cNvSpPr txBox="1"/>
          <p:nvPr/>
        </p:nvSpPr>
        <p:spPr>
          <a:xfrm>
            <a:off x="91125" y="91097"/>
            <a:ext cx="893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Systematic measurement errors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3682125" y="3218275"/>
            <a:ext cx="266400" cy="13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Hail</a:t>
            </a:r>
            <a:endParaRPr sz="600"/>
          </a:p>
        </p:txBody>
      </p:sp>
      <p:sp>
        <p:nvSpPr>
          <p:cNvPr id="140" name="Google Shape;140;p18"/>
          <p:cNvSpPr/>
          <p:nvPr/>
        </p:nvSpPr>
        <p:spPr>
          <a:xfrm>
            <a:off x="4113200" y="3202400"/>
            <a:ext cx="217800" cy="9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Rain</a:t>
            </a:r>
            <a:endParaRPr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534" y="767275"/>
            <a:ext cx="8398930" cy="36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7304775" y="4142175"/>
            <a:ext cx="118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2"/>
                </a:solidFill>
              </a:rPr>
              <a:t>Source: DWD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689225" y="1310225"/>
            <a:ext cx="413700" cy="9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7275875" y="1083350"/>
            <a:ext cx="1188000" cy="1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 rot="1177198">
            <a:off x="2683430" y="2618323"/>
            <a:ext cx="614689" cy="17165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Attenuation</a:t>
            </a:r>
            <a:endParaRPr sz="600"/>
          </a:p>
        </p:txBody>
      </p:sp>
      <p:sp>
        <p:nvSpPr>
          <p:cNvPr id="151" name="Google Shape;151;p19"/>
          <p:cNvSpPr/>
          <p:nvPr/>
        </p:nvSpPr>
        <p:spPr>
          <a:xfrm>
            <a:off x="372530" y="2287927"/>
            <a:ext cx="614700" cy="1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Airplanes</a:t>
            </a:r>
            <a:endParaRPr sz="600"/>
          </a:p>
        </p:txBody>
      </p:sp>
      <p:sp>
        <p:nvSpPr>
          <p:cNvPr id="152" name="Google Shape;152;p19"/>
          <p:cNvSpPr/>
          <p:nvPr/>
        </p:nvSpPr>
        <p:spPr>
          <a:xfrm>
            <a:off x="2133126" y="4103630"/>
            <a:ext cx="4668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Waves</a:t>
            </a:r>
            <a:endParaRPr sz="600"/>
          </a:p>
        </p:txBody>
      </p:sp>
      <p:sp>
        <p:nvSpPr>
          <p:cNvPr id="153" name="Google Shape;153;p19"/>
          <p:cNvSpPr/>
          <p:nvPr/>
        </p:nvSpPr>
        <p:spPr>
          <a:xfrm>
            <a:off x="1571376" y="4070455"/>
            <a:ext cx="4668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Ships</a:t>
            </a:r>
            <a:endParaRPr sz="600"/>
          </a:p>
        </p:txBody>
      </p:sp>
      <p:sp>
        <p:nvSpPr>
          <p:cNvPr id="154" name="Google Shape;154;p19"/>
          <p:cNvSpPr/>
          <p:nvPr/>
        </p:nvSpPr>
        <p:spPr>
          <a:xfrm>
            <a:off x="5600825" y="4029075"/>
            <a:ext cx="3762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Wi-Fi</a:t>
            </a:r>
            <a:endParaRPr sz="600"/>
          </a:p>
        </p:txBody>
      </p:sp>
      <p:sp>
        <p:nvSpPr>
          <p:cNvPr id="155" name="Google Shape;155;p19"/>
          <p:cNvSpPr/>
          <p:nvPr/>
        </p:nvSpPr>
        <p:spPr>
          <a:xfrm>
            <a:off x="4855675" y="3285000"/>
            <a:ext cx="681900" cy="1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wet radome</a:t>
            </a:r>
            <a:endParaRPr sz="600"/>
          </a:p>
        </p:txBody>
      </p:sp>
      <p:sp>
        <p:nvSpPr>
          <p:cNvPr id="156" name="Google Shape;156;p19"/>
          <p:cNvSpPr/>
          <p:nvPr/>
        </p:nvSpPr>
        <p:spPr>
          <a:xfrm>
            <a:off x="5840175" y="3386250"/>
            <a:ext cx="4278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Insects</a:t>
            </a:r>
            <a:endParaRPr sz="600"/>
          </a:p>
        </p:txBody>
      </p:sp>
      <p:sp>
        <p:nvSpPr>
          <p:cNvPr id="157" name="Google Shape;157;p19"/>
          <p:cNvSpPr/>
          <p:nvPr/>
        </p:nvSpPr>
        <p:spPr>
          <a:xfrm>
            <a:off x="6489075" y="3951050"/>
            <a:ext cx="6366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Windfarms</a:t>
            </a:r>
            <a:endParaRPr sz="600"/>
          </a:p>
        </p:txBody>
      </p:sp>
      <p:sp>
        <p:nvSpPr>
          <p:cNvPr id="158" name="Google Shape;158;p19"/>
          <p:cNvSpPr/>
          <p:nvPr/>
        </p:nvSpPr>
        <p:spPr>
          <a:xfrm>
            <a:off x="7186250" y="3724175"/>
            <a:ext cx="6366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Echoes</a:t>
            </a:r>
            <a:endParaRPr sz="600"/>
          </a:p>
        </p:txBody>
      </p:sp>
      <p:sp>
        <p:nvSpPr>
          <p:cNvPr id="159" name="Google Shape;159;p19"/>
          <p:cNvSpPr/>
          <p:nvPr/>
        </p:nvSpPr>
        <p:spPr>
          <a:xfrm>
            <a:off x="7445850" y="3454850"/>
            <a:ext cx="5019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Beam blockage</a:t>
            </a:r>
            <a:endParaRPr sz="600"/>
          </a:p>
        </p:txBody>
      </p:sp>
      <p:sp>
        <p:nvSpPr>
          <p:cNvPr id="160" name="Google Shape;160;p19"/>
          <p:cNvSpPr/>
          <p:nvPr/>
        </p:nvSpPr>
        <p:spPr>
          <a:xfrm>
            <a:off x="7869625" y="2888200"/>
            <a:ext cx="2772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Snow</a:t>
            </a:r>
            <a:endParaRPr sz="600"/>
          </a:p>
        </p:txBody>
      </p:sp>
      <p:sp>
        <p:nvSpPr>
          <p:cNvPr id="161" name="Google Shape;161;p19"/>
          <p:cNvSpPr/>
          <p:nvPr/>
        </p:nvSpPr>
        <p:spPr>
          <a:xfrm>
            <a:off x="7672050" y="2662825"/>
            <a:ext cx="240600" cy="7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62" name="Google Shape;162;p19"/>
          <p:cNvSpPr/>
          <p:nvPr/>
        </p:nvSpPr>
        <p:spPr>
          <a:xfrm rot="-1683563">
            <a:off x="7857115" y="2672105"/>
            <a:ext cx="77171" cy="4805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163" name="Google Shape;163;p19"/>
          <p:cNvSpPr/>
          <p:nvPr/>
        </p:nvSpPr>
        <p:spPr>
          <a:xfrm>
            <a:off x="536375" y="3561525"/>
            <a:ext cx="5256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Overshooting</a:t>
            </a:r>
            <a:endParaRPr sz="600"/>
          </a:p>
        </p:txBody>
      </p:sp>
      <p:sp>
        <p:nvSpPr>
          <p:cNvPr id="164" name="Google Shape;164;p19"/>
          <p:cNvSpPr/>
          <p:nvPr/>
        </p:nvSpPr>
        <p:spPr>
          <a:xfrm>
            <a:off x="1482925" y="1456900"/>
            <a:ext cx="2307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Sun</a:t>
            </a:r>
            <a:endParaRPr sz="600"/>
          </a:p>
        </p:txBody>
      </p:sp>
      <p:sp>
        <p:nvSpPr>
          <p:cNvPr id="165" name="Google Shape;165;p19"/>
          <p:cNvSpPr/>
          <p:nvPr/>
        </p:nvSpPr>
        <p:spPr>
          <a:xfrm>
            <a:off x="5586100" y="2606450"/>
            <a:ext cx="230700" cy="1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/>
              <a:t>Birds</a:t>
            </a:r>
            <a:endParaRPr sz="600"/>
          </a:p>
        </p:txBody>
      </p:sp>
      <p:sp>
        <p:nvSpPr>
          <p:cNvPr id="166" name="Google Shape;166;p19"/>
          <p:cNvSpPr/>
          <p:nvPr/>
        </p:nvSpPr>
        <p:spPr>
          <a:xfrm>
            <a:off x="175500" y="457050"/>
            <a:ext cx="8793000" cy="4202100"/>
          </a:xfrm>
          <a:prstGeom prst="rect">
            <a:avLst/>
          </a:prstGeom>
          <a:solidFill>
            <a:srgbClr val="FFFFFF">
              <a:alpha val="859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4">
            <a:alphaModFix/>
          </a:blip>
          <a:srcRect b="67920" l="12632" r="51961" t="3132"/>
          <a:stretch/>
        </p:blipFill>
        <p:spPr>
          <a:xfrm>
            <a:off x="4150128" y="989106"/>
            <a:ext cx="3277567" cy="308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/>
        <p:spPr>
          <a:xfrm>
            <a:off x="1921821" y="2536713"/>
            <a:ext cx="1293900" cy="13114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9" name="Google Shape;169;p19"/>
          <p:cNvCxnSpPr>
            <a:stCxn id="168" idx="3"/>
            <a:endCxn id="170" idx="2"/>
          </p:cNvCxnSpPr>
          <p:nvPr/>
        </p:nvCxnSpPr>
        <p:spPr>
          <a:xfrm>
            <a:off x="3215721" y="3192450"/>
            <a:ext cx="1943100" cy="40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19"/>
          <p:cNvSpPr txBox="1"/>
          <p:nvPr/>
        </p:nvSpPr>
        <p:spPr>
          <a:xfrm>
            <a:off x="604075" y="2082275"/>
            <a:ext cx="39294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2"/>
                </a:solidFill>
              </a:rPr>
              <a:t>5-minute measurement interval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3673450" y="662925"/>
            <a:ext cx="39294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2"/>
                </a:solidFill>
              </a:rPr>
              <a:t>3-hour aggregation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3825850" y="3863325"/>
            <a:ext cx="39294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0000"/>
                </a:solidFill>
              </a:rPr>
              <a:t>Sampling related error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91125" y="91100"/>
            <a:ext cx="762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600">
                <a:solidFill>
                  <a:schemeClr val="dk1"/>
                </a:solidFill>
              </a:rPr>
              <a:t>Systematic measurement errors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5158750" y="3307075"/>
            <a:ext cx="952500" cy="579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0" y="1473200"/>
            <a:ext cx="1962024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4">
            <a:alphaModFix/>
          </a:blip>
          <a:srcRect b="0" l="29680" r="30426" t="0"/>
          <a:stretch/>
        </p:blipFill>
        <p:spPr>
          <a:xfrm>
            <a:off x="7960575" y="1753450"/>
            <a:ext cx="673101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75" y="2960697"/>
            <a:ext cx="1962025" cy="97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6">
            <a:alphaModFix/>
          </a:blip>
          <a:srcRect b="60651" l="60457" r="29316" t="21702"/>
          <a:stretch/>
        </p:blipFill>
        <p:spPr>
          <a:xfrm>
            <a:off x="2276945" y="3002675"/>
            <a:ext cx="829998" cy="8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 rotWithShape="1">
          <a:blip r:embed="rId6">
            <a:alphaModFix/>
          </a:blip>
          <a:srcRect b="0" l="89310" r="0" t="0"/>
          <a:stretch/>
        </p:blipFill>
        <p:spPr>
          <a:xfrm rot="5400000">
            <a:off x="1659151" y="2880450"/>
            <a:ext cx="509599" cy="28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7">
            <a:alphaModFix/>
          </a:blip>
          <a:srcRect b="3070" l="12701" r="64856" t="53314"/>
          <a:stretch/>
        </p:blipFill>
        <p:spPr>
          <a:xfrm>
            <a:off x="2066799" y="1497900"/>
            <a:ext cx="1173926" cy="11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/>
        <p:spPr>
          <a:xfrm>
            <a:off x="6334375" y="2177750"/>
            <a:ext cx="1110502" cy="10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Problem formulation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6137338" y="638350"/>
            <a:ext cx="250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1"/>
                </a:solidFill>
              </a:rPr>
              <a:t>Target</a:t>
            </a:r>
            <a:r>
              <a:rPr lang="de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Rain gauge QPE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1 min res.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39800" y="2467150"/>
            <a:ext cx="344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Radar Measurement height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434150" y="638350"/>
            <a:ext cx="250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1"/>
                </a:solidFill>
              </a:rPr>
              <a:t>Input</a:t>
            </a:r>
            <a:r>
              <a:rPr lang="de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Radar QPE (RADOLAN-RY)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5 min res.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1" name="Google Shape;191;p20"/>
          <p:cNvSpPr/>
          <p:nvPr/>
        </p:nvSpPr>
        <p:spPr>
          <a:xfrm>
            <a:off x="3417475" y="2347600"/>
            <a:ext cx="2401200" cy="76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94A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</a:rPr>
              <a:t>Prediction via deep learning approach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0" y="1473200"/>
            <a:ext cx="1962024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 rotWithShape="1">
          <a:blip r:embed="rId4">
            <a:alphaModFix/>
          </a:blip>
          <a:srcRect b="0" l="29680" r="30426" t="0"/>
          <a:stretch/>
        </p:blipFill>
        <p:spPr>
          <a:xfrm>
            <a:off x="7960575" y="1753450"/>
            <a:ext cx="673101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5">
            <a:alphaModFix/>
          </a:blip>
          <a:srcRect b="60651" l="60457" r="29316" t="21702"/>
          <a:stretch/>
        </p:blipFill>
        <p:spPr>
          <a:xfrm>
            <a:off x="2276945" y="3002675"/>
            <a:ext cx="829998" cy="8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5">
            <a:alphaModFix/>
          </a:blip>
          <a:srcRect b="0" l="89310" r="0" t="0"/>
          <a:stretch/>
        </p:blipFill>
        <p:spPr>
          <a:xfrm rot="5400000">
            <a:off x="1659151" y="2880450"/>
            <a:ext cx="509599" cy="28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6">
            <a:alphaModFix/>
          </a:blip>
          <a:srcRect b="3070" l="12701" r="64856" t="53314"/>
          <a:stretch/>
        </p:blipFill>
        <p:spPr>
          <a:xfrm>
            <a:off x="2066799" y="1497900"/>
            <a:ext cx="1173926" cy="1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152400" y="15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1"/>
                </a:solidFill>
              </a:rPr>
              <a:t>Problem formulation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434150" y="638350"/>
            <a:ext cx="250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1"/>
                </a:solidFill>
              </a:rPr>
              <a:t>Input</a:t>
            </a:r>
            <a:r>
              <a:rPr lang="de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Radar QPE (RADOLAN-RY)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5 min res.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6137338" y="638350"/>
            <a:ext cx="250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chemeClr val="dk1"/>
                </a:solidFill>
              </a:rPr>
              <a:t>Target</a:t>
            </a:r>
            <a:r>
              <a:rPr lang="de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Rain gauge QPE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1 min res.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39800" y="2467150"/>
            <a:ext cx="344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Radar Measurement height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2602913" y="2045613"/>
            <a:ext cx="101700" cy="101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7" name="Google Shape;207;p21"/>
          <p:cNvCxnSpPr>
            <a:stCxn id="206" idx="6"/>
          </p:cNvCxnSpPr>
          <p:nvPr/>
        </p:nvCxnSpPr>
        <p:spPr>
          <a:xfrm>
            <a:off x="2704613" y="2096463"/>
            <a:ext cx="4199100" cy="639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208" name="Google Shape;208;p21"/>
          <p:cNvPicPr preferRelativeResize="0"/>
          <p:nvPr/>
        </p:nvPicPr>
        <p:blipFill/>
        <p:spPr>
          <a:xfrm>
            <a:off x="6987424" y="2508512"/>
            <a:ext cx="429832" cy="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654150" y="2773300"/>
            <a:ext cx="5244900" cy="170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6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Objectives: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➔"/>
            </a:pPr>
            <a:r>
              <a:rPr lang="de" sz="1800">
                <a:solidFill>
                  <a:schemeClr val="dk2"/>
                </a:solidFill>
              </a:rPr>
              <a:t>Short-term prediction of five 1-min time-steps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➔"/>
            </a:pPr>
            <a:r>
              <a:rPr lang="de" sz="1800">
                <a:solidFill>
                  <a:schemeClr val="dk2"/>
                </a:solidFill>
              </a:rPr>
              <a:t>Reduce biases compared to rain gauges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➔"/>
            </a:pPr>
            <a:r>
              <a:rPr lang="de" sz="1800">
                <a:solidFill>
                  <a:schemeClr val="dk2"/>
                </a:solidFill>
              </a:rPr>
              <a:t>Spatiotemporal consistency of rainfall maps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76200"/>
            <a:ext cx="6604000" cy="47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/>
          <p:nvPr/>
        </p:nvSpPr>
        <p:spPr>
          <a:xfrm>
            <a:off x="2061850" y="68575"/>
            <a:ext cx="6137700" cy="4122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5614425" y="359275"/>
            <a:ext cx="25179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/>
              <a:t>ResRadNet</a:t>
            </a:r>
            <a:br>
              <a:rPr lang="de" sz="1600"/>
            </a:br>
            <a:r>
              <a:rPr lang="de"/>
              <a:t>Residual neural network using 3D convolutions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4">
            <a:alphaModFix/>
          </a:blip>
          <a:srcRect b="60651" l="60457" r="29316" t="21702"/>
          <a:stretch/>
        </p:blipFill>
        <p:spPr>
          <a:xfrm>
            <a:off x="752945" y="3002675"/>
            <a:ext cx="829998" cy="8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5">
            <a:alphaModFix/>
          </a:blip>
          <a:srcRect b="3070" l="12701" r="64856" t="53314"/>
          <a:stretch/>
        </p:blipFill>
        <p:spPr>
          <a:xfrm>
            <a:off x="542799" y="1345500"/>
            <a:ext cx="1173926" cy="1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>
            <a:off x="1790350" y="1850225"/>
            <a:ext cx="215700" cy="10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1790350" y="3374225"/>
            <a:ext cx="215700" cy="10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22"/>
          <p:cNvPicPr preferRelativeResize="0"/>
          <p:nvPr/>
        </p:nvPicPr>
        <p:blipFill/>
        <p:spPr>
          <a:xfrm>
            <a:off x="8493674" y="2430487"/>
            <a:ext cx="429832" cy="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/>
          <p:nvPr/>
        </p:nvSpPr>
        <p:spPr>
          <a:xfrm>
            <a:off x="8247875" y="2571488"/>
            <a:ext cx="215700" cy="10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87" y="769742"/>
            <a:ext cx="830000" cy="50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7">
            <a:alphaModFix/>
          </a:blip>
          <a:srcRect b="0" l="29680" r="30426" t="0"/>
          <a:stretch/>
        </p:blipFill>
        <p:spPr>
          <a:xfrm>
            <a:off x="8582138" y="1529950"/>
            <a:ext cx="252899" cy="6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330713" y="2409875"/>
            <a:ext cx="159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11km x 11km x 5*5min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677438" y="3793450"/>
            <a:ext cx="159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11km x 11km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8463577" y="2852475"/>
            <a:ext cx="72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5*1min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207175" y="44938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76200"/>
            <a:ext cx="6604000" cy="47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3"/>
          <p:cNvSpPr txBox="1"/>
          <p:nvPr/>
        </p:nvSpPr>
        <p:spPr>
          <a:xfrm>
            <a:off x="216000" y="4747370"/>
            <a:ext cx="326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de" sz="900">
                <a:solidFill>
                  <a:srgbClr val="000000"/>
                </a:solidFill>
              </a:rPr>
              <a:t>‹#›</a:t>
            </a:fld>
            <a:endParaRPr b="1" sz="900">
              <a:solidFill>
                <a:srgbClr val="000000"/>
              </a:solidFill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4">
            <a:alphaModFix/>
          </a:blip>
          <a:srcRect b="60651" l="60457" r="29316" t="21702"/>
          <a:stretch/>
        </p:blipFill>
        <p:spPr>
          <a:xfrm>
            <a:off x="752945" y="3002675"/>
            <a:ext cx="829998" cy="8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 rotWithShape="1">
          <a:blip r:embed="rId5">
            <a:alphaModFix/>
          </a:blip>
          <a:srcRect b="3070" l="12701" r="64856" t="53314"/>
          <a:stretch/>
        </p:blipFill>
        <p:spPr>
          <a:xfrm>
            <a:off x="542799" y="1345500"/>
            <a:ext cx="1173926" cy="1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/>
          <p:nvPr/>
        </p:nvSpPr>
        <p:spPr>
          <a:xfrm>
            <a:off x="1790350" y="1850225"/>
            <a:ext cx="215700" cy="10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"/>
          <p:cNvSpPr/>
          <p:nvPr/>
        </p:nvSpPr>
        <p:spPr>
          <a:xfrm>
            <a:off x="1790350" y="3374225"/>
            <a:ext cx="215700" cy="10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/>
        <p:spPr>
          <a:xfrm>
            <a:off x="8493674" y="2430487"/>
            <a:ext cx="429832" cy="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/>
          <p:nvPr/>
        </p:nvSpPr>
        <p:spPr>
          <a:xfrm>
            <a:off x="8247875" y="2571488"/>
            <a:ext cx="215700" cy="10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687" y="769742"/>
            <a:ext cx="830000" cy="50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 rotWithShape="1">
          <a:blip r:embed="rId7">
            <a:alphaModFix/>
          </a:blip>
          <a:srcRect b="0" l="29680" r="30426" t="0"/>
          <a:stretch/>
        </p:blipFill>
        <p:spPr>
          <a:xfrm>
            <a:off x="8582138" y="1529950"/>
            <a:ext cx="252899" cy="6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 txBox="1"/>
          <p:nvPr/>
        </p:nvSpPr>
        <p:spPr>
          <a:xfrm>
            <a:off x="330713" y="2409875"/>
            <a:ext cx="159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11km x 11km x 5*5min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677438" y="3793450"/>
            <a:ext cx="159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11km x 11km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8463577" y="2852475"/>
            <a:ext cx="72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</a:rPr>
              <a:t>5*1min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3710950" y="1274750"/>
            <a:ext cx="5372100" cy="2718300"/>
          </a:xfrm>
          <a:prstGeom prst="rect">
            <a:avLst/>
          </a:prstGeom>
          <a:solidFill>
            <a:srgbClr val="FFFFFF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3"/>
          <p:cNvSpPr/>
          <p:nvPr/>
        </p:nvSpPr>
        <p:spPr>
          <a:xfrm>
            <a:off x="3710950" y="134175"/>
            <a:ext cx="1104900" cy="1144500"/>
          </a:xfrm>
          <a:prstGeom prst="rect">
            <a:avLst/>
          </a:prstGeom>
          <a:solidFill>
            <a:srgbClr val="FFFFFF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3"/>
          <p:cNvSpPr/>
          <p:nvPr/>
        </p:nvSpPr>
        <p:spPr>
          <a:xfrm>
            <a:off x="259100" y="235800"/>
            <a:ext cx="2339400" cy="3911700"/>
          </a:xfrm>
          <a:prstGeom prst="rect">
            <a:avLst/>
          </a:prstGeom>
          <a:solidFill>
            <a:srgbClr val="FFFFFF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3"/>
          <p:cNvSpPr/>
          <p:nvPr/>
        </p:nvSpPr>
        <p:spPr>
          <a:xfrm>
            <a:off x="2537025" y="2763875"/>
            <a:ext cx="1173900" cy="1442400"/>
          </a:xfrm>
          <a:prstGeom prst="rect">
            <a:avLst/>
          </a:prstGeom>
          <a:solidFill>
            <a:srgbClr val="FFFFFF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"/>
          <p:cNvSpPr/>
          <p:nvPr/>
        </p:nvSpPr>
        <p:spPr>
          <a:xfrm>
            <a:off x="3801950" y="1024113"/>
            <a:ext cx="48543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Intuition: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“Model perturbation of input rather than absolute state”</a:t>
            </a:r>
            <a:endParaRPr/>
          </a:p>
        </p:txBody>
      </p:sp>
      <p:sp>
        <p:nvSpPr>
          <p:cNvPr id="252" name="Google Shape;252;p23"/>
          <p:cNvSpPr/>
          <p:nvPr/>
        </p:nvSpPr>
        <p:spPr>
          <a:xfrm>
            <a:off x="5614425" y="359275"/>
            <a:ext cx="2517900" cy="2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/>
              <a:t>ResRadNet</a:t>
            </a:r>
            <a:br>
              <a:rPr lang="de" sz="1600"/>
            </a:br>
            <a:r>
              <a:rPr lang="de"/>
              <a:t>Residual neural network using 3D convolutions</a:t>
            </a:r>
            <a:endParaRPr/>
          </a:p>
        </p:txBody>
      </p:sp>
      <p:sp>
        <p:nvSpPr>
          <p:cNvPr id="253" name="Google Shape;253;p23"/>
          <p:cNvSpPr/>
          <p:nvPr/>
        </p:nvSpPr>
        <p:spPr>
          <a:xfrm>
            <a:off x="4815850" y="3993050"/>
            <a:ext cx="3275100" cy="754200"/>
          </a:xfrm>
          <a:prstGeom prst="rect">
            <a:avLst/>
          </a:prstGeom>
          <a:solidFill>
            <a:srgbClr val="FFFFFF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3"/>
          <p:cNvSpPr/>
          <p:nvPr/>
        </p:nvSpPr>
        <p:spPr>
          <a:xfrm>
            <a:off x="1152350" y="4147500"/>
            <a:ext cx="2946300" cy="754200"/>
          </a:xfrm>
          <a:prstGeom prst="rect">
            <a:avLst/>
          </a:prstGeom>
          <a:solidFill>
            <a:srgbClr val="FFFFFF">
              <a:alpha val="882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3"/>
          <p:cNvSpPr txBox="1"/>
          <p:nvPr/>
        </p:nvSpPr>
        <p:spPr>
          <a:xfrm>
            <a:off x="207175" y="4493800"/>
            <a:ext cx="22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Polz et al. 2024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chemeClr val="dk2"/>
                </a:solidFill>
              </a:rPr>
              <a:t>TGRS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