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B8B7D4-C449-49A7-B810-2CFBD5346014}">
  <a:tblStyle styleId="{2AB8B7D4-C449-49A7-B810-2CFBD5346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c3df8675c_0_23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3c3df8675c_0_233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405a95b3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405a95b3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405a95b3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405a95b3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405a95b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405a95b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eadbd1a7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eadbd1a7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c3df8675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3c3df8675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c3df8675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3c3df8675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eadbd1a7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3eadbd1a7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405a95b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405a95b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f5cfc4ba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f5cfc4ba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082d4d2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082d4d2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c3df8675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c3df8675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c3df8675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c3df8675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c3df8675c_0_29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3c3df8675c_0_294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c3df8675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c3df8675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c3df8675c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c3df8675c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eadbd1a7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eadbd1a7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idx="1" type="subTitle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gif"/><Relationship Id="rId4" Type="http://schemas.openxmlformats.org/officeDocument/2006/relationships/image" Target="../media/image7.gif"/><Relationship Id="rId5" Type="http://schemas.openxmlformats.org/officeDocument/2006/relationships/image" Target="../media/image1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gif"/><Relationship Id="rId4" Type="http://schemas.openxmlformats.org/officeDocument/2006/relationships/image" Target="../media/image18.gif"/><Relationship Id="rId5" Type="http://schemas.openxmlformats.org/officeDocument/2006/relationships/image" Target="../media/image22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idx="4294967295" type="title"/>
          </p:nvPr>
        </p:nvSpPr>
        <p:spPr>
          <a:xfrm>
            <a:off x="96750" y="814250"/>
            <a:ext cx="9013200" cy="230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82"/>
              <a:buFont typeface="Arial"/>
              <a:buNone/>
            </a:pPr>
            <a:r>
              <a:rPr b="1" lang="en" sz="2582">
                <a:solidFill>
                  <a:srgbClr val="1A1A1A"/>
                </a:solidFill>
              </a:rPr>
              <a:t>Pre</a:t>
            </a:r>
            <a:r>
              <a:rPr b="1" i="0" lang="en" sz="2582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PEP </a:t>
            </a:r>
            <a:r>
              <a:rPr b="1" lang="en" sz="2582">
                <a:solidFill>
                  <a:srgbClr val="1A1A1A"/>
                </a:solidFill>
              </a:rPr>
              <a:t>- Conference</a:t>
            </a:r>
            <a:r>
              <a:rPr b="1" i="0" lang="en" sz="2582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2582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952"/>
              <a:buFont typeface="Arial"/>
              <a:buNone/>
            </a:pPr>
            <a:r>
              <a:rPr b="1" lang="en" sz="2420">
                <a:solidFill>
                  <a:srgbClr val="1A1A1A"/>
                </a:solidFill>
              </a:rPr>
              <a:t>Application of a predictive recurrent neural network for quantitative precipitation nowcasting (QPN)</a:t>
            </a:r>
            <a:endParaRPr b="1" sz="2420">
              <a:solidFill>
                <a:srgbClr val="1A1A1A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952"/>
              <a:buFont typeface="Arial"/>
              <a:buNone/>
            </a:pPr>
            <a:r>
              <a:t/>
            </a:r>
            <a:endParaRPr b="1" sz="2420">
              <a:solidFill>
                <a:srgbClr val="1A1A1A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952"/>
              <a:buFont typeface="Arial"/>
              <a:buNone/>
            </a:pPr>
            <a:r>
              <a:rPr b="1" lang="en" sz="2852">
                <a:solidFill>
                  <a:srgbClr val="1A1A1A"/>
                </a:solidFill>
              </a:rPr>
              <a:t>18</a:t>
            </a:r>
            <a:r>
              <a:rPr b="1" i="0" lang="en" sz="2852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.0</a:t>
            </a:r>
            <a:r>
              <a:rPr b="1" lang="en" sz="2852">
                <a:solidFill>
                  <a:srgbClr val="1A1A1A"/>
                </a:solidFill>
              </a:rPr>
              <a:t>3</a:t>
            </a:r>
            <a:r>
              <a:rPr b="1" i="0" lang="en" sz="2852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b="1" lang="en" sz="2852">
                <a:solidFill>
                  <a:srgbClr val="1A1A1A"/>
                </a:solidFill>
              </a:rPr>
              <a:t>5</a:t>
            </a:r>
            <a:endParaRPr b="0" i="0" sz="285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 txBox="1"/>
          <p:nvPr>
            <p:ph idx="4294967295" type="subTitle"/>
          </p:nvPr>
        </p:nvSpPr>
        <p:spPr>
          <a:xfrm>
            <a:off x="311750" y="3243353"/>
            <a:ext cx="85191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Mst. Mahfuja Akter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2698200" y="4527720"/>
            <a:ext cx="3792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Institute for Geosciences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University of Bonn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1720" y="152280"/>
            <a:ext cx="1495080" cy="6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080" y="152280"/>
            <a:ext cx="1495080" cy="6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>
            <p:ph idx="4294967295" type="subTitle"/>
          </p:nvPr>
        </p:nvSpPr>
        <p:spPr>
          <a:xfrm>
            <a:off x="6840" y="4053240"/>
            <a:ext cx="8519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40"/>
              <a:buFont typeface="Arial"/>
              <a:buNone/>
            </a:pPr>
            <a:r>
              <a:rPr b="1" i="0" lang="en" sz="164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Silke Trömel</a:t>
            </a:r>
            <a:endParaRPr b="0" i="0" sz="164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40"/>
              <a:buFont typeface="Arial"/>
              <a:buNone/>
            </a:pPr>
            <a:r>
              <a:t/>
            </a:r>
            <a:endParaRPr b="0" i="0" sz="164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981" y="0"/>
            <a:ext cx="1201019" cy="8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Nowcast </a:t>
            </a:r>
            <a:r>
              <a:rPr b="1" lang="en" sz="1800">
                <a:solidFill>
                  <a:schemeClr val="dk1"/>
                </a:solidFill>
              </a:rPr>
              <a:t>Prediction: Example 1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 rotWithShape="1">
          <a:blip r:embed="rId3">
            <a:alphaModFix/>
          </a:blip>
          <a:srcRect b="9024" l="0" r="0" t="0"/>
          <a:stretch/>
        </p:blipFill>
        <p:spPr>
          <a:xfrm>
            <a:off x="152400" y="406875"/>
            <a:ext cx="6581627" cy="105705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00800"/>
            <a:ext cx="6724076" cy="36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/>
        </p:nvSpPr>
        <p:spPr>
          <a:xfrm>
            <a:off x="7408725" y="2034450"/>
            <a:ext cx="17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GroundTruth data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6886425" y="2152950"/>
            <a:ext cx="522300" cy="237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1EA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/>
          <p:nvPr/>
        </p:nvSpPr>
        <p:spPr>
          <a:xfrm>
            <a:off x="7037650" y="2793325"/>
            <a:ext cx="411600" cy="2294700"/>
          </a:xfrm>
          <a:prstGeom prst="rightBrace">
            <a:avLst>
              <a:gd fmla="val 50000" name="adj1"/>
              <a:gd fmla="val 4965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5"/>
          <p:cNvSpPr txBox="1"/>
          <p:nvPr/>
        </p:nvSpPr>
        <p:spPr>
          <a:xfrm>
            <a:off x="7484925" y="3710850"/>
            <a:ext cx="165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Predicted Rain data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7332525" y="662850"/>
            <a:ext cx="1403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Input rain data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15" name="Google Shape;215;p35"/>
          <p:cNvSpPr/>
          <p:nvPr/>
        </p:nvSpPr>
        <p:spPr>
          <a:xfrm>
            <a:off x="6810225" y="781350"/>
            <a:ext cx="522300" cy="237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1EA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/>
        </p:nvSpPr>
        <p:spPr>
          <a:xfrm>
            <a:off x="869750" y="4296250"/>
            <a:ext cx="10047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GroundTruth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4070150" y="4296250"/>
            <a:ext cx="10047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PredRNN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6584750" y="4296250"/>
            <a:ext cx="10047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SPROG-LOC</a:t>
            </a:r>
            <a:endParaRPr sz="600">
              <a:solidFill>
                <a:schemeClr val="dk2"/>
              </a:solidFill>
            </a:endParaRPr>
          </a:p>
        </p:txBody>
      </p:sp>
      <p:pic>
        <p:nvPicPr>
          <p:cNvPr id="223" name="Google Shape;223;p36" title="GT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75" y="832250"/>
            <a:ext cx="2859350" cy="32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 title="PD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275" y="832254"/>
            <a:ext cx="2859350" cy="327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 title="SPD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75" y="832250"/>
            <a:ext cx="2859350" cy="32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Nowcast Prediction: Example 1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25" y="1603125"/>
            <a:ext cx="6803174" cy="35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7"/>
          <p:cNvPicPr preferRelativeResize="0"/>
          <p:nvPr/>
        </p:nvPicPr>
        <p:blipFill rotWithShape="1">
          <a:blip r:embed="rId4">
            <a:alphaModFix/>
          </a:blip>
          <a:srcRect b="10666" l="0" r="803" t="0"/>
          <a:stretch/>
        </p:blipFill>
        <p:spPr>
          <a:xfrm>
            <a:off x="189925" y="410025"/>
            <a:ext cx="6581627" cy="114885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33" name="Google Shape;233;p37"/>
          <p:cNvSpPr txBox="1"/>
          <p:nvPr/>
        </p:nvSpPr>
        <p:spPr>
          <a:xfrm>
            <a:off x="7332525" y="662850"/>
            <a:ext cx="1403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Input rain data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6810225" y="781350"/>
            <a:ext cx="522300" cy="237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1EA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 txBox="1"/>
          <p:nvPr/>
        </p:nvSpPr>
        <p:spPr>
          <a:xfrm>
            <a:off x="7408725" y="2034450"/>
            <a:ext cx="17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GroundTruth </a:t>
            </a:r>
            <a:r>
              <a:rPr lang="en" sz="1300">
                <a:solidFill>
                  <a:schemeClr val="dk2"/>
                </a:solidFill>
              </a:rPr>
              <a:t>data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6886425" y="2152950"/>
            <a:ext cx="522300" cy="237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1EAC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7037650" y="2793325"/>
            <a:ext cx="411600" cy="2294700"/>
          </a:xfrm>
          <a:prstGeom prst="rightBrace">
            <a:avLst>
              <a:gd fmla="val 50000" name="adj1"/>
              <a:gd fmla="val 4965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7484925" y="3710850"/>
            <a:ext cx="165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Predicted Rain data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Nowcast Prediction: Example 2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5" y="918175"/>
            <a:ext cx="2724700" cy="33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582" y="899650"/>
            <a:ext cx="2875893" cy="3408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/>
          <p:nvPr/>
        </p:nvSpPr>
        <p:spPr>
          <a:xfrm>
            <a:off x="869750" y="4296250"/>
            <a:ext cx="10047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GroundTruth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3536750" y="4296250"/>
            <a:ext cx="10047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PredRNN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6584750" y="4296250"/>
            <a:ext cx="10047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SPROG-LOC</a:t>
            </a:r>
            <a:endParaRPr sz="600">
              <a:solidFill>
                <a:schemeClr val="dk2"/>
              </a:solidFill>
            </a:endParaRPr>
          </a:p>
        </p:txBody>
      </p:sp>
      <p:pic>
        <p:nvPicPr>
          <p:cNvPr id="249" name="Google Shape;249;p38" title="PD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575" y="929950"/>
            <a:ext cx="2945703" cy="3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Nowcast Prediction: Example 2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164950" y="448650"/>
            <a:ext cx="8929800" cy="12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 sz="1400">
                <a:solidFill>
                  <a:schemeClr val="dk1"/>
                </a:solidFill>
              </a:rPr>
              <a:t>E</a:t>
            </a:r>
            <a:r>
              <a:rPr lang="en" sz="1400">
                <a:solidFill>
                  <a:schemeClr val="dk1"/>
                </a:solidFill>
              </a:rPr>
              <a:t>valuation measures are calculated on total 304 sequences (7 days) and take the average of </a:t>
            </a:r>
            <a:r>
              <a:rPr lang="en" sz="1400">
                <a:solidFill>
                  <a:schemeClr val="dk1"/>
                </a:solidFill>
              </a:rPr>
              <a:t>predicted data of</a:t>
            </a:r>
            <a:r>
              <a:rPr lang="en" sz="1400">
                <a:solidFill>
                  <a:schemeClr val="dk1"/>
                </a:solidFill>
              </a:rPr>
              <a:t> respective lead times.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 sz="1400">
                <a:solidFill>
                  <a:schemeClr val="dk1"/>
                </a:solidFill>
              </a:rPr>
              <a:t>Nowcast rainfall data are limited into 0~40 mm, then normalised into 0~1. Which is later multiplied by 255 for image data.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56" name="Google Shape;256;p39"/>
          <p:cNvGraphicFramePr/>
          <p:nvPr/>
        </p:nvGraphicFramePr>
        <p:xfrm>
          <a:off x="952500" y="196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{2AB8B7D4-C449-49A7-B810-2CFBD5346014}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RMSE: Root Mean Squared Error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POD: </a:t>
                      </a:r>
                      <a:r>
                        <a:rPr lang="en" sz="1200"/>
                        <a:t>Probability</a:t>
                      </a:r>
                      <a:r>
                        <a:rPr lang="en" sz="1200"/>
                        <a:t> of Detection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SSIM: Structural Similarity Index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CSI: Critical Success Index 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LPIPS: Learned Perceptual Image Patch Similarity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FAR: False Alarm Ratio</a:t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7" name="Google Shape;257;p39"/>
          <p:cNvSpPr txBox="1"/>
          <p:nvPr/>
        </p:nvSpPr>
        <p:spPr>
          <a:xfrm>
            <a:off x="739275" y="3895450"/>
            <a:ext cx="46494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20170725, 20190508, 20190521 Stratiform Cases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20200620 Convective, and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20200604, 20210708, 20210711  Mixed Cases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85450" y="3429000"/>
            <a:ext cx="17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 Days Evaluation: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Evaluation: PredRNN Vs Sprog-LOC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/>
        </p:nvSpPr>
        <p:spPr>
          <a:xfrm>
            <a:off x="85450" y="4168775"/>
            <a:ext cx="89751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Rainfall threshold Rth = 5.0 mm/h is used to calculate CSI, FAR, FSS, where image data range is 0~255.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SSIM calculate differences based on pixel values, when LPIPS leverages deep learning to better align with human visualization. LPIPS is more sensitive to perceptual human judgments.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5475"/>
            <a:ext cx="8301426" cy="36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Evaluation: PredRNN Vs Sprog-LOC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/>
        </p:nvSpPr>
        <p:spPr>
          <a:xfrm>
            <a:off x="85450" y="4288900"/>
            <a:ext cx="89751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Fraction Skill Score shows that PredRNN increasingly outperform when distance scale reduces from 80 km ~ 8 km throughout the entire nowcast.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Evaluation: PredRNN Vs Sprog-LOC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7875"/>
            <a:ext cx="5118684" cy="35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idx="1" type="body"/>
          </p:nvPr>
        </p:nvSpPr>
        <p:spPr>
          <a:xfrm>
            <a:off x="269925" y="475475"/>
            <a:ext cx="85623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We compare Deep Learning Method, PredRNN with existing Nowcasting algorithm </a:t>
            </a:r>
            <a:r>
              <a:rPr lang="en" sz="1500">
                <a:solidFill>
                  <a:schemeClr val="dk1"/>
                </a:solidFill>
              </a:rPr>
              <a:t>Spectral Prognosis, Sprog-LOC.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PredRNN </a:t>
            </a:r>
            <a:r>
              <a:rPr lang="en" sz="1500">
                <a:solidFill>
                  <a:schemeClr val="dk1"/>
                </a:solidFill>
              </a:rPr>
              <a:t>clearly</a:t>
            </a:r>
            <a:r>
              <a:rPr lang="en" sz="1500">
                <a:solidFill>
                  <a:schemeClr val="dk1"/>
                </a:solidFill>
              </a:rPr>
              <a:t> outperforms in each evaluation criteria except LPIPS (visualization).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Training more epochs leads the model to learn better </a:t>
            </a:r>
            <a:r>
              <a:rPr lang="en" sz="1500">
                <a:solidFill>
                  <a:schemeClr val="dk1"/>
                </a:solidFill>
              </a:rPr>
              <a:t>to closer nowcast but worsen over time.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Exploit the PredRNN model to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 combine satellite-based information with radar measurements to further increase the lead time</a:t>
            </a:r>
            <a:r>
              <a:rPr lang="en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Try other Deep </a:t>
            </a:r>
            <a:r>
              <a:rPr lang="en" sz="1500">
                <a:solidFill>
                  <a:schemeClr val="dk1"/>
                </a:solidFill>
              </a:rPr>
              <a:t>learning</a:t>
            </a:r>
            <a:r>
              <a:rPr lang="en" sz="1500">
                <a:solidFill>
                  <a:schemeClr val="dk1"/>
                </a:solidFill>
              </a:rPr>
              <a:t> Methodology (e.g. Generative Adversarial Network ( GAN) if it improves Nowcast prediction better.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Summary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80" name="Google Shape;2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250" y="3400875"/>
            <a:ext cx="1307850" cy="12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/>
        </p:nvSpPr>
        <p:spPr>
          <a:xfrm>
            <a:off x="6263925" y="4631800"/>
            <a:ext cx="19545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mahfuja.akter@uni-bonn.de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/>
        </p:nvSpPr>
        <p:spPr>
          <a:xfrm>
            <a:off x="208675" y="174100"/>
            <a:ext cx="3837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Objectives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232925" y="904150"/>
            <a:ext cx="8044800" cy="2529900"/>
          </a:xfrm>
          <a:prstGeom prst="roundRect">
            <a:avLst>
              <a:gd fmla="val 16667" name="adj"/>
            </a:avLst>
          </a:prstGeom>
          <a:solidFill>
            <a:srgbClr val="EBF4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To use Deep Learning Methodology on polarimetric rainfall retrievals for nowcasting.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Evaluate and Compare the model with existing state-of-the-art(SOTA) nowcast </a:t>
            </a:r>
            <a:r>
              <a:rPr lang="en" sz="1600">
                <a:solidFill>
                  <a:schemeClr val="dk1"/>
                </a:solidFill>
              </a:rPr>
              <a:t>algorithm Spectral Prognosis, </a:t>
            </a:r>
            <a:r>
              <a:rPr lang="en" sz="1600"/>
              <a:t>Sprog-LOC.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239925" y="649000"/>
            <a:ext cx="8726700" cy="3722100"/>
          </a:xfrm>
          <a:prstGeom prst="roundRect">
            <a:avLst>
              <a:gd fmla="val 16667" name="adj"/>
            </a:avLst>
          </a:prstGeom>
          <a:solidFill>
            <a:srgbClr val="EBF4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The spectral prognosis nowcasting algorithm (SPROG, Seed 2003)  exploits the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scale-dependent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movements 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of precipitation. </a:t>
            </a:r>
            <a:endParaRPr>
              <a:solidFill>
                <a:schemeClr val="dk1"/>
              </a:solidFill>
              <a:highlight>
                <a:srgbClr val="EBF4E7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The method decomposes the field into a multiplicative cascade of decreasing spatial scales, an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autoregressive (AR)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 model is used to predict the temporal evolution of each cascade level. </a:t>
            </a:r>
            <a:endParaRPr>
              <a:solidFill>
                <a:schemeClr val="dk1"/>
              </a:solidFill>
              <a:highlight>
                <a:srgbClr val="EBF4E7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SPROG tends to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smooth 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nowcasting fields in small but convective precipitation areas at longer lead-times.</a:t>
            </a:r>
            <a:endParaRPr>
              <a:solidFill>
                <a:schemeClr val="dk1"/>
              </a:solidFill>
              <a:highlight>
                <a:srgbClr val="EBF4E7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Reinoso-Rondinel et al. (2022) introduced SPROG-LOC, which performs better for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more intense precipitation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. </a:t>
            </a:r>
            <a:endParaRPr>
              <a:solidFill>
                <a:schemeClr val="dk1"/>
              </a:solidFill>
              <a:highlight>
                <a:srgbClr val="EBF4E7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SPROG-LOC estimates spatially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localized AR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 coefficients from the spatial variability of the  precipitation by </a:t>
            </a:r>
            <a:r>
              <a:rPr b="1" lang="en">
                <a:solidFill>
                  <a:schemeClr val="dk1"/>
                </a:solidFill>
                <a:highlight>
                  <a:srgbClr val="EBF4E7"/>
                </a:highlight>
              </a:rPr>
              <a:t>convoluting a scale-dependent kernel</a:t>
            </a:r>
            <a:r>
              <a:rPr lang="en">
                <a:solidFill>
                  <a:schemeClr val="dk1"/>
                </a:solidFill>
                <a:highlight>
                  <a:srgbClr val="EBF4E7"/>
                </a:highlight>
              </a:rPr>
              <a:t> with its corresponding cascade level.</a:t>
            </a:r>
            <a:endParaRPr>
              <a:solidFill>
                <a:schemeClr val="dk1"/>
              </a:solidFill>
              <a:highlight>
                <a:srgbClr val="EBF4E7"/>
              </a:highlight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208675" y="174100"/>
            <a:ext cx="7019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Nowcast algorithm SPROG, SPROG-LOC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ctrTitle"/>
          </p:nvPr>
        </p:nvSpPr>
        <p:spPr>
          <a:xfrm>
            <a:off x="94950" y="79125"/>
            <a:ext cx="6045600" cy="5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Deep Learning Methodology</a:t>
            </a:r>
            <a:endParaRPr b="1" sz="2000"/>
          </a:p>
        </p:txBody>
      </p:sp>
      <p:sp>
        <p:nvSpPr>
          <p:cNvPr id="129" name="Google Shape;129;p29"/>
          <p:cNvSpPr txBox="1"/>
          <p:nvPr/>
        </p:nvSpPr>
        <p:spPr>
          <a:xfrm>
            <a:off x="1504950" y="3102225"/>
            <a:ext cx="21567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https://journalofbigdata.springeropen.com/articles/10.1186/s40537-023-00852-y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5665775" y="3213650"/>
            <a:ext cx="3281100" cy="1194000"/>
          </a:xfrm>
          <a:prstGeom prst="flowChartAlternateProcess">
            <a:avLst/>
          </a:prstGeom>
          <a:solidFill>
            <a:srgbClr val="EBF4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Predictive Deep learning has become a very effective tool in radar meteorology for precipitation nowcasting.</a:t>
            </a:r>
            <a:endParaRPr/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25" y="1047350"/>
            <a:ext cx="4973838" cy="20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/>
          <p:nvPr/>
        </p:nvSpPr>
        <p:spPr>
          <a:xfrm>
            <a:off x="5665775" y="1350007"/>
            <a:ext cx="3281100" cy="817800"/>
          </a:xfrm>
          <a:prstGeom prst="flowChartAlternateProcess">
            <a:avLst/>
          </a:prstGeom>
          <a:solidFill>
            <a:srgbClr val="EBF4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</a:t>
            </a:r>
            <a:r>
              <a:rPr lang="en">
                <a:solidFill>
                  <a:schemeClr val="dk1"/>
                </a:solidFill>
              </a:rPr>
              <a:t>imics how human brain works through the combination of input data</a:t>
            </a:r>
            <a:endParaRPr/>
          </a:p>
        </p:txBody>
      </p:sp>
      <p:sp>
        <p:nvSpPr>
          <p:cNvPr id="133" name="Google Shape;133;p29"/>
          <p:cNvSpPr/>
          <p:nvPr/>
        </p:nvSpPr>
        <p:spPr>
          <a:xfrm>
            <a:off x="5665775" y="418175"/>
            <a:ext cx="3281100" cy="817800"/>
          </a:xfrm>
          <a:prstGeom prst="flowChartAlternateProcess">
            <a:avLst/>
          </a:prstGeom>
          <a:solidFill>
            <a:srgbClr val="EBF4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part of Machine learning that leverages artificial </a:t>
            </a:r>
            <a:r>
              <a:rPr lang="en">
                <a:solidFill>
                  <a:schemeClr val="dk1"/>
                </a:solidFill>
              </a:rPr>
              <a:t>neural</a:t>
            </a:r>
            <a:r>
              <a:rPr lang="en">
                <a:solidFill>
                  <a:schemeClr val="dk1"/>
                </a:solidFill>
              </a:rPr>
              <a:t> network</a:t>
            </a:r>
            <a:endParaRPr/>
          </a:p>
        </p:txBody>
      </p:sp>
      <p:sp>
        <p:nvSpPr>
          <p:cNvPr id="134" name="Google Shape;134;p29"/>
          <p:cNvSpPr/>
          <p:nvPr/>
        </p:nvSpPr>
        <p:spPr>
          <a:xfrm>
            <a:off x="5183075" y="466875"/>
            <a:ext cx="418800" cy="39408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9"/>
          <p:cNvSpPr/>
          <p:nvPr/>
        </p:nvSpPr>
        <p:spPr>
          <a:xfrm>
            <a:off x="5650775" y="2281832"/>
            <a:ext cx="3281100" cy="817800"/>
          </a:xfrm>
          <a:prstGeom prst="flowChartAlternateProcess">
            <a:avLst/>
          </a:prstGeom>
          <a:solidFill>
            <a:srgbClr val="EBF4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Deep learning </a:t>
            </a:r>
            <a:r>
              <a:rPr lang="en">
                <a:solidFill>
                  <a:schemeClr val="dk1"/>
                </a:solidFill>
              </a:rPr>
              <a:t>learns sequential time series data to predict future sequences.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 rotWithShape="1">
          <a:blip r:embed="rId3">
            <a:alphaModFix/>
          </a:blip>
          <a:srcRect b="15754" l="0" r="0" t="0"/>
          <a:stretch/>
        </p:blipFill>
        <p:spPr>
          <a:xfrm>
            <a:off x="96425" y="1101650"/>
            <a:ext cx="5989800" cy="280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 txBox="1"/>
          <p:nvPr>
            <p:ph idx="4294967295" type="ctrTitle"/>
          </p:nvPr>
        </p:nvSpPr>
        <p:spPr>
          <a:xfrm>
            <a:off x="134950" y="70175"/>
            <a:ext cx="8839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000"/>
              <a:t>PredRNN: A Recurrent Neural Network for Spatiotemporal Predictive Learning</a:t>
            </a:r>
            <a:endParaRPr b="1" sz="2000"/>
          </a:p>
        </p:txBody>
      </p:sp>
      <p:sp>
        <p:nvSpPr>
          <p:cNvPr id="142" name="Google Shape;142;p30"/>
          <p:cNvSpPr txBox="1"/>
          <p:nvPr>
            <p:ph idx="4294967295" type="subTitle"/>
          </p:nvPr>
        </p:nvSpPr>
        <p:spPr>
          <a:xfrm>
            <a:off x="1431025" y="471925"/>
            <a:ext cx="3665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100"/>
              <a:t>[</a:t>
            </a:r>
            <a:r>
              <a:rPr i="1" lang="en" sz="1100"/>
              <a:t>Wang, et. al. 2021</a:t>
            </a:r>
            <a:r>
              <a:rPr lang="en" sz="1100"/>
              <a:t>]</a:t>
            </a:r>
            <a:endParaRPr sz="1100"/>
          </a:p>
        </p:txBody>
      </p:sp>
      <p:sp>
        <p:nvSpPr>
          <p:cNvPr id="143" name="Google Shape;143;p30"/>
          <p:cNvSpPr txBox="1"/>
          <p:nvPr/>
        </p:nvSpPr>
        <p:spPr>
          <a:xfrm>
            <a:off x="6160300" y="669575"/>
            <a:ext cx="2916000" cy="3971100"/>
          </a:xfrm>
          <a:prstGeom prst="rect">
            <a:avLst/>
          </a:prstGeom>
          <a:solidFill>
            <a:srgbClr val="EBF4E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A PredRNN model has been implemented with spatiotemporal long and short-term memory (ST-LSTM) units.</a:t>
            </a:r>
            <a:endParaRPr sz="1200">
              <a:solidFill>
                <a:schemeClr val="dk1"/>
              </a:solidFill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Additional connections between time steps force memory states to flow throughout the network. </a:t>
            </a:r>
            <a:endParaRPr sz="1200">
              <a:solidFill>
                <a:schemeClr val="dk1"/>
              </a:solidFill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The model introduced a decoupling and reverse sampling mechanism to learn long and short-term dynamics, to model the shape deformation more efficiently. </a:t>
            </a:r>
            <a:endParaRPr sz="1200">
              <a:solidFill>
                <a:schemeClr val="dk1"/>
              </a:solidFill>
            </a:endParaRPr>
          </a:p>
          <a:p>
            <a:pPr indent="-2476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We used this framework to predict nowcasting of </a:t>
            </a:r>
            <a:r>
              <a:rPr lang="en" sz="1200">
                <a:solidFill>
                  <a:schemeClr val="dk1"/>
                </a:solidFill>
              </a:rPr>
              <a:t>quantitative</a:t>
            </a:r>
            <a:r>
              <a:rPr lang="en" sz="1200">
                <a:solidFill>
                  <a:schemeClr val="dk1"/>
                </a:solidFill>
              </a:rPr>
              <a:t> rain field.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/>
          <p:nvPr/>
        </p:nvSpPr>
        <p:spPr>
          <a:xfrm>
            <a:off x="5782175" y="431400"/>
            <a:ext cx="16071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C-Band radar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05.2019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06.2020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07.2021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44975" y="13775"/>
            <a:ext cx="644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Polarimetric</a:t>
            </a:r>
            <a:r>
              <a:rPr b="1" lang="en" sz="1800">
                <a:solidFill>
                  <a:schemeClr val="dk1"/>
                </a:solidFill>
              </a:rPr>
              <a:t> Rainfall Data Processing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77100" y="4033825"/>
            <a:ext cx="8989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Polarimetric rainfall retrievals R(Ah, KDP) based on QPE algorithms </a:t>
            </a:r>
            <a:r>
              <a:rPr lang="en" sz="1300">
                <a:solidFill>
                  <a:schemeClr val="dk1"/>
                </a:solidFill>
              </a:rPr>
              <a:t>[</a:t>
            </a:r>
            <a:r>
              <a:rPr i="1" lang="en" sz="1300">
                <a:solidFill>
                  <a:schemeClr val="dk1"/>
                </a:solidFill>
              </a:rPr>
              <a:t>Chen et. al. 2021</a:t>
            </a:r>
            <a:r>
              <a:rPr lang="en" sz="1300">
                <a:solidFill>
                  <a:schemeClr val="dk1"/>
                </a:solidFill>
              </a:rPr>
              <a:t>], </a:t>
            </a:r>
            <a:r>
              <a:rPr lang="en" sz="1300">
                <a:solidFill>
                  <a:schemeClr val="dk1"/>
                </a:solidFill>
              </a:rPr>
              <a:t>[</a:t>
            </a:r>
            <a:r>
              <a:rPr i="1" lang="en" sz="1300">
                <a:solidFill>
                  <a:schemeClr val="dk1"/>
                </a:solidFill>
              </a:rPr>
              <a:t>Chen et. al. 2023</a:t>
            </a:r>
            <a:r>
              <a:rPr lang="en" sz="1300">
                <a:solidFill>
                  <a:schemeClr val="dk1"/>
                </a:solidFill>
              </a:rPr>
              <a:t>] by using the Polara C++ platform from the Deutscher Wetterdienst (DWD).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The generated rainfall covers the whole Germany.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1" name="Google Shape;151;p31" title="gt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874" y="1599876"/>
            <a:ext cx="2016226" cy="23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/>
        </p:nvSpPr>
        <p:spPr>
          <a:xfrm>
            <a:off x="4606175" y="3040275"/>
            <a:ext cx="10236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R(Ah,KDP)</a:t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153" name="Google Shape;153;p31"/>
          <p:cNvGrpSpPr/>
          <p:nvPr/>
        </p:nvGrpSpPr>
        <p:grpSpPr>
          <a:xfrm>
            <a:off x="127475" y="431400"/>
            <a:ext cx="4444750" cy="3486700"/>
            <a:chOff x="127475" y="431400"/>
            <a:chExt cx="4444750" cy="3486700"/>
          </a:xfrm>
        </p:grpSpPr>
        <p:sp>
          <p:nvSpPr>
            <p:cNvPr id="154" name="Google Shape;154;p31"/>
            <p:cNvSpPr/>
            <p:nvPr/>
          </p:nvSpPr>
          <p:spPr>
            <a:xfrm rot="3797616">
              <a:off x="787761" y="2625559"/>
              <a:ext cx="924527" cy="27141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Zh, URHOHV, TempU, TempL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" name="Google Shape;155;p31"/>
            <p:cNvGrpSpPr/>
            <p:nvPr/>
          </p:nvGrpSpPr>
          <p:grpSpPr>
            <a:xfrm>
              <a:off x="127475" y="431400"/>
              <a:ext cx="4444524" cy="3486700"/>
              <a:chOff x="127475" y="431400"/>
              <a:chExt cx="4444524" cy="3486700"/>
            </a:xfrm>
          </p:grpSpPr>
          <p:pic>
            <p:nvPicPr>
              <p:cNvPr id="156" name="Google Shape;156;p31"/>
              <p:cNvPicPr preferRelativeResize="0"/>
              <p:nvPr/>
            </p:nvPicPr>
            <p:blipFill rotWithShape="1">
              <a:blip r:embed="rId4">
                <a:alphaModFix/>
              </a:blip>
              <a:srcRect b="5495" l="0" r="42396" t="7683"/>
              <a:stretch/>
            </p:blipFill>
            <p:spPr>
              <a:xfrm>
                <a:off x="127475" y="431400"/>
                <a:ext cx="4444524" cy="3486699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57" name="Google Shape;157;p31"/>
              <p:cNvSpPr/>
              <p:nvPr/>
            </p:nvSpPr>
            <p:spPr>
              <a:xfrm>
                <a:off x="2571750" y="2274025"/>
                <a:ext cx="751800" cy="195000"/>
              </a:xfrm>
              <a:prstGeom prst="rect">
                <a:avLst/>
              </a:pr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QPE</a:t>
                </a:r>
                <a:endParaRPr sz="1200"/>
              </a:p>
            </p:txBody>
          </p:sp>
          <p:sp>
            <p:nvSpPr>
              <p:cNvPr id="158" name="Google Shape;158;p31"/>
              <p:cNvSpPr/>
              <p:nvPr/>
            </p:nvSpPr>
            <p:spPr>
              <a:xfrm>
                <a:off x="3410525" y="3355150"/>
                <a:ext cx="553800" cy="150300"/>
              </a:xfrm>
              <a:prstGeom prst="rect">
                <a:avLst/>
              </a:prstGeom>
              <a:solidFill>
                <a:schemeClr val="lt2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31"/>
              <p:cNvSpPr/>
              <p:nvPr/>
            </p:nvSpPr>
            <p:spPr>
              <a:xfrm>
                <a:off x="3592400" y="3598300"/>
                <a:ext cx="979500" cy="319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31"/>
              <p:cNvSpPr/>
              <p:nvPr/>
            </p:nvSpPr>
            <p:spPr>
              <a:xfrm>
                <a:off x="3687500" y="1598450"/>
                <a:ext cx="363900" cy="150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/>
                  <a:t>QPE</a:t>
                </a:r>
                <a:endParaRPr sz="600"/>
              </a:p>
            </p:txBody>
          </p:sp>
        </p:grpSp>
        <p:sp>
          <p:nvSpPr>
            <p:cNvPr id="161" name="Google Shape;161;p31"/>
            <p:cNvSpPr/>
            <p:nvPr/>
          </p:nvSpPr>
          <p:spPr>
            <a:xfrm>
              <a:off x="2627400" y="713100"/>
              <a:ext cx="1346400" cy="79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3635925" y="1626500"/>
              <a:ext cx="936300" cy="1134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R(Ah,KDP)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R(Av,KDP)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R(Z,KDP)</a:t>
              </a:r>
              <a:endParaRPr sz="1100"/>
            </a:p>
          </p:txBody>
        </p:sp>
        <p:sp>
          <p:nvSpPr>
            <p:cNvPr id="163" name="Google Shape;163;p31"/>
            <p:cNvSpPr/>
            <p:nvPr/>
          </p:nvSpPr>
          <p:spPr>
            <a:xfrm rot="-1413748">
              <a:off x="1207040" y="1687240"/>
              <a:ext cx="514824" cy="101042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1"/>
            <p:cNvSpPr/>
            <p:nvPr/>
          </p:nvSpPr>
          <p:spPr>
            <a:xfrm rot="-1576885">
              <a:off x="1969083" y="2753969"/>
              <a:ext cx="514928" cy="101053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4361500" y="2708800"/>
              <a:ext cx="210600" cy="948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2342050" y="1942925"/>
              <a:ext cx="1261500" cy="669000"/>
            </a:xfrm>
            <a:prstGeom prst="ellipse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31"/>
          <p:cNvSpPr/>
          <p:nvPr/>
        </p:nvSpPr>
        <p:spPr>
          <a:xfrm>
            <a:off x="4391600" y="3194075"/>
            <a:ext cx="1074300" cy="28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44975" y="448650"/>
            <a:ext cx="9049800" cy="16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Polarimetric rainfall retrievals </a:t>
            </a:r>
            <a:r>
              <a:rPr lang="en" sz="1200">
                <a:solidFill>
                  <a:schemeClr val="dk1"/>
                </a:solidFill>
              </a:rPr>
              <a:t>R(Ah,KDP) composite data is in 1200x1100 form of each 5-minute temporal resolution.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Crop and resize(taking mean of 4x4 into 1) the data into 280x220 and prepare the data into 30 long sequences.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Total 1452 sequences made from 33 days are used to train PredRNN model.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Total 304 sequences from 7 days are tested both in PredRNN and nowcast</a:t>
            </a:r>
            <a:r>
              <a:rPr lang="en" sz="1200">
                <a:solidFill>
                  <a:schemeClr val="dk1"/>
                </a:solidFill>
              </a:rPr>
              <a:t> model </a:t>
            </a:r>
            <a:r>
              <a:rPr lang="en" sz="1200">
                <a:solidFill>
                  <a:schemeClr val="dk1"/>
                </a:solidFill>
              </a:rPr>
              <a:t>SPROG-LOC.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75" y="2031350"/>
            <a:ext cx="6213251" cy="16245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625" y="3752925"/>
            <a:ext cx="3983800" cy="12347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32"/>
          <p:cNvSpPr txBox="1"/>
          <p:nvPr/>
        </p:nvSpPr>
        <p:spPr>
          <a:xfrm>
            <a:off x="44975" y="4051500"/>
            <a:ext cx="44736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Each sequences are splitted into 6 frames as input that predicts 24 future frames as output.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44975" y="13775"/>
            <a:ext cx="644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Polarimetric Rainfall Data Processing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61570" t="0"/>
          <a:stretch/>
        </p:blipFill>
        <p:spPr>
          <a:xfrm>
            <a:off x="211175" y="502674"/>
            <a:ext cx="1835650" cy="169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4">
            <a:alphaModFix/>
          </a:blip>
          <a:srcRect b="32166" l="18848" r="12911" t="8377"/>
          <a:stretch/>
        </p:blipFill>
        <p:spPr>
          <a:xfrm>
            <a:off x="2038200" y="879850"/>
            <a:ext cx="4588650" cy="14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61570" t="0"/>
          <a:stretch/>
        </p:blipFill>
        <p:spPr>
          <a:xfrm>
            <a:off x="6586396" y="491675"/>
            <a:ext cx="1835662" cy="16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61570" t="0"/>
          <a:stretch/>
        </p:blipFill>
        <p:spPr>
          <a:xfrm>
            <a:off x="7083013" y="941290"/>
            <a:ext cx="1835662" cy="1686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939675" y="2378200"/>
            <a:ext cx="8247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</a:rPr>
              <a:t>280x220</a:t>
            </a:r>
            <a:endParaRPr b="1" sz="900">
              <a:solidFill>
                <a:schemeClr val="dk2"/>
              </a:solidFill>
            </a:endParaRPr>
          </a:p>
        </p:txBody>
      </p:sp>
      <p:cxnSp>
        <p:nvCxnSpPr>
          <p:cNvPr id="186" name="Google Shape;186;p33"/>
          <p:cNvCxnSpPr/>
          <p:nvPr/>
        </p:nvCxnSpPr>
        <p:spPr>
          <a:xfrm>
            <a:off x="293625" y="1980800"/>
            <a:ext cx="165000" cy="18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3"/>
          <p:cNvCxnSpPr/>
          <p:nvPr/>
        </p:nvCxnSpPr>
        <p:spPr>
          <a:xfrm>
            <a:off x="6756750" y="2057000"/>
            <a:ext cx="510000" cy="511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8" name="Google Shape;188;p33"/>
          <p:cNvSpPr txBox="1"/>
          <p:nvPr/>
        </p:nvSpPr>
        <p:spPr>
          <a:xfrm rot="2700000">
            <a:off x="150048" y="2002035"/>
            <a:ext cx="165039" cy="187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6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89" name="Google Shape;189;p33"/>
          <p:cNvSpPr txBox="1"/>
          <p:nvPr/>
        </p:nvSpPr>
        <p:spPr>
          <a:xfrm rot="2692693">
            <a:off x="6598162" y="2225379"/>
            <a:ext cx="399233" cy="221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24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7889311" y="2713566"/>
            <a:ext cx="7836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</a:rPr>
              <a:t>280x220</a:t>
            </a:r>
            <a:endParaRPr b="1" sz="900">
              <a:solidFill>
                <a:schemeClr val="dk2"/>
              </a:solidFill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2555525" y="684900"/>
            <a:ext cx="11922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4x</a:t>
            </a:r>
            <a:br>
              <a:rPr lang="en" sz="1100"/>
            </a:br>
            <a:r>
              <a:rPr lang="en" sz="800"/>
              <a:t>ST-LSTM</a:t>
            </a:r>
            <a:endParaRPr sz="800"/>
          </a:p>
        </p:txBody>
      </p:sp>
      <p:sp>
        <p:nvSpPr>
          <p:cNvPr id="192" name="Google Shape;192;p33"/>
          <p:cNvSpPr/>
          <p:nvPr/>
        </p:nvSpPr>
        <p:spPr>
          <a:xfrm>
            <a:off x="4130075" y="684900"/>
            <a:ext cx="8697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2</a:t>
            </a:r>
            <a:r>
              <a:rPr lang="en" sz="1100"/>
              <a:t>x</a:t>
            </a:r>
            <a:br>
              <a:rPr lang="en" sz="800"/>
            </a:br>
            <a:r>
              <a:rPr lang="en" sz="800"/>
              <a:t>Conv2D</a:t>
            </a:r>
            <a:endParaRPr sz="800"/>
          </a:p>
        </p:txBody>
      </p:sp>
      <p:sp>
        <p:nvSpPr>
          <p:cNvPr id="193" name="Google Shape;193;p33"/>
          <p:cNvSpPr/>
          <p:nvPr/>
        </p:nvSpPr>
        <p:spPr>
          <a:xfrm>
            <a:off x="4282475" y="2056500"/>
            <a:ext cx="8697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4" name="Google Shape;194;p33"/>
          <p:cNvSpPr txBox="1"/>
          <p:nvPr/>
        </p:nvSpPr>
        <p:spPr>
          <a:xfrm>
            <a:off x="164950" y="2983225"/>
            <a:ext cx="87537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Four ST-LSTM layers with 128 number of channels and the convolutional kernels of 5 × 5 inside the ST-LSTM unit.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ADAM o</a:t>
            </a:r>
            <a:r>
              <a:rPr lang="en">
                <a:solidFill>
                  <a:schemeClr val="dk1"/>
                </a:solidFill>
              </a:rPr>
              <a:t>ptimizer is used with a batch of 8 sequences.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The Loss function MSE (L2 loss) and </a:t>
            </a:r>
            <a:r>
              <a:rPr lang="en">
                <a:solidFill>
                  <a:schemeClr val="dk1"/>
                </a:solidFill>
              </a:rPr>
              <a:t>decoupling</a:t>
            </a:r>
            <a:r>
              <a:rPr lang="en">
                <a:solidFill>
                  <a:schemeClr val="dk1"/>
                </a:solidFill>
              </a:rPr>
              <a:t> loss is </a:t>
            </a:r>
            <a:r>
              <a:rPr lang="en">
                <a:solidFill>
                  <a:schemeClr val="dk1"/>
                </a:solidFill>
              </a:rPr>
              <a:t>combinedly</a:t>
            </a:r>
            <a:r>
              <a:rPr lang="en">
                <a:solidFill>
                  <a:schemeClr val="dk1"/>
                </a:solidFill>
              </a:rPr>
              <a:t> used.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The learning rate is set to </a:t>
            </a:r>
            <a:r>
              <a:rPr lang="en" sz="1300">
                <a:solidFill>
                  <a:schemeClr val="dk1"/>
                </a:solidFill>
              </a:rPr>
              <a:t>10</a:t>
            </a:r>
            <a:r>
              <a:rPr baseline="30000" lang="en" sz="1300">
                <a:solidFill>
                  <a:schemeClr val="dk1"/>
                </a:solidFill>
              </a:rPr>
              <a:t>-4</a:t>
            </a:r>
            <a:r>
              <a:rPr lang="en">
                <a:solidFill>
                  <a:schemeClr val="dk1"/>
                </a:solidFill>
              </a:rPr>
              <a:t> with maximum of 10,000 iterations.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Model is implemented in Pytorch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3215675" y="2208900"/>
            <a:ext cx="5100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 x 5</a:t>
            </a:r>
            <a:endParaRPr sz="900"/>
          </a:p>
        </p:txBody>
      </p:sp>
      <p:sp>
        <p:nvSpPr>
          <p:cNvPr id="196" name="Google Shape;196;p33"/>
          <p:cNvSpPr txBox="1"/>
          <p:nvPr/>
        </p:nvSpPr>
        <p:spPr>
          <a:xfrm>
            <a:off x="44975" y="13775"/>
            <a:ext cx="4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PredRNN Model Configuration: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11700" y="625125"/>
            <a:ext cx="8520600" cy="39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500">
                <a:solidFill>
                  <a:schemeClr val="dk1"/>
                </a:solidFill>
              </a:rPr>
              <a:t>Cascade levels are set to 6 and time steps to 24 as input and output frames respectively.	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500">
                <a:solidFill>
                  <a:schemeClr val="dk1"/>
                </a:solidFill>
              </a:rPr>
              <a:t>The velocity vector is computed with DARTS optical flow.	 	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Autoregressive (AR) model of order 1 is adopted.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Nowcasted fields are matched with mean probability matching method.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Correction factor I is set to 10%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➢"/>
            </a:pPr>
            <a:r>
              <a:rPr lang="en" sz="1500">
                <a:solidFill>
                  <a:schemeClr val="dk1"/>
                </a:solidFill>
              </a:rPr>
              <a:t>Model is implemented with pysteps library.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44975" y="13775"/>
            <a:ext cx="544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SPROG-LOC Model Configuration: 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