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Ubuntu Condensed"/>
      <p:regular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buntuCondensed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8add76175031639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8add76175031639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add76175031639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add76175031639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1f8ca2645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41f8ca264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5a21e85db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35a21e85db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add76175031639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8add76175031639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41f8ca2645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41f8ca2645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1a7abc2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41a7abc2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41f8ca2645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41f8ca2645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5a21e85db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35a21e85db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1f8ca264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41f8ca264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41f8ca264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41f8ca264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5a21e85d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5a21e85d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41f8ca264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41f8ca264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41f8ca264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41f8ca264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41f8ca2645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41f8ca2645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35a21e85db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35a21e85db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fb7be39d46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fb7be39d46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41f8ca264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41f8ca264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add7617503163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8add7617503163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add76175031639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8add76175031639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f7180950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f7180950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1f8ca2645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41f8ca2645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f7180950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3f7180950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add76175031639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add76175031639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5a21e85db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35a21e85db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Ubuntu Condensed"/>
              <a:buNone/>
              <a:defRPr sz="5200">
                <a:latin typeface="Ubuntu Condensed"/>
                <a:ea typeface="Ubuntu Condensed"/>
                <a:cs typeface="Ubuntu Condensed"/>
                <a:sym typeface="Ubuntu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gradFill>
          <a:gsLst>
            <a:gs pos="0">
              <a:srgbClr val="D9D9D9"/>
            </a:gs>
            <a:gs pos="16000">
              <a:schemeClr val="lt1"/>
            </a:gs>
            <a:gs pos="83000">
              <a:schemeClr val="lt1"/>
            </a:gs>
            <a:gs pos="100000">
              <a:srgbClr val="D9D9D9"/>
            </a:gs>
          </a:gsLst>
          <a:lin ang="5400012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b="1"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3784125" y="4690675"/>
            <a:ext cx="157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jgiles@uni-bonn.de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21;p4"/>
          <p:cNvSpPr txBox="1"/>
          <p:nvPr/>
        </p:nvSpPr>
        <p:spPr>
          <a:xfrm>
            <a:off x="59675" y="4690675"/>
            <a:ext cx="157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21 March 2025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CCCCCC"/>
            </a:gs>
            <a:gs pos="19000">
              <a:schemeClr val="lt1"/>
            </a:gs>
            <a:gs pos="79000">
              <a:schemeClr val="lt1"/>
            </a:gs>
            <a:gs pos="100000">
              <a:srgbClr val="CCCCCC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 Condensed"/>
              <a:buNone/>
              <a:defRPr sz="280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1" Type="http://schemas.openxmlformats.org/officeDocument/2006/relationships/image" Target="../media/image2.png"/><Relationship Id="rId10" Type="http://schemas.openxmlformats.org/officeDocument/2006/relationships/image" Target="../media/image13.png"/><Relationship Id="rId12" Type="http://schemas.openxmlformats.org/officeDocument/2006/relationships/image" Target="../media/image9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hyperlink" Target="https://sfb1502.de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11" Type="http://schemas.openxmlformats.org/officeDocument/2006/relationships/image" Target="../media/image7.png"/><Relationship Id="rId10" Type="http://schemas.openxmlformats.org/officeDocument/2006/relationships/hyperlink" Target="https://sfb1502.de/" TargetMode="External"/><Relationship Id="rId9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oi.org/10.1175/JTECH-D-21-0130.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-30975" y="0"/>
            <a:ext cx="9270600" cy="223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3" y="1153525"/>
            <a:ext cx="5820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s" sz="4080">
                <a:solidFill>
                  <a:srgbClr val="434343"/>
                </a:solidFill>
              </a:rPr>
              <a:t>From Cloud Tops to Surface: Statistical Insights into Stratiform Microphysics over Germany and Türkiye</a:t>
            </a:r>
            <a:endParaRPr sz="4080">
              <a:solidFill>
                <a:srgbClr val="434343"/>
              </a:solidFill>
            </a:endParaRPr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11700" y="3160075"/>
            <a:ext cx="4194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u="sng">
                <a:solidFill>
                  <a:srgbClr val="434343"/>
                </a:solidFill>
              </a:rPr>
              <a:t>Julian Alberto Giles</a:t>
            </a:r>
            <a:r>
              <a:rPr baseline="30000" lang="es" sz="1600">
                <a:solidFill>
                  <a:srgbClr val="434343"/>
                </a:solidFill>
              </a:rPr>
              <a:t>1</a:t>
            </a:r>
            <a:r>
              <a:rPr lang="es" sz="1600">
                <a:solidFill>
                  <a:srgbClr val="434343"/>
                </a:solidFill>
              </a:rPr>
              <a:t>, Armin Blanke</a:t>
            </a:r>
            <a:r>
              <a:rPr baseline="30000" lang="es" sz="1600">
                <a:solidFill>
                  <a:srgbClr val="434343"/>
                </a:solidFill>
              </a:rPr>
              <a:t>1</a:t>
            </a:r>
            <a:r>
              <a:rPr lang="es" sz="1600">
                <a:solidFill>
                  <a:srgbClr val="434343"/>
                </a:solidFill>
              </a:rPr>
              <a:t>, Raquel Evaristo</a:t>
            </a:r>
            <a:r>
              <a:rPr baseline="30000" lang="es" sz="1600">
                <a:solidFill>
                  <a:srgbClr val="434343"/>
                </a:solidFill>
              </a:rPr>
              <a:t>1</a:t>
            </a:r>
            <a:r>
              <a:rPr lang="es" sz="1600">
                <a:solidFill>
                  <a:srgbClr val="434343"/>
                </a:solidFill>
              </a:rPr>
              <a:t>, Silke Trömel</a:t>
            </a:r>
            <a:r>
              <a:rPr baseline="30000" lang="es" sz="1600">
                <a:solidFill>
                  <a:srgbClr val="434343"/>
                </a:solidFill>
              </a:rPr>
              <a:t>12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434343"/>
                </a:solidFill>
              </a:rPr>
              <a:t>    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925" y="228600"/>
            <a:ext cx="831744" cy="32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2758" y="228600"/>
            <a:ext cx="1132291" cy="32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6138" y="228600"/>
            <a:ext cx="1216163" cy="32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3390" y="228600"/>
            <a:ext cx="1817256" cy="32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133100"/>
            <a:ext cx="549675" cy="5496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787025" y="150075"/>
            <a:ext cx="1667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3D85C6"/>
                </a:solidFill>
              </a:rPr>
              <a:t>CRC1502 DETECT</a:t>
            </a:r>
            <a:endParaRPr b="1" sz="1000">
              <a:solidFill>
                <a:srgbClr val="3D85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https://sfb1502.de/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11700" y="4004475"/>
            <a:ext cx="7442700" cy="11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s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s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Institute of Geosciences, Meteorology Section, University of Bonn, Germany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s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s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Laboratory for Clouds and Precipitation Exploration, Geoverbund ABC/J, Bonn, Germany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508150" y="4570850"/>
            <a:ext cx="35694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21 March 2025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81750" y="228600"/>
            <a:ext cx="614508" cy="3215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type="ctrTitle"/>
          </p:nvPr>
        </p:nvSpPr>
        <p:spPr>
          <a:xfrm>
            <a:off x="6572350" y="4375250"/>
            <a:ext cx="24636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41596"/>
              <a:buNone/>
            </a:pPr>
            <a:r>
              <a:rPr b="1" lang="es" sz="2380">
                <a:solidFill>
                  <a:srgbClr val="4682B4"/>
                </a:solidFill>
              </a:rPr>
              <a:t>PrePEP - Conference</a:t>
            </a:r>
            <a:endParaRPr b="1" sz="2380">
              <a:solidFill>
                <a:srgbClr val="4682B4"/>
              </a:solidFill>
            </a:endParaRPr>
          </a:p>
        </p:txBody>
      </p:sp>
      <p:pic>
        <p:nvPicPr>
          <p:cNvPr id="69" name="Google Shape;69;p13" title="pro_cftd_stratiform.png"/>
          <p:cNvPicPr preferRelativeResize="0"/>
          <p:nvPr/>
        </p:nvPicPr>
        <p:blipFill rotWithShape="1">
          <a:blip r:embed="rId10">
            <a:alphaModFix amt="72000"/>
          </a:blip>
          <a:srcRect b="13039" l="5553" r="74689" t="5261"/>
          <a:stretch/>
        </p:blipFill>
        <p:spPr>
          <a:xfrm>
            <a:off x="5357050" y="821050"/>
            <a:ext cx="2672195" cy="318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11">
            <a:alphaModFix amt="81000"/>
          </a:blip>
          <a:srcRect b="7321" l="9044" r="16395" t="12659"/>
          <a:stretch/>
        </p:blipFill>
        <p:spPr>
          <a:xfrm>
            <a:off x="7398501" y="821050"/>
            <a:ext cx="3474149" cy="318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12">
            <a:alphaModFix amt="75000"/>
          </a:blip>
          <a:srcRect b="34992" l="29289" r="9383" t="9578"/>
          <a:stretch/>
        </p:blipFill>
        <p:spPr>
          <a:xfrm>
            <a:off x="5351274" y="870963"/>
            <a:ext cx="5675449" cy="318342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/>
          <p:nvPr/>
        </p:nvSpPr>
        <p:spPr>
          <a:xfrm>
            <a:off x="5301875" y="859638"/>
            <a:ext cx="4909800" cy="32061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FFFFF">
                  <a:alpha val="0"/>
                </a:srgbClr>
              </a:gs>
              <a:gs pos="36000">
                <a:srgbClr val="FFFFFF">
                  <a:alpha val="0"/>
                </a:srgbClr>
              </a:gs>
              <a:gs pos="89000">
                <a:srgbClr val="FFFFFF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Results: what can we extract?</a:t>
            </a:r>
            <a:endParaRPr/>
          </a:p>
        </p:txBody>
      </p:sp>
      <p:sp>
        <p:nvSpPr>
          <p:cNvPr id="170" name="Google Shape;17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71" name="Google Shape;171;p22" title="pro_cftd_stratiform.png"/>
          <p:cNvPicPr preferRelativeResize="0"/>
          <p:nvPr/>
        </p:nvPicPr>
        <p:blipFill rotWithShape="1">
          <a:blip r:embed="rId3">
            <a:alphaModFix/>
          </a:blip>
          <a:srcRect b="0" l="0" r="73268" t="0"/>
          <a:stretch/>
        </p:blipFill>
        <p:spPr>
          <a:xfrm>
            <a:off x="5380625" y="1392575"/>
            <a:ext cx="2440151" cy="262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5176900" y="941525"/>
            <a:ext cx="2953200" cy="1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600"/>
              <a:t>Frequency diagram of DBZH vs temperature</a:t>
            </a:r>
            <a:endParaRPr b="1" sz="1600"/>
          </a:p>
        </p:txBody>
      </p:sp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7817200" y="2011150"/>
            <a:ext cx="13269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400"/>
              <a:t>Min, max, mean</a:t>
            </a:r>
            <a:endParaRPr sz="1400"/>
          </a:p>
        </p:txBody>
      </p:sp>
      <p:cxnSp>
        <p:nvCxnSpPr>
          <p:cNvPr id="174" name="Google Shape;174;p22"/>
          <p:cNvCxnSpPr>
            <a:endCxn id="173" idx="1"/>
          </p:cNvCxnSpPr>
          <p:nvPr/>
        </p:nvCxnSpPr>
        <p:spPr>
          <a:xfrm>
            <a:off x="6631600" y="1895200"/>
            <a:ext cx="1185600" cy="367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" name="Google Shape;175;p22"/>
          <p:cNvCxnSpPr>
            <a:endCxn id="173" idx="1"/>
          </p:cNvCxnSpPr>
          <p:nvPr/>
        </p:nvCxnSpPr>
        <p:spPr>
          <a:xfrm flipH="1" rot="10800000">
            <a:off x="7114000" y="2262400"/>
            <a:ext cx="703200" cy="63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22"/>
          <p:cNvCxnSpPr>
            <a:endCxn id="173" idx="1"/>
          </p:cNvCxnSpPr>
          <p:nvPr/>
        </p:nvCxnSpPr>
        <p:spPr>
          <a:xfrm flipH="1" rot="10800000">
            <a:off x="6820000" y="2262400"/>
            <a:ext cx="997200" cy="402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p22"/>
          <p:cNvCxnSpPr>
            <a:endCxn id="173" idx="1"/>
          </p:cNvCxnSpPr>
          <p:nvPr/>
        </p:nvCxnSpPr>
        <p:spPr>
          <a:xfrm flipH="1" rot="10800000">
            <a:off x="6985900" y="2262400"/>
            <a:ext cx="831300" cy="86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22"/>
          <p:cNvCxnSpPr>
            <a:endCxn id="173" idx="1"/>
          </p:cNvCxnSpPr>
          <p:nvPr/>
        </p:nvCxnSpPr>
        <p:spPr>
          <a:xfrm flipH="1" rot="10800000">
            <a:off x="7099000" y="2262400"/>
            <a:ext cx="718200" cy="1307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9" name="Google Shape;179;p22"/>
          <p:cNvSpPr txBox="1"/>
          <p:nvPr>
            <p:ph idx="1" type="body"/>
          </p:nvPr>
        </p:nvSpPr>
        <p:spPr>
          <a:xfrm>
            <a:off x="7791900" y="2665425"/>
            <a:ext cx="19098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400"/>
              <a:t>Gradients</a:t>
            </a:r>
            <a:endParaRPr sz="1400"/>
          </a:p>
        </p:txBody>
      </p:sp>
      <p:cxnSp>
        <p:nvCxnSpPr>
          <p:cNvPr id="180" name="Google Shape;180;p22"/>
          <p:cNvCxnSpPr>
            <a:endCxn id="179" idx="1"/>
          </p:cNvCxnSpPr>
          <p:nvPr/>
        </p:nvCxnSpPr>
        <p:spPr>
          <a:xfrm>
            <a:off x="6757200" y="2544675"/>
            <a:ext cx="1034700" cy="372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" name="Google Shape;181;p22"/>
          <p:cNvCxnSpPr>
            <a:endCxn id="179" idx="1"/>
          </p:cNvCxnSpPr>
          <p:nvPr/>
        </p:nvCxnSpPr>
        <p:spPr>
          <a:xfrm flipH="1" rot="10800000">
            <a:off x="7104000" y="2916675"/>
            <a:ext cx="687900" cy="40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3050775" y="4033688"/>
            <a:ext cx="19098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400"/>
              <a:t>ML thickness</a:t>
            </a:r>
            <a:endParaRPr sz="1400"/>
          </a:p>
        </p:txBody>
      </p:sp>
      <p:pic>
        <p:nvPicPr>
          <p:cNvPr id="183" name="Google Shape;183;p22"/>
          <p:cNvPicPr preferRelativeResize="0"/>
          <p:nvPr/>
        </p:nvPicPr>
        <p:blipFill rotWithShape="1">
          <a:blip r:embed="rId4">
            <a:alphaModFix/>
          </a:blip>
          <a:srcRect b="0" l="0" r="0" t="7783"/>
          <a:stretch/>
        </p:blipFill>
        <p:spPr>
          <a:xfrm>
            <a:off x="0" y="1608750"/>
            <a:ext cx="5380626" cy="24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3687950" y="516950"/>
            <a:ext cx="19098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400"/>
              <a:t>Cloud top height and temperature</a:t>
            </a:r>
            <a:endParaRPr sz="1400"/>
          </a:p>
        </p:txBody>
      </p:sp>
      <p:cxnSp>
        <p:nvCxnSpPr>
          <p:cNvPr id="185" name="Google Shape;185;p22"/>
          <p:cNvCxnSpPr/>
          <p:nvPr/>
        </p:nvCxnSpPr>
        <p:spPr>
          <a:xfrm flipH="1" rot="10800000">
            <a:off x="4147975" y="1186450"/>
            <a:ext cx="279000" cy="980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22"/>
          <p:cNvCxnSpPr/>
          <p:nvPr/>
        </p:nvCxnSpPr>
        <p:spPr>
          <a:xfrm>
            <a:off x="2828175" y="3335825"/>
            <a:ext cx="346800" cy="73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22"/>
          <p:cNvSpPr txBox="1"/>
          <p:nvPr/>
        </p:nvSpPr>
        <p:spPr>
          <a:xfrm>
            <a:off x="217550" y="1083250"/>
            <a:ext cx="3470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 QVPs: PRO 2017-06-22</a:t>
            </a:r>
            <a:endParaRPr b="1" sz="1600"/>
          </a:p>
        </p:txBody>
      </p:sp>
      <p:sp>
        <p:nvSpPr>
          <p:cNvPr id="188" name="Google Shape;188;p22"/>
          <p:cNvSpPr txBox="1"/>
          <p:nvPr/>
        </p:nvSpPr>
        <p:spPr>
          <a:xfrm>
            <a:off x="677575" y="1656075"/>
            <a:ext cx="34704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DBZH</a:t>
            </a:r>
            <a:endParaRPr b="1" sz="1600"/>
          </a:p>
        </p:txBody>
      </p:sp>
      <p:sp>
        <p:nvSpPr>
          <p:cNvPr id="189" name="Google Shape;189;p22"/>
          <p:cNvSpPr txBox="1"/>
          <p:nvPr/>
        </p:nvSpPr>
        <p:spPr>
          <a:xfrm>
            <a:off x="217550" y="3865800"/>
            <a:ext cx="3470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atches: stratiform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Results: implications for QPE</a:t>
            </a:r>
            <a:endParaRPr/>
          </a:p>
        </p:txBody>
      </p:sp>
      <p:sp>
        <p:nvSpPr>
          <p:cNvPr id="195" name="Google Shape;19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96" name="Google Shape;1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00" y="1349833"/>
            <a:ext cx="3879826" cy="244383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/>
          <p:nvPr>
            <p:ph idx="1" type="body"/>
          </p:nvPr>
        </p:nvSpPr>
        <p:spPr>
          <a:xfrm>
            <a:off x="467600" y="3958025"/>
            <a:ext cx="356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400"/>
              <a:t>Modeled vertical profiles according to Ryzhkov and Krause (2022)</a:t>
            </a:r>
            <a:endParaRPr sz="1400"/>
          </a:p>
        </p:txBody>
      </p:sp>
      <p:sp>
        <p:nvSpPr>
          <p:cNvPr id="198" name="Google Shape;198;p23"/>
          <p:cNvSpPr txBox="1"/>
          <p:nvPr/>
        </p:nvSpPr>
        <p:spPr>
          <a:xfrm>
            <a:off x="4572000" y="3241575"/>
            <a:ext cx="379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Reference </a:t>
            </a:r>
            <a:r>
              <a:rPr lang="e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𝛽 </a:t>
            </a:r>
            <a:r>
              <a:rPr lang="e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 the USA: -4 dB/km</a:t>
            </a:r>
            <a:endParaRPr sz="1600"/>
          </a:p>
        </p:txBody>
      </p:sp>
      <p:sp>
        <p:nvSpPr>
          <p:cNvPr id="199" name="Google Shape;199;p23"/>
          <p:cNvSpPr txBox="1"/>
          <p:nvPr>
            <p:ph idx="1" type="body"/>
          </p:nvPr>
        </p:nvSpPr>
        <p:spPr>
          <a:xfrm>
            <a:off x="4568450" y="1148375"/>
            <a:ext cx="3568200" cy="16650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The value of </a:t>
            </a:r>
            <a:r>
              <a:rPr lang="es" sz="1600"/>
              <a:t>𝛽 has large impact in the modeling of the vertical profiles of reflectivity for QPE correction</a:t>
            </a:r>
            <a:r>
              <a:rPr lang="es"/>
              <a:t>.</a:t>
            </a:r>
            <a:endParaRPr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➔"/>
            </a:pPr>
            <a:r>
              <a:rPr lang="es" sz="1600"/>
              <a:t>Talk by Raquel Evaristo on Monday</a:t>
            </a:r>
            <a:endParaRPr sz="1600"/>
          </a:p>
        </p:txBody>
      </p:sp>
      <p:sp>
        <p:nvSpPr>
          <p:cNvPr id="200" name="Google Shape;200;p23"/>
          <p:cNvSpPr/>
          <p:nvPr/>
        </p:nvSpPr>
        <p:spPr>
          <a:xfrm>
            <a:off x="1877900" y="1742150"/>
            <a:ext cx="844800" cy="422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Results: implications for QPE</a:t>
            </a:r>
            <a:endParaRPr/>
          </a:p>
        </p:txBody>
      </p:sp>
      <p:sp>
        <p:nvSpPr>
          <p:cNvPr id="206" name="Google Shape;20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07" name="Google Shape;207;p24"/>
          <p:cNvPicPr preferRelativeResize="0"/>
          <p:nvPr/>
        </p:nvPicPr>
        <p:blipFill rotWithShape="1">
          <a:blip r:embed="rId3">
            <a:alphaModFix/>
          </a:blip>
          <a:srcRect b="0" l="0" r="0" t="14000"/>
          <a:stretch/>
        </p:blipFill>
        <p:spPr>
          <a:xfrm>
            <a:off x="521950" y="1142150"/>
            <a:ext cx="4057700" cy="300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/>
          <p:nvPr/>
        </p:nvSpPr>
        <p:spPr>
          <a:xfrm>
            <a:off x="387875" y="696650"/>
            <a:ext cx="432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Gradient of reflectivity above the melting layer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𝛽 [dBZ/km]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9" name="Google Shape;209;p24"/>
          <p:cNvCxnSpPr/>
          <p:nvPr/>
        </p:nvCxnSpPr>
        <p:spPr>
          <a:xfrm rot="10800000">
            <a:off x="2322875" y="1206750"/>
            <a:ext cx="0" cy="2828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24"/>
          <p:cNvSpPr txBox="1"/>
          <p:nvPr/>
        </p:nvSpPr>
        <p:spPr>
          <a:xfrm>
            <a:off x="1550975" y="4232125"/>
            <a:ext cx="154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USA reference</a:t>
            </a:r>
            <a:endParaRPr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Results: implications for QPE</a:t>
            </a:r>
            <a:endParaRPr/>
          </a:p>
        </p:txBody>
      </p:sp>
      <p:sp>
        <p:nvSpPr>
          <p:cNvPr id="216" name="Google Shape;21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17" name="Google Shape;217;p25"/>
          <p:cNvPicPr preferRelativeResize="0"/>
          <p:nvPr/>
        </p:nvPicPr>
        <p:blipFill rotWithShape="1">
          <a:blip r:embed="rId3">
            <a:alphaModFix/>
          </a:blip>
          <a:srcRect b="0" l="0" r="0" t="14000"/>
          <a:stretch/>
        </p:blipFill>
        <p:spPr>
          <a:xfrm>
            <a:off x="521950" y="1142150"/>
            <a:ext cx="4057700" cy="300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5"/>
          <p:cNvSpPr txBox="1"/>
          <p:nvPr/>
        </p:nvSpPr>
        <p:spPr>
          <a:xfrm>
            <a:off x="387875" y="696650"/>
            <a:ext cx="43257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Gradient of reflectivity above the melting layer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𝛽 [dBZ/km]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9" name="Google Shape;219;p25"/>
          <p:cNvCxnSpPr/>
          <p:nvPr/>
        </p:nvCxnSpPr>
        <p:spPr>
          <a:xfrm rot="10800000">
            <a:off x="2322875" y="1206750"/>
            <a:ext cx="0" cy="2828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25"/>
          <p:cNvSpPr txBox="1"/>
          <p:nvPr/>
        </p:nvSpPr>
        <p:spPr>
          <a:xfrm>
            <a:off x="1550975" y="4232125"/>
            <a:ext cx="15438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USA reference</a:t>
            </a:r>
            <a:endParaRPr sz="1600">
              <a:solidFill>
                <a:srgbClr val="FF0000"/>
              </a:solidFill>
            </a:endParaRPr>
          </a:p>
        </p:txBody>
      </p:sp>
      <p:pic>
        <p:nvPicPr>
          <p:cNvPr id="221" name="Google Shape;221;p25"/>
          <p:cNvPicPr preferRelativeResize="0"/>
          <p:nvPr/>
        </p:nvPicPr>
        <p:blipFill rotWithShape="1">
          <a:blip r:embed="rId4">
            <a:alphaModFix/>
          </a:blip>
          <a:srcRect b="0" l="0" r="0" t="7441"/>
          <a:stretch/>
        </p:blipFill>
        <p:spPr>
          <a:xfrm>
            <a:off x="4617800" y="1168275"/>
            <a:ext cx="4325700" cy="285978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 txBox="1"/>
          <p:nvPr/>
        </p:nvSpPr>
        <p:spPr>
          <a:xfrm>
            <a:off x="5069925" y="804350"/>
            <a:ext cx="38001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Seasonality of 𝛽 [dBZ/km]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Results: implications for QPE</a:t>
            </a:r>
            <a:endParaRPr/>
          </a:p>
        </p:txBody>
      </p:sp>
      <p:sp>
        <p:nvSpPr>
          <p:cNvPr id="228" name="Google Shape;22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3">
            <a:alphaModFix/>
          </a:blip>
          <a:srcRect b="0" l="0" r="0" t="14000"/>
          <a:stretch/>
        </p:blipFill>
        <p:spPr>
          <a:xfrm>
            <a:off x="521950" y="1142150"/>
            <a:ext cx="4057700" cy="300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 txBox="1"/>
          <p:nvPr/>
        </p:nvSpPr>
        <p:spPr>
          <a:xfrm>
            <a:off x="387875" y="696650"/>
            <a:ext cx="432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Gradient of reflectivity above the melting layer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𝛽 [dBZ/km]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1" name="Google Shape;231;p26"/>
          <p:cNvCxnSpPr/>
          <p:nvPr/>
        </p:nvCxnSpPr>
        <p:spPr>
          <a:xfrm rot="10800000">
            <a:off x="2322875" y="1206750"/>
            <a:ext cx="0" cy="2828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p26"/>
          <p:cNvSpPr txBox="1"/>
          <p:nvPr/>
        </p:nvSpPr>
        <p:spPr>
          <a:xfrm>
            <a:off x="1550975" y="4232125"/>
            <a:ext cx="154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USA reference</a:t>
            </a:r>
            <a:endParaRPr sz="1600">
              <a:solidFill>
                <a:srgbClr val="FF0000"/>
              </a:solidFill>
            </a:endParaRPr>
          </a:p>
        </p:txBody>
      </p:sp>
      <p:pic>
        <p:nvPicPr>
          <p:cNvPr id="233" name="Google Shape;233;p26"/>
          <p:cNvPicPr preferRelativeResize="0"/>
          <p:nvPr/>
        </p:nvPicPr>
        <p:blipFill rotWithShape="1">
          <a:blip r:embed="rId4">
            <a:alphaModFix/>
          </a:blip>
          <a:srcRect b="0" l="0" r="0" t="7441"/>
          <a:stretch/>
        </p:blipFill>
        <p:spPr>
          <a:xfrm>
            <a:off x="4617800" y="1168275"/>
            <a:ext cx="4325700" cy="285978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6"/>
          <p:cNvSpPr txBox="1"/>
          <p:nvPr/>
        </p:nvSpPr>
        <p:spPr>
          <a:xfrm>
            <a:off x="5069925" y="804350"/>
            <a:ext cx="380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Seasonality of 𝛽 [dBZ/km]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2424225" y="1749700"/>
            <a:ext cx="4295400" cy="12972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Open Sans"/>
                <a:ea typeface="Open Sans"/>
                <a:cs typeface="Open Sans"/>
                <a:sym typeface="Open Sans"/>
              </a:rPr>
              <a:t>Choosing an appropriate value according to our climatology improves the QPE results (Talk by Raquel Evaristo on Monday)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Results: melting layer regional differences and similarities</a:t>
            </a:r>
            <a:endParaRPr/>
          </a:p>
        </p:txBody>
      </p:sp>
      <p:sp>
        <p:nvSpPr>
          <p:cNvPr id="241" name="Google Shape;24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42" name="Google Shape;242;p27"/>
          <p:cNvPicPr preferRelativeResize="0"/>
          <p:nvPr/>
        </p:nvPicPr>
        <p:blipFill rotWithShape="1">
          <a:blip r:embed="rId3">
            <a:alphaModFix/>
          </a:blip>
          <a:srcRect b="0" l="0" r="0" t="7415"/>
          <a:stretch/>
        </p:blipFill>
        <p:spPr>
          <a:xfrm>
            <a:off x="66300" y="1304725"/>
            <a:ext cx="3245374" cy="252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 rotWithShape="1">
          <a:blip r:embed="rId4">
            <a:alphaModFix/>
          </a:blip>
          <a:srcRect b="0" l="0" r="0" t="7407"/>
          <a:stretch/>
        </p:blipFill>
        <p:spPr>
          <a:xfrm>
            <a:off x="3311675" y="1308375"/>
            <a:ext cx="3171699" cy="25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/>
          <p:cNvPicPr preferRelativeResize="0"/>
          <p:nvPr/>
        </p:nvPicPr>
        <p:blipFill rotWithShape="1">
          <a:blip r:embed="rId5">
            <a:alphaModFix/>
          </a:blip>
          <a:srcRect b="0" l="0" r="0" t="7407"/>
          <a:stretch/>
        </p:blipFill>
        <p:spPr>
          <a:xfrm>
            <a:off x="5785400" y="1304725"/>
            <a:ext cx="3196300" cy="252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7"/>
          <p:cNvSpPr txBox="1"/>
          <p:nvPr/>
        </p:nvSpPr>
        <p:spPr>
          <a:xfrm>
            <a:off x="531275" y="845375"/>
            <a:ext cx="247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Melting layer temperature-thickness [°C]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3626763" y="953075"/>
            <a:ext cx="1890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ΔZH = ZH</a:t>
            </a:r>
            <a:r>
              <a:rPr baseline="-25000"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ML</a:t>
            </a:r>
            <a:r>
              <a:rPr baseline="30000"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max </a:t>
            </a: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ZH</a:t>
            </a:r>
            <a:r>
              <a:rPr baseline="-25000"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rain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6438238" y="953075"/>
            <a:ext cx="189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ZH</a:t>
            </a:r>
            <a:r>
              <a:rPr baseline="-25000"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ML</a:t>
            </a:r>
            <a:r>
              <a:rPr baseline="30000"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endParaRPr baseline="30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8" name="Google Shape;248;p27"/>
          <p:cNvCxnSpPr/>
          <p:nvPr/>
        </p:nvCxnSpPr>
        <p:spPr>
          <a:xfrm rot="10800000">
            <a:off x="8135825" y="1206750"/>
            <a:ext cx="0" cy="2828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27"/>
          <p:cNvSpPr txBox="1"/>
          <p:nvPr/>
        </p:nvSpPr>
        <p:spPr>
          <a:xfrm>
            <a:off x="7363925" y="4232125"/>
            <a:ext cx="154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USA reference</a:t>
            </a:r>
            <a:endParaRPr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Results: riming characterization</a:t>
            </a:r>
            <a:endParaRPr/>
          </a:p>
        </p:txBody>
      </p:sp>
      <p:sp>
        <p:nvSpPr>
          <p:cNvPr id="255" name="Google Shape;25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56" name="Google Shape;256;p28"/>
          <p:cNvPicPr preferRelativeResize="0"/>
          <p:nvPr/>
        </p:nvPicPr>
        <p:blipFill rotWithShape="1">
          <a:blip r:embed="rId3">
            <a:alphaModFix/>
          </a:blip>
          <a:srcRect b="0" l="0" r="0" t="7484"/>
          <a:stretch/>
        </p:blipFill>
        <p:spPr>
          <a:xfrm>
            <a:off x="405840" y="1563825"/>
            <a:ext cx="5695198" cy="25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8"/>
          <p:cNvSpPr txBox="1"/>
          <p:nvPr/>
        </p:nvSpPr>
        <p:spPr>
          <a:xfrm>
            <a:off x="311690" y="1002975"/>
            <a:ext cx="3470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 QVPs: PRO 2017-06-22</a:t>
            </a:r>
            <a:endParaRPr b="1" sz="1600"/>
          </a:p>
        </p:txBody>
      </p:sp>
      <p:sp>
        <p:nvSpPr>
          <p:cNvPr id="258" name="Google Shape;258;p28"/>
          <p:cNvSpPr txBox="1"/>
          <p:nvPr/>
        </p:nvSpPr>
        <p:spPr>
          <a:xfrm>
            <a:off x="1101600" y="1569038"/>
            <a:ext cx="34704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DBZH</a:t>
            </a:r>
            <a:endParaRPr b="1" sz="1600"/>
          </a:p>
        </p:txBody>
      </p:sp>
      <p:sp>
        <p:nvSpPr>
          <p:cNvPr id="259" name="Google Shape;259;p28"/>
          <p:cNvSpPr txBox="1"/>
          <p:nvPr/>
        </p:nvSpPr>
        <p:spPr>
          <a:xfrm>
            <a:off x="1228125" y="2640700"/>
            <a:ext cx="89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Riming</a:t>
            </a:r>
            <a:endParaRPr sz="1600"/>
          </a:p>
        </p:txBody>
      </p:sp>
      <p:cxnSp>
        <p:nvCxnSpPr>
          <p:cNvPr id="260" name="Google Shape;260;p28"/>
          <p:cNvCxnSpPr>
            <a:stCxn id="259" idx="3"/>
          </p:cNvCxnSpPr>
          <p:nvPr/>
        </p:nvCxnSpPr>
        <p:spPr>
          <a:xfrm>
            <a:off x="2126925" y="2856250"/>
            <a:ext cx="837000" cy="12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1" name="Google Shape;261;p28"/>
          <p:cNvSpPr txBox="1"/>
          <p:nvPr/>
        </p:nvSpPr>
        <p:spPr>
          <a:xfrm>
            <a:off x="6389312" y="1720275"/>
            <a:ext cx="2514000" cy="19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Machine learning method for riming/no riming classification (Blanke et al. 2024)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➔"/>
            </a:pPr>
            <a:r>
              <a:rPr lang="e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Talk by Armin Blanke on Wednesday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Results: riming characterization</a:t>
            </a:r>
            <a:endParaRPr/>
          </a:p>
        </p:txBody>
      </p:sp>
      <p:sp>
        <p:nvSpPr>
          <p:cNvPr id="267" name="Google Shape;26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68" name="Google Shape;268;p29"/>
          <p:cNvSpPr txBox="1"/>
          <p:nvPr/>
        </p:nvSpPr>
        <p:spPr>
          <a:xfrm>
            <a:off x="311700" y="575850"/>
            <a:ext cx="4537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69" name="Google Shape;269;p29"/>
          <p:cNvSpPr txBox="1"/>
          <p:nvPr/>
        </p:nvSpPr>
        <p:spPr>
          <a:xfrm>
            <a:off x="1979950" y="712925"/>
            <a:ext cx="53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Percentage of data points with riming per temperature level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0" name="Google Shape;270;p29"/>
          <p:cNvPicPr preferRelativeResize="0"/>
          <p:nvPr/>
        </p:nvPicPr>
        <p:blipFill rotWithShape="1">
          <a:blip r:embed="rId3">
            <a:alphaModFix/>
          </a:blip>
          <a:srcRect b="0" l="0" r="0" t="7304"/>
          <a:stretch/>
        </p:blipFill>
        <p:spPr>
          <a:xfrm>
            <a:off x="2376400" y="1048900"/>
            <a:ext cx="4391199" cy="32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"/>
              <a:t>Results: riming characterization</a:t>
            </a:r>
            <a:endParaRPr/>
          </a:p>
        </p:txBody>
      </p:sp>
      <p:sp>
        <p:nvSpPr>
          <p:cNvPr id="276" name="Google Shape;27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7" name="Google Shape;277;p30"/>
          <p:cNvSpPr txBox="1"/>
          <p:nvPr/>
        </p:nvSpPr>
        <p:spPr>
          <a:xfrm>
            <a:off x="311700" y="575850"/>
            <a:ext cx="4537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278" name="Google Shape;278;p30"/>
          <p:cNvPicPr preferRelativeResize="0"/>
          <p:nvPr/>
        </p:nvPicPr>
        <p:blipFill rotWithShape="1">
          <a:blip r:embed="rId3">
            <a:alphaModFix/>
          </a:blip>
          <a:srcRect b="0" l="0" r="0" t="8315"/>
          <a:stretch/>
        </p:blipFill>
        <p:spPr>
          <a:xfrm>
            <a:off x="541875" y="1009025"/>
            <a:ext cx="3834724" cy="310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0"/>
          <p:cNvPicPr preferRelativeResize="0"/>
          <p:nvPr/>
        </p:nvPicPr>
        <p:blipFill rotWithShape="1">
          <a:blip r:embed="rId4">
            <a:alphaModFix/>
          </a:blip>
          <a:srcRect b="0" l="0" r="0" t="8231"/>
          <a:stretch/>
        </p:blipFill>
        <p:spPr>
          <a:xfrm>
            <a:off x="4482400" y="932825"/>
            <a:ext cx="3834725" cy="310190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0"/>
          <p:cNvSpPr txBox="1"/>
          <p:nvPr/>
        </p:nvSpPr>
        <p:spPr>
          <a:xfrm>
            <a:off x="0" y="761225"/>
            <a:ext cx="53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Cloud-top height [m]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30"/>
          <p:cNvSpPr txBox="1"/>
          <p:nvPr/>
        </p:nvSpPr>
        <p:spPr>
          <a:xfrm>
            <a:off x="3714463" y="761225"/>
            <a:ext cx="53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Cloud-top temperature [°C]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311700" y="4058950"/>
            <a:ext cx="261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Yellow</a:t>
            </a: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QVPs with riming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855A90"/>
                </a:solidFill>
                <a:latin typeface="Open Sans"/>
                <a:ea typeface="Open Sans"/>
                <a:cs typeface="Open Sans"/>
                <a:sym typeface="Open Sans"/>
              </a:rPr>
              <a:t>Purple</a:t>
            </a: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QVPs without riming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"/>
              <a:t>Results: riming characterization</a:t>
            </a:r>
            <a:endParaRPr/>
          </a:p>
        </p:txBody>
      </p:sp>
      <p:sp>
        <p:nvSpPr>
          <p:cNvPr id="288" name="Google Shape;28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89" name="Google Shape;289;p31"/>
          <p:cNvPicPr preferRelativeResize="0"/>
          <p:nvPr/>
        </p:nvPicPr>
        <p:blipFill rotWithShape="1">
          <a:blip r:embed="rId3">
            <a:alphaModFix/>
          </a:blip>
          <a:srcRect b="0" l="0" r="0" t="7842"/>
          <a:stretch/>
        </p:blipFill>
        <p:spPr>
          <a:xfrm>
            <a:off x="499075" y="1093550"/>
            <a:ext cx="3831776" cy="30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1"/>
          <p:cNvPicPr preferRelativeResize="0"/>
          <p:nvPr/>
        </p:nvPicPr>
        <p:blipFill rotWithShape="1">
          <a:blip r:embed="rId4">
            <a:alphaModFix/>
          </a:blip>
          <a:srcRect b="0" l="0" r="0" t="7842"/>
          <a:stretch/>
        </p:blipFill>
        <p:spPr>
          <a:xfrm>
            <a:off x="4413325" y="1093550"/>
            <a:ext cx="3870400" cy="306397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1"/>
          <p:cNvSpPr txBox="1"/>
          <p:nvPr/>
        </p:nvSpPr>
        <p:spPr>
          <a:xfrm>
            <a:off x="0" y="819000"/>
            <a:ext cx="53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Melting layer temperature-thickness [°C]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31"/>
          <p:cNvSpPr txBox="1"/>
          <p:nvPr/>
        </p:nvSpPr>
        <p:spPr>
          <a:xfrm>
            <a:off x="3663225" y="819000"/>
            <a:ext cx="53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Melting layer bottom temperature [°C]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31"/>
          <p:cNvSpPr txBox="1"/>
          <p:nvPr/>
        </p:nvSpPr>
        <p:spPr>
          <a:xfrm>
            <a:off x="311700" y="4058950"/>
            <a:ext cx="261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Yellow</a:t>
            </a: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QVPs with riming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855A90"/>
                </a:solidFill>
                <a:latin typeface="Open Sans"/>
                <a:ea typeface="Open Sans"/>
                <a:cs typeface="Open Sans"/>
                <a:sym typeface="Open Sans"/>
              </a:rPr>
              <a:t>Purple</a:t>
            </a: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QVPs without riming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Motivation</a:t>
            </a:r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s" sz="1829"/>
              <a:t>Statistical analyses of polarimetric radar data are important for:</a:t>
            </a:r>
            <a:endParaRPr sz="1829"/>
          </a:p>
          <a:p>
            <a:pPr indent="-344805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30"/>
              <a:buChar char="●"/>
            </a:pPr>
            <a:r>
              <a:rPr lang="es" sz="1829"/>
              <a:t>Improving the </a:t>
            </a:r>
            <a:r>
              <a:rPr b="1" lang="es" sz="1829"/>
              <a:t>understanding</a:t>
            </a:r>
            <a:r>
              <a:rPr lang="es" sz="1829"/>
              <a:t> of </a:t>
            </a:r>
            <a:r>
              <a:rPr b="1" lang="es" sz="1829"/>
              <a:t>precipitation</a:t>
            </a:r>
            <a:r>
              <a:rPr lang="es" sz="1829"/>
              <a:t>-generating </a:t>
            </a:r>
            <a:r>
              <a:rPr b="1" lang="es" sz="1829"/>
              <a:t>processes</a:t>
            </a:r>
            <a:r>
              <a:rPr lang="es" sz="1829"/>
              <a:t> and their regional and seasonal differences.</a:t>
            </a:r>
            <a:endParaRPr sz="1829"/>
          </a:p>
          <a:p>
            <a:pPr indent="-34480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30"/>
              <a:buChar char="●"/>
            </a:pPr>
            <a:r>
              <a:rPr b="1" lang="es" sz="1829"/>
              <a:t>Model evaluation</a:t>
            </a:r>
            <a:r>
              <a:rPr lang="es" sz="1829"/>
              <a:t> and improvement, particularly in terms of microphysical parameterizations.</a:t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829"/>
          </a:p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"/>
              <a:t>Results: riming characterization</a:t>
            </a:r>
            <a:endParaRPr/>
          </a:p>
        </p:txBody>
      </p:sp>
      <p:sp>
        <p:nvSpPr>
          <p:cNvPr id="299" name="Google Shape;29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00" name="Google Shape;300;p32"/>
          <p:cNvPicPr preferRelativeResize="0"/>
          <p:nvPr/>
        </p:nvPicPr>
        <p:blipFill rotWithShape="1">
          <a:blip r:embed="rId3">
            <a:alphaModFix/>
          </a:blip>
          <a:srcRect b="0" l="0" r="21935" t="8071"/>
          <a:stretch/>
        </p:blipFill>
        <p:spPr>
          <a:xfrm>
            <a:off x="169950" y="1192725"/>
            <a:ext cx="2543602" cy="25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2"/>
          <p:cNvPicPr preferRelativeResize="0"/>
          <p:nvPr/>
        </p:nvPicPr>
        <p:blipFill rotWithShape="1">
          <a:blip r:embed="rId4">
            <a:alphaModFix/>
          </a:blip>
          <a:srcRect b="0" l="0" r="0" t="9090"/>
          <a:stretch/>
        </p:blipFill>
        <p:spPr>
          <a:xfrm>
            <a:off x="2820446" y="1192736"/>
            <a:ext cx="3378860" cy="2592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2"/>
          <p:cNvPicPr preferRelativeResize="0"/>
          <p:nvPr/>
        </p:nvPicPr>
        <p:blipFill rotWithShape="1">
          <a:blip r:embed="rId5">
            <a:alphaModFix/>
          </a:blip>
          <a:srcRect b="1607" l="0" r="0" t="9090"/>
          <a:stretch/>
        </p:blipFill>
        <p:spPr>
          <a:xfrm>
            <a:off x="5849024" y="1192747"/>
            <a:ext cx="3240000" cy="254621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2"/>
          <p:cNvSpPr txBox="1"/>
          <p:nvPr/>
        </p:nvSpPr>
        <p:spPr>
          <a:xfrm>
            <a:off x="1574213" y="788850"/>
            <a:ext cx="53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DBZH above the melting layer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32"/>
          <p:cNvSpPr txBox="1"/>
          <p:nvPr/>
        </p:nvSpPr>
        <p:spPr>
          <a:xfrm>
            <a:off x="-280662" y="788850"/>
            <a:ext cx="380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𝛽 [dBZ/km]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32"/>
          <p:cNvSpPr txBox="1"/>
          <p:nvPr/>
        </p:nvSpPr>
        <p:spPr>
          <a:xfrm>
            <a:off x="4783725" y="788850"/>
            <a:ext cx="53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ZDR </a:t>
            </a: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above the melting layer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32"/>
          <p:cNvSpPr txBox="1"/>
          <p:nvPr/>
        </p:nvSpPr>
        <p:spPr>
          <a:xfrm>
            <a:off x="311700" y="4058950"/>
            <a:ext cx="261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Yellow</a:t>
            </a: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QVPs with riming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855A90"/>
                </a:solidFill>
                <a:latin typeface="Open Sans"/>
                <a:ea typeface="Open Sans"/>
                <a:cs typeface="Open Sans"/>
                <a:sym typeface="Open Sans"/>
              </a:rPr>
              <a:t>Purple</a:t>
            </a: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QVPs without riming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"/>
              <a:t>Results: riming characterization</a:t>
            </a:r>
            <a:endParaRPr/>
          </a:p>
        </p:txBody>
      </p:sp>
      <p:sp>
        <p:nvSpPr>
          <p:cNvPr id="312" name="Google Shape;31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13" name="Google Shape;313;p33"/>
          <p:cNvPicPr preferRelativeResize="0"/>
          <p:nvPr/>
        </p:nvPicPr>
        <p:blipFill rotWithShape="1">
          <a:blip r:embed="rId3">
            <a:alphaModFix/>
          </a:blip>
          <a:srcRect b="0" l="0" r="0" t="11323"/>
          <a:stretch/>
        </p:blipFill>
        <p:spPr>
          <a:xfrm>
            <a:off x="621038" y="1082800"/>
            <a:ext cx="3980900" cy="298582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3"/>
          <p:cNvSpPr txBox="1"/>
          <p:nvPr/>
        </p:nvSpPr>
        <p:spPr>
          <a:xfrm>
            <a:off x="0" y="712925"/>
            <a:ext cx="53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DBZH below the melting layer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33"/>
          <p:cNvSpPr txBox="1"/>
          <p:nvPr/>
        </p:nvSpPr>
        <p:spPr>
          <a:xfrm>
            <a:off x="3566275" y="712925"/>
            <a:ext cx="53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DBZH at surface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6" name="Google Shape;316;p33"/>
          <p:cNvPicPr preferRelativeResize="0"/>
          <p:nvPr/>
        </p:nvPicPr>
        <p:blipFill rotWithShape="1">
          <a:blip r:embed="rId4">
            <a:alphaModFix/>
          </a:blip>
          <a:srcRect b="0" l="0" r="0" t="10897"/>
          <a:stretch/>
        </p:blipFill>
        <p:spPr>
          <a:xfrm>
            <a:off x="4684413" y="1074874"/>
            <a:ext cx="3838550" cy="29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3"/>
          <p:cNvSpPr txBox="1"/>
          <p:nvPr/>
        </p:nvSpPr>
        <p:spPr>
          <a:xfrm>
            <a:off x="311700" y="4058950"/>
            <a:ext cx="261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Yellow</a:t>
            </a: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QVPs with riming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855A90"/>
                </a:solidFill>
                <a:latin typeface="Open Sans"/>
                <a:ea typeface="Open Sans"/>
                <a:cs typeface="Open Sans"/>
                <a:sym typeface="Open Sans"/>
              </a:rPr>
              <a:t>Purple</a:t>
            </a: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QVPs without riming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Conclusions</a:t>
            </a:r>
            <a:endParaRPr/>
          </a:p>
        </p:txBody>
      </p:sp>
      <p:sp>
        <p:nvSpPr>
          <p:cNvPr id="323" name="Google Shape;32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s"/>
              <a:t>A large radar database allows us to characterize stratiform precipitation 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Identify regional and seasonal differences.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Analyze different precipitation-generating processes.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Conclusions</a:t>
            </a:r>
            <a:endParaRPr/>
          </a:p>
        </p:txBody>
      </p:sp>
      <p:sp>
        <p:nvSpPr>
          <p:cNvPr id="330" name="Google Shape;33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s"/>
              <a:t>A large radar database allows us to characterize stratiform precipitation 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Identify regional and seasonal differences.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Analyze different precipitation-generating processes.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es"/>
              <a:t>Future plans: validate model runs (ICON+EMVORADO)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◆"/>
            </a:pPr>
            <a:r>
              <a:rPr lang="es"/>
              <a:t>Are the microphysical processes well represented?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SzPts val="1400"/>
              <a:buChar char="◆"/>
            </a:pPr>
            <a:r>
              <a:rPr lang="es"/>
              <a:t>Does the model reproduce the seasonal and regional differences?</a:t>
            </a:r>
            <a:endParaRPr/>
          </a:p>
        </p:txBody>
      </p:sp>
      <p:sp>
        <p:nvSpPr>
          <p:cNvPr id="331" name="Google Shape;33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6" title="newplot-Photoroom.png"/>
          <p:cNvPicPr preferRelativeResize="0"/>
          <p:nvPr/>
        </p:nvPicPr>
        <p:blipFill rotWithShape="1">
          <a:blip r:embed="rId3">
            <a:alphaModFix amt="70000"/>
          </a:blip>
          <a:srcRect b="11578" l="0" r="0" t="8067"/>
          <a:stretch/>
        </p:blipFill>
        <p:spPr>
          <a:xfrm>
            <a:off x="-2597150" y="-113125"/>
            <a:ext cx="7224701" cy="490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6"/>
          <p:cNvSpPr/>
          <p:nvPr/>
        </p:nvSpPr>
        <p:spPr>
          <a:xfrm>
            <a:off x="5143500" y="0"/>
            <a:ext cx="4000500" cy="250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36"/>
          <p:cNvSpPr txBox="1"/>
          <p:nvPr>
            <p:ph type="title"/>
          </p:nvPr>
        </p:nvSpPr>
        <p:spPr>
          <a:xfrm>
            <a:off x="2533500" y="2096850"/>
            <a:ext cx="4077000" cy="572700"/>
          </a:xfrm>
          <a:prstGeom prst="rect">
            <a:avLst/>
          </a:prstGeom>
          <a:effectLst>
            <a:outerShdw blurRad="57150" rotWithShape="0" algn="bl" dir="3180000" dist="57150">
              <a:schemeClr val="lt2"/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</a:rPr>
              <a:t>Thank you for your attention!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9" name="Google Shape;339;p36"/>
          <p:cNvSpPr txBox="1"/>
          <p:nvPr>
            <p:ph idx="1" type="body"/>
          </p:nvPr>
        </p:nvSpPr>
        <p:spPr>
          <a:xfrm>
            <a:off x="7302925" y="1346513"/>
            <a:ext cx="1132200" cy="4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Contact: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40" name="Google Shape;34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41" name="Google Shape;34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6900" y="1738965"/>
            <a:ext cx="2304250" cy="230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6025" y="202175"/>
            <a:ext cx="831744" cy="32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88858" y="202175"/>
            <a:ext cx="1132291" cy="32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66985" y="641338"/>
            <a:ext cx="1216163" cy="32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83138" y="641338"/>
            <a:ext cx="1817256" cy="32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80850" y="88112"/>
            <a:ext cx="549675" cy="5496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6"/>
          <p:cNvSpPr txBox="1"/>
          <p:nvPr/>
        </p:nvSpPr>
        <p:spPr>
          <a:xfrm>
            <a:off x="5656175" y="105088"/>
            <a:ext cx="166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3D85C6"/>
                </a:solidFill>
              </a:rPr>
              <a:t>CRC1502 DETECT</a:t>
            </a:r>
            <a:endParaRPr b="1" sz="1000">
              <a:solidFill>
                <a:srgbClr val="3D85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https://sfb1502.de/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348" name="Google Shape;348;p36"/>
          <p:cNvSpPr txBox="1"/>
          <p:nvPr/>
        </p:nvSpPr>
        <p:spPr>
          <a:xfrm>
            <a:off x="6933775" y="3879388"/>
            <a:ext cx="187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jgiles@uni-bonn.de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9" name="Google Shape;349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06013" y="641337"/>
            <a:ext cx="614508" cy="3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References</a:t>
            </a:r>
            <a:endParaRPr/>
          </a:p>
        </p:txBody>
      </p:sp>
      <p:sp>
        <p:nvSpPr>
          <p:cNvPr id="355" name="Google Shape;35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Ryzhkov, A., and J. Krause, 2022: New Polarimetric Radar Algorithm for Melting-Layer Detection and Determination of Its Height. J. Atmos. Oceanic Technol., 39, 529–543, </a:t>
            </a:r>
            <a:r>
              <a:rPr lang="e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https://doi.org/10.1175/JTECH-D-21-0130.1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Blanke, A., Gergely, M., and Trömel, S.: A new aggregation and riming discrimination algorithm based on polarimetric weather radars, EGUsphere [preprint], https://doi.org/10.5194/egusphere-2024-3336, 2024.</a:t>
            </a:r>
            <a:endParaRPr/>
          </a:p>
        </p:txBody>
      </p:sp>
      <p:sp>
        <p:nvSpPr>
          <p:cNvPr id="356" name="Google Shape;35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Motivation</a:t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s" sz="1829"/>
              <a:t>Statistical analyses of polarimetric radar data are important for:</a:t>
            </a:r>
            <a:endParaRPr sz="1829"/>
          </a:p>
          <a:p>
            <a:pPr indent="-344805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30"/>
              <a:buChar char="●"/>
            </a:pPr>
            <a:r>
              <a:rPr lang="es" sz="1829"/>
              <a:t>Improving the </a:t>
            </a:r>
            <a:r>
              <a:rPr b="1" lang="es" sz="1829"/>
              <a:t>understanding</a:t>
            </a:r>
            <a:r>
              <a:rPr lang="es" sz="1829"/>
              <a:t> of </a:t>
            </a:r>
            <a:r>
              <a:rPr b="1" lang="es" sz="1829"/>
              <a:t>precipitation</a:t>
            </a:r>
            <a:r>
              <a:rPr lang="es" sz="1829"/>
              <a:t>-generating </a:t>
            </a:r>
            <a:r>
              <a:rPr b="1" lang="es" sz="1829"/>
              <a:t>processes</a:t>
            </a:r>
            <a:r>
              <a:rPr lang="es" sz="1829"/>
              <a:t> and their regional and seasonal differences.</a:t>
            </a:r>
            <a:endParaRPr sz="1829"/>
          </a:p>
          <a:p>
            <a:pPr indent="-34480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30"/>
              <a:buChar char="●"/>
            </a:pPr>
            <a:r>
              <a:rPr b="1" lang="es" sz="1829"/>
              <a:t>Model evaluation</a:t>
            </a:r>
            <a:r>
              <a:rPr lang="es" sz="1829"/>
              <a:t> and improvement, particularly in terms of microphysical parameterizations.</a:t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829"/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761250" y="3422450"/>
            <a:ext cx="3426900" cy="752700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Most studies are based on a limited selection of a cases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Motivation</a:t>
            </a:r>
            <a:endParaRPr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s" sz="1829"/>
              <a:t>Statistical analyses of polarimetric radar data are important for:</a:t>
            </a:r>
            <a:endParaRPr sz="1829"/>
          </a:p>
          <a:p>
            <a:pPr indent="-344805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30"/>
              <a:buChar char="●"/>
            </a:pPr>
            <a:r>
              <a:rPr lang="es" sz="1829"/>
              <a:t>Improving the </a:t>
            </a:r>
            <a:r>
              <a:rPr b="1" lang="es" sz="1829"/>
              <a:t>understanding</a:t>
            </a:r>
            <a:r>
              <a:rPr lang="es" sz="1829"/>
              <a:t> of </a:t>
            </a:r>
            <a:r>
              <a:rPr b="1" lang="es" sz="1829"/>
              <a:t>precipitation</a:t>
            </a:r>
            <a:r>
              <a:rPr lang="es" sz="1829"/>
              <a:t>-generating </a:t>
            </a:r>
            <a:r>
              <a:rPr b="1" lang="es" sz="1829"/>
              <a:t>processes</a:t>
            </a:r>
            <a:r>
              <a:rPr lang="es" sz="1829"/>
              <a:t> and their regional and seasonal differences.</a:t>
            </a:r>
            <a:endParaRPr sz="1829"/>
          </a:p>
          <a:p>
            <a:pPr indent="-34480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30"/>
              <a:buChar char="●"/>
            </a:pPr>
            <a:r>
              <a:rPr b="1" lang="es" sz="1829"/>
              <a:t>Model evaluation</a:t>
            </a:r>
            <a:r>
              <a:rPr lang="es" sz="1829"/>
              <a:t> and improvement, particularly in terms of microphysical parameterizations.</a:t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829"/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761250" y="3422450"/>
            <a:ext cx="3426900" cy="752700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Most studies are based on a limited selection of a cases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4759550" y="3422450"/>
            <a:ext cx="3426900" cy="7389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 aim to analyze a large radar database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Data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165925" y="774450"/>
            <a:ext cx="885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From operational C-band polarimetric radars: 3 in Germany and 5 in T</a:t>
            </a:r>
            <a:r>
              <a:rPr lang="es"/>
              <a:t>ürkiye </a:t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22839" t="0"/>
          <a:stretch/>
        </p:blipFill>
        <p:spPr>
          <a:xfrm>
            <a:off x="1569607" y="1274750"/>
            <a:ext cx="2435068" cy="30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4">
            <a:alphaModFix/>
          </a:blip>
          <a:srcRect b="24190" l="0" r="0" t="0"/>
          <a:stretch/>
        </p:blipFill>
        <p:spPr>
          <a:xfrm>
            <a:off x="4526375" y="2055025"/>
            <a:ext cx="4146663" cy="195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9625" l="79272" r="0" t="9625"/>
          <a:stretch/>
        </p:blipFill>
        <p:spPr>
          <a:xfrm>
            <a:off x="724250" y="1570929"/>
            <a:ext cx="654113" cy="248449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4863811" y="4005950"/>
            <a:ext cx="272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10° or 12° elevation angle beam blockage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2955000" y="1666550"/>
            <a:ext cx="5895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PRO</a:t>
            </a:r>
            <a:endParaRPr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2274088" y="1885250"/>
            <a:ext cx="6540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UMD</a:t>
            </a:r>
            <a:endParaRPr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2794488" y="3197525"/>
            <a:ext cx="6540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TUR</a:t>
            </a:r>
            <a:endParaRPr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5134600" y="2491267"/>
            <a:ext cx="5895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AFY</a:t>
            </a:r>
            <a:endParaRPr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6213075" y="2129250"/>
            <a:ext cx="5895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ANK</a:t>
            </a:r>
            <a:endParaRPr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7291550" y="2529450"/>
            <a:ext cx="5895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SVS</a:t>
            </a:r>
            <a:endParaRPr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6152725" y="3136100"/>
            <a:ext cx="5895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HTY</a:t>
            </a:r>
            <a:endParaRPr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7291550" y="3011000"/>
            <a:ext cx="5895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GZT</a:t>
            </a:r>
            <a:endParaRPr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4526375" y="1274750"/>
            <a:ext cx="43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Period: </a:t>
            </a: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2015-2020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Data</a:t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165925" y="774450"/>
            <a:ext cx="885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From operational C-band polarimetric radars: 3 in Germany and 5 in Türkiye </a:t>
            </a:r>
            <a:endParaRPr/>
          </a:p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22839" t="0"/>
          <a:stretch/>
        </p:blipFill>
        <p:spPr>
          <a:xfrm>
            <a:off x="1569607" y="1274750"/>
            <a:ext cx="2435068" cy="30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 b="24190" l="0" r="0" t="0"/>
          <a:stretch/>
        </p:blipFill>
        <p:spPr>
          <a:xfrm>
            <a:off x="4526375" y="2055025"/>
            <a:ext cx="4146663" cy="195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9625" l="79272" r="0" t="9625"/>
          <a:stretch/>
        </p:blipFill>
        <p:spPr>
          <a:xfrm>
            <a:off x="724250" y="1570929"/>
            <a:ext cx="654113" cy="248449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4863811" y="4005950"/>
            <a:ext cx="272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10° or 12° elevation angle beam blockage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2955000" y="1666550"/>
            <a:ext cx="5895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PRO</a:t>
            </a:r>
            <a:endParaRPr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2274088" y="1885250"/>
            <a:ext cx="6540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UMD</a:t>
            </a:r>
            <a:endParaRPr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2794488" y="3197525"/>
            <a:ext cx="6540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TUR</a:t>
            </a:r>
            <a:endParaRPr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5134600" y="2491267"/>
            <a:ext cx="5895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AFY</a:t>
            </a:r>
            <a:endParaRPr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6213075" y="2129250"/>
            <a:ext cx="5895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ANK</a:t>
            </a:r>
            <a:endParaRPr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7291550" y="2529450"/>
            <a:ext cx="5895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SVS</a:t>
            </a:r>
            <a:endParaRPr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6152725" y="3136100"/>
            <a:ext cx="5895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HTY</a:t>
            </a:r>
            <a:endParaRPr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7291550" y="3011000"/>
            <a:ext cx="5895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GZT</a:t>
            </a:r>
            <a:endParaRPr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4526375" y="1274750"/>
            <a:ext cx="43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Period: 2015-2020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4575204" y="4351600"/>
            <a:ext cx="330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From ERA5: 3D temperature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Processing chain</a:t>
            </a:r>
            <a:endParaRPr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RHOHV noise correction.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ZDR offset correction</a:t>
            </a:r>
            <a:r>
              <a:rPr lang="es"/>
              <a:t>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PHIDP offset correction and smoothing. KDP calculation.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Melting layer detection.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Microphysical retrievals calculation.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Stratiform classification.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QVP generation.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Riming detection.</a:t>
            </a:r>
            <a:endParaRPr/>
          </a:p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Processing chain</a:t>
            </a:r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RHOHV noise correction.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ZDR offset correction.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PHIDP offset correction and smoothing. KDP calculation.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Melting layer detection.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Microphysical retrievals calculation.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Stratiform classification.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QVP generation.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Riming detection.</a:t>
            </a:r>
            <a:endParaRPr/>
          </a:p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4486800" y="3323750"/>
            <a:ext cx="4457700" cy="10158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Only data points classified as stratiform from QVPs with melting layer detected are included in the statistics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Results: what can we extract?</a:t>
            </a:r>
            <a:endParaRPr/>
          </a:p>
        </p:txBody>
      </p:sp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59" name="Google Shape;159;p21" title="pro_cftd_stratiform.png"/>
          <p:cNvPicPr preferRelativeResize="0"/>
          <p:nvPr/>
        </p:nvPicPr>
        <p:blipFill rotWithShape="1">
          <a:blip r:embed="rId3">
            <a:alphaModFix/>
          </a:blip>
          <a:srcRect b="0" l="0" r="73268" t="0"/>
          <a:stretch/>
        </p:blipFill>
        <p:spPr>
          <a:xfrm>
            <a:off x="5380625" y="1392575"/>
            <a:ext cx="2440151" cy="262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5176900" y="941525"/>
            <a:ext cx="2953200" cy="1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600"/>
              <a:t>Frequency diagram of DBZH vs temperature</a:t>
            </a:r>
            <a:endParaRPr b="1" sz="1600"/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4">
            <a:alphaModFix/>
          </a:blip>
          <a:srcRect b="0" l="0" r="0" t="7783"/>
          <a:stretch/>
        </p:blipFill>
        <p:spPr>
          <a:xfrm>
            <a:off x="0" y="1608750"/>
            <a:ext cx="5380626" cy="24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217550" y="1083250"/>
            <a:ext cx="3470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 QVPs: PRO 2017-06-22</a:t>
            </a:r>
            <a:endParaRPr b="1" sz="1600"/>
          </a:p>
        </p:txBody>
      </p:sp>
      <p:sp>
        <p:nvSpPr>
          <p:cNvPr id="163" name="Google Shape;163;p21"/>
          <p:cNvSpPr txBox="1"/>
          <p:nvPr/>
        </p:nvSpPr>
        <p:spPr>
          <a:xfrm>
            <a:off x="677575" y="1656075"/>
            <a:ext cx="3470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DBZH</a:t>
            </a:r>
            <a:endParaRPr b="1" sz="1600"/>
          </a:p>
        </p:txBody>
      </p:sp>
      <p:sp>
        <p:nvSpPr>
          <p:cNvPr id="164" name="Google Shape;164;p21"/>
          <p:cNvSpPr txBox="1"/>
          <p:nvPr/>
        </p:nvSpPr>
        <p:spPr>
          <a:xfrm>
            <a:off x="217550" y="3865800"/>
            <a:ext cx="34704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Hatches: stratiform according to information entropy method (developed by Tobias Scharbach)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rsonal 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