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452" r:id="rId3"/>
    <p:sldId id="431" r:id="rId4"/>
    <p:sldId id="461" r:id="rId5"/>
    <p:sldId id="460" r:id="rId6"/>
    <p:sldId id="430" r:id="rId7"/>
    <p:sldId id="454" r:id="rId8"/>
    <p:sldId id="434" r:id="rId9"/>
    <p:sldId id="436" r:id="rId10"/>
    <p:sldId id="442" r:id="rId11"/>
    <p:sldId id="455" r:id="rId12"/>
    <p:sldId id="439" r:id="rId13"/>
    <p:sldId id="456" r:id="rId14"/>
    <p:sldId id="427" r:id="rId15"/>
    <p:sldId id="446" r:id="rId16"/>
    <p:sldId id="437" r:id="rId17"/>
    <p:sldId id="458" r:id="rId18"/>
    <p:sldId id="438" r:id="rId19"/>
    <p:sldId id="440" r:id="rId20"/>
    <p:sldId id="447" r:id="rId21"/>
    <p:sldId id="361" r:id="rId22"/>
    <p:sldId id="445" r:id="rId23"/>
    <p:sldId id="433" r:id="rId24"/>
    <p:sldId id="443" r:id="rId25"/>
    <p:sldId id="377" r:id="rId26"/>
    <p:sldId id="429" r:id="rId27"/>
    <p:sldId id="358" r:id="rId28"/>
    <p:sldId id="359" r:id="rId29"/>
    <p:sldId id="428" r:id="rId30"/>
    <p:sldId id="417" r:id="rId31"/>
    <p:sldId id="357" r:id="rId32"/>
    <p:sldId id="418" r:id="rId33"/>
    <p:sldId id="421" r:id="rId34"/>
    <p:sldId id="388" r:id="rId35"/>
    <p:sldId id="398" r:id="rId36"/>
    <p:sldId id="457" r:id="rId37"/>
    <p:sldId id="451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nie von Terzi" initials="LvT" lastIdx="15" clrIdx="0">
    <p:extLst>
      <p:ext uri="{19B8F6BF-5375-455C-9EA6-DF929625EA0E}">
        <p15:presenceInfo xmlns:p15="http://schemas.microsoft.com/office/powerpoint/2012/main" userId="Leonie von Ter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54C"/>
    <a:srgbClr val="FF00E3"/>
    <a:srgbClr val="FF00FF"/>
    <a:srgbClr val="E9FA06"/>
    <a:srgbClr val="2E75B6"/>
    <a:srgbClr val="0397BB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3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0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10T17:29:45.979" idx="1">
    <p:pos x="10" y="10"/>
    <p:text>Mit Imprint anfangen (vlt plot von der Site) --&gt; was haben wir drauß gelernt (plot mit DWR, sZDR, KDP)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10T17:50:13.783" idx="5">
    <p:pos x="146" y="146"/>
    <p:text>Warum bekomme ich kein sZDR? --&gt; 10 mu, ar=1, wachsen sie nicht in extreme ar, sondern aggregieren, sedimentieren</p:text>
    <p:extLst>
      <p:ext uri="{C676402C-5697-4E1C-873F-D02D1690AC5C}">
        <p15:threadingInfo xmlns:p15="http://schemas.microsoft.com/office/powerpoint/2012/main" timeZoneBias="-120"/>
      </p:ext>
    </p:extLst>
  </p:cm>
  <p:cm authorId="1" dt="2023-07-10T17:56:05.157" idx="6">
    <p:pos x="282" y="282"/>
    <p:text>neuer Mode wie Hintergrundrauschen background ZDR</p:text>
    <p:extLst>
      <p:ext uri="{C676402C-5697-4E1C-873F-D02D1690AC5C}">
        <p15:threadingInfo xmlns:p15="http://schemas.microsoft.com/office/powerpoint/2012/main" timeZoneBias="-120"/>
      </p:ext>
    </p:extLst>
  </p:cm>
  <p:cm authorId="1" dt="2023-07-10T17:59:10.111" idx="7">
    <p:pos x="418" y="418"/>
    <p:text>faktor 15 KDP kleiner als Beobachtungen</p:text>
    <p:extLst>
      <p:ext uri="{C676402C-5697-4E1C-873F-D02D1690AC5C}">
        <p15:threadingInfo xmlns:p15="http://schemas.microsoft.com/office/powerpoint/2012/main" timeZoneBias="-120"/>
      </p:ext>
    </p:extLst>
  </p:cm>
  <p:cm authorId="1" dt="2023-07-10T18:10:05.658" idx="10">
    <p:pos x="554" y="554"/>
    <p:text>Warum kein Asoekt Verhältnis, mach mal eine Simulation wo aggregation ausgeschaltet ist um zu sehenob die asymmetrisches Partikel wergagregagieren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3340BD-88C8-4815-9983-7231E91441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79061-AC1A-4D6C-A56B-F668846983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87A41-AF5E-45A6-913B-5540498DED36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4AE57-FE74-43BF-B587-387A3BB74D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A6ADD-2E26-4F11-AE57-BAE7453F79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BEC78-ED63-45E5-99E8-4BE7247F5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58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71AEA-859D-4933-9272-219C9B68DF38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5568F-FBBE-42E5-ACB9-4BB7CC4A3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05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4200" b="1">
                <a:solidFill>
                  <a:srgbClr val="2F854C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9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36527"/>
            <a:ext cx="10515599" cy="676274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2F854C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5351"/>
            <a:ext cx="10515600" cy="5329238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FontTx/>
              <a:buBlip>
                <a:blip r:embed="rId2"/>
              </a:buBlip>
              <a:defRPr sz="2400"/>
            </a:lvl1pPr>
            <a:lvl2pPr marL="625475" indent="-1778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Blip>
                <a:blip r:embed="rId2"/>
              </a:buBlip>
              <a:defRPr sz="2200"/>
            </a:lvl2pPr>
            <a:lvl3pPr marL="1073150" indent="-158750">
              <a:spcBef>
                <a:spcPts val="100"/>
              </a:spcBef>
              <a:spcAft>
                <a:spcPts val="100"/>
              </a:spcAft>
              <a:buFontTx/>
              <a:buBlip>
                <a:blip r:embed="rId2"/>
              </a:buBlip>
              <a:defRPr sz="2000"/>
            </a:lvl3pPr>
            <a:lvl4pPr marL="1520825" indent="-149225">
              <a:spcBef>
                <a:spcPts val="100"/>
              </a:spcBef>
              <a:spcAft>
                <a:spcPts val="100"/>
              </a:spcAft>
              <a:buFontTx/>
              <a:buBlip>
                <a:blip r:embed="rId2"/>
              </a:buBlip>
              <a:defRPr sz="1800"/>
            </a:lvl4pPr>
            <a:lvl5pPr marL="1978025" indent="-149225">
              <a:spcBef>
                <a:spcPts val="100"/>
              </a:spcBef>
              <a:spcAft>
                <a:spcPts val="100"/>
              </a:spcAft>
              <a:buFontTx/>
              <a:buBlip>
                <a:blip r:embed="rId2"/>
              </a:buBlip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6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36527"/>
            <a:ext cx="10515599" cy="676274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2F854C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5351"/>
            <a:ext cx="5145157" cy="532923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/>
            </a:lvl1pPr>
            <a:lvl2pPr marL="625475" indent="-1778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800"/>
            </a:lvl2pPr>
            <a:lvl3pPr marL="1073150" indent="-158750"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800"/>
            </a:lvl3pPr>
            <a:lvl4pPr marL="1520825" indent="-149225"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600"/>
            </a:lvl4pPr>
            <a:lvl5pPr marL="1978025" indent="-149225"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39ADEF-BDCA-4692-BCB0-33578B8649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2013" y="895351"/>
            <a:ext cx="5145157" cy="532923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200"/>
            </a:lvl1pPr>
            <a:lvl2pPr marL="625475" indent="-1778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800"/>
            </a:lvl2pPr>
            <a:lvl3pPr marL="1073150" indent="-158750"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800"/>
            </a:lvl3pPr>
            <a:lvl4pPr marL="1520825" indent="-149225"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600"/>
            </a:lvl4pPr>
            <a:lvl5pPr marL="1978025" indent="-149225"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7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7533" y="6515100"/>
            <a:ext cx="300566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75EF-97DA-4112-9C27-8F369705692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0" y="6369050"/>
            <a:ext cx="12192000" cy="0"/>
          </a:xfrm>
          <a:prstGeom prst="line">
            <a:avLst/>
          </a:prstGeom>
          <a:noFill/>
          <a:ln w="25400">
            <a:solidFill>
              <a:srgbClr val="2F854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8" name="Textfeld 7"/>
          <p:cNvSpPr txBox="1"/>
          <p:nvPr/>
        </p:nvSpPr>
        <p:spPr>
          <a:xfrm>
            <a:off x="3898900" y="6502403"/>
            <a:ext cx="439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Leonie von Terzi, l.terzi@lmu.de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274C0C-0789-4358-9F60-925D15926A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10706"/>
            <a:ext cx="952500" cy="4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8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>
            <a:extLst>
              <a:ext uri="{FF2B5EF4-FFF2-40B4-BE49-F238E27FC236}">
                <a16:creationId xmlns:a16="http://schemas.microsoft.com/office/drawing/2014/main" id="{7CFA94C8-60D7-4E39-952C-7E58120AC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0636"/>
            <a:ext cx="9144000" cy="1066800"/>
          </a:xfrm>
        </p:spPr>
        <p:txBody>
          <a:bodyPr/>
          <a:lstStyle/>
          <a:p>
            <a:r>
              <a:rPr lang="de-DE" dirty="0"/>
              <a:t>Leonie von Terzi, Stefan </a:t>
            </a:r>
            <a:r>
              <a:rPr lang="de-DE" dirty="0" err="1"/>
              <a:t>Kneifel</a:t>
            </a:r>
            <a:r>
              <a:rPr lang="de-DE" dirty="0"/>
              <a:t> (LMU Munich)</a:t>
            </a:r>
          </a:p>
          <a:p>
            <a:r>
              <a:rPr lang="de-DE" dirty="0"/>
              <a:t>Christoph Siewert, Axel Seifert, </a:t>
            </a:r>
            <a:r>
              <a:rPr lang="de-DE"/>
              <a:t>Fabian Jakub </a:t>
            </a:r>
            <a:r>
              <a:rPr lang="de-DE" dirty="0"/>
              <a:t>(DWD)</a:t>
            </a:r>
          </a:p>
          <a:p>
            <a:r>
              <a:rPr lang="de-DE" dirty="0"/>
              <a:t>Davide </a:t>
            </a:r>
            <a:r>
              <a:rPr lang="de-DE" dirty="0" err="1"/>
              <a:t>Ori</a:t>
            </a:r>
            <a:r>
              <a:rPr lang="de-DE" dirty="0"/>
              <a:t> (Uni </a:t>
            </a:r>
            <a:r>
              <a:rPr lang="de-DE" dirty="0" err="1"/>
              <a:t>of</a:t>
            </a:r>
            <a:r>
              <a:rPr lang="de-DE" dirty="0"/>
              <a:t> Cologne)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76E9FB5-3DDC-4C95-B97B-14F46E06257E}"/>
              </a:ext>
            </a:extLst>
          </p:cNvPr>
          <p:cNvSpPr/>
          <p:nvPr/>
        </p:nvSpPr>
        <p:spPr>
          <a:xfrm>
            <a:off x="99665" y="1787764"/>
            <a:ext cx="11991882" cy="2819774"/>
          </a:xfrm>
          <a:prstGeom prst="rect">
            <a:avLst/>
          </a:prstGeom>
          <a:solidFill>
            <a:srgbClr val="2F854C"/>
          </a:solidFill>
          <a:ln>
            <a:solidFill>
              <a:srgbClr val="2F85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Which ice microphysical processes might explain the typical radar signatures in the </a:t>
            </a:r>
            <a:br>
              <a:rPr lang="en-US" sz="4400" dirty="0"/>
            </a:br>
            <a:r>
              <a:rPr lang="en-US" sz="4400" dirty="0"/>
              <a:t>Dendritic Growth Layer?</a:t>
            </a:r>
            <a:endParaRPr lang="de-DE" sz="2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9A4756-F9C7-4CC1-B2BE-03EC3A666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3" y="111509"/>
            <a:ext cx="1791412" cy="841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22655-21DB-4EC4-920A-481E08846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4" b="35769"/>
          <a:stretch/>
        </p:blipFill>
        <p:spPr>
          <a:xfrm>
            <a:off x="8221039" y="0"/>
            <a:ext cx="3893956" cy="10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3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1214295-F6C3-410D-99A9-4F17D64DDB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3. </a:t>
                </a: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ice</a:t>
                </a:r>
                <a:r>
                  <a:rPr lang="de-DE" dirty="0"/>
                  <a:t> </a:t>
                </a:r>
                <a:r>
                  <a:rPr lang="de-DE" dirty="0" err="1"/>
                  <a:t>nucleation</a:t>
                </a:r>
                <a:r>
                  <a:rPr lang="de-DE" dirty="0"/>
                  <a:t> at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1214295-F6C3-410D-99A9-4F17D64DDB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49" t="-7207" b="-1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9F34-C503-4E56-943C-268CF3E33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5645541"/>
            <a:ext cx="10515600" cy="800213"/>
          </a:xfrm>
        </p:spPr>
        <p:txBody>
          <a:bodyPr/>
          <a:lstStyle/>
          <a:p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nucleation</a:t>
            </a:r>
            <a:r>
              <a:rPr lang="de-DE" dirty="0"/>
              <a:t> (</a:t>
            </a:r>
            <a:r>
              <a:rPr lang="de-DE" dirty="0" err="1"/>
              <a:t>primary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) </a:t>
            </a:r>
            <a:r>
              <a:rPr lang="de-DE" dirty="0" err="1"/>
              <a:t>we</a:t>
            </a:r>
            <a:r>
              <a:rPr lang="de-DE" dirty="0"/>
              <a:t> do not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, and also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polarimetric</a:t>
            </a:r>
            <a:r>
              <a:rPr lang="de-DE" dirty="0"/>
              <a:t> </a:t>
            </a:r>
            <a:r>
              <a:rPr lang="de-DE" dirty="0" err="1"/>
              <a:t>signatures</a:t>
            </a:r>
            <a:r>
              <a:rPr lang="de-DE" dirty="0"/>
              <a:t> in DGL!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9A07-B6EC-4B6C-AAF7-800EB634502A}"/>
              </a:ext>
            </a:extLst>
          </p:cNvPr>
          <p:cNvSpPr txBox="1"/>
          <p:nvPr/>
        </p:nvSpPr>
        <p:spPr>
          <a:xfrm>
            <a:off x="10392799" y="1701001"/>
            <a:ext cx="1751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Observation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9DDC1-1D95-4626-B70C-DF05B605E71E}"/>
              </a:ext>
            </a:extLst>
          </p:cNvPr>
          <p:cNvSpPr txBox="1"/>
          <p:nvPr/>
        </p:nvSpPr>
        <p:spPr>
          <a:xfrm>
            <a:off x="10392799" y="3922810"/>
            <a:ext cx="155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Simulation</a:t>
            </a:r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5A6186-0D7B-4C04-9BE5-D8B34EE6B569}"/>
              </a:ext>
            </a:extLst>
          </p:cNvPr>
          <p:cNvGrpSpPr>
            <a:grpSpLocks noChangeAspect="1"/>
          </p:cNvGrpSpPr>
          <p:nvPr/>
        </p:nvGrpSpPr>
        <p:grpSpPr>
          <a:xfrm>
            <a:off x="315701" y="636470"/>
            <a:ext cx="10022095" cy="4987255"/>
            <a:chOff x="469758" y="446454"/>
            <a:chExt cx="11413121" cy="56794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E6B51AB-5DA0-4184-8033-5BE5587663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758" y="446454"/>
              <a:ext cx="11413121" cy="5679466"/>
              <a:chOff x="284323" y="642057"/>
              <a:chExt cx="11413121" cy="567946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0DE7DEF-6201-4887-8792-FCDC885234A4}"/>
                  </a:ext>
                </a:extLst>
              </p:cNvPr>
              <p:cNvGrpSpPr/>
              <p:nvPr/>
            </p:nvGrpSpPr>
            <p:grpSpPr>
              <a:xfrm>
                <a:off x="284323" y="878633"/>
                <a:ext cx="11413121" cy="5442890"/>
                <a:chOff x="284323" y="878633"/>
                <a:chExt cx="11413121" cy="544289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4F496C2-7C4D-4A37-A1AF-A66337375824}"/>
                    </a:ext>
                  </a:extLst>
                </p:cNvPr>
                <p:cNvGrpSpPr/>
                <p:nvPr/>
              </p:nvGrpSpPr>
              <p:grpSpPr>
                <a:xfrm>
                  <a:off x="284323" y="878633"/>
                  <a:ext cx="11413121" cy="5442890"/>
                  <a:chOff x="284323" y="878633"/>
                  <a:chExt cx="11413121" cy="5442890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7C46C045-2B04-4330-974E-8777001303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486" t="96028" r="-376" b="-288"/>
                  <a:stretch/>
                </p:blipFill>
                <p:spPr>
                  <a:xfrm>
                    <a:off x="976678" y="5966002"/>
                    <a:ext cx="10720766" cy="355521"/>
                  </a:xfrm>
                  <a:prstGeom prst="rect">
                    <a:avLst/>
                  </a:prstGeom>
                </p:spPr>
              </p:pic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1DC8A657-8ADE-4FC9-84FA-A239B428522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84323" y="878633"/>
                    <a:ext cx="11413121" cy="5097283"/>
                    <a:chOff x="679171" y="2692801"/>
                    <a:chExt cx="10283314" cy="4592694"/>
                  </a:xfrm>
                </p:grpSpPr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AFD2F6C0-0825-410C-9323-26EB6ED752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110" t="4229" b="34689"/>
                    <a:stretch/>
                  </p:blipFill>
                  <p:spPr>
                    <a:xfrm>
                      <a:off x="1302988" y="2692801"/>
                      <a:ext cx="9659497" cy="45926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Picture 48">
                      <a:extLst>
                        <a:ext uri="{FF2B5EF4-FFF2-40B4-BE49-F238E27FC236}">
                          <a16:creationId xmlns:a16="http://schemas.microsoft.com/office/drawing/2014/main" id="{528299D6-433D-426B-8F67-2203921E25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75" t="35888" r="94861" b="37412"/>
                    <a:stretch/>
                  </p:blipFill>
                  <p:spPr>
                    <a:xfrm>
                      <a:off x="1000055" y="2718036"/>
                      <a:ext cx="342092" cy="200753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>
                      <a:extLst>
                        <a:ext uri="{FF2B5EF4-FFF2-40B4-BE49-F238E27FC236}">
                          <a16:creationId xmlns:a16="http://schemas.microsoft.com/office/drawing/2014/main" id="{0FA1E0C1-51C8-4602-8E43-0FB210DE7A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357" t="36792" r="97809" b="37412"/>
                    <a:stretch/>
                  </p:blipFill>
                  <p:spPr>
                    <a:xfrm>
                      <a:off x="679171" y="3902334"/>
                      <a:ext cx="304364" cy="193957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0E464BAE-DAB4-4CCC-ACC2-AA2AEEA8B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06" t="37250" r="67980" b="57384"/>
                <a:stretch/>
              </p:blipFill>
              <p:spPr>
                <a:xfrm>
                  <a:off x="1707907" y="1027343"/>
                  <a:ext cx="982707" cy="447764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787BBB51-3069-41F9-9BF1-CE90194782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64" t="4338" r="20106" b="92098"/>
                <a:stretch/>
              </p:blipFill>
              <p:spPr>
                <a:xfrm>
                  <a:off x="7991114" y="1033874"/>
                  <a:ext cx="1084217" cy="447765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93E0936-0DAA-43AB-ACD1-C75FAB0EDB0F}"/>
                  </a:ext>
                </a:extLst>
              </p:cNvPr>
              <p:cNvSpPr txBox="1"/>
              <p:nvPr/>
            </p:nvSpPr>
            <p:spPr>
              <a:xfrm>
                <a:off x="3012663" y="642057"/>
                <a:ext cx="15702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/>
                  <a:t>Ka-Band, 90° </a:t>
                </a:r>
                <a:r>
                  <a:rPr lang="de-DE" sz="1600" b="1" dirty="0" err="1"/>
                  <a:t>elv</a:t>
                </a:r>
                <a:endParaRPr lang="en-US" sz="1600" b="1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41D9488-D9C0-48AA-A15E-037F2C6D4893}"/>
                  </a:ext>
                </a:extLst>
              </p:cNvPr>
              <p:cNvSpPr txBox="1"/>
              <p:nvPr/>
            </p:nvSpPr>
            <p:spPr>
              <a:xfrm>
                <a:off x="5519654" y="642057"/>
                <a:ext cx="1545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/>
                  <a:t>W-Band, 30° </a:t>
                </a:r>
                <a:r>
                  <a:rPr lang="de-DE" sz="1600" b="1" dirty="0" err="1"/>
                  <a:t>elv</a:t>
                </a:r>
                <a:endParaRPr lang="en-US" sz="1600" b="1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D93884-640F-4F07-A5E8-2B3B85F17A93}"/>
                  </a:ext>
                </a:extLst>
              </p:cNvPr>
              <p:cNvSpPr txBox="1"/>
              <p:nvPr/>
            </p:nvSpPr>
            <p:spPr>
              <a:xfrm>
                <a:off x="9352250" y="642057"/>
                <a:ext cx="1545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/>
                  <a:t>W-Band, 30° </a:t>
                </a:r>
                <a:r>
                  <a:rPr lang="de-DE" sz="1600" b="1" dirty="0" err="1"/>
                  <a:t>elv</a:t>
                </a:r>
                <a:endParaRPr lang="en-US" sz="1600" b="1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A07096-E4B1-4557-9B3B-00BB35305B35}"/>
                  </a:ext>
                </a:extLst>
              </p:cNvPr>
              <p:cNvSpPr txBox="1"/>
              <p:nvPr/>
            </p:nvSpPr>
            <p:spPr>
              <a:xfrm>
                <a:off x="7363305" y="642057"/>
                <a:ext cx="1545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/>
                  <a:t>W-Band, 30° </a:t>
                </a:r>
                <a:r>
                  <a:rPr lang="de-DE" sz="1600" b="1" dirty="0" err="1"/>
                  <a:t>elv</a:t>
                </a:r>
                <a:endParaRPr lang="en-US" sz="1600" b="1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35A4F9D-B4AB-4230-A5B7-38C6ADBDD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" t="35888" r="94861" b="37412"/>
            <a:stretch/>
          </p:blipFill>
          <p:spPr>
            <a:xfrm>
              <a:off x="827097" y="3312176"/>
              <a:ext cx="379677" cy="2228102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D876352-091E-4B63-9995-71FB5B70C623}"/>
              </a:ext>
            </a:extLst>
          </p:cNvPr>
          <p:cNvSpPr/>
          <p:nvPr/>
        </p:nvSpPr>
        <p:spPr>
          <a:xfrm>
            <a:off x="3497052" y="4460915"/>
            <a:ext cx="321129" cy="312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FA2780-321C-453E-8D05-4204B918BF70}"/>
              </a:ext>
            </a:extLst>
          </p:cNvPr>
          <p:cNvSpPr/>
          <p:nvPr/>
        </p:nvSpPr>
        <p:spPr>
          <a:xfrm>
            <a:off x="3604277" y="2162666"/>
            <a:ext cx="321129" cy="312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2E4011-2F46-48F6-994D-3804564027A8}"/>
              </a:ext>
            </a:extLst>
          </p:cNvPr>
          <p:cNvSpPr/>
          <p:nvPr/>
        </p:nvSpPr>
        <p:spPr>
          <a:xfrm>
            <a:off x="5095955" y="4322704"/>
            <a:ext cx="1297578" cy="672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974F6E-9A30-4FAF-BDC5-1FBDEF100E55}"/>
              </a:ext>
            </a:extLst>
          </p:cNvPr>
          <p:cNvSpPr/>
          <p:nvPr/>
        </p:nvSpPr>
        <p:spPr>
          <a:xfrm>
            <a:off x="5103548" y="2023020"/>
            <a:ext cx="1297578" cy="672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E009DD-23F4-4026-980F-B38CD25DE457}"/>
              </a:ext>
            </a:extLst>
          </p:cNvPr>
          <p:cNvSpPr/>
          <p:nvPr/>
        </p:nvSpPr>
        <p:spPr>
          <a:xfrm>
            <a:off x="6705326" y="4347923"/>
            <a:ext cx="1027273" cy="425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4045E8-932B-4801-94A3-2F546232C3E1}"/>
              </a:ext>
            </a:extLst>
          </p:cNvPr>
          <p:cNvSpPr/>
          <p:nvPr/>
        </p:nvSpPr>
        <p:spPr>
          <a:xfrm>
            <a:off x="6606998" y="2101074"/>
            <a:ext cx="1027273" cy="425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C75DB-DF32-4295-A6C9-C06C2E8694E6}"/>
              </a:ext>
            </a:extLst>
          </p:cNvPr>
          <p:cNvSpPr/>
          <p:nvPr/>
        </p:nvSpPr>
        <p:spPr>
          <a:xfrm>
            <a:off x="315702" y="2272621"/>
            <a:ext cx="11560598" cy="1682205"/>
          </a:xfrm>
          <a:prstGeom prst="rect">
            <a:avLst/>
          </a:prstGeom>
          <a:solidFill>
            <a:srgbClr val="2F854C">
              <a:alpha val="95000"/>
            </a:srgbClr>
          </a:solidFill>
          <a:ln>
            <a:solidFill>
              <a:srgbClr val="2F85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err="1"/>
              <a:t>If</a:t>
            </a:r>
            <a:r>
              <a:rPr lang="de-DE" sz="3200" b="1" dirty="0"/>
              <a:t> </a:t>
            </a:r>
            <a:r>
              <a:rPr lang="de-DE" sz="3200" b="1" dirty="0" err="1"/>
              <a:t>particles</a:t>
            </a:r>
            <a:r>
              <a:rPr lang="de-DE" sz="3200" b="1" dirty="0"/>
              <a:t> </a:t>
            </a:r>
            <a:r>
              <a:rPr lang="de-DE" sz="3200" b="1" dirty="0" err="1"/>
              <a:t>sediment</a:t>
            </a:r>
            <a:r>
              <a:rPr lang="de-DE" sz="3200" b="1" dirty="0"/>
              <a:t> </a:t>
            </a:r>
            <a:r>
              <a:rPr lang="de-DE" sz="3200" b="1" dirty="0" err="1"/>
              <a:t>into</a:t>
            </a:r>
            <a:r>
              <a:rPr lang="de-DE" sz="3200" b="1" dirty="0"/>
              <a:t> DGL, </a:t>
            </a:r>
            <a:r>
              <a:rPr lang="de-DE" sz="3200" b="1" dirty="0" err="1"/>
              <a:t>they</a:t>
            </a:r>
            <a:r>
              <a:rPr lang="de-DE" sz="3200" b="1" dirty="0"/>
              <a:t> </a:t>
            </a:r>
            <a:r>
              <a:rPr lang="de-DE" sz="3200" b="1" dirty="0" err="1"/>
              <a:t>are</a:t>
            </a:r>
            <a:r>
              <a:rPr lang="de-DE" sz="3200" b="1" dirty="0"/>
              <a:t> </a:t>
            </a:r>
            <a:r>
              <a:rPr lang="de-DE" sz="3200" b="1" dirty="0" err="1"/>
              <a:t>already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big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grow</a:t>
            </a:r>
            <a:r>
              <a:rPr lang="de-DE" sz="3200" b="1" dirty="0"/>
              <a:t> </a:t>
            </a:r>
            <a:r>
              <a:rPr lang="de-DE" sz="3200" b="1" dirty="0" err="1"/>
              <a:t>into</a:t>
            </a:r>
            <a:r>
              <a:rPr lang="de-DE" sz="3200" b="1" dirty="0"/>
              <a:t> extreme </a:t>
            </a:r>
            <a:r>
              <a:rPr lang="de-DE" sz="3200" b="1" dirty="0" err="1"/>
              <a:t>shapes</a:t>
            </a:r>
            <a:r>
              <a:rPr lang="de-DE" sz="3200" b="1" dirty="0"/>
              <a:t> such </a:t>
            </a:r>
            <a:r>
              <a:rPr lang="de-DE" sz="3200" b="1" dirty="0" err="1"/>
              <a:t>as</a:t>
            </a:r>
            <a:r>
              <a:rPr lang="de-DE" sz="3200" b="1" dirty="0"/>
              <a:t> </a:t>
            </a:r>
            <a:r>
              <a:rPr lang="de-DE" sz="3200" b="1" dirty="0" err="1"/>
              <a:t>plates</a:t>
            </a:r>
            <a:r>
              <a:rPr lang="de-DE" sz="3200" b="1" dirty="0"/>
              <a:t>. </a:t>
            </a:r>
            <a:r>
              <a:rPr lang="de-DE" sz="3200" b="1" dirty="0" err="1"/>
              <a:t>Therefore</a:t>
            </a:r>
            <a:r>
              <a:rPr lang="de-DE" sz="3200" b="1" dirty="0"/>
              <a:t> </a:t>
            </a:r>
            <a:r>
              <a:rPr lang="de-DE" sz="3200" b="1" dirty="0" err="1"/>
              <a:t>the</a:t>
            </a:r>
            <a:r>
              <a:rPr lang="de-DE" sz="3200" b="1" dirty="0"/>
              <a:t> </a:t>
            </a:r>
            <a:r>
              <a:rPr lang="de-DE" sz="3200" b="1" dirty="0" err="1"/>
              <a:t>polarimetric</a:t>
            </a:r>
            <a:r>
              <a:rPr lang="de-DE" sz="3200" b="1" dirty="0"/>
              <a:t> </a:t>
            </a:r>
            <a:r>
              <a:rPr lang="de-DE" sz="3200" b="1" dirty="0" err="1"/>
              <a:t>signatures</a:t>
            </a:r>
            <a:r>
              <a:rPr lang="de-DE" sz="3200" b="1" dirty="0"/>
              <a:t> </a:t>
            </a:r>
            <a:r>
              <a:rPr lang="de-DE" sz="3200" b="1" dirty="0" err="1"/>
              <a:t>are</a:t>
            </a:r>
            <a:r>
              <a:rPr lang="de-DE" sz="3200" b="1" dirty="0"/>
              <a:t> not </a:t>
            </a:r>
            <a:r>
              <a:rPr lang="de-DE" sz="3200" b="1" dirty="0" err="1"/>
              <a:t>observed</a:t>
            </a:r>
            <a:r>
              <a:rPr lang="de-DE" sz="3200" b="1" dirty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313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4295-F6C3-410D-99A9-4F17D64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Hypotheses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9F34-C503-4E56-943C-268CF3E33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Small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ice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crystals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sedimenting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from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above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grow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plate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-like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de-DE" spc="-1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de-DE" spc="-1" dirty="0" err="1"/>
              <a:t>Secondary</a:t>
            </a:r>
            <a:r>
              <a:rPr lang="de-DE" spc="-1" dirty="0"/>
              <a:t> </a:t>
            </a:r>
            <a:r>
              <a:rPr lang="de-DE" spc="-1" dirty="0" err="1"/>
              <a:t>ice</a:t>
            </a:r>
            <a:r>
              <a:rPr lang="de-DE" spc="-1" dirty="0"/>
              <a:t> </a:t>
            </a:r>
            <a:r>
              <a:rPr lang="de-DE" spc="-1" dirty="0" err="1"/>
              <a:t>production</a:t>
            </a:r>
            <a:r>
              <a:rPr lang="de-DE" spc="-1" dirty="0"/>
              <a:t> (</a:t>
            </a:r>
            <a:r>
              <a:rPr lang="de-DE" spc="-1" dirty="0" err="1"/>
              <a:t>collisional</a:t>
            </a:r>
            <a:r>
              <a:rPr lang="de-DE" spc="-1" dirty="0"/>
              <a:t> </a:t>
            </a:r>
            <a:r>
              <a:rPr lang="de-DE" spc="-1" dirty="0" err="1"/>
              <a:t>fragmentation</a:t>
            </a:r>
            <a:r>
              <a:rPr lang="de-DE" spc="-1" dirty="0"/>
              <a:t>) in DGL </a:t>
            </a:r>
            <a:r>
              <a:rPr lang="de-DE" spc="-1" dirty="0" err="1"/>
              <a:t>produces</a:t>
            </a:r>
            <a:r>
              <a:rPr lang="de-DE" spc="-1" dirty="0"/>
              <a:t> </a:t>
            </a:r>
            <a:r>
              <a:rPr lang="de-DE" spc="-1" dirty="0" err="1"/>
              <a:t>fragments</a:t>
            </a:r>
            <a:r>
              <a:rPr lang="de-DE" spc="-1" dirty="0"/>
              <a:t> </a:t>
            </a:r>
            <a:r>
              <a:rPr lang="de-DE" spc="-1" dirty="0" err="1"/>
              <a:t>of</a:t>
            </a:r>
            <a:r>
              <a:rPr lang="de-DE" spc="-1" dirty="0"/>
              <a:t> </a:t>
            </a:r>
            <a:r>
              <a:rPr lang="de-DE" spc="-1" dirty="0" err="1"/>
              <a:t>ice</a:t>
            </a:r>
            <a:r>
              <a:rPr lang="de-DE" spc="-1" dirty="0"/>
              <a:t> </a:t>
            </a:r>
            <a:r>
              <a:rPr lang="de-DE" spc="-1" dirty="0" err="1"/>
              <a:t>particles</a:t>
            </a:r>
            <a:r>
              <a:rPr lang="de-DE" spc="-1" dirty="0"/>
              <a:t> </a:t>
            </a:r>
            <a:endParaRPr lang="de-DE" spc="-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de-DE" spc="-1" dirty="0">
                <a:solidFill>
                  <a:srgbClr val="000000"/>
                </a:solidFill>
              </a:rPr>
              <a:t>Same </a:t>
            </a:r>
            <a:r>
              <a:rPr lang="de-DE" spc="-1" dirty="0" err="1">
                <a:solidFill>
                  <a:srgbClr val="000000"/>
                </a:solidFill>
              </a:rPr>
              <a:t>setup</a:t>
            </a:r>
            <a:r>
              <a:rPr lang="de-DE" spc="-1" dirty="0">
                <a:solidFill>
                  <a:srgbClr val="000000"/>
                </a:solidFill>
              </a:rPr>
              <a:t> </a:t>
            </a:r>
            <a:r>
              <a:rPr lang="de-DE" spc="-1" dirty="0" err="1">
                <a:solidFill>
                  <a:srgbClr val="000000"/>
                </a:solidFill>
              </a:rPr>
              <a:t>as</a:t>
            </a:r>
            <a:r>
              <a:rPr lang="de-DE" spc="-1" dirty="0">
                <a:solidFill>
                  <a:srgbClr val="000000"/>
                </a:solidFill>
              </a:rPr>
              <a:t> in </a:t>
            </a:r>
            <a:r>
              <a:rPr lang="de-DE" spc="-1" dirty="0" err="1">
                <a:solidFill>
                  <a:srgbClr val="000000"/>
                </a:solidFill>
              </a:rPr>
              <a:t>first</a:t>
            </a:r>
            <a:r>
              <a:rPr lang="de-DE" spc="-1" dirty="0">
                <a:solidFill>
                  <a:srgbClr val="000000"/>
                </a:solidFill>
              </a:rPr>
              <a:t> </a:t>
            </a:r>
            <a:r>
              <a:rPr lang="de-DE" spc="-1" dirty="0" err="1">
                <a:solidFill>
                  <a:srgbClr val="000000"/>
                </a:solidFill>
              </a:rPr>
              <a:t>hypothesis</a:t>
            </a:r>
            <a:endParaRPr lang="de-DE" spc="-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de-DE" spc="-1" dirty="0">
                <a:solidFill>
                  <a:srgbClr val="000000"/>
                </a:solidFill>
              </a:rPr>
              <a:t>New </a:t>
            </a:r>
            <a:r>
              <a:rPr lang="de-DE" spc="-1" dirty="0" err="1">
                <a:solidFill>
                  <a:srgbClr val="000000"/>
                </a:solidFill>
              </a:rPr>
              <a:t>fragmentation</a:t>
            </a:r>
            <a:r>
              <a:rPr lang="de-DE" spc="-1" dirty="0">
                <a:solidFill>
                  <a:srgbClr val="000000"/>
                </a:solidFill>
              </a:rPr>
              <a:t> </a:t>
            </a:r>
            <a:r>
              <a:rPr lang="de-DE" spc="-1" dirty="0" err="1">
                <a:solidFill>
                  <a:srgbClr val="000000"/>
                </a:solidFill>
              </a:rPr>
              <a:t>scheme</a:t>
            </a:r>
            <a:r>
              <a:rPr lang="de-DE" spc="-1" dirty="0">
                <a:solidFill>
                  <a:srgbClr val="000000"/>
                </a:solidFill>
              </a:rPr>
              <a:t> </a:t>
            </a:r>
            <a:r>
              <a:rPr lang="de-DE" spc="-1" dirty="0" err="1">
                <a:solidFill>
                  <a:srgbClr val="000000"/>
                </a:solidFill>
              </a:rPr>
              <a:t>based</a:t>
            </a:r>
            <a:r>
              <a:rPr lang="de-DE" spc="-1" dirty="0">
                <a:solidFill>
                  <a:srgbClr val="000000"/>
                </a:solidFill>
              </a:rPr>
              <a:t> on </a:t>
            </a:r>
            <a:r>
              <a:rPr lang="de-DE" spc="-1" dirty="0" err="1">
                <a:solidFill>
                  <a:srgbClr val="000000"/>
                </a:solidFill>
              </a:rPr>
              <a:t>Grzegorczyk</a:t>
            </a:r>
            <a:r>
              <a:rPr lang="de-DE" spc="-1" dirty="0">
                <a:solidFill>
                  <a:srgbClr val="000000"/>
                </a:solidFill>
              </a:rPr>
              <a:t> et al. 2023 </a:t>
            </a:r>
            <a:r>
              <a:rPr lang="de-DE" b="1" spc="-1" dirty="0">
                <a:solidFill>
                  <a:srgbClr val="000000"/>
                </a:solidFill>
              </a:rPr>
              <a:t>(</a:t>
            </a:r>
            <a:r>
              <a:rPr lang="de-DE" b="1" spc="-1" dirty="0" err="1">
                <a:solidFill>
                  <a:srgbClr val="000000"/>
                </a:solidFill>
              </a:rPr>
              <a:t>see</a:t>
            </a:r>
            <a:r>
              <a:rPr lang="de-DE" b="1" spc="-1" dirty="0">
                <a:solidFill>
                  <a:srgbClr val="000000"/>
                </a:solidFill>
              </a:rPr>
              <a:t> </a:t>
            </a:r>
            <a:r>
              <a:rPr lang="de-DE" b="1" spc="-1" dirty="0" err="1">
                <a:solidFill>
                  <a:srgbClr val="000000"/>
                </a:solidFill>
              </a:rPr>
              <a:t>talk</a:t>
            </a:r>
            <a:r>
              <a:rPr lang="de-DE" b="1" spc="-1" dirty="0">
                <a:solidFill>
                  <a:srgbClr val="000000"/>
                </a:solidFill>
              </a:rPr>
              <a:t> </a:t>
            </a:r>
            <a:r>
              <a:rPr lang="de-DE" b="1" spc="-1" dirty="0" err="1">
                <a:solidFill>
                  <a:srgbClr val="000000"/>
                </a:solidFill>
              </a:rPr>
              <a:t>by</a:t>
            </a:r>
            <a:r>
              <a:rPr lang="de-DE" b="1" spc="-1" dirty="0">
                <a:solidFill>
                  <a:srgbClr val="000000"/>
                </a:solidFill>
              </a:rPr>
              <a:t> Miklós </a:t>
            </a:r>
            <a:r>
              <a:rPr lang="de-DE" b="1" spc="-1" dirty="0" err="1">
                <a:solidFill>
                  <a:srgbClr val="000000"/>
                </a:solidFill>
              </a:rPr>
              <a:t>Szakall</a:t>
            </a:r>
            <a:r>
              <a:rPr lang="de-DE" b="1" spc="-1" dirty="0">
                <a:solidFill>
                  <a:srgbClr val="000000"/>
                </a:solidFill>
              </a:rPr>
              <a:t>, Thu 16:15, Session 2 A) </a:t>
            </a:r>
            <a:r>
              <a:rPr lang="de-DE" spc="-1" dirty="0">
                <a:solidFill>
                  <a:srgbClr val="000000"/>
                </a:solidFill>
              </a:rPr>
              <a:t>and Takahashi 1995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6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78E0F-901C-4E17-A6E6-800C4D7B9653}"/>
              </a:ext>
            </a:extLst>
          </p:cNvPr>
          <p:cNvGrpSpPr>
            <a:grpSpLocks noChangeAspect="1"/>
          </p:cNvGrpSpPr>
          <p:nvPr/>
        </p:nvGrpSpPr>
        <p:grpSpPr>
          <a:xfrm>
            <a:off x="838199" y="601167"/>
            <a:ext cx="9790976" cy="4754880"/>
            <a:chOff x="1021095" y="300359"/>
            <a:chExt cx="10047541" cy="487947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E787392-9C97-4CA1-81D4-3712353907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1095" y="300359"/>
              <a:ext cx="10022095" cy="4427274"/>
              <a:chOff x="469758" y="446454"/>
              <a:chExt cx="11413121" cy="504176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2A435B8-607F-4E6A-971B-335DE1C6C7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9758" y="446454"/>
                <a:ext cx="11413121" cy="3731664"/>
                <a:chOff x="284323" y="642057"/>
                <a:chExt cx="11413121" cy="3731664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40675A8-968C-41E1-964B-02FB7FAAF7E2}"/>
                    </a:ext>
                  </a:extLst>
                </p:cNvPr>
                <p:cNvGrpSpPr/>
                <p:nvPr/>
              </p:nvGrpSpPr>
              <p:grpSpPr>
                <a:xfrm>
                  <a:off x="284323" y="878633"/>
                  <a:ext cx="11413121" cy="3495088"/>
                  <a:chOff x="284323" y="878633"/>
                  <a:chExt cx="11413121" cy="3495088"/>
                </a:xfrm>
              </p:grpSpPr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28866AEB-A5CF-42DE-84B0-7192C78D35D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84323" y="878633"/>
                    <a:ext cx="11413121" cy="3495088"/>
                    <a:chOff x="679171" y="2692801"/>
                    <a:chExt cx="10283314" cy="3149103"/>
                  </a:xfrm>
                </p:grpSpPr>
                <p:pic>
                  <p:nvPicPr>
                    <p:cNvPr id="61" name="Picture 60">
                      <a:extLst>
                        <a:ext uri="{FF2B5EF4-FFF2-40B4-BE49-F238E27FC236}">
                          <a16:creationId xmlns:a16="http://schemas.microsoft.com/office/drawing/2014/main" id="{5C49A8DF-B993-436A-8608-187100C0B8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110" t="4228" b="65874"/>
                    <a:stretch/>
                  </p:blipFill>
                  <p:spPr>
                    <a:xfrm>
                      <a:off x="1302988" y="2692801"/>
                      <a:ext cx="9659497" cy="224798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1D81E7AB-C3BB-40DD-ADCF-8011CFD333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75" t="35888" r="94861" b="37412"/>
                    <a:stretch/>
                  </p:blipFill>
                  <p:spPr>
                    <a:xfrm>
                      <a:off x="1000055" y="2718036"/>
                      <a:ext cx="342092" cy="200753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4" name="Picture 63">
                      <a:extLst>
                        <a:ext uri="{FF2B5EF4-FFF2-40B4-BE49-F238E27FC236}">
                          <a16:creationId xmlns:a16="http://schemas.microsoft.com/office/drawing/2014/main" id="{3F7220FB-195E-459A-A544-FF60E22CEC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357" t="36792" r="97809" b="37412"/>
                    <a:stretch/>
                  </p:blipFill>
                  <p:spPr>
                    <a:xfrm>
                      <a:off x="679171" y="3902334"/>
                      <a:ext cx="304364" cy="193957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E87521C3-B172-4C36-8298-AD5F5AAEB8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606" t="37250" r="67980" b="57384"/>
                  <a:stretch/>
                </p:blipFill>
                <p:spPr>
                  <a:xfrm>
                    <a:off x="1707907" y="1027343"/>
                    <a:ext cx="982707" cy="44776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5C4CE84A-F7FA-4428-81C0-E307B1E956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64" t="4338" r="20106" b="92098"/>
                  <a:stretch/>
                </p:blipFill>
                <p:spPr>
                  <a:xfrm>
                    <a:off x="7991114" y="1033874"/>
                    <a:ext cx="1084217" cy="44776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983C57D-56FE-49DE-B272-505937D5826F}"/>
                    </a:ext>
                  </a:extLst>
                </p:cNvPr>
                <p:cNvSpPr txBox="1"/>
                <p:nvPr/>
              </p:nvSpPr>
              <p:spPr>
                <a:xfrm>
                  <a:off x="3012663" y="642057"/>
                  <a:ext cx="15702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Ka-Band, 90° </a:t>
                  </a:r>
                  <a:r>
                    <a:rPr lang="de-DE" sz="1600" b="1" dirty="0" err="1"/>
                    <a:t>elv</a:t>
                  </a:r>
                  <a:endParaRPr lang="en-US" sz="1600" b="1" dirty="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B0E7A28-DD2E-4CA5-9027-8E5FE5DC7B32}"/>
                    </a:ext>
                  </a:extLst>
                </p:cNvPr>
                <p:cNvSpPr txBox="1"/>
                <p:nvPr/>
              </p:nvSpPr>
              <p:spPr>
                <a:xfrm>
                  <a:off x="5519654" y="642057"/>
                  <a:ext cx="15456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W-Band, 30° </a:t>
                  </a:r>
                  <a:r>
                    <a:rPr lang="de-DE" sz="1600" b="1" dirty="0" err="1"/>
                    <a:t>elv</a:t>
                  </a:r>
                  <a:endParaRPr lang="en-US" sz="1600" b="1" dirty="0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9ED465D-C8ED-48D7-B660-750550B30A7F}"/>
                    </a:ext>
                  </a:extLst>
                </p:cNvPr>
                <p:cNvSpPr txBox="1"/>
                <p:nvPr/>
              </p:nvSpPr>
              <p:spPr>
                <a:xfrm>
                  <a:off x="9352250" y="642057"/>
                  <a:ext cx="15456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W-Band, 30° </a:t>
                  </a:r>
                  <a:r>
                    <a:rPr lang="de-DE" sz="1600" b="1" dirty="0" err="1"/>
                    <a:t>elv</a:t>
                  </a:r>
                  <a:endParaRPr lang="en-US" sz="1600" b="1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E3B7977-C9C1-4370-AC27-E34444AFA870}"/>
                    </a:ext>
                  </a:extLst>
                </p:cNvPr>
                <p:cNvSpPr txBox="1"/>
                <p:nvPr/>
              </p:nvSpPr>
              <p:spPr>
                <a:xfrm>
                  <a:off x="7363305" y="642057"/>
                  <a:ext cx="15456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W-Band, 30° </a:t>
                  </a:r>
                  <a:r>
                    <a:rPr lang="de-DE" sz="1600" b="1" dirty="0" err="1"/>
                    <a:t>elv</a:t>
                  </a:r>
                  <a:endParaRPr lang="en-US" sz="1600" b="1" dirty="0"/>
                </a:p>
              </p:txBody>
            </p:sp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EA162C5-1711-4A93-9962-439374985B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5" t="35888" r="94861" b="37412"/>
              <a:stretch/>
            </p:blipFill>
            <p:spPr>
              <a:xfrm>
                <a:off x="827097" y="3260113"/>
                <a:ext cx="379677" cy="2228102"/>
              </a:xfrm>
              <a:prstGeom prst="rect">
                <a:avLst/>
              </a:prstGeom>
            </p:spPr>
          </p:pic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411C46C-25F5-40DB-B99D-5CE816A7D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3" t="66016" r="-212"/>
            <a:stretch/>
          </p:blipFill>
          <p:spPr>
            <a:xfrm>
              <a:off x="1654512" y="2689576"/>
              <a:ext cx="9414124" cy="24902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214295-F6C3-410D-99A9-4F17D64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– </a:t>
            </a:r>
            <a:r>
              <a:rPr lang="de-DE" dirty="0" err="1"/>
              <a:t>collisional</a:t>
            </a:r>
            <a:r>
              <a:rPr lang="de-DE" dirty="0"/>
              <a:t> </a:t>
            </a:r>
            <a:r>
              <a:rPr lang="de-DE" dirty="0" err="1"/>
              <a:t>fragmentation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12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9A07-B6EC-4B6C-AAF7-800EB634502A}"/>
              </a:ext>
            </a:extLst>
          </p:cNvPr>
          <p:cNvSpPr txBox="1"/>
          <p:nvPr/>
        </p:nvSpPr>
        <p:spPr>
          <a:xfrm>
            <a:off x="11094081" y="1696564"/>
            <a:ext cx="680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Obs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9DDC1-1D95-4626-B70C-DF05B605E71E}"/>
              </a:ext>
            </a:extLst>
          </p:cNvPr>
          <p:cNvSpPr txBox="1"/>
          <p:nvPr/>
        </p:nvSpPr>
        <p:spPr>
          <a:xfrm>
            <a:off x="11094513" y="3664201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Sim</a:t>
            </a:r>
            <a:endParaRPr lang="en-US" sz="24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308BEF-BBC7-4BC5-B358-B02015CDB20A}"/>
              </a:ext>
            </a:extLst>
          </p:cNvPr>
          <p:cNvGrpSpPr/>
          <p:nvPr/>
        </p:nvGrpSpPr>
        <p:grpSpPr>
          <a:xfrm>
            <a:off x="1739869" y="2062185"/>
            <a:ext cx="2710489" cy="4789284"/>
            <a:chOff x="1739869" y="2062185"/>
            <a:chExt cx="2710489" cy="47892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A79767-254D-4A8C-A924-03E8BBEFB506}"/>
                </a:ext>
              </a:extLst>
            </p:cNvPr>
            <p:cNvSpPr/>
            <p:nvPr/>
          </p:nvSpPr>
          <p:spPr>
            <a:xfrm>
              <a:off x="4074404" y="2062185"/>
              <a:ext cx="375954" cy="405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629CCD-E96C-446E-9FCB-04FBF381CDD2}"/>
                </a:ext>
              </a:extLst>
            </p:cNvPr>
            <p:cNvSpPr/>
            <p:nvPr/>
          </p:nvSpPr>
          <p:spPr>
            <a:xfrm>
              <a:off x="3948072" y="4241367"/>
              <a:ext cx="375954" cy="405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1C54AB4-DA77-4E77-9443-7B9454FFE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280" y="5937069"/>
              <a:ext cx="914400" cy="9144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435DF5-384B-4F9E-B6ED-C8AAD6067267}"/>
                </a:ext>
              </a:extLst>
            </p:cNvPr>
            <p:cNvSpPr/>
            <p:nvPr/>
          </p:nvSpPr>
          <p:spPr>
            <a:xfrm>
              <a:off x="1739869" y="5405855"/>
              <a:ext cx="2297949" cy="4456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Blip>
                  <a:blip r:embed="rId5"/>
                </a:buBlip>
              </a:pPr>
              <a:r>
                <a:rPr lang="de-DE" sz="2400" dirty="0">
                  <a:solidFill>
                    <a:prstClr val="black"/>
                  </a:solidFill>
                </a:rPr>
                <a:t>Second </a:t>
              </a:r>
              <a:r>
                <a:rPr lang="de-DE" sz="2400" dirty="0" err="1">
                  <a:solidFill>
                    <a:prstClr val="black"/>
                  </a:solidFill>
                </a:rPr>
                <a:t>mode</a:t>
              </a:r>
              <a:endParaRPr lang="de-DE" sz="2400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E19D841-6402-43D2-877A-997BD46F143F}"/>
                </a:ext>
              </a:extLst>
            </p:cNvPr>
            <p:cNvCxnSpPr>
              <a:cxnSpLocks/>
              <a:stCxn id="5" idx="0"/>
              <a:endCxn id="27" idx="1"/>
            </p:cNvCxnSpPr>
            <p:nvPr/>
          </p:nvCxnSpPr>
          <p:spPr>
            <a:xfrm flipV="1">
              <a:off x="2888844" y="4444199"/>
              <a:ext cx="1059228" cy="9616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8A0D296-C27A-44F1-A590-7F0AC181A87A}"/>
                </a:ext>
              </a:extLst>
            </p:cNvPr>
            <p:cNvCxnSpPr>
              <a:cxnSpLocks/>
              <a:stCxn id="5" idx="0"/>
              <a:endCxn id="26" idx="1"/>
            </p:cNvCxnSpPr>
            <p:nvPr/>
          </p:nvCxnSpPr>
          <p:spPr>
            <a:xfrm flipV="1">
              <a:off x="2888844" y="2265017"/>
              <a:ext cx="1185560" cy="314083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7FD28E-1815-4EEB-8478-227B12F4379C}"/>
              </a:ext>
            </a:extLst>
          </p:cNvPr>
          <p:cNvGrpSpPr/>
          <p:nvPr/>
        </p:nvGrpSpPr>
        <p:grpSpPr>
          <a:xfrm>
            <a:off x="5381474" y="1996947"/>
            <a:ext cx="2193038" cy="4854522"/>
            <a:chOff x="5381474" y="1996947"/>
            <a:chExt cx="2193038" cy="485452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F3596EE-F6A9-4A7D-A2D5-C67B6C48DEF9}"/>
                </a:ext>
              </a:extLst>
            </p:cNvPr>
            <p:cNvSpPr/>
            <p:nvPr/>
          </p:nvSpPr>
          <p:spPr>
            <a:xfrm>
              <a:off x="5466683" y="1996947"/>
              <a:ext cx="1352005" cy="704322"/>
            </a:xfrm>
            <a:prstGeom prst="rect">
              <a:avLst/>
            </a:prstGeom>
            <a:noFill/>
            <a:ln w="38100">
              <a:solidFill>
                <a:srgbClr val="2F85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57FD890-0F60-475D-B173-D9222EBA37A5}"/>
                </a:ext>
              </a:extLst>
            </p:cNvPr>
            <p:cNvSpPr/>
            <p:nvPr/>
          </p:nvSpPr>
          <p:spPr>
            <a:xfrm>
              <a:off x="5426409" y="4199995"/>
              <a:ext cx="1352005" cy="704322"/>
            </a:xfrm>
            <a:prstGeom prst="rect">
              <a:avLst/>
            </a:prstGeom>
            <a:noFill/>
            <a:ln w="38100">
              <a:solidFill>
                <a:srgbClr val="2F85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830D4E1-FC13-426B-93F0-A0552F7003F5}"/>
                </a:ext>
              </a:extLst>
            </p:cNvPr>
            <p:cNvSpPr/>
            <p:nvPr/>
          </p:nvSpPr>
          <p:spPr>
            <a:xfrm>
              <a:off x="5381474" y="5405855"/>
              <a:ext cx="2193038" cy="445619"/>
            </a:xfrm>
            <a:prstGeom prst="rect">
              <a:avLst/>
            </a:prstGeom>
            <a:noFill/>
            <a:ln w="38100">
              <a:solidFill>
                <a:srgbClr val="2F85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Blip>
                  <a:blip r:embed="rId5"/>
                </a:buBlip>
              </a:pPr>
              <a:r>
                <a:rPr lang="de-DE" sz="2400" dirty="0">
                  <a:solidFill>
                    <a:prstClr val="black"/>
                  </a:solidFill>
                </a:rPr>
                <a:t>KDP </a:t>
              </a:r>
              <a:r>
                <a:rPr lang="de-DE" sz="2400" dirty="0" err="1">
                  <a:solidFill>
                    <a:prstClr val="black"/>
                  </a:solidFill>
                </a:rPr>
                <a:t>is</a:t>
              </a:r>
              <a:r>
                <a:rPr lang="de-DE" sz="2400" dirty="0">
                  <a:solidFill>
                    <a:prstClr val="black"/>
                  </a:solidFill>
                </a:rPr>
                <a:t> </a:t>
              </a:r>
              <a:r>
                <a:rPr lang="de-DE" sz="2400" dirty="0" err="1">
                  <a:solidFill>
                    <a:prstClr val="black"/>
                  </a:solidFill>
                </a:rPr>
                <a:t>similar</a:t>
              </a:r>
              <a:endParaRPr lang="de-DE" sz="2400" dirty="0">
                <a:solidFill>
                  <a:prstClr val="black"/>
                </a:solidFill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CBF6C30-2960-4075-85A8-A77DACF63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793" y="5937069"/>
              <a:ext cx="914400" cy="91440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D12DB19-DE54-49AC-99C7-135F5FFC88D2}"/>
                </a:ext>
              </a:extLst>
            </p:cNvPr>
            <p:cNvCxnSpPr>
              <a:cxnSpLocks/>
              <a:stCxn id="44" idx="0"/>
              <a:endCxn id="37" idx="2"/>
            </p:cNvCxnSpPr>
            <p:nvPr/>
          </p:nvCxnSpPr>
          <p:spPr>
            <a:xfrm flipH="1" flipV="1">
              <a:off x="6102412" y="4904317"/>
              <a:ext cx="375581" cy="501538"/>
            </a:xfrm>
            <a:prstGeom prst="straightConnector1">
              <a:avLst/>
            </a:prstGeom>
            <a:ln w="38100">
              <a:solidFill>
                <a:srgbClr val="2F854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3E55526-4C31-41EC-B7E7-A8631417FFE0}"/>
                </a:ext>
              </a:extLst>
            </p:cNvPr>
            <p:cNvCxnSpPr>
              <a:cxnSpLocks/>
              <a:stCxn id="44" idx="0"/>
              <a:endCxn id="36" idx="2"/>
            </p:cNvCxnSpPr>
            <p:nvPr/>
          </p:nvCxnSpPr>
          <p:spPr>
            <a:xfrm flipH="1" flipV="1">
              <a:off x="6142686" y="2701269"/>
              <a:ext cx="335307" cy="2704586"/>
            </a:xfrm>
            <a:prstGeom prst="straightConnector1">
              <a:avLst/>
            </a:prstGeom>
            <a:ln w="38100">
              <a:solidFill>
                <a:srgbClr val="2F854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377977-CDF8-406F-9087-D0D8BBAF7F36}"/>
              </a:ext>
            </a:extLst>
          </p:cNvPr>
          <p:cNvGrpSpPr/>
          <p:nvPr/>
        </p:nvGrpSpPr>
        <p:grpSpPr>
          <a:xfrm>
            <a:off x="7033390" y="2023574"/>
            <a:ext cx="4409750" cy="4827895"/>
            <a:chOff x="7033390" y="2023574"/>
            <a:chExt cx="4409750" cy="482789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B3C9570-7C2E-4F4A-BF88-5AA911070A3D}"/>
                </a:ext>
              </a:extLst>
            </p:cNvPr>
            <p:cNvGrpSpPr/>
            <p:nvPr/>
          </p:nvGrpSpPr>
          <p:grpSpPr>
            <a:xfrm>
              <a:off x="7033390" y="2023574"/>
              <a:ext cx="4409750" cy="3827900"/>
              <a:chOff x="7033390" y="2023574"/>
              <a:chExt cx="4409750" cy="38279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4A761B-B25D-4440-9693-F25988070FCE}"/>
                  </a:ext>
                </a:extLst>
              </p:cNvPr>
              <p:cNvSpPr/>
              <p:nvPr/>
            </p:nvSpPr>
            <p:spPr>
              <a:xfrm>
                <a:off x="7059984" y="4172021"/>
                <a:ext cx="1158264" cy="594383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7C2D8FA-820F-4DCB-97A3-92E4DD959187}"/>
                  </a:ext>
                </a:extLst>
              </p:cNvPr>
              <p:cNvSpPr/>
              <p:nvPr/>
            </p:nvSpPr>
            <p:spPr>
              <a:xfrm>
                <a:off x="7033390" y="2023574"/>
                <a:ext cx="1177577" cy="522170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847BF89-C5A4-4E64-8422-D1588B847984}"/>
                  </a:ext>
                </a:extLst>
              </p:cNvPr>
              <p:cNvSpPr/>
              <p:nvPr/>
            </p:nvSpPr>
            <p:spPr>
              <a:xfrm>
                <a:off x="8659036" y="5405855"/>
                <a:ext cx="2784104" cy="445619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228600" lvl="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Blip>
                    <a:blip r:embed="rId5"/>
                  </a:buBlip>
                </a:pPr>
                <a:r>
                  <a:rPr lang="de-DE" sz="2400" dirty="0" err="1">
                    <a:solidFill>
                      <a:prstClr val="black"/>
                    </a:solidFill>
                  </a:rPr>
                  <a:t>sZDRmax</a:t>
                </a:r>
                <a:r>
                  <a:rPr lang="de-DE" sz="2400" dirty="0">
                    <a:solidFill>
                      <a:prstClr val="black"/>
                    </a:solidFill>
                  </a:rPr>
                  <a:t> </a:t>
                </a:r>
                <a:r>
                  <a:rPr lang="de-DE" sz="2400" dirty="0" err="1">
                    <a:solidFill>
                      <a:prstClr val="black"/>
                    </a:solidFill>
                  </a:rPr>
                  <a:t>is</a:t>
                </a:r>
                <a:r>
                  <a:rPr lang="de-DE" sz="2400" dirty="0">
                    <a:solidFill>
                      <a:prstClr val="black"/>
                    </a:solidFill>
                  </a:rPr>
                  <a:t> </a:t>
                </a:r>
                <a:r>
                  <a:rPr lang="de-DE" sz="2400" dirty="0" err="1">
                    <a:solidFill>
                      <a:prstClr val="black"/>
                    </a:solidFill>
                  </a:rPr>
                  <a:t>there</a:t>
                </a:r>
                <a:endParaRPr lang="de-DE" sz="24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7BA250D-B873-4F50-8323-AA5887F80288}"/>
                  </a:ext>
                </a:extLst>
              </p:cNvPr>
              <p:cNvCxnSpPr>
                <a:cxnSpLocks/>
                <a:stCxn id="45" idx="0"/>
                <a:endCxn id="28" idx="3"/>
              </p:cNvCxnSpPr>
              <p:nvPr/>
            </p:nvCxnSpPr>
            <p:spPr>
              <a:xfrm flipH="1" flipV="1">
                <a:off x="8218248" y="4469213"/>
                <a:ext cx="1832840" cy="936642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1070F76-D886-451A-8673-C80BE7115BF9}"/>
                  </a:ext>
                </a:extLst>
              </p:cNvPr>
              <p:cNvCxnSpPr>
                <a:cxnSpLocks/>
                <a:stCxn id="45" idx="0"/>
                <a:endCxn id="40" idx="3"/>
              </p:cNvCxnSpPr>
              <p:nvPr/>
            </p:nvCxnSpPr>
            <p:spPr>
              <a:xfrm flipH="1" flipV="1">
                <a:off x="8210967" y="2284659"/>
                <a:ext cx="1840121" cy="312119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95C317D-5774-4862-BBC9-A8F82837B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182" y="593706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7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3622-4897-49F4-A9F3-9C0E2ECD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10515599" cy="1117507"/>
          </a:xfrm>
        </p:spPr>
        <p:txBody>
          <a:bodyPr/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microphysical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signatures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dendritic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4D9E4-0028-4DA5-B97E-1991A562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033"/>
            <a:ext cx="7311492" cy="4970555"/>
          </a:xfrm>
        </p:spPr>
        <p:txBody>
          <a:bodyPr anchor="ctr"/>
          <a:lstStyle/>
          <a:p>
            <a:r>
              <a:rPr lang="de-DE" dirty="0"/>
              <a:t>Ice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sedimenting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DGL do not </a:t>
            </a:r>
            <a:r>
              <a:rPr lang="de-DE" dirty="0" err="1"/>
              <a:t>grow</a:t>
            </a:r>
            <a:r>
              <a:rPr lang="de-DE" dirty="0"/>
              <a:t> </a:t>
            </a:r>
            <a:r>
              <a:rPr lang="de-DE" dirty="0" err="1"/>
              <a:t>plate</a:t>
            </a:r>
            <a:r>
              <a:rPr lang="de-DE" dirty="0"/>
              <a:t>-like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mechanism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-15°C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enhanced</a:t>
            </a:r>
            <a:r>
              <a:rPr lang="de-DE" dirty="0"/>
              <a:t> ZDR and KDP in </a:t>
            </a:r>
            <a:r>
              <a:rPr lang="de-DE" dirty="0" err="1"/>
              <a:t>the</a:t>
            </a:r>
            <a:r>
              <a:rPr lang="de-DE" dirty="0"/>
              <a:t> DGL!</a:t>
            </a:r>
          </a:p>
          <a:p>
            <a:r>
              <a:rPr lang="de-DE" dirty="0"/>
              <a:t>Fragmentation </a:t>
            </a:r>
            <a:r>
              <a:rPr lang="de-DE" dirty="0" err="1"/>
              <a:t>is</a:t>
            </a:r>
            <a:r>
              <a:rPr lang="de-DE" dirty="0"/>
              <a:t> a promising </a:t>
            </a:r>
            <a:r>
              <a:rPr lang="de-DE" dirty="0" err="1"/>
              <a:t>candidate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Combining</a:t>
            </a:r>
            <a:r>
              <a:rPr lang="de-DE" dirty="0"/>
              <a:t> „</a:t>
            </a:r>
            <a:r>
              <a:rPr lang="de-DE" dirty="0" err="1"/>
              <a:t>research</a:t>
            </a:r>
            <a:r>
              <a:rPr lang="de-DE" dirty="0"/>
              <a:t>“ </a:t>
            </a:r>
            <a:r>
              <a:rPr lang="de-DE" dirty="0" err="1"/>
              <a:t>models</a:t>
            </a:r>
            <a:r>
              <a:rPr lang="de-DE" dirty="0"/>
              <a:t>,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and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A6DA3-BBA4-4E90-A398-18255718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13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455E5D-6A1E-4938-8F4B-881A64DC0035}"/>
              </a:ext>
            </a:extLst>
          </p:cNvPr>
          <p:cNvGrpSpPr>
            <a:grpSpLocks noChangeAspect="1"/>
          </p:cNvGrpSpPr>
          <p:nvPr/>
        </p:nvGrpSpPr>
        <p:grpSpPr>
          <a:xfrm>
            <a:off x="7957928" y="1190872"/>
            <a:ext cx="4130459" cy="4846320"/>
            <a:chOff x="3036923" y="-23970"/>
            <a:chExt cx="5865414" cy="68819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02D5B1-D54D-4FF8-B199-C4BC7ACC5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0" t="4230" r="19328" b="-606"/>
            <a:stretch/>
          </p:blipFill>
          <p:spPr>
            <a:xfrm>
              <a:off x="3513908" y="-23970"/>
              <a:ext cx="5388429" cy="68819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253CC1-5007-4863-9C2F-38809F4CC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" t="37302" r="98129" b="35801"/>
            <a:stretch/>
          </p:blipFill>
          <p:spPr>
            <a:xfrm>
              <a:off x="3036923" y="2239631"/>
              <a:ext cx="228599" cy="19206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0D1178-7BDC-46DA-A9F2-BF2C5D86E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" t="35991" r="94736" b="40582"/>
            <a:stretch/>
          </p:blipFill>
          <p:spPr>
            <a:xfrm>
              <a:off x="3262256" y="2239631"/>
              <a:ext cx="351303" cy="16728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C4BCDD-96DF-47A6-885F-AE7C20577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" t="35991" r="94736" b="40582"/>
            <a:stretch/>
          </p:blipFill>
          <p:spPr>
            <a:xfrm>
              <a:off x="3268787" y="4471216"/>
              <a:ext cx="351303" cy="16728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10376F4-0D03-455A-9C37-12BAFEF55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" t="35991" r="94736" b="40582"/>
            <a:stretch/>
          </p:blipFill>
          <p:spPr>
            <a:xfrm>
              <a:off x="3262257" y="-6531"/>
              <a:ext cx="351303" cy="1672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46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B6516-5FC1-48B2-876C-A8714F15D9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9600" dirty="0"/>
              <a:t>Anhang</a:t>
            </a:r>
            <a:endParaRPr lang="en-GB" sz="9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499E90-EAC2-4732-A93B-5375E81F11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429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694E9-48F3-4997-8B66-43305307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452E3D-D69E-4423-9430-A6D86BCCE37E}"/>
              </a:ext>
            </a:extLst>
          </p:cNvPr>
          <p:cNvSpPr/>
          <p:nvPr/>
        </p:nvSpPr>
        <p:spPr>
          <a:xfrm>
            <a:off x="287383" y="346166"/>
            <a:ext cx="11632474" cy="5793377"/>
          </a:xfrm>
          <a:prstGeom prst="rect">
            <a:avLst/>
          </a:prstGeom>
          <a:solidFill>
            <a:srgbClr val="2F8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/>
              <a:t>Take Home </a:t>
            </a:r>
            <a:r>
              <a:rPr lang="de-DE" sz="4000" b="1" dirty="0" err="1"/>
              <a:t>messages</a:t>
            </a:r>
            <a:r>
              <a:rPr lang="de-DE" sz="4000" b="1" dirty="0"/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600" dirty="0"/>
              <a:t>The </a:t>
            </a:r>
            <a:r>
              <a:rPr lang="de-DE" sz="3600" dirty="0" err="1"/>
              <a:t>second</a:t>
            </a:r>
            <a:r>
              <a:rPr lang="de-DE" sz="3600" dirty="0"/>
              <a:t> </a:t>
            </a:r>
            <a:r>
              <a:rPr lang="de-DE" sz="3600" dirty="0" err="1"/>
              <a:t>mode</a:t>
            </a:r>
            <a:r>
              <a:rPr lang="de-DE" sz="3600" dirty="0"/>
              <a:t> in </a:t>
            </a:r>
            <a:r>
              <a:rPr lang="de-DE" sz="3600" dirty="0" err="1"/>
              <a:t>the</a:t>
            </a:r>
            <a:r>
              <a:rPr lang="de-DE" sz="3600" dirty="0"/>
              <a:t> Doppler </a:t>
            </a:r>
            <a:r>
              <a:rPr lang="de-DE" sz="3600" dirty="0" err="1"/>
              <a:t>spectrum</a:t>
            </a:r>
            <a:r>
              <a:rPr lang="de-DE" sz="3600" dirty="0"/>
              <a:t> </a:t>
            </a:r>
            <a:r>
              <a:rPr lang="de-DE" sz="3600" dirty="0" err="1"/>
              <a:t>as</a:t>
            </a:r>
            <a:r>
              <a:rPr lang="de-DE" sz="3600" dirty="0"/>
              <a:t> </a:t>
            </a:r>
            <a:r>
              <a:rPr lang="de-DE" sz="3600" dirty="0" err="1"/>
              <a:t>well</a:t>
            </a:r>
            <a:r>
              <a:rPr lang="de-DE" sz="3600" dirty="0"/>
              <a:t> </a:t>
            </a:r>
            <a:r>
              <a:rPr lang="de-DE" sz="3600" dirty="0" err="1"/>
              <a:t>as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increase</a:t>
            </a:r>
            <a:r>
              <a:rPr lang="de-DE" sz="3600" dirty="0"/>
              <a:t> in </a:t>
            </a:r>
            <a:r>
              <a:rPr lang="de-DE" sz="3600" dirty="0" err="1"/>
              <a:t>sZDRmax</a:t>
            </a:r>
            <a:r>
              <a:rPr lang="de-DE" sz="3600" dirty="0"/>
              <a:t> </a:t>
            </a:r>
            <a:r>
              <a:rPr lang="de-DE" sz="3600" dirty="0" err="1"/>
              <a:t>appear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be</a:t>
            </a:r>
            <a:r>
              <a:rPr lang="de-DE" sz="3600" dirty="0"/>
              <a:t> a </a:t>
            </a:r>
            <a:r>
              <a:rPr lang="de-DE" sz="3600" dirty="0" err="1"/>
              <a:t>direct</a:t>
            </a:r>
            <a:r>
              <a:rPr lang="de-DE" sz="3600" dirty="0"/>
              <a:t> </a:t>
            </a:r>
            <a:r>
              <a:rPr lang="de-DE" sz="3600" dirty="0" err="1"/>
              <a:t>result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new</a:t>
            </a:r>
            <a:r>
              <a:rPr lang="de-DE" sz="3600" dirty="0"/>
              <a:t> </a:t>
            </a:r>
            <a:r>
              <a:rPr lang="de-DE" sz="3600" dirty="0" err="1"/>
              <a:t>production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ice</a:t>
            </a:r>
            <a:r>
              <a:rPr lang="de-DE" sz="3600" dirty="0"/>
              <a:t> </a:t>
            </a:r>
            <a:r>
              <a:rPr lang="de-DE" sz="3600" dirty="0" err="1"/>
              <a:t>particles</a:t>
            </a:r>
            <a:r>
              <a:rPr lang="de-DE" sz="3600" dirty="0"/>
              <a:t> </a:t>
            </a:r>
            <a:r>
              <a:rPr lang="de-DE" sz="3600" dirty="0" err="1"/>
              <a:t>within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DGL (</a:t>
            </a:r>
            <a:r>
              <a:rPr lang="de-DE" sz="3600" dirty="0" err="1"/>
              <a:t>primary</a:t>
            </a:r>
            <a:r>
              <a:rPr lang="de-DE" sz="3600" dirty="0"/>
              <a:t> and </a:t>
            </a:r>
            <a:r>
              <a:rPr lang="de-DE" sz="3600" dirty="0" err="1"/>
              <a:t>secondary</a:t>
            </a:r>
            <a:r>
              <a:rPr lang="de-DE" sz="3600" dirty="0"/>
              <a:t> </a:t>
            </a:r>
            <a:r>
              <a:rPr lang="de-DE" sz="3600" dirty="0" err="1"/>
              <a:t>ice</a:t>
            </a:r>
            <a:r>
              <a:rPr lang="de-DE" sz="3600" dirty="0"/>
              <a:t> </a:t>
            </a:r>
            <a:r>
              <a:rPr lang="de-DE" sz="3600" dirty="0" err="1"/>
              <a:t>production</a:t>
            </a:r>
            <a:r>
              <a:rPr lang="de-DE" sz="3600" dirty="0"/>
              <a:t>).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600" dirty="0"/>
              <a:t>Fragmentation </a:t>
            </a:r>
            <a:r>
              <a:rPr lang="de-DE" sz="3600" dirty="0" err="1"/>
              <a:t>is</a:t>
            </a:r>
            <a:r>
              <a:rPr lang="de-DE" sz="3600" dirty="0"/>
              <a:t> </a:t>
            </a:r>
            <a:r>
              <a:rPr lang="de-DE" sz="3600" dirty="0" err="1"/>
              <a:t>needed</a:t>
            </a:r>
            <a:r>
              <a:rPr lang="de-DE" sz="3600" dirty="0"/>
              <a:t> in </a:t>
            </a:r>
            <a:r>
              <a:rPr lang="de-DE" sz="3600" dirty="0" err="1"/>
              <a:t>order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produce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large </a:t>
            </a:r>
            <a:r>
              <a:rPr lang="de-DE" sz="3600" dirty="0" err="1"/>
              <a:t>increase</a:t>
            </a:r>
            <a:r>
              <a:rPr lang="de-DE" sz="3600" dirty="0"/>
              <a:t> in KDP. 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600" dirty="0"/>
              <a:t>Ice </a:t>
            </a:r>
            <a:r>
              <a:rPr lang="de-DE" sz="3600" dirty="0" err="1"/>
              <a:t>crystals</a:t>
            </a:r>
            <a:r>
              <a:rPr lang="de-DE" sz="3600" dirty="0"/>
              <a:t> </a:t>
            </a:r>
            <a:r>
              <a:rPr lang="de-DE" sz="3600" dirty="0" err="1"/>
              <a:t>sedimenting</a:t>
            </a:r>
            <a:r>
              <a:rPr lang="de-DE" sz="3600" dirty="0"/>
              <a:t> </a:t>
            </a:r>
            <a:r>
              <a:rPr lang="de-DE" sz="3600" dirty="0" err="1"/>
              <a:t>into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dendritic</a:t>
            </a:r>
            <a:r>
              <a:rPr lang="de-DE" sz="3600" dirty="0"/>
              <a:t> </a:t>
            </a:r>
            <a:r>
              <a:rPr lang="de-DE" sz="3600" dirty="0" err="1"/>
              <a:t>growth</a:t>
            </a:r>
            <a:r>
              <a:rPr lang="de-DE" sz="3600" dirty="0"/>
              <a:t> </a:t>
            </a:r>
            <a:r>
              <a:rPr lang="de-DE" sz="3600" dirty="0" err="1"/>
              <a:t>layer</a:t>
            </a:r>
            <a:r>
              <a:rPr lang="de-DE" sz="3600" dirty="0"/>
              <a:t> do not </a:t>
            </a:r>
            <a:r>
              <a:rPr lang="de-DE" sz="3600" dirty="0" err="1"/>
              <a:t>explain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main</a:t>
            </a:r>
            <a:r>
              <a:rPr lang="de-DE" sz="3600" dirty="0"/>
              <a:t> DGL </a:t>
            </a:r>
            <a:r>
              <a:rPr lang="de-DE" sz="3600" dirty="0" err="1"/>
              <a:t>features</a:t>
            </a:r>
            <a:r>
              <a:rPr lang="de-DE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3815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4295-F6C3-410D-99A9-4F17D64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Primary </a:t>
            </a:r>
            <a:r>
              <a:rPr lang="de-DE" dirty="0" err="1"/>
              <a:t>nucleation</a:t>
            </a:r>
            <a:r>
              <a:rPr lang="de-DE" dirty="0"/>
              <a:t> in DGL </a:t>
            </a:r>
            <a:r>
              <a:rPr lang="de-DE" dirty="0" err="1"/>
              <a:t>produces</a:t>
            </a:r>
            <a:r>
              <a:rPr lang="de-DE" dirty="0"/>
              <a:t> </a:t>
            </a:r>
            <a:r>
              <a:rPr lang="de-DE" dirty="0" err="1"/>
              <a:t>plate</a:t>
            </a:r>
            <a:r>
              <a:rPr lang="de-DE" dirty="0"/>
              <a:t>-like </a:t>
            </a:r>
            <a:r>
              <a:rPr lang="de-DE" dirty="0" err="1"/>
              <a:t>particles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9F34-C503-4E56-943C-268CF3E33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5397363"/>
            <a:ext cx="10515600" cy="937673"/>
          </a:xfrm>
        </p:spPr>
        <p:txBody>
          <a:bodyPr/>
          <a:lstStyle/>
          <a:p>
            <a:r>
              <a:rPr lang="de-DE" dirty="0" err="1"/>
              <a:t>McSnow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reproduce</a:t>
            </a:r>
            <a:r>
              <a:rPr lang="de-DE" dirty="0"/>
              <a:t> (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)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variables!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?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9A07-B6EC-4B6C-AAF7-800EB634502A}"/>
              </a:ext>
            </a:extLst>
          </p:cNvPr>
          <p:cNvSpPr txBox="1"/>
          <p:nvPr/>
        </p:nvSpPr>
        <p:spPr>
          <a:xfrm>
            <a:off x="10742364" y="1382624"/>
            <a:ext cx="680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Obs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9DDC1-1D95-4626-B70C-DF05B605E71E}"/>
              </a:ext>
            </a:extLst>
          </p:cNvPr>
          <p:cNvSpPr txBox="1"/>
          <p:nvPr/>
        </p:nvSpPr>
        <p:spPr>
          <a:xfrm>
            <a:off x="10697969" y="3467048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Sim</a:t>
            </a:r>
            <a:endParaRPr lang="en-US" sz="24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435B31-D1AC-48CF-A177-C86F92AF4FA1}"/>
              </a:ext>
            </a:extLst>
          </p:cNvPr>
          <p:cNvGrpSpPr>
            <a:grpSpLocks noChangeAspect="1"/>
          </p:cNvGrpSpPr>
          <p:nvPr/>
        </p:nvGrpSpPr>
        <p:grpSpPr>
          <a:xfrm>
            <a:off x="1092206" y="736739"/>
            <a:ext cx="9575965" cy="4480560"/>
            <a:chOff x="1810659" y="953695"/>
            <a:chExt cx="9143271" cy="42781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FFA352-2C35-4F90-965A-90E75A971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1" t="97181" r="1" b="51"/>
            <a:stretch/>
          </p:blipFill>
          <p:spPr>
            <a:xfrm>
              <a:off x="2351313" y="4937036"/>
              <a:ext cx="8602617" cy="2947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20A941-920D-4926-A99C-442717225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2" t="2574" b="60012"/>
            <a:stretch/>
          </p:blipFill>
          <p:spPr>
            <a:xfrm>
              <a:off x="2351313" y="953695"/>
              <a:ext cx="8602617" cy="39840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12560C-E5A9-4332-B295-206E47869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53" r="97778" b="41966"/>
            <a:stretch/>
          </p:blipFill>
          <p:spPr>
            <a:xfrm>
              <a:off x="1810659" y="2015418"/>
              <a:ext cx="236629" cy="17656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00BE2F-5385-4E45-953E-D030E5715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" t="41452" r="94754" b="42791"/>
            <a:stretch/>
          </p:blipFill>
          <p:spPr>
            <a:xfrm>
              <a:off x="2031995" y="3059482"/>
              <a:ext cx="358964" cy="167778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ECA7F4-9F2E-479F-A3BF-B10F14458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" t="41452" r="94754" b="42791"/>
            <a:stretch/>
          </p:blipFill>
          <p:spPr>
            <a:xfrm>
              <a:off x="2038939" y="1010133"/>
              <a:ext cx="358965" cy="1677782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142B5FA-EC7E-4A86-8726-3087B9C08B35}"/>
              </a:ext>
            </a:extLst>
          </p:cNvPr>
          <p:cNvSpPr/>
          <p:nvPr/>
        </p:nvSpPr>
        <p:spPr>
          <a:xfrm>
            <a:off x="1738917" y="1889081"/>
            <a:ext cx="716899" cy="623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2AAB81-C5C7-4E17-87AD-722FBCDBF9FC}"/>
              </a:ext>
            </a:extLst>
          </p:cNvPr>
          <p:cNvSpPr/>
          <p:nvPr/>
        </p:nvSpPr>
        <p:spPr>
          <a:xfrm>
            <a:off x="1738916" y="4064575"/>
            <a:ext cx="978158" cy="623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F51D4-0FEF-44C2-90EB-6708E469BC5F}"/>
              </a:ext>
            </a:extLst>
          </p:cNvPr>
          <p:cNvSpPr/>
          <p:nvPr/>
        </p:nvSpPr>
        <p:spPr>
          <a:xfrm>
            <a:off x="4114799" y="4064575"/>
            <a:ext cx="326571" cy="4421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5391B3-0D33-4E61-AB71-4BDC8E7D75F0}"/>
              </a:ext>
            </a:extLst>
          </p:cNvPr>
          <p:cNvSpPr/>
          <p:nvPr/>
        </p:nvSpPr>
        <p:spPr>
          <a:xfrm>
            <a:off x="4214948" y="1949856"/>
            <a:ext cx="326571" cy="4421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64CDA3-661D-42D4-A6D6-180457315022}"/>
              </a:ext>
            </a:extLst>
          </p:cNvPr>
          <p:cNvSpPr/>
          <p:nvPr/>
        </p:nvSpPr>
        <p:spPr>
          <a:xfrm>
            <a:off x="7204166" y="1949413"/>
            <a:ext cx="764177" cy="442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1C871D-2458-493A-B9F7-D698CB336604}"/>
              </a:ext>
            </a:extLst>
          </p:cNvPr>
          <p:cNvSpPr/>
          <p:nvPr/>
        </p:nvSpPr>
        <p:spPr>
          <a:xfrm>
            <a:off x="7330440" y="4034706"/>
            <a:ext cx="1166949" cy="565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E6ACC1-4FB6-42AF-8FC8-D281F2874E01}"/>
              </a:ext>
            </a:extLst>
          </p:cNvPr>
          <p:cNvSpPr/>
          <p:nvPr/>
        </p:nvSpPr>
        <p:spPr>
          <a:xfrm>
            <a:off x="9392194" y="4042553"/>
            <a:ext cx="733818" cy="565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7922C2-DE81-49B6-BF45-63EF45B2A4DB}"/>
              </a:ext>
            </a:extLst>
          </p:cNvPr>
          <p:cNvSpPr/>
          <p:nvPr/>
        </p:nvSpPr>
        <p:spPr>
          <a:xfrm>
            <a:off x="9413968" y="1904656"/>
            <a:ext cx="733818" cy="565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7361DE-891A-461B-A83F-95071429004A}"/>
              </a:ext>
            </a:extLst>
          </p:cNvPr>
          <p:cNvSpPr txBox="1"/>
          <p:nvPr/>
        </p:nvSpPr>
        <p:spPr>
          <a:xfrm>
            <a:off x="3271803" y="578992"/>
            <a:ext cx="1570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Ka-Band, 90°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ACC464-69DD-470D-A120-C2F6F5C5D97D}"/>
              </a:ext>
            </a:extLst>
          </p:cNvPr>
          <p:cNvSpPr txBox="1"/>
          <p:nvPr/>
        </p:nvSpPr>
        <p:spPr>
          <a:xfrm>
            <a:off x="5444957" y="578992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W-Band, 30°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82883-F647-46C1-8203-57363B2733EB}"/>
              </a:ext>
            </a:extLst>
          </p:cNvPr>
          <p:cNvSpPr txBox="1"/>
          <p:nvPr/>
        </p:nvSpPr>
        <p:spPr>
          <a:xfrm>
            <a:off x="8664649" y="578992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W-Band, 30°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16E401-2BD3-4DC6-BE75-6A7F02063B18}"/>
              </a:ext>
            </a:extLst>
          </p:cNvPr>
          <p:cNvSpPr txBox="1"/>
          <p:nvPr/>
        </p:nvSpPr>
        <p:spPr>
          <a:xfrm>
            <a:off x="7008971" y="578992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W-Band, 30°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119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B315-66B5-44AD-98F5-00FCB134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Forward </a:t>
            </a:r>
            <a:r>
              <a:rPr lang="de-DE" dirty="0" err="1"/>
              <a:t>simulations</a:t>
            </a:r>
            <a:r>
              <a:rPr lang="de-DE" dirty="0"/>
              <a:t>: DDA LUTs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86197-38DC-4B53-ADBC-493619D65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„Problem“: </a:t>
            </a:r>
            <a:r>
              <a:rPr lang="de-DE" dirty="0" err="1"/>
              <a:t>McSnow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u="sng" dirty="0" err="1"/>
              <a:t>consistently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Radar Space!</a:t>
            </a:r>
          </a:p>
          <a:p>
            <a:r>
              <a:rPr lang="de-DE" dirty="0"/>
              <a:t>Solution: DDA LUTs </a:t>
            </a:r>
            <a:r>
              <a:rPr lang="de-DE" dirty="0" err="1"/>
              <a:t>of</a:t>
            </a:r>
            <a:r>
              <a:rPr lang="de-DE" dirty="0"/>
              <a:t> a large </a:t>
            </a:r>
            <a:r>
              <a:rPr lang="de-DE" dirty="0" err="1"/>
              <a:t>variety</a:t>
            </a:r>
            <a:r>
              <a:rPr lang="de-DE" dirty="0"/>
              <a:t> (</a:t>
            </a:r>
            <a:r>
              <a:rPr lang="de-DE" dirty="0" err="1"/>
              <a:t>approx</a:t>
            </a:r>
            <a:r>
              <a:rPr lang="de-DE" dirty="0"/>
              <a:t>. 1500)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  <a:p>
            <a:pPr lvl="1"/>
            <a:r>
              <a:rPr lang="de-DE" dirty="0" err="1"/>
              <a:t>Dendritic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crystals</a:t>
            </a:r>
            <a:endParaRPr lang="de-DE" dirty="0"/>
          </a:p>
          <a:p>
            <a:pPr lvl="1"/>
            <a:r>
              <a:rPr lang="de-DE" dirty="0" err="1"/>
              <a:t>Columnar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crystals</a:t>
            </a:r>
            <a:endParaRPr lang="de-DE" dirty="0"/>
          </a:p>
          <a:p>
            <a:pPr lvl="1"/>
            <a:r>
              <a:rPr lang="de-DE" dirty="0"/>
              <a:t>Aggregates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varying</a:t>
            </a:r>
            <a:r>
              <a:rPr lang="de-DE" dirty="0"/>
              <a:t> monomer </a:t>
            </a:r>
            <a:r>
              <a:rPr lang="de-DE" dirty="0" err="1"/>
              <a:t>habits</a:t>
            </a:r>
            <a:r>
              <a:rPr lang="de-DE" dirty="0"/>
              <a:t> and </a:t>
            </a:r>
            <a:r>
              <a:rPr lang="de-DE" dirty="0" err="1"/>
              <a:t>riming</a:t>
            </a:r>
            <a:r>
              <a:rPr lang="de-DE" dirty="0"/>
              <a:t> </a:t>
            </a:r>
            <a:r>
              <a:rPr lang="de-DE" dirty="0" err="1"/>
              <a:t>degree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AC03C-A637-4462-9A14-ACB33BCF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17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991037-AFFE-4D29-8857-4AF01EA4C92C}"/>
              </a:ext>
            </a:extLst>
          </p:cNvPr>
          <p:cNvGrpSpPr/>
          <p:nvPr/>
        </p:nvGrpSpPr>
        <p:grpSpPr>
          <a:xfrm>
            <a:off x="1880936" y="1366581"/>
            <a:ext cx="8004491" cy="2643716"/>
            <a:chOff x="920816" y="1307798"/>
            <a:chExt cx="8004491" cy="26437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B845A2-9F99-4E39-82A1-EA9839851B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0816" y="1307798"/>
              <a:ext cx="8004491" cy="2643716"/>
              <a:chOff x="600809" y="1408234"/>
              <a:chExt cx="6779445" cy="223910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5BABA75-B100-4C65-852F-9A2A031A3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4100" b="50836"/>
              <a:stretch/>
            </p:blipFill>
            <p:spPr>
              <a:xfrm>
                <a:off x="600809" y="1408234"/>
                <a:ext cx="2452494" cy="223910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BABABB7-10E0-4F86-913A-904D308C68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08" t="50522" r="32818" b="1634"/>
              <a:stretch/>
            </p:blipFill>
            <p:spPr>
              <a:xfrm>
                <a:off x="5264238" y="1468316"/>
                <a:ext cx="2116016" cy="21790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922ECC-F903-4256-9A68-6F266D96D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22" r="403" b="50836"/>
            <a:stretch/>
          </p:blipFill>
          <p:spPr>
            <a:xfrm>
              <a:off x="3775167" y="1307798"/>
              <a:ext cx="2651760" cy="2643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F03D6F78-4C15-4A8C-93A4-892EB97871F8}"/>
              </a:ext>
            </a:extLst>
          </p:cNvPr>
          <p:cNvGrpSpPr>
            <a:grpSpLocks noChangeAspect="1"/>
          </p:cNvGrpSpPr>
          <p:nvPr/>
        </p:nvGrpSpPr>
        <p:grpSpPr>
          <a:xfrm>
            <a:off x="1789601" y="719495"/>
            <a:ext cx="8206836" cy="3839949"/>
            <a:chOff x="1810659" y="953695"/>
            <a:chExt cx="9143271" cy="427810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5D5DD19-E324-4A63-971A-215C4C52B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1" t="97181" r="1" b="51"/>
            <a:stretch/>
          </p:blipFill>
          <p:spPr>
            <a:xfrm>
              <a:off x="2351313" y="4937036"/>
              <a:ext cx="8602617" cy="2947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F9E158D-78E9-422D-A16F-8D3BC474C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2" t="2574" b="60012"/>
            <a:stretch/>
          </p:blipFill>
          <p:spPr>
            <a:xfrm>
              <a:off x="2351313" y="953695"/>
              <a:ext cx="8602617" cy="398406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4C497A8-4365-4CC1-9278-3DC1D59F4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53" r="97778" b="41966"/>
            <a:stretch/>
          </p:blipFill>
          <p:spPr>
            <a:xfrm>
              <a:off x="1810659" y="2015418"/>
              <a:ext cx="236629" cy="176561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D12F663-9C0C-430B-8FD3-66A38167E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" t="41452" r="94754" b="42791"/>
            <a:stretch/>
          </p:blipFill>
          <p:spPr>
            <a:xfrm>
              <a:off x="2031995" y="3059482"/>
              <a:ext cx="358964" cy="167778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E19500-FA55-4AD4-8163-E582C417F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" t="41452" r="94754" b="42791"/>
            <a:stretch/>
          </p:blipFill>
          <p:spPr>
            <a:xfrm>
              <a:off x="2038939" y="1010133"/>
              <a:ext cx="358965" cy="167778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214295-F6C3-410D-99A9-4F17D64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Primary </a:t>
            </a:r>
            <a:r>
              <a:rPr lang="de-DE" dirty="0" err="1"/>
              <a:t>nucleation</a:t>
            </a:r>
            <a:r>
              <a:rPr lang="de-DE" dirty="0"/>
              <a:t> in DGL </a:t>
            </a:r>
            <a:r>
              <a:rPr lang="de-DE" dirty="0" err="1"/>
              <a:t>produces</a:t>
            </a:r>
            <a:r>
              <a:rPr lang="de-DE" dirty="0"/>
              <a:t> </a:t>
            </a:r>
            <a:r>
              <a:rPr lang="de-DE" dirty="0" err="1"/>
              <a:t>plate</a:t>
            </a:r>
            <a:r>
              <a:rPr lang="de-DE" dirty="0"/>
              <a:t>-like </a:t>
            </a:r>
            <a:r>
              <a:rPr lang="de-DE" dirty="0" err="1"/>
              <a:t>particles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9A07-B6EC-4B6C-AAF7-800EB634502A}"/>
              </a:ext>
            </a:extLst>
          </p:cNvPr>
          <p:cNvSpPr txBox="1"/>
          <p:nvPr/>
        </p:nvSpPr>
        <p:spPr>
          <a:xfrm>
            <a:off x="10197499" y="1241941"/>
            <a:ext cx="680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Obs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9DDC1-1D95-4626-B70C-DF05B605E71E}"/>
              </a:ext>
            </a:extLst>
          </p:cNvPr>
          <p:cNvSpPr txBox="1"/>
          <p:nvPr/>
        </p:nvSpPr>
        <p:spPr>
          <a:xfrm>
            <a:off x="10181740" y="3103908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Sim</a:t>
            </a:r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73DCFA-5C6C-4B73-AB82-CF2B8EF1767E}"/>
              </a:ext>
            </a:extLst>
          </p:cNvPr>
          <p:cNvSpPr/>
          <p:nvPr/>
        </p:nvSpPr>
        <p:spPr>
          <a:xfrm>
            <a:off x="2380230" y="1703606"/>
            <a:ext cx="627017" cy="3853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E5232-D860-48DC-83F5-8CAC75B43EDB}"/>
              </a:ext>
            </a:extLst>
          </p:cNvPr>
          <p:cNvSpPr/>
          <p:nvPr/>
        </p:nvSpPr>
        <p:spPr>
          <a:xfrm>
            <a:off x="2374693" y="3645592"/>
            <a:ext cx="790303" cy="3853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5F2D1A-4EE5-4E33-8DBF-070587D66DBD}"/>
              </a:ext>
            </a:extLst>
          </p:cNvPr>
          <p:cNvSpPr/>
          <p:nvPr/>
        </p:nvSpPr>
        <p:spPr>
          <a:xfrm>
            <a:off x="61212" y="4697262"/>
            <a:ext cx="3931921" cy="16208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74320" lvl="0" indent="-274320">
              <a:buBlip>
                <a:blip r:embed="rId3"/>
              </a:buBlip>
            </a:pPr>
            <a:r>
              <a:rPr lang="de-DE" sz="2000" dirty="0" err="1">
                <a:solidFill>
                  <a:prstClr val="black"/>
                </a:solidFill>
              </a:rPr>
              <a:t>Strength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DWR in DGL </a:t>
            </a:r>
            <a:r>
              <a:rPr lang="de-DE" sz="2000" dirty="0" err="1">
                <a:solidFill>
                  <a:prstClr val="black"/>
                </a:solidFill>
              </a:rPr>
              <a:t>is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similar</a:t>
            </a:r>
            <a:endParaRPr lang="de-DE" sz="2000" dirty="0">
              <a:solidFill>
                <a:prstClr val="black"/>
              </a:solidFill>
            </a:endParaRPr>
          </a:p>
          <a:p>
            <a:pPr marL="274320" lvl="0" indent="-274320">
              <a:buBlip>
                <a:blip r:embed="rId3"/>
              </a:buBlip>
            </a:pPr>
            <a:r>
              <a:rPr lang="de-DE" sz="2000" dirty="0">
                <a:solidFill>
                  <a:schemeClr val="tx1"/>
                </a:solidFill>
              </a:rPr>
              <a:t>DWR </a:t>
            </a:r>
            <a:r>
              <a:rPr lang="de-DE" sz="2000" dirty="0" err="1">
                <a:solidFill>
                  <a:schemeClr val="tx1"/>
                </a:solidFill>
              </a:rPr>
              <a:t>peak</a:t>
            </a:r>
            <a:r>
              <a:rPr lang="de-DE" sz="2000" dirty="0">
                <a:solidFill>
                  <a:schemeClr val="tx1"/>
                </a:solidFill>
              </a:rPr>
              <a:t>:</a:t>
            </a:r>
          </a:p>
          <a:p>
            <a:pPr marL="640080" lvl="1" indent="-274320">
              <a:buBlip>
                <a:blip r:embed="rId3"/>
              </a:buBlip>
            </a:pPr>
            <a:r>
              <a:rPr lang="de-DE" dirty="0">
                <a:solidFill>
                  <a:schemeClr val="tx1"/>
                </a:solidFill>
              </a:rPr>
              <a:t>at </a:t>
            </a:r>
            <a:r>
              <a:rPr lang="de-DE" dirty="0" err="1">
                <a:solidFill>
                  <a:schemeClr val="tx1"/>
                </a:solidFill>
              </a:rPr>
              <a:t>wrong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temperature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marL="640080" lvl="1" indent="-274320">
              <a:buBlip>
                <a:blip r:embed="rId3"/>
              </a:buBlip>
            </a:pPr>
            <a:r>
              <a:rPr lang="de-DE" dirty="0" err="1">
                <a:solidFill>
                  <a:schemeClr val="tx1"/>
                </a:solidFill>
              </a:rPr>
              <a:t>too</a:t>
            </a:r>
            <a:r>
              <a:rPr lang="de-DE" dirty="0">
                <a:solidFill>
                  <a:schemeClr val="tx1"/>
                </a:solidFill>
              </a:rPr>
              <a:t> strong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Is</a:t>
            </a: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sublimation</a:t>
            </a: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 at </a:t>
            </a:r>
            <a:r>
              <a:rPr 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correct</a:t>
            </a: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height</a:t>
            </a: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?</a:t>
            </a: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B6F3E80-10BC-4CEE-9743-EF554EDE7BEA}"/>
              </a:ext>
            </a:extLst>
          </p:cNvPr>
          <p:cNvCxnSpPr>
            <a:cxnSpLocks/>
            <a:stCxn id="6" idx="0"/>
            <a:endCxn id="5" idx="1"/>
          </p:cNvCxnSpPr>
          <p:nvPr/>
        </p:nvCxnSpPr>
        <p:spPr>
          <a:xfrm flipV="1">
            <a:off x="2027173" y="1896284"/>
            <a:ext cx="353057" cy="2800978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A16BF7-9D82-45CC-A398-A7DF5D6F7CB4}"/>
              </a:ext>
            </a:extLst>
          </p:cNvPr>
          <p:cNvCxnSpPr>
            <a:cxnSpLocks/>
            <a:stCxn id="6" idx="0"/>
            <a:endCxn id="21" idx="1"/>
          </p:cNvCxnSpPr>
          <p:nvPr/>
        </p:nvCxnSpPr>
        <p:spPr>
          <a:xfrm flipV="1">
            <a:off x="2027173" y="3838270"/>
            <a:ext cx="347520" cy="858992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0E4E0E7-071B-470E-A26A-D2EAD2A7187B}"/>
              </a:ext>
            </a:extLst>
          </p:cNvPr>
          <p:cNvSpPr/>
          <p:nvPr/>
        </p:nvSpPr>
        <p:spPr>
          <a:xfrm>
            <a:off x="4152504" y="4697262"/>
            <a:ext cx="3421337" cy="16208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74320" lvl="0" indent="-274320">
              <a:buBlip>
                <a:blip r:embed="rId3"/>
              </a:buBlip>
            </a:pPr>
            <a:r>
              <a:rPr lang="de-DE" sz="2000" dirty="0" err="1">
                <a:solidFill>
                  <a:prstClr val="black"/>
                </a:solidFill>
              </a:rPr>
              <a:t>Strength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KDP </a:t>
            </a:r>
            <a:r>
              <a:rPr lang="de-DE" sz="2000" dirty="0" err="1">
                <a:solidFill>
                  <a:prstClr val="black"/>
                </a:solidFill>
              </a:rPr>
              <a:t>is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massively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underestimated</a:t>
            </a:r>
            <a:endParaRPr lang="de-DE" sz="2000" dirty="0">
              <a:solidFill>
                <a:prstClr val="black"/>
              </a:solidFill>
            </a:endParaRPr>
          </a:p>
          <a:p>
            <a:pPr marL="274320" lvl="0" indent="-274320">
              <a:buBlip>
                <a:blip r:embed="rId3"/>
              </a:buBlip>
            </a:pPr>
            <a:r>
              <a:rPr lang="de-DE" sz="2000" dirty="0" err="1">
                <a:solidFill>
                  <a:prstClr val="black"/>
                </a:solidFill>
              </a:rPr>
              <a:t>Concentration</a:t>
            </a:r>
            <a:r>
              <a:rPr lang="de-DE" sz="2000" dirty="0">
                <a:solidFill>
                  <a:prstClr val="black"/>
                </a:solidFill>
              </a:rPr>
              <a:t> (and </a:t>
            </a:r>
            <a:r>
              <a:rPr lang="de-DE" sz="2000" dirty="0" err="1">
                <a:solidFill>
                  <a:prstClr val="black"/>
                </a:solidFill>
              </a:rPr>
              <a:t>size</a:t>
            </a:r>
            <a:r>
              <a:rPr lang="de-DE" sz="2000" dirty="0">
                <a:solidFill>
                  <a:prstClr val="black"/>
                </a:solidFill>
              </a:rPr>
              <a:t>)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particles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underestimated</a:t>
            </a:r>
            <a:r>
              <a:rPr lang="de-DE" sz="2000" dirty="0">
                <a:solidFill>
                  <a:prstClr val="black"/>
                </a:solidFill>
              </a:rPr>
              <a:t>?</a:t>
            </a: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F72326-ACAB-45A7-9A22-980904DB7534}"/>
              </a:ext>
            </a:extLst>
          </p:cNvPr>
          <p:cNvSpPr/>
          <p:nvPr/>
        </p:nvSpPr>
        <p:spPr>
          <a:xfrm>
            <a:off x="5597928" y="1713133"/>
            <a:ext cx="1038082" cy="526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57EC95-85EF-4A82-A31B-0ECC83D52263}"/>
              </a:ext>
            </a:extLst>
          </p:cNvPr>
          <p:cNvSpPr/>
          <p:nvPr/>
        </p:nvSpPr>
        <p:spPr>
          <a:xfrm>
            <a:off x="5578364" y="3481758"/>
            <a:ext cx="304372" cy="577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08CD1C-8AD9-4F5D-845B-1368289F5A30}"/>
              </a:ext>
            </a:extLst>
          </p:cNvPr>
          <p:cNvCxnSpPr>
            <a:cxnSpLocks/>
            <a:stCxn id="30" idx="0"/>
            <a:endCxn id="32" idx="2"/>
          </p:cNvCxnSpPr>
          <p:nvPr/>
        </p:nvCxnSpPr>
        <p:spPr>
          <a:xfrm flipH="1" flipV="1">
            <a:off x="5730550" y="4059272"/>
            <a:ext cx="132623" cy="63799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60605D-FD51-460D-AF82-A2B9C8A225C8}"/>
              </a:ext>
            </a:extLst>
          </p:cNvPr>
          <p:cNvCxnSpPr>
            <a:cxnSpLocks/>
            <a:stCxn id="30" idx="0"/>
            <a:endCxn id="31" idx="2"/>
          </p:cNvCxnSpPr>
          <p:nvPr/>
        </p:nvCxnSpPr>
        <p:spPr>
          <a:xfrm flipV="1">
            <a:off x="5863173" y="2239345"/>
            <a:ext cx="253796" cy="245791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E41F147-A362-4EC7-A63A-429182AA210B}"/>
              </a:ext>
            </a:extLst>
          </p:cNvPr>
          <p:cNvSpPr/>
          <p:nvPr/>
        </p:nvSpPr>
        <p:spPr>
          <a:xfrm>
            <a:off x="7733212" y="4690731"/>
            <a:ext cx="4396124" cy="16208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74320" lvl="0" indent="-274320">
              <a:buBlip>
                <a:blip r:embed="rId3"/>
              </a:buBlip>
            </a:pPr>
            <a:r>
              <a:rPr lang="de-DE" sz="2000" dirty="0" err="1">
                <a:solidFill>
                  <a:prstClr val="black"/>
                </a:solidFill>
              </a:rPr>
              <a:t>Strength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sZDRmax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is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overestimated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</a:p>
          <a:p>
            <a:pPr marL="731520" lvl="1" indent="-274320">
              <a:buBlip>
                <a:blip r:embed="rId3"/>
              </a:buBlip>
            </a:pPr>
            <a:r>
              <a:rPr lang="de-DE" dirty="0" err="1">
                <a:solidFill>
                  <a:prstClr val="black"/>
                </a:solidFill>
              </a:rPr>
              <a:t>no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wobbling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of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particles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assumed</a:t>
            </a:r>
            <a:endParaRPr lang="de-DE" dirty="0">
              <a:solidFill>
                <a:prstClr val="black"/>
              </a:solidFill>
            </a:endParaRPr>
          </a:p>
          <a:p>
            <a:pPr marL="274320" lvl="0" indent="-274320">
              <a:buBlip>
                <a:blip r:embed="rId3"/>
              </a:buBlip>
            </a:pPr>
            <a:r>
              <a:rPr lang="de-DE" sz="2000" dirty="0">
                <a:solidFill>
                  <a:prstClr val="black"/>
                </a:solidFill>
              </a:rPr>
              <a:t>Peak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sZDRmax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is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too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wide</a:t>
            </a:r>
            <a:endParaRPr lang="de-DE" sz="2000" dirty="0">
              <a:solidFill>
                <a:prstClr val="black"/>
              </a:solidFill>
            </a:endParaRPr>
          </a:p>
          <a:p>
            <a:pPr marL="731520" lvl="1" indent="-274320">
              <a:buBlip>
                <a:blip r:embed="rId3"/>
              </a:buBlip>
            </a:pPr>
            <a:r>
              <a:rPr lang="de-DE" dirty="0">
                <a:solidFill>
                  <a:prstClr val="black"/>
                </a:solidFill>
              </a:rPr>
              <a:t>Aggregation </a:t>
            </a:r>
            <a:r>
              <a:rPr lang="de-DE" dirty="0" err="1">
                <a:solidFill>
                  <a:prstClr val="black"/>
                </a:solidFill>
              </a:rPr>
              <a:t>is</a:t>
            </a:r>
            <a:r>
              <a:rPr lang="de-DE" dirty="0">
                <a:solidFill>
                  <a:prstClr val="black"/>
                </a:solidFill>
              </a:rPr>
              <a:t> not fast </a:t>
            </a:r>
            <a:r>
              <a:rPr lang="de-DE" dirty="0" err="1">
                <a:solidFill>
                  <a:prstClr val="black"/>
                </a:solidFill>
              </a:rPr>
              <a:t>enough</a:t>
            </a:r>
            <a:r>
              <a:rPr lang="de-DE" dirty="0">
                <a:solidFill>
                  <a:prstClr val="black"/>
                </a:solidFill>
              </a:rPr>
              <a:t>?</a:t>
            </a:r>
          </a:p>
          <a:p>
            <a:pPr marL="731520" lvl="1" indent="-274320">
              <a:buBlip>
                <a:blip r:embed="rId3"/>
              </a:buBlip>
            </a:pPr>
            <a:r>
              <a:rPr lang="de-DE" dirty="0" err="1">
                <a:solidFill>
                  <a:prstClr val="black"/>
                </a:solidFill>
              </a:rPr>
              <a:t>Does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turbulence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play</a:t>
            </a:r>
            <a:r>
              <a:rPr lang="de-DE" dirty="0">
                <a:solidFill>
                  <a:prstClr val="black"/>
                </a:solidFill>
              </a:rPr>
              <a:t> a </a:t>
            </a:r>
            <a:r>
              <a:rPr lang="de-DE" dirty="0" err="1">
                <a:solidFill>
                  <a:prstClr val="black"/>
                </a:solidFill>
              </a:rPr>
              <a:t>role</a:t>
            </a:r>
            <a:r>
              <a:rPr lang="de-DE" dirty="0">
                <a:solidFill>
                  <a:prstClr val="black"/>
                </a:solidFill>
              </a:rPr>
              <a:t>?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CADC98-175D-49FD-904D-8FE6D464B15A}"/>
              </a:ext>
            </a:extLst>
          </p:cNvPr>
          <p:cNvSpPr/>
          <p:nvPr/>
        </p:nvSpPr>
        <p:spPr>
          <a:xfrm>
            <a:off x="6929081" y="1729510"/>
            <a:ext cx="771218" cy="38535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D8F85C-AE8F-4046-9113-2F4A6DE41E8E}"/>
              </a:ext>
            </a:extLst>
          </p:cNvPr>
          <p:cNvSpPr/>
          <p:nvPr/>
        </p:nvSpPr>
        <p:spPr>
          <a:xfrm>
            <a:off x="7096315" y="3565573"/>
            <a:ext cx="976531" cy="47306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DCF7707-C795-439A-B23C-6CC85FD652A5}"/>
              </a:ext>
            </a:extLst>
          </p:cNvPr>
          <p:cNvCxnSpPr>
            <a:cxnSpLocks/>
            <a:stCxn id="39" idx="0"/>
            <a:endCxn id="43" idx="3"/>
          </p:cNvCxnSpPr>
          <p:nvPr/>
        </p:nvCxnSpPr>
        <p:spPr>
          <a:xfrm flipH="1" flipV="1">
            <a:off x="8072846" y="3802108"/>
            <a:ext cx="1858428" cy="888623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C9C1831-8B36-47C8-A6BA-694590C40665}"/>
              </a:ext>
            </a:extLst>
          </p:cNvPr>
          <p:cNvCxnSpPr>
            <a:cxnSpLocks/>
            <a:stCxn id="39" idx="0"/>
            <a:endCxn id="42" idx="3"/>
          </p:cNvCxnSpPr>
          <p:nvPr/>
        </p:nvCxnSpPr>
        <p:spPr>
          <a:xfrm flipH="1" flipV="1">
            <a:off x="7700299" y="1922188"/>
            <a:ext cx="2230975" cy="2768543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B62621E-CF6D-4840-8F51-7F540CD5EB82}"/>
              </a:ext>
            </a:extLst>
          </p:cNvPr>
          <p:cNvSpPr txBox="1"/>
          <p:nvPr/>
        </p:nvSpPr>
        <p:spPr>
          <a:xfrm>
            <a:off x="3611772" y="584374"/>
            <a:ext cx="1394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Ka-Band, 90° </a:t>
            </a:r>
            <a:r>
              <a:rPr lang="de-DE" sz="1400" b="1" dirty="0" err="1"/>
              <a:t>elv</a:t>
            </a:r>
            <a:endParaRPr lang="en-US" sz="14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9F3AD9-5316-449E-B0F4-F856E0A1D467}"/>
              </a:ext>
            </a:extLst>
          </p:cNvPr>
          <p:cNvSpPr txBox="1"/>
          <p:nvPr/>
        </p:nvSpPr>
        <p:spPr>
          <a:xfrm>
            <a:off x="5499953" y="584374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W-Band, 30° </a:t>
            </a:r>
            <a:r>
              <a:rPr lang="de-DE" sz="1400" b="1" dirty="0" err="1"/>
              <a:t>elv</a:t>
            </a:r>
            <a:endParaRPr lang="en-US" sz="14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02A683-7143-4BAD-B21B-307F3CF0231D}"/>
              </a:ext>
            </a:extLst>
          </p:cNvPr>
          <p:cNvSpPr txBox="1"/>
          <p:nvPr/>
        </p:nvSpPr>
        <p:spPr>
          <a:xfrm>
            <a:off x="8241258" y="584374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W-Band, 30° </a:t>
            </a:r>
            <a:r>
              <a:rPr lang="de-DE" sz="1400" b="1" dirty="0" err="1"/>
              <a:t>elv</a:t>
            </a:r>
            <a:endParaRPr lang="en-US" sz="1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D63BFC-654D-4595-B38C-717A7E6CC84A}"/>
              </a:ext>
            </a:extLst>
          </p:cNvPr>
          <p:cNvSpPr txBox="1"/>
          <p:nvPr/>
        </p:nvSpPr>
        <p:spPr>
          <a:xfrm>
            <a:off x="6822431" y="584374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W-Band, 30° </a:t>
            </a:r>
            <a:r>
              <a:rPr lang="de-DE" sz="1400" b="1" dirty="0" err="1"/>
              <a:t>elv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857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  <p:bldP spid="6" grpId="1" animBg="1"/>
      <p:bldP spid="30" grpId="0" animBg="1"/>
      <p:bldP spid="31" grpId="0" animBg="1"/>
      <p:bldP spid="32" grpId="0" animBg="1"/>
      <p:bldP spid="39" grpId="0" animBg="1"/>
      <p:bldP spid="39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4295-F6C3-410D-99A9-4F17D64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McSnow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setup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0F9F34-C503-4E56-943C-268CF3E33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95351"/>
                <a:ext cx="10565674" cy="5329238"/>
              </a:xfrm>
            </p:spPr>
            <p:txBody>
              <a:bodyPr/>
              <a:lstStyle/>
              <a:p>
                <a:pPr marL="457200" indent="-457200">
                  <a:lnSpc>
                    <a:spcPct val="100000"/>
                  </a:lnSpc>
                  <a:spcBef>
                    <a:spcPts val="600"/>
                  </a:spcBef>
                  <a:buFont typeface="+mj-lt"/>
                  <a:buAutoNum type="arabicPeriod" startAt="2"/>
                </a:pPr>
                <a:r>
                  <a:rPr lang="de-DE" u="sng" spc="-1" dirty="0">
                    <a:solidFill>
                      <a:srgbClr val="000000"/>
                    </a:solidFill>
                  </a:rPr>
                  <a:t>Secondary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ice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production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(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collisional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fragmentation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) in DGL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produces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fragments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ice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u="sng" spc="-1" dirty="0" err="1">
                    <a:solidFill>
                      <a:srgbClr val="000000"/>
                    </a:solidFill>
                  </a:rPr>
                  <a:t>particles</a:t>
                </a:r>
                <a:r>
                  <a:rPr lang="de-DE" u="sng" spc="-1" dirty="0">
                    <a:solidFill>
                      <a:srgbClr val="000000"/>
                    </a:solidFill>
                  </a:rPr>
                  <a:t> </a:t>
                </a:r>
                <a:endParaRPr lang="de-DE" u="sng" spc="-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marL="342900" indent="-342900">
                  <a:lnSpc>
                    <a:spcPct val="100000"/>
                  </a:lnSpc>
                </a:pPr>
                <a:r>
                  <a:rPr lang="de-DE" sz="2200" spc="-1" dirty="0">
                    <a:solidFill>
                      <a:srgbClr val="000000"/>
                    </a:solidFill>
                  </a:rPr>
                  <a:t>Same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simulation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setup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as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in 1</a:t>
                </a:r>
                <a:r>
                  <a:rPr lang="de-DE" sz="2200" spc="-1" baseline="30000" dirty="0">
                    <a:solidFill>
                      <a:srgbClr val="000000"/>
                    </a:solidFill>
                  </a:rPr>
                  <a:t>st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hypothesis</a:t>
                </a:r>
                <a:endParaRPr lang="de-DE" sz="2200" spc="-1" dirty="0">
                  <a:solidFill>
                    <a:srgbClr val="000000"/>
                  </a:solidFill>
                </a:endParaRPr>
              </a:p>
              <a:p>
                <a:pPr marL="342900" indent="-342900">
                  <a:lnSpc>
                    <a:spcPct val="100000"/>
                  </a:lnSpc>
                </a:pPr>
                <a:r>
                  <a:rPr lang="de-DE" sz="2200" spc="-1" dirty="0">
                    <a:solidFill>
                      <a:srgbClr val="000000"/>
                    </a:solidFill>
                  </a:rPr>
                  <a:t>In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addition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: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new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fragmentation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scheme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based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br>
                  <a:rPr lang="de-DE" sz="2200" spc="-1" dirty="0">
                    <a:solidFill>
                      <a:srgbClr val="000000"/>
                    </a:solidFill>
                  </a:rPr>
                </a:br>
                <a:r>
                  <a:rPr lang="de-DE" sz="2200" spc="-1" dirty="0">
                    <a:solidFill>
                      <a:srgbClr val="000000"/>
                    </a:solidFill>
                  </a:rPr>
                  <a:t>on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Grzegorczyk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et al. 2023 </a:t>
                </a:r>
                <a:r>
                  <a:rPr lang="de-DE" sz="2200" b="1" spc="-1" dirty="0">
                    <a:solidFill>
                      <a:srgbClr val="000000"/>
                    </a:solidFill>
                  </a:rPr>
                  <a:t>(</a:t>
                </a:r>
                <a:r>
                  <a:rPr lang="de-DE" sz="2200" b="1" spc="-1" dirty="0" err="1">
                    <a:solidFill>
                      <a:srgbClr val="000000"/>
                    </a:solidFill>
                  </a:rPr>
                  <a:t>see</a:t>
                </a:r>
                <a:r>
                  <a:rPr lang="de-DE" sz="2200" b="1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b="1" spc="-1" dirty="0" err="1">
                    <a:solidFill>
                      <a:srgbClr val="000000"/>
                    </a:solidFill>
                  </a:rPr>
                  <a:t>talk</a:t>
                </a:r>
                <a:r>
                  <a:rPr lang="de-DE" sz="2200" b="1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b="1" spc="-1" dirty="0" err="1">
                    <a:solidFill>
                      <a:srgbClr val="000000"/>
                    </a:solidFill>
                  </a:rPr>
                  <a:t>by</a:t>
                </a:r>
                <a:r>
                  <a:rPr lang="de-DE" sz="2200" b="1" spc="-1" dirty="0">
                    <a:solidFill>
                      <a:srgbClr val="000000"/>
                    </a:solidFill>
                  </a:rPr>
                  <a:t> Miklos </a:t>
                </a:r>
                <a:r>
                  <a:rPr lang="de-DE" sz="2200" b="1" spc="-1" dirty="0" err="1">
                    <a:solidFill>
                      <a:srgbClr val="000000"/>
                    </a:solidFill>
                  </a:rPr>
                  <a:t>Szakall</a:t>
                </a:r>
                <a:r>
                  <a:rPr lang="de-DE" sz="2200" b="1" spc="-1" dirty="0">
                    <a:solidFill>
                      <a:srgbClr val="000000"/>
                    </a:solidFill>
                  </a:rPr>
                  <a:t>)</a:t>
                </a:r>
                <a:br>
                  <a:rPr lang="de-DE" sz="2200" b="1" spc="-1" dirty="0">
                    <a:solidFill>
                      <a:srgbClr val="000000"/>
                    </a:solidFill>
                  </a:rPr>
                </a:br>
                <a:r>
                  <a:rPr lang="de-DE" sz="2200" spc="-1" dirty="0">
                    <a:solidFill>
                      <a:srgbClr val="000000"/>
                    </a:solidFill>
                  </a:rPr>
                  <a:t>and Takahashi 1995:</a:t>
                </a:r>
              </a:p>
              <a:p>
                <a:pPr marL="739775" lvl="1" indent="-342900"/>
                <a:r>
                  <a:rPr lang="de-DE" sz="2000" spc="-1" dirty="0">
                    <a:solidFill>
                      <a:srgbClr val="000000"/>
                    </a:solidFill>
                  </a:rPr>
                  <a:t>Fragmentation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happens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during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collision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if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ambient </a:t>
                </a:r>
                <a:br>
                  <a:rPr lang="de-DE" sz="2000" spc="-1" dirty="0">
                    <a:solidFill>
                      <a:srgbClr val="000000"/>
                    </a:solidFill>
                  </a:rPr>
                </a:br>
                <a:r>
                  <a:rPr lang="de-DE" sz="2000" spc="-1" dirty="0" err="1">
                    <a:solidFill>
                      <a:srgbClr val="000000"/>
                    </a:solidFill>
                  </a:rPr>
                  <a:t>temperature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between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-12 and -18°C</a:t>
                </a:r>
                <a:endParaRPr lang="de-DE" sz="1800" spc="-1" dirty="0">
                  <a:solidFill>
                    <a:srgbClr val="000000"/>
                  </a:solidFill>
                </a:endParaRPr>
              </a:p>
              <a:p>
                <a:pPr marL="739775" lvl="1" indent="-342900"/>
                <a:r>
                  <a:rPr lang="de-DE" sz="2000" spc="-1" dirty="0" err="1">
                    <a:solidFill>
                      <a:srgbClr val="000000"/>
                    </a:solidFill>
                  </a:rPr>
                  <a:t>Number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fragments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is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temperature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dependent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br>
                  <a:rPr lang="de-DE" sz="2000" spc="-1" dirty="0">
                    <a:solidFill>
                      <a:srgbClr val="000000"/>
                    </a:solidFill>
                  </a:rPr>
                </a:br>
                <a:r>
                  <a:rPr lang="de-DE" sz="2000" spc="-1" dirty="0" err="1">
                    <a:solidFill>
                      <a:srgbClr val="000000"/>
                    </a:solidFill>
                  </a:rPr>
                  <a:t>with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maximum at -15°C</a:t>
                </a:r>
              </a:p>
              <a:p>
                <a:pPr marL="739775" lvl="1" indent="-342900"/>
                <a:r>
                  <a:rPr lang="de-DE" sz="2000" spc="-1" dirty="0">
                    <a:solidFill>
                      <a:srgbClr val="000000"/>
                    </a:solidFill>
                  </a:rPr>
                  <a:t>Maximum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number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fragments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per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fragmentation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br>
                  <a:rPr lang="de-DE" sz="2000" spc="-1" dirty="0">
                    <a:solidFill>
                      <a:srgbClr val="000000"/>
                    </a:solidFill>
                  </a:rPr>
                </a:br>
                <a:r>
                  <a:rPr lang="de-DE" sz="2000" spc="-1" dirty="0" err="1">
                    <a:solidFill>
                      <a:srgbClr val="000000"/>
                    </a:solidFill>
                  </a:rPr>
                  <a:t>event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: 20</a:t>
                </a:r>
              </a:p>
              <a:p>
                <a:pPr marL="739775" lvl="1" indent="-342900"/>
                <a:r>
                  <a:rPr lang="de-DE" sz="2000" spc="-1" dirty="0">
                    <a:solidFill>
                      <a:srgbClr val="000000"/>
                    </a:solidFill>
                  </a:rPr>
                  <a:t>Size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fragments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follows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exponential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PSD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according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to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br>
                  <a:rPr lang="de-DE" sz="2000" spc="-1" dirty="0">
                    <a:solidFill>
                      <a:srgbClr val="000000"/>
                    </a:solidFill>
                  </a:rPr>
                </a:br>
                <a:r>
                  <a:rPr lang="de-DE" sz="2000" spc="-1" dirty="0" err="1">
                    <a:solidFill>
                      <a:srgbClr val="000000"/>
                    </a:solidFill>
                  </a:rPr>
                  <a:t>Grzegorczyk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with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mode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PSD </a:t>
                </a:r>
                <a14:m>
                  <m:oMath xmlns:m="http://schemas.openxmlformats.org/officeDocument/2006/math">
                    <m:r>
                      <a:rPr lang="de-DE" sz="20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@</m:t>
                    </m:r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sz="2000" spc="-1" dirty="0">
                    <a:solidFill>
                      <a:srgbClr val="000000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0F9F34-C503-4E56-943C-268CF3E33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95351"/>
                <a:ext cx="10565674" cy="5329238"/>
              </a:xfrm>
              <a:blipFill>
                <a:blip r:embed="rId2"/>
                <a:stretch>
                  <a:fillRect l="-923" t="-1030" r="-231" b="-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19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BAF744-D380-41C8-8337-1DFE86A8314E}"/>
              </a:ext>
            </a:extLst>
          </p:cNvPr>
          <p:cNvGrpSpPr/>
          <p:nvPr/>
        </p:nvGrpSpPr>
        <p:grpSpPr>
          <a:xfrm>
            <a:off x="7488098" y="1943621"/>
            <a:ext cx="4703902" cy="3440659"/>
            <a:chOff x="7488098" y="1943621"/>
            <a:chExt cx="4703902" cy="34406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76B620-8BA7-49B3-BBFE-E8343D279DF8}"/>
                </a:ext>
              </a:extLst>
            </p:cNvPr>
            <p:cNvGrpSpPr/>
            <p:nvPr/>
          </p:nvGrpSpPr>
          <p:grpSpPr>
            <a:xfrm>
              <a:off x="7488098" y="1943621"/>
              <a:ext cx="4703902" cy="3440659"/>
              <a:chOff x="7488098" y="1943621"/>
              <a:chExt cx="4703902" cy="34406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E2E6315-3A4D-4301-A207-08554C280740}"/>
                  </a:ext>
                </a:extLst>
              </p:cNvPr>
              <p:cNvGrpSpPr/>
              <p:nvPr/>
            </p:nvGrpSpPr>
            <p:grpSpPr>
              <a:xfrm>
                <a:off x="7488098" y="1943621"/>
                <a:ext cx="4703902" cy="3440659"/>
                <a:chOff x="7381416" y="1719169"/>
                <a:chExt cx="4703902" cy="3440659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3AAD9404-209F-4A35-8D72-F474F4C82B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05" t="49976" r="44414" b="25520"/>
                <a:stretch/>
              </p:blipFill>
              <p:spPr>
                <a:xfrm>
                  <a:off x="7863840" y="1848394"/>
                  <a:ext cx="4221478" cy="3311434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52BB4511-3D7C-4F19-8C96-262488009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825" r="93835" b="39747"/>
                <a:stretch/>
              </p:blipFill>
              <p:spPr>
                <a:xfrm>
                  <a:off x="7381416" y="1719169"/>
                  <a:ext cx="520710" cy="2895821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22076BA-A45B-4A1B-86A5-F2EFE987DF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648" t="2919" r="3915" b="89784"/>
              <a:stretch/>
            </p:blipFill>
            <p:spPr>
              <a:xfrm>
                <a:off x="10012680" y="2742316"/>
                <a:ext cx="2063931" cy="986247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5829F7-5446-47AF-9511-61D232340915}"/>
                </a:ext>
              </a:extLst>
            </p:cNvPr>
            <p:cNvSpPr/>
            <p:nvPr/>
          </p:nvSpPr>
          <p:spPr>
            <a:xfrm>
              <a:off x="8710246" y="2356338"/>
              <a:ext cx="638908" cy="3341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79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EA42-36D5-4194-B317-1DF231F0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Dendritic</a:t>
            </a:r>
            <a:r>
              <a:rPr lang="de-DE" dirty="0"/>
              <a:t> Growth Layer (DGL)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4CD5F-73D2-4F39-8233-7A161624F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5351"/>
            <a:ext cx="10515600" cy="5329238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DGL?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?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F2760-1034-4DFD-9BB7-E8B19EE5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</a:t>
            </a:fld>
            <a:endParaRPr lang="en-GB"/>
          </a:p>
        </p:txBody>
      </p:sp>
      <p:sp>
        <p:nvSpPr>
          <p:cNvPr id="12" name="Wolke 8">
            <a:extLst>
              <a:ext uri="{FF2B5EF4-FFF2-40B4-BE49-F238E27FC236}">
                <a16:creationId xmlns:a16="http://schemas.microsoft.com/office/drawing/2014/main" id="{69145A5E-0D8C-4C25-B453-7606ACDFA01E}"/>
              </a:ext>
            </a:extLst>
          </p:cNvPr>
          <p:cNvSpPr/>
          <p:nvPr/>
        </p:nvSpPr>
        <p:spPr>
          <a:xfrm>
            <a:off x="7733923" y="410868"/>
            <a:ext cx="3933825" cy="1787934"/>
          </a:xfrm>
          <a:prstGeom prst="cloud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9">
            <a:extLst>
              <a:ext uri="{FF2B5EF4-FFF2-40B4-BE49-F238E27FC236}">
                <a16:creationId xmlns:a16="http://schemas.microsoft.com/office/drawing/2014/main" id="{01D805ED-4992-4218-A6ED-BB9046B2F4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64" y="895605"/>
            <a:ext cx="478161" cy="358621"/>
          </a:xfrm>
          <a:prstGeom prst="rect">
            <a:avLst/>
          </a:prstGeom>
          <a:ln>
            <a:noFill/>
          </a:ln>
        </p:spPr>
      </p:pic>
      <p:pic>
        <p:nvPicPr>
          <p:cNvPr id="14" name="Grafik 10">
            <a:extLst>
              <a:ext uri="{FF2B5EF4-FFF2-40B4-BE49-F238E27FC236}">
                <a16:creationId xmlns:a16="http://schemas.microsoft.com/office/drawing/2014/main" id="{935D6FA2-D20A-49F4-AD72-EC18902228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5889" y="1383065"/>
            <a:ext cx="478161" cy="358621"/>
          </a:xfrm>
          <a:prstGeom prst="rect">
            <a:avLst/>
          </a:prstGeom>
        </p:spPr>
      </p:pic>
      <p:cxnSp>
        <p:nvCxnSpPr>
          <p:cNvPr id="15" name="Gerade Verbindung mit Pfeil 11">
            <a:extLst>
              <a:ext uri="{FF2B5EF4-FFF2-40B4-BE49-F238E27FC236}">
                <a16:creationId xmlns:a16="http://schemas.microsoft.com/office/drawing/2014/main" id="{21B61318-A8E2-4BAF-8851-12360001840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8794050" y="1254226"/>
            <a:ext cx="409575" cy="3081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2">
            <a:extLst>
              <a:ext uri="{FF2B5EF4-FFF2-40B4-BE49-F238E27FC236}">
                <a16:creationId xmlns:a16="http://schemas.microsoft.com/office/drawing/2014/main" id="{57C9937D-35DA-4FF7-92A7-DEC570B66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92" y="911642"/>
            <a:ext cx="916943" cy="687707"/>
          </a:xfrm>
          <a:prstGeom prst="rect">
            <a:avLst/>
          </a:prstGeom>
        </p:spPr>
      </p:pic>
      <p:cxnSp>
        <p:nvCxnSpPr>
          <p:cNvPr id="17" name="Gerade Verbindung mit Pfeil 13">
            <a:extLst>
              <a:ext uri="{FF2B5EF4-FFF2-40B4-BE49-F238E27FC236}">
                <a16:creationId xmlns:a16="http://schemas.microsoft.com/office/drawing/2014/main" id="{48739480-B82E-44EB-A7FF-9458CCBA47BF}"/>
              </a:ext>
            </a:extLst>
          </p:cNvPr>
          <p:cNvCxnSpPr>
            <a:stCxn id="13" idx="3"/>
          </p:cNvCxnSpPr>
          <p:nvPr/>
        </p:nvCxnSpPr>
        <p:spPr>
          <a:xfrm>
            <a:off x="8708325" y="1074916"/>
            <a:ext cx="495300" cy="13578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4">
            <a:extLst>
              <a:ext uri="{FF2B5EF4-FFF2-40B4-BE49-F238E27FC236}">
                <a16:creationId xmlns:a16="http://schemas.microsoft.com/office/drawing/2014/main" id="{EFE60031-DC16-409E-827E-BDD21C72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63169">
            <a:off x="9288869" y="988900"/>
            <a:ext cx="478161" cy="358621"/>
          </a:xfrm>
          <a:prstGeom prst="rect">
            <a:avLst/>
          </a:prstGeom>
          <a:ln>
            <a:noFill/>
          </a:ln>
        </p:spPr>
      </p:pic>
      <p:pic>
        <p:nvPicPr>
          <p:cNvPr id="19" name="Grafik 15">
            <a:extLst>
              <a:ext uri="{FF2B5EF4-FFF2-40B4-BE49-F238E27FC236}">
                <a16:creationId xmlns:a16="http://schemas.microsoft.com/office/drawing/2014/main" id="{7943D15B-3B15-4839-947A-CA888AD1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2675" y="1209485"/>
            <a:ext cx="478161" cy="358621"/>
          </a:xfrm>
          <a:prstGeom prst="rect">
            <a:avLst/>
          </a:prstGeom>
        </p:spPr>
      </p:pic>
      <p:cxnSp>
        <p:nvCxnSpPr>
          <p:cNvPr id="20" name="Gerade Verbindung mit Pfeil 16">
            <a:extLst>
              <a:ext uri="{FF2B5EF4-FFF2-40B4-BE49-F238E27FC236}">
                <a16:creationId xmlns:a16="http://schemas.microsoft.com/office/drawing/2014/main" id="{22BF1169-7CEC-4712-901B-E1EBACFA1EDA}"/>
              </a:ext>
            </a:extLst>
          </p:cNvPr>
          <p:cNvCxnSpPr/>
          <p:nvPr/>
        </p:nvCxnSpPr>
        <p:spPr>
          <a:xfrm>
            <a:off x="9700836" y="1277380"/>
            <a:ext cx="50291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3">
            <a:extLst>
              <a:ext uri="{FF2B5EF4-FFF2-40B4-BE49-F238E27FC236}">
                <a16:creationId xmlns:a16="http://schemas.microsoft.com/office/drawing/2014/main" id="{A7F836C7-3784-43A5-B42C-06ED2D8A2C5B}"/>
              </a:ext>
            </a:extLst>
          </p:cNvPr>
          <p:cNvCxnSpPr>
            <a:cxnSpLocks/>
          </p:cNvCxnSpPr>
          <p:nvPr/>
        </p:nvCxnSpPr>
        <p:spPr bwMode="auto">
          <a:xfrm flipH="1">
            <a:off x="8417738" y="2252162"/>
            <a:ext cx="337995" cy="4675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4">
            <a:extLst>
              <a:ext uri="{FF2B5EF4-FFF2-40B4-BE49-F238E27FC236}">
                <a16:creationId xmlns:a16="http://schemas.microsoft.com/office/drawing/2014/main" id="{C096CDA5-76F0-465C-8A65-27C3B729AE9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0464864" y="1599349"/>
            <a:ext cx="0" cy="5401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5">
            <a:extLst>
              <a:ext uri="{FF2B5EF4-FFF2-40B4-BE49-F238E27FC236}">
                <a16:creationId xmlns:a16="http://schemas.microsoft.com/office/drawing/2014/main" id="{95AF3147-C9F8-4CA7-9F22-E6E0356DB7AB}"/>
              </a:ext>
            </a:extLst>
          </p:cNvPr>
          <p:cNvCxnSpPr>
            <a:cxnSpLocks/>
          </p:cNvCxnSpPr>
          <p:nvPr/>
        </p:nvCxnSpPr>
        <p:spPr>
          <a:xfrm flipV="1">
            <a:off x="7393874" y="530432"/>
            <a:ext cx="1" cy="2104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6">
            <a:extLst>
              <a:ext uri="{FF2B5EF4-FFF2-40B4-BE49-F238E27FC236}">
                <a16:creationId xmlns:a16="http://schemas.microsoft.com/office/drawing/2014/main" id="{EB483E26-5695-4EB1-876E-110ECDE275BD}"/>
              </a:ext>
            </a:extLst>
          </p:cNvPr>
          <p:cNvSpPr txBox="1"/>
          <p:nvPr/>
        </p:nvSpPr>
        <p:spPr>
          <a:xfrm>
            <a:off x="6825802" y="302842"/>
            <a:ext cx="1136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Temperature</a:t>
            </a:r>
            <a:endParaRPr lang="en-GB" sz="1400" b="1" dirty="0"/>
          </a:p>
        </p:txBody>
      </p:sp>
      <p:sp>
        <p:nvSpPr>
          <p:cNvPr id="31" name="Textfeld 27">
            <a:extLst>
              <a:ext uri="{FF2B5EF4-FFF2-40B4-BE49-F238E27FC236}">
                <a16:creationId xmlns:a16="http://schemas.microsoft.com/office/drawing/2014/main" id="{ED4A8B6D-94EA-4F42-9158-2CB75B04602F}"/>
              </a:ext>
            </a:extLst>
          </p:cNvPr>
          <p:cNvSpPr txBox="1"/>
          <p:nvPr/>
        </p:nvSpPr>
        <p:spPr>
          <a:xfrm>
            <a:off x="7024564" y="204491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0°C</a:t>
            </a:r>
            <a:endParaRPr lang="en-GB" sz="1400" b="1" dirty="0"/>
          </a:p>
        </p:txBody>
      </p:sp>
      <p:sp>
        <p:nvSpPr>
          <p:cNvPr id="32" name="Textfeld 28">
            <a:extLst>
              <a:ext uri="{FF2B5EF4-FFF2-40B4-BE49-F238E27FC236}">
                <a16:creationId xmlns:a16="http://schemas.microsoft.com/office/drawing/2014/main" id="{53C36A8C-B80B-44CD-BECD-D3AF89B280F9}"/>
              </a:ext>
            </a:extLst>
          </p:cNvPr>
          <p:cNvSpPr txBox="1"/>
          <p:nvPr/>
        </p:nvSpPr>
        <p:spPr bwMode="auto">
          <a:xfrm>
            <a:off x="6880294" y="689678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-20°C</a:t>
            </a:r>
            <a:endParaRPr lang="en-GB" sz="1400" b="1" dirty="0"/>
          </a:p>
        </p:txBody>
      </p:sp>
      <p:sp>
        <p:nvSpPr>
          <p:cNvPr id="33" name="Textfeld 29">
            <a:extLst>
              <a:ext uri="{FF2B5EF4-FFF2-40B4-BE49-F238E27FC236}">
                <a16:creationId xmlns:a16="http://schemas.microsoft.com/office/drawing/2014/main" id="{D6F6EB47-2D34-4C8A-8A9D-6F3E9CA6402B}"/>
              </a:ext>
            </a:extLst>
          </p:cNvPr>
          <p:cNvSpPr txBox="1"/>
          <p:nvPr/>
        </p:nvSpPr>
        <p:spPr bwMode="auto">
          <a:xfrm>
            <a:off x="6882392" y="1607333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-10°C</a:t>
            </a:r>
            <a:endParaRPr lang="en-GB" sz="1400" b="1" dirty="0"/>
          </a:p>
        </p:txBody>
      </p:sp>
      <p:cxnSp>
        <p:nvCxnSpPr>
          <p:cNvPr id="34" name="Gerader Verbinder 30">
            <a:extLst>
              <a:ext uri="{FF2B5EF4-FFF2-40B4-BE49-F238E27FC236}">
                <a16:creationId xmlns:a16="http://schemas.microsoft.com/office/drawing/2014/main" id="{24947DE5-9A7B-4C83-A982-C8665B8DB206}"/>
              </a:ext>
            </a:extLst>
          </p:cNvPr>
          <p:cNvCxnSpPr>
            <a:cxnSpLocks/>
          </p:cNvCxnSpPr>
          <p:nvPr/>
        </p:nvCxnSpPr>
        <p:spPr>
          <a:xfrm>
            <a:off x="7422446" y="850697"/>
            <a:ext cx="4667251" cy="642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1">
            <a:extLst>
              <a:ext uri="{FF2B5EF4-FFF2-40B4-BE49-F238E27FC236}">
                <a16:creationId xmlns:a16="http://schemas.microsoft.com/office/drawing/2014/main" id="{EA6E6267-CEF0-439A-9FF9-7AED40A076D7}"/>
              </a:ext>
            </a:extLst>
          </p:cNvPr>
          <p:cNvCxnSpPr>
            <a:cxnSpLocks/>
          </p:cNvCxnSpPr>
          <p:nvPr/>
        </p:nvCxnSpPr>
        <p:spPr bwMode="auto">
          <a:xfrm>
            <a:off x="7425875" y="1765199"/>
            <a:ext cx="4663822" cy="1120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23">
            <a:extLst>
              <a:ext uri="{FF2B5EF4-FFF2-40B4-BE49-F238E27FC236}">
                <a16:creationId xmlns:a16="http://schemas.microsoft.com/office/drawing/2014/main" id="{83C6D8EC-B4D1-4B8B-9C9A-ABE5BDE6D9FF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2164" y="2252162"/>
            <a:ext cx="337995" cy="4675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3">
            <a:extLst>
              <a:ext uri="{FF2B5EF4-FFF2-40B4-BE49-F238E27FC236}">
                <a16:creationId xmlns:a16="http://schemas.microsoft.com/office/drawing/2014/main" id="{2922807B-7E36-44B0-9FB6-90E112ABF11C}"/>
              </a:ext>
            </a:extLst>
          </p:cNvPr>
          <p:cNvCxnSpPr>
            <a:cxnSpLocks/>
          </p:cNvCxnSpPr>
          <p:nvPr/>
        </p:nvCxnSpPr>
        <p:spPr bwMode="auto">
          <a:xfrm flipH="1">
            <a:off x="9106590" y="2252162"/>
            <a:ext cx="337995" cy="4675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3">
            <a:extLst>
              <a:ext uri="{FF2B5EF4-FFF2-40B4-BE49-F238E27FC236}">
                <a16:creationId xmlns:a16="http://schemas.microsoft.com/office/drawing/2014/main" id="{5126001B-9560-4FDC-9973-892786ED1C09}"/>
              </a:ext>
            </a:extLst>
          </p:cNvPr>
          <p:cNvCxnSpPr>
            <a:cxnSpLocks/>
          </p:cNvCxnSpPr>
          <p:nvPr/>
        </p:nvCxnSpPr>
        <p:spPr bwMode="auto">
          <a:xfrm flipH="1">
            <a:off x="9451016" y="2252162"/>
            <a:ext cx="337995" cy="4675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3">
            <a:extLst>
              <a:ext uri="{FF2B5EF4-FFF2-40B4-BE49-F238E27FC236}">
                <a16:creationId xmlns:a16="http://schemas.microsoft.com/office/drawing/2014/main" id="{C21DEE11-89F2-4359-AE77-551BEC49FBAD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5442" y="2252162"/>
            <a:ext cx="337995" cy="4675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23">
            <a:extLst>
              <a:ext uri="{FF2B5EF4-FFF2-40B4-BE49-F238E27FC236}">
                <a16:creationId xmlns:a16="http://schemas.microsoft.com/office/drawing/2014/main" id="{A07E1284-F79C-461C-A517-7166709E4CA3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39867" y="2246958"/>
            <a:ext cx="337995" cy="4675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A99C54A-DBD6-4934-AB85-AFDD8D770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52" y="2709775"/>
            <a:ext cx="9716407" cy="36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0951-DC76-4B4A-9F88-7D951376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C4AD-2526-40F9-9156-0DC06C8E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Orientational</a:t>
            </a:r>
            <a:r>
              <a:rPr lang="de-DE" dirty="0"/>
              <a:t> </a:t>
            </a:r>
            <a:r>
              <a:rPr lang="de-DE" dirty="0" err="1"/>
              <a:t>averaging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running</a:t>
            </a:r>
            <a:r>
              <a:rPr lang="de-DE" dirty="0"/>
              <a:t> (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Davide and </a:t>
            </a:r>
            <a:r>
              <a:rPr lang="de-DE" dirty="0" err="1"/>
              <a:t>Soumi</a:t>
            </a:r>
            <a:r>
              <a:rPr lang="de-DE" dirty="0"/>
              <a:t>?)</a:t>
            </a:r>
          </a:p>
          <a:p>
            <a:pPr lvl="1"/>
            <a:r>
              <a:rPr lang="de-DE" dirty="0"/>
              <a:t>This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polarimetric</a:t>
            </a:r>
            <a:r>
              <a:rPr lang="de-DE" dirty="0"/>
              <a:t> variables (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in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sZDRmax</a:t>
            </a:r>
            <a:r>
              <a:rPr lang="de-DE" dirty="0"/>
              <a:t>)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constrain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Temporal </a:t>
            </a:r>
            <a:r>
              <a:rPr lang="de-DE" dirty="0" err="1"/>
              <a:t>dependence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fragmentation</a:t>
            </a:r>
            <a:endParaRPr lang="de-DE" dirty="0"/>
          </a:p>
          <a:p>
            <a:pPr lvl="1"/>
            <a:r>
              <a:rPr lang="de-DE" dirty="0"/>
              <a:t>Shape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fragments</a:t>
            </a:r>
            <a:endParaRPr lang="de-DE" dirty="0"/>
          </a:p>
          <a:p>
            <a:pPr lvl="1"/>
            <a:r>
              <a:rPr lang="de-DE" dirty="0"/>
              <a:t>…</a:t>
            </a:r>
          </a:p>
          <a:p>
            <a:pPr marL="447675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 Talk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Sudha</a:t>
            </a: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8E8DE-943A-487C-B608-1D371057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EF38D-A773-4CAB-97EF-31AED795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Multi-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polarimetric</a:t>
            </a:r>
            <a:r>
              <a:rPr lang="de-DE" dirty="0"/>
              <a:t> multi-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dataset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09680D-ACCF-46C6-80B1-BCE92B75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21</a:t>
            </a:fld>
            <a:endParaRPr lang="en-GB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A0DC5D-2331-4652-BCA7-8DE911D1E500}"/>
              </a:ext>
            </a:extLst>
          </p:cNvPr>
          <p:cNvGrpSpPr>
            <a:grpSpLocks noChangeAspect="1"/>
          </p:cNvGrpSpPr>
          <p:nvPr/>
        </p:nvGrpSpPr>
        <p:grpSpPr>
          <a:xfrm>
            <a:off x="1513601" y="672560"/>
            <a:ext cx="9164792" cy="3562717"/>
            <a:chOff x="-80588" y="790633"/>
            <a:chExt cx="9467779" cy="36805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FA9479A-CB7D-4A6D-AE56-B2DC587CD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1781"/>
            <a:stretch/>
          </p:blipFill>
          <p:spPr>
            <a:xfrm>
              <a:off x="149167" y="959856"/>
              <a:ext cx="3440339" cy="351127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A099962-C1B5-4867-A946-9A577DA50CB1}"/>
                </a:ext>
              </a:extLst>
            </p:cNvPr>
            <p:cNvSpPr txBox="1"/>
            <p:nvPr/>
          </p:nvSpPr>
          <p:spPr>
            <a:xfrm>
              <a:off x="-80588" y="4093153"/>
              <a:ext cx="1431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von Terzi, ACP 2022</a:t>
              </a:r>
              <a:endParaRPr lang="en-GB" sz="1200" b="1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A1C2B23-2F87-4DB9-8D17-6888D3FDC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1" r="65"/>
            <a:stretch/>
          </p:blipFill>
          <p:spPr>
            <a:xfrm>
              <a:off x="3589506" y="959856"/>
              <a:ext cx="5797685" cy="3511277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6366EF0-FFC5-4CFC-9429-5C7844E27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58" b="87768"/>
            <a:stretch/>
          </p:blipFill>
          <p:spPr>
            <a:xfrm>
              <a:off x="1127451" y="790633"/>
              <a:ext cx="6258759" cy="367552"/>
            </a:xfrm>
            <a:prstGeom prst="rect">
              <a:avLst/>
            </a:prstGeom>
          </p:spPr>
        </p:pic>
      </p:grpSp>
      <p:sp>
        <p:nvSpPr>
          <p:cNvPr id="12" name="CustomShape 5">
            <a:extLst>
              <a:ext uri="{FF2B5EF4-FFF2-40B4-BE49-F238E27FC236}">
                <a16:creationId xmlns:a16="http://schemas.microsoft.com/office/drawing/2014/main" id="{49569567-EBEA-4B5E-AD78-ED146F6212CB}"/>
              </a:ext>
            </a:extLst>
          </p:cNvPr>
          <p:cNvSpPr/>
          <p:nvPr/>
        </p:nvSpPr>
        <p:spPr>
          <a:xfrm>
            <a:off x="3801536" y="4258555"/>
            <a:ext cx="4588923" cy="429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u="sng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de-DE" sz="2200" u="sng" spc="-1" dirty="0" err="1">
                <a:solidFill>
                  <a:srgbClr val="000000"/>
                </a:solidFill>
                <a:latin typeface="Calibri"/>
              </a:rPr>
              <a:t>dendritic</a:t>
            </a:r>
            <a:r>
              <a:rPr lang="de-DE" sz="2200" u="sng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u="sng" spc="-1" dirty="0" err="1">
                <a:solidFill>
                  <a:srgbClr val="000000"/>
                </a:solidFill>
                <a:latin typeface="Calibri"/>
              </a:rPr>
              <a:t>growth</a:t>
            </a:r>
            <a:r>
              <a:rPr lang="de-DE" sz="2200" u="sng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u="sng" spc="-1" dirty="0" err="1">
                <a:solidFill>
                  <a:srgbClr val="000000"/>
                </a:solidFill>
                <a:latin typeface="Calibri"/>
              </a:rPr>
              <a:t>layer</a:t>
            </a:r>
            <a:r>
              <a:rPr lang="de-DE" sz="2200" u="sng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u="sng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de-DE" sz="2200" u="sng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u="sng" spc="-1" dirty="0" err="1">
                <a:solidFill>
                  <a:srgbClr val="000000"/>
                </a:solidFill>
                <a:latin typeface="Calibri"/>
              </a:rPr>
              <a:t>know</a:t>
            </a:r>
            <a:r>
              <a:rPr lang="de-DE" sz="2200" u="sng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u="sng" spc="-1" dirty="0" err="1">
                <a:solidFill>
                  <a:srgbClr val="000000"/>
                </a:solidFill>
                <a:latin typeface="Calibri"/>
              </a:rPr>
              <a:t>for</a:t>
            </a:r>
            <a:r>
              <a:rPr lang="de-DE" sz="2200" u="sng" spc="-1" dirty="0">
                <a:solidFill>
                  <a:srgbClr val="000000"/>
                </a:solidFill>
                <a:latin typeface="Calibri"/>
              </a:rPr>
              <a:t>: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E21560-1AC6-47BC-94F9-97C03D88A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32" y="4982210"/>
            <a:ext cx="1939570" cy="1939570"/>
          </a:xfrm>
          <a:prstGeom prst="rect">
            <a:avLst/>
          </a:prstGeom>
        </p:spPr>
      </p:pic>
      <p:sp>
        <p:nvSpPr>
          <p:cNvPr id="13" name="CustomShape 5">
            <a:extLst>
              <a:ext uri="{FF2B5EF4-FFF2-40B4-BE49-F238E27FC236}">
                <a16:creationId xmlns:a16="http://schemas.microsoft.com/office/drawing/2014/main" id="{7608287C-774E-4953-8E2C-68DFC47EAF04}"/>
              </a:ext>
            </a:extLst>
          </p:cNvPr>
          <p:cNvSpPr/>
          <p:nvPr/>
        </p:nvSpPr>
        <p:spPr>
          <a:xfrm>
            <a:off x="2245683" y="4734306"/>
            <a:ext cx="2744058" cy="767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lnSpc>
                <a:spcPct val="100000"/>
              </a:lnSpc>
              <a:buBlip>
                <a:blip r:embed="rId5"/>
              </a:buBlip>
            </a:pP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Increase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in DWR </a:t>
            </a:r>
          </a:p>
          <a:p>
            <a:pPr>
              <a:lnSpc>
                <a:spcPct val="100000"/>
              </a:lnSpc>
            </a:pPr>
            <a:r>
              <a:rPr lang="de-DE" sz="2200" b="1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de-DE" sz="22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b="1" spc="-1" dirty="0" err="1">
                <a:solidFill>
                  <a:srgbClr val="000000"/>
                </a:solidFill>
                <a:latin typeface="Calibri"/>
              </a:rPr>
              <a:t>aggregation</a:t>
            </a:r>
            <a:r>
              <a:rPr lang="de-DE" sz="2200" b="1" spc="-1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8FDB44DC-4902-40F7-905A-664D3D53DF82}"/>
              </a:ext>
            </a:extLst>
          </p:cNvPr>
          <p:cNvSpPr/>
          <p:nvPr/>
        </p:nvSpPr>
        <p:spPr>
          <a:xfrm>
            <a:off x="8153573" y="4734306"/>
            <a:ext cx="2573383" cy="429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Increase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in KDP  </a:t>
            </a: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0B5937B8-7A7C-438B-B92C-B4411BF9F3B6}"/>
              </a:ext>
            </a:extLst>
          </p:cNvPr>
          <p:cNvSpPr/>
          <p:nvPr/>
        </p:nvSpPr>
        <p:spPr>
          <a:xfrm>
            <a:off x="5020179" y="4734306"/>
            <a:ext cx="2942277" cy="429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Increase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sZDRmax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3466E3-0C19-4B38-BF7A-54D33C90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09" y="4982210"/>
            <a:ext cx="1939570" cy="193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65F7-3A1B-4408-A066-23481733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–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hypothesis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4A2A6B6E-591F-40D2-8A71-50B0F1F23DE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555176" y="895348"/>
              <a:ext cx="11252924" cy="523453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68880">
                      <a:extLst>
                        <a:ext uri="{9D8B030D-6E8A-4147-A177-3AD203B41FA5}">
                          <a16:colId xmlns:a16="http://schemas.microsoft.com/office/drawing/2014/main" val="1609745751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2884933637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2113175364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2925925877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1634206507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2200" b="1" dirty="0"/>
                            <a:t>DWR</a:t>
                          </a:r>
                          <a:r>
                            <a:rPr lang="de-DE" sz="2200" dirty="0"/>
                            <a:t> </a:t>
                          </a:r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2200" b="1" dirty="0"/>
                            <a:t>2</a:t>
                          </a:r>
                          <a:r>
                            <a:rPr lang="de-DE" sz="2200" b="1" baseline="30000" dirty="0"/>
                            <a:t>nd</a:t>
                          </a:r>
                          <a:r>
                            <a:rPr lang="de-DE" sz="2200" b="1" dirty="0"/>
                            <a:t> </a:t>
                          </a:r>
                          <a:r>
                            <a:rPr lang="de-DE" sz="2200" b="1" dirty="0" err="1"/>
                            <a:t>mode</a:t>
                          </a:r>
                          <a:r>
                            <a:rPr lang="de-DE" sz="2200" b="1" dirty="0"/>
                            <a:t> in Doppler </a:t>
                          </a:r>
                          <a:r>
                            <a:rPr lang="de-DE" sz="2200" b="1" dirty="0" err="1"/>
                            <a:t>spectrum</a:t>
                          </a:r>
                          <a:endParaRPr lang="en-US" sz="2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2200" b="1" dirty="0"/>
                            <a:t>KDP</a:t>
                          </a:r>
                          <a:endParaRPr lang="en-US" sz="2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2200" b="1" dirty="0" err="1"/>
                            <a:t>sZDRmax</a:t>
                          </a:r>
                          <a:endParaRPr lang="en-US" sz="2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74411807"/>
                      </a:ext>
                    </a:extLst>
                  </a:tr>
                  <a:tr h="1348604">
                    <a:tc>
                      <a:txBody>
                        <a:bodyPr/>
                        <a:lstStyle/>
                        <a:p>
                          <a:r>
                            <a:rPr lang="de-DE" sz="2200" b="1" dirty="0"/>
                            <a:t>Primary </a:t>
                          </a:r>
                          <a:r>
                            <a:rPr lang="de-DE" sz="2200" b="1" dirty="0" err="1"/>
                            <a:t>nucleation</a:t>
                          </a:r>
                          <a:r>
                            <a:rPr lang="de-DE" sz="2200" b="1" dirty="0"/>
                            <a:t> </a:t>
                          </a:r>
                          <a:br>
                            <a:rPr lang="de-DE" sz="2200" b="1" dirty="0"/>
                          </a:br>
                          <a:r>
                            <a:rPr lang="de-DE" sz="2200" b="1" dirty="0"/>
                            <a:t>@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𝑹𝑯</m:t>
                                  </m:r>
                                </m:e>
                                <m:sub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𝒊𝒄𝒆</m:t>
                                  </m:r>
                                </m:sub>
                              </m:sSub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endParaRPr lang="en-US" sz="22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04663729"/>
                      </a:ext>
                    </a:extLst>
                  </a:tr>
                  <a:tr h="1348604">
                    <a:tc>
                      <a:txBody>
                        <a:bodyPr/>
                        <a:lstStyle/>
                        <a:p>
                          <a:r>
                            <a:rPr lang="de-DE" sz="2200" b="1" dirty="0"/>
                            <a:t>Primary </a:t>
                          </a:r>
                          <a:r>
                            <a:rPr lang="de-DE" sz="2200" b="1" dirty="0" err="1"/>
                            <a:t>nucleation</a:t>
                          </a:r>
                          <a:r>
                            <a:rPr lang="de-DE" sz="2200" b="1" dirty="0"/>
                            <a:t> + </a:t>
                          </a:r>
                          <a:r>
                            <a:rPr lang="de-DE" sz="2200" b="1" dirty="0" err="1"/>
                            <a:t>fragmentation</a:t>
                          </a:r>
                          <a:endParaRPr lang="en-US" sz="22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22244281"/>
                      </a:ext>
                    </a:extLst>
                  </a:tr>
                  <a:tr h="1348604">
                    <a:tc>
                      <a:txBody>
                        <a:bodyPr/>
                        <a:lstStyle/>
                        <a:p>
                          <a:r>
                            <a:rPr lang="de-DE" sz="2200" b="1" dirty="0"/>
                            <a:t>Primary </a:t>
                          </a:r>
                          <a:r>
                            <a:rPr lang="de-DE" sz="2200" b="1" dirty="0" err="1"/>
                            <a:t>nucleation</a:t>
                          </a:r>
                          <a:r>
                            <a:rPr lang="de-DE" sz="2200" b="1" dirty="0"/>
                            <a:t> </a:t>
                          </a:r>
                          <a:br>
                            <a:rPr lang="de-DE" sz="2200" b="1" dirty="0"/>
                          </a:br>
                          <a:r>
                            <a:rPr lang="de-DE" sz="2200" b="1" dirty="0"/>
                            <a:t>@ </a:t>
                          </a:r>
                          <a14:m>
                            <m:oMath xmlns:m="http://schemas.openxmlformats.org/officeDocument/2006/math"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oMath>
                          </a14:m>
                          <a:endParaRPr lang="en-US" sz="22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43528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4A2A6B6E-591F-40D2-8A71-50B0F1F23DE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98662132"/>
                  </p:ext>
                </p:extLst>
              </p:nvPr>
            </p:nvGraphicFramePr>
            <p:xfrm>
              <a:off x="555176" y="895348"/>
              <a:ext cx="11252924" cy="523453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68880">
                      <a:extLst>
                        <a:ext uri="{9D8B030D-6E8A-4147-A177-3AD203B41FA5}">
                          <a16:colId xmlns:a16="http://schemas.microsoft.com/office/drawing/2014/main" val="1609745751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2884933637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2113175364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2925925877"/>
                        </a:ext>
                      </a:extLst>
                    </a:gridCol>
                    <a:gridCol w="2196011">
                      <a:extLst>
                        <a:ext uri="{9D8B030D-6E8A-4147-A177-3AD203B41FA5}">
                          <a16:colId xmlns:a16="http://schemas.microsoft.com/office/drawing/2014/main" val="1634206507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2200" b="1" dirty="0"/>
                            <a:t>DWR</a:t>
                          </a:r>
                          <a:r>
                            <a:rPr lang="de-DE" sz="2200" dirty="0"/>
                            <a:t> </a:t>
                          </a:r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2200" b="1" dirty="0"/>
                            <a:t>2</a:t>
                          </a:r>
                          <a:r>
                            <a:rPr lang="de-DE" sz="2200" b="1" baseline="30000" dirty="0"/>
                            <a:t>nd</a:t>
                          </a:r>
                          <a:r>
                            <a:rPr lang="de-DE" sz="2200" b="1" dirty="0"/>
                            <a:t> </a:t>
                          </a:r>
                          <a:r>
                            <a:rPr lang="de-DE" sz="2200" b="1" dirty="0" err="1"/>
                            <a:t>mode</a:t>
                          </a:r>
                          <a:r>
                            <a:rPr lang="de-DE" sz="2200" b="1" dirty="0"/>
                            <a:t> in Doppler </a:t>
                          </a:r>
                          <a:r>
                            <a:rPr lang="de-DE" sz="2200" b="1" dirty="0" err="1"/>
                            <a:t>spectrum</a:t>
                          </a:r>
                          <a:endParaRPr lang="en-US" sz="2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2200" b="1" dirty="0"/>
                            <a:t>KDP</a:t>
                          </a:r>
                          <a:endParaRPr lang="en-US" sz="2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2200" b="1" dirty="0" err="1"/>
                            <a:t>sZDRmax</a:t>
                          </a:r>
                          <a:endParaRPr lang="en-US" sz="2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74411807"/>
                      </a:ext>
                    </a:extLst>
                  </a:tr>
                  <a:tr h="13486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7" t="-88288" r="-356543" b="-2004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04663729"/>
                      </a:ext>
                    </a:extLst>
                  </a:tr>
                  <a:tr h="1348604">
                    <a:tc>
                      <a:txBody>
                        <a:bodyPr/>
                        <a:lstStyle/>
                        <a:p>
                          <a:r>
                            <a:rPr lang="de-DE" sz="2200" b="1" dirty="0"/>
                            <a:t>Primary </a:t>
                          </a:r>
                          <a:r>
                            <a:rPr lang="de-DE" sz="2200" b="1" dirty="0" err="1"/>
                            <a:t>nucleation</a:t>
                          </a:r>
                          <a:r>
                            <a:rPr lang="de-DE" sz="2200" b="1" dirty="0"/>
                            <a:t> + </a:t>
                          </a:r>
                          <a:r>
                            <a:rPr lang="de-DE" sz="2200" b="1" dirty="0" err="1"/>
                            <a:t>fragmentation</a:t>
                          </a:r>
                          <a:endParaRPr lang="en-US" sz="22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22244281"/>
                      </a:ext>
                    </a:extLst>
                  </a:tr>
                  <a:tr h="13486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7" t="-287838" r="-356543" b="-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43528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B0C4D-9C70-47E0-8171-FCE2BA09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22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9FDD40-3C8D-43EA-9D1A-5C49B899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56" y="1948663"/>
            <a:ext cx="1645920" cy="1645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8CFA21-BA5D-4E22-8F26-5083CBEFF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19" y="4606422"/>
            <a:ext cx="164592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5E995-FA74-4E92-BD0E-0EC6985A7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35" y="4647898"/>
            <a:ext cx="1645920" cy="1645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816A6B-466A-4BFA-860C-37CEEAC04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41" y="4606422"/>
            <a:ext cx="1645920" cy="1645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8BA20B-1ECD-4499-9999-D399F1353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95" y="3274639"/>
            <a:ext cx="1645920" cy="1645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DF49E5-FE79-4652-B173-E39202356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20" y="3429000"/>
            <a:ext cx="1463040" cy="1463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A200FF-1488-49CF-A89B-974205E15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83" y="3274639"/>
            <a:ext cx="1645920" cy="16459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59D669-5F19-4339-ADDC-C0AB021BC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83" y="1927925"/>
            <a:ext cx="1645920" cy="1645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A333EA-2A4D-4D98-B4C7-5345E789E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20" y="3429000"/>
            <a:ext cx="1463040" cy="14630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F80F0D-354B-4F95-8490-0E5161708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20" y="2110805"/>
            <a:ext cx="1463040" cy="14630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C88C92C-DC40-4F7C-BCC6-619876774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03" y="1927925"/>
            <a:ext cx="1645920" cy="1645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B0BABD-CE7A-43B3-9C0B-DD708E7DF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87" y="4612886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EF38D-A773-4CAB-97EF-31AED795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Multi-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polarimetric</a:t>
            </a:r>
            <a:r>
              <a:rPr lang="de-DE" dirty="0"/>
              <a:t> multi-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dataset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09680D-ACCF-46C6-80B1-BCE92B75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23</a:t>
            </a:fld>
            <a:endParaRPr lang="en-GB"/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0C422959-1975-4775-ADA7-73B09ACDC435}"/>
              </a:ext>
            </a:extLst>
          </p:cNvPr>
          <p:cNvSpPr/>
          <p:nvPr/>
        </p:nvSpPr>
        <p:spPr>
          <a:xfrm>
            <a:off x="627017" y="4231633"/>
            <a:ext cx="10966995" cy="18298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u="sng" spc="-1" dirty="0" err="1">
                <a:solidFill>
                  <a:srgbClr val="000000"/>
                </a:solidFill>
                <a:latin typeface="Calibri"/>
              </a:rPr>
              <a:t>Hypotheses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200" spc="-1" dirty="0">
                <a:solidFill>
                  <a:srgbClr val="000000"/>
                </a:solidFill>
              </a:rPr>
              <a:t>Primary </a:t>
            </a:r>
            <a:r>
              <a:rPr lang="de-DE" sz="2200" spc="-1" dirty="0" err="1">
                <a:solidFill>
                  <a:srgbClr val="000000"/>
                </a:solidFill>
              </a:rPr>
              <a:t>nucleation</a:t>
            </a:r>
            <a:r>
              <a:rPr lang="de-DE" sz="2200" spc="-1" dirty="0">
                <a:solidFill>
                  <a:srgbClr val="000000"/>
                </a:solidFill>
              </a:rPr>
              <a:t> in DGL </a:t>
            </a:r>
            <a:r>
              <a:rPr lang="de-DE" sz="2200" spc="-1" dirty="0" err="1">
                <a:solidFill>
                  <a:srgbClr val="000000"/>
                </a:solidFill>
              </a:rPr>
              <a:t>produces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plate</a:t>
            </a:r>
            <a:r>
              <a:rPr lang="de-DE" sz="2200" spc="-1" dirty="0">
                <a:solidFill>
                  <a:srgbClr val="000000"/>
                </a:solidFill>
              </a:rPr>
              <a:t>-like </a:t>
            </a:r>
            <a:r>
              <a:rPr lang="de-DE" sz="2200" spc="-1" dirty="0" err="1">
                <a:solidFill>
                  <a:srgbClr val="000000"/>
                </a:solidFill>
              </a:rPr>
              <a:t>particles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which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grow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rapidly</a:t>
            </a:r>
            <a:r>
              <a:rPr lang="de-DE" sz="2200" spc="-1" dirty="0">
                <a:solidFill>
                  <a:srgbClr val="000000"/>
                </a:solidFill>
              </a:rPr>
              <a:t> in DGL</a:t>
            </a:r>
            <a:endParaRPr lang="de-DE" sz="2200" spc="-1" dirty="0">
              <a:solidFill>
                <a:srgbClr val="000000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Secondary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ice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production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(Fragmentation) in DGL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produces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fragments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ice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  <a:latin typeface="Calibri"/>
              </a:rPr>
              <a:t>particles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200" spc="-1" dirty="0">
                <a:solidFill>
                  <a:srgbClr val="000000"/>
                </a:solidFill>
              </a:rPr>
              <a:t>Small </a:t>
            </a:r>
            <a:r>
              <a:rPr lang="de-DE" sz="2200" spc="-1" dirty="0" err="1">
                <a:solidFill>
                  <a:srgbClr val="000000"/>
                </a:solidFill>
              </a:rPr>
              <a:t>ice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crystals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sedimenting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from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above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which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grow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plate</a:t>
            </a:r>
            <a:r>
              <a:rPr lang="de-DE" sz="2200" spc="-1" dirty="0">
                <a:solidFill>
                  <a:srgbClr val="000000"/>
                </a:solidFill>
              </a:rPr>
              <a:t>-like </a:t>
            </a:r>
            <a:r>
              <a:rPr lang="de-DE" sz="2200" spc="-1" dirty="0" err="1">
                <a:solidFill>
                  <a:srgbClr val="000000"/>
                </a:solidFill>
              </a:rPr>
              <a:t>rapidly</a:t>
            </a:r>
            <a:r>
              <a:rPr lang="de-DE" sz="2200" spc="-1" dirty="0">
                <a:solidFill>
                  <a:srgbClr val="000000"/>
                </a:solidFill>
              </a:rPr>
              <a:t> in DGL</a:t>
            </a:r>
            <a:endParaRPr lang="de-DE" sz="2200" b="1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A0DC5D-2331-4652-BCA7-8DE911D1E500}"/>
              </a:ext>
            </a:extLst>
          </p:cNvPr>
          <p:cNvGrpSpPr>
            <a:grpSpLocks noChangeAspect="1"/>
          </p:cNvGrpSpPr>
          <p:nvPr/>
        </p:nvGrpSpPr>
        <p:grpSpPr>
          <a:xfrm>
            <a:off x="1513602" y="668916"/>
            <a:ext cx="9164792" cy="3562717"/>
            <a:chOff x="-80588" y="790633"/>
            <a:chExt cx="9467779" cy="36805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FA9479A-CB7D-4A6D-AE56-B2DC587CD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1781"/>
            <a:stretch/>
          </p:blipFill>
          <p:spPr>
            <a:xfrm>
              <a:off x="149167" y="959856"/>
              <a:ext cx="3440339" cy="351127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A099962-C1B5-4867-A946-9A577DA50CB1}"/>
                </a:ext>
              </a:extLst>
            </p:cNvPr>
            <p:cNvSpPr txBox="1"/>
            <p:nvPr/>
          </p:nvSpPr>
          <p:spPr>
            <a:xfrm>
              <a:off x="-80588" y="4093153"/>
              <a:ext cx="1431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von Terzi, ACP 2022</a:t>
              </a:r>
              <a:endParaRPr lang="en-GB" sz="1200" b="1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A1C2B23-2F87-4DB9-8D17-6888D3FDC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1" r="65"/>
            <a:stretch/>
          </p:blipFill>
          <p:spPr>
            <a:xfrm>
              <a:off x="3589506" y="959856"/>
              <a:ext cx="5797685" cy="3511277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6366EF0-FFC5-4CFC-9429-5C7844E27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58" b="87768"/>
            <a:stretch/>
          </p:blipFill>
          <p:spPr>
            <a:xfrm>
              <a:off x="1127451" y="790633"/>
              <a:ext cx="6258759" cy="367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521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76267-6EC8-4F91-9FB1-57407643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24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328D8F-F762-4C3B-8DCE-D399CB23DAA3}"/>
              </a:ext>
            </a:extLst>
          </p:cNvPr>
          <p:cNvGrpSpPr/>
          <p:nvPr/>
        </p:nvGrpSpPr>
        <p:grpSpPr>
          <a:xfrm>
            <a:off x="1704456" y="0"/>
            <a:ext cx="7781111" cy="6313813"/>
            <a:chOff x="2971551" y="0"/>
            <a:chExt cx="7781111" cy="63138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B9C5FC-74E3-4A57-9D0C-900AD7984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" t="58841" b="21619"/>
            <a:stretch/>
          </p:blipFill>
          <p:spPr>
            <a:xfrm>
              <a:off x="3144466" y="3086822"/>
              <a:ext cx="7608195" cy="15203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617D8C-1D04-43FF-9FC9-4199E8411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11" b="127"/>
            <a:stretch/>
          </p:blipFill>
          <p:spPr>
            <a:xfrm>
              <a:off x="2971551" y="6098908"/>
              <a:ext cx="7781109" cy="2149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4D48E4-D563-47C2-9248-8A6BA5F16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30" r="97969" b="41651"/>
            <a:stretch/>
          </p:blipFill>
          <p:spPr>
            <a:xfrm>
              <a:off x="2971551" y="2550763"/>
              <a:ext cx="158092" cy="13709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765E3C-3773-4D56-825A-42C465C7B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" b="59961"/>
            <a:stretch/>
          </p:blipFill>
          <p:spPr>
            <a:xfrm>
              <a:off x="3144467" y="0"/>
              <a:ext cx="7608195" cy="31154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EAF113-18AF-4962-803E-D9225ECAF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" t="40043" b="40994"/>
            <a:stretch/>
          </p:blipFill>
          <p:spPr>
            <a:xfrm>
              <a:off x="3144465" y="4623440"/>
              <a:ext cx="7608195" cy="147546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AD8DD55-0D11-4714-8D1E-42C9A6B3EEC5}"/>
              </a:ext>
            </a:extLst>
          </p:cNvPr>
          <p:cNvSpPr txBox="1"/>
          <p:nvPr/>
        </p:nvSpPr>
        <p:spPr>
          <a:xfrm>
            <a:off x="9536040" y="682845"/>
            <a:ext cx="55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Obs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D158C8-BF7A-4B60-9BAF-A765B990A750}"/>
                  </a:ext>
                </a:extLst>
              </p:cNvPr>
              <p:cNvSpPr txBox="1"/>
              <p:nvPr/>
            </p:nvSpPr>
            <p:spPr>
              <a:xfrm>
                <a:off x="9514115" y="2010441"/>
                <a:ext cx="2018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/>
                  <a:t>Primary </a:t>
                </a:r>
                <a:r>
                  <a:rPr lang="de-DE" b="1" dirty="0" err="1"/>
                  <a:t>nucleation</a:t>
                </a:r>
                <a:r>
                  <a:rPr lang="de-DE" b="1" dirty="0"/>
                  <a:t>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𝑹𝑯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𝒊𝒄𝒆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D158C8-BF7A-4B60-9BAF-A765B990A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115" y="2010441"/>
                <a:ext cx="2018212" cy="646331"/>
              </a:xfrm>
              <a:prstGeom prst="rect">
                <a:avLst/>
              </a:prstGeom>
              <a:blipFill>
                <a:blip r:embed="rId3"/>
                <a:stretch>
                  <a:fillRect l="-2719" t="-5660" r="-90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3EFF241-BB24-41F6-BFBB-96A91CCC95D6}"/>
              </a:ext>
            </a:extLst>
          </p:cNvPr>
          <p:cNvSpPr txBox="1"/>
          <p:nvPr/>
        </p:nvSpPr>
        <p:spPr>
          <a:xfrm>
            <a:off x="9514115" y="3466492"/>
            <a:ext cx="201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Primary </a:t>
            </a:r>
            <a:r>
              <a:rPr lang="de-DE" b="1" dirty="0" err="1"/>
              <a:t>nucleation</a:t>
            </a:r>
            <a:r>
              <a:rPr lang="de-DE" b="1" dirty="0"/>
              <a:t> + Fragmentation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41D444-4189-462C-A461-31ADB4BA44BC}"/>
                  </a:ext>
                </a:extLst>
              </p:cNvPr>
              <p:cNvSpPr txBox="1"/>
              <p:nvPr/>
            </p:nvSpPr>
            <p:spPr>
              <a:xfrm>
                <a:off x="9485565" y="4960908"/>
                <a:ext cx="20208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/>
                  <a:t>Primary </a:t>
                </a:r>
                <a:r>
                  <a:rPr lang="de-DE" b="1" dirty="0" err="1"/>
                  <a:t>nucleation</a:t>
                </a:r>
                <a:r>
                  <a:rPr lang="de-DE" b="1" dirty="0"/>
                  <a:t> @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41D444-4189-462C-A461-31ADB4BA4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565" y="4960908"/>
                <a:ext cx="2020824" cy="923330"/>
              </a:xfrm>
              <a:prstGeom prst="rect">
                <a:avLst/>
              </a:prstGeom>
              <a:blipFill>
                <a:blip r:embed="rId4"/>
                <a:stretch>
                  <a:fillRect l="-2410" t="-3974" r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306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6C270-93BC-48DD-A05E-FFEE305C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: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B1E2E6-BD59-473E-A549-D14FC74E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25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B38BD8-0389-46BE-A828-1849723AF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2084" r="5305" b="5204"/>
          <a:stretch/>
        </p:blipFill>
        <p:spPr>
          <a:xfrm>
            <a:off x="2158225" y="693335"/>
            <a:ext cx="9947025" cy="357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A74117-3C63-436E-B990-664D2E0760A3}"/>
              </a:ext>
            </a:extLst>
          </p:cNvPr>
          <p:cNvSpPr/>
          <p:nvPr/>
        </p:nvSpPr>
        <p:spPr>
          <a:xfrm>
            <a:off x="1990585" y="4377861"/>
            <a:ext cx="361329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Tripex</a:t>
            </a:r>
            <a:r>
              <a:rPr lang="de-DE" sz="2400" dirty="0"/>
              <a:t>-pol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Nov 2018 – Jan 2019</a:t>
            </a:r>
            <a:endParaRPr lang="de-DE" sz="2400" spc="-1" dirty="0">
              <a:solidFill>
                <a:srgbClr val="000000"/>
              </a:solidFill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de-DE" sz="2400" dirty="0" err="1"/>
              <a:t>Zenith</a:t>
            </a:r>
            <a:r>
              <a:rPr lang="de-DE" sz="2400" dirty="0"/>
              <a:t> X, Ka, W-Band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Scans pol. W-Band 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15 </a:t>
            </a:r>
            <a:r>
              <a:rPr lang="de-DE" sz="2400" dirty="0" err="1"/>
              <a:t>Radiosondes</a:t>
            </a:r>
            <a:endParaRPr lang="de-DE" sz="2400" spc="-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buBlip>
                <a:blip r:embed="rId3"/>
              </a:buBlip>
            </a:pPr>
            <a:endParaRPr lang="de-DE" sz="2400" spc="-1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C38DF-AF33-49A0-8A18-DBCFF0BD8D6A}"/>
              </a:ext>
            </a:extLst>
          </p:cNvPr>
          <p:cNvSpPr/>
          <p:nvPr/>
        </p:nvSpPr>
        <p:spPr>
          <a:xfrm>
            <a:off x="6095998" y="4377861"/>
            <a:ext cx="564321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de-DE" sz="2400" dirty="0" err="1"/>
              <a:t>Tripex</a:t>
            </a:r>
            <a:r>
              <a:rPr lang="de-DE" sz="2400" dirty="0"/>
              <a:t>-pol-scan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spc="-1" dirty="0" err="1">
                <a:solidFill>
                  <a:srgbClr val="000000"/>
                </a:solidFill>
              </a:rPr>
              <a:t>Dec</a:t>
            </a:r>
            <a:r>
              <a:rPr lang="de-DE" sz="2400" spc="-1" dirty="0">
                <a:solidFill>
                  <a:srgbClr val="000000"/>
                </a:solidFill>
              </a:rPr>
              <a:t> 2021 – Feb 2022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 err="1"/>
              <a:t>Zenith</a:t>
            </a:r>
            <a:r>
              <a:rPr lang="de-DE" sz="2400" dirty="0"/>
              <a:t> X-Band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Scans </a:t>
            </a:r>
            <a:r>
              <a:rPr lang="de-DE" sz="2400" dirty="0" err="1"/>
              <a:t>with</a:t>
            </a:r>
            <a:r>
              <a:rPr lang="de-DE" sz="2400" dirty="0"/>
              <a:t> pol. W-Band and Ka-Band 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50 </a:t>
            </a:r>
            <a:r>
              <a:rPr lang="de-DE" sz="2400" dirty="0" err="1"/>
              <a:t>Radiosondes</a:t>
            </a:r>
            <a:endParaRPr lang="de-DE" sz="2400" spc="-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buBlip>
                <a:blip r:embed="rId3"/>
              </a:buBlip>
            </a:pPr>
            <a:endParaRPr lang="de-DE" sz="2400" spc="-1" dirty="0">
              <a:solidFill>
                <a:srgbClr val="000000"/>
              </a:solidFill>
            </a:endParaRPr>
          </a:p>
        </p:txBody>
      </p:sp>
      <p:pic>
        <p:nvPicPr>
          <p:cNvPr id="13" name="Grafik 11">
            <a:extLst>
              <a:ext uri="{FF2B5EF4-FFF2-40B4-BE49-F238E27FC236}">
                <a16:creationId xmlns:a16="http://schemas.microsoft.com/office/drawing/2014/main" id="{8DB9AB4A-7734-4C64-9649-3452D6072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21455"/>
          <a:stretch/>
        </p:blipFill>
        <p:spPr>
          <a:xfrm>
            <a:off x="91442" y="1719815"/>
            <a:ext cx="2033146" cy="25470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29BB94-AD57-4EB5-82E8-7C0616348DD4}"/>
              </a:ext>
            </a:extLst>
          </p:cNvPr>
          <p:cNvSpPr/>
          <p:nvPr/>
        </p:nvSpPr>
        <p:spPr>
          <a:xfrm>
            <a:off x="9686109" y="744214"/>
            <a:ext cx="2364378" cy="359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Jülich – Germany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55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E190-53B6-4B32-AE2D-B5F2BDD5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7"/>
            <a:ext cx="10515599" cy="676274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Dendritic</a:t>
            </a:r>
            <a:r>
              <a:rPr lang="de-DE" dirty="0"/>
              <a:t> Growth Layer – a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63133-1731-4BE7-8D42-2EB9CE0B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26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1C00DB-29CF-4926-AF93-D37C3A09E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39" y="650998"/>
            <a:ext cx="8519199" cy="56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30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429B4-A9CA-4CF9-A1B7-C674587F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Fragmentation?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036C04-881D-47C6-9407-8230B7E8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SIP </a:t>
            </a:r>
            <a:r>
              <a:rPr lang="de-DE" dirty="0" err="1"/>
              <a:t>research</a:t>
            </a:r>
            <a:r>
              <a:rPr lang="de-DE" dirty="0"/>
              <a:t>: (</a:t>
            </a:r>
            <a:r>
              <a:rPr lang="de-DE" dirty="0" err="1"/>
              <a:t>as</a:t>
            </a:r>
            <a:r>
              <a:rPr lang="de-DE" dirty="0"/>
              <a:t> in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Korolev</a:t>
            </a:r>
            <a:r>
              <a:rPr lang="de-DE" dirty="0"/>
              <a:t> at ICCP 2021)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22A05D-69D8-431F-B951-75AF968F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27</a:t>
            </a:fld>
            <a:endParaRPr lang="en-GB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0B5F7D1-6700-4CD2-B0B8-4E340ACC60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375" y="1584717"/>
          <a:ext cx="11586098" cy="4226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281">
                  <a:extLst>
                    <a:ext uri="{9D8B030D-6E8A-4147-A177-3AD203B41FA5}">
                      <a16:colId xmlns:a16="http://schemas.microsoft.com/office/drawing/2014/main" val="14012479"/>
                    </a:ext>
                  </a:extLst>
                </a:gridCol>
                <a:gridCol w="2621958">
                  <a:extLst>
                    <a:ext uri="{9D8B030D-6E8A-4147-A177-3AD203B41FA5}">
                      <a16:colId xmlns:a16="http://schemas.microsoft.com/office/drawing/2014/main" val="2109602872"/>
                    </a:ext>
                  </a:extLst>
                </a:gridCol>
                <a:gridCol w="1312433">
                  <a:extLst>
                    <a:ext uri="{9D8B030D-6E8A-4147-A177-3AD203B41FA5}">
                      <a16:colId xmlns:a16="http://schemas.microsoft.com/office/drawing/2014/main" val="1301168152"/>
                    </a:ext>
                  </a:extLst>
                </a:gridCol>
                <a:gridCol w="2000922">
                  <a:extLst>
                    <a:ext uri="{9D8B030D-6E8A-4147-A177-3AD203B41FA5}">
                      <a16:colId xmlns:a16="http://schemas.microsoft.com/office/drawing/2014/main" val="594095930"/>
                    </a:ext>
                  </a:extLst>
                </a:gridCol>
                <a:gridCol w="1011219">
                  <a:extLst>
                    <a:ext uri="{9D8B030D-6E8A-4147-A177-3AD203B41FA5}">
                      <a16:colId xmlns:a16="http://schemas.microsoft.com/office/drawing/2014/main" val="3774277823"/>
                    </a:ext>
                  </a:extLst>
                </a:gridCol>
                <a:gridCol w="1807285">
                  <a:extLst>
                    <a:ext uri="{9D8B030D-6E8A-4147-A177-3AD203B41FA5}">
                      <a16:colId xmlns:a16="http://schemas.microsoft.com/office/drawing/2014/main" val="748392739"/>
                    </a:ext>
                  </a:extLst>
                </a:gridCol>
              </a:tblGrid>
              <a:tr h="695506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Mechanism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# Lab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works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Lab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studies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quantification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#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years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simulations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731450"/>
                  </a:ext>
                </a:extLst>
              </a:tr>
              <a:tr h="638442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Droplet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fragmentation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during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freezing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Work-in-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progess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ongoing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Early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222490"/>
                  </a:ext>
                </a:extLst>
              </a:tr>
              <a:tr h="849108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Splintering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during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riming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(HM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process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Work-in-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progess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ongoing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61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Yes </a:t>
                      </a:r>
                    </a:p>
                    <a:p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physical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mechanism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under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debate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903810"/>
                  </a:ext>
                </a:extLst>
              </a:tr>
              <a:tr h="71987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Fragmentation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during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ice-ice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collision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Work-in-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progess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de-DE" sz="1600" dirty="0" err="1">
                          <a:solidFill>
                            <a:srgbClr val="FF0000"/>
                          </a:solidFill>
                        </a:rPr>
                        <a:t>deeply</a:t>
                      </a: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rgbClr val="FF0000"/>
                          </a:solidFill>
                        </a:rPr>
                        <a:t>hybernated</a:t>
                      </a: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Early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611362"/>
                  </a:ext>
                </a:extLst>
              </a:tr>
              <a:tr h="661159"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Fragmentation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during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sublimation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Work-in-progress </a:t>
                      </a: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de-DE" sz="1600" dirty="0" err="1">
                          <a:solidFill>
                            <a:srgbClr val="FF0000"/>
                          </a:solidFill>
                        </a:rPr>
                        <a:t>deeply</a:t>
                      </a: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rgbClr val="FF0000"/>
                          </a:solidFill>
                        </a:rPr>
                        <a:t>hibernated</a:t>
                      </a: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Early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25260"/>
                  </a:ext>
                </a:extLst>
              </a:tr>
              <a:tr h="661159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Activation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INPs in transient </a:t>
                      </a:r>
                      <a:r>
                        <a:rPr lang="de-DE" b="1" dirty="0" err="1">
                          <a:solidFill>
                            <a:schemeClr val="tx1"/>
                          </a:solidFill>
                        </a:rPr>
                        <a:t>supersaturation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</a:rPr>
                        <a:t>attempted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890510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B44A99D-55CF-4FF0-AE02-3839ECE5F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r="59526" b="79663"/>
          <a:stretch/>
        </p:blipFill>
        <p:spPr>
          <a:xfrm>
            <a:off x="558800" y="2313798"/>
            <a:ext cx="2411394" cy="5595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BBA94C-9668-4769-853E-CA6D7050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3" r="54437" b="37987"/>
          <a:stretch/>
        </p:blipFill>
        <p:spPr>
          <a:xfrm>
            <a:off x="558800" y="3030465"/>
            <a:ext cx="2248460" cy="7004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12870E-DFE8-407C-88D3-E0943F01A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9" r="61410" b="1823"/>
          <a:stretch/>
        </p:blipFill>
        <p:spPr>
          <a:xfrm>
            <a:off x="677134" y="3778666"/>
            <a:ext cx="2001587" cy="7004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91CAFB-DB4A-48C9-9FB4-49BF5E38A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6" t="37728" r="4568" b="44335"/>
          <a:stretch/>
        </p:blipFill>
        <p:spPr>
          <a:xfrm>
            <a:off x="677134" y="4525453"/>
            <a:ext cx="2269864" cy="5724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71E7CC-F748-452B-842C-A3977DC7F3D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76483" r="5176" b="-366"/>
          <a:stretch/>
        </p:blipFill>
        <p:spPr>
          <a:xfrm>
            <a:off x="634436" y="5173414"/>
            <a:ext cx="2001586" cy="607643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7D0F6A2-FA36-4FC1-9C94-F6844BE7F6CD}"/>
              </a:ext>
            </a:extLst>
          </p:cNvPr>
          <p:cNvSpPr/>
          <p:nvPr/>
        </p:nvSpPr>
        <p:spPr>
          <a:xfrm>
            <a:off x="9109598" y="1584717"/>
            <a:ext cx="986902" cy="4226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E53D679-1E22-44AD-AA19-F49AFB3DA42D}"/>
              </a:ext>
            </a:extLst>
          </p:cNvPr>
          <p:cNvSpPr/>
          <p:nvPr/>
        </p:nvSpPr>
        <p:spPr>
          <a:xfrm>
            <a:off x="5794897" y="1584717"/>
            <a:ext cx="1301227" cy="4226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247B463-4CC5-4245-83F6-D9405CF832AB}"/>
              </a:ext>
            </a:extLst>
          </p:cNvPr>
          <p:cNvSpPr/>
          <p:nvPr/>
        </p:nvSpPr>
        <p:spPr>
          <a:xfrm>
            <a:off x="333375" y="3778666"/>
            <a:ext cx="11586098" cy="716245"/>
          </a:xfrm>
          <a:prstGeom prst="rect">
            <a:avLst/>
          </a:prstGeom>
          <a:noFill/>
          <a:ln w="38100">
            <a:solidFill>
              <a:srgbClr val="FF0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5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BD169A-0C43-48C9-9597-E48E4FE2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Fragmentation?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70DEAC-69A2-4C0C-87D9-0073DF28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28</a:t>
            </a:fld>
            <a:endParaRPr lang="en-GB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AD37E75-3A56-4671-B588-62F22DB7F557}"/>
              </a:ext>
            </a:extLst>
          </p:cNvPr>
          <p:cNvSpPr txBox="1">
            <a:spLocks/>
          </p:cNvSpPr>
          <p:nvPr/>
        </p:nvSpPr>
        <p:spPr>
          <a:xfrm>
            <a:off x="838200" y="1266093"/>
            <a:ext cx="6688015" cy="4958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78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914400" rtl="0" eaLnBrk="1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0825" indent="-149225" algn="l" defTabSz="914400" rtl="0" eaLnBrk="1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8025" indent="-149225" algn="l" defTabSz="914400" rtl="0" eaLnBrk="1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Calibri" panose="020F05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800" dirty="0"/>
              <a:t>Fragmentation: 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de-DE" sz="2800" dirty="0"/>
              <a:t>Fragile </a:t>
            </a:r>
            <a:r>
              <a:rPr lang="de-DE" sz="2800" dirty="0" err="1"/>
              <a:t>dendritic</a:t>
            </a:r>
            <a:r>
              <a:rPr lang="de-DE" sz="2800" dirty="0"/>
              <a:t> </a:t>
            </a:r>
            <a:r>
              <a:rPr lang="de-DE" sz="2800" dirty="0" err="1"/>
              <a:t>arms</a:t>
            </a:r>
            <a:r>
              <a:rPr lang="de-DE" sz="2800" dirty="0"/>
              <a:t> </a:t>
            </a:r>
            <a:r>
              <a:rPr lang="de-DE" sz="2800" dirty="0" err="1"/>
              <a:t>growing</a:t>
            </a:r>
            <a:r>
              <a:rPr lang="de-DE" sz="2800" dirty="0"/>
              <a:t> on </a:t>
            </a:r>
            <a:r>
              <a:rPr lang="de-DE" sz="2800" dirty="0" err="1"/>
              <a:t>ice</a:t>
            </a:r>
            <a:r>
              <a:rPr lang="de-DE" sz="2800" dirty="0"/>
              <a:t> </a:t>
            </a:r>
            <a:r>
              <a:rPr lang="de-DE" sz="2800" dirty="0" err="1"/>
              <a:t>particles</a:t>
            </a:r>
            <a:r>
              <a:rPr lang="de-DE" sz="2800" dirty="0"/>
              <a:t> and </a:t>
            </a:r>
            <a:r>
              <a:rPr lang="de-DE" sz="2800" dirty="0" err="1"/>
              <a:t>aggregates</a:t>
            </a:r>
            <a:endParaRPr lang="de-DE" sz="2800" dirty="0"/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de-DE" sz="2800" dirty="0"/>
              <a:t>Arms break off </a:t>
            </a:r>
            <a:r>
              <a:rPr lang="de-DE" sz="2800" dirty="0" err="1"/>
              <a:t>during</a:t>
            </a:r>
            <a:r>
              <a:rPr lang="de-DE" sz="2800" dirty="0"/>
              <a:t> </a:t>
            </a:r>
            <a:r>
              <a:rPr lang="de-DE" sz="2800" dirty="0" err="1"/>
              <a:t>collisions</a:t>
            </a:r>
            <a:endParaRPr lang="de-DE" sz="2800" dirty="0"/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de-DE" sz="2800" dirty="0"/>
              <a:t>Potential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active</a:t>
            </a:r>
            <a:r>
              <a:rPr lang="de-DE" sz="2800" dirty="0"/>
              <a:t> </a:t>
            </a:r>
            <a:r>
              <a:rPr lang="de-DE" sz="2800" dirty="0" err="1"/>
              <a:t>over</a:t>
            </a:r>
            <a:r>
              <a:rPr lang="de-DE" sz="2800" dirty="0"/>
              <a:t> </a:t>
            </a:r>
            <a:r>
              <a:rPr lang="de-DE" sz="2800" dirty="0" err="1"/>
              <a:t>wide</a:t>
            </a:r>
            <a:r>
              <a:rPr lang="de-DE" sz="2800" dirty="0"/>
              <a:t> </a:t>
            </a:r>
            <a:r>
              <a:rPr lang="de-DE" sz="2800" dirty="0" err="1"/>
              <a:t>parameter</a:t>
            </a:r>
            <a:r>
              <a:rPr lang="de-DE" sz="2800" dirty="0"/>
              <a:t> </a:t>
            </a:r>
            <a:r>
              <a:rPr lang="de-DE" sz="2800" dirty="0" err="1"/>
              <a:t>range</a:t>
            </a:r>
            <a:r>
              <a:rPr lang="de-DE" sz="2800" dirty="0"/>
              <a:t> (not like </a:t>
            </a:r>
            <a:r>
              <a:rPr lang="de-DE" sz="2800" dirty="0" err="1"/>
              <a:t>other</a:t>
            </a:r>
            <a:r>
              <a:rPr lang="de-DE" sz="2800" dirty="0"/>
              <a:t> SIP)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800" dirty="0"/>
              <a:t>Problem: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de-DE" sz="2800" dirty="0"/>
              <a:t>Very </a:t>
            </a:r>
            <a:r>
              <a:rPr lang="de-DE" sz="2800" dirty="0" err="1"/>
              <a:t>little</a:t>
            </a:r>
            <a:r>
              <a:rPr lang="de-DE" sz="2800" dirty="0"/>
              <a:t> </a:t>
            </a:r>
            <a:r>
              <a:rPr lang="de-DE" sz="2800" dirty="0" err="1"/>
              <a:t>understanding</a:t>
            </a:r>
            <a:r>
              <a:rPr lang="de-DE" sz="2800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40B86D-C92F-4B15-937B-49109AF02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t="23516" r="15759" b="11562"/>
          <a:stretch/>
        </p:blipFill>
        <p:spPr>
          <a:xfrm>
            <a:off x="9189681" y="0"/>
            <a:ext cx="3002319" cy="301500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5FC3FD6-775C-44C3-9D8F-C9812C993D16}"/>
              </a:ext>
            </a:extLst>
          </p:cNvPr>
          <p:cNvSpPr txBox="1"/>
          <p:nvPr/>
        </p:nvSpPr>
        <p:spPr>
          <a:xfrm>
            <a:off x="10419024" y="2736890"/>
            <a:ext cx="1869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Grzegorczyk</a:t>
            </a:r>
            <a:r>
              <a:rPr lang="de-DE" sz="1400" b="1" dirty="0"/>
              <a:t>, ACP 2023</a:t>
            </a:r>
            <a:endParaRPr lang="en-GB" sz="14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9FAAB9-7F6F-4373-A000-BF2424876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987" y="3015006"/>
            <a:ext cx="3124028" cy="31500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D1EF663-3B64-46DD-B438-87924870583C}"/>
              </a:ext>
            </a:extLst>
          </p:cNvPr>
          <p:cNvSpPr txBox="1"/>
          <p:nvPr/>
        </p:nvSpPr>
        <p:spPr>
          <a:xfrm>
            <a:off x="10868946" y="6117899"/>
            <a:ext cx="1323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Takahashi 1995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067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77055-A9BC-4185-A9A5-999E7628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 </a:t>
            </a:r>
            <a:r>
              <a:rPr lang="de-DE" dirty="0" err="1"/>
              <a:t>McSnow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381266-185A-4B29-9D4E-86AD664C9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Fragmentation </a:t>
            </a:r>
            <a:r>
              <a:rPr lang="de-DE" dirty="0" err="1"/>
              <a:t>produces</a:t>
            </a:r>
            <a:r>
              <a:rPr lang="de-DE" dirty="0"/>
              <a:t> 2. Mode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reasonable</a:t>
            </a:r>
            <a:r>
              <a:rPr lang="de-DE" dirty="0"/>
              <a:t> </a:t>
            </a:r>
            <a:r>
              <a:rPr lang="de-DE" dirty="0" err="1"/>
              <a:t>sZDR</a:t>
            </a:r>
            <a:r>
              <a:rPr lang="de-DE" dirty="0"/>
              <a:t> </a:t>
            </a:r>
          </a:p>
          <a:p>
            <a:pPr lvl="1"/>
            <a:r>
              <a:rPr lang="de-DE" sz="2400" dirty="0"/>
              <a:t>KDP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too</a:t>
            </a:r>
            <a:r>
              <a:rPr lang="de-DE" sz="2400" dirty="0"/>
              <a:t> </a:t>
            </a:r>
            <a:r>
              <a:rPr lang="de-DE" sz="2400" dirty="0" err="1"/>
              <a:t>small</a:t>
            </a:r>
            <a:r>
              <a:rPr lang="de-DE" sz="2400" dirty="0"/>
              <a:t> –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produce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fragments</a:t>
            </a:r>
            <a:r>
              <a:rPr lang="de-DE" sz="2400" dirty="0"/>
              <a:t>?</a:t>
            </a:r>
          </a:p>
          <a:p>
            <a:pPr lvl="1"/>
            <a:r>
              <a:rPr lang="de-DE" sz="2400" dirty="0" err="1"/>
              <a:t>Which</a:t>
            </a:r>
            <a:r>
              <a:rPr lang="de-DE" sz="2400" dirty="0"/>
              <a:t> </a:t>
            </a:r>
            <a:r>
              <a:rPr lang="de-DE" sz="2400" dirty="0" err="1"/>
              <a:t>conditions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most</a:t>
            </a:r>
            <a:r>
              <a:rPr lang="de-DE" sz="2400" dirty="0"/>
              <a:t> </a:t>
            </a:r>
            <a:r>
              <a:rPr lang="de-DE" sz="2400" dirty="0" err="1"/>
              <a:t>favourable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fragmentation</a:t>
            </a:r>
            <a:r>
              <a:rPr lang="de-DE" sz="2400" dirty="0"/>
              <a:t>?</a:t>
            </a:r>
          </a:p>
          <a:p>
            <a:r>
              <a:rPr lang="de-DE" dirty="0"/>
              <a:t>Are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explanations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2. Mode?</a:t>
            </a:r>
          </a:p>
          <a:p>
            <a:pPr lvl="1"/>
            <a:r>
              <a:rPr lang="de-DE" sz="2400" dirty="0" err="1"/>
              <a:t>Local</a:t>
            </a:r>
            <a:r>
              <a:rPr lang="de-DE" sz="2400" dirty="0"/>
              <a:t> </a:t>
            </a:r>
            <a:r>
              <a:rPr lang="de-DE" sz="2400" dirty="0" err="1"/>
              <a:t>enhancement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relative </a:t>
            </a:r>
            <a:r>
              <a:rPr lang="de-DE" sz="2400" dirty="0" err="1"/>
              <a:t>humidity</a:t>
            </a: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INP </a:t>
            </a:r>
            <a:r>
              <a:rPr lang="de-DE" sz="2400" dirty="0" err="1"/>
              <a:t>get</a:t>
            </a:r>
            <a:r>
              <a:rPr lang="de-DE" sz="2400" dirty="0"/>
              <a:t> </a:t>
            </a:r>
            <a:r>
              <a:rPr lang="de-DE" sz="2400" dirty="0" err="1"/>
              <a:t>activated</a:t>
            </a:r>
            <a:r>
              <a:rPr lang="de-DE" sz="2400" dirty="0"/>
              <a:t> and </a:t>
            </a:r>
            <a:r>
              <a:rPr lang="de-DE" sz="2400" dirty="0" err="1"/>
              <a:t>new</a:t>
            </a:r>
            <a:r>
              <a:rPr lang="de-DE" sz="2400" dirty="0"/>
              <a:t> </a:t>
            </a:r>
            <a:r>
              <a:rPr lang="de-DE" sz="2400" dirty="0" err="1"/>
              <a:t>ice</a:t>
            </a:r>
            <a:r>
              <a:rPr lang="de-DE" sz="2400" dirty="0"/>
              <a:t> </a:t>
            </a:r>
            <a:r>
              <a:rPr lang="de-DE" sz="2400" dirty="0" err="1"/>
              <a:t>crystals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formed</a:t>
            </a:r>
            <a:endParaRPr lang="de-DE" sz="2400" dirty="0"/>
          </a:p>
          <a:p>
            <a:endParaRPr lang="de-DE" dirty="0"/>
          </a:p>
          <a:p>
            <a:r>
              <a:rPr lang="de-DE" dirty="0"/>
              <a:t>Both </a:t>
            </a:r>
            <a:r>
              <a:rPr lang="de-DE" dirty="0" err="1"/>
              <a:t>hypothesis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investigated</a:t>
            </a:r>
            <a:r>
              <a:rPr lang="de-DE" dirty="0"/>
              <a:t> in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statistical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!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EDB581-8BDB-40D1-8B6B-80F5815DC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4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A4CDFD3-1BF2-465B-B2BC-93161A25D7B4}"/>
              </a:ext>
            </a:extLst>
          </p:cNvPr>
          <p:cNvGrpSpPr/>
          <p:nvPr/>
        </p:nvGrpSpPr>
        <p:grpSpPr>
          <a:xfrm>
            <a:off x="310919" y="878634"/>
            <a:ext cx="11386525" cy="2832704"/>
            <a:chOff x="310919" y="878634"/>
            <a:chExt cx="11386525" cy="283270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3317326-40AA-41A0-B6F6-77024FE4BC4D}"/>
                </a:ext>
              </a:extLst>
            </p:cNvPr>
            <p:cNvGrpSpPr/>
            <p:nvPr/>
          </p:nvGrpSpPr>
          <p:grpSpPr>
            <a:xfrm>
              <a:off x="310919" y="878634"/>
              <a:ext cx="11386525" cy="2832704"/>
              <a:chOff x="310919" y="878634"/>
              <a:chExt cx="11386525" cy="2832704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2ECA596-11C1-451B-BC85-498E2794A1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86" t="96028" r="-376" b="-288"/>
              <a:stretch/>
            </p:blipFill>
            <p:spPr>
              <a:xfrm>
                <a:off x="830300" y="3355817"/>
                <a:ext cx="10720766" cy="355521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135726A-9AE7-47E6-9DDF-66400C1BF8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0919" y="878634"/>
                <a:ext cx="11386525" cy="2498073"/>
                <a:chOff x="703134" y="2692801"/>
                <a:chExt cx="10259351" cy="225078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7B51CE45-6633-4431-9D37-3E43D3A594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110" t="4230" b="65835"/>
                <a:stretch/>
              </p:blipFill>
              <p:spPr>
                <a:xfrm>
                  <a:off x="1302988" y="2692801"/>
                  <a:ext cx="9659497" cy="2250784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C79C79B7-2AD0-4471-A73D-A644D1D7B9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75" t="35888" r="94861" b="37412"/>
                <a:stretch/>
              </p:blipFill>
              <p:spPr>
                <a:xfrm>
                  <a:off x="1000055" y="2718036"/>
                  <a:ext cx="342092" cy="2007538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EED14DA-C81E-4072-AD7F-A756133E43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357" t="36792" r="97809" b="37412"/>
                <a:stretch/>
              </p:blipFill>
              <p:spPr>
                <a:xfrm>
                  <a:off x="703134" y="2752020"/>
                  <a:ext cx="304364" cy="193957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A63EDA7-5134-4914-ACDB-F93D4A30C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t="37250" r="67980" b="57384"/>
            <a:stretch/>
          </p:blipFill>
          <p:spPr>
            <a:xfrm>
              <a:off x="1707907" y="1027343"/>
              <a:ext cx="982707" cy="44776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EF5CFEE-2AE0-40A5-8788-A5277FE36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4" t="4338" r="20106" b="92098"/>
            <a:stretch/>
          </p:blipFill>
          <p:spPr>
            <a:xfrm>
              <a:off x="7991114" y="1033874"/>
              <a:ext cx="1084217" cy="4477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6DE190-53B6-4B32-AE2D-B5F2BDD5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7"/>
            <a:ext cx="10515599" cy="676274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Dendritic</a:t>
            </a:r>
            <a:r>
              <a:rPr lang="de-DE" dirty="0"/>
              <a:t> Growth Layer (DGL) – a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63133-1731-4BE7-8D42-2EB9CE0B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65E70-29E3-4DF7-A8AC-2AE160322C74}"/>
              </a:ext>
            </a:extLst>
          </p:cNvPr>
          <p:cNvSpPr/>
          <p:nvPr/>
        </p:nvSpPr>
        <p:spPr>
          <a:xfrm>
            <a:off x="1097523" y="2231263"/>
            <a:ext cx="973183" cy="5878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0C15DD-C267-4A2D-A7A2-4BC1D8BCE2E0}"/>
              </a:ext>
            </a:extLst>
          </p:cNvPr>
          <p:cNvSpPr/>
          <p:nvPr/>
        </p:nvSpPr>
        <p:spPr>
          <a:xfrm>
            <a:off x="4012323" y="2438584"/>
            <a:ext cx="418011" cy="300446"/>
          </a:xfrm>
          <a:prstGeom prst="rect">
            <a:avLst/>
          </a:prstGeom>
          <a:noFill/>
          <a:ln w="38100">
            <a:solidFill>
              <a:srgbClr val="2F85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8A041A-6544-47E1-B041-2BB3A8DC1E94}"/>
              </a:ext>
            </a:extLst>
          </p:cNvPr>
          <p:cNvSpPr/>
          <p:nvPr/>
        </p:nvSpPr>
        <p:spPr>
          <a:xfrm>
            <a:off x="5833914" y="2318502"/>
            <a:ext cx="1407618" cy="67627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67FD3D-3D50-4B9F-8969-E6514B6BA939}"/>
              </a:ext>
            </a:extLst>
          </p:cNvPr>
          <p:cNvSpPr/>
          <p:nvPr/>
        </p:nvSpPr>
        <p:spPr>
          <a:xfrm>
            <a:off x="7689674" y="2429567"/>
            <a:ext cx="827315" cy="359229"/>
          </a:xfrm>
          <a:prstGeom prst="rect">
            <a:avLst/>
          </a:prstGeom>
          <a:noFill/>
          <a:ln w="38100">
            <a:solidFill>
              <a:srgbClr val="FF0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70C82-6322-477F-8031-76BA5E26AD9C}"/>
              </a:ext>
            </a:extLst>
          </p:cNvPr>
          <p:cNvSpPr/>
          <p:nvPr/>
        </p:nvSpPr>
        <p:spPr>
          <a:xfrm>
            <a:off x="10475693" y="2406707"/>
            <a:ext cx="529047" cy="359229"/>
          </a:xfrm>
          <a:prstGeom prst="rect">
            <a:avLst/>
          </a:prstGeom>
          <a:noFill/>
          <a:ln w="38100">
            <a:solidFill>
              <a:srgbClr val="FF0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8A7B66-B727-4281-AE5C-1FE7736CB07D}"/>
              </a:ext>
            </a:extLst>
          </p:cNvPr>
          <p:cNvSpPr/>
          <p:nvPr/>
        </p:nvSpPr>
        <p:spPr>
          <a:xfrm>
            <a:off x="391947" y="3694525"/>
            <a:ext cx="2317127" cy="542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0" indent="-91440">
              <a:buBlip>
                <a:blip r:embed="rId4"/>
              </a:buBlip>
            </a:pPr>
            <a:r>
              <a:rPr lang="de-DE" sz="2200" spc="-1" dirty="0" err="1">
                <a:solidFill>
                  <a:srgbClr val="000000"/>
                </a:solidFill>
              </a:rPr>
              <a:t>Increase</a:t>
            </a:r>
            <a:r>
              <a:rPr lang="de-DE" sz="2200" spc="-1" dirty="0">
                <a:solidFill>
                  <a:srgbClr val="000000"/>
                </a:solidFill>
              </a:rPr>
              <a:t> in DWR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85C0F1-046B-4D68-ABB7-19DD5DD9A597}"/>
              </a:ext>
            </a:extLst>
          </p:cNvPr>
          <p:cNvCxnSpPr>
            <a:cxnSpLocks/>
            <a:stCxn id="27" idx="0"/>
            <a:endCxn id="12" idx="2"/>
          </p:cNvCxnSpPr>
          <p:nvPr/>
        </p:nvCxnSpPr>
        <p:spPr>
          <a:xfrm flipV="1">
            <a:off x="1550511" y="2819092"/>
            <a:ext cx="33604" cy="875433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F8ECCBB-975D-4FB8-95F5-9E0E360B8B03}"/>
              </a:ext>
            </a:extLst>
          </p:cNvPr>
          <p:cNvSpPr/>
          <p:nvPr/>
        </p:nvSpPr>
        <p:spPr>
          <a:xfrm>
            <a:off x="5802570" y="3711338"/>
            <a:ext cx="2355184" cy="54206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0" indent="-91440">
              <a:buBlip>
                <a:blip r:embed="rId4"/>
              </a:buBlip>
            </a:pPr>
            <a:r>
              <a:rPr lang="de-DE" sz="2200" spc="-1" dirty="0" err="1">
                <a:solidFill>
                  <a:srgbClr val="000000"/>
                </a:solidFill>
              </a:rPr>
              <a:t>Increase</a:t>
            </a:r>
            <a:r>
              <a:rPr lang="de-DE" sz="2200" spc="-1" dirty="0">
                <a:solidFill>
                  <a:srgbClr val="000000"/>
                </a:solidFill>
              </a:rPr>
              <a:t> in KDP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866EC94-5116-4F54-9F56-E7618D0E3E21}"/>
              </a:ext>
            </a:extLst>
          </p:cNvPr>
          <p:cNvCxnSpPr>
            <a:cxnSpLocks/>
            <a:stCxn id="32" idx="0"/>
            <a:endCxn id="16" idx="2"/>
          </p:cNvCxnSpPr>
          <p:nvPr/>
        </p:nvCxnSpPr>
        <p:spPr>
          <a:xfrm flipH="1" flipV="1">
            <a:off x="6537723" y="2994776"/>
            <a:ext cx="442439" cy="716562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2F41240-D0B4-43E2-8C80-B3ED76616083}"/>
              </a:ext>
            </a:extLst>
          </p:cNvPr>
          <p:cNvSpPr/>
          <p:nvPr/>
        </p:nvSpPr>
        <p:spPr>
          <a:xfrm>
            <a:off x="8669078" y="3711338"/>
            <a:ext cx="2948207" cy="542067"/>
          </a:xfrm>
          <a:prstGeom prst="rect">
            <a:avLst/>
          </a:prstGeom>
          <a:noFill/>
          <a:ln w="38100">
            <a:solidFill>
              <a:srgbClr val="FF0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Blip>
                <a:blip r:embed="rId4"/>
              </a:buBlip>
            </a:pPr>
            <a:r>
              <a:rPr lang="de-DE" sz="2200" spc="-1" dirty="0" err="1">
                <a:solidFill>
                  <a:srgbClr val="000000"/>
                </a:solidFill>
              </a:rPr>
              <a:t>Increase</a:t>
            </a:r>
            <a:r>
              <a:rPr lang="de-DE" sz="2200" spc="-1" dirty="0">
                <a:solidFill>
                  <a:srgbClr val="000000"/>
                </a:solidFill>
              </a:rPr>
              <a:t> in </a:t>
            </a:r>
            <a:r>
              <a:rPr lang="de-DE" sz="2200" spc="-1" dirty="0" err="1">
                <a:solidFill>
                  <a:srgbClr val="000000"/>
                </a:solidFill>
              </a:rPr>
              <a:t>sZDR</a:t>
            </a:r>
            <a:r>
              <a:rPr lang="de-DE" sz="2200" spc="-1" baseline="-25000" dirty="0" err="1">
                <a:solidFill>
                  <a:srgbClr val="000000"/>
                </a:solidFill>
              </a:rPr>
              <a:t>max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053C537-9A89-40E8-9233-7A3D6D6FF326}"/>
              </a:ext>
            </a:extLst>
          </p:cNvPr>
          <p:cNvCxnSpPr>
            <a:cxnSpLocks/>
            <a:stCxn id="37" idx="0"/>
            <a:endCxn id="17" idx="2"/>
          </p:cNvCxnSpPr>
          <p:nvPr/>
        </p:nvCxnSpPr>
        <p:spPr>
          <a:xfrm flipH="1" flipV="1">
            <a:off x="8103332" y="2788796"/>
            <a:ext cx="2039850" cy="922542"/>
          </a:xfrm>
          <a:prstGeom prst="straightConnector1">
            <a:avLst/>
          </a:prstGeom>
          <a:ln w="38100">
            <a:solidFill>
              <a:srgbClr val="FF00E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2FC135D-93A7-4DB2-8ADA-B24A7CD73D93}"/>
              </a:ext>
            </a:extLst>
          </p:cNvPr>
          <p:cNvCxnSpPr>
            <a:cxnSpLocks/>
            <a:stCxn id="37" idx="0"/>
            <a:endCxn id="18" idx="2"/>
          </p:cNvCxnSpPr>
          <p:nvPr/>
        </p:nvCxnSpPr>
        <p:spPr>
          <a:xfrm flipV="1">
            <a:off x="10143182" y="2765936"/>
            <a:ext cx="597035" cy="945402"/>
          </a:xfrm>
          <a:prstGeom prst="straightConnector1">
            <a:avLst/>
          </a:prstGeom>
          <a:ln w="38100">
            <a:solidFill>
              <a:srgbClr val="FF00E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6E932C1-6EAC-418B-9303-249ACE33F3EF}"/>
              </a:ext>
            </a:extLst>
          </p:cNvPr>
          <p:cNvSpPr/>
          <p:nvPr/>
        </p:nvSpPr>
        <p:spPr>
          <a:xfrm>
            <a:off x="2991585" y="3694525"/>
            <a:ext cx="2459488" cy="769440"/>
          </a:xfrm>
          <a:prstGeom prst="rect">
            <a:avLst/>
          </a:prstGeom>
          <a:noFill/>
          <a:ln w="38100">
            <a:solidFill>
              <a:srgbClr val="2F85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0" indent="-91440">
              <a:buBlip>
                <a:blip r:embed="rId4"/>
              </a:buBlip>
            </a:pPr>
            <a:r>
              <a:rPr lang="de-DE" sz="2200" spc="-1" dirty="0">
                <a:solidFill>
                  <a:srgbClr val="000000"/>
                </a:solidFill>
              </a:rPr>
              <a:t>2</a:t>
            </a:r>
            <a:r>
              <a:rPr lang="de-DE" sz="2200" spc="-1" baseline="30000" dirty="0">
                <a:solidFill>
                  <a:srgbClr val="000000"/>
                </a:solidFill>
              </a:rPr>
              <a:t>nd</a:t>
            </a:r>
            <a:r>
              <a:rPr lang="de-DE" sz="2200" spc="-1" dirty="0">
                <a:solidFill>
                  <a:srgbClr val="000000"/>
                </a:solidFill>
              </a:rPr>
              <a:t> </a:t>
            </a:r>
            <a:r>
              <a:rPr lang="de-DE" sz="2200" spc="-1" dirty="0" err="1">
                <a:solidFill>
                  <a:srgbClr val="000000"/>
                </a:solidFill>
              </a:rPr>
              <a:t>mode</a:t>
            </a:r>
            <a:r>
              <a:rPr lang="de-DE" sz="2200" spc="-1" dirty="0">
                <a:solidFill>
                  <a:srgbClr val="000000"/>
                </a:solidFill>
              </a:rPr>
              <a:t> in</a:t>
            </a:r>
            <a:br>
              <a:rPr lang="de-DE" sz="2200" spc="-1" dirty="0">
                <a:solidFill>
                  <a:srgbClr val="000000"/>
                </a:solidFill>
              </a:rPr>
            </a:br>
            <a:r>
              <a:rPr lang="de-DE" sz="2200" spc="-1" dirty="0">
                <a:solidFill>
                  <a:srgbClr val="000000"/>
                </a:solidFill>
              </a:rPr>
              <a:t>  Doppler </a:t>
            </a:r>
            <a:r>
              <a:rPr lang="de-DE" sz="2200" spc="-1" dirty="0" err="1">
                <a:solidFill>
                  <a:srgbClr val="000000"/>
                </a:solidFill>
              </a:rPr>
              <a:t>spectrum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CA11437-2EC2-4964-8023-4D7307390A45}"/>
              </a:ext>
            </a:extLst>
          </p:cNvPr>
          <p:cNvCxnSpPr>
            <a:cxnSpLocks/>
            <a:stCxn id="44" idx="0"/>
            <a:endCxn id="14" idx="2"/>
          </p:cNvCxnSpPr>
          <p:nvPr/>
        </p:nvCxnSpPr>
        <p:spPr>
          <a:xfrm flipV="1">
            <a:off x="4221329" y="2739030"/>
            <a:ext cx="0" cy="955495"/>
          </a:xfrm>
          <a:prstGeom prst="straightConnector1">
            <a:avLst/>
          </a:prstGeom>
          <a:ln w="38100">
            <a:solidFill>
              <a:srgbClr val="2F854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F0322B8-57F4-4230-AE73-B5642CF0AB4F}"/>
              </a:ext>
            </a:extLst>
          </p:cNvPr>
          <p:cNvSpPr txBox="1"/>
          <p:nvPr/>
        </p:nvSpPr>
        <p:spPr>
          <a:xfrm>
            <a:off x="479821" y="4418301"/>
            <a:ext cx="18780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ym typeface="Wingdings" panose="05000000000000000000" pitchFamily="2" charset="2"/>
              </a:rPr>
              <a:t> </a:t>
            </a:r>
            <a:r>
              <a:rPr lang="de-DE" sz="2200" dirty="0" err="1">
                <a:sym typeface="Wingdings" panose="05000000000000000000" pitchFamily="2" charset="2"/>
              </a:rPr>
              <a:t>aggregation</a:t>
            </a:r>
            <a:endParaRPr lang="en-US" sz="2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015554-A91A-4B02-81E8-E31B4C20CA85}"/>
              </a:ext>
            </a:extLst>
          </p:cNvPr>
          <p:cNvSpPr txBox="1"/>
          <p:nvPr/>
        </p:nvSpPr>
        <p:spPr>
          <a:xfrm>
            <a:off x="3094481" y="709357"/>
            <a:ext cx="1570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Ka-Band, 90°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6E1F9-4D7D-4A3B-BA92-BF814652A1A0}"/>
              </a:ext>
            </a:extLst>
          </p:cNvPr>
          <p:cNvSpPr txBox="1"/>
          <p:nvPr/>
        </p:nvSpPr>
        <p:spPr>
          <a:xfrm>
            <a:off x="5657215" y="698421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W-Band, 30°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770951-0960-4433-AF12-D7DC903ABC66}"/>
              </a:ext>
            </a:extLst>
          </p:cNvPr>
          <p:cNvSpPr txBox="1"/>
          <p:nvPr/>
        </p:nvSpPr>
        <p:spPr>
          <a:xfrm>
            <a:off x="9404315" y="710786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W-Band, 30°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0AC623-FED4-40AD-9DE8-F668FD9BFF51}"/>
              </a:ext>
            </a:extLst>
          </p:cNvPr>
          <p:cNvSpPr txBox="1"/>
          <p:nvPr/>
        </p:nvSpPr>
        <p:spPr>
          <a:xfrm>
            <a:off x="7422519" y="709357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W-Band, 30° </a:t>
            </a:r>
            <a:r>
              <a:rPr lang="de-DE" sz="1600" b="1" dirty="0" err="1"/>
              <a:t>elv</a:t>
            </a:r>
            <a:endParaRPr lang="en-US" sz="16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47468E-580F-4E0D-A70D-6E5F8ED587CB}"/>
              </a:ext>
            </a:extLst>
          </p:cNvPr>
          <p:cNvSpPr txBox="1"/>
          <p:nvPr/>
        </p:nvSpPr>
        <p:spPr>
          <a:xfrm>
            <a:off x="2867873" y="4418301"/>
            <a:ext cx="258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ym typeface="Wingdings" panose="05000000000000000000" pitchFamily="2" charset="2"/>
              </a:rPr>
              <a:t> New </a:t>
            </a:r>
            <a:r>
              <a:rPr lang="de-DE" sz="2200" dirty="0" err="1">
                <a:sym typeface="Wingdings" panose="05000000000000000000" pitchFamily="2" charset="2"/>
              </a:rPr>
              <a:t>ice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particles</a:t>
            </a:r>
            <a:r>
              <a:rPr lang="de-DE" sz="2200" dirty="0">
                <a:sym typeface="Wingdings" panose="05000000000000000000" pitchFamily="2" charset="2"/>
              </a:rPr>
              <a:t>?</a:t>
            </a:r>
            <a:endParaRPr lang="en-US" sz="2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0A6C38-131E-40E8-88F1-F209CA6887FF}"/>
              </a:ext>
            </a:extLst>
          </p:cNvPr>
          <p:cNvSpPr txBox="1"/>
          <p:nvPr/>
        </p:nvSpPr>
        <p:spPr>
          <a:xfrm>
            <a:off x="5719041" y="4418301"/>
            <a:ext cx="2548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ym typeface="Wingdings" panose="05000000000000000000" pitchFamily="2" charset="2"/>
              </a:rPr>
              <a:t> Ice </a:t>
            </a:r>
            <a:r>
              <a:rPr lang="de-DE" sz="2200" dirty="0" err="1">
                <a:sym typeface="Wingdings" panose="05000000000000000000" pitchFamily="2" charset="2"/>
              </a:rPr>
              <a:t>concentration</a:t>
            </a:r>
            <a:br>
              <a:rPr lang="de-DE" sz="2200" dirty="0">
                <a:sym typeface="Wingdings" panose="05000000000000000000" pitchFamily="2" charset="2"/>
              </a:rPr>
            </a:br>
            <a:r>
              <a:rPr lang="de-DE" sz="2200" dirty="0">
                <a:sym typeface="Wingdings" panose="05000000000000000000" pitchFamily="2" charset="2"/>
              </a:rPr>
              <a:t>    </a:t>
            </a:r>
            <a:r>
              <a:rPr lang="de-DE" sz="2200" dirty="0" err="1">
                <a:sym typeface="Wingdings" panose="05000000000000000000" pitchFamily="2" charset="2"/>
              </a:rPr>
              <a:t>or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size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increases</a:t>
            </a:r>
            <a:r>
              <a:rPr lang="de-DE" sz="2200" dirty="0">
                <a:sym typeface="Wingdings" panose="05000000000000000000" pitchFamily="2" charset="2"/>
              </a:rPr>
              <a:t>?</a:t>
            </a:r>
            <a:endParaRPr lang="en-US" sz="2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DDA655-6C7E-4572-8BB5-44FFC13DDB67}"/>
              </a:ext>
            </a:extLst>
          </p:cNvPr>
          <p:cNvSpPr txBox="1"/>
          <p:nvPr/>
        </p:nvSpPr>
        <p:spPr>
          <a:xfrm>
            <a:off x="8516989" y="4418301"/>
            <a:ext cx="3100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ym typeface="Wingdings" panose="05000000000000000000" pitchFamily="2" charset="2"/>
              </a:rPr>
              <a:t> Plate-like </a:t>
            </a:r>
            <a:r>
              <a:rPr lang="de-DE" sz="2200" dirty="0" err="1">
                <a:sym typeface="Wingdings" panose="05000000000000000000" pitchFamily="2" charset="2"/>
              </a:rPr>
              <a:t>ice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crystals</a:t>
            </a:r>
            <a:br>
              <a:rPr lang="de-DE" sz="2200" dirty="0">
                <a:sym typeface="Wingdings" panose="05000000000000000000" pitchFamily="2" charset="2"/>
              </a:rPr>
            </a:br>
            <a:r>
              <a:rPr lang="de-DE" sz="2200" dirty="0">
                <a:sym typeface="Wingdings" panose="05000000000000000000" pitchFamily="2" charset="2"/>
              </a:rPr>
              <a:t>     </a:t>
            </a:r>
            <a:r>
              <a:rPr lang="de-DE" sz="2200" dirty="0" err="1">
                <a:sym typeface="Wingdings" panose="05000000000000000000" pitchFamily="2" charset="2"/>
              </a:rPr>
              <a:t>are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growing</a:t>
            </a:r>
            <a:endParaRPr lang="en-US" sz="2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C26DA3-4E48-469D-BF4D-CBD7E053B88A}"/>
              </a:ext>
            </a:extLst>
          </p:cNvPr>
          <p:cNvSpPr/>
          <p:nvPr/>
        </p:nvSpPr>
        <p:spPr>
          <a:xfrm>
            <a:off x="289269" y="5256471"/>
            <a:ext cx="10164774" cy="107248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0" indent="-91440">
              <a:spcAft>
                <a:spcPts val="600"/>
              </a:spcAft>
              <a:buBlip>
                <a:blip r:embed="rId4"/>
              </a:buBlip>
            </a:pPr>
            <a:r>
              <a:rPr lang="de-DE" sz="2400" spc="-1" dirty="0" err="1">
                <a:solidFill>
                  <a:srgbClr val="000000"/>
                </a:solidFill>
              </a:rPr>
              <a:t>How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are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the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new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ice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particles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generated</a:t>
            </a:r>
            <a:r>
              <a:rPr lang="de-DE" sz="2400" spc="-1" dirty="0">
                <a:solidFill>
                  <a:srgbClr val="000000"/>
                </a:solidFill>
              </a:rPr>
              <a:t>?</a:t>
            </a:r>
          </a:p>
          <a:p>
            <a:pPr marL="91440" lvl="0" indent="-91440">
              <a:buBlip>
                <a:blip r:embed="rId4"/>
              </a:buBlip>
            </a:pPr>
            <a:r>
              <a:rPr lang="de-DE" sz="2400" spc="-1" dirty="0" err="1">
                <a:solidFill>
                  <a:srgbClr val="000000"/>
                </a:solidFill>
              </a:rPr>
              <a:t>Shouldn‘t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aggregation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reduce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concentration</a:t>
            </a:r>
            <a:r>
              <a:rPr lang="de-DE" sz="2400" spc="-1" dirty="0">
                <a:solidFill>
                  <a:srgbClr val="000000"/>
                </a:solidFill>
              </a:rPr>
              <a:t>? </a:t>
            </a:r>
            <a:r>
              <a:rPr lang="de-DE" sz="2400" spc="-1" dirty="0" err="1">
                <a:solidFill>
                  <a:srgbClr val="000000"/>
                </a:solidFill>
              </a:rPr>
              <a:t>How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can</a:t>
            </a:r>
            <a:r>
              <a:rPr lang="de-DE" sz="2400" spc="-1" dirty="0">
                <a:solidFill>
                  <a:srgbClr val="000000"/>
                </a:solidFill>
              </a:rPr>
              <a:t> KDP </a:t>
            </a:r>
            <a:r>
              <a:rPr lang="de-DE" sz="2400" spc="-1" dirty="0" err="1">
                <a:solidFill>
                  <a:srgbClr val="000000"/>
                </a:solidFill>
              </a:rPr>
              <a:t>increase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then</a:t>
            </a:r>
            <a:r>
              <a:rPr lang="de-DE" sz="2400" spc="-1" dirty="0">
                <a:solidFill>
                  <a:srgbClr val="00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93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18" grpId="0" animBg="1"/>
      <p:bldP spid="27" grpId="0" animBg="1"/>
      <p:bldP spid="32" grpId="0" animBg="1"/>
      <p:bldP spid="37" grpId="0" animBg="1"/>
      <p:bldP spid="44" grpId="0" animBg="1"/>
      <p:bldP spid="55" grpId="0"/>
      <p:bldP spid="42" grpId="0"/>
      <p:bldP spid="43" grpId="0"/>
      <p:bldP spid="52" grpId="0"/>
      <p:bldP spid="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5C957-5564-4E6C-95A0-5B6E9BBC6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0A5A08-5845-4E72-9306-54D8E8820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de-DE" sz="2800" dirty="0" err="1"/>
              <a:t>Observations</a:t>
            </a:r>
            <a:r>
              <a:rPr lang="de-DE" sz="2800" dirty="0"/>
              <a:t> </a:t>
            </a:r>
            <a:r>
              <a:rPr lang="de-DE" sz="2800" dirty="0" err="1"/>
              <a:t>show</a:t>
            </a:r>
            <a:r>
              <a:rPr lang="de-DE" sz="2800" dirty="0"/>
              <a:t> an </a:t>
            </a:r>
            <a:r>
              <a:rPr lang="de-DE" sz="2800" dirty="0" err="1"/>
              <a:t>increase</a:t>
            </a:r>
            <a:r>
              <a:rPr lang="de-DE" sz="2800" dirty="0"/>
              <a:t> in </a:t>
            </a:r>
            <a:r>
              <a:rPr lang="de-DE" sz="2800" dirty="0" err="1"/>
              <a:t>number</a:t>
            </a:r>
            <a:r>
              <a:rPr lang="de-DE" sz="2800" dirty="0"/>
              <a:t> </a:t>
            </a:r>
            <a:r>
              <a:rPr lang="de-DE" sz="2800" dirty="0" err="1"/>
              <a:t>concentration</a:t>
            </a:r>
            <a:r>
              <a:rPr lang="de-DE" sz="2800" dirty="0"/>
              <a:t> in DGL </a:t>
            </a:r>
            <a:r>
              <a:rPr lang="de-DE" sz="2800" dirty="0" err="1"/>
              <a:t>alongside</a:t>
            </a:r>
            <a:r>
              <a:rPr lang="de-DE" sz="2800" dirty="0"/>
              <a:t> </a:t>
            </a:r>
            <a:r>
              <a:rPr lang="de-DE" sz="2800" dirty="0" err="1"/>
              <a:t>second</a:t>
            </a:r>
            <a:r>
              <a:rPr lang="de-DE" sz="2800" dirty="0"/>
              <a:t> </a:t>
            </a:r>
            <a:r>
              <a:rPr lang="de-DE" sz="2800" dirty="0" err="1"/>
              <a:t>mode</a:t>
            </a:r>
            <a:r>
              <a:rPr lang="de-DE" sz="2800" dirty="0"/>
              <a:t> and </a:t>
            </a:r>
            <a:r>
              <a:rPr lang="de-DE" sz="2800" dirty="0" err="1"/>
              <a:t>enhanced</a:t>
            </a:r>
            <a:r>
              <a:rPr lang="de-DE" sz="2800" dirty="0"/>
              <a:t> </a:t>
            </a:r>
            <a:r>
              <a:rPr lang="de-DE" sz="2800" dirty="0" err="1"/>
              <a:t>sZDR</a:t>
            </a:r>
            <a:endParaRPr lang="de-DE" sz="2800" dirty="0"/>
          </a:p>
          <a:p>
            <a:pPr>
              <a:buBlip>
                <a:blip r:embed="rId2"/>
              </a:buBlip>
            </a:pPr>
            <a:r>
              <a:rPr lang="de-DE" sz="2800" dirty="0" err="1"/>
              <a:t>Simulations</a:t>
            </a:r>
            <a:r>
              <a:rPr lang="de-DE" sz="2800" dirty="0"/>
              <a:t> </a:t>
            </a:r>
            <a:r>
              <a:rPr lang="de-DE" sz="2800" dirty="0" err="1"/>
              <a:t>indicate</a:t>
            </a:r>
            <a:r>
              <a:rPr lang="de-DE" sz="2800" dirty="0"/>
              <a:t> </a:t>
            </a:r>
            <a:r>
              <a:rPr lang="de-DE" sz="2800" dirty="0" err="1"/>
              <a:t>that</a:t>
            </a:r>
            <a:r>
              <a:rPr lang="de-DE" sz="2800" dirty="0"/>
              <a:t> </a:t>
            </a:r>
            <a:r>
              <a:rPr lang="de-DE" sz="2800" dirty="0" err="1"/>
              <a:t>second</a:t>
            </a:r>
            <a:r>
              <a:rPr lang="de-DE" sz="2800" dirty="0"/>
              <a:t> </a:t>
            </a:r>
            <a:r>
              <a:rPr lang="de-DE" sz="2800" dirty="0" err="1"/>
              <a:t>mode</a:t>
            </a:r>
            <a:r>
              <a:rPr lang="de-DE" sz="2800" dirty="0"/>
              <a:t> </a:t>
            </a:r>
            <a:r>
              <a:rPr lang="de-DE" sz="2800" dirty="0" err="1"/>
              <a:t>might</a:t>
            </a:r>
            <a:r>
              <a:rPr lang="de-DE" sz="2800" dirty="0"/>
              <a:t>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more</a:t>
            </a:r>
            <a:r>
              <a:rPr lang="de-DE" sz="2800" dirty="0"/>
              <a:t> </a:t>
            </a:r>
            <a:r>
              <a:rPr lang="de-DE" sz="2800" dirty="0" err="1"/>
              <a:t>likely</a:t>
            </a:r>
            <a:r>
              <a:rPr lang="de-DE" sz="2800" dirty="0"/>
              <a:t> </a:t>
            </a:r>
            <a:r>
              <a:rPr lang="de-DE" sz="2800" dirty="0" err="1"/>
              <a:t>related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fragmentation</a:t>
            </a:r>
            <a:r>
              <a:rPr lang="de-DE" sz="2800" dirty="0"/>
              <a:t> </a:t>
            </a:r>
            <a:r>
              <a:rPr lang="de-DE" sz="2800" dirty="0" err="1"/>
              <a:t>than</a:t>
            </a:r>
            <a:r>
              <a:rPr lang="de-DE" sz="2800" dirty="0"/>
              <a:t> </a:t>
            </a:r>
            <a:r>
              <a:rPr lang="de-DE" sz="2800" dirty="0" err="1"/>
              <a:t>new</a:t>
            </a:r>
            <a:r>
              <a:rPr lang="de-DE" sz="2800" dirty="0"/>
              <a:t> INP </a:t>
            </a:r>
            <a:r>
              <a:rPr lang="de-DE" sz="2800" dirty="0" err="1"/>
              <a:t>activation</a:t>
            </a:r>
            <a:endParaRPr lang="de-DE" sz="2800" dirty="0"/>
          </a:p>
          <a:p>
            <a:pPr>
              <a:buBlip>
                <a:blip r:embed="rId2"/>
              </a:buBlip>
            </a:pPr>
            <a:endParaRPr lang="de-DE" sz="2800" dirty="0"/>
          </a:p>
          <a:p>
            <a:pPr marL="0" indent="0">
              <a:buNone/>
            </a:pPr>
            <a:r>
              <a:rPr lang="de-DE" sz="2800" dirty="0"/>
              <a:t>…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course</a:t>
            </a:r>
            <a:r>
              <a:rPr lang="de-DE" sz="2800" dirty="0"/>
              <a:t> </a:t>
            </a:r>
            <a:r>
              <a:rPr lang="de-DE" sz="2800" dirty="0" err="1"/>
              <a:t>more</a:t>
            </a:r>
            <a:r>
              <a:rPr lang="de-DE" sz="2800" dirty="0"/>
              <a:t> </a:t>
            </a:r>
            <a:r>
              <a:rPr lang="de-DE" sz="2800" dirty="0" err="1"/>
              <a:t>simulations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</a:t>
            </a:r>
            <a:r>
              <a:rPr lang="de-DE" sz="2800" dirty="0" err="1"/>
              <a:t>needed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investigate</a:t>
            </a:r>
            <a:r>
              <a:rPr lang="de-DE" sz="2800" dirty="0"/>
              <a:t> in a </a:t>
            </a:r>
            <a:r>
              <a:rPr lang="de-DE" sz="2800" dirty="0" err="1"/>
              <a:t>more</a:t>
            </a:r>
            <a:r>
              <a:rPr lang="de-DE" sz="2800" dirty="0"/>
              <a:t> </a:t>
            </a:r>
            <a:r>
              <a:rPr lang="de-DE" sz="2800" dirty="0" err="1"/>
              <a:t>objective</a:t>
            </a:r>
            <a:r>
              <a:rPr lang="de-DE" sz="2800" dirty="0"/>
              <a:t> </a:t>
            </a:r>
            <a:r>
              <a:rPr lang="de-DE" sz="2800" dirty="0" err="1"/>
              <a:t>way</a:t>
            </a:r>
            <a:r>
              <a:rPr lang="de-DE" sz="2800" dirty="0"/>
              <a:t>…</a:t>
            </a:r>
          </a:p>
          <a:p>
            <a:pPr marL="0" indent="0">
              <a:buNone/>
            </a:pPr>
            <a:r>
              <a:rPr lang="de-DE" sz="2800" dirty="0"/>
              <a:t>… </a:t>
            </a:r>
            <a:r>
              <a:rPr lang="de-DE" sz="2800" dirty="0" err="1"/>
              <a:t>more</a:t>
            </a:r>
            <a:r>
              <a:rPr lang="de-DE" sz="2800" dirty="0"/>
              <a:t> </a:t>
            </a:r>
            <a:r>
              <a:rPr lang="de-DE" sz="2800" dirty="0" err="1"/>
              <a:t>information</a:t>
            </a:r>
            <a:r>
              <a:rPr lang="de-DE" sz="2800" dirty="0"/>
              <a:t> on </a:t>
            </a:r>
            <a:r>
              <a:rPr lang="de-DE" sz="2800" dirty="0" err="1"/>
              <a:t>fragmentation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/>
              <a:t>needed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constrain</a:t>
            </a:r>
            <a:r>
              <a:rPr lang="de-DE" sz="2800" dirty="0"/>
              <a:t> </a:t>
            </a:r>
            <a:r>
              <a:rPr lang="de-DE" sz="2800" dirty="0" err="1"/>
              <a:t>fragmentation</a:t>
            </a:r>
            <a:r>
              <a:rPr lang="de-DE" sz="2800" dirty="0"/>
              <a:t> </a:t>
            </a:r>
            <a:r>
              <a:rPr lang="de-DE" sz="2800" dirty="0" err="1"/>
              <a:t>scheme</a:t>
            </a:r>
            <a:r>
              <a:rPr lang="de-DE" sz="2800" dirty="0"/>
              <a:t> in </a:t>
            </a:r>
            <a:r>
              <a:rPr lang="de-DE" sz="2800" dirty="0" err="1"/>
              <a:t>McSnow</a:t>
            </a:r>
            <a:r>
              <a:rPr lang="de-DE" sz="2800" dirty="0"/>
              <a:t>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6C8B33-251E-4828-AFED-193CA1F5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203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C60263-4EC2-470D-A5D8-424EF895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Fragmentation?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393B0B-984C-4016-A2DF-CAFA3B5D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31</a:t>
            </a:fld>
            <a:endParaRPr lang="en-GB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48D8FB3-021E-48ED-B2A3-CE7562DA89F3}"/>
              </a:ext>
            </a:extLst>
          </p:cNvPr>
          <p:cNvSpPr/>
          <p:nvPr/>
        </p:nvSpPr>
        <p:spPr>
          <a:xfrm>
            <a:off x="48587" y="1396721"/>
            <a:ext cx="313154" cy="3865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4DF2F0-A9D2-496D-9FF6-546E3E609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97" y="840576"/>
            <a:ext cx="5653316" cy="50324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EEF1387-7BD9-4962-B00C-15D1DEED3A06}"/>
              </a:ext>
            </a:extLst>
          </p:cNvPr>
          <p:cNvSpPr txBox="1"/>
          <p:nvPr/>
        </p:nvSpPr>
        <p:spPr>
          <a:xfrm>
            <a:off x="10291499" y="5772562"/>
            <a:ext cx="1856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Wieder et al. ACP, 2022 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83F32BD7-C538-45A0-9A36-8CCAE9C675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81099"/>
                <a:ext cx="4357744" cy="4681539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5475" indent="-17780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Font typeface="Calibri" panose="020F0502020204030204" pitchFamily="34" charset="0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3150" indent="-158750" algn="l" defTabSz="914400" rtl="0" eaLnBrk="1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Font typeface="Calibri" panose="020F050202020403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20825" indent="-149225" algn="l" defTabSz="914400" rtl="0" eaLnBrk="1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Font typeface="Calibri" panose="020F050202020403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78025" indent="-149225" algn="l" defTabSz="914400" rtl="0" eaLnBrk="1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Font typeface="Calibri" panose="020F050202020403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Blip>
                    <a:blip r:embed="rId3"/>
                  </a:buBlip>
                </a:pPr>
                <a:r>
                  <a:rPr lang="de-DE" sz="2800" dirty="0" err="1"/>
                  <a:t>factor</a:t>
                </a:r>
                <a:r>
                  <a:rPr lang="de-DE" sz="2800" dirty="0"/>
                  <a:t> 10 </a:t>
                </a:r>
                <a:r>
                  <a:rPr lang="de-DE" sz="2800" dirty="0" err="1"/>
                  <a:t>to</a:t>
                </a:r>
                <a:r>
                  <a:rPr lang="de-DE" sz="2800" dirty="0"/>
                  <a:t> 100 </a:t>
                </a:r>
                <a:r>
                  <a:rPr lang="de-DE" sz="2800" dirty="0" err="1"/>
                  <a:t>more</a:t>
                </a:r>
                <a:r>
                  <a:rPr lang="de-DE" sz="2800" dirty="0"/>
                  <a:t> </a:t>
                </a:r>
                <a:r>
                  <a:rPr lang="de-DE" sz="2800" dirty="0" err="1"/>
                  <a:t>ice</a:t>
                </a:r>
                <a:r>
                  <a:rPr lang="de-DE" sz="2800" dirty="0"/>
                  <a:t> </a:t>
                </a:r>
                <a:r>
                  <a:rPr lang="de-DE" sz="2800" dirty="0" err="1"/>
                  <a:t>particles</a:t>
                </a:r>
                <a:r>
                  <a:rPr lang="de-DE" sz="2800" dirty="0"/>
                  <a:t> (IP) </a:t>
                </a:r>
                <a:r>
                  <a:rPr lang="de-DE" sz="2800" dirty="0" err="1"/>
                  <a:t>observed</a:t>
                </a:r>
                <a:r>
                  <a:rPr lang="de-DE" sz="2800" dirty="0"/>
                  <a:t> </a:t>
                </a:r>
                <a:r>
                  <a:rPr lang="de-DE" sz="2800" dirty="0" err="1"/>
                  <a:t>than</a:t>
                </a:r>
                <a:r>
                  <a:rPr lang="de-DE" sz="2800" dirty="0"/>
                  <a:t> </a:t>
                </a:r>
                <a:r>
                  <a:rPr lang="de-DE" sz="2800" dirty="0" err="1"/>
                  <a:t>ice</a:t>
                </a:r>
                <a:r>
                  <a:rPr lang="de-DE" sz="2800" dirty="0"/>
                  <a:t> </a:t>
                </a:r>
                <a:r>
                  <a:rPr lang="de-DE" sz="2800" dirty="0" err="1"/>
                  <a:t>nucleating</a:t>
                </a:r>
                <a:r>
                  <a:rPr lang="de-DE" sz="2800" dirty="0"/>
                  <a:t> </a:t>
                </a:r>
                <a:r>
                  <a:rPr lang="de-DE" sz="2800" dirty="0" err="1"/>
                  <a:t>particles</a:t>
                </a:r>
                <a:r>
                  <a:rPr lang="de-DE" sz="2800" dirty="0"/>
                  <a:t> (INP) </a:t>
                </a:r>
                <a:r>
                  <a:rPr lang="de-DE" sz="2800" dirty="0" err="1"/>
                  <a:t>measured</a:t>
                </a:r>
                <a:endParaRPr lang="de-DE" sz="2800" dirty="0"/>
              </a:p>
              <a:p>
                <a:pPr>
                  <a:buFont typeface="Arial" panose="020B0604020202020204" pitchFamily="34" charset="0"/>
                  <a:buBlip>
                    <a:blip r:embed="rId3"/>
                  </a:buBlip>
                </a:pPr>
                <a:r>
                  <a:rPr lang="de-DE" sz="2800" dirty="0"/>
                  <a:t>E.g. </a:t>
                </a:r>
                <a:r>
                  <a:rPr lang="de-DE" sz="2800" dirty="0" err="1"/>
                  <a:t>ice</a:t>
                </a:r>
                <a:r>
                  <a:rPr lang="de-DE" sz="2800" dirty="0"/>
                  <a:t> </a:t>
                </a:r>
                <a:r>
                  <a:rPr lang="de-DE" sz="2800" dirty="0" err="1"/>
                  <a:t>multiplication</a:t>
                </a:r>
                <a:r>
                  <a:rPr lang="de-DE" sz="2800" dirty="0"/>
                  <a:t> </a:t>
                </a:r>
                <a:r>
                  <a:rPr lang="de-DE" sz="2800" dirty="0" err="1"/>
                  <a:t>factor</a:t>
                </a:r>
                <a:r>
                  <a:rPr lang="de-DE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smtClean="0">
                        <a:latin typeface="Cambria Math" panose="02040503050406030204" pitchFamily="18" charset="0"/>
                      </a:rPr>
                      <m:t>IMF</m:t>
                    </m:r>
                    <m:r>
                      <a:rPr lang="de-DE" sz="2800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de-DE" sz="28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𝐼𝑃</m:t>
                            </m:r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𝐼𝑁𝑃</m:t>
                            </m:r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box>
                  </m:oMath>
                </a14:m>
                <a:endParaRPr lang="de-DE" sz="2800" dirty="0"/>
              </a:p>
              <a:p>
                <a:pPr marL="508000" indent="-457200">
                  <a:buFont typeface="Wingdings" panose="05000000000000000000" pitchFamily="2" charset="2"/>
                  <a:buChar char="à"/>
                </a:pPr>
                <a:r>
                  <a:rPr lang="de-DE" sz="2800" dirty="0" err="1">
                    <a:sym typeface="Wingdings" panose="05000000000000000000" pitchFamily="2" charset="2"/>
                  </a:rPr>
                  <a:t>Secondary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ice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production</a:t>
                </a:r>
                <a:r>
                  <a:rPr lang="de-DE" sz="2800" dirty="0">
                    <a:sym typeface="Wingdings" panose="05000000000000000000" pitchFamily="2" charset="2"/>
                  </a:rPr>
                  <a:t> (SIP)</a:t>
                </a:r>
              </a:p>
              <a:p>
                <a:pPr marL="50800" indent="0">
                  <a:buFont typeface="Arial" panose="020B0604020202020204" pitchFamily="34" charset="0"/>
                  <a:buNone/>
                </a:pPr>
                <a:endParaRPr lang="de-DE" sz="280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83F32BD7-C538-45A0-9A36-8CCAE9C67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81099"/>
                <a:ext cx="4357744" cy="4681539"/>
              </a:xfrm>
              <a:prstGeom prst="rect">
                <a:avLst/>
              </a:prstGeom>
              <a:blipFill>
                <a:blip r:embed="rId4"/>
                <a:stretch>
                  <a:fillRect l="-1401" t="-2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>
            <a:extLst>
              <a:ext uri="{FF2B5EF4-FFF2-40B4-BE49-F238E27FC236}">
                <a16:creationId xmlns:a16="http://schemas.microsoft.com/office/drawing/2014/main" id="{5EA2CE4E-72B3-4135-B4F3-7B267F0CD9E2}"/>
              </a:ext>
            </a:extLst>
          </p:cNvPr>
          <p:cNvSpPr/>
          <p:nvPr/>
        </p:nvSpPr>
        <p:spPr>
          <a:xfrm>
            <a:off x="6038504" y="4511323"/>
            <a:ext cx="5115166" cy="806603"/>
          </a:xfrm>
          <a:prstGeom prst="rect">
            <a:avLst/>
          </a:prstGeom>
          <a:noFill/>
          <a:ln w="38100">
            <a:solidFill>
              <a:srgbClr val="FF0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err="1">
                <a:solidFill>
                  <a:srgbClr val="FF00E3"/>
                </a:solidFill>
              </a:rPr>
              <a:t>Hallett-Mossop</a:t>
            </a:r>
            <a:r>
              <a:rPr lang="de-DE" sz="3200" b="1" dirty="0">
                <a:solidFill>
                  <a:srgbClr val="FF00E3"/>
                </a:solidFill>
              </a:rPr>
              <a:t> ??</a:t>
            </a:r>
            <a:endParaRPr lang="en-GB" sz="3200" b="1" dirty="0">
              <a:solidFill>
                <a:srgbClr val="FF00E3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94F714D-7BA9-438E-B09B-EA4CD5A555EE}"/>
              </a:ext>
            </a:extLst>
          </p:cNvPr>
          <p:cNvSpPr/>
          <p:nvPr/>
        </p:nvSpPr>
        <p:spPr>
          <a:xfrm>
            <a:off x="6038504" y="1566811"/>
            <a:ext cx="5115166" cy="2900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800" dirty="0">
                <a:solidFill>
                  <a:srgbClr val="FF0000"/>
                </a:solidFill>
              </a:rPr>
              <a:t>???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EF38D-A773-4CAB-97EF-31AED795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Multi-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polarimetric</a:t>
            </a:r>
            <a:r>
              <a:rPr lang="de-DE" dirty="0"/>
              <a:t> multi-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dataset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09680D-ACCF-46C6-80B1-BCE92B75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32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A9479A-CB7D-4A6D-AE56-B2DC587CD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5"/>
          <a:stretch/>
        </p:blipFill>
        <p:spPr>
          <a:xfrm>
            <a:off x="-11339" y="950243"/>
            <a:ext cx="12214678" cy="35112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366EF0-FFC5-4CFC-9429-5C7844E27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8" b="87768"/>
          <a:stretch/>
        </p:blipFill>
        <p:spPr>
          <a:xfrm>
            <a:off x="1195545" y="868457"/>
            <a:ext cx="6258759" cy="367552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0C422959-1975-4775-ADA7-73B09ACDC435}"/>
              </a:ext>
            </a:extLst>
          </p:cNvPr>
          <p:cNvSpPr/>
          <p:nvPr/>
        </p:nvSpPr>
        <p:spPr>
          <a:xfrm>
            <a:off x="934290" y="4619976"/>
            <a:ext cx="10874535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lnSpc>
                <a:spcPct val="100000"/>
              </a:lnSpc>
              <a:buBlip>
                <a:blip r:embed="rId4"/>
              </a:buBlip>
            </a:pPr>
            <a:r>
              <a:rPr lang="de-DE" sz="2800" spc="-1" dirty="0">
                <a:solidFill>
                  <a:srgbClr val="000000"/>
                </a:solidFill>
                <a:latin typeface="Calibri"/>
              </a:rPr>
              <a:t>Do </a:t>
            </a:r>
            <a:r>
              <a:rPr lang="de-DE" sz="2800" spc="-1" dirty="0" err="1">
                <a:solidFill>
                  <a:srgbClr val="000000"/>
                </a:solidFill>
                <a:latin typeface="Calibri"/>
              </a:rPr>
              <a:t>ice</a:t>
            </a:r>
            <a:r>
              <a:rPr lang="de-DE" sz="2800" spc="-1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de-DE" sz="2800" spc="-1" dirty="0" err="1">
                <a:solidFill>
                  <a:srgbClr val="000000"/>
                </a:solidFill>
                <a:latin typeface="Calibri"/>
              </a:rPr>
              <a:t>ice</a:t>
            </a:r>
            <a:r>
              <a:rPr lang="de-DE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Calibri"/>
              </a:rPr>
              <a:t>collisions</a:t>
            </a:r>
            <a:r>
              <a:rPr lang="de-DE" sz="2800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de-DE" sz="2800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Calibri"/>
              </a:rPr>
              <a:t> DGL </a:t>
            </a:r>
            <a:r>
              <a:rPr lang="de-DE" sz="2800" spc="-1" dirty="0" err="1">
                <a:solidFill>
                  <a:srgbClr val="000000"/>
                </a:solidFill>
                <a:latin typeface="Calibri"/>
              </a:rPr>
              <a:t>cause</a:t>
            </a:r>
            <a:r>
              <a:rPr lang="de-DE" sz="2800" spc="-1" dirty="0">
                <a:solidFill>
                  <a:srgbClr val="000000"/>
                </a:solidFill>
                <a:latin typeface="Calibri"/>
              </a:rPr>
              <a:t>  </a:t>
            </a:r>
            <a:r>
              <a:rPr lang="de-DE" sz="2800" spc="-1" dirty="0" err="1">
                <a:solidFill>
                  <a:srgbClr val="000000"/>
                </a:solidFill>
                <a:latin typeface="Calibri"/>
              </a:rPr>
              <a:t>fragmentation</a:t>
            </a:r>
            <a:r>
              <a:rPr lang="de-DE" sz="2800" spc="-1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342900" indent="-342900">
              <a:lnSpc>
                <a:spcPct val="100000"/>
              </a:lnSpc>
              <a:buBlip>
                <a:blip r:embed="rId4"/>
              </a:buBlip>
            </a:pPr>
            <a:r>
              <a:rPr lang="de-DE" sz="2800" spc="-1" dirty="0">
                <a:solidFill>
                  <a:srgbClr val="000000"/>
                </a:solidFill>
              </a:rPr>
              <a:t>Ice </a:t>
            </a:r>
            <a:r>
              <a:rPr lang="de-DE" sz="2800" spc="-1" dirty="0" err="1">
                <a:solidFill>
                  <a:srgbClr val="000000"/>
                </a:solidFill>
              </a:rPr>
              <a:t>nucleating</a:t>
            </a:r>
            <a:r>
              <a:rPr lang="de-DE" sz="2800" spc="-1" dirty="0">
                <a:solidFill>
                  <a:srgbClr val="000000"/>
                </a:solidFill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</a:rPr>
              <a:t>particles</a:t>
            </a:r>
            <a:r>
              <a:rPr lang="de-DE" sz="2800" spc="-1" dirty="0">
                <a:solidFill>
                  <a:srgbClr val="000000"/>
                </a:solidFill>
              </a:rPr>
              <a:t> (INP) </a:t>
            </a:r>
            <a:r>
              <a:rPr lang="de-DE" sz="2800" spc="-1" dirty="0" err="1">
                <a:solidFill>
                  <a:srgbClr val="000000"/>
                </a:solidFill>
              </a:rPr>
              <a:t>get</a:t>
            </a:r>
            <a:r>
              <a:rPr lang="de-DE" sz="2800" spc="-1" dirty="0">
                <a:solidFill>
                  <a:srgbClr val="000000"/>
                </a:solidFill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</a:rPr>
              <a:t>activated</a:t>
            </a:r>
            <a:r>
              <a:rPr lang="de-DE" sz="2800" spc="-1" dirty="0">
                <a:solidFill>
                  <a:srgbClr val="000000"/>
                </a:solidFill>
              </a:rPr>
              <a:t> and </a:t>
            </a:r>
            <a:r>
              <a:rPr lang="de-DE" sz="2800" spc="-1" dirty="0" err="1">
                <a:solidFill>
                  <a:srgbClr val="000000"/>
                </a:solidFill>
              </a:rPr>
              <a:t>produce</a:t>
            </a:r>
            <a:r>
              <a:rPr lang="de-DE" sz="2800" spc="-1" dirty="0">
                <a:solidFill>
                  <a:srgbClr val="000000"/>
                </a:solidFill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</a:rPr>
              <a:t>new</a:t>
            </a:r>
            <a:r>
              <a:rPr lang="de-DE" sz="2800" spc="-1" dirty="0">
                <a:solidFill>
                  <a:srgbClr val="000000"/>
                </a:solidFill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</a:rPr>
              <a:t>primary</a:t>
            </a:r>
            <a:r>
              <a:rPr lang="de-DE" sz="2800" spc="-1" dirty="0">
                <a:solidFill>
                  <a:srgbClr val="000000"/>
                </a:solidFill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</a:rPr>
              <a:t>ice</a:t>
            </a:r>
            <a:endParaRPr lang="de-DE" sz="2800" b="0" strike="noStrike" spc="-1" dirty="0">
              <a:latin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A099962-C1B5-4867-A946-9A577DA50CB1}"/>
              </a:ext>
            </a:extLst>
          </p:cNvPr>
          <p:cNvSpPr txBox="1"/>
          <p:nvPr/>
        </p:nvSpPr>
        <p:spPr>
          <a:xfrm>
            <a:off x="-80588" y="4093153"/>
            <a:ext cx="143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von Terzi, ACP 2022</a:t>
            </a:r>
            <a:endParaRPr lang="en-GB" sz="12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4B2F161-D4EE-438B-B4BD-6CF337773E93}"/>
              </a:ext>
            </a:extLst>
          </p:cNvPr>
          <p:cNvSpPr/>
          <p:nvPr/>
        </p:nvSpPr>
        <p:spPr>
          <a:xfrm>
            <a:off x="76200" y="1924050"/>
            <a:ext cx="12068175" cy="2446102"/>
          </a:xfrm>
          <a:prstGeom prst="rect">
            <a:avLst/>
          </a:prstGeom>
          <a:solidFill>
            <a:srgbClr val="2F854C"/>
          </a:solidFill>
          <a:ln>
            <a:solidFill>
              <a:srgbClr val="2F85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/>
              <a:t>Radars </a:t>
            </a:r>
            <a:r>
              <a:rPr lang="de-DE" sz="3200" dirty="0" err="1"/>
              <a:t>only</a:t>
            </a:r>
            <a:r>
              <a:rPr lang="de-DE" sz="3200" dirty="0"/>
              <a:t> </a:t>
            </a:r>
            <a:r>
              <a:rPr lang="de-DE" sz="3200" dirty="0" err="1"/>
              <a:t>observe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b="1" dirty="0" err="1"/>
              <a:t>effect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microphysical</a:t>
            </a:r>
            <a:r>
              <a:rPr lang="de-DE" sz="3200" dirty="0"/>
              <a:t> </a:t>
            </a:r>
            <a:r>
              <a:rPr lang="de-DE" sz="3200" dirty="0" err="1"/>
              <a:t>processes</a:t>
            </a:r>
            <a:r>
              <a:rPr lang="de-DE" sz="3200" dirty="0"/>
              <a:t>, </a:t>
            </a:r>
            <a:r>
              <a:rPr lang="de-DE" sz="3200" b="1" dirty="0"/>
              <a:t>not </a:t>
            </a:r>
            <a:r>
              <a:rPr lang="de-DE" sz="3200" b="1" dirty="0" err="1"/>
              <a:t>the</a:t>
            </a:r>
            <a:r>
              <a:rPr lang="de-DE" sz="3200" b="1" dirty="0"/>
              <a:t> </a:t>
            </a:r>
            <a:r>
              <a:rPr lang="de-DE" sz="3200" b="1" dirty="0" err="1"/>
              <a:t>processes</a:t>
            </a:r>
            <a:r>
              <a:rPr lang="de-DE" sz="3200" b="1" dirty="0"/>
              <a:t> </a:t>
            </a:r>
            <a:r>
              <a:rPr lang="de-DE" sz="3200" b="1" dirty="0" err="1"/>
              <a:t>themselves</a:t>
            </a:r>
            <a:r>
              <a:rPr lang="de-DE" sz="3200" dirty="0"/>
              <a:t>!!</a:t>
            </a:r>
          </a:p>
          <a:p>
            <a:r>
              <a:rPr lang="de-DE" sz="3200" dirty="0">
                <a:sym typeface="Wingdings" panose="05000000000000000000" pitchFamily="2" charset="2"/>
              </a:rPr>
              <a:t> </a:t>
            </a:r>
            <a:r>
              <a:rPr lang="de-DE" sz="3200" dirty="0"/>
              <a:t>Model </a:t>
            </a:r>
            <a:r>
              <a:rPr lang="de-DE" sz="3200" dirty="0" err="1"/>
              <a:t>where</a:t>
            </a:r>
            <a:r>
              <a:rPr lang="de-DE" sz="3200" dirty="0"/>
              <a:t> </a:t>
            </a:r>
            <a:r>
              <a:rPr lang="de-DE" sz="3200" dirty="0" err="1"/>
              <a:t>current</a:t>
            </a:r>
            <a:r>
              <a:rPr lang="de-DE" sz="3200" dirty="0"/>
              <a:t> </a:t>
            </a:r>
            <a:r>
              <a:rPr lang="de-DE" sz="3200" dirty="0" err="1"/>
              <a:t>knowledge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microphysical</a:t>
            </a:r>
            <a:r>
              <a:rPr lang="de-DE" sz="3200" dirty="0"/>
              <a:t> </a:t>
            </a:r>
            <a:r>
              <a:rPr lang="de-DE" sz="3200" dirty="0" err="1"/>
              <a:t>processes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implemented</a:t>
            </a:r>
            <a:r>
              <a:rPr lang="de-DE" sz="3200" dirty="0"/>
              <a:t> and </a:t>
            </a:r>
            <a:r>
              <a:rPr lang="de-DE" sz="3200" dirty="0" err="1"/>
              <a:t>hytpothesis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tested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3979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14AD1-6807-4537-8095-2E01377B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Forward </a:t>
            </a:r>
            <a:r>
              <a:rPr lang="de-DE" dirty="0" err="1"/>
              <a:t>simulations</a:t>
            </a:r>
            <a:r>
              <a:rPr lang="de-DE" dirty="0"/>
              <a:t>: </a:t>
            </a:r>
            <a:r>
              <a:rPr lang="de-DE" dirty="0" err="1"/>
              <a:t>from</a:t>
            </a:r>
            <a:r>
              <a:rPr lang="de-DE" dirty="0"/>
              <a:t> T-matrix </a:t>
            </a:r>
            <a:r>
              <a:rPr lang="de-DE" dirty="0" err="1"/>
              <a:t>to</a:t>
            </a:r>
            <a:r>
              <a:rPr lang="de-DE" dirty="0"/>
              <a:t> DDA 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C8E08A-0CDE-4E84-9396-A4A968FBB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Tmatrix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a </a:t>
            </a:r>
            <a:r>
              <a:rPr lang="de-DE" dirty="0" err="1"/>
              <a:t>convergence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!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C6FEBF-0DDF-47E6-B712-3440CC40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33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50622C-08B5-47D5-9199-83B560A39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"/>
          <a:stretch/>
        </p:blipFill>
        <p:spPr>
          <a:xfrm>
            <a:off x="5294862" y="1381124"/>
            <a:ext cx="4826488" cy="4027487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2516C98-B346-4CE5-8655-C9D7B8A908CD}"/>
              </a:ext>
            </a:extLst>
          </p:cNvPr>
          <p:cNvGrpSpPr/>
          <p:nvPr/>
        </p:nvGrpSpPr>
        <p:grpSpPr>
          <a:xfrm>
            <a:off x="397668" y="1631157"/>
            <a:ext cx="4612482" cy="3857625"/>
            <a:chOff x="1112043" y="1371600"/>
            <a:chExt cx="4612482" cy="3857625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28F9446-EA7D-4470-8B21-8FC8F5F03F63}"/>
                </a:ext>
              </a:extLst>
            </p:cNvPr>
            <p:cNvGrpSpPr/>
            <p:nvPr/>
          </p:nvGrpSpPr>
          <p:grpSpPr>
            <a:xfrm>
              <a:off x="1112043" y="1371600"/>
              <a:ext cx="4612482" cy="3857625"/>
              <a:chOff x="1112043" y="1371600"/>
              <a:chExt cx="4612482" cy="3857625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5B00B9F5-53C3-42BA-8865-432779317D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61" r="52641"/>
              <a:stretch/>
            </p:blipFill>
            <p:spPr>
              <a:xfrm>
                <a:off x="1112043" y="1438275"/>
                <a:ext cx="3757613" cy="3790950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DFB172C8-FED6-416C-9D9E-5748B4F4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306" t="8559" r="-31" b="18243"/>
              <a:stretch/>
            </p:blipFill>
            <p:spPr>
              <a:xfrm>
                <a:off x="4714875" y="1371600"/>
                <a:ext cx="1009650" cy="3095625"/>
              </a:xfrm>
              <a:prstGeom prst="rect">
                <a:avLst/>
              </a:prstGeom>
            </p:spPr>
          </p:pic>
        </p:grp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CED2BA5-4BE2-49A6-A716-C5B08C083991}"/>
                </a:ext>
              </a:extLst>
            </p:cNvPr>
            <p:cNvSpPr/>
            <p:nvPr/>
          </p:nvSpPr>
          <p:spPr>
            <a:xfrm>
              <a:off x="4324350" y="1485900"/>
              <a:ext cx="352425" cy="295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D2863FDD-E7E3-4904-98B7-52778D39F9D2}"/>
              </a:ext>
            </a:extLst>
          </p:cNvPr>
          <p:cNvSpPr txBox="1"/>
          <p:nvPr/>
        </p:nvSpPr>
        <p:spPr>
          <a:xfrm>
            <a:off x="7848122" y="5092201"/>
            <a:ext cx="185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Courtesy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Davide </a:t>
            </a:r>
            <a:r>
              <a:rPr lang="de-DE" sz="1400" b="1" dirty="0" err="1"/>
              <a:t>Ori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790984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E7298-CFF6-4AB1-AD44-D7D59600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4000"/>
            <a:ext cx="10515599" cy="676274"/>
          </a:xfrm>
        </p:spPr>
        <p:txBody>
          <a:bodyPr/>
          <a:lstStyle/>
          <a:p>
            <a:r>
              <a:rPr lang="de-DE" dirty="0"/>
              <a:t>Are </a:t>
            </a:r>
            <a:r>
              <a:rPr lang="de-DE" dirty="0" err="1"/>
              <a:t>new</a:t>
            </a:r>
            <a:r>
              <a:rPr lang="de-DE" dirty="0"/>
              <a:t> INP </a:t>
            </a:r>
            <a:r>
              <a:rPr lang="de-DE" dirty="0" err="1"/>
              <a:t>activated</a:t>
            </a:r>
            <a:r>
              <a:rPr lang="de-DE" dirty="0"/>
              <a:t> in DGL?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C84AE0-BFF7-42ED-8937-DBA39CEB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Inhaltsplatzhalter 2">
                <a:extLst>
                  <a:ext uri="{FF2B5EF4-FFF2-40B4-BE49-F238E27FC236}">
                    <a16:creationId xmlns:a16="http://schemas.microsoft.com/office/drawing/2014/main" id="{3EF422E1-177C-406F-8FBF-9EFCD08FC5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8" y="1085222"/>
                <a:ext cx="5743575" cy="513936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5475" indent="-17780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Font typeface="Calibri" panose="020F0502020204030204" pitchFamily="34" charset="0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73150" indent="-158750" algn="l" defTabSz="914400" rtl="0" eaLnBrk="1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Font typeface="Calibri" panose="020F050202020403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20825" indent="-149225" algn="l" defTabSz="914400" rtl="0" eaLnBrk="1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Font typeface="Calibri" panose="020F050202020403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78025" indent="-149225" algn="l" defTabSz="914400" rtl="0" eaLnBrk="1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Font typeface="Calibri" panose="020F050202020403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Blip>
                    <a:blip r:embed="rId2"/>
                  </a:buBlip>
                </a:pPr>
                <a:r>
                  <a:rPr lang="de-DE" sz="2800" dirty="0">
                    <a:sym typeface="Wingdings" panose="05000000000000000000" pitchFamily="2" charset="2"/>
                  </a:rPr>
                  <a:t>Mode </a:t>
                </a:r>
                <a:r>
                  <a:rPr lang="de-DE" sz="2800" dirty="0" err="1">
                    <a:sym typeface="Wingdings" panose="05000000000000000000" pitchFamily="2" charset="2"/>
                  </a:rPr>
                  <a:t>of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aggregates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from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above</a:t>
                </a:r>
                <a:endParaRPr lang="de-DE" sz="2800" dirty="0">
                  <a:sym typeface="Wingdings" panose="05000000000000000000" pitchFamily="2" charset="2"/>
                </a:endParaRPr>
              </a:p>
              <a:p>
                <a:pPr>
                  <a:buFont typeface="Arial" panose="020B0604020202020204" pitchFamily="34" charset="0"/>
                  <a:buBlip>
                    <a:blip r:embed="rId2"/>
                  </a:buBlip>
                </a:pPr>
                <a:r>
                  <a:rPr lang="de-DE" sz="2800" dirty="0">
                    <a:sym typeface="Wingdings" panose="05000000000000000000" pitchFamily="2" charset="2"/>
                  </a:rPr>
                  <a:t>Second </a:t>
                </a:r>
                <a:r>
                  <a:rPr lang="de-DE" sz="2800" dirty="0" err="1">
                    <a:sym typeface="Wingdings" panose="05000000000000000000" pitchFamily="2" charset="2"/>
                  </a:rPr>
                  <a:t>nucleation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layer</a:t>
                </a:r>
                <a:r>
                  <a:rPr lang="de-DE" sz="2800" dirty="0">
                    <a:sym typeface="Wingdings" panose="05000000000000000000" pitchFamily="2" charset="2"/>
                  </a:rPr>
                  <a:t> in DGL</a:t>
                </a:r>
              </a:p>
              <a:p>
                <a:pPr>
                  <a:buFont typeface="Arial" panose="020B0604020202020204" pitchFamily="34" charset="0"/>
                  <a:buBlip>
                    <a:blip r:embed="rId2"/>
                  </a:buBlip>
                </a:pPr>
                <a:r>
                  <a:rPr lang="de-DE" sz="2800" dirty="0" err="1">
                    <a:sym typeface="Wingdings" panose="05000000000000000000" pitchFamily="2" charset="2"/>
                  </a:rPr>
                  <a:t>Nucleation</a:t>
                </a:r>
                <a:r>
                  <a:rPr lang="de-DE" sz="2800" dirty="0">
                    <a:sym typeface="Wingdings" panose="05000000000000000000" pitchFamily="2" charset="2"/>
                  </a:rPr>
                  <a:t> rate was </a:t>
                </a:r>
                <a:r>
                  <a:rPr lang="de-DE" sz="2800" dirty="0" err="1">
                    <a:sym typeface="Wingdings" panose="05000000000000000000" pitchFamily="2" charset="2"/>
                  </a:rPr>
                  <a:t>adapted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to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have</a:t>
                </a:r>
                <a:r>
                  <a:rPr lang="de-DE" sz="2800" dirty="0">
                    <a:sym typeface="Wingdings" panose="05000000000000000000" pitchFamily="2" charset="2"/>
                  </a:rPr>
                  <a:t> 2-3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L</m:t>
                        </m:r>
                      </m:e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ice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crystals</a:t>
                </a:r>
                <a:r>
                  <a:rPr lang="de-DE" sz="2800" dirty="0">
                    <a:sym typeface="Wingdings" panose="05000000000000000000" pitchFamily="2" charset="2"/>
                  </a:rPr>
                  <a:t>  in </a:t>
                </a:r>
                <a:r>
                  <a:rPr lang="de-DE" sz="2800" dirty="0" err="1">
                    <a:sym typeface="Wingdings" panose="05000000000000000000" pitchFamily="2" charset="2"/>
                  </a:rPr>
                  <a:t>the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second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mode</a:t>
                </a:r>
                <a:endParaRPr lang="de-DE" sz="2800" dirty="0">
                  <a:sym typeface="Wingdings" panose="05000000000000000000" pitchFamily="2" charset="2"/>
                </a:endParaRPr>
              </a:p>
              <a:p>
                <a:pPr>
                  <a:buFont typeface="Arial" panose="020B0604020202020204" pitchFamily="34" charset="0"/>
                  <a:buBlip>
                    <a:blip r:embed="rId2"/>
                  </a:buBlip>
                </a:pPr>
                <a:r>
                  <a:rPr lang="de-DE" sz="2800" dirty="0" err="1">
                    <a:sym typeface="Wingdings" panose="05000000000000000000" pitchFamily="2" charset="2"/>
                  </a:rPr>
                  <a:t>McSnow</a:t>
                </a:r>
                <a:r>
                  <a:rPr lang="de-DE" sz="2800" dirty="0">
                    <a:sym typeface="Wingdings" panose="05000000000000000000" pitchFamily="2" charset="2"/>
                  </a:rPr>
                  <a:t> mit </a:t>
                </a:r>
                <a:r>
                  <a:rPr lang="de-DE" sz="2800" dirty="0" err="1">
                    <a:sym typeface="Wingdings" panose="05000000000000000000" pitchFamily="2" charset="2"/>
                  </a:rPr>
                  <a:t>habit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prediction</a:t>
                </a:r>
                <a:r>
                  <a:rPr lang="de-DE" sz="2800" dirty="0">
                    <a:sym typeface="Wingdings" panose="05000000000000000000" pitchFamily="2" charset="2"/>
                  </a:rPr>
                  <a:t> (</a:t>
                </a:r>
                <a:r>
                  <a:rPr lang="de-DE" sz="2800" dirty="0" err="1">
                    <a:sym typeface="Wingdings" panose="05000000000000000000" pitchFamily="2" charset="2"/>
                  </a:rPr>
                  <a:t>Welss</a:t>
                </a:r>
                <a:r>
                  <a:rPr lang="de-DE" sz="2800" dirty="0">
                    <a:sym typeface="Wingdings" panose="05000000000000000000" pitchFamily="2" charset="2"/>
                  </a:rPr>
                  <a:t>, JAMES 2023)</a:t>
                </a:r>
              </a:p>
              <a:p>
                <a:pPr>
                  <a:buFont typeface="Arial" panose="020B0604020202020204" pitchFamily="34" charset="0"/>
                  <a:buBlip>
                    <a:blip r:embed="rId2"/>
                  </a:buBlip>
                </a:pPr>
                <a:r>
                  <a:rPr lang="de-DE" sz="2800" dirty="0" err="1">
                    <a:sym typeface="Wingdings" panose="05000000000000000000" pitchFamily="2" charset="2"/>
                  </a:rPr>
                  <a:t>Atmosphere</a:t>
                </a:r>
                <a:r>
                  <a:rPr lang="de-DE" sz="2800" dirty="0">
                    <a:sym typeface="Wingdings" panose="05000000000000000000" pitchFamily="2" charset="2"/>
                  </a:rPr>
                  <a:t> </a:t>
                </a:r>
                <a:r>
                  <a:rPr lang="de-DE" sz="2800" dirty="0" err="1">
                    <a:sym typeface="Wingdings" panose="05000000000000000000" pitchFamily="2" charset="2"/>
                  </a:rPr>
                  <a:t>setup</a:t>
                </a:r>
                <a:r>
                  <a:rPr lang="de-DE" sz="2800" dirty="0">
                    <a:sym typeface="Wingdings" panose="05000000000000000000" pitchFamily="2" charset="2"/>
                  </a:rPr>
                  <a:t>: </a:t>
                </a:r>
              </a:p>
              <a:p>
                <a:pPr lvl="1">
                  <a:spcBef>
                    <a:spcPts val="0"/>
                  </a:spcBef>
                  <a:buBlip>
                    <a:blip r:embed="rId2"/>
                  </a:buBlip>
                </a:pPr>
                <a:r>
                  <a:rPr lang="de-DE" sz="2600" dirty="0" err="1">
                    <a:sym typeface="Wingdings" panose="05000000000000000000" pitchFamily="2" charset="2"/>
                  </a:rPr>
                  <a:t>Temp</a:t>
                </a:r>
                <a:r>
                  <a:rPr lang="de-DE" sz="2600" dirty="0">
                    <a:sym typeface="Wingdings" panose="05000000000000000000" pitchFamily="2" charset="2"/>
                  </a:rPr>
                  <a:t>: </a:t>
                </a:r>
                <a:r>
                  <a:rPr lang="de-DE" sz="2600" dirty="0" err="1">
                    <a:sym typeface="Wingdings" panose="05000000000000000000" pitchFamily="2" charset="2"/>
                  </a:rPr>
                  <a:t>const</a:t>
                </a:r>
                <a:r>
                  <a:rPr lang="de-DE" sz="2600" dirty="0">
                    <a:sym typeface="Wingdings" panose="05000000000000000000" pitchFamily="2" charset="2"/>
                  </a:rPr>
                  <a:t>. </a:t>
                </a:r>
                <a:r>
                  <a:rPr lang="de-DE" sz="2600" dirty="0" err="1">
                    <a:sym typeface="Wingdings" panose="05000000000000000000" pitchFamily="2" charset="2"/>
                  </a:rPr>
                  <a:t>Lapse</a:t>
                </a:r>
                <a:r>
                  <a:rPr lang="de-DE" sz="2600" dirty="0">
                    <a:sym typeface="Wingdings" panose="05000000000000000000" pitchFamily="2" charset="2"/>
                  </a:rPr>
                  <a:t> rate</a:t>
                </a:r>
              </a:p>
              <a:p>
                <a:pPr lvl="1">
                  <a:spcBef>
                    <a:spcPts val="0"/>
                  </a:spcBef>
                  <a:buBlip>
                    <a:blip r:embed="rId2"/>
                  </a:buBlip>
                </a:pPr>
                <a:r>
                  <a:rPr lang="de-DE" sz="2600" dirty="0" err="1">
                    <a:sym typeface="Wingdings" panose="05000000000000000000" pitchFamily="2" charset="2"/>
                  </a:rPr>
                  <a:t>Rhi</a:t>
                </a:r>
                <a:r>
                  <a:rPr lang="de-DE" sz="2600" dirty="0">
                    <a:sym typeface="Wingdings" panose="05000000000000000000" pitchFamily="2" charset="2"/>
                  </a:rPr>
                  <a:t>: 105% (median </a:t>
                </a:r>
                <a:r>
                  <a:rPr lang="de-DE" sz="2600" dirty="0" err="1">
                    <a:sym typeface="Wingdings" panose="05000000000000000000" pitchFamily="2" charset="2"/>
                  </a:rPr>
                  <a:t>of</a:t>
                </a:r>
                <a:r>
                  <a:rPr lang="de-DE" sz="2600" dirty="0">
                    <a:sym typeface="Wingdings" panose="05000000000000000000" pitchFamily="2" charset="2"/>
                  </a:rPr>
                  <a:t> </a:t>
                </a:r>
                <a:r>
                  <a:rPr lang="de-DE" sz="2600" dirty="0" err="1">
                    <a:sym typeface="Wingdings" panose="05000000000000000000" pitchFamily="2" charset="2"/>
                  </a:rPr>
                  <a:t>radiosonde</a:t>
                </a:r>
                <a:r>
                  <a:rPr lang="de-DE" sz="2600" dirty="0">
                    <a:sym typeface="Wingdings" panose="05000000000000000000" pitchFamily="2" charset="2"/>
                  </a:rPr>
                  <a:t> </a:t>
                </a:r>
                <a:r>
                  <a:rPr lang="de-DE" sz="2600" dirty="0" err="1">
                    <a:sym typeface="Wingdings" panose="05000000000000000000" pitchFamily="2" charset="2"/>
                  </a:rPr>
                  <a:t>observations</a:t>
                </a:r>
                <a:r>
                  <a:rPr lang="de-DE" sz="2600" dirty="0">
                    <a:sym typeface="Wingdings" panose="05000000000000000000" pitchFamily="2" charset="2"/>
                  </a:rPr>
                  <a:t>)</a:t>
                </a:r>
              </a:p>
              <a:p>
                <a:pPr marL="0" indent="0">
                  <a:buNone/>
                </a:pPr>
                <a:endParaRPr lang="de-DE" sz="28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Inhaltsplatzhalter 2">
                <a:extLst>
                  <a:ext uri="{FF2B5EF4-FFF2-40B4-BE49-F238E27FC236}">
                    <a16:creationId xmlns:a16="http://schemas.microsoft.com/office/drawing/2014/main" id="{3EF422E1-177C-406F-8FBF-9EFCD08FC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1085222"/>
                <a:ext cx="5743575" cy="5139367"/>
              </a:xfrm>
              <a:prstGeom prst="rect">
                <a:avLst/>
              </a:prstGeom>
              <a:blipFill>
                <a:blip r:embed="rId3"/>
                <a:stretch>
                  <a:fillRect t="-1898" b="-5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C764BEB1-8E6B-4164-8548-12F1141D6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5" y="1258424"/>
            <a:ext cx="5306717" cy="3207869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9A68F22-4D58-45AB-8CDC-AF672288124B}"/>
              </a:ext>
            </a:extLst>
          </p:cNvPr>
          <p:cNvCxnSpPr/>
          <p:nvPr/>
        </p:nvCxnSpPr>
        <p:spPr>
          <a:xfrm flipV="1">
            <a:off x="9696450" y="1704975"/>
            <a:ext cx="0" cy="2314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6E1EC3E-4E42-41A3-8963-15243218A176}"/>
              </a:ext>
            </a:extLst>
          </p:cNvPr>
          <p:cNvCxnSpPr>
            <a:cxnSpLocks/>
          </p:cNvCxnSpPr>
          <p:nvPr/>
        </p:nvCxnSpPr>
        <p:spPr>
          <a:xfrm>
            <a:off x="7086600" y="3352800"/>
            <a:ext cx="2609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E7D2F44-0419-4458-9F65-C425BC950420}"/>
              </a:ext>
            </a:extLst>
          </p:cNvPr>
          <p:cNvCxnSpPr>
            <a:cxnSpLocks/>
          </p:cNvCxnSpPr>
          <p:nvPr/>
        </p:nvCxnSpPr>
        <p:spPr>
          <a:xfrm>
            <a:off x="7086600" y="2171700"/>
            <a:ext cx="2609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677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E7298-CFF6-4AB1-AD44-D7D59600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4000"/>
            <a:ext cx="10515599" cy="676274"/>
          </a:xfrm>
        </p:spPr>
        <p:txBody>
          <a:bodyPr/>
          <a:lstStyle/>
          <a:p>
            <a:r>
              <a:rPr lang="de-DE" dirty="0"/>
              <a:t>Are </a:t>
            </a:r>
            <a:r>
              <a:rPr lang="de-DE" dirty="0" err="1"/>
              <a:t>new</a:t>
            </a:r>
            <a:r>
              <a:rPr lang="de-DE" dirty="0"/>
              <a:t> INP </a:t>
            </a:r>
            <a:r>
              <a:rPr lang="de-DE" dirty="0" err="1"/>
              <a:t>activated</a:t>
            </a:r>
            <a:r>
              <a:rPr lang="de-DE" dirty="0"/>
              <a:t> in DGL?</a:t>
            </a:r>
            <a:endParaRPr lang="en-GB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11A12C2-1F0D-45DB-AA5F-1F42F546C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380"/>
            <a:ext cx="9359999" cy="2340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C84AE0-BFF7-42ED-8937-DBA39CEB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35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135D12-4BCA-40F2-9D6B-0429A926D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0005"/>
            <a:ext cx="9360000" cy="2340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43CCA30-2238-4BA4-999A-51E5CA908696}"/>
              </a:ext>
            </a:extLst>
          </p:cNvPr>
          <p:cNvSpPr/>
          <p:nvPr/>
        </p:nvSpPr>
        <p:spPr>
          <a:xfrm>
            <a:off x="8279842" y="1808702"/>
            <a:ext cx="361752" cy="48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07097F-7C1B-4FFD-83CA-6A05DEFB985B}"/>
              </a:ext>
            </a:extLst>
          </p:cNvPr>
          <p:cNvSpPr txBox="1"/>
          <p:nvPr/>
        </p:nvSpPr>
        <p:spPr>
          <a:xfrm>
            <a:off x="9359998" y="2736620"/>
            <a:ext cx="261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Blip>
                <a:blip r:embed="rId4"/>
              </a:buBlip>
            </a:pPr>
            <a:r>
              <a:rPr lang="de-DE" sz="2400" dirty="0" err="1"/>
              <a:t>sZDR</a:t>
            </a:r>
            <a:r>
              <a:rPr lang="de-DE" sz="2400" dirty="0"/>
              <a:t> </a:t>
            </a:r>
            <a:r>
              <a:rPr lang="de-DE" sz="2400" dirty="0" err="1"/>
              <a:t>too</a:t>
            </a:r>
            <a:r>
              <a:rPr lang="de-DE" sz="2400" dirty="0"/>
              <a:t> </a:t>
            </a:r>
            <a:r>
              <a:rPr lang="de-DE" sz="2400" dirty="0" err="1"/>
              <a:t>small</a:t>
            </a: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>
                <a:sym typeface="Wingdings" panose="05000000000000000000" pitchFamily="2" charset="2"/>
              </a:rPr>
              <a:t>aspect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ratios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too</a:t>
            </a:r>
            <a:r>
              <a:rPr lang="de-DE" sz="2400" dirty="0">
                <a:sym typeface="Wingdings" panose="05000000000000000000" pitchFamily="2" charset="2"/>
              </a:rPr>
              <a:t> large</a:t>
            </a:r>
            <a:endParaRPr lang="de-DE" sz="2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AD42CBA-B5DE-40E0-8574-03BB04218800}"/>
              </a:ext>
            </a:extLst>
          </p:cNvPr>
          <p:cNvSpPr txBox="1"/>
          <p:nvPr/>
        </p:nvSpPr>
        <p:spPr>
          <a:xfrm>
            <a:off x="9359998" y="4506785"/>
            <a:ext cx="1961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Observation</a:t>
            </a:r>
            <a:endParaRPr lang="en-GB" sz="28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4F010A7-40DB-4DE6-9BB0-536AAE7E7128}"/>
              </a:ext>
            </a:extLst>
          </p:cNvPr>
          <p:cNvSpPr/>
          <p:nvPr/>
        </p:nvSpPr>
        <p:spPr>
          <a:xfrm>
            <a:off x="8371952" y="4684378"/>
            <a:ext cx="361752" cy="48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C2B7312-F00E-439B-855F-98046B6C672F}"/>
              </a:ext>
            </a:extLst>
          </p:cNvPr>
          <p:cNvSpPr txBox="1"/>
          <p:nvPr/>
        </p:nvSpPr>
        <p:spPr>
          <a:xfrm>
            <a:off x="9391979" y="1470853"/>
            <a:ext cx="173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Simulation</a:t>
            </a:r>
            <a:endParaRPr lang="en-GB" sz="28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9E89B48-9E2C-4B59-98C1-FFAD54D47850}"/>
              </a:ext>
            </a:extLst>
          </p:cNvPr>
          <p:cNvSpPr/>
          <p:nvPr/>
        </p:nvSpPr>
        <p:spPr>
          <a:xfrm>
            <a:off x="5928527" y="1733620"/>
            <a:ext cx="619646" cy="689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D7397CB-D3EA-416E-A0C9-14AAFE1CC7DB}"/>
              </a:ext>
            </a:extLst>
          </p:cNvPr>
          <p:cNvSpPr/>
          <p:nvPr/>
        </p:nvSpPr>
        <p:spPr>
          <a:xfrm>
            <a:off x="5838092" y="4732774"/>
            <a:ext cx="462224" cy="418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227A96C-7928-47CF-860F-E7706DB2F08B}"/>
              </a:ext>
            </a:extLst>
          </p:cNvPr>
          <p:cNvSpPr txBox="1"/>
          <p:nvPr/>
        </p:nvSpPr>
        <p:spPr>
          <a:xfrm>
            <a:off x="9359998" y="2721573"/>
            <a:ext cx="2617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Blip>
                <a:blip r:embed="rId4"/>
              </a:buBlip>
            </a:pPr>
            <a:r>
              <a:rPr lang="de-DE" sz="2400" dirty="0" err="1"/>
              <a:t>sZe</a:t>
            </a:r>
            <a:r>
              <a:rPr lang="de-DE" sz="2400" dirty="0"/>
              <a:t> </a:t>
            </a:r>
            <a:r>
              <a:rPr lang="de-DE" sz="2400" dirty="0" err="1"/>
              <a:t>too</a:t>
            </a:r>
            <a:r>
              <a:rPr lang="de-DE" sz="2400" dirty="0"/>
              <a:t> </a:t>
            </a:r>
            <a:r>
              <a:rPr lang="de-DE" sz="2400" dirty="0" err="1"/>
              <a:t>small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>
                <a:sym typeface="Wingdings" panose="05000000000000000000" pitchFamily="2" charset="2"/>
              </a:rPr>
              <a:t>particle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concentration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or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size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too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small</a:t>
            </a:r>
            <a:endParaRPr lang="en-GB" sz="28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219EF2C-0DB3-4575-A957-07BA8878D80A}"/>
              </a:ext>
            </a:extLst>
          </p:cNvPr>
          <p:cNvSpPr/>
          <p:nvPr/>
        </p:nvSpPr>
        <p:spPr>
          <a:xfrm>
            <a:off x="3657602" y="1992999"/>
            <a:ext cx="904351" cy="8031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8F9C1F7-5018-43FF-9F4B-EAA7F782329A}"/>
              </a:ext>
            </a:extLst>
          </p:cNvPr>
          <p:cNvSpPr/>
          <p:nvPr/>
        </p:nvSpPr>
        <p:spPr>
          <a:xfrm>
            <a:off x="3598985" y="4900166"/>
            <a:ext cx="904351" cy="8031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D58758-1FA2-4210-B6C4-5E85C407A047}"/>
              </a:ext>
            </a:extLst>
          </p:cNvPr>
          <p:cNvSpPr txBox="1"/>
          <p:nvPr/>
        </p:nvSpPr>
        <p:spPr>
          <a:xfrm>
            <a:off x="9359998" y="2290761"/>
            <a:ext cx="26176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Blip>
                <a:blip r:embed="rId4"/>
              </a:buBlip>
            </a:pPr>
            <a:r>
              <a:rPr lang="de-DE" sz="2400" dirty="0"/>
              <a:t>KDP </a:t>
            </a:r>
            <a:r>
              <a:rPr lang="de-DE" sz="2400" dirty="0" err="1"/>
              <a:t>too</a:t>
            </a:r>
            <a:r>
              <a:rPr lang="de-DE" sz="2400" dirty="0"/>
              <a:t> </a:t>
            </a:r>
            <a:r>
              <a:rPr lang="de-DE" sz="2400" dirty="0" err="1"/>
              <a:t>small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 not </a:t>
            </a:r>
            <a:r>
              <a:rPr lang="de-DE" sz="2400" dirty="0" err="1">
                <a:sym typeface="Wingdings" panose="05000000000000000000" pitchFamily="2" charset="2"/>
              </a:rPr>
              <a:t>enough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particles</a:t>
            </a:r>
            <a:r>
              <a:rPr lang="de-DE" sz="2400" dirty="0">
                <a:sym typeface="Wingdings" panose="05000000000000000000" pitchFamily="2" charset="2"/>
              </a:rPr>
              <a:t>?</a:t>
            </a:r>
          </a:p>
          <a:p>
            <a:pPr marL="360000" indent="-360000">
              <a:buBlip>
                <a:blip r:embed="rId4"/>
              </a:buBlip>
            </a:pPr>
            <a:r>
              <a:rPr lang="de-DE" sz="2400" dirty="0" err="1">
                <a:sym typeface="Wingdings" panose="05000000000000000000" pitchFamily="2" charset="2"/>
              </a:rPr>
              <a:t>Particles</a:t>
            </a:r>
            <a:r>
              <a:rPr lang="de-DE" sz="2400" dirty="0">
                <a:sym typeface="Wingdings" panose="05000000000000000000" pitchFamily="2" charset="2"/>
              </a:rPr>
              <a:t> not </a:t>
            </a:r>
            <a:r>
              <a:rPr lang="de-DE" sz="2400" dirty="0" err="1">
                <a:sym typeface="Wingdings" panose="05000000000000000000" pitchFamily="2" charset="2"/>
              </a:rPr>
              <a:t>asymmetric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enough</a:t>
            </a:r>
            <a:r>
              <a:rPr lang="de-DE" sz="2400" dirty="0">
                <a:sym typeface="Wingdings" panose="05000000000000000000" pitchFamily="2" charset="2"/>
              </a:rPr>
              <a:t>?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349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 animBg="1"/>
      <p:bldP spid="18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E190-53B6-4B32-AE2D-B5F2BDD5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7"/>
            <a:ext cx="10515599" cy="676274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Lagrangian</a:t>
            </a:r>
            <a:r>
              <a:rPr lang="de-DE" dirty="0"/>
              <a:t> Monte-Carlo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F25DC-9CCC-4658-9CD2-19B652781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Radar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sees</a:t>
            </a:r>
            <a:r>
              <a:rPr lang="de-DE" dirty="0"/>
              <a:t> </a:t>
            </a:r>
            <a:r>
              <a:rPr lang="de-DE" b="1" dirty="0" err="1"/>
              <a:t>effect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microphysical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 (IMP)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, </a:t>
            </a:r>
            <a:r>
              <a:rPr lang="de-DE" b="1" dirty="0"/>
              <a:t>not </a:t>
            </a:r>
            <a:r>
              <a:rPr lang="de-DE" b="1" dirty="0" err="1"/>
              <a:t>the</a:t>
            </a:r>
            <a:r>
              <a:rPr lang="de-DE" b="1" dirty="0"/>
              <a:t> IMP </a:t>
            </a:r>
            <a:r>
              <a:rPr lang="de-DE" b="1" dirty="0" err="1"/>
              <a:t>themselves</a:t>
            </a:r>
            <a:r>
              <a:rPr lang="de-DE" b="1" dirty="0"/>
              <a:t>!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 err="1">
                <a:sym typeface="Wingdings" panose="05000000000000000000" pitchFamily="2" charset="2"/>
              </a:rPr>
              <a:t>Let‘s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combine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observations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with</a:t>
            </a:r>
            <a:r>
              <a:rPr lang="de-DE" b="1" dirty="0">
                <a:sym typeface="Wingdings" panose="05000000000000000000" pitchFamily="2" charset="2"/>
              </a:rPr>
              <a:t> a </a:t>
            </a:r>
            <a:r>
              <a:rPr lang="de-DE" b="1" dirty="0" err="1">
                <a:sym typeface="Wingdings" panose="05000000000000000000" pitchFamily="2" charset="2"/>
              </a:rPr>
              <a:t>model</a:t>
            </a:r>
            <a:r>
              <a:rPr lang="de-DE" b="1" dirty="0">
                <a:sym typeface="Wingdings" panose="05000000000000000000" pitchFamily="2" charset="2"/>
              </a:rPr>
              <a:t> in </a:t>
            </a:r>
            <a:r>
              <a:rPr lang="de-DE" b="1" dirty="0" err="1">
                <a:sym typeface="Wingdings" panose="05000000000000000000" pitchFamily="2" charset="2"/>
              </a:rPr>
              <a:t>which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current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knowledge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of</a:t>
            </a:r>
            <a:r>
              <a:rPr lang="de-DE" b="1" dirty="0">
                <a:sym typeface="Wingdings" panose="05000000000000000000" pitchFamily="2" charset="2"/>
              </a:rPr>
              <a:t> IMP </a:t>
            </a:r>
            <a:r>
              <a:rPr lang="de-DE" b="1" dirty="0" err="1">
                <a:sym typeface="Wingdings" panose="05000000000000000000" pitchFamily="2" charset="2"/>
              </a:rPr>
              <a:t>can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be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implemented</a:t>
            </a:r>
            <a:endParaRPr lang="de-DE" u="sng" dirty="0"/>
          </a:p>
          <a:p>
            <a:pPr marL="0" indent="0">
              <a:buNone/>
            </a:pPr>
            <a:r>
              <a:rPr lang="de-DE" u="sng" dirty="0" err="1"/>
              <a:t>Lagrangian</a:t>
            </a:r>
            <a:r>
              <a:rPr lang="de-DE" u="sng" dirty="0"/>
              <a:t> </a:t>
            </a:r>
            <a:r>
              <a:rPr lang="de-DE" u="sng" dirty="0" err="1"/>
              <a:t>Particle</a:t>
            </a:r>
            <a:r>
              <a:rPr lang="de-DE" u="sng" dirty="0"/>
              <a:t> Models: </a:t>
            </a:r>
          </a:p>
          <a:p>
            <a:r>
              <a:rPr lang="de-DE" dirty="0" err="1"/>
              <a:t>predict</a:t>
            </a:r>
            <a:r>
              <a:rPr lang="de-DE" dirty="0"/>
              <a:t> </a:t>
            </a:r>
            <a:r>
              <a:rPr lang="de-DE" dirty="0" err="1"/>
              <a:t>motion</a:t>
            </a:r>
            <a:r>
              <a:rPr lang="de-DE" dirty="0"/>
              <a:t> and </a:t>
            </a:r>
            <a:r>
              <a:rPr lang="de-DE" dirty="0" err="1"/>
              <a:t>evolution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individual </a:t>
            </a:r>
            <a:r>
              <a:rPr lang="de-DE" dirty="0" err="1"/>
              <a:t>particles</a:t>
            </a:r>
            <a:endParaRPr lang="de-DE" dirty="0"/>
          </a:p>
          <a:p>
            <a:pPr marL="0" indent="0">
              <a:buNone/>
            </a:pPr>
            <a:r>
              <a:rPr lang="de-DE" u="sng" dirty="0"/>
              <a:t>Monte-Carlo </a:t>
            </a:r>
            <a:r>
              <a:rPr lang="de-DE" u="sng" dirty="0" err="1"/>
              <a:t>approach</a:t>
            </a:r>
            <a:r>
              <a:rPr lang="de-DE" dirty="0"/>
              <a:t>:</a:t>
            </a:r>
          </a:p>
          <a:p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microphysical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super-</a:t>
            </a:r>
            <a:r>
              <a:rPr lang="de-DE" dirty="0" err="1"/>
              <a:t>particles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 err="1"/>
              <a:t>McSnow</a:t>
            </a:r>
            <a:r>
              <a:rPr lang="de-DE" dirty="0"/>
              <a:t> </a:t>
            </a:r>
            <a:r>
              <a:rPr lang="de-DE" dirty="0" err="1"/>
              <a:t>predicts</a:t>
            </a:r>
            <a:r>
              <a:rPr lang="de-DE" dirty="0"/>
              <a:t> </a:t>
            </a:r>
            <a:r>
              <a:rPr lang="de-DE" dirty="0" err="1"/>
              <a:t>evolution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super-</a:t>
            </a:r>
            <a:r>
              <a:rPr lang="de-DE" dirty="0" err="1"/>
              <a:t>particles</a:t>
            </a:r>
            <a:r>
              <a:rPr lang="de-DE" dirty="0"/>
              <a:t> due </a:t>
            </a:r>
            <a:r>
              <a:rPr lang="de-DE" dirty="0" err="1"/>
              <a:t>to</a:t>
            </a:r>
            <a:endParaRPr lang="de-DE" dirty="0"/>
          </a:p>
          <a:p>
            <a:pPr>
              <a:spcBef>
                <a:spcPts val="0"/>
              </a:spcBef>
            </a:pPr>
            <a:r>
              <a:rPr lang="de-DE" dirty="0"/>
              <a:t>Deposition </a:t>
            </a:r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 err="1">
                <a:sym typeface="Wingdings" panose="05000000000000000000" pitchFamily="2" charset="2"/>
              </a:rPr>
              <a:t>habit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prediction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(</a:t>
            </a:r>
            <a:r>
              <a:rPr lang="de-DE" dirty="0" err="1">
                <a:sym typeface="Wingdings" panose="05000000000000000000" pitchFamily="2" charset="2"/>
              </a:rPr>
              <a:t>Welss</a:t>
            </a:r>
            <a:r>
              <a:rPr lang="de-DE" dirty="0">
                <a:sym typeface="Wingdings" panose="05000000000000000000" pitchFamily="2" charset="2"/>
              </a:rPr>
              <a:t> et al. 2024)</a:t>
            </a:r>
            <a:endParaRPr lang="de-DE" dirty="0"/>
          </a:p>
          <a:p>
            <a:pPr>
              <a:spcBef>
                <a:spcPts val="0"/>
              </a:spcBef>
            </a:pPr>
            <a:r>
              <a:rPr lang="de-DE" dirty="0"/>
              <a:t>Aggregation</a:t>
            </a:r>
          </a:p>
          <a:p>
            <a:pPr>
              <a:spcBef>
                <a:spcPts val="0"/>
              </a:spcBef>
            </a:pPr>
            <a:r>
              <a:rPr lang="de-DE" dirty="0" err="1"/>
              <a:t>Riming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63133-1731-4BE7-8D42-2EB9CE0B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36</a:t>
            </a:fld>
            <a:endParaRPr lang="en-GB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EF7BB4B3-D4C5-42E0-8F4C-17B7EEB2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0" t="11634" r="62543" b="15998"/>
          <a:stretch/>
        </p:blipFill>
        <p:spPr>
          <a:xfrm>
            <a:off x="9868982" y="-34132"/>
            <a:ext cx="822960" cy="8953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063836A-DB98-4882-8249-369963E71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12" t="28352" r="5888" b="16987"/>
          <a:stretch/>
        </p:blipFill>
        <p:spPr>
          <a:xfrm>
            <a:off x="8072838" y="68263"/>
            <a:ext cx="1796144" cy="758824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89165E48-4DD3-4363-A89E-8107B6CDAF56}"/>
              </a:ext>
            </a:extLst>
          </p:cNvPr>
          <p:cNvSpPr txBox="1"/>
          <p:nvPr/>
        </p:nvSpPr>
        <p:spPr>
          <a:xfrm>
            <a:off x="7455869" y="5523459"/>
            <a:ext cx="3819059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de-DE" sz="2400" dirty="0" err="1"/>
              <a:t>Secondary</a:t>
            </a:r>
            <a:r>
              <a:rPr lang="de-DE" sz="2400" dirty="0"/>
              <a:t> </a:t>
            </a:r>
            <a:r>
              <a:rPr lang="de-DE" sz="2400" dirty="0" err="1"/>
              <a:t>ice</a:t>
            </a:r>
            <a:r>
              <a:rPr lang="de-DE" sz="2400" dirty="0"/>
              <a:t> </a:t>
            </a:r>
            <a:r>
              <a:rPr lang="de-DE" sz="2400" dirty="0" err="1"/>
              <a:t>production</a:t>
            </a:r>
            <a:endParaRPr lang="de-DE" sz="2400" dirty="0"/>
          </a:p>
          <a:p>
            <a:pPr marL="914400" lvl="1" indent="-457200">
              <a:spcAft>
                <a:spcPts val="600"/>
              </a:spcAft>
              <a:buBlip>
                <a:blip r:embed="rId3"/>
              </a:buBlip>
            </a:pPr>
            <a:r>
              <a:rPr lang="de-DE" sz="2000" dirty="0"/>
              <a:t>i.e. </a:t>
            </a:r>
            <a:r>
              <a:rPr lang="de-DE" sz="2000" dirty="0" err="1"/>
              <a:t>fragmentation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189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6C270-93BC-48DD-A05E-FFEE305C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: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B1E2E6-BD59-473E-A549-D14FC74E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37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B38BD8-0389-46BE-A828-1849723AF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2084" r="5305" b="5204"/>
          <a:stretch/>
        </p:blipFill>
        <p:spPr>
          <a:xfrm>
            <a:off x="2158225" y="693335"/>
            <a:ext cx="9947025" cy="357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A74117-3C63-436E-B990-664D2E0760A3}"/>
              </a:ext>
            </a:extLst>
          </p:cNvPr>
          <p:cNvSpPr/>
          <p:nvPr/>
        </p:nvSpPr>
        <p:spPr>
          <a:xfrm>
            <a:off x="1990585" y="4377861"/>
            <a:ext cx="361329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Tripex</a:t>
            </a:r>
            <a:r>
              <a:rPr lang="de-DE" sz="2400" dirty="0"/>
              <a:t>-pol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Nov 2018 – Jan 2019</a:t>
            </a:r>
            <a:endParaRPr lang="de-DE" sz="2400" spc="-1" dirty="0">
              <a:solidFill>
                <a:srgbClr val="000000"/>
              </a:solidFill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de-DE" sz="2400" dirty="0" err="1"/>
              <a:t>Zenith</a:t>
            </a:r>
            <a:r>
              <a:rPr lang="de-DE" sz="2400" dirty="0"/>
              <a:t> X, Ka, W-Band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Scans pol. W-Band 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15 </a:t>
            </a:r>
            <a:r>
              <a:rPr lang="de-DE" sz="2400" dirty="0" err="1"/>
              <a:t>Radiosondes</a:t>
            </a:r>
            <a:endParaRPr lang="de-DE" sz="2400" spc="-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buBlip>
                <a:blip r:embed="rId3"/>
              </a:buBlip>
            </a:pPr>
            <a:endParaRPr lang="de-DE" sz="2400" spc="-1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C38DF-AF33-49A0-8A18-DBCFF0BD8D6A}"/>
              </a:ext>
            </a:extLst>
          </p:cNvPr>
          <p:cNvSpPr/>
          <p:nvPr/>
        </p:nvSpPr>
        <p:spPr>
          <a:xfrm>
            <a:off x="6095998" y="4377861"/>
            <a:ext cx="564321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de-DE" sz="2400" dirty="0" err="1"/>
              <a:t>Tripex</a:t>
            </a:r>
            <a:r>
              <a:rPr lang="de-DE" sz="2400" dirty="0"/>
              <a:t>-pol-scan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spc="-1" dirty="0" err="1">
                <a:solidFill>
                  <a:srgbClr val="000000"/>
                </a:solidFill>
              </a:rPr>
              <a:t>Dec</a:t>
            </a:r>
            <a:r>
              <a:rPr lang="de-DE" sz="2400" spc="-1" dirty="0">
                <a:solidFill>
                  <a:srgbClr val="000000"/>
                </a:solidFill>
              </a:rPr>
              <a:t> 2021 – Feb 2022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 err="1"/>
              <a:t>Zenith</a:t>
            </a:r>
            <a:r>
              <a:rPr lang="de-DE" sz="2400" dirty="0"/>
              <a:t> X-Band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Scans </a:t>
            </a:r>
            <a:r>
              <a:rPr lang="de-DE" sz="2400" dirty="0" err="1"/>
              <a:t>with</a:t>
            </a:r>
            <a:r>
              <a:rPr lang="de-DE" sz="2400" dirty="0"/>
              <a:t> pol. W-Band and Ka-Band </a:t>
            </a:r>
          </a:p>
          <a:p>
            <a:pPr marL="800100" lvl="1" indent="-342900">
              <a:buBlip>
                <a:blip r:embed="rId3"/>
              </a:buBlip>
            </a:pPr>
            <a:r>
              <a:rPr lang="de-DE" sz="2400" dirty="0"/>
              <a:t>50 </a:t>
            </a:r>
            <a:r>
              <a:rPr lang="de-DE" sz="2400" dirty="0" err="1"/>
              <a:t>Radiosondes</a:t>
            </a:r>
            <a:endParaRPr lang="de-DE" sz="2400" spc="-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buBlip>
                <a:blip r:embed="rId3"/>
              </a:buBlip>
            </a:pPr>
            <a:endParaRPr lang="de-DE" sz="2400" spc="-1" dirty="0">
              <a:solidFill>
                <a:srgbClr val="000000"/>
              </a:solidFill>
            </a:endParaRPr>
          </a:p>
        </p:txBody>
      </p:sp>
      <p:pic>
        <p:nvPicPr>
          <p:cNvPr id="13" name="Grafik 11">
            <a:extLst>
              <a:ext uri="{FF2B5EF4-FFF2-40B4-BE49-F238E27FC236}">
                <a16:creationId xmlns:a16="http://schemas.microsoft.com/office/drawing/2014/main" id="{8DB9AB4A-7734-4C64-9649-3452D6072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21455"/>
          <a:stretch/>
        </p:blipFill>
        <p:spPr>
          <a:xfrm>
            <a:off x="91442" y="1719815"/>
            <a:ext cx="2033146" cy="25470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29BB94-AD57-4EB5-82E8-7C0616348DD4}"/>
              </a:ext>
            </a:extLst>
          </p:cNvPr>
          <p:cNvSpPr/>
          <p:nvPr/>
        </p:nvSpPr>
        <p:spPr>
          <a:xfrm>
            <a:off x="9686109" y="744214"/>
            <a:ext cx="2364378" cy="359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Jülich – Germany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4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85CC1-7728-4843-90D6-34672424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4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0D78A5-48C1-427C-AEC2-73B1A82BE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53" y="819642"/>
            <a:ext cx="5239605" cy="725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A577B8-6DC5-4669-BB25-EBF8BFC06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358" y="3604825"/>
            <a:ext cx="6066049" cy="8965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46D246-D8A8-4F4D-99F4-971DC688A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" y="0"/>
            <a:ext cx="3735977" cy="7002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B43BBD-EC41-4758-9160-D1A947F34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772" y="-815"/>
            <a:ext cx="2993773" cy="733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EF2870-E82C-45DE-A283-214849D3D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17" y="1276707"/>
            <a:ext cx="5969290" cy="656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47A680-2C3D-453B-BCA5-C58908A04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" y="1577608"/>
            <a:ext cx="6070627" cy="800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E72C7A-B695-4B3A-9ED5-9F1E62197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" y="2514994"/>
            <a:ext cx="4655597" cy="7906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7BC95D-A731-4B62-8516-E7DDA7AD7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" y="3397796"/>
            <a:ext cx="3012770" cy="10889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88F9D50-5579-4F48-A47E-9EA8DF606D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33" y="1873232"/>
            <a:ext cx="3358376" cy="8191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2F3523-EF5E-483E-971D-E096DBF05F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12" y="5505187"/>
            <a:ext cx="28575" cy="4762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7E80EF-38D9-466D-8EEC-FB30F2FAB8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7" y="15801"/>
            <a:ext cx="2040616" cy="5976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890715F-B1CC-48D1-A091-FA3DCEDE09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3" y="774714"/>
            <a:ext cx="3965230" cy="65619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B488656-247E-498B-822B-B91E643F2B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42" y="3394364"/>
            <a:ext cx="2881289" cy="125333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2AA8CDD-895A-44A0-8C17-D907702085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77" y="1855863"/>
            <a:ext cx="3707906" cy="6532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01C2140-F226-4447-9B74-A2E2E3803A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1" y="817"/>
            <a:ext cx="3473625" cy="753711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477D8B2-5382-47CC-B96F-EF0E89190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7681"/>
            <a:ext cx="3416491" cy="1564913"/>
          </a:xfr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29070C-A52F-4D04-8CAA-DC8A99681D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0" y="2531483"/>
            <a:ext cx="4478197" cy="73237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0E7F111-4E54-45AE-96C7-3E7B3E57AB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90" y="4647681"/>
            <a:ext cx="4298977" cy="16719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96F5241-A136-4343-8669-CD40B28DCD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28" y="2769713"/>
            <a:ext cx="4948478" cy="82057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6EC54F-7A51-43FE-80CF-4E165BCC11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36" y="4501352"/>
            <a:ext cx="4392370" cy="12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2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E190-53B6-4B32-AE2D-B5F2BDD5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7"/>
            <a:ext cx="10515599" cy="676274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Dendritic</a:t>
            </a:r>
            <a:r>
              <a:rPr lang="de-DE" dirty="0"/>
              <a:t> Growth Layer (DGL)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63133-1731-4BE7-8D42-2EB9CE0B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5</a:t>
            </a:fld>
            <a:endParaRPr lang="en-GB"/>
          </a:p>
        </p:txBody>
      </p:sp>
      <p:sp>
        <p:nvSpPr>
          <p:cNvPr id="42" name="CustomShape 5">
            <a:extLst>
              <a:ext uri="{FF2B5EF4-FFF2-40B4-BE49-F238E27FC236}">
                <a16:creationId xmlns:a16="http://schemas.microsoft.com/office/drawing/2014/main" id="{CA18087F-021A-462C-9976-2B7E2F0F7AA3}"/>
              </a:ext>
            </a:extLst>
          </p:cNvPr>
          <p:cNvSpPr/>
          <p:nvPr/>
        </p:nvSpPr>
        <p:spPr>
          <a:xfrm>
            <a:off x="666205" y="844522"/>
            <a:ext cx="10966995" cy="55539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u="sng" spc="-1" dirty="0" err="1">
                <a:solidFill>
                  <a:srgbClr val="000000"/>
                </a:solidFill>
                <a:latin typeface="Calibri"/>
              </a:rPr>
              <a:t>Hypotheses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spc="-1" dirty="0">
                <a:solidFill>
                  <a:srgbClr val="000000"/>
                </a:solidFill>
              </a:rPr>
              <a:t>Small </a:t>
            </a:r>
            <a:r>
              <a:rPr lang="de-DE" sz="2400" spc="-1" dirty="0" err="1">
                <a:solidFill>
                  <a:srgbClr val="000000"/>
                </a:solidFill>
              </a:rPr>
              <a:t>ice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crystals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sedimenting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from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above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which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grow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plate</a:t>
            </a:r>
            <a:r>
              <a:rPr lang="de-DE" sz="2400" spc="-1" dirty="0">
                <a:solidFill>
                  <a:srgbClr val="000000"/>
                </a:solidFill>
              </a:rPr>
              <a:t>-like </a:t>
            </a:r>
            <a:r>
              <a:rPr lang="de-DE" sz="2400" spc="-1" dirty="0" err="1">
                <a:solidFill>
                  <a:srgbClr val="000000"/>
                </a:solidFill>
              </a:rPr>
              <a:t>rapidly</a:t>
            </a:r>
            <a:r>
              <a:rPr lang="de-DE" sz="2400" spc="-1" dirty="0">
                <a:solidFill>
                  <a:srgbClr val="000000"/>
                </a:solidFill>
              </a:rPr>
              <a:t> in DGL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spc="-1" dirty="0">
                <a:solidFill>
                  <a:srgbClr val="000000"/>
                </a:solidFill>
              </a:rPr>
              <a:t>Primary </a:t>
            </a:r>
            <a:r>
              <a:rPr lang="de-DE" sz="2400" spc="-1" dirty="0" err="1">
                <a:solidFill>
                  <a:srgbClr val="000000"/>
                </a:solidFill>
              </a:rPr>
              <a:t>nucleation</a:t>
            </a:r>
            <a:r>
              <a:rPr lang="de-DE" sz="2400" spc="-1" dirty="0">
                <a:solidFill>
                  <a:srgbClr val="000000"/>
                </a:solidFill>
              </a:rPr>
              <a:t> in DGL </a:t>
            </a:r>
            <a:r>
              <a:rPr lang="de-DE" sz="2400" spc="-1" dirty="0" err="1">
                <a:solidFill>
                  <a:srgbClr val="000000"/>
                </a:solidFill>
              </a:rPr>
              <a:t>produces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plate</a:t>
            </a:r>
            <a:r>
              <a:rPr lang="de-DE" sz="2400" spc="-1" dirty="0">
                <a:solidFill>
                  <a:srgbClr val="000000"/>
                </a:solidFill>
              </a:rPr>
              <a:t>-like </a:t>
            </a:r>
            <a:r>
              <a:rPr lang="de-DE" sz="2400" spc="-1" dirty="0" err="1">
                <a:solidFill>
                  <a:srgbClr val="000000"/>
                </a:solidFill>
              </a:rPr>
              <a:t>particles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which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grow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rapidly</a:t>
            </a:r>
            <a:r>
              <a:rPr lang="de-DE" sz="2400" spc="-1" dirty="0">
                <a:solidFill>
                  <a:srgbClr val="000000"/>
                </a:solidFill>
              </a:rPr>
              <a:t> in DGL</a:t>
            </a:r>
            <a:endParaRPr lang="de-DE" sz="2400" spc="-1" dirty="0">
              <a:solidFill>
                <a:srgbClr val="000000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Secondary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ice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production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collisional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fragmentation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) in DGL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produces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fragments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ice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  <a:latin typeface="Calibri"/>
              </a:rPr>
              <a:t>particles</a:t>
            </a:r>
            <a:r>
              <a:rPr lang="de-DE" sz="2400" spc="-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de-DE" sz="2400" spc="-1" dirty="0">
              <a:solidFill>
                <a:srgbClr val="000000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de-DE" sz="2400" spc="-1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3200" dirty="0"/>
              <a:t>Radar </a:t>
            </a:r>
            <a:r>
              <a:rPr lang="de-DE" sz="3200" dirty="0" err="1"/>
              <a:t>only</a:t>
            </a:r>
            <a:r>
              <a:rPr lang="de-DE" sz="3200" dirty="0"/>
              <a:t> </a:t>
            </a:r>
            <a:r>
              <a:rPr lang="de-DE" sz="3200" dirty="0" err="1"/>
              <a:t>sees</a:t>
            </a:r>
            <a:r>
              <a:rPr lang="de-DE" sz="3200" dirty="0"/>
              <a:t> </a:t>
            </a:r>
            <a:r>
              <a:rPr lang="de-DE" sz="3200" b="1" dirty="0" err="1"/>
              <a:t>effect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ice</a:t>
            </a:r>
            <a:r>
              <a:rPr lang="de-DE" sz="3200" dirty="0"/>
              <a:t> </a:t>
            </a:r>
            <a:r>
              <a:rPr lang="de-DE" sz="3200" dirty="0" err="1"/>
              <a:t>microphysical</a:t>
            </a:r>
            <a:r>
              <a:rPr lang="de-DE" sz="3200" dirty="0"/>
              <a:t> </a:t>
            </a:r>
            <a:r>
              <a:rPr lang="de-DE" sz="3200" dirty="0" err="1"/>
              <a:t>processes</a:t>
            </a:r>
            <a:r>
              <a:rPr lang="de-DE" sz="3200" dirty="0"/>
              <a:t> (IMP) on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particle</a:t>
            </a:r>
            <a:r>
              <a:rPr lang="de-DE" sz="3200" dirty="0"/>
              <a:t> </a:t>
            </a:r>
            <a:r>
              <a:rPr lang="de-DE" sz="3200" dirty="0" err="1"/>
              <a:t>distribution</a:t>
            </a:r>
            <a:r>
              <a:rPr lang="de-DE" sz="3200" dirty="0"/>
              <a:t>, </a:t>
            </a:r>
            <a:r>
              <a:rPr lang="de-DE" sz="3200" b="1" dirty="0"/>
              <a:t>not </a:t>
            </a:r>
            <a:r>
              <a:rPr lang="de-DE" sz="3200" b="1" dirty="0" err="1"/>
              <a:t>the</a:t>
            </a:r>
            <a:r>
              <a:rPr lang="de-DE" sz="3200" b="1" dirty="0"/>
              <a:t> IMP </a:t>
            </a:r>
            <a:r>
              <a:rPr lang="de-DE" sz="3200" b="1" dirty="0" err="1"/>
              <a:t>themselves</a:t>
            </a:r>
            <a:r>
              <a:rPr lang="de-DE" sz="3200" b="1" dirty="0"/>
              <a:t>!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de-DE" sz="2400" spc="-1" dirty="0">
              <a:solidFill>
                <a:srgbClr val="000000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de-DE" sz="24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58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E190-53B6-4B32-AE2D-B5F2BDD5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7"/>
            <a:ext cx="10515599" cy="676274"/>
          </a:xfrm>
        </p:spPr>
        <p:txBody>
          <a:bodyPr/>
          <a:lstStyle/>
          <a:p>
            <a:r>
              <a:rPr lang="de-DE" dirty="0"/>
              <a:t>The 1D </a:t>
            </a:r>
            <a:r>
              <a:rPr lang="de-DE" dirty="0" err="1"/>
              <a:t>Lagrangian</a:t>
            </a:r>
            <a:r>
              <a:rPr lang="de-DE" dirty="0"/>
              <a:t> Monte-Carlo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F25DC-9CCC-4658-9CD2-19B652781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7791"/>
            <a:ext cx="10515600" cy="53292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sz="2200" b="1" dirty="0" err="1">
                <a:sym typeface="Wingdings" panose="05000000000000000000" pitchFamily="2" charset="2"/>
              </a:rPr>
              <a:t>Let‘s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combine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observations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with</a:t>
            </a:r>
            <a:r>
              <a:rPr lang="de-DE" sz="2200" b="1" dirty="0">
                <a:sym typeface="Wingdings" panose="05000000000000000000" pitchFamily="2" charset="2"/>
              </a:rPr>
              <a:t> a </a:t>
            </a:r>
            <a:r>
              <a:rPr lang="de-DE" sz="2200" b="1" dirty="0" err="1">
                <a:sym typeface="Wingdings" panose="05000000000000000000" pitchFamily="2" charset="2"/>
              </a:rPr>
              <a:t>model</a:t>
            </a:r>
            <a:r>
              <a:rPr lang="de-DE" sz="2200" b="1" dirty="0">
                <a:sym typeface="Wingdings" panose="05000000000000000000" pitchFamily="2" charset="2"/>
              </a:rPr>
              <a:t> in </a:t>
            </a:r>
            <a:r>
              <a:rPr lang="de-DE" sz="2200" b="1" dirty="0" err="1">
                <a:sym typeface="Wingdings" panose="05000000000000000000" pitchFamily="2" charset="2"/>
              </a:rPr>
              <a:t>which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current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knowledge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of</a:t>
            </a:r>
            <a:r>
              <a:rPr lang="de-DE" sz="2200" b="1" dirty="0">
                <a:sym typeface="Wingdings" panose="05000000000000000000" pitchFamily="2" charset="2"/>
              </a:rPr>
              <a:t> IMP </a:t>
            </a:r>
            <a:r>
              <a:rPr lang="de-DE" sz="2200" b="1" dirty="0" err="1">
                <a:sym typeface="Wingdings" panose="05000000000000000000" pitchFamily="2" charset="2"/>
              </a:rPr>
              <a:t>can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be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b="1" dirty="0" err="1">
                <a:sym typeface="Wingdings" panose="05000000000000000000" pitchFamily="2" charset="2"/>
              </a:rPr>
              <a:t>implemented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  <a:r>
              <a:rPr lang="de-DE" sz="2200" dirty="0">
                <a:sym typeface="Wingdings" panose="05000000000000000000" pitchFamily="2" charset="2"/>
              </a:rPr>
              <a:t>(</a:t>
            </a:r>
            <a:r>
              <a:rPr lang="de-DE" sz="2200" dirty="0" err="1">
                <a:sym typeface="Wingdings" panose="05000000000000000000" pitchFamily="2" charset="2"/>
              </a:rPr>
              <a:t>Brdar</a:t>
            </a:r>
            <a:r>
              <a:rPr lang="de-DE" sz="2200" dirty="0">
                <a:sym typeface="Wingdings" panose="05000000000000000000" pitchFamily="2" charset="2"/>
              </a:rPr>
              <a:t> and Seifert, JAMES, 2017)</a:t>
            </a:r>
            <a:r>
              <a:rPr lang="de-DE" sz="2200" b="1" dirty="0">
                <a:sym typeface="Wingdings" panose="05000000000000000000" pitchFamily="2" charset="2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lang="de-DE" sz="2200" u="sng" dirty="0">
                <a:solidFill>
                  <a:prstClr val="black"/>
                </a:solidFill>
              </a:rPr>
              <a:t>1D:</a:t>
            </a:r>
          </a:p>
          <a:p>
            <a:pPr lvl="1">
              <a:spcBef>
                <a:spcPts val="0"/>
              </a:spcBef>
            </a:pPr>
            <a:r>
              <a:rPr lang="de-DE" sz="1800" dirty="0">
                <a:solidFill>
                  <a:prstClr val="black"/>
                </a:solidFill>
              </a:rPr>
              <a:t>„shaft“ </a:t>
            </a:r>
            <a:r>
              <a:rPr lang="de-DE" sz="1800" dirty="0" err="1">
                <a:solidFill>
                  <a:prstClr val="black"/>
                </a:solidFill>
              </a:rPr>
              <a:t>model</a:t>
            </a:r>
            <a:r>
              <a:rPr lang="de-DE" sz="1800" dirty="0">
                <a:solidFill>
                  <a:prstClr val="black"/>
                </a:solidFill>
              </a:rPr>
              <a:t>, </a:t>
            </a:r>
            <a:r>
              <a:rPr lang="de-DE" sz="1800" dirty="0" err="1">
                <a:solidFill>
                  <a:prstClr val="black"/>
                </a:solidFill>
              </a:rPr>
              <a:t>no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turbulence</a:t>
            </a:r>
            <a:r>
              <a:rPr lang="de-DE" sz="1800" dirty="0">
                <a:solidFill>
                  <a:prstClr val="black"/>
                </a:solidFill>
              </a:rPr>
              <a:t>, </a:t>
            </a:r>
            <a:r>
              <a:rPr lang="de-DE" sz="1800" dirty="0" err="1">
                <a:solidFill>
                  <a:prstClr val="black"/>
                </a:solidFill>
              </a:rPr>
              <a:t>no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convection</a:t>
            </a:r>
            <a:r>
              <a:rPr lang="de-DE" sz="1800" dirty="0">
                <a:solidFill>
                  <a:prstClr val="black"/>
                </a:solidFill>
              </a:rPr>
              <a:t>,…</a:t>
            </a:r>
            <a:endParaRPr lang="de-DE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r>
              <a:rPr lang="de-DE" sz="2200" u="sng" dirty="0" err="1"/>
              <a:t>Lagrangian</a:t>
            </a:r>
            <a:r>
              <a:rPr lang="de-DE" sz="2200" u="sng" dirty="0"/>
              <a:t> </a:t>
            </a:r>
            <a:r>
              <a:rPr lang="de-DE" sz="2200" u="sng" dirty="0" err="1"/>
              <a:t>Particle</a:t>
            </a:r>
            <a:r>
              <a:rPr lang="de-DE" sz="2200" u="sng" dirty="0"/>
              <a:t> Model:</a:t>
            </a:r>
          </a:p>
          <a:p>
            <a:pPr lvl="1"/>
            <a:r>
              <a:rPr lang="de-DE" sz="1800" dirty="0" err="1"/>
              <a:t>predict</a:t>
            </a:r>
            <a:r>
              <a:rPr lang="de-DE" sz="1800" dirty="0"/>
              <a:t> </a:t>
            </a:r>
            <a:r>
              <a:rPr lang="de-DE" sz="1800" dirty="0" err="1"/>
              <a:t>motion</a:t>
            </a:r>
            <a:r>
              <a:rPr lang="de-DE" sz="1800" dirty="0"/>
              <a:t> and </a:t>
            </a:r>
            <a:r>
              <a:rPr lang="de-DE" sz="1800" dirty="0" err="1"/>
              <a:t>evolution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individual </a:t>
            </a:r>
            <a:r>
              <a:rPr lang="de-DE" sz="1800" dirty="0" err="1"/>
              <a:t>particles</a:t>
            </a:r>
            <a:endParaRPr lang="de-DE" sz="1800" dirty="0"/>
          </a:p>
          <a:p>
            <a:pPr>
              <a:spcBef>
                <a:spcPts val="1200"/>
              </a:spcBef>
            </a:pPr>
            <a:r>
              <a:rPr lang="de-DE" sz="2200" u="sng" dirty="0"/>
              <a:t>Monte-Carlo </a:t>
            </a:r>
            <a:r>
              <a:rPr lang="de-DE" sz="2200" u="sng" dirty="0" err="1"/>
              <a:t>approach</a:t>
            </a:r>
            <a:r>
              <a:rPr lang="de-DE" sz="2200" u="sng" dirty="0"/>
              <a:t>:</a:t>
            </a:r>
          </a:p>
          <a:p>
            <a:pPr lvl="1"/>
            <a:r>
              <a:rPr lang="de-DE" sz="1800" dirty="0" err="1"/>
              <a:t>group</a:t>
            </a:r>
            <a:r>
              <a:rPr lang="de-DE" sz="1800" dirty="0"/>
              <a:t> </a:t>
            </a:r>
            <a:r>
              <a:rPr lang="de-DE" sz="1800" dirty="0" err="1"/>
              <a:t>particles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similar</a:t>
            </a:r>
            <a:r>
              <a:rPr lang="de-DE" sz="1800" dirty="0"/>
              <a:t> </a:t>
            </a:r>
            <a:r>
              <a:rPr lang="de-DE" sz="1800" dirty="0" err="1"/>
              <a:t>microphysical</a:t>
            </a:r>
            <a:r>
              <a:rPr lang="de-DE" sz="1800" dirty="0"/>
              <a:t> </a:t>
            </a:r>
            <a:r>
              <a:rPr lang="de-DE" sz="1800" dirty="0" err="1"/>
              <a:t>properties</a:t>
            </a:r>
            <a:r>
              <a:rPr lang="de-DE" sz="1800" dirty="0"/>
              <a:t> </a:t>
            </a:r>
            <a:r>
              <a:rPr lang="de-DE" sz="1800" dirty="0" err="1"/>
              <a:t>into</a:t>
            </a:r>
            <a:r>
              <a:rPr lang="de-DE" sz="1800" dirty="0"/>
              <a:t> super-</a:t>
            </a:r>
            <a:r>
              <a:rPr lang="de-DE" sz="1800" dirty="0" err="1"/>
              <a:t>particles</a:t>
            </a:r>
            <a:r>
              <a:rPr lang="de-DE" sz="1800" dirty="0"/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e-DE" sz="2200" dirty="0" err="1"/>
              <a:t>McSnow</a:t>
            </a:r>
            <a:r>
              <a:rPr lang="de-DE" sz="2200" dirty="0"/>
              <a:t> </a:t>
            </a:r>
            <a:r>
              <a:rPr lang="de-DE" sz="2200" dirty="0" err="1"/>
              <a:t>predicts</a:t>
            </a:r>
            <a:r>
              <a:rPr lang="de-DE" sz="2200" dirty="0"/>
              <a:t> </a:t>
            </a:r>
            <a:r>
              <a:rPr lang="de-DE" sz="2200" dirty="0" err="1"/>
              <a:t>evolution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super-</a:t>
            </a:r>
            <a:r>
              <a:rPr lang="de-DE" sz="2200" dirty="0" err="1"/>
              <a:t>particles</a:t>
            </a:r>
            <a:r>
              <a:rPr lang="de-DE" sz="2200" dirty="0"/>
              <a:t> due </a:t>
            </a:r>
            <a:r>
              <a:rPr lang="de-DE" sz="2200" dirty="0" err="1"/>
              <a:t>to</a:t>
            </a:r>
            <a:endParaRPr lang="de-DE" sz="2200" dirty="0"/>
          </a:p>
          <a:p>
            <a:pPr>
              <a:spcBef>
                <a:spcPts val="600"/>
              </a:spcBef>
            </a:pPr>
            <a:r>
              <a:rPr lang="de-DE" sz="2000" dirty="0"/>
              <a:t>Deposition </a:t>
            </a:r>
            <a:r>
              <a:rPr lang="de-DE" sz="2000" b="1" dirty="0">
                <a:sym typeface="Wingdings" panose="05000000000000000000" pitchFamily="2" charset="2"/>
              </a:rPr>
              <a:t> </a:t>
            </a:r>
            <a:r>
              <a:rPr lang="de-DE" sz="2000" b="1" dirty="0" err="1">
                <a:sym typeface="Wingdings" panose="05000000000000000000" pitchFamily="2" charset="2"/>
              </a:rPr>
              <a:t>habit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ym typeface="Wingdings" panose="05000000000000000000" pitchFamily="2" charset="2"/>
              </a:rPr>
              <a:t>prediction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dirty="0">
                <a:sym typeface="Wingdings" panose="05000000000000000000" pitchFamily="2" charset="2"/>
              </a:rPr>
              <a:t>(</a:t>
            </a:r>
            <a:r>
              <a:rPr lang="de-DE" sz="2000" dirty="0" err="1">
                <a:sym typeface="Wingdings" panose="05000000000000000000" pitchFamily="2" charset="2"/>
              </a:rPr>
              <a:t>Welss</a:t>
            </a:r>
            <a:r>
              <a:rPr lang="de-DE" sz="2000" dirty="0">
                <a:sym typeface="Wingdings" panose="05000000000000000000" pitchFamily="2" charset="2"/>
              </a:rPr>
              <a:t> et al., JAMES, 2024)</a:t>
            </a:r>
            <a:endParaRPr lang="de-DE" sz="2000" dirty="0"/>
          </a:p>
          <a:p>
            <a:pPr>
              <a:spcBef>
                <a:spcPts val="0"/>
              </a:spcBef>
            </a:pPr>
            <a:r>
              <a:rPr lang="de-DE" sz="2000" dirty="0"/>
              <a:t>Aggregation</a:t>
            </a:r>
            <a:endParaRPr lang="de-DE" dirty="0"/>
          </a:p>
          <a:p>
            <a:pPr>
              <a:spcBef>
                <a:spcPts val="0"/>
              </a:spcBef>
            </a:pPr>
            <a:r>
              <a:rPr lang="de-DE" sz="2000" dirty="0" err="1"/>
              <a:t>Riming</a:t>
            </a:r>
            <a:endParaRPr lang="de-DE" sz="2000" dirty="0"/>
          </a:p>
          <a:p>
            <a:pPr>
              <a:spcBef>
                <a:spcPts val="0"/>
              </a:spcBef>
            </a:pPr>
            <a:r>
              <a:rPr lang="de-DE" sz="2000" dirty="0" err="1"/>
              <a:t>Secondary</a:t>
            </a:r>
            <a:r>
              <a:rPr lang="de-DE" sz="2000" dirty="0"/>
              <a:t> </a:t>
            </a:r>
            <a:r>
              <a:rPr lang="de-DE" sz="2000" dirty="0" err="1"/>
              <a:t>ice</a:t>
            </a:r>
            <a:r>
              <a:rPr lang="de-DE" sz="2000" dirty="0"/>
              <a:t> </a:t>
            </a:r>
            <a:r>
              <a:rPr lang="de-DE" sz="2000" dirty="0" err="1"/>
              <a:t>production</a:t>
            </a:r>
            <a:endParaRPr lang="de-DE" sz="2000" dirty="0"/>
          </a:p>
          <a:p>
            <a:pPr lvl="1">
              <a:spcBef>
                <a:spcPts val="0"/>
              </a:spcBef>
            </a:pPr>
            <a:r>
              <a:rPr lang="de-DE" sz="1800" dirty="0"/>
              <a:t>i.e. </a:t>
            </a:r>
            <a:r>
              <a:rPr lang="de-DE" sz="1800" dirty="0" err="1"/>
              <a:t>fragmentation</a:t>
            </a:r>
            <a:endParaRPr lang="de-DE" sz="1800" dirty="0"/>
          </a:p>
          <a:p>
            <a:pPr>
              <a:spcBef>
                <a:spcPts val="0"/>
              </a:spcBef>
            </a:pPr>
            <a:endParaRPr lang="de-DE" sz="2000" dirty="0"/>
          </a:p>
          <a:p>
            <a:pPr>
              <a:spcBef>
                <a:spcPts val="0"/>
              </a:spcBef>
            </a:pPr>
            <a:endParaRPr lang="de-DE" sz="2000" dirty="0"/>
          </a:p>
          <a:p>
            <a:pPr marL="0" indent="0">
              <a:spcBef>
                <a:spcPts val="0"/>
              </a:spcBef>
              <a:buNone/>
            </a:pP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63133-1731-4BE7-8D42-2EB9CE0B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6</a:t>
            </a:fld>
            <a:endParaRPr lang="en-GB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EF7BB4B3-D4C5-42E0-8F4C-17B7EEB2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0" t="11634" r="62543" b="15998"/>
          <a:stretch/>
        </p:blipFill>
        <p:spPr>
          <a:xfrm>
            <a:off x="10404554" y="-34132"/>
            <a:ext cx="822960" cy="8953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063836A-DB98-4882-8249-369963E71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12" t="28352" r="5888" b="16987"/>
          <a:stretch/>
        </p:blipFill>
        <p:spPr>
          <a:xfrm>
            <a:off x="8608410" y="68263"/>
            <a:ext cx="1796144" cy="7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B315-66B5-44AD-98F5-00FCB134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Forward </a:t>
            </a:r>
            <a:r>
              <a:rPr lang="de-DE" dirty="0" err="1"/>
              <a:t>simulations</a:t>
            </a:r>
            <a:r>
              <a:rPr lang="de-DE" dirty="0"/>
              <a:t>: DDA LUTs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86197-38DC-4B53-ADBC-493619D65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„Problem“: </a:t>
            </a:r>
            <a:r>
              <a:rPr lang="de-DE" dirty="0" err="1"/>
              <a:t>McSnow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freely</a:t>
            </a:r>
            <a:r>
              <a:rPr lang="de-DE" dirty="0"/>
              <a:t> </a:t>
            </a:r>
            <a:r>
              <a:rPr lang="de-DE" dirty="0" err="1"/>
              <a:t>evolving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u="sng" dirty="0" err="1"/>
              <a:t>consistently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Radar Space!</a:t>
            </a:r>
          </a:p>
          <a:p>
            <a:r>
              <a:rPr lang="de-DE" dirty="0"/>
              <a:t>Solution: DDA LUTs </a:t>
            </a:r>
            <a:r>
              <a:rPr lang="de-DE" dirty="0" err="1"/>
              <a:t>of</a:t>
            </a:r>
            <a:r>
              <a:rPr lang="de-DE" dirty="0"/>
              <a:t> a large </a:t>
            </a:r>
            <a:r>
              <a:rPr lang="de-DE" dirty="0" err="1"/>
              <a:t>variety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(</a:t>
            </a:r>
            <a:r>
              <a:rPr lang="de-DE" dirty="0" err="1"/>
              <a:t>approx</a:t>
            </a:r>
            <a:r>
              <a:rPr lang="de-DE" dirty="0"/>
              <a:t>. 3100 </a:t>
            </a:r>
            <a:r>
              <a:rPr lang="de-DE" dirty="0" err="1"/>
              <a:t>particles</a:t>
            </a:r>
            <a:r>
              <a:rPr lang="de-DE" dirty="0"/>
              <a:t>) </a:t>
            </a:r>
          </a:p>
          <a:p>
            <a:pPr lvl="1"/>
            <a:r>
              <a:rPr lang="de-DE" dirty="0" err="1"/>
              <a:t>Dendritic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crystals</a:t>
            </a:r>
            <a:endParaRPr lang="de-DE" dirty="0"/>
          </a:p>
          <a:p>
            <a:pPr lvl="1"/>
            <a:r>
              <a:rPr lang="de-DE" dirty="0" err="1"/>
              <a:t>Columnar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crystals</a:t>
            </a:r>
            <a:endParaRPr lang="de-DE" dirty="0"/>
          </a:p>
          <a:p>
            <a:pPr lvl="1"/>
            <a:r>
              <a:rPr lang="de-DE" dirty="0"/>
              <a:t>Aggregates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varying</a:t>
            </a:r>
            <a:r>
              <a:rPr lang="de-DE" dirty="0"/>
              <a:t> monomer </a:t>
            </a:r>
            <a:r>
              <a:rPr lang="de-DE" dirty="0" err="1"/>
              <a:t>habits</a:t>
            </a:r>
            <a:r>
              <a:rPr lang="de-DE" dirty="0"/>
              <a:t> and </a:t>
            </a:r>
            <a:r>
              <a:rPr lang="de-DE" dirty="0" err="1"/>
              <a:t>riming</a:t>
            </a:r>
            <a:r>
              <a:rPr lang="de-DE" dirty="0"/>
              <a:t> </a:t>
            </a:r>
            <a:r>
              <a:rPr lang="de-DE" dirty="0" err="1"/>
              <a:t>degree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AC03C-A637-4462-9A14-ACB33BCF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7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9C914B-3EF6-475F-A4C3-572B2CE9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33138"/>
            <a:ext cx="10137314" cy="2703284"/>
          </a:xfrm>
          <a:prstGeom prst="rect">
            <a:avLst/>
          </a:prstGeom>
        </p:spPr>
      </p:pic>
      <p:pic>
        <p:nvPicPr>
          <p:cNvPr id="6" name="Grafik 31">
            <a:extLst>
              <a:ext uri="{FF2B5EF4-FFF2-40B4-BE49-F238E27FC236}">
                <a16:creationId xmlns:a16="http://schemas.microsoft.com/office/drawing/2014/main" id="{CD390CF7-1683-4A5D-A6CC-7B800C662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9" t="68247" r="57767" b="25175"/>
          <a:stretch/>
        </p:blipFill>
        <p:spPr>
          <a:xfrm>
            <a:off x="5030152" y="2918495"/>
            <a:ext cx="397465" cy="316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661C2D-9192-43D6-ABB1-6ACE7D381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52" y="1658982"/>
            <a:ext cx="316183" cy="45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4295-F6C3-410D-99A9-4F17D64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Hypotheses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9F34-C503-4E56-943C-268CF3E33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de-DE" spc="-1" dirty="0"/>
              <a:t>Small </a:t>
            </a:r>
            <a:r>
              <a:rPr lang="de-DE" spc="-1" dirty="0" err="1"/>
              <a:t>ice</a:t>
            </a:r>
            <a:r>
              <a:rPr lang="de-DE" spc="-1" dirty="0"/>
              <a:t> </a:t>
            </a:r>
            <a:r>
              <a:rPr lang="de-DE" spc="-1" dirty="0" err="1"/>
              <a:t>crystals</a:t>
            </a:r>
            <a:r>
              <a:rPr lang="de-DE" spc="-1" dirty="0"/>
              <a:t> </a:t>
            </a:r>
            <a:r>
              <a:rPr lang="de-DE" spc="-1" dirty="0" err="1"/>
              <a:t>sedimenting</a:t>
            </a:r>
            <a:r>
              <a:rPr lang="de-DE" spc="-1" dirty="0"/>
              <a:t> </a:t>
            </a:r>
            <a:r>
              <a:rPr lang="de-DE" spc="-1" dirty="0" err="1"/>
              <a:t>from</a:t>
            </a:r>
            <a:r>
              <a:rPr lang="de-DE" spc="-1" dirty="0"/>
              <a:t> </a:t>
            </a:r>
            <a:r>
              <a:rPr lang="de-DE" spc="-1" dirty="0" err="1"/>
              <a:t>above</a:t>
            </a:r>
            <a:r>
              <a:rPr lang="de-DE" spc="-1" dirty="0"/>
              <a:t> </a:t>
            </a:r>
            <a:r>
              <a:rPr lang="de-DE" spc="-1" dirty="0" err="1"/>
              <a:t>grow</a:t>
            </a:r>
            <a:r>
              <a:rPr lang="de-DE" spc="-1" dirty="0"/>
              <a:t> </a:t>
            </a:r>
            <a:r>
              <a:rPr lang="de-DE" spc="-1" dirty="0" err="1"/>
              <a:t>plate</a:t>
            </a:r>
            <a:r>
              <a:rPr lang="de-DE" spc="-1" dirty="0"/>
              <a:t>-like</a:t>
            </a:r>
            <a:endParaRPr lang="de-DE" spc="-1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Secondary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ice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production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(Fragmentation) in DGL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produces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fragments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ice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pc="-1" dirty="0" err="1">
                <a:solidFill>
                  <a:schemeClr val="bg1">
                    <a:lumMod val="75000"/>
                  </a:schemeClr>
                </a:solidFill>
              </a:rPr>
              <a:t>particles</a:t>
            </a:r>
            <a:r>
              <a:rPr lang="de-DE" spc="-1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de-DE" spc="-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de-DE" spc="-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</a:pPr>
            <a:endParaRPr lang="de-DE" b="1" spc="-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048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4295-F6C3-410D-99A9-4F17D64D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7"/>
            <a:ext cx="10515599" cy="676274"/>
          </a:xfrm>
        </p:spPr>
        <p:txBody>
          <a:bodyPr/>
          <a:lstStyle/>
          <a:p>
            <a:r>
              <a:rPr lang="de-DE" dirty="0" err="1"/>
              <a:t>McSnow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setup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0F9F34-C503-4E56-943C-268CF3E33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039" y="732071"/>
                <a:ext cx="11110563" cy="5329238"/>
              </a:xfrm>
            </p:spPr>
            <p:txBody>
              <a:bodyPr/>
              <a:lstStyle/>
              <a:p>
                <a:pPr marL="457200" indent="-457200">
                  <a:lnSpc>
                    <a:spcPct val="10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de-DE" u="sng" spc="-1" dirty="0"/>
                  <a:t>Small </a:t>
                </a:r>
                <a:r>
                  <a:rPr lang="de-DE" u="sng" spc="-1" dirty="0" err="1"/>
                  <a:t>ice</a:t>
                </a:r>
                <a:r>
                  <a:rPr lang="de-DE" u="sng" spc="-1" dirty="0"/>
                  <a:t> </a:t>
                </a:r>
                <a:r>
                  <a:rPr lang="de-DE" u="sng" spc="-1" dirty="0" err="1"/>
                  <a:t>crystals</a:t>
                </a:r>
                <a:r>
                  <a:rPr lang="de-DE" u="sng" spc="-1" dirty="0"/>
                  <a:t> </a:t>
                </a:r>
                <a:r>
                  <a:rPr lang="de-DE" u="sng" spc="-1" dirty="0" err="1"/>
                  <a:t>sedimenting</a:t>
                </a:r>
                <a:r>
                  <a:rPr lang="de-DE" u="sng" spc="-1" dirty="0"/>
                  <a:t> </a:t>
                </a:r>
                <a:r>
                  <a:rPr lang="de-DE" u="sng" spc="-1" dirty="0" err="1"/>
                  <a:t>from</a:t>
                </a:r>
                <a:r>
                  <a:rPr lang="de-DE" u="sng" spc="-1" dirty="0"/>
                  <a:t> </a:t>
                </a:r>
                <a:r>
                  <a:rPr lang="de-DE" u="sng" spc="-1" dirty="0" err="1"/>
                  <a:t>above</a:t>
                </a:r>
                <a:endParaRPr lang="de-DE" u="sng" spc="-1" dirty="0"/>
              </a:p>
              <a:p>
                <a:pPr marL="342900" indent="-342900">
                  <a:lnSpc>
                    <a:spcPct val="100000"/>
                  </a:lnSpc>
                </a:pPr>
                <a:r>
                  <a:rPr lang="de-DE" sz="2200" spc="-1" dirty="0" err="1">
                    <a:solidFill>
                      <a:srgbClr val="000000"/>
                    </a:solidFill>
                    <a:sym typeface="Wingdings" panose="05000000000000000000" pitchFamily="2" charset="2"/>
                  </a:rPr>
                  <a:t>Assumption</a:t>
                </a:r>
                <a:r>
                  <a:rPr lang="de-DE" sz="2200" spc="-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:</a:t>
                </a:r>
              </a:p>
              <a:p>
                <a:pPr marL="739775" lvl="1" indent="-342900"/>
                <a:r>
                  <a:rPr lang="de-DE" sz="2000" spc="-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RH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 b="0" i="0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i</m:t>
                        </m:r>
                      </m:sub>
                    </m:sSub>
                    <m:r>
                      <a:rPr lang="de-DE" sz="20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=5%</m:t>
                    </m:r>
                  </m:oMath>
                </a14:m>
                <a:r>
                  <a:rPr lang="de-DE" sz="2000" spc="-1" dirty="0">
                    <a:solidFill>
                      <a:srgbClr val="000000"/>
                    </a:solidFill>
                  </a:rPr>
                  <a:t> (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from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Radiosonde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data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)</a:t>
                </a:r>
              </a:p>
              <a:p>
                <a:pPr marL="739775" lvl="1" indent="-342900"/>
                <a:r>
                  <a:rPr lang="de-DE" sz="2000" spc="-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Ice </a:t>
                </a:r>
                <a:r>
                  <a:rPr lang="de-DE" sz="2000" spc="-1" dirty="0" err="1">
                    <a:solidFill>
                      <a:srgbClr val="000000"/>
                    </a:solidFill>
                    <a:sym typeface="Wingdings" panose="05000000000000000000" pitchFamily="2" charset="2"/>
                  </a:rPr>
                  <a:t>nucleation</a:t>
                </a:r>
                <a:r>
                  <a:rPr lang="de-DE" sz="2000" spc="-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at </a:t>
                </a:r>
                <a14:m>
                  <m:oMath xmlns:m="http://schemas.openxmlformats.org/officeDocument/2006/math">
                    <m:r>
                      <a:rPr lang="de-DE" sz="20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−20</m:t>
                    </m:r>
                    <m:r>
                      <a:rPr lang="de-DE" sz="2000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°</m:t>
                    </m:r>
                    <m:r>
                      <m:rPr>
                        <m:sty m:val="p"/>
                      </m:rPr>
                      <a:rPr lang="de-DE" sz="2000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C</m:t>
                    </m:r>
                    <m:r>
                      <a:rPr lang="de-DE" sz="20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&lt;</m:t>
                    </m:r>
                    <m:r>
                      <a:rPr lang="de-DE" sz="2000" b="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𝑇</m:t>
                    </m:r>
                    <m:r>
                      <a:rPr lang="de-DE" sz="2000" b="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&lt;−50</m:t>
                    </m:r>
                    <m:r>
                      <a:rPr lang="de-DE" sz="2000" b="0" i="0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°</m:t>
                    </m:r>
                    <m:r>
                      <m:rPr>
                        <m:sty m:val="p"/>
                      </m:rPr>
                      <a:rPr lang="de-DE" sz="2000" b="0" i="0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C</m:t>
                    </m:r>
                  </m:oMath>
                </a14:m>
                <a:r>
                  <a:rPr lang="de-DE" sz="2000" spc="-1" dirty="0">
                    <a:solidFill>
                      <a:srgbClr val="000000"/>
                    </a:solidFill>
                  </a:rPr>
                  <a:t>, </a:t>
                </a:r>
                <a:br>
                  <a:rPr lang="de-DE" sz="2000" spc="-1" dirty="0">
                    <a:solidFill>
                      <a:srgbClr val="000000"/>
                    </a:solidFill>
                  </a:rPr>
                </a:br>
                <a:r>
                  <a:rPr lang="de-DE" sz="2000" spc="-1" dirty="0" err="1">
                    <a:solidFill>
                      <a:srgbClr val="000000"/>
                    </a:solidFill>
                  </a:rPr>
                  <a:t>concentration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increasing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spc="-1" dirty="0" err="1">
                    <a:solidFill>
                      <a:srgbClr val="000000"/>
                    </a:solidFill>
                  </a:rPr>
                  <a:t>from</a:t>
                </a:r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de-DE" sz="20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0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p>
                        <m:r>
                          <a:rPr lang="de-DE" sz="20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sz="2000" spc="-1" dirty="0">
                    <a:solidFill>
                      <a:srgbClr val="0000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de-DE" sz="20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−20</m:t>
                    </m:r>
                    <m:r>
                      <a:rPr lang="de-DE" sz="20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de-DE" sz="20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de-DE" sz="2000" spc="-1" dirty="0">
                    <a:solidFill>
                      <a:srgbClr val="00000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</m:t>
                    </m:r>
                    <m:sSup>
                      <m:sSupPr>
                        <m:ctrlPr>
                          <a:rPr lang="de-DE" sz="20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000" b="0" i="0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p>
                        <m:r>
                          <a:rPr lang="de-DE" sz="20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sz="2000" spc="-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−50</m:t>
                    </m:r>
                    <m:r>
                      <a:rPr lang="de-DE" sz="20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de-DE" sz="20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de-DE" sz="2000" spc="-1" dirty="0">
                  <a:solidFill>
                    <a:srgbClr val="000000"/>
                  </a:solidFill>
                </a:endParaRPr>
              </a:p>
              <a:p>
                <a:pPr marL="342900" indent="-342900"/>
                <a:r>
                  <a:rPr lang="de-DE" sz="2200" spc="-1" dirty="0">
                    <a:solidFill>
                      <a:srgbClr val="000000"/>
                    </a:solidFill>
                  </a:rPr>
                  <a:t>Ice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nucleation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: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initialisation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ice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particles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with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2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de-DE" sz="22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=10</m:t>
                    </m:r>
                    <m:r>
                      <a:rPr lang="de-DE" sz="22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sz="2200" spc="-1" dirty="0">
                    <a:solidFill>
                      <a:srgbClr val="000000"/>
                    </a:solidFill>
                  </a:rPr>
                  <a:t>m,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aspect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ratio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sz="2200" spc="-1" dirty="0">
                    <a:solidFill>
                      <a:srgbClr val="000000"/>
                    </a:solidFill>
                  </a:rPr>
                  <a:t>,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ice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density</a:t>
                </a:r>
                <a:endParaRPr lang="de-DE" sz="2200" spc="-1" dirty="0">
                  <a:solidFill>
                    <a:srgbClr val="000000"/>
                  </a:solidFill>
                </a:endParaRPr>
              </a:p>
              <a:p>
                <a:pPr marL="342900" indent="-342900"/>
                <a:r>
                  <a:rPr lang="de-DE" sz="2200" spc="-1" dirty="0">
                    <a:solidFill>
                      <a:srgbClr val="000000"/>
                    </a:solidFill>
                  </a:rPr>
                  <a:t>After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nucleation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: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particles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can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evolve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freely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due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to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depositional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growth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, </a:t>
                </a:r>
                <a:r>
                  <a:rPr lang="de-DE" sz="2200" spc="-1" dirty="0" err="1">
                    <a:solidFill>
                      <a:srgbClr val="000000"/>
                    </a:solidFill>
                  </a:rPr>
                  <a:t>aggregation</a:t>
                </a:r>
                <a:r>
                  <a:rPr lang="de-DE" sz="2200" spc="-1" dirty="0">
                    <a:solidFill>
                      <a:srgbClr val="000000"/>
                    </a:solidFill>
                  </a:rPr>
                  <a:t>,…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0F9F34-C503-4E56-943C-268CF3E33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039" y="732071"/>
                <a:ext cx="11110563" cy="5329238"/>
              </a:xfrm>
              <a:blipFill>
                <a:blip r:embed="rId2"/>
                <a:stretch>
                  <a:fillRect l="-878" t="-1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3F6B-6B6D-4158-8E3E-ECF4305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75EF-97DA-4112-9C27-8F36970569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343290"/>
      </p:ext>
    </p:extLst>
  </p:cSld>
  <p:clrMapOvr>
    <a:masterClrMapping/>
  </p:clrMapOvr>
</p:sld>
</file>

<file path=ppt/theme/theme1.xml><?xml version="1.0" encoding="utf-8"?>
<a:theme xmlns:a="http://schemas.openxmlformats.org/drawingml/2006/main" name="Köln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inartalk_Leonie" id="{D3192D88-1F74-4D36-BF62-0665E32A9041}" vid="{787F1BFF-4E96-483B-B5D3-1341D6268C3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VorlageLMU</Template>
  <TotalTime>0</TotalTime>
  <Words>2057</Words>
  <Application>Microsoft Office PowerPoint</Application>
  <PresentationFormat>Widescreen</PresentationFormat>
  <Paragraphs>352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Wingdings</vt:lpstr>
      <vt:lpstr>Köln_Office</vt:lpstr>
      <vt:lpstr>PowerPoint Presentation</vt:lpstr>
      <vt:lpstr>The Dendritic Growth Layer (DGL)</vt:lpstr>
      <vt:lpstr>The Dendritic Growth Layer (DGL) – a typical case study:</vt:lpstr>
      <vt:lpstr>PowerPoint Presentation</vt:lpstr>
      <vt:lpstr>The Dendritic Growth Layer (DGL)</vt:lpstr>
      <vt:lpstr>The 1D Lagrangian Monte-Carlo particle model </vt:lpstr>
      <vt:lpstr>Forward simulations: DDA LUTs</vt:lpstr>
      <vt:lpstr>Hypotheses</vt:lpstr>
      <vt:lpstr>McSnow simulation setup</vt:lpstr>
      <vt:lpstr>3. Only ice nucleation at T&lt;-20°C </vt:lpstr>
      <vt:lpstr>Hypotheses</vt:lpstr>
      <vt:lpstr>2. Secondary ice production – collisional fragmentation </vt:lpstr>
      <vt:lpstr>Which ice microphysical properties might explain the typical radar signatures in the dendritic growth layer?</vt:lpstr>
      <vt:lpstr>Anhang</vt:lpstr>
      <vt:lpstr>PowerPoint Presentation</vt:lpstr>
      <vt:lpstr>1. Primary nucleation in DGL produces plate-like particles</vt:lpstr>
      <vt:lpstr>Forward simulations: DDA LUTs</vt:lpstr>
      <vt:lpstr>1. Primary nucleation in DGL produces plate-like particles</vt:lpstr>
      <vt:lpstr>McSnow simulation setup</vt:lpstr>
      <vt:lpstr>Outlook</vt:lpstr>
      <vt:lpstr>Multi-month spectral polarimetric multi-frequency radar dataset </vt:lpstr>
      <vt:lpstr>Summary – which hypothesis is most likely?</vt:lpstr>
      <vt:lpstr>Multi-month spectral polarimetric multi-frequency radar dataset </vt:lpstr>
      <vt:lpstr>PowerPoint Presentation</vt:lpstr>
      <vt:lpstr>Two radar campaigns:</vt:lpstr>
      <vt:lpstr>The Dendritic Growth Layer – a case study:</vt:lpstr>
      <vt:lpstr>Why Fragmentation?</vt:lpstr>
      <vt:lpstr>Why Fragmentation?</vt:lpstr>
      <vt:lpstr>Outlook McSnow simulations</vt:lpstr>
      <vt:lpstr>Conclusions</vt:lpstr>
      <vt:lpstr>Why Fragmentation?</vt:lpstr>
      <vt:lpstr>Multi-month spectral polarimetric multi-frequency radar dataset </vt:lpstr>
      <vt:lpstr>Forward simulations: from T-matrix to DDA </vt:lpstr>
      <vt:lpstr>Are new INP activated in DGL?</vt:lpstr>
      <vt:lpstr>Are new INP activated in DGL?</vt:lpstr>
      <vt:lpstr>The Lagrangian Monte-Carlo particle model </vt:lpstr>
      <vt:lpstr>Our radar setup: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Leonie von Terzi</dc:creator>
  <cp:lastModifiedBy>Leonie von Terzi</cp:lastModifiedBy>
  <cp:revision>274</cp:revision>
  <dcterms:created xsi:type="dcterms:W3CDTF">2023-07-05T15:15:27Z</dcterms:created>
  <dcterms:modified xsi:type="dcterms:W3CDTF">2025-03-14T17:11:01Z</dcterms:modified>
</cp:coreProperties>
</file>