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78" r:id="rId2"/>
    <p:sldId id="290" r:id="rId3"/>
    <p:sldId id="296" r:id="rId4"/>
    <p:sldId id="297" r:id="rId5"/>
    <p:sldId id="291" r:id="rId6"/>
    <p:sldId id="265" r:id="rId7"/>
    <p:sldId id="292" r:id="rId8"/>
    <p:sldId id="288" r:id="rId9"/>
    <p:sldId id="295" r:id="rId10"/>
    <p:sldId id="281" r:id="rId11"/>
    <p:sldId id="299" r:id="rId12"/>
    <p:sldId id="300" r:id="rId13"/>
    <p:sldId id="293" r:id="rId14"/>
    <p:sldId id="287" r:id="rId15"/>
    <p:sldId id="298" r:id="rId16"/>
    <p:sldId id="282" r:id="rId17"/>
    <p:sldId id="289" r:id="rId1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87929A"/>
    <a:srgbClr val="CBDFF1"/>
    <a:srgbClr val="EA9EE8"/>
    <a:srgbClr val="EA9EB5"/>
    <a:srgbClr val="B5A4A2"/>
    <a:srgbClr val="D2BBB9"/>
    <a:srgbClr val="A7A7B6"/>
    <a:srgbClr val="DAD2F4"/>
    <a:srgbClr val="07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1"/>
    <p:restoredTop sz="67189"/>
  </p:normalViewPr>
  <p:slideViewPr>
    <p:cSldViewPr snapToGrid="0">
      <p:cViewPr>
        <p:scale>
          <a:sx n="81" d="100"/>
          <a:sy n="81" d="100"/>
        </p:scale>
        <p:origin x="113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803D3-B270-D940-A246-69285D898518}" type="datetimeFigureOut">
              <a:rPr lang="en-US" smtClean="0"/>
              <a:t>3/14/25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B6A1C-8D7A-1046-A6DC-FADBB7EDDEA3}" type="slidenum">
              <a:rPr lang="en-US" smtClean="0"/>
              <a:t>‹#›</a:t>
            </a:fld>
            <a:endParaRPr lang="en-US"/>
          </a:p>
        </p:txBody>
      </p:sp>
    </p:spTree>
    <p:extLst>
      <p:ext uri="{BB962C8B-B14F-4D97-AF65-F5344CB8AC3E}">
        <p14:creationId xmlns:p14="http://schemas.microsoft.com/office/powerpoint/2010/main" val="235640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sec</a:t>
            </a:r>
          </a:p>
          <a:p>
            <a:endParaRPr lang="en-US" dirty="0"/>
          </a:p>
          <a:p>
            <a:r>
              <a:rPr lang="en-US" dirty="0"/>
              <a:t>What is the best possible way to measure the observed precipitation. </a:t>
            </a:r>
          </a:p>
          <a:p>
            <a:endParaRPr lang="en-US" dirty="0"/>
          </a:p>
          <a:p>
            <a:endParaRPr lang="en-US" dirty="0"/>
          </a:p>
          <a:p>
            <a:r>
              <a:rPr lang="en-US" dirty="0"/>
              <a:t>Measuring fast-changing weather events. </a:t>
            </a:r>
            <a:r>
              <a:rPr lang="en-US" dirty="0">
                <a:sym typeface="Wingdings" pitchFamily="2" charset="2"/>
              </a:rPr>
              <a:t>-- &gt; increased observations of extreme weather events. </a:t>
            </a:r>
          </a:p>
          <a:p>
            <a:endParaRPr lang="en-US" dirty="0">
              <a:sym typeface="Wingdings" pitchFamily="2" charset="2"/>
            </a:endParaRPr>
          </a:p>
          <a:p>
            <a:endParaRPr lang="en-US" dirty="0"/>
          </a:p>
          <a:p>
            <a:endParaRPr lang="en-US" dirty="0"/>
          </a:p>
        </p:txBody>
      </p:sp>
      <p:sp>
        <p:nvSpPr>
          <p:cNvPr id="4" name="Slide Number Placeholder 3"/>
          <p:cNvSpPr>
            <a:spLocks noGrp="1"/>
          </p:cNvSpPr>
          <p:nvPr>
            <p:ph type="sldNum" sz="quarter" idx="5"/>
          </p:nvPr>
        </p:nvSpPr>
        <p:spPr/>
        <p:txBody>
          <a:bodyPr/>
          <a:lstStyle/>
          <a:p>
            <a:fld id="{D6CB6A1C-8D7A-1046-A6DC-FADBB7EDDEA3}" type="slidenum">
              <a:rPr lang="en-US" smtClean="0"/>
              <a:t>1</a:t>
            </a:fld>
            <a:endParaRPr lang="en-US"/>
          </a:p>
        </p:txBody>
      </p:sp>
    </p:spTree>
    <p:extLst>
      <p:ext uri="{BB962C8B-B14F-4D97-AF65-F5344CB8AC3E}">
        <p14:creationId xmlns:p14="http://schemas.microsoft.com/office/powerpoint/2010/main" val="191720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19005-A988-534F-F63B-4CF89F19F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B032B-38C8-C36B-AE4E-A3F295076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A7852-AD1E-9086-EC85-2ADAD8D9CCBE}"/>
              </a:ext>
            </a:extLst>
          </p:cNvPr>
          <p:cNvSpPr>
            <a:spLocks noGrp="1"/>
          </p:cNvSpPr>
          <p:nvPr>
            <p:ph type="body" idx="1"/>
          </p:nvPr>
        </p:nvSpPr>
        <p:spPr/>
        <p:txBody>
          <a:bodyPr/>
          <a:lstStyle/>
          <a:p>
            <a:r>
              <a:rPr lang="en-US" dirty="0"/>
              <a:t>3 min</a:t>
            </a:r>
          </a:p>
          <a:p>
            <a:endParaRPr lang="en-US" dirty="0"/>
          </a:p>
          <a:p>
            <a:r>
              <a:rPr lang="en-US" dirty="0"/>
              <a:t>What are we looking at? </a:t>
            </a:r>
          </a:p>
          <a:p>
            <a:pPr marL="171450" indent="-171450">
              <a:buFontTx/>
              <a:buChar char="-"/>
            </a:pPr>
            <a:r>
              <a:rPr lang="en-US" dirty="0"/>
              <a:t>The mean squared error between the observed and the true rainfall accumulation at a given rotation speed. </a:t>
            </a:r>
          </a:p>
          <a:p>
            <a:pPr marL="171450" indent="-171450">
              <a:buFontTx/>
              <a:buChar char="-"/>
            </a:pPr>
            <a:endParaRPr lang="en-US" dirty="0"/>
          </a:p>
          <a:p>
            <a:pPr marL="171450" indent="-171450">
              <a:buFontTx/>
              <a:buChar char="-"/>
            </a:pPr>
            <a:r>
              <a:rPr lang="en-US" dirty="0"/>
              <a:t>We have the interplay between measurement noise and observation frequency…</a:t>
            </a:r>
          </a:p>
          <a:p>
            <a:pPr marL="171450" indent="-171450">
              <a:buFontTx/>
              <a:buChar char="-"/>
            </a:pPr>
            <a:endParaRPr lang="en-US" dirty="0"/>
          </a:p>
          <a:p>
            <a:pPr marL="171450" indent="-171450">
              <a:buFontTx/>
              <a:buChar char="-"/>
            </a:pPr>
            <a:r>
              <a:rPr lang="en-US" dirty="0"/>
              <a:t>There is a balance between number of observations (given no temporal interpolation) and the measurement noise!! </a:t>
            </a:r>
          </a:p>
          <a:p>
            <a:endParaRPr lang="en-US" dirty="0"/>
          </a:p>
          <a:p>
            <a:r>
              <a:rPr lang="en-US" dirty="0"/>
              <a:t>Is there an optimal rotation speed balancing these? YES!! </a:t>
            </a:r>
          </a:p>
          <a:p>
            <a:endParaRPr lang="en-US" dirty="0"/>
          </a:p>
          <a:p>
            <a:endParaRPr lang="en-US" dirty="0"/>
          </a:p>
          <a:p>
            <a:r>
              <a:rPr lang="en-US" dirty="0"/>
              <a:t>Is there a way where our observation is high and our measurement noise is low? Can we look to adaptive scanning? </a:t>
            </a:r>
          </a:p>
          <a:p>
            <a:endParaRPr lang="en-US" dirty="0"/>
          </a:p>
          <a:p>
            <a:r>
              <a:rPr lang="en-US" dirty="0" err="1"/>
              <a:t>Welllll</a:t>
            </a:r>
            <a:r>
              <a:rPr lang="en-US" dirty="0"/>
              <a:t> we can test it using simulations! </a:t>
            </a:r>
          </a:p>
          <a:p>
            <a:endParaRPr lang="en-US" dirty="0"/>
          </a:p>
          <a:p>
            <a:r>
              <a:rPr lang="en-US" dirty="0"/>
              <a:t>Yes!! </a:t>
            </a:r>
          </a:p>
        </p:txBody>
      </p:sp>
      <p:sp>
        <p:nvSpPr>
          <p:cNvPr id="4" name="Slide Number Placeholder 3">
            <a:extLst>
              <a:ext uri="{FF2B5EF4-FFF2-40B4-BE49-F238E27FC236}">
                <a16:creationId xmlns:a16="http://schemas.microsoft.com/office/drawing/2014/main" id="{3D5908E3-F982-6A42-EB5C-E1C23107B7EF}"/>
              </a:ext>
            </a:extLst>
          </p:cNvPr>
          <p:cNvSpPr>
            <a:spLocks noGrp="1"/>
          </p:cNvSpPr>
          <p:nvPr>
            <p:ph type="sldNum" sz="quarter" idx="5"/>
          </p:nvPr>
        </p:nvSpPr>
        <p:spPr/>
        <p:txBody>
          <a:bodyPr/>
          <a:lstStyle/>
          <a:p>
            <a:fld id="{D6CB6A1C-8D7A-1046-A6DC-FADBB7EDDEA3}" type="slidenum">
              <a:rPr lang="en-US" smtClean="0"/>
              <a:t>10</a:t>
            </a:fld>
            <a:endParaRPr lang="en-US"/>
          </a:p>
        </p:txBody>
      </p:sp>
    </p:spTree>
    <p:extLst>
      <p:ext uri="{BB962C8B-B14F-4D97-AF65-F5344CB8AC3E}">
        <p14:creationId xmlns:p14="http://schemas.microsoft.com/office/powerpoint/2010/main" val="7814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35FE3-64E3-E234-3306-26588AFC7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99208-84BC-5F49-6D6D-055D5B6C1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413C9-CE63-333A-FF94-60E46F61C21E}"/>
              </a:ext>
            </a:extLst>
          </p:cNvPr>
          <p:cNvSpPr>
            <a:spLocks noGrp="1"/>
          </p:cNvSpPr>
          <p:nvPr>
            <p:ph type="body" idx="1"/>
          </p:nvPr>
        </p:nvSpPr>
        <p:spPr/>
        <p:txBody>
          <a:bodyPr/>
          <a:lstStyle/>
          <a:p>
            <a:r>
              <a:rPr lang="en-US" dirty="0"/>
              <a:t>Ok so how should we scan? </a:t>
            </a:r>
          </a:p>
          <a:p>
            <a:endParaRPr lang="en-US" dirty="0"/>
          </a:p>
          <a:p>
            <a:r>
              <a:rPr lang="en-US" dirty="0" err="1"/>
              <a:t>e.z</a:t>
            </a:r>
            <a:r>
              <a:rPr lang="en-US" dirty="0"/>
              <a:t>. go slow if you see rain, go fast if you don’t. </a:t>
            </a:r>
          </a:p>
          <a:p>
            <a:endParaRPr lang="en-US" dirty="0"/>
          </a:p>
          <a:p>
            <a:r>
              <a:rPr lang="en-US" dirty="0"/>
              <a:t>If there is no rain, noisy measurements make no difference. </a:t>
            </a:r>
          </a:p>
          <a:p>
            <a:endParaRPr lang="en-US" dirty="0"/>
          </a:p>
          <a:p>
            <a:r>
              <a:rPr lang="en-US" dirty="0"/>
              <a:t>Just to formulate it explicitly: </a:t>
            </a:r>
          </a:p>
          <a:p>
            <a:endParaRPr lang="en-US" dirty="0"/>
          </a:p>
          <a:p>
            <a:endParaRPr lang="en-US" dirty="0"/>
          </a:p>
          <a:p>
            <a:endParaRPr lang="en-US" dirty="0"/>
          </a:p>
          <a:p>
            <a:r>
              <a:rPr lang="en-US" dirty="0"/>
              <a:t>There is now a slight nuance…. </a:t>
            </a:r>
            <a:r>
              <a:rPr lang="en-US" dirty="0" err="1"/>
              <a:t>Instantanious</a:t>
            </a:r>
            <a:r>
              <a:rPr lang="en-US" dirty="0"/>
              <a:t> rotation speed no longer equals the overall rotation speed. </a:t>
            </a:r>
          </a:p>
          <a:p>
            <a:endParaRPr lang="en-US" dirty="0"/>
          </a:p>
          <a:p>
            <a:r>
              <a:rPr lang="en-US" dirty="0"/>
              <a:t>We have to start looking at an effective rotation speed… </a:t>
            </a:r>
          </a:p>
          <a:p>
            <a:endParaRPr lang="en-US" dirty="0"/>
          </a:p>
          <a:p>
            <a:r>
              <a:rPr lang="en-US" dirty="0"/>
              <a:t>i.e. the average rotation speed over 1 PPI. </a:t>
            </a:r>
          </a:p>
          <a:p>
            <a:endParaRPr lang="en-US" dirty="0"/>
          </a:p>
          <a:p>
            <a:endParaRPr lang="en-US" dirty="0"/>
          </a:p>
        </p:txBody>
      </p:sp>
      <p:sp>
        <p:nvSpPr>
          <p:cNvPr id="4" name="Slide Number Placeholder 3">
            <a:extLst>
              <a:ext uri="{FF2B5EF4-FFF2-40B4-BE49-F238E27FC236}">
                <a16:creationId xmlns:a16="http://schemas.microsoft.com/office/drawing/2014/main" id="{D7171CE0-DDE5-A8DA-3253-8020786D4475}"/>
              </a:ext>
            </a:extLst>
          </p:cNvPr>
          <p:cNvSpPr>
            <a:spLocks noGrp="1"/>
          </p:cNvSpPr>
          <p:nvPr>
            <p:ph type="sldNum" sz="quarter" idx="5"/>
          </p:nvPr>
        </p:nvSpPr>
        <p:spPr/>
        <p:txBody>
          <a:bodyPr/>
          <a:lstStyle/>
          <a:p>
            <a:fld id="{D6CB6A1C-8D7A-1046-A6DC-FADBB7EDDEA3}" type="slidenum">
              <a:rPr lang="en-US" smtClean="0"/>
              <a:t>11</a:t>
            </a:fld>
            <a:endParaRPr lang="en-US"/>
          </a:p>
        </p:txBody>
      </p:sp>
    </p:spTree>
    <p:extLst>
      <p:ext uri="{BB962C8B-B14F-4D97-AF65-F5344CB8AC3E}">
        <p14:creationId xmlns:p14="http://schemas.microsoft.com/office/powerpoint/2010/main" val="73998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BFB5B-EC46-0B08-CFCB-DAC2AC719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8B756-399A-77AA-4B13-7D14B380D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EF8E8-32DD-A417-FF98-59F66843BD73}"/>
              </a:ext>
            </a:extLst>
          </p:cNvPr>
          <p:cNvSpPr>
            <a:spLocks noGrp="1"/>
          </p:cNvSpPr>
          <p:nvPr>
            <p:ph type="body" idx="1"/>
          </p:nvPr>
        </p:nvSpPr>
        <p:spPr/>
        <p:txBody>
          <a:bodyPr/>
          <a:lstStyle/>
          <a:p>
            <a:r>
              <a:rPr lang="en-US" dirty="0"/>
              <a:t>So if we compare the mean squared error between the true and observed rainfall using adaptive scanning, we se the following. </a:t>
            </a:r>
          </a:p>
          <a:p>
            <a:endParaRPr lang="en-US" dirty="0"/>
          </a:p>
          <a:p>
            <a:r>
              <a:rPr lang="en-US" dirty="0"/>
              <a:t>The green line is the minimum of a constant rotation speed. And only sometimes does the variable rotation speed outperform the constant rotation speed. </a:t>
            </a:r>
          </a:p>
          <a:p>
            <a:endParaRPr lang="en-US" dirty="0"/>
          </a:p>
          <a:p>
            <a:r>
              <a:rPr lang="en-US" dirty="0"/>
              <a:t>There are bad adaptations, there are good adaptations… limits om instruments might exclude other configurations… </a:t>
            </a:r>
          </a:p>
          <a:p>
            <a:endParaRPr lang="en-US" dirty="0"/>
          </a:p>
          <a:p>
            <a:r>
              <a:rPr lang="en-US" dirty="0"/>
              <a:t>Now we can </a:t>
            </a:r>
            <a:r>
              <a:rPr lang="en-US" dirty="0" err="1"/>
              <a:t>analyse</a:t>
            </a:r>
            <a:r>
              <a:rPr lang="en-US" dirty="0"/>
              <a:t> scanning techniques given a model of the whole pipeline: of a situation, the radar scanning and the processing chain. </a:t>
            </a:r>
          </a:p>
          <a:p>
            <a:pPr marL="171450" indent="-171450">
              <a:buFont typeface="Wingdings" pitchFamily="2" charset="2"/>
              <a:buChar char="n"/>
            </a:pPr>
            <a:r>
              <a:rPr lang="en-US" dirty="0"/>
              <a:t>My point is not that this simple rain-cell, radar model, processing chain combination is the best. </a:t>
            </a:r>
          </a:p>
          <a:p>
            <a:pPr marL="171450" indent="-171450">
              <a:buFont typeface="Wingdings" pitchFamily="2" charset="2"/>
              <a:buChar char="n"/>
            </a:pPr>
            <a:r>
              <a:rPr lang="en-US" dirty="0"/>
              <a:t>My point is that, once we have these graphs, we can connect the dots… we can quantify whether the stress on the engine is with the extra mm accuracy in the forecast. This was with MSE, can do with another performance metric. Can make it as crazy as you would like… only looking at </a:t>
            </a:r>
            <a:r>
              <a:rPr lang="en-US" dirty="0" err="1"/>
              <a:t>extremens</a:t>
            </a:r>
            <a:r>
              <a:rPr lang="en-US" dirty="0"/>
              <a:t>. </a:t>
            </a:r>
          </a:p>
          <a:p>
            <a:endParaRPr lang="en-US" dirty="0"/>
          </a:p>
        </p:txBody>
      </p:sp>
      <p:sp>
        <p:nvSpPr>
          <p:cNvPr id="4" name="Slide Number Placeholder 3">
            <a:extLst>
              <a:ext uri="{FF2B5EF4-FFF2-40B4-BE49-F238E27FC236}">
                <a16:creationId xmlns:a16="http://schemas.microsoft.com/office/drawing/2014/main" id="{E9C0E49C-05C2-FD41-DBDF-5334930C886F}"/>
              </a:ext>
            </a:extLst>
          </p:cNvPr>
          <p:cNvSpPr>
            <a:spLocks noGrp="1"/>
          </p:cNvSpPr>
          <p:nvPr>
            <p:ph type="sldNum" sz="quarter" idx="5"/>
          </p:nvPr>
        </p:nvSpPr>
        <p:spPr/>
        <p:txBody>
          <a:bodyPr/>
          <a:lstStyle/>
          <a:p>
            <a:fld id="{D6CB6A1C-8D7A-1046-A6DC-FADBB7EDDEA3}" type="slidenum">
              <a:rPr lang="en-US" smtClean="0"/>
              <a:t>12</a:t>
            </a:fld>
            <a:endParaRPr lang="en-US"/>
          </a:p>
        </p:txBody>
      </p:sp>
    </p:spTree>
    <p:extLst>
      <p:ext uri="{BB962C8B-B14F-4D97-AF65-F5344CB8AC3E}">
        <p14:creationId xmlns:p14="http://schemas.microsoft.com/office/powerpoint/2010/main" val="384860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65659-0AED-6860-D8E7-A48A21BC7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6FE5C-9E48-65E6-4DC8-657A42A9B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3FA84-7DAE-52D1-E359-A37C2E8188DF}"/>
              </a:ext>
            </a:extLst>
          </p:cNvPr>
          <p:cNvSpPr>
            <a:spLocks noGrp="1"/>
          </p:cNvSpPr>
          <p:nvPr>
            <p:ph type="body" idx="1"/>
          </p:nvPr>
        </p:nvSpPr>
        <p:spPr/>
        <p:txBody>
          <a:bodyPr/>
          <a:lstStyle/>
          <a:p>
            <a:r>
              <a:rPr lang="en-US" dirty="0"/>
              <a:t>Toy model: Even this simple case shows us the delicate balance between measurement noise and observation frequency, with more testing the effect of rain-cell size, speed, and path can all be tested.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Quantitative testing gives more objective metrics on scanning strategies… easier comparison and decision making on what strategy is best to use. </a:t>
            </a:r>
          </a:p>
          <a:p>
            <a:endParaRPr lang="en-US" dirty="0"/>
          </a:p>
          <a:p>
            <a:endParaRPr lang="en-US" dirty="0"/>
          </a:p>
          <a:p>
            <a:r>
              <a:rPr lang="en-US" dirty="0"/>
              <a:t>Model can still be improved... Of course. </a:t>
            </a:r>
          </a:p>
          <a:p>
            <a:pPr marL="171450" indent="-171450">
              <a:buFont typeface="Wingdings" pitchFamily="2" charset="2"/>
              <a:buChar char="n"/>
            </a:pPr>
            <a:r>
              <a:rPr lang="en-US" dirty="0"/>
              <a:t>Variable intensities… </a:t>
            </a:r>
          </a:p>
          <a:p>
            <a:pPr marL="171450" indent="-171450">
              <a:buFont typeface="Wingdings" pitchFamily="2" charset="2"/>
              <a:buChar char="n"/>
            </a:pPr>
            <a:r>
              <a:rPr lang="en-US" dirty="0"/>
              <a:t>Multiple </a:t>
            </a:r>
            <a:r>
              <a:rPr lang="en-US" dirty="0" err="1"/>
              <a:t>raincells</a:t>
            </a:r>
            <a:r>
              <a:rPr lang="en-US" dirty="0"/>
              <a:t>….</a:t>
            </a:r>
          </a:p>
          <a:p>
            <a:pPr marL="171450" indent="-171450">
              <a:buFont typeface="Wingdings" pitchFamily="2" charset="2"/>
              <a:buChar char="n"/>
            </a:pPr>
            <a:r>
              <a:rPr lang="en-US" dirty="0"/>
              <a:t>Going into the third dimension…! </a:t>
            </a:r>
          </a:p>
          <a:p>
            <a:endParaRPr lang="en-US" dirty="0"/>
          </a:p>
          <a:p>
            <a:endParaRPr lang="en-US" dirty="0"/>
          </a:p>
          <a:p>
            <a:r>
              <a:rPr lang="en-US" dirty="0"/>
              <a:t>We focus on multiple radars in a network, and variable intensities of rain-cells. </a:t>
            </a:r>
          </a:p>
          <a:p>
            <a:endParaRPr lang="en-US" dirty="0"/>
          </a:p>
          <a:p>
            <a:r>
              <a:rPr lang="en-US" dirty="0"/>
              <a:t>Before I move to questions I want to thank our partners, and the other members in our team. </a:t>
            </a:r>
          </a:p>
          <a:p>
            <a:endParaRPr lang="en-US" dirty="0"/>
          </a:p>
        </p:txBody>
      </p:sp>
      <p:sp>
        <p:nvSpPr>
          <p:cNvPr id="4" name="Slide Number Placeholder 3">
            <a:extLst>
              <a:ext uri="{FF2B5EF4-FFF2-40B4-BE49-F238E27FC236}">
                <a16:creationId xmlns:a16="http://schemas.microsoft.com/office/drawing/2014/main" id="{FDAD7154-13DC-538A-5692-23A96BE4A5B6}"/>
              </a:ext>
            </a:extLst>
          </p:cNvPr>
          <p:cNvSpPr>
            <a:spLocks noGrp="1"/>
          </p:cNvSpPr>
          <p:nvPr>
            <p:ph type="sldNum" sz="quarter" idx="5"/>
          </p:nvPr>
        </p:nvSpPr>
        <p:spPr/>
        <p:txBody>
          <a:bodyPr/>
          <a:lstStyle/>
          <a:p>
            <a:fld id="{D6CB6A1C-8D7A-1046-A6DC-FADBB7EDDEA3}" type="slidenum">
              <a:rPr lang="en-US" smtClean="0"/>
              <a:t>13</a:t>
            </a:fld>
            <a:endParaRPr lang="en-US"/>
          </a:p>
        </p:txBody>
      </p:sp>
    </p:spTree>
    <p:extLst>
      <p:ext uri="{BB962C8B-B14F-4D97-AF65-F5344CB8AC3E}">
        <p14:creationId xmlns:p14="http://schemas.microsoft.com/office/powerpoint/2010/main" val="84832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now ready to open the floor for questions.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6CB6A1C-8D7A-1046-A6DC-FADBB7EDDEA3}" type="slidenum">
              <a:rPr lang="en-US" smtClean="0"/>
              <a:t>14</a:t>
            </a:fld>
            <a:endParaRPr lang="en-US"/>
          </a:p>
        </p:txBody>
      </p:sp>
    </p:spTree>
    <p:extLst>
      <p:ext uri="{BB962C8B-B14F-4D97-AF65-F5344CB8AC3E}">
        <p14:creationId xmlns:p14="http://schemas.microsoft.com/office/powerpoint/2010/main" val="2656841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DC60B-3785-CB35-25BE-951452A9E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6C9B8-D088-68C1-7819-7EE8080E3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ECC18-E28C-8A2F-7A14-C08FD257780D}"/>
              </a:ext>
            </a:extLst>
          </p:cNvPr>
          <p:cNvSpPr>
            <a:spLocks noGrp="1"/>
          </p:cNvSpPr>
          <p:nvPr>
            <p:ph type="body" idx="1"/>
          </p:nvPr>
        </p:nvSpPr>
        <p:spPr/>
        <p:txBody>
          <a:bodyPr/>
          <a:lstStyle/>
          <a:p>
            <a:r>
              <a:rPr lang="en-US" dirty="0"/>
              <a:t>3 min</a:t>
            </a:r>
          </a:p>
          <a:p>
            <a:endParaRPr lang="en-US" dirty="0"/>
          </a:p>
          <a:p>
            <a:r>
              <a:rPr lang="en-US" dirty="0"/>
              <a:t>What are we looking at? </a:t>
            </a:r>
          </a:p>
          <a:p>
            <a:pPr marL="171450" indent="-171450">
              <a:buFontTx/>
              <a:buChar char="-"/>
            </a:pPr>
            <a:r>
              <a:rPr lang="en-US" dirty="0"/>
              <a:t>The mean squared error between the observed and the true rainfall accumulation at a given rotation speed. </a:t>
            </a:r>
          </a:p>
          <a:p>
            <a:pPr marL="171450" indent="-171450">
              <a:buFontTx/>
              <a:buChar char="-"/>
            </a:pPr>
            <a:r>
              <a:rPr lang="en-US" dirty="0"/>
              <a:t>There is a minimum!! There is a balance between number of observations (given no temporal interpolation) and the measurement noise!! </a:t>
            </a:r>
          </a:p>
          <a:p>
            <a:endParaRPr lang="en-US" dirty="0"/>
          </a:p>
          <a:p>
            <a:r>
              <a:rPr lang="en-US" dirty="0"/>
              <a:t>Is there an optimal rotation speed balancing these?</a:t>
            </a:r>
          </a:p>
          <a:p>
            <a:endParaRPr lang="en-US" dirty="0"/>
          </a:p>
          <a:p>
            <a:r>
              <a:rPr lang="en-US" dirty="0"/>
              <a:t>Can we design a new scanning strategy having the best of both worlds? </a:t>
            </a:r>
          </a:p>
          <a:p>
            <a:endParaRPr lang="en-US" dirty="0"/>
          </a:p>
          <a:p>
            <a:r>
              <a:rPr lang="en-US" dirty="0"/>
              <a:t>Yes!! </a:t>
            </a:r>
          </a:p>
          <a:p>
            <a:endParaRPr lang="en-US" dirty="0"/>
          </a:p>
          <a:p>
            <a:r>
              <a:rPr lang="en-US" dirty="0"/>
              <a:t>There are bad adaptations, there are good adaptations… limits om instruments might exclude other configurations… </a:t>
            </a:r>
          </a:p>
          <a:p>
            <a:endParaRPr lang="en-US" dirty="0"/>
          </a:p>
          <a:p>
            <a:r>
              <a:rPr lang="en-US" dirty="0"/>
              <a:t>Now we can do policy analysis of scanning techniques given a model of the whole pipeline. </a:t>
            </a:r>
          </a:p>
          <a:p>
            <a:pPr marL="171450" indent="-171450">
              <a:buFont typeface="Wingdings" pitchFamily="2" charset="2"/>
              <a:buChar char="n"/>
            </a:pPr>
            <a:r>
              <a:rPr lang="en-US" dirty="0"/>
              <a:t>My point is not that this simple rain-cell, radar model, processing chain combination is the best good. </a:t>
            </a:r>
          </a:p>
          <a:p>
            <a:pPr marL="171450" indent="-171450">
              <a:buFont typeface="Wingdings" pitchFamily="2" charset="2"/>
              <a:buChar char="n"/>
            </a:pPr>
            <a:r>
              <a:rPr lang="en-US" dirty="0"/>
              <a:t>My point is that, once we have these graphs, we can connect the dots… we can quantify whether the stress on the engine is with the extra mm accuracy in the forecast. This was with MSE, can do with another performance metric. Can make it as crazy as you would like… only looking at </a:t>
            </a:r>
            <a:r>
              <a:rPr lang="en-US" dirty="0" err="1"/>
              <a:t>extremens</a:t>
            </a:r>
            <a:r>
              <a:rPr lang="en-US" dirty="0"/>
              <a:t>. </a:t>
            </a:r>
          </a:p>
          <a:p>
            <a:pPr marL="171450" indent="-171450">
              <a:buFont typeface="Wingdings" pitchFamily="2" charset="2"/>
              <a:buChar char="n"/>
            </a:pPr>
            <a:endParaRPr lang="en-US" dirty="0"/>
          </a:p>
          <a:p>
            <a:pPr marL="171450" indent="-171450">
              <a:buFont typeface="Wingdings" pitchFamily="2" charset="2"/>
              <a:buChar char="n"/>
            </a:pPr>
            <a:endParaRPr lang="en-US" dirty="0"/>
          </a:p>
          <a:p>
            <a:pPr marL="171450" indent="-171450">
              <a:buFont typeface="Wingdings" pitchFamily="2" charset="2"/>
              <a:buChar char="n"/>
            </a:pPr>
            <a:r>
              <a:rPr lang="en-US" dirty="0"/>
              <a:t>What other information does this simulation quantify?</a:t>
            </a:r>
          </a:p>
          <a:p>
            <a:pPr marL="171450" indent="-171450">
              <a:buFont typeface="Wingdings" pitchFamily="2" charset="2"/>
              <a:buChar char="n"/>
            </a:pPr>
            <a:endParaRPr lang="en-US" dirty="0"/>
          </a:p>
          <a:p>
            <a:pPr marL="171450" indent="-171450">
              <a:buFont typeface="Wingdings" pitchFamily="2" charset="2"/>
              <a:buChar char="n"/>
            </a:pPr>
            <a:endParaRPr lang="en-US" dirty="0"/>
          </a:p>
          <a:p>
            <a:pPr marL="171450" indent="-171450">
              <a:buFont typeface="Wingdings" pitchFamily="2" charset="2"/>
              <a:buChar char="n"/>
            </a:pPr>
            <a:r>
              <a:rPr lang="en-US" dirty="0"/>
              <a:t>is the breadth of the minimum in the adaptive scanning robust... does it stay the same? </a:t>
            </a:r>
          </a:p>
          <a:p>
            <a:pPr marL="171450" indent="-171450">
              <a:buFont typeface="Wingdings" pitchFamily="2" charset="2"/>
              <a:buChar char="n"/>
            </a:pPr>
            <a:endParaRPr lang="en-US" dirty="0"/>
          </a:p>
          <a:p>
            <a:pPr marL="171450" indent="-171450">
              <a:buFont typeface="Wingdings" pitchFamily="2" charset="2"/>
              <a:buChar char="n"/>
            </a:pPr>
            <a:endParaRPr lang="en-US" dirty="0"/>
          </a:p>
          <a:p>
            <a:pPr marL="171450" indent="-171450">
              <a:buFont typeface="Wingdings" pitchFamily="2" charset="2"/>
              <a:buChar char="n"/>
            </a:pPr>
            <a:endParaRPr lang="en-US" dirty="0"/>
          </a:p>
          <a:p>
            <a:pPr marL="171450" indent="-171450">
              <a:buFont typeface="Wingdings" pitchFamily="2" charset="2"/>
              <a:buChar char="n"/>
            </a:pPr>
            <a:r>
              <a:rPr lang="en-US" dirty="0"/>
              <a:t>changes relative to rain size..... </a:t>
            </a:r>
          </a:p>
          <a:p>
            <a:pPr marL="171450" indent="-171450">
              <a:buFont typeface="Wingdings" pitchFamily="2" charset="2"/>
              <a:buChar char="n"/>
            </a:pPr>
            <a:endParaRPr lang="en-US" dirty="0"/>
          </a:p>
          <a:p>
            <a:pPr marL="171450" indent="-171450">
              <a:buFont typeface="Wingdings" pitchFamily="2" charset="2"/>
              <a:buChar char="n"/>
            </a:pPr>
            <a:r>
              <a:rPr lang="en-US" dirty="0"/>
              <a:t>function of range.... </a:t>
            </a:r>
          </a:p>
          <a:p>
            <a:pPr marL="171450" indent="-171450">
              <a:buFont typeface="Wingdings" pitchFamily="2" charset="2"/>
              <a:buChar char="n"/>
            </a:pPr>
            <a:r>
              <a:rPr lang="en-US" dirty="0"/>
              <a:t>how the beam propagates... getting to the systematic effect. </a:t>
            </a:r>
          </a:p>
          <a:p>
            <a:pPr marL="171450" indent="-171450">
              <a:buFont typeface="Wingdings" pitchFamily="2" charset="2"/>
              <a:buChar char="n"/>
            </a:pPr>
            <a:endParaRPr lang="en-US" dirty="0"/>
          </a:p>
          <a:p>
            <a:pPr marL="171450" indent="-171450">
              <a:buFont typeface="Wingdings" pitchFamily="2" charset="2"/>
              <a:buChar char="n"/>
            </a:pPr>
            <a:r>
              <a:rPr lang="en-US" dirty="0"/>
              <a:t>one for rotation speed one for measurement noise. </a:t>
            </a:r>
          </a:p>
        </p:txBody>
      </p:sp>
      <p:sp>
        <p:nvSpPr>
          <p:cNvPr id="4" name="Slide Number Placeholder 3">
            <a:extLst>
              <a:ext uri="{FF2B5EF4-FFF2-40B4-BE49-F238E27FC236}">
                <a16:creationId xmlns:a16="http://schemas.microsoft.com/office/drawing/2014/main" id="{DFB488BB-87C5-57BF-276C-F9B584861C4C}"/>
              </a:ext>
            </a:extLst>
          </p:cNvPr>
          <p:cNvSpPr>
            <a:spLocks noGrp="1"/>
          </p:cNvSpPr>
          <p:nvPr>
            <p:ph type="sldNum" sz="quarter" idx="5"/>
          </p:nvPr>
        </p:nvSpPr>
        <p:spPr/>
        <p:txBody>
          <a:bodyPr/>
          <a:lstStyle/>
          <a:p>
            <a:fld id="{D6CB6A1C-8D7A-1046-A6DC-FADBB7EDDEA3}" type="slidenum">
              <a:rPr lang="en-US" smtClean="0"/>
              <a:t>15</a:t>
            </a:fld>
            <a:endParaRPr lang="en-US"/>
          </a:p>
        </p:txBody>
      </p:sp>
    </p:spTree>
    <p:extLst>
      <p:ext uri="{BB962C8B-B14F-4D97-AF65-F5344CB8AC3E}">
        <p14:creationId xmlns:p14="http://schemas.microsoft.com/office/powerpoint/2010/main" val="1375424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0AF91-85D0-D226-A053-4A9837A15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B427D-06B0-F91C-27DD-C9DE8F539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52FAF-1D10-9849-4F80-AB4E0C5D73A5}"/>
              </a:ext>
            </a:extLst>
          </p:cNvPr>
          <p:cNvSpPr>
            <a:spLocks noGrp="1"/>
          </p:cNvSpPr>
          <p:nvPr>
            <p:ph type="body" idx="1"/>
          </p:nvPr>
        </p:nvSpPr>
        <p:spPr/>
        <p:txBody>
          <a:bodyPr/>
          <a:lstStyle/>
          <a:p>
            <a:r>
              <a:rPr lang="en-US" dirty="0"/>
              <a:t>Just to make sure our results are physical….</a:t>
            </a:r>
          </a:p>
          <a:p>
            <a:endParaRPr lang="en-US" dirty="0"/>
          </a:p>
          <a:p>
            <a:r>
              <a:rPr lang="en-US" dirty="0"/>
              <a:t>Yeah this seems ok. It seems like it’s the best of both worlds…. </a:t>
            </a:r>
          </a:p>
          <a:p>
            <a:endParaRPr lang="en-US" dirty="0"/>
          </a:p>
          <a:p>
            <a:endParaRPr lang="en-US" dirty="0"/>
          </a:p>
          <a:p>
            <a:r>
              <a:rPr lang="en-US" dirty="0"/>
              <a:t>Now lets look at another way of looking at the same information… the frequency of values. </a:t>
            </a:r>
          </a:p>
        </p:txBody>
      </p:sp>
      <p:sp>
        <p:nvSpPr>
          <p:cNvPr id="4" name="Slide Number Placeholder 3">
            <a:extLst>
              <a:ext uri="{FF2B5EF4-FFF2-40B4-BE49-F238E27FC236}">
                <a16:creationId xmlns:a16="http://schemas.microsoft.com/office/drawing/2014/main" id="{0AE04CB6-F50F-379C-BA2D-74F2E09A5A7F}"/>
              </a:ext>
            </a:extLst>
          </p:cNvPr>
          <p:cNvSpPr>
            <a:spLocks noGrp="1"/>
          </p:cNvSpPr>
          <p:nvPr>
            <p:ph type="sldNum" sz="quarter" idx="5"/>
          </p:nvPr>
        </p:nvSpPr>
        <p:spPr/>
        <p:txBody>
          <a:bodyPr/>
          <a:lstStyle/>
          <a:p>
            <a:fld id="{D6CB6A1C-8D7A-1046-A6DC-FADBB7EDDEA3}" type="slidenum">
              <a:rPr lang="en-US" smtClean="0"/>
              <a:t>16</a:t>
            </a:fld>
            <a:endParaRPr lang="en-US"/>
          </a:p>
        </p:txBody>
      </p:sp>
    </p:spTree>
    <p:extLst>
      <p:ext uri="{BB962C8B-B14F-4D97-AF65-F5344CB8AC3E}">
        <p14:creationId xmlns:p14="http://schemas.microsoft.com/office/powerpoint/2010/main" val="89439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sec</a:t>
            </a:r>
          </a:p>
          <a:p>
            <a:endParaRPr lang="en-US" dirty="0"/>
          </a:p>
          <a:p>
            <a:r>
              <a:rPr lang="en-US" dirty="0"/>
              <a:t>We have so many weather radars now, more radars = better… </a:t>
            </a:r>
          </a:p>
          <a:p>
            <a:endParaRPr lang="en-US" dirty="0"/>
          </a:p>
          <a:p>
            <a:r>
              <a:rPr lang="en-US" dirty="0"/>
              <a:t>More countries are investing in national weather radar networks. </a:t>
            </a:r>
          </a:p>
          <a:p>
            <a:endParaRPr lang="en-US" dirty="0"/>
          </a:p>
          <a:p>
            <a:endParaRPr lang="en-US" dirty="0"/>
          </a:p>
          <a:p>
            <a:r>
              <a:rPr lang="en-US" dirty="0"/>
              <a:t>There is </a:t>
            </a:r>
            <a:r>
              <a:rPr lang="en-US" dirty="0" err="1"/>
              <a:t>unrealised</a:t>
            </a:r>
            <a:r>
              <a:rPr lang="en-US" dirty="0"/>
              <a:t> potential… With this research we want to work towards tapping into potential synergies between weather radar networks. </a:t>
            </a:r>
          </a:p>
          <a:p>
            <a:endParaRPr lang="en-US" dirty="0"/>
          </a:p>
          <a:p>
            <a:endParaRPr lang="en-US" dirty="0"/>
          </a:p>
        </p:txBody>
      </p:sp>
      <p:sp>
        <p:nvSpPr>
          <p:cNvPr id="4" name="Slide Number Placeholder 3"/>
          <p:cNvSpPr>
            <a:spLocks noGrp="1"/>
          </p:cNvSpPr>
          <p:nvPr>
            <p:ph type="sldNum" sz="quarter" idx="5"/>
          </p:nvPr>
        </p:nvSpPr>
        <p:spPr/>
        <p:txBody>
          <a:bodyPr/>
          <a:lstStyle/>
          <a:p>
            <a:fld id="{D6CB6A1C-8D7A-1046-A6DC-FADBB7EDDEA3}" type="slidenum">
              <a:rPr lang="en-US" smtClean="0"/>
              <a:t>2</a:t>
            </a:fld>
            <a:endParaRPr lang="en-US"/>
          </a:p>
        </p:txBody>
      </p:sp>
    </p:spTree>
    <p:extLst>
      <p:ext uri="{BB962C8B-B14F-4D97-AF65-F5344CB8AC3E}">
        <p14:creationId xmlns:p14="http://schemas.microsoft.com/office/powerpoint/2010/main" val="222674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E5861-D9FD-CE71-8FA8-DEA3F578F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65E2E-5916-CD7E-2E68-51240610C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4E40B-957E-45EF-20DF-C52C30BAED4C}"/>
              </a:ext>
            </a:extLst>
          </p:cNvPr>
          <p:cNvSpPr>
            <a:spLocks noGrp="1"/>
          </p:cNvSpPr>
          <p:nvPr>
            <p:ph type="body" idx="1"/>
          </p:nvPr>
        </p:nvSpPr>
        <p:spPr/>
        <p:txBody>
          <a:bodyPr/>
          <a:lstStyle/>
          <a:p>
            <a:r>
              <a:rPr lang="en-US" dirty="0"/>
              <a:t>30 sec</a:t>
            </a:r>
          </a:p>
          <a:p>
            <a:endParaRPr lang="en-US" dirty="0"/>
          </a:p>
          <a:p>
            <a:r>
              <a:rPr lang="en-US" dirty="0"/>
              <a:t>The network we work with and we will eventually study is one in the Netherlands. </a:t>
            </a:r>
          </a:p>
          <a:p>
            <a:endParaRPr lang="en-US" dirty="0"/>
          </a:p>
          <a:p>
            <a:r>
              <a:rPr lang="en-US" dirty="0"/>
              <a:t>Explain the network,</a:t>
            </a:r>
          </a:p>
          <a:p>
            <a:r>
              <a:rPr lang="en-US" dirty="0"/>
              <a:t>	national C-band radar, fixed scanning pattern, regional X-band radar, fixed scanning pattern, regional X-band radar, we can play with this radar (we have our own radar).</a:t>
            </a:r>
          </a:p>
          <a:p>
            <a:endParaRPr lang="en-US" dirty="0"/>
          </a:p>
          <a:p>
            <a:r>
              <a:rPr lang="en-US" dirty="0"/>
              <a:t>The question is, how can we best use our own adaptive weather radar to compliment/collaborate with the other radars? </a:t>
            </a:r>
          </a:p>
          <a:p>
            <a:endParaRPr lang="en-US" dirty="0"/>
          </a:p>
          <a:p>
            <a:r>
              <a:rPr lang="en-US" dirty="0"/>
              <a:t>Well ok… what can we adapt for a single radar, and how does this change the quality of the information it produces? </a:t>
            </a:r>
          </a:p>
        </p:txBody>
      </p:sp>
      <p:sp>
        <p:nvSpPr>
          <p:cNvPr id="4" name="Slide Number Placeholder 3">
            <a:extLst>
              <a:ext uri="{FF2B5EF4-FFF2-40B4-BE49-F238E27FC236}">
                <a16:creationId xmlns:a16="http://schemas.microsoft.com/office/drawing/2014/main" id="{66CDE558-292D-FD4D-C0AD-29C9ACB38B29}"/>
              </a:ext>
            </a:extLst>
          </p:cNvPr>
          <p:cNvSpPr>
            <a:spLocks noGrp="1"/>
          </p:cNvSpPr>
          <p:nvPr>
            <p:ph type="sldNum" sz="quarter" idx="5"/>
          </p:nvPr>
        </p:nvSpPr>
        <p:spPr/>
        <p:txBody>
          <a:bodyPr/>
          <a:lstStyle/>
          <a:p>
            <a:fld id="{D6CB6A1C-8D7A-1046-A6DC-FADBB7EDDEA3}" type="slidenum">
              <a:rPr lang="en-US" smtClean="0"/>
              <a:t>3</a:t>
            </a:fld>
            <a:endParaRPr lang="en-US"/>
          </a:p>
        </p:txBody>
      </p:sp>
    </p:spTree>
    <p:extLst>
      <p:ext uri="{BB962C8B-B14F-4D97-AF65-F5344CB8AC3E}">
        <p14:creationId xmlns:p14="http://schemas.microsoft.com/office/powerpoint/2010/main" val="199002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B1C4E-1E9E-56AE-7B5A-37274D596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19B29-0DCD-0A3B-9B67-488307569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ADB78-6A94-C1B4-A35B-5B3BBD260A46}"/>
              </a:ext>
            </a:extLst>
          </p:cNvPr>
          <p:cNvSpPr>
            <a:spLocks noGrp="1"/>
          </p:cNvSpPr>
          <p:nvPr>
            <p:ph type="body" idx="1"/>
          </p:nvPr>
        </p:nvSpPr>
        <p:spPr/>
        <p:txBody>
          <a:bodyPr/>
          <a:lstStyle/>
          <a:p>
            <a:r>
              <a:rPr lang="en-US" dirty="0"/>
              <a:t>20 sec.</a:t>
            </a:r>
          </a:p>
          <a:p>
            <a:endParaRPr lang="en-US" dirty="0"/>
          </a:p>
          <a:p>
            <a:r>
              <a:rPr lang="en-US" dirty="0"/>
              <a:t>For a single radar, we can change where a radar looks [explain], or how a radar looks… [explain]</a:t>
            </a:r>
          </a:p>
          <a:p>
            <a:endParaRPr lang="en-US" dirty="0"/>
          </a:p>
          <a:p>
            <a:endParaRPr lang="en-US" dirty="0"/>
          </a:p>
          <a:p>
            <a:r>
              <a:rPr lang="en-US" dirty="0"/>
              <a:t>FOR a simple case study, we explore the rotation speed in radial measurements… (planned position indicators. ) as an </a:t>
            </a:r>
            <a:r>
              <a:rPr lang="en-US" dirty="0" err="1"/>
              <a:t>adaptiation</a:t>
            </a:r>
            <a:endParaRPr lang="en-US" dirty="0"/>
          </a:p>
          <a:p>
            <a:endParaRPr lang="en-US" dirty="0"/>
          </a:p>
        </p:txBody>
      </p:sp>
      <p:sp>
        <p:nvSpPr>
          <p:cNvPr id="4" name="Slide Number Placeholder 3">
            <a:extLst>
              <a:ext uri="{FF2B5EF4-FFF2-40B4-BE49-F238E27FC236}">
                <a16:creationId xmlns:a16="http://schemas.microsoft.com/office/drawing/2014/main" id="{351C123F-DF8C-2FCD-CBF7-4B805B5C8B3B}"/>
              </a:ext>
            </a:extLst>
          </p:cNvPr>
          <p:cNvSpPr>
            <a:spLocks noGrp="1"/>
          </p:cNvSpPr>
          <p:nvPr>
            <p:ph type="sldNum" sz="quarter" idx="5"/>
          </p:nvPr>
        </p:nvSpPr>
        <p:spPr/>
        <p:txBody>
          <a:bodyPr/>
          <a:lstStyle/>
          <a:p>
            <a:fld id="{D6CB6A1C-8D7A-1046-A6DC-FADBB7EDDEA3}" type="slidenum">
              <a:rPr lang="en-US" smtClean="0"/>
              <a:t>4</a:t>
            </a:fld>
            <a:endParaRPr lang="en-US"/>
          </a:p>
        </p:txBody>
      </p:sp>
    </p:spTree>
    <p:extLst>
      <p:ext uri="{BB962C8B-B14F-4D97-AF65-F5344CB8AC3E}">
        <p14:creationId xmlns:p14="http://schemas.microsoft.com/office/powerpoint/2010/main" val="91955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7A1F3-ABF0-7B72-6B46-4CA515E3D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92BB7-F50F-4E1F-BB6B-EEDBE1BE6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A874B-76FC-AB13-5777-F2285F7074B6}"/>
              </a:ext>
            </a:extLst>
          </p:cNvPr>
          <p:cNvSpPr>
            <a:spLocks noGrp="1"/>
          </p:cNvSpPr>
          <p:nvPr>
            <p:ph type="body" idx="1"/>
          </p:nvPr>
        </p:nvSpPr>
        <p:spPr/>
        <p:txBody>
          <a:bodyPr/>
          <a:lstStyle/>
          <a:p>
            <a:r>
              <a:rPr lang="en-US" dirty="0"/>
              <a:t>45 sec</a:t>
            </a:r>
          </a:p>
          <a:p>
            <a:endParaRPr lang="en-US" dirty="0"/>
          </a:p>
          <a:p>
            <a:r>
              <a:rPr lang="en-US" dirty="0"/>
              <a:t>We need to test! </a:t>
            </a:r>
          </a:p>
          <a:p>
            <a:endParaRPr lang="en-US" dirty="0"/>
          </a:p>
          <a:p>
            <a:r>
              <a:rPr lang="en-US" dirty="0"/>
              <a:t>We start with a simple situation, </a:t>
            </a:r>
          </a:p>
          <a:p>
            <a:r>
              <a:rPr lang="en-US" dirty="0"/>
              <a:t>We have a simple radar model</a:t>
            </a:r>
          </a:p>
          <a:p>
            <a:endParaRPr lang="en-US" dirty="0"/>
          </a:p>
          <a:p>
            <a:r>
              <a:rPr lang="en-US" dirty="0"/>
              <a:t>We have a simple processing chain. </a:t>
            </a:r>
          </a:p>
        </p:txBody>
      </p:sp>
      <p:sp>
        <p:nvSpPr>
          <p:cNvPr id="4" name="Slide Number Placeholder 3">
            <a:extLst>
              <a:ext uri="{FF2B5EF4-FFF2-40B4-BE49-F238E27FC236}">
                <a16:creationId xmlns:a16="http://schemas.microsoft.com/office/drawing/2014/main" id="{CA030E8B-BC32-4168-76A6-346307ABCAC8}"/>
              </a:ext>
            </a:extLst>
          </p:cNvPr>
          <p:cNvSpPr>
            <a:spLocks noGrp="1"/>
          </p:cNvSpPr>
          <p:nvPr>
            <p:ph type="sldNum" sz="quarter" idx="5"/>
          </p:nvPr>
        </p:nvSpPr>
        <p:spPr/>
        <p:txBody>
          <a:bodyPr/>
          <a:lstStyle/>
          <a:p>
            <a:fld id="{D6CB6A1C-8D7A-1046-A6DC-FADBB7EDDEA3}" type="slidenum">
              <a:rPr lang="en-US" smtClean="0"/>
              <a:t>5</a:t>
            </a:fld>
            <a:endParaRPr lang="en-US"/>
          </a:p>
        </p:txBody>
      </p:sp>
    </p:spTree>
    <p:extLst>
      <p:ext uri="{BB962C8B-B14F-4D97-AF65-F5344CB8AC3E}">
        <p14:creationId xmlns:p14="http://schemas.microsoft.com/office/powerpoint/2010/main" val="391057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Just so we have numbers… </a:t>
            </a:r>
          </a:p>
          <a:p>
            <a:endParaRPr lang="en-US" dirty="0"/>
          </a:p>
          <a:p>
            <a:r>
              <a:rPr lang="en-US" dirty="0"/>
              <a:t>Weather radar:</a:t>
            </a:r>
          </a:p>
          <a:p>
            <a:r>
              <a:rPr lang="en-US" dirty="0"/>
              <a:t>-- range resolution of 50m, </a:t>
            </a:r>
          </a:p>
          <a:p>
            <a:r>
              <a:rPr lang="en-US" dirty="0"/>
              <a:t>-- max range of 5000 m </a:t>
            </a:r>
          </a:p>
          <a:p>
            <a:pPr marL="171450" indent="-171450">
              <a:buFont typeface="Wingdings" pitchFamily="2" charset="2"/>
              <a:buChar char="n"/>
            </a:pPr>
            <a:r>
              <a:rPr lang="en-US" dirty="0"/>
              <a:t>angular resolution of 1 degree</a:t>
            </a:r>
          </a:p>
          <a:p>
            <a:pPr marL="171450" indent="-171450">
              <a:buFont typeface="Wingdings" pitchFamily="2" charset="2"/>
              <a:buChar char="n"/>
            </a:pPr>
            <a:r>
              <a:rPr lang="en-US" dirty="0" err="1"/>
              <a:t>Anuglar</a:t>
            </a:r>
            <a:r>
              <a:rPr lang="en-US" dirty="0"/>
              <a:t> speeds from 1/6 to 6 RPM. </a:t>
            </a:r>
          </a:p>
          <a:p>
            <a:endParaRPr lang="en-US" dirty="0"/>
          </a:p>
          <a:p>
            <a:r>
              <a:rPr lang="en-US" dirty="0"/>
              <a:t>Rain cell core:</a:t>
            </a:r>
          </a:p>
          <a:p>
            <a:r>
              <a:rPr lang="en-US" dirty="0"/>
              <a:t>-- constant speed (5m/s), intensity (45 </a:t>
            </a:r>
            <a:r>
              <a:rPr lang="en-US" dirty="0" err="1"/>
              <a:t>dBZ</a:t>
            </a:r>
            <a:r>
              <a:rPr lang="en-US" dirty="0"/>
              <a:t>), radius (1km), </a:t>
            </a:r>
          </a:p>
          <a:p>
            <a:r>
              <a:rPr lang="en-US" dirty="0"/>
              <a:t>-- path is linear...</a:t>
            </a:r>
          </a:p>
          <a:p>
            <a:endParaRPr lang="en-US" dirty="0"/>
          </a:p>
          <a:p>
            <a:r>
              <a:rPr lang="en-US" dirty="0"/>
              <a:t>important notes...</a:t>
            </a:r>
          </a:p>
          <a:p>
            <a:r>
              <a:rPr lang="en-US" dirty="0"/>
              <a:t>Attenuation free measurements, </a:t>
            </a:r>
          </a:p>
          <a:p>
            <a:r>
              <a:rPr lang="en-US" dirty="0"/>
              <a:t>no non-meteorological returns. i.e. what we see is rain. </a:t>
            </a:r>
          </a:p>
          <a:p>
            <a:endParaRPr lang="en-US" dirty="0"/>
          </a:p>
          <a:p>
            <a:r>
              <a:rPr lang="en-US" dirty="0"/>
              <a:t>The true rainfall accumulation map then is…. Note we have PERFECT INFORMATION (no measurement noise, no discrete observation times.)</a:t>
            </a:r>
          </a:p>
          <a:p>
            <a:endParaRPr lang="en-US" dirty="0"/>
          </a:p>
          <a:p>
            <a:r>
              <a:rPr lang="en-US" b="0" i="0" u="none" strike="noStrike" dirty="0">
                <a:solidFill>
                  <a:srgbClr val="000000"/>
                </a:solidFill>
                <a:effectLst/>
                <a:latin typeface="Aptos" panose="020B0004020202020204" pitchFamily="34" charset="0"/>
              </a:rPr>
              <a:t>We have perfect info (slide 6) and radars give only imperfect measurements. </a:t>
            </a:r>
            <a:endParaRPr lang="en-US" dirty="0"/>
          </a:p>
        </p:txBody>
      </p:sp>
      <p:sp>
        <p:nvSpPr>
          <p:cNvPr id="4" name="Slide Number Placeholder 3"/>
          <p:cNvSpPr>
            <a:spLocks noGrp="1"/>
          </p:cNvSpPr>
          <p:nvPr>
            <p:ph type="sldNum" sz="quarter" idx="5"/>
          </p:nvPr>
        </p:nvSpPr>
        <p:spPr/>
        <p:txBody>
          <a:bodyPr/>
          <a:lstStyle/>
          <a:p>
            <a:fld id="{D6CB6A1C-8D7A-1046-A6DC-FADBB7EDDEA3}" type="slidenum">
              <a:rPr lang="en-US" smtClean="0"/>
              <a:t>6</a:t>
            </a:fld>
            <a:endParaRPr lang="en-US"/>
          </a:p>
        </p:txBody>
      </p:sp>
    </p:spTree>
    <p:extLst>
      <p:ext uri="{BB962C8B-B14F-4D97-AF65-F5344CB8AC3E}">
        <p14:creationId xmlns:p14="http://schemas.microsoft.com/office/powerpoint/2010/main" val="212564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49C44-143B-3BCA-AC3B-53DC7E022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C4751-89FB-E362-7747-23BC7B0F1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6C94E-9932-561C-597D-4029F6F50159}"/>
              </a:ext>
            </a:extLst>
          </p:cNvPr>
          <p:cNvSpPr>
            <a:spLocks noGrp="1"/>
          </p:cNvSpPr>
          <p:nvPr>
            <p:ph type="body" idx="1"/>
          </p:nvPr>
        </p:nvSpPr>
        <p:spPr/>
        <p:txBody>
          <a:bodyPr/>
          <a:lstStyle/>
          <a:p>
            <a:endParaRPr lang="en-US" dirty="0"/>
          </a:p>
          <a:p>
            <a:r>
              <a:rPr lang="en-US" b="0" i="0" u="none" strike="noStrike" dirty="0">
                <a:solidFill>
                  <a:srgbClr val="000000"/>
                </a:solidFill>
                <a:effectLst/>
                <a:latin typeface="Aptos" panose="020B0004020202020204" pitchFamily="34" charset="0"/>
              </a:rPr>
              <a:t>We add two imperfections, one is partial observations with sampling in the beam. The other is measurement noise. Measurement noise scales with speed. </a:t>
            </a:r>
            <a:endParaRPr lang="en-US" dirty="0"/>
          </a:p>
          <a:p>
            <a:endParaRPr lang="en-US" dirty="0"/>
          </a:p>
          <a:p>
            <a:endParaRPr lang="en-US" dirty="0"/>
          </a:p>
          <a:p>
            <a:r>
              <a:rPr lang="en-US" dirty="0"/>
              <a:t>1 min</a:t>
            </a:r>
          </a:p>
          <a:p>
            <a:endParaRPr lang="en-US" dirty="0"/>
          </a:p>
          <a:p>
            <a:r>
              <a:rPr lang="en-US" dirty="0"/>
              <a:t>We start with the sampling method. For realism, we sample at three points within the range gate… with the largest weight given to the sampled point in the </a:t>
            </a:r>
            <a:r>
              <a:rPr lang="en-US" dirty="0" err="1"/>
              <a:t>centre</a:t>
            </a:r>
            <a:r>
              <a:rPr lang="en-US" dirty="0"/>
              <a:t>.</a:t>
            </a:r>
          </a:p>
          <a:p>
            <a:endParaRPr lang="en-US" dirty="0"/>
          </a:p>
          <a:p>
            <a:r>
              <a:rPr lang="en-US" dirty="0"/>
              <a:t>To go to the noise model: </a:t>
            </a:r>
          </a:p>
          <a:p>
            <a:r>
              <a:rPr lang="en-US" dirty="0"/>
              <a:t>ADDITIVE noise! For a single beam. </a:t>
            </a:r>
          </a:p>
          <a:p>
            <a:endParaRPr lang="en-US" dirty="0"/>
          </a:p>
          <a:p>
            <a:r>
              <a:rPr lang="en-US" dirty="0"/>
              <a:t>We implemented slower scanning by integrating over more beams… </a:t>
            </a:r>
          </a:p>
          <a:p>
            <a:endParaRPr lang="en-US" dirty="0"/>
          </a:p>
          <a:p>
            <a:r>
              <a:rPr lang="en-US" dirty="0"/>
              <a:t>The noise get averaged out. </a:t>
            </a:r>
          </a:p>
          <a:p>
            <a:endParaRPr lang="en-US" dirty="0"/>
          </a:p>
          <a:p>
            <a:endParaRPr lang="en-US" dirty="0"/>
          </a:p>
          <a:p>
            <a:r>
              <a:rPr lang="en-US" dirty="0"/>
              <a:t>Two imperfections in the measurements… see what the effect is… </a:t>
            </a:r>
          </a:p>
          <a:p>
            <a:endParaRPr lang="en-US" dirty="0"/>
          </a:p>
          <a:p>
            <a:endParaRPr lang="en-US" dirty="0"/>
          </a:p>
        </p:txBody>
      </p:sp>
      <p:sp>
        <p:nvSpPr>
          <p:cNvPr id="4" name="Slide Number Placeholder 3">
            <a:extLst>
              <a:ext uri="{FF2B5EF4-FFF2-40B4-BE49-F238E27FC236}">
                <a16:creationId xmlns:a16="http://schemas.microsoft.com/office/drawing/2014/main" id="{E518E7B1-B415-B179-5BF1-4B0C77FFC038}"/>
              </a:ext>
            </a:extLst>
          </p:cNvPr>
          <p:cNvSpPr>
            <a:spLocks noGrp="1"/>
          </p:cNvSpPr>
          <p:nvPr>
            <p:ph type="sldNum" sz="quarter" idx="5"/>
          </p:nvPr>
        </p:nvSpPr>
        <p:spPr/>
        <p:txBody>
          <a:bodyPr/>
          <a:lstStyle/>
          <a:p>
            <a:fld id="{D6CB6A1C-8D7A-1046-A6DC-FADBB7EDDEA3}" type="slidenum">
              <a:rPr lang="en-US" smtClean="0"/>
              <a:t>7</a:t>
            </a:fld>
            <a:endParaRPr lang="en-US"/>
          </a:p>
        </p:txBody>
      </p:sp>
    </p:spTree>
    <p:extLst>
      <p:ext uri="{BB962C8B-B14F-4D97-AF65-F5344CB8AC3E}">
        <p14:creationId xmlns:p14="http://schemas.microsoft.com/office/powerpoint/2010/main" val="148547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F5159-AE65-D146-3488-6F3776AE2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7B782-2E92-02A9-B75F-225079DA8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26C00-3E45-5DFA-2CD2-81BCDE0892D1}"/>
              </a:ext>
            </a:extLst>
          </p:cNvPr>
          <p:cNvSpPr>
            <a:spLocks noGrp="1"/>
          </p:cNvSpPr>
          <p:nvPr>
            <p:ph type="body" idx="1"/>
          </p:nvPr>
        </p:nvSpPr>
        <p:spPr/>
        <p:txBody>
          <a:bodyPr/>
          <a:lstStyle/>
          <a:p>
            <a:r>
              <a:rPr lang="en-US" dirty="0"/>
              <a:t>1 min</a:t>
            </a:r>
          </a:p>
          <a:p>
            <a:endParaRPr lang="en-US" dirty="0"/>
          </a:p>
          <a:p>
            <a:r>
              <a:rPr lang="en-US" dirty="0"/>
              <a:t>We have the true rainfall accumulation? </a:t>
            </a:r>
          </a:p>
          <a:p>
            <a:endParaRPr lang="en-US" dirty="0"/>
          </a:p>
          <a:p>
            <a:r>
              <a:rPr lang="en-US" dirty="0"/>
              <a:t>What happens when we have imperfect information? </a:t>
            </a:r>
          </a:p>
          <a:p>
            <a:endParaRPr lang="en-US" dirty="0"/>
          </a:p>
          <a:p>
            <a:r>
              <a:rPr lang="en-US" dirty="0"/>
              <a:t>Two outputs of scanning at two different speeds… slow and fast…</a:t>
            </a:r>
          </a:p>
          <a:p>
            <a:endParaRPr lang="en-US" dirty="0"/>
          </a:p>
          <a:p>
            <a:r>
              <a:rPr lang="en-US" dirty="0"/>
              <a:t>*click*</a:t>
            </a:r>
          </a:p>
          <a:p>
            <a:endParaRPr lang="en-US" dirty="0"/>
          </a:p>
          <a:p>
            <a:r>
              <a:rPr lang="en-US" dirty="0"/>
              <a:t>-- measurement noise, and observation frequency.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slower you scan, the better your measurement noise (noise model), but the less frequently you see the rain cell… </a:t>
            </a:r>
          </a:p>
          <a:p>
            <a:endParaRPr lang="en-US" dirty="0"/>
          </a:p>
          <a:p>
            <a:r>
              <a:rPr lang="en-US" dirty="0"/>
              <a:t>The faster you scan, the worse your </a:t>
            </a:r>
            <a:r>
              <a:rPr lang="en-US" dirty="0" err="1"/>
              <a:t>measurmenet</a:t>
            </a:r>
            <a:r>
              <a:rPr lang="en-US" dirty="0"/>
              <a:t> noise, but the more frequently you see the rain cell. </a:t>
            </a:r>
          </a:p>
        </p:txBody>
      </p:sp>
      <p:sp>
        <p:nvSpPr>
          <p:cNvPr id="4" name="Slide Number Placeholder 3">
            <a:extLst>
              <a:ext uri="{FF2B5EF4-FFF2-40B4-BE49-F238E27FC236}">
                <a16:creationId xmlns:a16="http://schemas.microsoft.com/office/drawing/2014/main" id="{70A28AA1-EA8F-2C87-E5A5-91687418893A}"/>
              </a:ext>
            </a:extLst>
          </p:cNvPr>
          <p:cNvSpPr>
            <a:spLocks noGrp="1"/>
          </p:cNvSpPr>
          <p:nvPr>
            <p:ph type="sldNum" sz="quarter" idx="5"/>
          </p:nvPr>
        </p:nvSpPr>
        <p:spPr/>
        <p:txBody>
          <a:bodyPr/>
          <a:lstStyle/>
          <a:p>
            <a:fld id="{D6CB6A1C-8D7A-1046-A6DC-FADBB7EDDEA3}" type="slidenum">
              <a:rPr lang="en-US" smtClean="0"/>
              <a:t>8</a:t>
            </a:fld>
            <a:endParaRPr lang="en-US"/>
          </a:p>
        </p:txBody>
      </p:sp>
    </p:spTree>
    <p:extLst>
      <p:ext uri="{BB962C8B-B14F-4D97-AF65-F5344CB8AC3E}">
        <p14:creationId xmlns:p14="http://schemas.microsoft.com/office/powerpoint/2010/main" val="31907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C43F8-FCC3-F3AD-77E9-AF7CDF9F1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3885E-78BB-9E30-AB87-061713AF9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59E5A-F2BA-89E4-3DD7-FA40EB800062}"/>
              </a:ext>
            </a:extLst>
          </p:cNvPr>
          <p:cNvSpPr>
            <a:spLocks noGrp="1"/>
          </p:cNvSpPr>
          <p:nvPr>
            <p:ph type="body" idx="1"/>
          </p:nvPr>
        </p:nvSpPr>
        <p:spPr/>
        <p:txBody>
          <a:bodyPr/>
          <a:lstStyle/>
          <a:p>
            <a:r>
              <a:rPr lang="en-US" dirty="0"/>
              <a:t>Well… what do we compare? </a:t>
            </a:r>
          </a:p>
          <a:p>
            <a:endParaRPr lang="en-US" dirty="0"/>
          </a:p>
          <a:p>
            <a:endParaRPr lang="en-US" dirty="0"/>
          </a:p>
          <a:p>
            <a:r>
              <a:rPr lang="en-US" dirty="0"/>
              <a:t>We compare the true rainfall accumulation to the measured/observed rainfall accumulation… </a:t>
            </a:r>
          </a:p>
          <a:p>
            <a:endParaRPr lang="en-US" dirty="0"/>
          </a:p>
          <a:p>
            <a:endParaRPr lang="en-US" dirty="0"/>
          </a:p>
          <a:p>
            <a:r>
              <a:rPr lang="en-US" dirty="0"/>
              <a:t>Mean squared difference. </a:t>
            </a:r>
          </a:p>
          <a:p>
            <a:endParaRPr lang="en-US" dirty="0"/>
          </a:p>
          <a:p>
            <a:r>
              <a:rPr lang="en-US" dirty="0"/>
              <a:t>Good for checking zeros (true negatives)</a:t>
            </a:r>
          </a:p>
          <a:p>
            <a:r>
              <a:rPr lang="en-US" dirty="0"/>
              <a:t>Good for checking non-zeros (true positives…)</a:t>
            </a:r>
          </a:p>
          <a:p>
            <a:endParaRPr lang="en-US" dirty="0"/>
          </a:p>
          <a:p>
            <a:r>
              <a:rPr lang="en-US" dirty="0"/>
              <a:t>Combines everything in one number… but fine, it’s a standard choice of metric. </a:t>
            </a:r>
          </a:p>
          <a:p>
            <a:endParaRPr lang="en-US" dirty="0"/>
          </a:p>
        </p:txBody>
      </p:sp>
      <p:sp>
        <p:nvSpPr>
          <p:cNvPr id="4" name="Slide Number Placeholder 3">
            <a:extLst>
              <a:ext uri="{FF2B5EF4-FFF2-40B4-BE49-F238E27FC236}">
                <a16:creationId xmlns:a16="http://schemas.microsoft.com/office/drawing/2014/main" id="{A8C6EB30-5488-E63C-76D9-C0034E9D64D4}"/>
              </a:ext>
            </a:extLst>
          </p:cNvPr>
          <p:cNvSpPr>
            <a:spLocks noGrp="1"/>
          </p:cNvSpPr>
          <p:nvPr>
            <p:ph type="sldNum" sz="quarter" idx="5"/>
          </p:nvPr>
        </p:nvSpPr>
        <p:spPr/>
        <p:txBody>
          <a:bodyPr/>
          <a:lstStyle/>
          <a:p>
            <a:fld id="{D6CB6A1C-8D7A-1046-A6DC-FADBB7EDDEA3}" type="slidenum">
              <a:rPr lang="en-US" smtClean="0"/>
              <a:t>9</a:t>
            </a:fld>
            <a:endParaRPr lang="en-US"/>
          </a:p>
        </p:txBody>
      </p:sp>
    </p:spTree>
    <p:extLst>
      <p:ext uri="{BB962C8B-B14F-4D97-AF65-F5344CB8AC3E}">
        <p14:creationId xmlns:p14="http://schemas.microsoft.com/office/powerpoint/2010/main" val="154882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9FDD-7261-0EB1-4D9E-A5F5E1D024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4F52F351-D1A9-9F17-A94D-DC3AD9DED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FFE3F13E-D0A4-102B-8B8B-4652630EBFC1}"/>
              </a:ext>
            </a:extLst>
          </p:cNvPr>
          <p:cNvSpPr>
            <a:spLocks noGrp="1"/>
          </p:cNvSpPr>
          <p:nvPr>
            <p:ph type="dt" sz="half" idx="10"/>
          </p:nvPr>
        </p:nvSpPr>
        <p:spPr/>
        <p:txBody>
          <a:bodyPr/>
          <a:lstStyle/>
          <a:p>
            <a:fld id="{90F590F6-569C-FB43-B59E-A7CD35E593F7}" type="datetime1">
              <a:rPr lang="en-US" smtClean="0"/>
              <a:t>3/14/25</a:t>
            </a:fld>
            <a:endParaRPr lang="en-NL"/>
          </a:p>
        </p:txBody>
      </p:sp>
      <p:sp>
        <p:nvSpPr>
          <p:cNvPr id="5" name="Footer Placeholder 4">
            <a:extLst>
              <a:ext uri="{FF2B5EF4-FFF2-40B4-BE49-F238E27FC236}">
                <a16:creationId xmlns:a16="http://schemas.microsoft.com/office/drawing/2014/main" id="{7311EF10-D92D-8BF5-9DAA-AC98DD89895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9B40C3B-FCD5-CDA5-E17B-C1101D43C23C}"/>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320328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5A37-AF1D-83C2-994E-F8A265F14231}"/>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26854DCD-926F-222C-579D-A549E19F32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CC4C258-D5DF-2F42-2C04-D5705E0CE4C2}"/>
              </a:ext>
            </a:extLst>
          </p:cNvPr>
          <p:cNvSpPr>
            <a:spLocks noGrp="1"/>
          </p:cNvSpPr>
          <p:nvPr>
            <p:ph type="dt" sz="half" idx="10"/>
          </p:nvPr>
        </p:nvSpPr>
        <p:spPr/>
        <p:txBody>
          <a:bodyPr/>
          <a:lstStyle/>
          <a:p>
            <a:fld id="{4AE35C12-3990-BC4A-944B-E8027C60B8B8}" type="datetime1">
              <a:rPr lang="en-US" smtClean="0"/>
              <a:t>3/14/25</a:t>
            </a:fld>
            <a:endParaRPr lang="en-NL"/>
          </a:p>
        </p:txBody>
      </p:sp>
      <p:sp>
        <p:nvSpPr>
          <p:cNvPr id="5" name="Footer Placeholder 4">
            <a:extLst>
              <a:ext uri="{FF2B5EF4-FFF2-40B4-BE49-F238E27FC236}">
                <a16:creationId xmlns:a16="http://schemas.microsoft.com/office/drawing/2014/main" id="{AE0157E1-8452-10EF-2814-039E505ECFE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B00D15C-BEF1-5696-1A73-C80A8B9DB514}"/>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429489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98DC4-05B0-A142-581F-7A228EA29D0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8185CA5-E412-1659-1320-8D0B3401F36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E8BBEE4-D930-12DB-FFDD-19E04C7B43A4}"/>
              </a:ext>
            </a:extLst>
          </p:cNvPr>
          <p:cNvSpPr>
            <a:spLocks noGrp="1"/>
          </p:cNvSpPr>
          <p:nvPr>
            <p:ph type="dt" sz="half" idx="10"/>
          </p:nvPr>
        </p:nvSpPr>
        <p:spPr/>
        <p:txBody>
          <a:bodyPr/>
          <a:lstStyle/>
          <a:p>
            <a:fld id="{081D9975-3AD4-334B-A066-28AF0DD802F8}" type="datetime1">
              <a:rPr lang="en-US" smtClean="0"/>
              <a:t>3/14/25</a:t>
            </a:fld>
            <a:endParaRPr lang="en-NL"/>
          </a:p>
        </p:txBody>
      </p:sp>
      <p:sp>
        <p:nvSpPr>
          <p:cNvPr id="5" name="Footer Placeholder 4">
            <a:extLst>
              <a:ext uri="{FF2B5EF4-FFF2-40B4-BE49-F238E27FC236}">
                <a16:creationId xmlns:a16="http://schemas.microsoft.com/office/drawing/2014/main" id="{198E3CCB-781C-126C-5155-38D8EB0FEBB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48288C-4A67-C68F-FE9F-48004D611B44}"/>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203316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684A-F5AD-7C95-C900-708D72912695}"/>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BD6459E9-7176-F677-C7D7-99F006CA25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BA7F97F-F6B0-5AE7-2577-DFD449701C0E}"/>
              </a:ext>
            </a:extLst>
          </p:cNvPr>
          <p:cNvSpPr>
            <a:spLocks noGrp="1"/>
          </p:cNvSpPr>
          <p:nvPr>
            <p:ph type="dt" sz="half" idx="10"/>
          </p:nvPr>
        </p:nvSpPr>
        <p:spPr/>
        <p:txBody>
          <a:bodyPr/>
          <a:lstStyle/>
          <a:p>
            <a:fld id="{B2DC7618-77CB-654B-876C-26168EE43100}" type="datetime1">
              <a:rPr lang="en-US" smtClean="0"/>
              <a:t>3/14/25</a:t>
            </a:fld>
            <a:endParaRPr lang="en-NL"/>
          </a:p>
        </p:txBody>
      </p:sp>
      <p:sp>
        <p:nvSpPr>
          <p:cNvPr id="5" name="Footer Placeholder 4">
            <a:extLst>
              <a:ext uri="{FF2B5EF4-FFF2-40B4-BE49-F238E27FC236}">
                <a16:creationId xmlns:a16="http://schemas.microsoft.com/office/drawing/2014/main" id="{BE600F1F-5D65-53BE-CBB9-8BF999B3C32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51EB420-75B2-11FE-0311-03DF413EBB60}"/>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294045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EE1C-5162-0088-636F-168919BABF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D119EDEF-E2D7-3369-4C69-DB57848E06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27F82A-239B-DA15-4F65-45EF63A75114}"/>
              </a:ext>
            </a:extLst>
          </p:cNvPr>
          <p:cNvSpPr>
            <a:spLocks noGrp="1"/>
          </p:cNvSpPr>
          <p:nvPr>
            <p:ph type="dt" sz="half" idx="10"/>
          </p:nvPr>
        </p:nvSpPr>
        <p:spPr/>
        <p:txBody>
          <a:bodyPr/>
          <a:lstStyle/>
          <a:p>
            <a:fld id="{49A16C4C-35C3-DB46-8AE3-C20768AADB02}" type="datetime1">
              <a:rPr lang="en-US" smtClean="0"/>
              <a:t>3/14/25</a:t>
            </a:fld>
            <a:endParaRPr lang="en-NL"/>
          </a:p>
        </p:txBody>
      </p:sp>
      <p:sp>
        <p:nvSpPr>
          <p:cNvPr id="5" name="Footer Placeholder 4">
            <a:extLst>
              <a:ext uri="{FF2B5EF4-FFF2-40B4-BE49-F238E27FC236}">
                <a16:creationId xmlns:a16="http://schemas.microsoft.com/office/drawing/2014/main" id="{CE117FE4-FA42-58B6-4985-DF75C31B5B6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931B72C8-9417-5F1D-1DBF-96350F2E45CB}"/>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26714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934B-275A-8639-C3B0-DFBDD012A1A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EFBD7EC8-E8D9-0290-BB86-09EF51BE02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44376F50-E3E2-3E97-7F55-067F530BB4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62B03F9B-B4EF-FFD0-E6CD-A7179966D7B4}"/>
              </a:ext>
            </a:extLst>
          </p:cNvPr>
          <p:cNvSpPr>
            <a:spLocks noGrp="1"/>
          </p:cNvSpPr>
          <p:nvPr>
            <p:ph type="dt" sz="half" idx="10"/>
          </p:nvPr>
        </p:nvSpPr>
        <p:spPr/>
        <p:txBody>
          <a:bodyPr/>
          <a:lstStyle/>
          <a:p>
            <a:fld id="{B3A8B6F0-BA4B-6848-8C91-229C1F8E2FD0}" type="datetime1">
              <a:rPr lang="en-US" smtClean="0"/>
              <a:t>3/14/25</a:t>
            </a:fld>
            <a:endParaRPr lang="en-NL"/>
          </a:p>
        </p:txBody>
      </p:sp>
      <p:sp>
        <p:nvSpPr>
          <p:cNvPr id="6" name="Footer Placeholder 5">
            <a:extLst>
              <a:ext uri="{FF2B5EF4-FFF2-40B4-BE49-F238E27FC236}">
                <a16:creationId xmlns:a16="http://schemas.microsoft.com/office/drawing/2014/main" id="{E5E4EE3F-AA30-A7E3-B3A7-8FF9113765F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58D6C5C-0495-792C-D6D3-FCBE0BB890A6}"/>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300552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775C-BCCC-C368-7FE4-119B3EBA3C94}"/>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62C5A45-5A4E-53C6-4434-04586D7E5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4C6E16F-91C3-A622-8D42-91B585F7252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3E2F665-7255-B93A-918D-CEE466586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985A63-1D4E-3D22-96F8-9693FB7AEF3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32C5F73-5815-C53B-A18A-5D6CA20479E6}"/>
              </a:ext>
            </a:extLst>
          </p:cNvPr>
          <p:cNvSpPr>
            <a:spLocks noGrp="1"/>
          </p:cNvSpPr>
          <p:nvPr>
            <p:ph type="dt" sz="half" idx="10"/>
          </p:nvPr>
        </p:nvSpPr>
        <p:spPr/>
        <p:txBody>
          <a:bodyPr/>
          <a:lstStyle/>
          <a:p>
            <a:fld id="{18694B84-1C95-494C-80CD-01C1A1131426}" type="datetime1">
              <a:rPr lang="en-US" smtClean="0"/>
              <a:t>3/14/25</a:t>
            </a:fld>
            <a:endParaRPr lang="en-NL"/>
          </a:p>
        </p:txBody>
      </p:sp>
      <p:sp>
        <p:nvSpPr>
          <p:cNvPr id="8" name="Footer Placeholder 7">
            <a:extLst>
              <a:ext uri="{FF2B5EF4-FFF2-40B4-BE49-F238E27FC236}">
                <a16:creationId xmlns:a16="http://schemas.microsoft.com/office/drawing/2014/main" id="{44F2A0C3-F41E-AB74-BDD2-C412B9A46096}"/>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6887C56C-6172-EFA3-0D30-9CC2F24FC9CD}"/>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172778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9C8C-1A36-19A1-94FF-361261AA5D34}"/>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1C195742-E053-8633-5ED0-A0CFCE849B2E}"/>
              </a:ext>
            </a:extLst>
          </p:cNvPr>
          <p:cNvSpPr>
            <a:spLocks noGrp="1"/>
          </p:cNvSpPr>
          <p:nvPr>
            <p:ph type="dt" sz="half" idx="10"/>
          </p:nvPr>
        </p:nvSpPr>
        <p:spPr/>
        <p:txBody>
          <a:bodyPr/>
          <a:lstStyle/>
          <a:p>
            <a:fld id="{44A241FC-D138-474F-95FC-7D2AD13F12BC}" type="datetime1">
              <a:rPr lang="en-US" smtClean="0"/>
              <a:t>3/14/25</a:t>
            </a:fld>
            <a:endParaRPr lang="en-NL"/>
          </a:p>
        </p:txBody>
      </p:sp>
      <p:sp>
        <p:nvSpPr>
          <p:cNvPr id="4" name="Footer Placeholder 3">
            <a:extLst>
              <a:ext uri="{FF2B5EF4-FFF2-40B4-BE49-F238E27FC236}">
                <a16:creationId xmlns:a16="http://schemas.microsoft.com/office/drawing/2014/main" id="{7C5356DF-0E0D-A423-310D-9C06A868C47E}"/>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5A901275-2E36-07F2-B06E-4295DF27B1B1}"/>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399343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2CE2FF-A39B-47A5-AF78-AFA2D3713466}"/>
              </a:ext>
            </a:extLst>
          </p:cNvPr>
          <p:cNvSpPr>
            <a:spLocks noGrp="1"/>
          </p:cNvSpPr>
          <p:nvPr>
            <p:ph type="dt" sz="half" idx="10"/>
          </p:nvPr>
        </p:nvSpPr>
        <p:spPr/>
        <p:txBody>
          <a:bodyPr/>
          <a:lstStyle/>
          <a:p>
            <a:fld id="{CD87E17E-38E9-D54A-B70D-D442A0239689}" type="datetime1">
              <a:rPr lang="en-US" smtClean="0"/>
              <a:t>3/14/25</a:t>
            </a:fld>
            <a:endParaRPr lang="en-NL"/>
          </a:p>
        </p:txBody>
      </p:sp>
      <p:sp>
        <p:nvSpPr>
          <p:cNvPr id="3" name="Footer Placeholder 2">
            <a:extLst>
              <a:ext uri="{FF2B5EF4-FFF2-40B4-BE49-F238E27FC236}">
                <a16:creationId xmlns:a16="http://schemas.microsoft.com/office/drawing/2014/main" id="{F3237513-8BB5-0AFB-A720-D69E79FEDEE8}"/>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FA5EB93-282A-6506-ADC1-A94C6C43DE4B}"/>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356678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A92E-B596-6705-81D2-F39C53A119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6FD2E437-C6AB-3F00-0B9C-595D098A29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82958913-42DE-4FFF-907F-78CF80B3B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FE59A8-0750-04FB-07EC-62C32F58106A}"/>
              </a:ext>
            </a:extLst>
          </p:cNvPr>
          <p:cNvSpPr>
            <a:spLocks noGrp="1"/>
          </p:cNvSpPr>
          <p:nvPr>
            <p:ph type="dt" sz="half" idx="10"/>
          </p:nvPr>
        </p:nvSpPr>
        <p:spPr/>
        <p:txBody>
          <a:bodyPr/>
          <a:lstStyle/>
          <a:p>
            <a:fld id="{0F0A3531-73EE-2742-A283-201E6C2A6B60}" type="datetime1">
              <a:rPr lang="en-US" smtClean="0"/>
              <a:t>3/14/25</a:t>
            </a:fld>
            <a:endParaRPr lang="en-NL"/>
          </a:p>
        </p:txBody>
      </p:sp>
      <p:sp>
        <p:nvSpPr>
          <p:cNvPr id="6" name="Footer Placeholder 5">
            <a:extLst>
              <a:ext uri="{FF2B5EF4-FFF2-40B4-BE49-F238E27FC236}">
                <a16:creationId xmlns:a16="http://schemas.microsoft.com/office/drawing/2014/main" id="{2A3EDA1F-6CC3-0678-871D-F62CB31DE3BF}"/>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00F2E47C-9738-0977-ECC0-53BB32063EA6}"/>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155340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BA6C-3546-3670-2B3E-B29877C231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BEC7650F-3774-437B-1FC3-1F2C23C53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D8348081-DAEA-5B9B-C2C8-B2AF86DAF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70AFE4-0466-3D24-7B3C-23B631A0F505}"/>
              </a:ext>
            </a:extLst>
          </p:cNvPr>
          <p:cNvSpPr>
            <a:spLocks noGrp="1"/>
          </p:cNvSpPr>
          <p:nvPr>
            <p:ph type="dt" sz="half" idx="10"/>
          </p:nvPr>
        </p:nvSpPr>
        <p:spPr/>
        <p:txBody>
          <a:bodyPr/>
          <a:lstStyle/>
          <a:p>
            <a:fld id="{C47D2DB2-41A5-3349-9893-3D7CBCFA5D3E}" type="datetime1">
              <a:rPr lang="en-US" smtClean="0"/>
              <a:t>3/14/25</a:t>
            </a:fld>
            <a:endParaRPr lang="en-NL"/>
          </a:p>
        </p:txBody>
      </p:sp>
      <p:sp>
        <p:nvSpPr>
          <p:cNvPr id="6" name="Footer Placeholder 5">
            <a:extLst>
              <a:ext uri="{FF2B5EF4-FFF2-40B4-BE49-F238E27FC236}">
                <a16:creationId xmlns:a16="http://schemas.microsoft.com/office/drawing/2014/main" id="{7D1DFD25-6221-9EFA-23CA-BA5B41EF87C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36F6D31-C2C5-8F88-88BB-1F066AFA4AD6}"/>
              </a:ext>
            </a:extLst>
          </p:cNvPr>
          <p:cNvSpPr>
            <a:spLocks noGrp="1"/>
          </p:cNvSpPr>
          <p:nvPr>
            <p:ph type="sldNum" sz="quarter" idx="12"/>
          </p:nvPr>
        </p:nvSpPr>
        <p:spPr/>
        <p:txBody>
          <a:bodyPr/>
          <a:lstStyle/>
          <a:p>
            <a:fld id="{75C50337-1371-0546-9D17-BFD3D97E9085}" type="slidenum">
              <a:rPr lang="en-NL" smtClean="0"/>
              <a:t>‹#›</a:t>
            </a:fld>
            <a:endParaRPr lang="en-NL"/>
          </a:p>
        </p:txBody>
      </p:sp>
    </p:spTree>
    <p:extLst>
      <p:ext uri="{BB962C8B-B14F-4D97-AF65-F5344CB8AC3E}">
        <p14:creationId xmlns:p14="http://schemas.microsoft.com/office/powerpoint/2010/main" val="308190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AE168-64BA-843E-86A0-BFDDA8BB8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6C166603-72CD-2B7A-7A7C-B75071CB3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060999F4-D22F-4E20-6C0A-A0855A34D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6A20D6-62E6-5F4A-899D-67008404F98B}" type="datetime1">
              <a:rPr lang="en-US" smtClean="0"/>
              <a:t>3/14/25</a:t>
            </a:fld>
            <a:endParaRPr lang="en-NL"/>
          </a:p>
        </p:txBody>
      </p:sp>
      <p:sp>
        <p:nvSpPr>
          <p:cNvPr id="5" name="Footer Placeholder 4">
            <a:extLst>
              <a:ext uri="{FF2B5EF4-FFF2-40B4-BE49-F238E27FC236}">
                <a16:creationId xmlns:a16="http://schemas.microsoft.com/office/drawing/2014/main" id="{D3F24A2B-5FE1-DFCA-9613-93A5F326B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L"/>
          </a:p>
        </p:txBody>
      </p:sp>
      <p:sp>
        <p:nvSpPr>
          <p:cNvPr id="6" name="Slide Number Placeholder 5">
            <a:extLst>
              <a:ext uri="{FF2B5EF4-FFF2-40B4-BE49-F238E27FC236}">
                <a16:creationId xmlns:a16="http://schemas.microsoft.com/office/drawing/2014/main" id="{44FC9144-0D60-90C5-4FF3-5693FBECB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C50337-1371-0546-9D17-BFD3D97E9085}" type="slidenum">
              <a:rPr lang="en-NL" smtClean="0"/>
              <a:t>‹#›</a:t>
            </a:fld>
            <a:endParaRPr lang="en-NL"/>
          </a:p>
        </p:txBody>
      </p:sp>
    </p:spTree>
    <p:extLst>
      <p:ext uri="{BB962C8B-B14F-4D97-AF65-F5344CB8AC3E}">
        <p14:creationId xmlns:p14="http://schemas.microsoft.com/office/powerpoint/2010/main" val="651063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emf"/><Relationship Id="rId10" Type="http://schemas.openxmlformats.org/officeDocument/2006/relationships/image" Target="../media/image33.svg"/><Relationship Id="rId4" Type="http://schemas.openxmlformats.org/officeDocument/2006/relationships/image" Target="../media/image27.emf"/><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66472CCB-229D-2BCC-D066-A3A19165E0AC}"/>
              </a:ext>
            </a:extLst>
          </p:cNvPr>
          <p:cNvPicPr>
            <a:picLocks noChangeAspect="1"/>
          </p:cNvPicPr>
          <p:nvPr/>
        </p:nvPicPr>
        <p:blipFill>
          <a:blip r:embed="rId3"/>
          <a:stretch>
            <a:fillRect/>
          </a:stretch>
        </p:blipFill>
        <p:spPr>
          <a:xfrm>
            <a:off x="7162800" y="3001527"/>
            <a:ext cx="5029200" cy="3856473"/>
          </a:xfrm>
          <a:prstGeom prst="rect">
            <a:avLst/>
          </a:prstGeom>
        </p:spPr>
      </p:pic>
      <p:sp>
        <p:nvSpPr>
          <p:cNvPr id="2" name="Title 1">
            <a:extLst>
              <a:ext uri="{FF2B5EF4-FFF2-40B4-BE49-F238E27FC236}">
                <a16:creationId xmlns:a16="http://schemas.microsoft.com/office/drawing/2014/main" id="{1CC674AF-8C3B-FCF4-C139-195B3FDFBA18}"/>
              </a:ext>
            </a:extLst>
          </p:cNvPr>
          <p:cNvSpPr>
            <a:spLocks noGrp="1"/>
          </p:cNvSpPr>
          <p:nvPr>
            <p:ph type="ctrTitle"/>
          </p:nvPr>
        </p:nvSpPr>
        <p:spPr>
          <a:xfrm>
            <a:off x="1161534" y="1350335"/>
            <a:ext cx="9868930" cy="1000710"/>
          </a:xfrm>
        </p:spPr>
        <p:txBody>
          <a:bodyPr>
            <a:normAutofit/>
          </a:bodyPr>
          <a:lstStyle/>
          <a:p>
            <a:r>
              <a:rPr lang="en-US" sz="5400" dirty="0">
                <a:latin typeface="Avenir Book" panose="02000503020000020003" pitchFamily="2" charset="0"/>
              </a:rPr>
              <a:t>Towards smarter weather radar</a:t>
            </a:r>
          </a:p>
        </p:txBody>
      </p:sp>
      <p:sp>
        <p:nvSpPr>
          <p:cNvPr id="3" name="Subtitle 2">
            <a:extLst>
              <a:ext uri="{FF2B5EF4-FFF2-40B4-BE49-F238E27FC236}">
                <a16:creationId xmlns:a16="http://schemas.microsoft.com/office/drawing/2014/main" id="{0AC65D39-F7F4-FB24-1796-F30D85AAE325}"/>
              </a:ext>
            </a:extLst>
          </p:cNvPr>
          <p:cNvSpPr>
            <a:spLocks noGrp="1"/>
          </p:cNvSpPr>
          <p:nvPr>
            <p:ph type="subTitle" idx="1"/>
          </p:nvPr>
        </p:nvSpPr>
        <p:spPr>
          <a:xfrm>
            <a:off x="2234129" y="2601119"/>
            <a:ext cx="7723739" cy="1655762"/>
          </a:xfrm>
        </p:spPr>
        <p:txBody>
          <a:bodyPr/>
          <a:lstStyle/>
          <a:p>
            <a:r>
              <a:rPr lang="en-US" dirty="0">
                <a:latin typeface="Avenir Book" panose="02000503020000020003" pitchFamily="2" charset="0"/>
              </a:rPr>
              <a:t>A simulation study on adaptive scanning strategies for improved precipitation monitoring and forecasting</a:t>
            </a:r>
          </a:p>
        </p:txBody>
      </p:sp>
      <p:pic>
        <p:nvPicPr>
          <p:cNvPr id="7" name="Picture 6">
            <a:extLst>
              <a:ext uri="{FF2B5EF4-FFF2-40B4-BE49-F238E27FC236}">
                <a16:creationId xmlns:a16="http://schemas.microsoft.com/office/drawing/2014/main" id="{C4F2EE27-D144-7864-C6C5-6E8BABB5DB75}"/>
              </a:ext>
            </a:extLst>
          </p:cNvPr>
          <p:cNvPicPr>
            <a:picLocks noChangeAspect="1"/>
          </p:cNvPicPr>
          <p:nvPr/>
        </p:nvPicPr>
        <p:blipFill>
          <a:blip r:embed="rId4"/>
          <a:stretch>
            <a:fillRect/>
          </a:stretch>
        </p:blipFill>
        <p:spPr>
          <a:xfrm>
            <a:off x="203067" y="5308600"/>
            <a:ext cx="3068052" cy="1439333"/>
          </a:xfrm>
          <a:prstGeom prst="rect">
            <a:avLst/>
          </a:prstGeom>
        </p:spPr>
      </p:pic>
      <p:sp>
        <p:nvSpPr>
          <p:cNvPr id="9" name="TextBox 8">
            <a:extLst>
              <a:ext uri="{FF2B5EF4-FFF2-40B4-BE49-F238E27FC236}">
                <a16:creationId xmlns:a16="http://schemas.microsoft.com/office/drawing/2014/main" id="{110D501B-5F4C-78EB-3414-016F6D325186}"/>
              </a:ext>
            </a:extLst>
          </p:cNvPr>
          <p:cNvSpPr txBox="1"/>
          <p:nvPr/>
        </p:nvSpPr>
        <p:spPr>
          <a:xfrm>
            <a:off x="5854700" y="113950"/>
            <a:ext cx="6305023" cy="738664"/>
          </a:xfrm>
          <a:prstGeom prst="rect">
            <a:avLst/>
          </a:prstGeom>
          <a:noFill/>
        </p:spPr>
        <p:txBody>
          <a:bodyPr wrap="square" rtlCol="0">
            <a:spAutoFit/>
          </a:bodyPr>
          <a:lstStyle/>
          <a:p>
            <a:pPr algn="r"/>
            <a:r>
              <a:rPr lang="en-US" sz="1400" dirty="0">
                <a:latin typeface="Courier New" panose="02070309020205020404" pitchFamily="49" charset="0"/>
                <a:cs typeface="Courier New" panose="02070309020205020404" pitchFamily="49" charset="0"/>
              </a:rPr>
              <a:t>Shafi Sardar // Marc </a:t>
            </a:r>
            <a:r>
              <a:rPr lang="en-US" sz="1400" dirty="0" err="1">
                <a:latin typeface="Courier New" panose="02070309020205020404" pitchFamily="49" charset="0"/>
                <a:cs typeface="Courier New" panose="02070309020205020404" pitchFamily="49" charset="0"/>
              </a:rPr>
              <a:t>Schleiss</a:t>
            </a:r>
            <a:endParaRPr lang="en-US" sz="1400" dirty="0">
              <a:latin typeface="Courier New" panose="02070309020205020404" pitchFamily="49" charset="0"/>
              <a:cs typeface="Courier New" panose="02070309020205020404" pitchFamily="49" charset="0"/>
            </a:endParaRPr>
          </a:p>
          <a:p>
            <a:pPr algn="r"/>
            <a:r>
              <a:rPr lang="en-US" sz="1400" dirty="0">
                <a:latin typeface="Courier New" panose="02070309020205020404" pitchFamily="49" charset="0"/>
                <a:cs typeface="Courier New" panose="02070309020205020404" pitchFamily="49" charset="0"/>
              </a:rPr>
              <a:t>Dept. of Geoscience and Remote sensing</a:t>
            </a:r>
          </a:p>
          <a:p>
            <a:pPr algn="r"/>
            <a:r>
              <a:rPr lang="en-US" sz="1400" dirty="0">
                <a:latin typeface="Courier New" panose="02070309020205020404" pitchFamily="49" charset="0"/>
                <a:cs typeface="Courier New" panose="02070309020205020404" pitchFamily="49" charset="0"/>
              </a:rPr>
              <a:t>Faculty of Civil Engineering and Geoscience</a:t>
            </a:r>
          </a:p>
        </p:txBody>
      </p:sp>
      <p:sp>
        <p:nvSpPr>
          <p:cNvPr id="4" name="TextBox 3">
            <a:extLst>
              <a:ext uri="{FF2B5EF4-FFF2-40B4-BE49-F238E27FC236}">
                <a16:creationId xmlns:a16="http://schemas.microsoft.com/office/drawing/2014/main" id="{BA0BF853-00C9-409A-2523-433ADA55547F}"/>
              </a:ext>
            </a:extLst>
          </p:cNvPr>
          <p:cNvSpPr txBox="1"/>
          <p:nvPr/>
        </p:nvSpPr>
        <p:spPr>
          <a:xfrm>
            <a:off x="187971" y="113950"/>
            <a:ext cx="4092315" cy="307777"/>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PrePEP</a:t>
            </a:r>
            <a:r>
              <a:rPr lang="en-US" sz="1400" dirty="0">
                <a:latin typeface="Courier New" panose="02070309020205020404" pitchFamily="49" charset="0"/>
                <a:cs typeface="Courier New" panose="02070309020205020404" pitchFamily="49" charset="0"/>
              </a:rPr>
              <a:t> // 20-03-2025</a:t>
            </a:r>
          </a:p>
        </p:txBody>
      </p:sp>
    </p:spTree>
    <p:extLst>
      <p:ext uri="{BB962C8B-B14F-4D97-AF65-F5344CB8AC3E}">
        <p14:creationId xmlns:p14="http://schemas.microsoft.com/office/powerpoint/2010/main" val="352970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2346-6076-BFD1-2672-AEAF55644B8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03169D3-3459-FAFE-114A-9D55B1068194}"/>
              </a:ext>
            </a:extLst>
          </p:cNvPr>
          <p:cNvSpPr>
            <a:spLocks noGrp="1"/>
          </p:cNvSpPr>
          <p:nvPr>
            <p:ph type="title"/>
          </p:nvPr>
        </p:nvSpPr>
        <p:spPr>
          <a:xfrm>
            <a:off x="838200" y="365125"/>
            <a:ext cx="8935995" cy="1325563"/>
          </a:xfrm>
        </p:spPr>
        <p:txBody>
          <a:bodyPr/>
          <a:lstStyle/>
          <a:p>
            <a:r>
              <a:rPr lang="nl-NL" dirty="0" err="1">
                <a:latin typeface="Avenir Book" panose="02000503020000020003" pitchFamily="2" charset="0"/>
              </a:rPr>
              <a:t>Simulation</a:t>
            </a:r>
            <a:r>
              <a:rPr lang="nl-NL" dirty="0">
                <a:latin typeface="Avenir Book" panose="02000503020000020003" pitchFamily="2" charset="0"/>
              </a:rPr>
              <a:t> </a:t>
            </a:r>
            <a:r>
              <a:rPr lang="nl-NL" dirty="0" err="1">
                <a:latin typeface="Avenir Book" panose="02000503020000020003" pitchFamily="2" charset="0"/>
              </a:rPr>
              <a:t>result</a:t>
            </a:r>
            <a:endParaRPr lang="en-NL">
              <a:latin typeface="Avenir Book" panose="02000503020000020003" pitchFamily="2" charset="0"/>
            </a:endParaRPr>
          </a:p>
        </p:txBody>
      </p:sp>
      <p:pic>
        <p:nvPicPr>
          <p:cNvPr id="3" name="Picture 2" descr="A graph of a function of a speed&#10;&#10;AI-generated content may be incorrect.">
            <a:extLst>
              <a:ext uri="{FF2B5EF4-FFF2-40B4-BE49-F238E27FC236}">
                <a16:creationId xmlns:a16="http://schemas.microsoft.com/office/drawing/2014/main" id="{4A04A319-647E-46A5-8D87-0A3980D658B5}"/>
              </a:ext>
            </a:extLst>
          </p:cNvPr>
          <p:cNvPicPr>
            <a:picLocks noChangeAspect="1"/>
          </p:cNvPicPr>
          <p:nvPr/>
        </p:nvPicPr>
        <p:blipFill>
          <a:blip r:embed="rId3">
            <a:extLst>
              <a:ext uri="{28A0092B-C50C-407E-A947-70E740481C1C}">
                <a14:useLocalDpi xmlns:a14="http://schemas.microsoft.com/office/drawing/2010/main" val="0"/>
              </a:ext>
            </a:extLst>
          </a:blip>
          <a:srcRect r="49333"/>
          <a:stretch/>
        </p:blipFill>
        <p:spPr>
          <a:xfrm>
            <a:off x="457199" y="1533295"/>
            <a:ext cx="5414768" cy="4598461"/>
          </a:xfrm>
          <a:prstGeom prst="rect">
            <a:avLst/>
          </a:prstGeom>
        </p:spPr>
      </p:pic>
      <p:sp>
        <p:nvSpPr>
          <p:cNvPr id="4" name="TextBox 3">
            <a:extLst>
              <a:ext uri="{FF2B5EF4-FFF2-40B4-BE49-F238E27FC236}">
                <a16:creationId xmlns:a16="http://schemas.microsoft.com/office/drawing/2014/main" id="{9CA086A0-0CB6-14AC-967F-F5F4E1888965}"/>
              </a:ext>
            </a:extLst>
          </p:cNvPr>
          <p:cNvSpPr txBox="1"/>
          <p:nvPr/>
        </p:nvSpPr>
        <p:spPr>
          <a:xfrm>
            <a:off x="6326660" y="4696552"/>
            <a:ext cx="5408141" cy="646331"/>
          </a:xfrm>
          <a:prstGeom prst="rect">
            <a:avLst/>
          </a:prstGeom>
          <a:noFill/>
        </p:spPr>
        <p:txBody>
          <a:bodyPr wrap="square" rtlCol="0">
            <a:spAutoFit/>
          </a:bodyPr>
          <a:lstStyle/>
          <a:p>
            <a:pPr marL="285750" indent="-285750">
              <a:buFont typeface="Arial" panose="020B0604020202020204" pitchFamily="34" charset="0"/>
              <a:buChar char="•"/>
            </a:pPr>
            <a:r>
              <a:rPr lang="en-US" i="1" dirty="0">
                <a:latin typeface="Avenir Book Oblique" panose="02000503020000020003" pitchFamily="2" charset="0"/>
              </a:rPr>
              <a:t>Balance between the measurement noise</a:t>
            </a:r>
          </a:p>
          <a:p>
            <a:pPr lvl="1"/>
            <a:r>
              <a:rPr lang="en-US" i="1" dirty="0">
                <a:latin typeface="Avenir Book Oblique" panose="02000503020000020003" pitchFamily="2" charset="0"/>
              </a:rPr>
              <a:t>	            and the observation frequency </a:t>
            </a:r>
          </a:p>
        </p:txBody>
      </p:sp>
      <p:sp>
        <p:nvSpPr>
          <p:cNvPr id="2" name="Slide Number Placeholder 1">
            <a:extLst>
              <a:ext uri="{FF2B5EF4-FFF2-40B4-BE49-F238E27FC236}">
                <a16:creationId xmlns:a16="http://schemas.microsoft.com/office/drawing/2014/main" id="{203E3AFB-C569-6AD9-00E2-DDFB8D8D95E5}"/>
              </a:ext>
            </a:extLst>
          </p:cNvPr>
          <p:cNvSpPr>
            <a:spLocks noGrp="1"/>
          </p:cNvSpPr>
          <p:nvPr>
            <p:ph type="sldNum" sz="quarter" idx="12"/>
          </p:nvPr>
        </p:nvSpPr>
        <p:spPr/>
        <p:txBody>
          <a:bodyPr/>
          <a:lstStyle/>
          <a:p>
            <a:fld id="{75C50337-1371-0546-9D17-BFD3D97E9085}" type="slidenum">
              <a:rPr lang="en-NL" smtClean="0"/>
              <a:t>10</a:t>
            </a:fld>
            <a:endParaRPr lang="en-NL"/>
          </a:p>
        </p:txBody>
      </p:sp>
      <p:pic>
        <p:nvPicPr>
          <p:cNvPr id="7" name="Picture 6">
            <a:extLst>
              <a:ext uri="{FF2B5EF4-FFF2-40B4-BE49-F238E27FC236}">
                <a16:creationId xmlns:a16="http://schemas.microsoft.com/office/drawing/2014/main" id="{72D3010F-1A20-38D9-4DAB-AA5DCE2D3209}"/>
              </a:ext>
            </a:extLst>
          </p:cNvPr>
          <p:cNvPicPr>
            <a:picLocks noChangeAspect="1"/>
          </p:cNvPicPr>
          <p:nvPr/>
        </p:nvPicPr>
        <p:blipFill>
          <a:blip r:embed="rId4"/>
          <a:stretch>
            <a:fillRect/>
          </a:stretch>
        </p:blipFill>
        <p:spPr>
          <a:xfrm rot="162489">
            <a:off x="7036694" y="1783015"/>
            <a:ext cx="3974822" cy="2821210"/>
          </a:xfrm>
          <a:prstGeom prst="rect">
            <a:avLst/>
          </a:prstGeom>
        </p:spPr>
      </p:pic>
      <p:sp>
        <p:nvSpPr>
          <p:cNvPr id="10" name="Donut 9">
            <a:extLst>
              <a:ext uri="{FF2B5EF4-FFF2-40B4-BE49-F238E27FC236}">
                <a16:creationId xmlns:a16="http://schemas.microsoft.com/office/drawing/2014/main" id="{39423B6C-6849-FBC8-12FE-C6B0FE7D2755}"/>
              </a:ext>
            </a:extLst>
          </p:cNvPr>
          <p:cNvSpPr/>
          <p:nvPr/>
        </p:nvSpPr>
        <p:spPr>
          <a:xfrm>
            <a:off x="1648918" y="4403133"/>
            <a:ext cx="1154243" cy="293419"/>
          </a:xfrm>
          <a:prstGeom prst="donut">
            <a:avLst>
              <a:gd name="adj" fmla="val 3205"/>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966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D474-3AD8-B517-8601-A068382E9EC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07875C1-F72C-A1B1-DA06-683B8F3B9A0D}"/>
              </a:ext>
            </a:extLst>
          </p:cNvPr>
          <p:cNvPicPr>
            <a:picLocks noChangeAspect="1"/>
          </p:cNvPicPr>
          <p:nvPr/>
        </p:nvPicPr>
        <p:blipFill>
          <a:blip r:embed="rId3"/>
          <a:srcRect b="11773"/>
          <a:stretch/>
        </p:blipFill>
        <p:spPr>
          <a:xfrm>
            <a:off x="6611550" y="1900665"/>
            <a:ext cx="4842099" cy="4688605"/>
          </a:xfrm>
          <a:prstGeom prst="rect">
            <a:avLst/>
          </a:prstGeom>
        </p:spPr>
      </p:pic>
      <p:sp>
        <p:nvSpPr>
          <p:cNvPr id="6" name="Slide Number Placeholder 5">
            <a:extLst>
              <a:ext uri="{FF2B5EF4-FFF2-40B4-BE49-F238E27FC236}">
                <a16:creationId xmlns:a16="http://schemas.microsoft.com/office/drawing/2014/main" id="{58BA53A1-3535-83FF-B43A-8D3C58EC3F07}"/>
              </a:ext>
            </a:extLst>
          </p:cNvPr>
          <p:cNvSpPr>
            <a:spLocks noGrp="1"/>
          </p:cNvSpPr>
          <p:nvPr>
            <p:ph type="sldNum" sz="quarter" idx="12"/>
          </p:nvPr>
        </p:nvSpPr>
        <p:spPr/>
        <p:txBody>
          <a:bodyPr/>
          <a:lstStyle/>
          <a:p>
            <a:fld id="{75C50337-1371-0546-9D17-BFD3D97E9085}" type="slidenum">
              <a:rPr lang="en-NL" smtClean="0"/>
              <a:t>11</a:t>
            </a:fld>
            <a:endParaRPr lang="en-NL"/>
          </a:p>
        </p:txBody>
      </p:sp>
      <p:sp>
        <p:nvSpPr>
          <p:cNvPr id="2" name="Title 1">
            <a:extLst>
              <a:ext uri="{FF2B5EF4-FFF2-40B4-BE49-F238E27FC236}">
                <a16:creationId xmlns:a16="http://schemas.microsoft.com/office/drawing/2014/main" id="{D6751689-8C81-06F7-DB3A-1ADFBCC4D8F9}"/>
              </a:ext>
            </a:extLst>
          </p:cNvPr>
          <p:cNvSpPr>
            <a:spLocks noGrp="1"/>
          </p:cNvSpPr>
          <p:nvPr>
            <p:ph type="title"/>
          </p:nvPr>
        </p:nvSpPr>
        <p:spPr>
          <a:xfrm>
            <a:off x="838200" y="317521"/>
            <a:ext cx="10515600" cy="1325563"/>
          </a:xfrm>
        </p:spPr>
        <p:txBody>
          <a:bodyPr/>
          <a:lstStyle/>
          <a:p>
            <a:r>
              <a:rPr lang="en-US" dirty="0">
                <a:latin typeface="Avenir Book" panose="02000503020000020003" pitchFamily="2" charset="0"/>
              </a:rPr>
              <a:t>Variable rotation speed </a:t>
            </a:r>
          </a:p>
        </p:txBody>
      </p:sp>
      <p:sp>
        <p:nvSpPr>
          <p:cNvPr id="8" name="Content Placeholder 2">
            <a:extLst>
              <a:ext uri="{FF2B5EF4-FFF2-40B4-BE49-F238E27FC236}">
                <a16:creationId xmlns:a16="http://schemas.microsoft.com/office/drawing/2014/main" id="{34275C85-58A4-7EFE-D912-4A69939F1EE5}"/>
              </a:ext>
            </a:extLst>
          </p:cNvPr>
          <p:cNvSpPr>
            <a:spLocks noGrp="1"/>
          </p:cNvSpPr>
          <p:nvPr>
            <p:ph idx="1"/>
          </p:nvPr>
        </p:nvSpPr>
        <p:spPr>
          <a:xfrm>
            <a:off x="651088" y="1582086"/>
            <a:ext cx="10515600" cy="551499"/>
          </a:xfrm>
        </p:spPr>
        <p:txBody>
          <a:bodyPr>
            <a:normAutofit/>
          </a:bodyPr>
          <a:lstStyle/>
          <a:p>
            <a:pPr marL="0" indent="0">
              <a:buNone/>
            </a:pPr>
            <a:r>
              <a:rPr lang="en-US" i="1" dirty="0">
                <a:latin typeface="Avenir Book Oblique" panose="02000503020000020003" pitchFamily="2" charset="0"/>
              </a:rPr>
              <a:t>Go slow if you see rain, go fast if you do not</a:t>
            </a:r>
          </a:p>
          <a:p>
            <a:pPr marL="0" indent="0">
              <a:buNone/>
            </a:pPr>
            <a:endParaRPr lang="en-US" i="1" dirty="0">
              <a:latin typeface="Avenir Book Oblique" panose="02000503020000020003" pitchFamily="2" charset="0"/>
            </a:endParaRPr>
          </a:p>
        </p:txBody>
      </p:sp>
      <p:pic>
        <p:nvPicPr>
          <p:cNvPr id="9" name="Content Placeholder 5">
            <a:extLst>
              <a:ext uri="{FF2B5EF4-FFF2-40B4-BE49-F238E27FC236}">
                <a16:creationId xmlns:a16="http://schemas.microsoft.com/office/drawing/2014/main" id="{0B15AD4B-C309-1582-1343-B9E2DC89E6C5}"/>
              </a:ext>
            </a:extLst>
          </p:cNvPr>
          <p:cNvPicPr>
            <a:picLocks noChangeAspect="1"/>
          </p:cNvPicPr>
          <p:nvPr/>
        </p:nvPicPr>
        <p:blipFill>
          <a:blip r:embed="rId4"/>
          <a:srcRect t="11407" r="6611" b="8188"/>
          <a:stretch/>
        </p:blipFill>
        <p:spPr>
          <a:xfrm rot="224841">
            <a:off x="419431" y="2183762"/>
            <a:ext cx="4477825" cy="2010569"/>
          </a:xfrm>
          <a:prstGeom prst="rect">
            <a:avLst/>
          </a:prstGeom>
        </p:spPr>
      </p:pic>
      <p:pic>
        <p:nvPicPr>
          <p:cNvPr id="11" name="Picture 10">
            <a:extLst>
              <a:ext uri="{FF2B5EF4-FFF2-40B4-BE49-F238E27FC236}">
                <a16:creationId xmlns:a16="http://schemas.microsoft.com/office/drawing/2014/main" id="{158D3767-03F5-28BE-228B-E5DCDA15D20E}"/>
              </a:ext>
            </a:extLst>
          </p:cNvPr>
          <p:cNvPicPr>
            <a:picLocks noChangeAspect="1"/>
          </p:cNvPicPr>
          <p:nvPr/>
        </p:nvPicPr>
        <p:blipFill>
          <a:blip r:embed="rId5"/>
          <a:srcRect l="6182" t="9561" r="17948" b="54181"/>
          <a:stretch/>
        </p:blipFill>
        <p:spPr>
          <a:xfrm>
            <a:off x="738351" y="4372100"/>
            <a:ext cx="3702571" cy="1120356"/>
          </a:xfrm>
          <a:prstGeom prst="rect">
            <a:avLst/>
          </a:prstGeom>
        </p:spPr>
      </p:pic>
      <p:pic>
        <p:nvPicPr>
          <p:cNvPr id="13" name="Picture 12">
            <a:extLst>
              <a:ext uri="{FF2B5EF4-FFF2-40B4-BE49-F238E27FC236}">
                <a16:creationId xmlns:a16="http://schemas.microsoft.com/office/drawing/2014/main" id="{61478D3A-13C8-538B-0B69-0A1E741546D2}"/>
              </a:ext>
            </a:extLst>
          </p:cNvPr>
          <p:cNvPicPr>
            <a:picLocks noChangeAspect="1"/>
          </p:cNvPicPr>
          <p:nvPr/>
        </p:nvPicPr>
        <p:blipFill>
          <a:blip r:embed="rId5"/>
          <a:srcRect l="6182" t="57478" r="17948" b="10276"/>
          <a:stretch/>
        </p:blipFill>
        <p:spPr>
          <a:xfrm>
            <a:off x="651088" y="5572767"/>
            <a:ext cx="3702571" cy="996347"/>
          </a:xfrm>
          <a:prstGeom prst="rect">
            <a:avLst/>
          </a:prstGeom>
        </p:spPr>
      </p:pic>
    </p:spTree>
    <p:extLst>
      <p:ext uri="{BB962C8B-B14F-4D97-AF65-F5344CB8AC3E}">
        <p14:creationId xmlns:p14="http://schemas.microsoft.com/office/powerpoint/2010/main" val="28392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18A18-B4DA-FD10-9F5F-AFF6EBC1170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2021EE5-F143-69B0-67A6-F3E997386014}"/>
              </a:ext>
            </a:extLst>
          </p:cNvPr>
          <p:cNvPicPr>
            <a:picLocks noChangeAspect="1"/>
          </p:cNvPicPr>
          <p:nvPr/>
        </p:nvPicPr>
        <p:blipFill>
          <a:blip r:embed="rId3"/>
          <a:srcRect b="11773"/>
          <a:stretch/>
        </p:blipFill>
        <p:spPr>
          <a:xfrm>
            <a:off x="6611550" y="1900665"/>
            <a:ext cx="4842099" cy="4688605"/>
          </a:xfrm>
          <a:prstGeom prst="rect">
            <a:avLst/>
          </a:prstGeom>
        </p:spPr>
      </p:pic>
      <p:sp>
        <p:nvSpPr>
          <p:cNvPr id="6" name="Slide Number Placeholder 5">
            <a:extLst>
              <a:ext uri="{FF2B5EF4-FFF2-40B4-BE49-F238E27FC236}">
                <a16:creationId xmlns:a16="http://schemas.microsoft.com/office/drawing/2014/main" id="{EB29A357-8E51-244B-567A-093304CAFDA6}"/>
              </a:ext>
            </a:extLst>
          </p:cNvPr>
          <p:cNvSpPr>
            <a:spLocks noGrp="1"/>
          </p:cNvSpPr>
          <p:nvPr>
            <p:ph type="sldNum" sz="quarter" idx="12"/>
          </p:nvPr>
        </p:nvSpPr>
        <p:spPr/>
        <p:txBody>
          <a:bodyPr/>
          <a:lstStyle/>
          <a:p>
            <a:fld id="{75C50337-1371-0546-9D17-BFD3D97E9085}" type="slidenum">
              <a:rPr lang="en-NL" smtClean="0"/>
              <a:t>12</a:t>
            </a:fld>
            <a:endParaRPr lang="en-NL"/>
          </a:p>
        </p:txBody>
      </p:sp>
      <p:sp>
        <p:nvSpPr>
          <p:cNvPr id="2" name="Title 1">
            <a:extLst>
              <a:ext uri="{FF2B5EF4-FFF2-40B4-BE49-F238E27FC236}">
                <a16:creationId xmlns:a16="http://schemas.microsoft.com/office/drawing/2014/main" id="{66D4BABF-1E44-09E2-A6FA-582A11CDA497}"/>
              </a:ext>
            </a:extLst>
          </p:cNvPr>
          <p:cNvSpPr>
            <a:spLocks noGrp="1"/>
          </p:cNvSpPr>
          <p:nvPr>
            <p:ph type="title"/>
          </p:nvPr>
        </p:nvSpPr>
        <p:spPr>
          <a:xfrm>
            <a:off x="838200" y="317521"/>
            <a:ext cx="10515600" cy="1325563"/>
          </a:xfrm>
        </p:spPr>
        <p:txBody>
          <a:bodyPr/>
          <a:lstStyle/>
          <a:p>
            <a:r>
              <a:rPr lang="en-US" dirty="0">
                <a:latin typeface="Avenir Book" panose="02000503020000020003" pitchFamily="2" charset="0"/>
              </a:rPr>
              <a:t>Variable rotation speed </a:t>
            </a:r>
          </a:p>
        </p:txBody>
      </p:sp>
      <p:sp>
        <p:nvSpPr>
          <p:cNvPr id="8" name="Content Placeholder 2">
            <a:extLst>
              <a:ext uri="{FF2B5EF4-FFF2-40B4-BE49-F238E27FC236}">
                <a16:creationId xmlns:a16="http://schemas.microsoft.com/office/drawing/2014/main" id="{A83FB68D-3C83-E217-C21D-F8FECAD8FA10}"/>
              </a:ext>
            </a:extLst>
          </p:cNvPr>
          <p:cNvSpPr>
            <a:spLocks noGrp="1"/>
          </p:cNvSpPr>
          <p:nvPr>
            <p:ph idx="1"/>
          </p:nvPr>
        </p:nvSpPr>
        <p:spPr>
          <a:xfrm>
            <a:off x="651088" y="1582086"/>
            <a:ext cx="10515600" cy="551499"/>
          </a:xfrm>
        </p:spPr>
        <p:txBody>
          <a:bodyPr>
            <a:normAutofit/>
          </a:bodyPr>
          <a:lstStyle/>
          <a:p>
            <a:pPr marL="0" indent="0">
              <a:buNone/>
            </a:pPr>
            <a:r>
              <a:rPr lang="en-US" i="1" dirty="0">
                <a:latin typeface="Avenir Book Oblique" panose="02000503020000020003" pitchFamily="2" charset="0"/>
              </a:rPr>
              <a:t>Go slow if you see rain, go fast if you do not</a:t>
            </a:r>
          </a:p>
          <a:p>
            <a:pPr marL="0" indent="0">
              <a:buNone/>
            </a:pPr>
            <a:endParaRPr lang="en-US" i="1" dirty="0">
              <a:latin typeface="Avenir Book Oblique" panose="02000503020000020003" pitchFamily="2" charset="0"/>
            </a:endParaRPr>
          </a:p>
        </p:txBody>
      </p:sp>
      <p:pic>
        <p:nvPicPr>
          <p:cNvPr id="3" name="Picture 2" descr="A graph of a function of a speed&#10;&#10;AI-generated content may be incorrect.">
            <a:extLst>
              <a:ext uri="{FF2B5EF4-FFF2-40B4-BE49-F238E27FC236}">
                <a16:creationId xmlns:a16="http://schemas.microsoft.com/office/drawing/2014/main" id="{6C751866-7482-B02B-E56C-62CF52CF00C8}"/>
              </a:ext>
            </a:extLst>
          </p:cNvPr>
          <p:cNvPicPr>
            <a:picLocks noChangeAspect="1"/>
          </p:cNvPicPr>
          <p:nvPr/>
        </p:nvPicPr>
        <p:blipFill>
          <a:blip r:embed="rId4">
            <a:extLst>
              <a:ext uri="{28A0092B-C50C-407E-A947-70E740481C1C}">
                <a14:useLocalDpi xmlns:a14="http://schemas.microsoft.com/office/drawing/2010/main" val="0"/>
              </a:ext>
            </a:extLst>
          </a:blip>
          <a:srcRect l="50930"/>
          <a:stretch/>
        </p:blipFill>
        <p:spPr>
          <a:xfrm>
            <a:off x="651088" y="2133585"/>
            <a:ext cx="5244011" cy="4598460"/>
          </a:xfrm>
          <a:prstGeom prst="rect">
            <a:avLst/>
          </a:prstGeom>
        </p:spPr>
      </p:pic>
    </p:spTree>
    <p:extLst>
      <p:ext uri="{BB962C8B-B14F-4D97-AF65-F5344CB8AC3E}">
        <p14:creationId xmlns:p14="http://schemas.microsoft.com/office/powerpoint/2010/main" val="423531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FED5-AE76-30C4-71CA-351CECC60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5A478-2F71-7327-CF0B-E805F41CE13D}"/>
              </a:ext>
            </a:extLst>
          </p:cNvPr>
          <p:cNvSpPr>
            <a:spLocks noGrp="1"/>
          </p:cNvSpPr>
          <p:nvPr>
            <p:ph type="title"/>
          </p:nvPr>
        </p:nvSpPr>
        <p:spPr/>
        <p:txBody>
          <a:bodyPr/>
          <a:lstStyle/>
          <a:p>
            <a:r>
              <a:rPr lang="en-US" dirty="0">
                <a:latin typeface="Avenir Book" panose="02000503020000020003" pitchFamily="2" charset="0"/>
              </a:rPr>
              <a:t>Conclusions</a:t>
            </a:r>
          </a:p>
        </p:txBody>
      </p:sp>
      <p:sp>
        <p:nvSpPr>
          <p:cNvPr id="3" name="Content Placeholder 2">
            <a:extLst>
              <a:ext uri="{FF2B5EF4-FFF2-40B4-BE49-F238E27FC236}">
                <a16:creationId xmlns:a16="http://schemas.microsoft.com/office/drawing/2014/main" id="{F16A0E41-58E6-ED9F-1E1D-B4390155DBDF}"/>
              </a:ext>
            </a:extLst>
          </p:cNvPr>
          <p:cNvSpPr>
            <a:spLocks noGrp="1"/>
          </p:cNvSpPr>
          <p:nvPr>
            <p:ph idx="1"/>
          </p:nvPr>
        </p:nvSpPr>
        <p:spPr>
          <a:xfrm>
            <a:off x="754833" y="1640086"/>
            <a:ext cx="9497291" cy="4635605"/>
          </a:xfrm>
        </p:spPr>
        <p:txBody>
          <a:bodyPr>
            <a:normAutofit/>
          </a:bodyPr>
          <a:lstStyle/>
          <a:p>
            <a:r>
              <a:rPr lang="en-US" i="1" dirty="0">
                <a:latin typeface="Avenir Book Oblique" panose="02000503020000020003" pitchFamily="2" charset="0"/>
              </a:rPr>
              <a:t>Even a simple case shows us the delicate balance between measurement noise and observation frequency</a:t>
            </a:r>
          </a:p>
          <a:p>
            <a:pPr marL="0" indent="0">
              <a:buNone/>
            </a:pPr>
            <a:endParaRPr lang="en-US" i="1" dirty="0">
              <a:latin typeface="Avenir Book Oblique" panose="02000503020000020003" pitchFamily="2" charset="0"/>
            </a:endParaRPr>
          </a:p>
          <a:p>
            <a:r>
              <a:rPr lang="en-US" i="1" dirty="0">
                <a:latin typeface="Avenir Book Oblique" panose="02000503020000020003" pitchFamily="2" charset="0"/>
              </a:rPr>
              <a:t>More quantitative tests on scanning strategies are required</a:t>
            </a:r>
          </a:p>
          <a:p>
            <a:pPr marL="0" indent="0">
              <a:buNone/>
            </a:pPr>
            <a:endParaRPr lang="en-US" i="1" dirty="0">
              <a:latin typeface="Avenir Book Oblique" panose="02000503020000020003" pitchFamily="2" charset="0"/>
            </a:endParaRPr>
          </a:p>
          <a:p>
            <a:r>
              <a:rPr lang="en-US" i="1" dirty="0">
                <a:latin typeface="Avenir Book Oblique" panose="02000503020000020003" pitchFamily="2" charset="0"/>
              </a:rPr>
              <a:t>A lot of possible improvements: </a:t>
            </a:r>
          </a:p>
          <a:p>
            <a:pPr lvl="1"/>
            <a:r>
              <a:rPr lang="en-US" i="1" dirty="0">
                <a:latin typeface="Avenir Book Oblique" panose="02000503020000020003" pitchFamily="2" charset="0"/>
              </a:rPr>
              <a:t>Multiple radars</a:t>
            </a:r>
          </a:p>
          <a:p>
            <a:pPr lvl="1"/>
            <a:r>
              <a:rPr lang="en-US" i="1" dirty="0">
                <a:latin typeface="Avenir Book Oblique" panose="02000503020000020003" pitchFamily="2" charset="0"/>
              </a:rPr>
              <a:t>Variable rainfall intensity</a:t>
            </a:r>
          </a:p>
          <a:p>
            <a:pPr lvl="1"/>
            <a:r>
              <a:rPr lang="en-US" i="1" dirty="0">
                <a:latin typeface="Avenir Book Oblique" panose="02000503020000020003" pitchFamily="2" charset="0"/>
              </a:rPr>
              <a:t>The vertical dimension</a:t>
            </a:r>
          </a:p>
        </p:txBody>
      </p:sp>
      <p:pic>
        <p:nvPicPr>
          <p:cNvPr id="6" name="Picture 5">
            <a:extLst>
              <a:ext uri="{FF2B5EF4-FFF2-40B4-BE49-F238E27FC236}">
                <a16:creationId xmlns:a16="http://schemas.microsoft.com/office/drawing/2014/main" id="{5EB4EAEF-F165-17E0-C4F2-AA290C56D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131" y="1050341"/>
            <a:ext cx="1527340" cy="1118164"/>
          </a:xfrm>
          <a:prstGeom prst="rect">
            <a:avLst/>
          </a:prstGeom>
        </p:spPr>
      </p:pic>
      <p:pic>
        <p:nvPicPr>
          <p:cNvPr id="8" name="Picture 7">
            <a:extLst>
              <a:ext uri="{FF2B5EF4-FFF2-40B4-BE49-F238E27FC236}">
                <a16:creationId xmlns:a16="http://schemas.microsoft.com/office/drawing/2014/main" id="{19631867-A4F9-5EB2-A7F8-A9A2CEDFE522}"/>
              </a:ext>
            </a:extLst>
          </p:cNvPr>
          <p:cNvPicPr>
            <a:picLocks noChangeAspect="1"/>
          </p:cNvPicPr>
          <p:nvPr/>
        </p:nvPicPr>
        <p:blipFill>
          <a:blip r:embed="rId4"/>
          <a:stretch>
            <a:fillRect/>
          </a:stretch>
        </p:blipFill>
        <p:spPr>
          <a:xfrm>
            <a:off x="10434817" y="2970466"/>
            <a:ext cx="1471922" cy="598748"/>
          </a:xfrm>
          <a:prstGeom prst="rect">
            <a:avLst/>
          </a:prstGeom>
        </p:spPr>
      </p:pic>
      <p:pic>
        <p:nvPicPr>
          <p:cNvPr id="12" name="Picture 11">
            <a:extLst>
              <a:ext uri="{FF2B5EF4-FFF2-40B4-BE49-F238E27FC236}">
                <a16:creationId xmlns:a16="http://schemas.microsoft.com/office/drawing/2014/main" id="{29AE45E1-8E1C-A9C8-5B4C-44BE9084911B}"/>
              </a:ext>
            </a:extLst>
          </p:cNvPr>
          <p:cNvPicPr>
            <a:picLocks noChangeAspect="1"/>
          </p:cNvPicPr>
          <p:nvPr/>
        </p:nvPicPr>
        <p:blipFill>
          <a:blip r:embed="rId5"/>
          <a:stretch>
            <a:fillRect/>
          </a:stretch>
        </p:blipFill>
        <p:spPr>
          <a:xfrm>
            <a:off x="10118822" y="3394531"/>
            <a:ext cx="2103912" cy="1466222"/>
          </a:xfrm>
          <a:prstGeom prst="rect">
            <a:avLst/>
          </a:prstGeom>
        </p:spPr>
      </p:pic>
      <p:pic>
        <p:nvPicPr>
          <p:cNvPr id="14" name="Picture 13" descr="A blue and white logo&#10;&#10;AI-generated content may be incorrect.">
            <a:extLst>
              <a:ext uri="{FF2B5EF4-FFF2-40B4-BE49-F238E27FC236}">
                <a16:creationId xmlns:a16="http://schemas.microsoft.com/office/drawing/2014/main" id="{50606818-5260-DB84-7EE5-4D96A83C7E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7444" y="2213777"/>
            <a:ext cx="1746667" cy="576400"/>
          </a:xfrm>
          <a:prstGeom prst="rect">
            <a:avLst/>
          </a:prstGeom>
        </p:spPr>
      </p:pic>
      <p:pic>
        <p:nvPicPr>
          <p:cNvPr id="16" name="Picture 15" descr="A black background with white text&#10;&#10;AI-generated content may be incorrect.">
            <a:extLst>
              <a:ext uri="{FF2B5EF4-FFF2-40B4-BE49-F238E27FC236}">
                <a16:creationId xmlns:a16="http://schemas.microsoft.com/office/drawing/2014/main" id="{A83C311E-6729-D90F-296B-3B1C1C44EB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8054" y="5906886"/>
            <a:ext cx="2410690" cy="829589"/>
          </a:xfrm>
          <a:prstGeom prst="rect">
            <a:avLst/>
          </a:prstGeom>
        </p:spPr>
      </p:pic>
      <p:pic>
        <p:nvPicPr>
          <p:cNvPr id="18" name="Picture 17">
            <a:extLst>
              <a:ext uri="{FF2B5EF4-FFF2-40B4-BE49-F238E27FC236}">
                <a16:creationId xmlns:a16="http://schemas.microsoft.com/office/drawing/2014/main" id="{C77E26F1-57F6-3605-DB66-6FDCA68937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4817" y="4770535"/>
            <a:ext cx="1471922" cy="187905"/>
          </a:xfrm>
          <a:prstGeom prst="rect">
            <a:avLst/>
          </a:prstGeom>
        </p:spPr>
      </p:pic>
      <p:pic>
        <p:nvPicPr>
          <p:cNvPr id="20" name="Graphic 19">
            <a:extLst>
              <a:ext uri="{FF2B5EF4-FFF2-40B4-BE49-F238E27FC236}">
                <a16:creationId xmlns:a16="http://schemas.microsoft.com/office/drawing/2014/main" id="{2FDC3D5C-13A9-6894-95B1-1442E6A301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33033" y="5179003"/>
            <a:ext cx="1911512" cy="543641"/>
          </a:xfrm>
          <a:prstGeom prst="rect">
            <a:avLst/>
          </a:prstGeom>
        </p:spPr>
      </p:pic>
      <p:pic>
        <p:nvPicPr>
          <p:cNvPr id="22" name="Picture 21" descr="A blue and black swirly design&#10;&#10;AI-generated content may be incorrect.">
            <a:extLst>
              <a:ext uri="{FF2B5EF4-FFF2-40B4-BE49-F238E27FC236}">
                <a16:creationId xmlns:a16="http://schemas.microsoft.com/office/drawing/2014/main" id="{B1736737-8256-CF2B-4BE1-996C87DE21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6344" y="5906886"/>
            <a:ext cx="526599" cy="849234"/>
          </a:xfrm>
          <a:prstGeom prst="rect">
            <a:avLst/>
          </a:prstGeom>
        </p:spPr>
      </p:pic>
      <p:pic>
        <p:nvPicPr>
          <p:cNvPr id="23" name="Picture 22">
            <a:extLst>
              <a:ext uri="{FF2B5EF4-FFF2-40B4-BE49-F238E27FC236}">
                <a16:creationId xmlns:a16="http://schemas.microsoft.com/office/drawing/2014/main" id="{08F062F1-CE78-E19F-659B-FD832BBF55ED}"/>
              </a:ext>
            </a:extLst>
          </p:cNvPr>
          <p:cNvPicPr>
            <a:picLocks noChangeAspect="1"/>
          </p:cNvPicPr>
          <p:nvPr/>
        </p:nvPicPr>
        <p:blipFill>
          <a:blip r:embed="rId12"/>
          <a:srcRect l="-5964" t="-950" r="30745" b="950"/>
          <a:stretch/>
        </p:blipFill>
        <p:spPr>
          <a:xfrm>
            <a:off x="9598945" y="16511"/>
            <a:ext cx="2307794" cy="1439333"/>
          </a:xfrm>
          <a:prstGeom prst="rect">
            <a:avLst/>
          </a:prstGeom>
        </p:spPr>
      </p:pic>
      <p:sp>
        <p:nvSpPr>
          <p:cNvPr id="24" name="TextBox 23">
            <a:extLst>
              <a:ext uri="{FF2B5EF4-FFF2-40B4-BE49-F238E27FC236}">
                <a16:creationId xmlns:a16="http://schemas.microsoft.com/office/drawing/2014/main" id="{C52D5918-905B-20F8-85F8-9ACAA8C28041}"/>
              </a:ext>
            </a:extLst>
          </p:cNvPr>
          <p:cNvSpPr txBox="1"/>
          <p:nvPr/>
        </p:nvSpPr>
        <p:spPr>
          <a:xfrm>
            <a:off x="173256" y="6232900"/>
            <a:ext cx="8271232" cy="523220"/>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NWO OTP grant SMARTER – 19959</a:t>
            </a:r>
          </a:p>
          <a:p>
            <a:r>
              <a:rPr lang="en-US" sz="1400" dirty="0">
                <a:latin typeface="Courier New" panose="02070309020205020404" pitchFamily="49" charset="0"/>
                <a:cs typeface="Courier New" panose="02070309020205020404" pitchFamily="49" charset="0"/>
              </a:rPr>
              <a:t>S. Sardar // M. </a:t>
            </a:r>
            <a:r>
              <a:rPr lang="en-US" sz="1400" dirty="0" err="1">
                <a:latin typeface="Courier New" panose="02070309020205020404" pitchFamily="49" charset="0"/>
                <a:cs typeface="Courier New" panose="02070309020205020404" pitchFamily="49" charset="0"/>
              </a:rPr>
              <a:t>Schleiss</a:t>
            </a:r>
            <a:r>
              <a:rPr lang="en-US" sz="1400" dirty="0">
                <a:latin typeface="Courier New" panose="02070309020205020404" pitchFamily="49" charset="0"/>
                <a:cs typeface="Courier New" panose="02070309020205020404" pitchFamily="49" charset="0"/>
              </a:rPr>
              <a:t> // A. Pappas // F. </a:t>
            </a:r>
            <a:r>
              <a:rPr lang="en-US" sz="1400" dirty="0" err="1">
                <a:latin typeface="Courier New" panose="02070309020205020404" pitchFamily="49" charset="0"/>
                <a:cs typeface="Courier New" panose="02070309020205020404" pitchFamily="49" charset="0"/>
              </a:rPr>
              <a:t>Fioranelli</a:t>
            </a:r>
            <a:endParaRPr lang="en-US" sz="14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9ED798F0-B8B0-2B82-C565-A716BA0861A9}"/>
              </a:ext>
            </a:extLst>
          </p:cNvPr>
          <p:cNvSpPr>
            <a:spLocks noGrp="1"/>
          </p:cNvSpPr>
          <p:nvPr>
            <p:ph type="sldNum" sz="quarter" idx="12"/>
          </p:nvPr>
        </p:nvSpPr>
        <p:spPr/>
        <p:txBody>
          <a:bodyPr/>
          <a:lstStyle/>
          <a:p>
            <a:fld id="{75C50337-1371-0546-9D17-BFD3D97E9085}" type="slidenum">
              <a:rPr lang="en-NL" smtClean="0"/>
              <a:t>13</a:t>
            </a:fld>
            <a:endParaRPr lang="en-NL"/>
          </a:p>
        </p:txBody>
      </p:sp>
    </p:spTree>
    <p:extLst>
      <p:ext uri="{BB962C8B-B14F-4D97-AF65-F5344CB8AC3E}">
        <p14:creationId xmlns:p14="http://schemas.microsoft.com/office/powerpoint/2010/main" val="40436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par>
                                <p:cTn id="34" presetID="9"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par>
                                <p:cTn id="37" presetID="9"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ssolve">
                                      <p:cBhvr>
                                        <p:cTn id="45" dur="500"/>
                                        <p:tgtEl>
                                          <p:spTgt spid="20"/>
                                        </p:tgtEl>
                                      </p:cBhvr>
                                    </p:animEffect>
                                  </p:childTnLst>
                                </p:cTn>
                              </p:par>
                              <p:par>
                                <p:cTn id="46" presetID="9"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par>
                                <p:cTn id="49" presetID="9"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par>
                                <p:cTn id="52" presetID="9"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719C4-3748-39E8-477C-341D820B529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F37494E-FF0F-2443-2DFA-1F6424492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at on the shore of a river&#10;&#10;AI-generated content may be incorrect.">
            <a:extLst>
              <a:ext uri="{FF2B5EF4-FFF2-40B4-BE49-F238E27FC236}">
                <a16:creationId xmlns:a16="http://schemas.microsoft.com/office/drawing/2014/main" id="{8B0DB4D4-BB66-6F94-5DC9-CCDFDB31A07A}"/>
              </a:ext>
            </a:extLst>
          </p:cNvPr>
          <p:cNvPicPr>
            <a:picLocks noChangeAspect="1"/>
          </p:cNvPicPr>
          <p:nvPr/>
        </p:nvPicPr>
        <p:blipFill>
          <a:blip r:embed="rId3">
            <a:extLst>
              <a:ext uri="{28A0092B-C50C-407E-A947-70E740481C1C}">
                <a14:useLocalDpi xmlns:a14="http://schemas.microsoft.com/office/drawing/2010/main" val="0"/>
              </a:ext>
            </a:extLst>
          </a:blip>
          <a:srcRect t="13777" b="11223"/>
          <a:stretch/>
        </p:blipFill>
        <p:spPr>
          <a:xfrm>
            <a:off x="-3049" y="10"/>
            <a:ext cx="12191999" cy="6857990"/>
          </a:xfrm>
          <a:prstGeom prst="rect">
            <a:avLst/>
          </a:prstGeom>
        </p:spPr>
      </p:pic>
      <p:sp>
        <p:nvSpPr>
          <p:cNvPr id="28" name="Rectangle 27">
            <a:extLst>
              <a:ext uri="{FF2B5EF4-FFF2-40B4-BE49-F238E27FC236}">
                <a16:creationId xmlns:a16="http://schemas.microsoft.com/office/drawing/2014/main" id="{87D75478-BDD5-062D-D7D2-1C02B16FA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99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60F50-7D74-07FF-8225-82785F5F0E0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18B1DD0-539D-4855-1B23-FC4912F39CF8}"/>
              </a:ext>
            </a:extLst>
          </p:cNvPr>
          <p:cNvSpPr>
            <a:spLocks noGrp="1"/>
          </p:cNvSpPr>
          <p:nvPr>
            <p:ph type="title"/>
          </p:nvPr>
        </p:nvSpPr>
        <p:spPr>
          <a:xfrm>
            <a:off x="838200" y="365125"/>
            <a:ext cx="8935995" cy="1325563"/>
          </a:xfrm>
        </p:spPr>
        <p:txBody>
          <a:bodyPr/>
          <a:lstStyle/>
          <a:p>
            <a:r>
              <a:rPr lang="nl-NL" dirty="0" err="1">
                <a:latin typeface="Avenir Book" panose="02000503020000020003" pitchFamily="2" charset="0"/>
              </a:rPr>
              <a:t>Simulation</a:t>
            </a:r>
            <a:r>
              <a:rPr lang="nl-NL" dirty="0">
                <a:latin typeface="Avenir Book" panose="02000503020000020003" pitchFamily="2" charset="0"/>
              </a:rPr>
              <a:t> </a:t>
            </a:r>
            <a:r>
              <a:rPr lang="nl-NL" dirty="0" err="1">
                <a:latin typeface="Avenir Book" panose="02000503020000020003" pitchFamily="2" charset="0"/>
              </a:rPr>
              <a:t>result</a:t>
            </a:r>
            <a:endParaRPr lang="en-NL">
              <a:latin typeface="Avenir Book" panose="02000503020000020003" pitchFamily="2" charset="0"/>
            </a:endParaRPr>
          </a:p>
        </p:txBody>
      </p:sp>
      <p:pic>
        <p:nvPicPr>
          <p:cNvPr id="3" name="Picture 2" descr="A graph of a function of a speed&#10;&#10;AI-generated content may be incorrect.">
            <a:extLst>
              <a:ext uri="{FF2B5EF4-FFF2-40B4-BE49-F238E27FC236}">
                <a16:creationId xmlns:a16="http://schemas.microsoft.com/office/drawing/2014/main" id="{E76A3EED-86C7-5C1F-0DB8-A4B15A73A4A3}"/>
              </a:ext>
            </a:extLst>
          </p:cNvPr>
          <p:cNvPicPr>
            <a:picLocks noChangeAspect="1"/>
          </p:cNvPicPr>
          <p:nvPr/>
        </p:nvPicPr>
        <p:blipFill>
          <a:blip r:embed="rId3">
            <a:extLst>
              <a:ext uri="{28A0092B-C50C-407E-A947-70E740481C1C}">
                <a14:useLocalDpi xmlns:a14="http://schemas.microsoft.com/office/drawing/2010/main" val="0"/>
              </a:ext>
            </a:extLst>
          </a:blip>
          <a:srcRect r="49333"/>
          <a:stretch/>
        </p:blipFill>
        <p:spPr>
          <a:xfrm>
            <a:off x="457199" y="1533295"/>
            <a:ext cx="5414768" cy="4598461"/>
          </a:xfrm>
          <a:prstGeom prst="rect">
            <a:avLst/>
          </a:prstGeom>
        </p:spPr>
      </p:pic>
      <p:pic>
        <p:nvPicPr>
          <p:cNvPr id="9" name="Picture 8" descr="A graph of a function of a speed&#10;&#10;AI-generated content may be incorrect.">
            <a:extLst>
              <a:ext uri="{FF2B5EF4-FFF2-40B4-BE49-F238E27FC236}">
                <a16:creationId xmlns:a16="http://schemas.microsoft.com/office/drawing/2014/main" id="{FC272359-1CBD-5CD5-EC21-027F3B89D2D3}"/>
              </a:ext>
            </a:extLst>
          </p:cNvPr>
          <p:cNvPicPr>
            <a:picLocks noChangeAspect="1"/>
          </p:cNvPicPr>
          <p:nvPr/>
        </p:nvPicPr>
        <p:blipFill>
          <a:blip r:embed="rId3">
            <a:extLst>
              <a:ext uri="{28A0092B-C50C-407E-A947-70E740481C1C}">
                <a14:useLocalDpi xmlns:a14="http://schemas.microsoft.com/office/drawing/2010/main" val="0"/>
              </a:ext>
            </a:extLst>
          </a:blip>
          <a:srcRect l="50930"/>
          <a:stretch/>
        </p:blipFill>
        <p:spPr>
          <a:xfrm>
            <a:off x="6055775" y="1533295"/>
            <a:ext cx="5244011" cy="4598460"/>
          </a:xfrm>
          <a:prstGeom prst="rect">
            <a:avLst/>
          </a:prstGeom>
        </p:spPr>
      </p:pic>
      <p:sp>
        <p:nvSpPr>
          <p:cNvPr id="2" name="Slide Number Placeholder 1">
            <a:extLst>
              <a:ext uri="{FF2B5EF4-FFF2-40B4-BE49-F238E27FC236}">
                <a16:creationId xmlns:a16="http://schemas.microsoft.com/office/drawing/2014/main" id="{5354A75D-706E-F097-19B7-8E82889D952C}"/>
              </a:ext>
            </a:extLst>
          </p:cNvPr>
          <p:cNvSpPr>
            <a:spLocks noGrp="1"/>
          </p:cNvSpPr>
          <p:nvPr>
            <p:ph type="sldNum" sz="quarter" idx="12"/>
          </p:nvPr>
        </p:nvSpPr>
        <p:spPr/>
        <p:txBody>
          <a:bodyPr/>
          <a:lstStyle/>
          <a:p>
            <a:fld id="{75C50337-1371-0546-9D17-BFD3D97E9085}" type="slidenum">
              <a:rPr lang="en-NL" smtClean="0"/>
              <a:t>15</a:t>
            </a:fld>
            <a:endParaRPr lang="en-NL"/>
          </a:p>
        </p:txBody>
      </p:sp>
    </p:spTree>
    <p:extLst>
      <p:ext uri="{BB962C8B-B14F-4D97-AF65-F5344CB8AC3E}">
        <p14:creationId xmlns:p14="http://schemas.microsoft.com/office/powerpoint/2010/main" val="147853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7F928-CEA8-CF69-FAA4-38F13F353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321D0-627A-2910-457C-B3266AC57546}"/>
              </a:ext>
            </a:extLst>
          </p:cNvPr>
          <p:cNvSpPr>
            <a:spLocks noGrp="1"/>
          </p:cNvSpPr>
          <p:nvPr>
            <p:ph type="title"/>
          </p:nvPr>
        </p:nvSpPr>
        <p:spPr>
          <a:xfrm>
            <a:off x="838200" y="504411"/>
            <a:ext cx="10515600" cy="1047591"/>
          </a:xfrm>
        </p:spPr>
        <p:txBody>
          <a:bodyPr/>
          <a:lstStyle/>
          <a:p>
            <a:r>
              <a:rPr lang="nl-NL" dirty="0" err="1">
                <a:latin typeface="Avenir Book" panose="02000503020000020003" pitchFamily="2" charset="0"/>
              </a:rPr>
              <a:t>Sanity</a:t>
            </a:r>
            <a:r>
              <a:rPr lang="nl-NL" dirty="0">
                <a:latin typeface="Avenir Book" panose="02000503020000020003" pitchFamily="2" charset="0"/>
              </a:rPr>
              <a:t> check</a:t>
            </a:r>
            <a:endParaRPr lang="en-NL">
              <a:latin typeface="Avenir Book" panose="02000503020000020003" pitchFamily="2" charset="0"/>
            </a:endParaRPr>
          </a:p>
        </p:txBody>
      </p:sp>
      <p:pic>
        <p:nvPicPr>
          <p:cNvPr id="5" name="Picture 4" descr="A diagram of a graph&#10;&#10;AI-generated content may be incorrect.">
            <a:extLst>
              <a:ext uri="{FF2B5EF4-FFF2-40B4-BE49-F238E27FC236}">
                <a16:creationId xmlns:a16="http://schemas.microsoft.com/office/drawing/2014/main" id="{CFF9E5F9-9DD3-AAD2-3CBC-F1A2D79F66B9}"/>
              </a:ext>
            </a:extLst>
          </p:cNvPr>
          <p:cNvPicPr>
            <a:picLocks noChangeAspect="1"/>
          </p:cNvPicPr>
          <p:nvPr/>
        </p:nvPicPr>
        <p:blipFill>
          <a:blip r:embed="rId3">
            <a:extLst>
              <a:ext uri="{28A0092B-C50C-407E-A947-70E740481C1C}">
                <a14:useLocalDpi xmlns:a14="http://schemas.microsoft.com/office/drawing/2010/main" val="0"/>
              </a:ext>
            </a:extLst>
          </a:blip>
          <a:srcRect r="52623"/>
          <a:stretch/>
        </p:blipFill>
        <p:spPr>
          <a:xfrm>
            <a:off x="4586828" y="3426265"/>
            <a:ext cx="3108960" cy="2763734"/>
          </a:xfrm>
          <a:prstGeom prst="rect">
            <a:avLst/>
          </a:prstGeom>
        </p:spPr>
      </p:pic>
      <p:pic>
        <p:nvPicPr>
          <p:cNvPr id="8" name="Picture 7" descr="A graph and a diagram&#10;&#10;AI-generated content may be incorrect.">
            <a:extLst>
              <a:ext uri="{FF2B5EF4-FFF2-40B4-BE49-F238E27FC236}">
                <a16:creationId xmlns:a16="http://schemas.microsoft.com/office/drawing/2014/main" id="{FDF4885A-8234-C4E3-9F46-B0C45800A984}"/>
              </a:ext>
            </a:extLst>
          </p:cNvPr>
          <p:cNvPicPr>
            <a:picLocks noChangeAspect="1"/>
          </p:cNvPicPr>
          <p:nvPr/>
        </p:nvPicPr>
        <p:blipFill>
          <a:blip r:embed="rId4">
            <a:extLst>
              <a:ext uri="{28A0092B-C50C-407E-A947-70E740481C1C}">
                <a14:useLocalDpi xmlns:a14="http://schemas.microsoft.com/office/drawing/2010/main" val="0"/>
              </a:ext>
            </a:extLst>
          </a:blip>
          <a:srcRect r="52623"/>
          <a:stretch/>
        </p:blipFill>
        <p:spPr>
          <a:xfrm>
            <a:off x="8244840" y="3429000"/>
            <a:ext cx="3108960" cy="2795257"/>
          </a:xfrm>
          <a:prstGeom prst="rect">
            <a:avLst/>
          </a:prstGeom>
        </p:spPr>
      </p:pic>
      <p:pic>
        <p:nvPicPr>
          <p:cNvPr id="11" name="Picture 10" descr="A comparison of a graph&#10;&#10;AI-generated content may be incorrect.">
            <a:extLst>
              <a:ext uri="{FF2B5EF4-FFF2-40B4-BE49-F238E27FC236}">
                <a16:creationId xmlns:a16="http://schemas.microsoft.com/office/drawing/2014/main" id="{80D59722-DDC8-4DB2-DE5D-87F6E7A1F7A7}"/>
              </a:ext>
            </a:extLst>
          </p:cNvPr>
          <p:cNvPicPr>
            <a:picLocks noChangeAspect="1"/>
          </p:cNvPicPr>
          <p:nvPr/>
        </p:nvPicPr>
        <p:blipFill>
          <a:blip r:embed="rId5">
            <a:extLst>
              <a:ext uri="{28A0092B-C50C-407E-A947-70E740481C1C}">
                <a14:useLocalDpi xmlns:a14="http://schemas.microsoft.com/office/drawing/2010/main" val="0"/>
              </a:ext>
            </a:extLst>
          </a:blip>
          <a:srcRect r="52623"/>
          <a:stretch/>
        </p:blipFill>
        <p:spPr>
          <a:xfrm>
            <a:off x="4541520" y="504411"/>
            <a:ext cx="3108960" cy="2766548"/>
          </a:xfrm>
          <a:prstGeom prst="rect">
            <a:avLst/>
          </a:prstGeom>
        </p:spPr>
      </p:pic>
      <p:pic>
        <p:nvPicPr>
          <p:cNvPr id="13" name="Picture 12" descr="A graph of a graph of a person&#10;&#10;AI-generated content may be incorrect.">
            <a:extLst>
              <a:ext uri="{FF2B5EF4-FFF2-40B4-BE49-F238E27FC236}">
                <a16:creationId xmlns:a16="http://schemas.microsoft.com/office/drawing/2014/main" id="{D1EB28BE-514A-B8B7-821D-668673BE2AD3}"/>
              </a:ext>
            </a:extLst>
          </p:cNvPr>
          <p:cNvPicPr>
            <a:picLocks noChangeAspect="1"/>
          </p:cNvPicPr>
          <p:nvPr/>
        </p:nvPicPr>
        <p:blipFill>
          <a:blip r:embed="rId6">
            <a:extLst>
              <a:ext uri="{28A0092B-C50C-407E-A947-70E740481C1C}">
                <a14:useLocalDpi xmlns:a14="http://schemas.microsoft.com/office/drawing/2010/main" val="0"/>
              </a:ext>
            </a:extLst>
          </a:blip>
          <a:srcRect r="52623"/>
          <a:stretch/>
        </p:blipFill>
        <p:spPr>
          <a:xfrm>
            <a:off x="928816" y="3426265"/>
            <a:ext cx="3108960" cy="2797992"/>
          </a:xfrm>
          <a:prstGeom prst="rect">
            <a:avLst/>
          </a:prstGeom>
        </p:spPr>
      </p:pic>
      <p:sp>
        <p:nvSpPr>
          <p:cNvPr id="3" name="Slide Number Placeholder 2">
            <a:extLst>
              <a:ext uri="{FF2B5EF4-FFF2-40B4-BE49-F238E27FC236}">
                <a16:creationId xmlns:a16="http://schemas.microsoft.com/office/drawing/2014/main" id="{01CC706D-8A17-BDD1-8CEE-1740CEEC4EB6}"/>
              </a:ext>
            </a:extLst>
          </p:cNvPr>
          <p:cNvSpPr>
            <a:spLocks noGrp="1"/>
          </p:cNvSpPr>
          <p:nvPr>
            <p:ph type="sldNum" sz="quarter" idx="12"/>
          </p:nvPr>
        </p:nvSpPr>
        <p:spPr/>
        <p:txBody>
          <a:bodyPr/>
          <a:lstStyle/>
          <a:p>
            <a:fld id="{75C50337-1371-0546-9D17-BFD3D97E9085}" type="slidenum">
              <a:rPr lang="en-NL" smtClean="0"/>
              <a:t>16</a:t>
            </a:fld>
            <a:endParaRPr lang="en-NL"/>
          </a:p>
        </p:txBody>
      </p:sp>
    </p:spTree>
    <p:extLst>
      <p:ext uri="{BB962C8B-B14F-4D97-AF65-F5344CB8AC3E}">
        <p14:creationId xmlns:p14="http://schemas.microsoft.com/office/powerpoint/2010/main" val="389811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658D-37AD-6E04-FAAA-403872D5D96D}"/>
              </a:ext>
            </a:extLst>
          </p:cNvPr>
          <p:cNvSpPr>
            <a:spLocks noGrp="1"/>
          </p:cNvSpPr>
          <p:nvPr>
            <p:ph type="title"/>
          </p:nvPr>
        </p:nvSpPr>
        <p:spPr/>
        <p:txBody>
          <a:bodyPr/>
          <a:lstStyle/>
          <a:p>
            <a:r>
              <a:rPr lang="en-US" dirty="0">
                <a:latin typeface="Avenir Book" panose="02000503020000020003" pitchFamily="2" charset="0"/>
              </a:rPr>
              <a:t>Bias?</a:t>
            </a:r>
          </a:p>
        </p:txBody>
      </p:sp>
      <p:pic>
        <p:nvPicPr>
          <p:cNvPr id="5" name="Content Placeholder 4" descr="A graph of a function&#10;&#10;AI-generated content may be incorrect.">
            <a:extLst>
              <a:ext uri="{FF2B5EF4-FFF2-40B4-BE49-F238E27FC236}">
                <a16:creationId xmlns:a16="http://schemas.microsoft.com/office/drawing/2014/main" id="{021C282E-DA5C-B36F-E39B-2AA378E160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9005" y="1877140"/>
            <a:ext cx="6724795" cy="4351338"/>
          </a:xfrm>
        </p:spPr>
      </p:pic>
      <p:sp>
        <p:nvSpPr>
          <p:cNvPr id="3" name="Slide Number Placeholder 2">
            <a:extLst>
              <a:ext uri="{FF2B5EF4-FFF2-40B4-BE49-F238E27FC236}">
                <a16:creationId xmlns:a16="http://schemas.microsoft.com/office/drawing/2014/main" id="{C3F0DC69-33CE-259F-9C97-3F29A1E0B37B}"/>
              </a:ext>
            </a:extLst>
          </p:cNvPr>
          <p:cNvSpPr>
            <a:spLocks noGrp="1"/>
          </p:cNvSpPr>
          <p:nvPr>
            <p:ph type="sldNum" sz="quarter" idx="12"/>
          </p:nvPr>
        </p:nvSpPr>
        <p:spPr/>
        <p:txBody>
          <a:bodyPr/>
          <a:lstStyle/>
          <a:p>
            <a:fld id="{75C50337-1371-0546-9D17-BFD3D97E9085}" type="slidenum">
              <a:rPr lang="en-NL" smtClean="0"/>
              <a:t>17</a:t>
            </a:fld>
            <a:endParaRPr lang="en-NL"/>
          </a:p>
        </p:txBody>
      </p:sp>
    </p:spTree>
    <p:extLst>
      <p:ext uri="{BB962C8B-B14F-4D97-AF65-F5344CB8AC3E}">
        <p14:creationId xmlns:p14="http://schemas.microsoft.com/office/powerpoint/2010/main" val="195579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34A64-A60B-4670-A7EF-7DC673614AFA}"/>
              </a:ext>
            </a:extLst>
          </p:cNvPr>
          <p:cNvSpPr>
            <a:spLocks noGrp="1"/>
          </p:cNvSpPr>
          <p:nvPr>
            <p:ph idx="1"/>
          </p:nvPr>
        </p:nvSpPr>
        <p:spPr>
          <a:xfrm>
            <a:off x="666078" y="1792717"/>
            <a:ext cx="10515600" cy="551499"/>
          </a:xfrm>
        </p:spPr>
        <p:txBody>
          <a:bodyPr>
            <a:normAutofit/>
          </a:bodyPr>
          <a:lstStyle/>
          <a:p>
            <a:pPr marL="0" indent="0">
              <a:buNone/>
            </a:pPr>
            <a:r>
              <a:rPr lang="en-US" i="1" dirty="0">
                <a:latin typeface="Avenir Book Oblique" panose="02000503020000020003" pitchFamily="2" charset="0"/>
              </a:rPr>
              <a:t>Weather radar networks are growing in number, size and variety</a:t>
            </a:r>
          </a:p>
          <a:p>
            <a:pPr marL="0" indent="0">
              <a:buNone/>
            </a:pPr>
            <a:endParaRPr lang="en-US" i="1" dirty="0">
              <a:latin typeface="Avenir Book Oblique" panose="02000503020000020003" pitchFamily="2" charset="0"/>
            </a:endParaRPr>
          </a:p>
        </p:txBody>
      </p:sp>
      <p:sp>
        <p:nvSpPr>
          <p:cNvPr id="5" name="Frame 4">
            <a:extLst>
              <a:ext uri="{FF2B5EF4-FFF2-40B4-BE49-F238E27FC236}">
                <a16:creationId xmlns:a16="http://schemas.microsoft.com/office/drawing/2014/main" id="{F86DDA64-8ADD-E081-7B92-D1B93B40684F}"/>
              </a:ext>
            </a:extLst>
          </p:cNvPr>
          <p:cNvSpPr/>
          <p:nvPr/>
        </p:nvSpPr>
        <p:spPr>
          <a:xfrm>
            <a:off x="1010322" y="3172804"/>
            <a:ext cx="10171356" cy="2776295"/>
          </a:xfrm>
          <a:prstGeom prst="frame">
            <a:avLst>
              <a:gd name="adj1" fmla="val 1881"/>
            </a:avLst>
          </a:prstGeom>
          <a:solidFill>
            <a:srgbClr val="A7A7B6"/>
          </a:solidFill>
          <a:ln>
            <a:solidFill>
              <a:srgbClr val="A7A7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A7B6"/>
              </a:solidFill>
            </a:endParaRPr>
          </a:p>
        </p:txBody>
      </p:sp>
      <p:sp>
        <p:nvSpPr>
          <p:cNvPr id="7" name="TextBox 6">
            <a:extLst>
              <a:ext uri="{FF2B5EF4-FFF2-40B4-BE49-F238E27FC236}">
                <a16:creationId xmlns:a16="http://schemas.microsoft.com/office/drawing/2014/main" id="{DB73603D-7EA2-B871-F117-F18352E3AEFD}"/>
              </a:ext>
            </a:extLst>
          </p:cNvPr>
          <p:cNvSpPr txBox="1"/>
          <p:nvPr/>
        </p:nvSpPr>
        <p:spPr>
          <a:xfrm>
            <a:off x="1221626" y="3429000"/>
            <a:ext cx="9748747" cy="800219"/>
          </a:xfrm>
          <a:prstGeom prst="rect">
            <a:avLst/>
          </a:prstGeom>
          <a:noFill/>
        </p:spPr>
        <p:txBody>
          <a:bodyPr wrap="square" rtlCol="0">
            <a:spAutoFit/>
          </a:bodyPr>
          <a:lstStyle/>
          <a:p>
            <a:pPr algn="ctr"/>
            <a:r>
              <a:rPr lang="en-US" sz="2800" i="1" dirty="0">
                <a:solidFill>
                  <a:srgbClr val="A7A7B6"/>
                </a:solidFill>
                <a:latin typeface="Avenir Book Oblique" panose="02000503020000020003" pitchFamily="2" charset="0"/>
              </a:rPr>
              <a:t>Radars operate using independent scanning techniques</a:t>
            </a:r>
            <a:endParaRPr lang="en-US" sz="2800" dirty="0">
              <a:solidFill>
                <a:srgbClr val="A7A7B6"/>
              </a:solidFill>
            </a:endParaRPr>
          </a:p>
          <a:p>
            <a:pPr algn="ctr"/>
            <a:endParaRPr lang="en-US" dirty="0"/>
          </a:p>
        </p:txBody>
      </p:sp>
      <p:sp>
        <p:nvSpPr>
          <p:cNvPr id="2" name="Title 1">
            <a:extLst>
              <a:ext uri="{FF2B5EF4-FFF2-40B4-BE49-F238E27FC236}">
                <a16:creationId xmlns:a16="http://schemas.microsoft.com/office/drawing/2014/main" id="{9DF54DCF-B490-194B-0733-198EB01CB7EF}"/>
              </a:ext>
            </a:extLst>
          </p:cNvPr>
          <p:cNvSpPr>
            <a:spLocks noGrp="1"/>
          </p:cNvSpPr>
          <p:nvPr>
            <p:ph type="title"/>
          </p:nvPr>
        </p:nvSpPr>
        <p:spPr>
          <a:xfrm>
            <a:off x="838200" y="317521"/>
            <a:ext cx="10515600" cy="1325563"/>
          </a:xfrm>
        </p:spPr>
        <p:txBody>
          <a:bodyPr/>
          <a:lstStyle/>
          <a:p>
            <a:r>
              <a:rPr lang="en-US" dirty="0">
                <a:latin typeface="Avenir Book" panose="02000503020000020003" pitchFamily="2" charset="0"/>
              </a:rPr>
              <a:t>Context of this research</a:t>
            </a:r>
          </a:p>
        </p:txBody>
      </p:sp>
      <p:sp>
        <p:nvSpPr>
          <p:cNvPr id="6" name="Slide Number Placeholder 5">
            <a:extLst>
              <a:ext uri="{FF2B5EF4-FFF2-40B4-BE49-F238E27FC236}">
                <a16:creationId xmlns:a16="http://schemas.microsoft.com/office/drawing/2014/main" id="{E9A58DDA-4FAD-74BC-676B-CA5BB001D64F}"/>
              </a:ext>
            </a:extLst>
          </p:cNvPr>
          <p:cNvSpPr>
            <a:spLocks noGrp="1"/>
          </p:cNvSpPr>
          <p:nvPr>
            <p:ph type="sldNum" sz="quarter" idx="12"/>
          </p:nvPr>
        </p:nvSpPr>
        <p:spPr/>
        <p:txBody>
          <a:bodyPr/>
          <a:lstStyle/>
          <a:p>
            <a:fld id="{75C50337-1371-0546-9D17-BFD3D97E9085}" type="slidenum">
              <a:rPr lang="en-NL" smtClean="0"/>
              <a:t>2</a:t>
            </a:fld>
            <a:endParaRPr lang="en-NL"/>
          </a:p>
        </p:txBody>
      </p:sp>
      <p:cxnSp>
        <p:nvCxnSpPr>
          <p:cNvPr id="13" name="Straight Connector 12">
            <a:extLst>
              <a:ext uri="{FF2B5EF4-FFF2-40B4-BE49-F238E27FC236}">
                <a16:creationId xmlns:a16="http://schemas.microsoft.com/office/drawing/2014/main" id="{60C48BD8-4191-2A7E-2F1E-7C23A5BCE131}"/>
              </a:ext>
            </a:extLst>
          </p:cNvPr>
          <p:cNvCxnSpPr/>
          <p:nvPr/>
        </p:nvCxnSpPr>
        <p:spPr>
          <a:xfrm>
            <a:off x="1701128" y="4225049"/>
            <a:ext cx="8445500" cy="0"/>
          </a:xfrm>
          <a:prstGeom prst="line">
            <a:avLst/>
          </a:prstGeom>
          <a:ln>
            <a:solidFill>
              <a:srgbClr val="A7A7B6"/>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DBB237A-3E09-C337-FD4D-6A17C57C2F5D}"/>
              </a:ext>
            </a:extLst>
          </p:cNvPr>
          <p:cNvSpPr txBox="1"/>
          <p:nvPr/>
        </p:nvSpPr>
        <p:spPr>
          <a:xfrm>
            <a:off x="1473950" y="4473606"/>
            <a:ext cx="9244098" cy="1231106"/>
          </a:xfrm>
          <a:prstGeom prst="rect">
            <a:avLst/>
          </a:prstGeom>
          <a:noFill/>
        </p:spPr>
        <p:txBody>
          <a:bodyPr wrap="square" rtlCol="0">
            <a:spAutoFit/>
          </a:bodyPr>
          <a:lstStyle/>
          <a:p>
            <a:pPr algn="ctr"/>
            <a:r>
              <a:rPr lang="en-US" sz="2800" i="1" dirty="0">
                <a:solidFill>
                  <a:srgbClr val="A7A7B6"/>
                </a:solidFill>
                <a:latin typeface="Avenir Book Oblique" panose="02000503020000020003" pitchFamily="2" charset="0"/>
              </a:rPr>
              <a:t>Larger focus on better radar data processing rather than improved data collection strategies. </a:t>
            </a:r>
            <a:endParaRPr lang="en-US" sz="2800" dirty="0">
              <a:solidFill>
                <a:srgbClr val="A7A7B6"/>
              </a:solidFill>
            </a:endParaRPr>
          </a:p>
          <a:p>
            <a:pPr algn="ctr"/>
            <a:endParaRPr lang="en-US" dirty="0"/>
          </a:p>
        </p:txBody>
      </p:sp>
      <p:sp>
        <p:nvSpPr>
          <p:cNvPr id="15" name="Content Placeholder 2">
            <a:extLst>
              <a:ext uri="{FF2B5EF4-FFF2-40B4-BE49-F238E27FC236}">
                <a16:creationId xmlns:a16="http://schemas.microsoft.com/office/drawing/2014/main" id="{20472F2B-C008-CAEF-0F7B-5B98E1A15B0E}"/>
              </a:ext>
            </a:extLst>
          </p:cNvPr>
          <p:cNvSpPr txBox="1">
            <a:spLocks/>
          </p:cNvSpPr>
          <p:nvPr/>
        </p:nvSpPr>
        <p:spPr>
          <a:xfrm>
            <a:off x="1010322" y="2751467"/>
            <a:ext cx="10171356" cy="551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err="1">
                <a:solidFill>
                  <a:srgbClr val="A7A7B6"/>
                </a:solidFill>
                <a:latin typeface="Avenir Book Oblique" panose="02000503020000020003" pitchFamily="2" charset="0"/>
              </a:rPr>
              <a:t>Unrealised</a:t>
            </a:r>
            <a:r>
              <a:rPr lang="en-US" sz="2400" b="1" i="1" dirty="0">
                <a:solidFill>
                  <a:srgbClr val="A7A7B6"/>
                </a:solidFill>
                <a:latin typeface="Avenir Book Oblique" panose="02000503020000020003" pitchFamily="2" charset="0"/>
              </a:rPr>
              <a:t> potential</a:t>
            </a:r>
          </a:p>
          <a:p>
            <a:pPr marL="0" indent="0">
              <a:buFont typeface="Arial" panose="020B0604020202020204" pitchFamily="34" charset="0"/>
              <a:buNone/>
            </a:pPr>
            <a:endParaRPr lang="en-US" i="1" dirty="0">
              <a:solidFill>
                <a:srgbClr val="070505"/>
              </a:solidFill>
              <a:latin typeface="Avenir Book Oblique" panose="02000503020000020003" pitchFamily="2" charset="0"/>
            </a:endParaRPr>
          </a:p>
        </p:txBody>
      </p:sp>
    </p:spTree>
    <p:extLst>
      <p:ext uri="{BB962C8B-B14F-4D97-AF65-F5344CB8AC3E}">
        <p14:creationId xmlns:p14="http://schemas.microsoft.com/office/powerpoint/2010/main" val="30431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2C621-E530-4890-03A3-50A8F6379FB3}"/>
            </a:ext>
          </a:extLst>
        </p:cNvPr>
        <p:cNvGrpSpPr/>
        <p:nvPr/>
      </p:nvGrpSpPr>
      <p:grpSpPr>
        <a:xfrm>
          <a:off x="0" y="0"/>
          <a:ext cx="0" cy="0"/>
          <a:chOff x="0" y="0"/>
          <a:chExt cx="0" cy="0"/>
        </a:xfrm>
      </p:grpSpPr>
      <p:pic>
        <p:nvPicPr>
          <p:cNvPr id="11" name="Content Placeholder 5">
            <a:extLst>
              <a:ext uri="{FF2B5EF4-FFF2-40B4-BE49-F238E27FC236}">
                <a16:creationId xmlns:a16="http://schemas.microsoft.com/office/drawing/2014/main" id="{CB368CD5-B1EA-AAC2-E323-0A85B423FD7B}"/>
              </a:ext>
            </a:extLst>
          </p:cNvPr>
          <p:cNvPicPr>
            <a:picLocks noChangeAspect="1"/>
          </p:cNvPicPr>
          <p:nvPr/>
        </p:nvPicPr>
        <p:blipFill>
          <a:blip r:embed="rId3"/>
          <a:stretch>
            <a:fillRect/>
          </a:stretch>
        </p:blipFill>
        <p:spPr>
          <a:xfrm>
            <a:off x="7162800" y="3001527"/>
            <a:ext cx="5029200" cy="3856473"/>
          </a:xfrm>
          <a:prstGeom prst="rect">
            <a:avLst/>
          </a:prstGeom>
        </p:spPr>
      </p:pic>
      <p:pic>
        <p:nvPicPr>
          <p:cNvPr id="8" name="Content Placeholder 5">
            <a:extLst>
              <a:ext uri="{FF2B5EF4-FFF2-40B4-BE49-F238E27FC236}">
                <a16:creationId xmlns:a16="http://schemas.microsoft.com/office/drawing/2014/main" id="{7F7EDD82-1605-7D7D-14B5-CBBB6CBE6785}"/>
              </a:ext>
            </a:extLst>
          </p:cNvPr>
          <p:cNvPicPr>
            <a:picLocks noChangeAspect="1"/>
          </p:cNvPicPr>
          <p:nvPr/>
        </p:nvPicPr>
        <p:blipFill>
          <a:blip r:embed="rId4"/>
          <a:stretch>
            <a:fillRect/>
          </a:stretch>
        </p:blipFill>
        <p:spPr>
          <a:xfrm>
            <a:off x="7162800" y="3128481"/>
            <a:ext cx="5029200" cy="3729519"/>
          </a:xfrm>
          <a:prstGeom prst="rect">
            <a:avLst/>
          </a:prstGeom>
        </p:spPr>
      </p:pic>
      <p:pic>
        <p:nvPicPr>
          <p:cNvPr id="9" name="Content Placeholder 5">
            <a:extLst>
              <a:ext uri="{FF2B5EF4-FFF2-40B4-BE49-F238E27FC236}">
                <a16:creationId xmlns:a16="http://schemas.microsoft.com/office/drawing/2014/main" id="{2ECED4C7-62DB-E30B-C2ED-185CAB2AE6E4}"/>
              </a:ext>
            </a:extLst>
          </p:cNvPr>
          <p:cNvPicPr>
            <a:picLocks noChangeAspect="1"/>
          </p:cNvPicPr>
          <p:nvPr/>
        </p:nvPicPr>
        <p:blipFill>
          <a:blip r:embed="rId5"/>
          <a:stretch>
            <a:fillRect/>
          </a:stretch>
        </p:blipFill>
        <p:spPr>
          <a:xfrm>
            <a:off x="7208520" y="3128481"/>
            <a:ext cx="4983480" cy="3748936"/>
          </a:xfrm>
          <a:prstGeom prst="rect">
            <a:avLst/>
          </a:prstGeom>
        </p:spPr>
      </p:pic>
      <p:pic>
        <p:nvPicPr>
          <p:cNvPr id="10" name="Content Placeholder 5">
            <a:extLst>
              <a:ext uri="{FF2B5EF4-FFF2-40B4-BE49-F238E27FC236}">
                <a16:creationId xmlns:a16="http://schemas.microsoft.com/office/drawing/2014/main" id="{01696042-F02C-CDF3-27C6-74DB9BB162B9}"/>
              </a:ext>
            </a:extLst>
          </p:cNvPr>
          <p:cNvPicPr>
            <a:picLocks noChangeAspect="1"/>
          </p:cNvPicPr>
          <p:nvPr/>
        </p:nvPicPr>
        <p:blipFill>
          <a:blip r:embed="rId6"/>
          <a:stretch>
            <a:fillRect/>
          </a:stretch>
        </p:blipFill>
        <p:spPr>
          <a:xfrm>
            <a:off x="7231380" y="3040838"/>
            <a:ext cx="4937760" cy="3904804"/>
          </a:xfrm>
          <a:prstGeom prst="rect">
            <a:avLst/>
          </a:prstGeom>
        </p:spPr>
      </p:pic>
      <p:sp>
        <p:nvSpPr>
          <p:cNvPr id="3" name="Content Placeholder 2">
            <a:extLst>
              <a:ext uri="{FF2B5EF4-FFF2-40B4-BE49-F238E27FC236}">
                <a16:creationId xmlns:a16="http://schemas.microsoft.com/office/drawing/2014/main" id="{C92DBBB5-CB1D-B61F-1018-624DB3FFAB8D}"/>
              </a:ext>
            </a:extLst>
          </p:cNvPr>
          <p:cNvSpPr>
            <a:spLocks noGrp="1"/>
          </p:cNvSpPr>
          <p:nvPr>
            <p:ph idx="1"/>
          </p:nvPr>
        </p:nvSpPr>
        <p:spPr>
          <a:xfrm>
            <a:off x="666078" y="1817642"/>
            <a:ext cx="10515600" cy="2349624"/>
          </a:xfrm>
        </p:spPr>
        <p:txBody>
          <a:bodyPr>
            <a:normAutofit/>
          </a:bodyPr>
          <a:lstStyle/>
          <a:p>
            <a:r>
              <a:rPr lang="en-US" i="1" dirty="0">
                <a:latin typeface="Avenir Book Oblique" panose="02000503020000020003" pitchFamily="2" charset="0"/>
              </a:rPr>
              <a:t>Weather radar network in the Netherlands</a:t>
            </a:r>
          </a:p>
          <a:p>
            <a:pPr lvl="1"/>
            <a:r>
              <a:rPr lang="en-US" i="1" dirty="0">
                <a:latin typeface="Avenir Book Oblique" panose="02000503020000020003" pitchFamily="2" charset="0"/>
              </a:rPr>
              <a:t>KNMI C-band radar // </a:t>
            </a:r>
            <a:r>
              <a:rPr lang="en-US" i="1" dirty="0" err="1">
                <a:latin typeface="Avenir Book Oblique" panose="02000503020000020003" pitchFamily="2" charset="0"/>
              </a:rPr>
              <a:t>Herwijnen</a:t>
            </a:r>
            <a:r>
              <a:rPr lang="en-US" i="1" dirty="0">
                <a:latin typeface="Avenir Book Oblique" panose="02000503020000020003" pitchFamily="2" charset="0"/>
              </a:rPr>
              <a:t> – Fixed scanning</a:t>
            </a:r>
          </a:p>
          <a:p>
            <a:pPr lvl="1"/>
            <a:r>
              <a:rPr lang="en-US" i="1" dirty="0">
                <a:latin typeface="Avenir Book Oblique" panose="02000503020000020003" pitchFamily="2" charset="0"/>
              </a:rPr>
              <a:t>X-band radar // Rotterdam – Fixed scanning</a:t>
            </a:r>
          </a:p>
          <a:p>
            <a:pPr lvl="1"/>
            <a:r>
              <a:rPr lang="en-US" i="1" dirty="0">
                <a:latin typeface="Avenir Book Oblique" panose="02000503020000020003" pitchFamily="2" charset="0"/>
              </a:rPr>
              <a:t>MESEWI X-band radar // Delft  – Adaptive scanning</a:t>
            </a:r>
          </a:p>
          <a:p>
            <a:pPr lvl="1"/>
            <a:endParaRPr lang="en-US" i="1" dirty="0">
              <a:latin typeface="Avenir Book Oblique" panose="02000503020000020003" pitchFamily="2" charset="0"/>
            </a:endParaRPr>
          </a:p>
        </p:txBody>
      </p:sp>
      <p:sp>
        <p:nvSpPr>
          <p:cNvPr id="5" name="Frame 4">
            <a:extLst>
              <a:ext uri="{FF2B5EF4-FFF2-40B4-BE49-F238E27FC236}">
                <a16:creationId xmlns:a16="http://schemas.microsoft.com/office/drawing/2014/main" id="{E46D14A4-7911-0883-A6AF-8FCD22B91E95}"/>
              </a:ext>
            </a:extLst>
          </p:cNvPr>
          <p:cNvSpPr/>
          <p:nvPr/>
        </p:nvSpPr>
        <p:spPr>
          <a:xfrm>
            <a:off x="554635" y="4606206"/>
            <a:ext cx="6925456" cy="1693888"/>
          </a:xfrm>
          <a:prstGeom prst="frame">
            <a:avLst>
              <a:gd name="adj1" fmla="val 1881"/>
            </a:avLst>
          </a:prstGeom>
          <a:solidFill>
            <a:srgbClr val="D2BBB9"/>
          </a:solidFill>
          <a:ln>
            <a:solidFill>
              <a:srgbClr val="D2BB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B5A4A2"/>
                </a:solidFill>
              </a:ln>
              <a:solidFill>
                <a:srgbClr val="B5A4A2"/>
              </a:solidFill>
            </a:endParaRPr>
          </a:p>
        </p:txBody>
      </p:sp>
      <p:sp>
        <p:nvSpPr>
          <p:cNvPr id="7" name="TextBox 6">
            <a:extLst>
              <a:ext uri="{FF2B5EF4-FFF2-40B4-BE49-F238E27FC236}">
                <a16:creationId xmlns:a16="http://schemas.microsoft.com/office/drawing/2014/main" id="{6E59DFD1-2EA0-C8FC-6815-948BC9135D41}"/>
              </a:ext>
            </a:extLst>
          </p:cNvPr>
          <p:cNvSpPr txBox="1"/>
          <p:nvPr/>
        </p:nvSpPr>
        <p:spPr>
          <a:xfrm>
            <a:off x="771923" y="4908776"/>
            <a:ext cx="6490879" cy="1354217"/>
          </a:xfrm>
          <a:prstGeom prst="rect">
            <a:avLst/>
          </a:prstGeom>
          <a:noFill/>
        </p:spPr>
        <p:txBody>
          <a:bodyPr wrap="none" rtlCol="0">
            <a:spAutoFit/>
          </a:bodyPr>
          <a:lstStyle/>
          <a:p>
            <a:pPr algn="ctr"/>
            <a:r>
              <a:rPr lang="en-US" sz="3200" i="1" dirty="0">
                <a:solidFill>
                  <a:srgbClr val="B5A4A2"/>
                </a:solidFill>
                <a:latin typeface="Avenir Book Oblique" panose="02000503020000020003" pitchFamily="2" charset="0"/>
              </a:rPr>
              <a:t>How can we best exploit adaptive </a:t>
            </a:r>
          </a:p>
          <a:p>
            <a:pPr algn="ctr"/>
            <a:r>
              <a:rPr lang="en-US" sz="3200" i="1" dirty="0">
                <a:solidFill>
                  <a:srgbClr val="B5A4A2"/>
                </a:solidFill>
                <a:latin typeface="Avenir Book Oblique" panose="02000503020000020003" pitchFamily="2" charset="0"/>
              </a:rPr>
              <a:t>scanning capabilities?</a:t>
            </a:r>
            <a:endParaRPr lang="en-US" sz="3200" dirty="0">
              <a:solidFill>
                <a:srgbClr val="B5A4A2"/>
              </a:solidFill>
            </a:endParaRPr>
          </a:p>
          <a:p>
            <a:pPr algn="ctr"/>
            <a:endParaRPr lang="en-US" dirty="0"/>
          </a:p>
        </p:txBody>
      </p:sp>
      <p:sp>
        <p:nvSpPr>
          <p:cNvPr id="6" name="Slide Number Placeholder 5">
            <a:extLst>
              <a:ext uri="{FF2B5EF4-FFF2-40B4-BE49-F238E27FC236}">
                <a16:creationId xmlns:a16="http://schemas.microsoft.com/office/drawing/2014/main" id="{5DAEC553-45F6-CAF6-A3E5-1DA6BDF6D845}"/>
              </a:ext>
            </a:extLst>
          </p:cNvPr>
          <p:cNvSpPr>
            <a:spLocks noGrp="1"/>
          </p:cNvSpPr>
          <p:nvPr>
            <p:ph type="sldNum" sz="quarter" idx="12"/>
          </p:nvPr>
        </p:nvSpPr>
        <p:spPr/>
        <p:txBody>
          <a:bodyPr/>
          <a:lstStyle/>
          <a:p>
            <a:fld id="{75C50337-1371-0546-9D17-BFD3D97E9085}" type="slidenum">
              <a:rPr lang="en-NL" smtClean="0"/>
              <a:t>3</a:t>
            </a:fld>
            <a:endParaRPr lang="en-NL"/>
          </a:p>
        </p:txBody>
      </p:sp>
      <p:sp>
        <p:nvSpPr>
          <p:cNvPr id="2" name="Title 1">
            <a:extLst>
              <a:ext uri="{FF2B5EF4-FFF2-40B4-BE49-F238E27FC236}">
                <a16:creationId xmlns:a16="http://schemas.microsoft.com/office/drawing/2014/main" id="{EC31C7DE-E48E-731E-6161-0B8C376BBCB6}"/>
              </a:ext>
            </a:extLst>
          </p:cNvPr>
          <p:cNvSpPr>
            <a:spLocks noGrp="1"/>
          </p:cNvSpPr>
          <p:nvPr>
            <p:ph type="title"/>
          </p:nvPr>
        </p:nvSpPr>
        <p:spPr/>
        <p:txBody>
          <a:bodyPr/>
          <a:lstStyle/>
          <a:p>
            <a:r>
              <a:rPr lang="en-US" dirty="0">
                <a:latin typeface="Avenir Book" panose="02000503020000020003" pitchFamily="2" charset="0"/>
              </a:rPr>
              <a:t>Problem statement</a:t>
            </a:r>
          </a:p>
        </p:txBody>
      </p:sp>
    </p:spTree>
    <p:extLst>
      <p:ext uri="{BB962C8B-B14F-4D97-AF65-F5344CB8AC3E}">
        <p14:creationId xmlns:p14="http://schemas.microsoft.com/office/powerpoint/2010/main" val="130568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0B58C-5DCE-903D-1681-FB9C4AB857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32971-C48C-F270-97BF-938B0948226D}"/>
              </a:ext>
            </a:extLst>
          </p:cNvPr>
          <p:cNvSpPr>
            <a:spLocks noGrp="1"/>
          </p:cNvSpPr>
          <p:nvPr>
            <p:ph idx="1"/>
          </p:nvPr>
        </p:nvSpPr>
        <p:spPr>
          <a:xfrm>
            <a:off x="666078" y="1792717"/>
            <a:ext cx="10515600" cy="3931678"/>
          </a:xfrm>
        </p:spPr>
        <p:txBody>
          <a:bodyPr>
            <a:normAutofit/>
          </a:bodyPr>
          <a:lstStyle/>
          <a:p>
            <a:r>
              <a:rPr lang="en-US" i="1" dirty="0">
                <a:latin typeface="Avenir Book Oblique" panose="02000503020000020003" pitchFamily="2" charset="0"/>
              </a:rPr>
              <a:t>Changing where a radar looks:</a:t>
            </a:r>
          </a:p>
          <a:p>
            <a:pPr lvl="1"/>
            <a:r>
              <a:rPr lang="en-US" i="1" dirty="0">
                <a:latin typeface="Avenir Book Oblique" panose="02000503020000020003" pitchFamily="2" charset="0"/>
              </a:rPr>
              <a:t>Radial measurements (plan position indicators)?</a:t>
            </a:r>
          </a:p>
          <a:p>
            <a:pPr lvl="1"/>
            <a:r>
              <a:rPr lang="en-US" i="1" dirty="0">
                <a:latin typeface="Avenir Book Oblique" panose="02000503020000020003" pitchFamily="2" charset="0"/>
              </a:rPr>
              <a:t>Only scanning certain sectors?</a:t>
            </a:r>
          </a:p>
          <a:p>
            <a:pPr lvl="1"/>
            <a:r>
              <a:rPr lang="en-US" i="1" dirty="0">
                <a:latin typeface="Avenir Book Oblique" panose="02000503020000020003" pitchFamily="2" charset="0"/>
              </a:rPr>
              <a:t>Elevation scans?</a:t>
            </a:r>
          </a:p>
          <a:p>
            <a:endParaRPr lang="en-US" i="1" dirty="0">
              <a:latin typeface="Avenir Book Oblique" panose="02000503020000020003" pitchFamily="2" charset="0"/>
            </a:endParaRPr>
          </a:p>
          <a:p>
            <a:r>
              <a:rPr lang="en-US" i="1" dirty="0">
                <a:latin typeface="Avenir Book Oblique" panose="02000503020000020003" pitchFamily="2" charset="0"/>
              </a:rPr>
              <a:t>Changing how a radar looks:</a:t>
            </a:r>
          </a:p>
          <a:p>
            <a:pPr lvl="1"/>
            <a:r>
              <a:rPr lang="en-US" i="1" dirty="0">
                <a:latin typeface="Avenir Book Oblique" panose="02000503020000020003" pitchFamily="2" charset="0"/>
              </a:rPr>
              <a:t>Sensitivity of the radar?</a:t>
            </a:r>
          </a:p>
          <a:p>
            <a:pPr lvl="1"/>
            <a:r>
              <a:rPr lang="en-US" i="1" dirty="0">
                <a:latin typeface="Avenir Book Oblique" panose="02000503020000020003" pitchFamily="2" charset="0"/>
              </a:rPr>
              <a:t>Sampling frequency?</a:t>
            </a:r>
          </a:p>
          <a:p>
            <a:pPr lvl="1"/>
            <a:r>
              <a:rPr lang="en-US" i="1" dirty="0">
                <a:latin typeface="Avenir Book Oblique" panose="02000503020000020003" pitchFamily="2" charset="0"/>
              </a:rPr>
              <a:t>Rotation speed?</a:t>
            </a:r>
          </a:p>
          <a:p>
            <a:endParaRPr lang="en-US" i="1" dirty="0">
              <a:latin typeface="Avenir Book Oblique" panose="02000503020000020003" pitchFamily="2" charset="0"/>
            </a:endParaRPr>
          </a:p>
          <a:p>
            <a:endParaRPr lang="en-US" i="1" dirty="0">
              <a:latin typeface="Avenir Book Oblique" panose="02000503020000020003" pitchFamily="2" charset="0"/>
            </a:endParaRPr>
          </a:p>
          <a:p>
            <a:endParaRPr lang="en-US" i="1" dirty="0">
              <a:latin typeface="Avenir Book Oblique" panose="02000503020000020003" pitchFamily="2" charset="0"/>
            </a:endParaRPr>
          </a:p>
          <a:p>
            <a:pPr marL="0" indent="0">
              <a:buNone/>
            </a:pPr>
            <a:endParaRPr lang="en-US" i="1" dirty="0">
              <a:latin typeface="Avenir Book Oblique" panose="02000503020000020003" pitchFamily="2" charset="0"/>
            </a:endParaRPr>
          </a:p>
        </p:txBody>
      </p:sp>
      <p:sp>
        <p:nvSpPr>
          <p:cNvPr id="5" name="Frame 4">
            <a:extLst>
              <a:ext uri="{FF2B5EF4-FFF2-40B4-BE49-F238E27FC236}">
                <a16:creationId xmlns:a16="http://schemas.microsoft.com/office/drawing/2014/main" id="{0E991041-9C4E-370D-ED0B-727AAB03EE70}"/>
              </a:ext>
            </a:extLst>
          </p:cNvPr>
          <p:cNvSpPr/>
          <p:nvPr/>
        </p:nvSpPr>
        <p:spPr>
          <a:xfrm>
            <a:off x="838200" y="5243218"/>
            <a:ext cx="3085689" cy="481177"/>
          </a:xfrm>
          <a:prstGeom prst="frame">
            <a:avLst>
              <a:gd name="adj1" fmla="val 1881"/>
            </a:avLst>
          </a:prstGeom>
          <a:solidFill>
            <a:srgbClr val="87929A"/>
          </a:solidFill>
          <a:ln>
            <a:solidFill>
              <a:srgbClr val="8792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EA9EE8"/>
                </a:solidFill>
              </a:ln>
              <a:solidFill>
                <a:srgbClr val="EA9EE8"/>
              </a:solidFill>
            </a:endParaRPr>
          </a:p>
        </p:txBody>
      </p:sp>
      <p:sp>
        <p:nvSpPr>
          <p:cNvPr id="6" name="Slide Number Placeholder 5">
            <a:extLst>
              <a:ext uri="{FF2B5EF4-FFF2-40B4-BE49-F238E27FC236}">
                <a16:creationId xmlns:a16="http://schemas.microsoft.com/office/drawing/2014/main" id="{27F005F3-188C-C7C0-37E9-06754343E595}"/>
              </a:ext>
            </a:extLst>
          </p:cNvPr>
          <p:cNvSpPr>
            <a:spLocks noGrp="1"/>
          </p:cNvSpPr>
          <p:nvPr>
            <p:ph type="sldNum" sz="quarter" idx="12"/>
          </p:nvPr>
        </p:nvSpPr>
        <p:spPr/>
        <p:txBody>
          <a:bodyPr/>
          <a:lstStyle/>
          <a:p>
            <a:fld id="{75C50337-1371-0546-9D17-BFD3D97E9085}" type="slidenum">
              <a:rPr lang="en-NL" smtClean="0"/>
              <a:t>4</a:t>
            </a:fld>
            <a:endParaRPr lang="en-NL"/>
          </a:p>
        </p:txBody>
      </p:sp>
      <p:sp>
        <p:nvSpPr>
          <p:cNvPr id="2" name="Title 1">
            <a:extLst>
              <a:ext uri="{FF2B5EF4-FFF2-40B4-BE49-F238E27FC236}">
                <a16:creationId xmlns:a16="http://schemas.microsoft.com/office/drawing/2014/main" id="{C1309CC1-54C4-4370-5D67-30EBD7D40DA1}"/>
              </a:ext>
            </a:extLst>
          </p:cNvPr>
          <p:cNvSpPr>
            <a:spLocks noGrp="1"/>
          </p:cNvSpPr>
          <p:nvPr>
            <p:ph type="title"/>
          </p:nvPr>
        </p:nvSpPr>
        <p:spPr>
          <a:xfrm>
            <a:off x="838200" y="317521"/>
            <a:ext cx="10515600" cy="1325563"/>
          </a:xfrm>
        </p:spPr>
        <p:txBody>
          <a:bodyPr/>
          <a:lstStyle/>
          <a:p>
            <a:r>
              <a:rPr lang="en-US" dirty="0">
                <a:latin typeface="Avenir Book" panose="02000503020000020003" pitchFamily="2" charset="0"/>
              </a:rPr>
              <a:t>Examples of adaptive scanning</a:t>
            </a:r>
          </a:p>
        </p:txBody>
      </p:sp>
      <p:pic>
        <p:nvPicPr>
          <p:cNvPr id="12" name="Content Placeholder 5">
            <a:extLst>
              <a:ext uri="{FF2B5EF4-FFF2-40B4-BE49-F238E27FC236}">
                <a16:creationId xmlns:a16="http://schemas.microsoft.com/office/drawing/2014/main" id="{9372066F-4877-AA0E-E52D-E336468BE797}"/>
              </a:ext>
            </a:extLst>
          </p:cNvPr>
          <p:cNvPicPr>
            <a:picLocks noChangeAspect="1"/>
          </p:cNvPicPr>
          <p:nvPr/>
        </p:nvPicPr>
        <p:blipFill>
          <a:blip r:embed="rId3"/>
          <a:stretch>
            <a:fillRect/>
          </a:stretch>
        </p:blipFill>
        <p:spPr>
          <a:xfrm>
            <a:off x="7162800" y="3004608"/>
            <a:ext cx="5029200" cy="3853392"/>
          </a:xfrm>
          <a:prstGeom prst="rect">
            <a:avLst/>
          </a:prstGeom>
        </p:spPr>
      </p:pic>
    </p:spTree>
    <p:extLst>
      <p:ext uri="{BB962C8B-B14F-4D97-AF65-F5344CB8AC3E}">
        <p14:creationId xmlns:p14="http://schemas.microsoft.com/office/powerpoint/2010/main" val="38137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257-A7F5-976D-4806-8AF73F078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6FA3B-366D-55FB-E046-945D90F6AE52}"/>
              </a:ext>
            </a:extLst>
          </p:cNvPr>
          <p:cNvSpPr>
            <a:spLocks noGrp="1"/>
          </p:cNvSpPr>
          <p:nvPr>
            <p:ph type="title"/>
          </p:nvPr>
        </p:nvSpPr>
        <p:spPr/>
        <p:txBody>
          <a:bodyPr/>
          <a:lstStyle/>
          <a:p>
            <a:r>
              <a:rPr lang="en-US" dirty="0">
                <a:latin typeface="Avenir Book" panose="02000503020000020003" pitchFamily="2" charset="0"/>
              </a:rPr>
              <a:t>How does rotation speed influence measurements?</a:t>
            </a:r>
          </a:p>
        </p:txBody>
      </p:sp>
      <p:pic>
        <p:nvPicPr>
          <p:cNvPr id="6" name="Content Placeholder 5">
            <a:extLst>
              <a:ext uri="{FF2B5EF4-FFF2-40B4-BE49-F238E27FC236}">
                <a16:creationId xmlns:a16="http://schemas.microsoft.com/office/drawing/2014/main" id="{3773A36E-4EB0-942D-C904-8AAD38AD16E2}"/>
              </a:ext>
            </a:extLst>
          </p:cNvPr>
          <p:cNvPicPr>
            <a:picLocks noChangeAspect="1"/>
          </p:cNvPicPr>
          <p:nvPr/>
        </p:nvPicPr>
        <p:blipFill>
          <a:blip r:embed="rId3"/>
          <a:stretch>
            <a:fillRect/>
          </a:stretch>
        </p:blipFill>
        <p:spPr>
          <a:xfrm>
            <a:off x="7162800" y="3004608"/>
            <a:ext cx="5029200" cy="3853392"/>
          </a:xfrm>
          <a:prstGeom prst="rect">
            <a:avLst/>
          </a:prstGeom>
        </p:spPr>
      </p:pic>
      <p:pic>
        <p:nvPicPr>
          <p:cNvPr id="7" name="Content Placeholder 5">
            <a:extLst>
              <a:ext uri="{FF2B5EF4-FFF2-40B4-BE49-F238E27FC236}">
                <a16:creationId xmlns:a16="http://schemas.microsoft.com/office/drawing/2014/main" id="{8DF37837-642B-F0CB-733D-ED92915A60AF}"/>
              </a:ext>
            </a:extLst>
          </p:cNvPr>
          <p:cNvPicPr>
            <a:picLocks noChangeAspect="1"/>
          </p:cNvPicPr>
          <p:nvPr/>
        </p:nvPicPr>
        <p:blipFill>
          <a:blip r:embed="rId4"/>
          <a:stretch>
            <a:fillRect/>
          </a:stretch>
        </p:blipFill>
        <p:spPr>
          <a:xfrm>
            <a:off x="7254240" y="2891602"/>
            <a:ext cx="4983480" cy="4003124"/>
          </a:xfrm>
          <a:prstGeom prst="rect">
            <a:avLst/>
          </a:prstGeom>
        </p:spPr>
      </p:pic>
      <p:sp>
        <p:nvSpPr>
          <p:cNvPr id="3" name="Content Placeholder 2">
            <a:extLst>
              <a:ext uri="{FF2B5EF4-FFF2-40B4-BE49-F238E27FC236}">
                <a16:creationId xmlns:a16="http://schemas.microsoft.com/office/drawing/2014/main" id="{7067EC39-79E4-5BA2-1447-1F91C2DD1A87}"/>
              </a:ext>
            </a:extLst>
          </p:cNvPr>
          <p:cNvSpPr>
            <a:spLocks noGrp="1"/>
          </p:cNvSpPr>
          <p:nvPr>
            <p:ph idx="1"/>
          </p:nvPr>
        </p:nvSpPr>
        <p:spPr/>
        <p:txBody>
          <a:bodyPr/>
          <a:lstStyle/>
          <a:p>
            <a:r>
              <a:rPr lang="en-US" i="1" dirty="0">
                <a:latin typeface="Avenir Book Oblique" panose="02000503020000020003" pitchFamily="2" charset="0"/>
              </a:rPr>
              <a:t>A simple situation – 1 </a:t>
            </a:r>
            <a:r>
              <a:rPr lang="en-US" i="1" dirty="0" err="1">
                <a:latin typeface="Avenir Book Oblique" panose="02000503020000020003" pitchFamily="2" charset="0"/>
              </a:rPr>
              <a:t>raincell</a:t>
            </a:r>
            <a:endParaRPr lang="en-US" i="1" dirty="0">
              <a:latin typeface="Avenir Book Oblique" panose="02000503020000020003" pitchFamily="2" charset="0"/>
            </a:endParaRPr>
          </a:p>
          <a:p>
            <a:r>
              <a:rPr lang="en-US" i="1" dirty="0">
                <a:latin typeface="Avenir Book Oblique" panose="02000503020000020003" pitchFamily="2" charset="0"/>
              </a:rPr>
              <a:t>A simple radar model – plan position indicator</a:t>
            </a:r>
          </a:p>
          <a:p>
            <a:r>
              <a:rPr lang="en-US" i="1" dirty="0">
                <a:latin typeface="Avenir Book Oblique" panose="02000503020000020003" pitchFamily="2" charset="0"/>
              </a:rPr>
              <a:t>A simple processing chain – reflectivity</a:t>
            </a:r>
          </a:p>
        </p:txBody>
      </p:sp>
      <p:pic>
        <p:nvPicPr>
          <p:cNvPr id="9" name="Content Placeholder 5">
            <a:extLst>
              <a:ext uri="{FF2B5EF4-FFF2-40B4-BE49-F238E27FC236}">
                <a16:creationId xmlns:a16="http://schemas.microsoft.com/office/drawing/2014/main" id="{BE3AA3D7-0C1A-B7E7-E3DD-D1DC449AE3BA}"/>
              </a:ext>
            </a:extLst>
          </p:cNvPr>
          <p:cNvPicPr>
            <a:picLocks noChangeAspect="1"/>
          </p:cNvPicPr>
          <p:nvPr/>
        </p:nvPicPr>
        <p:blipFill>
          <a:blip r:embed="rId5"/>
          <a:srcRect l="11882" t="5250" r="14243" b="7627"/>
          <a:stretch/>
        </p:blipFill>
        <p:spPr>
          <a:xfrm>
            <a:off x="9745980" y="1042941"/>
            <a:ext cx="2167466" cy="1976532"/>
          </a:xfrm>
          <a:prstGeom prst="rect">
            <a:avLst/>
          </a:prstGeom>
        </p:spPr>
      </p:pic>
      <p:sp>
        <p:nvSpPr>
          <p:cNvPr id="4" name="Slide Number Placeholder 3">
            <a:extLst>
              <a:ext uri="{FF2B5EF4-FFF2-40B4-BE49-F238E27FC236}">
                <a16:creationId xmlns:a16="http://schemas.microsoft.com/office/drawing/2014/main" id="{F61E240B-20D4-0F34-EE67-2DDB87435546}"/>
              </a:ext>
            </a:extLst>
          </p:cNvPr>
          <p:cNvSpPr>
            <a:spLocks noGrp="1"/>
          </p:cNvSpPr>
          <p:nvPr>
            <p:ph type="sldNum" sz="quarter" idx="12"/>
          </p:nvPr>
        </p:nvSpPr>
        <p:spPr/>
        <p:txBody>
          <a:bodyPr/>
          <a:lstStyle/>
          <a:p>
            <a:fld id="{75C50337-1371-0546-9D17-BFD3D97E9085}" type="slidenum">
              <a:rPr lang="en-NL" smtClean="0"/>
              <a:t>5</a:t>
            </a:fld>
            <a:endParaRPr lang="en-NL"/>
          </a:p>
        </p:txBody>
      </p:sp>
      <p:pic>
        <p:nvPicPr>
          <p:cNvPr id="11" name="Content Placeholder 5">
            <a:extLst>
              <a:ext uri="{FF2B5EF4-FFF2-40B4-BE49-F238E27FC236}">
                <a16:creationId xmlns:a16="http://schemas.microsoft.com/office/drawing/2014/main" id="{92FB42C9-5395-516A-303E-A12D2C378335}"/>
              </a:ext>
            </a:extLst>
          </p:cNvPr>
          <p:cNvPicPr>
            <a:picLocks noChangeAspect="1"/>
          </p:cNvPicPr>
          <p:nvPr/>
        </p:nvPicPr>
        <p:blipFill>
          <a:blip r:embed="rId6"/>
          <a:srcRect t="5507" b="19131"/>
          <a:stretch/>
        </p:blipFill>
        <p:spPr>
          <a:xfrm>
            <a:off x="511533" y="3532261"/>
            <a:ext cx="6183061" cy="2960614"/>
          </a:xfrm>
          <a:prstGeom prst="rect">
            <a:avLst/>
          </a:prstGeom>
        </p:spPr>
      </p:pic>
    </p:spTree>
    <p:extLst>
      <p:ext uri="{BB962C8B-B14F-4D97-AF65-F5344CB8AC3E}">
        <p14:creationId xmlns:p14="http://schemas.microsoft.com/office/powerpoint/2010/main" val="26781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C1B1C9-0AA2-6CBE-24EA-F5017266F9C8}"/>
              </a:ext>
            </a:extLst>
          </p:cNvPr>
          <p:cNvSpPr>
            <a:spLocks noGrp="1"/>
          </p:cNvSpPr>
          <p:nvPr>
            <p:ph type="title"/>
          </p:nvPr>
        </p:nvSpPr>
        <p:spPr>
          <a:xfrm>
            <a:off x="838200" y="365125"/>
            <a:ext cx="8935995" cy="1325563"/>
          </a:xfrm>
        </p:spPr>
        <p:txBody>
          <a:bodyPr/>
          <a:lstStyle/>
          <a:p>
            <a:r>
              <a:rPr lang="nl-NL" dirty="0" err="1">
                <a:latin typeface="Avenir Book" panose="02000503020000020003" pitchFamily="2" charset="0"/>
              </a:rPr>
              <a:t>Simulation</a:t>
            </a:r>
            <a:r>
              <a:rPr lang="nl-NL" dirty="0">
                <a:latin typeface="Avenir Book" panose="02000503020000020003" pitchFamily="2" charset="0"/>
              </a:rPr>
              <a:t> setup</a:t>
            </a:r>
            <a:endParaRPr lang="en-NL">
              <a:latin typeface="Avenir Book" panose="02000503020000020003" pitchFamily="2" charset="0"/>
            </a:endParaRPr>
          </a:p>
        </p:txBody>
      </p:sp>
      <p:pic>
        <p:nvPicPr>
          <p:cNvPr id="10" name="Picture 9" descr="A comparison of a graph&#10;&#10;AI-generated content may be incorrect.">
            <a:extLst>
              <a:ext uri="{FF2B5EF4-FFF2-40B4-BE49-F238E27FC236}">
                <a16:creationId xmlns:a16="http://schemas.microsoft.com/office/drawing/2014/main" id="{28D7B381-C0BE-4E3C-EEC9-6C2C6CCDE4C6}"/>
              </a:ext>
            </a:extLst>
          </p:cNvPr>
          <p:cNvPicPr>
            <a:picLocks noChangeAspect="1"/>
          </p:cNvPicPr>
          <p:nvPr/>
        </p:nvPicPr>
        <p:blipFill>
          <a:blip r:embed="rId3">
            <a:extLst>
              <a:ext uri="{28A0092B-C50C-407E-A947-70E740481C1C}">
                <a14:useLocalDpi xmlns:a14="http://schemas.microsoft.com/office/drawing/2010/main" val="0"/>
              </a:ext>
            </a:extLst>
          </a:blip>
          <a:srcRect r="51814"/>
          <a:stretch/>
        </p:blipFill>
        <p:spPr>
          <a:xfrm>
            <a:off x="6466243" y="1937683"/>
            <a:ext cx="5065357" cy="4431841"/>
          </a:xfrm>
          <a:prstGeom prst="rect">
            <a:avLst/>
          </a:prstGeom>
        </p:spPr>
      </p:pic>
      <p:pic>
        <p:nvPicPr>
          <p:cNvPr id="3" name="Picture 2">
            <a:extLst>
              <a:ext uri="{FF2B5EF4-FFF2-40B4-BE49-F238E27FC236}">
                <a16:creationId xmlns:a16="http://schemas.microsoft.com/office/drawing/2014/main" id="{FB295809-49FE-485E-D336-D3520D866C36}"/>
              </a:ext>
            </a:extLst>
          </p:cNvPr>
          <p:cNvPicPr>
            <a:picLocks noChangeAspect="1"/>
          </p:cNvPicPr>
          <p:nvPr/>
        </p:nvPicPr>
        <p:blipFill>
          <a:blip r:embed="rId4">
            <a:extLst>
              <a:ext uri="{28A0092B-C50C-407E-A947-70E740481C1C}">
                <a14:useLocalDpi xmlns:a14="http://schemas.microsoft.com/office/drawing/2010/main" val="0"/>
              </a:ext>
            </a:extLst>
          </a:blip>
          <a:srcRect l="3214" t="2089" r="1893" b="1654"/>
          <a:stretch/>
        </p:blipFill>
        <p:spPr>
          <a:xfrm>
            <a:off x="601272" y="2181668"/>
            <a:ext cx="5494728" cy="4044017"/>
          </a:xfrm>
          <a:prstGeom prst="rect">
            <a:avLst/>
          </a:prstGeom>
        </p:spPr>
      </p:pic>
      <p:cxnSp>
        <p:nvCxnSpPr>
          <p:cNvPr id="6" name="Straight Arrow Connector 5">
            <a:extLst>
              <a:ext uri="{FF2B5EF4-FFF2-40B4-BE49-F238E27FC236}">
                <a16:creationId xmlns:a16="http://schemas.microsoft.com/office/drawing/2014/main" id="{0536B2C7-B3B5-5906-BB0B-E6C8F0420764}"/>
              </a:ext>
            </a:extLst>
          </p:cNvPr>
          <p:cNvCxnSpPr/>
          <p:nvPr/>
        </p:nvCxnSpPr>
        <p:spPr>
          <a:xfrm flipV="1">
            <a:off x="1896191" y="3315060"/>
            <a:ext cx="3947531" cy="7954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094F4014-6F78-785C-E2A4-608104F3A45D}"/>
              </a:ext>
            </a:extLst>
          </p:cNvPr>
          <p:cNvSpPr txBox="1"/>
          <p:nvPr/>
        </p:nvSpPr>
        <p:spPr>
          <a:xfrm>
            <a:off x="3423315" y="4110514"/>
            <a:ext cx="779948" cy="276999"/>
          </a:xfrm>
          <a:prstGeom prst="rect">
            <a:avLst/>
          </a:prstGeom>
          <a:noFill/>
        </p:spPr>
        <p:txBody>
          <a:bodyPr wrap="square" rtlCol="0">
            <a:spAutoFit/>
          </a:bodyPr>
          <a:lstStyle/>
          <a:p>
            <a:r>
              <a:rPr lang="en-US" sz="1200" dirty="0">
                <a:solidFill>
                  <a:srgbClr val="949494"/>
                </a:solidFill>
                <a:latin typeface="Avenir Book" panose="02000503020000020003" pitchFamily="2" charset="0"/>
              </a:rPr>
              <a:t>radar</a:t>
            </a:r>
          </a:p>
        </p:txBody>
      </p:sp>
      <p:sp>
        <p:nvSpPr>
          <p:cNvPr id="8" name="TextBox 7">
            <a:extLst>
              <a:ext uri="{FF2B5EF4-FFF2-40B4-BE49-F238E27FC236}">
                <a16:creationId xmlns:a16="http://schemas.microsoft.com/office/drawing/2014/main" id="{5BB3DBC6-84E0-48CE-CDDE-9D75990A41F6}"/>
              </a:ext>
            </a:extLst>
          </p:cNvPr>
          <p:cNvSpPr txBox="1"/>
          <p:nvPr/>
        </p:nvSpPr>
        <p:spPr>
          <a:xfrm>
            <a:off x="1506217" y="4387513"/>
            <a:ext cx="779948" cy="276999"/>
          </a:xfrm>
          <a:prstGeom prst="rect">
            <a:avLst/>
          </a:prstGeom>
          <a:noFill/>
        </p:spPr>
        <p:txBody>
          <a:bodyPr wrap="square" rtlCol="0">
            <a:spAutoFit/>
          </a:bodyPr>
          <a:lstStyle/>
          <a:p>
            <a:r>
              <a:rPr lang="en-US" sz="1200" dirty="0">
                <a:solidFill>
                  <a:srgbClr val="2424FF"/>
                </a:solidFill>
                <a:latin typeface="Avenir Book" panose="02000503020000020003" pitchFamily="2" charset="0"/>
              </a:rPr>
              <a:t>rain cell</a:t>
            </a:r>
          </a:p>
        </p:txBody>
      </p:sp>
      <p:sp>
        <p:nvSpPr>
          <p:cNvPr id="9" name="TextBox 8">
            <a:extLst>
              <a:ext uri="{FF2B5EF4-FFF2-40B4-BE49-F238E27FC236}">
                <a16:creationId xmlns:a16="http://schemas.microsoft.com/office/drawing/2014/main" id="{ABE9528E-7116-C366-106C-02B35396B26A}"/>
              </a:ext>
            </a:extLst>
          </p:cNvPr>
          <p:cNvSpPr txBox="1"/>
          <p:nvPr/>
        </p:nvSpPr>
        <p:spPr>
          <a:xfrm rot="20918265">
            <a:off x="3716147" y="3290501"/>
            <a:ext cx="1857265" cy="276999"/>
          </a:xfrm>
          <a:prstGeom prst="rect">
            <a:avLst/>
          </a:prstGeom>
          <a:noFill/>
        </p:spPr>
        <p:txBody>
          <a:bodyPr wrap="square" rtlCol="0">
            <a:spAutoFit/>
          </a:bodyPr>
          <a:lstStyle/>
          <a:p>
            <a:r>
              <a:rPr lang="en-US" sz="1200" dirty="0">
                <a:solidFill>
                  <a:srgbClr val="000000"/>
                </a:solidFill>
                <a:latin typeface="Avenir Book" panose="02000503020000020003" pitchFamily="2" charset="0"/>
              </a:rPr>
              <a:t>path of the rain cell</a:t>
            </a:r>
          </a:p>
        </p:txBody>
      </p:sp>
      <p:sp>
        <p:nvSpPr>
          <p:cNvPr id="2" name="Slide Number Placeholder 1">
            <a:extLst>
              <a:ext uri="{FF2B5EF4-FFF2-40B4-BE49-F238E27FC236}">
                <a16:creationId xmlns:a16="http://schemas.microsoft.com/office/drawing/2014/main" id="{72BEDEA3-56E0-5FF8-9265-1CFB3C4EBC66}"/>
              </a:ext>
            </a:extLst>
          </p:cNvPr>
          <p:cNvSpPr>
            <a:spLocks noGrp="1"/>
          </p:cNvSpPr>
          <p:nvPr>
            <p:ph type="sldNum" sz="quarter" idx="12"/>
          </p:nvPr>
        </p:nvSpPr>
        <p:spPr/>
        <p:txBody>
          <a:bodyPr/>
          <a:lstStyle/>
          <a:p>
            <a:fld id="{75C50337-1371-0546-9D17-BFD3D97E9085}" type="slidenum">
              <a:rPr lang="en-NL" smtClean="0"/>
              <a:t>6</a:t>
            </a:fld>
            <a:endParaRPr lang="en-NL"/>
          </a:p>
        </p:txBody>
      </p:sp>
      <p:sp>
        <p:nvSpPr>
          <p:cNvPr id="4" name="TextBox 3">
            <a:extLst>
              <a:ext uri="{FF2B5EF4-FFF2-40B4-BE49-F238E27FC236}">
                <a16:creationId xmlns:a16="http://schemas.microsoft.com/office/drawing/2014/main" id="{8FB86963-CBBB-B820-781D-CF37C1F52CFE}"/>
              </a:ext>
            </a:extLst>
          </p:cNvPr>
          <p:cNvSpPr txBox="1"/>
          <p:nvPr/>
        </p:nvSpPr>
        <p:spPr>
          <a:xfrm>
            <a:off x="4799939" y="4084477"/>
            <a:ext cx="779948" cy="461665"/>
          </a:xfrm>
          <a:prstGeom prst="rect">
            <a:avLst/>
          </a:prstGeom>
          <a:noFill/>
        </p:spPr>
        <p:txBody>
          <a:bodyPr wrap="square" rtlCol="0">
            <a:spAutoFit/>
          </a:bodyPr>
          <a:lstStyle/>
          <a:p>
            <a:r>
              <a:rPr lang="en-US" sz="1200" dirty="0">
                <a:solidFill>
                  <a:srgbClr val="949494"/>
                </a:solidFill>
                <a:latin typeface="Avenir Book" panose="02000503020000020003" pitchFamily="2" charset="0"/>
              </a:rPr>
              <a:t>radar beam</a:t>
            </a:r>
          </a:p>
        </p:txBody>
      </p:sp>
      <p:grpSp>
        <p:nvGrpSpPr>
          <p:cNvPr id="24" name="Group 23">
            <a:extLst>
              <a:ext uri="{FF2B5EF4-FFF2-40B4-BE49-F238E27FC236}">
                <a16:creationId xmlns:a16="http://schemas.microsoft.com/office/drawing/2014/main" id="{ADEEC398-749B-B74C-DA85-9A9C6F3FE8E5}"/>
              </a:ext>
            </a:extLst>
          </p:cNvPr>
          <p:cNvGrpSpPr/>
          <p:nvPr/>
        </p:nvGrpSpPr>
        <p:grpSpPr>
          <a:xfrm>
            <a:off x="5429250" y="3898900"/>
            <a:ext cx="104775" cy="208439"/>
            <a:chOff x="5432425" y="3902075"/>
            <a:chExt cx="104775" cy="208439"/>
          </a:xfrm>
        </p:grpSpPr>
        <p:cxnSp>
          <p:nvCxnSpPr>
            <p:cNvPr id="12" name="Straight Connector 11">
              <a:extLst>
                <a:ext uri="{FF2B5EF4-FFF2-40B4-BE49-F238E27FC236}">
                  <a16:creationId xmlns:a16="http://schemas.microsoft.com/office/drawing/2014/main" id="{769790BD-E6AE-C7FE-68AC-9894BFC421E5}"/>
                </a:ext>
              </a:extLst>
            </p:cNvPr>
            <p:cNvCxnSpPr/>
            <p:nvPr/>
          </p:nvCxnSpPr>
          <p:spPr>
            <a:xfrm>
              <a:off x="5432425" y="4103053"/>
              <a:ext cx="101600" cy="0"/>
            </a:xfrm>
            <a:prstGeom prst="line">
              <a:avLst/>
            </a:prstGeom>
            <a:ln>
              <a:solidFill>
                <a:srgbClr val="B5B5B5"/>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94F87A3-A479-95B5-3DA5-931A9D8DA264}"/>
                </a:ext>
              </a:extLst>
            </p:cNvPr>
            <p:cNvCxnSpPr>
              <a:cxnSpLocks/>
            </p:cNvCxnSpPr>
            <p:nvPr/>
          </p:nvCxnSpPr>
          <p:spPr>
            <a:xfrm flipV="1">
              <a:off x="5537200" y="3902075"/>
              <a:ext cx="0" cy="208439"/>
            </a:xfrm>
            <a:prstGeom prst="straightConnector1">
              <a:avLst/>
            </a:prstGeom>
            <a:ln>
              <a:solidFill>
                <a:srgbClr val="B5B5B5"/>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537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7A586-D071-BDCB-BF60-9DB2A02FBC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D5FDF65-0B3E-1A06-F029-F827FE9E6DE2}"/>
              </a:ext>
            </a:extLst>
          </p:cNvPr>
          <p:cNvPicPr>
            <a:picLocks noChangeAspect="1"/>
          </p:cNvPicPr>
          <p:nvPr/>
        </p:nvPicPr>
        <p:blipFill>
          <a:blip r:embed="rId3"/>
          <a:srcRect l="10505" t="4788" r="3885" b="70505"/>
          <a:stretch/>
        </p:blipFill>
        <p:spPr>
          <a:xfrm>
            <a:off x="5782305" y="1690688"/>
            <a:ext cx="5961469" cy="1561223"/>
          </a:xfrm>
          <a:prstGeom prst="rect">
            <a:avLst/>
          </a:prstGeom>
        </p:spPr>
      </p:pic>
      <p:sp>
        <p:nvSpPr>
          <p:cNvPr id="9" name="Slide Number Placeholder 8">
            <a:extLst>
              <a:ext uri="{FF2B5EF4-FFF2-40B4-BE49-F238E27FC236}">
                <a16:creationId xmlns:a16="http://schemas.microsoft.com/office/drawing/2014/main" id="{A1214396-8DD6-85F8-A42D-1803F84C2299}"/>
              </a:ext>
            </a:extLst>
          </p:cNvPr>
          <p:cNvSpPr>
            <a:spLocks noGrp="1"/>
          </p:cNvSpPr>
          <p:nvPr>
            <p:ph type="sldNum" sz="quarter" idx="12"/>
          </p:nvPr>
        </p:nvSpPr>
        <p:spPr/>
        <p:txBody>
          <a:bodyPr/>
          <a:lstStyle/>
          <a:p>
            <a:fld id="{75C50337-1371-0546-9D17-BFD3D97E9085}" type="slidenum">
              <a:rPr lang="en-NL" smtClean="0"/>
              <a:t>7</a:t>
            </a:fld>
            <a:endParaRPr lang="en-NL"/>
          </a:p>
        </p:txBody>
      </p:sp>
      <p:pic>
        <p:nvPicPr>
          <p:cNvPr id="6" name="Content Placeholder 5">
            <a:extLst>
              <a:ext uri="{FF2B5EF4-FFF2-40B4-BE49-F238E27FC236}">
                <a16:creationId xmlns:a16="http://schemas.microsoft.com/office/drawing/2014/main" id="{4171BCAB-6FDC-A1A9-4696-79EADED0D033}"/>
              </a:ext>
            </a:extLst>
          </p:cNvPr>
          <p:cNvPicPr>
            <a:picLocks noChangeAspect="1"/>
          </p:cNvPicPr>
          <p:nvPr/>
        </p:nvPicPr>
        <p:blipFill>
          <a:blip r:embed="rId4"/>
          <a:srcRect b="21407"/>
          <a:stretch/>
        </p:blipFill>
        <p:spPr>
          <a:xfrm>
            <a:off x="81594" y="1690688"/>
            <a:ext cx="5071469" cy="3889330"/>
          </a:xfrm>
          <a:prstGeom prst="rect">
            <a:avLst/>
          </a:prstGeom>
        </p:spPr>
      </p:pic>
      <p:sp>
        <p:nvSpPr>
          <p:cNvPr id="4" name="TextBox 3">
            <a:extLst>
              <a:ext uri="{FF2B5EF4-FFF2-40B4-BE49-F238E27FC236}">
                <a16:creationId xmlns:a16="http://schemas.microsoft.com/office/drawing/2014/main" id="{EC3CBED9-83BE-5EC3-9E0E-9F9C3F2E0997}"/>
              </a:ext>
            </a:extLst>
          </p:cNvPr>
          <p:cNvSpPr txBox="1"/>
          <p:nvPr/>
        </p:nvSpPr>
        <p:spPr>
          <a:xfrm>
            <a:off x="410134" y="4386703"/>
            <a:ext cx="646478" cy="276999"/>
          </a:xfrm>
          <a:prstGeom prst="rect">
            <a:avLst/>
          </a:prstGeom>
          <a:noFill/>
        </p:spPr>
        <p:txBody>
          <a:bodyPr wrap="square" rtlCol="0">
            <a:spAutoFit/>
          </a:bodyPr>
          <a:lstStyle/>
          <a:p>
            <a:r>
              <a:rPr lang="en-US" sz="1200" dirty="0">
                <a:solidFill>
                  <a:srgbClr val="5D5D5D"/>
                </a:solidFill>
                <a:latin typeface="Avenir Book" panose="02000503020000020003" pitchFamily="2" charset="0"/>
              </a:rPr>
              <a:t>radar</a:t>
            </a:r>
          </a:p>
        </p:txBody>
      </p:sp>
      <p:sp>
        <p:nvSpPr>
          <p:cNvPr id="5" name="TextBox 4">
            <a:extLst>
              <a:ext uri="{FF2B5EF4-FFF2-40B4-BE49-F238E27FC236}">
                <a16:creationId xmlns:a16="http://schemas.microsoft.com/office/drawing/2014/main" id="{845C154C-150F-3245-8428-7B2044113264}"/>
              </a:ext>
            </a:extLst>
          </p:cNvPr>
          <p:cNvSpPr txBox="1"/>
          <p:nvPr/>
        </p:nvSpPr>
        <p:spPr>
          <a:xfrm>
            <a:off x="4227646" y="4525202"/>
            <a:ext cx="779948" cy="276999"/>
          </a:xfrm>
          <a:prstGeom prst="rect">
            <a:avLst/>
          </a:prstGeom>
          <a:noFill/>
        </p:spPr>
        <p:txBody>
          <a:bodyPr wrap="square" rtlCol="0">
            <a:spAutoFit/>
          </a:bodyPr>
          <a:lstStyle/>
          <a:p>
            <a:r>
              <a:rPr lang="en-US" sz="1200" dirty="0">
                <a:solidFill>
                  <a:srgbClr val="016DFF"/>
                </a:solidFill>
                <a:latin typeface="Avenir Book" panose="02000503020000020003" pitchFamily="2" charset="0"/>
              </a:rPr>
              <a:t>rain cell</a:t>
            </a:r>
          </a:p>
        </p:txBody>
      </p:sp>
      <p:sp>
        <p:nvSpPr>
          <p:cNvPr id="2" name="Title 1">
            <a:extLst>
              <a:ext uri="{FF2B5EF4-FFF2-40B4-BE49-F238E27FC236}">
                <a16:creationId xmlns:a16="http://schemas.microsoft.com/office/drawing/2014/main" id="{209C1ABD-44DB-F693-960B-743ED53C7087}"/>
              </a:ext>
            </a:extLst>
          </p:cNvPr>
          <p:cNvSpPr>
            <a:spLocks noGrp="1"/>
          </p:cNvSpPr>
          <p:nvPr>
            <p:ph type="title"/>
          </p:nvPr>
        </p:nvSpPr>
        <p:spPr/>
        <p:txBody>
          <a:bodyPr/>
          <a:lstStyle/>
          <a:p>
            <a:r>
              <a:rPr lang="en-US" dirty="0">
                <a:latin typeface="Avenir Book" panose="02000503020000020003" pitchFamily="2" charset="0"/>
              </a:rPr>
              <a:t>Sampling method and noise model</a:t>
            </a:r>
          </a:p>
        </p:txBody>
      </p:sp>
      <p:cxnSp>
        <p:nvCxnSpPr>
          <p:cNvPr id="10" name="Straight Connector 9">
            <a:extLst>
              <a:ext uri="{FF2B5EF4-FFF2-40B4-BE49-F238E27FC236}">
                <a16:creationId xmlns:a16="http://schemas.microsoft.com/office/drawing/2014/main" id="{6C56169C-3F48-0591-3CEF-EC2EEC51D864}"/>
              </a:ext>
            </a:extLst>
          </p:cNvPr>
          <p:cNvCxnSpPr>
            <a:cxnSpLocks/>
          </p:cNvCxnSpPr>
          <p:nvPr/>
        </p:nvCxnSpPr>
        <p:spPr>
          <a:xfrm>
            <a:off x="5543037" y="1690688"/>
            <a:ext cx="0" cy="493589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D8319B8-4179-1377-92E4-572AF6BA85DF}"/>
              </a:ext>
            </a:extLst>
          </p:cNvPr>
          <p:cNvSpPr txBox="1"/>
          <p:nvPr/>
        </p:nvSpPr>
        <p:spPr>
          <a:xfrm>
            <a:off x="790623" y="3496853"/>
            <a:ext cx="1072166" cy="276999"/>
          </a:xfrm>
          <a:prstGeom prst="rect">
            <a:avLst/>
          </a:prstGeom>
          <a:noFill/>
        </p:spPr>
        <p:txBody>
          <a:bodyPr wrap="square">
            <a:spAutoFit/>
          </a:bodyPr>
          <a:lstStyle/>
          <a:p>
            <a:r>
              <a:rPr lang="en-US" sz="1200" dirty="0">
                <a:solidFill>
                  <a:srgbClr val="5D5D5D"/>
                </a:solidFill>
                <a:latin typeface="Avenir Book" panose="02000503020000020003" pitchFamily="2" charset="0"/>
              </a:rPr>
              <a:t>radar beam</a:t>
            </a:r>
          </a:p>
        </p:txBody>
      </p:sp>
      <p:pic>
        <p:nvPicPr>
          <p:cNvPr id="7" name="Picture 6">
            <a:extLst>
              <a:ext uri="{FF2B5EF4-FFF2-40B4-BE49-F238E27FC236}">
                <a16:creationId xmlns:a16="http://schemas.microsoft.com/office/drawing/2014/main" id="{544A5FAD-17F8-CCFE-28BA-EABA7DEFAEE2}"/>
              </a:ext>
            </a:extLst>
          </p:cNvPr>
          <p:cNvPicPr>
            <a:picLocks noChangeAspect="1"/>
          </p:cNvPicPr>
          <p:nvPr/>
        </p:nvPicPr>
        <p:blipFill>
          <a:blip r:embed="rId5"/>
          <a:stretch>
            <a:fillRect/>
          </a:stretch>
        </p:blipFill>
        <p:spPr>
          <a:xfrm>
            <a:off x="349693" y="4703382"/>
            <a:ext cx="977013" cy="876635"/>
          </a:xfrm>
          <a:prstGeom prst="rect">
            <a:avLst/>
          </a:prstGeom>
        </p:spPr>
      </p:pic>
      <p:pic>
        <p:nvPicPr>
          <p:cNvPr id="12" name="Picture 11">
            <a:extLst>
              <a:ext uri="{FF2B5EF4-FFF2-40B4-BE49-F238E27FC236}">
                <a16:creationId xmlns:a16="http://schemas.microsoft.com/office/drawing/2014/main" id="{1F7A5FA5-C4D8-4924-1A36-24DAADD03A51}"/>
              </a:ext>
            </a:extLst>
          </p:cNvPr>
          <p:cNvPicPr>
            <a:picLocks noChangeAspect="1"/>
          </p:cNvPicPr>
          <p:nvPr/>
        </p:nvPicPr>
        <p:blipFill>
          <a:blip r:embed="rId6"/>
          <a:srcRect t="13934" b="55297"/>
          <a:stretch/>
        </p:blipFill>
        <p:spPr>
          <a:xfrm>
            <a:off x="634225" y="5555255"/>
            <a:ext cx="1549431" cy="453161"/>
          </a:xfrm>
          <a:prstGeom prst="rect">
            <a:avLst/>
          </a:prstGeom>
        </p:spPr>
      </p:pic>
      <p:pic>
        <p:nvPicPr>
          <p:cNvPr id="15" name="Picture 14">
            <a:extLst>
              <a:ext uri="{FF2B5EF4-FFF2-40B4-BE49-F238E27FC236}">
                <a16:creationId xmlns:a16="http://schemas.microsoft.com/office/drawing/2014/main" id="{79639B8F-17F8-C938-B70B-A785CE4F1559}"/>
              </a:ext>
            </a:extLst>
          </p:cNvPr>
          <p:cNvPicPr>
            <a:picLocks noChangeAspect="1"/>
          </p:cNvPicPr>
          <p:nvPr/>
        </p:nvPicPr>
        <p:blipFill>
          <a:blip r:embed="rId6"/>
          <a:srcRect l="17503" t="55145" r="25497" b="19195"/>
          <a:stretch/>
        </p:blipFill>
        <p:spPr>
          <a:xfrm>
            <a:off x="733373" y="6049076"/>
            <a:ext cx="1072162" cy="458789"/>
          </a:xfrm>
          <a:prstGeom prst="rect">
            <a:avLst/>
          </a:prstGeom>
        </p:spPr>
      </p:pic>
      <p:pic>
        <p:nvPicPr>
          <p:cNvPr id="16" name="Picture 15">
            <a:extLst>
              <a:ext uri="{FF2B5EF4-FFF2-40B4-BE49-F238E27FC236}">
                <a16:creationId xmlns:a16="http://schemas.microsoft.com/office/drawing/2014/main" id="{07169DC4-63EE-3F98-921F-9C3B7B51217A}"/>
              </a:ext>
            </a:extLst>
          </p:cNvPr>
          <p:cNvPicPr>
            <a:picLocks noChangeAspect="1"/>
          </p:cNvPicPr>
          <p:nvPr/>
        </p:nvPicPr>
        <p:blipFill>
          <a:blip r:embed="rId3"/>
          <a:srcRect l="10505" t="30222" r="3885" b="14869"/>
          <a:stretch/>
        </p:blipFill>
        <p:spPr>
          <a:xfrm>
            <a:off x="5782305" y="3297836"/>
            <a:ext cx="5961469" cy="3469564"/>
          </a:xfrm>
          <a:prstGeom prst="rect">
            <a:avLst/>
          </a:prstGeom>
        </p:spPr>
      </p:pic>
    </p:spTree>
    <p:extLst>
      <p:ext uri="{BB962C8B-B14F-4D97-AF65-F5344CB8AC3E}">
        <p14:creationId xmlns:p14="http://schemas.microsoft.com/office/powerpoint/2010/main" val="5358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E3EA2-4D69-965C-D322-9AE15EDC17D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3A61AB0-9A35-D460-73F0-8D5D39B7A2CF}"/>
              </a:ext>
            </a:extLst>
          </p:cNvPr>
          <p:cNvSpPr>
            <a:spLocks noGrp="1"/>
          </p:cNvSpPr>
          <p:nvPr>
            <p:ph type="title"/>
          </p:nvPr>
        </p:nvSpPr>
        <p:spPr>
          <a:xfrm>
            <a:off x="745211" y="752927"/>
            <a:ext cx="9855631" cy="1325563"/>
          </a:xfrm>
        </p:spPr>
        <p:txBody>
          <a:bodyPr/>
          <a:lstStyle/>
          <a:p>
            <a:r>
              <a:rPr lang="nl-NL" dirty="0" err="1">
                <a:latin typeface="Avenir Book" panose="02000503020000020003" pitchFamily="2" charset="0"/>
              </a:rPr>
              <a:t>Measurement</a:t>
            </a:r>
            <a:r>
              <a:rPr lang="nl-NL" dirty="0">
                <a:latin typeface="Avenir Book" panose="02000503020000020003" pitchFamily="2" charset="0"/>
              </a:rPr>
              <a:t> </a:t>
            </a:r>
            <a:r>
              <a:rPr lang="nl-NL" dirty="0" err="1">
                <a:latin typeface="Avenir Book" panose="02000503020000020003" pitchFamily="2" charset="0"/>
              </a:rPr>
              <a:t>noise</a:t>
            </a:r>
            <a:r>
              <a:rPr lang="nl-NL" dirty="0">
                <a:latin typeface="Avenir Book" panose="02000503020000020003" pitchFamily="2" charset="0"/>
              </a:rPr>
              <a:t> &amp;</a:t>
            </a:r>
            <a:br>
              <a:rPr lang="nl-NL" dirty="0">
                <a:latin typeface="Avenir Book" panose="02000503020000020003" pitchFamily="2" charset="0"/>
              </a:rPr>
            </a:br>
            <a:r>
              <a:rPr lang="nl-NL" dirty="0" err="1">
                <a:latin typeface="Avenir Book" panose="02000503020000020003" pitchFamily="2" charset="0"/>
              </a:rPr>
              <a:t>rotation</a:t>
            </a:r>
            <a:r>
              <a:rPr lang="nl-NL" dirty="0">
                <a:latin typeface="Avenir Book" panose="02000503020000020003" pitchFamily="2" charset="0"/>
              </a:rPr>
              <a:t> speed</a:t>
            </a:r>
            <a:endParaRPr lang="en-NL">
              <a:latin typeface="Avenir Book" panose="02000503020000020003" pitchFamily="2" charset="0"/>
            </a:endParaRPr>
          </a:p>
        </p:txBody>
      </p:sp>
      <p:pic>
        <p:nvPicPr>
          <p:cNvPr id="3" name="Picture 2">
            <a:extLst>
              <a:ext uri="{FF2B5EF4-FFF2-40B4-BE49-F238E27FC236}">
                <a16:creationId xmlns:a16="http://schemas.microsoft.com/office/drawing/2014/main" id="{7C8D4B5C-F254-0987-897C-A3418CC3F643}"/>
              </a:ext>
            </a:extLst>
          </p:cNvPr>
          <p:cNvPicPr>
            <a:picLocks noChangeAspect="1"/>
          </p:cNvPicPr>
          <p:nvPr/>
        </p:nvPicPr>
        <p:blipFill>
          <a:blip r:embed="rId3"/>
          <a:stretch>
            <a:fillRect/>
          </a:stretch>
        </p:blipFill>
        <p:spPr>
          <a:xfrm rot="162489">
            <a:off x="7753852" y="-91696"/>
            <a:ext cx="3974822" cy="2821210"/>
          </a:xfrm>
          <a:prstGeom prst="rect">
            <a:avLst/>
          </a:prstGeom>
        </p:spPr>
      </p:pic>
      <p:pic>
        <p:nvPicPr>
          <p:cNvPr id="13" name="Picture 12" descr="A graph of a graph of a person&#10;&#10;AI-generated content may be incorrect.">
            <a:extLst>
              <a:ext uri="{FF2B5EF4-FFF2-40B4-BE49-F238E27FC236}">
                <a16:creationId xmlns:a16="http://schemas.microsoft.com/office/drawing/2014/main" id="{F4C32447-B54A-58E0-618E-8BB98A8DDE6B}"/>
              </a:ext>
            </a:extLst>
          </p:cNvPr>
          <p:cNvPicPr>
            <a:picLocks noChangeAspect="1"/>
          </p:cNvPicPr>
          <p:nvPr/>
        </p:nvPicPr>
        <p:blipFill>
          <a:blip r:embed="rId4">
            <a:extLst>
              <a:ext uri="{28A0092B-C50C-407E-A947-70E740481C1C}">
                <a14:useLocalDpi xmlns:a14="http://schemas.microsoft.com/office/drawing/2010/main" val="0"/>
              </a:ext>
            </a:extLst>
          </a:blip>
          <a:srcRect r="59013"/>
          <a:stretch/>
        </p:blipFill>
        <p:spPr>
          <a:xfrm>
            <a:off x="4000507" y="2377684"/>
            <a:ext cx="3870415" cy="4026349"/>
          </a:xfrm>
          <a:prstGeom prst="rect">
            <a:avLst/>
          </a:prstGeom>
        </p:spPr>
      </p:pic>
      <p:pic>
        <p:nvPicPr>
          <p:cNvPr id="15" name="Picture 14" descr="A diagram of a graph&#10;&#10;AI-generated content may be incorrect.">
            <a:extLst>
              <a:ext uri="{FF2B5EF4-FFF2-40B4-BE49-F238E27FC236}">
                <a16:creationId xmlns:a16="http://schemas.microsoft.com/office/drawing/2014/main" id="{50C75E32-B71A-D966-3F43-7B647731F8E4}"/>
              </a:ext>
            </a:extLst>
          </p:cNvPr>
          <p:cNvPicPr>
            <a:picLocks noChangeAspect="1"/>
          </p:cNvPicPr>
          <p:nvPr/>
        </p:nvPicPr>
        <p:blipFill>
          <a:blip r:embed="rId5">
            <a:extLst>
              <a:ext uri="{28A0092B-C50C-407E-A947-70E740481C1C}">
                <a14:useLocalDpi xmlns:a14="http://schemas.microsoft.com/office/drawing/2010/main" val="0"/>
              </a:ext>
            </a:extLst>
          </a:blip>
          <a:srcRect r="60135"/>
          <a:stretch/>
        </p:blipFill>
        <p:spPr>
          <a:xfrm>
            <a:off x="7782279" y="2377684"/>
            <a:ext cx="3811133" cy="4026349"/>
          </a:xfrm>
          <a:prstGeom prst="rect">
            <a:avLst/>
          </a:prstGeom>
        </p:spPr>
      </p:pic>
      <p:pic>
        <p:nvPicPr>
          <p:cNvPr id="2" name="Picture 1" descr="A diagram of a graph&#10;&#10;AI-generated content may be incorrect.">
            <a:extLst>
              <a:ext uri="{FF2B5EF4-FFF2-40B4-BE49-F238E27FC236}">
                <a16:creationId xmlns:a16="http://schemas.microsoft.com/office/drawing/2014/main" id="{5C3850E6-7558-8DBA-034D-AAA0373E3555}"/>
              </a:ext>
            </a:extLst>
          </p:cNvPr>
          <p:cNvPicPr>
            <a:picLocks noChangeAspect="1"/>
          </p:cNvPicPr>
          <p:nvPr/>
        </p:nvPicPr>
        <p:blipFill>
          <a:blip r:embed="rId5">
            <a:extLst>
              <a:ext uri="{28A0092B-C50C-407E-A947-70E740481C1C}">
                <a14:useLocalDpi xmlns:a14="http://schemas.microsoft.com/office/drawing/2010/main" val="0"/>
              </a:ext>
            </a:extLst>
          </a:blip>
          <a:srcRect l="39865" r="51992"/>
          <a:stretch/>
        </p:blipFill>
        <p:spPr>
          <a:xfrm>
            <a:off x="11394209" y="2241258"/>
            <a:ext cx="797791" cy="4126319"/>
          </a:xfrm>
          <a:prstGeom prst="rect">
            <a:avLst/>
          </a:prstGeom>
        </p:spPr>
      </p:pic>
      <p:sp>
        <p:nvSpPr>
          <p:cNvPr id="4" name="Slide Number Placeholder 3">
            <a:extLst>
              <a:ext uri="{FF2B5EF4-FFF2-40B4-BE49-F238E27FC236}">
                <a16:creationId xmlns:a16="http://schemas.microsoft.com/office/drawing/2014/main" id="{A36241A6-90C5-ABEB-CB09-CC91DE67AC55}"/>
              </a:ext>
            </a:extLst>
          </p:cNvPr>
          <p:cNvSpPr>
            <a:spLocks noGrp="1"/>
          </p:cNvSpPr>
          <p:nvPr>
            <p:ph type="sldNum" sz="quarter" idx="12"/>
          </p:nvPr>
        </p:nvSpPr>
        <p:spPr/>
        <p:txBody>
          <a:bodyPr/>
          <a:lstStyle/>
          <a:p>
            <a:fld id="{75C50337-1371-0546-9D17-BFD3D97E9085}" type="slidenum">
              <a:rPr lang="en-NL" smtClean="0"/>
              <a:t>8</a:t>
            </a:fld>
            <a:endParaRPr lang="en-NL"/>
          </a:p>
        </p:txBody>
      </p:sp>
      <p:pic>
        <p:nvPicPr>
          <p:cNvPr id="10" name="Picture 9" descr="A comparison of a graph&#10;&#10;AI-generated content may be incorrect.">
            <a:extLst>
              <a:ext uri="{FF2B5EF4-FFF2-40B4-BE49-F238E27FC236}">
                <a16:creationId xmlns:a16="http://schemas.microsoft.com/office/drawing/2014/main" id="{DBA3F047-0704-D506-49DB-31C72C5BC0A3}"/>
              </a:ext>
            </a:extLst>
          </p:cNvPr>
          <p:cNvPicPr>
            <a:picLocks noChangeAspect="1"/>
          </p:cNvPicPr>
          <p:nvPr/>
        </p:nvPicPr>
        <p:blipFill>
          <a:blip r:embed="rId6">
            <a:extLst>
              <a:ext uri="{28A0092B-C50C-407E-A947-70E740481C1C}">
                <a14:useLocalDpi xmlns:a14="http://schemas.microsoft.com/office/drawing/2010/main" val="0"/>
              </a:ext>
            </a:extLst>
          </a:blip>
          <a:srcRect r="59013"/>
          <a:stretch/>
        </p:blipFill>
        <p:spPr>
          <a:xfrm>
            <a:off x="218735" y="2377684"/>
            <a:ext cx="3781772" cy="3889923"/>
          </a:xfrm>
          <a:prstGeom prst="rect">
            <a:avLst/>
          </a:prstGeom>
        </p:spPr>
      </p:pic>
    </p:spTree>
    <p:extLst>
      <p:ext uri="{BB962C8B-B14F-4D97-AF65-F5344CB8AC3E}">
        <p14:creationId xmlns:p14="http://schemas.microsoft.com/office/powerpoint/2010/main" val="26095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8C70F-C267-ED48-A311-68229DA620F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16FA0FD-A0C5-A28E-2EF8-1DCF6635699D}"/>
              </a:ext>
            </a:extLst>
          </p:cNvPr>
          <p:cNvSpPr>
            <a:spLocks noGrp="1"/>
          </p:cNvSpPr>
          <p:nvPr>
            <p:ph type="title"/>
          </p:nvPr>
        </p:nvSpPr>
        <p:spPr>
          <a:xfrm>
            <a:off x="838200" y="365125"/>
            <a:ext cx="5970563" cy="1649655"/>
          </a:xfrm>
        </p:spPr>
        <p:txBody>
          <a:bodyPr>
            <a:normAutofit/>
          </a:bodyPr>
          <a:lstStyle/>
          <a:p>
            <a:r>
              <a:rPr lang="nl-NL" dirty="0" err="1">
                <a:latin typeface="Avenir Book" panose="02000503020000020003" pitchFamily="2" charset="0"/>
              </a:rPr>
              <a:t>What</a:t>
            </a:r>
            <a:r>
              <a:rPr lang="nl-NL" dirty="0">
                <a:latin typeface="Avenir Book" panose="02000503020000020003" pitchFamily="2" charset="0"/>
              </a:rPr>
              <a:t> do we </a:t>
            </a:r>
            <a:r>
              <a:rPr lang="nl-NL" dirty="0" err="1">
                <a:latin typeface="Avenir Book" panose="02000503020000020003" pitchFamily="2" charset="0"/>
              </a:rPr>
              <a:t>compare</a:t>
            </a:r>
            <a:r>
              <a:rPr lang="nl-NL" dirty="0">
                <a:latin typeface="Avenir Book" panose="02000503020000020003" pitchFamily="2" charset="0"/>
              </a:rPr>
              <a:t>? </a:t>
            </a:r>
            <a:endParaRPr lang="en-NL">
              <a:latin typeface="Avenir Book" panose="02000503020000020003" pitchFamily="2" charset="0"/>
            </a:endParaRPr>
          </a:p>
        </p:txBody>
      </p:sp>
      <p:sp>
        <p:nvSpPr>
          <p:cNvPr id="4" name="TextBox 3">
            <a:extLst>
              <a:ext uri="{FF2B5EF4-FFF2-40B4-BE49-F238E27FC236}">
                <a16:creationId xmlns:a16="http://schemas.microsoft.com/office/drawing/2014/main" id="{9DFC9212-67E6-FC8E-5AF4-07DEC251CF69}"/>
              </a:ext>
            </a:extLst>
          </p:cNvPr>
          <p:cNvSpPr txBox="1"/>
          <p:nvPr/>
        </p:nvSpPr>
        <p:spPr>
          <a:xfrm>
            <a:off x="680434" y="5950683"/>
            <a:ext cx="11111594" cy="914400"/>
          </a:xfrm>
          <a:prstGeom prst="rect">
            <a:avLst/>
          </a:prstGeom>
          <a:noFill/>
        </p:spPr>
        <p:txBody>
          <a:bodyPr wrap="square" numCol="2">
            <a:spAutoFit/>
          </a:bodyPr>
          <a:lstStyle/>
          <a:p>
            <a:pPr marL="457200" indent="-457200">
              <a:buFont typeface="Arial" panose="020B0604020202020204" pitchFamily="34" charset="0"/>
              <a:buChar char="•"/>
            </a:pPr>
            <a:r>
              <a:rPr lang="en-US" sz="2400" i="1" dirty="0">
                <a:latin typeface="Avenir Book Oblique" panose="02000503020000020003" pitchFamily="2" charset="0"/>
              </a:rPr>
              <a:t>Is no rain measured as no rain?</a:t>
            </a:r>
          </a:p>
          <a:p>
            <a:pPr marL="457200" indent="-457200">
              <a:buFont typeface="Arial" panose="020B0604020202020204" pitchFamily="34" charset="0"/>
              <a:buChar char="•"/>
            </a:pPr>
            <a:endParaRPr lang="en-US" sz="2400" i="1" dirty="0">
              <a:latin typeface="Avenir Book Oblique" panose="02000503020000020003" pitchFamily="2" charset="0"/>
            </a:endParaRPr>
          </a:p>
          <a:p>
            <a:pPr marL="457200" indent="-457200">
              <a:buFont typeface="Arial" panose="020B0604020202020204" pitchFamily="34" charset="0"/>
              <a:buChar char="•"/>
            </a:pPr>
            <a:r>
              <a:rPr lang="en-US" sz="2400" i="1" dirty="0">
                <a:latin typeface="Avenir Book Oblique" panose="02000503020000020003" pitchFamily="2" charset="0"/>
              </a:rPr>
              <a:t>Is present rain measured correctly?</a:t>
            </a:r>
          </a:p>
        </p:txBody>
      </p:sp>
      <p:pic>
        <p:nvPicPr>
          <p:cNvPr id="14" name="Content Placeholder 5">
            <a:extLst>
              <a:ext uri="{FF2B5EF4-FFF2-40B4-BE49-F238E27FC236}">
                <a16:creationId xmlns:a16="http://schemas.microsoft.com/office/drawing/2014/main" id="{C4E1E406-2667-B496-13B6-CAECF7D3010C}"/>
              </a:ext>
            </a:extLst>
          </p:cNvPr>
          <p:cNvPicPr>
            <a:picLocks noChangeAspect="1"/>
          </p:cNvPicPr>
          <p:nvPr/>
        </p:nvPicPr>
        <p:blipFill>
          <a:blip r:embed="rId3"/>
          <a:srcRect t="45511" r="2965" b="15352"/>
          <a:stretch/>
        </p:blipFill>
        <p:spPr>
          <a:xfrm rot="156616">
            <a:off x="1989432" y="3748355"/>
            <a:ext cx="8271545" cy="1702974"/>
          </a:xfrm>
          <a:prstGeom prst="rect">
            <a:avLst/>
          </a:prstGeom>
        </p:spPr>
      </p:pic>
      <p:sp>
        <p:nvSpPr>
          <p:cNvPr id="20" name="Title 1">
            <a:extLst>
              <a:ext uri="{FF2B5EF4-FFF2-40B4-BE49-F238E27FC236}">
                <a16:creationId xmlns:a16="http://schemas.microsoft.com/office/drawing/2014/main" id="{72187344-DF2D-478A-B7B7-27A28B01148F}"/>
              </a:ext>
            </a:extLst>
          </p:cNvPr>
          <p:cNvSpPr txBox="1">
            <a:spLocks/>
          </p:cNvSpPr>
          <p:nvPr/>
        </p:nvSpPr>
        <p:spPr>
          <a:xfrm>
            <a:off x="6625883" y="365125"/>
            <a:ext cx="5307812" cy="1649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err="1">
                <a:latin typeface="Avenir Book" panose="02000503020000020003" pitchFamily="2" charset="0"/>
              </a:rPr>
              <a:t>Mean</a:t>
            </a:r>
            <a:r>
              <a:rPr lang="nl-NL" dirty="0">
                <a:latin typeface="Avenir Book" panose="02000503020000020003" pitchFamily="2" charset="0"/>
              </a:rPr>
              <a:t> </a:t>
            </a:r>
            <a:r>
              <a:rPr lang="nl-NL" dirty="0" err="1">
                <a:latin typeface="Avenir Book" panose="02000503020000020003" pitchFamily="2" charset="0"/>
              </a:rPr>
              <a:t>squared</a:t>
            </a:r>
            <a:r>
              <a:rPr lang="nl-NL" dirty="0">
                <a:latin typeface="Avenir Book" panose="02000503020000020003" pitchFamily="2" charset="0"/>
              </a:rPr>
              <a:t> error</a:t>
            </a:r>
            <a:endParaRPr lang="en-NL">
              <a:latin typeface="Avenir Book" panose="02000503020000020003" pitchFamily="2" charset="0"/>
            </a:endParaRPr>
          </a:p>
        </p:txBody>
      </p:sp>
      <p:pic>
        <p:nvPicPr>
          <p:cNvPr id="2" name="Picture 1">
            <a:extLst>
              <a:ext uri="{FF2B5EF4-FFF2-40B4-BE49-F238E27FC236}">
                <a16:creationId xmlns:a16="http://schemas.microsoft.com/office/drawing/2014/main" id="{13BCBB4B-C96D-9485-2ADF-0D1E639270D3}"/>
              </a:ext>
            </a:extLst>
          </p:cNvPr>
          <p:cNvPicPr>
            <a:picLocks noChangeAspect="1"/>
          </p:cNvPicPr>
          <p:nvPr/>
        </p:nvPicPr>
        <p:blipFill>
          <a:blip r:embed="rId4"/>
          <a:srcRect t="13548" b="46387"/>
          <a:stretch/>
        </p:blipFill>
        <p:spPr>
          <a:xfrm rot="190185">
            <a:off x="2731357" y="5351805"/>
            <a:ext cx="3382839" cy="491760"/>
          </a:xfrm>
          <a:prstGeom prst="rect">
            <a:avLst/>
          </a:prstGeom>
        </p:spPr>
      </p:pic>
      <p:pic>
        <p:nvPicPr>
          <p:cNvPr id="3" name="Picture 2">
            <a:extLst>
              <a:ext uri="{FF2B5EF4-FFF2-40B4-BE49-F238E27FC236}">
                <a16:creationId xmlns:a16="http://schemas.microsoft.com/office/drawing/2014/main" id="{58948AEE-697F-A096-FB61-C507EA8E1D72}"/>
              </a:ext>
            </a:extLst>
          </p:cNvPr>
          <p:cNvPicPr>
            <a:picLocks noChangeAspect="1"/>
          </p:cNvPicPr>
          <p:nvPr/>
        </p:nvPicPr>
        <p:blipFill>
          <a:blip r:embed="rId5"/>
          <a:stretch>
            <a:fillRect/>
          </a:stretch>
        </p:blipFill>
        <p:spPr>
          <a:xfrm>
            <a:off x="1993900" y="1893934"/>
            <a:ext cx="8204200" cy="1827097"/>
          </a:xfrm>
          <a:prstGeom prst="rect">
            <a:avLst/>
          </a:prstGeom>
        </p:spPr>
      </p:pic>
      <p:sp>
        <p:nvSpPr>
          <p:cNvPr id="10" name="Slide Number Placeholder 9">
            <a:extLst>
              <a:ext uri="{FF2B5EF4-FFF2-40B4-BE49-F238E27FC236}">
                <a16:creationId xmlns:a16="http://schemas.microsoft.com/office/drawing/2014/main" id="{71CAC12A-6E8D-2CDE-6752-F6BCF2A7AA4A}"/>
              </a:ext>
            </a:extLst>
          </p:cNvPr>
          <p:cNvSpPr>
            <a:spLocks noGrp="1"/>
          </p:cNvSpPr>
          <p:nvPr>
            <p:ph type="sldNum" sz="quarter" idx="12"/>
          </p:nvPr>
        </p:nvSpPr>
        <p:spPr/>
        <p:txBody>
          <a:bodyPr/>
          <a:lstStyle/>
          <a:p>
            <a:fld id="{75C50337-1371-0546-9D17-BFD3D97E9085}" type="slidenum">
              <a:rPr lang="en-NL" smtClean="0"/>
              <a:t>9</a:t>
            </a:fld>
            <a:endParaRPr lang="en-NL"/>
          </a:p>
        </p:txBody>
      </p:sp>
    </p:spTree>
    <p:extLst>
      <p:ext uri="{BB962C8B-B14F-4D97-AF65-F5344CB8AC3E}">
        <p14:creationId xmlns:p14="http://schemas.microsoft.com/office/powerpoint/2010/main" val="23515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3940</TotalTime>
  <Words>1777</Words>
  <Application>Microsoft Macintosh PowerPoint</Application>
  <PresentationFormat>Widescreen</PresentationFormat>
  <Paragraphs>300</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Avenir Book</vt:lpstr>
      <vt:lpstr>Avenir Book Oblique</vt:lpstr>
      <vt:lpstr>Courier New</vt:lpstr>
      <vt:lpstr>Wingdings</vt:lpstr>
      <vt:lpstr>Office Theme</vt:lpstr>
      <vt:lpstr>Towards smarter weather radar</vt:lpstr>
      <vt:lpstr>Context of this research</vt:lpstr>
      <vt:lpstr>Problem statement</vt:lpstr>
      <vt:lpstr>Examples of adaptive scanning</vt:lpstr>
      <vt:lpstr>How does rotation speed influence measurements?</vt:lpstr>
      <vt:lpstr>Simulation setup</vt:lpstr>
      <vt:lpstr>Sampling method and noise model</vt:lpstr>
      <vt:lpstr>Measurement noise &amp; rotation speed</vt:lpstr>
      <vt:lpstr>What do we compare? </vt:lpstr>
      <vt:lpstr>Simulation result</vt:lpstr>
      <vt:lpstr>Variable rotation speed </vt:lpstr>
      <vt:lpstr>Variable rotation speed </vt:lpstr>
      <vt:lpstr>Conclusions</vt:lpstr>
      <vt:lpstr>PowerPoint Presentation</vt:lpstr>
      <vt:lpstr>Simulation result</vt:lpstr>
      <vt:lpstr>Sanity check</vt:lpstr>
      <vt:lpstr>Bias?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Shafi Sardar</dc:creator>
  <cp:lastModifiedBy>Shafi Sardar</cp:lastModifiedBy>
  <cp:revision>54</cp:revision>
  <dcterms:created xsi:type="dcterms:W3CDTF">2025-02-17T10:11:25Z</dcterms:created>
  <dcterms:modified xsi:type="dcterms:W3CDTF">2025-03-14T09:03:44Z</dcterms:modified>
</cp:coreProperties>
</file>