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79" r:id="rId10"/>
    <p:sldId id="28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6" r:id="rId21"/>
    <p:sldId id="267" r:id="rId22"/>
    <p:sldId id="277" r:id="rId23"/>
    <p:sldId id="278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4D1"/>
          </a:solidFill>
        </a:fill>
      </a:tcStyle>
    </a:wholeTbl>
    <a:band2H>
      <a:tcTxStyle/>
      <a:tcStyle>
        <a:tcBdr/>
        <a:fill>
          <a:solidFill>
            <a:srgbClr val="E9EB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5D1"/>
          </a:solidFill>
        </a:fill>
      </a:tcStyle>
    </a:wholeTbl>
    <a:band2H>
      <a:tcTxStyle/>
      <a:tcStyle>
        <a:tcBdr/>
        <a:fill>
          <a:solidFill>
            <a:srgbClr val="FEF2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8" d="100"/>
          <a:sy n="218" d="100"/>
        </p:scale>
        <p:origin x="18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669" y="4875398"/>
            <a:ext cx="603351" cy="18111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7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Rectangle 9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TextBox 1"/>
          <p:cNvSpPr txBox="1"/>
          <p:nvPr/>
        </p:nvSpPr>
        <p:spPr>
          <a:xfrm>
            <a:off x="822740" y="4859787"/>
            <a:ext cx="328668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Environmental Remote Sensing Laboratory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69925" y="2571750"/>
            <a:ext cx="6858001" cy="648000"/>
          </a:xfrm>
          <a:prstGeom prst="rect">
            <a:avLst/>
          </a:prstGeom>
        </p:spPr>
        <p:txBody>
          <a:bodyPr lIns="46799" tIns="46799" rIns="46799" bIns="46799">
            <a:normAutofit/>
          </a:bodyPr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buSzTx/>
              <a:buNone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29342" indent="-272142" defTabSz="685800">
              <a:lnSpc>
                <a:spcPct val="90000"/>
              </a:lnSpc>
              <a:spcBef>
                <a:spcPts val="700"/>
              </a:spcBef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132114" indent="-217714" defTabSz="685800">
              <a:lnSpc>
                <a:spcPct val="90000"/>
              </a:lnSpc>
              <a:spcBef>
                <a:spcPts val="700"/>
              </a:spcBef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589314" indent="-217714" defTabSz="685800">
              <a:lnSpc>
                <a:spcPct val="90000"/>
              </a:lnSpc>
              <a:spcBef>
                <a:spcPts val="700"/>
              </a:spcBef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2046514" indent="-217714" defTabSz="685800">
              <a:lnSpc>
                <a:spcPct val="90000"/>
              </a:lnSpc>
              <a:spcBef>
                <a:spcPts val="700"/>
              </a:spcBef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Subtitle Arial, 20 point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" name="Presentation Title Arial, 44 point"/>
          <p:cNvSpPr txBox="1">
            <a:spLocks noGrp="1"/>
          </p:cNvSpPr>
          <p:nvPr>
            <p:ph type="title" hasCustomPrompt="1"/>
          </p:nvPr>
        </p:nvSpPr>
        <p:spPr>
          <a:xfrm>
            <a:off x="377694" y="374575"/>
            <a:ext cx="7617601" cy="16380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t>Presentation Title Arial, 44 point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1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39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44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42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47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45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50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48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sp>
        <p:nvSpPr>
          <p:cNvPr id="51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10606" y="946408"/>
            <a:ext cx="8913575" cy="248412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300"/>
              </a:spcBef>
              <a:buFont typeface="Arial"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714375" indent="-257175">
              <a:spcBef>
                <a:spcPts val="300"/>
              </a:spcBef>
              <a:buFont typeface="Arial"/>
              <a:buChar char="−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300"/>
              </a:spcBef>
              <a:buFont typeface="Arial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1545771" indent="-174171">
              <a:spcBef>
                <a:spcPts val="300"/>
              </a:spcBef>
              <a:buFont typeface="Arial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002971" indent="-174171">
              <a:spcBef>
                <a:spcPts val="300"/>
              </a:spcBef>
              <a:buFont typeface="Arial"/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Grundschrift mit Aufzählung, Arial normal, 16 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Introduction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Introduction</a:t>
            </a:r>
          </a:p>
        </p:txBody>
      </p:sp>
      <p:grpSp>
        <p:nvGrpSpPr>
          <p:cNvPr id="56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54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57" name="Rectangle 5"/>
          <p:cNvSpPr/>
          <p:nvPr/>
        </p:nvSpPr>
        <p:spPr>
          <a:xfrm>
            <a:off x="1059349" y="4847804"/>
            <a:ext cx="5124331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Data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</a:t>
            </a:r>
          </a:p>
        </p:txBody>
      </p:sp>
      <p:grpSp>
        <p:nvGrpSpPr>
          <p:cNvPr id="70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68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73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71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76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74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79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77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grpSp>
        <p:nvGrpSpPr>
          <p:cNvPr id="82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80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83" name="Rectangle 5"/>
          <p:cNvSpPr/>
          <p:nvPr/>
        </p:nvSpPr>
        <p:spPr>
          <a:xfrm>
            <a:off x="1700218" y="4847804"/>
            <a:ext cx="5124332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Rectangle 5"/>
          <p:cNvSpPr/>
          <p:nvPr/>
        </p:nvSpPr>
        <p:spPr>
          <a:xfrm>
            <a:off x="-87682" y="4847804"/>
            <a:ext cx="1131419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Rechteck 16"/>
          <p:cNvSpPr/>
          <p:nvPr/>
        </p:nvSpPr>
        <p:spPr>
          <a:xfrm>
            <a:off x="1023251" y="4250539"/>
            <a:ext cx="1320489" cy="2788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Rechteck 17"/>
          <p:cNvSpPr/>
          <p:nvPr/>
        </p:nvSpPr>
        <p:spPr>
          <a:xfrm>
            <a:off x="1228550" y="4527891"/>
            <a:ext cx="1265368" cy="89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Methods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Methods</a:t>
            </a:r>
          </a:p>
        </p:txBody>
      </p:sp>
      <p:grpSp>
        <p:nvGrpSpPr>
          <p:cNvPr id="100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98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103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101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106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104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109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107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grpSp>
        <p:nvGrpSpPr>
          <p:cNvPr id="112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110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113" name="Rectangle 5"/>
          <p:cNvSpPr/>
          <p:nvPr/>
        </p:nvSpPr>
        <p:spPr>
          <a:xfrm>
            <a:off x="2652111" y="4847804"/>
            <a:ext cx="4172439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Rectangle 5"/>
          <p:cNvSpPr/>
          <p:nvPr/>
        </p:nvSpPr>
        <p:spPr>
          <a:xfrm>
            <a:off x="-62282" y="4847804"/>
            <a:ext cx="1734189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Rechteck 16"/>
          <p:cNvSpPr/>
          <p:nvPr/>
        </p:nvSpPr>
        <p:spPr>
          <a:xfrm>
            <a:off x="1023251" y="4250539"/>
            <a:ext cx="1320489" cy="2788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hteck 17"/>
          <p:cNvSpPr/>
          <p:nvPr/>
        </p:nvSpPr>
        <p:spPr>
          <a:xfrm>
            <a:off x="1228550" y="4527891"/>
            <a:ext cx="1265368" cy="89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sults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Results</a:t>
            </a:r>
          </a:p>
        </p:txBody>
      </p:sp>
      <p:grpSp>
        <p:nvGrpSpPr>
          <p:cNvPr id="130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128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133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131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136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134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139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137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grpSp>
        <p:nvGrpSpPr>
          <p:cNvPr id="142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140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143" name="Rectangle 5"/>
          <p:cNvSpPr/>
          <p:nvPr/>
        </p:nvSpPr>
        <p:spPr>
          <a:xfrm>
            <a:off x="3604005" y="4847804"/>
            <a:ext cx="3220545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Rectangle 5"/>
          <p:cNvSpPr/>
          <p:nvPr/>
        </p:nvSpPr>
        <p:spPr>
          <a:xfrm>
            <a:off x="-87682" y="4847804"/>
            <a:ext cx="2686082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Rechteck 16"/>
          <p:cNvSpPr/>
          <p:nvPr/>
        </p:nvSpPr>
        <p:spPr>
          <a:xfrm>
            <a:off x="1023251" y="4250539"/>
            <a:ext cx="1320489" cy="2788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Rechteck 17"/>
          <p:cNvSpPr/>
          <p:nvPr/>
        </p:nvSpPr>
        <p:spPr>
          <a:xfrm>
            <a:off x="1228550" y="4527891"/>
            <a:ext cx="1265368" cy="89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Conclusion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Conclusion</a:t>
            </a:r>
          </a:p>
        </p:txBody>
      </p:sp>
      <p:grpSp>
        <p:nvGrpSpPr>
          <p:cNvPr id="160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158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163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161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166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164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169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167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grpSp>
        <p:nvGrpSpPr>
          <p:cNvPr id="172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170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173" name="Rectangle 5"/>
          <p:cNvSpPr/>
          <p:nvPr/>
        </p:nvSpPr>
        <p:spPr>
          <a:xfrm>
            <a:off x="-87682" y="4847804"/>
            <a:ext cx="3637975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Rechteck 16"/>
          <p:cNvSpPr/>
          <p:nvPr/>
        </p:nvSpPr>
        <p:spPr>
          <a:xfrm>
            <a:off x="1023251" y="4250539"/>
            <a:ext cx="1320489" cy="2788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Rechteck 17"/>
          <p:cNvSpPr/>
          <p:nvPr/>
        </p:nvSpPr>
        <p:spPr>
          <a:xfrm>
            <a:off x="1228550" y="4527891"/>
            <a:ext cx="1265368" cy="89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Others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Others</a:t>
            </a:r>
          </a:p>
        </p:txBody>
      </p:sp>
      <p:sp>
        <p:nvSpPr>
          <p:cNvPr id="187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grpSp>
        <p:nvGrpSpPr>
          <p:cNvPr id="190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188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193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191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196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194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199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197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grpSp>
        <p:nvGrpSpPr>
          <p:cNvPr id="202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200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203" name="Rectangle 5"/>
          <p:cNvSpPr/>
          <p:nvPr/>
        </p:nvSpPr>
        <p:spPr>
          <a:xfrm>
            <a:off x="-87682" y="4847804"/>
            <a:ext cx="4601632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Rectangle 22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Rechteck 20"/>
          <p:cNvSpPr/>
          <p:nvPr/>
        </p:nvSpPr>
        <p:spPr>
          <a:xfrm>
            <a:off x="1228550" y="4527891"/>
            <a:ext cx="1265368" cy="89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People"/>
          <p:cNvSpPr txBox="1">
            <a:spLocks noGrp="1"/>
          </p:cNvSpPr>
          <p:nvPr>
            <p:ph type="title" hasCustomPrompt="1"/>
          </p:nvPr>
        </p:nvSpPr>
        <p:spPr>
          <a:xfrm>
            <a:off x="110606" y="248258"/>
            <a:ext cx="8913576" cy="4968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People </a:t>
            </a:r>
          </a:p>
        </p:txBody>
      </p:sp>
      <p:sp>
        <p:nvSpPr>
          <p:cNvPr id="215" name="Rectangle: Rounded Corners 15"/>
          <p:cNvSpPr txBox="1"/>
          <p:nvPr/>
        </p:nvSpPr>
        <p:spPr>
          <a:xfrm>
            <a:off x="6420977" y="4870480"/>
            <a:ext cx="250056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Billault-Roux/Berne, PrePEP 2025</a:t>
            </a:r>
          </a:p>
        </p:txBody>
      </p:sp>
      <p:grpSp>
        <p:nvGrpSpPr>
          <p:cNvPr id="218" name="Rectangle: Rounded Corners 16"/>
          <p:cNvGrpSpPr/>
          <p:nvPr/>
        </p:nvGrpSpPr>
        <p:grpSpPr>
          <a:xfrm>
            <a:off x="179068" y="4804391"/>
            <a:ext cx="839269" cy="332071"/>
            <a:chOff x="0" y="0"/>
            <a:chExt cx="839267" cy="332070"/>
          </a:xfrm>
        </p:grpSpPr>
        <p:sp>
          <p:nvSpPr>
            <p:cNvPr id="216" name="Rounded Rectangle"/>
            <p:cNvSpPr/>
            <p:nvPr/>
          </p:nvSpPr>
          <p:spPr>
            <a:xfrm>
              <a:off x="0" y="75051"/>
              <a:ext cx="839268" cy="18196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Introduction"/>
            <p:cNvSpPr txBox="1"/>
            <p:nvPr/>
          </p:nvSpPr>
          <p:spPr>
            <a:xfrm>
              <a:off x="61812" y="0"/>
              <a:ext cx="715644" cy="33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Introduction</a:t>
              </a:r>
            </a:p>
          </p:txBody>
        </p:sp>
      </p:grpSp>
      <p:grpSp>
        <p:nvGrpSpPr>
          <p:cNvPr id="221" name="Rectangle: Rounded Corners 17"/>
          <p:cNvGrpSpPr/>
          <p:nvPr/>
        </p:nvGrpSpPr>
        <p:grpSpPr>
          <a:xfrm>
            <a:off x="1072049" y="4869218"/>
            <a:ext cx="574458" cy="202417"/>
            <a:chOff x="0" y="0"/>
            <a:chExt cx="574456" cy="202416"/>
          </a:xfrm>
        </p:grpSpPr>
        <p:sp>
          <p:nvSpPr>
            <p:cNvPr id="219" name="Rounded Rectangle"/>
            <p:cNvSpPr/>
            <p:nvPr/>
          </p:nvSpPr>
          <p:spPr>
            <a:xfrm>
              <a:off x="0" y="16899"/>
              <a:ext cx="574457" cy="168618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Method"/>
            <p:cNvSpPr txBox="1"/>
            <p:nvPr/>
          </p:nvSpPr>
          <p:spPr>
            <a:xfrm>
              <a:off x="58713" y="0"/>
              <a:ext cx="45703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Method</a:t>
              </a:r>
            </a:p>
          </p:txBody>
        </p:sp>
      </p:grpSp>
      <p:grpSp>
        <p:nvGrpSpPr>
          <p:cNvPr id="224" name="Rectangle: Rounded Corners 21"/>
          <p:cNvGrpSpPr/>
          <p:nvPr/>
        </p:nvGrpSpPr>
        <p:grpSpPr>
          <a:xfrm>
            <a:off x="1700218" y="4869216"/>
            <a:ext cx="898182" cy="202417"/>
            <a:chOff x="-4779" y="0"/>
            <a:chExt cx="898180" cy="202416"/>
          </a:xfrm>
        </p:grpSpPr>
        <p:sp>
          <p:nvSpPr>
            <p:cNvPr id="222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Baseline resul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Baseline results</a:t>
              </a:r>
            </a:p>
          </p:txBody>
        </p:sp>
      </p:grpSp>
      <p:grpSp>
        <p:nvGrpSpPr>
          <p:cNvPr id="227" name="Rectangle: Rounded Corners 15"/>
          <p:cNvGrpSpPr/>
          <p:nvPr/>
        </p:nvGrpSpPr>
        <p:grpSpPr>
          <a:xfrm>
            <a:off x="3604005" y="4869218"/>
            <a:ext cx="802327" cy="202417"/>
            <a:chOff x="0" y="0"/>
            <a:chExt cx="802325" cy="202416"/>
          </a:xfrm>
        </p:grpSpPr>
        <p:sp>
          <p:nvSpPr>
            <p:cNvPr id="225" name="Rounded Rectangle"/>
            <p:cNvSpPr/>
            <p:nvPr/>
          </p:nvSpPr>
          <p:spPr>
            <a:xfrm>
              <a:off x="0" y="15400"/>
              <a:ext cx="802326" cy="171617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Conclusion"/>
            <p:cNvSpPr txBox="1"/>
            <p:nvPr/>
          </p:nvSpPr>
          <p:spPr>
            <a:xfrm>
              <a:off x="58860" y="-1"/>
              <a:ext cx="684606" cy="20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Conclusion</a:t>
              </a:r>
            </a:p>
          </p:txBody>
        </p:sp>
      </p:grpSp>
      <p:grpSp>
        <p:nvGrpSpPr>
          <p:cNvPr id="230" name="Rectangle: Rounded Corners 21"/>
          <p:cNvGrpSpPr/>
          <p:nvPr/>
        </p:nvGrpSpPr>
        <p:grpSpPr>
          <a:xfrm>
            <a:off x="2652112" y="4869218"/>
            <a:ext cx="898181" cy="202417"/>
            <a:chOff x="-4779" y="0"/>
            <a:chExt cx="898180" cy="202416"/>
          </a:xfrm>
        </p:grpSpPr>
        <p:sp>
          <p:nvSpPr>
            <p:cNvPr id="228" name="Rounded Rectangle"/>
            <p:cNvSpPr/>
            <p:nvPr/>
          </p:nvSpPr>
          <p:spPr>
            <a:xfrm>
              <a:off x="0" y="14432"/>
              <a:ext cx="888623" cy="173553"/>
            </a:xfrm>
            <a:prstGeom prst="roundRect">
              <a:avLst>
                <a:gd name="adj" fmla="val 16667"/>
              </a:avLst>
            </a:prstGeom>
            <a:solidFill>
              <a:srgbClr val="88B0D8">
                <a:alpha val="6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Sensitivity tests"/>
            <p:cNvSpPr txBox="1"/>
            <p:nvPr/>
          </p:nvSpPr>
          <p:spPr>
            <a:xfrm>
              <a:off x="-4780" y="0"/>
              <a:ext cx="898182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rgbClr val="FFFFFF"/>
                  </a:solidFill>
                </a:defRPr>
              </a:lvl1pPr>
            </a:lstStyle>
            <a:p>
              <a:r>
                <a:t>Sensitivity tests</a:t>
              </a:r>
            </a:p>
          </p:txBody>
        </p:sp>
      </p:grpSp>
      <p:sp>
        <p:nvSpPr>
          <p:cNvPr id="231" name="Rectangle 5"/>
          <p:cNvSpPr/>
          <p:nvPr/>
        </p:nvSpPr>
        <p:spPr>
          <a:xfrm>
            <a:off x="-87682" y="4847804"/>
            <a:ext cx="4601632" cy="273864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3669" y="4875398"/>
            <a:ext cx="603351" cy="1811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7"/>
          <p:cNvSpPr/>
          <p:nvPr/>
        </p:nvSpPr>
        <p:spPr>
          <a:xfrm>
            <a:off x="173670" y="4771175"/>
            <a:ext cx="8833805" cy="45890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Rectangle 9"/>
          <p:cNvSpPr/>
          <p:nvPr/>
        </p:nvSpPr>
        <p:spPr>
          <a:xfrm>
            <a:off x="0" y="7"/>
            <a:ext cx="9144000" cy="101431"/>
          </a:xfrm>
          <a:prstGeom prst="rect">
            <a:avLst/>
          </a:prstGeom>
          <a:solidFill>
            <a:srgbClr val="88B0D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extBox 1"/>
          <p:cNvSpPr txBox="1"/>
          <p:nvPr/>
        </p:nvSpPr>
        <p:spPr>
          <a:xfrm>
            <a:off x="822740" y="4859787"/>
            <a:ext cx="328668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Environmental Remote Sensing Laboratory</a:t>
            </a:r>
          </a:p>
        </p:txBody>
      </p:sp>
      <p:sp>
        <p:nvSpPr>
          <p:cNvPr id="6" name="Rechteck 16"/>
          <p:cNvSpPr/>
          <p:nvPr/>
        </p:nvSpPr>
        <p:spPr>
          <a:xfrm>
            <a:off x="1023251" y="4250539"/>
            <a:ext cx="1320489" cy="2788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hteck 17"/>
          <p:cNvSpPr/>
          <p:nvPr/>
        </p:nvSpPr>
        <p:spPr>
          <a:xfrm>
            <a:off x="1228550" y="4527891"/>
            <a:ext cx="1265368" cy="89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rcRect t="545"/>
          <a:stretch>
            <a:fillRect/>
          </a:stretch>
        </p:blipFill>
        <p:spPr>
          <a:xfrm>
            <a:off x="-10916" y="93216"/>
            <a:ext cx="5768620" cy="464800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 5"/>
          <p:cNvSpPr/>
          <p:nvPr/>
        </p:nvSpPr>
        <p:spPr>
          <a:xfrm>
            <a:off x="1632865" y="88249"/>
            <a:ext cx="7518201" cy="465772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3000">
                <a:srgbClr val="FFFFFF">
                  <a:alpha val="64999"/>
                </a:srgbClr>
              </a:gs>
              <a:gs pos="26000">
                <a:srgbClr val="FFFFFF">
                  <a:alpha val="81000"/>
                </a:srgbClr>
              </a:gs>
              <a:gs pos="45000">
                <a:srgbClr val="FFFFFF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Titel 1"/>
          <p:cNvSpPr txBox="1">
            <a:spLocks noGrp="1"/>
          </p:cNvSpPr>
          <p:nvPr>
            <p:ph type="title"/>
          </p:nvPr>
        </p:nvSpPr>
        <p:spPr>
          <a:xfrm>
            <a:off x="-10916" y="1075704"/>
            <a:ext cx="9161982" cy="1998698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What can radars tell us about snowfall microphysics?</a:t>
            </a:r>
          </a:p>
          <a:p>
            <a:pPr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Insights from a MCMC approach</a:t>
            </a:r>
          </a:p>
        </p:txBody>
      </p:sp>
      <p:sp>
        <p:nvSpPr>
          <p:cNvPr id="244" name="Textplatzhalter 2"/>
          <p:cNvSpPr txBox="1">
            <a:spLocks noGrp="1"/>
          </p:cNvSpPr>
          <p:nvPr>
            <p:ph type="body" sz="quarter" idx="1"/>
          </p:nvPr>
        </p:nvSpPr>
        <p:spPr>
          <a:xfrm>
            <a:off x="1224355" y="2601122"/>
            <a:ext cx="7037903" cy="648001"/>
          </a:xfrm>
          <a:prstGeom prst="rect">
            <a:avLst/>
          </a:prstGeom>
        </p:spPr>
        <p:txBody>
          <a:bodyPr/>
          <a:lstStyle/>
          <a:p>
            <a:pPr algn="ctr">
              <a:defRPr sz="1800"/>
            </a:pPr>
            <a:r>
              <a:rPr dirty="0"/>
              <a:t>Anne-Claire </a:t>
            </a:r>
            <a:r>
              <a:rPr dirty="0" err="1" smtClean="0"/>
              <a:t>Billault</a:t>
            </a:r>
            <a:r>
              <a:rPr dirty="0" smtClean="0"/>
              <a:t>-Roux</a:t>
            </a:r>
            <a:r>
              <a:rPr lang="fr-CH" baseline="30000" dirty="0" smtClean="0"/>
              <a:t>1,2</a:t>
            </a:r>
            <a:r>
              <a:rPr dirty="0" smtClean="0"/>
              <a:t> </a:t>
            </a:r>
            <a:r>
              <a:rPr dirty="0"/>
              <a:t>and Alexis </a:t>
            </a:r>
            <a:r>
              <a:rPr dirty="0" smtClean="0"/>
              <a:t>Berne</a:t>
            </a:r>
            <a:r>
              <a:rPr lang="fr-CH" baseline="30000" dirty="0" smtClean="0"/>
              <a:t>1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grpSp>
        <p:nvGrpSpPr>
          <p:cNvPr id="258" name="Group 17"/>
          <p:cNvGrpSpPr/>
          <p:nvPr/>
        </p:nvGrpSpPr>
        <p:grpSpPr>
          <a:xfrm>
            <a:off x="389662" y="3107047"/>
            <a:ext cx="1206948" cy="1525773"/>
            <a:chOff x="0" y="0"/>
            <a:chExt cx="1206947" cy="1525771"/>
          </a:xfrm>
        </p:grpSpPr>
        <p:sp>
          <p:nvSpPr>
            <p:cNvPr id="245" name="Rectangle 7"/>
            <p:cNvSpPr/>
            <p:nvPr/>
          </p:nvSpPr>
          <p:spPr>
            <a:xfrm>
              <a:off x="519903" y="756283"/>
              <a:ext cx="179929" cy="769489"/>
            </a:xfrm>
            <a:prstGeom prst="rect">
              <a:avLst/>
            </a:prstGeom>
            <a:solidFill>
              <a:srgbClr val="FFFFFF"/>
            </a:solidFill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48" name="Arc 8"/>
            <p:cNvGrpSpPr/>
            <p:nvPr/>
          </p:nvGrpSpPr>
          <p:grpSpPr>
            <a:xfrm>
              <a:off x="6684" y="451110"/>
              <a:ext cx="1195609" cy="350675"/>
              <a:chOff x="0" y="0"/>
              <a:chExt cx="1195607" cy="350674"/>
            </a:xfrm>
          </p:grpSpPr>
          <p:sp>
            <p:nvSpPr>
              <p:cNvPr id="246" name="Shape"/>
              <p:cNvSpPr/>
              <p:nvPr/>
            </p:nvSpPr>
            <p:spPr>
              <a:xfrm rot="5400000">
                <a:off x="422466" y="-422467"/>
                <a:ext cx="350676" cy="1195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6" h="21600" extrusionOk="0">
                    <a:moveTo>
                      <a:pt x="4171" y="0"/>
                    </a:moveTo>
                    <a:cubicBezTo>
                      <a:pt x="14828" y="1291"/>
                      <a:pt x="21600" y="7176"/>
                      <a:pt x="19296" y="13146"/>
                    </a:cubicBezTo>
                    <a:cubicBezTo>
                      <a:pt x="17671" y="17357"/>
                      <a:pt x="11829" y="20656"/>
                      <a:pt x="4326" y="21600"/>
                    </a:cubicBezTo>
                    <a:lnTo>
                      <a:pt x="0" y="108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7" name="Line"/>
              <p:cNvSpPr/>
              <p:nvPr/>
            </p:nvSpPr>
            <p:spPr>
              <a:xfrm rot="5400000">
                <a:off x="459505" y="-385429"/>
                <a:ext cx="276598" cy="1195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2" h="21600" extrusionOk="0">
                    <a:moveTo>
                      <a:pt x="0" y="0"/>
                    </a:moveTo>
                    <a:cubicBezTo>
                      <a:pt x="13208" y="1291"/>
                      <a:pt x="21600" y="7176"/>
                      <a:pt x="18745" y="13146"/>
                    </a:cubicBezTo>
                    <a:cubicBezTo>
                      <a:pt x="16731" y="17357"/>
                      <a:pt x="9491" y="20656"/>
                      <a:pt x="192" y="21600"/>
                    </a:cubicBezTo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51" name="Arc 9"/>
            <p:cNvGrpSpPr/>
            <p:nvPr/>
          </p:nvGrpSpPr>
          <p:grpSpPr>
            <a:xfrm>
              <a:off x="-1" y="333661"/>
              <a:ext cx="1206949" cy="329095"/>
              <a:chOff x="0" y="0"/>
              <a:chExt cx="1206947" cy="329093"/>
            </a:xfrm>
          </p:grpSpPr>
          <p:sp>
            <p:nvSpPr>
              <p:cNvPr id="249" name="Shape"/>
              <p:cNvSpPr/>
              <p:nvPr/>
            </p:nvSpPr>
            <p:spPr>
              <a:xfrm rot="5400000">
                <a:off x="438926" y="-438927"/>
                <a:ext cx="329095" cy="120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4" h="20853" extrusionOk="0">
                    <a:moveTo>
                      <a:pt x="9705" y="26"/>
                    </a:moveTo>
                    <a:cubicBezTo>
                      <a:pt x="15450" y="-373"/>
                      <a:pt x="20430" y="3960"/>
                      <a:pt x="20829" y="9705"/>
                    </a:cubicBezTo>
                    <a:cubicBezTo>
                      <a:pt x="21228" y="15449"/>
                      <a:pt x="16894" y="20429"/>
                      <a:pt x="11150" y="20828"/>
                    </a:cubicBezTo>
                    <a:cubicBezTo>
                      <a:pt x="5405" y="21227"/>
                      <a:pt x="425" y="16894"/>
                      <a:pt x="26" y="11149"/>
                    </a:cubicBezTo>
                    <a:cubicBezTo>
                      <a:pt x="-372" y="5419"/>
                      <a:pt x="3940" y="446"/>
                      <a:pt x="9669" y="28"/>
                    </a:cubicBezTo>
                    <a:lnTo>
                      <a:pt x="10428" y="10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0" name="Line"/>
              <p:cNvSpPr/>
              <p:nvPr/>
            </p:nvSpPr>
            <p:spPr>
              <a:xfrm rot="5400000">
                <a:off x="438926" y="-438927"/>
                <a:ext cx="329095" cy="1206948"/>
              </a:xfrm>
              <a:prstGeom prst="ellipse">
                <a:avLst/>
              </a:prstGeom>
              <a:noFill/>
              <a:ln w="412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52" name="Straight Connector 10"/>
            <p:cNvSpPr/>
            <p:nvPr/>
          </p:nvSpPr>
          <p:spPr>
            <a:xfrm flipV="1">
              <a:off x="603472" y="484525"/>
              <a:ext cx="1" cy="173913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Arc 11"/>
            <p:cNvSpPr/>
            <p:nvPr/>
          </p:nvSpPr>
          <p:spPr>
            <a:xfrm>
              <a:off x="506789" y="357420"/>
              <a:ext cx="191192" cy="4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65" extrusionOk="0">
                  <a:moveTo>
                    <a:pt x="0" y="16165"/>
                  </a:moveTo>
                  <a:cubicBezTo>
                    <a:pt x="4967" y="-2534"/>
                    <a:pt x="13973" y="-5435"/>
                    <a:pt x="20115" y="9686"/>
                  </a:cubicBezTo>
                  <a:cubicBezTo>
                    <a:pt x="20642" y="10984"/>
                    <a:pt x="21138" y="12395"/>
                    <a:pt x="21600" y="13907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4" name="Arc 12"/>
            <p:cNvSpPr/>
            <p:nvPr/>
          </p:nvSpPr>
          <p:spPr>
            <a:xfrm>
              <a:off x="472341" y="240126"/>
              <a:ext cx="259128" cy="6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1" extrusionOk="0">
                  <a:moveTo>
                    <a:pt x="0" y="16043"/>
                  </a:moveTo>
                  <a:cubicBezTo>
                    <a:pt x="4760" y="-2387"/>
                    <a:pt x="13444" y="-5379"/>
                    <a:pt x="19396" y="9361"/>
                  </a:cubicBezTo>
                  <a:cubicBezTo>
                    <a:pt x="20212" y="11382"/>
                    <a:pt x="20952" y="13683"/>
                    <a:pt x="21600" y="16221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5" name="Arc 13"/>
            <p:cNvSpPr/>
            <p:nvPr/>
          </p:nvSpPr>
          <p:spPr>
            <a:xfrm>
              <a:off x="451713" y="118676"/>
              <a:ext cx="304131" cy="7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32" extrusionOk="0">
                  <a:moveTo>
                    <a:pt x="0" y="16232"/>
                  </a:moveTo>
                  <a:lnTo>
                    <a:pt x="0" y="16232"/>
                  </a:lnTo>
                  <a:cubicBezTo>
                    <a:pt x="4643" y="-1915"/>
                    <a:pt x="13325" y="-5368"/>
                    <a:pt x="19392" y="8519"/>
                  </a:cubicBezTo>
                  <a:cubicBezTo>
                    <a:pt x="20204" y="10377"/>
                    <a:pt x="20944" y="12499"/>
                    <a:pt x="21600" y="14846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6" name="Arc 14"/>
            <p:cNvSpPr/>
            <p:nvPr/>
          </p:nvSpPr>
          <p:spPr>
            <a:xfrm>
              <a:off x="427139" y="0"/>
              <a:ext cx="360120" cy="9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60" extrusionOk="0">
                  <a:moveTo>
                    <a:pt x="0" y="15969"/>
                  </a:moveTo>
                  <a:lnTo>
                    <a:pt x="0" y="15969"/>
                  </a:lnTo>
                  <a:cubicBezTo>
                    <a:pt x="4449" y="-1657"/>
                    <a:pt x="12869" y="-5240"/>
                    <a:pt x="18807" y="7967"/>
                  </a:cubicBezTo>
                  <a:cubicBezTo>
                    <a:pt x="19873" y="10338"/>
                    <a:pt x="20814" y="13167"/>
                    <a:pt x="21600" y="16360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7" name="Oval 15"/>
            <p:cNvSpPr/>
            <p:nvPr/>
          </p:nvSpPr>
          <p:spPr>
            <a:xfrm>
              <a:off x="561176" y="427864"/>
              <a:ext cx="97385" cy="96619"/>
            </a:xfrm>
            <a:prstGeom prst="ellipse">
              <a:avLst/>
            </a:prstGeom>
            <a:solidFill>
              <a:srgbClr val="716356"/>
            </a:solidFill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9" name="TextBox 6"/>
          <p:cNvSpPr txBox="1"/>
          <p:nvPr/>
        </p:nvSpPr>
        <p:spPr>
          <a:xfrm>
            <a:off x="2356214" y="2943706"/>
            <a:ext cx="459428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aseline="30000"/>
            </a:pPr>
            <a:r>
              <a:rPr lang="fr-CH" baseline="30000" dirty="0" smtClean="0"/>
              <a:t>1</a:t>
            </a:r>
            <a:r>
              <a:rPr lang="fr-CH" baseline="0" dirty="0" smtClean="0"/>
              <a:t> </a:t>
            </a:r>
            <a:r>
              <a:rPr baseline="0" dirty="0" smtClean="0"/>
              <a:t>Environmental </a:t>
            </a:r>
            <a:r>
              <a:rPr baseline="0" dirty="0"/>
              <a:t>remote sensing lab, EPFL, </a:t>
            </a:r>
            <a:r>
              <a:rPr lang="fr-CH" baseline="0" dirty="0" smtClean="0"/>
              <a:t>Lausanne, </a:t>
            </a:r>
            <a:r>
              <a:rPr baseline="0" dirty="0" err="1" smtClean="0"/>
              <a:t>Switzerlan</a:t>
            </a:r>
            <a:r>
              <a:rPr lang="fr-CH" baseline="0" dirty="0" smtClean="0"/>
              <a:t>d</a:t>
            </a:r>
          </a:p>
          <a:p>
            <a:pPr>
              <a:defRPr baseline="30000"/>
            </a:pPr>
            <a:r>
              <a:rPr lang="fr-CH" baseline="30000" dirty="0" smtClean="0"/>
              <a:t>2</a:t>
            </a:r>
            <a:r>
              <a:rPr lang="fr-CH" baseline="0" dirty="0" smtClean="0"/>
              <a:t>Now at </a:t>
            </a:r>
            <a:r>
              <a:rPr lang="fr-CH" baseline="0" dirty="0" err="1" smtClean="0"/>
              <a:t>MeteoSwiss</a:t>
            </a:r>
            <a:r>
              <a:rPr lang="fr-CH" baseline="0" dirty="0" smtClean="0"/>
              <a:t>, Payerne, </a:t>
            </a:r>
            <a:r>
              <a:rPr lang="fr-CH" baseline="0" dirty="0" err="1" smtClean="0"/>
              <a:t>Switzerland</a:t>
            </a:r>
            <a:endParaRPr lang="fr-CH" baseline="0" dirty="0" smtClean="0"/>
          </a:p>
        </p:txBody>
      </p:sp>
      <p:sp>
        <p:nvSpPr>
          <p:cNvPr id="260" name="TextBox 4"/>
          <p:cNvSpPr txBox="1"/>
          <p:nvPr/>
        </p:nvSpPr>
        <p:spPr>
          <a:xfrm>
            <a:off x="2274857" y="3916448"/>
            <a:ext cx="459428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</a:t>
            </a:r>
            <a:r>
              <a:rPr baseline="30000" dirty="0"/>
              <a:t>st</a:t>
            </a:r>
            <a:r>
              <a:rPr dirty="0"/>
              <a:t> </a:t>
            </a:r>
            <a:r>
              <a:rPr dirty="0" err="1"/>
              <a:t>PrePEP</a:t>
            </a:r>
            <a:r>
              <a:rPr dirty="0"/>
              <a:t> conference, March </a:t>
            </a:r>
            <a:r>
              <a:rPr dirty="0" smtClean="0"/>
              <a:t>202</a:t>
            </a:r>
            <a:r>
              <a:rPr lang="fr-CH" dirty="0" smtClean="0"/>
              <a:t>5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"/>
          <p:cNvSpPr/>
          <p:nvPr/>
        </p:nvSpPr>
        <p:spPr>
          <a:xfrm>
            <a:off x="-36298" y="3917950"/>
            <a:ext cx="925374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51" name="Group"/>
          <p:cNvGrpSpPr/>
          <p:nvPr/>
        </p:nvGrpSpPr>
        <p:grpSpPr>
          <a:xfrm>
            <a:off x="1439401" y="1022229"/>
            <a:ext cx="5923031" cy="2274366"/>
            <a:chOff x="0" y="0"/>
            <a:chExt cx="5923030" cy="2274364"/>
          </a:xfrm>
        </p:grpSpPr>
        <p:pic>
          <p:nvPicPr>
            <p:cNvPr id="349" name="summary.png" descr="summary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8949" r="58560"/>
            <a:stretch>
              <a:fillRect/>
            </a:stretch>
          </p:blipFill>
          <p:spPr>
            <a:xfrm>
              <a:off x="0" y="0"/>
              <a:ext cx="4040766" cy="2266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summary.png" descr="summary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406" t="19546" r="19110"/>
            <a:stretch>
              <a:fillRect/>
            </a:stretch>
          </p:blipFill>
          <p:spPr>
            <a:xfrm>
              <a:off x="4015103" y="14844"/>
              <a:ext cx="1907928" cy="2259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2" name="Sensitivity t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dirty="0" smtClean="0"/>
              <a:t>Sensitivity</a:t>
            </a:r>
            <a:r>
              <a:rPr lang="fr-CH" dirty="0" smtClean="0"/>
              <a:t> to </a:t>
            </a:r>
            <a:r>
              <a:rPr lang="fr-CH" dirty="0" err="1" smtClean="0"/>
              <a:t>retrieval</a:t>
            </a:r>
            <a:r>
              <a:rPr lang="fr-CH" dirty="0" smtClean="0"/>
              <a:t> </a:t>
            </a:r>
            <a:r>
              <a:rPr lang="fr-CH" dirty="0" err="1" smtClean="0"/>
              <a:t>parameters</a:t>
            </a:r>
            <a:endParaRPr dirty="0"/>
          </a:p>
        </p:txBody>
      </p:sp>
      <p:sp>
        <p:nvSpPr>
          <p:cNvPr id="353" name="Text Placeholder 2"/>
          <p:cNvSpPr txBox="1"/>
          <p:nvPr/>
        </p:nvSpPr>
        <p:spPr>
          <a:xfrm>
            <a:off x="311236" y="3369439"/>
            <a:ext cx="8822134" cy="1596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Atmospheric effects</a:t>
            </a:r>
            <a:r>
              <a:rPr dirty="0"/>
              <a:t> (turbulence + radial wind): wider and biased posterior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Number of </a:t>
            </a:r>
            <a:r>
              <a:rPr b="1" dirty="0"/>
              <a:t>frequencies</a:t>
            </a:r>
            <a:r>
              <a:rPr dirty="0"/>
              <a:t>: single </a:t>
            </a:r>
            <a:r>
              <a:rPr dirty="0" err="1"/>
              <a:t>freq</a:t>
            </a:r>
            <a:r>
              <a:rPr dirty="0"/>
              <a:t> = uncertainty ++; dual-</a:t>
            </a:r>
            <a:r>
              <a:rPr dirty="0" err="1"/>
              <a:t>freq</a:t>
            </a:r>
            <a:r>
              <a:rPr dirty="0"/>
              <a:t> = worse if </a:t>
            </a:r>
            <a:r>
              <a:rPr dirty="0" err="1"/>
              <a:t>X+Ka</a:t>
            </a:r>
            <a:r>
              <a:rPr dirty="0"/>
              <a:t> only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Using ‘wrong’ </a:t>
            </a:r>
            <a:r>
              <a:rPr b="1" dirty="0"/>
              <a:t>SSRG</a:t>
            </a:r>
            <a:r>
              <a:rPr dirty="0"/>
              <a:t> coefficients: minor impact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Using ‘wrong’ </a:t>
            </a:r>
            <a:r>
              <a:rPr b="1" dirty="0"/>
              <a:t>mass/size</a:t>
            </a:r>
            <a:r>
              <a:rPr dirty="0"/>
              <a:t> relation: biased posterior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Using ‘wrong’ </a:t>
            </a:r>
            <a:r>
              <a:rPr b="1" dirty="0"/>
              <a:t>PSD shape</a:t>
            </a:r>
            <a:r>
              <a:rPr dirty="0"/>
              <a:t> (</a:t>
            </a:r>
            <a:r>
              <a:rPr i="1" dirty="0"/>
              <a:t>µ</a:t>
            </a:r>
            <a:r>
              <a:rPr dirty="0"/>
              <a:t>): wider and biased posterior</a:t>
            </a:r>
          </a:p>
        </p:txBody>
      </p:sp>
      <p:pic>
        <p:nvPicPr>
          <p:cNvPr id="354" name="summary.png" descr="summary.png"/>
          <p:cNvPicPr>
            <a:picLocks noChangeAspect="1"/>
          </p:cNvPicPr>
          <p:nvPr/>
        </p:nvPicPr>
        <p:blipFill>
          <a:blip r:embed="rId2">
            <a:extLst/>
          </a:blip>
          <a:srcRect b="85877"/>
          <a:stretch>
            <a:fillRect/>
          </a:stretch>
        </p:blipFill>
        <p:spPr>
          <a:xfrm>
            <a:off x="-1" y="710077"/>
            <a:ext cx="9144001" cy="370364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79501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Sensitivity tests: mass-size relation</a:t>
            </a:r>
          </a:p>
        </p:txBody>
      </p:sp>
      <p:sp>
        <p:nvSpPr>
          <p:cNvPr id="368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CH" dirty="0"/>
              <a:t>9</a:t>
            </a:r>
            <a:endParaRPr dirty="0"/>
          </a:p>
        </p:txBody>
      </p:sp>
      <p:pic>
        <p:nvPicPr>
          <p:cNvPr id="369" name="AB_histograms_ab_free_vs_fixed_after_burnin__spec17.png" descr="AB_histograms_ab_free_vs_fixed_after_burnin__spec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3" y="2633375"/>
            <a:ext cx="7289794" cy="208467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Knowing true  ,   reduces posterior width…"/>
              <p:cNvSpPr txBox="1"/>
              <p:nvPr/>
            </p:nvSpPr>
            <p:spPr>
              <a:xfrm>
                <a:off x="504569" y="741087"/>
                <a:ext cx="8134861" cy="180340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Knowing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t> reduces posterior width 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e.g., - 40% IQR</a:t>
                </a:r>
                <a:r>
                  <a:rPr baseline="-5999"/>
                  <a:t>0.1-0.9</a:t>
                </a:r>
                <a: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pPr marL="228600" indent="-228600">
                  <a:buSzPct val="100000"/>
                  <a:buChar char="•"/>
                  <a:defRPr sz="1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Assuming wrong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t> (e.g., Brown and Francis 1995) leads to </a:t>
                </a:r>
                <a:r>
                  <a:rPr b="1"/>
                  <a:t>biased</a:t>
                </a:r>
                <a:r>
                  <a:t> posterior 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e.g., +20% mean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, -100% mean in </a:t>
                </a:r>
                <a:r>
                  <a:rPr i="1"/>
                  <a:t>µ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sometimes quasi-disjoint distributions</a:t>
                </a:r>
              </a:p>
            </p:txBody>
          </p:sp>
        </mc:Choice>
        <mc:Fallback xmlns="">
          <p:sp>
            <p:nvSpPr>
              <p:cNvPr id="370" name="Knowing true  ,   reduces posterior width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9" y="741087"/>
                <a:ext cx="8134861" cy="1803408"/>
              </a:xfrm>
              <a:prstGeom prst="rect">
                <a:avLst/>
              </a:prstGeom>
              <a:blipFill>
                <a:blip r:embed="rId3"/>
                <a:stretch>
                  <a:fillRect l="-1349" t="-1356" b="-1186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98233" y="3864431"/>
            <a:ext cx="43216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 S9</a:t>
            </a:r>
            <a:endParaRPr kumimoji="0" lang="fr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The case of bimodal Doppler spectra</a:t>
            </a:r>
          </a:p>
        </p:txBody>
      </p:sp>
      <p:sp>
        <p:nvSpPr>
          <p:cNvPr id="373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1</a:t>
            </a:r>
            <a:r>
              <a:rPr lang="fr-CH" dirty="0"/>
              <a:t>0</a:t>
            </a:r>
            <a:endParaRPr dirty="0"/>
          </a:p>
        </p:txBody>
      </p:sp>
      <p:sp>
        <p:nvSpPr>
          <p:cNvPr id="374" name="Bi-(multi-)modal spectra measured when different hydrometeor populations co-exist in radar volume…"/>
          <p:cNvSpPr txBox="1"/>
          <p:nvPr/>
        </p:nvSpPr>
        <p:spPr>
          <a:xfrm>
            <a:off x="2744266" y="891967"/>
            <a:ext cx="5428197" cy="237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Bi-(multi-)modal spectra measured when different hydrometeor populations co-exist in radar volume</a:t>
            </a:r>
          </a:p>
          <a:p>
            <a:pPr marL="228600" indent="-228600"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28600" indent="-228600"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Using MCMC framework: retrieval of 2 ice populations and compare to baseline</a:t>
            </a:r>
          </a:p>
          <a:p>
            <a:pPr marL="228600" indent="-228600"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28600" indent="-228600"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Impact of bimodal “separation” on retrieval quality?</a:t>
            </a:r>
          </a:p>
        </p:txBody>
      </p:sp>
      <p:grpSp>
        <p:nvGrpSpPr>
          <p:cNvPr id="378" name="Group"/>
          <p:cNvGrpSpPr/>
          <p:nvPr/>
        </p:nvGrpSpPr>
        <p:grpSpPr>
          <a:xfrm>
            <a:off x="552195" y="695971"/>
            <a:ext cx="2012905" cy="3578715"/>
            <a:chOff x="0" y="0"/>
            <a:chExt cx="2012903" cy="3578714"/>
          </a:xfrm>
        </p:grpSpPr>
        <p:pic>
          <p:nvPicPr>
            <p:cNvPr id="375" name="bimodal_new_reordered_sel.png" descr="bimodal_new_reordered_se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7997" r="79556"/>
            <a:stretch>
              <a:fillRect/>
            </a:stretch>
          </p:blipFill>
          <p:spPr>
            <a:xfrm>
              <a:off x="13847" y="2305728"/>
              <a:ext cx="1999057" cy="1272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" name="bimodal_new_reordered_sel.png" descr="bimodal_new_reordered_se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79662" b="80469"/>
            <a:stretch>
              <a:fillRect/>
            </a:stretch>
          </p:blipFill>
          <p:spPr>
            <a:xfrm>
              <a:off x="0" y="-1"/>
              <a:ext cx="1988666" cy="1129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bimodal_new_reordered_sel.png" descr="bimodal_new_reordered_se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8818" r="79578" b="42087"/>
            <a:stretch>
              <a:fillRect/>
            </a:stretch>
          </p:blipFill>
          <p:spPr>
            <a:xfrm>
              <a:off x="3493" y="1165363"/>
              <a:ext cx="1996867" cy="1104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The case of bimodal Doppler spectra</a:t>
            </a:r>
          </a:p>
        </p:txBody>
      </p:sp>
      <p:sp>
        <p:nvSpPr>
          <p:cNvPr id="381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1</a:t>
            </a:r>
            <a:r>
              <a:rPr lang="fr-CH" dirty="0"/>
              <a:t>1</a:t>
            </a:r>
            <a:endParaRPr dirty="0"/>
          </a:p>
        </p:txBody>
      </p:sp>
      <p:sp>
        <p:nvSpPr>
          <p:cNvPr id="382" name="In some cases, distributions retrieved with similar accuracy than baseline"/>
          <p:cNvSpPr txBox="1"/>
          <p:nvPr/>
        </p:nvSpPr>
        <p:spPr>
          <a:xfrm>
            <a:off x="640996" y="4106838"/>
            <a:ext cx="343441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 some cases, distributions retrieved with similar accuracy than baseline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555939" y="667209"/>
            <a:ext cx="7681975" cy="3316364"/>
            <a:chOff x="0" y="0"/>
            <a:chExt cx="7681974" cy="3316362"/>
          </a:xfrm>
        </p:grpSpPr>
        <p:pic>
          <p:nvPicPr>
            <p:cNvPr id="383" name="bimodal_new_reordered_sel.png" descr="bimodal_new_reordered_se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7997" r="16042"/>
            <a:stretch>
              <a:fillRect/>
            </a:stretch>
          </p:blipFill>
          <p:spPr>
            <a:xfrm>
              <a:off x="12935" y="2127204"/>
              <a:ext cx="7669040" cy="11891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bimodal_new_reordered_sel.png" descr="bimodal_new_reordered_se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16195" b="80469"/>
            <a:stretch>
              <a:fillRect/>
            </a:stretch>
          </p:blipFill>
          <p:spPr>
            <a:xfrm>
              <a:off x="0" y="0"/>
              <a:ext cx="7655033" cy="1055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bimodal_new_reordered_sel.png" descr="bimodal_new_reordered_se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8818" r="16099" b="42087"/>
            <a:stretch>
              <a:fillRect/>
            </a:stretch>
          </p:blipFill>
          <p:spPr>
            <a:xfrm>
              <a:off x="3263" y="1061934"/>
              <a:ext cx="7663879" cy="1031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7" name="Peak separation plays a great role in retrieval ability"/>
          <p:cNvSpPr txBox="1"/>
          <p:nvPr/>
        </p:nvSpPr>
        <p:spPr>
          <a:xfrm>
            <a:off x="4970275" y="4100077"/>
            <a:ext cx="343441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Peak separation plays a great role in retrieval ability</a:t>
            </a:r>
          </a:p>
        </p:txBody>
      </p:sp>
      <p:sp>
        <p:nvSpPr>
          <p:cNvPr id="388" name="Rectangle"/>
          <p:cNvSpPr/>
          <p:nvPr/>
        </p:nvSpPr>
        <p:spPr>
          <a:xfrm>
            <a:off x="7940050" y="771992"/>
            <a:ext cx="271385" cy="37206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Jensen-Shannon distance w.r.t. baseline"/>
          <p:cNvSpPr txBox="1"/>
          <p:nvPr/>
        </p:nvSpPr>
        <p:spPr>
          <a:xfrm>
            <a:off x="7511346" y="254934"/>
            <a:ext cx="1715066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Jensen-Shannon distance w.r.t. baseline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The case of bimodal Doppler spectra</a:t>
            </a:r>
          </a:p>
        </p:txBody>
      </p:sp>
      <p:sp>
        <p:nvSpPr>
          <p:cNvPr id="392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1</a:t>
            </a:r>
            <a:r>
              <a:rPr lang="fr-CH" dirty="0"/>
              <a:t>2</a:t>
            </a:r>
            <a:endParaRPr dirty="0"/>
          </a:p>
        </p:txBody>
      </p:sp>
      <p:sp>
        <p:nvSpPr>
          <p:cNvPr id="393" name="Peak separation: quantified with prominence index (mean ratio of peak prominence) &lt;-&gt; related with mean JSD…"/>
          <p:cNvSpPr txBox="1"/>
          <p:nvPr/>
        </p:nvSpPr>
        <p:spPr>
          <a:xfrm>
            <a:off x="348111" y="781707"/>
            <a:ext cx="8447779" cy="92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69900" indent="-241300"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900"/>
              <a:t>Peak separation: quantified with prominence index</a:t>
            </a:r>
            <a:r>
              <a:t> </a:t>
            </a:r>
            <a:r>
              <a:rPr sz="1600"/>
              <a:t>(mean ratio of peak prominence) </a:t>
            </a:r>
            <a:r>
              <a:rPr sz="1900"/>
              <a:t>&lt;-&gt; related with mean JSD</a:t>
            </a:r>
          </a:p>
          <a:p>
            <a:pPr marL="457200" indent="-228600">
              <a:buSzPct val="100000"/>
              <a:buChar char="•"/>
              <a:defRPr sz="1900">
                <a:latin typeface="Calibri"/>
                <a:ea typeface="Calibri"/>
                <a:cs typeface="Calibri"/>
                <a:sym typeface="Calibri"/>
              </a:defRPr>
            </a:pPr>
            <a:r>
              <a:t>=&gt; shows information content accessible in multi-peaked spectrum</a:t>
            </a:r>
          </a:p>
        </p:txBody>
      </p:sp>
      <p:pic>
        <p:nvPicPr>
          <p:cNvPr id="394" name="prominence_jsd_w_spec.png" descr="prominence_jsd_w_spe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29" y="1830153"/>
            <a:ext cx="6848563" cy="2889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Conclusion</a:t>
            </a:r>
          </a:p>
        </p:txBody>
      </p:sp>
      <p:sp>
        <p:nvSpPr>
          <p:cNvPr id="397" name="Text Placeholder 2"/>
          <p:cNvSpPr txBox="1"/>
          <p:nvPr/>
        </p:nvSpPr>
        <p:spPr>
          <a:xfrm>
            <a:off x="156327" y="769696"/>
            <a:ext cx="8822134" cy="152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MCMC framework on examples of simulated multi-frequency radar Doppler spectra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600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Few mathematical assumptions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600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Retrieval of full posterior distributions</a:t>
            </a:r>
          </a:p>
          <a:p>
            <a:pPr marL="800100" lvl="1" indent="-342900">
              <a:spcBef>
                <a:spcPts val="400"/>
              </a:spcBef>
              <a:buClr>
                <a:srgbClr val="848484"/>
              </a:buClr>
              <a:buSzPct val="100000"/>
              <a:buChar char="x"/>
              <a:defRPr sz="1600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Too slow for operational use</a:t>
            </a:r>
          </a:p>
        </p:txBody>
      </p:sp>
      <p:sp>
        <p:nvSpPr>
          <p:cNvPr id="398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1</a:t>
            </a:r>
            <a:r>
              <a:rPr lang="fr-CH" dirty="0" smtClean="0"/>
              <a:t>3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Text Placeholder 2"/>
              <p:cNvSpPr txBox="1"/>
              <p:nvPr/>
            </p:nvSpPr>
            <p:spPr>
              <a:xfrm>
                <a:off x="156327" y="769696"/>
                <a:ext cx="8822134" cy="327680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342900" indent="-342900">
                  <a:spcBef>
                    <a:spcPts val="400"/>
                  </a:spcBef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MCMC framework on examples of simulated multi-frequency radar Doppler spectra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✓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Few mathematical assumptions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✓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Retrieval of full posterior distributions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x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Too slow for operational use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x"/>
                  <a:defRPr sz="10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342900" indent="-342900">
                  <a:spcBef>
                    <a:spcPts val="400"/>
                  </a:spcBef>
                  <a:buClr>
                    <a:srgbClr val="000000"/>
                  </a:buClr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Insights gained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Information content: different level of confidence depending on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700" i="1">
                            <a:solidFill>
                              <a:srgbClr val="83838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838383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sz="1700" i="1">
                            <a:solidFill>
                              <a:srgbClr val="838383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t> ≠ </a:t>
                </a:r>
                <a:r>
                  <a:rPr i="1"/>
                  <a:t>µ</a:t>
                </a:r>
                <a:r>
                  <a:t>)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Sensitivity tests: certain common assumptions can be misleading (e.g., a/b, PSD shape)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Bimodal spectra: prominence index indicates possibility for accurate retrieval</a:t>
                </a:r>
              </a:p>
              <a:p>
                <a:pPr>
                  <a:spcBef>
                    <a:spcPts val="400"/>
                  </a:spcBef>
                  <a:defRPr sz="3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mc:Choice>
        <mc:Fallback xmlns="">
          <p:sp>
            <p:nvSpPr>
              <p:cNvPr id="40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7" y="769696"/>
                <a:ext cx="8822134" cy="3276808"/>
              </a:xfrm>
              <a:prstGeom prst="rect">
                <a:avLst/>
              </a:prstGeom>
              <a:blipFill>
                <a:blip r:embed="rId2"/>
                <a:stretch>
                  <a:fillRect l="-1106" t="-9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2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1</a:t>
            </a:r>
            <a:r>
              <a:rPr lang="fr-CH" dirty="0" smtClean="0"/>
              <a:t>3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Text Placeholder 2"/>
              <p:cNvSpPr txBox="1"/>
              <p:nvPr/>
            </p:nvSpPr>
            <p:spPr>
              <a:xfrm>
                <a:off x="156327" y="769696"/>
                <a:ext cx="8822134" cy="39001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342900" indent="-342900">
                  <a:spcBef>
                    <a:spcPts val="400"/>
                  </a:spcBef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MCMC framework on examples of simulated multi-frequency radar Doppler spectra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✓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Few mathematical assumptions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✓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Retrieval of full posterior distributions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x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Too slow for operational use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x"/>
                  <a:defRPr sz="10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342900" indent="-342900">
                  <a:spcBef>
                    <a:spcPts val="400"/>
                  </a:spcBef>
                  <a:buClr>
                    <a:srgbClr val="000000"/>
                  </a:buClr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Insights gained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Information content: different level of confidence depending on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700" i="1">
                            <a:solidFill>
                              <a:srgbClr val="83838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838383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sz="1700" i="1">
                            <a:solidFill>
                              <a:srgbClr val="838383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t> ≠ </a:t>
                </a:r>
                <a:r>
                  <a:rPr i="1"/>
                  <a:t>µ</a:t>
                </a:r>
                <a:r>
                  <a:t>)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Sensitivity tests: certain common assumptions can be misleading (e.g., a/b, PSD shape)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Bimodal spectra: prominence index indicates possibility for accurate retrieval</a:t>
                </a:r>
              </a:p>
              <a:p>
                <a:pPr>
                  <a:spcBef>
                    <a:spcPts val="400"/>
                  </a:spcBef>
                  <a:defRPr sz="3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342900" indent="-342900">
                  <a:spcBef>
                    <a:spcPts val="400"/>
                  </a:spcBef>
                  <a:buClr>
                    <a:srgbClr val="000000"/>
                  </a:buClr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Perspectives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Sheds light on intrinsic uncertainties</a:t>
                </a:r>
              </a:p>
              <a:p>
                <a:pPr marL="800100" lvl="1" indent="-342900">
                  <a:spcBef>
                    <a:spcPts val="400"/>
                  </a:spcBef>
                  <a:buClr>
                    <a:srgbClr val="848484"/>
                  </a:buClr>
                  <a:buSzPct val="100000"/>
                  <a:buChar char="‣"/>
                  <a:defRPr sz="1600">
                    <a:solidFill>
                      <a:srgbClr val="84848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Using statistical emulators in view of applications on larger datasets</a:t>
                </a:r>
              </a:p>
            </p:txBody>
          </p:sp>
        </mc:Choice>
        <mc:Fallback xmlns="">
          <p:sp>
            <p:nvSpPr>
              <p:cNvPr id="40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7" y="769696"/>
                <a:ext cx="8822134" cy="3900142"/>
              </a:xfrm>
              <a:prstGeom prst="rect">
                <a:avLst/>
              </a:prstGeom>
              <a:blipFill>
                <a:blip r:embed="rId2"/>
                <a:stretch>
                  <a:fillRect l="-1106" t="-78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6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1</a:t>
            </a:r>
            <a:r>
              <a:rPr lang="fr-CH" dirty="0" smtClean="0"/>
              <a:t>3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Ot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09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rcRect t="545"/>
          <a:stretch>
            <a:fillRect/>
          </a:stretch>
        </p:blipFill>
        <p:spPr>
          <a:xfrm>
            <a:off x="-10916" y="93216"/>
            <a:ext cx="5768620" cy="4648006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ctangle 5"/>
          <p:cNvSpPr/>
          <p:nvPr/>
        </p:nvSpPr>
        <p:spPr>
          <a:xfrm>
            <a:off x="1632865" y="88249"/>
            <a:ext cx="7518201" cy="465772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3000">
                <a:srgbClr val="FFFFFF">
                  <a:alpha val="64999"/>
                </a:srgbClr>
              </a:gs>
              <a:gs pos="26000">
                <a:srgbClr val="FFFFFF">
                  <a:alpha val="81000"/>
                </a:srgbClr>
              </a:gs>
              <a:gs pos="45000">
                <a:srgbClr val="FFFFFF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24" name="Group 17"/>
          <p:cNvGrpSpPr/>
          <p:nvPr/>
        </p:nvGrpSpPr>
        <p:grpSpPr>
          <a:xfrm>
            <a:off x="389662" y="3107047"/>
            <a:ext cx="1206948" cy="1525773"/>
            <a:chOff x="0" y="0"/>
            <a:chExt cx="1206947" cy="1525771"/>
          </a:xfrm>
        </p:grpSpPr>
        <p:sp>
          <p:nvSpPr>
            <p:cNvPr id="411" name="Rectangle 7"/>
            <p:cNvSpPr/>
            <p:nvPr/>
          </p:nvSpPr>
          <p:spPr>
            <a:xfrm>
              <a:off x="519903" y="756283"/>
              <a:ext cx="179929" cy="769489"/>
            </a:xfrm>
            <a:prstGeom prst="rect">
              <a:avLst/>
            </a:prstGeom>
            <a:solidFill>
              <a:srgbClr val="FFFFFF"/>
            </a:solidFill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14" name="Arc 8"/>
            <p:cNvGrpSpPr/>
            <p:nvPr/>
          </p:nvGrpSpPr>
          <p:grpSpPr>
            <a:xfrm>
              <a:off x="6684" y="451110"/>
              <a:ext cx="1195609" cy="350675"/>
              <a:chOff x="0" y="0"/>
              <a:chExt cx="1195607" cy="350674"/>
            </a:xfrm>
          </p:grpSpPr>
          <p:sp>
            <p:nvSpPr>
              <p:cNvPr id="412" name="Shape"/>
              <p:cNvSpPr/>
              <p:nvPr/>
            </p:nvSpPr>
            <p:spPr>
              <a:xfrm rot="5400000">
                <a:off x="422466" y="-422467"/>
                <a:ext cx="350676" cy="1195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6" h="21600" extrusionOk="0">
                    <a:moveTo>
                      <a:pt x="4171" y="0"/>
                    </a:moveTo>
                    <a:cubicBezTo>
                      <a:pt x="14828" y="1291"/>
                      <a:pt x="21600" y="7176"/>
                      <a:pt x="19296" y="13146"/>
                    </a:cubicBezTo>
                    <a:cubicBezTo>
                      <a:pt x="17671" y="17357"/>
                      <a:pt x="11829" y="20656"/>
                      <a:pt x="4326" y="21600"/>
                    </a:cubicBezTo>
                    <a:lnTo>
                      <a:pt x="0" y="108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13" name="Line"/>
              <p:cNvSpPr/>
              <p:nvPr/>
            </p:nvSpPr>
            <p:spPr>
              <a:xfrm rot="5400000">
                <a:off x="459505" y="-385429"/>
                <a:ext cx="276598" cy="1195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2" h="21600" extrusionOk="0">
                    <a:moveTo>
                      <a:pt x="0" y="0"/>
                    </a:moveTo>
                    <a:cubicBezTo>
                      <a:pt x="13208" y="1291"/>
                      <a:pt x="21600" y="7176"/>
                      <a:pt x="18745" y="13146"/>
                    </a:cubicBezTo>
                    <a:cubicBezTo>
                      <a:pt x="16731" y="17357"/>
                      <a:pt x="9491" y="20656"/>
                      <a:pt x="192" y="21600"/>
                    </a:cubicBezTo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17" name="Arc 9"/>
            <p:cNvGrpSpPr/>
            <p:nvPr/>
          </p:nvGrpSpPr>
          <p:grpSpPr>
            <a:xfrm>
              <a:off x="-1" y="333661"/>
              <a:ext cx="1206949" cy="329095"/>
              <a:chOff x="0" y="0"/>
              <a:chExt cx="1206947" cy="329093"/>
            </a:xfrm>
          </p:grpSpPr>
          <p:sp>
            <p:nvSpPr>
              <p:cNvPr id="415" name="Shape"/>
              <p:cNvSpPr/>
              <p:nvPr/>
            </p:nvSpPr>
            <p:spPr>
              <a:xfrm rot="5400000">
                <a:off x="438926" y="-438927"/>
                <a:ext cx="329095" cy="120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4" h="20853" extrusionOk="0">
                    <a:moveTo>
                      <a:pt x="9705" y="26"/>
                    </a:moveTo>
                    <a:cubicBezTo>
                      <a:pt x="15450" y="-373"/>
                      <a:pt x="20430" y="3960"/>
                      <a:pt x="20829" y="9705"/>
                    </a:cubicBezTo>
                    <a:cubicBezTo>
                      <a:pt x="21228" y="15449"/>
                      <a:pt x="16894" y="20429"/>
                      <a:pt x="11150" y="20828"/>
                    </a:cubicBezTo>
                    <a:cubicBezTo>
                      <a:pt x="5405" y="21227"/>
                      <a:pt x="425" y="16894"/>
                      <a:pt x="26" y="11149"/>
                    </a:cubicBezTo>
                    <a:cubicBezTo>
                      <a:pt x="-372" y="5419"/>
                      <a:pt x="3940" y="446"/>
                      <a:pt x="9669" y="28"/>
                    </a:cubicBezTo>
                    <a:lnTo>
                      <a:pt x="10428" y="10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16" name="Line"/>
              <p:cNvSpPr/>
              <p:nvPr/>
            </p:nvSpPr>
            <p:spPr>
              <a:xfrm rot="5400000">
                <a:off x="438926" y="-438927"/>
                <a:ext cx="329095" cy="1206948"/>
              </a:xfrm>
              <a:prstGeom prst="ellipse">
                <a:avLst/>
              </a:prstGeom>
              <a:noFill/>
              <a:ln w="412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418" name="Straight Connector 10"/>
            <p:cNvSpPr/>
            <p:nvPr/>
          </p:nvSpPr>
          <p:spPr>
            <a:xfrm flipV="1">
              <a:off x="603472" y="484525"/>
              <a:ext cx="1" cy="173913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Arc 11"/>
            <p:cNvSpPr/>
            <p:nvPr/>
          </p:nvSpPr>
          <p:spPr>
            <a:xfrm>
              <a:off x="506789" y="357420"/>
              <a:ext cx="191192" cy="4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65" extrusionOk="0">
                  <a:moveTo>
                    <a:pt x="0" y="16165"/>
                  </a:moveTo>
                  <a:cubicBezTo>
                    <a:pt x="4967" y="-2534"/>
                    <a:pt x="13973" y="-5435"/>
                    <a:pt x="20115" y="9686"/>
                  </a:cubicBezTo>
                  <a:cubicBezTo>
                    <a:pt x="20642" y="10984"/>
                    <a:pt x="21138" y="12395"/>
                    <a:pt x="21600" y="13907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0" name="Arc 12"/>
            <p:cNvSpPr/>
            <p:nvPr/>
          </p:nvSpPr>
          <p:spPr>
            <a:xfrm>
              <a:off x="472341" y="240126"/>
              <a:ext cx="259128" cy="6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1" extrusionOk="0">
                  <a:moveTo>
                    <a:pt x="0" y="16043"/>
                  </a:moveTo>
                  <a:cubicBezTo>
                    <a:pt x="4760" y="-2387"/>
                    <a:pt x="13444" y="-5379"/>
                    <a:pt x="19396" y="9361"/>
                  </a:cubicBezTo>
                  <a:cubicBezTo>
                    <a:pt x="20212" y="11382"/>
                    <a:pt x="20952" y="13683"/>
                    <a:pt x="21600" y="16221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1" name="Arc 13"/>
            <p:cNvSpPr/>
            <p:nvPr/>
          </p:nvSpPr>
          <p:spPr>
            <a:xfrm>
              <a:off x="451713" y="118676"/>
              <a:ext cx="304131" cy="7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32" extrusionOk="0">
                  <a:moveTo>
                    <a:pt x="0" y="16232"/>
                  </a:moveTo>
                  <a:lnTo>
                    <a:pt x="0" y="16232"/>
                  </a:lnTo>
                  <a:cubicBezTo>
                    <a:pt x="4643" y="-1915"/>
                    <a:pt x="13325" y="-5368"/>
                    <a:pt x="19392" y="8519"/>
                  </a:cubicBezTo>
                  <a:cubicBezTo>
                    <a:pt x="20204" y="10377"/>
                    <a:pt x="20944" y="12499"/>
                    <a:pt x="21600" y="14846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2" name="Arc 14"/>
            <p:cNvSpPr/>
            <p:nvPr/>
          </p:nvSpPr>
          <p:spPr>
            <a:xfrm>
              <a:off x="427139" y="0"/>
              <a:ext cx="360120" cy="9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60" extrusionOk="0">
                  <a:moveTo>
                    <a:pt x="0" y="15969"/>
                  </a:moveTo>
                  <a:lnTo>
                    <a:pt x="0" y="15969"/>
                  </a:lnTo>
                  <a:cubicBezTo>
                    <a:pt x="4449" y="-1657"/>
                    <a:pt x="12869" y="-5240"/>
                    <a:pt x="18807" y="7967"/>
                  </a:cubicBezTo>
                  <a:cubicBezTo>
                    <a:pt x="19873" y="10338"/>
                    <a:pt x="20814" y="13167"/>
                    <a:pt x="21600" y="16360"/>
                  </a:cubicBezTo>
                </a:path>
              </a:pathLst>
            </a:custGeom>
            <a:noFill/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3" name="Oval 15"/>
            <p:cNvSpPr/>
            <p:nvPr/>
          </p:nvSpPr>
          <p:spPr>
            <a:xfrm>
              <a:off x="561176" y="427864"/>
              <a:ext cx="97385" cy="96619"/>
            </a:xfrm>
            <a:prstGeom prst="ellipse">
              <a:avLst/>
            </a:prstGeom>
            <a:solidFill>
              <a:srgbClr val="716356"/>
            </a:solidFill>
            <a:ln w="412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25" name="Thank you!"/>
          <p:cNvSpPr txBox="1"/>
          <p:nvPr/>
        </p:nvSpPr>
        <p:spPr>
          <a:xfrm>
            <a:off x="3477212" y="2137700"/>
            <a:ext cx="2226721" cy="55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Baseline retrieval: bivariate analyses</a:t>
            </a:r>
          </a:p>
        </p:txBody>
      </p:sp>
      <p:grpSp>
        <p:nvGrpSpPr>
          <p:cNvPr id="432" name="Group"/>
          <p:cNvGrpSpPr/>
          <p:nvPr/>
        </p:nvGrpSpPr>
        <p:grpSpPr>
          <a:xfrm>
            <a:off x="324375" y="1171735"/>
            <a:ext cx="5686767" cy="3012033"/>
            <a:chOff x="0" y="0"/>
            <a:chExt cx="5686765" cy="3012032"/>
          </a:xfrm>
        </p:grpSpPr>
        <p:grpSp>
          <p:nvGrpSpPr>
            <p:cNvPr id="430" name="Group"/>
            <p:cNvGrpSpPr/>
            <p:nvPr/>
          </p:nvGrpSpPr>
          <p:grpSpPr>
            <a:xfrm>
              <a:off x="0" y="0"/>
              <a:ext cx="5686766" cy="3012033"/>
              <a:chOff x="0" y="0"/>
              <a:chExt cx="5686765" cy="3012032"/>
            </a:xfrm>
          </p:grpSpPr>
          <p:pic>
            <p:nvPicPr>
              <p:cNvPr id="428" name="bivariate.png" descr="bivariat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b="49037"/>
              <a:stretch>
                <a:fillRect/>
              </a:stretch>
            </p:blipFill>
            <p:spPr>
              <a:xfrm>
                <a:off x="0" y="0"/>
                <a:ext cx="5686766" cy="3012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9" name="bivariate.png" descr="bivariat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75714" r="10128"/>
              <a:stretch>
                <a:fillRect/>
              </a:stretch>
            </p:blipFill>
            <p:spPr>
              <a:xfrm>
                <a:off x="62966" y="1433406"/>
                <a:ext cx="5110787" cy="14353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1" name="Rectangle"/>
            <p:cNvSpPr/>
            <p:nvPr/>
          </p:nvSpPr>
          <p:spPr>
            <a:xfrm>
              <a:off x="18623" y="8043"/>
              <a:ext cx="159908" cy="1845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ertain correlations come from prior (a/b,  / )…"/>
              <p:cNvSpPr txBox="1"/>
              <p:nvPr/>
            </p:nvSpPr>
            <p:spPr>
              <a:xfrm>
                <a:off x="6216539" y="1663849"/>
                <a:ext cx="2782809" cy="16451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Certain correlations come from prior (</a:t>
                </a:r>
                <a:r>
                  <a:rPr i="1"/>
                  <a:t>a</a:t>
                </a:r>
                <a:r>
                  <a:t>/</a:t>
                </a:r>
                <a:r>
                  <a:rPr i="1"/>
                  <a:t>b</a:t>
                </a:r>
                <a:r>
                  <a:t>, </a:t>
                </a:r>
                <a14:m>
                  <m:oMath xmlns:m="http://schemas.openxmlformats.org/officeDocument/2006/math">
                    <m:r>
                      <a:rPr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t>/</a:t>
                </a:r>
                <a14:m>
                  <m:oMath xmlns:m="http://schemas.openxmlformats.org/officeDocument/2006/math">
                    <m:r>
                      <a:rPr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t>)</a:t>
                </a:r>
              </a:p>
              <a:p>
                <a:pPr marL="228600" indent="-228600">
                  <a:buSzPct val="100000"/>
                  <a:buChar char="•"/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228600" indent="-228600">
                  <a:buClr>
                    <a:srgbClr val="000000"/>
                  </a:buClr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t>: expected</a:t>
                </a:r>
              </a:p>
              <a:p>
                <a:pPr marL="228600" indent="-228600">
                  <a:buSzPct val="100000"/>
                  <a:buChar char="•"/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228600" indent="-228600"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Others to be explored</a:t>
                </a:r>
              </a:p>
            </p:txBody>
          </p:sp>
        </mc:Choice>
        <mc:Fallback xmlns="">
          <p:sp>
            <p:nvSpPr>
              <p:cNvPr id="433" name="Certain correlations come from prior (a/b,  / )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539" y="1663849"/>
                <a:ext cx="2782809" cy="1645182"/>
              </a:xfrm>
              <a:prstGeom prst="rect">
                <a:avLst/>
              </a:prstGeom>
              <a:blipFill>
                <a:blip r:embed="rId3"/>
                <a:stretch>
                  <a:fillRect l="-3728" t="-2222" r="-3509" b="-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 Placeholder 2"/>
          <p:cNvSpPr txBox="1"/>
          <p:nvPr/>
        </p:nvSpPr>
        <p:spPr>
          <a:xfrm>
            <a:off x="2885418" y="891968"/>
            <a:ext cx="3481247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sz="1800" u="sng">
                <a:latin typeface="Calibri"/>
                <a:ea typeface="Calibri"/>
                <a:cs typeface="Calibri"/>
                <a:sym typeface="Calibri"/>
              </a:defRPr>
            </a:pPr>
            <a:r>
              <a:t>Doppler spectrum</a:t>
            </a:r>
            <a:r>
              <a:rPr u="none"/>
              <a:t>: radar reflectivity as a function of Doppler velocity</a:t>
            </a:r>
          </a:p>
        </p:txBody>
      </p:sp>
      <p:pic>
        <p:nvPicPr>
          <p:cNvPr id="26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473" y="1283251"/>
            <a:ext cx="929055" cy="98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3851" t="18573" r="6259" b="10167"/>
          <a:stretch>
            <a:fillRect/>
          </a:stretch>
        </p:blipFill>
        <p:spPr>
          <a:xfrm>
            <a:off x="929773" y="891968"/>
            <a:ext cx="826794" cy="779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13851" t="18573" r="6259" b="10166"/>
          <a:stretch>
            <a:fillRect/>
          </a:stretch>
        </p:blipFill>
        <p:spPr>
          <a:xfrm>
            <a:off x="1167743" y="1784648"/>
            <a:ext cx="588824" cy="555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078" y="2142382"/>
            <a:ext cx="1345081" cy="169106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extBox 9"/>
          <p:cNvSpPr txBox="1"/>
          <p:nvPr/>
        </p:nvSpPr>
        <p:spPr>
          <a:xfrm>
            <a:off x="518199" y="3756918"/>
            <a:ext cx="1453940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Vertically-pointing radar</a:t>
            </a:r>
          </a:p>
        </p:txBody>
      </p:sp>
      <p:pic>
        <p:nvPicPr>
          <p:cNvPr id="26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4841" y="1822673"/>
            <a:ext cx="2975072" cy="1961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traight Arrow Connector 12"/>
          <p:cNvSpPr/>
          <p:nvPr/>
        </p:nvSpPr>
        <p:spPr>
          <a:xfrm>
            <a:off x="3929776" y="3758850"/>
            <a:ext cx="1340285" cy="1"/>
          </a:xfrm>
          <a:prstGeom prst="line">
            <a:avLst/>
          </a:prstGeom>
          <a:ln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TextBox 13"/>
          <p:cNvSpPr txBox="1"/>
          <p:nvPr/>
        </p:nvSpPr>
        <p:spPr>
          <a:xfrm>
            <a:off x="3916504" y="3752412"/>
            <a:ext cx="200040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Faster-falling particles</a:t>
            </a:r>
          </a:p>
        </p:txBody>
      </p:sp>
      <p:sp>
        <p:nvSpPr>
          <p:cNvPr id="271" name="Rectangle 15"/>
          <p:cNvSpPr/>
          <p:nvPr/>
        </p:nvSpPr>
        <p:spPr>
          <a:xfrm>
            <a:off x="578435" y="2116120"/>
            <a:ext cx="1449634" cy="111365"/>
          </a:xfrm>
          <a:prstGeom prst="rect">
            <a:avLst/>
          </a:prstGeom>
          <a:ln w="25400">
            <a:solidFill>
              <a:srgbClr val="0070C0"/>
            </a:solidFill>
            <a:prstDash val="sysDash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2" name="TextBox 17"/>
          <p:cNvSpPr txBox="1"/>
          <p:nvPr/>
        </p:nvSpPr>
        <p:spPr>
          <a:xfrm>
            <a:off x="1945640" y="1555111"/>
            <a:ext cx="1017943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 a given time &amp; height</a:t>
            </a:r>
          </a:p>
        </p:txBody>
      </p:sp>
      <p:sp>
        <p:nvSpPr>
          <p:cNvPr id="273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The radar Doppler spectrum</a:t>
            </a:r>
          </a:p>
        </p:txBody>
      </p:sp>
      <p:sp>
        <p:nvSpPr>
          <p:cNvPr id="274" name="Freeform 26"/>
          <p:cNvSpPr/>
          <p:nvPr/>
        </p:nvSpPr>
        <p:spPr>
          <a:xfrm rot="544276">
            <a:off x="2145385" y="2139996"/>
            <a:ext cx="2516265" cy="31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50" extrusionOk="0">
                <a:moveTo>
                  <a:pt x="0" y="11593"/>
                </a:moveTo>
                <a:cubicBezTo>
                  <a:pt x="4238" y="5172"/>
                  <a:pt x="8476" y="-1250"/>
                  <a:pt x="12076" y="209"/>
                </a:cubicBezTo>
                <a:cubicBezTo>
                  <a:pt x="15676" y="1669"/>
                  <a:pt x="21600" y="20350"/>
                  <a:pt x="21600" y="20350"/>
                </a:cubicBezTo>
              </a:path>
            </a:pathLst>
          </a:custGeom>
          <a:ln w="22225">
            <a:solidFill>
              <a:srgbClr val="224B5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5" name="Microphysical properties…"/>
          <p:cNvSpPr/>
          <p:nvPr/>
        </p:nvSpPr>
        <p:spPr>
          <a:xfrm>
            <a:off x="6230497" y="1525538"/>
            <a:ext cx="2549882" cy="637783"/>
          </a:xfrm>
          <a:prstGeom prst="roundRect">
            <a:avLst>
              <a:gd name="adj" fmla="val 16520"/>
            </a:avLst>
          </a:prstGeom>
          <a:gradFill>
            <a:gsLst>
              <a:gs pos="0">
                <a:srgbClr val="E9DFD3"/>
              </a:gs>
              <a:gs pos="35000">
                <a:srgbClr val="EEE8E1"/>
              </a:gs>
              <a:gs pos="100000">
                <a:srgbClr val="FBF8F6"/>
              </a:gs>
            </a:gsLst>
            <a:path>
              <a:fillToRect l="50000" t="102148" r="50000" b="-2148"/>
            </a:path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Microphysical properties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￫ scattering, </a:t>
            </a:r>
            <a:r>
              <a:rPr dirty="0" smtClean="0"/>
              <a:t>aerodynamic</a:t>
            </a:r>
            <a:r>
              <a:rPr lang="fr-CH" dirty="0" smtClean="0"/>
              <a:t>s…</a:t>
            </a:r>
            <a:endParaRPr dirty="0"/>
          </a:p>
        </p:txBody>
      </p:sp>
      <p:sp>
        <p:nvSpPr>
          <p:cNvPr id="276" name="Radar properties…"/>
          <p:cNvSpPr/>
          <p:nvPr/>
        </p:nvSpPr>
        <p:spPr>
          <a:xfrm>
            <a:off x="6230497" y="2361711"/>
            <a:ext cx="2549882" cy="604501"/>
          </a:xfrm>
          <a:prstGeom prst="roundRect">
            <a:avLst>
              <a:gd name="adj" fmla="val 16151"/>
            </a:avLst>
          </a:prstGeom>
          <a:gradFill>
            <a:gsLst>
              <a:gs pos="0">
                <a:srgbClr val="E9DFD3"/>
              </a:gs>
              <a:gs pos="35000">
                <a:srgbClr val="EEE8E1"/>
              </a:gs>
              <a:gs pos="100000">
                <a:srgbClr val="FBF8F6"/>
              </a:gs>
            </a:gsLst>
            <a:lin ang="16200000"/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Radar properties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￫ wavelength, beam width…</a:t>
            </a:r>
          </a:p>
        </p:txBody>
      </p:sp>
      <p:sp>
        <p:nvSpPr>
          <p:cNvPr id="277" name="Atm. dynamic processes…"/>
          <p:cNvSpPr/>
          <p:nvPr/>
        </p:nvSpPr>
        <p:spPr>
          <a:xfrm>
            <a:off x="6230497" y="3165230"/>
            <a:ext cx="2549882" cy="604501"/>
          </a:xfrm>
          <a:prstGeom prst="roundRect">
            <a:avLst>
              <a:gd name="adj" fmla="val 16151"/>
            </a:avLst>
          </a:prstGeom>
          <a:gradFill>
            <a:gsLst>
              <a:gs pos="0">
                <a:srgbClr val="E9DFD3"/>
              </a:gs>
              <a:gs pos="35000">
                <a:srgbClr val="EEE8E1"/>
              </a:gs>
              <a:gs pos="100000">
                <a:srgbClr val="FBF8F6"/>
              </a:gs>
            </a:gsLst>
            <a:lin ang="16200000"/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Atm. dynamic processes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￫ turbulence, wind…</a:t>
            </a:r>
          </a:p>
        </p:txBody>
      </p:sp>
      <p:sp>
        <p:nvSpPr>
          <p:cNvPr id="278" name="Line"/>
          <p:cNvSpPr/>
          <p:nvPr/>
        </p:nvSpPr>
        <p:spPr>
          <a:xfrm flipH="1">
            <a:off x="4999556" y="1834835"/>
            <a:ext cx="1231361" cy="505409"/>
          </a:xfrm>
          <a:prstGeom prst="line">
            <a:avLst/>
          </a:prstGeom>
          <a:ln w="25400">
            <a:solidFill>
              <a:schemeClr val="accent1">
                <a:lumOff val="-9999"/>
              </a:scheme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79" name="Line"/>
          <p:cNvSpPr/>
          <p:nvPr/>
        </p:nvSpPr>
        <p:spPr>
          <a:xfrm flipH="1">
            <a:off x="5034611" y="2659254"/>
            <a:ext cx="1191421" cy="1"/>
          </a:xfrm>
          <a:prstGeom prst="line">
            <a:avLst/>
          </a:prstGeom>
          <a:ln w="25400">
            <a:solidFill>
              <a:schemeClr val="accent1">
                <a:lumOff val="-9999"/>
              </a:scheme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0" name="Line"/>
          <p:cNvSpPr/>
          <p:nvPr/>
        </p:nvSpPr>
        <p:spPr>
          <a:xfrm flipH="1" flipV="1">
            <a:off x="5001490" y="2956782"/>
            <a:ext cx="1227242" cy="528147"/>
          </a:xfrm>
          <a:prstGeom prst="line">
            <a:avLst/>
          </a:prstGeom>
          <a:ln w="25400">
            <a:solidFill>
              <a:schemeClr val="accent1">
                <a:lumOff val="-9999"/>
              </a:scheme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1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Sensitivity tests: SSRG example</a:t>
            </a:r>
          </a:p>
        </p:txBody>
      </p:sp>
      <p:sp>
        <p:nvSpPr>
          <p:cNvPr id="358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359" name="SSRG_histograms_ssrg_after_burnin_spec08.png" descr="SSRG_histograms_ssrg_after_burnin_spec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437" y="2214417"/>
            <a:ext cx="7923783" cy="226597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Assuming a set of SSRG coefficients different than the true one (i.e., used for original simulation): only minor impact on retrieved posterior…"/>
              <p:cNvSpPr txBox="1"/>
              <p:nvPr/>
            </p:nvSpPr>
            <p:spPr>
              <a:xfrm>
                <a:off x="504569" y="779187"/>
                <a:ext cx="7356798" cy="11444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dirty="0"/>
                  <a:t>Assuming a set of SSRG coefficients different than the true one (i.e., used for original simulation): only minor impact on retrieved posterior</a:t>
                </a:r>
              </a:p>
              <a:p>
                <a:pPr marL="228600" indent="-228600">
                  <a:buSzPct val="100000"/>
                  <a:buChar char="•"/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dirty="0"/>
                  <a:t>Depending on SSRG </a:t>
                </a:r>
                <a:r>
                  <a:rPr dirty="0" err="1"/>
                  <a:t>coefs</a:t>
                </a:r>
                <a:r>
                  <a:rPr dirty="0"/>
                  <a:t>, 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60" name="Assuming a set of SSRG coefficients different than the true one (i.e., used for original simulation): only minor impact on retrieved posterior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9" y="779187"/>
                <a:ext cx="7356798" cy="1144449"/>
              </a:xfrm>
              <a:prstGeom prst="rect">
                <a:avLst/>
              </a:prstGeom>
              <a:blipFill>
                <a:blip r:embed="rId3"/>
                <a:stretch>
                  <a:fillRect l="-1491" t="-3191" b="-95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46572" y="3744685"/>
            <a:ext cx="43216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 S6</a:t>
            </a:r>
            <a:endParaRPr kumimoji="0" lang="fr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Sensitivity tests: PSD shape</a:t>
            </a:r>
          </a:p>
        </p:txBody>
      </p:sp>
      <p:sp>
        <p:nvSpPr>
          <p:cNvPr id="363" name="Rechteck 24"/>
          <p:cNvSpPr txBox="1"/>
          <p:nvPr/>
        </p:nvSpPr>
        <p:spPr>
          <a:xfrm>
            <a:off x="8625089" y="4863229"/>
            <a:ext cx="41876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Knowing true µ reduces posterior width (but not drastically)…"/>
              <p:cNvSpPr txBox="1"/>
              <p:nvPr/>
            </p:nvSpPr>
            <p:spPr>
              <a:xfrm>
                <a:off x="504569" y="779187"/>
                <a:ext cx="7356798" cy="14068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Knowing true </a:t>
                </a:r>
                <a:r>
                  <a:rPr i="1"/>
                  <a:t>µ</a:t>
                </a:r>
                <a:r>
                  <a:t> reduces posterior width (but not drastically)</a:t>
                </a:r>
              </a:p>
              <a:p>
                <a:pPr marL="228600" indent="-228600">
                  <a:buSzPct val="100000"/>
                  <a:buChar char="•"/>
                  <a:defRPr sz="1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Assuming wrong </a:t>
                </a:r>
                <a:r>
                  <a:rPr i="1"/>
                  <a:t>µ</a:t>
                </a:r>
                <a:r>
                  <a:t> (e.g., exp. PSD) leads to </a:t>
                </a:r>
                <a:r>
                  <a:rPr b="1"/>
                  <a:t>wider</a:t>
                </a:r>
                <a:r>
                  <a:t> and </a:t>
                </a:r>
                <a:r>
                  <a:rPr b="1"/>
                  <a:t>biased</a:t>
                </a:r>
                <a:r>
                  <a:t> posterior 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e.g., +80% IQR</a:t>
                </a:r>
                <a:r>
                  <a:rPr baseline="-5999"/>
                  <a:t>0.1-0.9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baseline="-5999"/>
                  <a:t> </a:t>
                </a:r>
                <a:r>
                  <a:t>, -10%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t>, on average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sometimes quasi-disjoint distributions</a:t>
                </a:r>
              </a:p>
            </p:txBody>
          </p:sp>
        </mc:Choice>
        <mc:Fallback xmlns="">
          <p:sp>
            <p:nvSpPr>
              <p:cNvPr id="364" name="Knowing true µ reduces posterior width (but not drastically)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9" y="779187"/>
                <a:ext cx="7356798" cy="1406888"/>
              </a:xfrm>
              <a:prstGeom prst="rect">
                <a:avLst/>
              </a:prstGeom>
              <a:blipFill>
                <a:blip r:embed="rId2"/>
                <a:stretch>
                  <a:fillRect l="-1491" t="-2597" b="-34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5" name="MU_histograms_mu_free_vs_fixed_after_burnin__spec18.png" descr="MU_histograms_mu_free_vs_fixed_after_burnin__spec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302" y="2409133"/>
            <a:ext cx="7595856" cy="21721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7745186" y="3712027"/>
            <a:ext cx="5027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 S10</a:t>
            </a:r>
            <a:endParaRPr kumimoji="0" lang="fr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TURB_hist_turb_free_vs_fixed_spec05.png" descr="TURB_hist_turb_free_vs_fixed_spec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574" y="2414693"/>
            <a:ext cx="7805588" cy="2232177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Sensitivity tests: atmospheric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Turbulent broadening: leads to wider posterior and bias…"/>
              <p:cNvSpPr txBox="1"/>
              <p:nvPr/>
            </p:nvSpPr>
            <p:spPr>
              <a:xfrm>
                <a:off x="497569" y="777393"/>
                <a:ext cx="8186007" cy="176118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b="1"/>
                  <a:t>Turbulent</a:t>
                </a:r>
                <a:r>
                  <a:t> </a:t>
                </a:r>
                <a:r>
                  <a:rPr b="1"/>
                  <a:t>broadening</a:t>
                </a:r>
                <a:r>
                  <a:t>: leads to </a:t>
                </a:r>
                <a:r>
                  <a:rPr b="1"/>
                  <a:t>wider</a:t>
                </a:r>
                <a:r>
                  <a:t> posterior and </a:t>
                </a:r>
                <a:r>
                  <a:rPr b="1"/>
                  <a:t>bias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e.g. +30% in IQR</a:t>
                </a:r>
                <a:r>
                  <a:rPr baseline="-5999"/>
                  <a:t>0.1-0.9</a:t>
                </a:r>
                <a: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t> on average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/>
              </a:p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But if turbulence is known: no impact on posterior (no intrinsic loss of information in spectra)</a:t>
                </a:r>
              </a:p>
            </p:txBody>
          </p:sp>
        </mc:Choice>
        <mc:Fallback xmlns="">
          <p:sp>
            <p:nvSpPr>
              <p:cNvPr id="437" name="Turbulent broadening: leads to wider posterior and bia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" y="777393"/>
                <a:ext cx="8186007" cy="1761187"/>
              </a:xfrm>
              <a:prstGeom prst="rect">
                <a:avLst/>
              </a:prstGeom>
              <a:blipFill>
                <a:blip r:embed="rId3"/>
                <a:stretch>
                  <a:fillRect l="-1341" t="-243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8" name="Turb known"/>
          <p:cNvSpPr txBox="1"/>
          <p:nvPr/>
        </p:nvSpPr>
        <p:spPr>
          <a:xfrm>
            <a:off x="1793999" y="2565723"/>
            <a:ext cx="536190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known</a:t>
            </a:r>
          </a:p>
        </p:txBody>
      </p:sp>
      <p:sp>
        <p:nvSpPr>
          <p:cNvPr id="439" name="Turb unknown"/>
          <p:cNvSpPr txBox="1"/>
          <p:nvPr/>
        </p:nvSpPr>
        <p:spPr>
          <a:xfrm>
            <a:off x="1215460" y="2575872"/>
            <a:ext cx="656302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unknown</a:t>
            </a:r>
          </a:p>
        </p:txBody>
      </p:sp>
      <p:sp>
        <p:nvSpPr>
          <p:cNvPr id="440" name="Turb known"/>
          <p:cNvSpPr txBox="1"/>
          <p:nvPr/>
        </p:nvSpPr>
        <p:spPr>
          <a:xfrm>
            <a:off x="3159391" y="2555575"/>
            <a:ext cx="536190" cy="394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known</a:t>
            </a:r>
          </a:p>
        </p:txBody>
      </p:sp>
      <p:sp>
        <p:nvSpPr>
          <p:cNvPr id="441" name="Turb unknown"/>
          <p:cNvSpPr txBox="1"/>
          <p:nvPr/>
        </p:nvSpPr>
        <p:spPr>
          <a:xfrm>
            <a:off x="2593552" y="2565723"/>
            <a:ext cx="656302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unknown</a:t>
            </a:r>
          </a:p>
        </p:txBody>
      </p:sp>
      <p:sp>
        <p:nvSpPr>
          <p:cNvPr id="442" name="Turb known"/>
          <p:cNvSpPr txBox="1"/>
          <p:nvPr/>
        </p:nvSpPr>
        <p:spPr>
          <a:xfrm>
            <a:off x="4484873" y="2545426"/>
            <a:ext cx="536190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known</a:t>
            </a:r>
          </a:p>
        </p:txBody>
      </p:sp>
      <p:sp>
        <p:nvSpPr>
          <p:cNvPr id="443" name="Turb unknown"/>
          <p:cNvSpPr txBox="1"/>
          <p:nvPr/>
        </p:nvSpPr>
        <p:spPr>
          <a:xfrm>
            <a:off x="3957134" y="2555575"/>
            <a:ext cx="656303" cy="394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unknown</a:t>
            </a:r>
          </a:p>
        </p:txBody>
      </p:sp>
      <p:sp>
        <p:nvSpPr>
          <p:cNvPr id="444" name="Turb known"/>
          <p:cNvSpPr txBox="1"/>
          <p:nvPr/>
        </p:nvSpPr>
        <p:spPr>
          <a:xfrm>
            <a:off x="5877686" y="2549787"/>
            <a:ext cx="536190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known</a:t>
            </a:r>
          </a:p>
        </p:txBody>
      </p:sp>
      <p:sp>
        <p:nvSpPr>
          <p:cNvPr id="445" name="Turb unknown"/>
          <p:cNvSpPr txBox="1"/>
          <p:nvPr/>
        </p:nvSpPr>
        <p:spPr>
          <a:xfrm>
            <a:off x="5342675" y="2559935"/>
            <a:ext cx="656303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unknown</a:t>
            </a:r>
          </a:p>
        </p:txBody>
      </p:sp>
      <p:sp>
        <p:nvSpPr>
          <p:cNvPr id="446" name="Turb known"/>
          <p:cNvSpPr txBox="1"/>
          <p:nvPr/>
        </p:nvSpPr>
        <p:spPr>
          <a:xfrm>
            <a:off x="7275927" y="2546861"/>
            <a:ext cx="536190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known</a:t>
            </a:r>
          </a:p>
        </p:txBody>
      </p:sp>
      <p:sp>
        <p:nvSpPr>
          <p:cNvPr id="447" name="Turb unknown"/>
          <p:cNvSpPr txBox="1"/>
          <p:nvPr/>
        </p:nvSpPr>
        <p:spPr>
          <a:xfrm>
            <a:off x="6740917" y="2557009"/>
            <a:ext cx="656302" cy="39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0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Turb unknown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5118" y="3888486"/>
            <a:ext cx="43216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 S3</a:t>
            </a:r>
            <a:endParaRPr kumimoji="0" lang="fr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Sensitivity tests: atmospheric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Radial wind: leads to wider posterior and bias…"/>
              <p:cNvSpPr txBox="1"/>
              <p:nvPr/>
            </p:nvSpPr>
            <p:spPr>
              <a:xfrm>
                <a:off x="497569" y="777393"/>
                <a:ext cx="8186007" cy="14676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b="1"/>
                  <a:t>Radial wind</a:t>
                </a:r>
                <a:r>
                  <a:t>: leads to </a:t>
                </a:r>
                <a:r>
                  <a:rPr b="1"/>
                  <a:t>wider</a:t>
                </a:r>
                <a:r>
                  <a:t> posterior and </a:t>
                </a:r>
                <a:r>
                  <a:rPr b="1"/>
                  <a:t>bias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e.g. +40% in IQR</a:t>
                </a:r>
                <a:r>
                  <a:rPr baseline="-5999"/>
                  <a:t>0.1-0.9</a:t>
                </a:r>
                <a: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 on average</a:t>
                </a:r>
              </a:p>
              <a:p>
                <a:pPr marL="685800" lvl="1" indent="-228600"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  <a:p>
                <a:pPr marL="192505" indent="-192505">
                  <a:buSzPct val="100000"/>
                  <a:buChar char="•"/>
                  <a:defRPr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Similar effect if </a:t>
                </a:r>
                <a:r>
                  <a:rPr b="1"/>
                  <a:t>uniform</a:t>
                </a:r>
                <a:r>
                  <a:t> </a:t>
                </a:r>
                <a:r>
                  <a:rPr b="1"/>
                  <a:t>vertical</a:t>
                </a:r>
                <a:r>
                  <a:t> wind (same for 3 radars) or radar </a:t>
                </a:r>
                <a:r>
                  <a:rPr b="1"/>
                  <a:t>misalignment </a:t>
                </a:r>
                <a:r>
                  <a:t>(differential radial wind)</a:t>
                </a:r>
              </a:p>
            </p:txBody>
          </p:sp>
        </mc:Choice>
        <mc:Fallback xmlns="">
          <p:sp>
            <p:nvSpPr>
              <p:cNvPr id="450" name="Radial wind: leads to wider posterior and bia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" y="777393"/>
                <a:ext cx="8186007" cy="1467678"/>
              </a:xfrm>
              <a:prstGeom prst="rect">
                <a:avLst/>
              </a:prstGeom>
              <a:blipFill>
                <a:blip r:embed="rId2"/>
                <a:stretch>
                  <a:fillRect l="-1341" t="-2917" r="-1416" b="-708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1" name="WIND_hist_changed_wind2__spec02.png" descr="WIND_hist_changed_wind2__spec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401" y="2349433"/>
            <a:ext cx="7865972" cy="22480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7916301" y="3760150"/>
            <a:ext cx="43216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 S1</a:t>
            </a:r>
            <a:endParaRPr kumimoji="0" lang="fr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sz="2200" u="none"/>
            </a:lvl1pPr>
          </a:lstStyle>
          <a:p>
            <a:pPr>
              <a:defRPr sz="2400"/>
            </a:pPr>
            <a:r>
              <a:rPr sz="2200"/>
              <a:t>Multi-frequency Doppler spectra</a:t>
            </a:r>
          </a:p>
        </p:txBody>
      </p:sp>
      <p:sp>
        <p:nvSpPr>
          <p:cNvPr id="284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607" y="868241"/>
            <a:ext cx="8913574" cy="379168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Rayleigh/non-Rayleigh scattering regimes: more info on PSD</a:t>
            </a:r>
          </a:p>
          <a:p>
            <a:pPr lvl="1">
              <a:buFont typeface="Symbol"/>
              <a:buChar char="-"/>
            </a:pPr>
            <a:r>
              <a:t>‘Small’ particles: sZe</a:t>
            </a:r>
            <a:r>
              <a:rPr baseline="-25000"/>
              <a:t>X</a:t>
            </a:r>
            <a:r>
              <a:t> ≈ sZe</a:t>
            </a:r>
            <a:r>
              <a:rPr baseline="-25000"/>
              <a:t>Ka </a:t>
            </a:r>
            <a:r>
              <a:t>≈ sZe</a:t>
            </a:r>
            <a:r>
              <a:rPr baseline="-25000"/>
              <a:t>W</a:t>
            </a:r>
          </a:p>
          <a:p>
            <a:pPr lvl="1">
              <a:buFont typeface="Symbol"/>
              <a:buChar char="-"/>
            </a:pPr>
            <a:r>
              <a:t>‘Large’ particles: sZe</a:t>
            </a:r>
            <a:r>
              <a:rPr baseline="-25000"/>
              <a:t>X</a:t>
            </a:r>
            <a:r>
              <a:t> &gt; sZe</a:t>
            </a:r>
            <a:r>
              <a:rPr baseline="-25000"/>
              <a:t>Ka</a:t>
            </a:r>
            <a:r>
              <a:t> &gt; sZe</a:t>
            </a:r>
            <a:r>
              <a:rPr baseline="-25000"/>
              <a:t>W</a:t>
            </a:r>
          </a:p>
        </p:txBody>
      </p:sp>
      <p:sp>
        <p:nvSpPr>
          <p:cNvPr id="285" name="Freeform 25"/>
          <p:cNvSpPr/>
          <p:nvPr/>
        </p:nvSpPr>
        <p:spPr>
          <a:xfrm rot="1355905">
            <a:off x="3495183" y="1436277"/>
            <a:ext cx="865339" cy="1450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468" extrusionOk="0">
                <a:moveTo>
                  <a:pt x="0" y="461"/>
                </a:moveTo>
                <a:cubicBezTo>
                  <a:pt x="1684" y="-9"/>
                  <a:pt x="3572" y="-132"/>
                  <a:pt x="5276" y="147"/>
                </a:cubicBezTo>
                <a:cubicBezTo>
                  <a:pt x="6963" y="424"/>
                  <a:pt x="8260" y="1047"/>
                  <a:pt x="9185" y="1834"/>
                </a:cubicBezTo>
                <a:cubicBezTo>
                  <a:pt x="10908" y="3301"/>
                  <a:pt x="11197" y="5371"/>
                  <a:pt x="12001" y="7848"/>
                </a:cubicBezTo>
                <a:cubicBezTo>
                  <a:pt x="12863" y="10507"/>
                  <a:pt x="12525" y="15500"/>
                  <a:pt x="14253" y="17754"/>
                </a:cubicBezTo>
                <a:cubicBezTo>
                  <a:pt x="15960" y="19981"/>
                  <a:pt x="21600" y="21468"/>
                  <a:pt x="21572" y="21468"/>
                </a:cubicBezTo>
              </a:path>
            </a:pathLst>
          </a:custGeom>
          <a:ln w="15875">
            <a:solidFill>
              <a:srgbClr val="FFB40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Freeform 26"/>
          <p:cNvSpPr/>
          <p:nvPr/>
        </p:nvSpPr>
        <p:spPr>
          <a:xfrm rot="487407">
            <a:off x="3726272" y="1590997"/>
            <a:ext cx="1497922" cy="599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2" h="21251" extrusionOk="0">
                <a:moveTo>
                  <a:pt x="0" y="5862"/>
                </a:moveTo>
                <a:cubicBezTo>
                  <a:pt x="3799" y="3672"/>
                  <a:pt x="7632" y="1549"/>
                  <a:pt x="11314" y="486"/>
                </a:cubicBezTo>
                <a:cubicBezTo>
                  <a:pt x="13252" y="-74"/>
                  <a:pt x="15214" y="-349"/>
                  <a:pt x="17062" y="786"/>
                </a:cubicBezTo>
                <a:cubicBezTo>
                  <a:pt x="18449" y="1638"/>
                  <a:pt x="19776" y="3354"/>
                  <a:pt x="20502" y="6444"/>
                </a:cubicBezTo>
                <a:cubicBezTo>
                  <a:pt x="21600" y="11117"/>
                  <a:pt x="21008" y="16953"/>
                  <a:pt x="19610" y="21251"/>
                </a:cubicBezTo>
              </a:path>
            </a:pathLst>
          </a:custGeom>
          <a:ln w="19050">
            <a:solidFill>
              <a:srgbClr val="FFB401"/>
            </a:solidFill>
            <a:miter lim="400000"/>
            <a:tailEnd type="arrow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grpSp>
        <p:nvGrpSpPr>
          <p:cNvPr id="298" name="Group"/>
          <p:cNvGrpSpPr/>
          <p:nvPr/>
        </p:nvGrpSpPr>
        <p:grpSpPr>
          <a:xfrm>
            <a:off x="2207721" y="1946022"/>
            <a:ext cx="4728558" cy="2296857"/>
            <a:chOff x="0" y="0"/>
            <a:chExt cx="4728556" cy="2296856"/>
          </a:xfrm>
        </p:grpSpPr>
        <p:sp>
          <p:nvSpPr>
            <p:cNvPr id="288" name="Straight Arrow Connector 4"/>
            <p:cNvSpPr/>
            <p:nvPr/>
          </p:nvSpPr>
          <p:spPr>
            <a:xfrm flipV="1">
              <a:off x="320060" y="86430"/>
              <a:ext cx="1" cy="161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traight Arrow Connector 6"/>
            <p:cNvSpPr/>
            <p:nvPr/>
          </p:nvSpPr>
          <p:spPr>
            <a:xfrm>
              <a:off x="319395" y="1706331"/>
              <a:ext cx="4409162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TextBox 10"/>
            <p:cNvSpPr txBox="1"/>
            <p:nvPr/>
          </p:nvSpPr>
          <p:spPr>
            <a:xfrm>
              <a:off x="1573642" y="1695663"/>
              <a:ext cx="2175772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Doppler velocity [m s</a:t>
              </a:r>
              <a:r>
                <a:rPr baseline="30000"/>
                <a:t>-1</a:t>
              </a:r>
              <a:r>
                <a:t>]</a:t>
              </a:r>
            </a:p>
          </p:txBody>
        </p:sp>
        <p:sp>
          <p:nvSpPr>
            <p:cNvPr id="291" name="TextBox 11"/>
            <p:cNvSpPr txBox="1"/>
            <p:nvPr/>
          </p:nvSpPr>
          <p:spPr>
            <a:xfrm rot="16200000">
              <a:off x="-603619" y="814496"/>
              <a:ext cx="148803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Spectral Ze [dBsZ]</a:t>
              </a:r>
            </a:p>
          </p:txBody>
        </p:sp>
        <p:sp>
          <p:nvSpPr>
            <p:cNvPr id="292" name="Straight Arrow Connector 30"/>
            <p:cNvSpPr/>
            <p:nvPr/>
          </p:nvSpPr>
          <p:spPr>
            <a:xfrm>
              <a:off x="1762278" y="2022495"/>
              <a:ext cx="1340286" cy="1"/>
            </a:xfrm>
            <a:prstGeom prst="lin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TextBox 31"/>
            <p:cNvSpPr txBox="1"/>
            <p:nvPr/>
          </p:nvSpPr>
          <p:spPr>
            <a:xfrm>
              <a:off x="1749006" y="2016057"/>
              <a:ext cx="20004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Faster-falling particles</a:t>
              </a:r>
            </a:p>
          </p:txBody>
        </p:sp>
        <p:pic>
          <p:nvPicPr>
            <p:cNvPr id="294" name="spectra_3f.png" descr="spectra_3f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9461" y="0"/>
              <a:ext cx="3778866" cy="1688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5" name="W"/>
            <p:cNvSpPr txBox="1"/>
            <p:nvPr/>
          </p:nvSpPr>
          <p:spPr>
            <a:xfrm>
              <a:off x="2439368" y="1022421"/>
              <a:ext cx="262321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13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</a:t>
              </a:r>
            </a:p>
          </p:txBody>
        </p:sp>
        <p:sp>
          <p:nvSpPr>
            <p:cNvPr id="296" name="Ka"/>
            <p:cNvSpPr txBox="1"/>
            <p:nvPr/>
          </p:nvSpPr>
          <p:spPr>
            <a:xfrm>
              <a:off x="2528858" y="650731"/>
              <a:ext cx="278729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073A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Ka</a:t>
              </a:r>
            </a:p>
          </p:txBody>
        </p:sp>
        <p:sp>
          <p:nvSpPr>
            <p:cNvPr id="297" name="X"/>
            <p:cNvSpPr txBox="1"/>
            <p:nvPr/>
          </p:nvSpPr>
          <p:spPr>
            <a:xfrm>
              <a:off x="2921417" y="489690"/>
              <a:ext cx="19642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2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Question: how much microphysical info is contained in these data?</a:t>
            </a:r>
          </a:p>
        </p:txBody>
      </p:sp>
      <p:sp>
        <p:nvSpPr>
          <p:cNvPr id="301" name="Striped Right Arrow 22"/>
          <p:cNvSpPr/>
          <p:nvPr/>
        </p:nvSpPr>
        <p:spPr>
          <a:xfrm>
            <a:off x="4771567" y="2125629"/>
            <a:ext cx="1706529" cy="65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12"/>
                </a:moveTo>
                <a:lnTo>
                  <a:pt x="220" y="5512"/>
                </a:lnTo>
                <a:lnTo>
                  <a:pt x="220" y="16088"/>
                </a:lnTo>
                <a:lnTo>
                  <a:pt x="0" y="16088"/>
                </a:lnTo>
                <a:close/>
                <a:moveTo>
                  <a:pt x="439" y="5512"/>
                </a:moveTo>
                <a:lnTo>
                  <a:pt x="878" y="5512"/>
                </a:lnTo>
                <a:lnTo>
                  <a:pt x="878" y="16088"/>
                </a:lnTo>
                <a:lnTo>
                  <a:pt x="439" y="16088"/>
                </a:lnTo>
                <a:close/>
                <a:moveTo>
                  <a:pt x="1098" y="5512"/>
                </a:moveTo>
                <a:lnTo>
                  <a:pt x="17307" y="5512"/>
                </a:lnTo>
                <a:lnTo>
                  <a:pt x="17307" y="0"/>
                </a:lnTo>
                <a:lnTo>
                  <a:pt x="21600" y="10800"/>
                </a:lnTo>
                <a:lnTo>
                  <a:pt x="17307" y="21600"/>
                </a:lnTo>
                <a:lnTo>
                  <a:pt x="17307" y="16088"/>
                </a:lnTo>
                <a:lnTo>
                  <a:pt x="1098" y="16088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36487"/>
                </a:schemeClr>
              </a:gs>
              <a:gs pos="35000">
                <a:srgbClr val="FFCFCF"/>
              </a:gs>
              <a:gs pos="100000">
                <a:schemeClr val="accent1">
                  <a:lumOff val="46439"/>
                </a:schemeClr>
              </a:gs>
            </a:gsLst>
            <a:lin ang="16200000"/>
          </a:gradFill>
          <a:ln>
            <a:solidFill>
              <a:srgbClr val="B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02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</a:t>
            </a:r>
          </a:p>
        </p:txBody>
      </p:sp>
      <p:graphicFrame>
        <p:nvGraphicFramePr>
          <p:cNvPr id="303" name="Table 1"/>
          <p:cNvGraphicFramePr/>
          <p:nvPr/>
        </p:nvGraphicFramePr>
        <p:xfrm>
          <a:off x="6846498" y="1011122"/>
          <a:ext cx="1838325" cy="312125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3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PSD?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PSD parameters?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density?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mass-size relation?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orientation?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geometry?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3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aspect ratio?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area-size relation?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4" name="Group"/>
          <p:cNvGrpSpPr/>
          <p:nvPr/>
        </p:nvGrpSpPr>
        <p:grpSpPr>
          <a:xfrm>
            <a:off x="736924" y="1764033"/>
            <a:ext cx="4728557" cy="2296858"/>
            <a:chOff x="0" y="0"/>
            <a:chExt cx="4728556" cy="2296856"/>
          </a:xfrm>
        </p:grpSpPr>
        <p:sp>
          <p:nvSpPr>
            <p:cNvPr id="304" name="Straight Arrow Connector 4"/>
            <p:cNvSpPr/>
            <p:nvPr/>
          </p:nvSpPr>
          <p:spPr>
            <a:xfrm flipV="1">
              <a:off x="320060" y="86430"/>
              <a:ext cx="1" cy="161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Straight Arrow Connector 6"/>
            <p:cNvSpPr/>
            <p:nvPr/>
          </p:nvSpPr>
          <p:spPr>
            <a:xfrm>
              <a:off x="319395" y="1706331"/>
              <a:ext cx="4409162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TextBox 10"/>
            <p:cNvSpPr txBox="1"/>
            <p:nvPr/>
          </p:nvSpPr>
          <p:spPr>
            <a:xfrm>
              <a:off x="1573642" y="1695663"/>
              <a:ext cx="2175772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Doppler velocity [m s</a:t>
              </a:r>
              <a:r>
                <a:rPr baseline="30000"/>
                <a:t>-1</a:t>
              </a:r>
              <a:r>
                <a:t>]</a:t>
              </a:r>
            </a:p>
          </p:txBody>
        </p:sp>
        <p:sp>
          <p:nvSpPr>
            <p:cNvPr id="307" name="TextBox 11"/>
            <p:cNvSpPr txBox="1"/>
            <p:nvPr/>
          </p:nvSpPr>
          <p:spPr>
            <a:xfrm rot="16200000">
              <a:off x="-603619" y="814496"/>
              <a:ext cx="148803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Spectral Ze [dBsZ]</a:t>
              </a:r>
            </a:p>
          </p:txBody>
        </p:sp>
        <p:sp>
          <p:nvSpPr>
            <p:cNvPr id="308" name="Straight Arrow Connector 30"/>
            <p:cNvSpPr/>
            <p:nvPr/>
          </p:nvSpPr>
          <p:spPr>
            <a:xfrm>
              <a:off x="1762278" y="2022495"/>
              <a:ext cx="1340286" cy="1"/>
            </a:xfrm>
            <a:prstGeom prst="lin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TextBox 31"/>
            <p:cNvSpPr txBox="1"/>
            <p:nvPr/>
          </p:nvSpPr>
          <p:spPr>
            <a:xfrm>
              <a:off x="1749006" y="2016057"/>
              <a:ext cx="20004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Faster-falling particles</a:t>
              </a:r>
            </a:p>
          </p:txBody>
        </p:sp>
        <p:pic>
          <p:nvPicPr>
            <p:cNvPr id="310" name="spectra_3f.png" descr="spectra_3f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9461" y="0"/>
              <a:ext cx="3778866" cy="1688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" name="W"/>
            <p:cNvSpPr txBox="1"/>
            <p:nvPr/>
          </p:nvSpPr>
          <p:spPr>
            <a:xfrm>
              <a:off x="2439368" y="1022421"/>
              <a:ext cx="262321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13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</a:t>
              </a:r>
            </a:p>
          </p:txBody>
        </p:sp>
        <p:sp>
          <p:nvSpPr>
            <p:cNvPr id="312" name="Ka"/>
            <p:cNvSpPr txBox="1"/>
            <p:nvPr/>
          </p:nvSpPr>
          <p:spPr>
            <a:xfrm>
              <a:off x="2528858" y="650731"/>
              <a:ext cx="278729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073A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Ka</a:t>
              </a:r>
            </a:p>
          </p:txBody>
        </p:sp>
        <p:sp>
          <p:nvSpPr>
            <p:cNvPr id="313" name="X"/>
            <p:cNvSpPr txBox="1"/>
            <p:nvPr/>
          </p:nvSpPr>
          <p:spPr>
            <a:xfrm>
              <a:off x="2921417" y="489690"/>
              <a:ext cx="19642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Approach: retrieve posterior distributions using MCMC</a:t>
            </a:r>
          </a:p>
        </p:txBody>
      </p:sp>
      <p:sp>
        <p:nvSpPr>
          <p:cNvPr id="317" name="Text Placeholder 2"/>
          <p:cNvSpPr txBox="1"/>
          <p:nvPr/>
        </p:nvSpPr>
        <p:spPr>
          <a:xfrm>
            <a:off x="156327" y="769696"/>
            <a:ext cx="8822134" cy="2013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Given a set of triple-freq. Doppler spectra, what is the underlying distribution of microphysical descriptors that can explain the observations (</a:t>
            </a:r>
            <a:r>
              <a:rPr b="1"/>
              <a:t>posterior distribution</a:t>
            </a:r>
            <a:r>
              <a:t>)?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Uncertainty quantification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Sensitivity tests (e.g., impact of atmospheric broadening, of modelling choices…)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Assess reasonable assumptions for operational retrievals</a:t>
            </a:r>
          </a:p>
        </p:txBody>
      </p:sp>
      <p:sp>
        <p:nvSpPr>
          <p:cNvPr id="318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Approach: retrieve posterior distributions using MCMC</a:t>
            </a:r>
          </a:p>
        </p:txBody>
      </p:sp>
      <p:sp>
        <p:nvSpPr>
          <p:cNvPr id="321" name="Text Placeholder 2"/>
          <p:cNvSpPr txBox="1"/>
          <p:nvPr/>
        </p:nvSpPr>
        <p:spPr>
          <a:xfrm>
            <a:off x="156327" y="769696"/>
            <a:ext cx="8822134" cy="340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Given a set of triple-freq. Doppler spectra, what is the underlying distribution of microphysical descriptors that can explain the observations (</a:t>
            </a:r>
            <a:r>
              <a:rPr b="1"/>
              <a:t>posterior distribution</a:t>
            </a:r>
            <a:r>
              <a:t>)?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Uncertainty quantification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Sensitivity tests (e.g., impact of atmospheric broadening, of modelling choices…)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Assess reasonable assumptions for operational retrievals</a:t>
            </a:r>
          </a:p>
          <a:p>
            <a:pPr>
              <a:spcBef>
                <a:spcPts val="4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Markov chain Monte Carlo (</a:t>
            </a:r>
            <a:r>
              <a:rPr b="1"/>
              <a:t>MCMC</a:t>
            </a:r>
            <a:r>
              <a:t>): Bayesian retrieval framework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Few mathematical assumptions on retrieval problem / error distributions</a:t>
            </a:r>
          </a:p>
          <a:p>
            <a:pPr marL="800100" lvl="1" indent="-342900">
              <a:spcBef>
                <a:spcPts val="400"/>
              </a:spcBef>
              <a:buSzPct val="100000"/>
              <a:buChar char="✓"/>
              <a:defRPr sz="1800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Retrieval of full posterior distributions</a:t>
            </a:r>
          </a:p>
          <a:p>
            <a:pPr marL="800100" lvl="1" indent="-342900">
              <a:spcBef>
                <a:spcPts val="400"/>
              </a:spcBef>
              <a:buClr>
                <a:srgbClr val="848484"/>
              </a:buClr>
              <a:buSzPct val="100000"/>
              <a:buChar char="x"/>
              <a:defRPr sz="1800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Too slow for use on large datasets</a:t>
            </a:r>
          </a:p>
        </p:txBody>
      </p:sp>
      <p:sp>
        <p:nvSpPr>
          <p:cNvPr id="322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t>Framework</a:t>
            </a:r>
          </a:p>
        </p:txBody>
      </p:sp>
      <p:sp>
        <p:nvSpPr>
          <p:cNvPr id="325" name="Text Placeholder 2"/>
          <p:cNvSpPr txBox="1"/>
          <p:nvPr/>
        </p:nvSpPr>
        <p:spPr>
          <a:xfrm>
            <a:off x="156327" y="706196"/>
            <a:ext cx="5544708" cy="297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MCMC, Metropolis-Hastings: iterative algorithm, based on a chain of accept/reject decisions; leading to sample full posterior distribution.</a:t>
            </a:r>
          </a:p>
          <a:p>
            <a:pPr marL="342899" indent="-342899">
              <a:spcBef>
                <a:spcPts val="400"/>
              </a:spcBef>
              <a:buSzPct val="1000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Specific choices:</a:t>
            </a:r>
          </a:p>
          <a:p>
            <a:pPr marL="800100" lvl="1" indent="-342900">
              <a:spcBef>
                <a:spcPts val="400"/>
              </a:spcBef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Adaptive proposal</a:t>
            </a:r>
          </a:p>
          <a:p>
            <a:pPr marL="800100" lvl="1" indent="-342900">
              <a:spcBef>
                <a:spcPts val="400"/>
              </a:spcBef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Parallel tempering needed in some settings</a:t>
            </a:r>
          </a:p>
          <a:p>
            <a:pPr marL="800100" lvl="1" indent="-342900">
              <a:spcBef>
                <a:spcPts val="400"/>
              </a:spcBef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Prior: uniform (bounds from literature)</a:t>
            </a:r>
          </a:p>
          <a:p>
            <a:pPr>
              <a:spcBef>
                <a:spcPts val="4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5309307" y="1568271"/>
            <a:ext cx="3560705" cy="2679116"/>
            <a:chOff x="0" y="0"/>
            <a:chExt cx="3560703" cy="2679114"/>
          </a:xfrm>
        </p:grpSpPr>
        <p:pic>
          <p:nvPicPr>
            <p:cNvPr id="327" name="llustration-of-the-Markov-chain-Monte-Carlo-with-Metropolis-Hastings-MCMC-MH-procedure.png" descr="llustration-of-the-Markov-chain-Monte-Carlo-with-Metropolis-Hastings-MCMC-MH-procedur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60704" cy="2362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Illustration: Tomic et al. 2019"/>
            <p:cNvSpPr txBox="1"/>
            <p:nvPr/>
          </p:nvSpPr>
          <p:spPr>
            <a:xfrm>
              <a:off x="498891" y="2350771"/>
              <a:ext cx="2562922" cy="3283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Illustration: Tomic et al.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dirty="0"/>
              <a:t>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2" name="Text Placeholder 2"/>
              <p:cNvSpPr txBox="1"/>
              <p:nvPr/>
            </p:nvSpPr>
            <p:spPr>
              <a:xfrm>
                <a:off x="156327" y="706196"/>
                <a:ext cx="8822134" cy="38202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342900" indent="-342900">
                  <a:spcBef>
                    <a:spcPts val="400"/>
                  </a:spcBef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/>
                  <a:t>Simulations of radar </a:t>
                </a:r>
                <a:r>
                  <a:rPr lang="fr-CH" dirty="0" err="1" smtClean="0"/>
                  <a:t>spectra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using</a:t>
                </a:r>
                <a:r>
                  <a:rPr lang="fr-CH" dirty="0" smtClean="0"/>
                  <a:t> PAMTRA (</a:t>
                </a:r>
                <a:r>
                  <a:rPr lang="fr-CH" dirty="0" err="1" smtClean="0"/>
                  <a:t>Mech</a:t>
                </a:r>
                <a:r>
                  <a:rPr lang="fr-CH" dirty="0" smtClean="0"/>
                  <a:t> et al, 2020)</a:t>
                </a:r>
                <a:endParaRPr lang="fr-CH" dirty="0"/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 err="1" smtClean="0"/>
                  <a:t>Frequencies</a:t>
                </a:r>
                <a:r>
                  <a:rPr lang="fr-CH" dirty="0" smtClean="0"/>
                  <a:t>: X </a:t>
                </a:r>
                <a:r>
                  <a:rPr lang="fr-CH" dirty="0"/>
                  <a:t>+ Ka + </a:t>
                </a:r>
                <a:r>
                  <a:rPr lang="fr-CH" dirty="0" smtClean="0"/>
                  <a:t>W bands</a:t>
                </a:r>
                <a:endParaRPr lang="fr-CH" dirty="0"/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 err="1"/>
                  <a:t>Scattering</a:t>
                </a:r>
                <a:r>
                  <a:rPr lang="fr-CH" dirty="0"/>
                  <a:t>: Self-</a:t>
                </a:r>
                <a:r>
                  <a:rPr lang="fr-CH" dirty="0" err="1"/>
                  <a:t>similar</a:t>
                </a:r>
                <a:r>
                  <a:rPr lang="fr-CH" dirty="0"/>
                  <a:t> Rayleigh-Gans approximation (SSRGA, </a:t>
                </a:r>
                <a:r>
                  <a:rPr lang="fr-CH" dirty="0" err="1"/>
                  <a:t>Hogan</a:t>
                </a:r>
                <a:r>
                  <a:rPr lang="fr-CH" dirty="0"/>
                  <a:t> and </a:t>
                </a:r>
                <a:r>
                  <a:rPr lang="fr-CH" dirty="0" err="1"/>
                  <a:t>Westbrook</a:t>
                </a:r>
                <a:r>
                  <a:rPr lang="fr-CH" dirty="0"/>
                  <a:t> 2014)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 err="1"/>
                  <a:t>Velocity</a:t>
                </a:r>
                <a:r>
                  <a:rPr lang="fr-CH" dirty="0"/>
                  <a:t>-size: </a:t>
                </a:r>
                <a:r>
                  <a:rPr lang="fr-CH" dirty="0" err="1"/>
                  <a:t>Heymsfield</a:t>
                </a:r>
                <a:r>
                  <a:rPr lang="fr-CH" dirty="0"/>
                  <a:t> 2010</a:t>
                </a:r>
              </a:p>
              <a:p>
                <a:pPr marL="342900" indent="-342900">
                  <a:spcBef>
                    <a:spcPts val="400"/>
                  </a:spcBef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fr-CH" dirty="0" smtClean="0"/>
              </a:p>
              <a:p>
                <a:pPr marL="342900" indent="-342900">
                  <a:spcBef>
                    <a:spcPts val="400"/>
                  </a:spcBef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 err="1" smtClean="0"/>
                  <a:t>Microphysical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descriptors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retrieved</a:t>
                </a:r>
                <a:r>
                  <a:rPr lang="fr-CH" dirty="0" smtClean="0"/>
                  <a:t>: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/>
                  <a:t>PSD shape: Gamma (prescribed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ar-AE" b="1" dirty="0">
                    <a:solidFill>
                      <a:srgbClr val="FF7800"/>
                    </a:solidFill>
                  </a:rPr>
                  <a:t>, </a:t>
                </a:r>
                <a:r>
                  <a:rPr lang="ar-AE" b="1" i="1" dirty="0" smtClean="0">
                    <a:solidFill>
                      <a:srgbClr val="FF7800"/>
                    </a:solidFill>
                  </a:rPr>
                  <a:t>µ</a:t>
                </a:r>
                <a:r>
                  <a:rPr lang="ar-AE" b="1" dirty="0" smtClean="0">
                    <a:solidFill>
                      <a:srgbClr val="FF78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CH" dirty="0" smtClean="0"/>
                  <a:t>)</a:t>
                </a:r>
                <a:endParaRPr lang="ar-AE" dirty="0"/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/>
                  <a:t>Mass-size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ar-AE" b="1" dirty="0">
                    <a:solidFill>
                      <a:srgbClr val="FF78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ar-AE" b="1" dirty="0">
                    <a:solidFill>
                      <a:srgbClr val="FF7800"/>
                    </a:solidFill>
                  </a:rPr>
                  <a:t> </a:t>
                </a:r>
                <a:r>
                  <a:rPr lang="fr-CH" dirty="0" smtClean="0"/>
                  <a:t>(</a:t>
                </a:r>
                <a:r>
                  <a:rPr lang="fr-CH" dirty="0" err="1" smtClean="0"/>
                  <a:t>correlated</a:t>
                </a:r>
                <a:r>
                  <a:rPr lang="fr-CH" dirty="0" smtClean="0"/>
                  <a:t> </a:t>
                </a:r>
                <a:r>
                  <a:rPr lang="fr-CH" dirty="0"/>
                  <a:t>in prior)</a:t>
                </a:r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/>
                  <a:t>Area-size relation:</a:t>
                </a:r>
                <a:r>
                  <a:rPr lang="fr-CH" dirty="0">
                    <a:solidFill>
                      <a:srgbClr val="FF78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rgbClr val="FF78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sz="1700" i="1">
                            <a:solidFill>
                              <a:srgbClr val="FF78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rgbClr val="FF7800"/>
                    </a:solidFill>
                  </a:rPr>
                  <a:t> </a:t>
                </a:r>
                <a:r>
                  <a:rPr lang="fr-CH" dirty="0" smtClean="0"/>
                  <a:t>(</a:t>
                </a:r>
                <a:r>
                  <a:rPr lang="fr-CH" dirty="0" err="1" smtClean="0"/>
                  <a:t>correlated</a:t>
                </a:r>
                <a:r>
                  <a:rPr lang="fr-CH" dirty="0" smtClean="0"/>
                  <a:t> </a:t>
                </a:r>
                <a:r>
                  <a:rPr lang="fr-CH" dirty="0"/>
                  <a:t>in prior</a:t>
                </a:r>
                <a:r>
                  <a:rPr lang="fr-CH" dirty="0" smtClean="0"/>
                  <a:t>)</a:t>
                </a:r>
                <a:endParaRPr lang="fr-CH" dirty="0"/>
              </a:p>
              <a:p>
                <a:pPr marL="800100" lvl="1" indent="-342900">
                  <a:spcBef>
                    <a:spcPts val="400"/>
                  </a:spcBef>
                  <a:buSzPct val="100000"/>
                  <a:buChar char="•"/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 smtClean="0"/>
                  <a:t>Turbulent </a:t>
                </a:r>
                <a:r>
                  <a:rPr lang="fr-CH" dirty="0"/>
                  <a:t>broadening and radial </a:t>
                </a:r>
                <a:r>
                  <a:rPr lang="fr-CH" dirty="0" err="1"/>
                  <a:t>wind</a:t>
                </a:r>
                <a:r>
                  <a:rPr lang="fr-CH" dirty="0"/>
                  <a:t> </a:t>
                </a:r>
                <a:r>
                  <a:rPr lang="fr-CH" dirty="0" smtClean="0"/>
                  <a:t>shift:</a:t>
                </a:r>
                <a:r>
                  <a:rPr lang="fr-CH" dirty="0">
                    <a:solidFill>
                      <a:srgbClr val="FF7800"/>
                    </a:solidFill>
                  </a:rPr>
                  <a:t> </a:t>
                </a:r>
                <a:r>
                  <a:rPr lang="fr-CH" dirty="0" smtClean="0">
                    <a:solidFill>
                      <a:srgbClr val="FF78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EDR, </a:t>
                </a:r>
                <a:r>
                  <a:rPr lang="fr-CH" dirty="0" err="1" smtClean="0">
                    <a:solidFill>
                      <a:srgbClr val="FF78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fr-CH" baseline="-25000" dirty="0" err="1" smtClean="0">
                    <a:solidFill>
                      <a:srgbClr val="FF78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fr-CH" dirty="0" smtClean="0">
                    <a:solidFill>
                      <a:srgbClr val="FF78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1600" i="1">
                        <a:solidFill>
                          <a:srgbClr val="FF78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 smtClean="0"/>
                  <a:t>(ON/OFF)</a:t>
                </a:r>
                <a:endParaRPr lang="fr-CH" dirty="0"/>
              </a:p>
              <a:p>
                <a:pPr lvl="2" indent="0">
                  <a:spcBef>
                    <a:spcPts val="400"/>
                  </a:spcBef>
                  <a:buSzPct val="100000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fr-CH" dirty="0" smtClean="0"/>
              </a:p>
              <a:p>
                <a:pPr marL="342900" indent="-342900">
                  <a:spcBef>
                    <a:spcPts val="400"/>
                  </a:spcBef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dirty="0" smtClean="0"/>
                  <a:t>Analysis </a:t>
                </a:r>
                <a:r>
                  <a:rPr lang="fr-CH" dirty="0"/>
                  <a:t>conducted on 10 simulated examples of triple-freq. spectra (representative)</a:t>
                </a:r>
                <a:endParaRPr dirty="0"/>
              </a:p>
            </p:txBody>
          </p:sp>
        </mc:Choice>
        <mc:Fallback>
          <p:sp>
            <p:nvSpPr>
              <p:cNvPr id="332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7" y="706196"/>
                <a:ext cx="8822134" cy="3820277"/>
              </a:xfrm>
              <a:prstGeom prst="rect">
                <a:avLst/>
              </a:prstGeom>
              <a:blipFill>
                <a:blip r:embed="rId2"/>
                <a:stretch>
                  <a:fillRect l="-1106" t="-957" b="-15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3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43527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110605" y="248258"/>
            <a:ext cx="8913577" cy="496889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dirty="0"/>
              <a:t>Baseline retrieval: first outcomes</a:t>
            </a:r>
          </a:p>
        </p:txBody>
      </p:sp>
      <p:sp>
        <p:nvSpPr>
          <p:cNvPr id="336" name="Rechteck 24"/>
          <p:cNvSpPr txBox="1"/>
          <p:nvPr/>
        </p:nvSpPr>
        <p:spPr>
          <a:xfrm>
            <a:off x="8625089" y="4863229"/>
            <a:ext cx="418763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685800"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</a:t>
            </a:r>
          </a:p>
        </p:txBody>
      </p:sp>
      <p:grpSp>
        <p:nvGrpSpPr>
          <p:cNvPr id="345" name="Group"/>
          <p:cNvGrpSpPr/>
          <p:nvPr/>
        </p:nvGrpSpPr>
        <p:grpSpPr>
          <a:xfrm>
            <a:off x="178793" y="937097"/>
            <a:ext cx="6161064" cy="3636585"/>
            <a:chOff x="205667" y="38454"/>
            <a:chExt cx="6161063" cy="3636583"/>
          </a:xfrm>
        </p:grpSpPr>
        <p:grpSp>
          <p:nvGrpSpPr>
            <p:cNvPr id="343" name="Group"/>
            <p:cNvGrpSpPr/>
            <p:nvPr/>
          </p:nvGrpSpPr>
          <p:grpSpPr>
            <a:xfrm>
              <a:off x="205667" y="38454"/>
              <a:ext cx="6161063" cy="3636583"/>
              <a:chOff x="205667" y="38455"/>
              <a:chExt cx="6161062" cy="3636581"/>
            </a:xfrm>
          </p:grpSpPr>
          <p:pic>
            <p:nvPicPr>
              <p:cNvPr id="337" name="summary_baseline.png" descr="summary_baselin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29986" r="13209" b="40705"/>
              <a:stretch>
                <a:fillRect/>
              </a:stretch>
            </p:blipFill>
            <p:spPr>
              <a:xfrm>
                <a:off x="205667" y="948072"/>
                <a:ext cx="6152007" cy="25679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8" name="summary_baseline.png" descr="summary_baselin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97637" r="13195"/>
              <a:stretch>
                <a:fillRect/>
              </a:stretch>
            </p:blipFill>
            <p:spPr>
              <a:xfrm>
                <a:off x="206397" y="3467815"/>
                <a:ext cx="6160332" cy="2072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9" name="Rectangle"/>
              <p:cNvSpPr/>
              <p:nvPr/>
            </p:nvSpPr>
            <p:spPr>
              <a:xfrm>
                <a:off x="1710391" y="3468147"/>
                <a:ext cx="102959" cy="1605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pic>
            <p:nvPicPr>
              <p:cNvPr id="340" name="summary_baseline.png" descr="summary_baselin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r="13039" b="89073"/>
              <a:stretch>
                <a:fillRect/>
              </a:stretch>
            </p:blipFill>
            <p:spPr>
              <a:xfrm>
                <a:off x="206397" y="38455"/>
                <a:ext cx="6160163" cy="9567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44" name="Rectangle"/>
            <p:cNvSpPr/>
            <p:nvPr/>
          </p:nvSpPr>
          <p:spPr>
            <a:xfrm>
              <a:off x="2843661" y="50822"/>
              <a:ext cx="751185" cy="122163"/>
            </a:xfrm>
            <a:prstGeom prst="rect">
              <a:avLst/>
            </a:prstGeom>
            <a:noFill/>
            <a:ln w="254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: narrow + ‘differentiated’ posterior…"/>
              <p:cNvSpPr txBox="1"/>
              <p:nvPr/>
            </p:nvSpPr>
            <p:spPr>
              <a:xfrm>
                <a:off x="6330802" y="1672486"/>
                <a:ext cx="2767079" cy="20185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228600" indent="-228600"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5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ar-AE" sz="195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H" sz="195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H" sz="1950" b="0" i="1" baseline="-2500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𝑚𝑎𝑠𝑠</m:t>
                    </m:r>
                  </m:oMath>
                </a14:m>
                <a:r>
                  <a:rPr lang="ar-AE" dirty="0"/>
                  <a:t>: </a:t>
                </a:r>
                <a:r>
                  <a:rPr lang="fr-CH" dirty="0"/>
                  <a:t>narrow + ‘differentiated’ posterior</a:t>
                </a:r>
              </a:p>
              <a:p>
                <a:pPr marL="228600" indent="-228600">
                  <a:buClr>
                    <a:srgbClr val="000000"/>
                  </a:buClr>
                  <a:buSzPct val="100000"/>
                  <a:buChar char="•"/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fr-CH" dirty="0"/>
              </a:p>
              <a:p>
                <a:pPr marL="228600" indent="-228600">
                  <a:buClr>
                    <a:srgbClr val="000000"/>
                  </a:buClr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same</a:t>
                </a:r>
                <a:r>
                  <a:rPr lang="fr-CH" dirty="0" smtClean="0"/>
                  <a:t> </a:t>
                </a:r>
                <a:r>
                  <a:rPr lang="fr-CH" dirty="0"/>
                  <a:t>(but log…)</a:t>
                </a:r>
              </a:p>
              <a:p>
                <a:pPr marL="228600" indent="-228600">
                  <a:buSzPct val="100000"/>
                  <a:buChar char="•"/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fr-CH" dirty="0"/>
              </a:p>
              <a:p>
                <a:pPr marL="228600" indent="-228600"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fr-CH" i="1" dirty="0">
                    <a:solidFill>
                      <a:srgbClr val="7030A0"/>
                    </a:solidFill>
                  </a:rPr>
                  <a:t>µ</a:t>
                </a:r>
                <a:r>
                  <a:rPr lang="fr-CH" dirty="0"/>
                  <a:t>: wide / ‘flat’ </a:t>
                </a:r>
                <a:r>
                  <a:rPr lang="fr-CH" dirty="0" smtClean="0"/>
                  <a:t>posterior</a:t>
                </a:r>
                <a:endParaRPr lang="fr-CH" dirty="0"/>
              </a:p>
              <a:p>
                <a:pPr marL="228600" indent="-228600">
                  <a:buSzPct val="100000"/>
                  <a:buChar char="•"/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fr-CH" dirty="0"/>
              </a:p>
              <a:p>
                <a:pPr marL="228600" indent="-228600">
                  <a:buSzPct val="100000"/>
                  <a:buChar char="•"/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14:m>
                  <m:oMath xmlns:m="http://schemas.openxmlformats.org/officeDocument/2006/math">
                    <m:r>
                      <a:rPr lang="fr-CH" sz="195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CH" dirty="0"/>
                  <a:t>: ‘non-specific’ </a:t>
                </a:r>
                <a:r>
                  <a:rPr lang="fr-CH" dirty="0" err="1" smtClean="0"/>
                  <a:t>posterior</a:t>
                </a:r>
                <a:endParaRPr lang="fr-CH" dirty="0"/>
              </a:p>
            </p:txBody>
          </p:sp>
        </mc:Choice>
        <mc:Fallback xmlns="">
          <p:sp>
            <p:nvSpPr>
              <p:cNvPr id="346" name=": narrow + ‘differentiated’ posterior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02" y="1672486"/>
                <a:ext cx="2767079" cy="2018501"/>
              </a:xfrm>
              <a:prstGeom prst="rect">
                <a:avLst/>
              </a:prstGeom>
              <a:blipFill>
                <a:blip r:embed="rId3"/>
                <a:stretch>
                  <a:fillRect l="-3753" t="-1511" r="-3091" b="-392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"/>
          <p:cNvSpPr/>
          <p:nvPr/>
        </p:nvSpPr>
        <p:spPr>
          <a:xfrm>
            <a:off x="1886106" y="949465"/>
            <a:ext cx="751185" cy="122163"/>
          </a:xfrm>
          <a:prstGeom prst="rect">
            <a:avLst/>
          </a:prstGeom>
          <a:noFill/>
          <a:ln w="25400" cap="flat">
            <a:solidFill>
              <a:srgbClr val="00B0F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" name="Rectangle"/>
          <p:cNvSpPr/>
          <p:nvPr/>
        </p:nvSpPr>
        <p:spPr>
          <a:xfrm>
            <a:off x="5507423" y="943942"/>
            <a:ext cx="751185" cy="122163"/>
          </a:xfrm>
          <a:prstGeom prst="rect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6" name="Rectangle"/>
          <p:cNvSpPr/>
          <p:nvPr/>
        </p:nvSpPr>
        <p:spPr>
          <a:xfrm>
            <a:off x="3692357" y="956635"/>
            <a:ext cx="751185" cy="122163"/>
          </a:xfrm>
          <a:prstGeom prst="rect">
            <a:avLst/>
          </a:prstGeom>
          <a:noFill/>
          <a:ln w="25400" cap="flat">
            <a:solidFill>
              <a:srgbClr val="7030A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7" name="Rectangle"/>
          <p:cNvSpPr/>
          <p:nvPr/>
        </p:nvSpPr>
        <p:spPr>
          <a:xfrm>
            <a:off x="4606497" y="947733"/>
            <a:ext cx="751185" cy="122163"/>
          </a:xfrm>
          <a:prstGeom prst="rect">
            <a:avLst/>
          </a:prstGeom>
          <a:noFill/>
          <a:ln w="25400" cap="flat">
            <a:solidFill>
              <a:srgbClr val="00B0F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955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1_Kreuzraster komplet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00"/>
      </a:accent1>
      <a:accent2>
        <a:srgbClr val="7D6E5F"/>
      </a:accent2>
      <a:accent3>
        <a:srgbClr val="5A735F"/>
      </a:accent3>
      <a:accent4>
        <a:srgbClr val="707070"/>
      </a:accent4>
      <a:accent5>
        <a:srgbClr val="DAEDEF"/>
      </a:accent5>
      <a:accent6>
        <a:srgbClr val="FAB45F"/>
      </a:accent6>
      <a:hlink>
        <a:srgbClr val="0000FF"/>
      </a:hlink>
      <a:folHlink>
        <a:srgbClr val="FF00FF"/>
      </a:folHlink>
    </a:clrScheme>
    <a:fontScheme name="1_Kreuzraster komplett">
      <a:majorFont>
        <a:latin typeface="Helvetica"/>
        <a:ea typeface="Helvetica"/>
        <a:cs typeface="Helvetica"/>
      </a:majorFont>
      <a:minorFont>
        <a:latin typeface="Times Roman"/>
        <a:ea typeface="Times Roman"/>
        <a:cs typeface="Times Roman"/>
      </a:minorFont>
    </a:fontScheme>
    <a:fmtScheme name="1_Kreuzraster komple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Kreuzraster komplett">
  <a:themeElements>
    <a:clrScheme name="1_Kreuzraster komplet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00"/>
      </a:accent1>
      <a:accent2>
        <a:srgbClr val="7D6E5F"/>
      </a:accent2>
      <a:accent3>
        <a:srgbClr val="5A735F"/>
      </a:accent3>
      <a:accent4>
        <a:srgbClr val="707070"/>
      </a:accent4>
      <a:accent5>
        <a:srgbClr val="DAEDEF"/>
      </a:accent5>
      <a:accent6>
        <a:srgbClr val="FAB45F"/>
      </a:accent6>
      <a:hlink>
        <a:srgbClr val="0000FF"/>
      </a:hlink>
      <a:folHlink>
        <a:srgbClr val="FF00FF"/>
      </a:folHlink>
    </a:clrScheme>
    <a:fontScheme name="1_Kreuzraster komplett">
      <a:majorFont>
        <a:latin typeface="Helvetica"/>
        <a:ea typeface="Helvetica"/>
        <a:cs typeface="Helvetica"/>
      </a:majorFont>
      <a:minorFont>
        <a:latin typeface="Times Roman"/>
        <a:ea typeface="Times Roman"/>
        <a:cs typeface="Times Roman"/>
      </a:minorFont>
    </a:fontScheme>
    <a:fmtScheme name="1_Kreuzraster komple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913</Words>
  <Application>Microsoft Office PowerPoint</Application>
  <PresentationFormat>On-screen Show (16:9)</PresentationFormat>
  <Paragraphs>200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Roman</vt:lpstr>
      <vt:lpstr>1_Kreuzraster komplett</vt:lpstr>
      <vt:lpstr>What can radars tell us about snowfall microphysics? Insights from a MCMC approach</vt:lpstr>
      <vt:lpstr>The radar Doppler spectrum</vt:lpstr>
      <vt:lpstr>Multi-frequency Doppler spectra</vt:lpstr>
      <vt:lpstr>Question: how much microphysical info is contained in these data?</vt:lpstr>
      <vt:lpstr>Approach: retrieve posterior distributions using MCMC</vt:lpstr>
      <vt:lpstr>Approach: retrieve posterior distributions using MCMC</vt:lpstr>
      <vt:lpstr>Framework</vt:lpstr>
      <vt:lpstr>Framework</vt:lpstr>
      <vt:lpstr>Baseline retrieval: first outcomes</vt:lpstr>
      <vt:lpstr>Sensitivity to retrieval parameters</vt:lpstr>
      <vt:lpstr>Sensitivity tests: mass-size relation</vt:lpstr>
      <vt:lpstr>The case of bimodal Doppler spectra</vt:lpstr>
      <vt:lpstr>The case of bimodal Doppler spectra</vt:lpstr>
      <vt:lpstr>The case of bimodal Doppler spectra</vt:lpstr>
      <vt:lpstr>Conclusion</vt:lpstr>
      <vt:lpstr>Conclusion</vt:lpstr>
      <vt:lpstr>Conclusion</vt:lpstr>
      <vt:lpstr>PowerPoint Presentation</vt:lpstr>
      <vt:lpstr>Baseline retrieval: bivariate analyses</vt:lpstr>
      <vt:lpstr>Sensitivity tests: SSRG example</vt:lpstr>
      <vt:lpstr>Sensitivity tests: PSD shape</vt:lpstr>
      <vt:lpstr>Sensitivity tests: atmospheric effects</vt:lpstr>
      <vt:lpstr>Sensitivity tests: atmospheric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radars tell us about snowfall microphysics? Insights from a MCMC approach</dc:title>
  <dc:creator>Alexis Berne</dc:creator>
  <cp:lastModifiedBy>Berne Alexis</cp:lastModifiedBy>
  <cp:revision>19</cp:revision>
  <dcterms:modified xsi:type="dcterms:W3CDTF">2025-03-20T06:25:45Z</dcterms:modified>
</cp:coreProperties>
</file>