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940" r:id="rId2"/>
  </p:sldMasterIdLst>
  <p:notesMasterIdLst>
    <p:notesMasterId r:id="rId18"/>
  </p:notesMasterIdLst>
  <p:handoutMasterIdLst>
    <p:handoutMasterId r:id="rId19"/>
  </p:handoutMasterIdLst>
  <p:sldIdLst>
    <p:sldId id="843" r:id="rId3"/>
    <p:sldId id="995" r:id="rId4"/>
    <p:sldId id="971" r:id="rId5"/>
    <p:sldId id="972" r:id="rId6"/>
    <p:sldId id="996" r:id="rId7"/>
    <p:sldId id="975" r:id="rId8"/>
    <p:sldId id="1001" r:id="rId9"/>
    <p:sldId id="1000" r:id="rId10"/>
    <p:sldId id="999" r:id="rId11"/>
    <p:sldId id="1004" r:id="rId12"/>
    <p:sldId id="1003" r:id="rId13"/>
    <p:sldId id="1002" r:id="rId14"/>
    <p:sldId id="954" r:id="rId15"/>
    <p:sldId id="961" r:id="rId16"/>
    <p:sldId id="976" r:id="rId17"/>
  </p:sldIdLst>
  <p:sldSz cx="12192000" cy="6858000"/>
  <p:notesSz cx="6794500" cy="99187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0" userDrawn="1">
          <p15:clr>
            <a:srgbClr val="A4A3A4"/>
          </p15:clr>
        </p15:guide>
        <p15:guide id="4" orient="horz" pos="1434" userDrawn="1">
          <p15:clr>
            <a:srgbClr val="F26B43"/>
          </p15:clr>
        </p15:guide>
        <p15:guide id="6" orient="horz" pos="2886" userDrawn="1">
          <p15:clr>
            <a:srgbClr val="F26B43"/>
          </p15:clr>
        </p15:guide>
        <p15:guide id="7" orient="horz" pos="2160" userDrawn="1">
          <p15:clr>
            <a:srgbClr val="A4A3A4"/>
          </p15:clr>
        </p15:guide>
        <p15:guide id="9" pos="4430" userDrawn="1">
          <p15:clr>
            <a:srgbClr val="A4A3A4"/>
          </p15:clr>
        </p15:guide>
        <p15:guide id="10" pos="2570" userDrawn="1">
          <p15:clr>
            <a:srgbClr val="F26B43"/>
          </p15:clr>
        </p15:guide>
        <p15:guide id="11" pos="5110" userDrawn="1">
          <p15:clr>
            <a:srgbClr val="F26B43"/>
          </p15:clr>
        </p15:guide>
        <p15:guide id="12" pos="302" userDrawn="1">
          <p15:clr>
            <a:srgbClr val="A4A3A4"/>
          </p15:clr>
        </p15:guide>
        <p15:guide id="13" pos="73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ahak Ulrich" initials="BU" lastIdx="32" clrIdx="0">
    <p:extLst>
      <p:ext uri="{19B8F6BF-5375-455C-9EA6-DF929625EA0E}">
        <p15:presenceInfo xmlns:p15="http://schemas.microsoft.com/office/powerpoint/2012/main" userId="Blahak Ulrich" providerId="None"/>
      </p:ext>
    </p:extLst>
  </p:cmAuthor>
  <p:cmAuthor id="2" name="Keller Julia" initials="KJ" lastIdx="7" clrIdx="1">
    <p:extLst>
      <p:ext uri="{19B8F6BF-5375-455C-9EA6-DF929625EA0E}">
        <p15:presenceInfo xmlns:p15="http://schemas.microsoft.com/office/powerpoint/2012/main" userId="Keller Ju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735E"/>
    <a:srgbClr val="759ADC"/>
    <a:srgbClr val="287CB7"/>
    <a:srgbClr val="43AA43"/>
    <a:srgbClr val="FF7E0C"/>
    <a:srgbClr val="73A3C5"/>
    <a:srgbClr val="FFDC9D"/>
    <a:srgbClr val="00B050"/>
    <a:srgbClr val="2D4B9B"/>
    <a:srgbClr val="CCEF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0562" autoAdjust="0"/>
  </p:normalViewPr>
  <p:slideViewPr>
    <p:cSldViewPr>
      <p:cViewPr varScale="1">
        <p:scale>
          <a:sx n="64" d="100"/>
          <a:sy n="64" d="100"/>
        </p:scale>
        <p:origin x="680" y="56"/>
      </p:cViewPr>
      <p:guideLst>
        <p:guide orient="horz" pos="210"/>
        <p:guide orient="horz" pos="1434"/>
        <p:guide orient="horz" pos="2886"/>
        <p:guide orient="horz" pos="2160"/>
        <p:guide pos="4430"/>
        <p:guide pos="2570"/>
        <p:guide pos="5110"/>
        <p:guide pos="302"/>
        <p:guide pos="7378"/>
      </p:guideLst>
    </p:cSldViewPr>
  </p:slideViewPr>
  <p:outlineViewPr>
    <p:cViewPr>
      <p:scale>
        <a:sx n="33" d="100"/>
        <a:sy n="33" d="100"/>
      </p:scale>
      <p:origin x="0" y="-201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2764" y="36"/>
      </p:cViewPr>
      <p:guideLst>
        <p:guide orient="horz" pos="3124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6" tIns="45879" rIns="91756" bIns="45879" numCol="1" anchor="t" anchorCtr="0" compatLnSpc="1">
            <a:prstTxWarp prst="textNoShape">
              <a:avLst/>
            </a:prstTxWarp>
          </a:bodyPr>
          <a:lstStyle>
            <a:lvl1pPr defTabSz="917621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6513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6" tIns="45879" rIns="91756" bIns="45879" numCol="1" anchor="t" anchorCtr="0" compatLnSpc="1">
            <a:prstTxWarp prst="textNoShape">
              <a:avLst/>
            </a:prstTxWarp>
          </a:bodyPr>
          <a:lstStyle>
            <a:lvl1pPr algn="r" defTabSz="917621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340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6" tIns="45879" rIns="91756" bIns="45879" numCol="1" anchor="b" anchorCtr="0" compatLnSpc="1">
            <a:prstTxWarp prst="textNoShape">
              <a:avLst/>
            </a:prstTxWarp>
          </a:bodyPr>
          <a:lstStyle>
            <a:lvl1pPr defTabSz="917621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6513" y="942340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6" tIns="45879" rIns="91756" bIns="45879" numCol="1" anchor="b" anchorCtr="0" compatLnSpc="1">
            <a:prstTxWarp prst="textNoShape">
              <a:avLst/>
            </a:prstTxWarp>
          </a:bodyPr>
          <a:lstStyle>
            <a:lvl1pPr algn="r" defTabSz="917621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9310E7A5-4939-4B26-9CBE-F16F746C3BF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1776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6" tIns="45879" rIns="91756" bIns="45879" numCol="1" anchor="t" anchorCtr="0" compatLnSpc="1">
            <a:prstTxWarp prst="textNoShape">
              <a:avLst/>
            </a:prstTxWarp>
          </a:bodyPr>
          <a:lstStyle>
            <a:lvl1pPr defTabSz="917621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64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6" tIns="45879" rIns="91756" bIns="45879" numCol="1" anchor="t" anchorCtr="0" compatLnSpc="1">
            <a:prstTxWarp prst="textNoShape">
              <a:avLst/>
            </a:prstTxWarp>
          </a:bodyPr>
          <a:lstStyle>
            <a:lvl1pPr algn="r" defTabSz="917621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52400" y="777875"/>
            <a:ext cx="6491288" cy="3652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40275"/>
            <a:ext cx="4981575" cy="443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6" tIns="45879" rIns="91756" bIns="458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451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5938"/>
            <a:ext cx="29464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6" tIns="45879" rIns="91756" bIns="45879" numCol="1" anchor="b" anchorCtr="0" compatLnSpc="1">
            <a:prstTxWarp prst="textNoShape">
              <a:avLst/>
            </a:prstTxWarp>
          </a:bodyPr>
          <a:lstStyle>
            <a:lvl1pPr defTabSz="917621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5938"/>
            <a:ext cx="29464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6" tIns="45879" rIns="91756" bIns="45879" numCol="1" anchor="b" anchorCtr="0" compatLnSpc="1">
            <a:prstTxWarp prst="textNoShape">
              <a:avLst/>
            </a:prstTxWarp>
          </a:bodyPr>
          <a:lstStyle>
            <a:lvl1pPr algn="r" defTabSz="917621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FB2E43D-D67A-4CAE-950E-E3BE1BBC548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05560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9552384" y="6381750"/>
            <a:ext cx="864096" cy="215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6460431"/>
            <a:ext cx="1058487" cy="2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823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9552384" y="6381750"/>
            <a:ext cx="864096" cy="215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6460431"/>
            <a:ext cx="1058487" cy="2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8529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634" y="188914"/>
            <a:ext cx="30607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325967" y="903288"/>
            <a:ext cx="115316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418" y="5440364"/>
            <a:ext cx="10943167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7753989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92150" indent="-334963">
              <a:defRPr/>
            </a:lvl2pPr>
            <a:lvl3pPr marL="1071563" indent="-357188">
              <a:defRPr/>
            </a:lvl3pPr>
            <a:lvl4pPr marL="1439863" indent="-368300">
              <a:defRPr/>
            </a:lvl4pPr>
            <a:lvl5pPr marL="1797050" indent="-357188"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9696400" y="6453336"/>
            <a:ext cx="864096" cy="215900"/>
          </a:xfrm>
          <a:prstGeom prst="rect">
            <a:avLst/>
          </a:prstGeom>
        </p:spPr>
        <p:txBody>
          <a:bodyPr/>
          <a:lstStyle>
            <a:lvl1pPr algn="r">
              <a:defRPr sz="1400" b="1"/>
            </a:lvl1pPr>
          </a:lstStyle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6460431"/>
            <a:ext cx="1058487" cy="2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5560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9552384" y="6381750"/>
            <a:ext cx="864096" cy="215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6460431"/>
            <a:ext cx="1058487" cy="2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8724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9552384" y="6381750"/>
            <a:ext cx="864096" cy="215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6460431"/>
            <a:ext cx="1058487" cy="2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7596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9552384" y="6381750"/>
            <a:ext cx="864096" cy="215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6460431"/>
            <a:ext cx="1058487" cy="2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7556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1196975"/>
            <a:ext cx="111379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1" y="1839913"/>
            <a:ext cx="11137900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>
            <a:off x="325968" y="6351588"/>
            <a:ext cx="11485033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9" name="Picture 28" descr="Bundesadler_kleiner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7" y="6405564"/>
            <a:ext cx="594784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/>
          <p:cNvSpPr>
            <a:spLocks noChangeShapeType="1"/>
          </p:cNvSpPr>
          <p:nvPr userDrawn="1"/>
        </p:nvSpPr>
        <p:spPr bwMode="auto">
          <a:xfrm>
            <a:off x="325967" y="903288"/>
            <a:ext cx="115316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8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8" r:id="rId2"/>
  </p:sldLayoutIdLst>
  <p:transition>
    <p:fade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1" fontAlgn="base" hangingPunct="1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1" fontAlgn="base" hangingPunct="1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332656"/>
            <a:ext cx="111379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1" y="1124744"/>
            <a:ext cx="11137900" cy="503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>
            <a:off x="325968" y="6351588"/>
            <a:ext cx="11485033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1029" name="Picture 28" descr="Bundesadler_kleiner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40" y="6397451"/>
            <a:ext cx="594784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/>
          <p:cNvSpPr>
            <a:spLocks noChangeShapeType="1"/>
          </p:cNvSpPr>
          <p:nvPr userDrawn="1"/>
        </p:nvSpPr>
        <p:spPr bwMode="auto">
          <a:xfrm>
            <a:off x="325967" y="903288"/>
            <a:ext cx="115316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8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9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9"/>
          <p:cNvSpPr>
            <a:spLocks noGrp="1"/>
          </p:cNvSpPr>
          <p:nvPr>
            <p:ph type="title"/>
          </p:nvPr>
        </p:nvSpPr>
        <p:spPr>
          <a:xfrm>
            <a:off x="479425" y="1124744"/>
            <a:ext cx="11233199" cy="3456781"/>
          </a:xfrm>
          <a:solidFill>
            <a:schemeClr val="bg1">
              <a:alpha val="90000"/>
            </a:schemeClr>
          </a:solidFill>
        </p:spPr>
        <p:txBody>
          <a:bodyPr lIns="108000" tIns="108000" rIns="144000" bIns="108000" anchor="b"/>
          <a:lstStyle/>
          <a:p>
            <a:pPr algn="r">
              <a:lnSpc>
                <a:spcPts val="6200"/>
              </a:lnSpc>
            </a:pPr>
            <a:r>
              <a:rPr lang="en-US" altLang="de-DE" sz="4000" dirty="0">
                <a:cs typeface="72 Black" panose="020B0A04030603020204" pitchFamily="34" charset="0"/>
              </a:rPr>
              <a:t>Comparing raindrop size distributions from the two-moment microphysics scheme of the ICON-RUC model with </a:t>
            </a:r>
            <a:r>
              <a:rPr lang="en-US" altLang="de-DE" sz="4000" dirty="0" err="1">
                <a:cs typeface="72 Black" panose="020B0A04030603020204" pitchFamily="34" charset="0"/>
              </a:rPr>
              <a:t>disdrometer</a:t>
            </a:r>
            <a:r>
              <a:rPr lang="en-US" altLang="de-DE" sz="4000" dirty="0">
                <a:cs typeface="72 Black" panose="020B0A04030603020204" pitchFamily="34" charset="0"/>
              </a:rPr>
              <a:t> observations</a:t>
            </a:r>
            <a:endParaRPr lang="de-DE" altLang="de-DE" sz="3200" dirty="0">
              <a:cs typeface="72 Black" panose="020B0A04030603020204" pitchFamily="34" charset="0"/>
            </a:endParaRPr>
          </a:p>
        </p:txBody>
      </p:sp>
      <p:sp>
        <p:nvSpPr>
          <p:cNvPr id="5124" name="Foliennummernplatzhalter 4"/>
          <p:cNvSpPr>
            <a:spLocks noGrp="1"/>
          </p:cNvSpPr>
          <p:nvPr>
            <p:ph type="sldNum" sz="quarter" idx="11"/>
          </p:nvPr>
        </p:nvSpPr>
        <p:spPr bwMode="auto">
          <a:xfrm>
            <a:off x="11866252" y="6453336"/>
            <a:ext cx="864096" cy="2159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D958D2D8-EB6B-4CBD-BB9F-8FE458EF0A71}" type="slidenum">
              <a:rPr lang="de-DE" altLang="de-DE" smtClean="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</a:t>
            </a:fld>
            <a:endParaRPr lang="de-DE" alt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09D2118-F380-4DB5-B16E-1390AA5F5AB0}"/>
              </a:ext>
            </a:extLst>
          </p:cNvPr>
          <p:cNvSpPr txBox="1"/>
          <p:nvPr/>
        </p:nvSpPr>
        <p:spPr>
          <a:xfrm>
            <a:off x="478701" y="4808203"/>
            <a:ext cx="5898772" cy="1501117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lIns="72000" tIns="0" rIns="7200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ID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72" panose="020B0503030000000003" pitchFamily="34" charset="0"/>
              </a:rPr>
              <a:t>PrePEP</a:t>
            </a:r>
            <a:r>
              <a:rPr lang="en-ID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72" panose="020B0503030000000003" pitchFamily="34" charset="0"/>
              </a:rPr>
              <a:t> 2025</a:t>
            </a:r>
          </a:p>
          <a:p>
            <a:pPr>
              <a:lnSpc>
                <a:spcPts val="3000"/>
              </a:lnSpc>
            </a:pPr>
            <a:r>
              <a:rPr lang="en-ID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72" panose="020B0503030000000003" pitchFamily="34" charset="0"/>
              </a:rPr>
              <a:t>Precipitation Processes – </a:t>
            </a:r>
            <a:br>
              <a:rPr lang="en-ID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72" panose="020B0503030000000003" pitchFamily="34" charset="0"/>
              </a:rPr>
            </a:br>
            <a:r>
              <a:rPr lang="en-ID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72" panose="020B0503030000000003" pitchFamily="34" charset="0"/>
              </a:rPr>
              <a:t>Estimation and Prediction</a:t>
            </a:r>
          </a:p>
          <a:p>
            <a:pPr>
              <a:lnSpc>
                <a:spcPts val="3000"/>
              </a:lnSpc>
            </a:pPr>
            <a:r>
              <a:rPr lang="en-ID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72" panose="020B0503030000000003" pitchFamily="34" charset="0"/>
              </a:rPr>
              <a:t>20th March 2025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40CFD67-C980-473C-A185-508B3DA75846}"/>
              </a:ext>
            </a:extLst>
          </p:cNvPr>
          <p:cNvSpPr txBox="1"/>
          <p:nvPr/>
        </p:nvSpPr>
        <p:spPr>
          <a:xfrm>
            <a:off x="6744072" y="4869160"/>
            <a:ext cx="4824536" cy="120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GB" sz="2000" b="1" u="sng" dirty="0"/>
              <a:t>Sophie Löbel, </a:t>
            </a:r>
            <a:r>
              <a:rPr lang="en-GB" sz="2000" b="1" dirty="0"/>
              <a:t>Nikolaos </a:t>
            </a:r>
            <a:r>
              <a:rPr lang="en-GB" sz="2000" b="1" dirty="0" err="1"/>
              <a:t>Antonoglou</a:t>
            </a:r>
            <a:r>
              <a:rPr lang="en-GB" sz="2000" b="1" dirty="0"/>
              <a:t>, Ulrich Blahak, Alberto de Lozar, Axel Seifert and the </a:t>
            </a:r>
            <a:r>
              <a:rPr lang="en-GB" sz="2000" b="1" dirty="0" err="1"/>
              <a:t>Sinfony</a:t>
            </a:r>
            <a:r>
              <a:rPr lang="en-GB" sz="2000" b="1" dirty="0"/>
              <a:t> Team</a:t>
            </a:r>
          </a:p>
        </p:txBody>
      </p:sp>
    </p:spTree>
    <p:extLst>
      <p:ext uri="{BB962C8B-B14F-4D97-AF65-F5344CB8AC3E}">
        <p14:creationId xmlns:p14="http://schemas.microsoft.com/office/powerpoint/2010/main" val="333742693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63A1AA-A9E1-4011-B4C0-C6B7FCD17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Rain rate estimate from drop size distribution at max(</a:t>
            </a:r>
            <a:r>
              <a:rPr lang="en-GB" dirty="0" err="1"/>
              <a:t>qr</a:t>
            </a:r>
            <a:r>
              <a:rPr lang="en-GB" dirty="0"/>
              <a:t>)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B4DEEB9-C2B0-43B7-8392-6BA12BA41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979200"/>
            <a:ext cx="11137900" cy="4919731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AA1D77F-BBB7-4989-8FC9-485BF12947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D560DB3-18CE-41F6-B587-D40C56A014C2}"/>
              </a:ext>
            </a:extLst>
          </p:cNvPr>
          <p:cNvSpPr txBox="1"/>
          <p:nvPr/>
        </p:nvSpPr>
        <p:spPr>
          <a:xfrm>
            <a:off x="10128448" y="1124744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59ADC"/>
                </a:solidFill>
              </a:rPr>
              <a:t>Model</a:t>
            </a:r>
            <a:r>
              <a:rPr lang="en-GB" dirty="0"/>
              <a:t>, </a:t>
            </a:r>
            <a:r>
              <a:rPr lang="en-GB" dirty="0" err="1">
                <a:solidFill>
                  <a:srgbClr val="E8735E"/>
                </a:solidFill>
              </a:rPr>
              <a:t>Obs</a:t>
            </a:r>
            <a:endParaRPr lang="en-GB" dirty="0">
              <a:solidFill>
                <a:srgbClr val="E8735E"/>
              </a:solidFill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8E98C4B3-120C-4EAF-AAAC-3EA4D6546868}"/>
              </a:ext>
            </a:extLst>
          </p:cNvPr>
          <p:cNvSpPr/>
          <p:nvPr/>
        </p:nvSpPr>
        <p:spPr bwMode="auto">
          <a:xfrm>
            <a:off x="479376" y="5661320"/>
            <a:ext cx="5832000" cy="612000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AU" dirty="0"/>
              <a:t>Model rain rate significantly higher </a:t>
            </a:r>
            <a:r>
              <a:rPr lang="en-GB" dirty="0"/>
              <a:t>⟶</a:t>
            </a:r>
            <a:r>
              <a:rPr lang="en-AU" dirty="0"/>
              <a:t> would totally over estimate the rain rate </a:t>
            </a:r>
            <a:r>
              <a:rPr lang="en-GB" dirty="0"/>
              <a:t>⟶</a:t>
            </a:r>
            <a:r>
              <a:rPr lang="en-AU" dirty="0">
                <a:solidFill>
                  <a:srgbClr val="FF0000"/>
                </a:solidFill>
              </a:rPr>
              <a:t> unequal to model output!</a:t>
            </a:r>
            <a:endParaRPr kumimoji="0" lang="en-AU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4261CBFD-2C04-464E-B4E3-A56DD4162E28}"/>
              </a:ext>
            </a:extLst>
          </p:cNvPr>
          <p:cNvSpPr/>
          <p:nvPr/>
        </p:nvSpPr>
        <p:spPr bwMode="auto">
          <a:xfrm>
            <a:off x="7320136" y="5723735"/>
            <a:ext cx="4104456" cy="421703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AU" dirty="0"/>
              <a:t>single measurements equal to model</a:t>
            </a:r>
            <a:endParaRPr kumimoji="0" lang="en-A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6353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6B6F33-2E13-492F-A991-B87FD077D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 of the intercept parameter N0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03E2E0-204A-4597-8EC1-AE323569BD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D8439586-429C-4A1D-916E-C298676B9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10701" r="8164"/>
          <a:stretch/>
        </p:blipFill>
        <p:spPr>
          <a:xfrm>
            <a:off x="695400" y="1124896"/>
            <a:ext cx="6480304" cy="4968000"/>
          </a:xfrm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3556C2F5-6397-43EB-975A-FDE936D54A72}"/>
              </a:ext>
            </a:extLst>
          </p:cNvPr>
          <p:cNvCxnSpPr>
            <a:cxnSpLocks/>
          </p:cNvCxnSpPr>
          <p:nvPr/>
        </p:nvCxnSpPr>
        <p:spPr bwMode="auto">
          <a:xfrm>
            <a:off x="9288000" y="2460116"/>
            <a:ext cx="0" cy="58161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2D4B9B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9E474AAB-7A60-4B14-8229-EE4A634629DB}"/>
              </a:ext>
            </a:extLst>
          </p:cNvPr>
          <p:cNvSpPr txBox="1"/>
          <p:nvPr/>
        </p:nvSpPr>
        <p:spPr>
          <a:xfrm>
            <a:off x="7644541" y="1196752"/>
            <a:ext cx="331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most of the data around 10^4 particles per volume air and droplet size in both datasets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21CCCF8-7B4C-428A-A479-0B771B4AC882}"/>
              </a:ext>
            </a:extLst>
          </p:cNvPr>
          <p:cNvSpPr txBox="1"/>
          <p:nvPr/>
        </p:nvSpPr>
        <p:spPr>
          <a:xfrm>
            <a:off x="7660800" y="3164775"/>
            <a:ext cx="331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model values between 10^3 and 10^5 particles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observation between 10^3 and 10^7 particles 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3457243C-C6B0-42FF-8F95-73A28AF3809C}"/>
              </a:ext>
            </a:extLst>
          </p:cNvPr>
          <p:cNvCxnSpPr>
            <a:cxnSpLocks/>
          </p:cNvCxnSpPr>
          <p:nvPr/>
        </p:nvCxnSpPr>
        <p:spPr bwMode="auto">
          <a:xfrm>
            <a:off x="9300725" y="4451775"/>
            <a:ext cx="0" cy="58161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2D4B9B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7A38D61D-9CA0-4C9E-9069-6D6124748812}"/>
              </a:ext>
            </a:extLst>
          </p:cNvPr>
          <p:cNvSpPr txBox="1"/>
          <p:nvPr/>
        </p:nvSpPr>
        <p:spPr>
          <a:xfrm>
            <a:off x="7871864" y="5158933"/>
            <a:ext cx="2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reality more very small rain drops, but model close enough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7836101C-7226-4BA0-A000-27E2946C521C}"/>
                  </a:ext>
                </a:extLst>
              </p:cNvPr>
              <p:cNvSpPr txBox="1"/>
              <p:nvPr/>
            </p:nvSpPr>
            <p:spPr>
              <a:xfrm>
                <a:off x="8544272" y="116632"/>
                <a:ext cx="3384475" cy="729420"/>
              </a:xfrm>
              <a:prstGeom prst="round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b="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Gamma-Size-Distribution: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µ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7836101C-7226-4BA0-A000-27E2946C5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4272" y="116632"/>
                <a:ext cx="3384475" cy="729420"/>
              </a:xfrm>
              <a:prstGeom prst="roundRect">
                <a:avLst/>
              </a:prstGeom>
              <a:blipFill>
                <a:blip r:embed="rId3"/>
                <a:stretch>
                  <a:fillRect l="-541" t="-833" b="-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168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CD112-A712-4E66-A988-9C373EE91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Connection between </a:t>
            </a:r>
            <a:r>
              <a:rPr lang="en-US" dirty="0"/>
              <a:t>µ and mean diameter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2105B2-EA95-4057-8EAA-E014D7757D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06257B-DB1A-418A-94AA-BFEC4A5288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t="9972" r="8377" b="3406"/>
          <a:stretch/>
        </p:blipFill>
        <p:spPr>
          <a:xfrm>
            <a:off x="623392" y="1241077"/>
            <a:ext cx="5544616" cy="4752528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9989A728-D3D8-499A-9CA4-990F89254ABB}"/>
              </a:ext>
            </a:extLst>
          </p:cNvPr>
          <p:cNvSpPr/>
          <p:nvPr/>
        </p:nvSpPr>
        <p:spPr bwMode="auto">
          <a:xfrm>
            <a:off x="6744072" y="1196752"/>
            <a:ext cx="4477292" cy="758180"/>
          </a:xfrm>
          <a:prstGeom prst="roundRect">
            <a:avLst>
              <a:gd name="adj" fmla="val 5674"/>
            </a:avLst>
          </a:prstGeom>
          <a:solidFill>
            <a:schemeClr val="bg2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en-A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Calculation of </a:t>
            </a:r>
            <a:r>
              <a:rPr lang="en-US" dirty="0"/>
              <a:t>µ (shape parameter) in the model depends on the mean diameter </a:t>
            </a: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715FAF74-FD5D-46F8-897C-2E5EAD85F0DD}"/>
              </a:ext>
            </a:extLst>
          </p:cNvPr>
          <p:cNvSpPr/>
          <p:nvPr/>
        </p:nvSpPr>
        <p:spPr bwMode="auto">
          <a:xfrm>
            <a:off x="6803284" y="3213940"/>
            <a:ext cx="4418080" cy="730915"/>
          </a:xfrm>
          <a:prstGeom prst="roundRect">
            <a:avLst>
              <a:gd name="adj" fmla="val 10164"/>
            </a:avLst>
          </a:prstGeom>
          <a:solidFill>
            <a:schemeClr val="bg2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/>
              <a:t>for larger droplets the distribution should shift to a exponential size distribution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C43E6C-6C64-4222-BF04-92840BFF8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4"/>
          <a:stretch/>
        </p:blipFill>
        <p:spPr>
          <a:xfrm>
            <a:off x="6744072" y="2023251"/>
            <a:ext cx="4536504" cy="901939"/>
          </a:xfrm>
          <a:prstGeom prst="rect">
            <a:avLst/>
          </a:prstGeom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289CB710-FD5F-449E-84F2-B7143C10F1B2}"/>
              </a:ext>
            </a:extLst>
          </p:cNvPr>
          <p:cNvSpPr/>
          <p:nvPr/>
        </p:nvSpPr>
        <p:spPr bwMode="auto">
          <a:xfrm>
            <a:off x="6803284" y="4123993"/>
            <a:ext cx="4418080" cy="2113319"/>
          </a:xfrm>
          <a:prstGeom prst="roundRect">
            <a:avLst>
              <a:gd name="adj" fmla="val 3580"/>
            </a:avLst>
          </a:prstGeom>
          <a:solidFill>
            <a:schemeClr val="bg2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GB" dirty="0"/>
              <a:t>value for very small particles set to 7 in the default setting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</a:pPr>
            <a:r>
              <a:rPr lang="en-GB" dirty="0"/>
              <a:t>at the beginning RUC had produced too-little drizzle ⟶ changed to 0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</a:pPr>
            <a:r>
              <a:rPr lang="en-GB" dirty="0"/>
              <a:t>forecasting of drizzle in the RUC has improved ⟶ could be set to a higher value or back to the original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1AA3CAC4-7D0D-42CF-BC66-8D9E3A05B02A}"/>
                  </a:ext>
                </a:extLst>
              </p:cNvPr>
              <p:cNvSpPr txBox="1"/>
              <p:nvPr/>
            </p:nvSpPr>
            <p:spPr>
              <a:xfrm>
                <a:off x="8544272" y="116632"/>
                <a:ext cx="3384475" cy="729420"/>
              </a:xfrm>
              <a:prstGeom prst="round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b="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Gamma-Size-Distribution: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µ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1AA3CAC4-7D0D-42CF-BC66-8D9E3A05B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4272" y="116632"/>
                <a:ext cx="3384475" cy="729420"/>
              </a:xfrm>
              <a:prstGeom prst="roundRect">
                <a:avLst/>
              </a:prstGeom>
              <a:blipFill>
                <a:blip r:embed="rId4"/>
                <a:stretch>
                  <a:fillRect l="-541" t="-833" b="-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B8399414-AE3F-4028-9776-2A7FAEB9AEFD}"/>
                  </a:ext>
                </a:extLst>
              </p:cNvPr>
              <p:cNvSpPr txBox="1"/>
              <p:nvPr/>
            </p:nvSpPr>
            <p:spPr>
              <a:xfrm>
                <a:off x="9624392" y="2816584"/>
                <a:ext cx="1584176" cy="324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=1.1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B8399414-AE3F-4028-9776-2A7FAEB9A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392" y="2816584"/>
                <a:ext cx="1584176" cy="3243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3230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1D2034-89C1-4CB6-A85E-213F9899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further work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D0191E-0B4F-4846-8522-D03BB1C64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+mj-lt"/>
                <a:cs typeface="Calibri" panose="020F0502020204030204" pitchFamily="34" charset="0"/>
              </a:rPr>
              <a:t>mass weighted mean diameter is significantly underestimated </a:t>
            </a:r>
            <a:r>
              <a:rPr lang="de-DE" dirty="0"/>
              <a:t>⟶</a:t>
            </a:r>
            <a:r>
              <a:rPr lang="en-GB" dirty="0">
                <a:latin typeface="+mj-lt"/>
                <a:cs typeface="Calibri" panose="020F0502020204030204" pitchFamily="34" charset="0"/>
              </a:rPr>
              <a:t> median = maximum of the distribution </a:t>
            </a:r>
            <a:r>
              <a:rPr lang="de-DE" dirty="0"/>
              <a:t>⟶</a:t>
            </a:r>
            <a:r>
              <a:rPr lang="en-GB" dirty="0">
                <a:latin typeface="+mj-lt"/>
                <a:cs typeface="Calibri" panose="020F0502020204030204" pitchFamily="34" charset="0"/>
              </a:rPr>
              <a:t> distribution has to be shifted to higher particle sizes</a:t>
            </a:r>
          </a:p>
          <a:p>
            <a:endParaRPr lang="en-GB" sz="1000" dirty="0">
              <a:latin typeface="+mj-lt"/>
              <a:cs typeface="Calibri" panose="020F0502020204030204" pitchFamily="34" charset="0"/>
            </a:endParaRPr>
          </a:p>
          <a:p>
            <a:r>
              <a:rPr lang="en-GB" dirty="0">
                <a:latin typeface="+mj-lt"/>
                <a:cs typeface="Calibri" panose="020F0502020204030204" pitchFamily="34" charset="0"/>
              </a:rPr>
              <a:t>adjust the connection of the µ and particle mean diameter in the model</a:t>
            </a:r>
          </a:p>
          <a:p>
            <a:endParaRPr lang="en-GB" sz="1000" dirty="0">
              <a:latin typeface="+mj-lt"/>
              <a:cs typeface="Calibri" panose="020F0502020204030204" pitchFamily="34" charset="0"/>
            </a:endParaRPr>
          </a:p>
          <a:p>
            <a:r>
              <a:rPr lang="en-US" dirty="0">
                <a:latin typeface="+mj-lt"/>
                <a:cs typeface="Calibri" panose="020F0502020204030204" pitchFamily="34" charset="0"/>
              </a:rPr>
              <a:t>find a new fitting for µ -</a:t>
            </a:r>
            <a:r>
              <a:rPr lang="en-US" dirty="0"/>
              <a:t> λ – dependence </a:t>
            </a:r>
            <a:r>
              <a:rPr lang="en-GB" dirty="0"/>
              <a:t>⟶ try it in the model</a:t>
            </a:r>
          </a:p>
          <a:p>
            <a:endParaRPr lang="en-GB" sz="1000" dirty="0">
              <a:latin typeface="+mj-lt"/>
              <a:cs typeface="Calibri" panose="020F0502020204030204" pitchFamily="34" charset="0"/>
            </a:endParaRPr>
          </a:p>
          <a:p>
            <a:r>
              <a:rPr lang="en-US" dirty="0">
                <a:latin typeface="+mj-lt"/>
                <a:cs typeface="Calibri" panose="020F0502020204030204" pitchFamily="34" charset="0"/>
              </a:rPr>
              <a:t>include parameters in the area of the observations statistically </a:t>
            </a:r>
            <a:br>
              <a:rPr lang="en-US" dirty="0">
                <a:latin typeface="+mj-lt"/>
                <a:cs typeface="Calibri" panose="020F0502020204030204" pitchFamily="34" charset="0"/>
              </a:rPr>
            </a:br>
            <a:r>
              <a:rPr lang="en-US" dirty="0">
                <a:latin typeface="+mj-lt"/>
                <a:cs typeface="Calibri" panose="020F0502020204030204" pitchFamily="34" charset="0"/>
              </a:rPr>
              <a:t>⟶ not just the maximum value</a:t>
            </a:r>
          </a:p>
          <a:p>
            <a:endParaRPr lang="en-US" sz="1050" dirty="0">
              <a:latin typeface="+mj-lt"/>
              <a:cs typeface="Calibri" panose="020F0502020204030204" pitchFamily="34" charset="0"/>
            </a:endParaRPr>
          </a:p>
          <a:p>
            <a:r>
              <a:rPr lang="en-GB" dirty="0">
                <a:latin typeface="+mj-lt"/>
                <a:cs typeface="Calibri" panose="020F0502020204030204" pitchFamily="34" charset="0"/>
              </a:rPr>
              <a:t>recalculate the forecasts for he case days: </a:t>
            </a:r>
          </a:p>
          <a:p>
            <a:pPr lvl="1"/>
            <a:r>
              <a:rPr lang="en-US" dirty="0">
                <a:latin typeface="+mj-lt"/>
                <a:cs typeface="Calibri" panose="020F0502020204030204" pitchFamily="34" charset="0"/>
              </a:rPr>
              <a:t>direct temporal comparisons possible, temporal </a:t>
            </a:r>
            <a:br>
              <a:rPr lang="en-US" dirty="0">
                <a:latin typeface="+mj-lt"/>
                <a:cs typeface="Calibri" panose="020F0502020204030204" pitchFamily="34" charset="0"/>
              </a:rPr>
            </a:br>
            <a:r>
              <a:rPr lang="en-US" dirty="0">
                <a:latin typeface="+mj-lt"/>
                <a:cs typeface="Calibri" panose="020F0502020204030204" pitchFamily="34" charset="0"/>
              </a:rPr>
              <a:t>aspect can be examined (are we too early/too late/just right) </a:t>
            </a:r>
          </a:p>
          <a:p>
            <a:pPr lvl="1"/>
            <a:r>
              <a:rPr lang="en-US" dirty="0">
                <a:latin typeface="+mj-lt"/>
                <a:cs typeface="Calibri" panose="020F0502020204030204" pitchFamily="34" charset="0"/>
              </a:rPr>
              <a:t>comparison of rain rate possible</a:t>
            </a:r>
            <a:endParaRPr lang="en-GB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C5347B-591D-4C42-89B2-9C57384C26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A77A2F6-C8F2-46F0-A887-0D70C700DE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736" y="3065625"/>
            <a:ext cx="408732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48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C5F5C70-C9A0-43B7-AA04-98B78D38FF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4" t="9866" r="15576" b="8574"/>
          <a:stretch/>
        </p:blipFill>
        <p:spPr>
          <a:xfrm>
            <a:off x="0" y="1052736"/>
            <a:ext cx="5623022" cy="410445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7949110-957C-48F6-B66F-57C441E4FB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9" t="7732" r="17824" b="48956"/>
          <a:stretch/>
        </p:blipFill>
        <p:spPr>
          <a:xfrm>
            <a:off x="0" y="4034681"/>
            <a:ext cx="8938727" cy="2376264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17D573-28EA-4F57-8269-A720BAB854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8" name="Inhaltsplatzhalter 5">
            <a:extLst>
              <a:ext uri="{FF2B5EF4-FFF2-40B4-BE49-F238E27FC236}">
                <a16:creationId xmlns:a16="http://schemas.microsoft.com/office/drawing/2014/main" id="{6177E36C-DBE6-40CA-8DC4-11A6A1528D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04" r="12757" b="47220"/>
          <a:stretch/>
        </p:blipFill>
        <p:spPr>
          <a:xfrm>
            <a:off x="3431704" y="984821"/>
            <a:ext cx="8770192" cy="222815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95B6DDB-C5E1-49A0-9BF9-D0E4AAD52E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8532" r="15000" b="41600"/>
          <a:stretch/>
        </p:blipFill>
        <p:spPr>
          <a:xfrm>
            <a:off x="5698545" y="3356992"/>
            <a:ext cx="6427827" cy="288000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2D9643D-5F83-4E71-8177-19E02DA5ADA8}"/>
              </a:ext>
            </a:extLst>
          </p:cNvPr>
          <p:cNvSpPr/>
          <p:nvPr/>
        </p:nvSpPr>
        <p:spPr bwMode="auto">
          <a:xfrm>
            <a:off x="129232" y="967922"/>
            <a:ext cx="12072664" cy="5426124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itel 9">
            <a:extLst>
              <a:ext uri="{FF2B5EF4-FFF2-40B4-BE49-F238E27FC236}">
                <a16:creationId xmlns:a16="http://schemas.microsoft.com/office/drawing/2014/main" id="{C84A457E-A9D2-40F7-AD8F-AA03A7108E72}"/>
              </a:ext>
            </a:extLst>
          </p:cNvPr>
          <p:cNvSpPr txBox="1">
            <a:spLocks/>
          </p:cNvSpPr>
          <p:nvPr/>
        </p:nvSpPr>
        <p:spPr>
          <a:xfrm>
            <a:off x="479376" y="3284984"/>
            <a:ext cx="10225136" cy="792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08000" tIns="108000" rIns="144000" bIns="10800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4000" kern="0" dirty="0">
                <a:latin typeface="72 Black" panose="020B0A04030603020204" pitchFamily="34" charset="0"/>
                <a:cs typeface="72 Black" panose="020B0A04030603020204" pitchFamily="34" charset="0"/>
              </a:rPr>
              <a:t>Thanks for listening!</a:t>
            </a:r>
            <a:endParaRPr lang="en-GB" altLang="de-DE" sz="3200" kern="0" dirty="0"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68291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6CCD59-5EE7-4F6C-8DCD-14166FB29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between µ and λ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D2C628-CE2A-4D03-8ED5-7F5007A41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EBA1FB1-69EB-477A-808F-EDD8631FA997}"/>
              </a:ext>
            </a:extLst>
          </p:cNvPr>
          <p:cNvSpPr txBox="1"/>
          <p:nvPr/>
        </p:nvSpPr>
        <p:spPr>
          <a:xfrm>
            <a:off x="431880" y="5446965"/>
            <a:ext cx="5520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µ is the shape parameter </a:t>
            </a:r>
            <a:r>
              <a:rPr lang="de-DE" dirty="0"/>
              <a:t>⟶</a:t>
            </a:r>
            <a:r>
              <a:rPr lang="en-US" dirty="0"/>
              <a:t> width of the distribution</a:t>
            </a:r>
            <a:br>
              <a:rPr lang="en-US" dirty="0"/>
            </a:br>
            <a:r>
              <a:rPr lang="el-GR" dirty="0"/>
              <a:t>λ</a:t>
            </a:r>
            <a:r>
              <a:rPr lang="de-DE" dirty="0"/>
              <a:t> </a:t>
            </a:r>
            <a:r>
              <a:rPr lang="en-AU" dirty="0"/>
              <a:t>describes the slopes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A20801C-BAAC-48C9-8F22-AE981DF347AB}"/>
              </a:ext>
            </a:extLst>
          </p:cNvPr>
          <p:cNvSpPr txBox="1"/>
          <p:nvPr/>
        </p:nvSpPr>
        <p:spPr>
          <a:xfrm>
            <a:off x="6744072" y="5445224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DWD mainly used to determine rainfall rates from radar measurements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2656836D-914C-4B7E-9164-87FE1630F37F}"/>
              </a:ext>
            </a:extLst>
          </p:cNvPr>
          <p:cNvCxnSpPr/>
          <p:nvPr/>
        </p:nvCxnSpPr>
        <p:spPr bwMode="auto">
          <a:xfrm>
            <a:off x="5639440" y="5877272"/>
            <a:ext cx="96061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C73CAE96-AD4E-48AB-A7EA-749754FE3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355" y="1231486"/>
            <a:ext cx="4122269" cy="4032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885E992-2F64-4E87-8920-91DF16FE9EC0}"/>
              </a:ext>
            </a:extLst>
          </p:cNvPr>
          <p:cNvSpPr txBox="1"/>
          <p:nvPr/>
        </p:nvSpPr>
        <p:spPr>
          <a:xfrm>
            <a:off x="8030592" y="908720"/>
            <a:ext cx="315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Comparison with literature: </a:t>
            </a:r>
            <a:br>
              <a:rPr lang="en-AU" dirty="0"/>
            </a:br>
            <a:r>
              <a:rPr lang="en-AU" dirty="0">
                <a:solidFill>
                  <a:schemeClr val="bg1">
                    <a:lumMod val="65000"/>
                  </a:schemeClr>
                </a:solidFill>
              </a:rPr>
              <a:t>from </a:t>
            </a:r>
            <a:r>
              <a:rPr lang="en-AU" dirty="0" err="1">
                <a:solidFill>
                  <a:schemeClr val="bg1">
                    <a:lumMod val="65000"/>
                  </a:schemeClr>
                </a:solidFill>
              </a:rPr>
              <a:t>J.Lee</a:t>
            </a:r>
            <a:r>
              <a:rPr lang="en-AU" dirty="0">
                <a:solidFill>
                  <a:schemeClr val="bg1">
                    <a:lumMod val="65000"/>
                  </a:schemeClr>
                </a:solidFill>
              </a:rPr>
              <a:t> et al., 2022</a:t>
            </a:r>
          </a:p>
        </p:txBody>
      </p:sp>
      <p:pic>
        <p:nvPicPr>
          <p:cNvPr id="15" name="Inhaltsplatzhalter 5">
            <a:extLst>
              <a:ext uri="{FF2B5EF4-FFF2-40B4-BE49-F238E27FC236}">
                <a16:creationId xmlns:a16="http://schemas.microsoft.com/office/drawing/2014/main" id="{F84BDD1C-DA80-4369-BB4C-D5B4932CE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t="9735" r="7864" b="1921"/>
          <a:stretch/>
        </p:blipFill>
        <p:spPr>
          <a:xfrm>
            <a:off x="479376" y="1052736"/>
            <a:ext cx="4140000" cy="4140000"/>
          </a:xfr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93BF1D5-C400-41D7-9360-052149FDA12C}"/>
              </a:ext>
            </a:extLst>
          </p:cNvPr>
          <p:cNvSpPr/>
          <p:nvPr/>
        </p:nvSpPr>
        <p:spPr bwMode="auto">
          <a:xfrm>
            <a:off x="4918280" y="1199246"/>
            <a:ext cx="2355440" cy="2157735"/>
          </a:xfrm>
          <a:prstGeom prst="roundRect">
            <a:avLst>
              <a:gd name="adj" fmla="val 5674"/>
            </a:avLst>
          </a:prstGeom>
          <a:solidFill>
            <a:schemeClr val="bg2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Completely different shape of the model curve</a:t>
            </a:r>
          </a:p>
          <a:p>
            <a:pPr marL="273050" indent="-273050" eaLnBrk="0" hangingPunct="0">
              <a:buFont typeface="Wingdings" panose="05000000000000000000" pitchFamily="2" charset="2"/>
              <a:buChar char="Ø"/>
            </a:pPr>
            <a:r>
              <a:rPr lang="en-US" dirty="0"/>
              <a:t>µ increases faster that λ</a:t>
            </a:r>
          </a:p>
          <a:p>
            <a:pPr marL="273050" indent="-273050" eaLnBrk="0" hangingPunct="0">
              <a:buFont typeface="Wingdings" panose="05000000000000000000" pitchFamily="2" charset="2"/>
              <a:buChar char="Ø"/>
            </a:pPr>
            <a:r>
              <a:rPr lang="en-US" dirty="0"/>
              <a:t>should be the other way round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15AE47E4-5892-4CB7-BB44-00EA3AEC3A52}"/>
              </a:ext>
            </a:extLst>
          </p:cNvPr>
          <p:cNvSpPr/>
          <p:nvPr/>
        </p:nvSpPr>
        <p:spPr bwMode="auto">
          <a:xfrm>
            <a:off x="4918280" y="3791771"/>
            <a:ext cx="2355440" cy="1008122"/>
          </a:xfrm>
          <a:prstGeom prst="roundRect">
            <a:avLst>
              <a:gd name="adj" fmla="val 10164"/>
            </a:avLst>
          </a:prstGeom>
          <a:solidFill>
            <a:schemeClr val="bg2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/>
              <a:t>a</a:t>
            </a: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lso different from findings in the literature</a:t>
            </a:r>
          </a:p>
        </p:txBody>
      </p:sp>
    </p:spTree>
    <p:extLst>
      <p:ext uri="{BB962C8B-B14F-4D97-AF65-F5344CB8AC3E}">
        <p14:creationId xmlns:p14="http://schemas.microsoft.com/office/powerpoint/2010/main" val="243778298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E4192C-E59D-4EDD-A823-7DF818FB9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DBCC73-368B-4C8A-879B-21D4A3240F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BB4AA2-F725-447E-ACDF-535988F0A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extreme rain rates in the ICON-D2 are often too high</a:t>
            </a:r>
          </a:p>
          <a:p>
            <a:pPr lvl="1"/>
            <a:r>
              <a:rPr lang="en-GB" dirty="0"/>
              <a:t>one moment scheme</a:t>
            </a:r>
          </a:p>
          <a:p>
            <a:pPr lvl="1"/>
            <a:endParaRPr lang="en-GB" sz="900" dirty="0"/>
          </a:p>
          <a:p>
            <a:r>
              <a:rPr lang="en-GB" dirty="0"/>
              <a:t>extreme rain rates in the RUC sometimes too low </a:t>
            </a:r>
          </a:p>
          <a:p>
            <a:pPr lvl="1"/>
            <a:r>
              <a:rPr lang="en-GB" dirty="0"/>
              <a:t>2 moment scheme ⟶ more detailed ⟶ but still not perfect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357187" lvl="1" indent="0">
              <a:buNone/>
            </a:pPr>
            <a:endParaRPr lang="en-GB" dirty="0"/>
          </a:p>
          <a:p>
            <a:r>
              <a:rPr lang="en-GB" dirty="0"/>
              <a:t>DWD has a large measuring network with different instruments</a:t>
            </a:r>
          </a:p>
          <a:p>
            <a:pPr lvl="1" indent="-334963"/>
            <a:r>
              <a:rPr lang="en-GB" dirty="0"/>
              <a:t>more that 150 stations with a </a:t>
            </a:r>
            <a:r>
              <a:rPr lang="en-GB" dirty="0" err="1"/>
              <a:t>disdrometer</a:t>
            </a:r>
            <a:r>
              <a:rPr lang="en-GB" dirty="0"/>
              <a:t> additional to the conventional precipitation instruments</a:t>
            </a:r>
          </a:p>
          <a:p>
            <a:pPr lvl="1"/>
            <a:r>
              <a:rPr lang="en-GB" dirty="0"/>
              <a:t>provide information about size and fall speed ⟶ stored but </a:t>
            </a:r>
            <a:r>
              <a:rPr lang="en-GB" u="sng" dirty="0"/>
              <a:t>not used</a:t>
            </a:r>
            <a:r>
              <a:rPr lang="en-GB" dirty="0"/>
              <a:t> at the moment within DWD</a:t>
            </a:r>
          </a:p>
          <a:p>
            <a:pPr lvl="1" indent="-334963"/>
            <a:r>
              <a:rPr lang="en-GB" dirty="0"/>
              <a:t>this information can help to improve the microphysical parameterisation (we start with rain)</a:t>
            </a:r>
          </a:p>
          <a:p>
            <a:pPr lvl="1" indent="-334963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33624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29811-A6C2-4AE6-8D10-259CFD522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Disdrometer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7C545B-3AE9-48A8-A9CC-A8BE7075A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199382"/>
            <a:ext cx="7225133" cy="3021706"/>
          </a:xfrm>
        </p:spPr>
        <p:txBody>
          <a:bodyPr/>
          <a:lstStyle/>
          <a:p>
            <a:r>
              <a:rPr lang="en-US" dirty="0"/>
              <a:t>measuring device that determines the size, falling speed and number of drops by means of a laser </a:t>
            </a:r>
          </a:p>
          <a:p>
            <a:r>
              <a:rPr lang="en-US" dirty="0"/>
              <a:t>measurements output in 1-minute intervals; </a:t>
            </a:r>
            <a:r>
              <a:rPr lang="de-DE" dirty="0"/>
              <a:t>0.16mm ⟶ 8mm </a:t>
            </a:r>
          </a:p>
          <a:p>
            <a:r>
              <a:rPr lang="en-GB" dirty="0"/>
              <a:t>precipitation type can be determined</a:t>
            </a:r>
          </a:p>
          <a:p>
            <a:r>
              <a:rPr lang="en-GB" dirty="0"/>
              <a:t>28 days selected from 2024 (only rain):</a:t>
            </a:r>
          </a:p>
          <a:p>
            <a:pPr lvl="1"/>
            <a:r>
              <a:rPr lang="en-GB" dirty="0"/>
              <a:t>May – September ⟶ summer period</a:t>
            </a:r>
          </a:p>
          <a:p>
            <a:pPr lvl="1" indent="-334963"/>
            <a:r>
              <a:rPr lang="en-GB" dirty="0"/>
              <a:t>days marked as days with </a:t>
            </a:r>
            <a:r>
              <a:rPr lang="en-GB" i="1" dirty="0"/>
              <a:t>permanent precipitation</a:t>
            </a:r>
          </a:p>
          <a:p>
            <a:pPr lvl="1" indent="-334963"/>
            <a:r>
              <a:rPr lang="en-GB" dirty="0"/>
              <a:t>includes stratiform, convective and mixed precipitation types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16E7EC-8DF5-46C7-9748-CCFC9D0032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ABD3094-CECE-43AC-9D1A-9FF00342B2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/>
          <a:stretch/>
        </p:blipFill>
        <p:spPr>
          <a:xfrm>
            <a:off x="8112125" y="1218344"/>
            <a:ext cx="3600450" cy="194749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86F94FE-8776-43CF-95B9-79E336F72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3" t="5923" b="1"/>
          <a:stretch/>
        </p:blipFill>
        <p:spPr>
          <a:xfrm>
            <a:off x="479425" y="4365104"/>
            <a:ext cx="6858288" cy="1386006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4290CEDF-1810-4451-A76E-7BDB0656ED43}"/>
              </a:ext>
            </a:extLst>
          </p:cNvPr>
          <p:cNvSpPr/>
          <p:nvPr/>
        </p:nvSpPr>
        <p:spPr bwMode="auto">
          <a:xfrm>
            <a:off x="7752184" y="3429000"/>
            <a:ext cx="3960000" cy="1584000"/>
          </a:xfrm>
          <a:prstGeom prst="roundRect">
            <a:avLst>
              <a:gd name="adj" fmla="val 1053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b="1" dirty="0"/>
              <a:t>Preparation of the observations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/>
              <a:t>averaged</a:t>
            </a:r>
            <a:r>
              <a:rPr lang="de-DE" dirty="0"/>
              <a:t> </a:t>
            </a:r>
            <a:r>
              <a:rPr lang="en-AU" dirty="0"/>
              <a:t>data over 10 minutes to </a:t>
            </a:r>
            <a:r>
              <a:rPr lang="en-US" dirty="0"/>
              <a:t>minimize measurement errors</a:t>
            </a:r>
          </a:p>
          <a:p>
            <a:pPr marL="179388" indent="-179388">
              <a:buFont typeface="Arial" panose="020B0604020202020204" pitchFamily="34" charset="0"/>
              <a:buChar char="•"/>
              <a:tabLst>
                <a:tab pos="625475" algn="l"/>
              </a:tabLst>
            </a:pPr>
            <a:r>
              <a:rPr lang="en-US" dirty="0"/>
              <a:t>dominant precipitation type: rain</a:t>
            </a:r>
          </a:p>
          <a:p>
            <a:pPr marL="179388" indent="-179388">
              <a:buFont typeface="Arial" panose="020B0604020202020204" pitchFamily="34" charset="0"/>
              <a:buChar char="•"/>
              <a:tabLst>
                <a:tab pos="625475" algn="l"/>
              </a:tabLst>
            </a:pPr>
            <a:r>
              <a:rPr lang="en-US" dirty="0"/>
              <a:t>50’000 measurements to evaluate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C918345C-2A71-4FA3-8DDF-D5B98786EDD0}"/>
                  </a:ext>
                </a:extLst>
              </p:cNvPr>
              <p:cNvSpPr txBox="1"/>
              <p:nvPr/>
            </p:nvSpPr>
            <p:spPr>
              <a:xfrm>
                <a:off x="8328100" y="5368458"/>
                <a:ext cx="3384475" cy="729420"/>
              </a:xfrm>
              <a:prstGeom prst="round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b="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Gamma-Size-Distribution: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µ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C918345C-2A71-4FA3-8DDF-D5B98786E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8100" y="5368458"/>
                <a:ext cx="3384475" cy="729420"/>
              </a:xfrm>
              <a:prstGeom prst="roundRect">
                <a:avLst/>
              </a:prstGeom>
              <a:blipFill>
                <a:blip r:embed="rId4"/>
                <a:stretch>
                  <a:fillRect l="-360" t="-840" b="-33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hteck 7">
            <a:extLst>
              <a:ext uri="{FF2B5EF4-FFF2-40B4-BE49-F238E27FC236}">
                <a16:creationId xmlns:a16="http://schemas.microsoft.com/office/drawing/2014/main" id="{DC401BDE-6C01-4101-B3CC-894D2F4C2687}"/>
              </a:ext>
            </a:extLst>
          </p:cNvPr>
          <p:cNvSpPr/>
          <p:nvPr/>
        </p:nvSpPr>
        <p:spPr bwMode="auto">
          <a:xfrm>
            <a:off x="623392" y="4292611"/>
            <a:ext cx="2016224" cy="3605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700" dirty="0"/>
              <a:t>Precipitation type</a:t>
            </a:r>
            <a:endParaRPr kumimoji="0" lang="en-GB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B2DCBCD-F4FC-458C-9EF4-C48362F3E15F}"/>
              </a:ext>
            </a:extLst>
          </p:cNvPr>
          <p:cNvSpPr/>
          <p:nvPr/>
        </p:nvSpPr>
        <p:spPr bwMode="auto">
          <a:xfrm>
            <a:off x="623392" y="5007933"/>
            <a:ext cx="2016224" cy="28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700" dirty="0"/>
              <a:t>Continuous rain</a:t>
            </a:r>
            <a:endParaRPr kumimoji="0" lang="en-GB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7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8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95D8C2-A5FC-4B55-9414-D9F30D306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32656"/>
            <a:ext cx="11137900" cy="431800"/>
          </a:xfrm>
        </p:spPr>
        <p:txBody>
          <a:bodyPr/>
          <a:lstStyle/>
          <a:p>
            <a:r>
              <a:rPr lang="en-AU" dirty="0"/>
              <a:t>Plausibility check of the Gamma-size-distribution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F59354-DEE2-492E-8F98-B0C88FE86A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EEE72661-AA88-440B-961C-6E928BD1D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t="10665" r="8546"/>
          <a:stretch/>
        </p:blipFill>
        <p:spPr>
          <a:xfrm>
            <a:off x="679725" y="1089312"/>
            <a:ext cx="6712419" cy="5148000"/>
          </a:xfr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3962137-8B68-46FF-A1B5-85A907DA3475}"/>
              </a:ext>
            </a:extLst>
          </p:cNvPr>
          <p:cNvSpPr/>
          <p:nvPr/>
        </p:nvSpPr>
        <p:spPr bwMode="auto">
          <a:xfrm>
            <a:off x="7824191" y="1376375"/>
            <a:ext cx="3688083" cy="1800200"/>
          </a:xfrm>
          <a:prstGeom prst="roundRect">
            <a:avLst>
              <a:gd name="adj" fmla="val 1219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ts val="2500"/>
              </a:lnSpc>
            </a:pPr>
            <a:r>
              <a:rPr lang="en-US" dirty="0"/>
              <a:t>rain rate determined from the measured distribution (particles per size and velocity bin) and from the calculated gamma-size-distribution match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17EE6104-F6FD-4E9B-9E63-01A7A09A1E3B}"/>
              </a:ext>
            </a:extLst>
          </p:cNvPr>
          <p:cNvSpPr/>
          <p:nvPr/>
        </p:nvSpPr>
        <p:spPr bwMode="auto">
          <a:xfrm>
            <a:off x="8112224" y="4005064"/>
            <a:ext cx="3024000" cy="1476000"/>
          </a:xfrm>
          <a:prstGeom prst="roundRect">
            <a:avLst>
              <a:gd name="adj" fmla="val 1219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ts val="2500"/>
              </a:lnSpc>
            </a:pPr>
            <a:r>
              <a:rPr lang="en-US" dirty="0"/>
              <a:t>Gamma-size-distribution correct assumption for observations </a:t>
            </a:r>
            <a:br>
              <a:rPr lang="en-US" dirty="0"/>
            </a:br>
            <a:r>
              <a:rPr lang="de-DE" dirty="0"/>
              <a:t>⟶</a:t>
            </a:r>
            <a:r>
              <a:rPr lang="en-US" dirty="0"/>
              <a:t> can be used further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916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8AF672-E747-4696-BF84-8CE075BD5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ICON – RUC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9AC6BE-BB9E-4532-BD89-845753D98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6" y="1124745"/>
            <a:ext cx="11233150" cy="2304256"/>
          </a:xfrm>
        </p:spPr>
        <p:txBody>
          <a:bodyPr/>
          <a:lstStyle/>
          <a:p>
            <a:r>
              <a:rPr lang="en-GB" dirty="0"/>
              <a:t>Rapid Update Cycle (RUC) produces short term forecast with focus on convective (severe) storms</a:t>
            </a:r>
          </a:p>
          <a:p>
            <a:r>
              <a:rPr lang="en-GB" dirty="0"/>
              <a:t>produces every hour a new forecast with 14h lead time</a:t>
            </a:r>
          </a:p>
          <a:p>
            <a:r>
              <a:rPr lang="en-GB" dirty="0"/>
              <a:t>contains a 2-moment-microphysics scheme </a:t>
            </a:r>
            <a:r>
              <a:rPr lang="de-DE" dirty="0"/>
              <a:t>⟶</a:t>
            </a:r>
            <a:r>
              <a:rPr lang="en-GB" dirty="0"/>
              <a:t> includes information about mass and number of particles </a:t>
            </a:r>
            <a:br>
              <a:rPr lang="en-GB" dirty="0"/>
            </a:br>
            <a:r>
              <a:rPr lang="de-DE" dirty="0"/>
              <a:t>⟶</a:t>
            </a:r>
            <a:r>
              <a:rPr lang="en-GB" dirty="0"/>
              <a:t> follows a gamma size distribution </a:t>
            </a:r>
            <a:r>
              <a:rPr lang="de-DE" dirty="0"/>
              <a:t>⟶</a:t>
            </a:r>
            <a:r>
              <a:rPr lang="en-GB" dirty="0"/>
              <a:t> same assumption as in </a:t>
            </a:r>
            <a:r>
              <a:rPr lang="en-GB" dirty="0" err="1"/>
              <a:t>disdrometer</a:t>
            </a:r>
            <a:r>
              <a:rPr lang="en-GB" dirty="0"/>
              <a:t> measurements</a:t>
            </a:r>
          </a:p>
          <a:p>
            <a:r>
              <a:rPr lang="en-GB" dirty="0"/>
              <a:t>first guess data from assimilation cycle taken as model equivalent (+1h forecast)</a:t>
            </a:r>
            <a:r>
              <a:rPr lang="de-DE" dirty="0"/>
              <a:t>⟶</a:t>
            </a:r>
            <a:r>
              <a:rPr lang="en-GB" dirty="0"/>
              <a:t> temporal resolution 1h</a:t>
            </a:r>
          </a:p>
          <a:p>
            <a:pPr lvl="1"/>
            <a:r>
              <a:rPr lang="en-GB" dirty="0"/>
              <a:t>6UTC </a:t>
            </a:r>
            <a:r>
              <a:rPr lang="de-DE" dirty="0"/>
              <a:t>⟶</a:t>
            </a:r>
            <a:r>
              <a:rPr lang="en-GB" dirty="0"/>
              <a:t> 21 UTC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0E3148-86C4-4CF2-8596-2A22D0A334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033F68F-9003-475D-8FBB-6D8FC3E3E9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b="7863"/>
          <a:stretch/>
        </p:blipFill>
        <p:spPr>
          <a:xfrm>
            <a:off x="8256240" y="2934272"/>
            <a:ext cx="3887952" cy="337504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F79A467-E2E3-4863-AF14-F1CAF496D07E}"/>
              </a:ext>
            </a:extLst>
          </p:cNvPr>
          <p:cNvSpPr/>
          <p:nvPr/>
        </p:nvSpPr>
        <p:spPr bwMode="auto">
          <a:xfrm>
            <a:off x="479424" y="3429000"/>
            <a:ext cx="7920831" cy="25922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b="1" dirty="0"/>
              <a:t>Comparison</a:t>
            </a:r>
            <a:r>
              <a:rPr lang="en-GB" dirty="0"/>
              <a:t>:</a:t>
            </a:r>
          </a:p>
          <a:p>
            <a:pPr marL="336550" indent="-336550">
              <a:buFont typeface="+mj-lt"/>
              <a:buAutoNum type="romanUcPeriod"/>
            </a:pPr>
            <a:r>
              <a:rPr lang="en-GB" dirty="0"/>
              <a:t>measurements assigned in time </a:t>
            </a:r>
            <a:br>
              <a:rPr lang="en-GB" dirty="0"/>
            </a:br>
            <a:r>
              <a:rPr lang="de-DE" dirty="0"/>
              <a:t>⟶</a:t>
            </a:r>
            <a:r>
              <a:rPr lang="en-GB" dirty="0"/>
              <a:t> e.g. </a:t>
            </a:r>
            <a:r>
              <a:rPr lang="en-GB" dirty="0" err="1"/>
              <a:t>obs</a:t>
            </a:r>
            <a:r>
              <a:rPr lang="en-GB" dirty="0"/>
              <a:t> from 8:30 – 9:20 UTC </a:t>
            </a:r>
            <a:r>
              <a:rPr lang="de-DE" dirty="0"/>
              <a:t>⟶</a:t>
            </a:r>
            <a:r>
              <a:rPr lang="en-GB" dirty="0"/>
              <a:t> 9UTC model data</a:t>
            </a:r>
          </a:p>
          <a:p>
            <a:pPr marL="336550" indent="-336550">
              <a:buFont typeface="+mj-lt"/>
              <a:buAutoNum type="romanUcPeriod"/>
            </a:pPr>
            <a:r>
              <a:rPr lang="en-GB" dirty="0"/>
              <a:t>stations with measurements </a:t>
            </a:r>
            <a:r>
              <a:rPr lang="de-DE" dirty="0" err="1"/>
              <a:t>collected</a:t>
            </a:r>
            <a:r>
              <a:rPr lang="en-GB" dirty="0"/>
              <a:t> </a:t>
            </a:r>
            <a:r>
              <a:rPr lang="de-DE" dirty="0"/>
              <a:t>⟶</a:t>
            </a:r>
            <a:r>
              <a:rPr lang="en-GB" dirty="0"/>
              <a:t> each station only scored once </a:t>
            </a:r>
            <a:r>
              <a:rPr lang="de-DE" dirty="0"/>
              <a:t>⟶</a:t>
            </a:r>
            <a:r>
              <a:rPr lang="en-GB" dirty="0"/>
              <a:t> no directly comparison possible </a:t>
            </a:r>
            <a:r>
              <a:rPr lang="de-DE" dirty="0"/>
              <a:t>⟶</a:t>
            </a:r>
            <a:r>
              <a:rPr lang="en-GB" dirty="0"/>
              <a:t> distortion of the model statistics </a:t>
            </a:r>
          </a:p>
          <a:p>
            <a:pPr marL="336550" indent="-336550">
              <a:buFont typeface="+mj-lt"/>
              <a:buAutoNum type="romanUcPeriod"/>
            </a:pPr>
            <a:r>
              <a:rPr lang="en-US" dirty="0"/>
              <a:t>average and maximum specific mass of the rain determined within a radius of 15 km around the station </a:t>
            </a:r>
          </a:p>
          <a:p>
            <a:pPr marL="336550" indent="-336550">
              <a:buFont typeface="+mj-lt"/>
              <a:buAutoNum type="romanUcPeriod"/>
            </a:pPr>
            <a:r>
              <a:rPr lang="en-US" dirty="0"/>
              <a:t>calculated from this distribution specific parameters, rain rate and mass weighted diameter </a:t>
            </a:r>
            <a:r>
              <a:rPr lang="de-DE" dirty="0"/>
              <a:t>⟶</a:t>
            </a:r>
            <a:r>
              <a:rPr lang="en-US" dirty="0">
                <a:sym typeface="Wingdings" panose="05000000000000000000" pitchFamily="2" charset="2"/>
              </a:rPr>
              <a:t> 13700 model equivalents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5165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1B2E6B-6CCF-42F1-A996-76816A9FF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Rain-</a:t>
            </a:r>
            <a:r>
              <a:rPr lang="de-DE" dirty="0" err="1"/>
              <a:t>drop</a:t>
            </a:r>
            <a:r>
              <a:rPr lang="de-DE" dirty="0"/>
              <a:t>-size-distribution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E00C79-09E6-41EE-8979-36C55FDF78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385E8DD-424D-41F0-B1A7-A8008F1C52AD}"/>
              </a:ext>
            </a:extLst>
          </p:cNvPr>
          <p:cNvSpPr txBox="1"/>
          <p:nvPr/>
        </p:nvSpPr>
        <p:spPr>
          <a:xfrm>
            <a:off x="479425" y="1399312"/>
            <a:ext cx="3133282" cy="1914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AU" dirty="0"/>
              <a:t>By means of the mass and number concentration from the model </a:t>
            </a:r>
            <a:r>
              <a:rPr lang="en-AU" b="1" dirty="0"/>
              <a:t>particle size </a:t>
            </a:r>
            <a:r>
              <a:rPr lang="en-AU" dirty="0"/>
              <a:t>and </a:t>
            </a:r>
            <a:r>
              <a:rPr lang="en-AU" b="1" dirty="0"/>
              <a:t>gamma-size-distribution </a:t>
            </a:r>
            <a:r>
              <a:rPr lang="en-AU" dirty="0"/>
              <a:t>can be specified for each  grid point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F5761869-4699-4ADE-B6CC-B0D643846FA3}"/>
              </a:ext>
            </a:extLst>
          </p:cNvPr>
          <p:cNvCxnSpPr>
            <a:cxnSpLocks/>
          </p:cNvCxnSpPr>
          <p:nvPr/>
        </p:nvCxnSpPr>
        <p:spPr bwMode="auto">
          <a:xfrm>
            <a:off x="10272464" y="3039885"/>
            <a:ext cx="0" cy="58161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2D4B9B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6055CFFE-7EBA-4D5F-A3A5-51FFEB4002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7" r="7717"/>
          <a:stretch/>
        </p:blipFill>
        <p:spPr>
          <a:xfrm>
            <a:off x="3431704" y="1399312"/>
            <a:ext cx="5400597" cy="404255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FB99786-40EF-4654-B562-1651B652AF04}"/>
              </a:ext>
            </a:extLst>
          </p:cNvPr>
          <p:cNvSpPr txBox="1"/>
          <p:nvPr/>
        </p:nvSpPr>
        <p:spPr>
          <a:xfrm>
            <a:off x="8760296" y="1736257"/>
            <a:ext cx="331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Model size distributions show different distributions compared to observations, but similar rain rates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5B13FC2-00C6-47CB-A7EB-DB9AF7DDD878}"/>
              </a:ext>
            </a:extLst>
          </p:cNvPr>
          <p:cNvSpPr txBox="1"/>
          <p:nvPr/>
        </p:nvSpPr>
        <p:spPr>
          <a:xfrm>
            <a:off x="407368" y="3685928"/>
            <a:ext cx="3312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buFont typeface="Wingdings" panose="05000000000000000000" pitchFamily="2" charset="2"/>
              <a:buChar char="Ø"/>
            </a:pPr>
            <a:r>
              <a:rPr lang="en-AU" dirty="0"/>
              <a:t>observed size distributions with different rain rates (solid lines)</a:t>
            </a:r>
            <a:endParaRPr lang="en-AU" dirty="0">
              <a:latin typeface="+mj-lt"/>
            </a:endParaRPr>
          </a:p>
          <a:p>
            <a:pPr marL="549275" lvl="1" indent="-285750">
              <a:buFont typeface="Cambria" panose="02040503050406030204" pitchFamily="18" charset="0"/>
              <a:buChar char="↳"/>
            </a:pPr>
            <a:r>
              <a:rPr lang="en-AU" dirty="0">
                <a:solidFill>
                  <a:srgbClr val="287CB7"/>
                </a:solidFill>
                <a:latin typeface="+mj-lt"/>
              </a:rPr>
              <a:t>Station 10534:   7,4mm/h</a:t>
            </a:r>
          </a:p>
          <a:p>
            <a:pPr marL="549275" lvl="1" indent="-285750">
              <a:buFont typeface="Cambria" panose="02040503050406030204" pitchFamily="18" charset="0"/>
              <a:buChar char="↳"/>
            </a:pPr>
            <a:r>
              <a:rPr lang="en-AU" dirty="0">
                <a:solidFill>
                  <a:srgbClr val="FF7E0C"/>
                </a:solidFill>
                <a:latin typeface="+mj-lt"/>
              </a:rPr>
              <a:t>Station 10628: 0,43mm/h</a:t>
            </a:r>
          </a:p>
          <a:p>
            <a:pPr marL="549275" lvl="1" indent="-285750">
              <a:buFont typeface="Cambria" panose="02040503050406030204" pitchFamily="18" charset="0"/>
              <a:buChar char="↳"/>
            </a:pPr>
            <a:r>
              <a:rPr lang="en-AU" dirty="0">
                <a:solidFill>
                  <a:srgbClr val="43AA43"/>
                </a:solidFill>
                <a:latin typeface="+mj-lt"/>
              </a:rPr>
              <a:t>Station 10635: 17,7mm/h</a:t>
            </a:r>
          </a:p>
          <a:p>
            <a:pPr marL="549275" lvl="1" indent="-285750">
              <a:buFont typeface="Cambria" panose="02040503050406030204" pitchFamily="18" charset="0"/>
              <a:buChar char="↳"/>
            </a:pPr>
            <a:r>
              <a:rPr lang="en-AU" dirty="0">
                <a:solidFill>
                  <a:srgbClr val="FF0000"/>
                </a:solidFill>
                <a:latin typeface="+mj-lt"/>
              </a:rPr>
              <a:t>Station 10641: 1,0 mm/h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9B0900C-E5E7-43FE-B700-016E7B830568}"/>
              </a:ext>
            </a:extLst>
          </p:cNvPr>
          <p:cNvSpPr txBox="1"/>
          <p:nvPr/>
        </p:nvSpPr>
        <p:spPr>
          <a:xfrm>
            <a:off x="8796299" y="3656187"/>
            <a:ext cx="331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individual comparison of each measurement not useful; maybe for single specific cases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86983384-D47C-4CED-96C3-69458DA30659}"/>
              </a:ext>
            </a:extLst>
          </p:cNvPr>
          <p:cNvCxnSpPr>
            <a:cxnSpLocks/>
          </p:cNvCxnSpPr>
          <p:nvPr/>
        </p:nvCxnSpPr>
        <p:spPr bwMode="auto">
          <a:xfrm>
            <a:off x="10272464" y="4647589"/>
            <a:ext cx="0" cy="58161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2D4B9B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D0E20375-EEC6-4B60-ABD4-3D8FF2C803CE}"/>
              </a:ext>
            </a:extLst>
          </p:cNvPr>
          <p:cNvSpPr txBox="1"/>
          <p:nvPr/>
        </p:nvSpPr>
        <p:spPr>
          <a:xfrm>
            <a:off x="8879976" y="5354747"/>
            <a:ext cx="2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statistical evaluation for different parameters</a:t>
            </a:r>
          </a:p>
        </p:txBody>
      </p:sp>
    </p:spTree>
    <p:extLst>
      <p:ext uri="{BB962C8B-B14F-4D97-AF65-F5344CB8AC3E}">
        <p14:creationId xmlns:p14="http://schemas.microsoft.com/office/powerpoint/2010/main" val="1287757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12" grpId="0"/>
      <p:bldP spid="1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E778C5-E1FE-41ED-8D9E-B15955BC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 rain content (maximum of </a:t>
            </a:r>
            <a:r>
              <a:rPr lang="en-GB" dirty="0" err="1"/>
              <a:t>qr</a:t>
            </a:r>
            <a:r>
              <a:rPr lang="en-GB" dirty="0"/>
              <a:t>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C013EC-F6A2-4316-8A61-AF5588664F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1E73F234-DC95-46DA-99F6-6DFF2DA34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2" y="980728"/>
            <a:ext cx="11137900" cy="4856813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2298044-9B17-4F84-8BCD-A35FC1FFBE6B}"/>
              </a:ext>
            </a:extLst>
          </p:cNvPr>
          <p:cNvSpPr txBox="1"/>
          <p:nvPr/>
        </p:nvSpPr>
        <p:spPr>
          <a:xfrm>
            <a:off x="10287695" y="112474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59ADC"/>
                </a:solidFill>
              </a:rPr>
              <a:t>Model</a:t>
            </a:r>
            <a:r>
              <a:rPr lang="en-GB" dirty="0"/>
              <a:t>, </a:t>
            </a:r>
            <a:r>
              <a:rPr lang="en-GB" dirty="0" err="1">
                <a:solidFill>
                  <a:srgbClr val="E8735E"/>
                </a:solidFill>
              </a:rPr>
              <a:t>Obs</a:t>
            </a:r>
            <a:endParaRPr lang="en-GB" dirty="0">
              <a:solidFill>
                <a:srgbClr val="E8735E"/>
              </a:solidFill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BE92D527-8CBF-4D43-97F6-B6CF192B29C8}"/>
              </a:ext>
            </a:extLst>
          </p:cNvPr>
          <p:cNvSpPr/>
          <p:nvPr/>
        </p:nvSpPr>
        <p:spPr bwMode="auto">
          <a:xfrm>
            <a:off x="479376" y="5637600"/>
            <a:ext cx="5688632" cy="648000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GB" dirty="0"/>
              <a:t>model values higher ⟶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maximum of a precipitation area does not always pass the station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6190455B-AC52-446E-B35B-94F3DE4BFBAC}"/>
              </a:ext>
            </a:extLst>
          </p:cNvPr>
          <p:cNvSpPr/>
          <p:nvPr/>
        </p:nvSpPr>
        <p:spPr bwMode="auto">
          <a:xfrm>
            <a:off x="7752184" y="5723735"/>
            <a:ext cx="3168452" cy="421703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AU" dirty="0"/>
              <a:t>more fluctuation in the model</a:t>
            </a:r>
            <a:endParaRPr kumimoji="0" lang="en-A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3509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DE4C9-B4C8-4378-B9F8-F420BCA0B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 rain content (mean </a:t>
            </a:r>
            <a:r>
              <a:rPr lang="en-GB" dirty="0" err="1"/>
              <a:t>qr</a:t>
            </a:r>
            <a:r>
              <a:rPr lang="en-GB" dirty="0"/>
              <a:t>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606E6BE-4CA5-4EF4-8FA5-50F79F6556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4FBFCC11-8CE8-47FA-BC22-DEAEE8F2A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980728"/>
            <a:ext cx="11137900" cy="4856813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DB7F873-3C10-4366-A648-04C18335C4D7}"/>
              </a:ext>
            </a:extLst>
          </p:cNvPr>
          <p:cNvSpPr txBox="1"/>
          <p:nvPr/>
        </p:nvSpPr>
        <p:spPr>
          <a:xfrm>
            <a:off x="10287695" y="112474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59ADC"/>
                </a:solidFill>
              </a:rPr>
              <a:t>Model</a:t>
            </a:r>
            <a:r>
              <a:rPr lang="en-GB" dirty="0"/>
              <a:t>, </a:t>
            </a:r>
            <a:r>
              <a:rPr lang="en-GB" dirty="0" err="1">
                <a:solidFill>
                  <a:srgbClr val="E8735E"/>
                </a:solidFill>
              </a:rPr>
              <a:t>Obs</a:t>
            </a:r>
            <a:endParaRPr lang="en-GB" dirty="0">
              <a:solidFill>
                <a:srgbClr val="E8735E"/>
              </a:solidFill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7F867FE0-EA42-4720-8F41-ABE72399591E}"/>
              </a:ext>
            </a:extLst>
          </p:cNvPr>
          <p:cNvSpPr/>
          <p:nvPr/>
        </p:nvSpPr>
        <p:spPr bwMode="auto">
          <a:xfrm>
            <a:off x="527051" y="5661320"/>
            <a:ext cx="5688632" cy="648000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AU" dirty="0"/>
              <a:t>Less rain water content around the station </a:t>
            </a:r>
            <a:r>
              <a:rPr lang="en-GB" dirty="0"/>
              <a:t>⟶</a:t>
            </a:r>
            <a:r>
              <a:rPr lang="en-AU" dirty="0">
                <a:sym typeface="Wingdings" panose="05000000000000000000" pitchFamily="2" charset="2"/>
              </a:rPr>
              <a:t> area dryer or water included in other precipitation type</a:t>
            </a:r>
            <a:endParaRPr kumimoji="0" lang="en-A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EB39FBC2-6774-4D2A-AFD6-870F13DF49D8}"/>
              </a:ext>
            </a:extLst>
          </p:cNvPr>
          <p:cNvSpPr/>
          <p:nvPr/>
        </p:nvSpPr>
        <p:spPr bwMode="auto">
          <a:xfrm>
            <a:off x="7320136" y="5723735"/>
            <a:ext cx="4104456" cy="421703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en-A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spread in the model values still higher</a:t>
            </a:r>
          </a:p>
        </p:txBody>
      </p:sp>
    </p:spTree>
    <p:extLst>
      <p:ext uri="{BB962C8B-B14F-4D97-AF65-F5344CB8AC3E}">
        <p14:creationId xmlns:p14="http://schemas.microsoft.com/office/powerpoint/2010/main" val="120205299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72F5C9-476F-476F-B824-6854CA509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Mass weighted mean diameter at max(</a:t>
            </a:r>
            <a:r>
              <a:rPr lang="en-GB" dirty="0" err="1"/>
              <a:t>qr</a:t>
            </a:r>
            <a:r>
              <a:rPr lang="en-GB" dirty="0"/>
              <a:t>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E71324-B6CF-4483-A928-BCFA8F3BE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6F75473E-4128-440E-9DD5-BC7A84A7B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979200"/>
            <a:ext cx="11137900" cy="4959711"/>
          </a:xfr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37179AE1-16B9-49B9-A46A-72D856786844}"/>
              </a:ext>
            </a:extLst>
          </p:cNvPr>
          <p:cNvSpPr/>
          <p:nvPr/>
        </p:nvSpPr>
        <p:spPr bwMode="auto">
          <a:xfrm>
            <a:off x="6785943" y="5774420"/>
            <a:ext cx="4752528" cy="421703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en-A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Droplets too small in the model for all cases.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D76356C-F31D-4B5B-90CB-A663916A72B5}"/>
              </a:ext>
            </a:extLst>
          </p:cNvPr>
          <p:cNvSpPr txBox="1"/>
          <p:nvPr/>
        </p:nvSpPr>
        <p:spPr>
          <a:xfrm>
            <a:off x="10128448" y="1124744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59ADC"/>
                </a:solidFill>
              </a:rPr>
              <a:t>Model</a:t>
            </a:r>
            <a:r>
              <a:rPr lang="en-GB" dirty="0"/>
              <a:t>, </a:t>
            </a:r>
            <a:r>
              <a:rPr lang="en-GB" dirty="0" err="1">
                <a:solidFill>
                  <a:srgbClr val="E8735E"/>
                </a:solidFill>
              </a:rPr>
              <a:t>Obs</a:t>
            </a:r>
            <a:endParaRPr lang="en-GB" dirty="0">
              <a:solidFill>
                <a:srgbClr val="E873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5607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INFONY_ueberblick.pptx" id="{8DEC60B5-1952-4694-908A-4A6EE9C57AFD}" vid="{705BF591-2742-4A9B-ADF4-A21F143557F2}"/>
    </a:ext>
  </a:extLst>
</a:theme>
</file>

<file path=ppt/theme/theme2.xml><?xml version="1.0" encoding="utf-8"?>
<a:theme xmlns:a="http://schemas.openxmlformats.org/drawingml/2006/main" name="1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INFONY_ueberblick.pptx" id="{8DEC60B5-1952-4694-908A-4A6EE9C57AFD}" vid="{B3EB258C-7308-4986-B5B3-9D6D7FFF1FF2}"/>
    </a:ext>
  </a:ext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psp_testing</Template>
  <TotalTime>0</TotalTime>
  <Words>992</Words>
  <Application>Microsoft Office PowerPoint</Application>
  <PresentationFormat>Breitbild</PresentationFormat>
  <Paragraphs>126</Paragraphs>
  <Slides>15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5" baseType="lpstr">
      <vt:lpstr>72</vt:lpstr>
      <vt:lpstr>72 Black</vt:lpstr>
      <vt:lpstr>Arial</vt:lpstr>
      <vt:lpstr>Calibri</vt:lpstr>
      <vt:lpstr>Cambria</vt:lpstr>
      <vt:lpstr>Cambria Math</vt:lpstr>
      <vt:lpstr>Times New Roman</vt:lpstr>
      <vt:lpstr>Wingdings</vt:lpstr>
      <vt:lpstr>DWD Standard Master</vt:lpstr>
      <vt:lpstr>1_DWD Standard Master</vt:lpstr>
      <vt:lpstr>Comparing raindrop size distributions from the two-moment microphysics scheme of the ICON-RUC model with disdrometer observations</vt:lpstr>
      <vt:lpstr>Motivation</vt:lpstr>
      <vt:lpstr>Disdrometer</vt:lpstr>
      <vt:lpstr>Plausibility check of the Gamma-size-distribution</vt:lpstr>
      <vt:lpstr>ICON – RUC </vt:lpstr>
      <vt:lpstr>Rain-drop-size-distribution</vt:lpstr>
      <vt:lpstr>Specific rain content (maximum of qr)</vt:lpstr>
      <vt:lpstr>Specific rain content (mean qr)</vt:lpstr>
      <vt:lpstr>Mass weighted mean diameter at max(qr)</vt:lpstr>
      <vt:lpstr>Rain rate estimate from drop size distribution at max(qr)</vt:lpstr>
      <vt:lpstr>Comparison of the intercept parameter N0</vt:lpstr>
      <vt:lpstr>Connection between µ and mean diameter</vt:lpstr>
      <vt:lpstr>Conclusion and further work</vt:lpstr>
      <vt:lpstr>PowerPoint-Präsentation</vt:lpstr>
      <vt:lpstr>Connection between µ and λ</vt:lpstr>
    </vt:vector>
  </TitlesOfParts>
  <Company>mpm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coffee_talk_sloebel</dc:title>
  <dc:creator>Löbel Sophie</dc:creator>
  <cp:lastModifiedBy>Löbel Sophie</cp:lastModifiedBy>
  <cp:revision>249</cp:revision>
  <cp:lastPrinted>2014-08-19T12:06:58Z</cp:lastPrinted>
  <dcterms:created xsi:type="dcterms:W3CDTF">2023-05-09T13:27:18Z</dcterms:created>
  <dcterms:modified xsi:type="dcterms:W3CDTF">2025-03-19T07:40:20Z</dcterms:modified>
</cp:coreProperties>
</file>