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881" r:id="rId2"/>
  </p:sldMasterIdLst>
  <p:notesMasterIdLst>
    <p:notesMasterId r:id="rId21"/>
  </p:notesMasterIdLst>
  <p:handoutMasterIdLst>
    <p:handoutMasterId r:id="rId22"/>
  </p:handoutMasterIdLst>
  <p:sldIdLst>
    <p:sldId id="288" r:id="rId3"/>
    <p:sldId id="313" r:id="rId4"/>
    <p:sldId id="325" r:id="rId5"/>
    <p:sldId id="512" r:id="rId6"/>
    <p:sldId id="517" r:id="rId7"/>
    <p:sldId id="519" r:id="rId8"/>
    <p:sldId id="534" r:id="rId9"/>
    <p:sldId id="523" r:id="rId10"/>
    <p:sldId id="518" r:id="rId11"/>
    <p:sldId id="524" r:id="rId12"/>
    <p:sldId id="513" r:id="rId13"/>
    <p:sldId id="528" r:id="rId14"/>
    <p:sldId id="530" r:id="rId15"/>
    <p:sldId id="531" r:id="rId16"/>
    <p:sldId id="533" r:id="rId17"/>
    <p:sldId id="525" r:id="rId18"/>
    <p:sldId id="526" r:id="rId19"/>
    <p:sldId id="532" r:id="rId20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0B69B8A-9F73-46F7-A44B-DE6292E8F80B}">
          <p14:sldIdLst>
            <p14:sldId id="288"/>
            <p14:sldId id="313"/>
            <p14:sldId id="325"/>
            <p14:sldId id="512"/>
            <p14:sldId id="517"/>
            <p14:sldId id="519"/>
            <p14:sldId id="534"/>
            <p14:sldId id="523"/>
            <p14:sldId id="518"/>
            <p14:sldId id="524"/>
            <p14:sldId id="513"/>
            <p14:sldId id="528"/>
            <p14:sldId id="530"/>
            <p14:sldId id="531"/>
            <p14:sldId id="533"/>
            <p14:sldId id="525"/>
            <p14:sldId id="526"/>
            <p14:sldId id="5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BFF"/>
    <a:srgbClr val="242424"/>
    <a:srgbClr val="FFFFFF"/>
    <a:srgbClr val="658458"/>
    <a:srgbClr val="66A339"/>
    <a:srgbClr val="B2B2B2"/>
    <a:srgbClr val="C9C9C9"/>
    <a:srgbClr val="FF5451"/>
    <a:srgbClr val="262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6ECABA-6B56-4283-B0EA-6D36C7861351}" v="441" dt="2025-03-14T10:12:57.318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4"/>
    <p:restoredTop sz="94501" autoAdjust="0"/>
  </p:normalViewPr>
  <p:slideViewPr>
    <p:cSldViewPr snapToGrid="0">
      <p:cViewPr varScale="1">
        <p:scale>
          <a:sx n="151" d="100"/>
          <a:sy n="151" d="100"/>
        </p:scale>
        <p:origin x="61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D1D50A-91A0-4313-AF41-8FA8C1A6F672}" type="datetimeFigureOut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19.03.25</a:t>
            </a:fld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35DF71-E1E2-47C3-B9FA-47C07B346B8B}" type="slidenum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0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E3895C-9893-433E-BD86-ABF19E357674}" type="datetimeFigureOut">
              <a:rPr lang="de-DE" altLang="de-DE" smtClean="0"/>
              <a:pPr>
                <a:defRPr/>
              </a:pPr>
              <a:t>19.03.25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754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4306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A2040-DE36-BD64-B2CA-8B97256EC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8FF9E-3569-B321-AC49-17D8F88E2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D871D-669F-2C90-06CD-BBF9EDA72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X-band is analyzed, as its Ze is not affected by non-Rayleigh scattering</a:t>
            </a:r>
          </a:p>
          <a:p>
            <a:r>
              <a:rPr lang="en-US" dirty="0"/>
              <a:t>Simulations with T-Matrix, using spheroidal approach</a:t>
            </a:r>
          </a:p>
          <a:p>
            <a:r>
              <a:rPr lang="en-US" dirty="0" err="1"/>
              <a:t>Colorbar</a:t>
            </a:r>
            <a:r>
              <a:rPr lang="en-US" dirty="0"/>
              <a:t> of both plots is the same </a:t>
            </a:r>
            <a:r>
              <a:rPr lang="en-US" dirty="0">
                <a:sym typeface="Wingdings" panose="05000000000000000000" pitchFamily="2" charset="2"/>
              </a:rPr>
              <a:t> -1 to -2 is light blue</a:t>
            </a:r>
          </a:p>
          <a:p>
            <a:r>
              <a:rPr lang="en-US" dirty="0">
                <a:sym typeface="Wingdings" panose="05000000000000000000" pitchFamily="2" charset="2"/>
              </a:rPr>
              <a:t> Particles in DGL producing KDP likely &lt;0.8mm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F388C-4FA4-DA9D-0881-2015FAD12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1723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4AC96-7D33-6E1E-681F-730F49400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62AD9-EE96-B44C-1953-1D2061940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B531C2-D2EE-5793-11DC-249C678E9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-2 to -2.5 is light darker blue</a:t>
            </a:r>
          </a:p>
          <a:p>
            <a:r>
              <a:rPr lang="en-US" dirty="0">
                <a:sym typeface="Wingdings" panose="05000000000000000000" pitchFamily="2" charset="2"/>
              </a:rPr>
              <a:t> Particles below DGL producing KDP likely &lt;1.2mm  particle size towards surface increased by aggregation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35F18-995A-64C7-559E-19F9F3F66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4856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E1303-5D3E-E346-C3AE-8533C29F7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A15BA-6707-74B4-7DA4-4F477EC5DD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6BA0DD-78BF-71A7-7575-2E5D77FAA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-2 to -2.5 is light darker blue</a:t>
            </a:r>
          </a:p>
          <a:p>
            <a:r>
              <a:rPr lang="en-US" dirty="0">
                <a:sym typeface="Wingdings" panose="05000000000000000000" pitchFamily="2" charset="2"/>
              </a:rPr>
              <a:t> Particles below DGL producing KDP likely &lt;1.2mm  particle size towards surface increased by aggregation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360DA-45D2-16A4-F532-8B30B8289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5755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56B13-293C-F343-E21C-51A93634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08D86-5C77-DEF5-69E5-27520EFEC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EE57D-5F85-7227-A60A-918C23C4E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Sims </a:t>
            </a:r>
            <a:r>
              <a:rPr lang="de-DE" dirty="0" err="1"/>
              <a:t>using</a:t>
            </a:r>
            <a:r>
              <a:rPr lang="de-DE" dirty="0"/>
              <a:t> DDA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representation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aggregates</a:t>
            </a:r>
            <a:endParaRPr lang="de-DE" dirty="0"/>
          </a:p>
          <a:p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aggregates</a:t>
            </a:r>
            <a:r>
              <a:rPr lang="de-DE" dirty="0"/>
              <a:t> to KDP </a:t>
            </a:r>
            <a:r>
              <a:rPr lang="de-DE" dirty="0" err="1"/>
              <a:t>during</a:t>
            </a:r>
            <a:r>
              <a:rPr lang="de-DE" dirty="0"/>
              <a:t> FS1 and FS1 and FS4. </a:t>
            </a:r>
          </a:p>
          <a:p>
            <a:r>
              <a:rPr lang="de-DE" dirty="0" err="1"/>
              <a:t>Full</a:t>
            </a:r>
            <a:r>
              <a:rPr lang="de-DE" dirty="0"/>
              <a:t> Plot in Backup </a:t>
            </a:r>
            <a:r>
              <a:rPr lang="de-DE" dirty="0" err="1"/>
              <a:t>slides</a:t>
            </a:r>
            <a:r>
              <a:rPr lang="de-DE" dirty="0"/>
              <a:t> in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on </a:t>
            </a:r>
            <a:r>
              <a:rPr lang="de-DE" dirty="0" err="1"/>
              <a:t>Ze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VISSS </a:t>
            </a:r>
            <a:r>
              <a:rPr lang="de-DE" dirty="0" err="1"/>
              <a:t>Ntot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B1A15-8F3D-CAFC-C325-2EEB9418B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1575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CORSIPP Project </a:t>
            </a:r>
            <a:r>
              <a:rPr lang="de-DE" dirty="0" err="1"/>
              <a:t>took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winter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ARM SAIL/NOAAA SPLASH </a:t>
            </a:r>
            <a:r>
              <a:rPr lang="de-DE" dirty="0" err="1"/>
              <a:t>campaign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Colorado Rocky Mountains</a:t>
            </a:r>
            <a:br>
              <a:rPr lang="de-DE" dirty="0"/>
            </a:br>
            <a:r>
              <a:rPr lang="de-DE" dirty="0"/>
              <a:t>- </a:t>
            </a:r>
            <a:r>
              <a:rPr lang="de-DE" sz="1200" i="0" dirty="0">
                <a:latin typeface="+mn-lt"/>
                <a:ea typeface="MS PGothic"/>
                <a:cs typeface="Arial"/>
              </a:rPr>
              <a:t>94 GHz </a:t>
            </a:r>
            <a:r>
              <a:rPr lang="de-DE" sz="1200" dirty="0">
                <a:latin typeface="+mn-lt"/>
                <a:ea typeface="MS PGothic"/>
                <a:cs typeface="Arial"/>
              </a:rPr>
              <a:t>Dual-Pol </a:t>
            </a:r>
            <a:r>
              <a:rPr lang="de-DE" sz="1200" i="0" dirty="0">
                <a:latin typeface="+mn-lt"/>
                <a:ea typeface="MS PGothic"/>
                <a:cs typeface="Arial"/>
              </a:rPr>
              <a:t>Cloud Radar and </a:t>
            </a:r>
            <a:r>
              <a:rPr lang="de-DE" sz="1200" dirty="0">
                <a:latin typeface="+mn-lt"/>
                <a:cs typeface="Arial" panose="020B0604020202020204" pitchFamily="34" charset="0"/>
              </a:rPr>
              <a:t>In-Situ </a:t>
            </a:r>
            <a:r>
              <a:rPr lang="de-DE" sz="1200" dirty="0" err="1">
                <a:latin typeface="+mn-lt"/>
                <a:cs typeface="Arial" panose="020B0604020202020204" pitchFamily="34" charset="0"/>
              </a:rPr>
              <a:t>Snowfall</a:t>
            </a:r>
            <a:r>
              <a:rPr lang="de-DE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+mn-lt"/>
                <a:cs typeface="Arial" panose="020B0604020202020204" pitchFamily="34" charset="0"/>
              </a:rPr>
              <a:t>Camera</a:t>
            </a:r>
            <a:r>
              <a:rPr lang="de-DE" sz="1200" dirty="0">
                <a:latin typeface="+mn-lt"/>
                <a:cs typeface="Arial" panose="020B0604020202020204" pitchFamily="34" charset="0"/>
              </a:rPr>
              <a:t>  </a:t>
            </a:r>
            <a:r>
              <a:rPr lang="de-DE" sz="1200" dirty="0" err="1">
                <a:latin typeface="+mn-lt"/>
                <a:cs typeface="Arial" panose="020B0604020202020204" pitchFamily="34" charset="0"/>
              </a:rPr>
              <a:t>deployed</a:t>
            </a:r>
            <a:r>
              <a:rPr lang="de-DE" sz="1200" dirty="0">
                <a:latin typeface="+mn-lt"/>
                <a:cs typeface="Arial" panose="020B0604020202020204" pitchFamily="34" charset="0"/>
              </a:rPr>
              <a:t> at </a:t>
            </a:r>
            <a:r>
              <a:rPr lang="de-DE" sz="1200" dirty="0" err="1">
                <a:latin typeface="+mn-lt"/>
                <a:cs typeface="Arial" panose="020B0604020202020204" pitchFamily="34" charset="0"/>
              </a:rPr>
              <a:t>Gothic</a:t>
            </a:r>
            <a:r>
              <a:rPr lang="de-DE" sz="1200" dirty="0">
                <a:latin typeface="+mn-lt"/>
                <a:cs typeface="Arial" panose="020B0604020202020204" pitchFamily="34" charset="0"/>
              </a:rPr>
              <a:t> (CO) 3000m AMSL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1623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Multiple </a:t>
            </a:r>
            <a:r>
              <a:rPr lang="de-DE" dirty="0" err="1"/>
              <a:t>instruments</a:t>
            </a:r>
            <a:r>
              <a:rPr lang="de-DE" dirty="0"/>
              <a:t> and </a:t>
            </a:r>
            <a:r>
              <a:rPr lang="de-DE" dirty="0" err="1"/>
              <a:t>radars</a:t>
            </a:r>
            <a:r>
              <a:rPr lang="de-DE" dirty="0"/>
              <a:t> on </a:t>
            </a:r>
            <a:r>
              <a:rPr lang="de-DE" dirty="0" err="1"/>
              <a:t>site</a:t>
            </a:r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Shared</a:t>
            </a:r>
            <a:r>
              <a:rPr lang="de-DE" dirty="0"/>
              <a:t> </a:t>
            </a:r>
            <a:r>
              <a:rPr lang="de-DE" dirty="0" err="1"/>
              <a:t>observational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LIMRAD94, ARM KAZR and CSU X-Band to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snowfall</a:t>
            </a:r>
            <a:r>
              <a:rPr lang="de-DE" dirty="0"/>
              <a:t> </a:t>
            </a:r>
            <a:r>
              <a:rPr lang="de-DE" dirty="0" err="1"/>
              <a:t>microphysics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- VISSS </a:t>
            </a:r>
            <a:r>
              <a:rPr lang="de-DE" dirty="0" err="1"/>
              <a:t>next</a:t>
            </a:r>
            <a:r>
              <a:rPr lang="de-DE" dirty="0"/>
              <a:t> to KAZR </a:t>
            </a:r>
            <a:r>
              <a:rPr lang="de-DE" dirty="0" err="1"/>
              <a:t>observing</a:t>
            </a:r>
            <a:r>
              <a:rPr lang="de-DE" dirty="0"/>
              <a:t> </a:t>
            </a:r>
            <a:r>
              <a:rPr lang="de-DE" dirty="0" err="1"/>
              <a:t>snow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and PSDs in situ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10614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 connection between higher KDP and </a:t>
            </a:r>
            <a:r>
              <a:rPr lang="en-US" dirty="0" err="1"/>
              <a:t>Ntot</a:t>
            </a:r>
            <a:endParaRPr lang="en-US" dirty="0"/>
          </a:p>
          <a:p>
            <a:r>
              <a:rPr lang="en-US" dirty="0"/>
              <a:t>particle populations with D32 of&gt; 4 mm (red) have </a:t>
            </a:r>
            <a:r>
              <a:rPr lang="en-US" dirty="0" err="1"/>
              <a:t>Ntot</a:t>
            </a:r>
            <a:r>
              <a:rPr lang="en-US" dirty="0"/>
              <a:t> below 10 </a:t>
            </a:r>
            <a:r>
              <a:rPr lang="en-US" dirty="0">
                <a:sym typeface="Wingdings" panose="05000000000000000000" pitchFamily="2" charset="2"/>
              </a:rPr>
              <a:t> still KDP values larger than 2 ◦ km−1</a:t>
            </a:r>
          </a:p>
          <a:p>
            <a:r>
              <a:rPr lang="en-US" dirty="0"/>
              <a:t>Q: Are larger aggregates are the main contributors to the observed W-band KDP </a:t>
            </a:r>
            <a:r>
              <a:rPr lang="en-US" dirty="0">
                <a:sym typeface="Wingdings" panose="05000000000000000000" pitchFamily="2" charset="2"/>
              </a:rPr>
              <a:t>? Or is it the small ice particles?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E692C-210C-4B8B-B07E-3C817F493A8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43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chose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find multiple KDP fall </a:t>
            </a:r>
            <a:r>
              <a:rPr lang="de-DE" dirty="0" err="1"/>
              <a:t>streaks</a:t>
            </a:r>
            <a:r>
              <a:rPr lang="de-DE" dirty="0"/>
              <a:t> with </a:t>
            </a:r>
            <a:r>
              <a:rPr lang="de-DE" dirty="0" err="1"/>
              <a:t>very</a:t>
            </a:r>
            <a:r>
              <a:rPr lang="de-DE" dirty="0"/>
              <a:t> different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population</a:t>
            </a:r>
            <a:r>
              <a:rPr lang="de-DE" dirty="0"/>
              <a:t> </a:t>
            </a:r>
            <a:r>
              <a:rPr lang="de-DE" dirty="0" err="1"/>
              <a:t>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5041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Main Point: KDP </a:t>
            </a:r>
            <a:r>
              <a:rPr lang="de-DE" dirty="0" err="1"/>
              <a:t>close</a:t>
            </a:r>
            <a:r>
              <a:rPr lang="de-DE" dirty="0"/>
              <a:t> to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blowing</a:t>
            </a:r>
            <a:r>
              <a:rPr lang="de-DE" dirty="0"/>
              <a:t> </a:t>
            </a:r>
            <a:r>
              <a:rPr lang="de-DE" dirty="0" err="1"/>
              <a:t>snow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00077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E64ED-32E4-85B4-4D65-F77219B5F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4130C-D184-439E-7BBA-CC01F3CA9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6A7998-BF2C-7C05-7C3A-37256A672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Main Point: KDP </a:t>
            </a:r>
            <a:r>
              <a:rPr lang="de-DE" dirty="0" err="1"/>
              <a:t>close</a:t>
            </a:r>
            <a:r>
              <a:rPr lang="de-DE" dirty="0"/>
              <a:t> to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blowing</a:t>
            </a:r>
            <a:r>
              <a:rPr lang="de-DE" dirty="0"/>
              <a:t> </a:t>
            </a:r>
            <a:r>
              <a:rPr lang="de-DE" dirty="0" err="1"/>
              <a:t>snow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72586-6D72-96A1-4941-DCE25A1B5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3512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Main </a:t>
            </a:r>
            <a:r>
              <a:rPr lang="de-DE" dirty="0" err="1"/>
              <a:t>point</a:t>
            </a:r>
            <a:r>
              <a:rPr lang="de-DE" dirty="0"/>
              <a:t>: 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KDP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constant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in turbulent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layer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despite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enhanced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width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canting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angle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distribution</a:t>
            </a:r>
            <a:r>
              <a:rPr lang="de-DE" sz="12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 SIP </a:t>
            </a:r>
            <a:r>
              <a:rPr lang="de-DE" sz="12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likely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3766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try</a:t>
            </a:r>
            <a:r>
              <a:rPr lang="de-DE" dirty="0"/>
              <a:t> to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collocated</a:t>
            </a:r>
            <a:r>
              <a:rPr lang="de-DE" dirty="0"/>
              <a:t> X-band </a:t>
            </a:r>
            <a:r>
              <a:rPr lang="de-DE" dirty="0" err="1"/>
              <a:t>data</a:t>
            </a:r>
            <a:r>
              <a:rPr lang="de-DE" dirty="0"/>
              <a:t> to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populations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532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002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5687" y="2078847"/>
            <a:ext cx="8092705" cy="1487313"/>
          </a:xfrm>
        </p:spPr>
        <p:txBody>
          <a:bodyPr anchor="t"/>
          <a:lstStyle>
            <a:lvl1pPr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687" y="1606876"/>
            <a:ext cx="6400800" cy="471971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95687" y="4439286"/>
            <a:ext cx="2098597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2453698" y="4444369"/>
            <a:ext cx="2184476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641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4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0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EAD5FB-59C8-5113-445E-C3C1B435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6118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07308-65D3-D741-4F63-A588FD45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F37E6C-5BD3-C48A-CB70-F87B36A6A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F00119-61B8-0B12-BA2F-C85A539A3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E0C-B516-4750-BDD8-C8765DD5BEB3}" type="datetime1">
              <a:rPr lang="de-DE" smtClean="0"/>
              <a:t>19.03.25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DB339A-4077-6E64-5CC2-B9B9435D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D1F9B3-10B1-2186-0E2E-963BEC0D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3587-D3F7-4477-A6CF-63E7BFF65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6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3501688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442971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13728" y="1066801"/>
            <a:ext cx="3562911" cy="350998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61150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3728" y="1447164"/>
            <a:ext cx="3562911" cy="2201545"/>
          </a:xfrm>
        </p:spPr>
        <p:txBody>
          <a:bodyPr anchor="t"/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419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4439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443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878" y="1066801"/>
            <a:ext cx="3562911" cy="350998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2711450" y="0"/>
            <a:ext cx="64325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878" y="1447164"/>
            <a:ext cx="3562911" cy="2201545"/>
          </a:xfrm>
        </p:spPr>
        <p:txBody>
          <a:bodyPr anchor="t"/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871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00" y="0"/>
            <a:ext cx="3314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588" y="2078847"/>
            <a:ext cx="6400800" cy="1487313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262A3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7587" y="1740092"/>
            <a:ext cx="6400800" cy="338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262A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5731459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8468" y="8468"/>
            <a:ext cx="9135532" cy="513503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037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628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495" y="2078847"/>
            <a:ext cx="7984797" cy="56275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365495" y="2834640"/>
            <a:ext cx="4672172" cy="1847427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646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3625"/>
            <a:ext cx="8229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SUBHEADLINE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84" r:id="rId2"/>
    <p:sldLayoutId id="2147483885" r:id="rId3"/>
    <p:sldLayoutId id="2147483870" r:id="rId4"/>
    <p:sldLayoutId id="2147483877" r:id="rId5"/>
    <p:sldLayoutId id="2147483879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 userDrawn="1"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1154545" y="4837382"/>
            <a:ext cx="6785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sz="100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de-DE"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anton.koetsche@uni-leipzig.de</a:t>
            </a:r>
          </a:p>
        </p:txBody>
      </p:sp>
    </p:spTree>
    <p:extLst>
      <p:ext uri="{BB962C8B-B14F-4D97-AF65-F5344CB8AC3E}">
        <p14:creationId xmlns:p14="http://schemas.microsoft.com/office/powerpoint/2010/main" val="33928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2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8" r:id="rId8"/>
    <p:sldLayoutId id="2147483886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ctrTitle"/>
          </p:nvPr>
        </p:nvSpPr>
        <p:spPr bwMode="auto">
          <a:xfrm>
            <a:off x="295275" y="2043502"/>
            <a:ext cx="8093075" cy="14859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KDP signatures inside and below the dendritic growth layer with W-band doppler radar and in situ snowfall camera</a:t>
            </a:r>
            <a:endParaRPr lang="en-US" sz="2400" dirty="0">
              <a:latin typeface="+mj-lt"/>
            </a:endParaRPr>
          </a:p>
        </p:txBody>
      </p:sp>
      <p:pic>
        <p:nvPicPr>
          <p:cNvPr id="2" name="Grafik 8" descr="Grafik 8">
            <a:extLst>
              <a:ext uri="{FF2B5EF4-FFF2-40B4-BE49-F238E27FC236}">
                <a16:creationId xmlns:a16="http://schemas.microsoft.com/office/drawing/2014/main" id="{4EF22D4A-1F14-2CFF-4E05-16B4DA79D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545" y="382342"/>
            <a:ext cx="1687179" cy="626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9">
            <a:extLst>
              <a:ext uri="{FF2B5EF4-FFF2-40B4-BE49-F238E27FC236}">
                <a16:creationId xmlns:a16="http://schemas.microsoft.com/office/drawing/2014/main" id="{ACB71D07-8C12-4578-22D8-042EF04A1F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923" y="382342"/>
            <a:ext cx="1599534" cy="698040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 descr="A logo of a building with a cloud and text&#10;&#10;Description automatically generated">
            <a:extLst>
              <a:ext uri="{FF2B5EF4-FFF2-40B4-BE49-F238E27FC236}">
                <a16:creationId xmlns:a16="http://schemas.microsoft.com/office/drawing/2014/main" id="{4E479128-DF38-2789-DBC5-4398F517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99" y="273159"/>
            <a:ext cx="1576606" cy="8072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38CB93E-21FD-8EF9-1226-8D0F9C4CEB5B}"/>
              </a:ext>
            </a:extLst>
          </p:cNvPr>
          <p:cNvSpPr txBox="1"/>
          <p:nvPr/>
        </p:nvSpPr>
        <p:spPr>
          <a:xfrm>
            <a:off x="295275" y="3051409"/>
            <a:ext cx="646088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Anton Kötsche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Alexander Myagkov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Maximilian Maahn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Veronika Ettrichrätz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Teresa Vogl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Alexander Ryzhkov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3,6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Petar Bukovcic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3,6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Leonie von Terzi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Davide Ori</a:t>
            </a:r>
            <a:r>
              <a:rPr lang="de-DE" sz="1100" baseline="30000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,Heike Kalesse-Los</a:t>
            </a:r>
            <a:r>
              <a:rPr lang="de-DE" sz="11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de-DE" sz="1100" dirty="0">
              <a:effectLst/>
              <a:highlight>
                <a:srgbClr val="FFFFFF"/>
              </a:highlight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highlight>
                <a:srgbClr val="FFFFFF"/>
              </a:highlight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Leipzig Institute for Meteorology, University of Leipzig, Germany</a:t>
            </a:r>
          </a:p>
          <a:p>
            <a:r>
              <a:rPr lang="en-US" sz="1100" baseline="300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RPG Radiometer Physics GmbH, Germany (alexander.myagkov@radiometer-physics.de)</a:t>
            </a:r>
            <a:endParaRPr lang="de-DE" sz="1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NOAA National Severe Storms Laboratory, Norman, Oklahoma, USA</a:t>
            </a:r>
          </a:p>
          <a:p>
            <a:r>
              <a:rPr lang="en-US" sz="1100" baseline="300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Meteorological Institute, Ludwig-Maximilians-Universität in Munich, Munich, Germany</a:t>
            </a:r>
          </a:p>
          <a:p>
            <a:r>
              <a:rPr lang="en-US" sz="11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1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Institute of Geophysics and Meteorology, University of Cologne, Cologne, Germany</a:t>
            </a:r>
          </a:p>
          <a:p>
            <a:r>
              <a:rPr lang="en-US" sz="11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1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Cooperative Institute for Severe and High-Impact Weather Research and Operations, University of Oklahoma, Norman, Oklahoma, USA</a:t>
            </a:r>
          </a:p>
          <a:p>
            <a:endParaRPr lang="de-DE" sz="1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2">
            <a:extLst>
              <a:ext uri="{FF2B5EF4-FFF2-40B4-BE49-F238E27FC236}">
                <a16:creationId xmlns:a16="http://schemas.microsoft.com/office/drawing/2014/main" id="{D4B6AF2F-9DAC-595D-611D-09396268B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59" b="-737"/>
          <a:stretch/>
        </p:blipFill>
        <p:spPr>
          <a:xfrm>
            <a:off x="391177" y="1275347"/>
            <a:ext cx="4913548" cy="342659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15">
            <a:extLst>
              <a:ext uri="{FF2B5EF4-FFF2-40B4-BE49-F238E27FC236}">
                <a16:creationId xmlns:a16="http://schemas.microsoft.com/office/drawing/2014/main" id="{D127ADB7-11CE-948C-0CFD-C83621DDBE0E}"/>
              </a:ext>
            </a:extLst>
          </p:cNvPr>
          <p:cNvSpPr txBox="1"/>
          <p:nvPr/>
        </p:nvSpPr>
        <p:spPr>
          <a:xfrm>
            <a:off x="525900" y="719171"/>
            <a:ext cx="270586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err="1">
                <a:latin typeface="+mj-lt"/>
                <a:cs typeface="Arial" panose="020B0604020202020204" pitchFamily="34" charset="0"/>
              </a:rPr>
              <a:t>Fallstreak</a:t>
            </a:r>
            <a:r>
              <a:rPr lang="de-DE" b="1">
                <a:latin typeface="+mj-lt"/>
                <a:cs typeface="Arial" panose="020B0604020202020204" pitchFamily="34" charset="0"/>
              </a:rPr>
              <a:t> after </a:t>
            </a:r>
            <a:r>
              <a:rPr lang="de-DE" b="1" err="1">
                <a:latin typeface="+mj-lt"/>
                <a:cs typeface="Arial" panose="020B0604020202020204" pitchFamily="34" charset="0"/>
              </a:rPr>
              <a:t>coldfront</a:t>
            </a:r>
            <a:endParaRPr lang="de-DE" b="1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78A06-47F7-AA80-F40A-0C36E8341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045" y="1571105"/>
            <a:ext cx="3284243" cy="2638744"/>
          </a:xfrm>
          <a:prstGeom prst="rect">
            <a:avLst/>
          </a:prstGeom>
        </p:spPr>
      </p:pic>
      <p:sp>
        <p:nvSpPr>
          <p:cNvPr id="9" name="Textfeld 40">
            <a:extLst>
              <a:ext uri="{FF2B5EF4-FFF2-40B4-BE49-F238E27FC236}">
                <a16:creationId xmlns:a16="http://schemas.microsoft.com/office/drawing/2014/main" id="{B383D1A2-34B5-33DB-21F4-58805A29A5C6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Results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AAAFAC40-FB0A-9101-41D3-FE5D6ED4E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272" y="221384"/>
            <a:ext cx="4778813" cy="1020276"/>
          </a:xfrm>
          <a:prstGeom prst="rect">
            <a:avLst/>
          </a:prstGeom>
        </p:spPr>
      </p:pic>
      <p:cxnSp>
        <p:nvCxnSpPr>
          <p:cNvPr id="10" name="Gerade Verbindung mit Pfeil 3">
            <a:extLst>
              <a:ext uri="{FF2B5EF4-FFF2-40B4-BE49-F238E27FC236}">
                <a16:creationId xmlns:a16="http://schemas.microsoft.com/office/drawing/2014/main" id="{D774AB74-5FD5-3C62-C63E-C70B2F5673A8}"/>
              </a:ext>
            </a:extLst>
          </p:cNvPr>
          <p:cNvCxnSpPr>
            <a:cxnSpLocks/>
          </p:cNvCxnSpPr>
          <p:nvPr/>
        </p:nvCxnSpPr>
        <p:spPr>
          <a:xfrm flipH="1">
            <a:off x="2827431" y="933651"/>
            <a:ext cx="3448241" cy="320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673CC2-F324-6A9D-D459-9DA3419D0A09}"/>
              </a:ext>
            </a:extLst>
          </p:cNvPr>
          <p:cNvSpPr txBox="1"/>
          <p:nvPr/>
        </p:nvSpPr>
        <p:spPr>
          <a:xfrm>
            <a:off x="814368" y="3225936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KDP</a:t>
            </a:r>
            <a:endParaRPr lang="en-US" b="1" i="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6FC855-2DB0-568D-7277-A94483D10165}"/>
              </a:ext>
            </a:extLst>
          </p:cNvPr>
          <p:cNvSpPr txBox="1"/>
          <p:nvPr/>
        </p:nvSpPr>
        <p:spPr>
          <a:xfrm>
            <a:off x="1461828" y="2182248"/>
            <a:ext cx="29495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latin typeface="+mn-lt"/>
                <a:cs typeface="Arial" panose="020B0604020202020204" pitchFamily="34" charset="0"/>
              </a:rPr>
              <a:t>ZE</a:t>
            </a:r>
            <a:endParaRPr lang="en-US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C5405C-5ACF-C443-4144-664B0BA021E3}"/>
              </a:ext>
            </a:extLst>
          </p:cNvPr>
          <p:cNvSpPr txBox="1"/>
          <p:nvPr/>
        </p:nvSpPr>
        <p:spPr>
          <a:xfrm>
            <a:off x="3231769" y="3193801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sZDRmax</a:t>
            </a:r>
            <a:endParaRPr lang="en-US" b="1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913A7-E366-E7B8-4FBD-95300A88AE09}"/>
              </a:ext>
            </a:extLst>
          </p:cNvPr>
          <p:cNvSpPr txBox="1"/>
          <p:nvPr/>
        </p:nvSpPr>
        <p:spPr>
          <a:xfrm>
            <a:off x="4326453" y="2182248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RHV</a:t>
            </a:r>
            <a:endParaRPr lang="en-US" b="1" i="0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428B3-EDA3-4171-15F4-4EA3CCEDF1DA}"/>
              </a:ext>
            </a:extLst>
          </p:cNvPr>
          <p:cNvSpPr txBox="1"/>
          <p:nvPr/>
        </p:nvSpPr>
        <p:spPr>
          <a:xfrm>
            <a:off x="2827431" y="2135737"/>
            <a:ext cx="3718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FF00FF"/>
                </a:solidFill>
                <a:latin typeface="+mn-lt"/>
                <a:cs typeface="Arial" panose="020B0604020202020204" pitchFamily="34" charset="0"/>
              </a:rPr>
              <a:t>SW</a:t>
            </a:r>
            <a:endParaRPr lang="en-US" b="1" i="0" dirty="0">
              <a:solidFill>
                <a:srgbClr val="FF00FF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E5840-6D86-E625-2B0E-047EAD890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286" y="4206322"/>
            <a:ext cx="3134002" cy="32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1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8E80-EAF1-CBC3-8664-5D972FE18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938784"/>
            <a:ext cx="742950" cy="204716"/>
          </a:xfrm>
        </p:spPr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8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8B321DA6-0E28-EA2C-4BEA-F7EEED118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2"/>
          <a:stretch/>
        </p:blipFill>
        <p:spPr>
          <a:xfrm>
            <a:off x="952144" y="787214"/>
            <a:ext cx="3546559" cy="3842107"/>
          </a:xfrm>
          <a:prstGeom prst="rect">
            <a:avLst/>
          </a:prstGeom>
        </p:spPr>
      </p:pic>
      <p:pic>
        <p:nvPicPr>
          <p:cNvPr id="8" name="Grafik 11">
            <a:extLst>
              <a:ext uri="{FF2B5EF4-FFF2-40B4-BE49-F238E27FC236}">
                <a16:creationId xmlns:a16="http://schemas.microsoft.com/office/drawing/2014/main" id="{6B1F6443-9F51-D268-5A99-876D91A2A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0730" y="977736"/>
            <a:ext cx="3879050" cy="387905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94862852-0AAD-769E-AEF2-82227CF2B384}"/>
              </a:ext>
            </a:extLst>
          </p:cNvPr>
          <p:cNvSpPr txBox="1"/>
          <p:nvPr/>
        </p:nvSpPr>
        <p:spPr>
          <a:xfrm>
            <a:off x="749433" y="364698"/>
            <a:ext cx="7700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+mj-lt"/>
              </a:rPr>
              <a:t>Using</a:t>
            </a:r>
            <a:r>
              <a:rPr lang="de-DE" b="1" dirty="0">
                <a:latin typeface="+mj-lt"/>
              </a:rPr>
              <a:t> additional </a:t>
            </a:r>
            <a:r>
              <a:rPr lang="de-DE" b="1" dirty="0" err="1">
                <a:latin typeface="+mj-lt"/>
              </a:rPr>
              <a:t>data</a:t>
            </a:r>
            <a:r>
              <a:rPr lang="de-DE" b="1" dirty="0">
                <a:latin typeface="+mj-lt"/>
              </a:rPr>
              <a:t> from CSU X-band </a:t>
            </a:r>
            <a:r>
              <a:rPr lang="de-DE" b="1" dirty="0" err="1">
                <a:latin typeface="+mj-lt"/>
              </a:rPr>
              <a:t>radar</a:t>
            </a:r>
            <a:endParaRPr lang="en-US" b="1" dirty="0">
              <a:latin typeface="+mj-lt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BB92FA9-A0DD-25B0-47BE-C7832F8682D0}"/>
              </a:ext>
            </a:extLst>
          </p:cNvPr>
          <p:cNvCxnSpPr/>
          <p:nvPr/>
        </p:nvCxnSpPr>
        <p:spPr>
          <a:xfrm>
            <a:off x="1443335" y="2251629"/>
            <a:ext cx="529389" cy="5775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C9E70C0-4AA8-A847-F454-2D9F758FF134}"/>
              </a:ext>
            </a:extLst>
          </p:cNvPr>
          <p:cNvSpPr txBox="1"/>
          <p:nvPr/>
        </p:nvSpPr>
        <p:spPr>
          <a:xfrm>
            <a:off x="563311" y="1997247"/>
            <a:ext cx="10018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i="0">
                <a:latin typeface="+mn-lt"/>
                <a:cs typeface="Arial" panose="020B0604020202020204" pitchFamily="34" charset="0"/>
              </a:rPr>
              <a:t>LIMRAD94</a:t>
            </a:r>
            <a:endParaRPr lang="en-US" sz="1600" i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CB7D95-BFFC-6520-6C1A-87CAE469765C}"/>
              </a:ext>
            </a:extLst>
          </p:cNvPr>
          <p:cNvCxnSpPr>
            <a:cxnSpLocks/>
          </p:cNvCxnSpPr>
          <p:nvPr/>
        </p:nvCxnSpPr>
        <p:spPr>
          <a:xfrm flipH="1">
            <a:off x="3183904" y="3730940"/>
            <a:ext cx="66574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4419D4-5CFC-19DF-087C-0CF2107412F9}"/>
              </a:ext>
            </a:extLst>
          </p:cNvPr>
          <p:cNvSpPr txBox="1"/>
          <p:nvPr/>
        </p:nvSpPr>
        <p:spPr>
          <a:xfrm>
            <a:off x="3933299" y="3614062"/>
            <a:ext cx="11717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CSU X-band</a:t>
            </a:r>
            <a:endParaRPr lang="en-US" sz="1600" i="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982EA-E338-C236-65F3-7CE0509A3C02}"/>
              </a:ext>
            </a:extLst>
          </p:cNvPr>
          <p:cNvSpPr txBox="1"/>
          <p:nvPr/>
        </p:nvSpPr>
        <p:spPr>
          <a:xfrm rot="957715">
            <a:off x="1789002" y="4322207"/>
            <a:ext cx="28533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i="0" err="1">
                <a:latin typeface="+mn-lt"/>
                <a:cs typeface="Arial" panose="020B0604020202020204" pitchFamily="34" charset="0"/>
              </a:rPr>
              <a:t>Lat</a:t>
            </a:r>
            <a:endParaRPr lang="en-US" sz="1600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AA090-3230-8DE0-5D6E-3AC50D6CD5BC}"/>
              </a:ext>
            </a:extLst>
          </p:cNvPr>
          <p:cNvSpPr txBox="1"/>
          <p:nvPr/>
        </p:nvSpPr>
        <p:spPr>
          <a:xfrm rot="957715">
            <a:off x="3825413" y="3917717"/>
            <a:ext cx="3414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i="0">
                <a:latin typeface="+mn-lt"/>
                <a:cs typeface="Arial" panose="020B0604020202020204" pitchFamily="34" charset="0"/>
              </a:rPr>
              <a:t>Lon</a:t>
            </a:r>
            <a:endParaRPr lang="en-US" sz="1600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F60157-E152-C13D-28F1-A3313E597E41}"/>
              </a:ext>
            </a:extLst>
          </p:cNvPr>
          <p:cNvSpPr txBox="1"/>
          <p:nvPr/>
        </p:nvSpPr>
        <p:spPr>
          <a:xfrm>
            <a:off x="4327377" y="2268818"/>
            <a:ext cx="59150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i="0">
                <a:latin typeface="+mn-lt"/>
                <a:cs typeface="Arial" panose="020B0604020202020204" pitchFamily="34" charset="0"/>
              </a:rPr>
              <a:t>Height</a:t>
            </a:r>
            <a:endParaRPr lang="en-US" sz="1600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feld 40">
            <a:extLst>
              <a:ext uri="{FF2B5EF4-FFF2-40B4-BE49-F238E27FC236}">
                <a16:creationId xmlns:a16="http://schemas.microsoft.com/office/drawing/2014/main" id="{CFA35BCA-ACA0-BF2A-F5FA-9543A3C68EE0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23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277A-2F48-88F1-767C-57B06CE14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4FE71-563F-3EA7-E251-BA5078FE2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27C13-6857-4A4D-0DF0-4F22DA5C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817454"/>
            <a:ext cx="4810029" cy="2792019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751C39F0-3667-7537-E942-14298664A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" r="4571"/>
          <a:stretch/>
        </p:blipFill>
        <p:spPr bwMode="auto">
          <a:xfrm>
            <a:off x="4875197" y="755581"/>
            <a:ext cx="4208042" cy="30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D2B8D56-6E40-65F6-D6C1-4420016308E8}"/>
              </a:ext>
            </a:extLst>
          </p:cNvPr>
          <p:cNvSpPr txBox="1"/>
          <p:nvPr/>
        </p:nvSpPr>
        <p:spPr>
          <a:xfrm>
            <a:off x="500181" y="-252248"/>
            <a:ext cx="813816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ctr">
            <a:normAutofit/>
          </a:bodyPr>
          <a:lstStyle>
            <a:lvl1pPr algn="ctr">
              <a:defRPr sz="2800">
                <a:solidFill>
                  <a:srgbClr val="1F497D"/>
                </a:solidFill>
              </a:defRPr>
            </a:lvl1pPr>
          </a:lstStyle>
          <a:p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Ratio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of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X-Band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Ze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and KDP to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estimate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size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of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particles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producing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KDP</a:t>
            </a:r>
            <a:endParaRPr sz="1800" b="1" dirty="0">
              <a:solidFill>
                <a:schemeClr val="tx1"/>
              </a:solidFill>
              <a:latin typeface="+mj-lt"/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B1F0F-7149-C36B-5940-6D30B9ABDEC2}"/>
              </a:ext>
            </a:extLst>
          </p:cNvPr>
          <p:cNvSpPr txBox="1"/>
          <p:nvPr/>
        </p:nvSpPr>
        <p:spPr>
          <a:xfrm>
            <a:off x="7214135" y="3622708"/>
            <a:ext cx="15450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i="0" dirty="0">
                <a:latin typeface="+mn-lt"/>
                <a:cs typeface="Arial" panose="020B0604020202020204" pitchFamily="34" charset="0"/>
              </a:rPr>
              <a:t>Simulation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by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Alexander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Myagkov</a:t>
            </a:r>
            <a:endParaRPr lang="en-US" sz="12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823FD-FA06-8F8A-293F-2A52DF4805A7}"/>
              </a:ext>
            </a:extLst>
          </p:cNvPr>
          <p:cNvSpPr txBox="1"/>
          <p:nvPr/>
        </p:nvSpPr>
        <p:spPr>
          <a:xfrm>
            <a:off x="5423835" y="524576"/>
            <a:ext cx="329577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 err="1">
                <a:latin typeface="+mn-lt"/>
                <a:cs typeface="Arial" panose="020B0604020202020204" pitchFamily="34" charset="0"/>
              </a:rPr>
              <a:t>Simulated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KDP/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X-band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36479-490F-9E77-6364-313B392B6717}"/>
              </a:ext>
            </a:extLst>
          </p:cNvPr>
          <p:cNvSpPr txBox="1"/>
          <p:nvPr/>
        </p:nvSpPr>
        <p:spPr>
          <a:xfrm>
            <a:off x="941671" y="566285"/>
            <a:ext cx="32188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>
                <a:latin typeface="+mn-lt"/>
                <a:cs typeface="Arial" panose="020B0604020202020204" pitchFamily="34" charset="0"/>
              </a:rPr>
              <a:t>Measured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KDP/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X-band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9EDA3-7DA4-BDE0-82EE-740B6D8A61BE}"/>
              </a:ext>
            </a:extLst>
          </p:cNvPr>
          <p:cNvSpPr txBox="1"/>
          <p:nvPr/>
        </p:nvSpPr>
        <p:spPr>
          <a:xfrm>
            <a:off x="664143" y="3729790"/>
            <a:ext cx="525990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latin typeface="+mn-lt"/>
                <a:cs typeface="Arial" panose="020B0604020202020204" pitchFamily="34" charset="0"/>
              </a:rPr>
              <a:t>I</a:t>
            </a:r>
            <a:r>
              <a:rPr lang="de-DE" sz="1200" b="1" i="0" dirty="0">
                <a:latin typeface="+mn-lt"/>
                <a:cs typeface="Arial" panose="020B0604020202020204" pitchFamily="34" charset="0"/>
              </a:rPr>
              <a:t>n DGL 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KDP/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between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-1 and -2 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Diameter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particles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&lt; ~0.8mm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i="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C4B7AF-C718-971C-A5D9-3C94CBA1830D}"/>
              </a:ext>
            </a:extLst>
          </p:cNvPr>
          <p:cNvSpPr/>
          <p:nvPr/>
        </p:nvSpPr>
        <p:spPr>
          <a:xfrm>
            <a:off x="1058779" y="1852862"/>
            <a:ext cx="2998270" cy="6545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5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42CAC-8A9D-6AFE-ABF8-36359132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B7B5B-8E22-3660-9B3B-BD7859E41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306E1-849D-C54A-7C59-D56DB963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817454"/>
            <a:ext cx="4810029" cy="2792019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BCDEDE06-7B83-4C26-8E8B-E9C667509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" r="4571"/>
          <a:stretch/>
        </p:blipFill>
        <p:spPr bwMode="auto">
          <a:xfrm>
            <a:off x="4875197" y="755581"/>
            <a:ext cx="4208042" cy="30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85D3014-435E-BD22-D2FF-1CAAB095BC67}"/>
              </a:ext>
            </a:extLst>
          </p:cNvPr>
          <p:cNvSpPr txBox="1"/>
          <p:nvPr/>
        </p:nvSpPr>
        <p:spPr>
          <a:xfrm>
            <a:off x="500181" y="-252248"/>
            <a:ext cx="813816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normAutofit/>
          </a:bodyPr>
          <a:lstStyle>
            <a:lvl1pPr algn="ctr">
              <a:defRPr sz="2800">
                <a:solidFill>
                  <a:srgbClr val="1F497D"/>
                </a:solidFill>
              </a:defRPr>
            </a:lvl1pPr>
          </a:lstStyle>
          <a:p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Ratio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of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X-Band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Ze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and KDP to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estimate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size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of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particles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producing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KDP</a:t>
            </a:r>
            <a:endParaRPr sz="1800" b="1" dirty="0">
              <a:solidFill>
                <a:schemeClr val="tx1"/>
              </a:solidFill>
              <a:latin typeface="+mj-lt"/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29DAE-C782-37B7-FCA2-0D4D2F62BD90}"/>
              </a:ext>
            </a:extLst>
          </p:cNvPr>
          <p:cNvSpPr txBox="1"/>
          <p:nvPr/>
        </p:nvSpPr>
        <p:spPr>
          <a:xfrm>
            <a:off x="7214135" y="3622708"/>
            <a:ext cx="15450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i="0" dirty="0">
                <a:latin typeface="+mn-lt"/>
                <a:cs typeface="Arial" panose="020B0604020202020204" pitchFamily="34" charset="0"/>
              </a:rPr>
              <a:t>Simulation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by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Alexander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Myagkov</a:t>
            </a:r>
            <a:endParaRPr lang="en-US" sz="12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17F07-FF71-0001-3CCF-B5EC0788EFAE}"/>
              </a:ext>
            </a:extLst>
          </p:cNvPr>
          <p:cNvSpPr txBox="1"/>
          <p:nvPr/>
        </p:nvSpPr>
        <p:spPr>
          <a:xfrm>
            <a:off x="5390147" y="543827"/>
            <a:ext cx="32188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 err="1">
                <a:latin typeface="+mn-lt"/>
                <a:cs typeface="Arial" panose="020B0604020202020204" pitchFamily="34" charset="0"/>
              </a:rPr>
              <a:t>Simulated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KDP/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X-band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F14D7-1FF4-7F28-00FB-EE1D0BEF1A61}"/>
              </a:ext>
            </a:extLst>
          </p:cNvPr>
          <p:cNvSpPr txBox="1"/>
          <p:nvPr/>
        </p:nvSpPr>
        <p:spPr>
          <a:xfrm>
            <a:off x="941671" y="566285"/>
            <a:ext cx="32188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>
                <a:latin typeface="+mn-lt"/>
                <a:cs typeface="Arial" panose="020B0604020202020204" pitchFamily="34" charset="0"/>
              </a:rPr>
              <a:t>Measured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KDP/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X-band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641AE-293F-8695-8B0A-74BEA9800EEF}"/>
              </a:ext>
            </a:extLst>
          </p:cNvPr>
          <p:cNvSpPr txBox="1"/>
          <p:nvPr/>
        </p:nvSpPr>
        <p:spPr>
          <a:xfrm>
            <a:off x="664143" y="3729790"/>
            <a:ext cx="56977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latin typeface="+mn-lt"/>
                <a:cs typeface="Arial" panose="020B0604020202020204" pitchFamily="34" charset="0"/>
              </a:rPr>
              <a:t>I</a:t>
            </a:r>
            <a:r>
              <a:rPr lang="de-DE" sz="1200" b="1" i="0" dirty="0">
                <a:latin typeface="+mn-lt"/>
                <a:cs typeface="Arial" panose="020B0604020202020204" pitchFamily="34" charset="0"/>
              </a:rPr>
              <a:t>n DGL 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KDP/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between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-1 and -2 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Diameter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particles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&lt; ~0.8mm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Below DGL 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KDP/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between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-2 and -2.5 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Diameter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particles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&lt; ~1.2mm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i="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i="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76FCF3-AD07-9AB7-5A4E-D9EBCE31096C}"/>
              </a:ext>
            </a:extLst>
          </p:cNvPr>
          <p:cNvSpPr/>
          <p:nvPr/>
        </p:nvSpPr>
        <p:spPr>
          <a:xfrm>
            <a:off x="1005840" y="2526630"/>
            <a:ext cx="2998270" cy="6545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41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04286-5140-F878-0016-DC1E21A2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D96DF-9382-EF60-A52C-95990AA14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C7F41-9D65-A88D-F78C-386C7C293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817454"/>
            <a:ext cx="4810029" cy="2792019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8DB99A07-E196-BE07-C0ED-9C790A506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" r="4571"/>
          <a:stretch/>
        </p:blipFill>
        <p:spPr bwMode="auto">
          <a:xfrm>
            <a:off x="4875197" y="755581"/>
            <a:ext cx="4208042" cy="30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6355481-A040-4428-1892-9E1C044FECFF}"/>
              </a:ext>
            </a:extLst>
          </p:cNvPr>
          <p:cNvSpPr txBox="1"/>
          <p:nvPr/>
        </p:nvSpPr>
        <p:spPr>
          <a:xfrm>
            <a:off x="500181" y="-252248"/>
            <a:ext cx="813816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ctr">
            <a:normAutofit/>
          </a:bodyPr>
          <a:lstStyle>
            <a:lvl1pPr algn="ctr">
              <a:defRPr sz="2800">
                <a:solidFill>
                  <a:srgbClr val="1F497D"/>
                </a:solidFill>
              </a:defRPr>
            </a:lvl1pPr>
          </a:lstStyle>
          <a:p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Ratio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of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X-Band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Ze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and KDP to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estimate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size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of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particles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producing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KDP</a:t>
            </a:r>
            <a:endParaRPr sz="1800" b="1" dirty="0">
              <a:solidFill>
                <a:schemeClr val="tx1"/>
              </a:solidFill>
              <a:latin typeface="+mj-lt"/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8FBA1-62EA-157C-5493-31520294D88B}"/>
              </a:ext>
            </a:extLst>
          </p:cNvPr>
          <p:cNvSpPr txBox="1"/>
          <p:nvPr/>
        </p:nvSpPr>
        <p:spPr>
          <a:xfrm>
            <a:off x="7214135" y="3622708"/>
            <a:ext cx="15450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i="0" dirty="0">
                <a:latin typeface="+mn-lt"/>
                <a:cs typeface="Arial" panose="020B0604020202020204" pitchFamily="34" charset="0"/>
              </a:rPr>
              <a:t>Simulation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by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Alexander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Myagkov</a:t>
            </a:r>
            <a:endParaRPr lang="en-US" sz="12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29B67-D785-A228-DC07-6EDB2C5F7550}"/>
              </a:ext>
            </a:extLst>
          </p:cNvPr>
          <p:cNvSpPr txBox="1"/>
          <p:nvPr/>
        </p:nvSpPr>
        <p:spPr>
          <a:xfrm>
            <a:off x="5390147" y="543827"/>
            <a:ext cx="32188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 err="1">
                <a:latin typeface="+mn-lt"/>
                <a:cs typeface="Arial" panose="020B0604020202020204" pitchFamily="34" charset="0"/>
              </a:rPr>
              <a:t>Simulated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KDP/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X-band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36FDB-BD28-1721-A254-8305FC79DC77}"/>
              </a:ext>
            </a:extLst>
          </p:cNvPr>
          <p:cNvSpPr txBox="1"/>
          <p:nvPr/>
        </p:nvSpPr>
        <p:spPr>
          <a:xfrm>
            <a:off x="941671" y="566285"/>
            <a:ext cx="32188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>
                <a:latin typeface="+mn-lt"/>
                <a:cs typeface="Arial" panose="020B0604020202020204" pitchFamily="34" charset="0"/>
              </a:rPr>
              <a:t>Measured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KDP/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X-band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D7213-1B3B-4E0C-715D-3AB86D10A73A}"/>
              </a:ext>
            </a:extLst>
          </p:cNvPr>
          <p:cNvSpPr txBox="1"/>
          <p:nvPr/>
        </p:nvSpPr>
        <p:spPr>
          <a:xfrm>
            <a:off x="664143" y="3729790"/>
            <a:ext cx="56977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latin typeface="+mn-lt"/>
                <a:cs typeface="Arial" panose="020B0604020202020204" pitchFamily="34" charset="0"/>
              </a:rPr>
              <a:t>I</a:t>
            </a:r>
            <a:r>
              <a:rPr lang="de-DE" sz="1200" b="1" i="0" dirty="0">
                <a:latin typeface="+mn-lt"/>
                <a:cs typeface="Arial" panose="020B0604020202020204" pitchFamily="34" charset="0"/>
              </a:rPr>
              <a:t>n DGL 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KDP/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between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-1 and -2 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Diameter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particles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&lt; ~0.8mm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Below DGL 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KDP/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ratio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</a:rPr>
              <a:t>between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-2 and -2.5 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200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Diameter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i="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particles</a:t>
            </a:r>
            <a:r>
              <a:rPr lang="de-DE" sz="1200" i="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&lt; ~1.2mm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i="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i="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E158AB-6857-A30C-E906-114BB55321F4}"/>
              </a:ext>
            </a:extLst>
          </p:cNvPr>
          <p:cNvSpPr/>
          <p:nvPr/>
        </p:nvSpPr>
        <p:spPr>
          <a:xfrm>
            <a:off x="1005840" y="2526630"/>
            <a:ext cx="2998270" cy="6545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F9E17-563A-CBDA-86D9-569078E2DFD2}"/>
              </a:ext>
            </a:extLst>
          </p:cNvPr>
          <p:cNvSpPr txBox="1"/>
          <p:nvPr/>
        </p:nvSpPr>
        <p:spPr>
          <a:xfrm>
            <a:off x="566784" y="4388848"/>
            <a:ext cx="776975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de-DE" sz="1600" u="sng" dirty="0">
                <a:latin typeface="+mn-lt"/>
                <a:ea typeface="MS PGothic"/>
                <a:cs typeface="Arial"/>
              </a:rPr>
              <a:t>But: </a:t>
            </a:r>
            <a:r>
              <a:rPr lang="de-DE" sz="1600" u="sng" dirty="0" err="1">
                <a:latin typeface="+mn-lt"/>
                <a:ea typeface="MS PGothic"/>
                <a:cs typeface="Arial"/>
              </a:rPr>
              <a:t>spheroidal</a:t>
            </a:r>
            <a:r>
              <a:rPr lang="de-DE" sz="1600" u="sng" dirty="0">
                <a:latin typeface="+mn-lt"/>
                <a:ea typeface="MS PGothic"/>
                <a:cs typeface="Arial"/>
              </a:rPr>
              <a:t> </a:t>
            </a:r>
            <a:r>
              <a:rPr lang="de-DE" sz="1600" u="sng" dirty="0" err="1">
                <a:latin typeface="+mn-lt"/>
                <a:ea typeface="MS PGothic"/>
                <a:cs typeface="Arial"/>
              </a:rPr>
              <a:t>approximation</a:t>
            </a:r>
            <a:r>
              <a:rPr lang="de-DE" sz="1600" u="sng" dirty="0">
                <a:latin typeface="+mn-lt"/>
                <a:ea typeface="MS PGothic"/>
                <a:cs typeface="Arial"/>
              </a:rPr>
              <a:t>, </a:t>
            </a:r>
            <a:r>
              <a:rPr lang="de-DE" sz="1600" u="sng" dirty="0" err="1">
                <a:latin typeface="+mn-lt"/>
                <a:ea typeface="MS PGothic"/>
                <a:cs typeface="Arial"/>
              </a:rPr>
              <a:t>might</a:t>
            </a:r>
            <a:r>
              <a:rPr lang="de-DE" sz="1600" u="sng" dirty="0">
                <a:latin typeface="+mn-lt"/>
                <a:ea typeface="MS PGothic"/>
                <a:cs typeface="Arial"/>
              </a:rPr>
              <a:t> not </a:t>
            </a:r>
            <a:r>
              <a:rPr lang="de-DE" sz="1600" u="sng" dirty="0" err="1">
                <a:latin typeface="+mn-lt"/>
                <a:ea typeface="MS PGothic"/>
                <a:cs typeface="Arial"/>
              </a:rPr>
              <a:t>correctly</a:t>
            </a:r>
            <a:r>
              <a:rPr lang="de-DE" sz="1600" u="sng" dirty="0">
                <a:latin typeface="+mn-lt"/>
                <a:ea typeface="MS PGothic"/>
                <a:cs typeface="Arial"/>
              </a:rPr>
              <a:t> </a:t>
            </a:r>
            <a:r>
              <a:rPr lang="de-DE" sz="1600" u="sng" dirty="0" err="1">
                <a:latin typeface="+mn-lt"/>
                <a:ea typeface="MS PGothic"/>
                <a:cs typeface="Arial"/>
              </a:rPr>
              <a:t>estimate</a:t>
            </a:r>
            <a:r>
              <a:rPr lang="de-DE" sz="1600" u="sng" dirty="0">
                <a:latin typeface="+mn-lt"/>
                <a:ea typeface="MS PGothic"/>
                <a:cs typeface="Arial"/>
              </a:rPr>
              <a:t> </a:t>
            </a:r>
            <a:r>
              <a:rPr lang="de-DE" sz="1600" u="sng" dirty="0" err="1">
                <a:latin typeface="+mn-lt"/>
                <a:ea typeface="MS PGothic"/>
                <a:cs typeface="Arial"/>
              </a:rPr>
              <a:t>contribution</a:t>
            </a:r>
            <a:r>
              <a:rPr lang="de-DE" sz="1600" u="sng" dirty="0">
                <a:latin typeface="+mn-lt"/>
                <a:ea typeface="MS PGothic"/>
                <a:cs typeface="Arial"/>
              </a:rPr>
              <a:t> </a:t>
            </a:r>
            <a:r>
              <a:rPr lang="de-DE" sz="1600" u="sng" dirty="0" err="1">
                <a:latin typeface="+mn-lt"/>
                <a:ea typeface="MS PGothic"/>
                <a:cs typeface="Arial"/>
              </a:rPr>
              <a:t>of</a:t>
            </a:r>
            <a:r>
              <a:rPr lang="de-DE" sz="1600" u="sng" dirty="0">
                <a:latin typeface="+mn-lt"/>
                <a:ea typeface="MS PGothic"/>
                <a:cs typeface="Arial"/>
              </a:rPr>
              <a:t> </a:t>
            </a:r>
            <a:r>
              <a:rPr lang="de-DE" sz="1600" u="sng" dirty="0" err="1">
                <a:latin typeface="+mn-lt"/>
                <a:ea typeface="MS PGothic"/>
                <a:cs typeface="Arial"/>
              </a:rPr>
              <a:t>aggregates</a:t>
            </a:r>
            <a:endParaRPr lang="en-US" sz="1600" i="0" u="sng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3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D917E-7D47-21E5-9EF3-0BF22257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graph&#10;&#10;AI-generated content may be incorrect.">
            <a:extLst>
              <a:ext uri="{FF2B5EF4-FFF2-40B4-BE49-F238E27FC236}">
                <a16:creationId xmlns:a16="http://schemas.microsoft.com/office/drawing/2014/main" id="{A029660D-D65D-EA60-D839-B9D0DE1B3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21" y="1070600"/>
            <a:ext cx="6297329" cy="1591672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53EFB2-760F-0386-A5DE-FCEF7ADB1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59344C1-6D67-9B3B-EBB0-21572CF09E80}"/>
              </a:ext>
            </a:extLst>
          </p:cNvPr>
          <p:cNvSpPr txBox="1"/>
          <p:nvPr/>
        </p:nvSpPr>
        <p:spPr>
          <a:xfrm>
            <a:off x="788469" y="2789292"/>
            <a:ext cx="6926179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+mn-lt"/>
                <a:cs typeface="Arial" panose="020B0604020202020204" pitchFamily="34" charset="0"/>
              </a:rPr>
              <a:t>Modeling KDP based on VISSS PSD </a:t>
            </a:r>
            <a:r>
              <a:rPr lang="de-DE" sz="1400" dirty="0" err="1">
                <a:latin typeface="+mn-lt"/>
                <a:cs typeface="Arial" panose="020B0604020202020204" pitchFamily="34" charset="0"/>
              </a:rPr>
              <a:t>data</a:t>
            </a:r>
            <a:r>
              <a:rPr lang="de-DE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+mn-lt"/>
                <a:cs typeface="Arial" panose="020B0604020202020204" pitchFamily="34" charset="0"/>
              </a:rPr>
              <a:t>using</a:t>
            </a:r>
            <a:r>
              <a:rPr lang="de-DE" sz="1400" dirty="0">
                <a:latin typeface="+mn-lt"/>
                <a:cs typeface="Arial" panose="020B0604020202020204" pitchFamily="34" charset="0"/>
              </a:rPr>
              <a:t> DDA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err="1">
                <a:latin typeface="+mn-lt"/>
                <a:cs typeface="Arial" panose="020B0604020202020204" pitchFamily="34" charset="0"/>
              </a:rPr>
              <a:t>Only</a:t>
            </a:r>
            <a:r>
              <a:rPr lang="de-DE" sz="1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+mn-lt"/>
                <a:cs typeface="Arial" panose="020B0604020202020204" pitchFamily="34" charset="0"/>
              </a:rPr>
              <a:t>particles</a:t>
            </a:r>
            <a:r>
              <a:rPr lang="de-DE" sz="1400" b="1" dirty="0">
                <a:latin typeface="+mn-lt"/>
                <a:cs typeface="Arial" panose="020B0604020202020204" pitchFamily="34" charset="0"/>
              </a:rPr>
              <a:t> larger </a:t>
            </a:r>
            <a:r>
              <a:rPr lang="de-DE" sz="1400" b="1" dirty="0" err="1">
                <a:latin typeface="+mn-lt"/>
                <a:cs typeface="Arial" panose="020B0604020202020204" pitchFamily="34" charset="0"/>
              </a:rPr>
              <a:t>than</a:t>
            </a:r>
            <a:r>
              <a:rPr lang="de-DE" sz="1400" b="1" dirty="0">
                <a:latin typeface="+mn-lt"/>
                <a:cs typeface="Arial" panose="020B0604020202020204" pitchFamily="34" charset="0"/>
              </a:rPr>
              <a:t> 2.5mm </a:t>
            </a:r>
            <a:r>
              <a:rPr lang="de-DE" sz="1400" b="1" dirty="0" err="1">
                <a:latin typeface="+mn-lt"/>
                <a:cs typeface="Arial" panose="020B0604020202020204" pitchFamily="34" charset="0"/>
              </a:rPr>
              <a:t>included</a:t>
            </a:r>
            <a:endParaRPr lang="de-DE" sz="1400" b="1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+mn-lt"/>
                <a:cs typeface="Arial" panose="020B0604020202020204" pitchFamily="34" charset="0"/>
              </a:rPr>
              <a:t>Dendrite</a:t>
            </a:r>
            <a:r>
              <a:rPr lang="de-DE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+mn-lt"/>
                <a:cs typeface="Arial" panose="020B0604020202020204" pitchFamily="34" charset="0"/>
              </a:rPr>
              <a:t>aggregates</a:t>
            </a:r>
            <a:r>
              <a:rPr lang="de-DE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+mn-lt"/>
                <a:cs typeface="Arial" panose="020B0604020202020204" pitchFamily="34" charset="0"/>
              </a:rPr>
              <a:t>used</a:t>
            </a:r>
            <a:r>
              <a:rPr lang="de-DE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+mn-lt"/>
                <a:cs typeface="Arial" panose="020B0604020202020204" pitchFamily="34" charset="0"/>
              </a:rPr>
              <a:t>as</a:t>
            </a:r>
            <a:r>
              <a:rPr lang="de-DE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+mn-lt"/>
                <a:cs typeface="Arial" panose="020B0604020202020204" pitchFamily="34" charset="0"/>
              </a:rPr>
              <a:t>particles</a:t>
            </a:r>
            <a:r>
              <a:rPr lang="de-DE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+mn-lt"/>
                <a:cs typeface="Arial" panose="020B0604020202020204" pitchFamily="34" charset="0"/>
              </a:rPr>
              <a:t>for</a:t>
            </a:r>
            <a:r>
              <a:rPr lang="de-DE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+mn-lt"/>
                <a:cs typeface="Arial" panose="020B0604020202020204" pitchFamily="34" charset="0"/>
              </a:rPr>
              <a:t>simulation</a:t>
            </a:r>
            <a:endParaRPr lang="de-DE" sz="14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Contribution to KDP of 10-15 % can be attributed to aggregates with a maximum diameter&gt;= 2.5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When the PSD contains a large number of aggregates </a:t>
            </a:r>
            <a:r>
              <a:rPr lang="en-US" sz="14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contribution of 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up to 20 %</a:t>
            </a:r>
            <a:endParaRPr lang="de-DE" sz="1400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EC0DA5A-BD86-BCE2-ABDC-4E4FEE385509}"/>
              </a:ext>
            </a:extLst>
          </p:cNvPr>
          <p:cNvSpPr txBox="1"/>
          <p:nvPr/>
        </p:nvSpPr>
        <p:spPr>
          <a:xfrm>
            <a:off x="7407447" y="1177034"/>
            <a:ext cx="16980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n-lt"/>
                <a:cs typeface="Arial" panose="020B0604020202020204" pitchFamily="34" charset="0"/>
              </a:rPr>
              <a:t>KDP </a:t>
            </a:r>
            <a:r>
              <a:rPr lang="de-DE" sz="1400" b="1" dirty="0" err="1">
                <a:latin typeface="+mn-lt"/>
                <a:cs typeface="Arial" panose="020B0604020202020204" pitchFamily="34" charset="0"/>
              </a:rPr>
              <a:t>observations</a:t>
            </a:r>
            <a:r>
              <a:rPr lang="de-DE" sz="1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+mn-lt"/>
                <a:cs typeface="Arial" panose="020B0604020202020204" pitchFamily="34" charset="0"/>
              </a:rPr>
              <a:t>near</a:t>
            </a:r>
            <a:r>
              <a:rPr lang="de-DE" sz="1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+mn-lt"/>
                <a:cs typeface="Arial" panose="020B0604020202020204" pitchFamily="34" charset="0"/>
              </a:rPr>
              <a:t>surface</a:t>
            </a:r>
            <a:endParaRPr lang="de-DE" sz="1400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AEF000A-773F-443F-F54C-7E9CC1C20955}"/>
              </a:ext>
            </a:extLst>
          </p:cNvPr>
          <p:cNvSpPr txBox="1"/>
          <p:nvPr/>
        </p:nvSpPr>
        <p:spPr>
          <a:xfrm>
            <a:off x="484752" y="129941"/>
            <a:ext cx="813816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ctr">
            <a:normAutofit/>
          </a:bodyPr>
          <a:lstStyle>
            <a:lvl1pPr algn="ctr">
              <a:defRPr sz="2800">
                <a:solidFill>
                  <a:srgbClr val="1F497D"/>
                </a:solidFill>
              </a:defRPr>
            </a:lvl1pPr>
          </a:lstStyle>
          <a:p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KDP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from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larger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aggregates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? LIMRAD94 and VISSS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observations</a:t>
            </a:r>
            <a:endParaRPr sz="1800" b="1" dirty="0">
              <a:solidFill>
                <a:schemeClr val="tx1"/>
              </a:solidFill>
              <a:latin typeface="+mj-lt"/>
              <a:ea typeface="MS PGothic"/>
            </a:endParaRPr>
          </a:p>
        </p:txBody>
      </p:sp>
      <p:sp>
        <p:nvSpPr>
          <p:cNvPr id="10" name="Textfeld 40">
            <a:extLst>
              <a:ext uri="{FF2B5EF4-FFF2-40B4-BE49-F238E27FC236}">
                <a16:creationId xmlns:a16="http://schemas.microsoft.com/office/drawing/2014/main" id="{745649E6-DEE0-1BAB-9987-29C8EDCD3A03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Results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08D57AA-E82C-C82A-71C3-D687C3D95CD6}"/>
              </a:ext>
            </a:extLst>
          </p:cNvPr>
          <p:cNvSpPr txBox="1"/>
          <p:nvPr/>
        </p:nvSpPr>
        <p:spPr>
          <a:xfrm>
            <a:off x="4339089" y="2589555"/>
            <a:ext cx="193001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00" i="0" dirty="0">
                <a:latin typeface="+mn-lt"/>
                <a:cs typeface="Arial" panose="020B0604020202020204" pitchFamily="34" charset="0"/>
              </a:rPr>
              <a:t>Simulation </a:t>
            </a:r>
            <a:r>
              <a:rPr lang="de-DE" sz="1100" i="0" dirty="0" err="1">
                <a:latin typeface="+mn-lt"/>
                <a:cs typeface="Arial" panose="020B0604020202020204" pitchFamily="34" charset="0"/>
              </a:rPr>
              <a:t>by</a:t>
            </a:r>
            <a:r>
              <a:rPr lang="de-DE" sz="1100" i="0" dirty="0">
                <a:latin typeface="+mn-lt"/>
                <a:cs typeface="Arial" panose="020B0604020202020204" pitchFamily="34" charset="0"/>
              </a:rPr>
              <a:t> Leonie von Terzi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26D241-D26A-65B9-49C8-081BCF444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050" y="1257118"/>
            <a:ext cx="562053" cy="304843"/>
          </a:xfrm>
          <a:prstGeom prst="rect">
            <a:avLst/>
          </a:prstGeom>
        </p:spPr>
      </p:pic>
      <p:sp>
        <p:nvSpPr>
          <p:cNvPr id="22" name="Textfeld 5">
            <a:extLst>
              <a:ext uri="{FF2B5EF4-FFF2-40B4-BE49-F238E27FC236}">
                <a16:creationId xmlns:a16="http://schemas.microsoft.com/office/drawing/2014/main" id="{EF61E769-CF6A-31F3-B407-5FB01E5D585D}"/>
              </a:ext>
            </a:extLst>
          </p:cNvPr>
          <p:cNvSpPr txBox="1"/>
          <p:nvPr/>
        </p:nvSpPr>
        <p:spPr>
          <a:xfrm>
            <a:off x="7381054" y="2162100"/>
            <a:ext cx="17003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n-lt"/>
                <a:cs typeface="Arial" panose="020B0604020202020204" pitchFamily="34" charset="0"/>
              </a:rPr>
              <a:t>Ratio </a:t>
            </a:r>
            <a:r>
              <a:rPr lang="de-DE" sz="1400" b="1" dirty="0" err="1">
                <a:latin typeface="+mn-lt"/>
                <a:cs typeface="Arial" panose="020B0604020202020204" pitchFamily="34" charset="0"/>
              </a:rPr>
              <a:t>Simulated</a:t>
            </a:r>
            <a:r>
              <a:rPr lang="de-DE" sz="1400" b="1" dirty="0">
                <a:latin typeface="+mn-lt"/>
                <a:cs typeface="Arial" panose="020B0604020202020204" pitchFamily="34" charset="0"/>
              </a:rPr>
              <a:t> / </a:t>
            </a:r>
            <a:r>
              <a:rPr lang="de-DE" sz="1400" b="1" dirty="0" err="1">
                <a:latin typeface="+mn-lt"/>
                <a:cs typeface="Arial" panose="020B0604020202020204" pitchFamily="34" charset="0"/>
              </a:rPr>
              <a:t>Observed</a:t>
            </a:r>
            <a:r>
              <a:rPr lang="de-DE" sz="1400" b="1" dirty="0">
                <a:latin typeface="+mn-lt"/>
                <a:cs typeface="Arial" panose="020B0604020202020204" pitchFamily="34" charset="0"/>
              </a:rPr>
              <a:t> KDP </a:t>
            </a:r>
            <a:endParaRPr lang="de-DE" sz="1400" b="1" i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D5DB7A9-1220-498B-1638-74E2D5CF8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508" y="2236891"/>
            <a:ext cx="558220" cy="2380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5F83DF-F24F-3F1F-54E7-C3D59A22A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656" y="1690986"/>
            <a:ext cx="582145" cy="257807"/>
          </a:xfrm>
          <a:prstGeom prst="rect">
            <a:avLst/>
          </a:prstGeom>
        </p:spPr>
      </p:pic>
      <p:sp>
        <p:nvSpPr>
          <p:cNvPr id="28" name="Textfeld 5">
            <a:extLst>
              <a:ext uri="{FF2B5EF4-FFF2-40B4-BE49-F238E27FC236}">
                <a16:creationId xmlns:a16="http://schemas.microsoft.com/office/drawing/2014/main" id="{466487A5-CF58-933B-6B5A-F26DC11CA004}"/>
              </a:ext>
            </a:extLst>
          </p:cNvPr>
          <p:cNvSpPr txBox="1"/>
          <p:nvPr/>
        </p:nvSpPr>
        <p:spPr>
          <a:xfrm>
            <a:off x="7405843" y="1743320"/>
            <a:ext cx="23652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n-lt"/>
                <a:cs typeface="Arial" panose="020B0604020202020204" pitchFamily="34" charset="0"/>
              </a:rPr>
              <a:t>Simulated</a:t>
            </a:r>
            <a:r>
              <a:rPr lang="de-DE" sz="1400" b="1" dirty="0">
                <a:latin typeface="+mn-lt"/>
                <a:cs typeface="Arial" panose="020B0604020202020204" pitchFamily="34" charset="0"/>
              </a:rPr>
              <a:t> KDP</a:t>
            </a:r>
            <a:endParaRPr lang="de-DE" sz="1400" b="1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3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16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B383D1A2-34B5-33DB-21F4-58805A29A5C6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Conclusion</a:t>
            </a:r>
            <a:r>
              <a:rPr lang="de-DE" sz="1400" b="1">
                <a:latin typeface="+mj-lt"/>
                <a:cs typeface="Arial" panose="020B0604020202020204" pitchFamily="34" charset="0"/>
              </a:rPr>
              <a:t>/Outlook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feld 16">
            <a:extLst>
              <a:ext uri="{FF2B5EF4-FFF2-40B4-BE49-F238E27FC236}">
                <a16:creationId xmlns:a16="http://schemas.microsoft.com/office/drawing/2014/main" id="{08E5657B-1C9B-5B5B-8EDD-FA026CFB570B}"/>
              </a:ext>
            </a:extLst>
          </p:cNvPr>
          <p:cNvSpPr txBox="1"/>
          <p:nvPr/>
        </p:nvSpPr>
        <p:spPr>
          <a:xfrm>
            <a:off x="622315" y="2157872"/>
            <a:ext cx="7338344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40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>
              <a:latin typeface="+mn-lt"/>
              <a:cs typeface="Arial" panose="020B0604020202020204" pitchFamily="34" charset="0"/>
            </a:endParaRPr>
          </a:p>
          <a:p>
            <a:endParaRPr lang="de-DE" sz="140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>
              <a:latin typeface="+mn-lt"/>
              <a:cs typeface="Arial" panose="020B0604020202020204" pitchFamily="34" charset="0"/>
            </a:endParaRPr>
          </a:p>
          <a:p>
            <a:endParaRPr lang="de-DE" sz="1100" b="1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feld 15">
            <a:extLst>
              <a:ext uri="{FF2B5EF4-FFF2-40B4-BE49-F238E27FC236}">
                <a16:creationId xmlns:a16="http://schemas.microsoft.com/office/drawing/2014/main" id="{F81544B7-AD9C-EE4E-47D9-EA86CF225B4A}"/>
              </a:ext>
            </a:extLst>
          </p:cNvPr>
          <p:cNvSpPr txBox="1"/>
          <p:nvPr/>
        </p:nvSpPr>
        <p:spPr>
          <a:xfrm>
            <a:off x="599859" y="382995"/>
            <a:ext cx="13336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err="1">
                <a:latin typeface="+mj-lt"/>
                <a:cs typeface="Arial" panose="020B0604020202020204" pitchFamily="34" charset="0"/>
              </a:rPr>
              <a:t>Conclusion</a:t>
            </a:r>
            <a:r>
              <a:rPr lang="de-DE" b="1"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8C5F5C98-EFA8-7D7B-2A94-D713BD0ADA18}"/>
              </a:ext>
            </a:extLst>
          </p:cNvPr>
          <p:cNvSpPr txBox="1"/>
          <p:nvPr/>
        </p:nvSpPr>
        <p:spPr>
          <a:xfrm>
            <a:off x="560411" y="243956"/>
            <a:ext cx="8241539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Similar W-band KDP values can be produced by strongly variable particle number concentrations.</a:t>
            </a:r>
            <a:endParaRPr lang="en-US" sz="14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Small ice particles (&lt;1.2mm) are the main contributors to the observed W-band KDP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Up to 20% of the observed KDP can be attributed to large dendrite aggregates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Blowing snow likely caused W-band KDP of up to 3 deg/km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Despite the dampening effect of turbulence mentioned above, we observed an increase in KDP inside a strong turbulent layer </a:t>
            </a:r>
            <a:r>
              <a:rPr lang="en-US" sz="140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140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might be </a:t>
            </a:r>
            <a:r>
              <a:rPr lang="en-US" sz="140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due to SIP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+mn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de-DE" sz="1100" dirty="0">
              <a:latin typeface="+mn-lt"/>
              <a:cs typeface="Arial" panose="020B0604020202020204" pitchFamily="34" charset="0"/>
            </a:endParaRPr>
          </a:p>
          <a:p>
            <a:endParaRPr lang="de-DE" sz="1100" b="1" i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7AFE1-C8E7-BB7B-620E-9635059D2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516" y="2713596"/>
            <a:ext cx="1571844" cy="1457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A1311A-3FD0-88AE-7EED-D9036173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41" y="2557189"/>
            <a:ext cx="4627069" cy="1872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0152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nowy mountain with a house and trees&#10;&#10;Description automatically generated">
            <a:extLst>
              <a:ext uri="{FF2B5EF4-FFF2-40B4-BE49-F238E27FC236}">
                <a16:creationId xmlns:a16="http://schemas.microsoft.com/office/drawing/2014/main" id="{D4CF608E-BF2A-9BD0-E769-88906F723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70535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17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6F326C87-EE69-11F8-0487-E0821DB1046D}"/>
              </a:ext>
            </a:extLst>
          </p:cNvPr>
          <p:cNvSpPr txBox="1"/>
          <p:nvPr/>
        </p:nvSpPr>
        <p:spPr>
          <a:xfrm>
            <a:off x="2185490" y="516344"/>
            <a:ext cx="427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err="1">
                <a:latin typeface="+mj-lt"/>
                <a:cs typeface="Arial" panose="020B0604020202020204" pitchFamily="34" charset="0"/>
              </a:rPr>
              <a:t>Thank</a:t>
            </a:r>
            <a:r>
              <a:rPr lang="de-DE" sz="2400" b="1"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err="1">
                <a:latin typeface="+mj-lt"/>
                <a:cs typeface="Arial" panose="020B0604020202020204" pitchFamily="34" charset="0"/>
              </a:rPr>
              <a:t>you</a:t>
            </a:r>
            <a:r>
              <a:rPr lang="de-DE" sz="2400" b="1"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err="1">
                <a:latin typeface="+mj-lt"/>
                <a:cs typeface="Arial" panose="020B0604020202020204" pitchFamily="34" charset="0"/>
              </a:rPr>
              <a:t>for</a:t>
            </a:r>
            <a:r>
              <a:rPr lang="de-DE" sz="2400" b="1">
                <a:latin typeface="+mj-lt"/>
                <a:cs typeface="Arial" panose="020B0604020202020204" pitchFamily="34" charset="0"/>
              </a:rPr>
              <a:t> your </a:t>
            </a:r>
            <a:r>
              <a:rPr lang="de-DE" sz="2400" b="1" err="1">
                <a:latin typeface="+mj-lt"/>
                <a:cs typeface="Arial" panose="020B0604020202020204" pitchFamily="34" charset="0"/>
              </a:rPr>
              <a:t>attention</a:t>
            </a:r>
            <a:r>
              <a:rPr lang="de-DE" sz="2400" b="1">
                <a:latin typeface="+mj-lt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0268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graph&#10;&#10;AI-generated content may be incorrect.">
            <a:extLst>
              <a:ext uri="{FF2B5EF4-FFF2-40B4-BE49-F238E27FC236}">
                <a16:creationId xmlns:a16="http://schemas.microsoft.com/office/drawing/2014/main" id="{34302D2D-9D98-BA79-4551-4512F8399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41" y="108411"/>
            <a:ext cx="6053611" cy="454021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B38E0-10B7-51FA-01CC-F0A3B3448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18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608F32-66C5-1CED-8EB3-1C6A1AB5B75D}"/>
              </a:ext>
            </a:extLst>
          </p:cNvPr>
          <p:cNvSpPr txBox="1"/>
          <p:nvPr/>
        </p:nvSpPr>
        <p:spPr>
          <a:xfrm>
            <a:off x="505326" y="707457"/>
            <a:ext cx="112434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>
                <a:latin typeface="+mn-lt"/>
                <a:cs typeface="Arial" panose="020B0604020202020204" pitchFamily="34" charset="0"/>
              </a:rPr>
              <a:t>KDP Panel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1F560-54DF-053A-F681-953E4FDDBB09}"/>
              </a:ext>
            </a:extLst>
          </p:cNvPr>
          <p:cNvSpPr txBox="1"/>
          <p:nvPr/>
        </p:nvSpPr>
        <p:spPr>
          <a:xfrm>
            <a:off x="465220" y="2130392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 err="1">
                <a:latin typeface="+mn-lt"/>
                <a:cs typeface="Arial" panose="020B0604020202020204" pitchFamily="34" charset="0"/>
              </a:rPr>
              <a:t>Ze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Panel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18DEF-7953-2B09-B86A-F079DEFCC50F}"/>
              </a:ext>
            </a:extLst>
          </p:cNvPr>
          <p:cNvSpPr txBox="1"/>
          <p:nvPr/>
        </p:nvSpPr>
        <p:spPr>
          <a:xfrm>
            <a:off x="425114" y="3553327"/>
            <a:ext cx="13336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>
                <a:latin typeface="+mn-lt"/>
                <a:cs typeface="Arial" panose="020B0604020202020204" pitchFamily="34" charset="0"/>
              </a:rPr>
              <a:t>VISSS Panel</a:t>
            </a:r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5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20CC84-A20E-5FC4-4A85-022C3C325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 descr="Ein Bild, das draußen, Schnee, Himmel, Winter enthält.&#10;&#10;Automatisch generierte Beschreibung">
            <a:extLst>
              <a:ext uri="{FF2B5EF4-FFF2-40B4-BE49-F238E27FC236}">
                <a16:creationId xmlns:a16="http://schemas.microsoft.com/office/drawing/2014/main" id="{F6755D22-5EAD-52F8-B4EB-3DEFAA6DF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61947"/>
            <a:ext cx="4101348" cy="2932156"/>
          </a:xfrm>
          <a:prstGeom prst="rect">
            <a:avLst/>
          </a:prstGeom>
        </p:spPr>
      </p:pic>
      <p:pic>
        <p:nvPicPr>
          <p:cNvPr id="17" name="Grafik 16" descr="Ein Bild, das draußen, Himmel, Schnee, Berg enthält.&#10;&#10;Automatisch generierte Beschreibung">
            <a:extLst>
              <a:ext uri="{FF2B5EF4-FFF2-40B4-BE49-F238E27FC236}">
                <a16:creationId xmlns:a16="http://schemas.microsoft.com/office/drawing/2014/main" id="{F3D3F631-12E2-1CE5-3FA9-CF2323422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618" y="1061947"/>
            <a:ext cx="3871182" cy="293215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98E7FFD7-11FE-02FD-5DCF-8F43803ABC3A}"/>
              </a:ext>
            </a:extLst>
          </p:cNvPr>
          <p:cNvSpPr txBox="1"/>
          <p:nvPr/>
        </p:nvSpPr>
        <p:spPr>
          <a:xfrm>
            <a:off x="513931" y="45233"/>
            <a:ext cx="88384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>
                <a:latin typeface="+mj-lt"/>
                <a:cs typeface="Arial" panose="020B0604020202020204" pitchFamily="34" charset="0"/>
              </a:rPr>
              <a:t>Dataset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E7E9ED1-9E26-A8EB-C64C-64B27F14067E}"/>
              </a:ext>
            </a:extLst>
          </p:cNvPr>
          <p:cNvSpPr txBox="1"/>
          <p:nvPr/>
        </p:nvSpPr>
        <p:spPr>
          <a:xfrm>
            <a:off x="467210" y="4023018"/>
            <a:ext cx="111569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900" i="0">
                <a:latin typeface="+mn-lt"/>
                <a:cs typeface="Arial" panose="020B0604020202020204" pitchFamily="34" charset="0"/>
              </a:rPr>
              <a:t>Source: Ben Schmatz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F739589-B95D-BF11-26A4-07621218FE88}"/>
              </a:ext>
            </a:extLst>
          </p:cNvPr>
          <p:cNvSpPr txBox="1"/>
          <p:nvPr/>
        </p:nvSpPr>
        <p:spPr>
          <a:xfrm>
            <a:off x="4815618" y="4023018"/>
            <a:ext cx="124393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900" i="0">
                <a:latin typeface="+mn-lt"/>
                <a:cs typeface="Arial" panose="020B0604020202020204" pitchFamily="34" charset="0"/>
              </a:rPr>
              <a:t>Source: Isabelle Steinke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59A033A-F5F0-DD5C-3DCD-79FF99B0B84F}"/>
              </a:ext>
            </a:extLst>
          </p:cNvPr>
          <p:cNvSpPr txBox="1"/>
          <p:nvPr/>
        </p:nvSpPr>
        <p:spPr>
          <a:xfrm>
            <a:off x="467210" y="881416"/>
            <a:ext cx="258724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00" i="0">
                <a:latin typeface="+mn-lt"/>
                <a:cs typeface="Arial" panose="020B0604020202020204" pitchFamily="34" charset="0"/>
              </a:rPr>
              <a:t>94 GHz W-Band Cloud Radar LIMRAD94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64B5A96-A344-EEBC-F7C5-111DA093E687}"/>
              </a:ext>
            </a:extLst>
          </p:cNvPr>
          <p:cNvSpPr txBox="1"/>
          <p:nvPr/>
        </p:nvSpPr>
        <p:spPr>
          <a:xfrm>
            <a:off x="4815618" y="892670"/>
            <a:ext cx="197650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00">
                <a:latin typeface="+mn-lt"/>
                <a:cs typeface="Arial" panose="020B0604020202020204" pitchFamily="34" charset="0"/>
              </a:rPr>
              <a:t>In-Situ </a:t>
            </a:r>
            <a:r>
              <a:rPr lang="de-DE" sz="1100" err="1">
                <a:latin typeface="+mn-lt"/>
                <a:cs typeface="Arial" panose="020B0604020202020204" pitchFamily="34" charset="0"/>
              </a:rPr>
              <a:t>Snowfall</a:t>
            </a:r>
            <a:r>
              <a:rPr lang="de-DE" sz="110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err="1">
                <a:latin typeface="+mn-lt"/>
                <a:cs typeface="Arial" panose="020B0604020202020204" pitchFamily="34" charset="0"/>
              </a:rPr>
              <a:t>Camera</a:t>
            </a:r>
            <a:r>
              <a:rPr lang="de-DE" sz="1100">
                <a:latin typeface="+mn-lt"/>
                <a:cs typeface="Arial" panose="020B0604020202020204" pitchFamily="34" charset="0"/>
              </a:rPr>
              <a:t> VISSS</a:t>
            </a:r>
            <a:endParaRPr lang="de-DE" sz="1100" i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Grafik 8" descr="Grafik 8">
            <a:extLst>
              <a:ext uri="{FF2B5EF4-FFF2-40B4-BE49-F238E27FC236}">
                <a16:creationId xmlns:a16="http://schemas.microsoft.com/office/drawing/2014/main" id="{EFDA4EDC-01DC-0D68-A939-4CC31A27E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247" y="84004"/>
            <a:ext cx="895685" cy="33285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E6083-9F04-90BF-66FD-8F553D536C9D}"/>
              </a:ext>
            </a:extLst>
          </p:cNvPr>
          <p:cNvSpPr txBox="1"/>
          <p:nvPr/>
        </p:nvSpPr>
        <p:spPr>
          <a:xfrm>
            <a:off x="383781" y="4329985"/>
            <a:ext cx="83571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000000"/>
                </a:solidFill>
                <a:latin typeface="+mn-lt"/>
              </a:rPr>
              <a:t>Leipzig University team: </a:t>
            </a:r>
            <a:r>
              <a:rPr lang="en-US" sz="1050" b="0" i="0">
                <a:solidFill>
                  <a:srgbClr val="000000"/>
                </a:solidFill>
                <a:effectLst/>
                <a:latin typeface="+mn-lt"/>
              </a:rPr>
              <a:t>Heike </a:t>
            </a:r>
            <a:r>
              <a:rPr lang="en-US" sz="1050" b="0" i="0" err="1">
                <a:solidFill>
                  <a:srgbClr val="000000"/>
                </a:solidFill>
                <a:effectLst/>
                <a:latin typeface="+mn-lt"/>
              </a:rPr>
              <a:t>Kalesse</a:t>
            </a:r>
            <a:r>
              <a:rPr lang="en-US" sz="1050" b="0" i="0">
                <a:solidFill>
                  <a:srgbClr val="000000"/>
                </a:solidFill>
                <a:effectLst/>
                <a:latin typeface="+mn-lt"/>
              </a:rPr>
              <a:t>-Los (PI), Maximilian </a:t>
            </a:r>
            <a:r>
              <a:rPr lang="en-US" sz="1050" b="0" i="0" err="1">
                <a:solidFill>
                  <a:srgbClr val="000000"/>
                </a:solidFill>
                <a:effectLst/>
                <a:latin typeface="+mn-lt"/>
              </a:rPr>
              <a:t>Maahn</a:t>
            </a:r>
            <a:r>
              <a:rPr lang="en-US" sz="1050" b="0" i="0">
                <a:solidFill>
                  <a:srgbClr val="000000"/>
                </a:solidFill>
                <a:effectLst/>
                <a:latin typeface="+mn-lt"/>
              </a:rPr>
              <a:t> (PI), Veronika </a:t>
            </a:r>
            <a:r>
              <a:rPr lang="en-US" sz="1050" b="0" i="0" err="1">
                <a:solidFill>
                  <a:srgbClr val="000000"/>
                </a:solidFill>
                <a:effectLst/>
                <a:latin typeface="+mn-lt"/>
              </a:rPr>
              <a:t>Ettrichrätz</a:t>
            </a:r>
            <a:r>
              <a:rPr lang="en-US" sz="1050" b="0" i="0">
                <a:solidFill>
                  <a:srgbClr val="000000"/>
                </a:solidFill>
                <a:effectLst/>
                <a:latin typeface="+mn-lt"/>
              </a:rPr>
              <a:t> (Postdoc), Anton Kötsche (PhD Student)</a:t>
            </a:r>
            <a:endParaRPr lang="en-US" sz="1050">
              <a:latin typeface="+mn-lt"/>
            </a:endParaRPr>
          </a:p>
        </p:txBody>
      </p:sp>
      <p:sp>
        <p:nvSpPr>
          <p:cNvPr id="7" name="Titel 18">
            <a:extLst>
              <a:ext uri="{FF2B5EF4-FFF2-40B4-BE49-F238E27FC236}">
                <a16:creationId xmlns:a16="http://schemas.microsoft.com/office/drawing/2014/main" id="{8AD99757-7458-2F78-496E-0C569D8A49C2}"/>
              </a:ext>
            </a:extLst>
          </p:cNvPr>
          <p:cNvSpPr txBox="1">
            <a:spLocks/>
          </p:cNvSpPr>
          <p:nvPr/>
        </p:nvSpPr>
        <p:spPr>
          <a:xfrm>
            <a:off x="90488" y="132256"/>
            <a:ext cx="8229600" cy="758827"/>
          </a:xfrm>
          <a:prstGeom prst="rect">
            <a:avLst/>
          </a:prstGeom>
        </p:spPr>
        <p:txBody>
          <a:bodyPr anchor="b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/>
            <a:r>
              <a:rPr lang="de-DE" sz="1800">
                <a:latin typeface="+mj-lt"/>
              </a:rPr>
              <a:t>THE </a:t>
            </a:r>
            <a:r>
              <a:rPr lang="de-DE" sz="1800" err="1">
                <a:latin typeface="+mj-lt"/>
              </a:rPr>
              <a:t>corsipp</a:t>
            </a:r>
            <a:r>
              <a:rPr lang="de-DE" sz="1800">
                <a:latin typeface="+mj-lt"/>
              </a:rPr>
              <a:t> Campaign </a:t>
            </a:r>
            <a:r>
              <a:rPr lang="de-DE" sz="1800" err="1">
                <a:latin typeface="+mj-lt"/>
              </a:rPr>
              <a:t>joined</a:t>
            </a:r>
            <a:r>
              <a:rPr lang="de-DE" sz="1800">
                <a:latin typeface="+mj-lt"/>
              </a:rPr>
              <a:t> SAIL &amp; SPLASH in </a:t>
            </a:r>
            <a:r>
              <a:rPr lang="de-DE" sz="1800" err="1">
                <a:latin typeface="+mj-lt"/>
              </a:rPr>
              <a:t>the</a:t>
            </a:r>
            <a:r>
              <a:rPr lang="de-DE" sz="1800">
                <a:latin typeface="+mj-lt"/>
              </a:rPr>
              <a:t> Rocky Mountains (Nov 15, 2022 – June 6, 2023)</a:t>
            </a:r>
          </a:p>
        </p:txBody>
      </p:sp>
    </p:spTree>
    <p:extLst>
      <p:ext uri="{BB962C8B-B14F-4D97-AF65-F5344CB8AC3E}">
        <p14:creationId xmlns:p14="http://schemas.microsoft.com/office/powerpoint/2010/main" val="243578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 descr="Ein Bild, das Text, Screenshot, Berg, Karte enthält.&#10;&#10;Automatisch generierte Beschreibung">
            <a:extLst>
              <a:ext uri="{FF2B5EF4-FFF2-40B4-BE49-F238E27FC236}">
                <a16:creationId xmlns:a16="http://schemas.microsoft.com/office/drawing/2014/main" id="{E462F186-B2D6-ADF7-1854-C65909A6E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6" y="260676"/>
            <a:ext cx="5814060" cy="4467566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A4067B24-850A-0FC9-D272-675E4F05753F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6902748-21B2-F41A-5CD9-2F26B82D0AED}"/>
              </a:ext>
            </a:extLst>
          </p:cNvPr>
          <p:cNvSpPr txBox="1"/>
          <p:nvPr/>
        </p:nvSpPr>
        <p:spPr>
          <a:xfrm>
            <a:off x="5311140" y="4251141"/>
            <a:ext cx="47769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00" i="0">
                <a:latin typeface="+mn-lt"/>
                <a:cs typeface="Arial" panose="020B0604020202020204" pitchFamily="34" charset="0"/>
              </a:rPr>
              <a:t>35 GHz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736F2-0181-1AE9-B6C8-DE72A900C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draußen, Schnee, Text, Winter enthält.&#10;&#10;Automatisch generierte Beschreibung">
            <a:extLst>
              <a:ext uri="{FF2B5EF4-FFF2-40B4-BE49-F238E27FC236}">
                <a16:creationId xmlns:a16="http://schemas.microsoft.com/office/drawing/2014/main" id="{3D071C00-B224-053B-9F4C-704BE53E3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980" y="815310"/>
            <a:ext cx="2804665" cy="3815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0EC4F-D72A-0219-7E72-735296C87A5E}"/>
              </a:ext>
            </a:extLst>
          </p:cNvPr>
          <p:cNvSpPr txBox="1"/>
          <p:nvPr/>
        </p:nvSpPr>
        <p:spPr>
          <a:xfrm>
            <a:off x="6095343" y="302591"/>
            <a:ext cx="304865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000000"/>
                </a:solidFill>
                <a:latin typeface="+mn-lt"/>
              </a:rPr>
              <a:t>AMF2 and CSU X-Band deployed during ARM SAIL / NOAA SPLASH campaign</a:t>
            </a:r>
            <a:endParaRPr lang="en-US" sz="105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88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015E89-C9F6-72BB-DD1C-A4F9794C3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3" b="1443"/>
          <a:stretch/>
        </p:blipFill>
        <p:spPr>
          <a:xfrm>
            <a:off x="406871" y="431488"/>
            <a:ext cx="5118473" cy="43794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4F014C-B02A-2437-ECAE-047001C901A5}"/>
              </a:ext>
            </a:extLst>
          </p:cNvPr>
          <p:cNvSpPr txBox="1"/>
          <p:nvPr/>
        </p:nvSpPr>
        <p:spPr>
          <a:xfrm>
            <a:off x="5445256" y="926843"/>
            <a:ext cx="32482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LIMRAD94 KDP spatially averaged </a:t>
            </a:r>
            <a:r>
              <a:rPr lang="de-DE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(median)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between 100 and 500 m AGL (52 range gates)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LIMRAD94 KDP temporally averaged</a:t>
            </a:r>
            <a:r>
              <a:rPr lang="de-DE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(median)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to fit the VISSS time resolution of one minute.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Colors </a:t>
            </a:r>
            <a:r>
              <a:rPr lang="en-US" sz="1400" dirty="0">
                <a:highlight>
                  <a:srgbClr val="FFFFFF"/>
                </a:highlight>
                <a:latin typeface="Arial" panose="020B0604020202020204" pitchFamily="34" charset="0"/>
              </a:rPr>
              <a:t>are 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“effective” diameter (D32) = ratio between 3</a:t>
            </a:r>
            <a:r>
              <a:rPr lang="en-US" sz="1400" b="0" i="0" baseline="3000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rd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and 2</a:t>
            </a:r>
            <a:r>
              <a:rPr lang="en-US" sz="1400" b="0" i="0" baseline="3000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nd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moment of PSD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highlight>
                  <a:srgbClr val="FFFFFF"/>
                </a:highlight>
                <a:latin typeface="Arial" panose="020B0604020202020204" pitchFamily="34" charset="0"/>
              </a:rPr>
              <a:t>Different </a:t>
            </a:r>
            <a:r>
              <a:rPr lang="en-US" sz="1400" b="1" dirty="0" err="1">
                <a:highlight>
                  <a:srgbClr val="FFFFFF"/>
                </a:highlight>
                <a:latin typeface="Arial" panose="020B0604020202020204" pitchFamily="34" charset="0"/>
              </a:rPr>
              <a:t>Ntot</a:t>
            </a:r>
            <a:r>
              <a:rPr lang="en-US" sz="1400" b="1" dirty="0">
                <a:highlight>
                  <a:srgbClr val="FFFFFF"/>
                </a:highlight>
                <a:latin typeface="Arial" panose="020B0604020202020204" pitchFamily="34" charset="0"/>
              </a:rPr>
              <a:t> and D32 at ground related to similar KDP </a:t>
            </a:r>
            <a:endParaRPr lang="en-US" sz="1400" b="1" dirty="0">
              <a:highlight>
                <a:srgbClr val="FFFFFF"/>
              </a:highlight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highlight>
                <a:srgbClr val="FFFFFF"/>
              </a:highlight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endParaRPr lang="de-DE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2C7806-8D39-2995-A67C-5A63BB87EDBC}"/>
              </a:ext>
            </a:extLst>
          </p:cNvPr>
          <p:cNvSpPr txBox="1"/>
          <p:nvPr/>
        </p:nvSpPr>
        <p:spPr>
          <a:xfrm>
            <a:off x="515564" y="-105324"/>
            <a:ext cx="813816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>
            <a:lvl1pPr algn="ctr">
              <a:defRPr sz="2800">
                <a:solidFill>
                  <a:srgbClr val="1F497D"/>
                </a:solidFill>
              </a:defRPr>
            </a:lvl1pPr>
          </a:lstStyle>
          <a:p>
            <a:r>
              <a:rPr lang="de-DE" sz="2000" b="1" dirty="0">
                <a:solidFill>
                  <a:schemeClr val="tx1"/>
                </a:solidFill>
                <a:latin typeface="+mj-lt"/>
                <a:ea typeface="MS PGothic"/>
              </a:rPr>
              <a:t>WHICH PARTICLE SIZES ARE RELATED TO KDP SIGNATURES?</a:t>
            </a:r>
            <a:endParaRPr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889AF616-DB30-1FEA-CBB9-70B5DDE0D3A4}"/>
              </a:ext>
            </a:extLst>
          </p:cNvPr>
          <p:cNvSpPr txBox="1">
            <a:spLocks/>
          </p:cNvSpPr>
          <p:nvPr/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r"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40">
            <a:extLst>
              <a:ext uri="{FF2B5EF4-FFF2-40B4-BE49-F238E27FC236}">
                <a16:creationId xmlns:a16="http://schemas.microsoft.com/office/drawing/2014/main" id="{49BC495E-AB10-5060-0B2E-AEB574973B80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Results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2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B86802A7-7392-CB41-319A-BDCB92962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62" y="707271"/>
            <a:ext cx="6041151" cy="403144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58E1405-DF13-352E-583C-1DE0A5B864B7}"/>
              </a:ext>
            </a:extLst>
          </p:cNvPr>
          <p:cNvSpPr txBox="1"/>
          <p:nvPr/>
        </p:nvSpPr>
        <p:spPr>
          <a:xfrm>
            <a:off x="6458341" y="823366"/>
            <a:ext cx="2353275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err="1">
                <a:latin typeface="+mn-lt"/>
                <a:cs typeface="Arial" panose="020B0604020202020204" pitchFamily="34" charset="0"/>
              </a:rPr>
              <a:t>Complex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synoptic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situation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with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coldfront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passage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at 14:55 UTC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err="1">
                <a:latin typeface="+mn-lt"/>
                <a:cs typeface="Arial" panose="020B0604020202020204" pitchFamily="34" charset="0"/>
              </a:rPr>
              <a:t>Turbulence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along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shear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layer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due to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orographic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blocking</a:t>
            </a: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>
                <a:latin typeface="+mn-lt"/>
                <a:cs typeface="Arial" panose="020B0604020202020204" pitchFamily="34" charset="0"/>
              </a:rPr>
              <a:t>Multiple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fallstreaks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with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similar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KDP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values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but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very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different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microphysical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processes</a:t>
            </a: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>
                <a:latin typeface="+mn-lt"/>
                <a:cs typeface="Arial" panose="020B0604020202020204" pitchFamily="34" charset="0"/>
              </a:rPr>
              <a:t>Strong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changes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in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particle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number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concentrations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and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particle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sizes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before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and after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coldfront</a:t>
            </a: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endParaRPr lang="de-DE" sz="1100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EDC58D1-9C45-11DC-54F0-386065BD64D8}"/>
              </a:ext>
            </a:extLst>
          </p:cNvPr>
          <p:cNvSpPr txBox="1"/>
          <p:nvPr/>
        </p:nvSpPr>
        <p:spPr>
          <a:xfrm>
            <a:off x="2154203" y="516438"/>
            <a:ext cx="72616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i="0" dirty="0" err="1">
                <a:latin typeface="+mn-lt"/>
                <a:cs typeface="Arial" panose="020B0604020202020204" pitchFamily="34" charset="0"/>
              </a:rPr>
              <a:t>Coldfront</a:t>
            </a:r>
            <a:endParaRPr lang="de-DE" sz="1400" i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CEC6BA1-21C9-2B7E-A3C3-E805A2552FA2}"/>
              </a:ext>
            </a:extLst>
          </p:cNvPr>
          <p:cNvCxnSpPr>
            <a:cxnSpLocks/>
          </p:cNvCxnSpPr>
          <p:nvPr/>
        </p:nvCxnSpPr>
        <p:spPr>
          <a:xfrm flipH="1">
            <a:off x="5376755" y="2591642"/>
            <a:ext cx="1104876" cy="13864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D9A55076-C231-67D4-7D4D-841430421243}"/>
              </a:ext>
            </a:extLst>
          </p:cNvPr>
          <p:cNvCxnSpPr>
            <a:cxnSpLocks/>
          </p:cNvCxnSpPr>
          <p:nvPr/>
        </p:nvCxnSpPr>
        <p:spPr>
          <a:xfrm flipH="1">
            <a:off x="2970537" y="1909631"/>
            <a:ext cx="3516146" cy="7628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C387B3FB-12E0-5DC2-471E-BA4EFAE278A0}"/>
              </a:ext>
            </a:extLst>
          </p:cNvPr>
          <p:cNvCxnSpPr>
            <a:cxnSpLocks/>
          </p:cNvCxnSpPr>
          <p:nvPr/>
        </p:nvCxnSpPr>
        <p:spPr>
          <a:xfrm flipH="1">
            <a:off x="4243624" y="1409490"/>
            <a:ext cx="2248111" cy="2475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40AFE11-5D4C-AC02-4E15-498ECCBD139F}"/>
              </a:ext>
            </a:extLst>
          </p:cNvPr>
          <p:cNvSpPr txBox="1"/>
          <p:nvPr/>
        </p:nvSpPr>
        <p:spPr>
          <a:xfrm>
            <a:off x="740520" y="-101039"/>
            <a:ext cx="813816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>
            <a:lvl1pPr algn="ctr">
              <a:defRPr sz="2800">
                <a:solidFill>
                  <a:srgbClr val="1F497D"/>
                </a:solidFill>
              </a:defRPr>
            </a:lvl1pPr>
          </a:lstStyle>
          <a:p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Case Study </a:t>
            </a:r>
            <a:r>
              <a:rPr lang="de-DE" sz="1800" b="1" dirty="0" err="1">
                <a:solidFill>
                  <a:schemeClr val="tx1"/>
                </a:solidFill>
                <a:latin typeface="+mj-lt"/>
                <a:ea typeface="MS PGothic"/>
              </a:rPr>
              <a:t>Dec</a:t>
            </a:r>
            <a:r>
              <a:rPr lang="de-DE" sz="1800" b="1" dirty="0">
                <a:solidFill>
                  <a:schemeClr val="tx1"/>
                </a:solidFill>
                <a:latin typeface="+mj-lt"/>
                <a:ea typeface="MS PGothic"/>
              </a:rPr>
              <a:t> 6, 2022</a:t>
            </a:r>
          </a:p>
        </p:txBody>
      </p:sp>
      <p:sp>
        <p:nvSpPr>
          <p:cNvPr id="3" name="Textfeld 40">
            <a:extLst>
              <a:ext uri="{FF2B5EF4-FFF2-40B4-BE49-F238E27FC236}">
                <a16:creationId xmlns:a16="http://schemas.microsoft.com/office/drawing/2014/main" id="{83EF2091-2CC2-93DB-1615-2E3CFC98ED8C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Results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2" name="Gerade Verbindung mit Pfeil 26">
            <a:extLst>
              <a:ext uri="{FF2B5EF4-FFF2-40B4-BE49-F238E27FC236}">
                <a16:creationId xmlns:a16="http://schemas.microsoft.com/office/drawing/2014/main" id="{17B0EA5A-B13B-EF57-9E5C-27C7A51DB4B6}"/>
              </a:ext>
            </a:extLst>
          </p:cNvPr>
          <p:cNvCxnSpPr>
            <a:cxnSpLocks/>
          </p:cNvCxnSpPr>
          <p:nvPr/>
        </p:nvCxnSpPr>
        <p:spPr>
          <a:xfrm flipH="1">
            <a:off x="2510811" y="909348"/>
            <a:ext cx="3970820" cy="191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81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53FC0D-1D3B-E8D7-399E-6852A19B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10" b="112"/>
          <a:stretch/>
        </p:blipFill>
        <p:spPr>
          <a:xfrm>
            <a:off x="409428" y="1260909"/>
            <a:ext cx="4996361" cy="3484346"/>
          </a:xfrm>
          <a:prstGeom prst="rect">
            <a:avLst/>
          </a:prstGeom>
        </p:spPr>
      </p:pic>
      <p:sp>
        <p:nvSpPr>
          <p:cNvPr id="6" name="Textfeld 15">
            <a:extLst>
              <a:ext uri="{FF2B5EF4-FFF2-40B4-BE49-F238E27FC236}">
                <a16:creationId xmlns:a16="http://schemas.microsoft.com/office/drawing/2014/main" id="{3E015AEF-EAB1-3858-4D7A-C695B02CF98B}"/>
              </a:ext>
            </a:extLst>
          </p:cNvPr>
          <p:cNvSpPr txBox="1"/>
          <p:nvPr/>
        </p:nvSpPr>
        <p:spPr>
          <a:xfrm>
            <a:off x="525900" y="719171"/>
            <a:ext cx="29238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err="1">
                <a:latin typeface="+mj-lt"/>
                <a:cs typeface="Arial" panose="020B0604020202020204" pitchFamily="34" charset="0"/>
              </a:rPr>
              <a:t>Fallstreak</a:t>
            </a:r>
            <a:r>
              <a:rPr lang="de-DE" b="1">
                <a:latin typeface="+mj-lt"/>
                <a:cs typeface="Arial" panose="020B0604020202020204" pitchFamily="34" charset="0"/>
              </a:rPr>
              <a:t> </a:t>
            </a:r>
            <a:r>
              <a:rPr lang="de-DE" b="1" err="1">
                <a:latin typeface="+mj-lt"/>
                <a:cs typeface="Arial" panose="020B0604020202020204" pitchFamily="34" charset="0"/>
              </a:rPr>
              <a:t>during</a:t>
            </a:r>
            <a:r>
              <a:rPr lang="de-DE" b="1">
                <a:latin typeface="+mj-lt"/>
                <a:cs typeface="Arial" panose="020B0604020202020204" pitchFamily="34" charset="0"/>
              </a:rPr>
              <a:t> </a:t>
            </a:r>
            <a:r>
              <a:rPr lang="de-DE" b="1" err="1">
                <a:latin typeface="+mj-lt"/>
                <a:cs typeface="Arial" panose="020B0604020202020204" pitchFamily="34" charset="0"/>
              </a:rPr>
              <a:t>coldfront</a:t>
            </a:r>
            <a:endParaRPr lang="de-DE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feld 40">
            <a:extLst>
              <a:ext uri="{FF2B5EF4-FFF2-40B4-BE49-F238E27FC236}">
                <a16:creationId xmlns:a16="http://schemas.microsoft.com/office/drawing/2014/main" id="{2C47947A-28D3-FA3B-959B-5A2DC92CEA5D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Results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61B2D89D-D938-496F-84AF-E06C51A52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272" y="221384"/>
            <a:ext cx="4778813" cy="1020276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3BB8909B-60B0-5C12-3B0C-86E6938D8644}"/>
              </a:ext>
            </a:extLst>
          </p:cNvPr>
          <p:cNvCxnSpPr>
            <a:cxnSpLocks/>
          </p:cNvCxnSpPr>
          <p:nvPr/>
        </p:nvCxnSpPr>
        <p:spPr>
          <a:xfrm flipH="1">
            <a:off x="2827431" y="1049154"/>
            <a:ext cx="2307647" cy="205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E0B9803-879C-36A5-DA69-DFA49E401381}"/>
              </a:ext>
            </a:extLst>
          </p:cNvPr>
          <p:cNvSpPr/>
          <p:nvPr/>
        </p:nvSpPr>
        <p:spPr>
          <a:xfrm>
            <a:off x="813335" y="3806792"/>
            <a:ext cx="4499810" cy="6160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37AFD4-322D-EC32-D2DA-A100F61F823F}"/>
              </a:ext>
            </a:extLst>
          </p:cNvPr>
          <p:cNvSpPr txBox="1"/>
          <p:nvPr/>
        </p:nvSpPr>
        <p:spPr>
          <a:xfrm>
            <a:off x="5519961" y="2014079"/>
            <a:ext cx="346037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b="1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KDP - </a:t>
            </a:r>
            <a:r>
              <a:rPr lang="de-DE" sz="1600" b="1" i="0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Specific</a:t>
            </a:r>
            <a:r>
              <a:rPr lang="de-DE" sz="1600" b="1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diff. Phase (</a:t>
            </a:r>
            <a:r>
              <a:rPr lang="de-DE" sz="1600" b="1" i="0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deg</a:t>
            </a:r>
            <a:r>
              <a:rPr lang="de-DE" sz="1600" b="1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/km)</a:t>
            </a:r>
            <a:endParaRPr lang="en-US" sz="1600" b="1" i="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endParaRPr lang="en-US" sz="1600" b="1" i="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A6D5A-BE70-9D55-BB66-B2CEC1226B5E}"/>
              </a:ext>
            </a:extLst>
          </p:cNvPr>
          <p:cNvSpPr txBox="1"/>
          <p:nvPr/>
        </p:nvSpPr>
        <p:spPr>
          <a:xfrm>
            <a:off x="5515478" y="2500414"/>
            <a:ext cx="355706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b="1" i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sZDRmax</a:t>
            </a:r>
            <a:r>
              <a:rPr lang="de-DE" sz="1600" b="1" i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– </a:t>
            </a:r>
            <a:r>
              <a:rPr lang="de-DE" sz="1600" b="1" i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max</a:t>
            </a:r>
            <a:r>
              <a:rPr lang="de-DE" sz="1600" b="1" i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ZDR in </a:t>
            </a:r>
            <a:r>
              <a:rPr lang="de-DE" sz="1600" b="1" i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spectra</a:t>
            </a:r>
            <a:r>
              <a:rPr lang="de-DE" sz="1600" b="1" i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(dB)</a:t>
            </a:r>
            <a:endParaRPr lang="en-US" sz="1600" b="1" i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44E92-DEE5-3815-F26E-A32BEBC71103}"/>
              </a:ext>
            </a:extLst>
          </p:cNvPr>
          <p:cNvSpPr txBox="1"/>
          <p:nvPr/>
        </p:nvSpPr>
        <p:spPr>
          <a:xfrm>
            <a:off x="5526685" y="2787286"/>
            <a:ext cx="28405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b="1" i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RHV – </a:t>
            </a:r>
            <a:r>
              <a:rPr lang="de-DE" sz="1600" b="1" i="0" err="1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Correlation</a:t>
            </a:r>
            <a:r>
              <a:rPr lang="de-DE" sz="1600" b="1" i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1600" b="1" i="0" err="1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coefficient</a:t>
            </a:r>
            <a:endParaRPr lang="en-US" sz="1600" b="1" i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6D165F-19B9-17DF-D4EE-2D7DED5E89FA}"/>
              </a:ext>
            </a:extLst>
          </p:cNvPr>
          <p:cNvCxnSpPr>
            <a:cxnSpLocks/>
          </p:cNvCxnSpPr>
          <p:nvPr/>
        </p:nvCxnSpPr>
        <p:spPr>
          <a:xfrm flipH="1" flipV="1">
            <a:off x="5012575" y="4033739"/>
            <a:ext cx="571587" cy="40477"/>
          </a:xfrm>
          <a:prstGeom prst="straightConnector1">
            <a:avLst/>
          </a:prstGeom>
          <a:ln>
            <a:solidFill>
              <a:srgbClr val="24242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6391C2-9382-489B-BBD9-D5109BCAB3A9}"/>
              </a:ext>
            </a:extLst>
          </p:cNvPr>
          <p:cNvSpPr txBox="1"/>
          <p:nvPr/>
        </p:nvSpPr>
        <p:spPr>
          <a:xfrm>
            <a:off x="5694395" y="3976193"/>
            <a:ext cx="293189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b="1" i="0" dirty="0">
                <a:latin typeface="+mn-lt"/>
                <a:cs typeface="Arial" panose="020B0604020202020204" pitchFamily="34" charset="0"/>
              </a:rPr>
              <a:t>Grey </a:t>
            </a:r>
            <a:r>
              <a:rPr lang="de-DE" sz="1600" b="1" i="0" dirty="0" err="1">
                <a:latin typeface="+mn-lt"/>
                <a:cs typeface="Arial" panose="020B0604020202020204" pitchFamily="34" charset="0"/>
              </a:rPr>
              <a:t>areas</a:t>
            </a:r>
            <a:r>
              <a:rPr lang="de-DE" sz="1600" b="1" i="0" dirty="0">
                <a:latin typeface="+mn-lt"/>
                <a:cs typeface="Arial" panose="020B0604020202020204" pitchFamily="34" charset="0"/>
              </a:rPr>
              <a:t>: </a:t>
            </a:r>
            <a:r>
              <a:rPr lang="de-DE" sz="1600" b="1" u="sng" dirty="0">
                <a:latin typeface="+mn-lt"/>
                <a:cs typeface="Arial" panose="020B0604020202020204" pitchFamily="34" charset="0"/>
              </a:rPr>
              <a:t>strong </a:t>
            </a:r>
            <a:r>
              <a:rPr lang="de-DE" sz="1600" b="1" u="sng" dirty="0" err="1">
                <a:latin typeface="+mn-lt"/>
                <a:cs typeface="Arial" panose="020B0604020202020204" pitchFamily="34" charset="0"/>
              </a:rPr>
              <a:t>t</a:t>
            </a:r>
            <a:r>
              <a:rPr lang="de-DE" sz="1600" b="1" i="0" u="sng" dirty="0" err="1">
                <a:latin typeface="+mn-lt"/>
                <a:cs typeface="Arial" panose="020B0604020202020204" pitchFamily="34" charset="0"/>
              </a:rPr>
              <a:t>urbulence</a:t>
            </a:r>
            <a:endParaRPr lang="en-US" sz="1600" b="1" i="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99E5D2-BCBF-C899-8246-09657AF7CF4B}"/>
              </a:ext>
            </a:extLst>
          </p:cNvPr>
          <p:cNvSpPr txBox="1"/>
          <p:nvPr/>
        </p:nvSpPr>
        <p:spPr>
          <a:xfrm>
            <a:off x="5559412" y="3071299"/>
            <a:ext cx="224215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FF00FF"/>
                </a:solidFill>
                <a:latin typeface="+mn-lt"/>
                <a:cs typeface="Arial" panose="020B0604020202020204" pitchFamily="34" charset="0"/>
              </a:rPr>
              <a:t>SW – </a:t>
            </a:r>
            <a:r>
              <a:rPr lang="de-DE" b="1" i="0" dirty="0" err="1">
                <a:solidFill>
                  <a:srgbClr val="FF00FF"/>
                </a:solidFill>
                <a:latin typeface="+mn-lt"/>
                <a:cs typeface="Arial" panose="020B0604020202020204" pitchFamily="34" charset="0"/>
              </a:rPr>
              <a:t>Spectral</a:t>
            </a:r>
            <a:r>
              <a:rPr lang="de-DE" b="1" i="0" dirty="0">
                <a:solidFill>
                  <a:srgbClr val="FF00FF"/>
                </a:solidFill>
                <a:latin typeface="+mn-lt"/>
                <a:cs typeface="Arial" panose="020B0604020202020204" pitchFamily="34" charset="0"/>
              </a:rPr>
              <a:t> Width</a:t>
            </a:r>
            <a:endParaRPr lang="en-US" b="1" i="0" dirty="0">
              <a:solidFill>
                <a:srgbClr val="FF00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0A0FC-519E-3658-8E3D-34DCC530940A}"/>
              </a:ext>
            </a:extLst>
          </p:cNvPr>
          <p:cNvSpPr txBox="1"/>
          <p:nvPr/>
        </p:nvSpPr>
        <p:spPr>
          <a:xfrm>
            <a:off x="409428" y="3381669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KDP</a:t>
            </a:r>
            <a:endParaRPr lang="en-US" b="1" i="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58ADB3-DC90-96EA-1F0A-B9C80E3A512E}"/>
              </a:ext>
            </a:extLst>
          </p:cNvPr>
          <p:cNvSpPr txBox="1"/>
          <p:nvPr/>
        </p:nvSpPr>
        <p:spPr>
          <a:xfrm>
            <a:off x="1154205" y="2303930"/>
            <a:ext cx="29495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latin typeface="+mn-lt"/>
                <a:cs typeface="Arial" panose="020B0604020202020204" pitchFamily="34" charset="0"/>
              </a:rPr>
              <a:t>ZE</a:t>
            </a:r>
            <a:endParaRPr lang="en-US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9025CF-77B4-D098-5FF5-FCBF071F9754}"/>
              </a:ext>
            </a:extLst>
          </p:cNvPr>
          <p:cNvSpPr txBox="1"/>
          <p:nvPr/>
        </p:nvSpPr>
        <p:spPr>
          <a:xfrm>
            <a:off x="2924386" y="2592265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sZDRmax</a:t>
            </a:r>
            <a:endParaRPr lang="en-US" b="1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7A4C8-D566-2B23-717D-2C7F3AE25C8E}"/>
              </a:ext>
            </a:extLst>
          </p:cNvPr>
          <p:cNvSpPr txBox="1"/>
          <p:nvPr/>
        </p:nvSpPr>
        <p:spPr>
          <a:xfrm>
            <a:off x="4264062" y="2179131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RHV</a:t>
            </a:r>
            <a:endParaRPr lang="en-US" b="1" i="0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45426E-7523-C3C4-92B7-2041D2C208AE}"/>
              </a:ext>
            </a:extLst>
          </p:cNvPr>
          <p:cNvSpPr txBox="1"/>
          <p:nvPr/>
        </p:nvSpPr>
        <p:spPr>
          <a:xfrm>
            <a:off x="2827431" y="2135737"/>
            <a:ext cx="3718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FF00FF"/>
                </a:solidFill>
                <a:latin typeface="+mn-lt"/>
                <a:cs typeface="Arial" panose="020B0604020202020204" pitchFamily="34" charset="0"/>
              </a:rPr>
              <a:t>SW</a:t>
            </a:r>
            <a:endParaRPr lang="en-US" b="1" i="0" dirty="0">
              <a:solidFill>
                <a:srgbClr val="FF00F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3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5B008-366B-09EB-A2A4-585B9FDB2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CD3C35-8216-1251-2964-4ACEF44BE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72D182-F612-D44C-606B-6837D3274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10" b="112"/>
          <a:stretch/>
        </p:blipFill>
        <p:spPr>
          <a:xfrm>
            <a:off x="409428" y="1260909"/>
            <a:ext cx="4996361" cy="3484346"/>
          </a:xfrm>
          <a:prstGeom prst="rect">
            <a:avLst/>
          </a:prstGeom>
        </p:spPr>
      </p:pic>
      <p:sp>
        <p:nvSpPr>
          <p:cNvPr id="6" name="Textfeld 15">
            <a:extLst>
              <a:ext uri="{FF2B5EF4-FFF2-40B4-BE49-F238E27FC236}">
                <a16:creationId xmlns:a16="http://schemas.microsoft.com/office/drawing/2014/main" id="{677279AC-37DC-A23A-EFA9-0EC96DFEAD5B}"/>
              </a:ext>
            </a:extLst>
          </p:cNvPr>
          <p:cNvSpPr txBox="1"/>
          <p:nvPr/>
        </p:nvSpPr>
        <p:spPr>
          <a:xfrm>
            <a:off x="525900" y="719171"/>
            <a:ext cx="29238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err="1">
                <a:latin typeface="+mj-lt"/>
                <a:cs typeface="Arial" panose="020B0604020202020204" pitchFamily="34" charset="0"/>
              </a:rPr>
              <a:t>Fallstreak</a:t>
            </a:r>
            <a:r>
              <a:rPr lang="de-DE" b="1">
                <a:latin typeface="+mj-lt"/>
                <a:cs typeface="Arial" panose="020B0604020202020204" pitchFamily="34" charset="0"/>
              </a:rPr>
              <a:t> </a:t>
            </a:r>
            <a:r>
              <a:rPr lang="de-DE" b="1" err="1">
                <a:latin typeface="+mj-lt"/>
                <a:cs typeface="Arial" panose="020B0604020202020204" pitchFamily="34" charset="0"/>
              </a:rPr>
              <a:t>during</a:t>
            </a:r>
            <a:r>
              <a:rPr lang="de-DE" b="1">
                <a:latin typeface="+mj-lt"/>
                <a:cs typeface="Arial" panose="020B0604020202020204" pitchFamily="34" charset="0"/>
              </a:rPr>
              <a:t> </a:t>
            </a:r>
            <a:r>
              <a:rPr lang="de-DE" b="1" err="1">
                <a:latin typeface="+mj-lt"/>
                <a:cs typeface="Arial" panose="020B0604020202020204" pitchFamily="34" charset="0"/>
              </a:rPr>
              <a:t>coldfront</a:t>
            </a:r>
            <a:endParaRPr lang="de-DE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feld 16">
            <a:extLst>
              <a:ext uri="{FF2B5EF4-FFF2-40B4-BE49-F238E27FC236}">
                <a16:creationId xmlns:a16="http://schemas.microsoft.com/office/drawing/2014/main" id="{A092D60D-DDDC-147B-8E46-E3744119E01E}"/>
              </a:ext>
            </a:extLst>
          </p:cNvPr>
          <p:cNvSpPr txBox="1"/>
          <p:nvPr/>
        </p:nvSpPr>
        <p:spPr>
          <a:xfrm>
            <a:off x="5436363" y="1593094"/>
            <a:ext cx="3586614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err="1">
                <a:latin typeface="+mn-lt"/>
                <a:cs typeface="Arial" panose="020B0604020202020204" pitchFamily="34" charset="0"/>
              </a:rPr>
              <a:t>Weak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dendritic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growth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aloft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, KDP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around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1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deg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/km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>
                <a:latin typeface="+mn-lt"/>
                <a:cs typeface="Arial" panose="020B0604020202020204" pitchFamily="34" charset="0"/>
              </a:rPr>
              <a:t>Turbulent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layer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close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to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surface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caused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by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incoming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cold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air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strong wind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increase</a:t>
            </a:r>
            <a:endParaRPr lang="de-DE" sz="11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Increased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KDP and ZE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very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close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to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surface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lang="de-DE" sz="1100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u="sng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likely</a:t>
            </a:r>
            <a:r>
              <a:rPr lang="de-DE" sz="1100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u="sng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caused</a:t>
            </a:r>
            <a:r>
              <a:rPr lang="de-DE" sz="1100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u="sng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by</a:t>
            </a:r>
            <a:r>
              <a:rPr lang="de-DE" sz="1100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u="sng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blowing</a:t>
            </a:r>
            <a:r>
              <a:rPr lang="de-DE" sz="1100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u="sng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snow</a:t>
            </a:r>
            <a:endParaRPr lang="de-DE" sz="1100" u="sng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endParaRPr lang="de-DE" sz="1100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feld 40">
            <a:extLst>
              <a:ext uri="{FF2B5EF4-FFF2-40B4-BE49-F238E27FC236}">
                <a16:creationId xmlns:a16="http://schemas.microsoft.com/office/drawing/2014/main" id="{138E4A83-F17D-331B-98FE-343B60B01C91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Results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6F400A9E-6D6E-C9CC-0470-7021B7A69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272" y="221384"/>
            <a:ext cx="4778813" cy="1020276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DA1B844A-2EE2-BF36-FE05-774CEFCDA17C}"/>
              </a:ext>
            </a:extLst>
          </p:cNvPr>
          <p:cNvCxnSpPr>
            <a:cxnSpLocks/>
          </p:cNvCxnSpPr>
          <p:nvPr/>
        </p:nvCxnSpPr>
        <p:spPr>
          <a:xfrm flipH="1">
            <a:off x="2827431" y="1049154"/>
            <a:ext cx="2307647" cy="205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825BB-2903-4156-8691-5A23AA116CF0}"/>
              </a:ext>
            </a:extLst>
          </p:cNvPr>
          <p:cNvSpPr/>
          <p:nvPr/>
        </p:nvSpPr>
        <p:spPr>
          <a:xfrm>
            <a:off x="813335" y="3806792"/>
            <a:ext cx="4499810" cy="6160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FE352-2CB0-48A0-2348-00E9F23E1DE0}"/>
              </a:ext>
            </a:extLst>
          </p:cNvPr>
          <p:cNvSpPr txBox="1"/>
          <p:nvPr/>
        </p:nvSpPr>
        <p:spPr>
          <a:xfrm>
            <a:off x="409428" y="3381669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KDP</a:t>
            </a:r>
            <a:endParaRPr lang="en-US" b="1" i="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7548B-C696-8312-35C8-BB7D98D9312B}"/>
              </a:ext>
            </a:extLst>
          </p:cNvPr>
          <p:cNvSpPr txBox="1"/>
          <p:nvPr/>
        </p:nvSpPr>
        <p:spPr>
          <a:xfrm>
            <a:off x="1154205" y="2303930"/>
            <a:ext cx="29495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latin typeface="+mn-lt"/>
                <a:cs typeface="Arial" panose="020B0604020202020204" pitchFamily="34" charset="0"/>
              </a:rPr>
              <a:t>ZE</a:t>
            </a:r>
            <a:endParaRPr lang="en-US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77FE2-6211-E6B7-195C-878C8252B396}"/>
              </a:ext>
            </a:extLst>
          </p:cNvPr>
          <p:cNvSpPr txBox="1"/>
          <p:nvPr/>
        </p:nvSpPr>
        <p:spPr>
          <a:xfrm>
            <a:off x="2924386" y="2592265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sZDRmax</a:t>
            </a:r>
            <a:endParaRPr lang="en-US" b="1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8A66C-58D0-195A-F1C4-5C7560856374}"/>
              </a:ext>
            </a:extLst>
          </p:cNvPr>
          <p:cNvSpPr txBox="1"/>
          <p:nvPr/>
        </p:nvSpPr>
        <p:spPr>
          <a:xfrm>
            <a:off x="4264062" y="2179131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RHV</a:t>
            </a:r>
            <a:endParaRPr lang="en-US" b="1" i="0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67D905-89C3-F621-215B-353EB3CF1AEE}"/>
              </a:ext>
            </a:extLst>
          </p:cNvPr>
          <p:cNvSpPr txBox="1"/>
          <p:nvPr/>
        </p:nvSpPr>
        <p:spPr>
          <a:xfrm>
            <a:off x="2827431" y="2135737"/>
            <a:ext cx="3718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FF00FF"/>
                </a:solidFill>
                <a:latin typeface="+mn-lt"/>
                <a:cs typeface="Arial" panose="020B0604020202020204" pitchFamily="34" charset="0"/>
              </a:rPr>
              <a:t>SW</a:t>
            </a:r>
            <a:endParaRPr lang="en-US" b="1" i="0" dirty="0">
              <a:solidFill>
                <a:srgbClr val="FF00F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5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2">
            <a:extLst>
              <a:ext uri="{FF2B5EF4-FFF2-40B4-BE49-F238E27FC236}">
                <a16:creationId xmlns:a16="http://schemas.microsoft.com/office/drawing/2014/main" id="{A73F4232-4BA3-93D0-338D-FD2E629A7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10" b="112"/>
          <a:stretch/>
        </p:blipFill>
        <p:spPr>
          <a:xfrm>
            <a:off x="409428" y="1260909"/>
            <a:ext cx="4996361" cy="3484346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15">
            <a:extLst>
              <a:ext uri="{FF2B5EF4-FFF2-40B4-BE49-F238E27FC236}">
                <a16:creationId xmlns:a16="http://schemas.microsoft.com/office/drawing/2014/main" id="{3E015AEF-EAB1-3858-4D7A-C695B02CF98B}"/>
              </a:ext>
            </a:extLst>
          </p:cNvPr>
          <p:cNvSpPr txBox="1"/>
          <p:nvPr/>
        </p:nvSpPr>
        <p:spPr>
          <a:xfrm>
            <a:off x="525900" y="719171"/>
            <a:ext cx="29238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err="1">
                <a:latin typeface="+mj-lt"/>
                <a:cs typeface="Arial" panose="020B0604020202020204" pitchFamily="34" charset="0"/>
              </a:rPr>
              <a:t>Fallstreak</a:t>
            </a:r>
            <a:r>
              <a:rPr lang="de-DE" b="1">
                <a:latin typeface="+mj-lt"/>
                <a:cs typeface="Arial" panose="020B0604020202020204" pitchFamily="34" charset="0"/>
              </a:rPr>
              <a:t> </a:t>
            </a:r>
            <a:r>
              <a:rPr lang="de-DE" b="1" err="1">
                <a:latin typeface="+mj-lt"/>
                <a:cs typeface="Arial" panose="020B0604020202020204" pitchFamily="34" charset="0"/>
              </a:rPr>
              <a:t>during</a:t>
            </a:r>
            <a:r>
              <a:rPr lang="de-DE" b="1">
                <a:latin typeface="+mj-lt"/>
                <a:cs typeface="Arial" panose="020B0604020202020204" pitchFamily="34" charset="0"/>
              </a:rPr>
              <a:t> </a:t>
            </a:r>
            <a:r>
              <a:rPr lang="de-DE" b="1" err="1">
                <a:latin typeface="+mj-lt"/>
                <a:cs typeface="Arial" panose="020B0604020202020204" pitchFamily="34" charset="0"/>
              </a:rPr>
              <a:t>coldfront</a:t>
            </a:r>
            <a:endParaRPr lang="de-DE" b="1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76319-4CD9-B437-037F-B13259A7A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136" y="1913324"/>
            <a:ext cx="3296450" cy="2200100"/>
          </a:xfrm>
          <a:prstGeom prst="rect">
            <a:avLst/>
          </a:prstGeom>
        </p:spPr>
      </p:pic>
      <p:sp>
        <p:nvSpPr>
          <p:cNvPr id="9" name="Textfeld 15">
            <a:extLst>
              <a:ext uri="{FF2B5EF4-FFF2-40B4-BE49-F238E27FC236}">
                <a16:creationId xmlns:a16="http://schemas.microsoft.com/office/drawing/2014/main" id="{2660A3C2-BE6F-822E-2019-62CA4FADC8EA}"/>
              </a:ext>
            </a:extLst>
          </p:cNvPr>
          <p:cNvSpPr txBox="1"/>
          <p:nvPr/>
        </p:nvSpPr>
        <p:spPr>
          <a:xfrm>
            <a:off x="6516564" y="1223435"/>
            <a:ext cx="14875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>
                <a:latin typeface="+mn-lt"/>
                <a:cs typeface="Arial" panose="020B0604020202020204" pitchFamily="34" charset="0"/>
              </a:rPr>
              <a:t>VISSS </a:t>
            </a:r>
            <a:r>
              <a:rPr lang="de-DE" i="0" err="1">
                <a:latin typeface="+mn-lt"/>
                <a:cs typeface="Arial" panose="020B0604020202020204" pitchFamily="34" charset="0"/>
              </a:rPr>
              <a:t>images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feld 40">
            <a:extLst>
              <a:ext uri="{FF2B5EF4-FFF2-40B4-BE49-F238E27FC236}">
                <a16:creationId xmlns:a16="http://schemas.microsoft.com/office/drawing/2014/main" id="{319F1676-2925-0FA6-2EDE-1434E9C2FEAF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Results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7C06D728-094A-78AB-3AE1-E184ADF77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272" y="221384"/>
            <a:ext cx="4778813" cy="1020276"/>
          </a:xfrm>
          <a:prstGeom prst="rect">
            <a:avLst/>
          </a:prstGeom>
        </p:spPr>
      </p:pic>
      <p:cxnSp>
        <p:nvCxnSpPr>
          <p:cNvPr id="10" name="Gerade Verbindung mit Pfeil 3">
            <a:extLst>
              <a:ext uri="{FF2B5EF4-FFF2-40B4-BE49-F238E27FC236}">
                <a16:creationId xmlns:a16="http://schemas.microsoft.com/office/drawing/2014/main" id="{13A335A7-A9A1-51AD-63C4-C8E7B3D6979B}"/>
              </a:ext>
            </a:extLst>
          </p:cNvPr>
          <p:cNvCxnSpPr>
            <a:cxnSpLocks/>
          </p:cNvCxnSpPr>
          <p:nvPr/>
        </p:nvCxnSpPr>
        <p:spPr>
          <a:xfrm flipH="1">
            <a:off x="2827431" y="1049154"/>
            <a:ext cx="2307647" cy="205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6FA06DE-D1EB-B3EC-06E0-BA9FCD110AFA}"/>
              </a:ext>
            </a:extLst>
          </p:cNvPr>
          <p:cNvSpPr txBox="1"/>
          <p:nvPr/>
        </p:nvSpPr>
        <p:spPr>
          <a:xfrm>
            <a:off x="409428" y="3381669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KDP</a:t>
            </a:r>
            <a:endParaRPr lang="en-US" b="1" i="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05AB04-8CA3-2D66-6383-60AB560B8D54}"/>
              </a:ext>
            </a:extLst>
          </p:cNvPr>
          <p:cNvSpPr txBox="1"/>
          <p:nvPr/>
        </p:nvSpPr>
        <p:spPr>
          <a:xfrm>
            <a:off x="1154205" y="2303930"/>
            <a:ext cx="29495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latin typeface="+mn-lt"/>
                <a:cs typeface="Arial" panose="020B0604020202020204" pitchFamily="34" charset="0"/>
              </a:rPr>
              <a:t>ZE</a:t>
            </a:r>
            <a:endParaRPr lang="en-US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BAFAB-82A5-0821-745D-4FC36911CA70}"/>
              </a:ext>
            </a:extLst>
          </p:cNvPr>
          <p:cNvSpPr txBox="1"/>
          <p:nvPr/>
        </p:nvSpPr>
        <p:spPr>
          <a:xfrm>
            <a:off x="2924386" y="2592265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sZDRmax</a:t>
            </a:r>
            <a:endParaRPr lang="en-US" b="1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20591-3137-20A7-F638-2663DF03B818}"/>
              </a:ext>
            </a:extLst>
          </p:cNvPr>
          <p:cNvSpPr txBox="1"/>
          <p:nvPr/>
        </p:nvSpPr>
        <p:spPr>
          <a:xfrm>
            <a:off x="4264062" y="2179131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RHV</a:t>
            </a:r>
            <a:endParaRPr lang="en-US" b="1" i="0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CA5FE-2A07-7ACF-C123-333A025CD700}"/>
              </a:ext>
            </a:extLst>
          </p:cNvPr>
          <p:cNvSpPr txBox="1"/>
          <p:nvPr/>
        </p:nvSpPr>
        <p:spPr>
          <a:xfrm>
            <a:off x="2827431" y="2135737"/>
            <a:ext cx="3718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FF00FF"/>
                </a:solidFill>
                <a:latin typeface="+mn-lt"/>
                <a:cs typeface="Arial" panose="020B0604020202020204" pitchFamily="34" charset="0"/>
              </a:rPr>
              <a:t>SW</a:t>
            </a:r>
            <a:endParaRPr lang="en-US" b="1" i="0" dirty="0">
              <a:solidFill>
                <a:srgbClr val="FF00FF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FBC59B-0A51-29DA-8EBC-DCD5B7221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584" y="4113424"/>
            <a:ext cx="3134002" cy="32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5E00A57C-9E7F-4C02-284C-C3CBA73E5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272" y="221384"/>
            <a:ext cx="4778813" cy="1020276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53FC0D-1D3B-E8D7-399E-6852A19BF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59" b="-737"/>
          <a:stretch/>
        </p:blipFill>
        <p:spPr>
          <a:xfrm>
            <a:off x="391177" y="1275347"/>
            <a:ext cx="4913548" cy="3426593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3BB8909B-60B0-5C12-3B0C-86E6938D8644}"/>
              </a:ext>
            </a:extLst>
          </p:cNvPr>
          <p:cNvCxnSpPr>
            <a:cxnSpLocks/>
          </p:cNvCxnSpPr>
          <p:nvPr/>
        </p:nvCxnSpPr>
        <p:spPr>
          <a:xfrm flipH="1">
            <a:off x="2827431" y="933651"/>
            <a:ext cx="3448241" cy="320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15">
            <a:extLst>
              <a:ext uri="{FF2B5EF4-FFF2-40B4-BE49-F238E27FC236}">
                <a16:creationId xmlns:a16="http://schemas.microsoft.com/office/drawing/2014/main" id="{D127ADB7-11CE-948C-0CFD-C83621DDBE0E}"/>
              </a:ext>
            </a:extLst>
          </p:cNvPr>
          <p:cNvSpPr txBox="1"/>
          <p:nvPr/>
        </p:nvSpPr>
        <p:spPr>
          <a:xfrm>
            <a:off x="525900" y="719171"/>
            <a:ext cx="270586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err="1">
                <a:latin typeface="+mj-lt"/>
                <a:cs typeface="Arial" panose="020B0604020202020204" pitchFamily="34" charset="0"/>
              </a:rPr>
              <a:t>Fallstreak</a:t>
            </a:r>
            <a:r>
              <a:rPr lang="de-DE" b="1">
                <a:latin typeface="+mj-lt"/>
                <a:cs typeface="Arial" panose="020B0604020202020204" pitchFamily="34" charset="0"/>
              </a:rPr>
              <a:t> after </a:t>
            </a:r>
            <a:r>
              <a:rPr lang="de-DE" b="1" err="1">
                <a:latin typeface="+mj-lt"/>
                <a:cs typeface="Arial" panose="020B0604020202020204" pitchFamily="34" charset="0"/>
              </a:rPr>
              <a:t>coldfront</a:t>
            </a:r>
            <a:endParaRPr lang="de-DE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feld 16">
            <a:extLst>
              <a:ext uri="{FF2B5EF4-FFF2-40B4-BE49-F238E27FC236}">
                <a16:creationId xmlns:a16="http://schemas.microsoft.com/office/drawing/2014/main" id="{033B4BF0-DC52-411B-E70B-603658A8FC16}"/>
              </a:ext>
            </a:extLst>
          </p:cNvPr>
          <p:cNvSpPr txBox="1"/>
          <p:nvPr/>
        </p:nvSpPr>
        <p:spPr>
          <a:xfrm>
            <a:off x="5485197" y="1612416"/>
            <a:ext cx="3263885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>
                <a:latin typeface="+mn-lt"/>
                <a:cs typeface="Arial" panose="020B0604020202020204" pitchFamily="34" charset="0"/>
              </a:rPr>
              <a:t>Strong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sZDR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enhancement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without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KDP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enhancement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larger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anisotropic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particles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with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low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number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concentration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plates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dendrites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)?</a:t>
            </a:r>
          </a:p>
          <a:p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>
                <a:latin typeface="+mn-lt"/>
                <a:cs typeface="Arial" panose="020B0604020202020204" pitchFamily="34" charset="0"/>
              </a:rPr>
              <a:t>Peak in KDP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below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sZDRmax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peak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,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sZDRmax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already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decreasing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Aggregates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large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anisotropic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particles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producing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KDP?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err="1">
                <a:latin typeface="+mn-lt"/>
                <a:cs typeface="Arial" panose="020B0604020202020204" pitchFamily="34" charset="0"/>
              </a:rPr>
              <a:t>sZDRmax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decreases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in turbulent </a:t>
            </a:r>
            <a:r>
              <a:rPr lang="de-DE" sz="1100" dirty="0" err="1">
                <a:latin typeface="+mn-lt"/>
                <a:cs typeface="Arial" panose="020B0604020202020204" pitchFamily="34" charset="0"/>
              </a:rPr>
              <a:t>layer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broadening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spectra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random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orientation</a:t>
            </a:r>
            <a:endParaRPr lang="de-DE" sz="11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KDP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constant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in turbulent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layer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breakup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aggregates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? </a:t>
            </a:r>
            <a:r>
              <a:rPr lang="de-DE" sz="1100" b="1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SIP </a:t>
            </a:r>
            <a:r>
              <a:rPr lang="de-DE" sz="1100" b="1" u="sng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by</a:t>
            </a:r>
            <a:r>
              <a:rPr lang="de-DE" sz="1100" b="1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b="1" u="sng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ice-ice</a:t>
            </a:r>
            <a:r>
              <a:rPr lang="de-DE" sz="1100" b="1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b="1" u="sng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collision</a:t>
            </a:r>
            <a:r>
              <a:rPr lang="de-DE" sz="1100" b="1" u="sng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b="1" u="sng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Dendrite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branches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observed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by</a:t>
            </a:r>
            <a:r>
              <a:rPr lang="de-DE" sz="11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VISSS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>
              <a:latin typeface="+mn-lt"/>
              <a:cs typeface="Arial" panose="020B0604020202020204" pitchFamily="34" charset="0"/>
            </a:endParaRPr>
          </a:p>
          <a:p>
            <a:endParaRPr lang="de-DE" sz="1100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4911857C-2E55-9A43-5B09-0F14396AD201}"/>
              </a:ext>
            </a:extLst>
          </p:cNvPr>
          <p:cNvSpPr txBox="1"/>
          <p:nvPr/>
        </p:nvSpPr>
        <p:spPr>
          <a:xfrm>
            <a:off x="513932" y="45233"/>
            <a:ext cx="81123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err="1">
                <a:latin typeface="+mj-lt"/>
                <a:cs typeface="Arial" panose="020B0604020202020204" pitchFamily="34" charset="0"/>
              </a:rPr>
              <a:t>Results</a:t>
            </a:r>
            <a:r>
              <a:rPr lang="de-DE" sz="1400">
                <a:latin typeface="+mj-lt"/>
                <a:cs typeface="Arial" panose="020B0604020202020204" pitchFamily="34" charset="0"/>
              </a:rPr>
              <a:t> | </a:t>
            </a:r>
            <a:r>
              <a:rPr lang="en-US" sz="1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Investigating the origin of W-Band radar KDP signatures</a:t>
            </a:r>
            <a:endParaRPr lang="de-DE" sz="1400" i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DC550-02F1-08D0-73ED-98B2F21DF526}"/>
              </a:ext>
            </a:extLst>
          </p:cNvPr>
          <p:cNvSpPr txBox="1"/>
          <p:nvPr/>
        </p:nvSpPr>
        <p:spPr>
          <a:xfrm>
            <a:off x="814368" y="3225936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KDP</a:t>
            </a:r>
            <a:endParaRPr lang="en-US" b="1" i="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1B1589-B954-0A7B-B51F-EC0E1046033A}"/>
              </a:ext>
            </a:extLst>
          </p:cNvPr>
          <p:cNvSpPr txBox="1"/>
          <p:nvPr/>
        </p:nvSpPr>
        <p:spPr>
          <a:xfrm>
            <a:off x="1461828" y="2182248"/>
            <a:ext cx="29495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latin typeface="+mn-lt"/>
                <a:cs typeface="Arial" panose="020B0604020202020204" pitchFamily="34" charset="0"/>
              </a:rPr>
              <a:t>ZE</a:t>
            </a:r>
            <a:endParaRPr lang="en-US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0DEB44-0053-486B-5926-0E45F16B667F}"/>
              </a:ext>
            </a:extLst>
          </p:cNvPr>
          <p:cNvSpPr txBox="1"/>
          <p:nvPr/>
        </p:nvSpPr>
        <p:spPr>
          <a:xfrm>
            <a:off x="3231769" y="3193801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sZDRmax</a:t>
            </a:r>
            <a:endParaRPr lang="en-US" b="1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D2D11-58AE-8A14-7A03-1F635B0A2CAA}"/>
              </a:ext>
            </a:extLst>
          </p:cNvPr>
          <p:cNvSpPr txBox="1"/>
          <p:nvPr/>
        </p:nvSpPr>
        <p:spPr>
          <a:xfrm>
            <a:off x="4326453" y="2182248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RHV</a:t>
            </a:r>
            <a:endParaRPr lang="en-US" b="1" i="0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6F9AE-0CC9-8CC5-817F-40C19910FD4E}"/>
              </a:ext>
            </a:extLst>
          </p:cNvPr>
          <p:cNvSpPr txBox="1"/>
          <p:nvPr/>
        </p:nvSpPr>
        <p:spPr>
          <a:xfrm>
            <a:off x="2827431" y="2135737"/>
            <a:ext cx="3718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i="0" dirty="0">
                <a:solidFill>
                  <a:srgbClr val="FF00FF"/>
                </a:solidFill>
                <a:latin typeface="+mn-lt"/>
                <a:cs typeface="Arial" panose="020B0604020202020204" pitchFamily="34" charset="0"/>
              </a:rPr>
              <a:t>SW</a:t>
            </a:r>
            <a:endParaRPr lang="en-US" b="1" i="0" dirty="0">
              <a:solidFill>
                <a:srgbClr val="FF00F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0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1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1990A47A-F065-4C42-9865-ABC9926E583D}"/>
    </a:ext>
  </a:extLst>
</a:theme>
</file>

<file path=ppt/theme/theme2.xml><?xml version="1.0" encoding="utf-8"?>
<a:theme xmlns:a="http://schemas.openxmlformats.org/drawingml/2006/main" name="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0AE4AF98-E0AF-4E0D-850E-3FE2563B5C03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Musterfoliensatz_16zu9</Template>
  <TotalTime>1510</TotalTime>
  <Words>1403</Words>
  <Application>Microsoft Macintosh PowerPoint</Application>
  <PresentationFormat>On-screen Show (16:9)</PresentationFormat>
  <Paragraphs>213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 Unicode MS</vt:lpstr>
      <vt:lpstr>Arial</vt:lpstr>
      <vt:lpstr>Calibri</vt:lpstr>
      <vt:lpstr>Futura</vt:lpstr>
      <vt:lpstr>Symbol</vt:lpstr>
      <vt:lpstr>Wingdings</vt:lpstr>
      <vt:lpstr>Master1_UniLeipzig_PPT Vorlage</vt:lpstr>
      <vt:lpstr>Master2_UniLeipzig_PPT Vorlage</vt:lpstr>
      <vt:lpstr>Investigating KDP signatures inside and below the dendritic growth layer with W-band doppler radar and in situ snowfall camera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orography-influenced riming and secondary ice production and their effects on precipitation rates using radar polarimetry and Doppler spectra</dc:title>
  <dc:creator>Anton Kötsche</dc:creator>
  <cp:lastModifiedBy>Maximilian Maahn</cp:lastModifiedBy>
  <cp:revision>14</cp:revision>
  <cp:lastPrinted>2017-09-28T12:33:25Z</cp:lastPrinted>
  <dcterms:created xsi:type="dcterms:W3CDTF">2023-06-29T12:48:35Z</dcterms:created>
  <dcterms:modified xsi:type="dcterms:W3CDTF">2025-03-19T22:47:15Z</dcterms:modified>
</cp:coreProperties>
</file>