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8" r:id="rId1"/>
    <p:sldMasterId id="2147483939" r:id="rId2"/>
  </p:sldMasterIdLst>
  <p:notesMasterIdLst>
    <p:notesMasterId r:id="rId20"/>
  </p:notesMasterIdLst>
  <p:handoutMasterIdLst>
    <p:handoutMasterId r:id="rId21"/>
  </p:handoutMasterIdLst>
  <p:sldIdLst>
    <p:sldId id="490" r:id="rId3"/>
    <p:sldId id="604" r:id="rId4"/>
    <p:sldId id="524" r:id="rId5"/>
    <p:sldId id="602" r:id="rId6"/>
    <p:sldId id="606" r:id="rId7"/>
    <p:sldId id="609" r:id="rId8"/>
    <p:sldId id="605" r:id="rId9"/>
    <p:sldId id="607" r:id="rId10"/>
    <p:sldId id="547" r:id="rId11"/>
    <p:sldId id="584" r:id="rId12"/>
    <p:sldId id="583" r:id="rId13"/>
    <p:sldId id="570" r:id="rId14"/>
    <p:sldId id="541" r:id="rId15"/>
    <p:sldId id="553" r:id="rId16"/>
    <p:sldId id="586" r:id="rId17"/>
    <p:sldId id="569" r:id="rId18"/>
    <p:sldId id="608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li P." initials="VP" lastIdx="3" clrIdx="0">
    <p:extLst>
      <p:ext uri="{19B8F6BF-5375-455C-9EA6-DF929625EA0E}">
        <p15:presenceInfo xmlns:p15="http://schemas.microsoft.com/office/powerpoint/2012/main" userId="2d4cad32b36ebc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8FF"/>
    <a:srgbClr val="AED9E6"/>
    <a:srgbClr val="0070C0"/>
    <a:srgbClr val="0E0EFF"/>
    <a:srgbClr val="FF4CFF"/>
    <a:srgbClr val="7F7F7F"/>
    <a:srgbClr val="FF00FF"/>
    <a:srgbClr val="6B6BFF"/>
    <a:srgbClr val="6092ED"/>
    <a:srgbClr val="A6D5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94896" autoAdjust="0"/>
  </p:normalViewPr>
  <p:slideViewPr>
    <p:cSldViewPr snapToGrid="0">
      <p:cViewPr varScale="1">
        <p:scale>
          <a:sx n="109" d="100"/>
          <a:sy n="109" d="100"/>
        </p:scale>
        <p:origin x="73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6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B668F-456D-4BFC-8C79-E9872AB5BB30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DB5CE-E69F-4ABE-BA04-C74A1539F2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15572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04E45-FD9F-4E6B-A5F1-B2556EC82674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DE929-7F0F-4F55-8486-26A776A713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5099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Typically, HMC provide information about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dominant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hydrometeor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class in the resolved radar volume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provide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about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coexisting recessive/secondary hydrometeor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classes.</a:t>
            </a:r>
            <a:endParaRPr lang="en-US" dirty="0" smtClean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SR-based HMCs (3D), like the one of GPM’s DPR,  are reduced to a separation into </a:t>
            </a:r>
            <a:r>
              <a:rPr lang="en-US" b="1" dirty="0" smtClean="0"/>
              <a:t>liquid</a:t>
            </a:r>
            <a:r>
              <a:rPr lang="en-US" dirty="0" smtClean="0"/>
              <a:t>, </a:t>
            </a:r>
            <a:r>
              <a:rPr lang="en-US" b="1" dirty="0" smtClean="0"/>
              <a:t>mixed</a:t>
            </a:r>
            <a:r>
              <a:rPr lang="en-US" dirty="0" smtClean="0"/>
              <a:t> and </a:t>
            </a:r>
            <a:r>
              <a:rPr lang="en-US" b="1" dirty="0" smtClean="0"/>
              <a:t>solid</a:t>
            </a:r>
            <a:r>
              <a:rPr lang="en-US" dirty="0" smtClean="0"/>
              <a:t> by </a:t>
            </a:r>
            <a:r>
              <a:rPr lang="en-US" b="1" dirty="0" smtClean="0"/>
              <a:t>melting layer</a:t>
            </a:r>
            <a:r>
              <a:rPr lang="en-US" dirty="0" smtClean="0"/>
              <a:t> detection (besides a few 2D flags).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HPR estimates are an excellent tool for </a:t>
            </a:r>
            <a:r>
              <a:rPr 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evaluating NWP</a:t>
            </a: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models. Especially in </a:t>
            </a:r>
            <a:r>
              <a:rPr 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extreme weather</a:t>
            </a: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regions without </a:t>
            </a:r>
            <a:r>
              <a:rPr 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 measurements </a:t>
            </a: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(like Hurricane Alley)</a:t>
            </a:r>
            <a:r>
              <a:rPr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SR-based HPR can make such evaluation possible</a:t>
            </a: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DE929-7F0F-4F55-8486-26A776A7139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0328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Let's look at the idea and strategy. On the left side we see GR measurements in the </a:t>
            </a:r>
            <a:r>
              <a:rPr lang="en-US" b="1" dirty="0" smtClean="0"/>
              <a:t>horizontal plane</a:t>
            </a:r>
            <a:r>
              <a:rPr lang="en-US" dirty="0" smtClean="0"/>
              <a:t> and on the right side as a </a:t>
            </a:r>
            <a:r>
              <a:rPr lang="en-US" b="1" dirty="0" smtClean="0"/>
              <a:t>cross section</a:t>
            </a:r>
            <a:r>
              <a:rPr lang="en-US" dirty="0" smtClean="0"/>
              <a:t>.</a:t>
            </a:r>
          </a:p>
          <a:p>
            <a:pPr marL="228600" indent="-228600">
              <a:buAutoNum type="arabicPeriod"/>
            </a:pPr>
            <a:r>
              <a:rPr lang="en-US" dirty="0" smtClean="0"/>
              <a:t>With state of the art HMC we can </a:t>
            </a:r>
            <a:r>
              <a:rPr lang="en-US" b="1" dirty="0" smtClean="0"/>
              <a:t>identify</a:t>
            </a:r>
            <a:r>
              <a:rPr lang="en-US" dirty="0" smtClean="0"/>
              <a:t> a </a:t>
            </a:r>
            <a:r>
              <a:rPr lang="en-US" b="1" dirty="0" smtClean="0"/>
              <a:t>dominant</a:t>
            </a:r>
            <a:r>
              <a:rPr lang="en-US" dirty="0" smtClean="0"/>
              <a:t> hydrometeor type for each GR bin.</a:t>
            </a:r>
          </a:p>
          <a:p>
            <a:pPr marL="228600" indent="-228600">
              <a:buAutoNum type="arabicPeriod"/>
            </a:pPr>
            <a:r>
              <a:rPr lang="en-US" dirty="0" smtClean="0"/>
              <a:t>Let's take a look how the SR measurements look in the </a:t>
            </a:r>
            <a:r>
              <a:rPr lang="en-US" b="1" dirty="0" smtClean="0"/>
              <a:t>horizontal</a:t>
            </a:r>
            <a:r>
              <a:rPr lang="en-US" dirty="0" smtClean="0"/>
              <a:t> and </a:t>
            </a:r>
            <a:r>
              <a:rPr lang="en-US" b="1" dirty="0" smtClean="0"/>
              <a:t>vertical</a:t>
            </a:r>
            <a:r>
              <a:rPr lang="en-US" dirty="0" smtClean="0"/>
              <a:t> </a:t>
            </a:r>
            <a:r>
              <a:rPr lang="en-US" b="1" dirty="0" smtClean="0"/>
              <a:t>planes</a:t>
            </a:r>
            <a:r>
              <a:rPr lang="en-US" dirty="0" smtClean="0"/>
              <a:t>.</a:t>
            </a:r>
          </a:p>
          <a:p>
            <a:pPr marL="228600" indent="-228600">
              <a:buAutoNum type="arabicPeriod"/>
            </a:pPr>
            <a:r>
              <a:rPr lang="en-US" dirty="0" smtClean="0"/>
              <a:t>As you can see, we have to </a:t>
            </a:r>
            <a:r>
              <a:rPr lang="en-US" b="1" dirty="0" smtClean="0"/>
              <a:t>merge</a:t>
            </a:r>
            <a:r>
              <a:rPr lang="en-US" dirty="0" smtClean="0"/>
              <a:t> the </a:t>
            </a:r>
            <a:r>
              <a:rPr lang="en-US" b="1" dirty="0" smtClean="0"/>
              <a:t>SR</a:t>
            </a:r>
            <a:r>
              <a:rPr lang="en-US" dirty="0" smtClean="0"/>
              <a:t> and </a:t>
            </a:r>
            <a:r>
              <a:rPr lang="en-US" b="1" dirty="0" smtClean="0"/>
              <a:t>GR</a:t>
            </a:r>
            <a:r>
              <a:rPr lang="en-US" dirty="0" smtClean="0"/>
              <a:t> </a:t>
            </a:r>
            <a:r>
              <a:rPr lang="en-US" b="1" dirty="0" smtClean="0"/>
              <a:t>observations</a:t>
            </a:r>
            <a:r>
              <a:rPr lang="en-US" dirty="0" smtClean="0"/>
              <a:t> in order to consider scan volumes of the same size. </a:t>
            </a:r>
          </a:p>
          <a:p>
            <a:pPr marL="228600" indent="-228600">
              <a:buAutoNum type="arabicPeriod"/>
            </a:pPr>
            <a:r>
              <a:rPr lang="en-US" dirty="0" smtClean="0"/>
              <a:t>The first step is to </a:t>
            </a:r>
            <a:r>
              <a:rPr lang="en-US" b="1" dirty="0" smtClean="0"/>
              <a:t>average</a:t>
            </a:r>
            <a:r>
              <a:rPr lang="en-US" dirty="0" smtClean="0"/>
              <a:t> the </a:t>
            </a:r>
            <a:r>
              <a:rPr lang="en-US" b="1" dirty="0" smtClean="0"/>
              <a:t>DP measurements </a:t>
            </a:r>
            <a:r>
              <a:rPr lang="en-US" dirty="0" smtClean="0"/>
              <a:t>of all </a:t>
            </a:r>
            <a:r>
              <a:rPr lang="en-US" b="1" dirty="0" smtClean="0"/>
              <a:t>GR bins within an SR footprint</a:t>
            </a:r>
            <a:r>
              <a:rPr lang="en-US" dirty="0" smtClean="0"/>
              <a:t>. </a:t>
            </a:r>
          </a:p>
          <a:p>
            <a:pPr marL="228600" indent="-228600">
              <a:buAutoNum type="arabicPeriod"/>
            </a:pPr>
            <a:r>
              <a:rPr lang="en-US" dirty="0" smtClean="0"/>
              <a:t>Then all </a:t>
            </a:r>
            <a:r>
              <a:rPr lang="en-US" b="1" dirty="0" smtClean="0"/>
              <a:t>DF measurements </a:t>
            </a:r>
            <a:r>
              <a:rPr lang="en-US" dirty="0" smtClean="0"/>
              <a:t>from all </a:t>
            </a:r>
            <a:r>
              <a:rPr lang="en-US" b="1" dirty="0" smtClean="0"/>
              <a:t>SR bins within the GR </a:t>
            </a:r>
            <a:r>
              <a:rPr lang="en-US" b="1" dirty="0" err="1" smtClean="0"/>
              <a:t>beamwidth</a:t>
            </a:r>
            <a:r>
              <a:rPr lang="en-US" b="1" dirty="0" smtClean="0"/>
              <a:t> </a:t>
            </a:r>
            <a:r>
              <a:rPr lang="en-US" dirty="0" smtClean="0"/>
              <a:t>are </a:t>
            </a:r>
            <a:r>
              <a:rPr lang="en-US" b="1" dirty="0" smtClean="0"/>
              <a:t>averaged</a:t>
            </a:r>
            <a:r>
              <a:rPr lang="en-US" dirty="0" smtClean="0"/>
              <a:t>.</a:t>
            </a:r>
          </a:p>
          <a:p>
            <a:pPr marL="228600" indent="-228600">
              <a:buAutoNum type="arabicPeriod"/>
            </a:pPr>
            <a:r>
              <a:rPr lang="en-US" dirty="0" smtClean="0"/>
              <a:t>The </a:t>
            </a:r>
            <a:r>
              <a:rPr lang="en-US" b="1" dirty="0" smtClean="0"/>
              <a:t>resulting</a:t>
            </a:r>
            <a:r>
              <a:rPr lang="en-US" dirty="0" smtClean="0"/>
              <a:t> measurement </a:t>
            </a:r>
            <a:r>
              <a:rPr lang="en-US" b="1" dirty="0" smtClean="0"/>
              <a:t>volumes</a:t>
            </a:r>
            <a:r>
              <a:rPr lang="en-US" dirty="0" smtClean="0"/>
              <a:t> </a:t>
            </a:r>
            <a:r>
              <a:rPr lang="en-US" b="1" dirty="0" smtClean="0"/>
              <a:t>contain</a:t>
            </a:r>
            <a:r>
              <a:rPr lang="en-US" dirty="0" smtClean="0"/>
              <a:t> </a:t>
            </a:r>
            <a:r>
              <a:rPr lang="en-US" b="1" dirty="0" smtClean="0"/>
              <a:t>several</a:t>
            </a:r>
            <a:r>
              <a:rPr lang="en-US" dirty="0" smtClean="0"/>
              <a:t> </a:t>
            </a:r>
            <a:r>
              <a:rPr lang="en-US" b="1" dirty="0" smtClean="0"/>
              <a:t>hundred</a:t>
            </a:r>
            <a:r>
              <a:rPr lang="en-US" dirty="0" smtClean="0"/>
              <a:t> GR volumes which </a:t>
            </a:r>
            <a:r>
              <a:rPr lang="en-US" b="1" dirty="0" smtClean="0"/>
              <a:t>allow</a:t>
            </a:r>
            <a:r>
              <a:rPr lang="en-US" dirty="0" smtClean="0"/>
              <a:t> the </a:t>
            </a:r>
            <a:r>
              <a:rPr lang="en-US" b="1" dirty="0" smtClean="0"/>
              <a:t>determination</a:t>
            </a:r>
            <a:r>
              <a:rPr lang="en-US" dirty="0" smtClean="0"/>
              <a:t> of quasi HPRs per matched volume based on the dominant hydrometeor types classified with GR.</a:t>
            </a:r>
          </a:p>
          <a:p>
            <a:pPr marL="228600" indent="-228600">
              <a:buAutoNum type="arabicPeriod"/>
            </a:pPr>
            <a:r>
              <a:rPr lang="en-US" dirty="0" smtClean="0"/>
              <a:t>We call such </a:t>
            </a:r>
            <a:r>
              <a:rPr lang="en-US" b="1" dirty="0" smtClean="0"/>
              <a:t>resulting measurement volumes </a:t>
            </a:r>
            <a:r>
              <a:rPr lang="en-US" dirty="0" err="1" smtClean="0"/>
              <a:t>sampels</a:t>
            </a:r>
            <a:r>
              <a:rPr lang="en-US" b="1" dirty="0" smtClean="0"/>
              <a:t> S </a:t>
            </a:r>
            <a:r>
              <a:rPr lang="en-US" dirty="0" smtClean="0"/>
              <a:t>and we have more than a </a:t>
            </a:r>
            <a:r>
              <a:rPr lang="en-US" b="1" dirty="0" smtClean="0"/>
              <a:t>billion</a:t>
            </a:r>
            <a:r>
              <a:rPr lang="en-US" dirty="0" smtClean="0"/>
              <a:t> of them. </a:t>
            </a:r>
          </a:p>
          <a:p>
            <a:pPr marL="228600" indent="-228600">
              <a:buAutoNum type="arabicPeriod"/>
            </a:pPr>
            <a:r>
              <a:rPr lang="en-US" dirty="0" smtClean="0"/>
              <a:t>Our HMC is first </a:t>
            </a:r>
            <a:r>
              <a:rPr lang="en-US" b="1" dirty="0" smtClean="0"/>
              <a:t>trained</a:t>
            </a:r>
            <a:r>
              <a:rPr lang="en-US" dirty="0" smtClean="0"/>
              <a:t> with the </a:t>
            </a:r>
            <a:r>
              <a:rPr lang="en-US" b="1" dirty="0" smtClean="0"/>
              <a:t>80%</a:t>
            </a:r>
            <a:r>
              <a:rPr lang="en-US" dirty="0" smtClean="0"/>
              <a:t> of the dataset and the </a:t>
            </a:r>
            <a:r>
              <a:rPr lang="en-US" b="1" dirty="0" smtClean="0"/>
              <a:t>remaining</a:t>
            </a:r>
            <a:r>
              <a:rPr lang="en-US" dirty="0" smtClean="0"/>
              <a:t> </a:t>
            </a:r>
            <a:r>
              <a:rPr lang="en-US" b="1" dirty="0" smtClean="0"/>
              <a:t>20% </a:t>
            </a:r>
            <a:r>
              <a:rPr lang="en-US" dirty="0" smtClean="0"/>
              <a:t>are used to </a:t>
            </a:r>
            <a:r>
              <a:rPr lang="en-US" b="1" dirty="0" smtClean="0"/>
              <a:t>estimate</a:t>
            </a:r>
            <a:r>
              <a:rPr lang="en-US" dirty="0" smtClean="0"/>
              <a:t> HPR with HMC-P based on </a:t>
            </a:r>
            <a:r>
              <a:rPr lang="en-US" b="1" dirty="0" smtClean="0"/>
              <a:t>DF only</a:t>
            </a:r>
            <a:r>
              <a:rPr lang="en-US" dirty="0" smtClean="0"/>
              <a:t>.</a:t>
            </a:r>
          </a:p>
          <a:p>
            <a:pPr marL="228600" indent="-228600">
              <a:buAutoNum type="arabicPeriod"/>
            </a:pPr>
            <a:r>
              <a:rPr lang="en-US" dirty="0" smtClean="0"/>
              <a:t>We do the </a:t>
            </a:r>
            <a:r>
              <a:rPr lang="en-US" b="1" dirty="0" smtClean="0"/>
              <a:t>same</a:t>
            </a:r>
            <a:r>
              <a:rPr lang="en-US" dirty="0" smtClean="0"/>
              <a:t> with the </a:t>
            </a:r>
            <a:r>
              <a:rPr lang="en-US" b="1" i="0" dirty="0" smtClean="0"/>
              <a:t>DP</a:t>
            </a:r>
            <a:r>
              <a:rPr lang="en-US" dirty="0" smtClean="0"/>
              <a:t> measurement samples.</a:t>
            </a:r>
          </a:p>
          <a:p>
            <a:pPr marL="228600" indent="-228600">
              <a:buAutoNum type="arabicPeriod"/>
            </a:pPr>
            <a:r>
              <a:rPr lang="en-US" b="1" dirty="0" smtClean="0"/>
              <a:t>In a perfect world</a:t>
            </a:r>
            <a:r>
              <a:rPr lang="en-US" dirty="0" smtClean="0"/>
              <a:t>, our estimates would then be </a:t>
            </a:r>
            <a:r>
              <a:rPr lang="en-US" b="1" dirty="0" smtClean="0"/>
              <a:t>equivalent</a:t>
            </a:r>
            <a:r>
              <a:rPr lang="en-US" dirty="0" smtClean="0"/>
              <a:t> to the </a:t>
            </a:r>
            <a:r>
              <a:rPr lang="en-US" dirty="0" err="1" smtClean="0"/>
              <a:t>qHPRs</a:t>
            </a:r>
            <a:r>
              <a:rPr lang="en-US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DE929-7F0F-4F55-8486-26A776A7139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862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Let's move on to the </a:t>
            </a:r>
            <a:r>
              <a:rPr lang="en-US" b="1" dirty="0" smtClean="0"/>
              <a:t>derivation</a:t>
            </a:r>
            <a:r>
              <a:rPr lang="en-US" dirty="0" smtClean="0"/>
              <a:t> of the </a:t>
            </a:r>
            <a:r>
              <a:rPr lang="en-US" b="1" dirty="0" smtClean="0"/>
              <a:t>HPR</a:t>
            </a:r>
            <a:r>
              <a:rPr lang="en-US" dirty="0" smtClean="0"/>
              <a:t>. </a:t>
            </a:r>
            <a:r>
              <a:rPr lang="en-US" i="1" dirty="0" smtClean="0"/>
              <a:t>What you see on the right is exactly what the audience doesn't want to see in the last talk at 18:30.</a:t>
            </a:r>
            <a:r>
              <a:rPr lang="en-US" dirty="0" smtClean="0"/>
              <a:t> That's why we're </a:t>
            </a:r>
            <a:r>
              <a:rPr lang="en-US" b="1" dirty="0" smtClean="0"/>
              <a:t>cutting it short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whole assumption here is based on the work of </a:t>
            </a:r>
            <a:r>
              <a:rPr lang="en-US" dirty="0" err="1" smtClean="0"/>
              <a:t>Besic</a:t>
            </a:r>
            <a:r>
              <a:rPr lang="en-US" dirty="0" smtClean="0"/>
              <a:t> et al. 2018 with additional refinements.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Sampels</a:t>
            </a:r>
            <a:r>
              <a:rPr lang="en-US" dirty="0" smtClean="0"/>
              <a:t> S are used to create a multivariate normal distribution (</a:t>
            </a:r>
            <a:r>
              <a:rPr lang="en-US" b="1" dirty="0" smtClean="0"/>
              <a:t>MVND</a:t>
            </a:r>
            <a:r>
              <a:rPr lang="en-US" dirty="0" smtClean="0"/>
              <a:t>) for each hydrometeor class. </a:t>
            </a:r>
          </a:p>
          <a:p>
            <a:endParaRPr lang="en-US" dirty="0" smtClean="0"/>
          </a:p>
          <a:p>
            <a:r>
              <a:rPr lang="en-US" dirty="0" smtClean="0"/>
              <a:t>To </a:t>
            </a:r>
            <a:r>
              <a:rPr lang="en-US" b="1" dirty="0" err="1" smtClean="0"/>
              <a:t>visualise</a:t>
            </a:r>
            <a:r>
              <a:rPr lang="en-US" b="1" dirty="0" smtClean="0"/>
              <a:t> everything</a:t>
            </a:r>
            <a:r>
              <a:rPr lang="en-US" dirty="0" smtClean="0"/>
              <a:t>, let's take a look at a small example on the left. It is important to note that in </a:t>
            </a:r>
            <a:r>
              <a:rPr lang="en-US" b="1" dirty="0" smtClean="0"/>
              <a:t>DP-space</a:t>
            </a:r>
            <a:r>
              <a:rPr lang="en-US" dirty="0" smtClean="0"/>
              <a:t> our measurements are </a:t>
            </a:r>
            <a:r>
              <a:rPr lang="en-US" b="1" dirty="0" err="1" smtClean="0"/>
              <a:t>vectorised</a:t>
            </a:r>
            <a:r>
              <a:rPr lang="en-US" dirty="0" smtClean="0"/>
              <a:t> and </a:t>
            </a:r>
            <a:r>
              <a:rPr lang="en-US" b="1" dirty="0" smtClean="0"/>
              <a:t>include</a:t>
            </a:r>
            <a:r>
              <a:rPr lang="en-US" dirty="0" smtClean="0"/>
              <a:t> the information of ZH, ZDR, KDP, RHOHV, T and RT. If we now </a:t>
            </a:r>
            <a:r>
              <a:rPr lang="en-US" b="1" dirty="0" smtClean="0"/>
              <a:t>display</a:t>
            </a:r>
            <a:r>
              <a:rPr lang="en-US" dirty="0" smtClean="0"/>
              <a:t> the distributions of the hydrometeor classes LR, MR, HR and BD only in the two dimensional ZH-ZV plane, a measurement at this point would lead to an HPR for Moderate Rain of ~100%, a measurement here to ~100% HPR of Big Drops. A measurement exactly between the two distributions would therefore result in a 50%-50% mixture considering only these two hydrometeor types. </a:t>
            </a:r>
          </a:p>
          <a:p>
            <a:endParaRPr lang="en-US" dirty="0" smtClean="0"/>
          </a:p>
          <a:p>
            <a:r>
              <a:rPr lang="en-US" dirty="0" smtClean="0"/>
              <a:t>If we </a:t>
            </a:r>
            <a:r>
              <a:rPr lang="en-US" b="1" dirty="0" smtClean="0"/>
              <a:t>transfer</a:t>
            </a:r>
            <a:r>
              <a:rPr lang="en-US" dirty="0" smtClean="0"/>
              <a:t> everything to the </a:t>
            </a:r>
            <a:r>
              <a:rPr lang="en-US" b="1" dirty="0" smtClean="0"/>
              <a:t>DF-space, then the distributions will look like this</a:t>
            </a:r>
            <a:r>
              <a:rPr lang="en-US" dirty="0" smtClean="0"/>
              <a:t>, </a:t>
            </a:r>
            <a:r>
              <a:rPr lang="en-US" b="1" dirty="0" smtClean="0"/>
              <a:t>only</a:t>
            </a:r>
            <a:r>
              <a:rPr lang="en-US" dirty="0" smtClean="0"/>
              <a:t> the </a:t>
            </a:r>
            <a:r>
              <a:rPr lang="en-US" b="1" dirty="0" smtClean="0"/>
              <a:t>vector</a:t>
            </a:r>
            <a:r>
              <a:rPr lang="en-US" dirty="0" smtClean="0"/>
              <a:t> </a:t>
            </a:r>
            <a:r>
              <a:rPr lang="en-US" b="1" dirty="0" smtClean="0"/>
              <a:t>components</a:t>
            </a:r>
            <a:r>
              <a:rPr lang="en-US" dirty="0" smtClean="0"/>
              <a:t> </a:t>
            </a:r>
            <a:r>
              <a:rPr lang="en-US" b="1" dirty="0" smtClean="0"/>
              <a:t>change</a:t>
            </a:r>
            <a:r>
              <a:rPr lang="en-US" dirty="0" smtClean="0"/>
              <a:t> and Ku-band reflectivity and DFR are now used in addition to RT. You can already see that the </a:t>
            </a:r>
            <a:r>
              <a:rPr lang="en-US" b="1" dirty="0" smtClean="0"/>
              <a:t>information content </a:t>
            </a:r>
            <a:r>
              <a:rPr lang="en-US" dirty="0" smtClean="0"/>
              <a:t>of the </a:t>
            </a:r>
            <a:r>
              <a:rPr lang="en-US" b="1" dirty="0" smtClean="0"/>
              <a:t>DF-space</a:t>
            </a:r>
            <a:r>
              <a:rPr lang="en-US" dirty="0" smtClean="0"/>
              <a:t> is somewhat </a:t>
            </a:r>
            <a:r>
              <a:rPr lang="en-US" b="1" dirty="0" smtClean="0"/>
              <a:t>smaller</a:t>
            </a:r>
            <a:r>
              <a:rPr lang="en-US" dirty="0" smtClean="0"/>
              <a:t> compared to the </a:t>
            </a:r>
            <a:r>
              <a:rPr lang="en-US" b="1" dirty="0" smtClean="0"/>
              <a:t>DP-space</a:t>
            </a:r>
            <a:r>
              <a:rPr lang="en-US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DE929-7F0F-4F55-8486-26A776A7139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532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Let's look at the idea and strategy. On the left side we see GR measurements in the </a:t>
            </a:r>
            <a:r>
              <a:rPr lang="en-US" b="1" dirty="0" smtClean="0"/>
              <a:t>horizontal plane</a:t>
            </a:r>
            <a:r>
              <a:rPr lang="en-US" dirty="0" smtClean="0"/>
              <a:t> and on the right side as a </a:t>
            </a:r>
            <a:r>
              <a:rPr lang="en-US" b="1" dirty="0" smtClean="0"/>
              <a:t>cross section</a:t>
            </a:r>
            <a:r>
              <a:rPr lang="en-US" dirty="0" smtClean="0"/>
              <a:t>.</a:t>
            </a:r>
          </a:p>
          <a:p>
            <a:pPr marL="228600" indent="-228600">
              <a:buAutoNum type="arabicPeriod"/>
            </a:pPr>
            <a:r>
              <a:rPr lang="en-US" dirty="0" smtClean="0"/>
              <a:t>With state of the art HMC we can </a:t>
            </a:r>
            <a:r>
              <a:rPr lang="en-US" b="1" dirty="0" smtClean="0"/>
              <a:t>identify</a:t>
            </a:r>
            <a:r>
              <a:rPr lang="en-US" dirty="0" smtClean="0"/>
              <a:t> a </a:t>
            </a:r>
            <a:r>
              <a:rPr lang="en-US" b="1" dirty="0" smtClean="0"/>
              <a:t>dominant</a:t>
            </a:r>
            <a:r>
              <a:rPr lang="en-US" dirty="0" smtClean="0"/>
              <a:t> hydrometeor type for each GR bin.</a:t>
            </a:r>
          </a:p>
          <a:p>
            <a:pPr marL="228600" indent="-228600">
              <a:buAutoNum type="arabicPeriod"/>
            </a:pPr>
            <a:r>
              <a:rPr lang="en-US" dirty="0" smtClean="0"/>
              <a:t>Let's take a look how the SR measurements look in the </a:t>
            </a:r>
            <a:r>
              <a:rPr lang="en-US" b="1" dirty="0" smtClean="0"/>
              <a:t>horizontal</a:t>
            </a:r>
            <a:r>
              <a:rPr lang="en-US" dirty="0" smtClean="0"/>
              <a:t> and </a:t>
            </a:r>
            <a:r>
              <a:rPr lang="en-US" b="1" dirty="0" smtClean="0"/>
              <a:t>vertical</a:t>
            </a:r>
            <a:r>
              <a:rPr lang="en-US" dirty="0" smtClean="0"/>
              <a:t> </a:t>
            </a:r>
            <a:r>
              <a:rPr lang="en-US" b="1" dirty="0" smtClean="0"/>
              <a:t>planes</a:t>
            </a:r>
            <a:r>
              <a:rPr lang="en-US" dirty="0" smtClean="0"/>
              <a:t>.</a:t>
            </a:r>
          </a:p>
          <a:p>
            <a:pPr marL="228600" indent="-228600">
              <a:buAutoNum type="arabicPeriod"/>
            </a:pPr>
            <a:r>
              <a:rPr lang="en-US" dirty="0" smtClean="0"/>
              <a:t>As you can see, we have to </a:t>
            </a:r>
            <a:r>
              <a:rPr lang="en-US" b="1" dirty="0" smtClean="0"/>
              <a:t>merge</a:t>
            </a:r>
            <a:r>
              <a:rPr lang="en-US" dirty="0" smtClean="0"/>
              <a:t> the </a:t>
            </a:r>
            <a:r>
              <a:rPr lang="en-US" b="1" dirty="0" smtClean="0"/>
              <a:t>SR</a:t>
            </a:r>
            <a:r>
              <a:rPr lang="en-US" dirty="0" smtClean="0"/>
              <a:t> and </a:t>
            </a:r>
            <a:r>
              <a:rPr lang="en-US" b="1" dirty="0" smtClean="0"/>
              <a:t>GR</a:t>
            </a:r>
            <a:r>
              <a:rPr lang="en-US" dirty="0" smtClean="0"/>
              <a:t> </a:t>
            </a:r>
            <a:r>
              <a:rPr lang="en-US" b="1" dirty="0" smtClean="0"/>
              <a:t>observations</a:t>
            </a:r>
            <a:r>
              <a:rPr lang="en-US" dirty="0" smtClean="0"/>
              <a:t> in order to consider scan volumes of the same size. </a:t>
            </a:r>
          </a:p>
          <a:p>
            <a:pPr marL="228600" indent="-228600">
              <a:buAutoNum type="arabicPeriod"/>
            </a:pPr>
            <a:r>
              <a:rPr lang="en-US" dirty="0" smtClean="0"/>
              <a:t>The first step is to </a:t>
            </a:r>
            <a:r>
              <a:rPr lang="en-US" b="1" dirty="0" smtClean="0"/>
              <a:t>average</a:t>
            </a:r>
            <a:r>
              <a:rPr lang="en-US" dirty="0" smtClean="0"/>
              <a:t> the </a:t>
            </a:r>
            <a:r>
              <a:rPr lang="en-US" b="1" dirty="0" smtClean="0"/>
              <a:t>DP measurements </a:t>
            </a:r>
            <a:r>
              <a:rPr lang="en-US" dirty="0" smtClean="0"/>
              <a:t>of all </a:t>
            </a:r>
            <a:r>
              <a:rPr lang="en-US" b="1" dirty="0" smtClean="0"/>
              <a:t>GR bins within an SR footprint</a:t>
            </a:r>
            <a:r>
              <a:rPr lang="en-US" dirty="0" smtClean="0"/>
              <a:t>. </a:t>
            </a:r>
          </a:p>
          <a:p>
            <a:pPr marL="228600" indent="-228600">
              <a:buAutoNum type="arabicPeriod"/>
            </a:pPr>
            <a:r>
              <a:rPr lang="en-US" dirty="0" smtClean="0"/>
              <a:t>Then all </a:t>
            </a:r>
            <a:r>
              <a:rPr lang="en-US" b="1" dirty="0" smtClean="0"/>
              <a:t>DF measurements </a:t>
            </a:r>
            <a:r>
              <a:rPr lang="en-US" dirty="0" smtClean="0"/>
              <a:t>from all </a:t>
            </a:r>
            <a:r>
              <a:rPr lang="en-US" b="1" dirty="0" smtClean="0"/>
              <a:t>SR bins within the GR </a:t>
            </a:r>
            <a:r>
              <a:rPr lang="en-US" b="1" dirty="0" err="1" smtClean="0"/>
              <a:t>beamwidth</a:t>
            </a:r>
            <a:r>
              <a:rPr lang="en-US" b="1" dirty="0" smtClean="0"/>
              <a:t> </a:t>
            </a:r>
            <a:r>
              <a:rPr lang="en-US" dirty="0" smtClean="0"/>
              <a:t>are </a:t>
            </a:r>
            <a:r>
              <a:rPr lang="en-US" b="1" dirty="0" smtClean="0"/>
              <a:t>averaged</a:t>
            </a:r>
            <a:r>
              <a:rPr lang="en-US" dirty="0" smtClean="0"/>
              <a:t>.</a:t>
            </a:r>
          </a:p>
          <a:p>
            <a:pPr marL="228600" indent="-228600">
              <a:buAutoNum type="arabicPeriod"/>
            </a:pPr>
            <a:r>
              <a:rPr lang="en-US" dirty="0" smtClean="0"/>
              <a:t>The </a:t>
            </a:r>
            <a:r>
              <a:rPr lang="en-US" b="1" dirty="0" smtClean="0"/>
              <a:t>resulting</a:t>
            </a:r>
            <a:r>
              <a:rPr lang="en-US" dirty="0" smtClean="0"/>
              <a:t> measurement </a:t>
            </a:r>
            <a:r>
              <a:rPr lang="en-US" b="1" dirty="0" smtClean="0"/>
              <a:t>volumes</a:t>
            </a:r>
            <a:r>
              <a:rPr lang="en-US" dirty="0" smtClean="0"/>
              <a:t> </a:t>
            </a:r>
            <a:r>
              <a:rPr lang="en-US" b="1" dirty="0" smtClean="0"/>
              <a:t>contain</a:t>
            </a:r>
            <a:r>
              <a:rPr lang="en-US" dirty="0" smtClean="0"/>
              <a:t> </a:t>
            </a:r>
            <a:r>
              <a:rPr lang="en-US" b="1" dirty="0" smtClean="0"/>
              <a:t>several</a:t>
            </a:r>
            <a:r>
              <a:rPr lang="en-US" dirty="0" smtClean="0"/>
              <a:t> </a:t>
            </a:r>
            <a:r>
              <a:rPr lang="en-US" b="1" dirty="0" smtClean="0"/>
              <a:t>hundred</a:t>
            </a:r>
            <a:r>
              <a:rPr lang="en-US" dirty="0" smtClean="0"/>
              <a:t> GR volumes which </a:t>
            </a:r>
            <a:r>
              <a:rPr lang="en-US" b="1" dirty="0" smtClean="0"/>
              <a:t>allow</a:t>
            </a:r>
            <a:r>
              <a:rPr lang="en-US" dirty="0" smtClean="0"/>
              <a:t> the </a:t>
            </a:r>
            <a:r>
              <a:rPr lang="en-US" b="1" dirty="0" smtClean="0"/>
              <a:t>determination</a:t>
            </a:r>
            <a:r>
              <a:rPr lang="en-US" dirty="0" smtClean="0"/>
              <a:t> of quasi HPRs per matched volume based on the dominant hydrometeor types classified with GR.</a:t>
            </a:r>
          </a:p>
          <a:p>
            <a:pPr marL="228600" indent="-228600">
              <a:buAutoNum type="arabicPeriod"/>
            </a:pPr>
            <a:r>
              <a:rPr lang="en-US" dirty="0" smtClean="0"/>
              <a:t>We call such </a:t>
            </a:r>
            <a:r>
              <a:rPr lang="en-US" b="1" dirty="0" smtClean="0"/>
              <a:t>resulting measurement volumes </a:t>
            </a:r>
            <a:r>
              <a:rPr lang="en-US" dirty="0" err="1" smtClean="0"/>
              <a:t>sampels</a:t>
            </a:r>
            <a:r>
              <a:rPr lang="en-US" b="1" dirty="0" smtClean="0"/>
              <a:t> S </a:t>
            </a:r>
            <a:r>
              <a:rPr lang="en-US" dirty="0" smtClean="0"/>
              <a:t>and we have more than a </a:t>
            </a:r>
            <a:r>
              <a:rPr lang="en-US" b="1" dirty="0" smtClean="0"/>
              <a:t>billion</a:t>
            </a:r>
            <a:r>
              <a:rPr lang="en-US" dirty="0" smtClean="0"/>
              <a:t> of them. </a:t>
            </a:r>
          </a:p>
          <a:p>
            <a:pPr marL="228600" indent="-228600">
              <a:buAutoNum type="arabicPeriod"/>
            </a:pPr>
            <a:r>
              <a:rPr lang="en-US" dirty="0" smtClean="0"/>
              <a:t>Our HMC is first </a:t>
            </a:r>
            <a:r>
              <a:rPr lang="en-US" b="1" dirty="0" smtClean="0"/>
              <a:t>trained</a:t>
            </a:r>
            <a:r>
              <a:rPr lang="en-US" dirty="0" smtClean="0"/>
              <a:t> with the </a:t>
            </a:r>
            <a:r>
              <a:rPr lang="en-US" b="1" dirty="0" smtClean="0"/>
              <a:t>80%</a:t>
            </a:r>
            <a:r>
              <a:rPr lang="en-US" dirty="0" smtClean="0"/>
              <a:t> of the dataset and the </a:t>
            </a:r>
            <a:r>
              <a:rPr lang="en-US" b="1" dirty="0" smtClean="0"/>
              <a:t>remaining</a:t>
            </a:r>
            <a:r>
              <a:rPr lang="en-US" dirty="0" smtClean="0"/>
              <a:t> </a:t>
            </a:r>
            <a:r>
              <a:rPr lang="en-US" b="1" dirty="0" smtClean="0"/>
              <a:t>20% </a:t>
            </a:r>
            <a:r>
              <a:rPr lang="en-US" dirty="0" smtClean="0"/>
              <a:t>are used to </a:t>
            </a:r>
            <a:r>
              <a:rPr lang="en-US" b="1" dirty="0" smtClean="0"/>
              <a:t>estimate</a:t>
            </a:r>
            <a:r>
              <a:rPr lang="en-US" dirty="0" smtClean="0"/>
              <a:t> HPR with HMC-P based on </a:t>
            </a:r>
            <a:r>
              <a:rPr lang="en-US" b="1" dirty="0" smtClean="0"/>
              <a:t>DF only</a:t>
            </a:r>
            <a:r>
              <a:rPr lang="en-US" dirty="0" smtClean="0"/>
              <a:t>.</a:t>
            </a:r>
          </a:p>
          <a:p>
            <a:pPr marL="228600" indent="-228600">
              <a:buAutoNum type="arabicPeriod"/>
            </a:pPr>
            <a:r>
              <a:rPr lang="en-US" dirty="0" smtClean="0"/>
              <a:t>We do the </a:t>
            </a:r>
            <a:r>
              <a:rPr lang="en-US" b="1" dirty="0" smtClean="0"/>
              <a:t>same</a:t>
            </a:r>
            <a:r>
              <a:rPr lang="en-US" dirty="0" smtClean="0"/>
              <a:t> with the </a:t>
            </a:r>
            <a:r>
              <a:rPr lang="en-US" b="1" i="0" dirty="0" smtClean="0"/>
              <a:t>DP</a:t>
            </a:r>
            <a:r>
              <a:rPr lang="en-US" dirty="0" smtClean="0"/>
              <a:t> measurement samples.</a:t>
            </a:r>
          </a:p>
          <a:p>
            <a:pPr marL="228600" indent="-228600">
              <a:buAutoNum type="arabicPeriod"/>
            </a:pPr>
            <a:r>
              <a:rPr lang="en-US" b="1" dirty="0" smtClean="0"/>
              <a:t>In a perfect world</a:t>
            </a:r>
            <a:r>
              <a:rPr lang="en-US" dirty="0" smtClean="0"/>
              <a:t>, our estimates would then be </a:t>
            </a:r>
            <a:r>
              <a:rPr lang="en-US" b="1" dirty="0" smtClean="0"/>
              <a:t>equivalent</a:t>
            </a:r>
            <a:r>
              <a:rPr lang="en-US" dirty="0" smtClean="0"/>
              <a:t> to the </a:t>
            </a:r>
            <a:r>
              <a:rPr lang="en-US" dirty="0" err="1" smtClean="0"/>
              <a:t>qHPRs</a:t>
            </a:r>
            <a:r>
              <a:rPr lang="en-US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DE929-7F0F-4F55-8486-26A776A7139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749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To validate </a:t>
            </a:r>
            <a:r>
              <a:rPr lang="en-US" dirty="0" smtClean="0"/>
              <a:t>the estimates of </a:t>
            </a:r>
            <a:r>
              <a:rPr lang="en-US" b="1" dirty="0" smtClean="0"/>
              <a:t>HMC-P</a:t>
            </a:r>
            <a:r>
              <a:rPr lang="en-US" dirty="0" smtClean="0"/>
              <a:t>, HPR based on DP and HPR based on DF are derived from the DP and DF measurements of the test dataset and compared with the </a:t>
            </a:r>
            <a:r>
              <a:rPr lang="en-US" dirty="0" err="1" smtClean="0"/>
              <a:t>qHPRs</a:t>
            </a:r>
            <a:r>
              <a:rPr lang="en-US" dirty="0" smtClean="0"/>
              <a:t> also of the test dataset. </a:t>
            </a:r>
          </a:p>
          <a:p>
            <a:endParaRPr lang="de-DE" dirty="0" smtClean="0"/>
          </a:p>
          <a:p>
            <a:r>
              <a:rPr lang="en-US" dirty="0" smtClean="0"/>
              <a:t>For example, the distributions for Light Rain show a good agreement here. </a:t>
            </a:r>
          </a:p>
          <a:p>
            <a:r>
              <a:rPr lang="en-US" dirty="0" smtClean="0"/>
              <a:t>We have of course validated all hydrometeor classes. (</a:t>
            </a:r>
            <a:r>
              <a:rPr lang="en-US" b="1" dirty="0" err="1" smtClean="0"/>
              <a:t>Aufzählen</a:t>
            </a:r>
            <a:r>
              <a:rPr lang="en-US" b="1" dirty="0" smtClean="0"/>
              <a:t>!</a:t>
            </a:r>
            <a:r>
              <a:rPr lang="en-US" dirty="0" smtClean="0"/>
              <a:t>). In general, we can say that the HPR estimated with HMC-P corresponds to a high degree with the </a:t>
            </a:r>
            <a:r>
              <a:rPr lang="en-US" dirty="0" err="1" smtClean="0"/>
              <a:t>qHPR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However, we also see overestimates for high HPRs for HR, BD, RH, GR, DP... but also underestimates for SN, IC and MR</a:t>
            </a:r>
          </a:p>
          <a:p>
            <a:endParaRPr lang="en-US" dirty="0" smtClean="0"/>
          </a:p>
          <a:p>
            <a:r>
              <a:rPr lang="en-US" b="1" dirty="0" smtClean="0"/>
              <a:t>Please note </a:t>
            </a:r>
            <a:r>
              <a:rPr lang="en-US" dirty="0" smtClean="0"/>
              <a:t>that due to very </a:t>
            </a:r>
            <a:r>
              <a:rPr lang="en-US" b="1" dirty="0" smtClean="0"/>
              <a:t>similar DF signals </a:t>
            </a:r>
            <a:r>
              <a:rPr lang="en-US" dirty="0" smtClean="0"/>
              <a:t>for IC and PD and RH and HA in DF-space, these groups have been merged.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DE929-7F0F-4F55-8486-26A776A7139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254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We</a:t>
            </a:r>
            <a:r>
              <a:rPr lang="de-DE" baseline="0" dirty="0" smtClean="0"/>
              <a:t> also </a:t>
            </a:r>
            <a:r>
              <a:rPr lang="de-DE" b="1" baseline="0" dirty="0" err="1" smtClean="0"/>
              <a:t>checked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="1" dirty="0" err="1" smtClean="0"/>
              <a:t>Consistency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DF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DP </a:t>
            </a:r>
            <a:r>
              <a:rPr lang="de-DE" baseline="0" dirty="0" err="1" smtClean="0"/>
              <a:t>Results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</a:t>
            </a:r>
            <a:r>
              <a:rPr lang="de-DE" b="1" baseline="0" dirty="0" err="1" smtClean="0"/>
              <a:t>qualitativly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DE929-7F0F-4F55-8486-26A776A7139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5376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DE929-7F0F-4F55-8486-26A776A7139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759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DE929-7F0F-4F55-8486-26A776A7139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2397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Let's look at the idea and strategy. On the left side we see GR measurements in the </a:t>
            </a:r>
            <a:r>
              <a:rPr lang="en-US" b="1" dirty="0" smtClean="0"/>
              <a:t>horizontal plane</a:t>
            </a:r>
            <a:r>
              <a:rPr lang="en-US" dirty="0" smtClean="0"/>
              <a:t> and on the right side as a </a:t>
            </a:r>
            <a:r>
              <a:rPr lang="en-US" b="1" dirty="0" smtClean="0"/>
              <a:t>cross section</a:t>
            </a:r>
            <a:r>
              <a:rPr lang="en-US" dirty="0" smtClean="0"/>
              <a:t>.</a:t>
            </a:r>
          </a:p>
          <a:p>
            <a:pPr marL="228600" indent="-228600">
              <a:buAutoNum type="arabicPeriod"/>
            </a:pPr>
            <a:r>
              <a:rPr lang="en-US" dirty="0" smtClean="0"/>
              <a:t>With state of the art HMC we can </a:t>
            </a:r>
            <a:r>
              <a:rPr lang="en-US" b="1" dirty="0" smtClean="0"/>
              <a:t>identify</a:t>
            </a:r>
            <a:r>
              <a:rPr lang="en-US" dirty="0" smtClean="0"/>
              <a:t> a </a:t>
            </a:r>
            <a:r>
              <a:rPr lang="en-US" b="1" dirty="0" smtClean="0"/>
              <a:t>dominant</a:t>
            </a:r>
            <a:r>
              <a:rPr lang="en-US" dirty="0" smtClean="0"/>
              <a:t> hydrometeor type for each GR bin.</a:t>
            </a:r>
          </a:p>
          <a:p>
            <a:pPr marL="228600" indent="-228600">
              <a:buAutoNum type="arabicPeriod"/>
            </a:pPr>
            <a:r>
              <a:rPr lang="en-US" dirty="0" smtClean="0"/>
              <a:t>Let's take a look how the SR measurements look in the </a:t>
            </a:r>
            <a:r>
              <a:rPr lang="en-US" b="1" dirty="0" smtClean="0"/>
              <a:t>horizontal</a:t>
            </a:r>
            <a:r>
              <a:rPr lang="en-US" dirty="0" smtClean="0"/>
              <a:t> and </a:t>
            </a:r>
            <a:r>
              <a:rPr lang="en-US" b="1" dirty="0" smtClean="0"/>
              <a:t>vertical</a:t>
            </a:r>
            <a:r>
              <a:rPr lang="en-US" dirty="0" smtClean="0"/>
              <a:t> </a:t>
            </a:r>
            <a:r>
              <a:rPr lang="en-US" b="1" dirty="0" smtClean="0"/>
              <a:t>planes</a:t>
            </a:r>
            <a:r>
              <a:rPr lang="en-US" dirty="0" smtClean="0"/>
              <a:t>.</a:t>
            </a:r>
          </a:p>
          <a:p>
            <a:pPr marL="228600" indent="-228600">
              <a:buAutoNum type="arabicPeriod"/>
            </a:pPr>
            <a:r>
              <a:rPr lang="en-US" dirty="0" smtClean="0"/>
              <a:t>As you can see, we have to </a:t>
            </a:r>
            <a:r>
              <a:rPr lang="en-US" b="1" dirty="0" smtClean="0"/>
              <a:t>merge</a:t>
            </a:r>
            <a:r>
              <a:rPr lang="en-US" dirty="0" smtClean="0"/>
              <a:t> the </a:t>
            </a:r>
            <a:r>
              <a:rPr lang="en-US" b="1" dirty="0" smtClean="0"/>
              <a:t>SR</a:t>
            </a:r>
            <a:r>
              <a:rPr lang="en-US" dirty="0" smtClean="0"/>
              <a:t> and </a:t>
            </a:r>
            <a:r>
              <a:rPr lang="en-US" b="1" dirty="0" smtClean="0"/>
              <a:t>GR</a:t>
            </a:r>
            <a:r>
              <a:rPr lang="en-US" dirty="0" smtClean="0"/>
              <a:t> </a:t>
            </a:r>
            <a:r>
              <a:rPr lang="en-US" b="1" dirty="0" smtClean="0"/>
              <a:t>observations</a:t>
            </a:r>
            <a:r>
              <a:rPr lang="en-US" dirty="0" smtClean="0"/>
              <a:t> in order to consider scan volumes of the same size. </a:t>
            </a:r>
          </a:p>
          <a:p>
            <a:pPr marL="228600" indent="-228600">
              <a:buAutoNum type="arabicPeriod"/>
            </a:pPr>
            <a:r>
              <a:rPr lang="en-US" dirty="0" smtClean="0"/>
              <a:t>The first step is to </a:t>
            </a:r>
            <a:r>
              <a:rPr lang="en-US" b="1" dirty="0" smtClean="0"/>
              <a:t>average</a:t>
            </a:r>
            <a:r>
              <a:rPr lang="en-US" dirty="0" smtClean="0"/>
              <a:t> the </a:t>
            </a:r>
            <a:r>
              <a:rPr lang="en-US" b="1" dirty="0" smtClean="0"/>
              <a:t>DP measurements </a:t>
            </a:r>
            <a:r>
              <a:rPr lang="en-US" dirty="0" smtClean="0"/>
              <a:t>of all </a:t>
            </a:r>
            <a:r>
              <a:rPr lang="en-US" b="1" dirty="0" smtClean="0"/>
              <a:t>GR bins within an SR footprint</a:t>
            </a:r>
            <a:r>
              <a:rPr lang="en-US" dirty="0" smtClean="0"/>
              <a:t>. </a:t>
            </a:r>
          </a:p>
          <a:p>
            <a:pPr marL="228600" indent="-228600">
              <a:buAutoNum type="arabicPeriod"/>
            </a:pPr>
            <a:r>
              <a:rPr lang="en-US" dirty="0" smtClean="0"/>
              <a:t>Then all </a:t>
            </a:r>
            <a:r>
              <a:rPr lang="en-US" b="1" dirty="0" smtClean="0"/>
              <a:t>DF measurements </a:t>
            </a:r>
            <a:r>
              <a:rPr lang="en-US" dirty="0" smtClean="0"/>
              <a:t>from all </a:t>
            </a:r>
            <a:r>
              <a:rPr lang="en-US" b="1" dirty="0" smtClean="0"/>
              <a:t>SR bins within the GR </a:t>
            </a:r>
            <a:r>
              <a:rPr lang="en-US" b="1" dirty="0" err="1" smtClean="0"/>
              <a:t>beamwidth</a:t>
            </a:r>
            <a:r>
              <a:rPr lang="en-US" b="1" dirty="0" smtClean="0"/>
              <a:t> </a:t>
            </a:r>
            <a:r>
              <a:rPr lang="en-US" dirty="0" smtClean="0"/>
              <a:t>are </a:t>
            </a:r>
            <a:r>
              <a:rPr lang="en-US" b="1" dirty="0" smtClean="0"/>
              <a:t>averaged</a:t>
            </a:r>
            <a:r>
              <a:rPr lang="en-US" dirty="0" smtClean="0"/>
              <a:t>.</a:t>
            </a:r>
          </a:p>
          <a:p>
            <a:pPr marL="228600" indent="-228600">
              <a:buAutoNum type="arabicPeriod"/>
            </a:pPr>
            <a:r>
              <a:rPr lang="en-US" dirty="0" smtClean="0"/>
              <a:t>The </a:t>
            </a:r>
            <a:r>
              <a:rPr lang="en-US" b="1" dirty="0" smtClean="0"/>
              <a:t>resulting</a:t>
            </a:r>
            <a:r>
              <a:rPr lang="en-US" dirty="0" smtClean="0"/>
              <a:t> measurement </a:t>
            </a:r>
            <a:r>
              <a:rPr lang="en-US" b="1" dirty="0" smtClean="0"/>
              <a:t>volumes</a:t>
            </a:r>
            <a:r>
              <a:rPr lang="en-US" dirty="0" smtClean="0"/>
              <a:t> </a:t>
            </a:r>
            <a:r>
              <a:rPr lang="en-US" b="1" dirty="0" smtClean="0"/>
              <a:t>contain</a:t>
            </a:r>
            <a:r>
              <a:rPr lang="en-US" dirty="0" smtClean="0"/>
              <a:t> </a:t>
            </a:r>
            <a:r>
              <a:rPr lang="en-US" b="1" dirty="0" smtClean="0"/>
              <a:t>several</a:t>
            </a:r>
            <a:r>
              <a:rPr lang="en-US" dirty="0" smtClean="0"/>
              <a:t> </a:t>
            </a:r>
            <a:r>
              <a:rPr lang="en-US" b="1" dirty="0" smtClean="0"/>
              <a:t>hundred</a:t>
            </a:r>
            <a:r>
              <a:rPr lang="en-US" dirty="0" smtClean="0"/>
              <a:t> GR volumes which </a:t>
            </a:r>
            <a:r>
              <a:rPr lang="en-US" b="1" dirty="0" smtClean="0"/>
              <a:t>allow</a:t>
            </a:r>
            <a:r>
              <a:rPr lang="en-US" dirty="0" smtClean="0"/>
              <a:t> the </a:t>
            </a:r>
            <a:r>
              <a:rPr lang="en-US" b="1" dirty="0" smtClean="0"/>
              <a:t>determination</a:t>
            </a:r>
            <a:r>
              <a:rPr lang="en-US" dirty="0" smtClean="0"/>
              <a:t> of quasi HPRs per matched volume based on the dominant hydrometeor types classified with GR.</a:t>
            </a:r>
          </a:p>
          <a:p>
            <a:pPr marL="228600" indent="-228600">
              <a:buAutoNum type="arabicPeriod"/>
            </a:pPr>
            <a:r>
              <a:rPr lang="en-US" dirty="0" smtClean="0"/>
              <a:t>We call such </a:t>
            </a:r>
            <a:r>
              <a:rPr lang="en-US" b="1" dirty="0" smtClean="0"/>
              <a:t>resulting measurement volumes </a:t>
            </a:r>
            <a:r>
              <a:rPr lang="en-US" dirty="0" err="1" smtClean="0"/>
              <a:t>sampels</a:t>
            </a:r>
            <a:r>
              <a:rPr lang="en-US" b="1" dirty="0" smtClean="0"/>
              <a:t> S </a:t>
            </a:r>
            <a:r>
              <a:rPr lang="en-US" dirty="0" smtClean="0"/>
              <a:t>and we have more than a </a:t>
            </a:r>
            <a:r>
              <a:rPr lang="en-US" b="1" dirty="0" smtClean="0"/>
              <a:t>billion</a:t>
            </a:r>
            <a:r>
              <a:rPr lang="en-US" dirty="0" smtClean="0"/>
              <a:t> of them. </a:t>
            </a:r>
          </a:p>
          <a:p>
            <a:pPr marL="228600" indent="-228600">
              <a:buAutoNum type="arabicPeriod"/>
            </a:pPr>
            <a:r>
              <a:rPr lang="en-US" dirty="0" smtClean="0"/>
              <a:t>Our HMC is first </a:t>
            </a:r>
            <a:r>
              <a:rPr lang="en-US" b="1" dirty="0" smtClean="0"/>
              <a:t>trained</a:t>
            </a:r>
            <a:r>
              <a:rPr lang="en-US" dirty="0" smtClean="0"/>
              <a:t> with the </a:t>
            </a:r>
            <a:r>
              <a:rPr lang="en-US" b="1" dirty="0" smtClean="0"/>
              <a:t>80%</a:t>
            </a:r>
            <a:r>
              <a:rPr lang="en-US" dirty="0" smtClean="0"/>
              <a:t> of the dataset and the </a:t>
            </a:r>
            <a:r>
              <a:rPr lang="en-US" b="1" dirty="0" smtClean="0"/>
              <a:t>remaining</a:t>
            </a:r>
            <a:r>
              <a:rPr lang="en-US" dirty="0" smtClean="0"/>
              <a:t> </a:t>
            </a:r>
            <a:r>
              <a:rPr lang="en-US" b="1" dirty="0" smtClean="0"/>
              <a:t>20% </a:t>
            </a:r>
            <a:r>
              <a:rPr lang="en-US" dirty="0" smtClean="0"/>
              <a:t>are used to </a:t>
            </a:r>
            <a:r>
              <a:rPr lang="en-US" b="1" dirty="0" smtClean="0"/>
              <a:t>estimate</a:t>
            </a:r>
            <a:r>
              <a:rPr lang="en-US" dirty="0" smtClean="0"/>
              <a:t> HPR with HMC-P based on </a:t>
            </a:r>
            <a:r>
              <a:rPr lang="en-US" b="1" dirty="0" smtClean="0"/>
              <a:t>DF only</a:t>
            </a:r>
            <a:r>
              <a:rPr lang="en-US" dirty="0" smtClean="0"/>
              <a:t>.</a:t>
            </a:r>
          </a:p>
          <a:p>
            <a:pPr marL="228600" indent="-228600">
              <a:buAutoNum type="arabicPeriod"/>
            </a:pPr>
            <a:r>
              <a:rPr lang="en-US" dirty="0" smtClean="0"/>
              <a:t>We do the </a:t>
            </a:r>
            <a:r>
              <a:rPr lang="en-US" b="1" dirty="0" smtClean="0"/>
              <a:t>same</a:t>
            </a:r>
            <a:r>
              <a:rPr lang="en-US" dirty="0" smtClean="0"/>
              <a:t> with the </a:t>
            </a:r>
            <a:r>
              <a:rPr lang="en-US" b="1" i="0" dirty="0" smtClean="0"/>
              <a:t>DP</a:t>
            </a:r>
            <a:r>
              <a:rPr lang="en-US" dirty="0" smtClean="0"/>
              <a:t> measurement samples.</a:t>
            </a:r>
          </a:p>
          <a:p>
            <a:pPr marL="228600" indent="-228600">
              <a:buAutoNum type="arabicPeriod"/>
            </a:pPr>
            <a:r>
              <a:rPr lang="en-US" b="1" dirty="0" smtClean="0"/>
              <a:t>In a perfect world</a:t>
            </a:r>
            <a:r>
              <a:rPr lang="en-US" dirty="0" smtClean="0"/>
              <a:t>, our estimates would then be </a:t>
            </a:r>
            <a:r>
              <a:rPr lang="en-US" b="1" dirty="0" smtClean="0"/>
              <a:t>equivalent</a:t>
            </a:r>
            <a:r>
              <a:rPr lang="en-US" dirty="0" smtClean="0"/>
              <a:t> to the </a:t>
            </a:r>
            <a:r>
              <a:rPr lang="en-US" dirty="0" err="1" smtClean="0"/>
              <a:t>qHPRs</a:t>
            </a:r>
            <a:r>
              <a:rPr lang="en-US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DE929-7F0F-4F55-8486-26A776A7139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0775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6588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B66534-9A31-4C54-BDDA-5D15D41271B8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D9177-13F5-4CA2-B166-3420A10494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36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B66534-9A31-4C54-BDDA-5D15D41271B8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D9177-13F5-4CA2-B166-3420A10494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1726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B66534-9A31-4C54-BDDA-5D15D41271B8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D9177-13F5-4CA2-B166-3420A10494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561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B66534-9A31-4C54-BDDA-5D15D41271B8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D9177-13F5-4CA2-B166-3420A10494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0698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B66534-9A31-4C54-BDDA-5D15D41271B8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D9177-13F5-4CA2-B166-3420A10494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228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B66534-9A31-4C54-BDDA-5D15D41271B8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D9177-13F5-4CA2-B166-3420A10494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5865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B66534-9A31-4C54-BDDA-5D15D41271B8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D9177-13F5-4CA2-B166-3420A10494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5716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B66534-9A31-4C54-BDDA-5D15D41271B8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D9177-13F5-4CA2-B166-3420A10494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44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19" y="365760"/>
            <a:ext cx="11639120" cy="51882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019" y="1421296"/>
            <a:ext cx="11639120" cy="4870174"/>
          </a:xfr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902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022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80" y="365760"/>
            <a:ext cx="10933441" cy="61821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8080" y="1351722"/>
            <a:ext cx="5377467" cy="511865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0781" y="1351722"/>
            <a:ext cx="5416825" cy="511865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2" name="Fußzeilenplatzhalter 10"/>
          <p:cNvSpPr>
            <a:spLocks noGrp="1"/>
          </p:cNvSpPr>
          <p:nvPr>
            <p:ph type="ftr" sz="quarter" idx="11"/>
          </p:nvPr>
        </p:nvSpPr>
        <p:spPr>
          <a:xfrm rot="16200000">
            <a:off x="8460191" y="3236497"/>
            <a:ext cx="6579705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952308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10"/>
          <p:cNvSpPr>
            <a:spLocks noGrp="1"/>
          </p:cNvSpPr>
          <p:nvPr>
            <p:ph type="ftr" sz="quarter" idx="11"/>
          </p:nvPr>
        </p:nvSpPr>
        <p:spPr>
          <a:xfrm rot="16200000">
            <a:off x="8460191" y="3236497"/>
            <a:ext cx="6579705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7495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93744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B66534-9A31-4C54-BDDA-5D15D41271B8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D9177-13F5-4CA2-B166-3420A10494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27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B66534-9A31-4C54-BDDA-5D15D41271B8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D9177-13F5-4CA2-B166-3420A10494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745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B66534-9A31-4C54-BDDA-5D15D41271B8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D9177-13F5-4CA2-B166-3420A10494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77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125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39" y="351010"/>
            <a:ext cx="12095922" cy="510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9" name="Rectangle 6"/>
          <p:cNvSpPr/>
          <p:nvPr userDrawn="1"/>
        </p:nvSpPr>
        <p:spPr>
          <a:xfrm>
            <a:off x="0" y="6689035"/>
            <a:ext cx="12192000" cy="168964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extfeld 14"/>
          <p:cNvSpPr txBox="1"/>
          <p:nvPr userDrawn="1"/>
        </p:nvSpPr>
        <p:spPr>
          <a:xfrm>
            <a:off x="5663647" y="6635017"/>
            <a:ext cx="864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74BBE3B-9B34-4886-856F-AF10EA609A69}" type="slidenum">
              <a:rPr lang="de-DE" sz="1200" b="1" smtClean="0">
                <a:solidFill>
                  <a:schemeClr val="bg1"/>
                </a:solidFill>
              </a:rPr>
              <a:t>‹Nr.›</a:t>
            </a:fld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 userDrawn="1"/>
        </p:nvSpPr>
        <p:spPr>
          <a:xfrm>
            <a:off x="11062253" y="6630695"/>
            <a:ext cx="1222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0" dirty="0" smtClean="0">
                <a:solidFill>
                  <a:schemeClr val="bg1"/>
                </a:solidFill>
              </a:rPr>
              <a:t>Velibor Pejcic</a:t>
            </a:r>
            <a:endParaRPr lang="de-DE" sz="1000" b="0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>
            <a:off x="0" y="6635017"/>
            <a:ext cx="1938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0" dirty="0" err="1" smtClean="0">
                <a:solidFill>
                  <a:schemeClr val="bg1"/>
                </a:solidFill>
              </a:rPr>
              <a:t>PrePEP</a:t>
            </a:r>
            <a:r>
              <a:rPr lang="de-DE" sz="1000" b="0" dirty="0" smtClean="0">
                <a:solidFill>
                  <a:schemeClr val="bg1"/>
                </a:solidFill>
              </a:rPr>
              <a:t> 2025</a:t>
            </a:r>
            <a:endParaRPr lang="de-DE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0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8" r:id="rId3"/>
    <p:sldLayoutId id="2147483932" r:id="rId4"/>
    <p:sldLayoutId id="2147483935" r:id="rId5"/>
    <p:sldLayoutId id="214748393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spc="-5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3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90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90.pn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95371" y="-138883"/>
            <a:ext cx="9418320" cy="4041648"/>
          </a:xfrm>
        </p:spPr>
        <p:txBody>
          <a:bodyPr>
            <a:noAutofit/>
          </a:bodyPr>
          <a:lstStyle/>
          <a:p>
            <a:r>
              <a:rPr lang="en-US" sz="4800" dirty="0"/>
              <a:t>Hydrometeor partitioning ratios for </a:t>
            </a:r>
            <a:r>
              <a:rPr lang="en-US" sz="4800" dirty="0" err="1"/>
              <a:t>polarimetric</a:t>
            </a:r>
            <a:r>
              <a:rPr lang="en-US" sz="4800" dirty="0"/>
              <a:t> ground-based </a:t>
            </a:r>
            <a:r>
              <a:rPr lang="en-US" sz="4800" dirty="0" smtClean="0"/>
              <a:t> and dual-frequency space-borne</a:t>
            </a:r>
            <a:r>
              <a:rPr lang="en-US" sz="3600" dirty="0" smtClean="0"/>
              <a:t> </a:t>
            </a:r>
            <a:r>
              <a:rPr lang="en-US" sz="4800" dirty="0" smtClean="0"/>
              <a:t>radar </a:t>
            </a:r>
            <a:r>
              <a:rPr lang="en-US" sz="4800" dirty="0"/>
              <a:t>observations</a:t>
            </a:r>
            <a:endParaRPr lang="de-DE" sz="3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1872" y="3902765"/>
            <a:ext cx="9418320" cy="1691640"/>
          </a:xfrm>
        </p:spPr>
        <p:txBody>
          <a:bodyPr>
            <a:normAutofit/>
          </a:bodyPr>
          <a:lstStyle/>
          <a:p>
            <a:r>
              <a:rPr lang="de-DE" dirty="0" smtClean="0"/>
              <a:t>Velibor Pejcic, Kamil </a:t>
            </a:r>
            <a:r>
              <a:rPr lang="de-DE" dirty="0" err="1" smtClean="0"/>
              <a:t>Mroz</a:t>
            </a:r>
            <a:r>
              <a:rPr lang="de-DE" dirty="0" smtClean="0"/>
              <a:t>,</a:t>
            </a:r>
            <a:r>
              <a:rPr lang="de-DE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dirty="0" smtClean="0"/>
              <a:t>Kai Mühlbauer </a:t>
            </a:r>
            <a:r>
              <a:rPr lang="de-DE" dirty="0" err="1" smtClean="0"/>
              <a:t>and</a:t>
            </a:r>
            <a:r>
              <a:rPr lang="de-DE" dirty="0" smtClean="0"/>
              <a:t> Silke </a:t>
            </a:r>
            <a:r>
              <a:rPr lang="de-DE" dirty="0" err="1" smtClean="0"/>
              <a:t>Trömel</a:t>
            </a:r>
            <a:endParaRPr lang="de-DE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" t="13339" r="7966" b="26960"/>
          <a:stretch/>
        </p:blipFill>
        <p:spPr bwMode="auto">
          <a:xfrm>
            <a:off x="613480" y="5628640"/>
            <a:ext cx="2913943" cy="109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6" y="5667684"/>
            <a:ext cx="1831484" cy="70664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519" y="5523184"/>
            <a:ext cx="2055819" cy="111182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68" r="63650" b="39575"/>
          <a:stretch/>
        </p:blipFill>
        <p:spPr bwMode="auto">
          <a:xfrm>
            <a:off x="3642319" y="5764195"/>
            <a:ext cx="1658004" cy="6570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6889" y="5750435"/>
            <a:ext cx="2152950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 txBox="1">
            <a:spLocks/>
          </p:cNvSpPr>
          <p:nvPr/>
        </p:nvSpPr>
        <p:spPr>
          <a:xfrm>
            <a:off x="177553" y="365760"/>
            <a:ext cx="11892527" cy="5188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smtClean="0"/>
              <a:t>HPR</a:t>
            </a:r>
            <a:r>
              <a:rPr lang="de-DE" baseline="30000" dirty="0" smtClean="0"/>
              <a:t>DF/DP</a:t>
            </a:r>
            <a:r>
              <a:rPr lang="de-DE" dirty="0" smtClean="0"/>
              <a:t>-</a:t>
            </a:r>
            <a:r>
              <a:rPr lang="de-DE" dirty="0" err="1" smtClean="0"/>
              <a:t>Estimates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b="1" u="sng" dirty="0" smtClean="0"/>
              <a:t>solid</a:t>
            </a:r>
            <a:r>
              <a:rPr lang="de-DE" dirty="0" smtClean="0"/>
              <a:t> </a:t>
            </a:r>
            <a:r>
              <a:rPr lang="de-DE" dirty="0" err="1" smtClean="0"/>
              <a:t>hydrometeors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5" y="1439759"/>
            <a:ext cx="10695263" cy="511512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 rot="16200000">
            <a:off x="-1628932" y="3424070"/>
            <a:ext cx="4199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NEXRAD                          </a:t>
            </a:r>
            <a:r>
              <a:rPr lang="de-DE" b="1" dirty="0" smtClean="0">
                <a:solidFill>
                  <a:srgbClr val="0E0EFF"/>
                </a:solidFill>
              </a:rPr>
              <a:t>GPM</a:t>
            </a:r>
            <a:r>
              <a:rPr lang="de-DE" b="1" dirty="0" smtClean="0"/>
              <a:t> </a:t>
            </a:r>
            <a:endParaRPr lang="de-DE" b="1" dirty="0"/>
          </a:p>
        </p:txBody>
      </p:sp>
      <p:cxnSp>
        <p:nvCxnSpPr>
          <p:cNvPr id="6" name="Gerader Verbinder 5"/>
          <p:cNvCxnSpPr/>
          <p:nvPr/>
        </p:nvCxnSpPr>
        <p:spPr>
          <a:xfrm flipV="1">
            <a:off x="1396721" y="2853731"/>
            <a:ext cx="6708650" cy="2009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 flipV="1">
            <a:off x="1396720" y="5416060"/>
            <a:ext cx="9063614" cy="4187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7305152" y="248439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-15°C</a:t>
            </a:r>
            <a:endParaRPr lang="de-DE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9768087" y="504672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-15°C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67857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 txBox="1">
            <a:spLocks/>
          </p:cNvSpPr>
          <p:nvPr/>
        </p:nvSpPr>
        <p:spPr>
          <a:xfrm>
            <a:off x="177553" y="365760"/>
            <a:ext cx="11892527" cy="5188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smtClean="0"/>
              <a:t>HPR</a:t>
            </a:r>
            <a:r>
              <a:rPr lang="de-DE" baseline="30000" dirty="0" smtClean="0"/>
              <a:t>DF/DP</a:t>
            </a:r>
            <a:r>
              <a:rPr lang="de-DE" dirty="0" smtClean="0"/>
              <a:t>-</a:t>
            </a:r>
            <a:r>
              <a:rPr lang="de-DE" dirty="0" err="1" smtClean="0"/>
              <a:t>Estimates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b="1" u="sng" dirty="0" err="1" smtClean="0"/>
              <a:t>mixed</a:t>
            </a:r>
            <a:r>
              <a:rPr lang="de-DE" dirty="0" smtClean="0"/>
              <a:t> </a:t>
            </a:r>
            <a:r>
              <a:rPr lang="de-DE" dirty="0" err="1" smtClean="0"/>
              <a:t>hydrometeors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52" y="1535447"/>
            <a:ext cx="11857047" cy="472183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 rot="16200000">
            <a:off x="-1866223" y="3358726"/>
            <a:ext cx="4087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NEXRAD                      </a:t>
            </a:r>
            <a:r>
              <a:rPr lang="de-DE" b="1" dirty="0" smtClean="0">
                <a:solidFill>
                  <a:srgbClr val="0E0EFF"/>
                </a:solidFill>
              </a:rPr>
              <a:t>GPM</a:t>
            </a:r>
            <a:r>
              <a:rPr lang="de-DE" b="1" dirty="0" smtClean="0"/>
              <a:t> </a:t>
            </a:r>
            <a:endParaRPr lang="de-DE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5087822" y="2776892"/>
            <a:ext cx="67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0°C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5087822" y="5126332"/>
            <a:ext cx="67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0°C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37266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99007">
            <a:off x="10545407" y="4698574"/>
            <a:ext cx="1351305" cy="124274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080" y="365760"/>
            <a:ext cx="11390545" cy="618214"/>
          </a:xfrm>
        </p:spPr>
        <p:txBody>
          <a:bodyPr/>
          <a:lstStyle/>
          <a:p>
            <a:pPr algn="ctr"/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248080" y="2039296"/>
            <a:ext cx="7923154" cy="413637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We derived </a:t>
            </a:r>
            <a:r>
              <a:rPr lang="en-US" b="1" dirty="0" smtClean="0">
                <a:ea typeface="Calibri" panose="020F0502020204030204" pitchFamily="34" charset="0"/>
                <a:cs typeface="Calibri" panose="020F0502020204030204" pitchFamily="34" charset="0"/>
              </a:rPr>
              <a:t>HPR</a:t>
            </a: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based only </a:t>
            </a: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on DF or DP observations.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b="1" dirty="0" smtClean="0"/>
              <a:t>HMC-P</a:t>
            </a:r>
            <a:r>
              <a:rPr lang="en-US" dirty="0" smtClean="0"/>
              <a:t> </a:t>
            </a:r>
            <a:r>
              <a:rPr lang="en-US" b="1" dirty="0" smtClean="0"/>
              <a:t>reproduces </a:t>
            </a:r>
            <a:r>
              <a:rPr lang="en-US" dirty="0" smtClean="0"/>
              <a:t>the </a:t>
            </a:r>
            <a:r>
              <a:rPr lang="en-US" b="1" dirty="0" err="1" smtClean="0"/>
              <a:t>qHPR</a:t>
            </a:r>
            <a:r>
              <a:rPr lang="en-US" dirty="0" smtClean="0"/>
              <a:t> ("ground truth“) </a:t>
            </a:r>
            <a:r>
              <a:rPr lang="en-US" dirty="0"/>
              <a:t>to </a:t>
            </a:r>
            <a:r>
              <a:rPr lang="en-US" dirty="0" smtClean="0"/>
              <a:t>a </a:t>
            </a:r>
            <a:r>
              <a:rPr lang="en-US" b="1" dirty="0"/>
              <a:t>high </a:t>
            </a:r>
            <a:r>
              <a:rPr lang="en-US" b="1" dirty="0" smtClean="0"/>
              <a:t>degree</a:t>
            </a:r>
            <a:r>
              <a:rPr lang="en-US" dirty="0" smtClean="0"/>
              <a:t>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Direct comparisons of HPR</a:t>
            </a:r>
            <a:r>
              <a:rPr lang="en-US" baseline="30000" dirty="0">
                <a:ea typeface="Calibri" panose="020F0502020204030204" pitchFamily="34" charset="0"/>
                <a:cs typeface="Calibri" panose="020F0502020204030204" pitchFamily="34" charset="0"/>
              </a:rPr>
              <a:t>DF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and HPR</a:t>
            </a:r>
            <a:r>
              <a:rPr lang="en-US" baseline="30000" dirty="0">
                <a:ea typeface="Calibri" panose="020F0502020204030204" pitchFamily="34" charset="0"/>
                <a:cs typeface="Calibri" panose="020F0502020204030204" pitchFamily="34" charset="0"/>
              </a:rPr>
              <a:t>DP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show </a:t>
            </a:r>
            <a:r>
              <a:rPr lang="en-US" b="1" dirty="0">
                <a:ea typeface="Calibri" panose="020F0502020204030204" pitchFamily="34" charset="0"/>
                <a:cs typeface="Calibri" panose="020F0502020204030204" pitchFamily="34" charset="0"/>
              </a:rPr>
              <a:t>consistent results</a:t>
            </a: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ea typeface="Calibri" panose="020F0502020204030204" pitchFamily="34" charset="0"/>
                <a:cs typeface="Calibri" panose="020F0502020204030204" pitchFamily="34" charset="0"/>
              </a:rPr>
              <a:t>Performance: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DP &gt;</a:t>
            </a:r>
            <a:r>
              <a:rPr lang="en-US" baseline="300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DF </a:t>
            </a:r>
            <a:endParaRPr lang="en-US" dirty="0" smtClean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b="1" dirty="0" smtClean="0"/>
              <a:t>Overestimation</a:t>
            </a:r>
            <a:r>
              <a:rPr lang="en-US" dirty="0" smtClean="0"/>
              <a:t> of </a:t>
            </a:r>
            <a:r>
              <a:rPr lang="en-US" b="1" dirty="0" smtClean="0"/>
              <a:t>higher HPRs values </a:t>
            </a:r>
            <a:r>
              <a:rPr lang="en-US" dirty="0" smtClean="0"/>
              <a:t>for hail, </a:t>
            </a:r>
            <a:r>
              <a:rPr lang="en-US" dirty="0" err="1"/>
              <a:t>g</a:t>
            </a:r>
            <a:r>
              <a:rPr lang="en-US" dirty="0" err="1" smtClean="0"/>
              <a:t>raupel</a:t>
            </a:r>
            <a:r>
              <a:rPr lang="en-US" dirty="0" smtClean="0"/>
              <a:t>, big </a:t>
            </a:r>
            <a:r>
              <a:rPr lang="en-US" dirty="0"/>
              <a:t>d</a:t>
            </a:r>
            <a:r>
              <a:rPr lang="en-US" dirty="0" smtClean="0"/>
              <a:t>rops, heavy rain and dendrites/plates and </a:t>
            </a:r>
            <a:r>
              <a:rPr lang="en-US" b="1" dirty="0" smtClean="0"/>
              <a:t>underestimation</a:t>
            </a:r>
            <a:r>
              <a:rPr lang="en-US" dirty="0" smtClean="0"/>
              <a:t> of moderate rain</a:t>
            </a:r>
            <a:r>
              <a:rPr lang="en-US" dirty="0"/>
              <a:t>, </a:t>
            </a:r>
            <a:r>
              <a:rPr lang="en-US" dirty="0" smtClean="0"/>
              <a:t>ice </a:t>
            </a:r>
            <a:r>
              <a:rPr lang="en-US" dirty="0"/>
              <a:t>and s</a:t>
            </a:r>
            <a:r>
              <a:rPr lang="en-US" dirty="0" smtClean="0"/>
              <a:t>now</a:t>
            </a:r>
            <a:r>
              <a:rPr lang="en-US" dirty="0"/>
              <a:t>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509186" y="5895572"/>
            <a:ext cx="270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 Black" panose="020B0A04020102020204" pitchFamily="34" charset="0"/>
              </a:rPr>
              <a:t>velibor@uni-bonn.de</a:t>
            </a:r>
            <a:endParaRPr lang="de-DE" b="1" dirty="0">
              <a:latin typeface="Arial Black" panose="020B0A040201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655" y="1897144"/>
            <a:ext cx="1256795" cy="156093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655" y="4559655"/>
            <a:ext cx="1278294" cy="1587641"/>
          </a:xfrm>
          <a:prstGeom prst="rect">
            <a:avLst/>
          </a:prstGeom>
        </p:spPr>
      </p:pic>
      <p:grpSp>
        <p:nvGrpSpPr>
          <p:cNvPr id="11" name="Gruppieren 10"/>
          <p:cNvGrpSpPr/>
          <p:nvPr/>
        </p:nvGrpSpPr>
        <p:grpSpPr>
          <a:xfrm>
            <a:off x="10697859" y="1997444"/>
            <a:ext cx="816084" cy="1043583"/>
            <a:chOff x="10966698" y="3701329"/>
            <a:chExt cx="816084" cy="1043583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5127882">
              <a:off x="10952410" y="3715617"/>
              <a:ext cx="809625" cy="781050"/>
            </a:xfrm>
            <a:prstGeom prst="rect">
              <a:avLst/>
            </a:prstGeom>
          </p:spPr>
        </p:pic>
        <p:sp>
          <p:nvSpPr>
            <p:cNvPr id="13" name="Gleichschenkliges Dreieck 12"/>
            <p:cNvSpPr/>
            <p:nvPr/>
          </p:nvSpPr>
          <p:spPr>
            <a:xfrm>
              <a:off x="11205394" y="4262561"/>
              <a:ext cx="577388" cy="482351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5" name="Grafi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39" y="5716526"/>
            <a:ext cx="727425" cy="727425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530" y="5427946"/>
            <a:ext cx="1016005" cy="1016005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9294658" y="3128072"/>
            <a:ext cx="994787" cy="2727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GR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9306449" y="5839773"/>
            <a:ext cx="994787" cy="2727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904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7" y="3135593"/>
            <a:ext cx="11639120" cy="518823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APPENDIX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4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32"/>
          <a:stretch/>
        </p:blipFill>
        <p:spPr>
          <a:xfrm>
            <a:off x="390292" y="1502244"/>
            <a:ext cx="10939346" cy="481883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DPR – </a:t>
            </a:r>
            <a:r>
              <a:rPr lang="de-DE" dirty="0" err="1" smtClean="0"/>
              <a:t>Attenuation</a:t>
            </a:r>
            <a:r>
              <a:rPr lang="de-DE" dirty="0" smtClean="0"/>
              <a:t> </a:t>
            </a:r>
            <a:r>
              <a:rPr lang="de-DE" dirty="0" err="1" smtClean="0"/>
              <a:t>Correction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070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fik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80"/>
          <a:stretch/>
        </p:blipFill>
        <p:spPr>
          <a:xfrm>
            <a:off x="6046651" y="4862510"/>
            <a:ext cx="6082934" cy="1626315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65"/>
          <a:stretch/>
        </p:blipFill>
        <p:spPr>
          <a:xfrm>
            <a:off x="6077394" y="1438359"/>
            <a:ext cx="6082934" cy="3194026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MVND </a:t>
            </a:r>
            <a:r>
              <a:rPr lang="de-DE" dirty="0" err="1" smtClean="0"/>
              <a:t>for</a:t>
            </a:r>
            <a:r>
              <a:rPr lang="de-DE" dirty="0" smtClean="0"/>
              <a:t> DP </a:t>
            </a:r>
            <a:r>
              <a:rPr lang="de-DE" dirty="0" err="1" smtClean="0"/>
              <a:t>and</a:t>
            </a:r>
            <a:r>
              <a:rPr lang="de-DE" dirty="0" smtClean="0"/>
              <a:t> DF</a:t>
            </a:r>
            <a:endParaRPr lang="de-DE" dirty="0"/>
          </a:p>
        </p:txBody>
      </p:sp>
      <p:cxnSp>
        <p:nvCxnSpPr>
          <p:cNvPr id="3" name="Gerader Verbinder 2"/>
          <p:cNvCxnSpPr/>
          <p:nvPr/>
        </p:nvCxnSpPr>
        <p:spPr>
          <a:xfrm>
            <a:off x="6008149" y="1207363"/>
            <a:ext cx="0" cy="5495278"/>
          </a:xfrm>
          <a:prstGeom prst="line">
            <a:avLst/>
          </a:prstGeom>
          <a:ln w="571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 flipH="1" flipV="1">
            <a:off x="5987909" y="4668226"/>
            <a:ext cx="6204091" cy="10459"/>
          </a:xfrm>
          <a:prstGeom prst="line">
            <a:avLst/>
          </a:prstGeom>
          <a:ln w="571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4532634" y="1168220"/>
            <a:ext cx="1065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Mixed</a:t>
            </a:r>
            <a:endParaRPr lang="de-DE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2712127" y="1166301"/>
            <a:ext cx="1065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Solid</a:t>
            </a:r>
            <a:endParaRPr lang="de-DE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6708711" y="1139234"/>
            <a:ext cx="1065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Liquid</a:t>
            </a:r>
            <a:endParaRPr lang="de-DE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10813430" y="1151262"/>
            <a:ext cx="1065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Mixed</a:t>
            </a:r>
            <a:endParaRPr lang="de-DE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8833362" y="1129414"/>
            <a:ext cx="1065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Solid</a:t>
            </a:r>
            <a:endParaRPr lang="de-DE" b="1" dirty="0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1157"/>
            <a:ext cx="5845391" cy="4676312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675351" y="1169064"/>
            <a:ext cx="1065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Liquid</a:t>
            </a:r>
            <a:endParaRPr lang="de-DE" b="1" dirty="0"/>
          </a:p>
        </p:txBody>
      </p:sp>
      <p:grpSp>
        <p:nvGrpSpPr>
          <p:cNvPr id="34" name="Gruppieren 33"/>
          <p:cNvGrpSpPr/>
          <p:nvPr/>
        </p:nvGrpSpPr>
        <p:grpSpPr>
          <a:xfrm>
            <a:off x="35510" y="1024652"/>
            <a:ext cx="5868139" cy="5112818"/>
            <a:chOff x="71021" y="1024652"/>
            <a:chExt cx="5859262" cy="5112818"/>
          </a:xfrm>
        </p:grpSpPr>
        <p:sp>
          <p:nvSpPr>
            <p:cNvPr id="29" name="Rechteck 28"/>
            <p:cNvSpPr/>
            <p:nvPr/>
          </p:nvSpPr>
          <p:spPr>
            <a:xfrm>
              <a:off x="71021" y="1207363"/>
              <a:ext cx="5859262" cy="4930107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1855579" y="1024652"/>
              <a:ext cx="540890" cy="36933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DP</a:t>
              </a:r>
              <a:endParaRPr lang="de-DE" dirty="0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6071726" y="4537039"/>
            <a:ext cx="6067288" cy="1945233"/>
            <a:chOff x="6054474" y="4372893"/>
            <a:chExt cx="6067288" cy="1945233"/>
          </a:xfrm>
        </p:grpSpPr>
        <p:sp>
          <p:nvSpPr>
            <p:cNvPr id="31" name="Rechteck 30"/>
            <p:cNvSpPr/>
            <p:nvPr/>
          </p:nvSpPr>
          <p:spPr>
            <a:xfrm>
              <a:off x="6054474" y="4554783"/>
              <a:ext cx="6067288" cy="1763343"/>
            </a:xfrm>
            <a:prstGeom prst="rect">
              <a:avLst/>
            </a:prstGeom>
            <a:noFill/>
            <a:ln w="57150">
              <a:solidFill>
                <a:srgbClr val="0E0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7787891" y="4372893"/>
              <a:ext cx="540890" cy="36933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E0E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0E0EFF"/>
                  </a:solidFill>
                </a:rPr>
                <a:t>DF</a:t>
              </a:r>
              <a:endParaRPr lang="de-DE" dirty="0">
                <a:solidFill>
                  <a:srgbClr val="0E0EFF"/>
                </a:solidFill>
              </a:endParaRPr>
            </a:p>
          </p:txBody>
        </p:sp>
      </p:grpSp>
      <p:sp>
        <p:nvSpPr>
          <p:cNvPr id="37" name="Textfeld 36"/>
          <p:cNvSpPr txBox="1"/>
          <p:nvPr/>
        </p:nvSpPr>
        <p:spPr>
          <a:xfrm>
            <a:off x="8833362" y="5047661"/>
            <a:ext cx="768391" cy="276999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IC+PD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0522585" y="4941330"/>
            <a:ext cx="823505" cy="276999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RH+HA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192729" y="6203440"/>
            <a:ext cx="5459932" cy="457201"/>
            <a:chOff x="138023" y="6201248"/>
            <a:chExt cx="5459932" cy="457201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 rotWithShape="1">
            <a:blip r:embed="rId5"/>
            <a:srcRect b="83216"/>
            <a:stretch/>
          </p:blipFill>
          <p:spPr>
            <a:xfrm>
              <a:off x="243039" y="6201249"/>
              <a:ext cx="854260" cy="439949"/>
            </a:xfrm>
            <a:prstGeom prst="rect">
              <a:avLst/>
            </a:prstGeom>
          </p:spPr>
        </p:pic>
        <p:pic>
          <p:nvPicPr>
            <p:cNvPr id="33" name="Grafik 32"/>
            <p:cNvPicPr>
              <a:picLocks noChangeAspect="1"/>
            </p:cNvPicPr>
            <p:nvPr/>
          </p:nvPicPr>
          <p:blipFill rotWithShape="1">
            <a:blip r:embed="rId5"/>
            <a:srcRect t="18758" b="64787"/>
            <a:stretch/>
          </p:blipFill>
          <p:spPr>
            <a:xfrm>
              <a:off x="1102276" y="6209877"/>
              <a:ext cx="854260" cy="431321"/>
            </a:xfrm>
            <a:prstGeom prst="rect">
              <a:avLst/>
            </a:prstGeom>
          </p:spPr>
        </p:pic>
        <p:pic>
          <p:nvPicPr>
            <p:cNvPr id="35" name="Grafik 34"/>
            <p:cNvPicPr>
              <a:picLocks noChangeAspect="1"/>
            </p:cNvPicPr>
            <p:nvPr/>
          </p:nvPicPr>
          <p:blipFill rotWithShape="1">
            <a:blip r:embed="rId5"/>
            <a:srcRect t="36658" b="46558"/>
            <a:stretch/>
          </p:blipFill>
          <p:spPr>
            <a:xfrm>
              <a:off x="1956536" y="6201251"/>
              <a:ext cx="854260" cy="439947"/>
            </a:xfrm>
            <a:prstGeom prst="rect">
              <a:avLst/>
            </a:prstGeom>
          </p:spPr>
        </p:pic>
        <p:pic>
          <p:nvPicPr>
            <p:cNvPr id="36" name="Grafik 35"/>
            <p:cNvPicPr>
              <a:picLocks noChangeAspect="1"/>
            </p:cNvPicPr>
            <p:nvPr/>
          </p:nvPicPr>
          <p:blipFill rotWithShape="1">
            <a:blip r:embed="rId5"/>
            <a:srcRect t="55745" b="28130"/>
            <a:stretch/>
          </p:blipFill>
          <p:spPr>
            <a:xfrm>
              <a:off x="2855004" y="6209875"/>
              <a:ext cx="854260" cy="422694"/>
            </a:xfrm>
            <a:prstGeom prst="rect">
              <a:avLst/>
            </a:prstGeom>
          </p:spPr>
        </p:pic>
        <p:pic>
          <p:nvPicPr>
            <p:cNvPr id="39" name="Grafik 38"/>
            <p:cNvPicPr>
              <a:picLocks noChangeAspect="1"/>
            </p:cNvPicPr>
            <p:nvPr/>
          </p:nvPicPr>
          <p:blipFill rotWithShape="1">
            <a:blip r:embed="rId5"/>
            <a:srcRect t="73826" b="8732"/>
            <a:stretch/>
          </p:blipFill>
          <p:spPr>
            <a:xfrm>
              <a:off x="3753472" y="6201249"/>
              <a:ext cx="854260" cy="457200"/>
            </a:xfrm>
            <a:prstGeom prst="rect">
              <a:avLst/>
            </a:prstGeom>
          </p:spPr>
        </p:pic>
        <p:pic>
          <p:nvPicPr>
            <p:cNvPr id="40" name="Grafik 39"/>
            <p:cNvPicPr>
              <a:picLocks noChangeAspect="1"/>
            </p:cNvPicPr>
            <p:nvPr/>
          </p:nvPicPr>
          <p:blipFill rotWithShape="1">
            <a:blip r:embed="rId5"/>
            <a:srcRect t="91816"/>
            <a:stretch/>
          </p:blipFill>
          <p:spPr>
            <a:xfrm>
              <a:off x="4673974" y="6313963"/>
              <a:ext cx="854260" cy="214519"/>
            </a:xfrm>
            <a:prstGeom prst="rect">
              <a:avLst/>
            </a:prstGeom>
          </p:spPr>
        </p:pic>
        <p:sp>
          <p:nvSpPr>
            <p:cNvPr id="22" name="Abgerundetes Rechteck 21"/>
            <p:cNvSpPr/>
            <p:nvPr/>
          </p:nvSpPr>
          <p:spPr>
            <a:xfrm>
              <a:off x="138023" y="6201248"/>
              <a:ext cx="5459932" cy="448575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7974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84"/>
          <a:stretch/>
        </p:blipFill>
        <p:spPr>
          <a:xfrm>
            <a:off x="258019" y="1393794"/>
            <a:ext cx="9226796" cy="2503502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DP-MVND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24"/>
          <a:stretch/>
        </p:blipFill>
        <p:spPr>
          <a:xfrm>
            <a:off x="258019" y="3838335"/>
            <a:ext cx="9253558" cy="277427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603741" y="1761294"/>
            <a:ext cx="2293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Strong </a:t>
            </a:r>
            <a:r>
              <a:rPr lang="de-DE" dirty="0" err="1" smtClean="0"/>
              <a:t>overlapping</a:t>
            </a:r>
            <a:r>
              <a:rPr lang="de-DE" dirty="0" smtClean="0"/>
              <a:t> DF-MVND </a:t>
            </a:r>
            <a:r>
              <a:rPr lang="de-DE" dirty="0" err="1" smtClean="0"/>
              <a:t>for</a:t>
            </a:r>
            <a:r>
              <a:rPr lang="de-DE" dirty="0" smtClean="0"/>
              <a:t> RH </a:t>
            </a:r>
            <a:r>
              <a:rPr lang="de-DE" dirty="0" err="1" smtClean="0"/>
              <a:t>and</a:t>
            </a:r>
            <a:r>
              <a:rPr lang="de-DE" dirty="0" smtClean="0"/>
              <a:t> HA </a:t>
            </a:r>
            <a:r>
              <a:rPr lang="de-DE" dirty="0" err="1" smtClean="0"/>
              <a:t>and</a:t>
            </a:r>
            <a:r>
              <a:rPr lang="de-DE" dirty="0" smtClean="0"/>
              <a:t> IC </a:t>
            </a:r>
            <a:r>
              <a:rPr lang="de-DE" dirty="0" err="1" smtClean="0"/>
              <a:t>and</a:t>
            </a:r>
            <a:r>
              <a:rPr lang="de-DE" dirty="0" smtClean="0"/>
              <a:t> PD!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9484815" y="3897296"/>
            <a:ext cx="2293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RH + HA </a:t>
            </a:r>
          </a:p>
          <a:p>
            <a:r>
              <a:rPr lang="de-DE" dirty="0" smtClean="0"/>
              <a:t>IC + PD!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0" t="9746" r="68496" b="22349"/>
          <a:stretch/>
        </p:blipFill>
        <p:spPr>
          <a:xfrm>
            <a:off x="10955045" y="2899479"/>
            <a:ext cx="1061020" cy="35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1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8019" y="367200"/>
            <a:ext cx="11639120" cy="518823"/>
          </a:xfrm>
        </p:spPr>
        <p:txBody>
          <a:bodyPr/>
          <a:lstStyle/>
          <a:p>
            <a:pPr algn="ctr"/>
            <a:r>
              <a:rPr lang="de-DE" dirty="0" err="1" smtClean="0"/>
              <a:t>Comparison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SR </a:t>
            </a:r>
            <a:r>
              <a:rPr lang="de-DE" dirty="0" err="1" smtClean="0"/>
              <a:t>and</a:t>
            </a:r>
            <a:r>
              <a:rPr lang="de-DE" dirty="0" smtClean="0"/>
              <a:t> GR </a:t>
            </a:r>
            <a:r>
              <a:rPr lang="de-DE" dirty="0" err="1" smtClean="0"/>
              <a:t>Observations</a:t>
            </a:r>
            <a:endParaRPr lang="de-DE" dirty="0"/>
          </a:p>
        </p:txBody>
      </p:sp>
      <p:grpSp>
        <p:nvGrpSpPr>
          <p:cNvPr id="58" name="Gruppieren 57"/>
          <p:cNvGrpSpPr/>
          <p:nvPr/>
        </p:nvGrpSpPr>
        <p:grpSpPr>
          <a:xfrm>
            <a:off x="744361" y="2995841"/>
            <a:ext cx="3191186" cy="2684900"/>
            <a:chOff x="795951" y="2971187"/>
            <a:chExt cx="3191186" cy="2684900"/>
          </a:xfrm>
        </p:grpSpPr>
        <p:sp>
          <p:nvSpPr>
            <p:cNvPr id="59" name="Flussdiagramm: Zusammenführen 58"/>
            <p:cNvSpPr/>
            <p:nvPr/>
          </p:nvSpPr>
          <p:spPr>
            <a:xfrm rot="5400000">
              <a:off x="1049094" y="2718044"/>
              <a:ext cx="2684900" cy="3191186"/>
            </a:xfrm>
            <a:prstGeom prst="flowChartMerg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0" name="Gerader Verbinder 59"/>
            <p:cNvCxnSpPr/>
            <p:nvPr/>
          </p:nvCxnSpPr>
          <p:spPr>
            <a:xfrm flipH="1">
              <a:off x="1237251" y="4120565"/>
              <a:ext cx="8816" cy="3855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r Verbinder 60"/>
            <p:cNvCxnSpPr/>
            <p:nvPr/>
          </p:nvCxnSpPr>
          <p:spPr>
            <a:xfrm>
              <a:off x="1831660" y="3887412"/>
              <a:ext cx="0" cy="8629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r Verbinder 61"/>
            <p:cNvCxnSpPr>
              <a:endCxn id="59" idx="3"/>
            </p:cNvCxnSpPr>
            <p:nvPr/>
          </p:nvCxnSpPr>
          <p:spPr>
            <a:xfrm>
              <a:off x="2391544" y="3630603"/>
              <a:ext cx="0" cy="13542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r Verbinder 62"/>
            <p:cNvCxnSpPr/>
            <p:nvPr/>
          </p:nvCxnSpPr>
          <p:spPr>
            <a:xfrm>
              <a:off x="2932537" y="3409434"/>
              <a:ext cx="747" cy="18012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r Verbinder 63"/>
            <p:cNvCxnSpPr/>
            <p:nvPr/>
          </p:nvCxnSpPr>
          <p:spPr>
            <a:xfrm>
              <a:off x="3447560" y="3222747"/>
              <a:ext cx="16823" cy="22074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r Verbinder 64"/>
            <p:cNvCxnSpPr/>
            <p:nvPr/>
          </p:nvCxnSpPr>
          <p:spPr>
            <a:xfrm flipV="1">
              <a:off x="820052" y="3724298"/>
              <a:ext cx="3158193" cy="583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r Verbinder 65"/>
            <p:cNvCxnSpPr>
              <a:endCxn id="59" idx="0"/>
            </p:cNvCxnSpPr>
            <p:nvPr/>
          </p:nvCxnSpPr>
          <p:spPr>
            <a:xfrm flipV="1">
              <a:off x="820052" y="4313637"/>
              <a:ext cx="3167085" cy="66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r Verbinder 66"/>
            <p:cNvCxnSpPr/>
            <p:nvPr/>
          </p:nvCxnSpPr>
          <p:spPr>
            <a:xfrm>
              <a:off x="795951" y="4317846"/>
              <a:ext cx="3167650" cy="6323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8" name="Grafik 6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97402">
            <a:off x="-42733" y="3938277"/>
            <a:ext cx="809625" cy="781050"/>
          </a:xfrm>
          <a:prstGeom prst="rect">
            <a:avLst/>
          </a:prstGeom>
        </p:spPr>
      </p:pic>
      <p:sp>
        <p:nvSpPr>
          <p:cNvPr id="69" name="Textfeld 68"/>
          <p:cNvSpPr txBox="1"/>
          <p:nvPr/>
        </p:nvSpPr>
        <p:spPr>
          <a:xfrm>
            <a:off x="-38844" y="3429435"/>
            <a:ext cx="127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G</a:t>
            </a:r>
            <a:r>
              <a:rPr lang="de-DE" b="1" dirty="0" smtClean="0"/>
              <a:t>R (DP)</a:t>
            </a:r>
            <a:endParaRPr lang="de-DE" b="1" dirty="0"/>
          </a:p>
        </p:txBody>
      </p:sp>
      <p:sp>
        <p:nvSpPr>
          <p:cNvPr id="70" name="Abgerundetes Rechteck 69"/>
          <p:cNvSpPr/>
          <p:nvPr/>
        </p:nvSpPr>
        <p:spPr>
          <a:xfrm>
            <a:off x="5453712" y="2848643"/>
            <a:ext cx="1133444" cy="51536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qHPR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71" name="Abgerundetes Rechteck 70"/>
          <p:cNvSpPr/>
          <p:nvPr/>
        </p:nvSpPr>
        <p:spPr>
          <a:xfrm>
            <a:off x="4879735" y="5235308"/>
            <a:ext cx="2276020" cy="645295"/>
          </a:xfrm>
          <a:prstGeom prst="round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70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HMC-P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72" name="Abgerundetes Rechteck 71"/>
          <p:cNvSpPr/>
          <p:nvPr/>
        </p:nvSpPr>
        <p:spPr>
          <a:xfrm>
            <a:off x="4592614" y="2851320"/>
            <a:ext cx="696970" cy="5100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DP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73" name="Abgerundetes Rechteck 72"/>
          <p:cNvSpPr/>
          <p:nvPr/>
        </p:nvSpPr>
        <p:spPr>
          <a:xfrm>
            <a:off x="6706232" y="2843963"/>
            <a:ext cx="696970" cy="5100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70C0"/>
                </a:solidFill>
              </a:rPr>
              <a:t>DF</a:t>
            </a:r>
            <a:endParaRPr lang="de-DE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Abgerundetes Rechteck 73"/>
              <p:cNvSpPr/>
              <p:nvPr/>
            </p:nvSpPr>
            <p:spPr>
              <a:xfrm>
                <a:off x="4756649" y="4385647"/>
                <a:ext cx="1083668" cy="50553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𝑯𝑷𝑹</m:t>
                          </m:r>
                        </m:e>
                        <m:sub>
                          <m:r>
                            <a:rPr lang="de-DE" sz="1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de-DE" sz="1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𝑫𝑷</m:t>
                          </m:r>
                        </m:sup>
                      </m:sSubSup>
                    </m:oMath>
                  </m:oMathPara>
                </a14:m>
                <a:endParaRPr lang="de-DE" sz="12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4" name="Abgerundetes Rechteck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649" y="4385647"/>
                <a:ext cx="1083668" cy="50553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Abgerundetes Rechteck 74"/>
              <p:cNvSpPr/>
              <p:nvPr/>
            </p:nvSpPr>
            <p:spPr>
              <a:xfrm>
                <a:off x="6181492" y="4405928"/>
                <a:ext cx="1080913" cy="50553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rgbClr val="0070C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𝑯𝑷𝑹</m:t>
                          </m:r>
                        </m:e>
                        <m:sub>
                          <m:r>
                            <a:rPr lang="de-DE" sz="1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de-DE" sz="1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𝑫𝑭</m:t>
                          </m:r>
                        </m:sup>
                      </m:sSubSup>
                    </m:oMath>
                  </m:oMathPara>
                </a14:m>
                <a:endParaRPr lang="de-DE" sz="1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" name="Abgerundetes Rechteck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492" y="4405928"/>
                <a:ext cx="1080913" cy="50553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0070C0"/>
                </a:solidFill>
                <a:prstDash val="sysDot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uppieren 75"/>
          <p:cNvGrpSpPr/>
          <p:nvPr/>
        </p:nvGrpSpPr>
        <p:grpSpPr>
          <a:xfrm>
            <a:off x="368683" y="1980115"/>
            <a:ext cx="1604921" cy="1310878"/>
            <a:chOff x="4305786" y="1327597"/>
            <a:chExt cx="1604921" cy="1310878"/>
          </a:xfrm>
        </p:grpSpPr>
        <p:grpSp>
          <p:nvGrpSpPr>
            <p:cNvPr id="77" name="Gruppieren 76"/>
            <p:cNvGrpSpPr/>
            <p:nvPr/>
          </p:nvGrpSpPr>
          <p:grpSpPr>
            <a:xfrm>
              <a:off x="4595307" y="1609035"/>
              <a:ext cx="847118" cy="776482"/>
              <a:chOff x="1563666" y="606055"/>
              <a:chExt cx="1057276" cy="996896"/>
            </a:xfrm>
            <a:solidFill>
              <a:schemeClr val="bg1">
                <a:lumMod val="65000"/>
              </a:schemeClr>
            </a:solidFill>
          </p:grpSpPr>
          <p:sp>
            <p:nvSpPr>
              <p:cNvPr id="82" name="Stern mit 4 Zacken 81"/>
              <p:cNvSpPr/>
              <p:nvPr/>
            </p:nvSpPr>
            <p:spPr>
              <a:xfrm rot="2595356">
                <a:off x="1563666" y="622793"/>
                <a:ext cx="1057275" cy="980158"/>
              </a:xfrm>
              <a:prstGeom prst="star4">
                <a:avLst>
                  <a:gd name="adj" fmla="val 15415"/>
                </a:avLst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" name="Stern mit 4 Zacken 82"/>
              <p:cNvSpPr/>
              <p:nvPr/>
            </p:nvSpPr>
            <p:spPr>
              <a:xfrm>
                <a:off x="1563667" y="606055"/>
                <a:ext cx="1057275" cy="980158"/>
              </a:xfrm>
              <a:prstGeom prst="star4">
                <a:avLst>
                  <a:gd name="adj" fmla="val 15415"/>
                </a:avLst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78" name="Textfeld 77"/>
            <p:cNvSpPr txBox="1"/>
            <p:nvPr/>
          </p:nvSpPr>
          <p:spPr>
            <a:xfrm>
              <a:off x="4843529" y="1327597"/>
              <a:ext cx="552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chemeClr val="bg1">
                      <a:lumMod val="65000"/>
                    </a:schemeClr>
                  </a:solidFill>
                </a:rPr>
                <a:t>N</a:t>
              </a:r>
              <a:endParaRPr lang="de-DE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4858457" y="2269143"/>
              <a:ext cx="552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>
                      <a:lumMod val="65000"/>
                    </a:schemeClr>
                  </a:solidFill>
                </a:rPr>
                <a:t>S</a:t>
              </a:r>
            </a:p>
          </p:txBody>
        </p:sp>
        <p:sp>
          <p:nvSpPr>
            <p:cNvPr id="80" name="Textfeld 79"/>
            <p:cNvSpPr txBox="1"/>
            <p:nvPr/>
          </p:nvSpPr>
          <p:spPr>
            <a:xfrm>
              <a:off x="4305786" y="1811953"/>
              <a:ext cx="552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>
                      <a:lumMod val="65000"/>
                    </a:schemeClr>
                  </a:solidFill>
                </a:rPr>
                <a:t>W</a:t>
              </a:r>
            </a:p>
          </p:txBody>
        </p:sp>
        <p:sp>
          <p:nvSpPr>
            <p:cNvPr id="81" name="Textfeld 80"/>
            <p:cNvSpPr txBox="1"/>
            <p:nvPr/>
          </p:nvSpPr>
          <p:spPr>
            <a:xfrm>
              <a:off x="5358036" y="1802245"/>
              <a:ext cx="552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>
                      <a:lumMod val="65000"/>
                    </a:schemeClr>
                  </a:solidFill>
                </a:rPr>
                <a:t>E</a:t>
              </a:r>
            </a:p>
          </p:txBody>
        </p:sp>
      </p:grpSp>
      <p:grpSp>
        <p:nvGrpSpPr>
          <p:cNvPr id="84" name="Gruppieren 83"/>
          <p:cNvGrpSpPr/>
          <p:nvPr/>
        </p:nvGrpSpPr>
        <p:grpSpPr>
          <a:xfrm>
            <a:off x="1546452" y="1608040"/>
            <a:ext cx="2326482" cy="3797286"/>
            <a:chOff x="1546452" y="978120"/>
            <a:chExt cx="2326482" cy="3797286"/>
          </a:xfrm>
        </p:grpSpPr>
        <p:sp>
          <p:nvSpPr>
            <p:cNvPr id="85" name="Textfeld 84"/>
            <p:cNvSpPr txBox="1"/>
            <p:nvPr/>
          </p:nvSpPr>
          <p:spPr>
            <a:xfrm>
              <a:off x="2136974" y="978120"/>
              <a:ext cx="1147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SR (DF)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  <p:grpSp>
          <p:nvGrpSpPr>
            <p:cNvPr id="86" name="Gruppieren 85"/>
            <p:cNvGrpSpPr/>
            <p:nvPr/>
          </p:nvGrpSpPr>
          <p:grpSpPr>
            <a:xfrm>
              <a:off x="1546452" y="1088448"/>
              <a:ext cx="2326482" cy="3686958"/>
              <a:chOff x="1546452" y="1088448"/>
              <a:chExt cx="2326482" cy="3686958"/>
            </a:xfrm>
          </p:grpSpPr>
          <p:sp>
            <p:nvSpPr>
              <p:cNvPr id="87" name="Ellipse 86"/>
              <p:cNvSpPr/>
              <p:nvPr/>
            </p:nvSpPr>
            <p:spPr>
              <a:xfrm>
                <a:off x="1546452" y="2649753"/>
                <a:ext cx="2326482" cy="2125653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88" name="Gerader Verbinder 87"/>
              <p:cNvCxnSpPr>
                <a:stCxn id="87" idx="2"/>
              </p:cNvCxnSpPr>
              <p:nvPr/>
            </p:nvCxnSpPr>
            <p:spPr>
              <a:xfrm flipV="1">
                <a:off x="1546452" y="1538654"/>
                <a:ext cx="1029694" cy="2173926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Gerader Verbinder 88"/>
              <p:cNvCxnSpPr>
                <a:stCxn id="87" idx="6"/>
              </p:cNvCxnSpPr>
              <p:nvPr/>
            </p:nvCxnSpPr>
            <p:spPr>
              <a:xfrm flipH="1" flipV="1">
                <a:off x="2795954" y="1538654"/>
                <a:ext cx="1076980" cy="2173926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0" name="Grafik 89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853817" y="1088448"/>
                <a:ext cx="1751259" cy="781137"/>
              </a:xfrm>
              <a:prstGeom prst="rect">
                <a:avLst/>
              </a:prstGeom>
            </p:spPr>
          </p:pic>
        </p:grpSp>
      </p:grpSp>
      <p:grpSp>
        <p:nvGrpSpPr>
          <p:cNvPr id="91" name="Gruppieren 90"/>
          <p:cNvGrpSpPr/>
          <p:nvPr/>
        </p:nvGrpSpPr>
        <p:grpSpPr>
          <a:xfrm>
            <a:off x="10840369" y="4602954"/>
            <a:ext cx="816084" cy="1043583"/>
            <a:chOff x="10966698" y="3701329"/>
            <a:chExt cx="816084" cy="1043583"/>
          </a:xfrm>
        </p:grpSpPr>
        <p:pic>
          <p:nvPicPr>
            <p:cNvPr id="92" name="Grafik 9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5127882">
              <a:off x="10952410" y="3715617"/>
              <a:ext cx="809625" cy="781050"/>
            </a:xfrm>
            <a:prstGeom prst="rect">
              <a:avLst/>
            </a:prstGeom>
          </p:spPr>
        </p:pic>
        <p:sp>
          <p:nvSpPr>
            <p:cNvPr id="93" name="Gleichschenkliges Dreieck 92"/>
            <p:cNvSpPr/>
            <p:nvPr/>
          </p:nvSpPr>
          <p:spPr>
            <a:xfrm>
              <a:off x="11205394" y="4262561"/>
              <a:ext cx="577388" cy="482351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4" name="Textfeld 93"/>
          <p:cNvSpPr txBox="1"/>
          <p:nvPr/>
        </p:nvSpPr>
        <p:spPr>
          <a:xfrm>
            <a:off x="10786079" y="4216249"/>
            <a:ext cx="1246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G</a:t>
            </a:r>
            <a:r>
              <a:rPr lang="de-DE" b="1" dirty="0" smtClean="0"/>
              <a:t>R (DP)</a:t>
            </a:r>
            <a:endParaRPr lang="de-DE" b="1" dirty="0"/>
          </a:p>
        </p:txBody>
      </p:sp>
      <p:grpSp>
        <p:nvGrpSpPr>
          <p:cNvPr id="95" name="Gruppieren 94"/>
          <p:cNvGrpSpPr/>
          <p:nvPr/>
        </p:nvGrpSpPr>
        <p:grpSpPr>
          <a:xfrm>
            <a:off x="7893363" y="2852253"/>
            <a:ext cx="3118354" cy="2375033"/>
            <a:chOff x="7865138" y="2719928"/>
            <a:chExt cx="3118354" cy="2375033"/>
          </a:xfrm>
        </p:grpSpPr>
        <p:grpSp>
          <p:nvGrpSpPr>
            <p:cNvPr id="96" name="Gruppieren 95"/>
            <p:cNvGrpSpPr/>
            <p:nvPr/>
          </p:nvGrpSpPr>
          <p:grpSpPr>
            <a:xfrm>
              <a:off x="7977856" y="2719928"/>
              <a:ext cx="3005636" cy="2375033"/>
              <a:chOff x="7954628" y="2671124"/>
              <a:chExt cx="3005636" cy="2375033"/>
            </a:xfrm>
          </p:grpSpPr>
          <p:sp>
            <p:nvSpPr>
              <p:cNvPr id="102" name="Gleichschenkliges Dreieck 101"/>
              <p:cNvSpPr/>
              <p:nvPr/>
            </p:nvSpPr>
            <p:spPr>
              <a:xfrm rot="6836913">
                <a:off x="8663714" y="2749606"/>
                <a:ext cx="1828800" cy="2764301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" name="Ellipse 102"/>
              <p:cNvSpPr/>
              <p:nvPr/>
            </p:nvSpPr>
            <p:spPr>
              <a:xfrm rot="1387435">
                <a:off x="8043812" y="2671124"/>
                <a:ext cx="529800" cy="180323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04" name="Gerader Verbinder 103"/>
              <p:cNvCxnSpPr>
                <a:stCxn id="103" idx="0"/>
              </p:cNvCxnSpPr>
              <p:nvPr/>
            </p:nvCxnSpPr>
            <p:spPr>
              <a:xfrm>
                <a:off x="8662796" y="2743562"/>
                <a:ext cx="2195704" cy="19426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r Verbinder 104"/>
              <p:cNvCxnSpPr>
                <a:stCxn id="103" idx="4"/>
              </p:cNvCxnSpPr>
              <p:nvPr/>
            </p:nvCxnSpPr>
            <p:spPr>
              <a:xfrm>
                <a:off x="7954628" y="4401920"/>
                <a:ext cx="2903872" cy="2842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Ellipse 96"/>
            <p:cNvSpPr/>
            <p:nvPr/>
          </p:nvSpPr>
          <p:spPr>
            <a:xfrm rot="1198408">
              <a:off x="8739740" y="3159615"/>
              <a:ext cx="306788" cy="13775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Ellipse 97"/>
            <p:cNvSpPr/>
            <p:nvPr/>
          </p:nvSpPr>
          <p:spPr>
            <a:xfrm rot="1198408">
              <a:off x="9266176" y="3551897"/>
              <a:ext cx="262159" cy="103992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Ellipse 98"/>
            <p:cNvSpPr/>
            <p:nvPr/>
          </p:nvSpPr>
          <p:spPr>
            <a:xfrm rot="1198408">
              <a:off x="9753157" y="3916768"/>
              <a:ext cx="212244" cy="7204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Ellipse 99"/>
            <p:cNvSpPr/>
            <p:nvPr/>
          </p:nvSpPr>
          <p:spPr>
            <a:xfrm rot="1198408">
              <a:off x="10137239" y="4221026"/>
              <a:ext cx="162828" cy="4563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1" name="Gerade Verbindung mit Pfeil 100"/>
            <p:cNvCxnSpPr/>
            <p:nvPr/>
          </p:nvCxnSpPr>
          <p:spPr>
            <a:xfrm flipH="1" flipV="1">
              <a:off x="7865138" y="3433253"/>
              <a:ext cx="3016590" cy="13017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uppieren 121"/>
          <p:cNvGrpSpPr/>
          <p:nvPr/>
        </p:nvGrpSpPr>
        <p:grpSpPr>
          <a:xfrm>
            <a:off x="1879064" y="3359595"/>
            <a:ext cx="8496424" cy="2017863"/>
            <a:chOff x="1879064" y="2729675"/>
            <a:chExt cx="8496424" cy="2017863"/>
          </a:xfrm>
        </p:grpSpPr>
        <p:sp>
          <p:nvSpPr>
            <p:cNvPr id="123" name="Textfeld 122"/>
            <p:cNvSpPr txBox="1"/>
            <p:nvPr/>
          </p:nvSpPr>
          <p:spPr>
            <a:xfrm>
              <a:off x="1879064" y="3171627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/>
                <a:t>H</a:t>
              </a:r>
              <a:r>
                <a:rPr lang="de-DE" sz="1400" b="1" baseline="-25000" dirty="0" smtClean="0"/>
                <a:t>1</a:t>
              </a:r>
              <a:endParaRPr lang="de-DE" sz="1400" b="1" baseline="-25000" dirty="0"/>
            </a:p>
          </p:txBody>
        </p:sp>
        <p:sp>
          <p:nvSpPr>
            <p:cNvPr id="124" name="Textfeld 123"/>
            <p:cNvSpPr txBox="1"/>
            <p:nvPr/>
          </p:nvSpPr>
          <p:spPr>
            <a:xfrm>
              <a:off x="2421796" y="3031297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FF0000"/>
                  </a:solidFill>
                </a:rPr>
                <a:t>H</a:t>
              </a:r>
              <a:r>
                <a:rPr lang="de-DE" sz="1400" b="1" baseline="-25000" dirty="0" smtClean="0">
                  <a:solidFill>
                    <a:srgbClr val="FF0000"/>
                  </a:solidFill>
                </a:rPr>
                <a:t>2</a:t>
              </a:r>
              <a:endParaRPr lang="de-DE" sz="11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25" name="Textfeld 124"/>
            <p:cNvSpPr txBox="1"/>
            <p:nvPr/>
          </p:nvSpPr>
          <p:spPr>
            <a:xfrm>
              <a:off x="2974545" y="3382690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00B050"/>
                  </a:solidFill>
                </a:rPr>
                <a:t>H</a:t>
              </a:r>
              <a:r>
                <a:rPr lang="de-DE" sz="1400" b="1" baseline="-25000" dirty="0" smtClean="0">
                  <a:solidFill>
                    <a:srgbClr val="00B050"/>
                  </a:solidFill>
                </a:rPr>
                <a:t>3</a:t>
              </a:r>
              <a:endParaRPr lang="de-DE" sz="11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26" name="Textfeld 125"/>
            <p:cNvSpPr txBox="1"/>
            <p:nvPr/>
          </p:nvSpPr>
          <p:spPr>
            <a:xfrm>
              <a:off x="1883920" y="3441464"/>
              <a:ext cx="489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/>
                <a:t>H</a:t>
              </a:r>
              <a:r>
                <a:rPr lang="de-DE" sz="1400" b="1" baseline="-25000" dirty="0" smtClean="0"/>
                <a:t>1</a:t>
              </a:r>
              <a:endParaRPr lang="de-DE" sz="1400" b="1" baseline="-25000" dirty="0"/>
            </a:p>
          </p:txBody>
        </p:sp>
        <p:sp>
          <p:nvSpPr>
            <p:cNvPr id="127" name="Textfeld 126"/>
            <p:cNvSpPr txBox="1"/>
            <p:nvPr/>
          </p:nvSpPr>
          <p:spPr>
            <a:xfrm>
              <a:off x="1887341" y="3693137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/>
                <a:t>H</a:t>
              </a:r>
              <a:r>
                <a:rPr lang="de-DE" sz="1400" b="1" baseline="-25000" dirty="0" smtClean="0"/>
                <a:t>1</a:t>
              </a:r>
              <a:endParaRPr lang="de-DE" sz="1100" b="1" baseline="-25000" dirty="0"/>
            </a:p>
          </p:txBody>
        </p:sp>
        <p:sp>
          <p:nvSpPr>
            <p:cNvPr id="128" name="Textfeld 127"/>
            <p:cNvSpPr txBox="1"/>
            <p:nvPr/>
          </p:nvSpPr>
          <p:spPr>
            <a:xfrm>
              <a:off x="1880446" y="3957514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/>
                <a:t>H</a:t>
              </a:r>
              <a:r>
                <a:rPr lang="de-DE" sz="1400" b="1" baseline="-25000" dirty="0" smtClean="0"/>
                <a:t>1</a:t>
              </a:r>
              <a:endParaRPr lang="de-DE" sz="1400" b="1" baseline="-25000" dirty="0"/>
            </a:p>
          </p:txBody>
        </p:sp>
        <p:sp>
          <p:nvSpPr>
            <p:cNvPr id="129" name="Textfeld 128"/>
            <p:cNvSpPr txBox="1"/>
            <p:nvPr/>
          </p:nvSpPr>
          <p:spPr>
            <a:xfrm>
              <a:off x="2429721" y="3409850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FF0000"/>
                  </a:solidFill>
                </a:rPr>
                <a:t>H</a:t>
              </a:r>
              <a:r>
                <a:rPr lang="de-DE" sz="1400" b="1" baseline="-25000" dirty="0" smtClean="0">
                  <a:solidFill>
                    <a:srgbClr val="FF0000"/>
                  </a:solidFill>
                </a:rPr>
                <a:t>2</a:t>
              </a:r>
              <a:endParaRPr lang="de-DE" sz="11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30" name="Textfeld 129"/>
            <p:cNvSpPr txBox="1"/>
            <p:nvPr/>
          </p:nvSpPr>
          <p:spPr>
            <a:xfrm>
              <a:off x="2428391" y="3770080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FF0000"/>
                  </a:solidFill>
                </a:rPr>
                <a:t>H</a:t>
              </a:r>
              <a:r>
                <a:rPr lang="de-DE" sz="1400" b="1" baseline="-25000" dirty="0" smtClean="0">
                  <a:solidFill>
                    <a:srgbClr val="FF0000"/>
                  </a:solidFill>
                </a:rPr>
                <a:t>2</a:t>
              </a:r>
              <a:endParaRPr lang="de-DE" sz="11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31" name="Textfeld 130"/>
            <p:cNvSpPr txBox="1"/>
            <p:nvPr/>
          </p:nvSpPr>
          <p:spPr>
            <a:xfrm>
              <a:off x="2436894" y="4141813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FF0000"/>
                  </a:solidFill>
                </a:rPr>
                <a:t>H</a:t>
              </a:r>
              <a:r>
                <a:rPr lang="de-DE" sz="1400" b="1" baseline="-25000" dirty="0" smtClean="0">
                  <a:solidFill>
                    <a:srgbClr val="FF0000"/>
                  </a:solidFill>
                </a:rPr>
                <a:t>2</a:t>
              </a:r>
              <a:endParaRPr lang="de-DE" sz="11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32" name="Textfeld 131"/>
            <p:cNvSpPr txBox="1"/>
            <p:nvPr/>
          </p:nvSpPr>
          <p:spPr>
            <a:xfrm>
              <a:off x="2960092" y="2865585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00B050"/>
                  </a:solidFill>
                </a:rPr>
                <a:t>H</a:t>
              </a:r>
              <a:r>
                <a:rPr lang="de-DE" sz="1400" b="1" baseline="-25000" dirty="0" smtClean="0">
                  <a:solidFill>
                    <a:srgbClr val="00B050"/>
                  </a:solidFill>
                </a:rPr>
                <a:t>3</a:t>
              </a:r>
              <a:endParaRPr lang="de-DE" sz="11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33" name="Textfeld 132"/>
            <p:cNvSpPr txBox="1"/>
            <p:nvPr/>
          </p:nvSpPr>
          <p:spPr>
            <a:xfrm>
              <a:off x="2971581" y="3817184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00B050"/>
                  </a:solidFill>
                </a:rPr>
                <a:t>H</a:t>
              </a:r>
              <a:r>
                <a:rPr lang="de-DE" sz="1400" b="1" baseline="-25000" dirty="0" smtClean="0">
                  <a:solidFill>
                    <a:srgbClr val="00B050"/>
                  </a:solidFill>
                </a:rPr>
                <a:t>3</a:t>
              </a:r>
              <a:endParaRPr lang="de-DE" sz="11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34" name="Textfeld 133"/>
            <p:cNvSpPr txBox="1"/>
            <p:nvPr/>
          </p:nvSpPr>
          <p:spPr>
            <a:xfrm>
              <a:off x="2973155" y="4305481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00B050"/>
                  </a:solidFill>
                </a:rPr>
                <a:t>H</a:t>
              </a:r>
              <a:r>
                <a:rPr lang="de-DE" sz="1400" b="1" baseline="-25000" dirty="0" smtClean="0">
                  <a:solidFill>
                    <a:srgbClr val="00B050"/>
                  </a:solidFill>
                </a:rPr>
                <a:t>3</a:t>
              </a:r>
              <a:endParaRPr lang="de-DE" sz="11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35" name="Textfeld 134"/>
            <p:cNvSpPr txBox="1"/>
            <p:nvPr/>
          </p:nvSpPr>
          <p:spPr>
            <a:xfrm>
              <a:off x="3481545" y="3318061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00B050"/>
                  </a:solidFill>
                </a:rPr>
                <a:t>H</a:t>
              </a:r>
              <a:r>
                <a:rPr lang="de-DE" sz="1400" b="1" baseline="-25000" dirty="0" smtClean="0">
                  <a:solidFill>
                    <a:srgbClr val="00B050"/>
                  </a:solidFill>
                </a:rPr>
                <a:t>3</a:t>
              </a:r>
              <a:endParaRPr lang="de-DE" sz="11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36" name="Textfeld 135"/>
            <p:cNvSpPr txBox="1"/>
            <p:nvPr/>
          </p:nvSpPr>
          <p:spPr>
            <a:xfrm>
              <a:off x="3462519" y="3833504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00B050"/>
                  </a:solidFill>
                </a:rPr>
                <a:t>H</a:t>
              </a:r>
              <a:r>
                <a:rPr lang="de-DE" sz="1400" b="1" baseline="-25000" dirty="0" smtClean="0">
                  <a:solidFill>
                    <a:srgbClr val="00B050"/>
                  </a:solidFill>
                </a:rPr>
                <a:t>3</a:t>
              </a:r>
              <a:endParaRPr lang="de-DE" sz="11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37" name="Textfeld 136"/>
            <p:cNvSpPr txBox="1"/>
            <p:nvPr/>
          </p:nvSpPr>
          <p:spPr>
            <a:xfrm>
              <a:off x="3481082" y="2729675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00B050"/>
                  </a:solidFill>
                </a:rPr>
                <a:t>H</a:t>
              </a:r>
              <a:r>
                <a:rPr lang="de-DE" sz="1400" b="1" baseline="-25000" dirty="0" smtClean="0">
                  <a:solidFill>
                    <a:srgbClr val="00B050"/>
                  </a:solidFill>
                </a:rPr>
                <a:t>3</a:t>
              </a:r>
              <a:endParaRPr lang="de-DE" sz="11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38" name="Textfeld 137"/>
            <p:cNvSpPr txBox="1"/>
            <p:nvPr/>
          </p:nvSpPr>
          <p:spPr>
            <a:xfrm>
              <a:off x="3507348" y="4439761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00B050"/>
                  </a:solidFill>
                </a:rPr>
                <a:t>H</a:t>
              </a:r>
              <a:r>
                <a:rPr lang="de-DE" sz="1400" b="1" baseline="-25000" dirty="0" smtClean="0">
                  <a:solidFill>
                    <a:srgbClr val="00B050"/>
                  </a:solidFill>
                </a:rPr>
                <a:t>3</a:t>
              </a:r>
              <a:endParaRPr lang="de-DE" sz="11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39" name="Textfeld 138"/>
            <p:cNvSpPr txBox="1"/>
            <p:nvPr/>
          </p:nvSpPr>
          <p:spPr>
            <a:xfrm>
              <a:off x="8324554" y="3572190"/>
              <a:ext cx="5382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00B050"/>
                  </a:solidFill>
                </a:rPr>
                <a:t>H</a:t>
              </a:r>
              <a:r>
                <a:rPr lang="de-DE" sz="1600" b="1" baseline="-25000" dirty="0" smtClean="0">
                  <a:solidFill>
                    <a:srgbClr val="00B050"/>
                  </a:solidFill>
                </a:rPr>
                <a:t>3</a:t>
              </a:r>
              <a:endParaRPr lang="de-DE" sz="11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40" name="Textfeld 139"/>
            <p:cNvSpPr txBox="1"/>
            <p:nvPr/>
          </p:nvSpPr>
          <p:spPr>
            <a:xfrm>
              <a:off x="8850103" y="3627428"/>
              <a:ext cx="5382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00B050"/>
                  </a:solidFill>
                </a:rPr>
                <a:t>H</a:t>
              </a:r>
              <a:r>
                <a:rPr lang="de-DE" sz="1600" b="1" baseline="-25000" dirty="0" smtClean="0">
                  <a:solidFill>
                    <a:srgbClr val="00B050"/>
                  </a:solidFill>
                </a:rPr>
                <a:t>3</a:t>
              </a:r>
              <a:endParaRPr lang="de-DE" sz="11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41" name="Textfeld 140"/>
            <p:cNvSpPr txBox="1"/>
            <p:nvPr/>
          </p:nvSpPr>
          <p:spPr>
            <a:xfrm>
              <a:off x="9390139" y="3747595"/>
              <a:ext cx="5382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FF0000"/>
                  </a:solidFill>
                </a:rPr>
                <a:t>H</a:t>
              </a:r>
              <a:r>
                <a:rPr lang="de-DE" sz="1600" b="1" baseline="-25000" dirty="0" smtClean="0">
                  <a:solidFill>
                    <a:srgbClr val="FF0000"/>
                  </a:solidFill>
                </a:rPr>
                <a:t>2</a:t>
              </a:r>
              <a:endParaRPr lang="de-DE" sz="11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42" name="Textfeld 141"/>
            <p:cNvSpPr txBox="1"/>
            <p:nvPr/>
          </p:nvSpPr>
          <p:spPr>
            <a:xfrm>
              <a:off x="9885896" y="3853552"/>
              <a:ext cx="4895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/>
                <a:t>H</a:t>
              </a:r>
              <a:r>
                <a:rPr lang="de-DE" sz="1600" b="1" baseline="-25000" dirty="0" smtClean="0"/>
                <a:t>1</a:t>
              </a:r>
              <a:endParaRPr lang="de-DE" sz="1100" b="1" baseline="-25000" dirty="0"/>
            </a:p>
          </p:txBody>
        </p:sp>
      </p:grpSp>
      <p:sp>
        <p:nvSpPr>
          <p:cNvPr id="143" name="Geschweifte Klammer links 142"/>
          <p:cNvSpPr/>
          <p:nvPr/>
        </p:nvSpPr>
        <p:spPr>
          <a:xfrm>
            <a:off x="7631010" y="2723322"/>
            <a:ext cx="364717" cy="2121475"/>
          </a:xfrm>
          <a:prstGeom prst="leftBrace">
            <a:avLst>
              <a:gd name="adj1" fmla="val 59317"/>
              <a:gd name="adj2" fmla="val 18142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4" name="Geschweifte Klammer links 143"/>
          <p:cNvSpPr/>
          <p:nvPr/>
        </p:nvSpPr>
        <p:spPr>
          <a:xfrm rot="10800000">
            <a:off x="4015065" y="2916167"/>
            <a:ext cx="364717" cy="2719543"/>
          </a:xfrm>
          <a:prstGeom prst="leftBrace">
            <a:avLst>
              <a:gd name="adj1" fmla="val 59317"/>
              <a:gd name="adj2" fmla="val 9331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5" name="Gewinkelter Verbinder 144"/>
          <p:cNvCxnSpPr>
            <a:stCxn id="72" idx="2"/>
            <a:endCxn id="71" idx="1"/>
          </p:cNvCxnSpPr>
          <p:nvPr/>
        </p:nvCxnSpPr>
        <p:spPr>
          <a:xfrm rot="5400000">
            <a:off x="3812106" y="4428962"/>
            <a:ext cx="2196623" cy="61364"/>
          </a:xfrm>
          <a:prstGeom prst="bentConnector4">
            <a:avLst>
              <a:gd name="adj1" fmla="val 42656"/>
              <a:gd name="adj2" fmla="val 47253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Gewinkelter Verbinder 145"/>
          <p:cNvCxnSpPr>
            <a:stCxn id="73" idx="2"/>
            <a:endCxn id="71" idx="3"/>
          </p:cNvCxnSpPr>
          <p:nvPr/>
        </p:nvCxnSpPr>
        <p:spPr>
          <a:xfrm rot="16200000" flipH="1">
            <a:off x="6003246" y="4405447"/>
            <a:ext cx="2203980" cy="101038"/>
          </a:xfrm>
          <a:prstGeom prst="bentConnector4">
            <a:avLst>
              <a:gd name="adj1" fmla="val 42680"/>
              <a:gd name="adj2" fmla="val 339877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Gerade Verbindung mit Pfeil 146"/>
          <p:cNvCxnSpPr>
            <a:stCxn id="70" idx="2"/>
            <a:endCxn id="71" idx="0"/>
          </p:cNvCxnSpPr>
          <p:nvPr/>
        </p:nvCxnSpPr>
        <p:spPr>
          <a:xfrm flipH="1">
            <a:off x="6017745" y="3364008"/>
            <a:ext cx="2689" cy="18713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Gerade Verbindung mit Pfeil 149"/>
          <p:cNvCxnSpPr/>
          <p:nvPr/>
        </p:nvCxnSpPr>
        <p:spPr>
          <a:xfrm flipV="1">
            <a:off x="5453712" y="4911464"/>
            <a:ext cx="0" cy="32384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Gerade Verbindung mit Pfeil 150"/>
          <p:cNvCxnSpPr/>
          <p:nvPr/>
        </p:nvCxnSpPr>
        <p:spPr>
          <a:xfrm flipV="1">
            <a:off x="6706232" y="4910043"/>
            <a:ext cx="0" cy="323844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uppieren 151"/>
          <p:cNvGrpSpPr/>
          <p:nvPr/>
        </p:nvGrpSpPr>
        <p:grpSpPr>
          <a:xfrm>
            <a:off x="10583212" y="1965786"/>
            <a:ext cx="1368807" cy="1258583"/>
            <a:chOff x="10663946" y="1176132"/>
            <a:chExt cx="1368807" cy="1258583"/>
          </a:xfrm>
        </p:grpSpPr>
        <p:grpSp>
          <p:nvGrpSpPr>
            <p:cNvPr id="153" name="Gruppieren 152"/>
            <p:cNvGrpSpPr/>
            <p:nvPr/>
          </p:nvGrpSpPr>
          <p:grpSpPr>
            <a:xfrm>
              <a:off x="10944562" y="1535375"/>
              <a:ext cx="816560" cy="819833"/>
              <a:chOff x="6238157" y="5773129"/>
              <a:chExt cx="816560" cy="819833"/>
            </a:xfrm>
          </p:grpSpPr>
          <p:sp>
            <p:nvSpPr>
              <p:cNvPr id="156" name="Pfeil nach rechts 155"/>
              <p:cNvSpPr/>
              <p:nvPr/>
            </p:nvSpPr>
            <p:spPr>
              <a:xfrm rot="16200000">
                <a:off x="6566360" y="6044202"/>
                <a:ext cx="759430" cy="217284"/>
              </a:xfrm>
              <a:prstGeom prst="rightArrow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7" name="Pfeil nach rechts 156"/>
              <p:cNvSpPr/>
              <p:nvPr/>
            </p:nvSpPr>
            <p:spPr>
              <a:xfrm rot="10800000">
                <a:off x="6238157" y="6375678"/>
                <a:ext cx="759430" cy="217284"/>
              </a:xfrm>
              <a:prstGeom prst="rightArrow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54" name="Textfeld 153"/>
            <p:cNvSpPr txBox="1"/>
            <p:nvPr/>
          </p:nvSpPr>
          <p:spPr>
            <a:xfrm>
              <a:off x="10663946" y="1973050"/>
              <a:ext cx="5526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chemeClr val="bg1">
                      <a:lumMod val="65000"/>
                    </a:schemeClr>
                  </a:solidFill>
                </a:rPr>
                <a:t>x</a:t>
              </a:r>
              <a:endParaRPr lang="de-DE" sz="2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5" name="Textfeld 154"/>
            <p:cNvSpPr txBox="1"/>
            <p:nvPr/>
          </p:nvSpPr>
          <p:spPr>
            <a:xfrm>
              <a:off x="11480082" y="1176132"/>
              <a:ext cx="5526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chemeClr val="bg1">
                      <a:lumMod val="65000"/>
                    </a:schemeClr>
                  </a:solidFill>
                </a:rPr>
                <a:t>z</a:t>
              </a:r>
            </a:p>
          </p:txBody>
        </p:sp>
      </p:grpSp>
      <p:sp>
        <p:nvSpPr>
          <p:cNvPr id="159" name="Textfeld 158"/>
          <p:cNvSpPr txBox="1"/>
          <p:nvPr/>
        </p:nvSpPr>
        <p:spPr>
          <a:xfrm>
            <a:off x="5188951" y="1684370"/>
            <a:ext cx="2734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Samples</a:t>
            </a:r>
            <a:r>
              <a:rPr lang="de-DE" dirty="0"/>
              <a:t> </a:t>
            </a:r>
            <a:r>
              <a:rPr lang="de-DE" b="1" dirty="0" err="1"/>
              <a:t>X</a:t>
            </a:r>
            <a:r>
              <a:rPr lang="de-DE" baseline="-25000" dirty="0" err="1"/>
              <a:t>i</a:t>
            </a:r>
            <a:r>
              <a:rPr lang="de-DE" dirty="0"/>
              <a:t>, </a:t>
            </a:r>
            <a:r>
              <a:rPr lang="de-DE" dirty="0" smtClean="0"/>
              <a:t>i&gt;10</a:t>
            </a:r>
            <a:r>
              <a:rPr lang="de-DE" baseline="30000" dirty="0" smtClean="0"/>
              <a:t>6</a:t>
            </a:r>
            <a:endParaRPr lang="de-DE" dirty="0" smtClean="0"/>
          </a:p>
          <a:p>
            <a:r>
              <a:rPr lang="de-DE" dirty="0" smtClean="0"/>
              <a:t>Train </a:t>
            </a:r>
            <a:r>
              <a:rPr lang="de-DE" dirty="0" err="1" smtClean="0"/>
              <a:t>size</a:t>
            </a:r>
            <a:r>
              <a:rPr lang="de-DE" dirty="0" smtClean="0"/>
              <a:t>: 80%</a:t>
            </a:r>
          </a:p>
          <a:p>
            <a:r>
              <a:rPr lang="de-DE" dirty="0" smtClean="0"/>
              <a:t>Test </a:t>
            </a:r>
            <a:r>
              <a:rPr lang="de-DE" dirty="0" err="1"/>
              <a:t>size</a:t>
            </a:r>
            <a:r>
              <a:rPr lang="de-DE" dirty="0"/>
              <a:t>: </a:t>
            </a:r>
            <a:r>
              <a:rPr lang="de-DE" dirty="0" smtClean="0"/>
              <a:t>  20</a:t>
            </a:r>
            <a:r>
              <a:rPr lang="de-DE" dirty="0"/>
              <a:t>%</a:t>
            </a:r>
          </a:p>
          <a:p>
            <a:endParaRPr lang="de-DE" dirty="0"/>
          </a:p>
        </p:txBody>
      </p:sp>
      <p:grpSp>
        <p:nvGrpSpPr>
          <p:cNvPr id="162" name="Gruppieren 161"/>
          <p:cNvGrpSpPr/>
          <p:nvPr/>
        </p:nvGrpSpPr>
        <p:grpSpPr>
          <a:xfrm>
            <a:off x="5020355" y="3429435"/>
            <a:ext cx="1974716" cy="916267"/>
            <a:chOff x="5050835" y="3429435"/>
            <a:chExt cx="1974716" cy="916267"/>
          </a:xfrm>
        </p:grpSpPr>
        <p:cxnSp>
          <p:nvCxnSpPr>
            <p:cNvPr id="148" name="Gerade Verbindung mit Pfeil 147"/>
            <p:cNvCxnSpPr/>
            <p:nvPr/>
          </p:nvCxnSpPr>
          <p:spPr>
            <a:xfrm>
              <a:off x="5585988" y="3429435"/>
              <a:ext cx="9054" cy="89936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Gerade Verbindung mit Pfeil 148"/>
            <p:cNvCxnSpPr/>
            <p:nvPr/>
          </p:nvCxnSpPr>
          <p:spPr>
            <a:xfrm>
              <a:off x="6426332" y="3446335"/>
              <a:ext cx="9054" cy="89936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Abgerundetes Rechteck 160"/>
            <p:cNvSpPr/>
            <p:nvPr/>
          </p:nvSpPr>
          <p:spPr>
            <a:xfrm>
              <a:off x="5050835" y="3698101"/>
              <a:ext cx="1974716" cy="34648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rgbClr val="FF0000"/>
                  </a:solidFill>
                </a:rPr>
                <a:t>Validation</a:t>
              </a:r>
              <a:endParaRPr lang="de-DE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8118005" y="1433704"/>
            <a:ext cx="2197808" cy="4077814"/>
            <a:chOff x="8118005" y="1433704"/>
            <a:chExt cx="2197808" cy="4077814"/>
          </a:xfrm>
        </p:grpSpPr>
        <p:grpSp>
          <p:nvGrpSpPr>
            <p:cNvPr id="106" name="Gruppieren 105"/>
            <p:cNvGrpSpPr/>
            <p:nvPr/>
          </p:nvGrpSpPr>
          <p:grpSpPr>
            <a:xfrm>
              <a:off x="8118005" y="1530799"/>
              <a:ext cx="2197808" cy="3980719"/>
              <a:chOff x="8118005" y="900879"/>
              <a:chExt cx="2197808" cy="3980719"/>
            </a:xfrm>
          </p:grpSpPr>
          <p:sp>
            <p:nvSpPr>
              <p:cNvPr id="108" name="Textfeld 107"/>
              <p:cNvSpPr txBox="1"/>
              <p:nvPr/>
            </p:nvSpPr>
            <p:spPr>
              <a:xfrm>
                <a:off x="8674645" y="900879"/>
                <a:ext cx="11477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0070C0"/>
                    </a:solidFill>
                  </a:rPr>
                  <a:t>SR (DF)</a:t>
                </a:r>
                <a:endParaRPr lang="de-DE" b="1" dirty="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109" name="Gruppieren 108"/>
              <p:cNvGrpSpPr/>
              <p:nvPr/>
            </p:nvGrpSpPr>
            <p:grpSpPr>
              <a:xfrm>
                <a:off x="8118005" y="1727461"/>
                <a:ext cx="2197808" cy="3154137"/>
                <a:chOff x="9980742" y="69587"/>
                <a:chExt cx="2197808" cy="3154137"/>
              </a:xfrm>
            </p:grpSpPr>
            <p:cxnSp>
              <p:nvCxnSpPr>
                <p:cNvPr id="110" name="Gerader Verbinder 109"/>
                <p:cNvCxnSpPr/>
                <p:nvPr/>
              </p:nvCxnSpPr>
              <p:spPr>
                <a:xfrm>
                  <a:off x="11230894" y="69587"/>
                  <a:ext cx="945552" cy="602716"/>
                </a:xfrm>
                <a:prstGeom prst="line">
                  <a:avLst/>
                </a:prstGeom>
                <a:ln w="19050">
                  <a:solidFill>
                    <a:srgbClr val="0070C0">
                      <a:alpha val="5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Gerader Verbinder 110"/>
                <p:cNvCxnSpPr/>
                <p:nvPr/>
              </p:nvCxnSpPr>
              <p:spPr>
                <a:xfrm flipH="1">
                  <a:off x="9984459" y="71049"/>
                  <a:ext cx="897269" cy="599033"/>
                </a:xfrm>
                <a:prstGeom prst="line">
                  <a:avLst/>
                </a:prstGeom>
                <a:ln w="19050">
                  <a:solidFill>
                    <a:srgbClr val="0070C0">
                      <a:alpha val="5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" name="Flussdiagramm: Magnetplattenspeicher 111"/>
                <p:cNvSpPr/>
                <p:nvPr/>
              </p:nvSpPr>
              <p:spPr>
                <a:xfrm>
                  <a:off x="9980742" y="644996"/>
                  <a:ext cx="2195704" cy="191195"/>
                </a:xfrm>
                <a:prstGeom prst="flowChartMagneticDisk">
                  <a:avLst/>
                </a:prstGeom>
                <a:solidFill>
                  <a:schemeClr val="accent2">
                    <a:lumMod val="20000"/>
                    <a:lumOff val="80000"/>
                    <a:alpha val="50000"/>
                  </a:schemeClr>
                </a:solidFill>
                <a:ln w="19050">
                  <a:solidFill>
                    <a:srgbClr val="0070C0">
                      <a:alpha val="5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3" name="Flussdiagramm: Magnetplattenspeicher 112"/>
                <p:cNvSpPr/>
                <p:nvPr/>
              </p:nvSpPr>
              <p:spPr>
                <a:xfrm>
                  <a:off x="9980742" y="952549"/>
                  <a:ext cx="2195704" cy="191195"/>
                </a:xfrm>
                <a:prstGeom prst="flowChartMagneticDisk">
                  <a:avLst/>
                </a:prstGeom>
                <a:solidFill>
                  <a:schemeClr val="accent2">
                    <a:lumMod val="20000"/>
                    <a:lumOff val="80000"/>
                    <a:alpha val="50000"/>
                  </a:schemeClr>
                </a:solidFill>
                <a:ln w="19050">
                  <a:solidFill>
                    <a:srgbClr val="0070C0">
                      <a:alpha val="5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4" name="Flussdiagramm: Magnetplattenspeicher 113"/>
                <p:cNvSpPr/>
                <p:nvPr/>
              </p:nvSpPr>
              <p:spPr>
                <a:xfrm>
                  <a:off x="9980742" y="1219949"/>
                  <a:ext cx="2195704" cy="191195"/>
                </a:xfrm>
                <a:prstGeom prst="flowChartMagneticDisk">
                  <a:avLst/>
                </a:prstGeom>
                <a:solidFill>
                  <a:schemeClr val="accent2">
                    <a:lumMod val="20000"/>
                    <a:lumOff val="80000"/>
                    <a:alpha val="50000"/>
                  </a:schemeClr>
                </a:solidFill>
                <a:ln w="19050">
                  <a:solidFill>
                    <a:srgbClr val="0070C0">
                      <a:alpha val="5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5" name="Flussdiagramm: Magnetplattenspeicher 114"/>
                <p:cNvSpPr/>
                <p:nvPr/>
              </p:nvSpPr>
              <p:spPr>
                <a:xfrm>
                  <a:off x="9980742" y="1462534"/>
                  <a:ext cx="2195704" cy="191195"/>
                </a:xfrm>
                <a:prstGeom prst="flowChartMagneticDisk">
                  <a:avLst/>
                </a:prstGeom>
                <a:solidFill>
                  <a:schemeClr val="accent2">
                    <a:lumMod val="20000"/>
                    <a:lumOff val="80000"/>
                    <a:alpha val="50000"/>
                  </a:schemeClr>
                </a:solidFill>
                <a:ln w="19050">
                  <a:solidFill>
                    <a:srgbClr val="0070C0">
                      <a:alpha val="5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6" name="Flussdiagramm: Magnetplattenspeicher 115"/>
                <p:cNvSpPr/>
                <p:nvPr/>
              </p:nvSpPr>
              <p:spPr>
                <a:xfrm>
                  <a:off x="9981521" y="1734209"/>
                  <a:ext cx="2195704" cy="191195"/>
                </a:xfrm>
                <a:prstGeom prst="flowChartMagneticDisk">
                  <a:avLst/>
                </a:prstGeom>
                <a:solidFill>
                  <a:schemeClr val="accent2">
                    <a:lumMod val="20000"/>
                    <a:lumOff val="80000"/>
                    <a:alpha val="50000"/>
                  </a:schemeClr>
                </a:solidFill>
                <a:ln w="19050">
                  <a:solidFill>
                    <a:srgbClr val="0070C0">
                      <a:alpha val="5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7" name="Flussdiagramm: Magnetplattenspeicher 116"/>
                <p:cNvSpPr/>
                <p:nvPr/>
              </p:nvSpPr>
              <p:spPr>
                <a:xfrm>
                  <a:off x="9982067" y="1978598"/>
                  <a:ext cx="2195704" cy="191195"/>
                </a:xfrm>
                <a:prstGeom prst="flowChartMagneticDisk">
                  <a:avLst/>
                </a:prstGeom>
                <a:solidFill>
                  <a:schemeClr val="accent2">
                    <a:lumMod val="20000"/>
                    <a:lumOff val="80000"/>
                    <a:alpha val="50000"/>
                  </a:schemeClr>
                </a:solidFill>
                <a:ln w="19050">
                  <a:solidFill>
                    <a:srgbClr val="0070C0">
                      <a:alpha val="5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8" name="Flussdiagramm: Magnetplattenspeicher 117"/>
                <p:cNvSpPr/>
                <p:nvPr/>
              </p:nvSpPr>
              <p:spPr>
                <a:xfrm>
                  <a:off x="9982067" y="2249939"/>
                  <a:ext cx="2195704" cy="191195"/>
                </a:xfrm>
                <a:prstGeom prst="flowChartMagneticDisk">
                  <a:avLst/>
                </a:prstGeom>
                <a:solidFill>
                  <a:schemeClr val="accent2">
                    <a:lumMod val="20000"/>
                    <a:lumOff val="80000"/>
                    <a:alpha val="50000"/>
                  </a:schemeClr>
                </a:solidFill>
                <a:ln w="19050">
                  <a:solidFill>
                    <a:srgbClr val="0070C0">
                      <a:alpha val="5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9" name="Flussdiagramm: Magnetplattenspeicher 118"/>
                <p:cNvSpPr/>
                <p:nvPr/>
              </p:nvSpPr>
              <p:spPr>
                <a:xfrm>
                  <a:off x="9980742" y="2518506"/>
                  <a:ext cx="2195704" cy="191195"/>
                </a:xfrm>
                <a:prstGeom prst="flowChartMagneticDisk">
                  <a:avLst/>
                </a:prstGeom>
                <a:solidFill>
                  <a:schemeClr val="accent2">
                    <a:lumMod val="20000"/>
                    <a:lumOff val="80000"/>
                    <a:alpha val="50000"/>
                  </a:schemeClr>
                </a:solidFill>
                <a:ln w="19050">
                  <a:solidFill>
                    <a:srgbClr val="0070C0">
                      <a:alpha val="5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0" name="Flussdiagramm: Magnetplattenspeicher 119"/>
                <p:cNvSpPr/>
                <p:nvPr/>
              </p:nvSpPr>
              <p:spPr>
                <a:xfrm>
                  <a:off x="9982067" y="2761746"/>
                  <a:ext cx="2195704" cy="191195"/>
                </a:xfrm>
                <a:prstGeom prst="flowChartMagneticDisk">
                  <a:avLst/>
                </a:prstGeom>
                <a:solidFill>
                  <a:schemeClr val="accent2">
                    <a:lumMod val="20000"/>
                    <a:lumOff val="80000"/>
                    <a:alpha val="50000"/>
                  </a:schemeClr>
                </a:solidFill>
                <a:ln w="19050">
                  <a:solidFill>
                    <a:srgbClr val="0070C0">
                      <a:alpha val="5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1" name="Flussdiagramm: Magnetplattenspeicher 120"/>
                <p:cNvSpPr/>
                <p:nvPr/>
              </p:nvSpPr>
              <p:spPr>
                <a:xfrm>
                  <a:off x="9982846" y="3032529"/>
                  <a:ext cx="2195704" cy="191195"/>
                </a:xfrm>
                <a:prstGeom prst="flowChartMagneticDisk">
                  <a:avLst/>
                </a:prstGeom>
                <a:solidFill>
                  <a:schemeClr val="accent2">
                    <a:lumMod val="20000"/>
                    <a:lumOff val="80000"/>
                    <a:alpha val="50000"/>
                  </a:schemeClr>
                </a:solidFill>
                <a:ln w="19050">
                  <a:solidFill>
                    <a:srgbClr val="0070C0">
                      <a:alpha val="5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pic>
          <p:nvPicPr>
            <p:cNvPr id="167" name="Grafik 166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8868726">
              <a:off x="8514109" y="1487984"/>
              <a:ext cx="1351305" cy="1242746"/>
            </a:xfrm>
            <a:prstGeom prst="rect">
              <a:avLst/>
            </a:prstGeom>
          </p:spPr>
        </p:pic>
      </p:grpSp>
      <p:cxnSp>
        <p:nvCxnSpPr>
          <p:cNvPr id="4" name="Gerader Verbinder 3"/>
          <p:cNvCxnSpPr/>
          <p:nvPr/>
        </p:nvCxnSpPr>
        <p:spPr>
          <a:xfrm>
            <a:off x="4720971" y="2971644"/>
            <a:ext cx="3980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Gerader Verbinder 157"/>
          <p:cNvCxnSpPr/>
          <p:nvPr/>
        </p:nvCxnSpPr>
        <p:spPr>
          <a:xfrm>
            <a:off x="6860212" y="2966000"/>
            <a:ext cx="39804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winkelter Verbinder 6"/>
          <p:cNvCxnSpPr/>
          <p:nvPr/>
        </p:nvCxnSpPr>
        <p:spPr>
          <a:xfrm rot="16200000" flipH="1">
            <a:off x="6063406" y="4405447"/>
            <a:ext cx="2203980" cy="101038"/>
          </a:xfrm>
          <a:prstGeom prst="bentConnector4">
            <a:avLst>
              <a:gd name="adj1" fmla="val 37767"/>
              <a:gd name="adj2" fmla="val 428261"/>
            </a:avLst>
          </a:prstGeom>
          <a:ln w="381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r Verbinder 16"/>
          <p:cNvCxnSpPr/>
          <p:nvPr/>
        </p:nvCxnSpPr>
        <p:spPr>
          <a:xfrm rot="5400000">
            <a:off x="3763978" y="4428962"/>
            <a:ext cx="2196623" cy="61364"/>
          </a:xfrm>
          <a:prstGeom prst="bentConnector4">
            <a:avLst>
              <a:gd name="adj1" fmla="val 36083"/>
              <a:gd name="adj2" fmla="val 727420"/>
            </a:avLst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 flipV="1">
            <a:off x="4720971" y="2147589"/>
            <a:ext cx="451792" cy="8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Gerader Verbinder 159"/>
          <p:cNvCxnSpPr/>
          <p:nvPr/>
        </p:nvCxnSpPr>
        <p:spPr>
          <a:xfrm flipV="1">
            <a:off x="4729065" y="2433785"/>
            <a:ext cx="451792" cy="82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itel 1"/>
          <p:cNvSpPr txBox="1">
            <a:spLocks/>
          </p:cNvSpPr>
          <p:nvPr/>
        </p:nvSpPr>
        <p:spPr>
          <a:xfrm>
            <a:off x="258019" y="367200"/>
            <a:ext cx="11639120" cy="5188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smtClean="0"/>
              <a:t>Quasi HPRs (</a:t>
            </a:r>
            <a:r>
              <a:rPr lang="de-DE" dirty="0" err="1" smtClean="0"/>
              <a:t>qHPRs</a:t>
            </a:r>
            <a:r>
              <a:rPr lang="de-DE" dirty="0" smtClean="0"/>
              <a:t>) </a:t>
            </a:r>
            <a:r>
              <a:rPr lang="de-DE" dirty="0" err="1" smtClean="0"/>
              <a:t>as</a:t>
            </a:r>
            <a:r>
              <a:rPr lang="de-DE" dirty="0" smtClean="0"/>
              <a:t> „</a:t>
            </a:r>
            <a:r>
              <a:rPr lang="de-DE" dirty="0" err="1" smtClean="0"/>
              <a:t>Ground</a:t>
            </a:r>
            <a:r>
              <a:rPr lang="de-DE" dirty="0" smtClean="0"/>
              <a:t> </a:t>
            </a:r>
            <a:r>
              <a:rPr lang="de-DE" dirty="0" err="1" smtClean="0"/>
              <a:t>Truth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164" name="Titel 1"/>
          <p:cNvSpPr txBox="1">
            <a:spLocks/>
          </p:cNvSpPr>
          <p:nvPr/>
        </p:nvSpPr>
        <p:spPr>
          <a:xfrm>
            <a:off x="306677" y="367200"/>
            <a:ext cx="11639120" cy="5188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smtClean="0"/>
              <a:t>HMC </a:t>
            </a:r>
            <a:r>
              <a:rPr lang="de-DE" dirty="0" err="1" smtClean="0"/>
              <a:t>and</a:t>
            </a:r>
            <a:r>
              <a:rPr lang="de-DE" dirty="0" smtClean="0"/>
              <a:t> Validation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801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143" grpId="0" animBg="1"/>
      <p:bldP spid="144" grpId="0" animBg="1"/>
      <p:bldP spid="159" grpId="0"/>
      <p:bldP spid="163" grpId="0"/>
      <p:bldP spid="163" grpId="1"/>
      <p:bldP spid="1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/>
              <a:t>Objectives</a:t>
            </a:r>
            <a:r>
              <a:rPr lang="de-DE" dirty="0"/>
              <a:t>/Motivation</a:t>
            </a:r>
          </a:p>
        </p:txBody>
      </p:sp>
      <p:cxnSp>
        <p:nvCxnSpPr>
          <p:cNvPr id="22" name="Gerader Verbinder 21"/>
          <p:cNvCxnSpPr/>
          <p:nvPr/>
        </p:nvCxnSpPr>
        <p:spPr>
          <a:xfrm>
            <a:off x="3506552" y="4460682"/>
            <a:ext cx="7652" cy="81751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ieren 7"/>
          <p:cNvGrpSpPr/>
          <p:nvPr/>
        </p:nvGrpSpPr>
        <p:grpSpPr>
          <a:xfrm>
            <a:off x="7972554" y="2082741"/>
            <a:ext cx="3763090" cy="4460011"/>
            <a:chOff x="2884231" y="1517751"/>
            <a:chExt cx="3763090" cy="4460011"/>
          </a:xfrm>
        </p:grpSpPr>
        <p:pic>
          <p:nvPicPr>
            <p:cNvPr id="9" name="Picture 2" descr="Raindrop shape is determined by drop size, and air resistance. | U.S.  Geological Survey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2" t="41015" r="82912" b="36654"/>
            <a:stretch/>
          </p:blipFill>
          <p:spPr bwMode="auto">
            <a:xfrm>
              <a:off x="4593421" y="3131101"/>
              <a:ext cx="94150" cy="84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uppieren 9"/>
            <p:cNvGrpSpPr/>
            <p:nvPr/>
          </p:nvGrpSpPr>
          <p:grpSpPr>
            <a:xfrm>
              <a:off x="2884231" y="3183478"/>
              <a:ext cx="3763090" cy="2794284"/>
              <a:chOff x="1207891" y="2239778"/>
              <a:chExt cx="3763090" cy="2794284"/>
            </a:xfrm>
          </p:grpSpPr>
          <p:grpSp>
            <p:nvGrpSpPr>
              <p:cNvPr id="38" name="Gruppieren 37"/>
              <p:cNvGrpSpPr/>
              <p:nvPr/>
            </p:nvGrpSpPr>
            <p:grpSpPr>
              <a:xfrm>
                <a:off x="4154897" y="3990479"/>
                <a:ext cx="816084" cy="1043583"/>
                <a:chOff x="10966698" y="3701329"/>
                <a:chExt cx="816084" cy="1043583"/>
              </a:xfrm>
            </p:grpSpPr>
            <p:pic>
              <p:nvPicPr>
                <p:cNvPr id="80" name="Grafik 79"/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15127882">
                  <a:off x="10952410" y="3715617"/>
                  <a:ext cx="809625" cy="781050"/>
                </a:xfrm>
                <a:prstGeom prst="rect">
                  <a:avLst/>
                </a:prstGeom>
              </p:spPr>
            </p:pic>
            <p:sp>
              <p:nvSpPr>
                <p:cNvPr id="81" name="Gleichschenkliges Dreieck 80"/>
                <p:cNvSpPr/>
                <p:nvPr/>
              </p:nvSpPr>
              <p:spPr>
                <a:xfrm>
                  <a:off x="11205394" y="4262561"/>
                  <a:ext cx="577388" cy="482351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9" name="Gruppieren 38"/>
              <p:cNvGrpSpPr/>
              <p:nvPr/>
            </p:nvGrpSpPr>
            <p:grpSpPr>
              <a:xfrm>
                <a:off x="1207891" y="2239778"/>
                <a:ext cx="3118354" cy="2375033"/>
                <a:chOff x="7865138" y="2719928"/>
                <a:chExt cx="3118354" cy="2375033"/>
              </a:xfrm>
            </p:grpSpPr>
            <p:grpSp>
              <p:nvGrpSpPr>
                <p:cNvPr id="72" name="Gruppieren 71"/>
                <p:cNvGrpSpPr/>
                <p:nvPr/>
              </p:nvGrpSpPr>
              <p:grpSpPr>
                <a:xfrm>
                  <a:off x="7977856" y="2719928"/>
                  <a:ext cx="3005636" cy="2375033"/>
                  <a:chOff x="7954628" y="2671124"/>
                  <a:chExt cx="3005636" cy="2375033"/>
                </a:xfrm>
              </p:grpSpPr>
              <p:sp>
                <p:nvSpPr>
                  <p:cNvPr id="76" name="Gleichschenkliges Dreieck 75"/>
                  <p:cNvSpPr/>
                  <p:nvPr/>
                </p:nvSpPr>
                <p:spPr>
                  <a:xfrm rot="6836913">
                    <a:off x="8663714" y="2749606"/>
                    <a:ext cx="1828800" cy="2764301"/>
                  </a:xfrm>
                  <a:prstGeom prst="triangl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77" name="Ellipse 76"/>
                  <p:cNvSpPr/>
                  <p:nvPr/>
                </p:nvSpPr>
                <p:spPr>
                  <a:xfrm rot="1387435">
                    <a:off x="8043812" y="2671124"/>
                    <a:ext cx="529800" cy="1803234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cxnSp>
                <p:nvCxnSpPr>
                  <p:cNvPr id="78" name="Gerader Verbinder 77"/>
                  <p:cNvCxnSpPr>
                    <a:stCxn id="77" idx="0"/>
                  </p:cNvCxnSpPr>
                  <p:nvPr/>
                </p:nvCxnSpPr>
                <p:spPr>
                  <a:xfrm>
                    <a:off x="8662796" y="2743562"/>
                    <a:ext cx="2195704" cy="194265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Gerader Verbinder 78"/>
                  <p:cNvCxnSpPr>
                    <a:stCxn id="77" idx="4"/>
                  </p:cNvCxnSpPr>
                  <p:nvPr/>
                </p:nvCxnSpPr>
                <p:spPr>
                  <a:xfrm>
                    <a:off x="7954628" y="4401920"/>
                    <a:ext cx="2903872" cy="28429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3" name="Ellipse 72"/>
                <p:cNvSpPr/>
                <p:nvPr/>
              </p:nvSpPr>
              <p:spPr>
                <a:xfrm rot="1198408">
                  <a:off x="9753157" y="3916768"/>
                  <a:ext cx="212244" cy="720492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4" name="Ellipse 73"/>
                <p:cNvSpPr/>
                <p:nvPr/>
              </p:nvSpPr>
              <p:spPr>
                <a:xfrm rot="1198408">
                  <a:off x="10137239" y="4221026"/>
                  <a:ext cx="162828" cy="45632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75" name="Gerade Verbindung mit Pfeil 74"/>
                <p:cNvCxnSpPr/>
                <p:nvPr/>
              </p:nvCxnSpPr>
              <p:spPr>
                <a:xfrm flipH="1" flipV="1">
                  <a:off x="7865138" y="3433253"/>
                  <a:ext cx="3016590" cy="130176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2" descr="Raindrop shape is determined by drop size, and air resistance. | U.S.  Geological Survey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32" t="41015" r="82912" b="36654"/>
              <a:stretch/>
            </p:blipFill>
            <p:spPr bwMode="auto">
              <a:xfrm>
                <a:off x="1577250" y="3796864"/>
                <a:ext cx="194886" cy="1753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Raindrop shape is determined by drop size, and air resistance. | U.S.  Geological Survey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686" t="32362" r="64597" b="29799"/>
              <a:stretch/>
            </p:blipFill>
            <p:spPr bwMode="auto">
              <a:xfrm>
                <a:off x="2108106" y="2569048"/>
                <a:ext cx="316689" cy="29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Raindrop shape is determined by drop size, and air resistance. | U.S.  Geological Survey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063" t="32362" r="35706" b="27640"/>
              <a:stretch/>
            </p:blipFill>
            <p:spPr bwMode="auto">
              <a:xfrm>
                <a:off x="2110010" y="3049397"/>
                <a:ext cx="499899" cy="314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Raindrop shape is determined by drop size, and air resistance. | U.S.  Geological Survey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32" t="41015" r="82912" b="36654"/>
              <a:stretch/>
            </p:blipFill>
            <p:spPr bwMode="auto">
              <a:xfrm>
                <a:off x="2024489" y="3616323"/>
                <a:ext cx="94150" cy="847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Raindrop shape is determined by drop size, and air resistance. | U.S.  Geological Survey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686" t="32362" r="64597" b="29799"/>
              <a:stretch/>
            </p:blipFill>
            <p:spPr bwMode="auto">
              <a:xfrm>
                <a:off x="2517787" y="3084993"/>
                <a:ext cx="291285" cy="2733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Raindrop shape is determined by drop size, and air resistance. | U.S.  Geological Survey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063" t="32362" r="35706" b="27640"/>
              <a:stretch/>
            </p:blipFill>
            <p:spPr bwMode="auto">
              <a:xfrm>
                <a:off x="1950127" y="3731216"/>
                <a:ext cx="499899" cy="314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Raindrop shape is determined by drop size, and air resistance. | U.S.  Geological Survey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32" t="41015" r="82912" b="36654"/>
              <a:stretch/>
            </p:blipFill>
            <p:spPr bwMode="auto">
              <a:xfrm>
                <a:off x="2816345" y="3937326"/>
                <a:ext cx="194886" cy="1753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Raindrop shape is determined by drop size, and air resistance. | U.S.  Geological Survey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686" t="32362" r="64597" b="29799"/>
              <a:stretch/>
            </p:blipFill>
            <p:spPr bwMode="auto">
              <a:xfrm>
                <a:off x="2341826" y="3556331"/>
                <a:ext cx="316689" cy="29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Raindrop shape is determined by drop size, and air resistance. | U.S.  Geological Survey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32" t="41015" r="82912" b="36654"/>
              <a:stretch/>
            </p:blipFill>
            <p:spPr bwMode="auto">
              <a:xfrm>
                <a:off x="1796550" y="3812494"/>
                <a:ext cx="194886" cy="1753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Raindrop shape is determined by drop size, and air resistance. | U.S.  Geological Survey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686" t="32362" r="64597" b="29799"/>
              <a:stretch/>
            </p:blipFill>
            <p:spPr bwMode="auto">
              <a:xfrm>
                <a:off x="2257437" y="2775022"/>
                <a:ext cx="316689" cy="29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Raindrop shape is determined by drop size, and air resistance. | U.S.  Geological Survey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32" t="41015" r="82912" b="36654"/>
              <a:stretch/>
            </p:blipFill>
            <p:spPr bwMode="auto">
              <a:xfrm>
                <a:off x="2852941" y="3792381"/>
                <a:ext cx="194886" cy="1753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Raindrop shape is determined by drop size, and air resistance. | U.S.  Geological Survey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686" t="32362" r="64597" b="29799"/>
              <a:stretch/>
            </p:blipFill>
            <p:spPr bwMode="auto">
              <a:xfrm>
                <a:off x="2527765" y="3781777"/>
                <a:ext cx="316689" cy="29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Raindrop shape is determined by drop size, and air resistance. | U.S.  Geological Survey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063" t="32362" r="35706" b="27640"/>
              <a:stretch/>
            </p:blipFill>
            <p:spPr bwMode="auto">
              <a:xfrm>
                <a:off x="2772545" y="3298469"/>
                <a:ext cx="499899" cy="314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Raindrop shape is determined by drop size, and air resistance. | U.S.  Geological Survey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32" t="41015" r="82912" b="36654"/>
              <a:stretch/>
            </p:blipFill>
            <p:spPr bwMode="auto">
              <a:xfrm>
                <a:off x="2443728" y="3861247"/>
                <a:ext cx="94150" cy="847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Raindrop shape is determined by drop size, and air resistance. | U.S.  Geological Survey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32" t="41015" r="82912" b="36654"/>
              <a:stretch/>
            </p:blipFill>
            <p:spPr bwMode="auto">
              <a:xfrm>
                <a:off x="2686109" y="3036217"/>
                <a:ext cx="194886" cy="1753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Raindrop shape is determined by drop size, and air resistance. | U.S.  Geological Survey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32" t="41015" r="82912" b="36654"/>
              <a:stretch/>
            </p:blipFill>
            <p:spPr bwMode="auto">
              <a:xfrm>
                <a:off x="2819895" y="3144876"/>
                <a:ext cx="194886" cy="1753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Raindrop shape is determined by drop size, and air resistance. | U.S.  Geological Survey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32" t="41015" r="82912" b="36654"/>
              <a:stretch/>
            </p:blipFill>
            <p:spPr bwMode="auto">
              <a:xfrm>
                <a:off x="1986351" y="3015241"/>
                <a:ext cx="194886" cy="1753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Raindrop shape is determined by drop size, and air resistance. | U.S.  Geological Survey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32" t="41015" r="82912" b="36654"/>
              <a:stretch/>
            </p:blipFill>
            <p:spPr bwMode="auto">
              <a:xfrm>
                <a:off x="2719605" y="3368621"/>
                <a:ext cx="94150" cy="847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Raindrop shape is determined by drop size, and air resistance. | U.S.  Geological Survey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32" t="41015" r="82912" b="36654"/>
              <a:stretch/>
            </p:blipFill>
            <p:spPr bwMode="auto">
              <a:xfrm>
                <a:off x="1929551" y="3153720"/>
                <a:ext cx="194886" cy="1753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Raindrop shape is determined by drop size, and air resistance. | U.S.  Geological Survey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32" t="41015" r="82912" b="36654"/>
              <a:stretch/>
            </p:blipFill>
            <p:spPr bwMode="auto">
              <a:xfrm>
                <a:off x="2927772" y="3575251"/>
                <a:ext cx="194886" cy="1753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 descr="Raindrop shape is determined by drop size, and air resistance. | U.S.  Geological Survey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32" t="41015" r="82912" b="36654"/>
              <a:stretch/>
            </p:blipFill>
            <p:spPr bwMode="auto">
              <a:xfrm>
                <a:off x="2539328" y="2924974"/>
                <a:ext cx="194886" cy="1753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Raindrop shape is determined by drop size, and air resistance. | U.S.  Geological Survey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32" t="41015" r="82912" b="36654"/>
              <a:stretch/>
            </p:blipFill>
            <p:spPr bwMode="auto">
              <a:xfrm>
                <a:off x="2071564" y="2842407"/>
                <a:ext cx="194886" cy="1753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2" descr="Raindrop shape is determined by drop size, and air resistance. | U.S.  Geological Survey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686" t="32362" r="64597" b="29799"/>
              <a:stretch/>
            </p:blipFill>
            <p:spPr bwMode="auto">
              <a:xfrm>
                <a:off x="1678406" y="3550276"/>
                <a:ext cx="316689" cy="29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2" descr="Raindrop shape is determined by drop size, and air resistance. | U.S.  Geological Survey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686" t="32362" r="64597" b="29799"/>
              <a:stretch/>
            </p:blipFill>
            <p:spPr bwMode="auto">
              <a:xfrm>
                <a:off x="1832507" y="3321281"/>
                <a:ext cx="316689" cy="29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4" descr="60+ Cartoon Of A Hail Storm Stock Illustrations, Royalty-Free Vector  Graphics &amp; Clip Art - iStock"/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722" t="71676" r="37614" b="20327"/>
              <a:stretch/>
            </p:blipFill>
            <p:spPr bwMode="auto">
              <a:xfrm>
                <a:off x="2430334" y="3335690"/>
                <a:ext cx="336430" cy="3105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4" descr="60+ Cartoon Of A Hail Storm Stock Illustrations, Royalty-Free Vector  Graphics &amp; Clip Art - iStock"/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635" t="56100" r="43034" b="37235"/>
              <a:stretch/>
            </p:blipFill>
            <p:spPr bwMode="auto">
              <a:xfrm>
                <a:off x="2079100" y="3450526"/>
                <a:ext cx="284673" cy="2587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4" descr="60+ Cartoon Of A Hail Storm Stock Illustrations, Royalty-Free Vector  Graphics &amp; Clip Art - iStock"/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635" t="56100" r="43034" b="37235"/>
              <a:stretch/>
            </p:blipFill>
            <p:spPr bwMode="auto">
              <a:xfrm rot="18065137">
                <a:off x="2663329" y="3610762"/>
                <a:ext cx="284673" cy="2587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2" descr="Raindrop shape is determined by drop size, and air resistance. | U.S.  Geological Survey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32" t="41015" r="82912" b="36654"/>
              <a:stretch/>
            </p:blipFill>
            <p:spPr bwMode="auto">
              <a:xfrm>
                <a:off x="2265660" y="3370308"/>
                <a:ext cx="94150" cy="847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2" descr="Raindrop shape is determined by drop size, and air resistance. | U.S.  Geological Survey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32" t="41015" r="82912" b="36654"/>
              <a:stretch/>
            </p:blipFill>
            <p:spPr bwMode="auto">
              <a:xfrm>
                <a:off x="2423268" y="3973917"/>
                <a:ext cx="94150" cy="847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2" descr="Raindrop shape is determined by drop size, and air resistance. | U.S.  Geological Survey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32" t="41015" r="82912" b="36654"/>
              <a:stretch/>
            </p:blipFill>
            <p:spPr bwMode="auto">
              <a:xfrm>
                <a:off x="2930683" y="3736385"/>
                <a:ext cx="94150" cy="847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2" descr="Raindrop shape is determined by drop size, and air resistance. | U.S.  Geological Survey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32" t="41015" r="82912" b="36654"/>
              <a:stretch/>
            </p:blipFill>
            <p:spPr bwMode="auto">
              <a:xfrm>
                <a:off x="2524021" y="2856836"/>
                <a:ext cx="94150" cy="847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Raindrop shape is determined by drop size, and air resistance. | U.S.  Geological Survey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32" t="41015" r="82912" b="36654"/>
              <a:stretch/>
            </p:blipFill>
            <p:spPr bwMode="auto">
              <a:xfrm>
                <a:off x="2149196" y="2514665"/>
                <a:ext cx="94150" cy="847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2" descr="Raindrop shape is determined by drop size, and air resistance. | U.S.  Geological Survey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2" t="41015" r="82912" b="36654"/>
            <a:stretch/>
          </p:blipFill>
          <p:spPr bwMode="auto">
            <a:xfrm>
              <a:off x="4673547" y="3263132"/>
              <a:ext cx="94150" cy="84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60+ Cartoon Of A Hail Storm Stock Illustrations, Royalty-Free Vector  Graphics &amp; Clip Art - iStock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49" t="18930" r="17659" b="45800"/>
            <a:stretch/>
          </p:blipFill>
          <p:spPr bwMode="auto">
            <a:xfrm>
              <a:off x="4018166" y="1517751"/>
              <a:ext cx="2585819" cy="1369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60+ Cartoon Of A Hail Storm Stock Illustrations, Royalty-Free Vector  Graphics &amp; Clip Art - iStock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22" t="71676" r="37614" b="20327"/>
            <a:stretch/>
          </p:blipFill>
          <p:spPr bwMode="auto">
            <a:xfrm rot="18868548">
              <a:off x="4704302" y="2888160"/>
              <a:ext cx="336430" cy="310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60+ Cartoon Of A Hail Storm Stock Illustrations, Royalty-Free Vector  Graphics &amp; Clip Art - iStock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35" t="56100" r="43034" b="37235"/>
            <a:stretch/>
          </p:blipFill>
          <p:spPr bwMode="auto">
            <a:xfrm rot="4764208">
              <a:off x="4673779" y="3632605"/>
              <a:ext cx="284673" cy="258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Raindrop shape is determined by drop size, and air resistance. | U.S.  Geological Survey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63" t="32362" r="35706" b="27640"/>
            <a:stretch/>
          </p:blipFill>
          <p:spPr bwMode="auto">
            <a:xfrm>
              <a:off x="4944143" y="3495796"/>
              <a:ext cx="499899" cy="314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Raindrop shape is determined by drop size, and air resistance. | U.S.  Geological Survey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63" t="32362" r="35706" b="27640"/>
            <a:stretch/>
          </p:blipFill>
          <p:spPr bwMode="auto">
            <a:xfrm>
              <a:off x="4832347" y="3870485"/>
              <a:ext cx="499899" cy="314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Raindrop shape is determined by drop size, and air resistance. | U.S.  Geological Survey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2" t="41015" r="82912" b="36654"/>
            <a:stretch/>
          </p:blipFill>
          <p:spPr bwMode="auto">
            <a:xfrm>
              <a:off x="5392200" y="3024987"/>
              <a:ext cx="94150" cy="84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Raindrop shape is determined by drop size, and air resistance. | U.S.  Geological Survey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2" t="41015" r="82912" b="36654"/>
            <a:stretch/>
          </p:blipFill>
          <p:spPr bwMode="auto">
            <a:xfrm>
              <a:off x="5225179" y="3361982"/>
              <a:ext cx="94150" cy="84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Raindrop shape is determined by drop size, and air resistance. | U.S.  Geological Survey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2" t="41015" r="82912" b="36654"/>
            <a:stretch/>
          </p:blipFill>
          <p:spPr bwMode="auto">
            <a:xfrm>
              <a:off x="4526285" y="3579596"/>
              <a:ext cx="94150" cy="84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Raindrop shape is determined by drop size, and air resistance. | U.S.  Geological Survey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86" t="32362" r="64597" b="29799"/>
            <a:stretch/>
          </p:blipFill>
          <p:spPr bwMode="auto">
            <a:xfrm>
              <a:off x="5478173" y="3171764"/>
              <a:ext cx="291285" cy="273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Raindrop shape is determined by drop size, and air resistance. | U.S.  Geological Survey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2" t="41015" r="82912" b="36654"/>
            <a:stretch/>
          </p:blipFill>
          <p:spPr bwMode="auto">
            <a:xfrm>
              <a:off x="5601413" y="2978532"/>
              <a:ext cx="194886" cy="17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Raindrop shape is determined by drop size, and air resistance. | U.S.  Geological Survey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86" t="32362" r="64597" b="29799"/>
            <a:stretch/>
          </p:blipFill>
          <p:spPr bwMode="auto">
            <a:xfrm>
              <a:off x="4992865" y="3040483"/>
              <a:ext cx="291285" cy="273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Raindrop shape is determined by drop size, and air resistance. | U.S.  Geological Survey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2" t="41015" r="82912" b="36654"/>
            <a:stretch/>
          </p:blipFill>
          <p:spPr bwMode="auto">
            <a:xfrm>
              <a:off x="4816000" y="3240896"/>
              <a:ext cx="194886" cy="17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Raindrop shape is determined by drop size, and air resistance. | U.S.  Geological Survey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86" t="32362" r="64597" b="29799"/>
            <a:stretch/>
          </p:blipFill>
          <p:spPr bwMode="auto">
            <a:xfrm>
              <a:off x="4354082" y="2777149"/>
              <a:ext cx="291285" cy="273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Raindrop shape is determined by drop size, and air resistance. | U.S.  Geological Survey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86" t="32362" r="64597" b="29799"/>
            <a:stretch/>
          </p:blipFill>
          <p:spPr bwMode="auto">
            <a:xfrm>
              <a:off x="4251371" y="3543009"/>
              <a:ext cx="291285" cy="273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Raindrop shape is determined by drop size, and air resistance. | U.S.  Geological Survey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2" t="41015" r="82912" b="36654"/>
            <a:stretch/>
          </p:blipFill>
          <p:spPr bwMode="auto">
            <a:xfrm>
              <a:off x="4376671" y="3304674"/>
              <a:ext cx="194886" cy="17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Raindrop shape is determined by drop size, and air resistance. | U.S.  Geological Survey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86" t="32362" r="64597" b="29799"/>
            <a:stretch/>
          </p:blipFill>
          <p:spPr bwMode="auto">
            <a:xfrm>
              <a:off x="4076584" y="3297735"/>
              <a:ext cx="291285" cy="273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Raindrop shape is determined by drop size, and air resistance. | U.S.  Geological Survey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2" t="41015" r="82912" b="36654"/>
            <a:stretch/>
          </p:blipFill>
          <p:spPr bwMode="auto">
            <a:xfrm>
              <a:off x="5116189" y="2793515"/>
              <a:ext cx="194886" cy="17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Raindrop shape is determined by drop size, and air resistance. | U.S.  Geological Survey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86" t="32362" r="64597" b="29799"/>
            <a:stretch/>
          </p:blipFill>
          <p:spPr bwMode="auto">
            <a:xfrm>
              <a:off x="4538918" y="3787305"/>
              <a:ext cx="291285" cy="273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Raindrop shape is determined by drop size, and air resistance. | U.S.  Geological Survey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2" t="41015" r="82912" b="36654"/>
            <a:stretch/>
          </p:blipFill>
          <p:spPr bwMode="auto">
            <a:xfrm>
              <a:off x="5363572" y="2850433"/>
              <a:ext cx="194886" cy="17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Raindrop shape is determined by drop size, and air resistance. | U.S.  Geological Survey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2" t="41015" r="82912" b="36654"/>
            <a:stretch/>
          </p:blipFill>
          <p:spPr bwMode="auto">
            <a:xfrm>
              <a:off x="4305248" y="3127071"/>
              <a:ext cx="94150" cy="84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Raindrop shape is determined by drop size, and air resistance. | U.S.  Geological Survey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2" t="41015" r="82912" b="36654"/>
            <a:stretch/>
          </p:blipFill>
          <p:spPr bwMode="auto">
            <a:xfrm>
              <a:off x="5296788" y="3900765"/>
              <a:ext cx="94150" cy="84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Raindrop shape is determined by drop size, and air resistance. | U.S.  Geological Survey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2" t="41015" r="82912" b="36654"/>
            <a:stretch/>
          </p:blipFill>
          <p:spPr bwMode="auto">
            <a:xfrm>
              <a:off x="4663174" y="3420104"/>
              <a:ext cx="194886" cy="17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Raindrop shape is determined by drop size, and air resistance. | U.S.  Geological Survey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2" t="41015" r="82912" b="36654"/>
            <a:stretch/>
          </p:blipFill>
          <p:spPr bwMode="auto">
            <a:xfrm>
              <a:off x="5438636" y="3508509"/>
              <a:ext cx="94150" cy="84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Raindrop shape is determined by drop size, and air resistance. | U.S.  Geological Survey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2" t="41015" r="82912" b="36654"/>
            <a:stretch/>
          </p:blipFill>
          <p:spPr bwMode="auto">
            <a:xfrm>
              <a:off x="5377577" y="3651455"/>
              <a:ext cx="194886" cy="17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" name="Gewinkelter Verbinder 4"/>
          <p:cNvCxnSpPr>
            <a:stCxn id="68" idx="2"/>
            <a:endCxn id="158" idx="3"/>
          </p:cNvCxnSpPr>
          <p:nvPr/>
        </p:nvCxnSpPr>
        <p:spPr>
          <a:xfrm rot="5400000">
            <a:off x="8123409" y="4863387"/>
            <a:ext cx="407643" cy="1815552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Abgerundetes Rechteck 157"/>
          <p:cNvSpPr/>
          <p:nvPr/>
        </p:nvSpPr>
        <p:spPr>
          <a:xfrm>
            <a:off x="6722484" y="5719978"/>
            <a:ext cx="696970" cy="5100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DP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61" name="Abgerundetes Rechteck 160"/>
          <p:cNvSpPr/>
          <p:nvPr/>
        </p:nvSpPr>
        <p:spPr>
          <a:xfrm>
            <a:off x="6497110" y="4634648"/>
            <a:ext cx="1133444" cy="51536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HMC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62" name="Abgerundetes Rechteck 161"/>
          <p:cNvSpPr/>
          <p:nvPr/>
        </p:nvSpPr>
        <p:spPr>
          <a:xfrm>
            <a:off x="5264065" y="3470144"/>
            <a:ext cx="1133444" cy="51536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Hail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64" name="Abgerundetes Rechteck 163"/>
          <p:cNvSpPr/>
          <p:nvPr/>
        </p:nvSpPr>
        <p:spPr>
          <a:xfrm>
            <a:off x="6598327" y="2901552"/>
            <a:ext cx="1503391" cy="10773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Rain?</a:t>
            </a:r>
          </a:p>
          <a:p>
            <a:pPr algn="ctr"/>
            <a:r>
              <a:rPr lang="de-DE" b="1" dirty="0" smtClean="0">
                <a:solidFill>
                  <a:schemeClr val="tx1"/>
                </a:solidFill>
              </a:rPr>
              <a:t>Graupel?</a:t>
            </a:r>
            <a:endParaRPr lang="de-DE" b="1" dirty="0">
              <a:solidFill>
                <a:schemeClr val="tx1"/>
              </a:solidFill>
            </a:endParaRPr>
          </a:p>
        </p:txBody>
      </p:sp>
      <p:cxnSp>
        <p:nvCxnSpPr>
          <p:cNvPr id="1031" name="Gewinkelter Verbinder 1030"/>
          <p:cNvCxnSpPr>
            <a:stCxn id="161" idx="0"/>
            <a:endCxn id="162" idx="2"/>
          </p:cNvCxnSpPr>
          <p:nvPr/>
        </p:nvCxnSpPr>
        <p:spPr>
          <a:xfrm rot="16200000" flipV="1">
            <a:off x="6122741" y="3693556"/>
            <a:ext cx="649139" cy="123304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Gewinkelter Verbinder 1033"/>
          <p:cNvCxnSpPr>
            <a:stCxn id="161" idx="0"/>
            <a:endCxn id="164" idx="2"/>
          </p:cNvCxnSpPr>
          <p:nvPr/>
        </p:nvCxnSpPr>
        <p:spPr>
          <a:xfrm rot="5400000" flipH="1" flipV="1">
            <a:off x="6879037" y="4163663"/>
            <a:ext cx="655780" cy="28619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feld 197"/>
          <p:cNvSpPr txBox="1"/>
          <p:nvPr/>
        </p:nvSpPr>
        <p:spPr>
          <a:xfrm>
            <a:off x="10812234" y="5128862"/>
            <a:ext cx="127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G</a:t>
            </a:r>
            <a:r>
              <a:rPr lang="de-DE" b="1" dirty="0" smtClean="0"/>
              <a:t>R (DP)</a:t>
            </a:r>
            <a:endParaRPr lang="de-DE" b="1" dirty="0"/>
          </a:p>
        </p:txBody>
      </p:sp>
      <p:cxnSp>
        <p:nvCxnSpPr>
          <p:cNvPr id="1044" name="Gerade Verbindung mit Pfeil 1043"/>
          <p:cNvCxnSpPr>
            <a:stCxn id="158" idx="0"/>
            <a:endCxn id="161" idx="2"/>
          </p:cNvCxnSpPr>
          <p:nvPr/>
        </p:nvCxnSpPr>
        <p:spPr>
          <a:xfrm flipH="1" flipV="1">
            <a:off x="7063832" y="5150013"/>
            <a:ext cx="7137" cy="5699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2" name="Gruppieren 1051"/>
          <p:cNvGrpSpPr/>
          <p:nvPr/>
        </p:nvGrpSpPr>
        <p:grpSpPr>
          <a:xfrm>
            <a:off x="8572540" y="1154287"/>
            <a:ext cx="1222640" cy="4108970"/>
            <a:chOff x="4716539" y="1134315"/>
            <a:chExt cx="1222640" cy="4108970"/>
          </a:xfrm>
        </p:grpSpPr>
        <p:grpSp>
          <p:nvGrpSpPr>
            <p:cNvPr id="183" name="Gruppieren 182"/>
            <p:cNvGrpSpPr/>
            <p:nvPr/>
          </p:nvGrpSpPr>
          <p:grpSpPr>
            <a:xfrm>
              <a:off x="4823190" y="2089148"/>
              <a:ext cx="1085271" cy="3154137"/>
              <a:chOff x="9980742" y="69587"/>
              <a:chExt cx="2197808" cy="3154137"/>
            </a:xfrm>
          </p:grpSpPr>
          <p:cxnSp>
            <p:nvCxnSpPr>
              <p:cNvPr id="184" name="Gerader Verbinder 183"/>
              <p:cNvCxnSpPr/>
              <p:nvPr/>
            </p:nvCxnSpPr>
            <p:spPr>
              <a:xfrm>
                <a:off x="11230894" y="69587"/>
                <a:ext cx="945552" cy="602716"/>
              </a:xfrm>
              <a:prstGeom prst="line">
                <a:avLst/>
              </a:prstGeom>
              <a:ln w="19050">
                <a:solidFill>
                  <a:srgbClr val="0070C0">
                    <a:alpha val="5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Gerader Verbinder 184"/>
              <p:cNvCxnSpPr/>
              <p:nvPr/>
            </p:nvCxnSpPr>
            <p:spPr>
              <a:xfrm flipH="1">
                <a:off x="9984459" y="71049"/>
                <a:ext cx="897269" cy="599033"/>
              </a:xfrm>
              <a:prstGeom prst="line">
                <a:avLst/>
              </a:prstGeom>
              <a:ln w="19050">
                <a:solidFill>
                  <a:srgbClr val="0070C0">
                    <a:alpha val="5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Flussdiagramm: Magnetplattenspeicher 185"/>
              <p:cNvSpPr/>
              <p:nvPr/>
            </p:nvSpPr>
            <p:spPr>
              <a:xfrm>
                <a:off x="9980742" y="644996"/>
                <a:ext cx="2195704" cy="191195"/>
              </a:xfrm>
              <a:prstGeom prst="flowChartMagneticDisk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19050">
                <a:solidFill>
                  <a:srgbClr val="0070C0">
                    <a:alpha val="5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7" name="Flussdiagramm: Magnetplattenspeicher 186"/>
              <p:cNvSpPr/>
              <p:nvPr/>
            </p:nvSpPr>
            <p:spPr>
              <a:xfrm>
                <a:off x="9980742" y="952549"/>
                <a:ext cx="2195704" cy="191195"/>
              </a:xfrm>
              <a:prstGeom prst="flowChartMagneticDisk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19050">
                <a:solidFill>
                  <a:srgbClr val="0070C0">
                    <a:alpha val="5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8" name="Flussdiagramm: Magnetplattenspeicher 187"/>
              <p:cNvSpPr/>
              <p:nvPr/>
            </p:nvSpPr>
            <p:spPr>
              <a:xfrm>
                <a:off x="9980742" y="1219949"/>
                <a:ext cx="2195704" cy="191195"/>
              </a:xfrm>
              <a:prstGeom prst="flowChartMagneticDisk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19050">
                <a:solidFill>
                  <a:srgbClr val="0070C0">
                    <a:alpha val="5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9" name="Flussdiagramm: Magnetplattenspeicher 188"/>
              <p:cNvSpPr/>
              <p:nvPr/>
            </p:nvSpPr>
            <p:spPr>
              <a:xfrm>
                <a:off x="9980742" y="1462534"/>
                <a:ext cx="2195704" cy="191195"/>
              </a:xfrm>
              <a:prstGeom prst="flowChartMagneticDisk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19050">
                <a:solidFill>
                  <a:srgbClr val="0070C0">
                    <a:alpha val="5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0" name="Flussdiagramm: Magnetplattenspeicher 189"/>
              <p:cNvSpPr/>
              <p:nvPr/>
            </p:nvSpPr>
            <p:spPr>
              <a:xfrm>
                <a:off x="9981521" y="1734209"/>
                <a:ext cx="2195704" cy="191195"/>
              </a:xfrm>
              <a:prstGeom prst="flowChartMagneticDisk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19050">
                <a:solidFill>
                  <a:srgbClr val="0070C0">
                    <a:alpha val="5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1" name="Flussdiagramm: Magnetplattenspeicher 190"/>
              <p:cNvSpPr/>
              <p:nvPr/>
            </p:nvSpPr>
            <p:spPr>
              <a:xfrm>
                <a:off x="9982067" y="1978598"/>
                <a:ext cx="2195704" cy="191195"/>
              </a:xfrm>
              <a:prstGeom prst="flowChartMagneticDisk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19050">
                <a:solidFill>
                  <a:srgbClr val="0070C0">
                    <a:alpha val="5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2" name="Flussdiagramm: Magnetplattenspeicher 191"/>
              <p:cNvSpPr/>
              <p:nvPr/>
            </p:nvSpPr>
            <p:spPr>
              <a:xfrm>
                <a:off x="9982067" y="2249939"/>
                <a:ext cx="2195704" cy="191195"/>
              </a:xfrm>
              <a:prstGeom prst="flowChartMagneticDisk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19050">
                <a:solidFill>
                  <a:srgbClr val="0070C0">
                    <a:alpha val="5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3" name="Flussdiagramm: Magnetplattenspeicher 192"/>
              <p:cNvSpPr/>
              <p:nvPr/>
            </p:nvSpPr>
            <p:spPr>
              <a:xfrm>
                <a:off x="9980742" y="2518506"/>
                <a:ext cx="2195704" cy="191195"/>
              </a:xfrm>
              <a:prstGeom prst="flowChartMagneticDisk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19050">
                <a:solidFill>
                  <a:srgbClr val="0070C0">
                    <a:alpha val="5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4" name="Flussdiagramm: Magnetplattenspeicher 193"/>
              <p:cNvSpPr/>
              <p:nvPr/>
            </p:nvSpPr>
            <p:spPr>
              <a:xfrm>
                <a:off x="9982067" y="2761746"/>
                <a:ext cx="2195704" cy="191195"/>
              </a:xfrm>
              <a:prstGeom prst="flowChartMagneticDisk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19050">
                <a:solidFill>
                  <a:srgbClr val="0070C0">
                    <a:alpha val="5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5" name="Flussdiagramm: Magnetplattenspeicher 194"/>
              <p:cNvSpPr/>
              <p:nvPr/>
            </p:nvSpPr>
            <p:spPr>
              <a:xfrm>
                <a:off x="9982846" y="3032529"/>
                <a:ext cx="2195704" cy="191195"/>
              </a:xfrm>
              <a:prstGeom prst="flowChartMagneticDisk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19050">
                <a:solidFill>
                  <a:srgbClr val="0070C0">
                    <a:alpha val="5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208" name="Grafik 207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8868726">
              <a:off x="4635934" y="1214920"/>
              <a:ext cx="1383311" cy="1222101"/>
            </a:xfrm>
            <a:prstGeom prst="rect">
              <a:avLst/>
            </a:prstGeom>
          </p:spPr>
        </p:pic>
        <p:sp>
          <p:nvSpPr>
            <p:cNvPr id="209" name="Textfeld 208"/>
            <p:cNvSpPr txBox="1"/>
            <p:nvPr/>
          </p:nvSpPr>
          <p:spPr>
            <a:xfrm>
              <a:off x="4791432" y="1303783"/>
              <a:ext cx="1147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SR (DF)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22" name="Abgerundetes Rechteck 221"/>
          <p:cNvSpPr/>
          <p:nvPr/>
        </p:nvSpPr>
        <p:spPr>
          <a:xfrm>
            <a:off x="7036524" y="1696347"/>
            <a:ext cx="696970" cy="5100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70C0"/>
                </a:solidFill>
              </a:rPr>
              <a:t>DF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232" name="Abgerundetes Rechteck 231"/>
          <p:cNvSpPr/>
          <p:nvPr/>
        </p:nvSpPr>
        <p:spPr>
          <a:xfrm>
            <a:off x="5222399" y="1374226"/>
            <a:ext cx="1311740" cy="114217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70C0"/>
                </a:solidFill>
              </a:rPr>
              <a:t>Solid</a:t>
            </a:r>
          </a:p>
          <a:p>
            <a:pPr algn="ctr"/>
            <a:r>
              <a:rPr lang="de-DE" b="1" dirty="0" smtClean="0">
                <a:solidFill>
                  <a:srgbClr val="0070C0"/>
                </a:solidFill>
              </a:rPr>
              <a:t>Mixed</a:t>
            </a:r>
          </a:p>
          <a:p>
            <a:pPr algn="ctr"/>
            <a:r>
              <a:rPr lang="de-DE" b="1" dirty="0" smtClean="0">
                <a:solidFill>
                  <a:srgbClr val="0070C0"/>
                </a:solidFill>
              </a:rPr>
              <a:t>Liquid</a:t>
            </a:r>
            <a:endParaRPr lang="de-DE" b="1" dirty="0">
              <a:solidFill>
                <a:srgbClr val="0070C0"/>
              </a:solidFill>
            </a:endParaRPr>
          </a:p>
        </p:txBody>
      </p:sp>
      <p:cxnSp>
        <p:nvCxnSpPr>
          <p:cNvPr id="233" name="Gerade Verbindung mit Pfeil 232"/>
          <p:cNvCxnSpPr>
            <a:stCxn id="222" idx="1"/>
            <a:endCxn id="232" idx="3"/>
          </p:cNvCxnSpPr>
          <p:nvPr/>
        </p:nvCxnSpPr>
        <p:spPr>
          <a:xfrm flipH="1" flipV="1">
            <a:off x="6534139" y="1945315"/>
            <a:ext cx="502385" cy="603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7" name="Gewinkelter Verbinder 1086"/>
          <p:cNvCxnSpPr>
            <a:stCxn id="222" idx="2"/>
            <a:endCxn id="162" idx="0"/>
          </p:cNvCxnSpPr>
          <p:nvPr/>
        </p:nvCxnSpPr>
        <p:spPr>
          <a:xfrm rot="5400000">
            <a:off x="5976006" y="2061141"/>
            <a:ext cx="1263784" cy="1554222"/>
          </a:xfrm>
          <a:prstGeom prst="bentConnector3">
            <a:avLst>
              <a:gd name="adj1" fmla="val 38396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Gewinkelter Verbinder 165"/>
          <p:cNvCxnSpPr>
            <a:stCxn id="191" idx="3"/>
            <a:endCxn id="222" idx="3"/>
          </p:cNvCxnSpPr>
          <p:nvPr/>
        </p:nvCxnSpPr>
        <p:spPr>
          <a:xfrm rot="5400000" flipH="1">
            <a:off x="7348742" y="2336107"/>
            <a:ext cx="2257972" cy="1488467"/>
          </a:xfrm>
          <a:prstGeom prst="bentConnector4">
            <a:avLst>
              <a:gd name="adj1" fmla="val 26552"/>
              <a:gd name="adj2" fmla="val 55461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Abgerundetes Rechteck 256"/>
          <p:cNvSpPr/>
          <p:nvPr/>
        </p:nvSpPr>
        <p:spPr>
          <a:xfrm>
            <a:off x="107389" y="1406489"/>
            <a:ext cx="4673921" cy="2520484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8" name="Inhaltsplatzhalter 2"/>
          <p:cNvSpPr>
            <a:spLocks noGrp="1"/>
          </p:cNvSpPr>
          <p:nvPr>
            <p:ph idx="1"/>
          </p:nvPr>
        </p:nvSpPr>
        <p:spPr>
          <a:xfrm>
            <a:off x="267602" y="1586956"/>
            <a:ext cx="4373306" cy="250259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 dirty="0">
                <a:ea typeface="Calibri" panose="020F0502020204030204" pitchFamily="34" charset="0"/>
                <a:cs typeface="Calibri" panose="020F0502020204030204" pitchFamily="34" charset="0"/>
              </a:rPr>
              <a:t>Derivation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="1" dirty="0">
                <a:ea typeface="Calibri" panose="020F0502020204030204" pitchFamily="34" charset="0"/>
                <a:cs typeface="Calibri" panose="020F0502020204030204" pitchFamily="34" charset="0"/>
              </a:rPr>
              <a:t>validation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of hydrometeor partitioning ratios (</a:t>
            </a:r>
            <a:r>
              <a:rPr lang="en-US" b="1" dirty="0">
                <a:ea typeface="Calibri" panose="020F0502020204030204" pitchFamily="34" charset="0"/>
                <a:cs typeface="Calibri" panose="020F0502020204030204" pitchFamily="34" charset="0"/>
              </a:rPr>
              <a:t>HPR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) estimated with hydrometeor classifications (</a:t>
            </a:r>
            <a:r>
              <a:rPr lang="en-US" b="1" dirty="0" smtClean="0">
                <a:ea typeface="Calibri" panose="020F0502020204030204" pitchFamily="34" charset="0"/>
                <a:cs typeface="Calibri" panose="020F0502020204030204" pitchFamily="34" charset="0"/>
              </a:rPr>
              <a:t>HMC-P</a:t>
            </a: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based on dual-frequency (</a:t>
            </a:r>
            <a:r>
              <a:rPr lang="en-US" b="1" dirty="0">
                <a:ea typeface="Calibri" panose="020F0502020204030204" pitchFamily="34" charset="0"/>
                <a:cs typeface="Calibri" panose="020F0502020204030204" pitchFamily="34" charset="0"/>
              </a:rPr>
              <a:t>DF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) or dual polarization (</a:t>
            </a:r>
            <a:r>
              <a:rPr lang="en-US" b="1" dirty="0">
                <a:ea typeface="Calibri" panose="020F0502020204030204" pitchFamily="34" charset="0"/>
                <a:cs typeface="Calibri" panose="020F0502020204030204" pitchFamily="34" charset="0"/>
              </a:rPr>
              <a:t>DP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) measurements by combining ground-based (</a:t>
            </a:r>
            <a:r>
              <a:rPr lang="en-US" b="1" dirty="0">
                <a:ea typeface="Calibri" panose="020F0502020204030204" pitchFamily="34" charset="0"/>
                <a:cs typeface="Calibri" panose="020F0502020204030204" pitchFamily="34" charset="0"/>
              </a:rPr>
              <a:t>GR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) and space borne radar (</a:t>
            </a:r>
            <a:r>
              <a:rPr lang="en-US" b="1" dirty="0">
                <a:ea typeface="Calibri" panose="020F0502020204030204" pitchFamily="34" charset="0"/>
                <a:cs typeface="Calibri" panose="020F0502020204030204" pitchFamily="34" charset="0"/>
              </a:rPr>
              <a:t>SR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) observations.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>
              <a:latin typeface="+mj-lt"/>
            </a:endParaRPr>
          </a:p>
        </p:txBody>
      </p:sp>
      <p:grpSp>
        <p:nvGrpSpPr>
          <p:cNvPr id="118" name="Gruppieren 117"/>
          <p:cNvGrpSpPr/>
          <p:nvPr/>
        </p:nvGrpSpPr>
        <p:grpSpPr>
          <a:xfrm>
            <a:off x="4531157" y="4255044"/>
            <a:ext cx="1931828" cy="2008587"/>
            <a:chOff x="1870058" y="2226992"/>
            <a:chExt cx="1931828" cy="2008587"/>
          </a:xfrm>
        </p:grpSpPr>
        <p:pic>
          <p:nvPicPr>
            <p:cNvPr id="119" name="Picture 22" descr="Weather icon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6" t="47235" r="76564" b="35965"/>
            <a:stretch/>
          </p:blipFill>
          <p:spPr bwMode="auto">
            <a:xfrm>
              <a:off x="2281494" y="3026552"/>
              <a:ext cx="710578" cy="682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18" descr="satellite clipart - Clip Art Library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058" y="3572510"/>
              <a:ext cx="476438" cy="476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24" descr="Satellite icon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28" r="10183" b="28593"/>
            <a:stretch/>
          </p:blipFill>
          <p:spPr bwMode="auto">
            <a:xfrm rot="2716363">
              <a:off x="2343282" y="2288371"/>
              <a:ext cx="801707" cy="678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Grafik 12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29139" y="3505986"/>
              <a:ext cx="772747" cy="532481"/>
            </a:xfrm>
            <a:prstGeom prst="rect">
              <a:avLst/>
            </a:prstGeom>
          </p:spPr>
        </p:pic>
        <p:sp>
          <p:nvSpPr>
            <p:cNvPr id="123" name="Gebogener Pfeil 122"/>
            <p:cNvSpPr/>
            <p:nvPr/>
          </p:nvSpPr>
          <p:spPr>
            <a:xfrm rot="15768177" flipH="1">
              <a:off x="2271186" y="2679550"/>
              <a:ext cx="1245795" cy="1152315"/>
            </a:xfrm>
            <a:prstGeom prst="circularArrow">
              <a:avLst>
                <a:gd name="adj1" fmla="val 5401"/>
                <a:gd name="adj2" fmla="val 818881"/>
                <a:gd name="adj3" fmla="val 20457680"/>
                <a:gd name="adj4" fmla="val 12734699"/>
                <a:gd name="adj5" fmla="val 6981"/>
              </a:avLst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24" name="Gebogener Pfeil 123"/>
            <p:cNvSpPr/>
            <p:nvPr/>
          </p:nvSpPr>
          <p:spPr>
            <a:xfrm rot="21387487">
              <a:off x="2145343" y="3000143"/>
              <a:ext cx="1148474" cy="1235436"/>
            </a:xfrm>
            <a:prstGeom prst="circularArrow">
              <a:avLst>
                <a:gd name="adj1" fmla="val 5401"/>
                <a:gd name="adj2" fmla="val 818881"/>
                <a:gd name="adj3" fmla="val 20457680"/>
                <a:gd name="adj4" fmla="val 11667163"/>
                <a:gd name="adj5" fmla="val 6981"/>
              </a:avLst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125" name="Gruppieren 124"/>
          <p:cNvGrpSpPr/>
          <p:nvPr/>
        </p:nvGrpSpPr>
        <p:grpSpPr>
          <a:xfrm>
            <a:off x="246175" y="4010113"/>
            <a:ext cx="4690548" cy="2409278"/>
            <a:chOff x="246175" y="4010113"/>
            <a:chExt cx="4690548" cy="2409278"/>
          </a:xfrm>
        </p:grpSpPr>
        <p:grpSp>
          <p:nvGrpSpPr>
            <p:cNvPr id="126" name="Gruppieren 125"/>
            <p:cNvGrpSpPr/>
            <p:nvPr/>
          </p:nvGrpSpPr>
          <p:grpSpPr>
            <a:xfrm>
              <a:off x="246175" y="4010113"/>
              <a:ext cx="4690548" cy="2409278"/>
              <a:chOff x="246175" y="4010113"/>
              <a:chExt cx="4690548" cy="2409278"/>
            </a:xfrm>
          </p:grpSpPr>
          <p:pic>
            <p:nvPicPr>
              <p:cNvPr id="128" name="Grafik 127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6175" y="4010113"/>
                <a:ext cx="4690548" cy="2409278"/>
              </a:xfrm>
              <a:prstGeom prst="rect">
                <a:avLst/>
              </a:prstGeom>
            </p:spPr>
          </p:pic>
          <p:sp>
            <p:nvSpPr>
              <p:cNvPr id="129" name="Textfeld 128"/>
              <p:cNvSpPr txBox="1"/>
              <p:nvPr/>
            </p:nvSpPr>
            <p:spPr>
              <a:xfrm>
                <a:off x="878246" y="5056985"/>
                <a:ext cx="503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200" b="1" dirty="0" smtClean="0">
                    <a:solidFill>
                      <a:schemeClr val="bg1"/>
                    </a:solidFill>
                  </a:rPr>
                  <a:t>?</a:t>
                </a:r>
                <a:endParaRPr lang="de-DE" sz="3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Textfeld 129"/>
              <p:cNvSpPr txBox="1"/>
              <p:nvPr/>
            </p:nvSpPr>
            <p:spPr>
              <a:xfrm>
                <a:off x="2202755" y="5496581"/>
                <a:ext cx="503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200" b="1" dirty="0" smtClean="0">
                    <a:solidFill>
                      <a:schemeClr val="bg1"/>
                    </a:solidFill>
                  </a:rPr>
                  <a:t>?</a:t>
                </a:r>
                <a:endParaRPr lang="de-DE" sz="3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1" name="Textfeld 130"/>
              <p:cNvSpPr txBox="1"/>
              <p:nvPr/>
            </p:nvSpPr>
            <p:spPr>
              <a:xfrm>
                <a:off x="1903990" y="4599942"/>
                <a:ext cx="503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200" b="1" dirty="0" smtClean="0">
                    <a:solidFill>
                      <a:schemeClr val="bg1"/>
                    </a:solidFill>
                  </a:rPr>
                  <a:t>?</a:t>
                </a:r>
                <a:endParaRPr lang="de-DE" sz="3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2" name="Textfeld 131"/>
              <p:cNvSpPr txBox="1"/>
              <p:nvPr/>
            </p:nvSpPr>
            <p:spPr>
              <a:xfrm>
                <a:off x="3336961" y="5214752"/>
                <a:ext cx="503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200" b="1" dirty="0" smtClean="0">
                    <a:solidFill>
                      <a:schemeClr val="bg1"/>
                    </a:solidFill>
                  </a:rPr>
                  <a:t>?</a:t>
                </a:r>
                <a:endParaRPr lang="de-DE" sz="3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7" name="Rechteck 126"/>
            <p:cNvSpPr/>
            <p:nvPr/>
          </p:nvSpPr>
          <p:spPr>
            <a:xfrm>
              <a:off x="1717887" y="6059823"/>
              <a:ext cx="155202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 smtClean="0">
                  <a:solidFill>
                    <a:schemeClr val="bg1"/>
                  </a:solidFill>
                  <a:latin typeface="Century Schoolbook" panose="02040604050505020304" pitchFamily="18" charset="0"/>
                </a:rPr>
                <a:t>Saltikoff</a:t>
              </a:r>
              <a:r>
                <a:rPr lang="en-US" sz="1100" dirty="0" smtClean="0">
                  <a:solidFill>
                    <a:schemeClr val="bg1"/>
                  </a:solidFill>
                  <a:latin typeface="Century Schoolbook" panose="02040604050505020304" pitchFamily="18" charset="0"/>
                </a:rPr>
                <a:t> et al. (2019)</a:t>
              </a:r>
              <a:endParaRPr lang="de-DE" sz="1100" dirty="0">
                <a:solidFill>
                  <a:schemeClr val="bg1"/>
                </a:solidFill>
                <a:latin typeface="Century Schoolbook" panose="020406040505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013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61" grpId="0" animBg="1"/>
      <p:bldP spid="162" grpId="0" animBg="1"/>
      <p:bldP spid="164" grpId="0" animBg="1"/>
      <p:bldP spid="198" grpId="0"/>
      <p:bldP spid="222" grpId="0" animBg="1"/>
      <p:bldP spid="2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8018" y="365760"/>
            <a:ext cx="11933981" cy="51882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ata</a:t>
            </a:r>
            <a:r>
              <a:rPr lang="en-US" sz="2400" dirty="0" smtClean="0"/>
              <a:t> </a:t>
            </a:r>
            <a:endParaRPr lang="de-DE" sz="2400" dirty="0"/>
          </a:p>
        </p:txBody>
      </p:sp>
      <p:grpSp>
        <p:nvGrpSpPr>
          <p:cNvPr id="21" name="Gruppieren 20"/>
          <p:cNvGrpSpPr/>
          <p:nvPr/>
        </p:nvGrpSpPr>
        <p:grpSpPr>
          <a:xfrm>
            <a:off x="5477822" y="1258206"/>
            <a:ext cx="6714178" cy="6539189"/>
            <a:chOff x="45528" y="1240955"/>
            <a:chExt cx="6714178" cy="6539189"/>
          </a:xfrm>
        </p:grpSpPr>
        <p:grpSp>
          <p:nvGrpSpPr>
            <p:cNvPr id="19" name="Gruppieren 18"/>
            <p:cNvGrpSpPr/>
            <p:nvPr/>
          </p:nvGrpSpPr>
          <p:grpSpPr>
            <a:xfrm>
              <a:off x="45528" y="1249581"/>
              <a:ext cx="6714178" cy="6530563"/>
              <a:chOff x="5477822" y="1210871"/>
              <a:chExt cx="6714178" cy="6530563"/>
            </a:xfrm>
          </p:grpSpPr>
          <p:sp>
            <p:nvSpPr>
              <p:cNvPr id="6" name="Textfeld 5"/>
              <p:cNvSpPr txBox="1"/>
              <p:nvPr/>
            </p:nvSpPr>
            <p:spPr>
              <a:xfrm>
                <a:off x="5671182" y="4879112"/>
                <a:ext cx="6520818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b="1" dirty="0" smtClean="0"/>
                  <a:t>S-band </a:t>
                </a:r>
                <a:r>
                  <a:rPr lang="en-US" b="1" dirty="0"/>
                  <a:t>(~3GHz) DP </a:t>
                </a:r>
                <a:r>
                  <a:rPr lang="en-US" b="1" dirty="0" smtClean="0"/>
                  <a:t>weather radar data</a:t>
                </a:r>
                <a:endParaRPr lang="en-US" dirty="0" smtClean="0"/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endParaRPr lang="en-US" b="1" dirty="0" smtClean="0"/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b="1" dirty="0"/>
                  <a:t>Resolution</a:t>
                </a:r>
                <a:r>
                  <a:rPr lang="en-US" dirty="0"/>
                  <a:t>: </a:t>
                </a:r>
                <a:r>
                  <a:rPr lang="en-US" b="1" dirty="0">
                    <a:sym typeface="Symbol" panose="05050102010706020507" pitchFamily="18" charset="2"/>
                  </a:rPr>
                  <a:t>r</a:t>
                </a:r>
                <a:r>
                  <a:rPr lang="en-US" dirty="0">
                    <a:sym typeface="Symbol" panose="05050102010706020507" pitchFamily="18" charset="2"/>
                  </a:rPr>
                  <a:t>: </a:t>
                </a:r>
                <a:r>
                  <a:rPr lang="en-US" dirty="0"/>
                  <a:t>250m, </a:t>
                </a:r>
                <a:r>
                  <a:rPr lang="en-US" b="1" dirty="0">
                    <a:sym typeface="Symbol" panose="05050102010706020507" pitchFamily="18" charset="2"/>
                  </a:rPr>
                  <a:t></a:t>
                </a:r>
                <a:r>
                  <a:rPr lang="en-US" dirty="0">
                    <a:sym typeface="Symbol" panose="05050102010706020507" pitchFamily="18" charset="2"/>
                  </a:rPr>
                  <a:t>: </a:t>
                </a:r>
                <a:r>
                  <a:rPr lang="en-US" dirty="0" smtClean="0"/>
                  <a:t>1</a:t>
                </a:r>
                <a:r>
                  <a:rPr lang="en-US" dirty="0"/>
                  <a:t>°, </a:t>
                </a:r>
                <a:r>
                  <a:rPr lang="en-US" b="1" dirty="0">
                    <a:sym typeface="Symbol" panose="05050102010706020507" pitchFamily="18" charset="2"/>
                  </a:rPr>
                  <a:t></a:t>
                </a:r>
                <a:r>
                  <a:rPr lang="en-US" dirty="0">
                    <a:sym typeface="Symbol" panose="05050102010706020507" pitchFamily="18" charset="2"/>
                  </a:rPr>
                  <a:t>: 0.5°-19°</a:t>
                </a:r>
                <a:r>
                  <a:rPr lang="en-US" dirty="0"/>
                  <a:t> 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endParaRPr lang="en-US" b="1" dirty="0"/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b="1" dirty="0" smtClean="0"/>
                  <a:t>757</a:t>
                </a:r>
                <a:r>
                  <a:rPr lang="en-US" dirty="0" smtClean="0"/>
                  <a:t> volume scans between </a:t>
                </a:r>
                <a:r>
                  <a:rPr lang="en-US" b="1" dirty="0" smtClean="0"/>
                  <a:t>2014</a:t>
                </a:r>
                <a:r>
                  <a:rPr lang="en-US" dirty="0" smtClean="0"/>
                  <a:t> and </a:t>
                </a:r>
                <a:r>
                  <a:rPr lang="en-US" b="1" dirty="0" smtClean="0"/>
                  <a:t>2023</a:t>
                </a:r>
                <a:r>
                  <a:rPr lang="en-US" dirty="0" smtClean="0"/>
                  <a:t> with GPM overpass are used. </a:t>
                </a:r>
              </a:p>
              <a:p>
                <a:endParaRPr lang="en-US" dirty="0" smtClean="0"/>
              </a:p>
              <a:p>
                <a:endParaRPr lang="de-DE" dirty="0" smtClean="0"/>
              </a:p>
              <a:p>
                <a:endParaRPr lang="de-DE" dirty="0" smtClean="0"/>
              </a:p>
              <a:p>
                <a:endParaRPr lang="de-DE" dirty="0" smtClean="0"/>
              </a:p>
            </p:txBody>
          </p:sp>
          <p:pic>
            <p:nvPicPr>
              <p:cNvPr id="3" name="Grafik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676" r="10877" b="20777"/>
              <a:stretch/>
            </p:blipFill>
            <p:spPr>
              <a:xfrm>
                <a:off x="5477822" y="1874119"/>
                <a:ext cx="6533665" cy="2910295"/>
              </a:xfrm>
              <a:prstGeom prst="rect">
                <a:avLst/>
              </a:prstGeom>
            </p:spPr>
          </p:pic>
          <p:sp>
            <p:nvSpPr>
              <p:cNvPr id="15" name="Textfeld 14"/>
              <p:cNvSpPr txBox="1"/>
              <p:nvPr/>
            </p:nvSpPr>
            <p:spPr>
              <a:xfrm>
                <a:off x="7984005" y="1643287"/>
                <a:ext cx="11137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u="sng" dirty="0" smtClean="0"/>
                  <a:t>NEXRAD</a:t>
                </a:r>
                <a:endParaRPr lang="de-DE" sz="1400" dirty="0" smtClean="0"/>
              </a:p>
            </p:txBody>
          </p:sp>
          <p:sp>
            <p:nvSpPr>
              <p:cNvPr id="17" name="Textfeld 16"/>
              <p:cNvSpPr txBox="1"/>
              <p:nvPr/>
            </p:nvSpPr>
            <p:spPr>
              <a:xfrm>
                <a:off x="8269374" y="1210871"/>
                <a:ext cx="18805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/>
                  <a:t>G</a:t>
                </a:r>
                <a:r>
                  <a:rPr lang="de-DE" b="1" dirty="0" smtClean="0"/>
                  <a:t>R</a:t>
                </a:r>
                <a:endParaRPr lang="de-DE" b="1" dirty="0"/>
              </a:p>
            </p:txBody>
          </p:sp>
        </p:grpSp>
        <p:sp>
          <p:nvSpPr>
            <p:cNvPr id="20" name="Abgerundetes Rechteck 19"/>
            <p:cNvSpPr/>
            <p:nvPr/>
          </p:nvSpPr>
          <p:spPr>
            <a:xfrm>
              <a:off x="2691442" y="1240955"/>
              <a:ext cx="888520" cy="369332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-144833" y="1258206"/>
            <a:ext cx="5671182" cy="5396623"/>
            <a:chOff x="6963333" y="1232329"/>
            <a:chExt cx="5671182" cy="5396623"/>
          </a:xfrm>
        </p:grpSpPr>
        <p:grpSp>
          <p:nvGrpSpPr>
            <p:cNvPr id="18" name="Gruppieren 17"/>
            <p:cNvGrpSpPr/>
            <p:nvPr/>
          </p:nvGrpSpPr>
          <p:grpSpPr>
            <a:xfrm>
              <a:off x="6963333" y="1232329"/>
              <a:ext cx="5671182" cy="5396623"/>
              <a:chOff x="0" y="1225905"/>
              <a:chExt cx="5671182" cy="5396623"/>
            </a:xfrm>
          </p:grpSpPr>
          <p:grpSp>
            <p:nvGrpSpPr>
              <p:cNvPr id="10" name="Gruppieren 9"/>
              <p:cNvGrpSpPr/>
              <p:nvPr/>
            </p:nvGrpSpPr>
            <p:grpSpPr>
              <a:xfrm>
                <a:off x="0" y="1828646"/>
                <a:ext cx="4911882" cy="4793882"/>
                <a:chOff x="32736" y="1687781"/>
                <a:chExt cx="4911882" cy="4793882"/>
              </a:xfrm>
            </p:grpSpPr>
            <p:pic>
              <p:nvPicPr>
                <p:cNvPr id="5" name="Inhaltsplatzhalter 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361" y="1687781"/>
                  <a:ext cx="4584257" cy="4199179"/>
                </a:xfrm>
                <a:prstGeom prst="rect">
                  <a:avLst/>
                </a:prstGeom>
              </p:spPr>
            </p:pic>
            <p:sp>
              <p:nvSpPr>
                <p:cNvPr id="8" name="Textfeld 7"/>
                <p:cNvSpPr txBox="1"/>
                <p:nvPr/>
              </p:nvSpPr>
              <p:spPr>
                <a:xfrm>
                  <a:off x="219755" y="5835332"/>
                  <a:ext cx="255417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="1" dirty="0" err="1" smtClean="0">
                      <a:solidFill>
                        <a:srgbClr val="92D050"/>
                      </a:solidFill>
                    </a:rPr>
                    <a:t>Ku</a:t>
                  </a:r>
                  <a:r>
                    <a:rPr lang="de-DE" b="1" dirty="0" smtClean="0">
                      <a:solidFill>
                        <a:srgbClr val="92D050"/>
                      </a:solidFill>
                    </a:rPr>
                    <a:t>-band : 13.6 GHz</a:t>
                  </a:r>
                </a:p>
                <a:p>
                  <a:r>
                    <a:rPr lang="de-DE" b="1" dirty="0" smtClean="0">
                      <a:solidFill>
                        <a:srgbClr val="D59BB1"/>
                      </a:solidFill>
                    </a:rPr>
                    <a:t>Ka-band : 35.5 GHz</a:t>
                  </a:r>
                  <a:endParaRPr lang="de-DE" b="1" dirty="0">
                    <a:solidFill>
                      <a:srgbClr val="D59BB1"/>
                    </a:solidFill>
                  </a:endParaRPr>
                </a:p>
              </p:txBody>
            </p:sp>
            <p:sp>
              <p:nvSpPr>
                <p:cNvPr id="9" name="Textfeld 8"/>
                <p:cNvSpPr txBox="1"/>
                <p:nvPr/>
              </p:nvSpPr>
              <p:spPr>
                <a:xfrm>
                  <a:off x="2768040" y="5968867"/>
                  <a:ext cx="1274283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Furukawa et al. 2013</a:t>
                  </a:r>
                  <a:endParaRPr lang="de-DE" sz="8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11" name="Gerader Verbinder 10"/>
                <p:cNvCxnSpPr/>
                <p:nvPr/>
              </p:nvCxnSpPr>
              <p:spPr>
                <a:xfrm>
                  <a:off x="32736" y="3999936"/>
                  <a:ext cx="7652" cy="817518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Rechteck 11"/>
                <p:cNvSpPr/>
                <p:nvPr/>
              </p:nvSpPr>
              <p:spPr>
                <a:xfrm>
                  <a:off x="651194" y="3604203"/>
                  <a:ext cx="1559346" cy="5693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de-DE" sz="1100" dirty="0" smtClean="0">
                      <a:solidFill>
                        <a:srgbClr val="92D050"/>
                      </a:solidFill>
                    </a:rPr>
                    <a:t>Scan angle = ±17°</a:t>
                  </a:r>
                </a:p>
                <a:p>
                  <a:r>
                    <a:rPr lang="de-DE" sz="1100" dirty="0">
                      <a:solidFill>
                        <a:srgbClr val="D59BB1"/>
                      </a:solidFill>
                    </a:rPr>
                    <a:t>Scan angle = </a:t>
                  </a:r>
                  <a:r>
                    <a:rPr lang="de-DE" sz="1100" dirty="0" smtClean="0">
                      <a:solidFill>
                        <a:srgbClr val="D59BB1"/>
                      </a:solidFill>
                    </a:rPr>
                    <a:t>±8.5°</a:t>
                  </a:r>
                  <a:endParaRPr lang="de-DE" sz="1100" dirty="0">
                    <a:solidFill>
                      <a:srgbClr val="D59BB1"/>
                    </a:solidFill>
                  </a:endParaRPr>
                </a:p>
                <a:p>
                  <a:endParaRPr lang="de-DE" sz="900" dirty="0"/>
                </a:p>
              </p:txBody>
            </p:sp>
            <p:sp>
              <p:nvSpPr>
                <p:cNvPr id="14" name="Textfeld 13"/>
                <p:cNvSpPr txBox="1"/>
                <p:nvPr/>
              </p:nvSpPr>
              <p:spPr>
                <a:xfrm>
                  <a:off x="2825659" y="5815465"/>
                  <a:ext cx="832562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 smtClean="0">
                      <a:solidFill>
                        <a:schemeClr val="tx2"/>
                      </a:solidFill>
                    </a:rPr>
                    <a:t>JAXA/NASA</a:t>
                  </a:r>
                  <a:endParaRPr lang="de-DE" sz="8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4" name="Rechteck 3"/>
                <p:cNvSpPr/>
                <p:nvPr/>
              </p:nvSpPr>
              <p:spPr>
                <a:xfrm>
                  <a:off x="3053105" y="3719741"/>
                  <a:ext cx="497149" cy="36056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900" b="1" dirty="0" smtClean="0">
                      <a:solidFill>
                        <a:schemeClr val="tx1"/>
                      </a:solidFill>
                    </a:rPr>
                    <a:t>125m</a:t>
                  </a:r>
                  <a:endParaRPr lang="de-DE" sz="9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Rechteck 15"/>
                <p:cNvSpPr/>
                <p:nvPr/>
              </p:nvSpPr>
              <p:spPr>
                <a:xfrm rot="19494347">
                  <a:off x="1891952" y="4229931"/>
                  <a:ext cx="450787" cy="297351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900" b="1" dirty="0" smtClean="0">
                      <a:solidFill>
                        <a:schemeClr val="tx1"/>
                      </a:solidFill>
                    </a:rPr>
                    <a:t>5km</a:t>
                  </a:r>
                  <a:endParaRPr lang="de-DE" sz="90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" name="Textfeld 6"/>
              <p:cNvSpPr txBox="1"/>
              <p:nvPr/>
            </p:nvSpPr>
            <p:spPr>
              <a:xfrm>
                <a:off x="145969" y="1586611"/>
                <a:ext cx="55252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u="sng" dirty="0" smtClean="0"/>
                  <a:t>Global </a:t>
                </a:r>
                <a:r>
                  <a:rPr lang="de-DE" sz="1400" b="1" u="sng" dirty="0" err="1" smtClean="0"/>
                  <a:t>Precipitation</a:t>
                </a:r>
                <a:r>
                  <a:rPr lang="de-DE" sz="1400" b="1" u="sng" dirty="0" smtClean="0"/>
                  <a:t> Mission Core </a:t>
                </a:r>
                <a:r>
                  <a:rPr lang="de-DE" sz="1400" b="1" u="sng" dirty="0" err="1" smtClean="0"/>
                  <a:t>Satellite</a:t>
                </a:r>
                <a:r>
                  <a:rPr lang="de-DE" sz="1400" b="1" u="sng" dirty="0" smtClean="0"/>
                  <a:t> (GPM)</a:t>
                </a:r>
                <a:endParaRPr lang="de-DE" sz="1400" dirty="0" smtClean="0"/>
              </a:p>
            </p:txBody>
          </p:sp>
          <p:sp>
            <p:nvSpPr>
              <p:cNvPr id="13" name="Textfeld 12"/>
              <p:cNvSpPr txBox="1"/>
              <p:nvPr/>
            </p:nvSpPr>
            <p:spPr>
              <a:xfrm>
                <a:off x="2432166" y="1225905"/>
                <a:ext cx="18805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0E0EFF"/>
                    </a:solidFill>
                  </a:rPr>
                  <a:t>SR</a:t>
                </a:r>
                <a:endParaRPr lang="de-DE" b="1" dirty="0">
                  <a:solidFill>
                    <a:srgbClr val="0E0EFF"/>
                  </a:solidFill>
                </a:endParaRPr>
              </a:p>
            </p:txBody>
          </p:sp>
        </p:grpSp>
        <p:sp>
          <p:nvSpPr>
            <p:cNvPr id="22" name="Abgerundetes Rechteck 21"/>
            <p:cNvSpPr/>
            <p:nvPr/>
          </p:nvSpPr>
          <p:spPr>
            <a:xfrm>
              <a:off x="9228499" y="1239965"/>
              <a:ext cx="888520" cy="369332"/>
            </a:xfrm>
            <a:prstGeom prst="roundRect">
              <a:avLst/>
            </a:prstGeom>
            <a:noFill/>
            <a:ln w="38100">
              <a:solidFill>
                <a:srgbClr val="0E0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34321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8019" y="367200"/>
            <a:ext cx="11639120" cy="518823"/>
          </a:xfrm>
        </p:spPr>
        <p:txBody>
          <a:bodyPr/>
          <a:lstStyle/>
          <a:p>
            <a:pPr algn="ctr"/>
            <a:r>
              <a:rPr lang="de-DE" dirty="0" err="1" smtClean="0"/>
              <a:t>Comparison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SR </a:t>
            </a:r>
            <a:r>
              <a:rPr lang="de-DE" dirty="0" err="1" smtClean="0"/>
              <a:t>and</a:t>
            </a:r>
            <a:r>
              <a:rPr lang="de-DE" dirty="0" smtClean="0"/>
              <a:t> GR </a:t>
            </a:r>
            <a:r>
              <a:rPr lang="de-DE" dirty="0" err="1" smtClean="0"/>
              <a:t>Observations</a:t>
            </a:r>
            <a:endParaRPr lang="de-DE" dirty="0"/>
          </a:p>
        </p:txBody>
      </p:sp>
      <p:grpSp>
        <p:nvGrpSpPr>
          <p:cNvPr id="58" name="Gruppieren 57"/>
          <p:cNvGrpSpPr/>
          <p:nvPr/>
        </p:nvGrpSpPr>
        <p:grpSpPr>
          <a:xfrm>
            <a:off x="744361" y="2995841"/>
            <a:ext cx="3191186" cy="2684900"/>
            <a:chOff x="795951" y="2971187"/>
            <a:chExt cx="3191186" cy="2684900"/>
          </a:xfrm>
        </p:grpSpPr>
        <p:sp>
          <p:nvSpPr>
            <p:cNvPr id="59" name="Flussdiagramm: Zusammenführen 58"/>
            <p:cNvSpPr/>
            <p:nvPr/>
          </p:nvSpPr>
          <p:spPr>
            <a:xfrm rot="5400000">
              <a:off x="1049094" y="2718044"/>
              <a:ext cx="2684900" cy="3191186"/>
            </a:xfrm>
            <a:prstGeom prst="flowChartMerg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0" name="Gerader Verbinder 59"/>
            <p:cNvCxnSpPr/>
            <p:nvPr/>
          </p:nvCxnSpPr>
          <p:spPr>
            <a:xfrm flipH="1">
              <a:off x="1237251" y="4120565"/>
              <a:ext cx="8816" cy="3855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r Verbinder 60"/>
            <p:cNvCxnSpPr/>
            <p:nvPr/>
          </p:nvCxnSpPr>
          <p:spPr>
            <a:xfrm>
              <a:off x="1831660" y="3887412"/>
              <a:ext cx="0" cy="8629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r Verbinder 61"/>
            <p:cNvCxnSpPr>
              <a:endCxn id="59" idx="3"/>
            </p:cNvCxnSpPr>
            <p:nvPr/>
          </p:nvCxnSpPr>
          <p:spPr>
            <a:xfrm>
              <a:off x="2391544" y="3630603"/>
              <a:ext cx="0" cy="13542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r Verbinder 62"/>
            <p:cNvCxnSpPr/>
            <p:nvPr/>
          </p:nvCxnSpPr>
          <p:spPr>
            <a:xfrm>
              <a:off x="2932537" y="3409434"/>
              <a:ext cx="747" cy="18012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r Verbinder 63"/>
            <p:cNvCxnSpPr/>
            <p:nvPr/>
          </p:nvCxnSpPr>
          <p:spPr>
            <a:xfrm>
              <a:off x="3447560" y="3222747"/>
              <a:ext cx="16823" cy="22074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r Verbinder 64"/>
            <p:cNvCxnSpPr/>
            <p:nvPr/>
          </p:nvCxnSpPr>
          <p:spPr>
            <a:xfrm flipV="1">
              <a:off x="820052" y="3724298"/>
              <a:ext cx="3158193" cy="583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r Verbinder 65"/>
            <p:cNvCxnSpPr>
              <a:endCxn id="59" idx="0"/>
            </p:cNvCxnSpPr>
            <p:nvPr/>
          </p:nvCxnSpPr>
          <p:spPr>
            <a:xfrm flipV="1">
              <a:off x="820052" y="4313637"/>
              <a:ext cx="3167085" cy="66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r Verbinder 66"/>
            <p:cNvCxnSpPr/>
            <p:nvPr/>
          </p:nvCxnSpPr>
          <p:spPr>
            <a:xfrm>
              <a:off x="795951" y="4317846"/>
              <a:ext cx="3167650" cy="6323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8" name="Grafik 6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97402">
            <a:off x="-42733" y="3938277"/>
            <a:ext cx="809625" cy="781050"/>
          </a:xfrm>
          <a:prstGeom prst="rect">
            <a:avLst/>
          </a:prstGeom>
        </p:spPr>
      </p:pic>
      <p:sp>
        <p:nvSpPr>
          <p:cNvPr id="69" name="Textfeld 68"/>
          <p:cNvSpPr txBox="1"/>
          <p:nvPr/>
        </p:nvSpPr>
        <p:spPr>
          <a:xfrm>
            <a:off x="-38844" y="3429435"/>
            <a:ext cx="127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G</a:t>
            </a:r>
            <a:r>
              <a:rPr lang="de-DE" b="1" dirty="0" smtClean="0"/>
              <a:t>R (DP)</a:t>
            </a:r>
            <a:endParaRPr lang="de-DE" b="1" dirty="0"/>
          </a:p>
        </p:txBody>
      </p:sp>
      <p:sp>
        <p:nvSpPr>
          <p:cNvPr id="70" name="Abgerundetes Rechteck 69"/>
          <p:cNvSpPr/>
          <p:nvPr/>
        </p:nvSpPr>
        <p:spPr>
          <a:xfrm>
            <a:off x="5453712" y="2848643"/>
            <a:ext cx="1133444" cy="51536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FF0000"/>
                </a:solidFill>
              </a:rPr>
              <a:t>qHPR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1" name="Abgerundetes Rechteck 70"/>
          <p:cNvSpPr/>
          <p:nvPr/>
        </p:nvSpPr>
        <p:spPr>
          <a:xfrm>
            <a:off x="4879735" y="5235308"/>
            <a:ext cx="2276020" cy="645295"/>
          </a:xfrm>
          <a:prstGeom prst="round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70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HMC-P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72" name="Abgerundetes Rechteck 71"/>
          <p:cNvSpPr/>
          <p:nvPr/>
        </p:nvSpPr>
        <p:spPr>
          <a:xfrm>
            <a:off x="4592614" y="2851320"/>
            <a:ext cx="696970" cy="5100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DP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73" name="Abgerundetes Rechteck 72"/>
          <p:cNvSpPr/>
          <p:nvPr/>
        </p:nvSpPr>
        <p:spPr>
          <a:xfrm>
            <a:off x="6706232" y="2843963"/>
            <a:ext cx="696970" cy="5100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70C0"/>
                </a:solidFill>
              </a:rPr>
              <a:t>DF</a:t>
            </a:r>
            <a:endParaRPr lang="de-DE" b="1" dirty="0">
              <a:solidFill>
                <a:srgbClr val="0070C0"/>
              </a:solidFill>
            </a:endParaRPr>
          </a:p>
        </p:txBody>
      </p:sp>
      <p:grpSp>
        <p:nvGrpSpPr>
          <p:cNvPr id="76" name="Gruppieren 75"/>
          <p:cNvGrpSpPr/>
          <p:nvPr/>
        </p:nvGrpSpPr>
        <p:grpSpPr>
          <a:xfrm>
            <a:off x="368683" y="1980115"/>
            <a:ext cx="1604921" cy="1310878"/>
            <a:chOff x="4305786" y="1327597"/>
            <a:chExt cx="1604921" cy="1310878"/>
          </a:xfrm>
        </p:grpSpPr>
        <p:grpSp>
          <p:nvGrpSpPr>
            <p:cNvPr id="77" name="Gruppieren 76"/>
            <p:cNvGrpSpPr/>
            <p:nvPr/>
          </p:nvGrpSpPr>
          <p:grpSpPr>
            <a:xfrm>
              <a:off x="4595307" y="1609035"/>
              <a:ext cx="847118" cy="776482"/>
              <a:chOff x="1563666" y="606055"/>
              <a:chExt cx="1057276" cy="996896"/>
            </a:xfrm>
            <a:solidFill>
              <a:schemeClr val="bg1">
                <a:lumMod val="65000"/>
              </a:schemeClr>
            </a:solidFill>
          </p:grpSpPr>
          <p:sp>
            <p:nvSpPr>
              <p:cNvPr id="82" name="Stern mit 4 Zacken 81"/>
              <p:cNvSpPr/>
              <p:nvPr/>
            </p:nvSpPr>
            <p:spPr>
              <a:xfrm rot="2595356">
                <a:off x="1563666" y="622793"/>
                <a:ext cx="1057275" cy="980158"/>
              </a:xfrm>
              <a:prstGeom prst="star4">
                <a:avLst>
                  <a:gd name="adj" fmla="val 15415"/>
                </a:avLst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" name="Stern mit 4 Zacken 82"/>
              <p:cNvSpPr/>
              <p:nvPr/>
            </p:nvSpPr>
            <p:spPr>
              <a:xfrm>
                <a:off x="1563667" y="606055"/>
                <a:ext cx="1057275" cy="980158"/>
              </a:xfrm>
              <a:prstGeom prst="star4">
                <a:avLst>
                  <a:gd name="adj" fmla="val 15415"/>
                </a:avLst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78" name="Textfeld 77"/>
            <p:cNvSpPr txBox="1"/>
            <p:nvPr/>
          </p:nvSpPr>
          <p:spPr>
            <a:xfrm>
              <a:off x="4843529" y="1327597"/>
              <a:ext cx="552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chemeClr val="bg1">
                      <a:lumMod val="65000"/>
                    </a:schemeClr>
                  </a:solidFill>
                </a:rPr>
                <a:t>N</a:t>
              </a:r>
              <a:endParaRPr lang="de-DE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4858457" y="2269143"/>
              <a:ext cx="552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>
                      <a:lumMod val="65000"/>
                    </a:schemeClr>
                  </a:solidFill>
                </a:rPr>
                <a:t>S</a:t>
              </a:r>
            </a:p>
          </p:txBody>
        </p:sp>
        <p:sp>
          <p:nvSpPr>
            <p:cNvPr id="80" name="Textfeld 79"/>
            <p:cNvSpPr txBox="1"/>
            <p:nvPr/>
          </p:nvSpPr>
          <p:spPr>
            <a:xfrm>
              <a:off x="4305786" y="1811953"/>
              <a:ext cx="552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>
                      <a:lumMod val="65000"/>
                    </a:schemeClr>
                  </a:solidFill>
                </a:rPr>
                <a:t>W</a:t>
              </a:r>
            </a:p>
          </p:txBody>
        </p:sp>
        <p:sp>
          <p:nvSpPr>
            <p:cNvPr id="81" name="Textfeld 80"/>
            <p:cNvSpPr txBox="1"/>
            <p:nvPr/>
          </p:nvSpPr>
          <p:spPr>
            <a:xfrm>
              <a:off x="5358036" y="1802245"/>
              <a:ext cx="552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>
                      <a:lumMod val="65000"/>
                    </a:schemeClr>
                  </a:solidFill>
                </a:rPr>
                <a:t>E</a:t>
              </a:r>
            </a:p>
          </p:txBody>
        </p:sp>
      </p:grpSp>
      <p:grpSp>
        <p:nvGrpSpPr>
          <p:cNvPr id="84" name="Gruppieren 83"/>
          <p:cNvGrpSpPr/>
          <p:nvPr/>
        </p:nvGrpSpPr>
        <p:grpSpPr>
          <a:xfrm>
            <a:off x="1546452" y="1608040"/>
            <a:ext cx="2326482" cy="3797286"/>
            <a:chOff x="1546452" y="978120"/>
            <a:chExt cx="2326482" cy="3797286"/>
          </a:xfrm>
        </p:grpSpPr>
        <p:sp>
          <p:nvSpPr>
            <p:cNvPr id="85" name="Textfeld 84"/>
            <p:cNvSpPr txBox="1"/>
            <p:nvPr/>
          </p:nvSpPr>
          <p:spPr>
            <a:xfrm>
              <a:off x="2136974" y="978120"/>
              <a:ext cx="1147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SR (DF)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  <p:grpSp>
          <p:nvGrpSpPr>
            <p:cNvPr id="86" name="Gruppieren 85"/>
            <p:cNvGrpSpPr/>
            <p:nvPr/>
          </p:nvGrpSpPr>
          <p:grpSpPr>
            <a:xfrm>
              <a:off x="1546452" y="1088448"/>
              <a:ext cx="2326482" cy="3686958"/>
              <a:chOff x="1546452" y="1088448"/>
              <a:chExt cx="2326482" cy="3686958"/>
            </a:xfrm>
          </p:grpSpPr>
          <p:sp>
            <p:nvSpPr>
              <p:cNvPr id="87" name="Ellipse 86"/>
              <p:cNvSpPr/>
              <p:nvPr/>
            </p:nvSpPr>
            <p:spPr>
              <a:xfrm>
                <a:off x="1546452" y="2649753"/>
                <a:ext cx="2326482" cy="2125653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88" name="Gerader Verbinder 87"/>
              <p:cNvCxnSpPr>
                <a:stCxn id="87" idx="2"/>
              </p:cNvCxnSpPr>
              <p:nvPr/>
            </p:nvCxnSpPr>
            <p:spPr>
              <a:xfrm flipV="1">
                <a:off x="1546452" y="1538654"/>
                <a:ext cx="1029694" cy="2173926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Gerader Verbinder 88"/>
              <p:cNvCxnSpPr>
                <a:stCxn id="87" idx="6"/>
              </p:cNvCxnSpPr>
              <p:nvPr/>
            </p:nvCxnSpPr>
            <p:spPr>
              <a:xfrm flipH="1" flipV="1">
                <a:off x="2795954" y="1538654"/>
                <a:ext cx="1076980" cy="2173926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0" name="Grafik 89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853817" y="1088448"/>
                <a:ext cx="1751259" cy="781137"/>
              </a:xfrm>
              <a:prstGeom prst="rect">
                <a:avLst/>
              </a:prstGeom>
            </p:spPr>
          </p:pic>
        </p:grpSp>
      </p:grpSp>
      <p:grpSp>
        <p:nvGrpSpPr>
          <p:cNvPr id="91" name="Gruppieren 90"/>
          <p:cNvGrpSpPr/>
          <p:nvPr/>
        </p:nvGrpSpPr>
        <p:grpSpPr>
          <a:xfrm>
            <a:off x="10840369" y="4602954"/>
            <a:ext cx="816084" cy="1043583"/>
            <a:chOff x="10966698" y="3701329"/>
            <a:chExt cx="816084" cy="1043583"/>
          </a:xfrm>
        </p:grpSpPr>
        <p:pic>
          <p:nvPicPr>
            <p:cNvPr id="92" name="Grafik 9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5127882">
              <a:off x="10952410" y="3715617"/>
              <a:ext cx="809625" cy="781050"/>
            </a:xfrm>
            <a:prstGeom prst="rect">
              <a:avLst/>
            </a:prstGeom>
          </p:spPr>
        </p:pic>
        <p:sp>
          <p:nvSpPr>
            <p:cNvPr id="93" name="Gleichschenkliges Dreieck 92"/>
            <p:cNvSpPr/>
            <p:nvPr/>
          </p:nvSpPr>
          <p:spPr>
            <a:xfrm>
              <a:off x="11205394" y="4262561"/>
              <a:ext cx="577388" cy="482351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4" name="Textfeld 93"/>
          <p:cNvSpPr txBox="1"/>
          <p:nvPr/>
        </p:nvSpPr>
        <p:spPr>
          <a:xfrm>
            <a:off x="10786079" y="4216249"/>
            <a:ext cx="1246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G</a:t>
            </a:r>
            <a:r>
              <a:rPr lang="de-DE" b="1" dirty="0" smtClean="0"/>
              <a:t>R (DP)</a:t>
            </a:r>
            <a:endParaRPr lang="de-DE" b="1" dirty="0"/>
          </a:p>
        </p:txBody>
      </p:sp>
      <p:grpSp>
        <p:nvGrpSpPr>
          <p:cNvPr id="95" name="Gruppieren 94"/>
          <p:cNvGrpSpPr/>
          <p:nvPr/>
        </p:nvGrpSpPr>
        <p:grpSpPr>
          <a:xfrm>
            <a:off x="7893363" y="2852253"/>
            <a:ext cx="3118354" cy="2375033"/>
            <a:chOff x="7865138" y="2719928"/>
            <a:chExt cx="3118354" cy="2375033"/>
          </a:xfrm>
        </p:grpSpPr>
        <p:grpSp>
          <p:nvGrpSpPr>
            <p:cNvPr id="96" name="Gruppieren 95"/>
            <p:cNvGrpSpPr/>
            <p:nvPr/>
          </p:nvGrpSpPr>
          <p:grpSpPr>
            <a:xfrm>
              <a:off x="7977856" y="2719928"/>
              <a:ext cx="3005636" cy="2375033"/>
              <a:chOff x="7954628" y="2671124"/>
              <a:chExt cx="3005636" cy="2375033"/>
            </a:xfrm>
          </p:grpSpPr>
          <p:sp>
            <p:nvSpPr>
              <p:cNvPr id="102" name="Gleichschenkliges Dreieck 101"/>
              <p:cNvSpPr/>
              <p:nvPr/>
            </p:nvSpPr>
            <p:spPr>
              <a:xfrm rot="6836913">
                <a:off x="8663714" y="2749606"/>
                <a:ext cx="1828800" cy="2764301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" name="Ellipse 102"/>
              <p:cNvSpPr/>
              <p:nvPr/>
            </p:nvSpPr>
            <p:spPr>
              <a:xfrm rot="1387435">
                <a:off x="8043812" y="2671124"/>
                <a:ext cx="529800" cy="180323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04" name="Gerader Verbinder 103"/>
              <p:cNvCxnSpPr>
                <a:stCxn id="103" idx="0"/>
              </p:cNvCxnSpPr>
              <p:nvPr/>
            </p:nvCxnSpPr>
            <p:spPr>
              <a:xfrm>
                <a:off x="8662796" y="2743562"/>
                <a:ext cx="2195704" cy="19426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r Verbinder 104"/>
              <p:cNvCxnSpPr>
                <a:stCxn id="103" idx="4"/>
              </p:cNvCxnSpPr>
              <p:nvPr/>
            </p:nvCxnSpPr>
            <p:spPr>
              <a:xfrm>
                <a:off x="7954628" y="4401920"/>
                <a:ext cx="2903872" cy="2842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Ellipse 96"/>
            <p:cNvSpPr/>
            <p:nvPr/>
          </p:nvSpPr>
          <p:spPr>
            <a:xfrm rot="1198408">
              <a:off x="8739740" y="3159615"/>
              <a:ext cx="306788" cy="13775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Ellipse 97"/>
            <p:cNvSpPr/>
            <p:nvPr/>
          </p:nvSpPr>
          <p:spPr>
            <a:xfrm rot="1198408">
              <a:off x="9266176" y="3551897"/>
              <a:ext cx="262159" cy="103992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Ellipse 98"/>
            <p:cNvSpPr/>
            <p:nvPr/>
          </p:nvSpPr>
          <p:spPr>
            <a:xfrm rot="1198408">
              <a:off x="9753157" y="3916768"/>
              <a:ext cx="212244" cy="7204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Ellipse 99"/>
            <p:cNvSpPr/>
            <p:nvPr/>
          </p:nvSpPr>
          <p:spPr>
            <a:xfrm rot="1198408">
              <a:off x="10137239" y="4221026"/>
              <a:ext cx="162828" cy="4563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1" name="Gerade Verbindung mit Pfeil 100"/>
            <p:cNvCxnSpPr/>
            <p:nvPr/>
          </p:nvCxnSpPr>
          <p:spPr>
            <a:xfrm flipH="1" flipV="1">
              <a:off x="7865138" y="3433253"/>
              <a:ext cx="3016590" cy="13017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uppieren 121"/>
          <p:cNvGrpSpPr/>
          <p:nvPr/>
        </p:nvGrpSpPr>
        <p:grpSpPr>
          <a:xfrm>
            <a:off x="1879064" y="3359595"/>
            <a:ext cx="8496424" cy="2017863"/>
            <a:chOff x="1879064" y="2729675"/>
            <a:chExt cx="8496424" cy="2017863"/>
          </a:xfrm>
        </p:grpSpPr>
        <p:sp>
          <p:nvSpPr>
            <p:cNvPr id="123" name="Textfeld 122"/>
            <p:cNvSpPr txBox="1"/>
            <p:nvPr/>
          </p:nvSpPr>
          <p:spPr>
            <a:xfrm>
              <a:off x="1879064" y="3171627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/>
                <a:t>H</a:t>
              </a:r>
              <a:r>
                <a:rPr lang="de-DE" sz="1400" b="1" baseline="-25000" dirty="0" smtClean="0"/>
                <a:t>1</a:t>
              </a:r>
              <a:endParaRPr lang="de-DE" sz="1400" b="1" baseline="-25000" dirty="0"/>
            </a:p>
          </p:txBody>
        </p:sp>
        <p:sp>
          <p:nvSpPr>
            <p:cNvPr id="124" name="Textfeld 123"/>
            <p:cNvSpPr txBox="1"/>
            <p:nvPr/>
          </p:nvSpPr>
          <p:spPr>
            <a:xfrm>
              <a:off x="2421796" y="3031297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FF0000"/>
                  </a:solidFill>
                </a:rPr>
                <a:t>H</a:t>
              </a:r>
              <a:r>
                <a:rPr lang="de-DE" sz="1400" b="1" baseline="-25000" dirty="0" smtClean="0">
                  <a:solidFill>
                    <a:srgbClr val="FF0000"/>
                  </a:solidFill>
                </a:rPr>
                <a:t>2</a:t>
              </a:r>
              <a:endParaRPr lang="de-DE" sz="11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25" name="Textfeld 124"/>
            <p:cNvSpPr txBox="1"/>
            <p:nvPr/>
          </p:nvSpPr>
          <p:spPr>
            <a:xfrm>
              <a:off x="2974545" y="3382690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00B050"/>
                  </a:solidFill>
                </a:rPr>
                <a:t>H</a:t>
              </a:r>
              <a:r>
                <a:rPr lang="de-DE" sz="1400" b="1" baseline="-25000" dirty="0" smtClean="0">
                  <a:solidFill>
                    <a:srgbClr val="00B050"/>
                  </a:solidFill>
                </a:rPr>
                <a:t>3</a:t>
              </a:r>
              <a:endParaRPr lang="de-DE" sz="11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26" name="Textfeld 125"/>
            <p:cNvSpPr txBox="1"/>
            <p:nvPr/>
          </p:nvSpPr>
          <p:spPr>
            <a:xfrm>
              <a:off x="1883920" y="3441464"/>
              <a:ext cx="489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/>
                <a:t>H</a:t>
              </a:r>
              <a:r>
                <a:rPr lang="de-DE" sz="1400" b="1" baseline="-25000" dirty="0" smtClean="0"/>
                <a:t>1</a:t>
              </a:r>
              <a:endParaRPr lang="de-DE" sz="1400" b="1" baseline="-25000" dirty="0"/>
            </a:p>
          </p:txBody>
        </p:sp>
        <p:sp>
          <p:nvSpPr>
            <p:cNvPr id="127" name="Textfeld 126"/>
            <p:cNvSpPr txBox="1"/>
            <p:nvPr/>
          </p:nvSpPr>
          <p:spPr>
            <a:xfrm>
              <a:off x="1887341" y="3693137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/>
                <a:t>H</a:t>
              </a:r>
              <a:r>
                <a:rPr lang="de-DE" sz="1400" b="1" baseline="-25000" dirty="0" smtClean="0"/>
                <a:t>1</a:t>
              </a:r>
              <a:endParaRPr lang="de-DE" sz="1100" b="1" baseline="-25000" dirty="0"/>
            </a:p>
          </p:txBody>
        </p:sp>
        <p:sp>
          <p:nvSpPr>
            <p:cNvPr id="128" name="Textfeld 127"/>
            <p:cNvSpPr txBox="1"/>
            <p:nvPr/>
          </p:nvSpPr>
          <p:spPr>
            <a:xfrm>
              <a:off x="1880446" y="3957514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/>
                <a:t>H</a:t>
              </a:r>
              <a:r>
                <a:rPr lang="de-DE" sz="1400" b="1" baseline="-25000" dirty="0" smtClean="0"/>
                <a:t>1</a:t>
              </a:r>
              <a:endParaRPr lang="de-DE" sz="1400" b="1" baseline="-25000" dirty="0"/>
            </a:p>
          </p:txBody>
        </p:sp>
        <p:sp>
          <p:nvSpPr>
            <p:cNvPr id="129" name="Textfeld 128"/>
            <p:cNvSpPr txBox="1"/>
            <p:nvPr/>
          </p:nvSpPr>
          <p:spPr>
            <a:xfrm>
              <a:off x="2429721" y="3409850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FF0000"/>
                  </a:solidFill>
                </a:rPr>
                <a:t>H</a:t>
              </a:r>
              <a:r>
                <a:rPr lang="de-DE" sz="1400" b="1" baseline="-25000" dirty="0" smtClean="0">
                  <a:solidFill>
                    <a:srgbClr val="FF0000"/>
                  </a:solidFill>
                </a:rPr>
                <a:t>2</a:t>
              </a:r>
              <a:endParaRPr lang="de-DE" sz="11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30" name="Textfeld 129"/>
            <p:cNvSpPr txBox="1"/>
            <p:nvPr/>
          </p:nvSpPr>
          <p:spPr>
            <a:xfrm>
              <a:off x="2428391" y="3770080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FF0000"/>
                  </a:solidFill>
                </a:rPr>
                <a:t>H</a:t>
              </a:r>
              <a:r>
                <a:rPr lang="de-DE" sz="1400" b="1" baseline="-25000" dirty="0" smtClean="0">
                  <a:solidFill>
                    <a:srgbClr val="FF0000"/>
                  </a:solidFill>
                </a:rPr>
                <a:t>2</a:t>
              </a:r>
              <a:endParaRPr lang="de-DE" sz="11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31" name="Textfeld 130"/>
            <p:cNvSpPr txBox="1"/>
            <p:nvPr/>
          </p:nvSpPr>
          <p:spPr>
            <a:xfrm>
              <a:off x="2436894" y="4141813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FF0000"/>
                  </a:solidFill>
                </a:rPr>
                <a:t>H</a:t>
              </a:r>
              <a:r>
                <a:rPr lang="de-DE" sz="1400" b="1" baseline="-25000" dirty="0" smtClean="0">
                  <a:solidFill>
                    <a:srgbClr val="FF0000"/>
                  </a:solidFill>
                </a:rPr>
                <a:t>2</a:t>
              </a:r>
              <a:endParaRPr lang="de-DE" sz="11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32" name="Textfeld 131"/>
            <p:cNvSpPr txBox="1"/>
            <p:nvPr/>
          </p:nvSpPr>
          <p:spPr>
            <a:xfrm>
              <a:off x="2960092" y="2865585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00B050"/>
                  </a:solidFill>
                </a:rPr>
                <a:t>H</a:t>
              </a:r>
              <a:r>
                <a:rPr lang="de-DE" sz="1400" b="1" baseline="-25000" dirty="0" smtClean="0">
                  <a:solidFill>
                    <a:srgbClr val="00B050"/>
                  </a:solidFill>
                </a:rPr>
                <a:t>3</a:t>
              </a:r>
              <a:endParaRPr lang="de-DE" sz="11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33" name="Textfeld 132"/>
            <p:cNvSpPr txBox="1"/>
            <p:nvPr/>
          </p:nvSpPr>
          <p:spPr>
            <a:xfrm>
              <a:off x="2971581" y="3817184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00B050"/>
                  </a:solidFill>
                </a:rPr>
                <a:t>H</a:t>
              </a:r>
              <a:r>
                <a:rPr lang="de-DE" sz="1400" b="1" baseline="-25000" dirty="0" smtClean="0">
                  <a:solidFill>
                    <a:srgbClr val="00B050"/>
                  </a:solidFill>
                </a:rPr>
                <a:t>3</a:t>
              </a:r>
              <a:endParaRPr lang="de-DE" sz="11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34" name="Textfeld 133"/>
            <p:cNvSpPr txBox="1"/>
            <p:nvPr/>
          </p:nvSpPr>
          <p:spPr>
            <a:xfrm>
              <a:off x="2973155" y="4305481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00B050"/>
                  </a:solidFill>
                </a:rPr>
                <a:t>H</a:t>
              </a:r>
              <a:r>
                <a:rPr lang="de-DE" sz="1400" b="1" baseline="-25000" dirty="0" smtClean="0">
                  <a:solidFill>
                    <a:srgbClr val="00B050"/>
                  </a:solidFill>
                </a:rPr>
                <a:t>3</a:t>
              </a:r>
              <a:endParaRPr lang="de-DE" sz="11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35" name="Textfeld 134"/>
            <p:cNvSpPr txBox="1"/>
            <p:nvPr/>
          </p:nvSpPr>
          <p:spPr>
            <a:xfrm>
              <a:off x="3481545" y="3318061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00B050"/>
                  </a:solidFill>
                </a:rPr>
                <a:t>H</a:t>
              </a:r>
              <a:r>
                <a:rPr lang="de-DE" sz="1400" b="1" baseline="-25000" dirty="0" smtClean="0">
                  <a:solidFill>
                    <a:srgbClr val="00B050"/>
                  </a:solidFill>
                </a:rPr>
                <a:t>3</a:t>
              </a:r>
              <a:endParaRPr lang="de-DE" sz="11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36" name="Textfeld 135"/>
            <p:cNvSpPr txBox="1"/>
            <p:nvPr/>
          </p:nvSpPr>
          <p:spPr>
            <a:xfrm>
              <a:off x="3462519" y="3833504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00B050"/>
                  </a:solidFill>
                </a:rPr>
                <a:t>H</a:t>
              </a:r>
              <a:r>
                <a:rPr lang="de-DE" sz="1400" b="1" baseline="-25000" dirty="0" smtClean="0">
                  <a:solidFill>
                    <a:srgbClr val="00B050"/>
                  </a:solidFill>
                </a:rPr>
                <a:t>3</a:t>
              </a:r>
              <a:endParaRPr lang="de-DE" sz="11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37" name="Textfeld 136"/>
            <p:cNvSpPr txBox="1"/>
            <p:nvPr/>
          </p:nvSpPr>
          <p:spPr>
            <a:xfrm>
              <a:off x="3481082" y="2729675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00B050"/>
                  </a:solidFill>
                </a:rPr>
                <a:t>H</a:t>
              </a:r>
              <a:r>
                <a:rPr lang="de-DE" sz="1400" b="1" baseline="-25000" dirty="0" smtClean="0">
                  <a:solidFill>
                    <a:srgbClr val="00B050"/>
                  </a:solidFill>
                </a:rPr>
                <a:t>3</a:t>
              </a:r>
              <a:endParaRPr lang="de-DE" sz="11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38" name="Textfeld 137"/>
            <p:cNvSpPr txBox="1"/>
            <p:nvPr/>
          </p:nvSpPr>
          <p:spPr>
            <a:xfrm>
              <a:off x="3507348" y="4439761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00B050"/>
                  </a:solidFill>
                </a:rPr>
                <a:t>H</a:t>
              </a:r>
              <a:r>
                <a:rPr lang="de-DE" sz="1400" b="1" baseline="-25000" dirty="0" smtClean="0">
                  <a:solidFill>
                    <a:srgbClr val="00B050"/>
                  </a:solidFill>
                </a:rPr>
                <a:t>3</a:t>
              </a:r>
              <a:endParaRPr lang="de-DE" sz="11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39" name="Textfeld 138"/>
            <p:cNvSpPr txBox="1"/>
            <p:nvPr/>
          </p:nvSpPr>
          <p:spPr>
            <a:xfrm>
              <a:off x="8324554" y="3572190"/>
              <a:ext cx="5382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00B050"/>
                  </a:solidFill>
                </a:rPr>
                <a:t>H</a:t>
              </a:r>
              <a:r>
                <a:rPr lang="de-DE" sz="1600" b="1" baseline="-25000" dirty="0" smtClean="0">
                  <a:solidFill>
                    <a:srgbClr val="00B050"/>
                  </a:solidFill>
                </a:rPr>
                <a:t>3</a:t>
              </a:r>
              <a:endParaRPr lang="de-DE" sz="11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40" name="Textfeld 139"/>
            <p:cNvSpPr txBox="1"/>
            <p:nvPr/>
          </p:nvSpPr>
          <p:spPr>
            <a:xfrm>
              <a:off x="8850103" y="3627428"/>
              <a:ext cx="5382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00B050"/>
                  </a:solidFill>
                </a:rPr>
                <a:t>H</a:t>
              </a:r>
              <a:r>
                <a:rPr lang="de-DE" sz="1600" b="1" baseline="-25000" dirty="0" smtClean="0">
                  <a:solidFill>
                    <a:srgbClr val="00B050"/>
                  </a:solidFill>
                </a:rPr>
                <a:t>3</a:t>
              </a:r>
              <a:endParaRPr lang="de-DE" sz="11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41" name="Textfeld 140"/>
            <p:cNvSpPr txBox="1"/>
            <p:nvPr/>
          </p:nvSpPr>
          <p:spPr>
            <a:xfrm>
              <a:off x="9390139" y="3747595"/>
              <a:ext cx="5382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FF0000"/>
                  </a:solidFill>
                </a:rPr>
                <a:t>H</a:t>
              </a:r>
              <a:r>
                <a:rPr lang="de-DE" sz="1600" b="1" baseline="-25000" dirty="0" smtClean="0">
                  <a:solidFill>
                    <a:srgbClr val="FF0000"/>
                  </a:solidFill>
                </a:rPr>
                <a:t>2</a:t>
              </a:r>
              <a:endParaRPr lang="de-DE" sz="11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42" name="Textfeld 141"/>
            <p:cNvSpPr txBox="1"/>
            <p:nvPr/>
          </p:nvSpPr>
          <p:spPr>
            <a:xfrm>
              <a:off x="9885896" y="3853552"/>
              <a:ext cx="4895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/>
                <a:t>H</a:t>
              </a:r>
              <a:r>
                <a:rPr lang="de-DE" sz="1600" b="1" baseline="-25000" dirty="0" smtClean="0"/>
                <a:t>1</a:t>
              </a:r>
              <a:endParaRPr lang="de-DE" sz="1100" b="1" baseline="-25000" dirty="0"/>
            </a:p>
          </p:txBody>
        </p:sp>
      </p:grpSp>
      <p:sp>
        <p:nvSpPr>
          <p:cNvPr id="143" name="Geschweifte Klammer links 142"/>
          <p:cNvSpPr/>
          <p:nvPr/>
        </p:nvSpPr>
        <p:spPr>
          <a:xfrm>
            <a:off x="7631010" y="2723322"/>
            <a:ext cx="364717" cy="2121475"/>
          </a:xfrm>
          <a:prstGeom prst="leftBrace">
            <a:avLst>
              <a:gd name="adj1" fmla="val 59317"/>
              <a:gd name="adj2" fmla="val 18142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4" name="Geschweifte Klammer links 143"/>
          <p:cNvSpPr/>
          <p:nvPr/>
        </p:nvSpPr>
        <p:spPr>
          <a:xfrm rot="10800000">
            <a:off x="4015065" y="2916167"/>
            <a:ext cx="364717" cy="2719543"/>
          </a:xfrm>
          <a:prstGeom prst="leftBrace">
            <a:avLst>
              <a:gd name="adj1" fmla="val 59317"/>
              <a:gd name="adj2" fmla="val 9331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5" name="Gewinkelter Verbinder 144"/>
          <p:cNvCxnSpPr>
            <a:stCxn id="72" idx="2"/>
            <a:endCxn id="71" idx="1"/>
          </p:cNvCxnSpPr>
          <p:nvPr/>
        </p:nvCxnSpPr>
        <p:spPr>
          <a:xfrm rot="5400000">
            <a:off x="3812106" y="4428962"/>
            <a:ext cx="2196623" cy="61364"/>
          </a:xfrm>
          <a:prstGeom prst="bentConnector4">
            <a:avLst>
              <a:gd name="adj1" fmla="val 42656"/>
              <a:gd name="adj2" fmla="val 47253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Gewinkelter Verbinder 145"/>
          <p:cNvCxnSpPr>
            <a:stCxn id="73" idx="2"/>
            <a:endCxn id="71" idx="3"/>
          </p:cNvCxnSpPr>
          <p:nvPr/>
        </p:nvCxnSpPr>
        <p:spPr>
          <a:xfrm rot="16200000" flipH="1">
            <a:off x="6003246" y="4405447"/>
            <a:ext cx="2203980" cy="101038"/>
          </a:xfrm>
          <a:prstGeom prst="bentConnector4">
            <a:avLst>
              <a:gd name="adj1" fmla="val 42680"/>
              <a:gd name="adj2" fmla="val 339877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Gerade Verbindung mit Pfeil 146"/>
          <p:cNvCxnSpPr>
            <a:stCxn id="70" idx="2"/>
            <a:endCxn id="71" idx="0"/>
          </p:cNvCxnSpPr>
          <p:nvPr/>
        </p:nvCxnSpPr>
        <p:spPr>
          <a:xfrm flipH="1">
            <a:off x="6017745" y="3364008"/>
            <a:ext cx="2689" cy="18713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uppieren 151"/>
          <p:cNvGrpSpPr/>
          <p:nvPr/>
        </p:nvGrpSpPr>
        <p:grpSpPr>
          <a:xfrm>
            <a:off x="10583212" y="1965786"/>
            <a:ext cx="1368807" cy="1258583"/>
            <a:chOff x="10663946" y="1176132"/>
            <a:chExt cx="1368807" cy="1258583"/>
          </a:xfrm>
        </p:grpSpPr>
        <p:grpSp>
          <p:nvGrpSpPr>
            <p:cNvPr id="153" name="Gruppieren 152"/>
            <p:cNvGrpSpPr/>
            <p:nvPr/>
          </p:nvGrpSpPr>
          <p:grpSpPr>
            <a:xfrm>
              <a:off x="10944562" y="1535375"/>
              <a:ext cx="816560" cy="819833"/>
              <a:chOff x="6238157" y="5773129"/>
              <a:chExt cx="816560" cy="819833"/>
            </a:xfrm>
          </p:grpSpPr>
          <p:sp>
            <p:nvSpPr>
              <p:cNvPr id="156" name="Pfeil nach rechts 155"/>
              <p:cNvSpPr/>
              <p:nvPr/>
            </p:nvSpPr>
            <p:spPr>
              <a:xfrm rot="16200000">
                <a:off x="6566360" y="6044202"/>
                <a:ext cx="759430" cy="217284"/>
              </a:xfrm>
              <a:prstGeom prst="rightArrow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7" name="Pfeil nach rechts 156"/>
              <p:cNvSpPr/>
              <p:nvPr/>
            </p:nvSpPr>
            <p:spPr>
              <a:xfrm rot="10800000">
                <a:off x="6238157" y="6375678"/>
                <a:ext cx="759430" cy="217284"/>
              </a:xfrm>
              <a:prstGeom prst="rightArrow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54" name="Textfeld 153"/>
            <p:cNvSpPr txBox="1"/>
            <p:nvPr/>
          </p:nvSpPr>
          <p:spPr>
            <a:xfrm>
              <a:off x="10663946" y="1973050"/>
              <a:ext cx="5526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chemeClr val="bg1">
                      <a:lumMod val="65000"/>
                    </a:schemeClr>
                  </a:solidFill>
                </a:rPr>
                <a:t>x</a:t>
              </a:r>
              <a:endParaRPr lang="de-DE" sz="2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5" name="Textfeld 154"/>
            <p:cNvSpPr txBox="1"/>
            <p:nvPr/>
          </p:nvSpPr>
          <p:spPr>
            <a:xfrm>
              <a:off x="11480082" y="1176132"/>
              <a:ext cx="5526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chemeClr val="bg1">
                      <a:lumMod val="65000"/>
                    </a:schemeClr>
                  </a:solidFill>
                </a:rPr>
                <a:t>z</a:t>
              </a:r>
            </a:p>
          </p:txBody>
        </p:sp>
      </p:grpSp>
      <p:sp>
        <p:nvSpPr>
          <p:cNvPr id="159" name="Textfeld 158"/>
          <p:cNvSpPr txBox="1"/>
          <p:nvPr/>
        </p:nvSpPr>
        <p:spPr>
          <a:xfrm>
            <a:off x="5188951" y="1684370"/>
            <a:ext cx="2734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Samples</a:t>
            </a:r>
            <a:r>
              <a:rPr lang="de-DE" dirty="0"/>
              <a:t> </a:t>
            </a:r>
            <a:r>
              <a:rPr lang="de-DE" b="1" dirty="0" err="1"/>
              <a:t>X</a:t>
            </a:r>
            <a:r>
              <a:rPr lang="de-DE" baseline="-25000" dirty="0" err="1"/>
              <a:t>i</a:t>
            </a:r>
            <a:r>
              <a:rPr lang="de-DE" dirty="0"/>
              <a:t>, </a:t>
            </a:r>
            <a:r>
              <a:rPr lang="de-DE" dirty="0" smtClean="0"/>
              <a:t>i&gt;10</a:t>
            </a:r>
            <a:r>
              <a:rPr lang="de-DE" baseline="30000" dirty="0" smtClean="0"/>
              <a:t>6</a:t>
            </a:r>
            <a:endParaRPr lang="de-DE" dirty="0" smtClean="0"/>
          </a:p>
          <a:p>
            <a:r>
              <a:rPr lang="de-DE" dirty="0" smtClean="0"/>
              <a:t>Train </a:t>
            </a:r>
            <a:r>
              <a:rPr lang="de-DE" dirty="0" err="1" smtClean="0"/>
              <a:t>size</a:t>
            </a:r>
            <a:r>
              <a:rPr lang="de-DE" dirty="0" smtClean="0"/>
              <a:t>: 80%</a:t>
            </a:r>
          </a:p>
          <a:p>
            <a:r>
              <a:rPr lang="de-DE" dirty="0" smtClean="0"/>
              <a:t>Test </a:t>
            </a:r>
            <a:r>
              <a:rPr lang="de-DE" dirty="0" err="1"/>
              <a:t>size</a:t>
            </a:r>
            <a:r>
              <a:rPr lang="de-DE" dirty="0"/>
              <a:t>: </a:t>
            </a:r>
            <a:r>
              <a:rPr lang="de-DE" dirty="0" smtClean="0"/>
              <a:t>  20</a:t>
            </a:r>
            <a:r>
              <a:rPr lang="de-DE" dirty="0"/>
              <a:t>%</a:t>
            </a:r>
          </a:p>
          <a:p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8118005" y="1433704"/>
            <a:ext cx="2197808" cy="4077814"/>
            <a:chOff x="8118005" y="1433704"/>
            <a:chExt cx="2197808" cy="4077814"/>
          </a:xfrm>
        </p:grpSpPr>
        <p:grpSp>
          <p:nvGrpSpPr>
            <p:cNvPr id="106" name="Gruppieren 105"/>
            <p:cNvGrpSpPr/>
            <p:nvPr/>
          </p:nvGrpSpPr>
          <p:grpSpPr>
            <a:xfrm>
              <a:off x="8118005" y="1530799"/>
              <a:ext cx="2197808" cy="3980719"/>
              <a:chOff x="8118005" y="900879"/>
              <a:chExt cx="2197808" cy="3980719"/>
            </a:xfrm>
          </p:grpSpPr>
          <p:sp>
            <p:nvSpPr>
              <p:cNvPr id="108" name="Textfeld 107"/>
              <p:cNvSpPr txBox="1"/>
              <p:nvPr/>
            </p:nvSpPr>
            <p:spPr>
              <a:xfrm>
                <a:off x="8674645" y="900879"/>
                <a:ext cx="11477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0070C0"/>
                    </a:solidFill>
                  </a:rPr>
                  <a:t>SR (DF)</a:t>
                </a:r>
                <a:endParaRPr lang="de-DE" b="1" dirty="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109" name="Gruppieren 108"/>
              <p:cNvGrpSpPr/>
              <p:nvPr/>
            </p:nvGrpSpPr>
            <p:grpSpPr>
              <a:xfrm>
                <a:off x="8118005" y="1727461"/>
                <a:ext cx="2197808" cy="3154137"/>
                <a:chOff x="9980742" y="69587"/>
                <a:chExt cx="2197808" cy="3154137"/>
              </a:xfrm>
            </p:grpSpPr>
            <p:cxnSp>
              <p:nvCxnSpPr>
                <p:cNvPr id="110" name="Gerader Verbinder 109"/>
                <p:cNvCxnSpPr/>
                <p:nvPr/>
              </p:nvCxnSpPr>
              <p:spPr>
                <a:xfrm>
                  <a:off x="11230894" y="69587"/>
                  <a:ext cx="945552" cy="602716"/>
                </a:xfrm>
                <a:prstGeom prst="line">
                  <a:avLst/>
                </a:prstGeom>
                <a:ln w="19050">
                  <a:solidFill>
                    <a:srgbClr val="0070C0">
                      <a:alpha val="5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Gerader Verbinder 110"/>
                <p:cNvCxnSpPr/>
                <p:nvPr/>
              </p:nvCxnSpPr>
              <p:spPr>
                <a:xfrm flipH="1">
                  <a:off x="9984459" y="71049"/>
                  <a:ext cx="897269" cy="599033"/>
                </a:xfrm>
                <a:prstGeom prst="line">
                  <a:avLst/>
                </a:prstGeom>
                <a:ln w="19050">
                  <a:solidFill>
                    <a:srgbClr val="0070C0">
                      <a:alpha val="5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" name="Flussdiagramm: Magnetplattenspeicher 111"/>
                <p:cNvSpPr/>
                <p:nvPr/>
              </p:nvSpPr>
              <p:spPr>
                <a:xfrm>
                  <a:off x="9980742" y="644996"/>
                  <a:ext cx="2195704" cy="191195"/>
                </a:xfrm>
                <a:prstGeom prst="flowChartMagneticDisk">
                  <a:avLst/>
                </a:prstGeom>
                <a:solidFill>
                  <a:schemeClr val="accent2">
                    <a:lumMod val="20000"/>
                    <a:lumOff val="80000"/>
                    <a:alpha val="50000"/>
                  </a:schemeClr>
                </a:solidFill>
                <a:ln w="19050">
                  <a:solidFill>
                    <a:srgbClr val="0070C0">
                      <a:alpha val="5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3" name="Flussdiagramm: Magnetplattenspeicher 112"/>
                <p:cNvSpPr/>
                <p:nvPr/>
              </p:nvSpPr>
              <p:spPr>
                <a:xfrm>
                  <a:off x="9980742" y="952549"/>
                  <a:ext cx="2195704" cy="191195"/>
                </a:xfrm>
                <a:prstGeom prst="flowChartMagneticDisk">
                  <a:avLst/>
                </a:prstGeom>
                <a:solidFill>
                  <a:schemeClr val="accent2">
                    <a:lumMod val="20000"/>
                    <a:lumOff val="80000"/>
                    <a:alpha val="50000"/>
                  </a:schemeClr>
                </a:solidFill>
                <a:ln w="19050">
                  <a:solidFill>
                    <a:srgbClr val="0070C0">
                      <a:alpha val="5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4" name="Flussdiagramm: Magnetplattenspeicher 113"/>
                <p:cNvSpPr/>
                <p:nvPr/>
              </p:nvSpPr>
              <p:spPr>
                <a:xfrm>
                  <a:off x="9980742" y="1219949"/>
                  <a:ext cx="2195704" cy="191195"/>
                </a:xfrm>
                <a:prstGeom prst="flowChartMagneticDisk">
                  <a:avLst/>
                </a:prstGeom>
                <a:solidFill>
                  <a:schemeClr val="accent2">
                    <a:lumMod val="20000"/>
                    <a:lumOff val="80000"/>
                    <a:alpha val="50000"/>
                  </a:schemeClr>
                </a:solidFill>
                <a:ln w="19050">
                  <a:solidFill>
                    <a:srgbClr val="0070C0">
                      <a:alpha val="5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5" name="Flussdiagramm: Magnetplattenspeicher 114"/>
                <p:cNvSpPr/>
                <p:nvPr/>
              </p:nvSpPr>
              <p:spPr>
                <a:xfrm>
                  <a:off x="9980742" y="1462534"/>
                  <a:ext cx="2195704" cy="191195"/>
                </a:xfrm>
                <a:prstGeom prst="flowChartMagneticDisk">
                  <a:avLst/>
                </a:prstGeom>
                <a:solidFill>
                  <a:schemeClr val="accent2">
                    <a:lumMod val="20000"/>
                    <a:lumOff val="80000"/>
                    <a:alpha val="50000"/>
                  </a:schemeClr>
                </a:solidFill>
                <a:ln w="19050">
                  <a:solidFill>
                    <a:srgbClr val="0070C0">
                      <a:alpha val="5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6" name="Flussdiagramm: Magnetplattenspeicher 115"/>
                <p:cNvSpPr/>
                <p:nvPr/>
              </p:nvSpPr>
              <p:spPr>
                <a:xfrm>
                  <a:off x="9981521" y="1734209"/>
                  <a:ext cx="2195704" cy="191195"/>
                </a:xfrm>
                <a:prstGeom prst="flowChartMagneticDisk">
                  <a:avLst/>
                </a:prstGeom>
                <a:solidFill>
                  <a:schemeClr val="accent2">
                    <a:lumMod val="20000"/>
                    <a:lumOff val="80000"/>
                    <a:alpha val="50000"/>
                  </a:schemeClr>
                </a:solidFill>
                <a:ln w="19050">
                  <a:solidFill>
                    <a:srgbClr val="0070C0">
                      <a:alpha val="5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7" name="Flussdiagramm: Magnetplattenspeicher 116"/>
                <p:cNvSpPr/>
                <p:nvPr/>
              </p:nvSpPr>
              <p:spPr>
                <a:xfrm>
                  <a:off x="9982067" y="1978598"/>
                  <a:ext cx="2195704" cy="191195"/>
                </a:xfrm>
                <a:prstGeom prst="flowChartMagneticDisk">
                  <a:avLst/>
                </a:prstGeom>
                <a:solidFill>
                  <a:schemeClr val="accent2">
                    <a:lumMod val="20000"/>
                    <a:lumOff val="80000"/>
                    <a:alpha val="50000"/>
                  </a:schemeClr>
                </a:solidFill>
                <a:ln w="19050">
                  <a:solidFill>
                    <a:srgbClr val="0070C0">
                      <a:alpha val="5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8" name="Flussdiagramm: Magnetplattenspeicher 117"/>
                <p:cNvSpPr/>
                <p:nvPr/>
              </p:nvSpPr>
              <p:spPr>
                <a:xfrm>
                  <a:off x="9982067" y="2249939"/>
                  <a:ext cx="2195704" cy="191195"/>
                </a:xfrm>
                <a:prstGeom prst="flowChartMagneticDisk">
                  <a:avLst/>
                </a:prstGeom>
                <a:solidFill>
                  <a:schemeClr val="accent2">
                    <a:lumMod val="20000"/>
                    <a:lumOff val="80000"/>
                    <a:alpha val="50000"/>
                  </a:schemeClr>
                </a:solidFill>
                <a:ln w="19050">
                  <a:solidFill>
                    <a:srgbClr val="0070C0">
                      <a:alpha val="5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9" name="Flussdiagramm: Magnetplattenspeicher 118"/>
                <p:cNvSpPr/>
                <p:nvPr/>
              </p:nvSpPr>
              <p:spPr>
                <a:xfrm>
                  <a:off x="9980742" y="2518506"/>
                  <a:ext cx="2195704" cy="191195"/>
                </a:xfrm>
                <a:prstGeom prst="flowChartMagneticDisk">
                  <a:avLst/>
                </a:prstGeom>
                <a:solidFill>
                  <a:schemeClr val="accent2">
                    <a:lumMod val="20000"/>
                    <a:lumOff val="80000"/>
                    <a:alpha val="50000"/>
                  </a:schemeClr>
                </a:solidFill>
                <a:ln w="19050">
                  <a:solidFill>
                    <a:srgbClr val="0070C0">
                      <a:alpha val="5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0" name="Flussdiagramm: Magnetplattenspeicher 119"/>
                <p:cNvSpPr/>
                <p:nvPr/>
              </p:nvSpPr>
              <p:spPr>
                <a:xfrm>
                  <a:off x="9982067" y="2761746"/>
                  <a:ext cx="2195704" cy="191195"/>
                </a:xfrm>
                <a:prstGeom prst="flowChartMagneticDisk">
                  <a:avLst/>
                </a:prstGeom>
                <a:solidFill>
                  <a:schemeClr val="accent2">
                    <a:lumMod val="20000"/>
                    <a:lumOff val="80000"/>
                    <a:alpha val="50000"/>
                  </a:schemeClr>
                </a:solidFill>
                <a:ln w="19050">
                  <a:solidFill>
                    <a:srgbClr val="0070C0">
                      <a:alpha val="5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1" name="Flussdiagramm: Magnetplattenspeicher 120"/>
                <p:cNvSpPr/>
                <p:nvPr/>
              </p:nvSpPr>
              <p:spPr>
                <a:xfrm>
                  <a:off x="9982846" y="3032529"/>
                  <a:ext cx="2195704" cy="191195"/>
                </a:xfrm>
                <a:prstGeom prst="flowChartMagneticDisk">
                  <a:avLst/>
                </a:prstGeom>
                <a:solidFill>
                  <a:schemeClr val="accent2">
                    <a:lumMod val="20000"/>
                    <a:lumOff val="80000"/>
                    <a:alpha val="50000"/>
                  </a:schemeClr>
                </a:solidFill>
                <a:ln w="19050">
                  <a:solidFill>
                    <a:srgbClr val="0070C0">
                      <a:alpha val="5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pic>
          <p:nvPicPr>
            <p:cNvPr id="167" name="Grafik 16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8868726">
              <a:off x="8514109" y="1487984"/>
              <a:ext cx="1351305" cy="1242746"/>
            </a:xfrm>
            <a:prstGeom prst="rect">
              <a:avLst/>
            </a:prstGeom>
          </p:spPr>
        </p:pic>
      </p:grpSp>
      <p:cxnSp>
        <p:nvCxnSpPr>
          <p:cNvPr id="4" name="Gerader Verbinder 3"/>
          <p:cNvCxnSpPr/>
          <p:nvPr/>
        </p:nvCxnSpPr>
        <p:spPr>
          <a:xfrm>
            <a:off x="4720971" y="2971644"/>
            <a:ext cx="3980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Gerader Verbinder 157"/>
          <p:cNvCxnSpPr/>
          <p:nvPr/>
        </p:nvCxnSpPr>
        <p:spPr>
          <a:xfrm>
            <a:off x="6860212" y="2966000"/>
            <a:ext cx="39804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 flipV="1">
            <a:off x="4720971" y="2147589"/>
            <a:ext cx="451792" cy="8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Gerader Verbinder 159"/>
          <p:cNvCxnSpPr/>
          <p:nvPr/>
        </p:nvCxnSpPr>
        <p:spPr>
          <a:xfrm flipV="1">
            <a:off x="4729065" y="2433785"/>
            <a:ext cx="451792" cy="82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itel 1"/>
          <p:cNvSpPr txBox="1">
            <a:spLocks/>
          </p:cNvSpPr>
          <p:nvPr/>
        </p:nvSpPr>
        <p:spPr>
          <a:xfrm>
            <a:off x="258019" y="367200"/>
            <a:ext cx="11639120" cy="5188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smtClean="0"/>
              <a:t>Quasi HPRs (</a:t>
            </a:r>
            <a:r>
              <a:rPr lang="de-DE" dirty="0" err="1" smtClean="0"/>
              <a:t>qHPRs</a:t>
            </a:r>
            <a:r>
              <a:rPr lang="de-DE" dirty="0" smtClean="0"/>
              <a:t>) </a:t>
            </a:r>
            <a:r>
              <a:rPr lang="de-DE" dirty="0" err="1" smtClean="0"/>
              <a:t>as</a:t>
            </a:r>
            <a:r>
              <a:rPr lang="de-DE" dirty="0" smtClean="0"/>
              <a:t> „</a:t>
            </a:r>
            <a:r>
              <a:rPr lang="de-DE" dirty="0" err="1" smtClean="0"/>
              <a:t>Ground</a:t>
            </a:r>
            <a:r>
              <a:rPr lang="de-DE" dirty="0" smtClean="0"/>
              <a:t> </a:t>
            </a:r>
            <a:r>
              <a:rPr lang="de-DE" dirty="0" err="1" smtClean="0"/>
              <a:t>Truth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164" name="Titel 1"/>
          <p:cNvSpPr txBox="1">
            <a:spLocks/>
          </p:cNvSpPr>
          <p:nvPr/>
        </p:nvSpPr>
        <p:spPr>
          <a:xfrm>
            <a:off x="306677" y="367200"/>
            <a:ext cx="11639120" cy="5188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smtClean="0"/>
              <a:t>HMC-P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784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0" grpId="0" animBg="1"/>
      <p:bldP spid="71" grpId="0" animBg="1"/>
      <p:bldP spid="72" grpId="0" animBg="1"/>
      <p:bldP spid="73" grpId="0" animBg="1"/>
      <p:bldP spid="143" grpId="0" animBg="1"/>
      <p:bldP spid="144" grpId="0" animBg="1"/>
      <p:bldP spid="159" grpId="0"/>
      <p:bldP spid="163" grpId="0"/>
      <p:bldP spid="163" grpId="1"/>
      <p:bldP spid="1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feil nach unten 43"/>
          <p:cNvSpPr/>
          <p:nvPr/>
        </p:nvSpPr>
        <p:spPr>
          <a:xfrm>
            <a:off x="7957372" y="1988976"/>
            <a:ext cx="2048932" cy="4118864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85" b="66528"/>
          <a:stretch/>
        </p:blipFill>
        <p:spPr>
          <a:xfrm>
            <a:off x="0" y="2805344"/>
            <a:ext cx="4865202" cy="3841368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Estimation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HPR </a:t>
            </a:r>
            <a:r>
              <a:rPr lang="de-DE" dirty="0" err="1" smtClean="0"/>
              <a:t>with</a:t>
            </a:r>
            <a:r>
              <a:rPr lang="de-DE" dirty="0" smtClean="0"/>
              <a:t> HMC-P 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0" t="2834" r="37852" b="89224"/>
          <a:stretch/>
        </p:blipFill>
        <p:spPr>
          <a:xfrm>
            <a:off x="2823108" y="1471385"/>
            <a:ext cx="629228" cy="1261809"/>
          </a:xfrm>
          <a:prstGeom prst="rect">
            <a:avLst/>
          </a:prstGeom>
        </p:spPr>
      </p:pic>
      <p:sp>
        <p:nvSpPr>
          <p:cNvPr id="2" name="Multiplizieren 1"/>
          <p:cNvSpPr/>
          <p:nvPr/>
        </p:nvSpPr>
        <p:spPr>
          <a:xfrm>
            <a:off x="2733731" y="4756136"/>
            <a:ext cx="319596" cy="328474"/>
          </a:xfrm>
          <a:prstGeom prst="mathMultiply">
            <a:avLst/>
          </a:prstGeom>
          <a:solidFill>
            <a:srgbClr val="6188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9391" y="3910385"/>
            <a:ext cx="5287113" cy="65731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6515110" y="3363442"/>
            <a:ext cx="5382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Multivariat Normaldistribution (MVND):</a:t>
            </a:r>
          </a:p>
          <a:p>
            <a:r>
              <a:rPr lang="en-US" i="1" dirty="0" smtClean="0"/>
              <a:t>                    </a:t>
            </a:r>
            <a:r>
              <a:rPr lang="en-US" sz="1600" i="1" dirty="0" smtClean="0"/>
              <a:t>Refined </a:t>
            </a:r>
            <a:r>
              <a:rPr lang="en-US" sz="1600" i="1" dirty="0"/>
              <a:t>approach of </a:t>
            </a:r>
            <a:r>
              <a:rPr lang="en-US" sz="1600" i="1" dirty="0" err="1"/>
              <a:t>Besic</a:t>
            </a:r>
            <a:r>
              <a:rPr lang="en-US" sz="1600" i="1" dirty="0"/>
              <a:t> et </a:t>
            </a:r>
            <a:r>
              <a:rPr lang="en-US" sz="1600" i="1" dirty="0" smtClean="0"/>
              <a:t>al. (2018) </a:t>
            </a:r>
            <a:endParaRPr lang="de-DE" i="1" dirty="0"/>
          </a:p>
        </p:txBody>
      </p:sp>
      <p:sp>
        <p:nvSpPr>
          <p:cNvPr id="15" name="Textfeld 14"/>
          <p:cNvSpPr txBox="1"/>
          <p:nvPr/>
        </p:nvSpPr>
        <p:spPr>
          <a:xfrm>
            <a:off x="9328097" y="2065903"/>
            <a:ext cx="3617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Centroids</a:t>
            </a:r>
            <a:r>
              <a:rPr lang="de-DE" b="1" dirty="0" smtClean="0"/>
              <a:t> </a:t>
            </a:r>
            <a:r>
              <a:rPr lang="de-DE" b="1" dirty="0" smtClean="0">
                <a:sym typeface="Symbol" panose="05050102010706020507" pitchFamily="18" charset="2"/>
              </a:rPr>
              <a:t></a:t>
            </a:r>
            <a:r>
              <a:rPr lang="de-DE" b="1" baseline="-25000" dirty="0" smtClean="0">
                <a:sym typeface="Symbol" panose="05050102010706020507" pitchFamily="18" charset="2"/>
              </a:rPr>
              <a:t>k</a:t>
            </a:r>
            <a:r>
              <a:rPr lang="de-DE" b="1" dirty="0" smtClean="0">
                <a:sym typeface="Symbol" panose="05050102010706020507" pitchFamily="18" charset="2"/>
              </a:rPr>
              <a:t>(</a:t>
            </a:r>
            <a:r>
              <a:rPr lang="de-DE" b="1" dirty="0" err="1" smtClean="0">
                <a:sym typeface="Symbol" panose="05050102010706020507" pitchFamily="18" charset="2"/>
              </a:rPr>
              <a:t>qHPR</a:t>
            </a:r>
            <a:r>
              <a:rPr lang="de-DE" b="1" baseline="-25000" dirty="0" err="1" smtClean="0">
                <a:sym typeface="Symbol" panose="05050102010706020507" pitchFamily="18" charset="2"/>
              </a:rPr>
              <a:t>k</a:t>
            </a:r>
            <a:r>
              <a:rPr lang="de-DE" b="1" dirty="0" smtClean="0">
                <a:sym typeface="Symbol" panose="05050102010706020507" pitchFamily="18" charset="2"/>
              </a:rPr>
              <a:t>)</a:t>
            </a:r>
            <a:endParaRPr lang="de-DE" b="1" dirty="0" smtClean="0"/>
          </a:p>
        </p:txBody>
      </p:sp>
      <p:sp>
        <p:nvSpPr>
          <p:cNvPr id="17" name="Textfeld 16"/>
          <p:cNvSpPr txBox="1"/>
          <p:nvPr/>
        </p:nvSpPr>
        <p:spPr>
          <a:xfrm>
            <a:off x="10006304" y="2507480"/>
            <a:ext cx="3068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Weights</a:t>
            </a:r>
            <a:r>
              <a:rPr lang="de-DE" b="1" dirty="0" smtClean="0"/>
              <a:t> </a:t>
            </a:r>
            <a:r>
              <a:rPr lang="de-DE" b="1" dirty="0" err="1" smtClean="0"/>
              <a:t>W</a:t>
            </a:r>
            <a:r>
              <a:rPr lang="de-DE" b="1" baseline="-25000" dirty="0" err="1" smtClean="0"/>
              <a:t>k</a:t>
            </a:r>
            <a:r>
              <a:rPr lang="de-DE" b="1" dirty="0" smtClean="0"/>
              <a:t>(T)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6628" y="4747634"/>
            <a:ext cx="1762371" cy="333422"/>
          </a:xfrm>
          <a:prstGeom prst="rect">
            <a:avLst/>
          </a:prstGeom>
        </p:spPr>
      </p:pic>
      <p:sp>
        <p:nvSpPr>
          <p:cNvPr id="27" name="Multiplizieren 26"/>
          <p:cNvSpPr/>
          <p:nvPr/>
        </p:nvSpPr>
        <p:spPr>
          <a:xfrm>
            <a:off x="2770993" y="4569255"/>
            <a:ext cx="319596" cy="328474"/>
          </a:xfrm>
          <a:prstGeom prst="mathMultiply">
            <a:avLst/>
          </a:prstGeom>
          <a:gradFill flip="none" rotWithShape="1">
            <a:gsLst>
              <a:gs pos="98000">
                <a:srgbClr val="6188EC"/>
              </a:gs>
              <a:gs pos="50000">
                <a:srgbClr val="6188EC">
                  <a:shade val="67500"/>
                  <a:satMod val="115000"/>
                </a:srgbClr>
              </a:gs>
              <a:gs pos="38000">
                <a:srgbClr val="FF4CFF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4670540" y="4221787"/>
            <a:ext cx="17011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1818FF"/>
                </a:solidFill>
              </a:rPr>
              <a:t>HPR</a:t>
            </a:r>
            <a:r>
              <a:rPr lang="de-DE" baseline="-25000" dirty="0" smtClean="0">
                <a:solidFill>
                  <a:srgbClr val="1818FF"/>
                </a:solidFill>
              </a:rPr>
              <a:t>HR</a:t>
            </a:r>
            <a:r>
              <a:rPr lang="de-DE" dirty="0" smtClean="0">
                <a:solidFill>
                  <a:srgbClr val="1818FF"/>
                </a:solidFill>
              </a:rPr>
              <a:t>=10%</a:t>
            </a:r>
            <a:endParaRPr lang="de-DE" dirty="0">
              <a:solidFill>
                <a:srgbClr val="1818FF"/>
              </a:solidFill>
            </a:endParaRPr>
          </a:p>
          <a:p>
            <a:r>
              <a:rPr lang="de-DE" dirty="0" smtClean="0">
                <a:solidFill>
                  <a:srgbClr val="FF4CFF"/>
                </a:solidFill>
              </a:rPr>
              <a:t>HPR</a:t>
            </a:r>
            <a:r>
              <a:rPr lang="de-DE" baseline="-25000" dirty="0" smtClean="0">
                <a:solidFill>
                  <a:srgbClr val="FF4CFF"/>
                </a:solidFill>
              </a:rPr>
              <a:t>BD</a:t>
            </a:r>
            <a:r>
              <a:rPr lang="de-DE" dirty="0" smtClean="0">
                <a:solidFill>
                  <a:srgbClr val="FF4CFF"/>
                </a:solidFill>
              </a:rPr>
              <a:t>=40%</a:t>
            </a:r>
          </a:p>
          <a:p>
            <a:r>
              <a:rPr lang="de-DE" dirty="0" smtClean="0">
                <a:solidFill>
                  <a:srgbClr val="6188EC"/>
                </a:solidFill>
              </a:rPr>
              <a:t>HPR</a:t>
            </a:r>
            <a:r>
              <a:rPr lang="de-DE" baseline="-25000" dirty="0" smtClean="0">
                <a:solidFill>
                  <a:srgbClr val="6188EC"/>
                </a:solidFill>
              </a:rPr>
              <a:t>MR</a:t>
            </a:r>
            <a:r>
              <a:rPr lang="de-DE" dirty="0" smtClean="0">
                <a:solidFill>
                  <a:srgbClr val="6188EC"/>
                </a:solidFill>
              </a:rPr>
              <a:t>=40%</a:t>
            </a:r>
          </a:p>
          <a:p>
            <a:r>
              <a:rPr lang="de-DE" dirty="0" smtClean="0">
                <a:solidFill>
                  <a:srgbClr val="AED9E6"/>
                </a:solidFill>
              </a:rPr>
              <a:t>HPR</a:t>
            </a:r>
            <a:r>
              <a:rPr lang="de-DE" baseline="-25000" dirty="0" smtClean="0">
                <a:solidFill>
                  <a:srgbClr val="AED9E6"/>
                </a:solidFill>
              </a:rPr>
              <a:t>LR</a:t>
            </a:r>
            <a:r>
              <a:rPr lang="de-DE" dirty="0" smtClean="0">
                <a:solidFill>
                  <a:srgbClr val="AED9E6"/>
                </a:solidFill>
              </a:rPr>
              <a:t>=10</a:t>
            </a:r>
            <a:r>
              <a:rPr lang="de-DE" dirty="0">
                <a:solidFill>
                  <a:srgbClr val="AED9E6"/>
                </a:solidFill>
              </a:rPr>
              <a:t>%</a:t>
            </a:r>
          </a:p>
          <a:p>
            <a:endParaRPr lang="de-DE" dirty="0">
              <a:solidFill>
                <a:srgbClr val="6188EC"/>
              </a:solidFill>
            </a:endParaRPr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84" r="67066"/>
          <a:stretch/>
        </p:blipFill>
        <p:spPr>
          <a:xfrm>
            <a:off x="73817" y="2840277"/>
            <a:ext cx="4644940" cy="3826776"/>
          </a:xfrm>
          <a:prstGeom prst="rect">
            <a:avLst/>
          </a:prstGeom>
        </p:spPr>
      </p:pic>
      <p:sp>
        <p:nvSpPr>
          <p:cNvPr id="34" name="Textfeld 33"/>
          <p:cNvSpPr txBox="1"/>
          <p:nvPr/>
        </p:nvSpPr>
        <p:spPr>
          <a:xfrm>
            <a:off x="6528786" y="1276385"/>
            <a:ext cx="2083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Samples </a:t>
            </a:r>
            <a:r>
              <a:rPr lang="de-DE" b="1" dirty="0" err="1" smtClean="0"/>
              <a:t>X</a:t>
            </a:r>
            <a:r>
              <a:rPr lang="de-DE" baseline="-25000" dirty="0" err="1" smtClean="0"/>
              <a:t>i</a:t>
            </a:r>
            <a:r>
              <a:rPr lang="de-DE" dirty="0" smtClean="0"/>
              <a:t>, i&gt;10</a:t>
            </a:r>
            <a:r>
              <a:rPr lang="de-DE" baseline="30000" dirty="0"/>
              <a:t>6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3329320" y="1461051"/>
            <a:ext cx="3128974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de-DE" dirty="0" smtClean="0">
                <a:solidFill>
                  <a:srgbClr val="A6D5E4"/>
                </a:solidFill>
              </a:rPr>
              <a:t>Light Rain (HPR</a:t>
            </a:r>
            <a:r>
              <a:rPr lang="de-DE" baseline="-25000" dirty="0" smtClean="0">
                <a:solidFill>
                  <a:srgbClr val="A6D5E4"/>
                </a:solidFill>
              </a:rPr>
              <a:t>LR</a:t>
            </a:r>
            <a:r>
              <a:rPr lang="de-DE" dirty="0" smtClean="0">
                <a:solidFill>
                  <a:srgbClr val="A6D5E4"/>
                </a:solidFill>
              </a:rPr>
              <a:t>)</a:t>
            </a:r>
          </a:p>
          <a:p>
            <a:pPr>
              <a:lnSpc>
                <a:spcPts val="2300"/>
              </a:lnSpc>
            </a:pPr>
            <a:r>
              <a:rPr lang="de-DE" dirty="0" smtClean="0">
                <a:solidFill>
                  <a:srgbClr val="6092ED"/>
                </a:solidFill>
              </a:rPr>
              <a:t>Moderate Rain (HPR</a:t>
            </a:r>
            <a:r>
              <a:rPr lang="de-DE" baseline="-25000" dirty="0" smtClean="0">
                <a:solidFill>
                  <a:srgbClr val="6092ED"/>
                </a:solidFill>
              </a:rPr>
              <a:t>MR</a:t>
            </a:r>
            <a:r>
              <a:rPr lang="de-DE" dirty="0" smtClean="0">
                <a:solidFill>
                  <a:srgbClr val="6092ED"/>
                </a:solidFill>
              </a:rPr>
              <a:t>)</a:t>
            </a:r>
          </a:p>
          <a:p>
            <a:pPr>
              <a:lnSpc>
                <a:spcPts val="2300"/>
              </a:lnSpc>
            </a:pPr>
            <a:r>
              <a:rPr lang="de-DE" dirty="0" smtClean="0">
                <a:solidFill>
                  <a:srgbClr val="0E0EFF"/>
                </a:solidFill>
              </a:rPr>
              <a:t>Heavy Rain (HPR</a:t>
            </a:r>
            <a:r>
              <a:rPr lang="de-DE" baseline="-25000" dirty="0" smtClean="0">
                <a:solidFill>
                  <a:srgbClr val="0E0EFF"/>
                </a:solidFill>
              </a:rPr>
              <a:t>HR</a:t>
            </a:r>
            <a:r>
              <a:rPr lang="de-DE" dirty="0" smtClean="0">
                <a:solidFill>
                  <a:srgbClr val="0E0EFF"/>
                </a:solidFill>
              </a:rPr>
              <a:t>)</a:t>
            </a:r>
          </a:p>
          <a:p>
            <a:pPr>
              <a:lnSpc>
                <a:spcPts val="2300"/>
              </a:lnSpc>
            </a:pPr>
            <a:r>
              <a:rPr lang="de-DE" dirty="0" smtClean="0">
                <a:solidFill>
                  <a:srgbClr val="FF00FF"/>
                </a:solidFill>
              </a:rPr>
              <a:t>Big Drops (HPR</a:t>
            </a:r>
            <a:r>
              <a:rPr lang="de-DE" baseline="-25000" dirty="0" smtClean="0">
                <a:solidFill>
                  <a:srgbClr val="FF00FF"/>
                </a:solidFill>
              </a:rPr>
              <a:t>BD</a:t>
            </a:r>
            <a:r>
              <a:rPr lang="de-DE" dirty="0" smtClean="0">
                <a:solidFill>
                  <a:srgbClr val="FF00FF"/>
                </a:solidFill>
              </a:rPr>
              <a:t>)</a:t>
            </a:r>
            <a:endParaRPr lang="de-DE" dirty="0">
              <a:solidFill>
                <a:srgbClr val="FF00FF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344427" y="1619644"/>
            <a:ext cx="426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Covariance</a:t>
            </a:r>
            <a:r>
              <a:rPr lang="de-DE" dirty="0" smtClean="0"/>
              <a:t> Matrix </a:t>
            </a:r>
            <a:r>
              <a:rPr lang="de-DE" b="1" dirty="0" err="1" smtClean="0"/>
              <a:t>C</a:t>
            </a:r>
            <a:r>
              <a:rPr lang="de-DE" b="1" baseline="-25000" dirty="0" err="1" smtClean="0"/>
              <a:t>k</a:t>
            </a:r>
            <a:r>
              <a:rPr lang="de-DE" b="1" dirty="0" smtClean="0"/>
              <a:t>(</a:t>
            </a:r>
            <a:r>
              <a:rPr lang="de-DE" b="1" dirty="0" err="1" smtClean="0"/>
              <a:t>qHPR</a:t>
            </a:r>
            <a:r>
              <a:rPr lang="de-DE" b="1" baseline="-25000" dirty="0" err="1" smtClean="0"/>
              <a:t>k</a:t>
            </a:r>
            <a:r>
              <a:rPr lang="de-DE" b="1" dirty="0" smtClean="0"/>
              <a:t>)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326" y="1239752"/>
            <a:ext cx="1648055" cy="1714739"/>
          </a:xfrm>
          <a:prstGeom prst="rect">
            <a:avLst/>
          </a:prstGeom>
        </p:spPr>
      </p:pic>
      <p:grpSp>
        <p:nvGrpSpPr>
          <p:cNvPr id="35" name="Gruppieren 34"/>
          <p:cNvGrpSpPr/>
          <p:nvPr/>
        </p:nvGrpSpPr>
        <p:grpSpPr>
          <a:xfrm>
            <a:off x="436983" y="1304740"/>
            <a:ext cx="2423520" cy="1548200"/>
            <a:chOff x="98442" y="1348247"/>
            <a:chExt cx="2423520" cy="1548200"/>
          </a:xfrm>
        </p:grpSpPr>
        <p:sp>
          <p:nvSpPr>
            <p:cNvPr id="36" name="Rechteck 35"/>
            <p:cNvSpPr/>
            <p:nvPr/>
          </p:nvSpPr>
          <p:spPr>
            <a:xfrm>
              <a:off x="277702" y="1348247"/>
              <a:ext cx="2244260" cy="154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8" name="Grafik 3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442" y="1519719"/>
              <a:ext cx="2219635" cy="1124107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2798" y="4517346"/>
            <a:ext cx="1228400" cy="721954"/>
          </a:xfrm>
          <a:prstGeom prst="rect">
            <a:avLst/>
          </a:prstGeom>
        </p:spPr>
      </p:pic>
      <p:grpSp>
        <p:nvGrpSpPr>
          <p:cNvPr id="40" name="Gruppieren 39"/>
          <p:cNvGrpSpPr/>
          <p:nvPr/>
        </p:nvGrpSpPr>
        <p:grpSpPr>
          <a:xfrm>
            <a:off x="6515110" y="5351438"/>
            <a:ext cx="5292191" cy="1154762"/>
            <a:chOff x="6515110" y="5148236"/>
            <a:chExt cx="5292191" cy="1154762"/>
          </a:xfrm>
        </p:grpSpPr>
        <p:sp>
          <p:nvSpPr>
            <p:cNvPr id="23" name="Textfeld 22"/>
            <p:cNvSpPr txBox="1"/>
            <p:nvPr/>
          </p:nvSpPr>
          <p:spPr>
            <a:xfrm>
              <a:off x="6515110" y="5148236"/>
              <a:ext cx="5292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u="sng" dirty="0" smtClean="0"/>
                <a:t>Hydrometeor </a:t>
              </a:r>
              <a:r>
                <a:rPr lang="de-DE" b="1" u="sng" dirty="0" err="1" smtClean="0"/>
                <a:t>Partitioning</a:t>
              </a:r>
              <a:r>
                <a:rPr lang="de-DE" b="1" u="sng" dirty="0" smtClean="0"/>
                <a:t> Ratio (HPR):</a:t>
              </a:r>
            </a:p>
          </p:txBody>
        </p:sp>
        <p:grpSp>
          <p:nvGrpSpPr>
            <p:cNvPr id="39" name="Gruppieren 38"/>
            <p:cNvGrpSpPr/>
            <p:nvPr/>
          </p:nvGrpSpPr>
          <p:grpSpPr>
            <a:xfrm>
              <a:off x="7149565" y="5563625"/>
              <a:ext cx="3305729" cy="739373"/>
              <a:chOff x="7149565" y="5563625"/>
              <a:chExt cx="3305729" cy="739373"/>
            </a:xfrm>
          </p:grpSpPr>
          <p:sp>
            <p:nvSpPr>
              <p:cNvPr id="19" name="Rechteck 18"/>
              <p:cNvSpPr/>
              <p:nvPr/>
            </p:nvSpPr>
            <p:spPr>
              <a:xfrm>
                <a:off x="7149565" y="5573738"/>
                <a:ext cx="3305729" cy="729260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29" name="Grafik 28"/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361466" y="5563625"/>
                <a:ext cx="2500765" cy="682027"/>
              </a:xfrm>
              <a:prstGeom prst="rect">
                <a:avLst/>
              </a:prstGeom>
            </p:spPr>
          </p:pic>
        </p:grpSp>
      </p:grpSp>
      <p:cxnSp>
        <p:nvCxnSpPr>
          <p:cNvPr id="7" name="Gewinkelter Verbinder 6"/>
          <p:cNvCxnSpPr>
            <a:stCxn id="34" idx="2"/>
            <a:endCxn id="16" idx="1"/>
          </p:cNvCxnSpPr>
          <p:nvPr/>
        </p:nvCxnSpPr>
        <p:spPr>
          <a:xfrm rot="16200000" flipH="1">
            <a:off x="7878076" y="1337958"/>
            <a:ext cx="158593" cy="77411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winkelter Verbinder 41"/>
          <p:cNvCxnSpPr>
            <a:endCxn id="15" idx="1"/>
          </p:cNvCxnSpPr>
          <p:nvPr/>
        </p:nvCxnSpPr>
        <p:spPr>
          <a:xfrm>
            <a:off x="7570318" y="1799695"/>
            <a:ext cx="1757779" cy="450874"/>
          </a:xfrm>
          <a:prstGeom prst="bentConnector3">
            <a:avLst>
              <a:gd name="adj1" fmla="val 26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winkelter Verbinder 42"/>
          <p:cNvCxnSpPr>
            <a:endCxn id="17" idx="1"/>
          </p:cNvCxnSpPr>
          <p:nvPr/>
        </p:nvCxnSpPr>
        <p:spPr>
          <a:xfrm>
            <a:off x="7570318" y="2250169"/>
            <a:ext cx="2435986" cy="441977"/>
          </a:xfrm>
          <a:prstGeom prst="bentConnector3">
            <a:avLst>
              <a:gd name="adj1" fmla="val 50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06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01185 -0.0791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395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5BDF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uppieren 57"/>
          <p:cNvGrpSpPr/>
          <p:nvPr/>
        </p:nvGrpSpPr>
        <p:grpSpPr>
          <a:xfrm>
            <a:off x="744361" y="2995841"/>
            <a:ext cx="3191186" cy="2684900"/>
            <a:chOff x="795951" y="2971187"/>
            <a:chExt cx="3191186" cy="2684900"/>
          </a:xfrm>
        </p:grpSpPr>
        <p:sp>
          <p:nvSpPr>
            <p:cNvPr id="59" name="Flussdiagramm: Zusammenführen 58"/>
            <p:cNvSpPr/>
            <p:nvPr/>
          </p:nvSpPr>
          <p:spPr>
            <a:xfrm rot="5400000">
              <a:off x="1049094" y="2718044"/>
              <a:ext cx="2684900" cy="3191186"/>
            </a:xfrm>
            <a:prstGeom prst="flowChartMerg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0" name="Gerader Verbinder 59"/>
            <p:cNvCxnSpPr/>
            <p:nvPr/>
          </p:nvCxnSpPr>
          <p:spPr>
            <a:xfrm flipH="1">
              <a:off x="1237251" y="4120565"/>
              <a:ext cx="8816" cy="3855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r Verbinder 60"/>
            <p:cNvCxnSpPr/>
            <p:nvPr/>
          </p:nvCxnSpPr>
          <p:spPr>
            <a:xfrm>
              <a:off x="1831660" y="3887412"/>
              <a:ext cx="0" cy="8629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r Verbinder 61"/>
            <p:cNvCxnSpPr>
              <a:endCxn id="59" idx="3"/>
            </p:cNvCxnSpPr>
            <p:nvPr/>
          </p:nvCxnSpPr>
          <p:spPr>
            <a:xfrm>
              <a:off x="2391544" y="3630603"/>
              <a:ext cx="0" cy="13542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r Verbinder 62"/>
            <p:cNvCxnSpPr/>
            <p:nvPr/>
          </p:nvCxnSpPr>
          <p:spPr>
            <a:xfrm>
              <a:off x="2932537" y="3409434"/>
              <a:ext cx="747" cy="18012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r Verbinder 63"/>
            <p:cNvCxnSpPr/>
            <p:nvPr/>
          </p:nvCxnSpPr>
          <p:spPr>
            <a:xfrm>
              <a:off x="3447560" y="3222747"/>
              <a:ext cx="16823" cy="22074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r Verbinder 64"/>
            <p:cNvCxnSpPr/>
            <p:nvPr/>
          </p:nvCxnSpPr>
          <p:spPr>
            <a:xfrm flipV="1">
              <a:off x="820052" y="3724298"/>
              <a:ext cx="3158193" cy="583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r Verbinder 65"/>
            <p:cNvCxnSpPr>
              <a:endCxn id="59" idx="0"/>
            </p:cNvCxnSpPr>
            <p:nvPr/>
          </p:nvCxnSpPr>
          <p:spPr>
            <a:xfrm flipV="1">
              <a:off x="820052" y="4313637"/>
              <a:ext cx="3167085" cy="66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r Verbinder 66"/>
            <p:cNvCxnSpPr/>
            <p:nvPr/>
          </p:nvCxnSpPr>
          <p:spPr>
            <a:xfrm>
              <a:off x="795951" y="4317846"/>
              <a:ext cx="3167650" cy="6323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8" name="Grafik 6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97402">
            <a:off x="-42733" y="3938277"/>
            <a:ext cx="809625" cy="781050"/>
          </a:xfrm>
          <a:prstGeom prst="rect">
            <a:avLst/>
          </a:prstGeom>
        </p:spPr>
      </p:pic>
      <p:sp>
        <p:nvSpPr>
          <p:cNvPr id="69" name="Textfeld 68"/>
          <p:cNvSpPr txBox="1"/>
          <p:nvPr/>
        </p:nvSpPr>
        <p:spPr>
          <a:xfrm>
            <a:off x="-38844" y="3429435"/>
            <a:ext cx="127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G</a:t>
            </a:r>
            <a:r>
              <a:rPr lang="de-DE" b="1" dirty="0" smtClean="0"/>
              <a:t>R (DP)</a:t>
            </a:r>
            <a:endParaRPr lang="de-DE" b="1" dirty="0"/>
          </a:p>
        </p:txBody>
      </p:sp>
      <p:sp>
        <p:nvSpPr>
          <p:cNvPr id="70" name="Abgerundetes Rechteck 69"/>
          <p:cNvSpPr/>
          <p:nvPr/>
        </p:nvSpPr>
        <p:spPr>
          <a:xfrm>
            <a:off x="5453712" y="2848643"/>
            <a:ext cx="1133444" cy="51536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FF0000"/>
                </a:solidFill>
              </a:rPr>
              <a:t>qHPR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1" name="Abgerundetes Rechteck 70"/>
          <p:cNvSpPr/>
          <p:nvPr/>
        </p:nvSpPr>
        <p:spPr>
          <a:xfrm>
            <a:off x="4879735" y="5235308"/>
            <a:ext cx="2276020" cy="645295"/>
          </a:xfrm>
          <a:prstGeom prst="round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70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HMC-P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72" name="Abgerundetes Rechteck 71"/>
          <p:cNvSpPr/>
          <p:nvPr/>
        </p:nvSpPr>
        <p:spPr>
          <a:xfrm>
            <a:off x="4592614" y="2851320"/>
            <a:ext cx="696970" cy="5100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DP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73" name="Abgerundetes Rechteck 72"/>
          <p:cNvSpPr/>
          <p:nvPr/>
        </p:nvSpPr>
        <p:spPr>
          <a:xfrm>
            <a:off x="6706232" y="2843963"/>
            <a:ext cx="696970" cy="5100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70C0"/>
                </a:solidFill>
              </a:rPr>
              <a:t>DF</a:t>
            </a:r>
            <a:endParaRPr lang="de-DE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Abgerundetes Rechteck 73"/>
              <p:cNvSpPr/>
              <p:nvPr/>
            </p:nvSpPr>
            <p:spPr>
              <a:xfrm>
                <a:off x="4756649" y="4385647"/>
                <a:ext cx="1083668" cy="50553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𝑯𝑷𝑹</m:t>
                          </m:r>
                        </m:e>
                        <m:sub>
                          <m:r>
                            <a:rPr lang="de-DE" sz="1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de-DE" sz="1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𝑫𝑷</m:t>
                          </m:r>
                        </m:sup>
                      </m:sSubSup>
                    </m:oMath>
                  </m:oMathPara>
                </a14:m>
                <a:endParaRPr lang="de-DE" sz="12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4" name="Abgerundetes Rechteck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649" y="4385647"/>
                <a:ext cx="1083668" cy="50553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Abgerundetes Rechteck 74"/>
              <p:cNvSpPr/>
              <p:nvPr/>
            </p:nvSpPr>
            <p:spPr>
              <a:xfrm>
                <a:off x="6181492" y="4405928"/>
                <a:ext cx="1080913" cy="50553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rgbClr val="0070C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𝑯𝑷𝑹</m:t>
                          </m:r>
                        </m:e>
                        <m:sub>
                          <m:r>
                            <a:rPr lang="de-DE" sz="1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de-DE" sz="1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𝑫𝑭</m:t>
                          </m:r>
                        </m:sup>
                      </m:sSubSup>
                    </m:oMath>
                  </m:oMathPara>
                </a14:m>
                <a:endParaRPr lang="de-DE" sz="1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" name="Abgerundetes Rechteck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492" y="4405928"/>
                <a:ext cx="1080913" cy="50553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0070C0"/>
                </a:solidFill>
                <a:prstDash val="sysDot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uppieren 75"/>
          <p:cNvGrpSpPr/>
          <p:nvPr/>
        </p:nvGrpSpPr>
        <p:grpSpPr>
          <a:xfrm>
            <a:off x="368683" y="1980115"/>
            <a:ext cx="1604921" cy="1310878"/>
            <a:chOff x="4305786" y="1327597"/>
            <a:chExt cx="1604921" cy="1310878"/>
          </a:xfrm>
        </p:grpSpPr>
        <p:grpSp>
          <p:nvGrpSpPr>
            <p:cNvPr id="77" name="Gruppieren 76"/>
            <p:cNvGrpSpPr/>
            <p:nvPr/>
          </p:nvGrpSpPr>
          <p:grpSpPr>
            <a:xfrm>
              <a:off x="4595307" y="1609035"/>
              <a:ext cx="847118" cy="776482"/>
              <a:chOff x="1563666" y="606055"/>
              <a:chExt cx="1057276" cy="996896"/>
            </a:xfrm>
            <a:solidFill>
              <a:schemeClr val="bg1">
                <a:lumMod val="65000"/>
              </a:schemeClr>
            </a:solidFill>
          </p:grpSpPr>
          <p:sp>
            <p:nvSpPr>
              <p:cNvPr id="82" name="Stern mit 4 Zacken 81"/>
              <p:cNvSpPr/>
              <p:nvPr/>
            </p:nvSpPr>
            <p:spPr>
              <a:xfrm rot="2595356">
                <a:off x="1563666" y="622793"/>
                <a:ext cx="1057275" cy="980158"/>
              </a:xfrm>
              <a:prstGeom prst="star4">
                <a:avLst>
                  <a:gd name="adj" fmla="val 15415"/>
                </a:avLst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" name="Stern mit 4 Zacken 82"/>
              <p:cNvSpPr/>
              <p:nvPr/>
            </p:nvSpPr>
            <p:spPr>
              <a:xfrm>
                <a:off x="1563667" y="606055"/>
                <a:ext cx="1057275" cy="980158"/>
              </a:xfrm>
              <a:prstGeom prst="star4">
                <a:avLst>
                  <a:gd name="adj" fmla="val 15415"/>
                </a:avLst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78" name="Textfeld 77"/>
            <p:cNvSpPr txBox="1"/>
            <p:nvPr/>
          </p:nvSpPr>
          <p:spPr>
            <a:xfrm>
              <a:off x="4843529" y="1327597"/>
              <a:ext cx="552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chemeClr val="bg1">
                      <a:lumMod val="65000"/>
                    </a:schemeClr>
                  </a:solidFill>
                </a:rPr>
                <a:t>N</a:t>
              </a:r>
              <a:endParaRPr lang="de-DE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4858457" y="2269143"/>
              <a:ext cx="552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>
                      <a:lumMod val="65000"/>
                    </a:schemeClr>
                  </a:solidFill>
                </a:rPr>
                <a:t>S</a:t>
              </a:r>
            </a:p>
          </p:txBody>
        </p:sp>
        <p:sp>
          <p:nvSpPr>
            <p:cNvPr id="80" name="Textfeld 79"/>
            <p:cNvSpPr txBox="1"/>
            <p:nvPr/>
          </p:nvSpPr>
          <p:spPr>
            <a:xfrm>
              <a:off x="4305786" y="1811953"/>
              <a:ext cx="552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>
                      <a:lumMod val="65000"/>
                    </a:schemeClr>
                  </a:solidFill>
                </a:rPr>
                <a:t>W</a:t>
              </a:r>
            </a:p>
          </p:txBody>
        </p:sp>
        <p:sp>
          <p:nvSpPr>
            <p:cNvPr id="81" name="Textfeld 80"/>
            <p:cNvSpPr txBox="1"/>
            <p:nvPr/>
          </p:nvSpPr>
          <p:spPr>
            <a:xfrm>
              <a:off x="5358036" y="1802245"/>
              <a:ext cx="552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>
                      <a:lumMod val="65000"/>
                    </a:schemeClr>
                  </a:solidFill>
                </a:rPr>
                <a:t>E</a:t>
              </a:r>
            </a:p>
          </p:txBody>
        </p:sp>
      </p:grpSp>
      <p:grpSp>
        <p:nvGrpSpPr>
          <p:cNvPr id="84" name="Gruppieren 83"/>
          <p:cNvGrpSpPr/>
          <p:nvPr/>
        </p:nvGrpSpPr>
        <p:grpSpPr>
          <a:xfrm>
            <a:off x="1546452" y="1608040"/>
            <a:ext cx="2326482" cy="3797286"/>
            <a:chOff x="1546452" y="978120"/>
            <a:chExt cx="2326482" cy="3797286"/>
          </a:xfrm>
        </p:grpSpPr>
        <p:sp>
          <p:nvSpPr>
            <p:cNvPr id="85" name="Textfeld 84"/>
            <p:cNvSpPr txBox="1"/>
            <p:nvPr/>
          </p:nvSpPr>
          <p:spPr>
            <a:xfrm>
              <a:off x="2136974" y="978120"/>
              <a:ext cx="1147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SR (DF)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  <p:grpSp>
          <p:nvGrpSpPr>
            <p:cNvPr id="86" name="Gruppieren 85"/>
            <p:cNvGrpSpPr/>
            <p:nvPr/>
          </p:nvGrpSpPr>
          <p:grpSpPr>
            <a:xfrm>
              <a:off x="1546452" y="1538654"/>
              <a:ext cx="2326482" cy="3236752"/>
              <a:chOff x="1546452" y="1538654"/>
              <a:chExt cx="2326482" cy="3236752"/>
            </a:xfrm>
          </p:grpSpPr>
          <p:sp>
            <p:nvSpPr>
              <p:cNvPr id="87" name="Ellipse 86"/>
              <p:cNvSpPr/>
              <p:nvPr/>
            </p:nvSpPr>
            <p:spPr>
              <a:xfrm>
                <a:off x="1546452" y="2649753"/>
                <a:ext cx="2326482" cy="2125653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88" name="Gerader Verbinder 87"/>
              <p:cNvCxnSpPr>
                <a:stCxn id="87" idx="2"/>
              </p:cNvCxnSpPr>
              <p:nvPr/>
            </p:nvCxnSpPr>
            <p:spPr>
              <a:xfrm flipV="1">
                <a:off x="1546452" y="1538654"/>
                <a:ext cx="1029694" cy="2173926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Gerader Verbinder 88"/>
              <p:cNvCxnSpPr>
                <a:stCxn id="87" idx="6"/>
              </p:cNvCxnSpPr>
              <p:nvPr/>
            </p:nvCxnSpPr>
            <p:spPr>
              <a:xfrm flipH="1" flipV="1">
                <a:off x="2795954" y="1538654"/>
                <a:ext cx="1076980" cy="2173926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1" name="Gruppieren 90"/>
          <p:cNvGrpSpPr/>
          <p:nvPr/>
        </p:nvGrpSpPr>
        <p:grpSpPr>
          <a:xfrm>
            <a:off x="10840369" y="4602954"/>
            <a:ext cx="816084" cy="1043583"/>
            <a:chOff x="10966698" y="3701329"/>
            <a:chExt cx="816084" cy="1043583"/>
          </a:xfrm>
        </p:grpSpPr>
        <p:pic>
          <p:nvPicPr>
            <p:cNvPr id="92" name="Grafik 9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5127882">
              <a:off x="10952410" y="3715617"/>
              <a:ext cx="809625" cy="781050"/>
            </a:xfrm>
            <a:prstGeom prst="rect">
              <a:avLst/>
            </a:prstGeom>
          </p:spPr>
        </p:pic>
        <p:sp>
          <p:nvSpPr>
            <p:cNvPr id="93" name="Gleichschenkliges Dreieck 92"/>
            <p:cNvSpPr/>
            <p:nvPr/>
          </p:nvSpPr>
          <p:spPr>
            <a:xfrm>
              <a:off x="11205394" y="4262561"/>
              <a:ext cx="577388" cy="482351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4" name="Textfeld 93"/>
          <p:cNvSpPr txBox="1"/>
          <p:nvPr/>
        </p:nvSpPr>
        <p:spPr>
          <a:xfrm>
            <a:off x="10786079" y="4216249"/>
            <a:ext cx="1246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G</a:t>
            </a:r>
            <a:r>
              <a:rPr lang="de-DE" b="1" dirty="0" smtClean="0"/>
              <a:t>R (DP)</a:t>
            </a:r>
            <a:endParaRPr lang="de-DE" b="1" dirty="0"/>
          </a:p>
        </p:txBody>
      </p:sp>
      <p:grpSp>
        <p:nvGrpSpPr>
          <p:cNvPr id="95" name="Gruppieren 94"/>
          <p:cNvGrpSpPr/>
          <p:nvPr/>
        </p:nvGrpSpPr>
        <p:grpSpPr>
          <a:xfrm>
            <a:off x="7893363" y="2852253"/>
            <a:ext cx="3118354" cy="2375033"/>
            <a:chOff x="7865138" y="2719928"/>
            <a:chExt cx="3118354" cy="2375033"/>
          </a:xfrm>
        </p:grpSpPr>
        <p:grpSp>
          <p:nvGrpSpPr>
            <p:cNvPr id="96" name="Gruppieren 95"/>
            <p:cNvGrpSpPr/>
            <p:nvPr/>
          </p:nvGrpSpPr>
          <p:grpSpPr>
            <a:xfrm>
              <a:off x="7977856" y="2719928"/>
              <a:ext cx="3005636" cy="2375033"/>
              <a:chOff x="7954628" y="2671124"/>
              <a:chExt cx="3005636" cy="2375033"/>
            </a:xfrm>
          </p:grpSpPr>
          <p:sp>
            <p:nvSpPr>
              <p:cNvPr id="102" name="Gleichschenkliges Dreieck 101"/>
              <p:cNvSpPr/>
              <p:nvPr/>
            </p:nvSpPr>
            <p:spPr>
              <a:xfrm rot="6836913">
                <a:off x="8663714" y="2749606"/>
                <a:ext cx="1828800" cy="2764301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" name="Ellipse 102"/>
              <p:cNvSpPr/>
              <p:nvPr/>
            </p:nvSpPr>
            <p:spPr>
              <a:xfrm rot="1387435">
                <a:off x="8043812" y="2671124"/>
                <a:ext cx="529800" cy="180323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04" name="Gerader Verbinder 103"/>
              <p:cNvCxnSpPr>
                <a:stCxn id="103" idx="0"/>
              </p:cNvCxnSpPr>
              <p:nvPr/>
            </p:nvCxnSpPr>
            <p:spPr>
              <a:xfrm>
                <a:off x="8662796" y="2743562"/>
                <a:ext cx="2195704" cy="19426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r Verbinder 104"/>
              <p:cNvCxnSpPr>
                <a:stCxn id="103" idx="4"/>
              </p:cNvCxnSpPr>
              <p:nvPr/>
            </p:nvCxnSpPr>
            <p:spPr>
              <a:xfrm>
                <a:off x="7954628" y="4401920"/>
                <a:ext cx="2903872" cy="2842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Ellipse 96"/>
            <p:cNvSpPr/>
            <p:nvPr/>
          </p:nvSpPr>
          <p:spPr>
            <a:xfrm rot="1198408">
              <a:off x="8739740" y="3159615"/>
              <a:ext cx="306788" cy="13775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Ellipse 97"/>
            <p:cNvSpPr/>
            <p:nvPr/>
          </p:nvSpPr>
          <p:spPr>
            <a:xfrm rot="1198408">
              <a:off x="9266176" y="3551897"/>
              <a:ext cx="262159" cy="103992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Ellipse 98"/>
            <p:cNvSpPr/>
            <p:nvPr/>
          </p:nvSpPr>
          <p:spPr>
            <a:xfrm rot="1198408">
              <a:off x="9753157" y="3916768"/>
              <a:ext cx="212244" cy="7204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Ellipse 99"/>
            <p:cNvSpPr/>
            <p:nvPr/>
          </p:nvSpPr>
          <p:spPr>
            <a:xfrm rot="1198408">
              <a:off x="10137239" y="4221026"/>
              <a:ext cx="162828" cy="4563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1" name="Gerade Verbindung mit Pfeil 100"/>
            <p:cNvCxnSpPr/>
            <p:nvPr/>
          </p:nvCxnSpPr>
          <p:spPr>
            <a:xfrm flipH="1" flipV="1">
              <a:off x="7865138" y="3433253"/>
              <a:ext cx="3016590" cy="13017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uppieren 121"/>
          <p:cNvGrpSpPr/>
          <p:nvPr/>
        </p:nvGrpSpPr>
        <p:grpSpPr>
          <a:xfrm>
            <a:off x="1879064" y="3359595"/>
            <a:ext cx="8496424" cy="2017863"/>
            <a:chOff x="1879064" y="2729675"/>
            <a:chExt cx="8496424" cy="2017863"/>
          </a:xfrm>
        </p:grpSpPr>
        <p:sp>
          <p:nvSpPr>
            <p:cNvPr id="123" name="Textfeld 122"/>
            <p:cNvSpPr txBox="1"/>
            <p:nvPr/>
          </p:nvSpPr>
          <p:spPr>
            <a:xfrm>
              <a:off x="1879064" y="3171627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/>
                <a:t>H</a:t>
              </a:r>
              <a:r>
                <a:rPr lang="de-DE" sz="1400" b="1" baseline="-25000" dirty="0" smtClean="0"/>
                <a:t>1</a:t>
              </a:r>
              <a:endParaRPr lang="de-DE" sz="1400" b="1" baseline="-25000" dirty="0"/>
            </a:p>
          </p:txBody>
        </p:sp>
        <p:sp>
          <p:nvSpPr>
            <p:cNvPr id="124" name="Textfeld 123"/>
            <p:cNvSpPr txBox="1"/>
            <p:nvPr/>
          </p:nvSpPr>
          <p:spPr>
            <a:xfrm>
              <a:off x="2421796" y="3031297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FF0000"/>
                  </a:solidFill>
                </a:rPr>
                <a:t>H</a:t>
              </a:r>
              <a:r>
                <a:rPr lang="de-DE" sz="1400" b="1" baseline="-25000" dirty="0" smtClean="0">
                  <a:solidFill>
                    <a:srgbClr val="FF0000"/>
                  </a:solidFill>
                </a:rPr>
                <a:t>2</a:t>
              </a:r>
              <a:endParaRPr lang="de-DE" sz="11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25" name="Textfeld 124"/>
            <p:cNvSpPr txBox="1"/>
            <p:nvPr/>
          </p:nvSpPr>
          <p:spPr>
            <a:xfrm>
              <a:off x="2974545" y="3382690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00B050"/>
                  </a:solidFill>
                </a:rPr>
                <a:t>H</a:t>
              </a:r>
              <a:r>
                <a:rPr lang="de-DE" sz="1400" b="1" baseline="-25000" dirty="0" smtClean="0">
                  <a:solidFill>
                    <a:srgbClr val="00B050"/>
                  </a:solidFill>
                </a:rPr>
                <a:t>3</a:t>
              </a:r>
              <a:endParaRPr lang="de-DE" sz="11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26" name="Textfeld 125"/>
            <p:cNvSpPr txBox="1"/>
            <p:nvPr/>
          </p:nvSpPr>
          <p:spPr>
            <a:xfrm>
              <a:off x="1883920" y="3441464"/>
              <a:ext cx="489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/>
                <a:t>H</a:t>
              </a:r>
              <a:r>
                <a:rPr lang="de-DE" sz="1400" b="1" baseline="-25000" dirty="0" smtClean="0"/>
                <a:t>1</a:t>
              </a:r>
              <a:endParaRPr lang="de-DE" sz="1400" b="1" baseline="-25000" dirty="0"/>
            </a:p>
          </p:txBody>
        </p:sp>
        <p:sp>
          <p:nvSpPr>
            <p:cNvPr id="127" name="Textfeld 126"/>
            <p:cNvSpPr txBox="1"/>
            <p:nvPr/>
          </p:nvSpPr>
          <p:spPr>
            <a:xfrm>
              <a:off x="1887341" y="3693137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/>
                <a:t>H</a:t>
              </a:r>
              <a:r>
                <a:rPr lang="de-DE" sz="1400" b="1" baseline="-25000" dirty="0" smtClean="0"/>
                <a:t>1</a:t>
              </a:r>
              <a:endParaRPr lang="de-DE" sz="1100" b="1" baseline="-25000" dirty="0"/>
            </a:p>
          </p:txBody>
        </p:sp>
        <p:sp>
          <p:nvSpPr>
            <p:cNvPr id="128" name="Textfeld 127"/>
            <p:cNvSpPr txBox="1"/>
            <p:nvPr/>
          </p:nvSpPr>
          <p:spPr>
            <a:xfrm>
              <a:off x="1880446" y="3957514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/>
                <a:t>H</a:t>
              </a:r>
              <a:r>
                <a:rPr lang="de-DE" sz="1400" b="1" baseline="-25000" dirty="0" smtClean="0"/>
                <a:t>1</a:t>
              </a:r>
              <a:endParaRPr lang="de-DE" sz="1400" b="1" baseline="-25000" dirty="0"/>
            </a:p>
          </p:txBody>
        </p:sp>
        <p:sp>
          <p:nvSpPr>
            <p:cNvPr id="129" name="Textfeld 128"/>
            <p:cNvSpPr txBox="1"/>
            <p:nvPr/>
          </p:nvSpPr>
          <p:spPr>
            <a:xfrm>
              <a:off x="2429721" y="3409850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FF0000"/>
                  </a:solidFill>
                </a:rPr>
                <a:t>H</a:t>
              </a:r>
              <a:r>
                <a:rPr lang="de-DE" sz="1400" b="1" baseline="-25000" dirty="0" smtClean="0">
                  <a:solidFill>
                    <a:srgbClr val="FF0000"/>
                  </a:solidFill>
                </a:rPr>
                <a:t>2</a:t>
              </a:r>
              <a:endParaRPr lang="de-DE" sz="11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30" name="Textfeld 129"/>
            <p:cNvSpPr txBox="1"/>
            <p:nvPr/>
          </p:nvSpPr>
          <p:spPr>
            <a:xfrm>
              <a:off x="2428391" y="3770080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FF0000"/>
                  </a:solidFill>
                </a:rPr>
                <a:t>H</a:t>
              </a:r>
              <a:r>
                <a:rPr lang="de-DE" sz="1400" b="1" baseline="-25000" dirty="0" smtClean="0">
                  <a:solidFill>
                    <a:srgbClr val="FF0000"/>
                  </a:solidFill>
                </a:rPr>
                <a:t>2</a:t>
              </a:r>
              <a:endParaRPr lang="de-DE" sz="11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31" name="Textfeld 130"/>
            <p:cNvSpPr txBox="1"/>
            <p:nvPr/>
          </p:nvSpPr>
          <p:spPr>
            <a:xfrm>
              <a:off x="2436894" y="4141813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FF0000"/>
                  </a:solidFill>
                </a:rPr>
                <a:t>H</a:t>
              </a:r>
              <a:r>
                <a:rPr lang="de-DE" sz="1400" b="1" baseline="-25000" dirty="0" smtClean="0">
                  <a:solidFill>
                    <a:srgbClr val="FF0000"/>
                  </a:solidFill>
                </a:rPr>
                <a:t>2</a:t>
              </a:r>
              <a:endParaRPr lang="de-DE" sz="11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32" name="Textfeld 131"/>
            <p:cNvSpPr txBox="1"/>
            <p:nvPr/>
          </p:nvSpPr>
          <p:spPr>
            <a:xfrm>
              <a:off x="2960092" y="2865585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00B050"/>
                  </a:solidFill>
                </a:rPr>
                <a:t>H</a:t>
              </a:r>
              <a:r>
                <a:rPr lang="de-DE" sz="1400" b="1" baseline="-25000" dirty="0" smtClean="0">
                  <a:solidFill>
                    <a:srgbClr val="00B050"/>
                  </a:solidFill>
                </a:rPr>
                <a:t>3</a:t>
              </a:r>
              <a:endParaRPr lang="de-DE" sz="11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33" name="Textfeld 132"/>
            <p:cNvSpPr txBox="1"/>
            <p:nvPr/>
          </p:nvSpPr>
          <p:spPr>
            <a:xfrm>
              <a:off x="2971581" y="3817184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00B050"/>
                  </a:solidFill>
                </a:rPr>
                <a:t>H</a:t>
              </a:r>
              <a:r>
                <a:rPr lang="de-DE" sz="1400" b="1" baseline="-25000" dirty="0" smtClean="0">
                  <a:solidFill>
                    <a:srgbClr val="00B050"/>
                  </a:solidFill>
                </a:rPr>
                <a:t>3</a:t>
              </a:r>
              <a:endParaRPr lang="de-DE" sz="11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34" name="Textfeld 133"/>
            <p:cNvSpPr txBox="1"/>
            <p:nvPr/>
          </p:nvSpPr>
          <p:spPr>
            <a:xfrm>
              <a:off x="2973155" y="4305481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00B050"/>
                  </a:solidFill>
                </a:rPr>
                <a:t>H</a:t>
              </a:r>
              <a:r>
                <a:rPr lang="de-DE" sz="1400" b="1" baseline="-25000" dirty="0" smtClean="0">
                  <a:solidFill>
                    <a:srgbClr val="00B050"/>
                  </a:solidFill>
                </a:rPr>
                <a:t>3</a:t>
              </a:r>
              <a:endParaRPr lang="de-DE" sz="11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35" name="Textfeld 134"/>
            <p:cNvSpPr txBox="1"/>
            <p:nvPr/>
          </p:nvSpPr>
          <p:spPr>
            <a:xfrm>
              <a:off x="3481545" y="3318061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00B050"/>
                  </a:solidFill>
                </a:rPr>
                <a:t>H</a:t>
              </a:r>
              <a:r>
                <a:rPr lang="de-DE" sz="1400" b="1" baseline="-25000" dirty="0" smtClean="0">
                  <a:solidFill>
                    <a:srgbClr val="00B050"/>
                  </a:solidFill>
                </a:rPr>
                <a:t>3</a:t>
              </a:r>
              <a:endParaRPr lang="de-DE" sz="11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36" name="Textfeld 135"/>
            <p:cNvSpPr txBox="1"/>
            <p:nvPr/>
          </p:nvSpPr>
          <p:spPr>
            <a:xfrm>
              <a:off x="3462519" y="3833504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00B050"/>
                  </a:solidFill>
                </a:rPr>
                <a:t>H</a:t>
              </a:r>
              <a:r>
                <a:rPr lang="de-DE" sz="1400" b="1" baseline="-25000" dirty="0" smtClean="0">
                  <a:solidFill>
                    <a:srgbClr val="00B050"/>
                  </a:solidFill>
                </a:rPr>
                <a:t>3</a:t>
              </a:r>
              <a:endParaRPr lang="de-DE" sz="11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37" name="Textfeld 136"/>
            <p:cNvSpPr txBox="1"/>
            <p:nvPr/>
          </p:nvSpPr>
          <p:spPr>
            <a:xfrm>
              <a:off x="3481082" y="2729675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00B050"/>
                  </a:solidFill>
                </a:rPr>
                <a:t>H</a:t>
              </a:r>
              <a:r>
                <a:rPr lang="de-DE" sz="1400" b="1" baseline="-25000" dirty="0" smtClean="0">
                  <a:solidFill>
                    <a:srgbClr val="00B050"/>
                  </a:solidFill>
                </a:rPr>
                <a:t>3</a:t>
              </a:r>
              <a:endParaRPr lang="de-DE" sz="11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38" name="Textfeld 137"/>
            <p:cNvSpPr txBox="1"/>
            <p:nvPr/>
          </p:nvSpPr>
          <p:spPr>
            <a:xfrm>
              <a:off x="3507348" y="4439761"/>
              <a:ext cx="5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00B050"/>
                  </a:solidFill>
                </a:rPr>
                <a:t>H</a:t>
              </a:r>
              <a:r>
                <a:rPr lang="de-DE" sz="1400" b="1" baseline="-25000" dirty="0" smtClean="0">
                  <a:solidFill>
                    <a:srgbClr val="00B050"/>
                  </a:solidFill>
                </a:rPr>
                <a:t>3</a:t>
              </a:r>
              <a:endParaRPr lang="de-DE" sz="11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39" name="Textfeld 138"/>
            <p:cNvSpPr txBox="1"/>
            <p:nvPr/>
          </p:nvSpPr>
          <p:spPr>
            <a:xfrm>
              <a:off x="8324554" y="3572190"/>
              <a:ext cx="5382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00B050"/>
                  </a:solidFill>
                </a:rPr>
                <a:t>H</a:t>
              </a:r>
              <a:r>
                <a:rPr lang="de-DE" sz="1600" b="1" baseline="-25000" dirty="0" smtClean="0">
                  <a:solidFill>
                    <a:srgbClr val="00B050"/>
                  </a:solidFill>
                </a:rPr>
                <a:t>3</a:t>
              </a:r>
              <a:endParaRPr lang="de-DE" sz="11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40" name="Textfeld 139"/>
            <p:cNvSpPr txBox="1"/>
            <p:nvPr/>
          </p:nvSpPr>
          <p:spPr>
            <a:xfrm>
              <a:off x="8850103" y="3627428"/>
              <a:ext cx="5382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00B050"/>
                  </a:solidFill>
                </a:rPr>
                <a:t>H</a:t>
              </a:r>
              <a:r>
                <a:rPr lang="de-DE" sz="1600" b="1" baseline="-25000" dirty="0" smtClean="0">
                  <a:solidFill>
                    <a:srgbClr val="00B050"/>
                  </a:solidFill>
                </a:rPr>
                <a:t>3</a:t>
              </a:r>
              <a:endParaRPr lang="de-DE" sz="11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41" name="Textfeld 140"/>
            <p:cNvSpPr txBox="1"/>
            <p:nvPr/>
          </p:nvSpPr>
          <p:spPr>
            <a:xfrm>
              <a:off x="9390139" y="3747595"/>
              <a:ext cx="5382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FF0000"/>
                  </a:solidFill>
                </a:rPr>
                <a:t>H</a:t>
              </a:r>
              <a:r>
                <a:rPr lang="de-DE" sz="1600" b="1" baseline="-25000" dirty="0" smtClean="0">
                  <a:solidFill>
                    <a:srgbClr val="FF0000"/>
                  </a:solidFill>
                </a:rPr>
                <a:t>2</a:t>
              </a:r>
              <a:endParaRPr lang="de-DE" sz="11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42" name="Textfeld 141"/>
            <p:cNvSpPr txBox="1"/>
            <p:nvPr/>
          </p:nvSpPr>
          <p:spPr>
            <a:xfrm>
              <a:off x="9885896" y="3853552"/>
              <a:ext cx="4895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/>
                <a:t>H</a:t>
              </a:r>
              <a:r>
                <a:rPr lang="de-DE" sz="1600" b="1" baseline="-25000" dirty="0" smtClean="0"/>
                <a:t>1</a:t>
              </a:r>
              <a:endParaRPr lang="de-DE" sz="1100" b="1" baseline="-25000" dirty="0"/>
            </a:p>
          </p:txBody>
        </p:sp>
      </p:grpSp>
      <p:sp>
        <p:nvSpPr>
          <p:cNvPr id="143" name="Geschweifte Klammer links 142"/>
          <p:cNvSpPr/>
          <p:nvPr/>
        </p:nvSpPr>
        <p:spPr>
          <a:xfrm>
            <a:off x="7631010" y="2723322"/>
            <a:ext cx="364717" cy="2121475"/>
          </a:xfrm>
          <a:prstGeom prst="leftBrace">
            <a:avLst>
              <a:gd name="adj1" fmla="val 59317"/>
              <a:gd name="adj2" fmla="val 18142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4" name="Geschweifte Klammer links 143"/>
          <p:cNvSpPr/>
          <p:nvPr/>
        </p:nvSpPr>
        <p:spPr>
          <a:xfrm rot="10800000">
            <a:off x="4015065" y="2916167"/>
            <a:ext cx="364717" cy="2719543"/>
          </a:xfrm>
          <a:prstGeom prst="leftBrace">
            <a:avLst>
              <a:gd name="adj1" fmla="val 59317"/>
              <a:gd name="adj2" fmla="val 9331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5" name="Gewinkelter Verbinder 144"/>
          <p:cNvCxnSpPr>
            <a:stCxn id="72" idx="2"/>
            <a:endCxn id="71" idx="1"/>
          </p:cNvCxnSpPr>
          <p:nvPr/>
        </p:nvCxnSpPr>
        <p:spPr>
          <a:xfrm rot="5400000">
            <a:off x="3812106" y="4428962"/>
            <a:ext cx="2196623" cy="61364"/>
          </a:xfrm>
          <a:prstGeom prst="bentConnector4">
            <a:avLst>
              <a:gd name="adj1" fmla="val 42656"/>
              <a:gd name="adj2" fmla="val 47253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Gewinkelter Verbinder 145"/>
          <p:cNvCxnSpPr>
            <a:stCxn id="73" idx="2"/>
            <a:endCxn id="71" idx="3"/>
          </p:cNvCxnSpPr>
          <p:nvPr/>
        </p:nvCxnSpPr>
        <p:spPr>
          <a:xfrm rot="16200000" flipH="1">
            <a:off x="6003246" y="4405447"/>
            <a:ext cx="2203980" cy="101038"/>
          </a:xfrm>
          <a:prstGeom prst="bentConnector4">
            <a:avLst>
              <a:gd name="adj1" fmla="val 42680"/>
              <a:gd name="adj2" fmla="val 339877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Gerade Verbindung mit Pfeil 146"/>
          <p:cNvCxnSpPr>
            <a:stCxn id="70" idx="2"/>
            <a:endCxn id="71" idx="0"/>
          </p:cNvCxnSpPr>
          <p:nvPr/>
        </p:nvCxnSpPr>
        <p:spPr>
          <a:xfrm flipH="1">
            <a:off x="6017745" y="3364008"/>
            <a:ext cx="2689" cy="18713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Gerade Verbindung mit Pfeil 149"/>
          <p:cNvCxnSpPr/>
          <p:nvPr/>
        </p:nvCxnSpPr>
        <p:spPr>
          <a:xfrm flipV="1">
            <a:off x="5453712" y="4911464"/>
            <a:ext cx="0" cy="32384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Gerade Verbindung mit Pfeil 150"/>
          <p:cNvCxnSpPr/>
          <p:nvPr/>
        </p:nvCxnSpPr>
        <p:spPr>
          <a:xfrm flipV="1">
            <a:off x="6706232" y="4910043"/>
            <a:ext cx="0" cy="323844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uppieren 151"/>
          <p:cNvGrpSpPr/>
          <p:nvPr/>
        </p:nvGrpSpPr>
        <p:grpSpPr>
          <a:xfrm>
            <a:off x="10583212" y="1965786"/>
            <a:ext cx="1368807" cy="1258583"/>
            <a:chOff x="10663946" y="1176132"/>
            <a:chExt cx="1368807" cy="1258583"/>
          </a:xfrm>
        </p:grpSpPr>
        <p:grpSp>
          <p:nvGrpSpPr>
            <p:cNvPr id="153" name="Gruppieren 152"/>
            <p:cNvGrpSpPr/>
            <p:nvPr/>
          </p:nvGrpSpPr>
          <p:grpSpPr>
            <a:xfrm>
              <a:off x="10944562" y="1535375"/>
              <a:ext cx="816560" cy="819833"/>
              <a:chOff x="6238157" y="5773129"/>
              <a:chExt cx="816560" cy="819833"/>
            </a:xfrm>
          </p:grpSpPr>
          <p:sp>
            <p:nvSpPr>
              <p:cNvPr id="156" name="Pfeil nach rechts 155"/>
              <p:cNvSpPr/>
              <p:nvPr/>
            </p:nvSpPr>
            <p:spPr>
              <a:xfrm rot="16200000">
                <a:off x="6566360" y="6044202"/>
                <a:ext cx="759430" cy="217284"/>
              </a:xfrm>
              <a:prstGeom prst="rightArrow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7" name="Pfeil nach rechts 156"/>
              <p:cNvSpPr/>
              <p:nvPr/>
            </p:nvSpPr>
            <p:spPr>
              <a:xfrm rot="10800000">
                <a:off x="6238157" y="6375678"/>
                <a:ext cx="759430" cy="217284"/>
              </a:xfrm>
              <a:prstGeom prst="rightArrow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54" name="Textfeld 153"/>
            <p:cNvSpPr txBox="1"/>
            <p:nvPr/>
          </p:nvSpPr>
          <p:spPr>
            <a:xfrm>
              <a:off x="10663946" y="1973050"/>
              <a:ext cx="5526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chemeClr val="bg1">
                      <a:lumMod val="65000"/>
                    </a:schemeClr>
                  </a:solidFill>
                </a:rPr>
                <a:t>x</a:t>
              </a:r>
              <a:endParaRPr lang="de-DE" sz="2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5" name="Textfeld 154"/>
            <p:cNvSpPr txBox="1"/>
            <p:nvPr/>
          </p:nvSpPr>
          <p:spPr>
            <a:xfrm>
              <a:off x="11480082" y="1176132"/>
              <a:ext cx="5526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chemeClr val="bg1">
                      <a:lumMod val="65000"/>
                    </a:schemeClr>
                  </a:solidFill>
                </a:rPr>
                <a:t>z</a:t>
              </a:r>
            </a:p>
          </p:txBody>
        </p:sp>
      </p:grpSp>
      <p:sp>
        <p:nvSpPr>
          <p:cNvPr id="159" name="Textfeld 158"/>
          <p:cNvSpPr txBox="1"/>
          <p:nvPr/>
        </p:nvSpPr>
        <p:spPr>
          <a:xfrm>
            <a:off x="5188951" y="1684370"/>
            <a:ext cx="2734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Samples</a:t>
            </a:r>
            <a:r>
              <a:rPr lang="de-DE" dirty="0"/>
              <a:t> </a:t>
            </a:r>
            <a:r>
              <a:rPr lang="de-DE" b="1" dirty="0" err="1"/>
              <a:t>X</a:t>
            </a:r>
            <a:r>
              <a:rPr lang="de-DE" baseline="-25000" dirty="0" err="1"/>
              <a:t>i</a:t>
            </a:r>
            <a:r>
              <a:rPr lang="de-DE" dirty="0"/>
              <a:t>, </a:t>
            </a:r>
            <a:r>
              <a:rPr lang="de-DE" dirty="0" smtClean="0"/>
              <a:t>i&gt;10</a:t>
            </a:r>
            <a:r>
              <a:rPr lang="de-DE" baseline="30000" dirty="0" smtClean="0"/>
              <a:t>6</a:t>
            </a:r>
            <a:endParaRPr lang="de-DE" dirty="0" smtClean="0"/>
          </a:p>
          <a:p>
            <a:r>
              <a:rPr lang="de-DE" dirty="0" smtClean="0"/>
              <a:t>Train </a:t>
            </a:r>
            <a:r>
              <a:rPr lang="de-DE" dirty="0" err="1" smtClean="0"/>
              <a:t>size</a:t>
            </a:r>
            <a:r>
              <a:rPr lang="de-DE" dirty="0" smtClean="0"/>
              <a:t>: 80%</a:t>
            </a:r>
          </a:p>
          <a:p>
            <a:r>
              <a:rPr lang="de-DE" dirty="0" smtClean="0"/>
              <a:t>Test </a:t>
            </a:r>
            <a:r>
              <a:rPr lang="de-DE" dirty="0" err="1"/>
              <a:t>size</a:t>
            </a:r>
            <a:r>
              <a:rPr lang="de-DE" dirty="0"/>
              <a:t>: </a:t>
            </a:r>
            <a:r>
              <a:rPr lang="de-DE" dirty="0" smtClean="0"/>
              <a:t>  20</a:t>
            </a:r>
            <a:r>
              <a:rPr lang="de-DE" dirty="0"/>
              <a:t>%</a:t>
            </a:r>
          </a:p>
          <a:p>
            <a:endParaRPr lang="de-DE" dirty="0"/>
          </a:p>
        </p:txBody>
      </p:sp>
      <p:grpSp>
        <p:nvGrpSpPr>
          <p:cNvPr id="162" name="Gruppieren 161"/>
          <p:cNvGrpSpPr/>
          <p:nvPr/>
        </p:nvGrpSpPr>
        <p:grpSpPr>
          <a:xfrm>
            <a:off x="5020355" y="3429435"/>
            <a:ext cx="1974716" cy="916267"/>
            <a:chOff x="5050835" y="3429435"/>
            <a:chExt cx="1974716" cy="916267"/>
          </a:xfrm>
        </p:grpSpPr>
        <p:cxnSp>
          <p:nvCxnSpPr>
            <p:cNvPr id="148" name="Gerade Verbindung mit Pfeil 147"/>
            <p:cNvCxnSpPr/>
            <p:nvPr/>
          </p:nvCxnSpPr>
          <p:spPr>
            <a:xfrm>
              <a:off x="5585988" y="3429435"/>
              <a:ext cx="9054" cy="899367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Gerade Verbindung mit Pfeil 148"/>
            <p:cNvCxnSpPr/>
            <p:nvPr/>
          </p:nvCxnSpPr>
          <p:spPr>
            <a:xfrm>
              <a:off x="6426332" y="3446335"/>
              <a:ext cx="9054" cy="899367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Abgerundetes Rechteck 160"/>
            <p:cNvSpPr/>
            <p:nvPr/>
          </p:nvSpPr>
          <p:spPr>
            <a:xfrm>
              <a:off x="5050835" y="3698101"/>
              <a:ext cx="1974716" cy="34648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rgbClr val="FFC000"/>
                  </a:solidFill>
                </a:rPr>
                <a:t>Validation</a:t>
              </a:r>
              <a:endParaRPr lang="de-DE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8118005" y="1433704"/>
            <a:ext cx="2197808" cy="4077814"/>
            <a:chOff x="8118005" y="1433704"/>
            <a:chExt cx="2197808" cy="4077814"/>
          </a:xfrm>
        </p:grpSpPr>
        <p:grpSp>
          <p:nvGrpSpPr>
            <p:cNvPr id="106" name="Gruppieren 105"/>
            <p:cNvGrpSpPr/>
            <p:nvPr/>
          </p:nvGrpSpPr>
          <p:grpSpPr>
            <a:xfrm>
              <a:off x="8118005" y="1530799"/>
              <a:ext cx="2197808" cy="3980719"/>
              <a:chOff x="8118005" y="900879"/>
              <a:chExt cx="2197808" cy="3980719"/>
            </a:xfrm>
          </p:grpSpPr>
          <p:sp>
            <p:nvSpPr>
              <p:cNvPr id="108" name="Textfeld 107"/>
              <p:cNvSpPr txBox="1"/>
              <p:nvPr/>
            </p:nvSpPr>
            <p:spPr>
              <a:xfrm>
                <a:off x="8674645" y="900879"/>
                <a:ext cx="11477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0070C0"/>
                    </a:solidFill>
                  </a:rPr>
                  <a:t>SR (DF)</a:t>
                </a:r>
                <a:endParaRPr lang="de-DE" b="1" dirty="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109" name="Gruppieren 108"/>
              <p:cNvGrpSpPr/>
              <p:nvPr/>
            </p:nvGrpSpPr>
            <p:grpSpPr>
              <a:xfrm>
                <a:off x="8118005" y="1727461"/>
                <a:ext cx="2197808" cy="3154137"/>
                <a:chOff x="9980742" y="69587"/>
                <a:chExt cx="2197808" cy="3154137"/>
              </a:xfrm>
            </p:grpSpPr>
            <p:cxnSp>
              <p:nvCxnSpPr>
                <p:cNvPr id="110" name="Gerader Verbinder 109"/>
                <p:cNvCxnSpPr/>
                <p:nvPr/>
              </p:nvCxnSpPr>
              <p:spPr>
                <a:xfrm>
                  <a:off x="11230894" y="69587"/>
                  <a:ext cx="945552" cy="602716"/>
                </a:xfrm>
                <a:prstGeom prst="line">
                  <a:avLst/>
                </a:prstGeom>
                <a:ln w="19050">
                  <a:solidFill>
                    <a:srgbClr val="0070C0">
                      <a:alpha val="5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Gerader Verbinder 110"/>
                <p:cNvCxnSpPr/>
                <p:nvPr/>
              </p:nvCxnSpPr>
              <p:spPr>
                <a:xfrm flipH="1">
                  <a:off x="9984459" y="71049"/>
                  <a:ext cx="897269" cy="599033"/>
                </a:xfrm>
                <a:prstGeom prst="line">
                  <a:avLst/>
                </a:prstGeom>
                <a:ln w="19050">
                  <a:solidFill>
                    <a:srgbClr val="0070C0">
                      <a:alpha val="5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" name="Flussdiagramm: Magnetplattenspeicher 111"/>
                <p:cNvSpPr/>
                <p:nvPr/>
              </p:nvSpPr>
              <p:spPr>
                <a:xfrm>
                  <a:off x="9980742" y="644996"/>
                  <a:ext cx="2195704" cy="191195"/>
                </a:xfrm>
                <a:prstGeom prst="flowChartMagneticDisk">
                  <a:avLst/>
                </a:prstGeom>
                <a:solidFill>
                  <a:schemeClr val="accent2">
                    <a:lumMod val="20000"/>
                    <a:lumOff val="80000"/>
                    <a:alpha val="50000"/>
                  </a:schemeClr>
                </a:solidFill>
                <a:ln w="19050">
                  <a:solidFill>
                    <a:srgbClr val="0070C0">
                      <a:alpha val="5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3" name="Flussdiagramm: Magnetplattenspeicher 112"/>
                <p:cNvSpPr/>
                <p:nvPr/>
              </p:nvSpPr>
              <p:spPr>
                <a:xfrm>
                  <a:off x="9980742" y="952549"/>
                  <a:ext cx="2195704" cy="191195"/>
                </a:xfrm>
                <a:prstGeom prst="flowChartMagneticDisk">
                  <a:avLst/>
                </a:prstGeom>
                <a:solidFill>
                  <a:schemeClr val="accent2">
                    <a:lumMod val="20000"/>
                    <a:lumOff val="80000"/>
                    <a:alpha val="50000"/>
                  </a:schemeClr>
                </a:solidFill>
                <a:ln w="19050">
                  <a:solidFill>
                    <a:srgbClr val="0070C0">
                      <a:alpha val="5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4" name="Flussdiagramm: Magnetplattenspeicher 113"/>
                <p:cNvSpPr/>
                <p:nvPr/>
              </p:nvSpPr>
              <p:spPr>
                <a:xfrm>
                  <a:off x="9980742" y="1219949"/>
                  <a:ext cx="2195704" cy="191195"/>
                </a:xfrm>
                <a:prstGeom prst="flowChartMagneticDisk">
                  <a:avLst/>
                </a:prstGeom>
                <a:solidFill>
                  <a:schemeClr val="accent2">
                    <a:lumMod val="20000"/>
                    <a:lumOff val="80000"/>
                    <a:alpha val="50000"/>
                  </a:schemeClr>
                </a:solidFill>
                <a:ln w="19050">
                  <a:solidFill>
                    <a:srgbClr val="0070C0">
                      <a:alpha val="5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5" name="Flussdiagramm: Magnetplattenspeicher 114"/>
                <p:cNvSpPr/>
                <p:nvPr/>
              </p:nvSpPr>
              <p:spPr>
                <a:xfrm>
                  <a:off x="9980742" y="1462534"/>
                  <a:ext cx="2195704" cy="191195"/>
                </a:xfrm>
                <a:prstGeom prst="flowChartMagneticDisk">
                  <a:avLst/>
                </a:prstGeom>
                <a:solidFill>
                  <a:schemeClr val="accent2">
                    <a:lumMod val="20000"/>
                    <a:lumOff val="80000"/>
                    <a:alpha val="50000"/>
                  </a:schemeClr>
                </a:solidFill>
                <a:ln w="19050">
                  <a:solidFill>
                    <a:srgbClr val="0070C0">
                      <a:alpha val="5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6" name="Flussdiagramm: Magnetplattenspeicher 115"/>
                <p:cNvSpPr/>
                <p:nvPr/>
              </p:nvSpPr>
              <p:spPr>
                <a:xfrm>
                  <a:off x="9981521" y="1734209"/>
                  <a:ext cx="2195704" cy="191195"/>
                </a:xfrm>
                <a:prstGeom prst="flowChartMagneticDisk">
                  <a:avLst/>
                </a:prstGeom>
                <a:solidFill>
                  <a:schemeClr val="accent2">
                    <a:lumMod val="20000"/>
                    <a:lumOff val="80000"/>
                    <a:alpha val="50000"/>
                  </a:schemeClr>
                </a:solidFill>
                <a:ln w="19050">
                  <a:solidFill>
                    <a:srgbClr val="0070C0">
                      <a:alpha val="5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7" name="Flussdiagramm: Magnetplattenspeicher 116"/>
                <p:cNvSpPr/>
                <p:nvPr/>
              </p:nvSpPr>
              <p:spPr>
                <a:xfrm>
                  <a:off x="9982067" y="1978598"/>
                  <a:ext cx="2195704" cy="191195"/>
                </a:xfrm>
                <a:prstGeom prst="flowChartMagneticDisk">
                  <a:avLst/>
                </a:prstGeom>
                <a:solidFill>
                  <a:schemeClr val="accent2">
                    <a:lumMod val="20000"/>
                    <a:lumOff val="80000"/>
                    <a:alpha val="50000"/>
                  </a:schemeClr>
                </a:solidFill>
                <a:ln w="19050">
                  <a:solidFill>
                    <a:srgbClr val="0070C0">
                      <a:alpha val="5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8" name="Flussdiagramm: Magnetplattenspeicher 117"/>
                <p:cNvSpPr/>
                <p:nvPr/>
              </p:nvSpPr>
              <p:spPr>
                <a:xfrm>
                  <a:off x="9982067" y="2249939"/>
                  <a:ext cx="2195704" cy="191195"/>
                </a:xfrm>
                <a:prstGeom prst="flowChartMagneticDisk">
                  <a:avLst/>
                </a:prstGeom>
                <a:solidFill>
                  <a:schemeClr val="accent2">
                    <a:lumMod val="20000"/>
                    <a:lumOff val="80000"/>
                    <a:alpha val="50000"/>
                  </a:schemeClr>
                </a:solidFill>
                <a:ln w="19050">
                  <a:solidFill>
                    <a:srgbClr val="0070C0">
                      <a:alpha val="5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9" name="Flussdiagramm: Magnetplattenspeicher 118"/>
                <p:cNvSpPr/>
                <p:nvPr/>
              </p:nvSpPr>
              <p:spPr>
                <a:xfrm>
                  <a:off x="9980742" y="2518506"/>
                  <a:ext cx="2195704" cy="191195"/>
                </a:xfrm>
                <a:prstGeom prst="flowChartMagneticDisk">
                  <a:avLst/>
                </a:prstGeom>
                <a:solidFill>
                  <a:schemeClr val="accent2">
                    <a:lumMod val="20000"/>
                    <a:lumOff val="80000"/>
                    <a:alpha val="50000"/>
                  </a:schemeClr>
                </a:solidFill>
                <a:ln w="19050">
                  <a:solidFill>
                    <a:srgbClr val="0070C0">
                      <a:alpha val="5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0" name="Flussdiagramm: Magnetplattenspeicher 119"/>
                <p:cNvSpPr/>
                <p:nvPr/>
              </p:nvSpPr>
              <p:spPr>
                <a:xfrm>
                  <a:off x="9982067" y="2761746"/>
                  <a:ext cx="2195704" cy="191195"/>
                </a:xfrm>
                <a:prstGeom prst="flowChartMagneticDisk">
                  <a:avLst/>
                </a:prstGeom>
                <a:solidFill>
                  <a:schemeClr val="accent2">
                    <a:lumMod val="20000"/>
                    <a:lumOff val="80000"/>
                    <a:alpha val="50000"/>
                  </a:schemeClr>
                </a:solidFill>
                <a:ln w="19050">
                  <a:solidFill>
                    <a:srgbClr val="0070C0">
                      <a:alpha val="5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1" name="Flussdiagramm: Magnetplattenspeicher 120"/>
                <p:cNvSpPr/>
                <p:nvPr/>
              </p:nvSpPr>
              <p:spPr>
                <a:xfrm>
                  <a:off x="9982846" y="3032529"/>
                  <a:ext cx="2195704" cy="191195"/>
                </a:xfrm>
                <a:prstGeom prst="flowChartMagneticDisk">
                  <a:avLst/>
                </a:prstGeom>
                <a:solidFill>
                  <a:schemeClr val="accent2">
                    <a:lumMod val="20000"/>
                    <a:lumOff val="80000"/>
                    <a:alpha val="50000"/>
                  </a:schemeClr>
                </a:solidFill>
                <a:ln w="19050">
                  <a:solidFill>
                    <a:srgbClr val="0070C0">
                      <a:alpha val="55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pic>
          <p:nvPicPr>
            <p:cNvPr id="167" name="Grafik 166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8868726">
              <a:off x="8514109" y="1487984"/>
              <a:ext cx="1351305" cy="1242746"/>
            </a:xfrm>
            <a:prstGeom prst="rect">
              <a:avLst/>
            </a:prstGeom>
          </p:spPr>
        </p:pic>
      </p:grpSp>
      <p:cxnSp>
        <p:nvCxnSpPr>
          <p:cNvPr id="4" name="Gerader Verbinder 3"/>
          <p:cNvCxnSpPr/>
          <p:nvPr/>
        </p:nvCxnSpPr>
        <p:spPr>
          <a:xfrm>
            <a:off x="4720971" y="2971644"/>
            <a:ext cx="3980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Gerader Verbinder 157"/>
          <p:cNvCxnSpPr/>
          <p:nvPr/>
        </p:nvCxnSpPr>
        <p:spPr>
          <a:xfrm>
            <a:off x="6860212" y="2966000"/>
            <a:ext cx="39804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winkelter Verbinder 6"/>
          <p:cNvCxnSpPr/>
          <p:nvPr/>
        </p:nvCxnSpPr>
        <p:spPr>
          <a:xfrm rot="16200000" flipH="1">
            <a:off x="6063406" y="4405447"/>
            <a:ext cx="2203980" cy="101038"/>
          </a:xfrm>
          <a:prstGeom prst="bentConnector4">
            <a:avLst>
              <a:gd name="adj1" fmla="val 37767"/>
              <a:gd name="adj2" fmla="val 428261"/>
            </a:avLst>
          </a:prstGeom>
          <a:ln w="381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r Verbinder 16"/>
          <p:cNvCxnSpPr/>
          <p:nvPr/>
        </p:nvCxnSpPr>
        <p:spPr>
          <a:xfrm rot="5400000">
            <a:off x="3763978" y="4428962"/>
            <a:ext cx="2196623" cy="61364"/>
          </a:xfrm>
          <a:prstGeom prst="bentConnector4">
            <a:avLst>
              <a:gd name="adj1" fmla="val 36083"/>
              <a:gd name="adj2" fmla="val 727420"/>
            </a:avLst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 flipV="1">
            <a:off x="4720971" y="2147589"/>
            <a:ext cx="451792" cy="8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Gerader Verbinder 159"/>
          <p:cNvCxnSpPr/>
          <p:nvPr/>
        </p:nvCxnSpPr>
        <p:spPr>
          <a:xfrm flipV="1">
            <a:off x="4729065" y="2433785"/>
            <a:ext cx="451792" cy="82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itel 1"/>
          <p:cNvSpPr txBox="1">
            <a:spLocks/>
          </p:cNvSpPr>
          <p:nvPr/>
        </p:nvSpPr>
        <p:spPr>
          <a:xfrm>
            <a:off x="306677" y="367200"/>
            <a:ext cx="11639120" cy="5188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smtClean="0"/>
              <a:t>Validation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HPRs</a:t>
            </a:r>
            <a:r>
              <a:rPr lang="de-DE" baseline="30000" dirty="0" err="1" smtClean="0"/>
              <a:t>DP</a:t>
            </a:r>
            <a:r>
              <a:rPr lang="de-DE" baseline="30000" dirty="0" smtClean="0"/>
              <a:t>/DF</a:t>
            </a:r>
            <a:endParaRPr lang="de-DE" baseline="30000" dirty="0"/>
          </a:p>
        </p:txBody>
      </p:sp>
      <p:pic>
        <p:nvPicPr>
          <p:cNvPr id="163" name="Grafik 16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3817" y="1718368"/>
            <a:ext cx="1751259" cy="78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5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k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81"/>
          <a:stretch/>
        </p:blipFill>
        <p:spPr>
          <a:xfrm>
            <a:off x="5095856" y="0"/>
            <a:ext cx="7091174" cy="6605337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30" b="75032"/>
          <a:stretch/>
        </p:blipFill>
        <p:spPr>
          <a:xfrm>
            <a:off x="5095855" y="7112"/>
            <a:ext cx="2380513" cy="221319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53" r="34158"/>
          <a:stretch/>
        </p:blipFill>
        <p:spPr>
          <a:xfrm>
            <a:off x="246314" y="4391431"/>
            <a:ext cx="4668952" cy="22555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Validation </a:t>
            </a:r>
            <a:r>
              <a:rPr lang="de-DE" dirty="0" err="1" smtClean="0"/>
              <a:t>of</a:t>
            </a:r>
            <a:r>
              <a:rPr lang="de-DE" dirty="0" smtClean="0"/>
              <a:t> HPR</a:t>
            </a:r>
            <a:r>
              <a:rPr lang="de-DE" baseline="30000" dirty="0" smtClean="0"/>
              <a:t>DP/DF</a:t>
            </a:r>
            <a:endParaRPr lang="de-DE" baseline="30000" dirty="0"/>
          </a:p>
        </p:txBody>
      </p:sp>
      <p:sp>
        <p:nvSpPr>
          <p:cNvPr id="23" name="Pfeil nach rechts 22"/>
          <p:cNvSpPr/>
          <p:nvPr/>
        </p:nvSpPr>
        <p:spPr>
          <a:xfrm rot="2367307">
            <a:off x="355106" y="2594185"/>
            <a:ext cx="328474" cy="363984"/>
          </a:xfrm>
          <a:prstGeom prst="rightArrow">
            <a:avLst/>
          </a:prstGeom>
          <a:solidFill>
            <a:srgbClr val="00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rechts 23"/>
          <p:cNvSpPr/>
          <p:nvPr/>
        </p:nvSpPr>
        <p:spPr>
          <a:xfrm rot="2131750">
            <a:off x="355106" y="3311062"/>
            <a:ext cx="328474" cy="363984"/>
          </a:xfrm>
          <a:prstGeom prst="rightArrow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949553" y="2620818"/>
            <a:ext cx="257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00FF00"/>
                </a:solidFill>
              </a:rPr>
              <a:t>Overestimation</a:t>
            </a:r>
            <a:endParaRPr lang="de-DE" b="1" dirty="0" smtClean="0">
              <a:solidFill>
                <a:srgbClr val="00FF00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986544" y="3327120"/>
            <a:ext cx="223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FFC000"/>
                </a:solidFill>
              </a:rPr>
              <a:t>Underestimation</a:t>
            </a:r>
            <a:endParaRPr lang="de-DE" b="1" dirty="0">
              <a:solidFill>
                <a:srgbClr val="FFC000"/>
              </a:solidFill>
            </a:endParaRPr>
          </a:p>
        </p:txBody>
      </p:sp>
      <p:sp>
        <p:nvSpPr>
          <p:cNvPr id="29" name="Pfeil nach rechts 28"/>
          <p:cNvSpPr/>
          <p:nvPr/>
        </p:nvSpPr>
        <p:spPr>
          <a:xfrm rot="2621464">
            <a:off x="2013532" y="5325381"/>
            <a:ext cx="328474" cy="363984"/>
          </a:xfrm>
          <a:prstGeom prst="rightArrow">
            <a:avLst/>
          </a:prstGeom>
          <a:solidFill>
            <a:srgbClr val="00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Pfeil nach rechts 35"/>
          <p:cNvSpPr/>
          <p:nvPr/>
        </p:nvSpPr>
        <p:spPr>
          <a:xfrm rot="2367593">
            <a:off x="11599737" y="4817835"/>
            <a:ext cx="328474" cy="363984"/>
          </a:xfrm>
          <a:prstGeom prst="rightArrow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Pfeil nach rechts 41"/>
          <p:cNvSpPr/>
          <p:nvPr/>
        </p:nvSpPr>
        <p:spPr>
          <a:xfrm rot="2552338">
            <a:off x="4316379" y="5325381"/>
            <a:ext cx="328474" cy="363984"/>
          </a:xfrm>
          <a:prstGeom prst="rightArrow">
            <a:avLst/>
          </a:prstGeom>
          <a:solidFill>
            <a:srgbClr val="00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Pfeil nach rechts 42"/>
          <p:cNvSpPr/>
          <p:nvPr/>
        </p:nvSpPr>
        <p:spPr>
          <a:xfrm rot="2666051">
            <a:off x="9003197" y="3026416"/>
            <a:ext cx="328474" cy="363984"/>
          </a:xfrm>
          <a:prstGeom prst="rightArrow">
            <a:avLst/>
          </a:prstGeom>
          <a:solidFill>
            <a:srgbClr val="00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Pfeil nach rechts 43"/>
          <p:cNvSpPr/>
          <p:nvPr/>
        </p:nvSpPr>
        <p:spPr>
          <a:xfrm rot="2713445">
            <a:off x="6912792" y="4923794"/>
            <a:ext cx="328474" cy="363984"/>
          </a:xfrm>
          <a:prstGeom prst="rightArrow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Pfeil nach rechts 44"/>
          <p:cNvSpPr/>
          <p:nvPr/>
        </p:nvSpPr>
        <p:spPr>
          <a:xfrm rot="2639727">
            <a:off x="6769930" y="3041028"/>
            <a:ext cx="328474" cy="363984"/>
          </a:xfrm>
          <a:prstGeom prst="rightArrow">
            <a:avLst/>
          </a:prstGeom>
          <a:solidFill>
            <a:srgbClr val="00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Pfeil nach rechts 45"/>
          <p:cNvSpPr/>
          <p:nvPr/>
        </p:nvSpPr>
        <p:spPr>
          <a:xfrm rot="2522995">
            <a:off x="11491767" y="3165557"/>
            <a:ext cx="328474" cy="363984"/>
          </a:xfrm>
          <a:prstGeom prst="rightArrow">
            <a:avLst/>
          </a:prstGeom>
          <a:solidFill>
            <a:srgbClr val="00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Pfeil nach rechts 46"/>
          <p:cNvSpPr/>
          <p:nvPr/>
        </p:nvSpPr>
        <p:spPr>
          <a:xfrm rot="2715158">
            <a:off x="11698341" y="770031"/>
            <a:ext cx="328474" cy="363984"/>
          </a:xfrm>
          <a:prstGeom prst="rightArrow">
            <a:avLst/>
          </a:prstGeom>
          <a:solidFill>
            <a:srgbClr val="00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1166" y="1726230"/>
            <a:ext cx="2734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Test </a:t>
            </a:r>
            <a:r>
              <a:rPr lang="de-DE" b="1" dirty="0" err="1" smtClean="0"/>
              <a:t>size</a:t>
            </a:r>
            <a:r>
              <a:rPr lang="de-DE" b="1" dirty="0" smtClean="0"/>
              <a:t>: 20</a:t>
            </a:r>
            <a:r>
              <a:rPr lang="de-DE" b="1" dirty="0"/>
              <a:t>%</a:t>
            </a:r>
            <a:endParaRPr lang="de-DE" b="1" dirty="0" smtClean="0"/>
          </a:p>
        </p:txBody>
      </p:sp>
      <p:sp>
        <p:nvSpPr>
          <p:cNvPr id="27" name="Pfeil nach rechts 26"/>
          <p:cNvSpPr/>
          <p:nvPr/>
        </p:nvSpPr>
        <p:spPr>
          <a:xfrm rot="2423665">
            <a:off x="9205612" y="657015"/>
            <a:ext cx="328474" cy="363984"/>
          </a:xfrm>
          <a:prstGeom prst="rightArrow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146162" y="3918337"/>
            <a:ext cx="313579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ea typeface="Calibri" panose="020F0502020204030204" pitchFamily="34" charset="0"/>
                <a:cs typeface="Calibri" panose="020F0502020204030204" pitchFamily="34" charset="0"/>
              </a:rPr>
              <a:t>Performance: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DP</a:t>
            </a:r>
            <a:r>
              <a:rPr lang="en-US" baseline="30000" dirty="0" smtClean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&gt; DF</a:t>
            </a:r>
            <a:endParaRPr lang="en-US" baseline="300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7" t="8070" r="69667" b="84951"/>
          <a:stretch/>
        </p:blipFill>
        <p:spPr>
          <a:xfrm>
            <a:off x="1933298" y="1354156"/>
            <a:ext cx="2768732" cy="122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7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  <p:bldP spid="26" grpId="0"/>
      <p:bldP spid="29" grpId="0" animBg="1"/>
      <p:bldP spid="36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27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7" b="50351"/>
          <a:stretch/>
        </p:blipFill>
        <p:spPr>
          <a:xfrm>
            <a:off x="3162904" y="1529024"/>
            <a:ext cx="8932875" cy="239031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31"/>
          <a:stretch/>
        </p:blipFill>
        <p:spPr>
          <a:xfrm>
            <a:off x="0" y="3948757"/>
            <a:ext cx="12087201" cy="240572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9" b="50533"/>
          <a:stretch/>
        </p:blipFill>
        <p:spPr>
          <a:xfrm>
            <a:off x="-10275" y="1499607"/>
            <a:ext cx="3162905" cy="250673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Comparison between GPM and NEXRAD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0" y="1186897"/>
            <a:ext cx="452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2018-06-25 05:11UTC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957493" y="6398793"/>
            <a:ext cx="1486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NEXRAD</a:t>
            </a:r>
            <a:endParaRPr lang="de-DE" sz="16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7289373" y="1110819"/>
            <a:ext cx="1006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E0EFF"/>
                </a:solidFill>
              </a:rPr>
              <a:t>GPM</a:t>
            </a:r>
            <a:r>
              <a:rPr lang="de-DE" b="1" dirty="0" smtClean="0">
                <a:solidFill>
                  <a:srgbClr val="0E0EFF"/>
                </a:solidFill>
              </a:rPr>
              <a:t> </a:t>
            </a:r>
            <a:endParaRPr lang="de-DE" b="1" dirty="0">
              <a:solidFill>
                <a:srgbClr val="0E0EFF"/>
              </a:solidFill>
            </a:endParaRPr>
          </a:p>
        </p:txBody>
      </p:sp>
      <p:sp>
        <p:nvSpPr>
          <p:cNvPr id="2" name="Geschweifte Klammer links 1"/>
          <p:cNvSpPr/>
          <p:nvPr/>
        </p:nvSpPr>
        <p:spPr>
          <a:xfrm rot="5400000">
            <a:off x="7577322" y="-2464500"/>
            <a:ext cx="141490" cy="8069704"/>
          </a:xfrm>
          <a:prstGeom prst="leftBrace">
            <a:avLst>
              <a:gd name="adj1" fmla="val 175689"/>
              <a:gd name="adj2" fmla="val 49556"/>
            </a:avLst>
          </a:prstGeom>
          <a:ln w="28575">
            <a:solidFill>
              <a:srgbClr val="0E0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eschweifte Klammer links 7"/>
          <p:cNvSpPr/>
          <p:nvPr/>
        </p:nvSpPr>
        <p:spPr>
          <a:xfrm rot="16200000">
            <a:off x="6238055" y="596484"/>
            <a:ext cx="88647" cy="11422711"/>
          </a:xfrm>
          <a:prstGeom prst="leftBrace">
            <a:avLst>
              <a:gd name="adj1" fmla="val 132877"/>
              <a:gd name="adj2" fmla="val 5219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9" b="50533"/>
          <a:stretch/>
        </p:blipFill>
        <p:spPr>
          <a:xfrm>
            <a:off x="3010674" y="1411335"/>
            <a:ext cx="6329013" cy="5016009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 rot="19748409">
            <a:off x="6799215" y="3469584"/>
            <a:ext cx="319177" cy="256757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88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-0.33112 -0.129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-648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 animBg="1"/>
      <p:bldP spid="8" grpId="0" animBg="1"/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 txBox="1">
            <a:spLocks/>
          </p:cNvSpPr>
          <p:nvPr/>
        </p:nvSpPr>
        <p:spPr>
          <a:xfrm>
            <a:off x="177553" y="365760"/>
            <a:ext cx="11892527" cy="5188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smtClean="0"/>
              <a:t>HPR</a:t>
            </a:r>
            <a:r>
              <a:rPr lang="de-DE" baseline="30000" dirty="0" smtClean="0"/>
              <a:t>DF/DP</a:t>
            </a:r>
            <a:r>
              <a:rPr lang="de-DE" dirty="0" smtClean="0"/>
              <a:t>-</a:t>
            </a:r>
            <a:r>
              <a:rPr lang="de-DE" dirty="0" err="1" smtClean="0"/>
              <a:t>Estimates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b="1" u="sng" dirty="0" smtClean="0"/>
              <a:t>liquid</a:t>
            </a:r>
            <a:r>
              <a:rPr lang="de-DE" dirty="0" smtClean="0"/>
              <a:t> </a:t>
            </a:r>
            <a:r>
              <a:rPr lang="de-DE" dirty="0" err="1" smtClean="0"/>
              <a:t>hydrometeors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61" y="1562159"/>
            <a:ext cx="11840940" cy="471541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 rot="16200000">
            <a:off x="-1866223" y="3358726"/>
            <a:ext cx="4087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NEXRAD                      </a:t>
            </a:r>
            <a:r>
              <a:rPr lang="de-DE" b="1" dirty="0" smtClean="0">
                <a:solidFill>
                  <a:srgbClr val="0E0EFF"/>
                </a:solidFill>
              </a:rPr>
              <a:t>GPM</a:t>
            </a:r>
            <a:r>
              <a:rPr lang="de-DE" b="1" dirty="0" smtClean="0"/>
              <a:t> 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84584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Aussicht</Template>
  <TotalTime>0</TotalTime>
  <Words>1802</Words>
  <Application>Microsoft Office PowerPoint</Application>
  <PresentationFormat>Breitbild</PresentationFormat>
  <Paragraphs>287</Paragraphs>
  <Slides>17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Cambria Math</vt:lpstr>
      <vt:lpstr>Century Schoolbook</vt:lpstr>
      <vt:lpstr>Symbol</vt:lpstr>
      <vt:lpstr>Wingdings</vt:lpstr>
      <vt:lpstr>Wingdings 2</vt:lpstr>
      <vt:lpstr>View</vt:lpstr>
      <vt:lpstr>Benutzerdefiniertes Design</vt:lpstr>
      <vt:lpstr>Hydrometeor partitioning ratios for polarimetric ground-based  and dual-frequency space-borne radar observations</vt:lpstr>
      <vt:lpstr>Objectives/Motivation</vt:lpstr>
      <vt:lpstr>Data </vt:lpstr>
      <vt:lpstr>Comparison of SR and GR Observations</vt:lpstr>
      <vt:lpstr>Estimation of HPR with HMC-P </vt:lpstr>
      <vt:lpstr>PowerPoint-Präsentation</vt:lpstr>
      <vt:lpstr>Validation of HPRDP/DF</vt:lpstr>
      <vt:lpstr>Comparison between GPM and NEXRAD</vt:lpstr>
      <vt:lpstr>PowerPoint-Präsentation</vt:lpstr>
      <vt:lpstr>PowerPoint-Präsentation</vt:lpstr>
      <vt:lpstr>PowerPoint-Präsentation</vt:lpstr>
      <vt:lpstr>Summary</vt:lpstr>
      <vt:lpstr>APPENDIX</vt:lpstr>
      <vt:lpstr>DPR – Attenuation Correction</vt:lpstr>
      <vt:lpstr>MVND for DP and DF</vt:lpstr>
      <vt:lpstr>DP-MVND</vt:lpstr>
      <vt:lpstr>Comparison of SR and GR Observations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Atmospheric Radiation and Remote Sensing  mug310</dc:title>
  <dc:creator>Veli P.</dc:creator>
  <cp:lastModifiedBy>Veli P.</cp:lastModifiedBy>
  <cp:revision>1169</cp:revision>
  <dcterms:created xsi:type="dcterms:W3CDTF">2022-07-10T14:03:58Z</dcterms:created>
  <dcterms:modified xsi:type="dcterms:W3CDTF">2025-03-19T11:21:55Z</dcterms:modified>
</cp:coreProperties>
</file>