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21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47" r:id="rId2"/>
    <p:sldId id="385" r:id="rId3"/>
    <p:sldId id="384" r:id="rId4"/>
    <p:sldId id="355" r:id="rId5"/>
    <p:sldId id="354" r:id="rId6"/>
    <p:sldId id="352" r:id="rId7"/>
    <p:sldId id="356" r:id="rId8"/>
    <p:sldId id="353" r:id="rId9"/>
    <p:sldId id="378" r:id="rId10"/>
    <p:sldId id="358" r:id="rId11"/>
    <p:sldId id="379" r:id="rId12"/>
    <p:sldId id="382" r:id="rId13"/>
    <p:sldId id="391" r:id="rId14"/>
    <p:sldId id="380" r:id="rId15"/>
    <p:sldId id="383" r:id="rId16"/>
    <p:sldId id="381" r:id="rId17"/>
    <p:sldId id="390" r:id="rId18"/>
    <p:sldId id="366" r:id="rId19"/>
    <p:sldId id="367" r:id="rId20"/>
    <p:sldId id="388" r:id="rId21"/>
    <p:sldId id="392" r:id="rId22"/>
    <p:sldId id="395" r:id="rId23"/>
    <p:sldId id="396" r:id="rId24"/>
    <p:sldId id="394" r:id="rId25"/>
    <p:sldId id="375" r:id="rId26"/>
    <p:sldId id="397" r:id="rId27"/>
    <p:sldId id="372" r:id="rId28"/>
    <p:sldId id="376" r:id="rId29"/>
    <p:sldId id="377" r:id="rId30"/>
    <p:sldId id="373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A311"/>
    <a:srgbClr val="FFFFFF"/>
    <a:srgbClr val="156082"/>
    <a:srgbClr val="002A3A"/>
    <a:srgbClr val="AE7557"/>
    <a:srgbClr val="C85E40"/>
    <a:srgbClr val="000000"/>
    <a:srgbClr val="D49D02"/>
    <a:srgbClr val="BC8F77"/>
    <a:srgbClr val="98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4537B7-3410-4817-9A0A-9128562D9E76}" v="1307" dt="2025-03-13T14:56:41.8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1317" autoAdjust="0"/>
  </p:normalViewPr>
  <p:slideViewPr>
    <p:cSldViewPr snapToGrid="0">
      <p:cViewPr varScale="1">
        <p:scale>
          <a:sx n="52" d="100"/>
          <a:sy n="52" d="100"/>
        </p:scale>
        <p:origin x="1156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bea Cache" userId="1c578bf4-f617-4f25-b89f-7caf1f9329d6" providerId="ADAL" clId="{214791F7-63ED-4202-B4BF-3453DEFDE56D}"/>
    <pc:docChg chg="modSld">
      <pc:chgData name="Tabea Cache" userId="1c578bf4-f617-4f25-b89f-7caf1f9329d6" providerId="ADAL" clId="{214791F7-63ED-4202-B4BF-3453DEFDE56D}" dt="2025-03-13T16:54:56.025" v="0" actId="20577"/>
      <pc:docMkLst>
        <pc:docMk/>
      </pc:docMkLst>
      <pc:sldChg chg="modSp mod">
        <pc:chgData name="Tabea Cache" userId="1c578bf4-f617-4f25-b89f-7caf1f9329d6" providerId="ADAL" clId="{214791F7-63ED-4202-B4BF-3453DEFDE56D}" dt="2025-03-13T16:54:56.025" v="0" actId="20577"/>
        <pc:sldMkLst>
          <pc:docMk/>
          <pc:sldMk cId="488702747" sldId="347"/>
        </pc:sldMkLst>
        <pc:spChg chg="mod">
          <ac:chgData name="Tabea Cache" userId="1c578bf4-f617-4f25-b89f-7caf1f9329d6" providerId="ADAL" clId="{214791F7-63ED-4202-B4BF-3453DEFDE56D}" dt="2025-03-13T16:54:56.025" v="0" actId="20577"/>
          <ac:spMkLst>
            <pc:docMk/>
            <pc:sldMk cId="488702747" sldId="347"/>
            <ac:spMk id="3" creationId="{FF174403-4C78-9447-C4A5-A744CEF138A0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3T16:49:07.892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6:49:07.901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6:51:33.64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6:51:33.64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6:51:33.650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6:51:33.651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12T16:03:23.732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2T16:04:24.15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1 0 24575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2T16:04:26.010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0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2T16:04:30.725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2T16:04:34.732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6:49:07.893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1 0 24575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2T16:07:42.208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1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2T16:07:46.031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1 1 24575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2T16:07:51.475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0 0 24575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2T16:07:54.405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0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2T16:07:57.540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6:49:07.894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6:49:07.895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6:49:07.896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6:49:07.89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6:49:07.898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6:49:07.89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3T16:49:07.900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A247D-BD80-403C-9917-F21BDE3DC19D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46696-D3A9-4348-8309-0F423C02EA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995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784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276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495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717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88498-3EDC-EFE5-E3A4-4CE14CC82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6F67EF-B66D-A0AE-8465-4584980BBA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133980-5A81-56E9-99F7-345518394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A7762-921E-5875-3FB2-C4DF6F56D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496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544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158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162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21D9B-D7D2-5449-FEB9-43EC30E26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59656B-A66E-8AEB-1E75-E0E742270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455DF9-EFFA-0C3A-D41A-9271D10CB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19252-07D7-DF50-5EDA-557A4B989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840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790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842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008B7-F8BA-743E-1545-6AAF92F87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9FCB07-9D24-2628-3818-7CF966DBC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583509-1FB3-EF69-36B1-D592D3DA8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ABA4A-9322-6D10-D596-C4F328125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550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449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00D70-1F66-0BBB-3CA9-B8DC4254B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6F28BA-09B0-3119-7D75-21952375B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54D276-5BE7-2D1C-7FEA-511B401372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B60CD-91F1-EB3B-ED31-EE9A7B11E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489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525FD-9C8C-0AF6-72F4-C180C39B2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1A0699-3DEA-542F-0FE7-EDF2373BDE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8C91EE-A3B2-8972-C11D-41DBFCF97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baseline="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DA455-9FBF-DA4B-647A-37CDE6A8E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18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0B704-B574-23D4-923F-C993A08FC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AE08F3-302C-59BE-E1C0-E7F1714AF2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5F9A4B-2243-1599-15A1-5979C23FF9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36196-28D4-E041-CE0C-A062DA78B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942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855F1-8C00-C889-00A5-AEC443A61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06D80-CEF2-8B96-26CD-7AB79CCC1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1202EB-F84A-EAE0-0753-A1FE33219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59B2E-41DA-935B-64D8-66C387A916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900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3372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7978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2997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928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709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0E584-ADEF-F5E7-CC06-9466C2310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DCB547-1745-DC8D-A1D2-460E200FD2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8CD479-1DC9-E711-E3C1-B3298652D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B7FD2-C69D-6561-9B77-4FF96FACA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9445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591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85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838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681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552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190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46696-D3A9-4348-8309-0F423C02EA7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036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0C73F-1455-0A90-DF53-2666C0665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8568D5-4AD3-1EEB-0E2F-468788494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3B7ED-DF34-607C-F158-7C678FA94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644DF-EDE9-4B65-BD11-BD1B55A33EC9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049C2-4DD4-242B-6D00-DCCCA439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03E95-5CE6-8A0F-C6C2-3723BB65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E1E-5335-411A-961B-7F2D7D09D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402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40358-7445-9C14-5835-F4D3E8710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A8A813-2C86-4A60-BBE9-23A5DB893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DA98D-F729-0824-A98F-12CC0C11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644DF-EDE9-4B65-BD11-BD1B55A33EC9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7479A-F86E-853C-FC81-3E0B21DB9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2E31B-CF2B-F7D4-1E31-5EBC2B93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E1E-5335-411A-961B-7F2D7D09D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979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D83845-6272-581B-C865-3FE1B29417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533052-A38C-C42E-AA5A-A06903121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32667-83BF-FEB6-2E0A-623B96BA6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644DF-EDE9-4B65-BD11-BD1B55A33EC9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FA68E-5756-1DF2-10BB-20C225B30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B22BE-111B-6FA7-1356-77FE87AE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E1E-5335-411A-961B-7F2D7D09D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792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55A45-8F76-6DF7-B452-3B33B5F47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D58ED-3C3B-9603-41DB-0A3BE96D9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51C69-1768-0913-C6CD-8D6750686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644DF-EDE9-4B65-BD11-BD1B55A33EC9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C0E2A-ECCC-6D40-F3A3-F9D88B9BC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3DF2A-24E2-4BDA-F5FA-93B97F43D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E1E-5335-411A-961B-7F2D7D09D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666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DA54A-4FBF-2FA2-A48D-685EF7744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48730-8ED3-A1CD-A9A4-7F9EB16FB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CFB97-FAB4-D983-D4B6-C35BA089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644DF-EDE9-4B65-BD11-BD1B55A33EC9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26656-8BAE-C270-685E-60EDC75A3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F304F-3F7D-5A19-F35E-423B684C7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E1E-5335-411A-961B-7F2D7D09D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575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24D1-6695-0728-27D1-07A8885D3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B6FD9-1C15-1119-E595-1C3B4AB23E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84A9D-284D-E996-89AF-8731153F0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36B7-FC1C-A8DC-394F-A9B5531AA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644DF-EDE9-4B65-BD11-BD1B55A33EC9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DD92C-C46F-1CAE-A68B-161AB74BE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CA71D-A370-2B18-4373-B5FDDF9C5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E1E-5335-411A-961B-7F2D7D09D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92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2C447-7A6A-9CD6-280F-1F3B2F045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CBA95-4C42-3EB6-CB13-AAF460A3B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EB806-545E-46B3-EA16-2EC8CCDD2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7A056F-DE77-3B6C-0539-B9197DB23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A724B-B735-2F37-4217-4890BFE66E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6BAD57-0319-E5C4-2A53-E665BEF3F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644DF-EDE9-4B65-BD11-BD1B55A33EC9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BA8801-FE7E-D8AE-CD85-E538C9C7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3B4CF-5D35-3ABD-C454-51F21A0F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E1E-5335-411A-961B-7F2D7D09D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82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02E72-9067-E438-619D-A9D287235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BF56B6-BFFE-7829-2340-185077D5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644DF-EDE9-4B65-BD11-BD1B55A33EC9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085615-56D0-D40E-2EE7-8DFB9C03B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86CCF-B83D-CCD5-E953-DADFD1D2C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E1E-5335-411A-961B-7F2D7D09D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040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0B02F6-DF74-BC76-BF5D-2E67A1977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644DF-EDE9-4B65-BD11-BD1B55A33EC9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A084B-3E42-CA1D-2CB8-97995271F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1B3D5-D08D-EA0C-4BA1-84DB3EEA2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E1E-5335-411A-961B-7F2D7D09D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853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1ADC7-75D2-1D26-B017-34EA37794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FD211-2F98-DBC9-9A0A-79B16AB68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47C4F-B0EA-6EB2-FF15-FA80DFAA4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43814-62A5-7C79-6C68-A5FAF21C9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644DF-EDE9-4B65-BD11-BD1B55A33EC9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A1531-CE40-B7AC-65E1-49F53A8A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82E3C-1935-04AE-10E5-4A57CBA9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E1E-5335-411A-961B-7F2D7D09D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58DE2-43A4-E7A4-8ECD-AA321D760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7F7069-C715-C71B-D79B-5D179A20F5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E37AEE-4EC1-D8C4-DFCE-7FE6CBCE7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590DA-EC6B-9FF5-83CB-FC25926E9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644DF-EDE9-4B65-BD11-BD1B55A33EC9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F7BD7-4DF2-F4B3-52EA-D895EAC2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EABCB-ACCF-FB41-0DBB-2CE54DD7D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E1E-5335-411A-961B-7F2D7D09D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94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136529-91E0-1DF8-7FCD-E73E57CEF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F5C27-21FC-430A-6BD6-A47E36B0A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9148D-F310-BF05-62A6-E8EF572E02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F644DF-EDE9-4B65-BD11-BD1B55A33EC9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1127B-E995-4029-9544-84B9B6634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CE97E-BFE7-4A29-A75D-12237906D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40E1E-5335-411A-961B-7F2D7D09DC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17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7.xml"/><Relationship Id="rId18" Type="http://schemas.openxmlformats.org/officeDocument/2006/relationships/customXml" Target="../ink/ink11.xml"/><Relationship Id="rId3" Type="http://schemas.openxmlformats.org/officeDocument/2006/relationships/image" Target="../media/image22.png"/><Relationship Id="rId21" Type="http://schemas.openxmlformats.org/officeDocument/2006/relationships/customXml" Target="../ink/ink14.xml"/><Relationship Id="rId7" Type="http://schemas.openxmlformats.org/officeDocument/2006/relationships/customXml" Target="../ink/ink2.xml"/><Relationship Id="rId12" Type="http://schemas.openxmlformats.org/officeDocument/2006/relationships/customXml" Target="../ink/ink6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6" Type="http://schemas.openxmlformats.org/officeDocument/2006/relationships/customXml" Target="../ink/ink10.xml"/><Relationship Id="rId20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customXml" Target="../ink/ink5.xml"/><Relationship Id="rId5" Type="http://schemas.openxmlformats.org/officeDocument/2006/relationships/customXml" Target="../ink/ink1.xml"/><Relationship Id="rId15" Type="http://schemas.openxmlformats.org/officeDocument/2006/relationships/customXml" Target="../ink/ink9.xml"/><Relationship Id="rId10" Type="http://schemas.openxmlformats.org/officeDocument/2006/relationships/customXml" Target="../ink/ink4.xml"/><Relationship Id="rId19" Type="http://schemas.openxmlformats.org/officeDocument/2006/relationships/customXml" Target="../ink/ink12.xml"/><Relationship Id="rId4" Type="http://schemas.openxmlformats.org/officeDocument/2006/relationships/image" Target="../media/image16.png"/><Relationship Id="rId9" Type="http://schemas.openxmlformats.org/officeDocument/2006/relationships/customXml" Target="../ink/ink3.xml"/><Relationship Id="rId14" Type="http://schemas.openxmlformats.org/officeDocument/2006/relationships/customXml" Target="../ink/ink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customXml" Target="../ink/ink19.xml"/><Relationship Id="rId18" Type="http://schemas.openxmlformats.org/officeDocument/2006/relationships/customXml" Target="../ink/ink24.xml"/><Relationship Id="rId3" Type="http://schemas.openxmlformats.org/officeDocument/2006/relationships/image" Target="../media/image22.png"/><Relationship Id="rId7" Type="http://schemas.openxmlformats.org/officeDocument/2006/relationships/customXml" Target="../ink/ink15.xml"/><Relationship Id="rId12" Type="http://schemas.openxmlformats.org/officeDocument/2006/relationships/customXml" Target="../ink/ink18.xml"/><Relationship Id="rId17" Type="http://schemas.openxmlformats.org/officeDocument/2006/relationships/customXml" Target="../ink/ink23.xml"/><Relationship Id="rId2" Type="http://schemas.openxmlformats.org/officeDocument/2006/relationships/notesSlide" Target="../notesSlides/notesSlide21.xml"/><Relationship Id="rId16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customXml" Target="../ink/ink17.xml"/><Relationship Id="rId5" Type="http://schemas.openxmlformats.org/officeDocument/2006/relationships/image" Target="../media/image230.png"/><Relationship Id="rId15" Type="http://schemas.openxmlformats.org/officeDocument/2006/relationships/customXml" Target="../ink/ink21.xml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customXml" Target="../ink/ink16.xml"/><Relationship Id="rId14" Type="http://schemas.openxmlformats.org/officeDocument/2006/relationships/customXml" Target="../ink/ink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9.sv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73,400+ Storm Clouds Stock Photos, Pictures &amp; Royalty-Free Images - iStock  | Rain, Storm, Storm clouds city">
            <a:extLst>
              <a:ext uri="{FF2B5EF4-FFF2-40B4-BE49-F238E27FC236}">
                <a16:creationId xmlns:a16="http://schemas.microsoft.com/office/drawing/2014/main" id="{1FEC6F01-BD0B-907A-E42D-0ED13A713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8FD28C-A94A-367B-6008-1B1EE6A1EEFD}"/>
              </a:ext>
            </a:extLst>
          </p:cNvPr>
          <p:cNvSpPr/>
          <p:nvPr/>
        </p:nvSpPr>
        <p:spPr>
          <a:xfrm>
            <a:off x="6096000" y="695107"/>
            <a:ext cx="6096000" cy="3711790"/>
          </a:xfrm>
          <a:prstGeom prst="rect">
            <a:avLst/>
          </a:prstGeom>
          <a:solidFill>
            <a:srgbClr val="D49D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Intra-event return period           </a:t>
            </a:r>
            <a:r>
              <a:rPr lang="en-GB" sz="3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n-GB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o-occurrences in                   </a:t>
            </a:r>
            <a:r>
              <a:rPr lang="en-GB" sz="3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</a:t>
            </a:r>
            <a:r>
              <a:rPr lang="en-GB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ort-duration intense precipitation events</a:t>
            </a:r>
            <a:endParaRPr lang="fr-CH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174403-4C78-9447-C4A5-A744CEF138A0}"/>
              </a:ext>
            </a:extLst>
          </p:cNvPr>
          <p:cNvSpPr/>
          <p:nvPr/>
        </p:nvSpPr>
        <p:spPr>
          <a:xfrm>
            <a:off x="2244726" y="4406897"/>
            <a:ext cx="3851274" cy="1663699"/>
          </a:xfrm>
          <a:prstGeom prst="rect">
            <a:avLst/>
          </a:prstGeom>
          <a:solidFill>
            <a:srgbClr val="004F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Tabea Cache</a:t>
            </a:r>
            <a:r>
              <a:rPr lang="fr-FR" altLang="fr-FR" sz="1600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Emanuele Bevacqua, Jakob Zscheischler, Hannes Müller-Thomy and Nadav Peleg</a:t>
            </a:r>
            <a:endParaRPr lang="fr-CH" sz="1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ABB611-B140-C64E-EE55-FF6C2D490189}"/>
              </a:ext>
            </a:extLst>
          </p:cNvPr>
          <p:cNvSpPr/>
          <p:nvPr/>
        </p:nvSpPr>
        <p:spPr>
          <a:xfrm>
            <a:off x="6096000" y="6070601"/>
            <a:ext cx="3148361" cy="787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H" sz="1600" kern="1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March 2025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2CBBC25-21B7-EC8C-A9F0-C086A1E3C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1" y="208136"/>
            <a:ext cx="1928006" cy="45907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5D71897-8E1E-29B5-4928-7677E873F6D1}"/>
              </a:ext>
            </a:extLst>
          </p:cNvPr>
          <p:cNvGrpSpPr/>
          <p:nvPr/>
        </p:nvGrpSpPr>
        <p:grpSpPr>
          <a:xfrm>
            <a:off x="175749" y="1516702"/>
            <a:ext cx="1479173" cy="2939750"/>
            <a:chOff x="-2625968" y="6796657"/>
            <a:chExt cx="1479173" cy="293975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23C382-973A-6930-CFBF-5A25F29B1C88}"/>
                </a:ext>
              </a:extLst>
            </p:cNvPr>
            <p:cNvGrpSpPr/>
            <p:nvPr/>
          </p:nvGrpSpPr>
          <p:grpSpPr>
            <a:xfrm>
              <a:off x="-2516572" y="6796657"/>
              <a:ext cx="1340910" cy="2154206"/>
              <a:chOff x="708493" y="1066777"/>
              <a:chExt cx="1340910" cy="2154206"/>
            </a:xfrm>
          </p:grpSpPr>
          <p:pic>
            <p:nvPicPr>
              <p:cNvPr id="10" name="Picture 10" descr="Helmholtz Centre for Environmental Research - Wikidata">
                <a:extLst>
                  <a:ext uri="{FF2B5EF4-FFF2-40B4-BE49-F238E27FC236}">
                    <a16:creationId xmlns:a16="http://schemas.microsoft.com/office/drawing/2014/main" id="{1B0684CC-32E0-0337-438C-998C83AD5C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98" t="15478" r="66295" b="15645"/>
              <a:stretch/>
            </p:blipFill>
            <p:spPr bwMode="auto">
              <a:xfrm>
                <a:off x="753098" y="1785258"/>
                <a:ext cx="800092" cy="696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AECDD97B-B65A-C438-F4FF-550B0D97D6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098" y="1066777"/>
                <a:ext cx="1296305" cy="508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Beschreibungen vereinzelter Logos und Symbole an der TU Dresden — TU Dresden  — TU Dresden">
                <a:extLst>
                  <a:ext uri="{FF2B5EF4-FFF2-40B4-BE49-F238E27FC236}">
                    <a16:creationId xmlns:a16="http://schemas.microsoft.com/office/drawing/2014/main" id="{96A6C6D8-10FB-714C-8A85-7123D9A9D9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493" y="2692378"/>
                <a:ext cx="1296306" cy="5286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6" descr="Technical University of Braunschweig | Braunschweig, Germany">
              <a:extLst>
                <a:ext uri="{FF2B5EF4-FFF2-40B4-BE49-F238E27FC236}">
                  <a16:creationId xmlns:a16="http://schemas.microsoft.com/office/drawing/2014/main" id="{D5F1DD2C-E7A6-69BA-70A4-E87B2CEBEA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25968" y="9161008"/>
              <a:ext cx="1479173" cy="57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7B6AED5-B7A0-0780-F79C-97B41DCC8AB4}"/>
              </a:ext>
            </a:extLst>
          </p:cNvPr>
          <p:cNvSpPr/>
          <p:nvPr/>
        </p:nvSpPr>
        <p:spPr>
          <a:xfrm>
            <a:off x="1654922" y="6398923"/>
            <a:ext cx="2137317" cy="459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kumimoji="0" lang="fr-FR" altLang="fr-FR" sz="1100" i="0" u="none" strike="noStrike" cap="none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Credits</a:t>
            </a: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: Viktor </a:t>
            </a:r>
            <a:r>
              <a:rPr kumimoji="0" lang="fr-FR" altLang="fr-FR" sz="1100" i="0" u="none" strike="noStrike" cap="none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Ketal</a:t>
            </a:r>
            <a:endParaRPr lang="fr-CH" sz="1100" kern="100" dirty="0">
              <a:solidFill>
                <a:schemeClr val="bg2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92650E-A82A-20DC-E2C2-CA53C11475F4}"/>
              </a:ext>
            </a:extLst>
          </p:cNvPr>
          <p:cNvSpPr txBox="1"/>
          <p:nvPr/>
        </p:nvSpPr>
        <p:spPr>
          <a:xfrm>
            <a:off x="176277" y="6020367"/>
            <a:ext cx="1568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fr-FR" altLang="fr-F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PrePEP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2025</a:t>
            </a:r>
            <a:endParaRPr lang="fr-CH" sz="18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dirty="0">
                <a:solidFill>
                  <a:srgbClr val="D49D0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Session 5A</a:t>
            </a:r>
          </a:p>
        </p:txBody>
      </p:sp>
    </p:spTree>
    <p:extLst>
      <p:ext uri="{BB962C8B-B14F-4D97-AF65-F5344CB8AC3E}">
        <p14:creationId xmlns:p14="http://schemas.microsoft.com/office/powerpoint/2010/main" val="488702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92EE9-31E0-7CB1-980E-8A046162A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6F59A6E9-5A9D-288C-2CF6-F8652F74A873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C</a:t>
            </a:r>
            <a:r>
              <a:rPr lang="en-GB" sz="3600" dirty="0">
                <a:latin typeface="Aptos Display" panose="02110004020202020204"/>
              </a:rPr>
              <a:t>ASE</a:t>
            </a:r>
            <a:r>
              <a:rPr lang="en-GB" dirty="0">
                <a:latin typeface="Aptos Display" panose="02110004020202020204"/>
              </a:rPr>
              <a:t> S</a:t>
            </a:r>
            <a:r>
              <a:rPr lang="en-GB" sz="3600" dirty="0">
                <a:latin typeface="Aptos Display" panose="02110004020202020204"/>
              </a:rPr>
              <a:t>TUDY:</a:t>
            </a:r>
            <a:r>
              <a:rPr lang="en-GB" dirty="0">
                <a:latin typeface="Aptos Display" panose="02110004020202020204"/>
              </a:rPr>
              <a:t> Z</a:t>
            </a:r>
            <a:r>
              <a:rPr lang="en-GB" sz="3600" dirty="0">
                <a:latin typeface="Aptos Display" panose="02110004020202020204"/>
              </a:rPr>
              <a:t>URICH</a:t>
            </a:r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05089E-69AC-2BB9-402E-FDD98097EC43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B30B9A-036A-E3F1-1AB6-29D857E84FBE}"/>
              </a:ext>
            </a:extLst>
          </p:cNvPr>
          <p:cNvSpPr txBox="1"/>
          <p:nvPr/>
        </p:nvSpPr>
        <p:spPr>
          <a:xfrm>
            <a:off x="58357" y="6520352"/>
            <a:ext cx="2741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</a:t>
            </a:r>
            <a:endParaRPr lang="fr-CH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8D0C47B4-D40E-D848-0511-2B6D67EB3780}"/>
              </a:ext>
            </a:extLst>
          </p:cNvPr>
          <p:cNvSpPr txBox="1">
            <a:spLocks/>
          </p:cNvSpPr>
          <p:nvPr/>
        </p:nvSpPr>
        <p:spPr>
          <a:xfrm>
            <a:off x="563929" y="1551700"/>
            <a:ext cx="3086100" cy="431044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49D02"/>
              </a:buClr>
              <a:buSzPct val="80000"/>
              <a:buNone/>
            </a:pPr>
            <a:r>
              <a:rPr lang="en-US" sz="2000" dirty="0"/>
              <a:t>126 years at 10-min resolution</a:t>
            </a:r>
          </a:p>
          <a:p>
            <a:pPr lvl="1">
              <a:buClr>
                <a:srgbClr val="D49D02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1600" dirty="0"/>
              <a:t>Pooling 42 years of data from 3 stations</a:t>
            </a:r>
          </a:p>
          <a:p>
            <a:pPr marL="0" indent="0">
              <a:buClr>
                <a:srgbClr val="D49D02"/>
              </a:buClr>
              <a:buSzPct val="120000"/>
              <a:buNone/>
            </a:pPr>
            <a:endParaRPr lang="en-US" sz="2000" i="1" dirty="0"/>
          </a:p>
          <a:p>
            <a:pPr marL="0" indent="0">
              <a:buClr>
                <a:srgbClr val="D49D02"/>
              </a:buClr>
              <a:buSzPct val="120000"/>
              <a:buNone/>
            </a:pPr>
            <a:r>
              <a:rPr lang="en-US" sz="2000" b="1" dirty="0">
                <a:solidFill>
                  <a:srgbClr val="D49D02"/>
                </a:solidFill>
              </a:rPr>
              <a:t>Short-duration intense precipitation events</a:t>
            </a:r>
            <a:endParaRPr lang="en-US" sz="2000" dirty="0">
              <a:solidFill>
                <a:srgbClr val="D49D02"/>
              </a:solidFill>
            </a:endParaRPr>
          </a:p>
          <a:p>
            <a:pPr>
              <a:buClr>
                <a:srgbClr val="D49D02"/>
              </a:buClr>
              <a:buSzPct val="120000"/>
            </a:pPr>
            <a:r>
              <a:rPr lang="en-US" sz="2000" dirty="0"/>
              <a:t>360-min window maximum </a:t>
            </a:r>
          </a:p>
          <a:p>
            <a:pPr>
              <a:buClr>
                <a:srgbClr val="D49D02"/>
              </a:buClr>
              <a:buSzPct val="120000"/>
            </a:pPr>
            <a:r>
              <a:rPr lang="en-US" sz="2000" dirty="0"/>
              <a:t>Return period &gt; 1.1 year</a:t>
            </a:r>
          </a:p>
          <a:p>
            <a:pPr>
              <a:buClr>
                <a:srgbClr val="D49D02"/>
              </a:buClr>
              <a:buSzPct val="120000"/>
            </a:pPr>
            <a:r>
              <a:rPr lang="en-US" sz="2000" dirty="0"/>
              <a:t>537 events (3.5% of all events)</a:t>
            </a:r>
          </a:p>
        </p:txBody>
      </p:sp>
      <p:pic>
        <p:nvPicPr>
          <p:cNvPr id="11" name="Picture 10" descr="A map of the country&#10;&#10;Description automatically generated">
            <a:extLst>
              <a:ext uri="{FF2B5EF4-FFF2-40B4-BE49-F238E27FC236}">
                <a16:creationId xmlns:a16="http://schemas.microsoft.com/office/drawing/2014/main" id="{1D670440-4D0F-7664-6295-0BB123183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96" y="981293"/>
            <a:ext cx="8595989" cy="5699316"/>
          </a:xfrm>
          <a:prstGeom prst="rect">
            <a:avLst/>
          </a:prstGeom>
        </p:spPr>
      </p:pic>
      <p:pic>
        <p:nvPicPr>
          <p:cNvPr id="13" name="Picture 12" descr="A map of the swiss region&#10;&#10;Description automatically generated with medium confidence">
            <a:extLst>
              <a:ext uri="{FF2B5EF4-FFF2-40B4-BE49-F238E27FC236}">
                <a16:creationId xmlns:a16="http://schemas.microsoft.com/office/drawing/2014/main" id="{69C6143E-AFAD-C78A-FCDF-F587D6E69B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0" t="17161" r="40050" b="72575"/>
          <a:stretch/>
        </p:blipFill>
        <p:spPr>
          <a:xfrm>
            <a:off x="8177212" y="2038349"/>
            <a:ext cx="492919" cy="552451"/>
          </a:xfrm>
          <a:prstGeom prst="rect">
            <a:avLst/>
          </a:prstGeom>
        </p:spPr>
      </p:pic>
      <p:pic>
        <p:nvPicPr>
          <p:cNvPr id="15" name="Picture 14" descr="A map of the swiss region&#10;&#10;Description automatically generated with medium confidence">
            <a:extLst>
              <a:ext uri="{FF2B5EF4-FFF2-40B4-BE49-F238E27FC236}">
                <a16:creationId xmlns:a16="http://schemas.microsoft.com/office/drawing/2014/main" id="{784B6420-0FBC-5978-2073-ED166714CD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13" y="1114719"/>
            <a:ext cx="8160859" cy="538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C4EFA-41B1-7D34-DF9C-41522B943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E2374FA7-1213-21BE-1669-A448B14B4AE3}"/>
              </a:ext>
            </a:extLst>
          </p:cNvPr>
          <p:cNvSpPr txBox="1">
            <a:spLocks/>
          </p:cNvSpPr>
          <p:nvPr/>
        </p:nvSpPr>
        <p:spPr>
          <a:xfrm>
            <a:off x="600173" y="122551"/>
            <a:ext cx="6196553" cy="1517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URATION-</a:t>
            </a:r>
            <a:r>
              <a:rPr lang="en-GB" dirty="0"/>
              <a:t>F</a:t>
            </a:r>
            <a:r>
              <a:rPr lang="en-GB" sz="3600" dirty="0"/>
              <a:t>REQUENCY </a:t>
            </a:r>
            <a:r>
              <a:rPr lang="en-GB" dirty="0"/>
              <a:t>D</a:t>
            </a:r>
            <a:r>
              <a:rPr lang="en-GB" sz="3600" dirty="0"/>
              <a:t>EPENDENCIES</a:t>
            </a:r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5C4647-7F85-A078-C248-AB3B6A14AD2F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D346C1-4965-1FBA-D373-2878E14128E6}"/>
              </a:ext>
            </a:extLst>
          </p:cNvPr>
          <p:cNvSpPr txBox="1"/>
          <p:nvPr/>
        </p:nvSpPr>
        <p:spPr>
          <a:xfrm>
            <a:off x="58357" y="6520352"/>
            <a:ext cx="2741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C02DD-3E42-F921-DEC7-F64DF2DB17BB}"/>
              </a:ext>
            </a:extLst>
          </p:cNvPr>
          <p:cNvSpPr txBox="1"/>
          <p:nvPr/>
        </p:nvSpPr>
        <p:spPr>
          <a:xfrm>
            <a:off x="617578" y="2000354"/>
            <a:ext cx="4942825" cy="646331"/>
          </a:xfrm>
          <a:prstGeom prst="rect">
            <a:avLst/>
          </a:prstGeom>
          <a:solidFill>
            <a:srgbClr val="D49D02"/>
          </a:solidFill>
        </p:spPr>
        <p:txBody>
          <a:bodyPr wrap="square">
            <a:spAutoFit/>
          </a:bodyPr>
          <a:lstStyle/>
          <a:p>
            <a:pPr marL="0" indent="0" algn="ctr">
              <a:buSzPct val="40000"/>
              <a:buNone/>
            </a:pPr>
            <a:r>
              <a:rPr lang="en-US" sz="1800" b="1" dirty="0">
                <a:solidFill>
                  <a:schemeClr val="bg1"/>
                </a:solidFill>
              </a:rPr>
              <a:t>How are intensities across the different duration intervals correlated?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A9EA83-3C00-3AAB-96E9-2102894F33FC}"/>
              </a:ext>
            </a:extLst>
          </p:cNvPr>
          <p:cNvSpPr txBox="1"/>
          <p:nvPr/>
        </p:nvSpPr>
        <p:spPr>
          <a:xfrm>
            <a:off x="617578" y="3072477"/>
            <a:ext cx="489331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Dependence structure between maximum accumulated precipitation volumes over different duration intervals: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3C5E75-5901-D1C6-B837-9971CE9255BD}"/>
              </a:ext>
            </a:extLst>
          </p:cNvPr>
          <p:cNvSpPr txBox="1"/>
          <p:nvPr/>
        </p:nvSpPr>
        <p:spPr>
          <a:xfrm>
            <a:off x="1591973" y="4038489"/>
            <a:ext cx="2056965" cy="212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D49D02"/>
                </a:solidFill>
              </a:rPr>
              <a:t>10-min 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156082"/>
                </a:solidFill>
              </a:rPr>
              <a:t>30-min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02A3A"/>
                </a:solidFill>
              </a:rPr>
              <a:t>60-min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C85E40"/>
                </a:solidFill>
              </a:rPr>
              <a:t>180-min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AE7557"/>
                </a:solidFill>
              </a:rPr>
              <a:t>360-min</a:t>
            </a:r>
          </a:p>
        </p:txBody>
      </p:sp>
      <p:pic>
        <p:nvPicPr>
          <p:cNvPr id="10" name="Picture 9" descr="A graph of a graph of a person&#10;&#10;Description automatically generated with medium confidence">
            <a:extLst>
              <a:ext uri="{FF2B5EF4-FFF2-40B4-BE49-F238E27FC236}">
                <a16:creationId xmlns:a16="http://schemas.microsoft.com/office/drawing/2014/main" id="{CC772E6A-6981-0252-505E-0D236AEC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114974" y="3537700"/>
            <a:ext cx="5905500" cy="3131728"/>
          </a:xfrm>
          <a:prstGeom prst="rect">
            <a:avLst/>
          </a:prstGeom>
        </p:spPr>
      </p:pic>
      <p:pic>
        <p:nvPicPr>
          <p:cNvPr id="11" name="Picture 10" descr="A graph of a graph of a person&#10;&#10;Description automatically generated with medium confidence">
            <a:extLst>
              <a:ext uri="{FF2B5EF4-FFF2-40B4-BE49-F238E27FC236}">
                <a16:creationId xmlns:a16="http://schemas.microsoft.com/office/drawing/2014/main" id="{AA1D43E4-6B21-ED66-6DD0-8DFC52E851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50000"/>
          <a:stretch/>
        </p:blipFill>
        <p:spPr>
          <a:xfrm>
            <a:off x="6517588" y="185514"/>
            <a:ext cx="4749800" cy="31317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DF6580-5061-EE1C-9F78-C82303E18444}"/>
              </a:ext>
            </a:extLst>
          </p:cNvPr>
          <p:cNvSpPr txBox="1"/>
          <p:nvPr/>
        </p:nvSpPr>
        <p:spPr>
          <a:xfrm>
            <a:off x="10977027" y="4834445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CCCCCC"/>
                </a:solidFill>
              </a:rPr>
              <a:t>5 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B6B0E8-162D-56F1-0DA7-EB164FCC12C0}"/>
              </a:ext>
            </a:extLst>
          </p:cNvPr>
          <p:cNvSpPr txBox="1"/>
          <p:nvPr/>
        </p:nvSpPr>
        <p:spPr>
          <a:xfrm>
            <a:off x="10922525" y="4602203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999999"/>
                </a:solidFill>
              </a:rPr>
              <a:t>10 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795E54-0A79-A580-2DB4-30DECC9CE13D}"/>
              </a:ext>
            </a:extLst>
          </p:cNvPr>
          <p:cNvSpPr txBox="1"/>
          <p:nvPr/>
        </p:nvSpPr>
        <p:spPr>
          <a:xfrm>
            <a:off x="10926970" y="4349943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666666"/>
                </a:solidFill>
              </a:rPr>
              <a:t>20 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F9F7D7-5985-F5BA-ED1B-7ECCE1F12404}"/>
              </a:ext>
            </a:extLst>
          </p:cNvPr>
          <p:cNvSpPr txBox="1"/>
          <p:nvPr/>
        </p:nvSpPr>
        <p:spPr>
          <a:xfrm>
            <a:off x="10922526" y="4090845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2D2D2D"/>
                </a:solidFill>
              </a:rPr>
              <a:t>50 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FD36D3-FCB8-CB5B-6759-58AE25B3C997}"/>
              </a:ext>
            </a:extLst>
          </p:cNvPr>
          <p:cNvSpPr txBox="1"/>
          <p:nvPr/>
        </p:nvSpPr>
        <p:spPr>
          <a:xfrm>
            <a:off x="10868025" y="3826530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100 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25C91F-4719-2EC7-FBED-20D05D346BAA}"/>
              </a:ext>
            </a:extLst>
          </p:cNvPr>
          <p:cNvSpPr/>
          <p:nvPr/>
        </p:nvSpPr>
        <p:spPr>
          <a:xfrm>
            <a:off x="6970370" y="3826530"/>
            <a:ext cx="2169794" cy="69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36277D-9808-D54D-6F43-5308B1D03FB6}"/>
              </a:ext>
            </a:extLst>
          </p:cNvPr>
          <p:cNvSpPr txBox="1"/>
          <p:nvPr/>
        </p:nvSpPr>
        <p:spPr>
          <a:xfrm>
            <a:off x="6224547" y="527521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7C2866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C0721B-5D37-5366-5187-9B59CEDE2082}"/>
              </a:ext>
            </a:extLst>
          </p:cNvPr>
          <p:cNvSpPr txBox="1"/>
          <p:nvPr/>
        </p:nvSpPr>
        <p:spPr>
          <a:xfrm>
            <a:off x="6224547" y="552564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9E3A83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2720F9-9592-F478-0665-C001FE2D7973}"/>
              </a:ext>
            </a:extLst>
          </p:cNvPr>
          <p:cNvSpPr txBox="1"/>
          <p:nvPr/>
        </p:nvSpPr>
        <p:spPr>
          <a:xfrm>
            <a:off x="6224547" y="577607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C76DB0"/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555167-8881-1E5A-ED2B-003966C7024F}"/>
              </a:ext>
            </a:extLst>
          </p:cNvPr>
          <p:cNvSpPr txBox="1"/>
          <p:nvPr/>
        </p:nvSpPr>
        <p:spPr>
          <a:xfrm>
            <a:off x="6224547" y="59945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E7B6DA"/>
                </a:solidFill>
              </a:rPr>
              <a:t>4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AFB2CB9-485B-8D72-01EB-CFD329E6B432}"/>
              </a:ext>
            </a:extLst>
          </p:cNvPr>
          <p:cNvCxnSpPr/>
          <p:nvPr/>
        </p:nvCxnSpPr>
        <p:spPr>
          <a:xfrm flipV="1">
            <a:off x="6517588" y="5381625"/>
            <a:ext cx="452782" cy="78251"/>
          </a:xfrm>
          <a:prstGeom prst="straightConnector1">
            <a:avLst/>
          </a:prstGeom>
          <a:ln>
            <a:solidFill>
              <a:srgbClr val="7C2866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4FB13D1-C1A5-6E51-A84B-62E79BA79A74}"/>
              </a:ext>
            </a:extLst>
          </p:cNvPr>
          <p:cNvCxnSpPr>
            <a:cxnSpLocks/>
          </p:cNvCxnSpPr>
          <p:nvPr/>
        </p:nvCxnSpPr>
        <p:spPr>
          <a:xfrm flipV="1">
            <a:off x="6517588" y="5703393"/>
            <a:ext cx="521615" cy="38821"/>
          </a:xfrm>
          <a:prstGeom prst="straightConnector1">
            <a:avLst/>
          </a:prstGeom>
          <a:ln>
            <a:solidFill>
              <a:srgbClr val="9E3A83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DFDD298-C51D-47D1-CDD9-F8489584B8BD}"/>
              </a:ext>
            </a:extLst>
          </p:cNvPr>
          <p:cNvCxnSpPr>
            <a:cxnSpLocks/>
          </p:cNvCxnSpPr>
          <p:nvPr/>
        </p:nvCxnSpPr>
        <p:spPr>
          <a:xfrm>
            <a:off x="6517587" y="5953823"/>
            <a:ext cx="451029" cy="6913"/>
          </a:xfrm>
          <a:prstGeom prst="straightConnector1">
            <a:avLst/>
          </a:prstGeom>
          <a:ln>
            <a:solidFill>
              <a:srgbClr val="C76DB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D4C6C8A-301F-1865-3592-98CC752AAB05}"/>
              </a:ext>
            </a:extLst>
          </p:cNvPr>
          <p:cNvCxnSpPr>
            <a:cxnSpLocks/>
          </p:cNvCxnSpPr>
          <p:nvPr/>
        </p:nvCxnSpPr>
        <p:spPr>
          <a:xfrm>
            <a:off x="6517587" y="6144033"/>
            <a:ext cx="486322" cy="0"/>
          </a:xfrm>
          <a:prstGeom prst="straightConnector1">
            <a:avLst/>
          </a:prstGeom>
          <a:ln>
            <a:solidFill>
              <a:srgbClr val="E7B6DA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794F9D-969B-1D69-789F-EDEF56B1A717}"/>
              </a:ext>
            </a:extLst>
          </p:cNvPr>
          <p:cNvGrpSpPr/>
          <p:nvPr/>
        </p:nvGrpSpPr>
        <p:grpSpPr>
          <a:xfrm>
            <a:off x="7583091" y="4860994"/>
            <a:ext cx="923830" cy="1473137"/>
            <a:chOff x="7583091" y="4860994"/>
            <a:chExt cx="923830" cy="147313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D4B0D3E-381C-85CE-657B-7F115F41A9FA}"/>
                </a:ext>
              </a:extLst>
            </p:cNvPr>
            <p:cNvSpPr txBox="1"/>
            <p:nvPr/>
          </p:nvSpPr>
          <p:spPr>
            <a:xfrm>
              <a:off x="7592521" y="5149676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solidFill>
                    <a:srgbClr val="9E3A83"/>
                  </a:solidFill>
                </a:rPr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737399F-8AE8-AE11-D072-C9CFA4346756}"/>
                </a:ext>
              </a:extLst>
            </p:cNvPr>
            <p:cNvSpPr txBox="1"/>
            <p:nvPr/>
          </p:nvSpPr>
          <p:spPr>
            <a:xfrm>
              <a:off x="7592521" y="5400106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solidFill>
                    <a:srgbClr val="982E7C"/>
                  </a:solidFill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38399E5-0E66-A29A-AE6A-944DE9293D87}"/>
                </a:ext>
              </a:extLst>
            </p:cNvPr>
            <p:cNvSpPr txBox="1"/>
            <p:nvPr/>
          </p:nvSpPr>
          <p:spPr>
            <a:xfrm>
              <a:off x="7592521" y="5650536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solidFill>
                    <a:srgbClr val="C76DB0"/>
                  </a:solidFill>
                </a:rPr>
                <a:t>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C046C6E-C1B3-7B9A-1C89-51B279ECCB19}"/>
                </a:ext>
              </a:extLst>
            </p:cNvPr>
            <p:cNvSpPr txBox="1"/>
            <p:nvPr/>
          </p:nvSpPr>
          <p:spPr>
            <a:xfrm>
              <a:off x="7583091" y="5964799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solidFill>
                    <a:srgbClr val="E7B6DA"/>
                  </a:solidFill>
                </a:rPr>
                <a:t>4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FF7BE48-325C-1349-2593-ABF062528D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85562" y="4860994"/>
              <a:ext cx="325266" cy="473348"/>
            </a:xfrm>
            <a:prstGeom prst="straightConnector1">
              <a:avLst/>
            </a:prstGeom>
            <a:ln>
              <a:solidFill>
                <a:srgbClr val="9E3A83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7E6B53E-1B1E-F2D5-F286-2EF38B2611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85562" y="4985925"/>
              <a:ext cx="325266" cy="630755"/>
            </a:xfrm>
            <a:prstGeom prst="straightConnector1">
              <a:avLst/>
            </a:prstGeom>
            <a:ln>
              <a:solidFill>
                <a:srgbClr val="982E7C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6675157-CBC6-7551-C39B-232CB19F13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85561" y="5581315"/>
              <a:ext cx="325267" cy="246974"/>
            </a:xfrm>
            <a:prstGeom prst="straightConnector1">
              <a:avLst/>
            </a:prstGeom>
            <a:ln>
              <a:solidFill>
                <a:srgbClr val="C76DB0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190205A-1E04-5474-66CC-69599B2E4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85561" y="5960736"/>
              <a:ext cx="325267" cy="163451"/>
            </a:xfrm>
            <a:prstGeom prst="straightConnector1">
              <a:avLst/>
            </a:prstGeom>
            <a:ln>
              <a:solidFill>
                <a:srgbClr val="E7B6DA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D271B35-1276-29A8-0730-915D9768B2AF}"/>
              </a:ext>
            </a:extLst>
          </p:cNvPr>
          <p:cNvSpPr txBox="1"/>
          <p:nvPr/>
        </p:nvSpPr>
        <p:spPr>
          <a:xfrm>
            <a:off x="9790498" y="542075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852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F4CC5-E1B7-7DDD-7C58-3F2B01BB0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mathematical equations&#10;&#10;Description automatically generated with medium confidence">
            <a:extLst>
              <a:ext uri="{FF2B5EF4-FFF2-40B4-BE49-F238E27FC236}">
                <a16:creationId xmlns:a16="http://schemas.microsoft.com/office/drawing/2014/main" id="{17AB6C8D-519D-B0F5-C2B7-BFE768B1F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5" t="40622" r="56748" b="42989"/>
          <a:stretch/>
        </p:blipFill>
        <p:spPr>
          <a:xfrm>
            <a:off x="6125028" y="3301187"/>
            <a:ext cx="2235892" cy="1990428"/>
          </a:xfrm>
          <a:prstGeom prst="rect">
            <a:avLst/>
          </a:prstGeom>
        </p:spPr>
      </p:pic>
      <p:pic>
        <p:nvPicPr>
          <p:cNvPr id="7" name="Picture 6" descr="A graph of mathematical equations&#10;&#10;Description automatically generated with medium confidence">
            <a:extLst>
              <a:ext uri="{FF2B5EF4-FFF2-40B4-BE49-F238E27FC236}">
                <a16:creationId xmlns:a16="http://schemas.microsoft.com/office/drawing/2014/main" id="{DC5D0BB0-4544-D30D-76CB-6ABF80355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9" t="23968" r="40882" b="61250"/>
          <a:stretch/>
        </p:blipFill>
        <p:spPr>
          <a:xfrm>
            <a:off x="8530503" y="999945"/>
            <a:ext cx="2111032" cy="1897504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00034401-4AEB-E5B2-5E90-A57E7B11D958}"/>
              </a:ext>
            </a:extLst>
          </p:cNvPr>
          <p:cNvSpPr txBox="1">
            <a:spLocks/>
          </p:cNvSpPr>
          <p:nvPr/>
        </p:nvSpPr>
        <p:spPr>
          <a:xfrm>
            <a:off x="600173" y="122551"/>
            <a:ext cx="6196553" cy="1517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URATION-</a:t>
            </a:r>
            <a:r>
              <a:rPr lang="en-GB" dirty="0"/>
              <a:t>F</a:t>
            </a:r>
            <a:r>
              <a:rPr lang="en-GB" sz="3600" dirty="0"/>
              <a:t>REQUENCY </a:t>
            </a:r>
            <a:r>
              <a:rPr lang="en-GB" dirty="0"/>
              <a:t>D</a:t>
            </a:r>
            <a:r>
              <a:rPr lang="en-GB" sz="3600" dirty="0"/>
              <a:t>EPENDENCIES</a:t>
            </a:r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36CA53-BA7B-A5DE-910C-4A1AEE6DBD4B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BF96DE-9F63-96ED-D28E-673794A4D9B9}"/>
              </a:ext>
            </a:extLst>
          </p:cNvPr>
          <p:cNvSpPr txBox="1"/>
          <p:nvPr/>
        </p:nvSpPr>
        <p:spPr>
          <a:xfrm>
            <a:off x="58357" y="6520352"/>
            <a:ext cx="2741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FC944-6EB6-D1DF-E30D-FFA67092EC0D}"/>
              </a:ext>
            </a:extLst>
          </p:cNvPr>
          <p:cNvSpPr txBox="1"/>
          <p:nvPr/>
        </p:nvSpPr>
        <p:spPr>
          <a:xfrm>
            <a:off x="617578" y="2000354"/>
            <a:ext cx="4942825" cy="646331"/>
          </a:xfrm>
          <a:prstGeom prst="rect">
            <a:avLst/>
          </a:prstGeom>
          <a:solidFill>
            <a:srgbClr val="D49D02"/>
          </a:solidFill>
        </p:spPr>
        <p:txBody>
          <a:bodyPr wrap="square">
            <a:spAutoFit/>
          </a:bodyPr>
          <a:lstStyle/>
          <a:p>
            <a:pPr marL="0" indent="0" algn="ctr">
              <a:buSzPct val="40000"/>
              <a:buNone/>
            </a:pPr>
            <a:r>
              <a:rPr lang="en-US" sz="1800" b="1" dirty="0">
                <a:solidFill>
                  <a:schemeClr val="bg1"/>
                </a:solidFill>
              </a:rPr>
              <a:t>How are intensities across the different duration intervals correlated?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09694-9E64-9591-0033-A1ECBDBD3192}"/>
              </a:ext>
            </a:extLst>
          </p:cNvPr>
          <p:cNvSpPr txBox="1"/>
          <p:nvPr/>
        </p:nvSpPr>
        <p:spPr>
          <a:xfrm>
            <a:off x="617578" y="3072477"/>
            <a:ext cx="489331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Dependence structure between maximum accumulated precipitation volumes over different duration intervals: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158007-4B1F-4318-30FF-E2371B89B605}"/>
              </a:ext>
            </a:extLst>
          </p:cNvPr>
          <p:cNvSpPr txBox="1"/>
          <p:nvPr/>
        </p:nvSpPr>
        <p:spPr>
          <a:xfrm>
            <a:off x="1591973" y="4038489"/>
            <a:ext cx="2056965" cy="212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D49D02"/>
                </a:solidFill>
              </a:rPr>
              <a:t>10-min 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156082"/>
                </a:solidFill>
              </a:rPr>
              <a:t>30-min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02A3A"/>
                </a:solidFill>
              </a:rPr>
              <a:t>60-min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C85E40"/>
                </a:solidFill>
              </a:rPr>
              <a:t>180-min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AE7557"/>
                </a:solidFill>
              </a:rPr>
              <a:t>360-min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0EAEFD-0E17-70D3-78C3-117F809DE525}"/>
              </a:ext>
            </a:extLst>
          </p:cNvPr>
          <p:cNvSpPr txBox="1"/>
          <p:nvPr/>
        </p:nvSpPr>
        <p:spPr>
          <a:xfrm rot="16200000">
            <a:off x="5081793" y="3993147"/>
            <a:ext cx="184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A3A"/>
                </a:solidFill>
              </a:rPr>
              <a:t>Ranked V</a:t>
            </a:r>
            <a:r>
              <a:rPr lang="en-GB" b="1" baseline="-25000" dirty="0">
                <a:solidFill>
                  <a:srgbClr val="002A3A"/>
                </a:solidFill>
              </a:rPr>
              <a:t>60-min</a:t>
            </a:r>
            <a:endParaRPr lang="fr-CH" b="1" dirty="0">
              <a:solidFill>
                <a:srgbClr val="002A3A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92AB99-D864-4D9B-782F-7A336002FB1F}"/>
              </a:ext>
            </a:extLst>
          </p:cNvPr>
          <p:cNvSpPr txBox="1"/>
          <p:nvPr/>
        </p:nvSpPr>
        <p:spPr>
          <a:xfrm>
            <a:off x="8543064" y="4974317"/>
            <a:ext cx="363590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  <a:buSzPct val="120000"/>
            </a:pPr>
            <a:r>
              <a:rPr lang="en-GB" i="1" noProof="0" dirty="0"/>
              <a:t>Normalised</a:t>
            </a:r>
            <a:r>
              <a:rPr lang="en-US" i="1" dirty="0"/>
              <a:t> </a:t>
            </a:r>
            <a:r>
              <a:rPr lang="en-US" b="1" i="1" dirty="0"/>
              <a:t>ranks </a:t>
            </a:r>
            <a:r>
              <a:rPr lang="en-US" i="1" dirty="0"/>
              <a:t>of accumulated precipitation volumes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71B4A3-C622-69E3-86BC-F38E5DCC235B}"/>
              </a:ext>
            </a:extLst>
          </p:cNvPr>
          <p:cNvCxnSpPr>
            <a:cxnSpLocks/>
          </p:cNvCxnSpPr>
          <p:nvPr/>
        </p:nvCxnSpPr>
        <p:spPr>
          <a:xfrm flipH="1" flipV="1">
            <a:off x="8288350" y="4666807"/>
            <a:ext cx="270729" cy="2522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F8D6C7E-E5BD-1405-ED6A-9A13A03C196E}"/>
              </a:ext>
            </a:extLst>
          </p:cNvPr>
          <p:cNvSpPr txBox="1"/>
          <p:nvPr/>
        </p:nvSpPr>
        <p:spPr>
          <a:xfrm>
            <a:off x="8016224" y="298370"/>
            <a:ext cx="3164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D49D02"/>
              </a:buClr>
              <a:buSzPct val="120000"/>
            </a:pPr>
            <a:r>
              <a:rPr lang="fr-CH" i="1" noProof="0" dirty="0" err="1"/>
              <a:t>Kendall’s</a:t>
            </a:r>
            <a:r>
              <a:rPr lang="fr-CH" i="1" noProof="0" dirty="0"/>
              <a:t> </a:t>
            </a:r>
            <a:r>
              <a:rPr lang="el-GR" i="1" noProof="0" dirty="0">
                <a:latin typeface="Aptos" panose="020B0004020202020204" pitchFamily="34" charset="0"/>
              </a:rPr>
              <a:t>τ</a:t>
            </a:r>
            <a:r>
              <a:rPr lang="fr-CH" i="1" noProof="0" dirty="0">
                <a:latin typeface="Aptos" panose="020B0004020202020204" pitchFamily="34" charset="0"/>
              </a:rPr>
              <a:t> </a:t>
            </a:r>
            <a:r>
              <a:rPr lang="fr-CH" i="1" noProof="0" dirty="0" err="1">
                <a:latin typeface="Aptos" panose="020B0004020202020204" pitchFamily="34" charset="0"/>
              </a:rPr>
              <a:t>rank</a:t>
            </a:r>
            <a:r>
              <a:rPr lang="fr-CH" i="1" noProof="0" dirty="0">
                <a:latin typeface="Aptos" panose="020B0004020202020204" pitchFamily="34" charset="0"/>
              </a:rPr>
              <a:t> </a:t>
            </a:r>
            <a:r>
              <a:rPr lang="fr-CH" i="1" noProof="0" dirty="0" err="1">
                <a:latin typeface="Aptos" panose="020B0004020202020204" pitchFamily="34" charset="0"/>
              </a:rPr>
              <a:t>correlation</a:t>
            </a:r>
            <a:r>
              <a:rPr lang="fr-CH" i="1" noProof="0" dirty="0">
                <a:latin typeface="Aptos" panose="020B0004020202020204" pitchFamily="34" charset="0"/>
              </a:rPr>
              <a:t> coefficient*</a:t>
            </a:r>
            <a:endParaRPr lang="en-US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215CF6-0DB5-2422-0899-54AA32B8E37D}"/>
              </a:ext>
            </a:extLst>
          </p:cNvPr>
          <p:cNvSpPr txBox="1"/>
          <p:nvPr/>
        </p:nvSpPr>
        <p:spPr>
          <a:xfrm>
            <a:off x="6469881" y="2860683"/>
            <a:ext cx="184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156082"/>
                </a:solidFill>
              </a:rPr>
              <a:t>Ranked V</a:t>
            </a:r>
            <a:r>
              <a:rPr lang="en-GB" b="1" baseline="-25000" dirty="0">
                <a:solidFill>
                  <a:srgbClr val="156082"/>
                </a:solidFill>
              </a:rPr>
              <a:t>30-min</a:t>
            </a:r>
            <a:endParaRPr lang="fr-CH" b="1" dirty="0">
              <a:solidFill>
                <a:srgbClr val="15608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53CBF3-8202-C250-A5E4-E5BF41DE476C}"/>
              </a:ext>
            </a:extLst>
          </p:cNvPr>
          <p:cNvSpPr txBox="1"/>
          <p:nvPr/>
        </p:nvSpPr>
        <p:spPr>
          <a:xfrm>
            <a:off x="6469881" y="6483108"/>
            <a:ext cx="57515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  <a:buSzPct val="120000"/>
            </a:pPr>
            <a:r>
              <a:rPr lang="fr-CH" sz="1600" noProof="0" dirty="0"/>
              <a:t>* |</a:t>
            </a:r>
            <a:r>
              <a:rPr lang="el-GR" sz="1600" dirty="0"/>
              <a:t> τ</a:t>
            </a:r>
            <a:r>
              <a:rPr lang="fr-CH" sz="1600" dirty="0"/>
              <a:t>| = 1 </a:t>
            </a:r>
            <a:r>
              <a:rPr lang="fr-CH" sz="1600" dirty="0">
                <a:ea typeface="Cambria Math" panose="02040503050406030204" pitchFamily="18" charset="0"/>
                <a:sym typeface="Wingdings" panose="05000000000000000000" pitchFamily="2" charset="2"/>
              </a:rPr>
              <a:t>⇒ </a:t>
            </a:r>
            <a:r>
              <a:rPr lang="fr-CH" sz="1600" dirty="0" err="1">
                <a:ea typeface="Cambria Math" panose="02040503050406030204" pitchFamily="18" charset="0"/>
                <a:sym typeface="Wingdings" panose="05000000000000000000" pitchFamily="2" charset="2"/>
              </a:rPr>
              <a:t>perfect</a:t>
            </a:r>
            <a:r>
              <a:rPr lang="fr-CH" sz="1600" dirty="0">
                <a:ea typeface="Cambria Math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CH" sz="1600" dirty="0" err="1">
                <a:ea typeface="Cambria Math" panose="02040503050406030204" pitchFamily="18" charset="0"/>
                <a:sym typeface="Wingdings" panose="05000000000000000000" pitchFamily="2" charset="2"/>
              </a:rPr>
              <a:t>correlation</a:t>
            </a:r>
            <a:r>
              <a:rPr lang="fr-CH" sz="1600" dirty="0">
                <a:ea typeface="Cambria Math" panose="02040503050406030204" pitchFamily="18" charset="0"/>
                <a:sym typeface="Wingdings" panose="05000000000000000000" pitchFamily="2" charset="2"/>
              </a:rPr>
              <a:t>, </a:t>
            </a:r>
            <a:r>
              <a:rPr lang="fr-CH" sz="1600" dirty="0"/>
              <a:t>|</a:t>
            </a:r>
            <a:r>
              <a:rPr lang="el-GR" sz="1600" dirty="0"/>
              <a:t> τ</a:t>
            </a:r>
            <a:r>
              <a:rPr lang="fr-CH" sz="1600" dirty="0"/>
              <a:t>| = 0 </a:t>
            </a:r>
            <a:r>
              <a:rPr lang="fr-CH" sz="1600" dirty="0">
                <a:ea typeface="Cambria Math" panose="02040503050406030204" pitchFamily="18" charset="0"/>
                <a:sym typeface="Wingdings" panose="05000000000000000000" pitchFamily="2" charset="2"/>
              </a:rPr>
              <a:t>⇒ absence of </a:t>
            </a:r>
            <a:r>
              <a:rPr lang="fr-CH" sz="1600" dirty="0" err="1">
                <a:ea typeface="Cambria Math" panose="02040503050406030204" pitchFamily="18" charset="0"/>
                <a:sym typeface="Wingdings" panose="05000000000000000000" pitchFamily="2" charset="2"/>
              </a:rPr>
              <a:t>correlation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7151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3238F-1A60-E6F1-C9BA-3161AF0BC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6007118D-97DE-E841-0532-C6D505E90B92}"/>
              </a:ext>
            </a:extLst>
          </p:cNvPr>
          <p:cNvSpPr txBox="1">
            <a:spLocks/>
          </p:cNvSpPr>
          <p:nvPr/>
        </p:nvSpPr>
        <p:spPr>
          <a:xfrm>
            <a:off x="600173" y="122551"/>
            <a:ext cx="6196553" cy="1517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URATION-</a:t>
            </a:r>
            <a:r>
              <a:rPr lang="en-GB" dirty="0"/>
              <a:t>F</a:t>
            </a:r>
            <a:r>
              <a:rPr lang="en-GB" sz="3600" dirty="0"/>
              <a:t>REQUENCY </a:t>
            </a:r>
            <a:r>
              <a:rPr lang="en-GB" dirty="0"/>
              <a:t>D</a:t>
            </a:r>
            <a:r>
              <a:rPr lang="en-GB" sz="3600" dirty="0"/>
              <a:t>EPENDENCIES</a:t>
            </a:r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93343C-7C28-6BA0-9EC4-3432CE0B1BC1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3DA2B4-B987-2B70-4E62-EA86C990DF61}"/>
              </a:ext>
            </a:extLst>
          </p:cNvPr>
          <p:cNvSpPr txBox="1"/>
          <p:nvPr/>
        </p:nvSpPr>
        <p:spPr>
          <a:xfrm>
            <a:off x="58357" y="6520352"/>
            <a:ext cx="2741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29E6F-BC24-26D0-48FA-02E30232FE72}"/>
              </a:ext>
            </a:extLst>
          </p:cNvPr>
          <p:cNvSpPr txBox="1"/>
          <p:nvPr/>
        </p:nvSpPr>
        <p:spPr>
          <a:xfrm>
            <a:off x="617578" y="2000354"/>
            <a:ext cx="4942825" cy="646331"/>
          </a:xfrm>
          <a:prstGeom prst="rect">
            <a:avLst/>
          </a:prstGeom>
          <a:solidFill>
            <a:srgbClr val="D49D02"/>
          </a:solidFill>
        </p:spPr>
        <p:txBody>
          <a:bodyPr wrap="square">
            <a:spAutoFit/>
          </a:bodyPr>
          <a:lstStyle/>
          <a:p>
            <a:pPr marL="0" indent="0" algn="ctr">
              <a:buSzPct val="40000"/>
              <a:buNone/>
            </a:pPr>
            <a:r>
              <a:rPr lang="en-US" sz="1800" b="1" dirty="0">
                <a:solidFill>
                  <a:schemeClr val="bg1"/>
                </a:solidFill>
              </a:rPr>
              <a:t>How are intensities across the different duration intervals correlated?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54302-20E8-6CDB-16FC-87008E1DD848}"/>
              </a:ext>
            </a:extLst>
          </p:cNvPr>
          <p:cNvSpPr txBox="1"/>
          <p:nvPr/>
        </p:nvSpPr>
        <p:spPr>
          <a:xfrm>
            <a:off x="617578" y="3072477"/>
            <a:ext cx="489331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Dependence structure between maximum accumulated precipitation volumes over different duration intervals: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178D1-6835-F92B-EE52-409948D84A08}"/>
              </a:ext>
            </a:extLst>
          </p:cNvPr>
          <p:cNvSpPr txBox="1"/>
          <p:nvPr/>
        </p:nvSpPr>
        <p:spPr>
          <a:xfrm>
            <a:off x="1591973" y="4038489"/>
            <a:ext cx="2056965" cy="212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D49D02"/>
                </a:solidFill>
              </a:rPr>
              <a:t>10-min 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156082"/>
                </a:solidFill>
              </a:rPr>
              <a:t>30-min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02A3A"/>
                </a:solidFill>
              </a:rPr>
              <a:t>60-min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C85E40"/>
                </a:solidFill>
              </a:rPr>
              <a:t>180-min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AE7557"/>
                </a:solidFill>
              </a:rPr>
              <a:t>360-min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35ABEC-7AC7-1AAE-AAD5-880CB621E6C8}"/>
              </a:ext>
            </a:extLst>
          </p:cNvPr>
          <p:cNvGrpSpPr/>
          <p:nvPr/>
        </p:nvGrpSpPr>
        <p:grpSpPr>
          <a:xfrm>
            <a:off x="5652923" y="366432"/>
            <a:ext cx="6477528" cy="6226143"/>
            <a:chOff x="5652923" y="366432"/>
            <a:chExt cx="6477528" cy="622614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6F2F6D-7FFA-B13E-A178-C2B0E5E7D5A9}"/>
                </a:ext>
              </a:extLst>
            </p:cNvPr>
            <p:cNvSpPr txBox="1"/>
            <p:nvPr/>
          </p:nvSpPr>
          <p:spPr>
            <a:xfrm>
              <a:off x="8666811" y="366432"/>
              <a:ext cx="811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2A3A"/>
                  </a:solidFill>
                </a:rPr>
                <a:t>V</a:t>
              </a:r>
              <a:r>
                <a:rPr lang="en-GB" b="1" baseline="-25000" dirty="0">
                  <a:solidFill>
                    <a:srgbClr val="002A3A"/>
                  </a:solidFill>
                </a:rPr>
                <a:t>60-min</a:t>
              </a:r>
              <a:endParaRPr lang="en-GB" b="1" dirty="0">
                <a:solidFill>
                  <a:srgbClr val="002A3A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DF597EC-262C-DF4B-E09B-CDA7D2899A0D}"/>
                </a:ext>
              </a:extLst>
            </p:cNvPr>
            <p:cNvSpPr txBox="1"/>
            <p:nvPr/>
          </p:nvSpPr>
          <p:spPr>
            <a:xfrm>
              <a:off x="9853867" y="366432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C85E40"/>
                  </a:solidFill>
                </a:rPr>
                <a:t>V</a:t>
              </a:r>
              <a:r>
                <a:rPr lang="en-GB" b="1" baseline="-25000" dirty="0">
                  <a:solidFill>
                    <a:srgbClr val="C85E40"/>
                  </a:solidFill>
                </a:rPr>
                <a:t>180-min</a:t>
              </a:r>
              <a:endParaRPr lang="en-GB" b="1" dirty="0">
                <a:solidFill>
                  <a:srgbClr val="C85E4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D65697-470C-AFD6-23C5-C1670CCB6A93}"/>
                </a:ext>
              </a:extLst>
            </p:cNvPr>
            <p:cNvSpPr txBox="1"/>
            <p:nvPr/>
          </p:nvSpPr>
          <p:spPr>
            <a:xfrm>
              <a:off x="11096194" y="366432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AE7557"/>
                  </a:solidFill>
                </a:rPr>
                <a:t>V</a:t>
              </a:r>
              <a:r>
                <a:rPr lang="en-GB" b="1" baseline="-25000" dirty="0">
                  <a:solidFill>
                    <a:srgbClr val="AE7557"/>
                  </a:solidFill>
                </a:rPr>
                <a:t>360-min</a:t>
              </a:r>
              <a:endParaRPr lang="en-GB" b="1" dirty="0">
                <a:solidFill>
                  <a:srgbClr val="AE7557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8395B2E-9D89-9BCB-D5DB-B450FCE84F21}"/>
                </a:ext>
              </a:extLst>
            </p:cNvPr>
            <p:cNvSpPr txBox="1"/>
            <p:nvPr/>
          </p:nvSpPr>
          <p:spPr>
            <a:xfrm>
              <a:off x="7404158" y="368121"/>
              <a:ext cx="811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156082"/>
                  </a:solidFill>
                </a:rPr>
                <a:t>V</a:t>
              </a:r>
              <a:r>
                <a:rPr lang="en-GB" b="1" baseline="-25000" dirty="0">
                  <a:solidFill>
                    <a:srgbClr val="156082"/>
                  </a:solidFill>
                </a:rPr>
                <a:t>30-min</a:t>
              </a:r>
              <a:endParaRPr lang="en-GB" b="1" dirty="0">
                <a:solidFill>
                  <a:srgbClr val="156082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12CF15-88EC-A75D-410A-6EAA2FF12C90}"/>
                </a:ext>
              </a:extLst>
            </p:cNvPr>
            <p:cNvSpPr txBox="1"/>
            <p:nvPr/>
          </p:nvSpPr>
          <p:spPr>
            <a:xfrm>
              <a:off x="6195376" y="366432"/>
              <a:ext cx="811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D49D02"/>
                  </a:solidFill>
                </a:rPr>
                <a:t>V</a:t>
              </a:r>
              <a:r>
                <a:rPr lang="en-GB" b="1" baseline="-25000" dirty="0">
                  <a:solidFill>
                    <a:srgbClr val="D49D02"/>
                  </a:solidFill>
                </a:rPr>
                <a:t>10-min</a:t>
              </a:r>
              <a:endParaRPr lang="en-GB" b="1" dirty="0">
                <a:solidFill>
                  <a:srgbClr val="D49D02"/>
                </a:solidFill>
              </a:endParaRPr>
            </a:p>
          </p:txBody>
        </p:sp>
        <p:pic>
          <p:nvPicPr>
            <p:cNvPr id="30" name="Picture 29" descr="A graph of mathematical equations&#10;&#10;Description automatically generated with medium confidence">
              <a:extLst>
                <a:ext uri="{FF2B5EF4-FFF2-40B4-BE49-F238E27FC236}">
                  <a16:creationId xmlns:a16="http://schemas.microsoft.com/office/drawing/2014/main" id="{0A8DC66E-13E5-9B79-36E8-E46FF4E90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5" t="6735" r="9168" b="7369"/>
            <a:stretch/>
          </p:blipFill>
          <p:spPr>
            <a:xfrm>
              <a:off x="5950711" y="701877"/>
              <a:ext cx="6179740" cy="589069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6CDA09-E2AF-036E-6EE3-8825D3EF2B99}"/>
                </a:ext>
              </a:extLst>
            </p:cNvPr>
            <p:cNvSpPr txBox="1"/>
            <p:nvPr/>
          </p:nvSpPr>
          <p:spPr>
            <a:xfrm rot="16200000">
              <a:off x="5435993" y="3390720"/>
              <a:ext cx="811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2A3A"/>
                  </a:solidFill>
                </a:rPr>
                <a:t>V</a:t>
              </a:r>
              <a:r>
                <a:rPr lang="en-GB" b="1" baseline="-25000" dirty="0">
                  <a:solidFill>
                    <a:srgbClr val="002A3A"/>
                  </a:solidFill>
                </a:rPr>
                <a:t>60-min</a:t>
              </a:r>
              <a:endParaRPr lang="en-GB" b="1" dirty="0">
                <a:solidFill>
                  <a:srgbClr val="002A3A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D5CFD8A-D914-CC68-54FC-942E987D996B}"/>
                </a:ext>
              </a:extLst>
            </p:cNvPr>
            <p:cNvSpPr txBox="1"/>
            <p:nvPr/>
          </p:nvSpPr>
          <p:spPr>
            <a:xfrm rot="16200000">
              <a:off x="5390992" y="4560004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C85E40"/>
                  </a:solidFill>
                </a:rPr>
                <a:t>V</a:t>
              </a:r>
              <a:r>
                <a:rPr lang="en-GB" b="1" baseline="-25000" dirty="0">
                  <a:solidFill>
                    <a:srgbClr val="C85E40"/>
                  </a:solidFill>
                </a:rPr>
                <a:t>180-min</a:t>
              </a:r>
              <a:endParaRPr lang="en-GB" b="1" dirty="0">
                <a:solidFill>
                  <a:srgbClr val="C85E4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FA3BCD-36CC-C68C-C4D6-6225868B72A5}"/>
                </a:ext>
              </a:extLst>
            </p:cNvPr>
            <p:cNvSpPr txBox="1"/>
            <p:nvPr/>
          </p:nvSpPr>
          <p:spPr>
            <a:xfrm rot="16200000">
              <a:off x="5390992" y="5735121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AE7557"/>
                  </a:solidFill>
                </a:rPr>
                <a:t>V</a:t>
              </a:r>
              <a:r>
                <a:rPr lang="en-GB" b="1" baseline="-25000" dirty="0">
                  <a:solidFill>
                    <a:srgbClr val="AE7557"/>
                  </a:solidFill>
                </a:rPr>
                <a:t>360-min</a:t>
              </a:r>
              <a:endParaRPr lang="en-GB" b="1" dirty="0">
                <a:solidFill>
                  <a:srgbClr val="AE7557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D0866BC-CB41-796A-EDAD-E2752D720F16}"/>
                </a:ext>
              </a:extLst>
            </p:cNvPr>
            <p:cNvSpPr txBox="1"/>
            <p:nvPr/>
          </p:nvSpPr>
          <p:spPr>
            <a:xfrm rot="16200000">
              <a:off x="5431868" y="2194485"/>
              <a:ext cx="811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156082"/>
                  </a:solidFill>
                </a:rPr>
                <a:t>V</a:t>
              </a:r>
              <a:r>
                <a:rPr lang="en-GB" b="1" baseline="-25000" dirty="0">
                  <a:solidFill>
                    <a:srgbClr val="156082"/>
                  </a:solidFill>
                </a:rPr>
                <a:t>30-min</a:t>
              </a:r>
              <a:endParaRPr lang="en-GB" b="1" dirty="0">
                <a:solidFill>
                  <a:srgbClr val="156082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23FAA1B-80EE-BE75-63D9-ABDF7F2E6A7C}"/>
                </a:ext>
              </a:extLst>
            </p:cNvPr>
            <p:cNvSpPr txBox="1"/>
            <p:nvPr/>
          </p:nvSpPr>
          <p:spPr>
            <a:xfrm rot="16200000">
              <a:off x="5435994" y="1035960"/>
              <a:ext cx="811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D49D02"/>
                  </a:solidFill>
                </a:rPr>
                <a:t>V</a:t>
              </a:r>
              <a:r>
                <a:rPr lang="en-GB" b="1" baseline="-25000" dirty="0">
                  <a:solidFill>
                    <a:srgbClr val="D49D02"/>
                  </a:solidFill>
                </a:rPr>
                <a:t>10-min</a:t>
              </a:r>
              <a:endParaRPr lang="en-GB" b="1" dirty="0">
                <a:solidFill>
                  <a:srgbClr val="D49D02"/>
                </a:solidFill>
              </a:endParaRPr>
            </a:p>
          </p:txBody>
        </p:sp>
      </p:grpSp>
      <p:pic>
        <p:nvPicPr>
          <p:cNvPr id="36" name="Picture 35" descr="A graph of mathematical equations&#10;&#10;Description automatically generated with medium confidence">
            <a:extLst>
              <a:ext uri="{FF2B5EF4-FFF2-40B4-BE49-F238E27FC236}">
                <a16:creationId xmlns:a16="http://schemas.microsoft.com/office/drawing/2014/main" id="{048E87D9-78F4-7038-7124-5CF8D64CA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5" t="40622" r="56748" b="42989"/>
          <a:stretch/>
        </p:blipFill>
        <p:spPr>
          <a:xfrm>
            <a:off x="6125028" y="3301187"/>
            <a:ext cx="2235892" cy="1990428"/>
          </a:xfrm>
          <a:prstGeom prst="rect">
            <a:avLst/>
          </a:prstGeom>
        </p:spPr>
      </p:pic>
      <p:pic>
        <p:nvPicPr>
          <p:cNvPr id="39" name="Picture 38" descr="A graph of mathematical equations&#10;&#10;Description automatically generated with medium confidence">
            <a:extLst>
              <a:ext uri="{FF2B5EF4-FFF2-40B4-BE49-F238E27FC236}">
                <a16:creationId xmlns:a16="http://schemas.microsoft.com/office/drawing/2014/main" id="{7307D384-D7AF-05A9-9A08-51E98A714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9" t="23968" r="40882" b="61250"/>
          <a:stretch/>
        </p:blipFill>
        <p:spPr>
          <a:xfrm>
            <a:off x="8530503" y="999945"/>
            <a:ext cx="2111032" cy="189750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630BCB01-F03B-D62A-DE0D-A17C5899BAA4}"/>
              </a:ext>
            </a:extLst>
          </p:cNvPr>
          <p:cNvGrpSpPr/>
          <p:nvPr/>
        </p:nvGrpSpPr>
        <p:grpSpPr>
          <a:xfrm>
            <a:off x="5819886" y="298370"/>
            <a:ext cx="6401540" cy="6523292"/>
            <a:chOff x="5819886" y="298370"/>
            <a:chExt cx="6401540" cy="652329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99012C6-9116-EFE6-BA05-82191A878D93}"/>
                </a:ext>
              </a:extLst>
            </p:cNvPr>
            <p:cNvSpPr txBox="1"/>
            <p:nvPr/>
          </p:nvSpPr>
          <p:spPr>
            <a:xfrm rot="16200000">
              <a:off x="5081793" y="3993147"/>
              <a:ext cx="1845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2A3A"/>
                  </a:solidFill>
                </a:rPr>
                <a:t>Ranked V</a:t>
              </a:r>
              <a:r>
                <a:rPr lang="en-GB" b="1" baseline="-25000" dirty="0">
                  <a:solidFill>
                    <a:srgbClr val="002A3A"/>
                  </a:solidFill>
                </a:rPr>
                <a:t>60-min</a:t>
              </a:r>
              <a:endParaRPr lang="fr-CH" b="1" dirty="0">
                <a:solidFill>
                  <a:srgbClr val="002A3A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8B37AB6-C01C-493D-F678-10878D055370}"/>
                </a:ext>
              </a:extLst>
            </p:cNvPr>
            <p:cNvSpPr txBox="1"/>
            <p:nvPr/>
          </p:nvSpPr>
          <p:spPr>
            <a:xfrm>
              <a:off x="8543064" y="4974317"/>
              <a:ext cx="363590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buClr>
                  <a:srgbClr val="D49D02"/>
                </a:buClr>
                <a:buSzPct val="120000"/>
              </a:pPr>
              <a:r>
                <a:rPr lang="en-GB" i="1" noProof="0" dirty="0"/>
                <a:t>Normalised</a:t>
              </a:r>
              <a:r>
                <a:rPr lang="en-US" i="1" dirty="0"/>
                <a:t> </a:t>
              </a:r>
              <a:r>
                <a:rPr lang="en-US" b="1" i="1" dirty="0"/>
                <a:t>ranks </a:t>
              </a:r>
              <a:r>
                <a:rPr lang="en-US" i="1" dirty="0"/>
                <a:t>of accumulated precipitation volumes 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BD00C54-AC71-81A7-4D85-AF220298FB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88350" y="4666807"/>
              <a:ext cx="270729" cy="25226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08E8A54-156C-50F1-91E5-6581AADC64AF}"/>
                </a:ext>
              </a:extLst>
            </p:cNvPr>
            <p:cNvSpPr txBox="1"/>
            <p:nvPr/>
          </p:nvSpPr>
          <p:spPr>
            <a:xfrm>
              <a:off x="8016224" y="298370"/>
              <a:ext cx="31641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D49D02"/>
                </a:buClr>
                <a:buSzPct val="120000"/>
              </a:pPr>
              <a:r>
                <a:rPr lang="fr-CH" i="1" noProof="0" dirty="0" err="1"/>
                <a:t>Kendall’s</a:t>
              </a:r>
              <a:r>
                <a:rPr lang="fr-CH" i="1" noProof="0" dirty="0"/>
                <a:t> </a:t>
              </a:r>
              <a:r>
                <a:rPr lang="el-GR" i="1" noProof="0" dirty="0">
                  <a:latin typeface="Aptos" panose="020B0004020202020204" pitchFamily="34" charset="0"/>
                </a:rPr>
                <a:t>τ</a:t>
              </a:r>
              <a:r>
                <a:rPr lang="fr-CH" i="1" noProof="0" dirty="0">
                  <a:latin typeface="Aptos" panose="020B0004020202020204" pitchFamily="34" charset="0"/>
                </a:rPr>
                <a:t> </a:t>
              </a:r>
              <a:r>
                <a:rPr lang="fr-CH" i="1" noProof="0" dirty="0" err="1">
                  <a:latin typeface="Aptos" panose="020B0004020202020204" pitchFamily="34" charset="0"/>
                </a:rPr>
                <a:t>rank</a:t>
              </a:r>
              <a:r>
                <a:rPr lang="fr-CH" i="1" noProof="0" dirty="0">
                  <a:latin typeface="Aptos" panose="020B0004020202020204" pitchFamily="34" charset="0"/>
                </a:rPr>
                <a:t> </a:t>
              </a:r>
              <a:r>
                <a:rPr lang="fr-CH" i="1" noProof="0" dirty="0" err="1">
                  <a:latin typeface="Aptos" panose="020B0004020202020204" pitchFamily="34" charset="0"/>
                </a:rPr>
                <a:t>correlation</a:t>
              </a:r>
              <a:r>
                <a:rPr lang="fr-CH" i="1" noProof="0" dirty="0">
                  <a:latin typeface="Aptos" panose="020B0004020202020204" pitchFamily="34" charset="0"/>
                </a:rPr>
                <a:t> coefficient*</a:t>
              </a:r>
              <a:endParaRPr lang="en-US" i="1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B3B4191-B0BA-8C58-358B-96AD70AA6395}"/>
                </a:ext>
              </a:extLst>
            </p:cNvPr>
            <p:cNvSpPr txBox="1"/>
            <p:nvPr/>
          </p:nvSpPr>
          <p:spPr>
            <a:xfrm>
              <a:off x="6469881" y="2860683"/>
              <a:ext cx="1845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156082"/>
                  </a:solidFill>
                </a:rPr>
                <a:t>Ranked V</a:t>
              </a:r>
              <a:r>
                <a:rPr lang="en-GB" b="1" baseline="-25000" dirty="0">
                  <a:solidFill>
                    <a:srgbClr val="156082"/>
                  </a:solidFill>
                </a:rPr>
                <a:t>30-min</a:t>
              </a:r>
              <a:endParaRPr lang="fr-CH" b="1" dirty="0">
                <a:solidFill>
                  <a:srgbClr val="156082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554B374-160B-C3B9-7182-01C7A8B932E6}"/>
                </a:ext>
              </a:extLst>
            </p:cNvPr>
            <p:cNvSpPr txBox="1"/>
            <p:nvPr/>
          </p:nvSpPr>
          <p:spPr>
            <a:xfrm>
              <a:off x="6469881" y="6483108"/>
              <a:ext cx="575154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D49D02"/>
                </a:buClr>
                <a:buSzPct val="120000"/>
              </a:pPr>
              <a:r>
                <a:rPr lang="fr-CH" sz="1600" noProof="0" dirty="0"/>
                <a:t>* |</a:t>
              </a:r>
              <a:r>
                <a:rPr lang="el-GR" sz="1600" dirty="0"/>
                <a:t> τ</a:t>
              </a:r>
              <a:r>
                <a:rPr lang="fr-CH" sz="1600" dirty="0"/>
                <a:t>| = 1 </a:t>
              </a:r>
              <a:r>
                <a:rPr lang="fr-CH" sz="1600" dirty="0">
                  <a:ea typeface="Cambria Math" panose="02040503050406030204" pitchFamily="18" charset="0"/>
                  <a:sym typeface="Wingdings" panose="05000000000000000000" pitchFamily="2" charset="2"/>
                </a:rPr>
                <a:t>⇒ </a:t>
              </a:r>
              <a:r>
                <a:rPr lang="fr-CH" sz="1600" dirty="0" err="1">
                  <a:ea typeface="Cambria Math" panose="02040503050406030204" pitchFamily="18" charset="0"/>
                  <a:sym typeface="Wingdings" panose="05000000000000000000" pitchFamily="2" charset="2"/>
                </a:rPr>
                <a:t>perfect</a:t>
              </a:r>
              <a:r>
                <a:rPr lang="fr-CH" sz="1600" dirty="0">
                  <a:ea typeface="Cambria Math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fr-CH" sz="1600" dirty="0" err="1">
                  <a:ea typeface="Cambria Math" panose="02040503050406030204" pitchFamily="18" charset="0"/>
                  <a:sym typeface="Wingdings" panose="05000000000000000000" pitchFamily="2" charset="2"/>
                </a:rPr>
                <a:t>correlation</a:t>
              </a:r>
              <a:r>
                <a:rPr lang="fr-CH" sz="1600" dirty="0">
                  <a:ea typeface="Cambria Math" panose="02040503050406030204" pitchFamily="18" charset="0"/>
                  <a:sym typeface="Wingdings" panose="05000000000000000000" pitchFamily="2" charset="2"/>
                </a:rPr>
                <a:t>, </a:t>
              </a:r>
              <a:r>
                <a:rPr lang="fr-CH" sz="1600" dirty="0"/>
                <a:t>|</a:t>
              </a:r>
              <a:r>
                <a:rPr lang="el-GR" sz="1600" dirty="0"/>
                <a:t> τ</a:t>
              </a:r>
              <a:r>
                <a:rPr lang="fr-CH" sz="1600" dirty="0"/>
                <a:t>| = 0 </a:t>
              </a:r>
              <a:r>
                <a:rPr lang="fr-CH" sz="1600" dirty="0">
                  <a:ea typeface="Cambria Math" panose="02040503050406030204" pitchFamily="18" charset="0"/>
                  <a:sym typeface="Wingdings" panose="05000000000000000000" pitchFamily="2" charset="2"/>
                </a:rPr>
                <a:t>⇒ absence of </a:t>
              </a:r>
              <a:r>
                <a:rPr lang="fr-CH" sz="1600" dirty="0" err="1">
                  <a:ea typeface="Cambria Math" panose="02040503050406030204" pitchFamily="18" charset="0"/>
                  <a:sym typeface="Wingdings" panose="05000000000000000000" pitchFamily="2" charset="2"/>
                </a:rPr>
                <a:t>correlation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51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04675 -0.0974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03724 0.0513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2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F2922-4813-AB14-E668-9C24CB378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D100E3DF-A5D9-8C4B-3E54-D1DFBE2C479F}"/>
              </a:ext>
            </a:extLst>
          </p:cNvPr>
          <p:cNvSpPr txBox="1">
            <a:spLocks/>
          </p:cNvSpPr>
          <p:nvPr/>
        </p:nvSpPr>
        <p:spPr>
          <a:xfrm>
            <a:off x="600173" y="122551"/>
            <a:ext cx="6196553" cy="1517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URATION-</a:t>
            </a:r>
            <a:r>
              <a:rPr lang="en-GB" dirty="0"/>
              <a:t>F</a:t>
            </a:r>
            <a:r>
              <a:rPr lang="en-GB" sz="3600" dirty="0"/>
              <a:t>REQUENCY </a:t>
            </a:r>
            <a:r>
              <a:rPr lang="en-GB" dirty="0"/>
              <a:t>D</a:t>
            </a:r>
            <a:r>
              <a:rPr lang="en-GB" sz="3600" dirty="0"/>
              <a:t>EPENDENCIES</a:t>
            </a:r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1717DC-3ADE-490E-2451-3F483CC24CF4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A1D4B-D003-6FEA-1E69-A075537C6231}"/>
              </a:ext>
            </a:extLst>
          </p:cNvPr>
          <p:cNvSpPr txBox="1"/>
          <p:nvPr/>
        </p:nvSpPr>
        <p:spPr>
          <a:xfrm>
            <a:off x="617578" y="2000354"/>
            <a:ext cx="4942825" cy="646331"/>
          </a:xfrm>
          <a:prstGeom prst="rect">
            <a:avLst/>
          </a:prstGeom>
          <a:solidFill>
            <a:srgbClr val="D49D02"/>
          </a:solidFill>
        </p:spPr>
        <p:txBody>
          <a:bodyPr wrap="square">
            <a:spAutoFit/>
          </a:bodyPr>
          <a:lstStyle/>
          <a:p>
            <a:pPr marL="0" indent="0" algn="ctr">
              <a:buSzPct val="40000"/>
              <a:buNone/>
            </a:pPr>
            <a:r>
              <a:rPr lang="en-US" sz="1800" b="1" dirty="0">
                <a:solidFill>
                  <a:schemeClr val="bg1"/>
                </a:solidFill>
              </a:rPr>
              <a:t>How are intensities across the different duration intervals correlated?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BDAB0-8463-7E99-15B3-1B5B031BD88B}"/>
              </a:ext>
            </a:extLst>
          </p:cNvPr>
          <p:cNvSpPr txBox="1"/>
          <p:nvPr/>
        </p:nvSpPr>
        <p:spPr>
          <a:xfrm>
            <a:off x="617578" y="3072477"/>
            <a:ext cx="489331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Dependence structure between maximum accumulated precipitation volumes over different duration intervals: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A1BAA6-1F2E-AA17-695A-113B9CDFF572}"/>
              </a:ext>
            </a:extLst>
          </p:cNvPr>
          <p:cNvSpPr txBox="1"/>
          <p:nvPr/>
        </p:nvSpPr>
        <p:spPr>
          <a:xfrm>
            <a:off x="1591973" y="4038489"/>
            <a:ext cx="2056965" cy="212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D49D02"/>
                </a:solidFill>
              </a:rPr>
              <a:t>10-min 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156082"/>
                </a:solidFill>
              </a:rPr>
              <a:t>30-min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02A3A"/>
                </a:solidFill>
              </a:rPr>
              <a:t>60-min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C85E40"/>
                </a:solidFill>
              </a:rPr>
              <a:t>180-min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AE7557"/>
                </a:solidFill>
              </a:rPr>
              <a:t>360-min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FDE7A3-3E23-D297-AA8E-929954022775}"/>
              </a:ext>
            </a:extLst>
          </p:cNvPr>
          <p:cNvSpPr txBox="1"/>
          <p:nvPr/>
        </p:nvSpPr>
        <p:spPr>
          <a:xfrm>
            <a:off x="8666811" y="366432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A3A"/>
                </a:solidFill>
              </a:rPr>
              <a:t>V</a:t>
            </a:r>
            <a:r>
              <a:rPr lang="en-GB" b="1" baseline="-25000" dirty="0">
                <a:solidFill>
                  <a:srgbClr val="002A3A"/>
                </a:solidFill>
              </a:rPr>
              <a:t>60-min</a:t>
            </a:r>
            <a:endParaRPr lang="en-GB" b="1" dirty="0">
              <a:solidFill>
                <a:srgbClr val="002A3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51119-DD31-52A4-22F1-58E29DDB2F44}"/>
              </a:ext>
            </a:extLst>
          </p:cNvPr>
          <p:cNvSpPr txBox="1"/>
          <p:nvPr/>
        </p:nvSpPr>
        <p:spPr>
          <a:xfrm>
            <a:off x="9853867" y="36643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85E40"/>
                </a:solidFill>
              </a:rPr>
              <a:t>V</a:t>
            </a:r>
            <a:r>
              <a:rPr lang="en-GB" b="1" baseline="-25000" dirty="0">
                <a:solidFill>
                  <a:srgbClr val="C85E40"/>
                </a:solidFill>
              </a:rPr>
              <a:t>180-min</a:t>
            </a:r>
            <a:endParaRPr lang="en-GB" b="1" dirty="0">
              <a:solidFill>
                <a:srgbClr val="C85E4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40FDE4-287D-3C2B-8052-8CC1E4A8E712}"/>
              </a:ext>
            </a:extLst>
          </p:cNvPr>
          <p:cNvSpPr txBox="1"/>
          <p:nvPr/>
        </p:nvSpPr>
        <p:spPr>
          <a:xfrm>
            <a:off x="11096194" y="36643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AE7557"/>
                </a:solidFill>
              </a:rPr>
              <a:t>V</a:t>
            </a:r>
            <a:r>
              <a:rPr lang="en-GB" b="1" baseline="-25000" dirty="0">
                <a:solidFill>
                  <a:srgbClr val="AE7557"/>
                </a:solidFill>
              </a:rPr>
              <a:t>360-min</a:t>
            </a:r>
            <a:endParaRPr lang="en-GB" b="1" dirty="0">
              <a:solidFill>
                <a:srgbClr val="AE7557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7B80D0-357C-660D-30E7-7E3C65F4FA69}"/>
              </a:ext>
            </a:extLst>
          </p:cNvPr>
          <p:cNvSpPr txBox="1"/>
          <p:nvPr/>
        </p:nvSpPr>
        <p:spPr>
          <a:xfrm>
            <a:off x="7404158" y="368121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156082"/>
                </a:solidFill>
              </a:rPr>
              <a:t>V</a:t>
            </a:r>
            <a:r>
              <a:rPr lang="en-GB" b="1" baseline="-25000" dirty="0">
                <a:solidFill>
                  <a:srgbClr val="156082"/>
                </a:solidFill>
              </a:rPr>
              <a:t>30-min</a:t>
            </a:r>
            <a:endParaRPr lang="en-GB" b="1" dirty="0">
              <a:solidFill>
                <a:srgbClr val="15608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2B704B-6A86-5D0C-9046-7256DD1DD6E9}"/>
              </a:ext>
            </a:extLst>
          </p:cNvPr>
          <p:cNvSpPr txBox="1"/>
          <p:nvPr/>
        </p:nvSpPr>
        <p:spPr>
          <a:xfrm>
            <a:off x="6195376" y="366432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D49D02"/>
                </a:solidFill>
              </a:rPr>
              <a:t>V</a:t>
            </a:r>
            <a:r>
              <a:rPr lang="en-GB" b="1" baseline="-25000" dirty="0">
                <a:solidFill>
                  <a:srgbClr val="D49D02"/>
                </a:solidFill>
              </a:rPr>
              <a:t>10-min</a:t>
            </a:r>
            <a:endParaRPr lang="en-GB" b="1" dirty="0">
              <a:solidFill>
                <a:srgbClr val="D49D02"/>
              </a:solidFill>
            </a:endParaRPr>
          </a:p>
        </p:txBody>
      </p:sp>
      <p:pic>
        <p:nvPicPr>
          <p:cNvPr id="25" name="Picture 24" descr="A graph of mathematical equations&#10;&#10;Description automatically generated with medium confidence">
            <a:extLst>
              <a:ext uri="{FF2B5EF4-FFF2-40B4-BE49-F238E27FC236}">
                <a16:creationId xmlns:a16="http://schemas.microsoft.com/office/drawing/2014/main" id="{C3CFD4B3-1C2C-9587-CF08-6CF79B597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6735" r="9168" b="7369"/>
          <a:stretch/>
        </p:blipFill>
        <p:spPr>
          <a:xfrm>
            <a:off x="5950711" y="701877"/>
            <a:ext cx="6179740" cy="589069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4537C49-274E-AFE4-4DFF-B4335EF97D1C}"/>
              </a:ext>
            </a:extLst>
          </p:cNvPr>
          <p:cNvSpPr/>
          <p:nvPr/>
        </p:nvSpPr>
        <p:spPr>
          <a:xfrm>
            <a:off x="7369175" y="3070225"/>
            <a:ext cx="1019175" cy="957400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D90F215-B01D-3B93-08F2-ECB786D80A1B}"/>
              </a:ext>
            </a:extLst>
          </p:cNvPr>
          <p:cNvSpPr/>
          <p:nvPr/>
        </p:nvSpPr>
        <p:spPr>
          <a:xfrm>
            <a:off x="8623300" y="1923736"/>
            <a:ext cx="1006475" cy="934557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5026E7-43E8-E78D-754D-FF2E2F8BCCF1}"/>
              </a:ext>
            </a:extLst>
          </p:cNvPr>
          <p:cNvSpPr txBox="1"/>
          <p:nvPr/>
        </p:nvSpPr>
        <p:spPr>
          <a:xfrm rot="16200000">
            <a:off x="5435993" y="3390720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A3A"/>
                </a:solidFill>
              </a:rPr>
              <a:t>V</a:t>
            </a:r>
            <a:r>
              <a:rPr lang="en-GB" b="1" baseline="-25000" dirty="0">
                <a:solidFill>
                  <a:srgbClr val="002A3A"/>
                </a:solidFill>
              </a:rPr>
              <a:t>60-min</a:t>
            </a:r>
            <a:endParaRPr lang="en-GB" b="1" dirty="0">
              <a:solidFill>
                <a:srgbClr val="002A3A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0EB957-CF19-893B-88F7-02A51120B1A2}"/>
              </a:ext>
            </a:extLst>
          </p:cNvPr>
          <p:cNvSpPr txBox="1"/>
          <p:nvPr/>
        </p:nvSpPr>
        <p:spPr>
          <a:xfrm rot="16200000">
            <a:off x="5390992" y="4560004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85E40"/>
                </a:solidFill>
              </a:rPr>
              <a:t>V</a:t>
            </a:r>
            <a:r>
              <a:rPr lang="en-GB" b="1" baseline="-25000" dirty="0">
                <a:solidFill>
                  <a:srgbClr val="C85E40"/>
                </a:solidFill>
              </a:rPr>
              <a:t>180-min</a:t>
            </a:r>
            <a:endParaRPr lang="en-GB" b="1" dirty="0">
              <a:solidFill>
                <a:srgbClr val="C85E4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27B7BE-8E9A-F9D8-A988-A670A29CB659}"/>
              </a:ext>
            </a:extLst>
          </p:cNvPr>
          <p:cNvSpPr txBox="1"/>
          <p:nvPr/>
        </p:nvSpPr>
        <p:spPr>
          <a:xfrm rot="16200000">
            <a:off x="5390992" y="5735121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AE7557"/>
                </a:solidFill>
              </a:rPr>
              <a:t>V</a:t>
            </a:r>
            <a:r>
              <a:rPr lang="en-GB" b="1" baseline="-25000" dirty="0">
                <a:solidFill>
                  <a:srgbClr val="AE7557"/>
                </a:solidFill>
              </a:rPr>
              <a:t>360-min</a:t>
            </a:r>
            <a:endParaRPr lang="en-GB" b="1" dirty="0">
              <a:solidFill>
                <a:srgbClr val="AE7557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25178C-DC26-37D2-300B-257BCFDF6633}"/>
              </a:ext>
            </a:extLst>
          </p:cNvPr>
          <p:cNvSpPr txBox="1"/>
          <p:nvPr/>
        </p:nvSpPr>
        <p:spPr>
          <a:xfrm rot="16200000">
            <a:off x="5431868" y="2194485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156082"/>
                </a:solidFill>
              </a:rPr>
              <a:t>V</a:t>
            </a:r>
            <a:r>
              <a:rPr lang="en-GB" b="1" baseline="-25000" dirty="0">
                <a:solidFill>
                  <a:srgbClr val="156082"/>
                </a:solidFill>
              </a:rPr>
              <a:t>30-min</a:t>
            </a:r>
            <a:endParaRPr lang="en-GB" b="1" dirty="0">
              <a:solidFill>
                <a:srgbClr val="15608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C3600B-E9B4-833C-CAE8-F3EFEFF9F243}"/>
              </a:ext>
            </a:extLst>
          </p:cNvPr>
          <p:cNvSpPr txBox="1"/>
          <p:nvPr/>
        </p:nvSpPr>
        <p:spPr>
          <a:xfrm rot="16200000">
            <a:off x="5435994" y="1035960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D49D02"/>
                </a:solidFill>
              </a:rPr>
              <a:t>V</a:t>
            </a:r>
            <a:r>
              <a:rPr lang="en-GB" b="1" baseline="-25000" dirty="0">
                <a:solidFill>
                  <a:srgbClr val="D49D02"/>
                </a:solidFill>
              </a:rPr>
              <a:t>10-min</a:t>
            </a:r>
            <a:endParaRPr lang="en-GB" b="1" dirty="0">
              <a:solidFill>
                <a:srgbClr val="D49D02"/>
              </a:solidFill>
            </a:endParaRPr>
          </a:p>
        </p:txBody>
      </p:sp>
      <p:sp>
        <p:nvSpPr>
          <p:cNvPr id="14" name="Right Bracket 13">
            <a:extLst>
              <a:ext uri="{FF2B5EF4-FFF2-40B4-BE49-F238E27FC236}">
                <a16:creationId xmlns:a16="http://schemas.microsoft.com/office/drawing/2014/main" id="{1DAE273F-714A-5C5A-F784-033EC7CF1F21}"/>
              </a:ext>
            </a:extLst>
          </p:cNvPr>
          <p:cNvSpPr/>
          <p:nvPr/>
        </p:nvSpPr>
        <p:spPr>
          <a:xfrm rot="10800000">
            <a:off x="1218626" y="4727348"/>
            <a:ext cx="320040" cy="438519"/>
          </a:xfrm>
          <a:prstGeom prst="rightBracket">
            <a:avLst/>
          </a:prstGeom>
          <a:ln w="19050">
            <a:prstDash val="solid"/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4CD91F-0761-01C2-2BAB-3C38584B44DD}"/>
              </a:ext>
            </a:extLst>
          </p:cNvPr>
          <p:cNvSpPr txBox="1"/>
          <p:nvPr/>
        </p:nvSpPr>
        <p:spPr>
          <a:xfrm rot="16200000">
            <a:off x="184661" y="4625476"/>
            <a:ext cx="133984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buClr>
                <a:srgbClr val="D49D02"/>
              </a:buClr>
              <a:buSzPct val="120000"/>
            </a:pPr>
            <a:r>
              <a:rPr lang="en-US" i="1" dirty="0"/>
              <a:t>Highest correlation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E4CA8E-576A-1F63-B6CF-A8343409FCB2}"/>
              </a:ext>
            </a:extLst>
          </p:cNvPr>
          <p:cNvSpPr txBox="1"/>
          <p:nvPr/>
        </p:nvSpPr>
        <p:spPr>
          <a:xfrm>
            <a:off x="9380" y="6520351"/>
            <a:ext cx="369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</a:t>
            </a:r>
            <a:endParaRPr lang="fr-CH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213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BF35F-804B-B563-CB12-DF1DD55A6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EB991D1F-CC2A-A3F4-D140-71D710F89346}"/>
              </a:ext>
            </a:extLst>
          </p:cNvPr>
          <p:cNvSpPr txBox="1">
            <a:spLocks/>
          </p:cNvSpPr>
          <p:nvPr/>
        </p:nvSpPr>
        <p:spPr>
          <a:xfrm>
            <a:off x="600173" y="122551"/>
            <a:ext cx="6196553" cy="1517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URATION-</a:t>
            </a:r>
            <a:r>
              <a:rPr lang="en-GB" dirty="0"/>
              <a:t>F</a:t>
            </a:r>
            <a:r>
              <a:rPr lang="en-GB" sz="3600" dirty="0"/>
              <a:t>REQUENCY </a:t>
            </a:r>
            <a:r>
              <a:rPr lang="en-GB" dirty="0"/>
              <a:t>D</a:t>
            </a:r>
            <a:r>
              <a:rPr lang="en-GB" sz="3600" dirty="0"/>
              <a:t>EPENDENCIES</a:t>
            </a:r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F0E5AF-5A90-1C0A-DBC8-9AC7F54EC430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DA80C-161D-FD8C-EC87-5C412960F049}"/>
              </a:ext>
            </a:extLst>
          </p:cNvPr>
          <p:cNvSpPr txBox="1"/>
          <p:nvPr/>
        </p:nvSpPr>
        <p:spPr>
          <a:xfrm>
            <a:off x="617578" y="2000354"/>
            <a:ext cx="4942825" cy="646331"/>
          </a:xfrm>
          <a:prstGeom prst="rect">
            <a:avLst/>
          </a:prstGeom>
          <a:solidFill>
            <a:srgbClr val="D49D02"/>
          </a:solidFill>
        </p:spPr>
        <p:txBody>
          <a:bodyPr wrap="square">
            <a:spAutoFit/>
          </a:bodyPr>
          <a:lstStyle/>
          <a:p>
            <a:pPr marL="0" indent="0" algn="ctr">
              <a:buSzPct val="40000"/>
              <a:buNone/>
            </a:pPr>
            <a:r>
              <a:rPr lang="en-US" sz="1800" b="1" dirty="0">
                <a:solidFill>
                  <a:schemeClr val="bg1"/>
                </a:solidFill>
              </a:rPr>
              <a:t>How are intensities across the different duration intervals correlated?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3DB4FB-D8E1-E7E6-12C4-CD741F38869A}"/>
              </a:ext>
            </a:extLst>
          </p:cNvPr>
          <p:cNvSpPr txBox="1"/>
          <p:nvPr/>
        </p:nvSpPr>
        <p:spPr>
          <a:xfrm>
            <a:off x="617578" y="3072477"/>
            <a:ext cx="489331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Dependence structure between maximum accumulated precipitation volumes over different duration intervals: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083DDC-F100-4B20-4867-C32391CC6BDA}"/>
              </a:ext>
            </a:extLst>
          </p:cNvPr>
          <p:cNvSpPr txBox="1"/>
          <p:nvPr/>
        </p:nvSpPr>
        <p:spPr>
          <a:xfrm>
            <a:off x="1591973" y="4038489"/>
            <a:ext cx="2056965" cy="212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D49D02"/>
                </a:solidFill>
              </a:rPr>
              <a:t>10-min 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156082"/>
                </a:solidFill>
              </a:rPr>
              <a:t>30-min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02A3A"/>
                </a:solidFill>
              </a:rPr>
              <a:t>60-min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C85E40"/>
                </a:solidFill>
              </a:rPr>
              <a:t>180-min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AE7557"/>
                </a:solidFill>
              </a:rPr>
              <a:t>360-min</a:t>
            </a:r>
          </a:p>
        </p:txBody>
      </p:sp>
      <p:pic>
        <p:nvPicPr>
          <p:cNvPr id="25" name="Picture 24" descr="A graph of mathematical equations&#10;&#10;Description automatically generated with medium confidence">
            <a:extLst>
              <a:ext uri="{FF2B5EF4-FFF2-40B4-BE49-F238E27FC236}">
                <a16:creationId xmlns:a16="http://schemas.microsoft.com/office/drawing/2014/main" id="{38190977-2FD5-35B6-D25D-AF30CE17D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 t="6735" r="9168" b="7369"/>
          <a:stretch/>
        </p:blipFill>
        <p:spPr>
          <a:xfrm>
            <a:off x="5996625" y="701877"/>
            <a:ext cx="6133826" cy="589069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C229E10-2D12-321A-C40C-081C43C9E29F}"/>
              </a:ext>
            </a:extLst>
          </p:cNvPr>
          <p:cNvGrpSpPr/>
          <p:nvPr/>
        </p:nvGrpSpPr>
        <p:grpSpPr>
          <a:xfrm>
            <a:off x="6316369" y="2059781"/>
            <a:ext cx="4543149" cy="4287044"/>
            <a:chOff x="6240169" y="2202656"/>
            <a:chExt cx="4543149" cy="4287044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CF8FE49-852A-A9E5-8AC5-0A868A556117}"/>
                </a:ext>
              </a:extLst>
            </p:cNvPr>
            <p:cNvSpPr/>
            <p:nvPr/>
          </p:nvSpPr>
          <p:spPr>
            <a:xfrm>
              <a:off x="6240169" y="2202656"/>
              <a:ext cx="783725" cy="795338"/>
            </a:xfrm>
            <a:custGeom>
              <a:avLst/>
              <a:gdLst>
                <a:gd name="connsiteX0" fmla="*/ 807243 w 807243"/>
                <a:gd name="connsiteY0" fmla="*/ 0 h 842963"/>
                <a:gd name="connsiteX1" fmla="*/ 776287 w 807243"/>
                <a:gd name="connsiteY1" fmla="*/ 147638 h 842963"/>
                <a:gd name="connsiteX2" fmla="*/ 671512 w 807243"/>
                <a:gd name="connsiteY2" fmla="*/ 402432 h 842963"/>
                <a:gd name="connsiteX3" fmla="*/ 581025 w 807243"/>
                <a:gd name="connsiteY3" fmla="*/ 552450 h 842963"/>
                <a:gd name="connsiteX4" fmla="*/ 426243 w 807243"/>
                <a:gd name="connsiteY4" fmla="*/ 650082 h 842963"/>
                <a:gd name="connsiteX5" fmla="*/ 0 w 807243"/>
                <a:gd name="connsiteY5" fmla="*/ 842963 h 84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7243" h="842963">
                  <a:moveTo>
                    <a:pt x="807243" y="0"/>
                  </a:moveTo>
                  <a:cubicBezTo>
                    <a:pt x="803076" y="40283"/>
                    <a:pt x="798909" y="80566"/>
                    <a:pt x="776287" y="147638"/>
                  </a:cubicBezTo>
                  <a:cubicBezTo>
                    <a:pt x="753665" y="214710"/>
                    <a:pt x="704056" y="334963"/>
                    <a:pt x="671512" y="402432"/>
                  </a:cubicBezTo>
                  <a:cubicBezTo>
                    <a:pt x="638968" y="469901"/>
                    <a:pt x="621903" y="511175"/>
                    <a:pt x="581025" y="552450"/>
                  </a:cubicBezTo>
                  <a:cubicBezTo>
                    <a:pt x="540147" y="593725"/>
                    <a:pt x="523080" y="601663"/>
                    <a:pt x="426243" y="650082"/>
                  </a:cubicBezTo>
                  <a:cubicBezTo>
                    <a:pt x="329405" y="698501"/>
                    <a:pt x="164702" y="770732"/>
                    <a:pt x="0" y="842963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02097AA-A6E0-8313-05CA-958510161064}"/>
                </a:ext>
              </a:extLst>
            </p:cNvPr>
            <p:cNvSpPr/>
            <p:nvPr/>
          </p:nvSpPr>
          <p:spPr>
            <a:xfrm>
              <a:off x="6519863" y="3393281"/>
              <a:ext cx="516731" cy="762000"/>
            </a:xfrm>
            <a:custGeom>
              <a:avLst/>
              <a:gdLst>
                <a:gd name="connsiteX0" fmla="*/ 516731 w 516731"/>
                <a:gd name="connsiteY0" fmla="*/ 0 h 762000"/>
                <a:gd name="connsiteX1" fmla="*/ 483393 w 516731"/>
                <a:gd name="connsiteY1" fmla="*/ 247650 h 762000"/>
                <a:gd name="connsiteX2" fmla="*/ 381000 w 516731"/>
                <a:gd name="connsiteY2" fmla="*/ 497682 h 762000"/>
                <a:gd name="connsiteX3" fmla="*/ 207168 w 516731"/>
                <a:gd name="connsiteY3" fmla="*/ 671513 h 762000"/>
                <a:gd name="connsiteX4" fmla="*/ 0 w 516731"/>
                <a:gd name="connsiteY4" fmla="*/ 7620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731" h="762000">
                  <a:moveTo>
                    <a:pt x="516731" y="0"/>
                  </a:moveTo>
                  <a:cubicBezTo>
                    <a:pt x="511373" y="82351"/>
                    <a:pt x="506015" y="164703"/>
                    <a:pt x="483393" y="247650"/>
                  </a:cubicBezTo>
                  <a:cubicBezTo>
                    <a:pt x="460771" y="330597"/>
                    <a:pt x="427037" y="427038"/>
                    <a:pt x="381000" y="497682"/>
                  </a:cubicBezTo>
                  <a:cubicBezTo>
                    <a:pt x="334962" y="568326"/>
                    <a:pt x="270668" y="627460"/>
                    <a:pt x="207168" y="671513"/>
                  </a:cubicBezTo>
                  <a:cubicBezTo>
                    <a:pt x="143668" y="715566"/>
                    <a:pt x="71834" y="738783"/>
                    <a:pt x="0" y="76200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FC2CEF0-6804-9691-7509-BF250C18D46D}"/>
                </a:ext>
              </a:extLst>
            </p:cNvPr>
            <p:cNvSpPr/>
            <p:nvPr/>
          </p:nvSpPr>
          <p:spPr>
            <a:xfrm>
              <a:off x="6769100" y="4889500"/>
              <a:ext cx="273388" cy="428625"/>
            </a:xfrm>
            <a:custGeom>
              <a:avLst/>
              <a:gdLst>
                <a:gd name="connsiteX0" fmla="*/ 241300 w 241638"/>
                <a:gd name="connsiteY0" fmla="*/ 0 h 438150"/>
                <a:gd name="connsiteX1" fmla="*/ 203200 w 241638"/>
                <a:gd name="connsiteY1" fmla="*/ 273050 h 438150"/>
                <a:gd name="connsiteX2" fmla="*/ 0 w 241638"/>
                <a:gd name="connsiteY2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638" h="438150">
                  <a:moveTo>
                    <a:pt x="241300" y="0"/>
                  </a:moveTo>
                  <a:cubicBezTo>
                    <a:pt x="242358" y="100012"/>
                    <a:pt x="243417" y="200025"/>
                    <a:pt x="203200" y="273050"/>
                  </a:cubicBezTo>
                  <a:cubicBezTo>
                    <a:pt x="162983" y="346075"/>
                    <a:pt x="81491" y="392112"/>
                    <a:pt x="0" y="43815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E186CF2-87C9-6EB2-BC72-09348031458C}"/>
                </a:ext>
              </a:extLst>
            </p:cNvPr>
            <p:cNvSpPr/>
            <p:nvPr/>
          </p:nvSpPr>
          <p:spPr>
            <a:xfrm>
              <a:off x="7588250" y="4489038"/>
              <a:ext cx="705492" cy="829088"/>
            </a:xfrm>
            <a:custGeom>
              <a:avLst/>
              <a:gdLst>
                <a:gd name="connsiteX0" fmla="*/ 673100 w 673100"/>
                <a:gd name="connsiteY0" fmla="*/ 0 h 796925"/>
                <a:gd name="connsiteX1" fmla="*/ 596900 w 673100"/>
                <a:gd name="connsiteY1" fmla="*/ 288925 h 796925"/>
                <a:gd name="connsiteX2" fmla="*/ 479425 w 673100"/>
                <a:gd name="connsiteY2" fmla="*/ 581025 h 796925"/>
                <a:gd name="connsiteX3" fmla="*/ 244475 w 673100"/>
                <a:gd name="connsiteY3" fmla="*/ 733425 h 796925"/>
                <a:gd name="connsiteX4" fmla="*/ 0 w 673100"/>
                <a:gd name="connsiteY4" fmla="*/ 7969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100" h="796925">
                  <a:moveTo>
                    <a:pt x="673100" y="0"/>
                  </a:moveTo>
                  <a:cubicBezTo>
                    <a:pt x="651139" y="96044"/>
                    <a:pt x="629179" y="192088"/>
                    <a:pt x="596900" y="288925"/>
                  </a:cubicBezTo>
                  <a:cubicBezTo>
                    <a:pt x="564621" y="385762"/>
                    <a:pt x="538162" y="506942"/>
                    <a:pt x="479425" y="581025"/>
                  </a:cubicBezTo>
                  <a:cubicBezTo>
                    <a:pt x="420688" y="655108"/>
                    <a:pt x="324379" y="697442"/>
                    <a:pt x="244475" y="733425"/>
                  </a:cubicBezTo>
                  <a:cubicBezTo>
                    <a:pt x="164571" y="769408"/>
                    <a:pt x="82285" y="783166"/>
                    <a:pt x="0" y="796925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0B1B7F5-372E-D1BB-1BCB-044D5B5ED486}"/>
                </a:ext>
              </a:extLst>
            </p:cNvPr>
            <p:cNvSpPr/>
            <p:nvPr/>
          </p:nvSpPr>
          <p:spPr>
            <a:xfrm>
              <a:off x="8678333" y="4447299"/>
              <a:ext cx="840317" cy="877176"/>
            </a:xfrm>
            <a:custGeom>
              <a:avLst/>
              <a:gdLst>
                <a:gd name="connsiteX0" fmla="*/ 796925 w 796925"/>
                <a:gd name="connsiteY0" fmla="*/ 0 h 838200"/>
                <a:gd name="connsiteX1" fmla="*/ 628650 w 796925"/>
                <a:gd name="connsiteY1" fmla="*/ 412750 h 838200"/>
                <a:gd name="connsiteX2" fmla="*/ 495300 w 796925"/>
                <a:gd name="connsiteY2" fmla="*/ 631825 h 838200"/>
                <a:gd name="connsiteX3" fmla="*/ 304800 w 796925"/>
                <a:gd name="connsiteY3" fmla="*/ 746125 h 838200"/>
                <a:gd name="connsiteX4" fmla="*/ 0 w 796925"/>
                <a:gd name="connsiteY4" fmla="*/ 83820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6925" h="838200">
                  <a:moveTo>
                    <a:pt x="796925" y="0"/>
                  </a:moveTo>
                  <a:cubicBezTo>
                    <a:pt x="737923" y="153723"/>
                    <a:pt x="678921" y="307446"/>
                    <a:pt x="628650" y="412750"/>
                  </a:cubicBezTo>
                  <a:cubicBezTo>
                    <a:pt x="578379" y="518054"/>
                    <a:pt x="549275" y="576263"/>
                    <a:pt x="495300" y="631825"/>
                  </a:cubicBezTo>
                  <a:cubicBezTo>
                    <a:pt x="441325" y="687387"/>
                    <a:pt x="387350" y="711729"/>
                    <a:pt x="304800" y="746125"/>
                  </a:cubicBezTo>
                  <a:cubicBezTo>
                    <a:pt x="222250" y="780521"/>
                    <a:pt x="111125" y="809360"/>
                    <a:pt x="0" y="83820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B1429F2-B3E7-5C3F-50F9-E48D4CFBDB6F}"/>
                </a:ext>
              </a:extLst>
            </p:cNvPr>
            <p:cNvSpPr/>
            <p:nvPr/>
          </p:nvSpPr>
          <p:spPr>
            <a:xfrm>
              <a:off x="7477873" y="3312540"/>
              <a:ext cx="793624" cy="842741"/>
            </a:xfrm>
            <a:custGeom>
              <a:avLst/>
              <a:gdLst>
                <a:gd name="connsiteX0" fmla="*/ 847725 w 847725"/>
                <a:gd name="connsiteY0" fmla="*/ 0 h 838200"/>
                <a:gd name="connsiteX1" fmla="*/ 596900 w 847725"/>
                <a:gd name="connsiteY1" fmla="*/ 361950 h 838200"/>
                <a:gd name="connsiteX2" fmla="*/ 390525 w 847725"/>
                <a:gd name="connsiteY2" fmla="*/ 546100 h 838200"/>
                <a:gd name="connsiteX3" fmla="*/ 0 w 847725"/>
                <a:gd name="connsiteY3" fmla="*/ 83820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25" h="838200">
                  <a:moveTo>
                    <a:pt x="847725" y="0"/>
                  </a:moveTo>
                  <a:cubicBezTo>
                    <a:pt x="760412" y="135466"/>
                    <a:pt x="673100" y="270933"/>
                    <a:pt x="596900" y="361950"/>
                  </a:cubicBezTo>
                  <a:cubicBezTo>
                    <a:pt x="520700" y="452967"/>
                    <a:pt x="490008" y="466725"/>
                    <a:pt x="390525" y="546100"/>
                  </a:cubicBezTo>
                  <a:cubicBezTo>
                    <a:pt x="291042" y="625475"/>
                    <a:pt x="145521" y="731837"/>
                    <a:pt x="0" y="83820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8A63720-DDDE-003F-B3D4-07067916213C}"/>
                </a:ext>
              </a:extLst>
            </p:cNvPr>
            <p:cNvSpPr/>
            <p:nvPr/>
          </p:nvSpPr>
          <p:spPr>
            <a:xfrm>
              <a:off x="6816725" y="6226175"/>
              <a:ext cx="231775" cy="263525"/>
            </a:xfrm>
            <a:custGeom>
              <a:avLst/>
              <a:gdLst>
                <a:gd name="connsiteX0" fmla="*/ 231775 w 231775"/>
                <a:gd name="connsiteY0" fmla="*/ 0 h 263525"/>
                <a:gd name="connsiteX1" fmla="*/ 190500 w 231775"/>
                <a:gd name="connsiteY1" fmla="*/ 165100 h 263525"/>
                <a:gd name="connsiteX2" fmla="*/ 0 w 231775"/>
                <a:gd name="connsiteY2" fmla="*/ 263525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775" h="263525">
                  <a:moveTo>
                    <a:pt x="231775" y="0"/>
                  </a:moveTo>
                  <a:cubicBezTo>
                    <a:pt x="230452" y="60589"/>
                    <a:pt x="229129" y="121179"/>
                    <a:pt x="190500" y="165100"/>
                  </a:cubicBezTo>
                  <a:cubicBezTo>
                    <a:pt x="151871" y="209021"/>
                    <a:pt x="75935" y="236273"/>
                    <a:pt x="0" y="263525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E6F9076-5F26-3215-E847-805899BCA44E}"/>
                </a:ext>
              </a:extLst>
            </p:cNvPr>
            <p:cNvSpPr/>
            <p:nvPr/>
          </p:nvSpPr>
          <p:spPr>
            <a:xfrm>
              <a:off x="7718424" y="5794375"/>
              <a:ext cx="575317" cy="692150"/>
            </a:xfrm>
            <a:custGeom>
              <a:avLst/>
              <a:gdLst>
                <a:gd name="connsiteX0" fmla="*/ 552450 w 552450"/>
                <a:gd name="connsiteY0" fmla="*/ 0 h 638175"/>
                <a:gd name="connsiteX1" fmla="*/ 498475 w 552450"/>
                <a:gd name="connsiteY1" fmla="*/ 301625 h 638175"/>
                <a:gd name="connsiteX2" fmla="*/ 365125 w 552450"/>
                <a:gd name="connsiteY2" fmla="*/ 501650 h 638175"/>
                <a:gd name="connsiteX3" fmla="*/ 149225 w 552450"/>
                <a:gd name="connsiteY3" fmla="*/ 593725 h 638175"/>
                <a:gd name="connsiteX4" fmla="*/ 0 w 552450"/>
                <a:gd name="connsiteY4" fmla="*/ 638175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638175">
                  <a:moveTo>
                    <a:pt x="552450" y="0"/>
                  </a:moveTo>
                  <a:cubicBezTo>
                    <a:pt x="541073" y="109008"/>
                    <a:pt x="529696" y="218017"/>
                    <a:pt x="498475" y="301625"/>
                  </a:cubicBezTo>
                  <a:cubicBezTo>
                    <a:pt x="467254" y="385233"/>
                    <a:pt x="423333" y="452967"/>
                    <a:pt x="365125" y="501650"/>
                  </a:cubicBezTo>
                  <a:cubicBezTo>
                    <a:pt x="306917" y="550333"/>
                    <a:pt x="210079" y="570971"/>
                    <a:pt x="149225" y="593725"/>
                  </a:cubicBezTo>
                  <a:cubicBezTo>
                    <a:pt x="88371" y="616479"/>
                    <a:pt x="44185" y="627327"/>
                    <a:pt x="0" y="638175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091D479-92F6-2D65-03E1-35B55177B585}"/>
                </a:ext>
              </a:extLst>
            </p:cNvPr>
            <p:cNvSpPr/>
            <p:nvPr/>
          </p:nvSpPr>
          <p:spPr>
            <a:xfrm>
              <a:off x="8782050" y="5651881"/>
              <a:ext cx="755650" cy="834644"/>
            </a:xfrm>
            <a:custGeom>
              <a:avLst/>
              <a:gdLst>
                <a:gd name="connsiteX0" fmla="*/ 685800 w 685800"/>
                <a:gd name="connsiteY0" fmla="*/ 0 h 768350"/>
                <a:gd name="connsiteX1" fmla="*/ 647700 w 685800"/>
                <a:gd name="connsiteY1" fmla="*/ 260350 h 768350"/>
                <a:gd name="connsiteX2" fmla="*/ 577850 w 685800"/>
                <a:gd name="connsiteY2" fmla="*/ 412750 h 768350"/>
                <a:gd name="connsiteX3" fmla="*/ 466725 w 685800"/>
                <a:gd name="connsiteY3" fmla="*/ 565150 h 768350"/>
                <a:gd name="connsiteX4" fmla="*/ 358775 w 685800"/>
                <a:gd name="connsiteY4" fmla="*/ 644525 h 768350"/>
                <a:gd name="connsiteX5" fmla="*/ 0 w 685800"/>
                <a:gd name="connsiteY5" fmla="*/ 768350 h 76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5800" h="768350">
                  <a:moveTo>
                    <a:pt x="685800" y="0"/>
                  </a:moveTo>
                  <a:cubicBezTo>
                    <a:pt x="675746" y="95779"/>
                    <a:pt x="665692" y="191558"/>
                    <a:pt x="647700" y="260350"/>
                  </a:cubicBezTo>
                  <a:cubicBezTo>
                    <a:pt x="629708" y="329142"/>
                    <a:pt x="608012" y="361950"/>
                    <a:pt x="577850" y="412750"/>
                  </a:cubicBezTo>
                  <a:cubicBezTo>
                    <a:pt x="547688" y="463550"/>
                    <a:pt x="503237" y="526521"/>
                    <a:pt x="466725" y="565150"/>
                  </a:cubicBezTo>
                  <a:cubicBezTo>
                    <a:pt x="430213" y="603779"/>
                    <a:pt x="436562" y="610658"/>
                    <a:pt x="358775" y="644525"/>
                  </a:cubicBezTo>
                  <a:cubicBezTo>
                    <a:pt x="280988" y="678392"/>
                    <a:pt x="140494" y="723371"/>
                    <a:pt x="0" y="768350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1CC6E85-125C-038F-5599-5CF77221C6AC}"/>
                </a:ext>
              </a:extLst>
            </p:cNvPr>
            <p:cNvSpPr/>
            <p:nvPr/>
          </p:nvSpPr>
          <p:spPr>
            <a:xfrm>
              <a:off x="9858227" y="5540840"/>
              <a:ext cx="925091" cy="939335"/>
            </a:xfrm>
            <a:custGeom>
              <a:avLst/>
              <a:gdLst>
                <a:gd name="connsiteX0" fmla="*/ 917575 w 917575"/>
                <a:gd name="connsiteY0" fmla="*/ 0 h 835025"/>
                <a:gd name="connsiteX1" fmla="*/ 854075 w 917575"/>
                <a:gd name="connsiteY1" fmla="*/ 171450 h 835025"/>
                <a:gd name="connsiteX2" fmla="*/ 771525 w 917575"/>
                <a:gd name="connsiteY2" fmla="*/ 381000 h 835025"/>
                <a:gd name="connsiteX3" fmla="*/ 676275 w 917575"/>
                <a:gd name="connsiteY3" fmla="*/ 476250 h 835025"/>
                <a:gd name="connsiteX4" fmla="*/ 374650 w 917575"/>
                <a:gd name="connsiteY4" fmla="*/ 644525 h 835025"/>
                <a:gd name="connsiteX5" fmla="*/ 123825 w 917575"/>
                <a:gd name="connsiteY5" fmla="*/ 749300 h 835025"/>
                <a:gd name="connsiteX6" fmla="*/ 0 w 917575"/>
                <a:gd name="connsiteY6" fmla="*/ 835025 h 83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575" h="835025">
                  <a:moveTo>
                    <a:pt x="917575" y="0"/>
                  </a:moveTo>
                  <a:cubicBezTo>
                    <a:pt x="897996" y="53975"/>
                    <a:pt x="878417" y="107950"/>
                    <a:pt x="854075" y="171450"/>
                  </a:cubicBezTo>
                  <a:cubicBezTo>
                    <a:pt x="829733" y="234950"/>
                    <a:pt x="801158" y="330200"/>
                    <a:pt x="771525" y="381000"/>
                  </a:cubicBezTo>
                  <a:cubicBezTo>
                    <a:pt x="741892" y="431800"/>
                    <a:pt x="742421" y="432329"/>
                    <a:pt x="676275" y="476250"/>
                  </a:cubicBezTo>
                  <a:cubicBezTo>
                    <a:pt x="610129" y="520171"/>
                    <a:pt x="466725" y="599017"/>
                    <a:pt x="374650" y="644525"/>
                  </a:cubicBezTo>
                  <a:cubicBezTo>
                    <a:pt x="282575" y="690033"/>
                    <a:pt x="186267" y="717550"/>
                    <a:pt x="123825" y="749300"/>
                  </a:cubicBezTo>
                  <a:cubicBezTo>
                    <a:pt x="61383" y="781050"/>
                    <a:pt x="30691" y="808037"/>
                    <a:pt x="0" y="835025"/>
                  </a:cubicBez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DC16650-C2F1-2D24-C24F-B0AB030E6FAA}"/>
              </a:ext>
            </a:extLst>
          </p:cNvPr>
          <p:cNvSpPr/>
          <p:nvPr/>
        </p:nvSpPr>
        <p:spPr>
          <a:xfrm>
            <a:off x="6119018" y="5397965"/>
            <a:ext cx="1019175" cy="957400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E50C5D2-6CE9-C7D8-D0D8-57FDBAD306CB}"/>
              </a:ext>
            </a:extLst>
          </p:cNvPr>
          <p:cNvSpPr/>
          <p:nvPr/>
        </p:nvSpPr>
        <p:spPr>
          <a:xfrm>
            <a:off x="11096194" y="735764"/>
            <a:ext cx="1019175" cy="940276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410454-9558-3060-B5F5-24DDB37398C0}"/>
              </a:ext>
            </a:extLst>
          </p:cNvPr>
          <p:cNvSpPr txBox="1"/>
          <p:nvPr/>
        </p:nvSpPr>
        <p:spPr>
          <a:xfrm>
            <a:off x="8666811" y="366432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A3A"/>
                </a:solidFill>
              </a:rPr>
              <a:t>V</a:t>
            </a:r>
            <a:r>
              <a:rPr lang="en-GB" b="1" baseline="-25000" dirty="0">
                <a:solidFill>
                  <a:srgbClr val="002A3A"/>
                </a:solidFill>
              </a:rPr>
              <a:t>60-min</a:t>
            </a:r>
            <a:endParaRPr lang="en-GB" b="1" dirty="0">
              <a:solidFill>
                <a:srgbClr val="002A3A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C70FEC-1EBE-794C-62A6-DDD753ED1E9B}"/>
              </a:ext>
            </a:extLst>
          </p:cNvPr>
          <p:cNvSpPr txBox="1"/>
          <p:nvPr/>
        </p:nvSpPr>
        <p:spPr>
          <a:xfrm>
            <a:off x="9853867" y="36643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85E40"/>
                </a:solidFill>
              </a:rPr>
              <a:t>V</a:t>
            </a:r>
            <a:r>
              <a:rPr lang="en-GB" b="1" baseline="-25000" dirty="0">
                <a:solidFill>
                  <a:srgbClr val="C85E40"/>
                </a:solidFill>
              </a:rPr>
              <a:t>180-min</a:t>
            </a:r>
            <a:endParaRPr lang="en-GB" b="1" dirty="0">
              <a:solidFill>
                <a:srgbClr val="C85E4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43851B-C608-AB39-C29D-BA0E5D78E519}"/>
              </a:ext>
            </a:extLst>
          </p:cNvPr>
          <p:cNvSpPr txBox="1"/>
          <p:nvPr/>
        </p:nvSpPr>
        <p:spPr>
          <a:xfrm>
            <a:off x="11096194" y="36643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AE7557"/>
                </a:solidFill>
              </a:rPr>
              <a:t>V</a:t>
            </a:r>
            <a:r>
              <a:rPr lang="en-GB" b="1" baseline="-25000" dirty="0">
                <a:solidFill>
                  <a:srgbClr val="AE7557"/>
                </a:solidFill>
              </a:rPr>
              <a:t>360-min</a:t>
            </a:r>
            <a:endParaRPr lang="en-GB" b="1" dirty="0">
              <a:solidFill>
                <a:srgbClr val="AE7557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E09C65-848E-DEFB-A478-61783DD023C0}"/>
              </a:ext>
            </a:extLst>
          </p:cNvPr>
          <p:cNvSpPr txBox="1"/>
          <p:nvPr/>
        </p:nvSpPr>
        <p:spPr>
          <a:xfrm>
            <a:off x="7404158" y="368121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156082"/>
                </a:solidFill>
              </a:rPr>
              <a:t>V</a:t>
            </a:r>
            <a:r>
              <a:rPr lang="en-GB" b="1" baseline="-25000" dirty="0">
                <a:solidFill>
                  <a:srgbClr val="156082"/>
                </a:solidFill>
              </a:rPr>
              <a:t>30-min</a:t>
            </a:r>
            <a:endParaRPr lang="en-GB" b="1" dirty="0">
              <a:solidFill>
                <a:srgbClr val="15608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8161A8-8348-285F-B84A-22EC51CA5D82}"/>
              </a:ext>
            </a:extLst>
          </p:cNvPr>
          <p:cNvSpPr txBox="1"/>
          <p:nvPr/>
        </p:nvSpPr>
        <p:spPr>
          <a:xfrm>
            <a:off x="6195376" y="366432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D49D02"/>
                </a:solidFill>
              </a:rPr>
              <a:t>V</a:t>
            </a:r>
            <a:r>
              <a:rPr lang="en-GB" b="1" baseline="-25000" dirty="0">
                <a:solidFill>
                  <a:srgbClr val="D49D02"/>
                </a:solidFill>
              </a:rPr>
              <a:t>10-min</a:t>
            </a:r>
            <a:endParaRPr lang="en-GB" b="1" dirty="0">
              <a:solidFill>
                <a:srgbClr val="D49D0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62631C-D445-F3B6-3BCD-266C48AB7F6B}"/>
              </a:ext>
            </a:extLst>
          </p:cNvPr>
          <p:cNvSpPr txBox="1"/>
          <p:nvPr/>
        </p:nvSpPr>
        <p:spPr>
          <a:xfrm rot="16200000">
            <a:off x="5435993" y="3390720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A3A"/>
                </a:solidFill>
              </a:rPr>
              <a:t>V</a:t>
            </a:r>
            <a:r>
              <a:rPr lang="en-GB" b="1" baseline="-25000" dirty="0">
                <a:solidFill>
                  <a:srgbClr val="002A3A"/>
                </a:solidFill>
              </a:rPr>
              <a:t>60-min</a:t>
            </a:r>
            <a:endParaRPr lang="en-GB" b="1" dirty="0">
              <a:solidFill>
                <a:srgbClr val="002A3A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B73868-B0DC-B398-1375-6E3B4CBAF463}"/>
              </a:ext>
            </a:extLst>
          </p:cNvPr>
          <p:cNvSpPr txBox="1"/>
          <p:nvPr/>
        </p:nvSpPr>
        <p:spPr>
          <a:xfrm rot="16200000">
            <a:off x="5390992" y="4560004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85E40"/>
                </a:solidFill>
              </a:rPr>
              <a:t>V</a:t>
            </a:r>
            <a:r>
              <a:rPr lang="en-GB" b="1" baseline="-25000" dirty="0">
                <a:solidFill>
                  <a:srgbClr val="C85E40"/>
                </a:solidFill>
              </a:rPr>
              <a:t>180-min</a:t>
            </a:r>
            <a:endParaRPr lang="en-GB" b="1" dirty="0">
              <a:solidFill>
                <a:srgbClr val="C85E4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A2A023-A5C9-8A7A-8C31-28093710C408}"/>
              </a:ext>
            </a:extLst>
          </p:cNvPr>
          <p:cNvSpPr txBox="1"/>
          <p:nvPr/>
        </p:nvSpPr>
        <p:spPr>
          <a:xfrm rot="16200000">
            <a:off x="5390992" y="5735121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AE7557"/>
                </a:solidFill>
              </a:rPr>
              <a:t>V</a:t>
            </a:r>
            <a:r>
              <a:rPr lang="en-GB" b="1" baseline="-25000" dirty="0">
                <a:solidFill>
                  <a:srgbClr val="AE7557"/>
                </a:solidFill>
              </a:rPr>
              <a:t>360-min</a:t>
            </a:r>
            <a:endParaRPr lang="en-GB" b="1" dirty="0">
              <a:solidFill>
                <a:srgbClr val="AE7557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9F1780-6244-5924-E88E-5CA89996A490}"/>
              </a:ext>
            </a:extLst>
          </p:cNvPr>
          <p:cNvSpPr txBox="1"/>
          <p:nvPr/>
        </p:nvSpPr>
        <p:spPr>
          <a:xfrm rot="16200000">
            <a:off x="5431868" y="2194485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156082"/>
                </a:solidFill>
              </a:rPr>
              <a:t>V</a:t>
            </a:r>
            <a:r>
              <a:rPr lang="en-GB" b="1" baseline="-25000" dirty="0">
                <a:solidFill>
                  <a:srgbClr val="156082"/>
                </a:solidFill>
              </a:rPr>
              <a:t>30-min</a:t>
            </a:r>
            <a:endParaRPr lang="en-GB" b="1" dirty="0">
              <a:solidFill>
                <a:srgbClr val="15608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4C2197-7041-09DE-4D9C-32223AA423F4}"/>
              </a:ext>
            </a:extLst>
          </p:cNvPr>
          <p:cNvSpPr txBox="1"/>
          <p:nvPr/>
        </p:nvSpPr>
        <p:spPr>
          <a:xfrm rot="16200000">
            <a:off x="5435994" y="1035960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D49D02"/>
                </a:solidFill>
              </a:rPr>
              <a:t>V</a:t>
            </a:r>
            <a:r>
              <a:rPr lang="en-GB" b="1" baseline="-25000" dirty="0">
                <a:solidFill>
                  <a:srgbClr val="D49D02"/>
                </a:solidFill>
              </a:rPr>
              <a:t>10-min</a:t>
            </a:r>
            <a:endParaRPr lang="en-GB" b="1" dirty="0">
              <a:solidFill>
                <a:srgbClr val="D49D02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BCFE1F-1B41-AE6B-0B46-5E809F2F2C62}"/>
              </a:ext>
            </a:extLst>
          </p:cNvPr>
          <p:cNvCxnSpPr>
            <a:cxnSpLocks/>
          </p:cNvCxnSpPr>
          <p:nvPr/>
        </p:nvCxnSpPr>
        <p:spPr>
          <a:xfrm flipH="1" flipV="1">
            <a:off x="8268804" y="3359420"/>
            <a:ext cx="398007" cy="3708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ADF8ED-3232-8A2D-E321-6700265A93FD}"/>
              </a:ext>
            </a:extLst>
          </p:cNvPr>
          <p:cNvSpPr txBox="1"/>
          <p:nvPr/>
        </p:nvSpPr>
        <p:spPr>
          <a:xfrm>
            <a:off x="8662140" y="3710595"/>
            <a:ext cx="1970112" cy="49510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144000" tIns="108000" rIns="144000" bIns="108000">
            <a:spAutoFit/>
          </a:bodyPr>
          <a:lstStyle/>
          <a:p>
            <a:pPr algn="ctr">
              <a:buClr>
                <a:srgbClr val="D49D02"/>
              </a:buClr>
              <a:buSzPct val="120000"/>
            </a:pPr>
            <a:r>
              <a:rPr lang="en-US" b="1" i="1" dirty="0"/>
              <a:t>Boundary</a:t>
            </a:r>
          </a:p>
        </p:txBody>
      </p:sp>
      <p:sp>
        <p:nvSpPr>
          <p:cNvPr id="24" name="Right Bracket 23">
            <a:extLst>
              <a:ext uri="{FF2B5EF4-FFF2-40B4-BE49-F238E27FC236}">
                <a16:creationId xmlns:a16="http://schemas.microsoft.com/office/drawing/2014/main" id="{8A23145F-D078-9962-1F4D-AADF941B1545}"/>
              </a:ext>
            </a:extLst>
          </p:cNvPr>
          <p:cNvSpPr/>
          <p:nvPr/>
        </p:nvSpPr>
        <p:spPr>
          <a:xfrm rot="10800000">
            <a:off x="1218626" y="4727348"/>
            <a:ext cx="320040" cy="438519"/>
          </a:xfrm>
          <a:prstGeom prst="rightBracket">
            <a:avLst/>
          </a:prstGeom>
          <a:ln w="19050">
            <a:prstDash val="solid"/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1776D5-AAFB-694C-7E78-00CC8B9C8986}"/>
              </a:ext>
            </a:extLst>
          </p:cNvPr>
          <p:cNvSpPr txBox="1"/>
          <p:nvPr/>
        </p:nvSpPr>
        <p:spPr>
          <a:xfrm rot="16200000">
            <a:off x="184661" y="4625476"/>
            <a:ext cx="133984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buClr>
                <a:srgbClr val="D49D02"/>
              </a:buClr>
              <a:buSzPct val="120000"/>
            </a:pPr>
            <a:r>
              <a:rPr lang="en-US" i="1" dirty="0"/>
              <a:t>Highest correlation</a:t>
            </a:r>
          </a:p>
        </p:txBody>
      </p:sp>
      <p:sp>
        <p:nvSpPr>
          <p:cNvPr id="43" name="Right Bracket 42">
            <a:extLst>
              <a:ext uri="{FF2B5EF4-FFF2-40B4-BE49-F238E27FC236}">
                <a16:creationId xmlns:a16="http://schemas.microsoft.com/office/drawing/2014/main" id="{33DD4FAF-5615-229E-CBD9-A9A8C18EE23B}"/>
              </a:ext>
            </a:extLst>
          </p:cNvPr>
          <p:cNvSpPr/>
          <p:nvPr/>
        </p:nvSpPr>
        <p:spPr>
          <a:xfrm>
            <a:off x="2692139" y="4322188"/>
            <a:ext cx="307316" cy="1608796"/>
          </a:xfrm>
          <a:prstGeom prst="rightBracket">
            <a:avLst/>
          </a:prstGeom>
          <a:ln w="19050">
            <a:prstDash val="solid"/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BB45AB-E365-F263-95F5-2F78D2A4406F}"/>
              </a:ext>
            </a:extLst>
          </p:cNvPr>
          <p:cNvSpPr txBox="1"/>
          <p:nvPr/>
        </p:nvSpPr>
        <p:spPr>
          <a:xfrm rot="16200000">
            <a:off x="2718983" y="4803420"/>
            <a:ext cx="133984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buClr>
                <a:srgbClr val="D49D02"/>
              </a:buClr>
              <a:buSzPct val="120000"/>
            </a:pPr>
            <a:r>
              <a:rPr lang="en-US" i="1" dirty="0"/>
              <a:t>Lowest correlation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F0D796-131C-FE64-DDBD-E8AE1EA680B1}"/>
              </a:ext>
            </a:extLst>
          </p:cNvPr>
          <p:cNvSpPr txBox="1"/>
          <p:nvPr/>
        </p:nvSpPr>
        <p:spPr>
          <a:xfrm>
            <a:off x="9380" y="6520351"/>
            <a:ext cx="369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11</a:t>
            </a:r>
            <a:endParaRPr lang="fr-CH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7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60611-524D-1939-75A3-B73043A8C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ath equations&#10;&#10;AI-generated content may be incorrect.">
            <a:extLst>
              <a:ext uri="{FF2B5EF4-FFF2-40B4-BE49-F238E27FC236}">
                <a16:creationId xmlns:a16="http://schemas.microsoft.com/office/drawing/2014/main" id="{56B654F5-C909-23AB-021F-9EA3A9195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4" t="7222" r="8736" b="9222"/>
          <a:stretch/>
        </p:blipFill>
        <p:spPr>
          <a:xfrm>
            <a:off x="5980295" y="730905"/>
            <a:ext cx="6122292" cy="5691324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93F79033-3C48-D7B2-62A6-2F4D620CC89C}"/>
              </a:ext>
            </a:extLst>
          </p:cNvPr>
          <p:cNvSpPr txBox="1">
            <a:spLocks/>
          </p:cNvSpPr>
          <p:nvPr/>
        </p:nvSpPr>
        <p:spPr>
          <a:xfrm>
            <a:off x="600173" y="122551"/>
            <a:ext cx="6196553" cy="1517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URATION-</a:t>
            </a:r>
            <a:r>
              <a:rPr lang="en-GB" dirty="0"/>
              <a:t>F</a:t>
            </a:r>
            <a:r>
              <a:rPr lang="en-GB" sz="3600" dirty="0"/>
              <a:t>REQUENCY </a:t>
            </a:r>
            <a:r>
              <a:rPr lang="en-GB" dirty="0"/>
              <a:t>D</a:t>
            </a:r>
            <a:r>
              <a:rPr lang="en-GB" sz="3600" dirty="0"/>
              <a:t>EPENDENCIES</a:t>
            </a:r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C4D359-D959-B2F8-3A3C-FB17FE0B86C7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5E176C-05E2-2C3E-3BD1-064D98800F12}"/>
              </a:ext>
            </a:extLst>
          </p:cNvPr>
          <p:cNvSpPr txBox="1"/>
          <p:nvPr/>
        </p:nvSpPr>
        <p:spPr>
          <a:xfrm>
            <a:off x="617578" y="2000354"/>
            <a:ext cx="4942825" cy="646331"/>
          </a:xfrm>
          <a:prstGeom prst="rect">
            <a:avLst/>
          </a:prstGeom>
          <a:solidFill>
            <a:srgbClr val="D49D02"/>
          </a:solidFill>
        </p:spPr>
        <p:txBody>
          <a:bodyPr wrap="square">
            <a:spAutoFit/>
          </a:bodyPr>
          <a:lstStyle/>
          <a:p>
            <a:pPr marL="0" indent="0" algn="ctr">
              <a:buSzPct val="40000"/>
              <a:buNone/>
            </a:pPr>
            <a:r>
              <a:rPr lang="en-US" sz="1800" b="1" dirty="0">
                <a:solidFill>
                  <a:schemeClr val="bg1"/>
                </a:solidFill>
              </a:rPr>
              <a:t>How are intensities across the different duration intervals correlated?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F896AE-EE42-84E8-0F89-52D4E50B82BA}"/>
              </a:ext>
            </a:extLst>
          </p:cNvPr>
          <p:cNvSpPr txBox="1"/>
          <p:nvPr/>
        </p:nvSpPr>
        <p:spPr>
          <a:xfrm>
            <a:off x="617578" y="3072477"/>
            <a:ext cx="4893318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Dependence structure between maximum accumulated precipitation volumes over different duration intervals:</a:t>
            </a:r>
          </a:p>
          <a:p>
            <a:pPr marL="742950" lvl="1" indent="-285750"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Clr>
                <a:srgbClr val="D49D02"/>
              </a:buClr>
              <a:buSzPct val="120000"/>
            </a:pPr>
            <a:r>
              <a:rPr lang="en-US" b="1" dirty="0"/>
              <a:t>Modelled with copula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BABBB6-9C28-319B-DC1D-4305F4D20D42}"/>
              </a:ext>
            </a:extLst>
          </p:cNvPr>
          <p:cNvSpPr txBox="1"/>
          <p:nvPr/>
        </p:nvSpPr>
        <p:spPr>
          <a:xfrm rot="16200000">
            <a:off x="5435993" y="3390720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A3A"/>
                </a:solidFill>
              </a:rPr>
              <a:t>V</a:t>
            </a:r>
            <a:r>
              <a:rPr lang="en-GB" b="1" baseline="-25000" dirty="0">
                <a:solidFill>
                  <a:srgbClr val="002A3A"/>
                </a:solidFill>
              </a:rPr>
              <a:t>60-min</a:t>
            </a:r>
            <a:endParaRPr lang="en-GB" b="1" dirty="0">
              <a:solidFill>
                <a:srgbClr val="002A3A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DD2D3BD-C2C9-754D-2226-36E840231B86}"/>
              </a:ext>
            </a:extLst>
          </p:cNvPr>
          <p:cNvSpPr txBox="1"/>
          <p:nvPr/>
        </p:nvSpPr>
        <p:spPr>
          <a:xfrm rot="16200000">
            <a:off x="5390992" y="4560004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85E40"/>
                </a:solidFill>
              </a:rPr>
              <a:t>V</a:t>
            </a:r>
            <a:r>
              <a:rPr lang="en-GB" b="1" baseline="-25000" dirty="0">
                <a:solidFill>
                  <a:srgbClr val="C85E40"/>
                </a:solidFill>
              </a:rPr>
              <a:t>180-min</a:t>
            </a:r>
            <a:endParaRPr lang="en-GB" b="1" dirty="0">
              <a:solidFill>
                <a:srgbClr val="C85E4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AFA25AD-C251-F8EE-5C7F-53B48973328D}"/>
              </a:ext>
            </a:extLst>
          </p:cNvPr>
          <p:cNvSpPr txBox="1"/>
          <p:nvPr/>
        </p:nvSpPr>
        <p:spPr>
          <a:xfrm rot="16200000">
            <a:off x="5390992" y="5735121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AE7557"/>
                </a:solidFill>
              </a:rPr>
              <a:t>V</a:t>
            </a:r>
            <a:r>
              <a:rPr lang="en-GB" b="1" baseline="-25000" dirty="0">
                <a:solidFill>
                  <a:srgbClr val="AE7557"/>
                </a:solidFill>
              </a:rPr>
              <a:t>360-min</a:t>
            </a:r>
            <a:endParaRPr lang="en-GB" b="1" dirty="0">
              <a:solidFill>
                <a:srgbClr val="AE7557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243260-C882-F4CD-75FC-EC05045EDBA4}"/>
              </a:ext>
            </a:extLst>
          </p:cNvPr>
          <p:cNvSpPr txBox="1"/>
          <p:nvPr/>
        </p:nvSpPr>
        <p:spPr>
          <a:xfrm rot="16200000">
            <a:off x="5431868" y="2194485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156082"/>
                </a:solidFill>
              </a:rPr>
              <a:t>V</a:t>
            </a:r>
            <a:r>
              <a:rPr lang="en-GB" b="1" baseline="-25000" dirty="0">
                <a:solidFill>
                  <a:srgbClr val="156082"/>
                </a:solidFill>
              </a:rPr>
              <a:t>30-min</a:t>
            </a:r>
            <a:endParaRPr lang="en-GB" b="1" dirty="0">
              <a:solidFill>
                <a:srgbClr val="156082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9300BC-767A-ADB2-50B1-954229F3541C}"/>
              </a:ext>
            </a:extLst>
          </p:cNvPr>
          <p:cNvSpPr txBox="1"/>
          <p:nvPr/>
        </p:nvSpPr>
        <p:spPr>
          <a:xfrm rot="16200000">
            <a:off x="5435994" y="1035960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D49D02"/>
                </a:solidFill>
              </a:rPr>
              <a:t>V</a:t>
            </a:r>
            <a:r>
              <a:rPr lang="en-GB" b="1" baseline="-25000" dirty="0">
                <a:solidFill>
                  <a:srgbClr val="D49D02"/>
                </a:solidFill>
              </a:rPr>
              <a:t>10-min</a:t>
            </a:r>
            <a:endParaRPr lang="en-GB" b="1" dirty="0">
              <a:solidFill>
                <a:srgbClr val="D49D02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5E22128-5FB6-4915-5BF7-AB8AE7A3EE08}"/>
              </a:ext>
            </a:extLst>
          </p:cNvPr>
          <p:cNvSpPr txBox="1"/>
          <p:nvPr/>
        </p:nvSpPr>
        <p:spPr>
          <a:xfrm>
            <a:off x="8666811" y="366432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A3A"/>
                </a:solidFill>
              </a:rPr>
              <a:t>V</a:t>
            </a:r>
            <a:r>
              <a:rPr lang="en-GB" b="1" baseline="-25000" dirty="0">
                <a:solidFill>
                  <a:srgbClr val="002A3A"/>
                </a:solidFill>
              </a:rPr>
              <a:t>60-min</a:t>
            </a:r>
            <a:endParaRPr lang="en-GB" b="1" dirty="0">
              <a:solidFill>
                <a:srgbClr val="002A3A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B1E891C-630F-D1B3-2A5E-7DE2A10D434E}"/>
              </a:ext>
            </a:extLst>
          </p:cNvPr>
          <p:cNvSpPr txBox="1"/>
          <p:nvPr/>
        </p:nvSpPr>
        <p:spPr>
          <a:xfrm>
            <a:off x="9853867" y="36643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85E40"/>
                </a:solidFill>
              </a:rPr>
              <a:t>V</a:t>
            </a:r>
            <a:r>
              <a:rPr lang="en-GB" b="1" baseline="-25000" dirty="0">
                <a:solidFill>
                  <a:srgbClr val="C85E40"/>
                </a:solidFill>
              </a:rPr>
              <a:t>180-min</a:t>
            </a:r>
            <a:endParaRPr lang="en-GB" b="1" dirty="0">
              <a:solidFill>
                <a:srgbClr val="C85E4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A1787D8-FED3-C49D-8669-4A11C629C283}"/>
              </a:ext>
            </a:extLst>
          </p:cNvPr>
          <p:cNvSpPr txBox="1"/>
          <p:nvPr/>
        </p:nvSpPr>
        <p:spPr>
          <a:xfrm>
            <a:off x="11096194" y="36643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AE7557"/>
                </a:solidFill>
              </a:rPr>
              <a:t>V</a:t>
            </a:r>
            <a:r>
              <a:rPr lang="en-GB" b="1" baseline="-25000" dirty="0">
                <a:solidFill>
                  <a:srgbClr val="AE7557"/>
                </a:solidFill>
              </a:rPr>
              <a:t>360-min</a:t>
            </a:r>
            <a:endParaRPr lang="en-GB" b="1" dirty="0">
              <a:solidFill>
                <a:srgbClr val="AE7557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CD79D8B-8DDC-F9B9-4D77-E0BAFD260D3B}"/>
              </a:ext>
            </a:extLst>
          </p:cNvPr>
          <p:cNvSpPr txBox="1"/>
          <p:nvPr/>
        </p:nvSpPr>
        <p:spPr>
          <a:xfrm>
            <a:off x="7404158" y="368121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156082"/>
                </a:solidFill>
              </a:rPr>
              <a:t>V</a:t>
            </a:r>
            <a:r>
              <a:rPr lang="en-GB" b="1" baseline="-25000" dirty="0">
                <a:solidFill>
                  <a:srgbClr val="156082"/>
                </a:solidFill>
              </a:rPr>
              <a:t>30-min</a:t>
            </a:r>
            <a:endParaRPr lang="en-GB" b="1" dirty="0">
              <a:solidFill>
                <a:srgbClr val="156082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452A58F-525D-CBA3-76A1-D07A907A8A48}"/>
              </a:ext>
            </a:extLst>
          </p:cNvPr>
          <p:cNvSpPr txBox="1"/>
          <p:nvPr/>
        </p:nvSpPr>
        <p:spPr>
          <a:xfrm>
            <a:off x="6195376" y="366432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D49D02"/>
                </a:solidFill>
              </a:rPr>
              <a:t>V</a:t>
            </a:r>
            <a:r>
              <a:rPr lang="en-GB" b="1" baseline="-25000" dirty="0">
                <a:solidFill>
                  <a:srgbClr val="D49D02"/>
                </a:solidFill>
              </a:rPr>
              <a:t>10-min</a:t>
            </a:r>
            <a:endParaRPr lang="en-GB" b="1" dirty="0">
              <a:solidFill>
                <a:srgbClr val="D49D0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308576-2EE2-9B2D-7A5F-6F5E6C64D6FB}"/>
              </a:ext>
            </a:extLst>
          </p:cNvPr>
          <p:cNvSpPr txBox="1"/>
          <p:nvPr/>
        </p:nvSpPr>
        <p:spPr>
          <a:xfrm>
            <a:off x="9380" y="6520351"/>
            <a:ext cx="369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</a:t>
            </a:r>
            <a:endParaRPr lang="fr-CH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957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1F610-1B12-8910-8E38-A263D48DA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E0D15672-D60D-AE2F-EAE6-25CFB9E531EF}"/>
              </a:ext>
            </a:extLst>
          </p:cNvPr>
          <p:cNvSpPr txBox="1">
            <a:spLocks/>
          </p:cNvSpPr>
          <p:nvPr/>
        </p:nvSpPr>
        <p:spPr>
          <a:xfrm>
            <a:off x="600173" y="122551"/>
            <a:ext cx="6196553" cy="1517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S</a:t>
            </a:r>
            <a:r>
              <a:rPr lang="en-GB" sz="3600" dirty="0">
                <a:latin typeface="Aptos Display" panose="02110004020202020204"/>
              </a:rPr>
              <a:t>IMULATING </a:t>
            </a:r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URATION-</a:t>
            </a:r>
            <a:r>
              <a:rPr lang="en-GB" dirty="0"/>
              <a:t>F</a:t>
            </a:r>
            <a:r>
              <a:rPr lang="en-GB" sz="3600" dirty="0"/>
              <a:t>REQUENCY </a:t>
            </a:r>
            <a:r>
              <a:rPr lang="en-GB" dirty="0"/>
              <a:t>S</a:t>
            </a:r>
            <a:r>
              <a:rPr lang="en-GB" sz="3600" dirty="0"/>
              <a:t>AMPLES</a:t>
            </a:r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359F4C-29DB-F336-F657-4AA7FAC2DF41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C785D8-211F-529B-DA30-880A0BAA9F57}"/>
              </a:ext>
            </a:extLst>
          </p:cNvPr>
          <p:cNvSpPr txBox="1"/>
          <p:nvPr/>
        </p:nvSpPr>
        <p:spPr>
          <a:xfrm>
            <a:off x="9380" y="6520351"/>
            <a:ext cx="369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13</a:t>
            </a:r>
            <a:endParaRPr lang="fr-CH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BC72AC-4BB3-B295-4883-FD30CD84B2F4}"/>
              </a:ext>
            </a:extLst>
          </p:cNvPr>
          <p:cNvSpPr txBox="1"/>
          <p:nvPr/>
        </p:nvSpPr>
        <p:spPr>
          <a:xfrm>
            <a:off x="600173" y="1868164"/>
            <a:ext cx="5051327" cy="923330"/>
          </a:xfrm>
          <a:prstGeom prst="rect">
            <a:avLst/>
          </a:prstGeom>
          <a:solidFill>
            <a:srgbClr val="D49D02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0" indent="0" algn="ctr">
              <a:buSzPct val="40000"/>
              <a:buNone/>
            </a:pPr>
            <a:r>
              <a:rPr lang="en-US" sz="1800" b="1" dirty="0">
                <a:solidFill>
                  <a:schemeClr val="bg1"/>
                </a:solidFill>
              </a:rPr>
              <a:t>Can we simulate precipitation samples that satisfy the observed duration-frequency dependencies?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E022AB-1A5C-63FA-C534-D18481977F05}"/>
              </a:ext>
            </a:extLst>
          </p:cNvPr>
          <p:cNvGrpSpPr/>
          <p:nvPr/>
        </p:nvGrpSpPr>
        <p:grpSpPr>
          <a:xfrm>
            <a:off x="6647710" y="1605669"/>
            <a:ext cx="4540989" cy="3991957"/>
            <a:chOff x="6647711" y="1868164"/>
            <a:chExt cx="3862742" cy="3348462"/>
          </a:xfrm>
        </p:grpSpPr>
        <p:pic>
          <p:nvPicPr>
            <p:cNvPr id="9" name="Picture 8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5EE2B43E-6615-FE3A-0EB4-C829A7066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711" y="1976595"/>
              <a:ext cx="3599695" cy="324003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83142E-F69B-6BB2-B10B-47ADBDD4655C}"/>
                </a:ext>
              </a:extLst>
            </p:cNvPr>
            <p:cNvGrpSpPr/>
            <p:nvPr/>
          </p:nvGrpSpPr>
          <p:grpSpPr>
            <a:xfrm>
              <a:off x="9864122" y="2272309"/>
              <a:ext cx="646331" cy="1346469"/>
              <a:chOff x="10868025" y="3826530"/>
              <a:chExt cx="646331" cy="134646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30CE983-F4CC-F43D-EEAB-2F9821ECC2C6}"/>
                  </a:ext>
                </a:extLst>
              </p:cNvPr>
              <p:cNvSpPr txBox="1"/>
              <p:nvPr/>
            </p:nvSpPr>
            <p:spPr>
              <a:xfrm>
                <a:off x="10977027" y="4834445"/>
                <a:ext cx="4283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CCCCCC"/>
                    </a:solidFill>
                  </a:rPr>
                  <a:t>5 y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08AEF7C-C79E-A980-78B3-F8F9314C21A3}"/>
                  </a:ext>
                </a:extLst>
              </p:cNvPr>
              <p:cNvSpPr txBox="1"/>
              <p:nvPr/>
            </p:nvSpPr>
            <p:spPr>
              <a:xfrm>
                <a:off x="10922525" y="4602203"/>
                <a:ext cx="5373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999999"/>
                    </a:solidFill>
                  </a:rPr>
                  <a:t>10 y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ED281F0-75A8-945F-3193-73A8747A3160}"/>
                  </a:ext>
                </a:extLst>
              </p:cNvPr>
              <p:cNvSpPr txBox="1"/>
              <p:nvPr/>
            </p:nvSpPr>
            <p:spPr>
              <a:xfrm>
                <a:off x="10926970" y="4349943"/>
                <a:ext cx="5373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666666"/>
                    </a:solidFill>
                  </a:rPr>
                  <a:t>20 y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E7C00DF-8750-F613-742E-4B54D87B98F5}"/>
                  </a:ext>
                </a:extLst>
              </p:cNvPr>
              <p:cNvSpPr txBox="1"/>
              <p:nvPr/>
            </p:nvSpPr>
            <p:spPr>
              <a:xfrm>
                <a:off x="10922526" y="4090845"/>
                <a:ext cx="5373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2D2D2D"/>
                    </a:solidFill>
                  </a:rPr>
                  <a:t>50 y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DE9BDED-2645-47A7-FE26-6215095F2CD0}"/>
                  </a:ext>
                </a:extLst>
              </p:cNvPr>
              <p:cNvSpPr txBox="1"/>
              <p:nvPr/>
            </p:nvSpPr>
            <p:spPr>
              <a:xfrm>
                <a:off x="10868025" y="3826530"/>
                <a:ext cx="6463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000000"/>
                    </a:solidFill>
                  </a:rPr>
                  <a:t>100 y</a:t>
                </a:r>
              </a:p>
            </p:txBody>
          </p:sp>
        </p:grpSp>
        <p:pic>
          <p:nvPicPr>
            <p:cNvPr id="16" name="Picture 15" descr="A graph of a graph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74EA2CE2-C9B7-F6EC-6F70-A5B4CDBA8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05" t="-1298" r="22253" b="94374"/>
            <a:stretch/>
          </p:blipFill>
          <p:spPr>
            <a:xfrm>
              <a:off x="8116189" y="1868164"/>
              <a:ext cx="914400" cy="216863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1BFA03B-17A2-61F0-47E3-355BB6F363B7}"/>
              </a:ext>
            </a:extLst>
          </p:cNvPr>
          <p:cNvSpPr txBox="1"/>
          <p:nvPr/>
        </p:nvSpPr>
        <p:spPr>
          <a:xfrm>
            <a:off x="600173" y="3125832"/>
            <a:ext cx="4893318" cy="22159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D49D02"/>
              </a:buClr>
              <a:buSzPct val="120000"/>
            </a:pPr>
            <a:r>
              <a:rPr lang="en-US" b="1" dirty="0"/>
              <a:t>Multivariate joint distribution of precipitation volumes over different durations</a:t>
            </a:r>
          </a:p>
          <a:p>
            <a:pPr marL="285750" indent="-285750">
              <a:spcAft>
                <a:spcPts val="1200"/>
              </a:spcAft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Dependence structure between different durations (modelled by copula)</a:t>
            </a:r>
          </a:p>
          <a:p>
            <a:pPr>
              <a:spcAft>
                <a:spcPts val="1200"/>
              </a:spcAft>
              <a:buClr>
                <a:srgbClr val="D49D02"/>
              </a:buClr>
              <a:buSzPct val="120000"/>
            </a:pPr>
            <a:r>
              <a:rPr lang="en-US" i="1" dirty="0">
                <a:solidFill>
                  <a:srgbClr val="004F9E"/>
                </a:solidFill>
              </a:rPr>
              <a:t>	</a:t>
            </a:r>
            <a:r>
              <a:rPr lang="en-US" dirty="0"/>
              <a:t>AND</a:t>
            </a:r>
          </a:p>
          <a:p>
            <a:pPr marL="285750" indent="-285750">
              <a:spcAft>
                <a:spcPts val="1200"/>
              </a:spcAft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Univariate distribution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87FF91-54B6-DB1C-E55C-4185694FE7EB}"/>
              </a:ext>
            </a:extLst>
          </p:cNvPr>
          <p:cNvSpPr txBox="1"/>
          <p:nvPr/>
        </p:nvSpPr>
        <p:spPr>
          <a:xfrm>
            <a:off x="6796726" y="728084"/>
            <a:ext cx="4704252" cy="46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D49D02"/>
              </a:buClr>
              <a:buSzPct val="85000"/>
            </a:pPr>
            <a:r>
              <a:rPr lang="en-US" dirty="0"/>
              <a:t>Example: </a:t>
            </a:r>
            <a:r>
              <a:rPr lang="en-US" i="1" dirty="0"/>
              <a:t>IDF profiles for 100 random events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52BF8C-44CD-C563-6024-3AD07476F330}"/>
              </a:ext>
            </a:extLst>
          </p:cNvPr>
          <p:cNvSpPr/>
          <p:nvPr/>
        </p:nvSpPr>
        <p:spPr>
          <a:xfrm>
            <a:off x="504054" y="3115097"/>
            <a:ext cx="5085555" cy="230636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5D6728-2D18-0661-C7A2-30F7E8FEF012}"/>
              </a:ext>
            </a:extLst>
          </p:cNvPr>
          <p:cNvSpPr/>
          <p:nvPr/>
        </p:nvSpPr>
        <p:spPr>
          <a:xfrm>
            <a:off x="6529100" y="309124"/>
            <a:ext cx="4742287" cy="623975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789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B137C-4ABE-1984-432F-B91589DF8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6AF8B1A3-504F-14E4-4E25-7133428B7230}"/>
              </a:ext>
            </a:extLst>
          </p:cNvPr>
          <p:cNvSpPr txBox="1">
            <a:spLocks/>
          </p:cNvSpPr>
          <p:nvPr/>
        </p:nvSpPr>
        <p:spPr>
          <a:xfrm>
            <a:off x="600173" y="122551"/>
            <a:ext cx="6196553" cy="1517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S</a:t>
            </a:r>
            <a:r>
              <a:rPr lang="en-GB" sz="3600" dirty="0">
                <a:latin typeface="Aptos Display" panose="02110004020202020204"/>
              </a:rPr>
              <a:t>IMULATING </a:t>
            </a:r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URATION-</a:t>
            </a:r>
            <a:r>
              <a:rPr lang="en-GB" dirty="0"/>
              <a:t>F</a:t>
            </a:r>
            <a:r>
              <a:rPr lang="en-GB" sz="3600" dirty="0"/>
              <a:t>REQUENCY </a:t>
            </a:r>
            <a:r>
              <a:rPr lang="en-GB" dirty="0"/>
              <a:t>S</a:t>
            </a:r>
            <a:r>
              <a:rPr lang="en-GB" sz="3600" dirty="0"/>
              <a:t>AMPLES</a:t>
            </a:r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8CFF89-420B-8DA1-152F-4B701E34656D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47BF4D-FED7-838E-8E1D-7448BEDA9751}"/>
              </a:ext>
            </a:extLst>
          </p:cNvPr>
          <p:cNvGrpSpPr/>
          <p:nvPr/>
        </p:nvGrpSpPr>
        <p:grpSpPr>
          <a:xfrm>
            <a:off x="6647710" y="1605669"/>
            <a:ext cx="4540989" cy="3991957"/>
            <a:chOff x="6647711" y="1868164"/>
            <a:chExt cx="3862742" cy="3348462"/>
          </a:xfrm>
        </p:grpSpPr>
        <p:pic>
          <p:nvPicPr>
            <p:cNvPr id="9" name="Picture 8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904BA44E-7497-89DD-2063-C7B5A1C0D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711" y="1976595"/>
              <a:ext cx="3599695" cy="3240031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374C08A-5B18-86B9-8B73-323EEA49E997}"/>
                </a:ext>
              </a:extLst>
            </p:cNvPr>
            <p:cNvGrpSpPr/>
            <p:nvPr/>
          </p:nvGrpSpPr>
          <p:grpSpPr>
            <a:xfrm>
              <a:off x="9864122" y="2272309"/>
              <a:ext cx="646331" cy="1346469"/>
              <a:chOff x="10868025" y="3826530"/>
              <a:chExt cx="646331" cy="1346469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722E219-0CB1-0CAE-A520-071947B5F56E}"/>
                  </a:ext>
                </a:extLst>
              </p:cNvPr>
              <p:cNvSpPr txBox="1"/>
              <p:nvPr/>
            </p:nvSpPr>
            <p:spPr>
              <a:xfrm>
                <a:off x="10977027" y="4834445"/>
                <a:ext cx="4283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CCCCCC"/>
                    </a:solidFill>
                  </a:rPr>
                  <a:t>5 y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17F2115-D507-2856-536A-EDE22ADE6A8A}"/>
                  </a:ext>
                </a:extLst>
              </p:cNvPr>
              <p:cNvSpPr txBox="1"/>
              <p:nvPr/>
            </p:nvSpPr>
            <p:spPr>
              <a:xfrm>
                <a:off x="10922525" y="4602203"/>
                <a:ext cx="5373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999999"/>
                    </a:solidFill>
                  </a:rPr>
                  <a:t>10 y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7686D6D-E1B8-3DB0-B8DB-7C65EB79F103}"/>
                  </a:ext>
                </a:extLst>
              </p:cNvPr>
              <p:cNvSpPr txBox="1"/>
              <p:nvPr/>
            </p:nvSpPr>
            <p:spPr>
              <a:xfrm>
                <a:off x="10926970" y="4349943"/>
                <a:ext cx="5373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666666"/>
                    </a:solidFill>
                  </a:rPr>
                  <a:t>20 y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1D106BF-CF10-3B3E-02E5-13AC9B98BF0B}"/>
                  </a:ext>
                </a:extLst>
              </p:cNvPr>
              <p:cNvSpPr txBox="1"/>
              <p:nvPr/>
            </p:nvSpPr>
            <p:spPr>
              <a:xfrm>
                <a:off x="10922526" y="4090845"/>
                <a:ext cx="5373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2D2D2D"/>
                    </a:solidFill>
                  </a:rPr>
                  <a:t>50 y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78B87B7-6488-E2C8-44E5-901DA9E8D4DD}"/>
                  </a:ext>
                </a:extLst>
              </p:cNvPr>
              <p:cNvSpPr txBox="1"/>
              <p:nvPr/>
            </p:nvSpPr>
            <p:spPr>
              <a:xfrm>
                <a:off x="10868025" y="3826530"/>
                <a:ext cx="6463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000000"/>
                    </a:solidFill>
                  </a:rPr>
                  <a:t>100 y</a:t>
                </a:r>
              </a:p>
            </p:txBody>
          </p:sp>
        </p:grpSp>
        <p:pic>
          <p:nvPicPr>
            <p:cNvPr id="5" name="Picture 4" descr="A graph of a graph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EB970DF2-4C91-3D09-552F-660EF4571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05" t="-1298" r="22253" b="94374"/>
            <a:stretch/>
          </p:blipFill>
          <p:spPr>
            <a:xfrm>
              <a:off x="8116189" y="1868164"/>
              <a:ext cx="914400" cy="21686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B0A748D-04FD-7478-F917-632EEA97DEC1}"/>
              </a:ext>
            </a:extLst>
          </p:cNvPr>
          <p:cNvSpPr txBox="1"/>
          <p:nvPr/>
        </p:nvSpPr>
        <p:spPr>
          <a:xfrm>
            <a:off x="600173" y="3125832"/>
            <a:ext cx="4893318" cy="22159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D49D02"/>
              </a:buClr>
              <a:buSzPct val="120000"/>
            </a:pPr>
            <a:r>
              <a:rPr lang="en-US" b="1" dirty="0"/>
              <a:t>Multivariate joint distribution of precipitation volumes over different durations</a:t>
            </a:r>
          </a:p>
          <a:p>
            <a:pPr marL="285750" indent="-285750">
              <a:spcAft>
                <a:spcPts val="1200"/>
              </a:spcAft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Dependence structure between different durations (modelled by copula)</a:t>
            </a:r>
          </a:p>
          <a:p>
            <a:pPr>
              <a:spcAft>
                <a:spcPts val="1200"/>
              </a:spcAft>
              <a:buClr>
                <a:srgbClr val="D49D02"/>
              </a:buClr>
              <a:buSzPct val="120000"/>
            </a:pPr>
            <a:r>
              <a:rPr lang="en-US" i="1" dirty="0">
                <a:solidFill>
                  <a:srgbClr val="004F9E"/>
                </a:solidFill>
              </a:rPr>
              <a:t>	</a:t>
            </a:r>
            <a:r>
              <a:rPr lang="en-US" dirty="0"/>
              <a:t>AND</a:t>
            </a:r>
          </a:p>
          <a:p>
            <a:pPr marL="285750" indent="-285750">
              <a:spcAft>
                <a:spcPts val="1200"/>
              </a:spcAft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Univariate distribution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AA05D-34AE-89F2-591E-110A1B8C648B}"/>
              </a:ext>
            </a:extLst>
          </p:cNvPr>
          <p:cNvSpPr txBox="1"/>
          <p:nvPr/>
        </p:nvSpPr>
        <p:spPr>
          <a:xfrm>
            <a:off x="600173" y="1868164"/>
            <a:ext cx="5051327" cy="923330"/>
          </a:xfrm>
          <a:prstGeom prst="rect">
            <a:avLst/>
          </a:prstGeom>
          <a:solidFill>
            <a:srgbClr val="D49D02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0" indent="0" algn="ctr">
              <a:buSzPct val="40000"/>
              <a:buNone/>
            </a:pPr>
            <a:r>
              <a:rPr lang="en-US" sz="1800" b="1" dirty="0">
                <a:solidFill>
                  <a:schemeClr val="bg1"/>
                </a:solidFill>
              </a:rPr>
              <a:t>Can we simulate precipitation samples that satisfy the observed duration-frequency dependencies?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A60CA1-1CBF-583A-9E43-8B441089F343}"/>
              </a:ext>
            </a:extLst>
          </p:cNvPr>
          <p:cNvSpPr txBox="1"/>
          <p:nvPr/>
        </p:nvSpPr>
        <p:spPr>
          <a:xfrm>
            <a:off x="9380" y="6520351"/>
            <a:ext cx="369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13</a:t>
            </a:r>
            <a:endParaRPr lang="fr-CH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FD5AD-1E65-1AC5-C3F5-CD384CB2F738}"/>
              </a:ext>
            </a:extLst>
          </p:cNvPr>
          <p:cNvSpPr txBox="1"/>
          <p:nvPr/>
        </p:nvSpPr>
        <p:spPr>
          <a:xfrm>
            <a:off x="6796726" y="728084"/>
            <a:ext cx="4704252" cy="46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D49D02"/>
              </a:buClr>
              <a:buSzPct val="85000"/>
            </a:pPr>
            <a:r>
              <a:rPr lang="en-US" dirty="0"/>
              <a:t>Example: </a:t>
            </a:r>
            <a:r>
              <a:rPr lang="en-US" i="1" dirty="0"/>
              <a:t>IDF profiles for 100 random events</a:t>
            </a:r>
          </a:p>
        </p:txBody>
      </p:sp>
    </p:spTree>
    <p:extLst>
      <p:ext uri="{BB962C8B-B14F-4D97-AF65-F5344CB8AC3E}">
        <p14:creationId xmlns:p14="http://schemas.microsoft.com/office/powerpoint/2010/main" val="2876742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DBC38-3BF1-5458-89DC-8FE915F04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F07AB132-1614-A90A-9AE2-3358F522AC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19" y="1735965"/>
            <a:ext cx="4261435" cy="3862688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E15F17E2-BC0D-B305-AC5E-51FEA81EA11A}"/>
              </a:ext>
            </a:extLst>
          </p:cNvPr>
          <p:cNvSpPr txBox="1">
            <a:spLocks/>
          </p:cNvSpPr>
          <p:nvPr/>
        </p:nvSpPr>
        <p:spPr>
          <a:xfrm>
            <a:off x="600173" y="122551"/>
            <a:ext cx="6196553" cy="1517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S</a:t>
            </a:r>
            <a:r>
              <a:rPr lang="en-GB" sz="3600" dirty="0">
                <a:latin typeface="Aptos Display" panose="02110004020202020204"/>
              </a:rPr>
              <a:t>IMULATING </a:t>
            </a:r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URATION-</a:t>
            </a:r>
            <a:r>
              <a:rPr lang="en-GB" dirty="0"/>
              <a:t>F</a:t>
            </a:r>
            <a:r>
              <a:rPr lang="en-GB" sz="3600" dirty="0"/>
              <a:t>REQUENCY </a:t>
            </a:r>
            <a:r>
              <a:rPr lang="en-GB" dirty="0"/>
              <a:t>S</a:t>
            </a:r>
            <a:r>
              <a:rPr lang="en-GB" sz="3600" dirty="0"/>
              <a:t>AMPLES</a:t>
            </a:r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5A94CD-8248-FE83-F873-C51527B42A2D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57D84B-8FE9-9BC5-E387-1F133C3B4564}"/>
              </a:ext>
            </a:extLst>
          </p:cNvPr>
          <p:cNvSpPr txBox="1"/>
          <p:nvPr/>
        </p:nvSpPr>
        <p:spPr>
          <a:xfrm>
            <a:off x="9380" y="6520351"/>
            <a:ext cx="369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14</a:t>
            </a:r>
            <a:endParaRPr lang="fr-CH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69E2E1-CA26-A2BB-F75F-E49C47A52ED1}"/>
              </a:ext>
            </a:extLst>
          </p:cNvPr>
          <p:cNvGrpSpPr/>
          <p:nvPr/>
        </p:nvGrpSpPr>
        <p:grpSpPr>
          <a:xfrm>
            <a:off x="8374032" y="1605670"/>
            <a:ext cx="2814665" cy="2087041"/>
            <a:chOff x="8116189" y="1868164"/>
            <a:chExt cx="2394264" cy="175061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AEE510-C838-025A-985C-8019E6B02306}"/>
                </a:ext>
              </a:extLst>
            </p:cNvPr>
            <p:cNvGrpSpPr/>
            <p:nvPr/>
          </p:nvGrpSpPr>
          <p:grpSpPr>
            <a:xfrm>
              <a:off x="9864122" y="2272309"/>
              <a:ext cx="646331" cy="1346469"/>
              <a:chOff x="10868025" y="3826530"/>
              <a:chExt cx="646331" cy="134646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82986D-4AE1-32FD-B6E1-35E7756B9148}"/>
                  </a:ext>
                </a:extLst>
              </p:cNvPr>
              <p:cNvSpPr txBox="1"/>
              <p:nvPr/>
            </p:nvSpPr>
            <p:spPr>
              <a:xfrm>
                <a:off x="10977027" y="4834445"/>
                <a:ext cx="4283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CCCCCC"/>
                    </a:solidFill>
                  </a:rPr>
                  <a:t>5 y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7D58BB7-46DA-BF72-0549-391C32CC6243}"/>
                  </a:ext>
                </a:extLst>
              </p:cNvPr>
              <p:cNvSpPr txBox="1"/>
              <p:nvPr/>
            </p:nvSpPr>
            <p:spPr>
              <a:xfrm>
                <a:off x="10922525" y="4602203"/>
                <a:ext cx="5373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999999"/>
                    </a:solidFill>
                  </a:rPr>
                  <a:t>10 y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92F4D0-0B4E-F584-E3D1-26B3CA53B7D3}"/>
                  </a:ext>
                </a:extLst>
              </p:cNvPr>
              <p:cNvSpPr txBox="1"/>
              <p:nvPr/>
            </p:nvSpPr>
            <p:spPr>
              <a:xfrm>
                <a:off x="10926970" y="4349943"/>
                <a:ext cx="5373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666666"/>
                    </a:solidFill>
                  </a:rPr>
                  <a:t>20 y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29D90BD-D8C9-7941-A75B-D669F0790EFA}"/>
                  </a:ext>
                </a:extLst>
              </p:cNvPr>
              <p:cNvSpPr txBox="1"/>
              <p:nvPr/>
            </p:nvSpPr>
            <p:spPr>
              <a:xfrm>
                <a:off x="10922526" y="4090845"/>
                <a:ext cx="5373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2D2D2D"/>
                    </a:solidFill>
                  </a:rPr>
                  <a:t>50 y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52FABC-2F8B-A446-0FB0-C87CA88FEBE5}"/>
                  </a:ext>
                </a:extLst>
              </p:cNvPr>
              <p:cNvSpPr txBox="1"/>
              <p:nvPr/>
            </p:nvSpPr>
            <p:spPr>
              <a:xfrm>
                <a:off x="10868025" y="3826530"/>
                <a:ext cx="6463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000000"/>
                    </a:solidFill>
                  </a:rPr>
                  <a:t>100 y</a:t>
                </a:r>
              </a:p>
            </p:txBody>
          </p:sp>
        </p:grpSp>
        <p:pic>
          <p:nvPicPr>
            <p:cNvPr id="11" name="Picture 10" descr="A graph of a graph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985B3A24-5894-78D7-E2B2-135BADF23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05" t="-1298" r="22253" b="94374"/>
            <a:stretch/>
          </p:blipFill>
          <p:spPr>
            <a:xfrm>
              <a:off x="8116189" y="1868164"/>
              <a:ext cx="914400" cy="216863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FAAC4FC-6EEA-3E96-077A-785FB259E7E9}"/>
              </a:ext>
            </a:extLst>
          </p:cNvPr>
          <p:cNvSpPr txBox="1"/>
          <p:nvPr/>
        </p:nvSpPr>
        <p:spPr>
          <a:xfrm>
            <a:off x="6796726" y="728084"/>
            <a:ext cx="4704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  <a:buSzPct val="85000"/>
            </a:pPr>
            <a:r>
              <a:rPr lang="en-US" dirty="0"/>
              <a:t>Example: </a:t>
            </a:r>
            <a:r>
              <a:rPr lang="en-US" i="1" dirty="0"/>
              <a:t>IDF profiles for 100 events with 10-y return period on the 60-min duration interval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C41EE8B-0553-1AE9-189A-DB6E3D0DC022}"/>
              </a:ext>
            </a:extLst>
          </p:cNvPr>
          <p:cNvSpPr/>
          <p:nvPr/>
        </p:nvSpPr>
        <p:spPr>
          <a:xfrm>
            <a:off x="8772525" y="3803650"/>
            <a:ext cx="185738" cy="203993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D5133-5D25-2651-431A-37CD65E4F2D2}"/>
              </a:ext>
            </a:extLst>
          </p:cNvPr>
          <p:cNvSpPr txBox="1"/>
          <p:nvPr/>
        </p:nvSpPr>
        <p:spPr>
          <a:xfrm>
            <a:off x="600173" y="1868164"/>
            <a:ext cx="5051327" cy="923330"/>
          </a:xfrm>
          <a:prstGeom prst="rect">
            <a:avLst/>
          </a:prstGeom>
          <a:solidFill>
            <a:srgbClr val="D49D02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0" indent="0" algn="ctr">
              <a:buSzPct val="40000"/>
              <a:buNone/>
            </a:pPr>
            <a:r>
              <a:rPr lang="en-US" sz="1800" b="1" dirty="0">
                <a:solidFill>
                  <a:schemeClr val="bg1"/>
                </a:solidFill>
              </a:rPr>
              <a:t>Can we simulate precipitation samples that satisfy the observed duration-frequency dependencies?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2EF0D6-DEA0-258D-BF31-076E380F21B7}"/>
              </a:ext>
            </a:extLst>
          </p:cNvPr>
          <p:cNvSpPr txBox="1"/>
          <p:nvPr/>
        </p:nvSpPr>
        <p:spPr>
          <a:xfrm>
            <a:off x="600173" y="3125832"/>
            <a:ext cx="4893318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D49D02"/>
              </a:buClr>
              <a:buSzPct val="120000"/>
            </a:pPr>
            <a:r>
              <a:rPr lang="en-US" b="1" dirty="0"/>
              <a:t>Multivariate joint distribution</a:t>
            </a:r>
          </a:p>
          <a:p>
            <a:pPr marL="285750" indent="-285750">
              <a:spcAft>
                <a:spcPts val="1200"/>
              </a:spcAft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Dependence structure between variables (modelled by copula)</a:t>
            </a:r>
          </a:p>
          <a:p>
            <a:pPr>
              <a:spcAft>
                <a:spcPts val="1200"/>
              </a:spcAft>
              <a:buClr>
                <a:srgbClr val="D49D02"/>
              </a:buClr>
              <a:buSzPct val="120000"/>
            </a:pPr>
            <a:r>
              <a:rPr lang="en-US" i="1" dirty="0">
                <a:solidFill>
                  <a:srgbClr val="004F9E"/>
                </a:solidFill>
              </a:rPr>
              <a:t>	</a:t>
            </a:r>
            <a:r>
              <a:rPr lang="en-US" dirty="0"/>
              <a:t>AND</a:t>
            </a:r>
          </a:p>
          <a:p>
            <a:pPr marL="285750" indent="-285750">
              <a:spcAft>
                <a:spcPts val="1200"/>
              </a:spcAft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Univariate distribution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F26919-B48E-9A5F-C9ED-94F3045CE6FC}"/>
              </a:ext>
            </a:extLst>
          </p:cNvPr>
          <p:cNvSpPr txBox="1"/>
          <p:nvPr/>
        </p:nvSpPr>
        <p:spPr>
          <a:xfrm>
            <a:off x="600173" y="5404413"/>
            <a:ext cx="4704252" cy="1298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D49D02"/>
              </a:buClr>
              <a:buSzPct val="120000"/>
            </a:pPr>
            <a:r>
              <a:rPr lang="en-US" b="1" dirty="0"/>
              <a:t>Conditional sampling</a:t>
            </a:r>
          </a:p>
          <a:p>
            <a:pPr marL="285750" indent="-285750">
              <a:lnSpc>
                <a:spcPct val="150000"/>
              </a:lnSpc>
              <a:buClr>
                <a:srgbClr val="D49D0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‘Pivot point’ </a:t>
            </a:r>
          </a:p>
          <a:p>
            <a:pPr marL="285750" indent="-28575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98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A2C9B-EC9E-4CB3-45B3-98F37723B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13288E-BD64-7CCF-A967-088E6D819FA2}"/>
              </a:ext>
            </a:extLst>
          </p:cNvPr>
          <p:cNvSpPr txBox="1"/>
          <p:nvPr/>
        </p:nvSpPr>
        <p:spPr>
          <a:xfrm>
            <a:off x="5348924" y="4187307"/>
            <a:ext cx="317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Route through a hydrodynamic </a:t>
            </a:r>
            <a:r>
              <a:rPr lang="en-GB" b="1" dirty="0"/>
              <a:t>model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EE0F693-ABE6-F1B4-3188-F812149D1610}"/>
              </a:ext>
            </a:extLst>
          </p:cNvPr>
          <p:cNvSpPr/>
          <p:nvPr/>
        </p:nvSpPr>
        <p:spPr>
          <a:xfrm>
            <a:off x="4752009" y="4294521"/>
            <a:ext cx="471142" cy="431901"/>
          </a:xfrm>
          <a:prstGeom prst="ellipse">
            <a:avLst/>
          </a:prstGeom>
          <a:solidFill>
            <a:srgbClr val="D7A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A21F2B-D8CF-58E8-63CA-E94A0C4E8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7058" r="2114"/>
          <a:stretch/>
        </p:blipFill>
        <p:spPr>
          <a:xfrm>
            <a:off x="5169432" y="4896422"/>
            <a:ext cx="2191881" cy="1894426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125FD6DE-DB53-8D2B-17E3-34A04902B751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ESIGN</a:t>
            </a:r>
            <a:r>
              <a:rPr lang="en-GB" dirty="0">
                <a:latin typeface="Aptos Display" panose="02110004020202020204"/>
              </a:rPr>
              <a:t> S</a:t>
            </a:r>
            <a:r>
              <a:rPr lang="en-GB" sz="3600" dirty="0">
                <a:latin typeface="Aptos Display" panose="02110004020202020204"/>
              </a:rPr>
              <a:t>TORMS</a:t>
            </a:r>
            <a:endParaRPr lang="fr-FR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32AFBC-505F-AE2D-87A1-0E74163DC276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60A2C9-02F6-974B-1BFA-22BE43CD0886}"/>
              </a:ext>
            </a:extLst>
          </p:cNvPr>
          <p:cNvSpPr txBox="1"/>
          <p:nvPr/>
        </p:nvSpPr>
        <p:spPr>
          <a:xfrm>
            <a:off x="58357" y="6520352"/>
            <a:ext cx="2741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5" name="Picture 4" descr="A close-up of a diagram&#10;&#10;AI-generated content may be incorrect.">
            <a:extLst>
              <a:ext uri="{FF2B5EF4-FFF2-40B4-BE49-F238E27FC236}">
                <a16:creationId xmlns:a16="http://schemas.microsoft.com/office/drawing/2014/main" id="{4456D617-1495-C442-BDFF-2431DC41F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r="51696"/>
          <a:stretch/>
        </p:blipFill>
        <p:spPr>
          <a:xfrm>
            <a:off x="839243" y="1714436"/>
            <a:ext cx="3558390" cy="2642382"/>
          </a:xfrm>
          <a:prstGeom prst="rect">
            <a:avLst/>
          </a:prstGeom>
        </p:spPr>
      </p:pic>
      <p:pic>
        <p:nvPicPr>
          <p:cNvPr id="9" name="Picture 8" descr="A close-up of a line&#10;&#10;AI-generated content may be incorrect.">
            <a:extLst>
              <a:ext uri="{FF2B5EF4-FFF2-40B4-BE49-F238E27FC236}">
                <a16:creationId xmlns:a16="http://schemas.microsoft.com/office/drawing/2014/main" id="{74545BAC-4B44-82B0-6056-1C86D1882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9" t="4047" r="51299" b="236"/>
          <a:stretch/>
        </p:blipFill>
        <p:spPr>
          <a:xfrm>
            <a:off x="8053063" y="2514495"/>
            <a:ext cx="3558390" cy="2252277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22468DF-2A28-5315-BA11-9FE0E83EB7A1}"/>
              </a:ext>
            </a:extLst>
          </p:cNvPr>
          <p:cNvSpPr/>
          <p:nvPr/>
        </p:nvSpPr>
        <p:spPr>
          <a:xfrm rot="227139">
            <a:off x="1874527" y="4972225"/>
            <a:ext cx="2326322" cy="910956"/>
          </a:xfrm>
          <a:custGeom>
            <a:avLst/>
            <a:gdLst>
              <a:gd name="connsiteX0" fmla="*/ 633 w 2221319"/>
              <a:gd name="connsiteY0" fmla="*/ 0 h 535709"/>
              <a:gd name="connsiteX1" fmla="*/ 71885 w 2221319"/>
              <a:gd name="connsiteY1" fmla="*/ 296883 h 535709"/>
              <a:gd name="connsiteX2" fmla="*/ 451895 w 2221319"/>
              <a:gd name="connsiteY2" fmla="*/ 439387 h 535709"/>
              <a:gd name="connsiteX3" fmla="*/ 1223792 w 2221319"/>
              <a:gd name="connsiteY3" fmla="*/ 522515 h 535709"/>
              <a:gd name="connsiteX4" fmla="*/ 2221319 w 2221319"/>
              <a:gd name="connsiteY4" fmla="*/ 534390 h 53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1319" h="535709">
                <a:moveTo>
                  <a:pt x="633" y="0"/>
                </a:moveTo>
                <a:cubicBezTo>
                  <a:pt x="-1346" y="111826"/>
                  <a:pt x="-3325" y="223652"/>
                  <a:pt x="71885" y="296883"/>
                </a:cubicBezTo>
                <a:cubicBezTo>
                  <a:pt x="147095" y="370114"/>
                  <a:pt x="259911" y="401782"/>
                  <a:pt x="451895" y="439387"/>
                </a:cubicBezTo>
                <a:cubicBezTo>
                  <a:pt x="643880" y="476992"/>
                  <a:pt x="928888" y="506681"/>
                  <a:pt x="1223792" y="522515"/>
                </a:cubicBezTo>
                <a:cubicBezTo>
                  <a:pt x="1518696" y="538349"/>
                  <a:pt x="1870007" y="536369"/>
                  <a:pt x="2221319" y="534390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715138-B4E7-D914-A67A-F52AE91BA27C}"/>
              </a:ext>
            </a:extLst>
          </p:cNvPr>
          <p:cNvSpPr txBox="1"/>
          <p:nvPr/>
        </p:nvSpPr>
        <p:spPr>
          <a:xfrm>
            <a:off x="1695226" y="1068105"/>
            <a:ext cx="2952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Develop a </a:t>
            </a:r>
            <a:r>
              <a:rPr lang="en-GB" b="1" dirty="0"/>
              <a:t>design storm hyetograph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71C6E6-D1B2-77B6-9496-F6AE68F38090}"/>
              </a:ext>
            </a:extLst>
          </p:cNvPr>
          <p:cNvSpPr/>
          <p:nvPr/>
        </p:nvSpPr>
        <p:spPr>
          <a:xfrm>
            <a:off x="1108311" y="1165266"/>
            <a:ext cx="471142" cy="431901"/>
          </a:xfrm>
          <a:prstGeom prst="ellipse">
            <a:avLst/>
          </a:prstGeom>
          <a:solidFill>
            <a:srgbClr val="D7A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F129E67-D15A-4E9D-B1E2-434633EC0A3A}"/>
              </a:ext>
            </a:extLst>
          </p:cNvPr>
          <p:cNvSpPr/>
          <p:nvPr/>
        </p:nvSpPr>
        <p:spPr>
          <a:xfrm rot="21329739">
            <a:off x="8062221" y="5118503"/>
            <a:ext cx="1465746" cy="950386"/>
          </a:xfrm>
          <a:custGeom>
            <a:avLst/>
            <a:gdLst>
              <a:gd name="connsiteX0" fmla="*/ 0 w 1484416"/>
              <a:gd name="connsiteY0" fmla="*/ 1151907 h 1223446"/>
              <a:gd name="connsiteX1" fmla="*/ 629392 w 1484416"/>
              <a:gd name="connsiteY1" fmla="*/ 1223159 h 1223446"/>
              <a:gd name="connsiteX2" fmla="*/ 1045029 w 1484416"/>
              <a:gd name="connsiteY2" fmla="*/ 1128156 h 1223446"/>
              <a:gd name="connsiteX3" fmla="*/ 1330036 w 1484416"/>
              <a:gd name="connsiteY3" fmla="*/ 807523 h 1223446"/>
              <a:gd name="connsiteX4" fmla="*/ 1448790 w 1484416"/>
              <a:gd name="connsiteY4" fmla="*/ 356260 h 1223446"/>
              <a:gd name="connsiteX5" fmla="*/ 1484416 w 1484416"/>
              <a:gd name="connsiteY5" fmla="*/ 0 h 122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416" h="1223446">
                <a:moveTo>
                  <a:pt x="0" y="1151907"/>
                </a:moveTo>
                <a:cubicBezTo>
                  <a:pt x="227610" y="1189512"/>
                  <a:pt x="455221" y="1227117"/>
                  <a:pt x="629392" y="1223159"/>
                </a:cubicBezTo>
                <a:cubicBezTo>
                  <a:pt x="803563" y="1219201"/>
                  <a:pt x="928255" y="1197429"/>
                  <a:pt x="1045029" y="1128156"/>
                </a:cubicBezTo>
                <a:cubicBezTo>
                  <a:pt x="1161803" y="1058883"/>
                  <a:pt x="1262743" y="936172"/>
                  <a:pt x="1330036" y="807523"/>
                </a:cubicBezTo>
                <a:cubicBezTo>
                  <a:pt x="1397329" y="678874"/>
                  <a:pt x="1423060" y="490847"/>
                  <a:pt x="1448790" y="356260"/>
                </a:cubicBezTo>
                <a:cubicBezTo>
                  <a:pt x="1474520" y="221673"/>
                  <a:pt x="1479468" y="110836"/>
                  <a:pt x="1484416" y="0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111094-1A67-DA82-4858-0236D233094C}"/>
              </a:ext>
            </a:extLst>
          </p:cNvPr>
          <p:cNvSpPr txBox="1"/>
          <p:nvPr/>
        </p:nvSpPr>
        <p:spPr>
          <a:xfrm>
            <a:off x="8433095" y="1966058"/>
            <a:ext cx="317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Estimate and manage </a:t>
            </a:r>
            <a:r>
              <a:rPr lang="en-GB" b="1" dirty="0"/>
              <a:t>runoff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324379B-446F-167C-1AF3-B8AD348346AB}"/>
              </a:ext>
            </a:extLst>
          </p:cNvPr>
          <p:cNvSpPr/>
          <p:nvPr/>
        </p:nvSpPr>
        <p:spPr>
          <a:xfrm>
            <a:off x="7821506" y="1934774"/>
            <a:ext cx="471142" cy="431901"/>
          </a:xfrm>
          <a:prstGeom prst="ellipse">
            <a:avLst/>
          </a:prstGeom>
          <a:solidFill>
            <a:srgbClr val="D7A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8D864A-F283-5D5E-AE23-0DAFEC5DEC1F}"/>
              </a:ext>
            </a:extLst>
          </p:cNvPr>
          <p:cNvSpPr/>
          <p:nvPr/>
        </p:nvSpPr>
        <p:spPr>
          <a:xfrm>
            <a:off x="1069671" y="4568229"/>
            <a:ext cx="3327962" cy="2014246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6C5CE5-AA86-C42B-A61D-D5ADEF38585A}"/>
              </a:ext>
            </a:extLst>
          </p:cNvPr>
          <p:cNvCxnSpPr/>
          <p:nvPr/>
        </p:nvCxnSpPr>
        <p:spPr>
          <a:xfrm>
            <a:off x="8433095" y="3002280"/>
            <a:ext cx="2989285" cy="0"/>
          </a:xfrm>
          <a:prstGeom prst="line">
            <a:avLst/>
          </a:prstGeom>
          <a:ln w="190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C325C81-2A0C-6E04-917E-10BDC761BAAC}"/>
              </a:ext>
            </a:extLst>
          </p:cNvPr>
          <p:cNvSpPr txBox="1"/>
          <p:nvPr/>
        </p:nvSpPr>
        <p:spPr>
          <a:xfrm>
            <a:off x="10294620" y="2742711"/>
            <a:ext cx="1577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C00000"/>
                </a:solidFill>
              </a:rPr>
              <a:t>Flood warning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D7937A-85CC-6897-70FD-88797644BB69}"/>
              </a:ext>
            </a:extLst>
          </p:cNvPr>
          <p:cNvGrpSpPr/>
          <p:nvPr/>
        </p:nvGrpSpPr>
        <p:grpSpPr>
          <a:xfrm>
            <a:off x="8319393" y="4420846"/>
            <a:ext cx="3643517" cy="262151"/>
            <a:chOff x="8319393" y="4420846"/>
            <a:chExt cx="3643517" cy="26215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488FCF6-023D-4979-3AFB-B8C0560369E7}"/>
                </a:ext>
              </a:extLst>
            </p:cNvPr>
            <p:cNvSpPr/>
            <p:nvPr/>
          </p:nvSpPr>
          <p:spPr>
            <a:xfrm>
              <a:off x="8404520" y="4478890"/>
              <a:ext cx="3558390" cy="1623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643F14C-1F5F-0C1A-259E-0380DC704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19393" y="4420846"/>
              <a:ext cx="3286029" cy="262151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1D9F576-A455-0E2D-4B68-7EB094BEB3DF}"/>
              </a:ext>
            </a:extLst>
          </p:cNvPr>
          <p:cNvSpPr/>
          <p:nvPr/>
        </p:nvSpPr>
        <p:spPr>
          <a:xfrm>
            <a:off x="4538081" y="1828112"/>
            <a:ext cx="7044320" cy="4962736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825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AE0CA6-CC41-FD82-3731-DEF171C65118}"/>
              </a:ext>
            </a:extLst>
          </p:cNvPr>
          <p:cNvSpPr txBox="1"/>
          <p:nvPr/>
        </p:nvSpPr>
        <p:spPr>
          <a:xfrm>
            <a:off x="605169" y="1866462"/>
            <a:ext cx="5055909" cy="923330"/>
          </a:xfrm>
          <a:prstGeom prst="rect">
            <a:avLst/>
          </a:prstGeom>
          <a:solidFill>
            <a:srgbClr val="D49D02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0" indent="0" algn="ctr">
              <a:buSzPct val="40000"/>
              <a:buNone/>
            </a:pPr>
            <a:r>
              <a:rPr lang="en-US" b="1" dirty="0">
                <a:solidFill>
                  <a:schemeClr val="bg1"/>
                </a:solidFill>
              </a:rPr>
              <a:t>How does the standard method compare with design storms that reproduce the observed duration-frequency dependencies?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93E31-13FE-7240-7188-EE03719466C1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58E95B-263D-734C-CC75-EBF5EF0F3DF5}"/>
              </a:ext>
            </a:extLst>
          </p:cNvPr>
          <p:cNvSpPr txBox="1"/>
          <p:nvPr/>
        </p:nvSpPr>
        <p:spPr>
          <a:xfrm>
            <a:off x="9380" y="6520351"/>
            <a:ext cx="369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" name="Titre 2">
            <a:extLst>
              <a:ext uri="{FF2B5EF4-FFF2-40B4-BE49-F238E27FC236}">
                <a16:creationId xmlns:a16="http://schemas.microsoft.com/office/drawing/2014/main" id="{23B89A30-3DD0-4344-0715-3DDF336D63D7}"/>
              </a:ext>
            </a:extLst>
          </p:cNvPr>
          <p:cNvSpPr txBox="1">
            <a:spLocks/>
          </p:cNvSpPr>
          <p:nvPr/>
        </p:nvSpPr>
        <p:spPr>
          <a:xfrm>
            <a:off x="600173" y="122551"/>
            <a:ext cx="6196553" cy="1517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S</a:t>
            </a:r>
            <a:r>
              <a:rPr lang="en-GB" sz="3600" dirty="0">
                <a:latin typeface="Aptos Display" panose="02110004020202020204"/>
              </a:rPr>
              <a:t>IMULATING </a:t>
            </a:r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URATION-</a:t>
            </a:r>
            <a:r>
              <a:rPr lang="en-GB" dirty="0"/>
              <a:t>F</a:t>
            </a:r>
            <a:r>
              <a:rPr lang="en-GB" sz="3600" dirty="0"/>
              <a:t>REQUENCY </a:t>
            </a:r>
            <a:r>
              <a:rPr lang="en-GB" dirty="0"/>
              <a:t>S</a:t>
            </a:r>
            <a:r>
              <a:rPr lang="en-GB" sz="3600" dirty="0"/>
              <a:t>AMPLES</a:t>
            </a:r>
            <a:endParaRPr lang="fr-FR" dirty="0"/>
          </a:p>
        </p:txBody>
      </p:sp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44578FD-7FB7-F658-A2A2-5F82BAD3ED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19" y="1735965"/>
            <a:ext cx="4261435" cy="386268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E68B3E6-07AF-BB8D-0D3C-BD46D0A3D623}"/>
              </a:ext>
            </a:extLst>
          </p:cNvPr>
          <p:cNvGrpSpPr/>
          <p:nvPr/>
        </p:nvGrpSpPr>
        <p:grpSpPr>
          <a:xfrm>
            <a:off x="8374032" y="1605670"/>
            <a:ext cx="2814665" cy="2087041"/>
            <a:chOff x="8116189" y="1868164"/>
            <a:chExt cx="2394264" cy="175061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A29695B-6FA3-0FAF-3663-F55866A9EF51}"/>
                </a:ext>
              </a:extLst>
            </p:cNvPr>
            <p:cNvGrpSpPr/>
            <p:nvPr/>
          </p:nvGrpSpPr>
          <p:grpSpPr>
            <a:xfrm>
              <a:off x="9864122" y="2272309"/>
              <a:ext cx="646331" cy="1346469"/>
              <a:chOff x="10868025" y="3826530"/>
              <a:chExt cx="646331" cy="134646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678A99C-8F62-0B66-D29D-670FFA908B91}"/>
                  </a:ext>
                </a:extLst>
              </p:cNvPr>
              <p:cNvSpPr txBox="1"/>
              <p:nvPr/>
            </p:nvSpPr>
            <p:spPr>
              <a:xfrm>
                <a:off x="10977027" y="4834445"/>
                <a:ext cx="4283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CCCCCC"/>
                    </a:solidFill>
                  </a:rPr>
                  <a:t>5 y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6CECC6B-4C44-BB35-E3CF-09D7C2E9972D}"/>
                  </a:ext>
                </a:extLst>
              </p:cNvPr>
              <p:cNvSpPr txBox="1"/>
              <p:nvPr/>
            </p:nvSpPr>
            <p:spPr>
              <a:xfrm>
                <a:off x="10922525" y="4602203"/>
                <a:ext cx="5373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999999"/>
                    </a:solidFill>
                  </a:rPr>
                  <a:t>10 y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B1DD224-37B4-779A-8E19-30193DA30FA2}"/>
                  </a:ext>
                </a:extLst>
              </p:cNvPr>
              <p:cNvSpPr txBox="1"/>
              <p:nvPr/>
            </p:nvSpPr>
            <p:spPr>
              <a:xfrm>
                <a:off x="10926970" y="4349943"/>
                <a:ext cx="5373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666666"/>
                    </a:solidFill>
                  </a:rPr>
                  <a:t>20 y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D737566-2087-E6EF-DF36-EF7769823AD5}"/>
                  </a:ext>
                </a:extLst>
              </p:cNvPr>
              <p:cNvSpPr txBox="1"/>
              <p:nvPr/>
            </p:nvSpPr>
            <p:spPr>
              <a:xfrm>
                <a:off x="10922526" y="4090845"/>
                <a:ext cx="5373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2D2D2D"/>
                    </a:solidFill>
                  </a:rPr>
                  <a:t>50 y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CCC799-95BA-9B8D-AED1-074F76B4A853}"/>
                  </a:ext>
                </a:extLst>
              </p:cNvPr>
              <p:cNvSpPr txBox="1"/>
              <p:nvPr/>
            </p:nvSpPr>
            <p:spPr>
              <a:xfrm>
                <a:off x="10868025" y="3826530"/>
                <a:ext cx="6463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000000"/>
                    </a:solidFill>
                  </a:rPr>
                  <a:t>100 y</a:t>
                </a:r>
              </a:p>
            </p:txBody>
          </p:sp>
        </p:grpSp>
        <p:pic>
          <p:nvPicPr>
            <p:cNvPr id="23" name="Picture 22" descr="A graph of a graph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9338479A-2070-B5EC-3933-B47A93D71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05" t="-1298" r="22253" b="94374"/>
            <a:stretch/>
          </p:blipFill>
          <p:spPr>
            <a:xfrm>
              <a:off x="8116189" y="1868164"/>
              <a:ext cx="914400" cy="216863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CD9BDF4-0AAA-F24B-DA36-09C5BB80B258}"/>
              </a:ext>
            </a:extLst>
          </p:cNvPr>
          <p:cNvSpPr txBox="1"/>
          <p:nvPr/>
        </p:nvSpPr>
        <p:spPr>
          <a:xfrm>
            <a:off x="6796726" y="728084"/>
            <a:ext cx="4704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  <a:buSzPct val="85000"/>
            </a:pPr>
            <a:r>
              <a:rPr lang="en-US" dirty="0"/>
              <a:t>Example: </a:t>
            </a:r>
            <a:r>
              <a:rPr lang="en-US" i="1" dirty="0"/>
              <a:t>IDF profiles for 100 events with 10-y return period on the 60-min duration interval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198B542-D81C-4AC8-9F96-D1D58C8DE9D8}"/>
                  </a:ext>
                </a:extLst>
              </p14:cNvPr>
              <p14:cNvContentPartPr/>
              <p14:nvPr/>
            </p14:nvContentPartPr>
            <p14:xfrm>
              <a:off x="7280820" y="4445910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198B542-D81C-4AC8-9F96-D1D58C8DE9D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71820" y="4391910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71D5E96B-C997-CF62-6546-15B4CF63DA38}"/>
                  </a:ext>
                </a:extLst>
              </p14:cNvPr>
              <p14:cNvContentPartPr/>
              <p14:nvPr/>
            </p14:nvContentPartPr>
            <p14:xfrm>
              <a:off x="8263260" y="4045590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71D5E96B-C997-CF62-6546-15B4CF63DA3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27260" y="400959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C7259E1-C518-0635-D9B0-ADEFB16E9B70}"/>
                  </a:ext>
                </a:extLst>
              </p14:cNvPr>
              <p14:cNvContentPartPr/>
              <p14:nvPr/>
            </p14:nvContentPartPr>
            <p14:xfrm>
              <a:off x="8892540" y="3897270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C7259E1-C518-0635-D9B0-ADEFB16E9B7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56540" y="386127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CCB335F-7A17-B6C8-E307-8539972257CF}"/>
                  </a:ext>
                </a:extLst>
              </p14:cNvPr>
              <p14:cNvContentPartPr/>
              <p14:nvPr/>
            </p14:nvContentPartPr>
            <p14:xfrm>
              <a:off x="9841140" y="3611430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CCB335F-7A17-B6C8-E307-8539972257C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05140" y="357543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7DE219C-8440-40D7-5198-80FA7691F962}"/>
                  </a:ext>
                </a:extLst>
              </p14:cNvPr>
              <p14:cNvContentPartPr/>
              <p14:nvPr/>
            </p14:nvContentPartPr>
            <p14:xfrm>
              <a:off x="10458180" y="3268710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7DE219C-8440-40D7-5198-80FA7691F96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22180" y="3232710"/>
                <a:ext cx="72000" cy="72000"/>
              </a:xfrm>
              <a:prstGeom prst="rect">
                <a:avLst/>
              </a:prstGeom>
            </p:spPr>
          </p:pic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E09B34-A421-F77A-5152-DC404C15F288}"/>
              </a:ext>
            </a:extLst>
          </p:cNvPr>
          <p:cNvCxnSpPr>
            <a:cxnSpLocks/>
          </p:cNvCxnSpPr>
          <p:nvPr/>
        </p:nvCxnSpPr>
        <p:spPr>
          <a:xfrm flipV="1">
            <a:off x="7279482" y="4039394"/>
            <a:ext cx="983849" cy="4200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F9D7B4C-A695-B37E-1BA0-3DD45A5371A0}"/>
              </a:ext>
            </a:extLst>
          </p:cNvPr>
          <p:cNvCxnSpPr>
            <a:cxnSpLocks/>
          </p:cNvCxnSpPr>
          <p:nvPr/>
        </p:nvCxnSpPr>
        <p:spPr>
          <a:xfrm flipV="1">
            <a:off x="8263260" y="3893301"/>
            <a:ext cx="629280" cy="152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AA1AE62-FF25-DCC0-5152-881479AE607F}"/>
              </a:ext>
            </a:extLst>
          </p:cNvPr>
          <p:cNvCxnSpPr>
            <a:cxnSpLocks/>
          </p:cNvCxnSpPr>
          <p:nvPr/>
        </p:nvCxnSpPr>
        <p:spPr>
          <a:xfrm flipV="1">
            <a:off x="8892540" y="3606668"/>
            <a:ext cx="948600" cy="2858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A5298D-35A5-3469-5E4F-7B20ACCBCE21}"/>
              </a:ext>
            </a:extLst>
          </p:cNvPr>
          <p:cNvCxnSpPr>
            <a:cxnSpLocks/>
          </p:cNvCxnSpPr>
          <p:nvPr/>
        </p:nvCxnSpPr>
        <p:spPr>
          <a:xfrm flipV="1">
            <a:off x="9841140" y="3261523"/>
            <a:ext cx="617040" cy="3451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BD3A709-9CAC-27E8-8F9B-05CDC28CC9CA}"/>
                  </a:ext>
                </a:extLst>
              </p14:cNvPr>
              <p14:cNvContentPartPr/>
              <p14:nvPr/>
            </p14:nvContentPartPr>
            <p14:xfrm>
              <a:off x="7284053" y="4452641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BD3A709-9CAC-27E8-8F9B-05CDC28CC9C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48053" y="441664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1A6F41A-B9B3-84C0-13F6-2079B5A12A5C}"/>
                  </a:ext>
                </a:extLst>
              </p14:cNvPr>
              <p14:cNvContentPartPr/>
              <p14:nvPr/>
            </p14:nvContentPartPr>
            <p14:xfrm>
              <a:off x="8262533" y="4042961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1A6F41A-B9B3-84C0-13F6-2079B5A12A5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26533" y="400696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0803F26-7726-C9D5-137F-E8EF51B86B57}"/>
                  </a:ext>
                </a:extLst>
              </p14:cNvPr>
              <p14:cNvContentPartPr/>
              <p14:nvPr/>
            </p14:nvContentPartPr>
            <p14:xfrm>
              <a:off x="8893928" y="3897881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0803F26-7726-C9D5-137F-E8EF51B86B5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57928" y="386188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70B0379-5200-A9AF-FAB7-BE8AF6C09DDB}"/>
                  </a:ext>
                </a:extLst>
              </p14:cNvPr>
              <p14:cNvContentPartPr/>
              <p14:nvPr/>
            </p14:nvContentPartPr>
            <p14:xfrm>
              <a:off x="9843968" y="3609881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70B0379-5200-A9AF-FAB7-BE8AF6C09D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07968" y="357388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9B467DB-A4AA-1E22-6BDB-85B4DFC101ED}"/>
                  </a:ext>
                </a:extLst>
              </p14:cNvPr>
              <p14:cNvContentPartPr/>
              <p14:nvPr/>
            </p14:nvContentPartPr>
            <p14:xfrm>
              <a:off x="10458218" y="3264371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9B467DB-A4AA-1E22-6BDB-85B4DFC101E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22218" y="3228371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5789B36C-189A-5E14-3E60-BE26EDA9E03B}"/>
              </a:ext>
            </a:extLst>
          </p:cNvPr>
          <p:cNvSpPr txBox="1"/>
          <p:nvPr/>
        </p:nvSpPr>
        <p:spPr>
          <a:xfrm>
            <a:off x="903620" y="2907562"/>
            <a:ext cx="5055909" cy="17143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D49D02"/>
              </a:buClr>
              <a:buSzPct val="120000"/>
            </a:pPr>
            <a:r>
              <a:rPr lang="en-US" b="1" dirty="0"/>
              <a:t>Relative difference in the </a:t>
            </a:r>
            <a:r>
              <a:rPr lang="en-US" b="1" dirty="0">
                <a:solidFill>
                  <a:schemeClr val="accent3"/>
                </a:solidFill>
              </a:rPr>
              <a:t>total storm volume</a:t>
            </a:r>
          </a:p>
          <a:p>
            <a:pPr marL="285750" indent="-28575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Average: +30% </a:t>
            </a:r>
          </a:p>
          <a:p>
            <a:pPr marL="285750" indent="-28575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Ranging from +34%  to -22%</a:t>
            </a:r>
          </a:p>
          <a:p>
            <a:pPr>
              <a:lnSpc>
                <a:spcPct val="150000"/>
              </a:lnSpc>
              <a:buClr>
                <a:srgbClr val="D49D02"/>
              </a:buClr>
              <a:buSzPct val="120000"/>
            </a:pPr>
            <a:endParaRPr lang="en-US" b="1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D7066C1-EDF0-4EC8-D26E-4DDC86AFED03}"/>
              </a:ext>
            </a:extLst>
          </p:cNvPr>
          <p:cNvCxnSpPr/>
          <p:nvPr/>
        </p:nvCxnSpPr>
        <p:spPr>
          <a:xfrm flipH="1">
            <a:off x="10541780" y="3788410"/>
            <a:ext cx="2862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AD0D4E2-C319-10FB-D8BD-48FCC11149B8}"/>
                  </a:ext>
                </a:extLst>
              </p:cNvPr>
              <p:cNvSpPr txBox="1"/>
              <p:nvPr/>
            </p:nvSpPr>
            <p:spPr>
              <a:xfrm>
                <a:off x="10847014" y="3559273"/>
                <a:ext cx="14092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solidFill>
                                <a:schemeClr val="accent3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solidFill>
                                <a:schemeClr val="accent3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fr-CH" b="1" i="1" smtClean="0">
                              <a:solidFill>
                                <a:schemeClr val="accent3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𝒕𝒐𝒕</m:t>
                          </m:r>
                        </m:sub>
                      </m:sSub>
                      <m:r>
                        <a:rPr lang="fr-CH" b="1" i="1" smtClean="0">
                          <a:solidFill>
                            <a:schemeClr val="accent3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H" b="1" i="1" smtClean="0">
                          <a:solidFill>
                            <a:schemeClr val="accent3"/>
                          </a:solidFill>
                          <a:effectLst/>
                          <a:latin typeface="Cambria Math" panose="02040503050406030204" pitchFamily="18" charset="0"/>
                        </a:rPr>
                        <m:t>𝟑𝟎</m:t>
                      </m:r>
                      <m:r>
                        <a:rPr lang="fr-CH" b="1" i="1" smtClean="0">
                          <a:solidFill>
                            <a:schemeClr val="accent3"/>
                          </a:solidFill>
                          <a:effectLst/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AD0D4E2-C319-10FB-D8BD-48FCC1114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7014" y="3559273"/>
                <a:ext cx="1409297" cy="369332"/>
              </a:xfrm>
              <a:prstGeom prst="rect">
                <a:avLst/>
              </a:prstGeom>
              <a:blipFill>
                <a:blip r:embed="rId1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6030517-9F5D-556C-BB2E-9456A9648AED}"/>
              </a:ext>
            </a:extLst>
          </p:cNvPr>
          <p:cNvCxnSpPr>
            <a:cxnSpLocks/>
          </p:cNvCxnSpPr>
          <p:nvPr/>
        </p:nvCxnSpPr>
        <p:spPr>
          <a:xfrm>
            <a:off x="10383159" y="2840831"/>
            <a:ext cx="0" cy="106481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F084A0D6-A392-EC99-E047-C30690EB8215}"/>
                  </a:ext>
                </a:extLst>
              </p14:cNvPr>
              <p14:cNvContentPartPr/>
              <p14:nvPr/>
            </p14:nvContentPartPr>
            <p14:xfrm>
              <a:off x="9841140" y="3611430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084A0D6-A392-EC99-E047-C30690EB821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05140" y="357543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E80C0B8-CC39-C686-2F0A-7AE8F0E40FD0}"/>
                  </a:ext>
                </a:extLst>
              </p14:cNvPr>
              <p14:cNvContentPartPr/>
              <p14:nvPr/>
            </p14:nvContentPartPr>
            <p14:xfrm>
              <a:off x="10458180" y="3268710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E80C0B8-CC39-C686-2F0A-7AE8F0E40FD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22180" y="3232710"/>
                <a:ext cx="72000" cy="72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77DA52C-A809-FA51-C813-E7495664D855}"/>
              </a:ext>
            </a:extLst>
          </p:cNvPr>
          <p:cNvCxnSpPr>
            <a:cxnSpLocks/>
          </p:cNvCxnSpPr>
          <p:nvPr/>
        </p:nvCxnSpPr>
        <p:spPr>
          <a:xfrm flipV="1">
            <a:off x="9841140" y="3261523"/>
            <a:ext cx="617040" cy="3451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AA33C766-C0D6-3790-10E2-651FD9895C89}"/>
                  </a:ext>
                </a:extLst>
              </p14:cNvPr>
              <p14:cNvContentPartPr/>
              <p14:nvPr/>
            </p14:nvContentPartPr>
            <p14:xfrm>
              <a:off x="9843968" y="3609881"/>
              <a:ext cx="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AA33C766-C0D6-3790-10E2-651FD9895C8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07968" y="357388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3E90D13A-FB8A-3663-32AA-81D379CCA86B}"/>
                  </a:ext>
                </a:extLst>
              </p14:cNvPr>
              <p14:cNvContentPartPr/>
              <p14:nvPr/>
            </p14:nvContentPartPr>
            <p14:xfrm>
              <a:off x="10458218" y="3264371"/>
              <a:ext cx="360" cy="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3E90D13A-FB8A-3663-32AA-81D379CCA86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22218" y="3228371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E996A0E6-38D6-4CF8-3559-BD68710531F5}"/>
              </a:ext>
            </a:extLst>
          </p:cNvPr>
          <p:cNvSpPr txBox="1"/>
          <p:nvPr/>
        </p:nvSpPr>
        <p:spPr>
          <a:xfrm>
            <a:off x="9693216" y="5857442"/>
            <a:ext cx="145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accent3"/>
                </a:solidFill>
              </a:rPr>
              <a:t>Total storm volume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E4820A3-80AA-AE49-738C-96864B51A480}"/>
              </a:ext>
            </a:extLst>
          </p:cNvPr>
          <p:cNvCxnSpPr>
            <a:cxnSpLocks/>
          </p:cNvCxnSpPr>
          <p:nvPr/>
        </p:nvCxnSpPr>
        <p:spPr>
          <a:xfrm flipV="1">
            <a:off x="10482085" y="5426395"/>
            <a:ext cx="0" cy="4564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B349FC0-29FF-B23C-BB97-EEA7D0878E7E}"/>
              </a:ext>
            </a:extLst>
          </p:cNvPr>
          <p:cNvSpPr/>
          <p:nvPr/>
        </p:nvSpPr>
        <p:spPr>
          <a:xfrm>
            <a:off x="6532258" y="253362"/>
            <a:ext cx="5659741" cy="6239752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D95AD8-8280-9BBC-0D35-F9614B277CFB}"/>
              </a:ext>
            </a:extLst>
          </p:cNvPr>
          <p:cNvSpPr/>
          <p:nvPr/>
        </p:nvSpPr>
        <p:spPr>
          <a:xfrm>
            <a:off x="525266" y="2903778"/>
            <a:ext cx="5589436" cy="166506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74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A3D78-F10C-C657-73B6-7CC9356F6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2D7C403-7573-5C44-AE37-BFDA19E1A9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19" y="1735965"/>
            <a:ext cx="4261435" cy="3862688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7E71B55A-0D7D-90BA-8CE5-14DB69E7CC8D}"/>
              </a:ext>
            </a:extLst>
          </p:cNvPr>
          <p:cNvSpPr txBox="1">
            <a:spLocks/>
          </p:cNvSpPr>
          <p:nvPr/>
        </p:nvSpPr>
        <p:spPr>
          <a:xfrm>
            <a:off x="600173" y="122551"/>
            <a:ext cx="6196553" cy="1517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S</a:t>
            </a:r>
            <a:r>
              <a:rPr lang="en-GB" sz="3600" dirty="0">
                <a:latin typeface="Aptos Display" panose="02110004020202020204"/>
              </a:rPr>
              <a:t>IMULATING </a:t>
            </a:r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URATION-</a:t>
            </a:r>
            <a:r>
              <a:rPr lang="en-GB" dirty="0"/>
              <a:t>F</a:t>
            </a:r>
            <a:r>
              <a:rPr lang="en-GB" sz="3600" dirty="0"/>
              <a:t>REQUENCY </a:t>
            </a:r>
            <a:r>
              <a:rPr lang="en-GB" dirty="0"/>
              <a:t>S</a:t>
            </a:r>
            <a:r>
              <a:rPr lang="en-GB" sz="3600" dirty="0"/>
              <a:t>AMPLES</a:t>
            </a:r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CFB8A7-A837-0537-C98D-BEF6E58010F7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496D8E-27F3-A16E-2B1B-E2F1E9639328}"/>
              </a:ext>
            </a:extLst>
          </p:cNvPr>
          <p:cNvSpPr txBox="1"/>
          <p:nvPr/>
        </p:nvSpPr>
        <p:spPr>
          <a:xfrm>
            <a:off x="9380" y="6520351"/>
            <a:ext cx="369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75B796-135A-9997-B41D-E6F36A0AC228}"/>
              </a:ext>
            </a:extLst>
          </p:cNvPr>
          <p:cNvGrpSpPr/>
          <p:nvPr/>
        </p:nvGrpSpPr>
        <p:grpSpPr>
          <a:xfrm>
            <a:off x="8374032" y="1605670"/>
            <a:ext cx="2814665" cy="2087041"/>
            <a:chOff x="8116189" y="1868164"/>
            <a:chExt cx="2394264" cy="175061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5DA1ADD-9678-B2F5-5307-F38D1AEB18A3}"/>
                </a:ext>
              </a:extLst>
            </p:cNvPr>
            <p:cNvGrpSpPr/>
            <p:nvPr/>
          </p:nvGrpSpPr>
          <p:grpSpPr>
            <a:xfrm>
              <a:off x="9864122" y="2272309"/>
              <a:ext cx="646331" cy="1346469"/>
              <a:chOff x="10868025" y="3826530"/>
              <a:chExt cx="646331" cy="134646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93C599-7C35-9880-6BEE-8ED1325BD953}"/>
                  </a:ext>
                </a:extLst>
              </p:cNvPr>
              <p:cNvSpPr txBox="1"/>
              <p:nvPr/>
            </p:nvSpPr>
            <p:spPr>
              <a:xfrm>
                <a:off x="10977027" y="4834445"/>
                <a:ext cx="4283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CCCCCC"/>
                    </a:solidFill>
                  </a:rPr>
                  <a:t>5 y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5DE88C-0FBC-164B-C2F2-154F321F99EF}"/>
                  </a:ext>
                </a:extLst>
              </p:cNvPr>
              <p:cNvSpPr txBox="1"/>
              <p:nvPr/>
            </p:nvSpPr>
            <p:spPr>
              <a:xfrm>
                <a:off x="10922525" y="4602203"/>
                <a:ext cx="5373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999999"/>
                    </a:solidFill>
                  </a:rPr>
                  <a:t>10 y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5805F3-89FB-441A-DD9D-A626D947B1AD}"/>
                  </a:ext>
                </a:extLst>
              </p:cNvPr>
              <p:cNvSpPr txBox="1"/>
              <p:nvPr/>
            </p:nvSpPr>
            <p:spPr>
              <a:xfrm>
                <a:off x="10926970" y="4349943"/>
                <a:ext cx="5373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666666"/>
                    </a:solidFill>
                  </a:rPr>
                  <a:t>20 y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34A7BA-5C7C-C3EF-59AD-52FD9B6E41D7}"/>
                  </a:ext>
                </a:extLst>
              </p:cNvPr>
              <p:cNvSpPr txBox="1"/>
              <p:nvPr/>
            </p:nvSpPr>
            <p:spPr>
              <a:xfrm>
                <a:off x="10922526" y="4090845"/>
                <a:ext cx="5373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2D2D2D"/>
                    </a:solidFill>
                  </a:rPr>
                  <a:t>50 y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B1735F-613A-FD7E-AB93-E384D7B995BA}"/>
                  </a:ext>
                </a:extLst>
              </p:cNvPr>
              <p:cNvSpPr txBox="1"/>
              <p:nvPr/>
            </p:nvSpPr>
            <p:spPr>
              <a:xfrm>
                <a:off x="10868025" y="3826530"/>
                <a:ext cx="6463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000000"/>
                    </a:solidFill>
                  </a:rPr>
                  <a:t>100 y</a:t>
                </a:r>
              </a:p>
            </p:txBody>
          </p:sp>
        </p:grpSp>
        <p:pic>
          <p:nvPicPr>
            <p:cNvPr id="11" name="Picture 10" descr="A graph of a graph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B5991DAF-791A-BD97-B559-0FC92D39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05" t="-1298" r="22253" b="94374"/>
            <a:stretch/>
          </p:blipFill>
          <p:spPr>
            <a:xfrm>
              <a:off x="8116189" y="1868164"/>
              <a:ext cx="914400" cy="21686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3BFC79D-8632-5DD9-338B-595830EBAAFA}"/>
              </a:ext>
            </a:extLst>
          </p:cNvPr>
          <p:cNvSpPr txBox="1"/>
          <p:nvPr/>
        </p:nvSpPr>
        <p:spPr>
          <a:xfrm>
            <a:off x="903620" y="2907562"/>
            <a:ext cx="5055909" cy="17143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D49D02"/>
              </a:buClr>
              <a:buSzPct val="120000"/>
            </a:pPr>
            <a:r>
              <a:rPr lang="en-US" b="1" dirty="0"/>
              <a:t>Relative difference in the </a:t>
            </a:r>
            <a:r>
              <a:rPr lang="en-US" b="1" dirty="0">
                <a:solidFill>
                  <a:schemeClr val="accent3"/>
                </a:solidFill>
              </a:rPr>
              <a:t>total storm volume</a:t>
            </a:r>
          </a:p>
          <a:p>
            <a:pPr marL="285750" indent="-28575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Average: +30% </a:t>
            </a:r>
          </a:p>
          <a:p>
            <a:pPr marL="285750" indent="-28575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Ranging from +34%  to -22%</a:t>
            </a:r>
          </a:p>
          <a:p>
            <a:pPr>
              <a:lnSpc>
                <a:spcPct val="150000"/>
              </a:lnSpc>
              <a:buClr>
                <a:srgbClr val="D49D02"/>
              </a:buClr>
              <a:buSzPct val="120000"/>
            </a:pP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A469F6-9721-5DD3-034C-DCD0E1EE3338}"/>
              </a:ext>
            </a:extLst>
          </p:cNvPr>
          <p:cNvSpPr txBox="1"/>
          <p:nvPr/>
        </p:nvSpPr>
        <p:spPr>
          <a:xfrm>
            <a:off x="903620" y="4751554"/>
            <a:ext cx="5055909" cy="1298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D49D02"/>
              </a:buClr>
              <a:buSzPct val="120000"/>
            </a:pPr>
            <a:r>
              <a:rPr lang="en-US" b="1" dirty="0"/>
              <a:t>Relative difference in the </a:t>
            </a:r>
            <a:r>
              <a:rPr lang="en-US" b="1" dirty="0">
                <a:solidFill>
                  <a:srgbClr val="C00000"/>
                </a:solidFill>
              </a:rPr>
              <a:t>peak rainfall volume </a:t>
            </a:r>
          </a:p>
          <a:p>
            <a:pPr marL="285750" indent="-28575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Average: +35% </a:t>
            </a:r>
          </a:p>
          <a:p>
            <a:pPr marL="285750" indent="-28575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Ranging from +66%  to -43%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4A5420-70EC-CFE8-2BD6-B4E99988FC78}"/>
              </a:ext>
            </a:extLst>
          </p:cNvPr>
          <p:cNvSpPr txBox="1"/>
          <p:nvPr/>
        </p:nvSpPr>
        <p:spPr>
          <a:xfrm>
            <a:off x="605169" y="1866462"/>
            <a:ext cx="5055909" cy="923330"/>
          </a:xfrm>
          <a:prstGeom prst="rect">
            <a:avLst/>
          </a:prstGeom>
          <a:solidFill>
            <a:srgbClr val="D49D02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0" indent="0" algn="ctr">
              <a:buSzPct val="40000"/>
              <a:buNone/>
            </a:pPr>
            <a:r>
              <a:rPr lang="en-US" b="1" dirty="0">
                <a:solidFill>
                  <a:schemeClr val="bg1"/>
                </a:solidFill>
              </a:rPr>
              <a:t>How does the standard method compare with design storms that reproduce the observed duration-frequency dependencies? 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BAA46D-CE05-593F-4C31-7F03B604149A}"/>
              </a:ext>
            </a:extLst>
          </p:cNvPr>
          <p:cNvCxnSpPr/>
          <p:nvPr/>
        </p:nvCxnSpPr>
        <p:spPr>
          <a:xfrm flipH="1">
            <a:off x="10541780" y="3788410"/>
            <a:ext cx="2862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A31E483-37B3-C765-518E-C684850FE658}"/>
              </a:ext>
            </a:extLst>
          </p:cNvPr>
          <p:cNvCxnSpPr>
            <a:cxnSpLocks/>
          </p:cNvCxnSpPr>
          <p:nvPr/>
        </p:nvCxnSpPr>
        <p:spPr>
          <a:xfrm>
            <a:off x="6796726" y="4688538"/>
            <a:ext cx="29611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7C0479F-E3A2-AFF6-41F2-118BBAD485AA}"/>
                  </a:ext>
                </a:extLst>
              </p:cNvPr>
              <p:cNvSpPr txBox="1"/>
              <p:nvPr/>
            </p:nvSpPr>
            <p:spPr>
              <a:xfrm>
                <a:off x="5261571" y="4479908"/>
                <a:ext cx="1574405" cy="394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fr-CH" b="1" i="1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𝒑𝒆𝒂𝒌</m:t>
                          </m:r>
                        </m:sub>
                      </m:sSub>
                      <m:r>
                        <a:rPr lang="fr-CH" b="1" i="1" smtClean="0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H" b="1" i="1" smtClean="0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</a:rPr>
                        <m:t>𝟑𝟓</m:t>
                      </m:r>
                      <m:r>
                        <a:rPr lang="fr-CH" b="1" i="1" smtClean="0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GB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7C0479F-E3A2-AFF6-41F2-118BBAD48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571" y="4479908"/>
                <a:ext cx="1574405" cy="394210"/>
              </a:xfrm>
              <a:prstGeom prst="rect">
                <a:avLst/>
              </a:prstGeom>
              <a:blipFill>
                <a:blip r:embed="rId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BF2391-A30F-240D-0A05-FD7CF267674F}"/>
                  </a:ext>
                </a:extLst>
              </p:cNvPr>
              <p:cNvSpPr txBox="1"/>
              <p:nvPr/>
            </p:nvSpPr>
            <p:spPr>
              <a:xfrm>
                <a:off x="10847014" y="3559273"/>
                <a:ext cx="14092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solidFill>
                                <a:schemeClr val="accent3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1" i="1" smtClean="0">
                              <a:solidFill>
                                <a:schemeClr val="accent3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fr-CH" b="1" i="1" smtClean="0">
                              <a:solidFill>
                                <a:schemeClr val="accent3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𝒕𝒐𝒕</m:t>
                          </m:r>
                        </m:sub>
                      </m:sSub>
                      <m:r>
                        <a:rPr lang="fr-CH" b="1" i="1" smtClean="0">
                          <a:solidFill>
                            <a:schemeClr val="accent3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H" b="1" i="1" smtClean="0">
                          <a:solidFill>
                            <a:schemeClr val="accent3"/>
                          </a:solidFill>
                          <a:effectLst/>
                          <a:latin typeface="Cambria Math" panose="02040503050406030204" pitchFamily="18" charset="0"/>
                        </a:rPr>
                        <m:t>𝟑𝟎</m:t>
                      </m:r>
                      <m:r>
                        <a:rPr lang="fr-CH" b="1" i="1" smtClean="0">
                          <a:solidFill>
                            <a:schemeClr val="accent3"/>
                          </a:solidFill>
                          <a:effectLst/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BF2391-A30F-240D-0A05-FD7CF2676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7014" y="3559273"/>
                <a:ext cx="1409297" cy="369332"/>
              </a:xfrm>
              <a:prstGeom prst="rect">
                <a:avLst/>
              </a:prstGeom>
              <a:blipFill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DBD59C4-B9E2-A87B-4568-940D99D9537E}"/>
              </a:ext>
            </a:extLst>
          </p:cNvPr>
          <p:cNvCxnSpPr>
            <a:cxnSpLocks/>
          </p:cNvCxnSpPr>
          <p:nvPr/>
        </p:nvCxnSpPr>
        <p:spPr>
          <a:xfrm>
            <a:off x="10383159" y="2840831"/>
            <a:ext cx="0" cy="106481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CBF156E-DA20-3018-11B8-FCAAE29A4650}"/>
              </a:ext>
            </a:extLst>
          </p:cNvPr>
          <p:cNvCxnSpPr>
            <a:cxnSpLocks/>
          </p:cNvCxnSpPr>
          <p:nvPr/>
        </p:nvCxnSpPr>
        <p:spPr>
          <a:xfrm>
            <a:off x="7380879" y="4054475"/>
            <a:ext cx="0" cy="84949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BDACDAF-F182-90B8-D43D-813A7B9FD2EC}"/>
              </a:ext>
            </a:extLst>
          </p:cNvPr>
          <p:cNvSpPr txBox="1"/>
          <p:nvPr/>
        </p:nvSpPr>
        <p:spPr>
          <a:xfrm>
            <a:off x="6796726" y="728084"/>
            <a:ext cx="4704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  <a:buSzPct val="85000"/>
            </a:pPr>
            <a:r>
              <a:rPr lang="en-US" dirty="0"/>
              <a:t>Example: </a:t>
            </a:r>
            <a:r>
              <a:rPr lang="en-US" i="1" dirty="0"/>
              <a:t>IDF profiles for 100 events with 10-y return period on the 60-min duration interval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D20ACBB-3CFB-0D67-508D-4BB7AEBFAC2B}"/>
                  </a:ext>
                </a:extLst>
              </p14:cNvPr>
              <p14:cNvContentPartPr/>
              <p14:nvPr/>
            </p14:nvContentPartPr>
            <p14:xfrm>
              <a:off x="7280820" y="4445910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D20ACBB-3CFB-0D67-508D-4BB7AEBFAC2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72180" y="4392270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5A825E4-9B83-6EAD-F255-A13FF4171C33}"/>
                  </a:ext>
                </a:extLst>
              </p14:cNvPr>
              <p14:cNvContentPartPr/>
              <p14:nvPr/>
            </p14:nvContentPartPr>
            <p14:xfrm>
              <a:off x="8263260" y="4045590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5A825E4-9B83-6EAD-F255-A13FF4171C3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27620" y="400959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A1D2CB7-CFD6-5658-DA26-1CBB56894AE4}"/>
                  </a:ext>
                </a:extLst>
              </p14:cNvPr>
              <p14:cNvContentPartPr/>
              <p14:nvPr/>
            </p14:nvContentPartPr>
            <p14:xfrm>
              <a:off x="8892540" y="3897270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A1D2CB7-CFD6-5658-DA26-1CBB56894AE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56540" y="386127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2746AE6-99ED-3CDE-B855-23A340CBB97F}"/>
                  </a:ext>
                </a:extLst>
              </p14:cNvPr>
              <p14:cNvContentPartPr/>
              <p14:nvPr/>
            </p14:nvContentPartPr>
            <p14:xfrm>
              <a:off x="9841140" y="3611430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2746AE6-99ED-3CDE-B855-23A340CBB97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05500" y="357543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E01DD24-19EB-B3D3-8528-92FB9D7B78CE}"/>
                  </a:ext>
                </a:extLst>
              </p14:cNvPr>
              <p14:cNvContentPartPr/>
              <p14:nvPr/>
            </p14:nvContentPartPr>
            <p14:xfrm>
              <a:off x="10458180" y="3268710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E01DD24-19EB-B3D3-8528-92FB9D7B78C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22180" y="3232710"/>
                <a:ext cx="72000" cy="72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7C2DD8D-2F21-54FD-A54C-5D27708EDF8B}"/>
              </a:ext>
            </a:extLst>
          </p:cNvPr>
          <p:cNvCxnSpPr>
            <a:cxnSpLocks/>
          </p:cNvCxnSpPr>
          <p:nvPr/>
        </p:nvCxnSpPr>
        <p:spPr>
          <a:xfrm flipV="1">
            <a:off x="7279482" y="4039394"/>
            <a:ext cx="983849" cy="4200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344CC1F-B731-AC92-7A14-44B1B63627C9}"/>
              </a:ext>
            </a:extLst>
          </p:cNvPr>
          <p:cNvCxnSpPr>
            <a:cxnSpLocks/>
          </p:cNvCxnSpPr>
          <p:nvPr/>
        </p:nvCxnSpPr>
        <p:spPr>
          <a:xfrm flipV="1">
            <a:off x="8263260" y="3893301"/>
            <a:ext cx="629280" cy="152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5E50F36-6ED5-734C-203D-C1DA7CA5BAC5}"/>
              </a:ext>
            </a:extLst>
          </p:cNvPr>
          <p:cNvCxnSpPr>
            <a:cxnSpLocks/>
          </p:cNvCxnSpPr>
          <p:nvPr/>
        </p:nvCxnSpPr>
        <p:spPr>
          <a:xfrm flipV="1">
            <a:off x="8892540" y="3606668"/>
            <a:ext cx="948600" cy="2858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4E6730F-3F4C-6B75-F6ED-BD4BCCEA9249}"/>
              </a:ext>
            </a:extLst>
          </p:cNvPr>
          <p:cNvCxnSpPr>
            <a:cxnSpLocks/>
          </p:cNvCxnSpPr>
          <p:nvPr/>
        </p:nvCxnSpPr>
        <p:spPr>
          <a:xfrm flipV="1">
            <a:off x="9841140" y="3261523"/>
            <a:ext cx="617040" cy="3451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E510F6C0-C63B-C483-FAF4-79B39478DB11}"/>
                  </a:ext>
                </a:extLst>
              </p14:cNvPr>
              <p14:cNvContentPartPr/>
              <p14:nvPr/>
            </p14:nvContentPartPr>
            <p14:xfrm>
              <a:off x="7284053" y="4452641"/>
              <a:ext cx="360" cy="3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E510F6C0-C63B-C483-FAF4-79B39478DB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48413" y="441700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7E5F8BE6-D402-7E48-3540-F2298D7996DF}"/>
                  </a:ext>
                </a:extLst>
              </p14:cNvPr>
              <p14:cNvContentPartPr/>
              <p14:nvPr/>
            </p14:nvContentPartPr>
            <p14:xfrm>
              <a:off x="8262533" y="4042961"/>
              <a:ext cx="360" cy="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7E5F8BE6-D402-7E48-3540-F2298D7996D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26893" y="400732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76A7163-39CF-E055-7E84-5995B7AD6DB2}"/>
                  </a:ext>
                </a:extLst>
              </p14:cNvPr>
              <p14:cNvContentPartPr/>
              <p14:nvPr/>
            </p14:nvContentPartPr>
            <p14:xfrm>
              <a:off x="8893928" y="3897881"/>
              <a:ext cx="360" cy="3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76A7163-39CF-E055-7E84-5995B7AD6DB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57928" y="386188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3EC98D9-1EEA-E176-A73F-811A525F6EF8}"/>
                  </a:ext>
                </a:extLst>
              </p14:cNvPr>
              <p14:cNvContentPartPr/>
              <p14:nvPr/>
            </p14:nvContentPartPr>
            <p14:xfrm>
              <a:off x="9843968" y="3609881"/>
              <a:ext cx="360" cy="3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3EC98D9-1EEA-E176-A73F-811A525F6EF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07968" y="3573881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62355C9A-3918-3BF2-DA45-F2B9C6536120}"/>
                  </a:ext>
                </a:extLst>
              </p14:cNvPr>
              <p14:cNvContentPartPr/>
              <p14:nvPr/>
            </p14:nvContentPartPr>
            <p14:xfrm>
              <a:off x="10458218" y="3264371"/>
              <a:ext cx="360" cy="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62355C9A-3918-3BF2-DA45-F2B9C653612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22218" y="3228731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71" name="TextBox 70">
            <a:extLst>
              <a:ext uri="{FF2B5EF4-FFF2-40B4-BE49-F238E27FC236}">
                <a16:creationId xmlns:a16="http://schemas.microsoft.com/office/drawing/2014/main" id="{DD23254E-F23F-8691-C0FD-7773848B316E}"/>
              </a:ext>
            </a:extLst>
          </p:cNvPr>
          <p:cNvSpPr txBox="1"/>
          <p:nvPr/>
        </p:nvSpPr>
        <p:spPr>
          <a:xfrm>
            <a:off x="9693216" y="5857442"/>
            <a:ext cx="145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accent3"/>
                </a:solidFill>
              </a:rPr>
              <a:t>Total storm volume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987E1F9-C7D2-CF7A-842D-01BE5B4A600F}"/>
              </a:ext>
            </a:extLst>
          </p:cNvPr>
          <p:cNvSpPr txBox="1"/>
          <p:nvPr/>
        </p:nvSpPr>
        <p:spPr>
          <a:xfrm>
            <a:off x="6568702" y="5895542"/>
            <a:ext cx="1451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rgbClr val="C00000"/>
                </a:solidFill>
              </a:rPr>
              <a:t>Peak rainfall volume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ABBB8D1-1B22-47DE-35CC-1A059AFF8735}"/>
              </a:ext>
            </a:extLst>
          </p:cNvPr>
          <p:cNvCxnSpPr>
            <a:cxnSpLocks/>
          </p:cNvCxnSpPr>
          <p:nvPr/>
        </p:nvCxnSpPr>
        <p:spPr>
          <a:xfrm flipV="1">
            <a:off x="7294385" y="5439095"/>
            <a:ext cx="0" cy="45644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6F600F06-A00E-B88A-1F2F-F13DE8BFE6E2}"/>
              </a:ext>
            </a:extLst>
          </p:cNvPr>
          <p:cNvCxnSpPr>
            <a:cxnSpLocks/>
          </p:cNvCxnSpPr>
          <p:nvPr/>
        </p:nvCxnSpPr>
        <p:spPr>
          <a:xfrm flipV="1">
            <a:off x="10482085" y="5426395"/>
            <a:ext cx="0" cy="4564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23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AF3D8-CEAB-034B-424B-0982F1B91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4AC80D4-518B-FCF3-2935-DF169E0E37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10" y="2532789"/>
            <a:ext cx="3599695" cy="3240031"/>
          </a:xfrm>
          <a:prstGeom prst="rect">
            <a:avLst/>
          </a:prstGeom>
        </p:spPr>
      </p:pic>
      <p:grpSp>
        <p:nvGrpSpPr>
          <p:cNvPr id="183" name="Group 182">
            <a:extLst>
              <a:ext uri="{FF2B5EF4-FFF2-40B4-BE49-F238E27FC236}">
                <a16:creationId xmlns:a16="http://schemas.microsoft.com/office/drawing/2014/main" id="{F5F325AA-187D-FA2D-9EFE-57FE9CDB1D4B}"/>
              </a:ext>
            </a:extLst>
          </p:cNvPr>
          <p:cNvGrpSpPr/>
          <p:nvPr/>
        </p:nvGrpSpPr>
        <p:grpSpPr>
          <a:xfrm>
            <a:off x="12786404" y="5882135"/>
            <a:ext cx="3823239" cy="892123"/>
            <a:chOff x="10120098" y="5677581"/>
            <a:chExt cx="3823239" cy="892123"/>
          </a:xfrm>
        </p:grpSpPr>
        <p:sp>
          <p:nvSpPr>
            <p:cNvPr id="180" name="Arrow: Curved Up 179">
              <a:extLst>
                <a:ext uri="{FF2B5EF4-FFF2-40B4-BE49-F238E27FC236}">
                  <a16:creationId xmlns:a16="http://schemas.microsoft.com/office/drawing/2014/main" id="{BD771E14-356A-7BEF-AE6E-324267875524}"/>
                </a:ext>
              </a:extLst>
            </p:cNvPr>
            <p:cNvSpPr/>
            <p:nvPr/>
          </p:nvSpPr>
          <p:spPr>
            <a:xfrm>
              <a:off x="10593861" y="5718710"/>
              <a:ext cx="3349476" cy="850994"/>
            </a:xfrm>
            <a:prstGeom prst="curvedUpArrow">
              <a:avLst>
                <a:gd name="adj1" fmla="val 5162"/>
                <a:gd name="adj2" fmla="val 25196"/>
                <a:gd name="adj3" fmla="val 13808"/>
              </a:avLst>
            </a:prstGeom>
            <a:solidFill>
              <a:srgbClr val="D49D0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8B692479-361D-387E-F60D-9012AD10447A}"/>
                </a:ext>
              </a:extLst>
            </p:cNvPr>
            <p:cNvSpPr/>
            <p:nvPr/>
          </p:nvSpPr>
          <p:spPr>
            <a:xfrm>
              <a:off x="10120098" y="5677581"/>
              <a:ext cx="2169794" cy="698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9" name="Picture 178">
            <a:extLst>
              <a:ext uri="{FF2B5EF4-FFF2-40B4-BE49-F238E27FC236}">
                <a16:creationId xmlns:a16="http://schemas.microsoft.com/office/drawing/2014/main" id="{7100EF66-D6D1-0806-4F57-BF19D940C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8689" y="2213040"/>
            <a:ext cx="3249450" cy="4115157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47F2C9DF-EDA5-100C-7398-763463A2A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6644" y="5784257"/>
            <a:ext cx="3240000" cy="5442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9F9103-FBA8-C1FB-1F99-150A58C48A22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6569C7-F777-1AC8-BFE2-DC3481689810}"/>
              </a:ext>
            </a:extLst>
          </p:cNvPr>
          <p:cNvSpPr txBox="1"/>
          <p:nvPr/>
        </p:nvSpPr>
        <p:spPr>
          <a:xfrm>
            <a:off x="9380" y="6520351"/>
            <a:ext cx="369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16</a:t>
            </a:r>
            <a:endParaRPr lang="fr-CH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6033F72-E99C-2B39-0CAC-E2D08B78B52E}"/>
              </a:ext>
            </a:extLst>
          </p:cNvPr>
          <p:cNvGrpSpPr/>
          <p:nvPr/>
        </p:nvGrpSpPr>
        <p:grpSpPr>
          <a:xfrm>
            <a:off x="4080575" y="2841356"/>
            <a:ext cx="646331" cy="1346469"/>
            <a:chOff x="10868025" y="3826530"/>
            <a:chExt cx="646331" cy="134646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A1162E-F46A-748C-178B-4A5F4FF6F9AB}"/>
                </a:ext>
              </a:extLst>
            </p:cNvPr>
            <p:cNvSpPr txBox="1"/>
            <p:nvPr/>
          </p:nvSpPr>
          <p:spPr>
            <a:xfrm>
              <a:off x="10977027" y="4834445"/>
              <a:ext cx="428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CCCCCC"/>
                  </a:solidFill>
                </a:rPr>
                <a:t>5 y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4D7C8A6-E6DF-DFC0-AEA0-57449133C52B}"/>
                </a:ext>
              </a:extLst>
            </p:cNvPr>
            <p:cNvSpPr txBox="1"/>
            <p:nvPr/>
          </p:nvSpPr>
          <p:spPr>
            <a:xfrm>
              <a:off x="10913000" y="4602203"/>
              <a:ext cx="5453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999999"/>
                  </a:solidFill>
                </a:rPr>
                <a:t>10 y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9A9E5D3-9F66-D9B0-6969-2630C8B84943}"/>
                </a:ext>
              </a:extLst>
            </p:cNvPr>
            <p:cNvSpPr txBox="1"/>
            <p:nvPr/>
          </p:nvSpPr>
          <p:spPr>
            <a:xfrm>
              <a:off x="10926970" y="4349943"/>
              <a:ext cx="537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666666"/>
                  </a:solidFill>
                </a:rPr>
                <a:t>20 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CE7F80E-C50E-D85B-6E2F-1CC5B9B22607}"/>
                </a:ext>
              </a:extLst>
            </p:cNvPr>
            <p:cNvSpPr txBox="1"/>
            <p:nvPr/>
          </p:nvSpPr>
          <p:spPr>
            <a:xfrm>
              <a:off x="10922526" y="4090845"/>
              <a:ext cx="537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2D2D2D"/>
                  </a:solidFill>
                </a:rPr>
                <a:t>50 y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0D88865-37C5-CD58-8228-AFE39B87C29A}"/>
                </a:ext>
              </a:extLst>
            </p:cNvPr>
            <p:cNvSpPr txBox="1"/>
            <p:nvPr/>
          </p:nvSpPr>
          <p:spPr>
            <a:xfrm>
              <a:off x="10868025" y="3826530"/>
              <a:ext cx="646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000000"/>
                  </a:solidFill>
                </a:rPr>
                <a:t>100 y</a:t>
              </a:r>
            </a:p>
          </p:txBody>
        </p:sp>
      </p:grpSp>
      <p:sp>
        <p:nvSpPr>
          <p:cNvPr id="4" name="Titre 2">
            <a:extLst>
              <a:ext uri="{FF2B5EF4-FFF2-40B4-BE49-F238E27FC236}">
                <a16:creationId xmlns:a16="http://schemas.microsoft.com/office/drawing/2014/main" id="{0D82E173-0903-E57A-828C-14943493CCFD}"/>
              </a:ext>
            </a:extLst>
          </p:cNvPr>
          <p:cNvSpPr txBox="1">
            <a:spLocks/>
          </p:cNvSpPr>
          <p:nvPr/>
        </p:nvSpPr>
        <p:spPr>
          <a:xfrm>
            <a:off x="600173" y="122551"/>
            <a:ext cx="6196553" cy="895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S</a:t>
            </a:r>
            <a:r>
              <a:rPr lang="en-GB" sz="3600" dirty="0">
                <a:latin typeface="Aptos Display" panose="02110004020202020204"/>
              </a:rPr>
              <a:t>IMULATING</a:t>
            </a:r>
            <a:r>
              <a:rPr lang="en-GB" dirty="0">
                <a:latin typeface="Aptos Display" panose="02110004020202020204"/>
              </a:rPr>
              <a:t> D</a:t>
            </a:r>
            <a:r>
              <a:rPr lang="en-GB" sz="3600" dirty="0">
                <a:latin typeface="Aptos Display" panose="02110004020202020204"/>
              </a:rPr>
              <a:t>ESIGN</a:t>
            </a:r>
            <a:r>
              <a:rPr lang="en-GB" dirty="0">
                <a:latin typeface="Aptos Display" panose="02110004020202020204"/>
              </a:rPr>
              <a:t> S</a:t>
            </a:r>
            <a:r>
              <a:rPr lang="en-GB" sz="3600" dirty="0">
                <a:latin typeface="Aptos Display" panose="02110004020202020204"/>
              </a:rPr>
              <a:t>TORMS</a:t>
            </a:r>
            <a:endParaRPr lang="fr-F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5CF3C-8BD9-F1F9-99CA-F97FBFA2DEC0}"/>
              </a:ext>
            </a:extLst>
          </p:cNvPr>
          <p:cNvSpPr txBox="1"/>
          <p:nvPr/>
        </p:nvSpPr>
        <p:spPr>
          <a:xfrm>
            <a:off x="6947555" y="1167812"/>
            <a:ext cx="4210983" cy="5096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D49D02"/>
              </a:buClr>
              <a:buSzPct val="120000"/>
            </a:pPr>
            <a:r>
              <a:rPr lang="en-US" sz="2000" b="1" dirty="0"/>
              <a:t>Temporal disaggregation of rainfall</a:t>
            </a:r>
            <a:endParaRPr lang="en-US" sz="2000" dirty="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91933035-A0F4-8E57-FE3F-60CB7CF2AC9D}"/>
              </a:ext>
            </a:extLst>
          </p:cNvPr>
          <p:cNvGraphicFramePr>
            <a:graphicFrameLocks noGrp="1"/>
          </p:cNvGraphicFramePr>
          <p:nvPr/>
        </p:nvGraphicFramePr>
        <p:xfrm>
          <a:off x="7062409" y="2215300"/>
          <a:ext cx="3240000" cy="5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331486308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75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825080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E53EA2F2-58C2-2115-9903-4173003F8A41}"/>
              </a:ext>
            </a:extLst>
          </p:cNvPr>
          <p:cNvGraphicFramePr>
            <a:graphicFrameLocks noGrp="1"/>
          </p:cNvGraphicFramePr>
          <p:nvPr/>
        </p:nvGraphicFramePr>
        <p:xfrm>
          <a:off x="7062409" y="3105671"/>
          <a:ext cx="3240000" cy="5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3314863085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732105071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5E4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5E40">
                        <a:alpha val="2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825080"/>
                  </a:ext>
                </a:extLst>
              </a:tr>
            </a:tbl>
          </a:graphicData>
        </a:graphic>
      </p:graphicFrame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A558D4FA-6DC9-345C-7453-E48E0209F64C}"/>
              </a:ext>
            </a:extLst>
          </p:cNvPr>
          <p:cNvGraphicFramePr>
            <a:graphicFrameLocks noGrp="1"/>
          </p:cNvGraphicFramePr>
          <p:nvPr/>
        </p:nvGraphicFramePr>
        <p:xfrm>
          <a:off x="7062595" y="3996042"/>
          <a:ext cx="3240000" cy="5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3314863085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31216414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19266255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73210507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87861459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41478135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A3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A3A">
                        <a:alpha val="3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A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A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A3A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A3A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825080"/>
                  </a:ext>
                </a:extLst>
              </a:tr>
            </a:tbl>
          </a:graphicData>
        </a:graphic>
      </p:graphicFrame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9F5757DB-F920-06BA-7963-535AEE0A94A2}"/>
              </a:ext>
            </a:extLst>
          </p:cNvPr>
          <p:cNvGraphicFramePr>
            <a:graphicFrameLocks noGrp="1"/>
          </p:cNvGraphicFramePr>
          <p:nvPr/>
        </p:nvGraphicFramePr>
        <p:xfrm>
          <a:off x="7062409" y="4886413"/>
          <a:ext cx="3240000" cy="5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">
                  <a:extLst>
                    <a:ext uri="{9D8B030D-6E8A-4147-A177-3AD203B41FA5}">
                      <a16:colId xmlns:a16="http://schemas.microsoft.com/office/drawing/2014/main" val="3314863085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3121751143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3389050957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4214455380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3129806912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1419085209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2465221998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534045281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2316149406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124564663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3600088525"/>
                    </a:ext>
                  </a:extLst>
                </a:gridCol>
                <a:gridCol w="270000">
                  <a:extLst>
                    <a:ext uri="{9D8B030D-6E8A-4147-A177-3AD203B41FA5}">
                      <a16:colId xmlns:a16="http://schemas.microsoft.com/office/drawing/2014/main" val="286100629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alpha val="1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alpha val="1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alpha val="1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825080"/>
                  </a:ext>
                </a:extLst>
              </a:tr>
            </a:tbl>
          </a:graphicData>
        </a:graphic>
      </p:graphicFrame>
      <p:pic>
        <p:nvPicPr>
          <p:cNvPr id="88" name="Picture 87" descr="A diagram of a diagram of a number of blue squares&#10;&#10;Description automatically generated with medium confidence">
            <a:extLst>
              <a:ext uri="{FF2B5EF4-FFF2-40B4-BE49-F238E27FC236}">
                <a16:creationId xmlns:a16="http://schemas.microsoft.com/office/drawing/2014/main" id="{33C47A04-5568-4239-15F0-C58BD6D66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32862" r="41392" b="60738"/>
          <a:stretch/>
        </p:blipFill>
        <p:spPr>
          <a:xfrm>
            <a:off x="7062409" y="2752164"/>
            <a:ext cx="3240000" cy="374486"/>
          </a:xfrm>
          <a:prstGeom prst="rect">
            <a:avLst/>
          </a:prstGeom>
        </p:spPr>
      </p:pic>
      <p:pic>
        <p:nvPicPr>
          <p:cNvPr id="90" name="Picture 89" descr="A diagram of a diagram of a number of blue squares&#10;&#10;Description automatically generated with medium confidence">
            <a:extLst>
              <a:ext uri="{FF2B5EF4-FFF2-40B4-BE49-F238E27FC236}">
                <a16:creationId xmlns:a16="http://schemas.microsoft.com/office/drawing/2014/main" id="{BA9E04C2-3D8E-6B4D-23BA-57A84C668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48967" r="41392" b="43870"/>
          <a:stretch/>
        </p:blipFill>
        <p:spPr>
          <a:xfrm>
            <a:off x="7062409" y="3638550"/>
            <a:ext cx="3240000" cy="358911"/>
          </a:xfrm>
          <a:prstGeom prst="rect">
            <a:avLst/>
          </a:prstGeom>
        </p:spPr>
      </p:pic>
      <p:pic>
        <p:nvPicPr>
          <p:cNvPr id="91" name="Picture 90" descr="A diagram of a diagram of a number of blue squares&#10;&#10;Description automatically generated with medium confidence">
            <a:extLst>
              <a:ext uri="{FF2B5EF4-FFF2-40B4-BE49-F238E27FC236}">
                <a16:creationId xmlns:a16="http://schemas.microsoft.com/office/drawing/2014/main" id="{F5D8FDD4-24C7-169B-63D1-AEBE74590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66346" r="41392" b="27758"/>
          <a:stretch/>
        </p:blipFill>
        <p:spPr>
          <a:xfrm>
            <a:off x="7062409" y="4543259"/>
            <a:ext cx="3240000" cy="350275"/>
          </a:xfrm>
          <a:prstGeom prst="rect">
            <a:avLst/>
          </a:prstGeom>
        </p:spPr>
      </p:pic>
      <p:pic>
        <p:nvPicPr>
          <p:cNvPr id="92" name="Picture 91" descr="A diagram of a diagram of a number of blue squares&#10;&#10;Description automatically generated with medium confidence">
            <a:extLst>
              <a:ext uri="{FF2B5EF4-FFF2-40B4-BE49-F238E27FC236}">
                <a16:creationId xmlns:a16="http://schemas.microsoft.com/office/drawing/2014/main" id="{E6B2AAB9-61F0-31B4-884C-000B4712E9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82170" r="41392" b="11789"/>
          <a:stretch/>
        </p:blipFill>
        <p:spPr>
          <a:xfrm>
            <a:off x="7066643" y="5432467"/>
            <a:ext cx="3240000" cy="358911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0DD97961-A272-3254-C82C-48696825A12B}"/>
              </a:ext>
            </a:extLst>
          </p:cNvPr>
          <p:cNvSpPr txBox="1"/>
          <p:nvPr/>
        </p:nvSpPr>
        <p:spPr>
          <a:xfrm>
            <a:off x="10487271" y="2316023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AE7557"/>
                </a:solidFill>
              </a:rPr>
              <a:t>360 min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FC610F0-4B30-F21A-4DCB-5DA1C8517EB9}"/>
              </a:ext>
            </a:extLst>
          </p:cNvPr>
          <p:cNvSpPr txBox="1"/>
          <p:nvPr/>
        </p:nvSpPr>
        <p:spPr>
          <a:xfrm>
            <a:off x="10487271" y="3206394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C85E40"/>
                </a:solidFill>
              </a:rPr>
              <a:t>180 min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85612A6-E863-3BCD-0126-06D4B61BFF4B}"/>
              </a:ext>
            </a:extLst>
          </p:cNvPr>
          <p:cNvSpPr txBox="1"/>
          <p:nvPr/>
        </p:nvSpPr>
        <p:spPr>
          <a:xfrm>
            <a:off x="10481733" y="4091656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A3A"/>
                </a:solidFill>
              </a:rPr>
              <a:t>60 min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30BD5F1-ECDF-B254-8476-1E562A74E065}"/>
              </a:ext>
            </a:extLst>
          </p:cNvPr>
          <p:cNvSpPr txBox="1"/>
          <p:nvPr/>
        </p:nvSpPr>
        <p:spPr>
          <a:xfrm>
            <a:off x="10481733" y="4988358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156082"/>
                </a:solidFill>
              </a:rPr>
              <a:t>30 min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8E9372D-887A-13C2-AFD3-8FD533C86768}"/>
              </a:ext>
            </a:extLst>
          </p:cNvPr>
          <p:cNvSpPr txBox="1"/>
          <p:nvPr/>
        </p:nvSpPr>
        <p:spPr>
          <a:xfrm>
            <a:off x="10481732" y="5867289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D49D02"/>
                </a:solidFill>
              </a:rPr>
              <a:t>10 min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24124912-8671-3112-AC9D-E585073D07A5}"/>
              </a:ext>
            </a:extLst>
          </p:cNvPr>
          <p:cNvSpPr/>
          <p:nvPr/>
        </p:nvSpPr>
        <p:spPr>
          <a:xfrm>
            <a:off x="1315754" y="4944364"/>
            <a:ext cx="112394" cy="107950"/>
          </a:xfrm>
          <a:prstGeom prst="ellipse">
            <a:avLst/>
          </a:prstGeom>
          <a:noFill/>
          <a:ln w="38100">
            <a:solidFill>
              <a:srgbClr val="D49D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6942109E-1649-9F12-81F6-70AF8FA75E26}"/>
              </a:ext>
            </a:extLst>
          </p:cNvPr>
          <p:cNvSpPr/>
          <p:nvPr/>
        </p:nvSpPr>
        <p:spPr>
          <a:xfrm>
            <a:off x="2136972" y="4640839"/>
            <a:ext cx="112394" cy="107950"/>
          </a:xfrm>
          <a:prstGeom prst="ellipse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42B40328-F95F-C854-9B7A-4263354DE268}"/>
              </a:ext>
            </a:extLst>
          </p:cNvPr>
          <p:cNvSpPr/>
          <p:nvPr/>
        </p:nvSpPr>
        <p:spPr>
          <a:xfrm>
            <a:off x="2649635" y="4294386"/>
            <a:ext cx="112394" cy="107950"/>
          </a:xfrm>
          <a:prstGeom prst="ellipse">
            <a:avLst/>
          </a:prstGeom>
          <a:noFill/>
          <a:ln w="38100">
            <a:solidFill>
              <a:srgbClr val="002A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A7B7B4FD-08DD-DDF5-CD14-72B88927D639}"/>
              </a:ext>
            </a:extLst>
          </p:cNvPr>
          <p:cNvSpPr/>
          <p:nvPr/>
        </p:nvSpPr>
        <p:spPr>
          <a:xfrm>
            <a:off x="3472436" y="4162759"/>
            <a:ext cx="112394" cy="107950"/>
          </a:xfrm>
          <a:prstGeom prst="ellipse">
            <a:avLst/>
          </a:prstGeom>
          <a:noFill/>
          <a:ln w="38100">
            <a:solidFill>
              <a:srgbClr val="C85E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D52B5548-BDB6-6C71-C3B0-E43937B6110E}"/>
              </a:ext>
            </a:extLst>
          </p:cNvPr>
          <p:cNvSpPr/>
          <p:nvPr/>
        </p:nvSpPr>
        <p:spPr>
          <a:xfrm>
            <a:off x="3983398" y="4051239"/>
            <a:ext cx="112394" cy="107950"/>
          </a:xfrm>
          <a:prstGeom prst="ellipse">
            <a:avLst/>
          </a:prstGeom>
          <a:noFill/>
          <a:ln w="38100">
            <a:solidFill>
              <a:srgbClr val="AE75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5D3EA619-4569-D2D3-943D-E1A32F22417E}"/>
              </a:ext>
            </a:extLst>
          </p:cNvPr>
          <p:cNvCxnSpPr>
            <a:stCxn id="121" idx="6"/>
            <a:endCxn id="24" idx="1"/>
          </p:cNvCxnSpPr>
          <p:nvPr/>
        </p:nvCxnSpPr>
        <p:spPr>
          <a:xfrm flipV="1">
            <a:off x="4095792" y="2485300"/>
            <a:ext cx="2966617" cy="1619914"/>
          </a:xfrm>
          <a:prstGeom prst="straightConnector1">
            <a:avLst/>
          </a:prstGeom>
          <a:ln>
            <a:solidFill>
              <a:srgbClr val="AE755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62A1FD8D-D72B-F9FF-F63D-BF4E9B5CD999}"/>
              </a:ext>
            </a:extLst>
          </p:cNvPr>
          <p:cNvCxnSpPr>
            <a:stCxn id="120" idx="6"/>
            <a:endCxn id="66" idx="1"/>
          </p:cNvCxnSpPr>
          <p:nvPr/>
        </p:nvCxnSpPr>
        <p:spPr>
          <a:xfrm flipV="1">
            <a:off x="3584830" y="3375671"/>
            <a:ext cx="3477579" cy="841063"/>
          </a:xfrm>
          <a:prstGeom prst="straightConnector1">
            <a:avLst/>
          </a:prstGeom>
          <a:ln>
            <a:solidFill>
              <a:srgbClr val="C85E4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931F40AE-18FA-A74E-C4A8-C867229C6490}"/>
              </a:ext>
            </a:extLst>
          </p:cNvPr>
          <p:cNvCxnSpPr>
            <a:stCxn id="119" idx="6"/>
            <a:endCxn id="67" idx="1"/>
          </p:cNvCxnSpPr>
          <p:nvPr/>
        </p:nvCxnSpPr>
        <p:spPr>
          <a:xfrm flipV="1">
            <a:off x="2762029" y="4266042"/>
            <a:ext cx="4300566" cy="82319"/>
          </a:xfrm>
          <a:prstGeom prst="straightConnector1">
            <a:avLst/>
          </a:prstGeom>
          <a:ln>
            <a:solidFill>
              <a:srgbClr val="002A3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16396192-81D4-F19C-C768-4279EECCC89D}"/>
              </a:ext>
            </a:extLst>
          </p:cNvPr>
          <p:cNvCxnSpPr>
            <a:stCxn id="118" idx="6"/>
            <a:endCxn id="68" idx="1"/>
          </p:cNvCxnSpPr>
          <p:nvPr/>
        </p:nvCxnSpPr>
        <p:spPr>
          <a:xfrm>
            <a:off x="2249366" y="4694814"/>
            <a:ext cx="4813043" cy="461599"/>
          </a:xfrm>
          <a:prstGeom prst="straightConnector1">
            <a:avLst/>
          </a:prstGeom>
          <a:ln>
            <a:solidFill>
              <a:srgbClr val="15608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63F2A373-27B4-8E76-46D5-D188EFBEC07A}"/>
              </a:ext>
            </a:extLst>
          </p:cNvPr>
          <p:cNvCxnSpPr>
            <a:cxnSpLocks/>
            <a:stCxn id="117" idx="5"/>
          </p:cNvCxnSpPr>
          <p:nvPr/>
        </p:nvCxnSpPr>
        <p:spPr>
          <a:xfrm>
            <a:off x="1411688" y="5036505"/>
            <a:ext cx="5661362" cy="1083735"/>
          </a:xfrm>
          <a:prstGeom prst="straightConnector1">
            <a:avLst/>
          </a:prstGeom>
          <a:ln>
            <a:solidFill>
              <a:srgbClr val="D49D0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6F64E44-8334-C394-9F5E-BF1F39248E0B}"/>
              </a:ext>
            </a:extLst>
          </p:cNvPr>
          <p:cNvSpPr/>
          <p:nvPr/>
        </p:nvSpPr>
        <p:spPr>
          <a:xfrm>
            <a:off x="7327900" y="4897528"/>
            <a:ext cx="279400" cy="52291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4B1BB2E-C10C-DB07-157E-963C540A8B7B}"/>
              </a:ext>
            </a:extLst>
          </p:cNvPr>
          <p:cNvSpPr/>
          <p:nvPr/>
        </p:nvSpPr>
        <p:spPr>
          <a:xfrm>
            <a:off x="7068702" y="3999520"/>
            <a:ext cx="538597" cy="53462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C0BB5D4-398B-08CA-61AB-E9A8D96ABE91}"/>
              </a:ext>
            </a:extLst>
          </p:cNvPr>
          <p:cNvSpPr/>
          <p:nvPr/>
        </p:nvSpPr>
        <p:spPr>
          <a:xfrm>
            <a:off x="7063920" y="3117463"/>
            <a:ext cx="1616530" cy="5202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E169394-E7B8-7B60-256B-F00FE100F8E9}"/>
              </a:ext>
            </a:extLst>
          </p:cNvPr>
          <p:cNvSpPr/>
          <p:nvPr/>
        </p:nvSpPr>
        <p:spPr>
          <a:xfrm>
            <a:off x="7070483" y="2207600"/>
            <a:ext cx="3231926" cy="5499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523D8F3-C20E-8843-C45F-DC2FBA2F8E5C}"/>
              </a:ext>
            </a:extLst>
          </p:cNvPr>
          <p:cNvSpPr/>
          <p:nvPr/>
        </p:nvSpPr>
        <p:spPr>
          <a:xfrm>
            <a:off x="7248875" y="5803938"/>
            <a:ext cx="86168" cy="51103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18E039-531E-8CE0-B88E-24ADD86D5C9A}"/>
              </a:ext>
            </a:extLst>
          </p:cNvPr>
          <p:cNvSpPr txBox="1"/>
          <p:nvPr/>
        </p:nvSpPr>
        <p:spPr>
          <a:xfrm>
            <a:off x="8232452" y="6357496"/>
            <a:ext cx="2411095" cy="46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D49D02"/>
              </a:buClr>
              <a:buSzPct val="85000"/>
            </a:pPr>
            <a:r>
              <a:rPr lang="en-US" i="1" dirty="0"/>
              <a:t>Müller-Thomy, 2020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441367-A414-1FAB-6054-DD06E4BCA36E}"/>
              </a:ext>
            </a:extLst>
          </p:cNvPr>
          <p:cNvSpPr/>
          <p:nvPr/>
        </p:nvSpPr>
        <p:spPr>
          <a:xfrm>
            <a:off x="804403" y="1217285"/>
            <a:ext cx="471142" cy="431901"/>
          </a:xfrm>
          <a:prstGeom prst="ellipse">
            <a:avLst/>
          </a:prstGeom>
          <a:solidFill>
            <a:srgbClr val="D7A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093B7-278C-0EC3-A6EC-35459EB36CD1}"/>
              </a:ext>
            </a:extLst>
          </p:cNvPr>
          <p:cNvSpPr txBox="1"/>
          <p:nvPr/>
        </p:nvSpPr>
        <p:spPr>
          <a:xfrm>
            <a:off x="1411688" y="1120958"/>
            <a:ext cx="322743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  <a:buSzPct val="120000"/>
            </a:pPr>
            <a:r>
              <a:rPr lang="en-US" sz="2000" b="1" dirty="0"/>
              <a:t>Copula-based approach for IDF profile sampling</a:t>
            </a:r>
            <a:endParaRPr lang="en-US" sz="2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EA320D-B74F-03BD-F161-85CB1475F091}"/>
              </a:ext>
            </a:extLst>
          </p:cNvPr>
          <p:cNvSpPr/>
          <p:nvPr/>
        </p:nvSpPr>
        <p:spPr>
          <a:xfrm>
            <a:off x="6357469" y="1269686"/>
            <a:ext cx="471142" cy="431901"/>
          </a:xfrm>
          <a:prstGeom prst="ellipse">
            <a:avLst/>
          </a:prstGeom>
          <a:solidFill>
            <a:srgbClr val="D7A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BEDDF0-B8FB-3DC2-88F3-E84F16516A98}"/>
              </a:ext>
            </a:extLst>
          </p:cNvPr>
          <p:cNvSpPr txBox="1"/>
          <p:nvPr/>
        </p:nvSpPr>
        <p:spPr>
          <a:xfrm>
            <a:off x="6960255" y="1623974"/>
            <a:ext cx="5244445" cy="4678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D49D02"/>
              </a:buClr>
              <a:buSzPct val="120000"/>
            </a:pPr>
            <a:r>
              <a:rPr lang="en-US" dirty="0"/>
              <a:t>Constrained micro-canonical cascade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E445E2-7876-F7B5-5477-F05B94FB9A75}"/>
              </a:ext>
            </a:extLst>
          </p:cNvPr>
          <p:cNvSpPr txBox="1"/>
          <p:nvPr/>
        </p:nvSpPr>
        <p:spPr>
          <a:xfrm>
            <a:off x="12786404" y="1139559"/>
            <a:ext cx="4210983" cy="5096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D49D02"/>
              </a:buClr>
              <a:buSzPct val="120000"/>
            </a:pPr>
            <a:r>
              <a:rPr lang="en-US" sz="2000" b="1" dirty="0"/>
              <a:t>Realistic design storm</a:t>
            </a:r>
            <a:endParaRPr lang="en-US" sz="20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C4BF2B-745F-2654-5D91-518AD8426170}"/>
              </a:ext>
            </a:extLst>
          </p:cNvPr>
          <p:cNvSpPr/>
          <p:nvPr/>
        </p:nvSpPr>
        <p:spPr>
          <a:xfrm>
            <a:off x="12196318" y="1241433"/>
            <a:ext cx="471142" cy="431901"/>
          </a:xfrm>
          <a:prstGeom prst="ellipse">
            <a:avLst/>
          </a:prstGeom>
          <a:solidFill>
            <a:srgbClr val="D7A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pic>
        <p:nvPicPr>
          <p:cNvPr id="15" name="Picture 14" descr="A graph showing time and time&#10;&#10;AI-generated content may be incorrect.">
            <a:extLst>
              <a:ext uri="{FF2B5EF4-FFF2-40B4-BE49-F238E27FC236}">
                <a16:creationId xmlns:a16="http://schemas.microsoft.com/office/drawing/2014/main" id="{832C328A-6083-7A41-BAE0-AAFD33EE8F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453" y="2215300"/>
            <a:ext cx="5399543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5" grpId="0"/>
      <p:bldP spid="96" grpId="0"/>
      <p:bldP spid="97" grpId="0"/>
      <p:bldP spid="98" grpId="0"/>
      <p:bldP spid="99" grpId="0"/>
      <p:bldP spid="117" grpId="0" animBg="1"/>
      <p:bldP spid="118" grpId="0" animBg="1"/>
      <p:bldP spid="119" grpId="0" animBg="1"/>
      <p:bldP spid="120" grpId="0" animBg="1"/>
      <p:bldP spid="121" grpId="0" animBg="1"/>
      <p:bldP spid="137" grpId="0" animBg="1"/>
      <p:bldP spid="138" grpId="0" animBg="1"/>
      <p:bldP spid="139" grpId="0" animBg="1"/>
      <p:bldP spid="141" grpId="0" animBg="1"/>
      <p:bldP spid="142" grpId="0" animBg="1"/>
      <p:bldP spid="5" grpId="0"/>
      <p:bldP spid="8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79976-7093-EC8A-F3E9-DD58A2E9E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AC2E0B-D057-9FAA-2D1D-38C105D84907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D0D50-5137-2434-1034-00673F67B081}"/>
              </a:ext>
            </a:extLst>
          </p:cNvPr>
          <p:cNvSpPr txBox="1"/>
          <p:nvPr/>
        </p:nvSpPr>
        <p:spPr>
          <a:xfrm>
            <a:off x="9380" y="6520351"/>
            <a:ext cx="369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</a:t>
            </a:r>
            <a:endParaRPr lang="fr-CH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E445491A-E634-ECDF-A9BE-BB13A6E83EDE}"/>
              </a:ext>
            </a:extLst>
          </p:cNvPr>
          <p:cNvSpPr txBox="1">
            <a:spLocks/>
          </p:cNvSpPr>
          <p:nvPr/>
        </p:nvSpPr>
        <p:spPr>
          <a:xfrm>
            <a:off x="600173" y="122551"/>
            <a:ext cx="6196553" cy="895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S</a:t>
            </a:r>
            <a:r>
              <a:rPr lang="en-GB" sz="3600" dirty="0">
                <a:latin typeface="Aptos Display" panose="02110004020202020204"/>
              </a:rPr>
              <a:t>IMULATING</a:t>
            </a:r>
            <a:r>
              <a:rPr lang="en-GB" dirty="0">
                <a:latin typeface="Aptos Display" panose="02110004020202020204"/>
              </a:rPr>
              <a:t> D</a:t>
            </a:r>
            <a:r>
              <a:rPr lang="en-GB" sz="3600" dirty="0">
                <a:latin typeface="Aptos Display" panose="02110004020202020204"/>
              </a:rPr>
              <a:t>ESIGN</a:t>
            </a:r>
            <a:r>
              <a:rPr lang="en-GB" dirty="0">
                <a:latin typeface="Aptos Display" panose="02110004020202020204"/>
              </a:rPr>
              <a:t> S</a:t>
            </a:r>
            <a:r>
              <a:rPr lang="en-GB" sz="3600" dirty="0">
                <a:latin typeface="Aptos Display" panose="02110004020202020204"/>
              </a:rPr>
              <a:t>TORMS</a:t>
            </a:r>
            <a:endParaRPr lang="fr-FR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2F6860EA-6FB1-0047-9045-B7D28A067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17" y="1087140"/>
            <a:ext cx="16717080" cy="5834231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FC87E729-F3E2-0DA5-8B0B-0E7C17BCA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764" y="2389321"/>
            <a:ext cx="5742930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2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45507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58685 0.01435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9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C0FBD-AB72-1F22-B083-0A76EF26B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5853A3-01C4-517A-715B-BBE91CCB069E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537D56-07EF-04BF-3F91-BA2734973946}"/>
              </a:ext>
            </a:extLst>
          </p:cNvPr>
          <p:cNvSpPr txBox="1"/>
          <p:nvPr/>
        </p:nvSpPr>
        <p:spPr>
          <a:xfrm>
            <a:off x="9380" y="6520351"/>
            <a:ext cx="369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18</a:t>
            </a:r>
            <a:endParaRPr lang="fr-CH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2CC4D064-3867-A2AA-BEC7-2C9123EB8BE2}"/>
              </a:ext>
            </a:extLst>
          </p:cNvPr>
          <p:cNvSpPr txBox="1">
            <a:spLocks/>
          </p:cNvSpPr>
          <p:nvPr/>
        </p:nvSpPr>
        <p:spPr>
          <a:xfrm>
            <a:off x="600173" y="122551"/>
            <a:ext cx="6196553" cy="895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S</a:t>
            </a:r>
            <a:r>
              <a:rPr lang="en-GB" sz="3600" dirty="0">
                <a:latin typeface="Aptos Display" panose="02110004020202020204"/>
              </a:rPr>
              <a:t>IMULATING</a:t>
            </a:r>
            <a:r>
              <a:rPr lang="en-GB" dirty="0">
                <a:latin typeface="Aptos Display" panose="02110004020202020204"/>
              </a:rPr>
              <a:t> D</a:t>
            </a:r>
            <a:r>
              <a:rPr lang="en-GB" sz="3600" dirty="0">
                <a:latin typeface="Aptos Display" panose="02110004020202020204"/>
              </a:rPr>
              <a:t>ESIGN</a:t>
            </a:r>
            <a:r>
              <a:rPr lang="en-GB" dirty="0">
                <a:latin typeface="Aptos Display" panose="02110004020202020204"/>
              </a:rPr>
              <a:t> S</a:t>
            </a:r>
            <a:r>
              <a:rPr lang="en-GB" sz="3600" dirty="0">
                <a:latin typeface="Aptos Display" panose="02110004020202020204"/>
              </a:rPr>
              <a:t>TORMS</a:t>
            </a:r>
            <a:endParaRPr lang="fr-FR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0196F6D-4256-22F2-4C2C-3E53CB5445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782"/>
          <a:stretch/>
        </p:blipFill>
        <p:spPr>
          <a:xfrm>
            <a:off x="754742" y="1081826"/>
            <a:ext cx="11236793" cy="583423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FEE9384-54BE-E609-5C51-DFB371A243F2}"/>
              </a:ext>
            </a:extLst>
          </p:cNvPr>
          <p:cNvSpPr txBox="1"/>
          <p:nvPr/>
        </p:nvSpPr>
        <p:spPr>
          <a:xfrm>
            <a:off x="7271657" y="1262742"/>
            <a:ext cx="392171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Ensemble of realistic design storms</a:t>
            </a:r>
          </a:p>
        </p:txBody>
      </p:sp>
      <p:pic>
        <p:nvPicPr>
          <p:cNvPr id="34" name="Picture 33" descr="A graph showing time and time&#10;&#10;AI-generated content may be incorrect.">
            <a:extLst>
              <a:ext uri="{FF2B5EF4-FFF2-40B4-BE49-F238E27FC236}">
                <a16:creationId xmlns:a16="http://schemas.microsoft.com/office/drawing/2014/main" id="{357634FF-56F8-E240-F820-359435B61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b="13030"/>
          <a:stretch/>
        </p:blipFill>
        <p:spPr>
          <a:xfrm>
            <a:off x="7383757" y="2092652"/>
            <a:ext cx="4750187" cy="2817836"/>
          </a:xfrm>
          <a:prstGeom prst="rect">
            <a:avLst/>
          </a:prstGeom>
        </p:spPr>
      </p:pic>
      <p:pic>
        <p:nvPicPr>
          <p:cNvPr id="42" name="Picture 41" descr="A graph showing a normalized time&#10;&#10;AI-generated content may be incorrect.">
            <a:extLst>
              <a:ext uri="{FF2B5EF4-FFF2-40B4-BE49-F238E27FC236}">
                <a16:creationId xmlns:a16="http://schemas.microsoft.com/office/drawing/2014/main" id="{8E118C87-6FDD-9917-B5F4-06399AF87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b="13030"/>
          <a:stretch/>
        </p:blipFill>
        <p:spPr>
          <a:xfrm>
            <a:off x="7551332" y="1943616"/>
            <a:ext cx="4746285" cy="2817836"/>
          </a:xfrm>
          <a:prstGeom prst="rect">
            <a:avLst/>
          </a:prstGeom>
        </p:spPr>
      </p:pic>
      <p:pic>
        <p:nvPicPr>
          <p:cNvPr id="44" name="Picture 43" descr="A graph showing time and time&#10;&#10;AI-generated content may be incorrect.">
            <a:extLst>
              <a:ext uri="{FF2B5EF4-FFF2-40B4-BE49-F238E27FC236}">
                <a16:creationId xmlns:a16="http://schemas.microsoft.com/office/drawing/2014/main" id="{29EB644C-2346-BBB4-3D80-0C7B4FE245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b="13030"/>
          <a:stretch/>
        </p:blipFill>
        <p:spPr>
          <a:xfrm>
            <a:off x="7707091" y="1806242"/>
            <a:ext cx="4746285" cy="2817837"/>
          </a:xfrm>
          <a:prstGeom prst="rect">
            <a:avLst/>
          </a:prstGeom>
        </p:spPr>
      </p:pic>
      <p:pic>
        <p:nvPicPr>
          <p:cNvPr id="46" name="Picture 45" descr="A graph showing time and time&#10;&#10;AI-generated content may be incorrect.">
            <a:extLst>
              <a:ext uri="{FF2B5EF4-FFF2-40B4-BE49-F238E27FC236}">
                <a16:creationId xmlns:a16="http://schemas.microsoft.com/office/drawing/2014/main" id="{3E907DC9-B255-E302-201A-D5BAB41F0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b="13115"/>
          <a:stretch/>
        </p:blipFill>
        <p:spPr>
          <a:xfrm>
            <a:off x="7862850" y="1657206"/>
            <a:ext cx="4746285" cy="2815095"/>
          </a:xfrm>
          <a:prstGeom prst="rect">
            <a:avLst/>
          </a:prstGeom>
        </p:spPr>
      </p:pic>
      <p:pic>
        <p:nvPicPr>
          <p:cNvPr id="48" name="Picture 47" descr="A graph showing a line&#10;&#10;AI-generated content may be incorrect.">
            <a:extLst>
              <a:ext uri="{FF2B5EF4-FFF2-40B4-BE49-F238E27FC236}">
                <a16:creationId xmlns:a16="http://schemas.microsoft.com/office/drawing/2014/main" id="{DEBE5492-E96F-F66B-0B7B-C5F28B9609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4685" b="12424"/>
          <a:stretch/>
        </p:blipFill>
        <p:spPr>
          <a:xfrm>
            <a:off x="8018609" y="1657206"/>
            <a:ext cx="4746285" cy="268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8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639C7-AC6E-F3A2-609F-BA70CB63E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73,400+ Storm Clouds Stock Photos, Pictures &amp; Royalty-Free Images - iStock  | Rain, Storm, Storm clouds city">
            <a:extLst>
              <a:ext uri="{FF2B5EF4-FFF2-40B4-BE49-F238E27FC236}">
                <a16:creationId xmlns:a16="http://schemas.microsoft.com/office/drawing/2014/main" id="{F313FF99-334B-3B1D-E3D5-1A12FE4B2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69953DE-C7F8-7846-9C48-6039A6A57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1" y="208136"/>
            <a:ext cx="1928006" cy="45907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51C3349-CFD5-D2AB-FAB5-4F6752293947}"/>
              </a:ext>
            </a:extLst>
          </p:cNvPr>
          <p:cNvGrpSpPr/>
          <p:nvPr/>
        </p:nvGrpSpPr>
        <p:grpSpPr>
          <a:xfrm>
            <a:off x="175749" y="1516702"/>
            <a:ext cx="1479173" cy="2939750"/>
            <a:chOff x="-2625968" y="6796657"/>
            <a:chExt cx="1479173" cy="293975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B000BBC-4A08-6041-51F7-ED5A4A45F07F}"/>
                </a:ext>
              </a:extLst>
            </p:cNvPr>
            <p:cNvGrpSpPr/>
            <p:nvPr/>
          </p:nvGrpSpPr>
          <p:grpSpPr>
            <a:xfrm>
              <a:off x="-2516572" y="6796657"/>
              <a:ext cx="1340910" cy="2154206"/>
              <a:chOff x="708493" y="1066777"/>
              <a:chExt cx="1340910" cy="2154206"/>
            </a:xfrm>
          </p:grpSpPr>
          <p:pic>
            <p:nvPicPr>
              <p:cNvPr id="10" name="Picture 10" descr="Helmholtz Centre for Environmental Research - Wikidata">
                <a:extLst>
                  <a:ext uri="{FF2B5EF4-FFF2-40B4-BE49-F238E27FC236}">
                    <a16:creationId xmlns:a16="http://schemas.microsoft.com/office/drawing/2014/main" id="{CCCFCDCC-A9D5-A4C7-3A4B-DFB3972414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98" t="15478" r="66295" b="15645"/>
              <a:stretch/>
            </p:blipFill>
            <p:spPr bwMode="auto">
              <a:xfrm>
                <a:off x="753098" y="1785258"/>
                <a:ext cx="800092" cy="696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BCD99686-0B46-B9D0-EC8B-1141AD48CA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098" y="1066777"/>
                <a:ext cx="1296305" cy="508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Beschreibungen vereinzelter Logos und Symbole an der TU Dresden — TU Dresden  — TU Dresden">
                <a:extLst>
                  <a:ext uri="{FF2B5EF4-FFF2-40B4-BE49-F238E27FC236}">
                    <a16:creationId xmlns:a16="http://schemas.microsoft.com/office/drawing/2014/main" id="{03A46F79-B83A-C4B0-A345-BFCBBB9316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493" y="2692378"/>
                <a:ext cx="1296306" cy="5286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6" descr="Technical University of Braunschweig | Braunschweig, Germany">
              <a:extLst>
                <a:ext uri="{FF2B5EF4-FFF2-40B4-BE49-F238E27FC236}">
                  <a16:creationId xmlns:a16="http://schemas.microsoft.com/office/drawing/2014/main" id="{755025A2-F981-EA37-C943-41288B8B5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25968" y="9161008"/>
              <a:ext cx="1479173" cy="57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7B88EE7-DC67-ED88-F780-B144585E33A5}"/>
              </a:ext>
            </a:extLst>
          </p:cNvPr>
          <p:cNvSpPr/>
          <p:nvPr/>
        </p:nvSpPr>
        <p:spPr>
          <a:xfrm>
            <a:off x="1654922" y="6398923"/>
            <a:ext cx="2137317" cy="459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kumimoji="0" lang="fr-FR" altLang="fr-FR" sz="1100" i="0" u="none" strike="noStrike" cap="none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Credits</a:t>
            </a:r>
            <a:r>
              <a:rPr kumimoji="0" lang="fr-FR" altLang="fr-FR" sz="110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: Viktor </a:t>
            </a:r>
            <a:r>
              <a:rPr kumimoji="0" lang="fr-FR" altLang="fr-FR" sz="1100" i="0" u="none" strike="noStrike" cap="none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Ketal</a:t>
            </a:r>
            <a:endParaRPr lang="fr-CH" sz="1100" kern="100" dirty="0">
              <a:solidFill>
                <a:schemeClr val="bg2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C1C836-B3BB-B7D9-98CD-A083B120BDEF}"/>
              </a:ext>
            </a:extLst>
          </p:cNvPr>
          <p:cNvSpPr/>
          <p:nvPr/>
        </p:nvSpPr>
        <p:spPr>
          <a:xfrm>
            <a:off x="2505494" y="704920"/>
            <a:ext cx="6353498" cy="3867080"/>
          </a:xfrm>
          <a:prstGeom prst="rect">
            <a:avLst/>
          </a:prstGeom>
          <a:solidFill>
            <a:srgbClr val="D49D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CH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A7D8F-2EB4-802E-F707-D250B6068181}"/>
              </a:ext>
            </a:extLst>
          </p:cNvPr>
          <p:cNvSpPr txBox="1"/>
          <p:nvPr/>
        </p:nvSpPr>
        <p:spPr>
          <a:xfrm>
            <a:off x="2648082" y="858786"/>
            <a:ext cx="592289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400"/>
              </a:spcAft>
              <a:buClr>
                <a:srgbClr val="D49D02"/>
              </a:buClr>
              <a:buSzPct val="120000"/>
            </a:pPr>
            <a:r>
              <a:rPr lang="en-US" sz="2800" b="1" dirty="0"/>
              <a:t>Summary</a:t>
            </a:r>
          </a:p>
          <a:p>
            <a:pPr marL="285750" indent="-285750" algn="just">
              <a:spcAft>
                <a:spcPts val="2400"/>
              </a:spcAft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Model generates storms that account for the joint return periods over different durations</a:t>
            </a:r>
          </a:p>
          <a:p>
            <a:pPr marL="285750" indent="-285750" algn="just">
              <a:spcAft>
                <a:spcPts val="2400"/>
              </a:spcAft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High variability in possible duration-frequency profiles</a:t>
            </a:r>
          </a:p>
          <a:p>
            <a:pPr marL="285750" indent="-285750" algn="just">
              <a:spcAft>
                <a:spcPts val="2400"/>
              </a:spcAft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Model highlights the overestimation of total precipitation volumes by the common design storm sampling methods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988533-3F47-09C0-1F87-4A92FB059C2A}"/>
              </a:ext>
            </a:extLst>
          </p:cNvPr>
          <p:cNvSpPr txBox="1"/>
          <p:nvPr/>
        </p:nvSpPr>
        <p:spPr>
          <a:xfrm>
            <a:off x="5526025" y="4958498"/>
            <a:ext cx="304495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Clr>
                <a:srgbClr val="D49D02"/>
              </a:buClr>
              <a:buSzPct val="120000"/>
            </a:pPr>
            <a:r>
              <a:rPr lang="en-US" sz="4600" b="1" dirty="0">
                <a:solidFill>
                  <a:schemeClr val="bg1"/>
                </a:solidFill>
                <a:latin typeface="Aptos Light" panose="020B0004020202020204" pitchFamily="34" charset="0"/>
              </a:rPr>
              <a:t>Thank you!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07640F-CCF0-DAC3-98D2-00803A85F185}"/>
              </a:ext>
            </a:extLst>
          </p:cNvPr>
          <p:cNvGrpSpPr/>
          <p:nvPr/>
        </p:nvGrpSpPr>
        <p:grpSpPr>
          <a:xfrm>
            <a:off x="5482469" y="6374804"/>
            <a:ext cx="3132061" cy="400110"/>
            <a:chOff x="72146" y="6369808"/>
            <a:chExt cx="3132061" cy="4001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3B9B5F-9909-9757-D5DF-7DB36077E8C7}"/>
                </a:ext>
              </a:extLst>
            </p:cNvPr>
            <p:cNvSpPr txBox="1"/>
            <p:nvPr/>
          </p:nvSpPr>
          <p:spPr>
            <a:xfrm>
              <a:off x="513145" y="6369808"/>
              <a:ext cx="26910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40000"/>
              </a:pPr>
              <a:r>
                <a:rPr lang="en-GB" sz="2000" b="1" dirty="0">
                  <a:solidFill>
                    <a:srgbClr val="D49D02"/>
                  </a:solidFill>
                </a:rPr>
                <a:t>tabea.cache@unil.ch</a:t>
              </a:r>
            </a:p>
          </p:txBody>
        </p:sp>
        <p:pic>
          <p:nvPicPr>
            <p:cNvPr id="21" name="Graphic 20" descr="Envelope with solid fill">
              <a:extLst>
                <a:ext uri="{FF2B5EF4-FFF2-40B4-BE49-F238E27FC236}">
                  <a16:creationId xmlns:a16="http://schemas.microsoft.com/office/drawing/2014/main" id="{7B404A4F-73D6-49AB-0528-6D021163B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2146" y="6374096"/>
              <a:ext cx="383898" cy="383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880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22792-3F93-804C-A665-7687A8904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9DF44E0D-A24F-1CC3-A9D8-4453083D32B2}"/>
              </a:ext>
            </a:extLst>
          </p:cNvPr>
          <p:cNvSpPr txBox="1">
            <a:spLocks/>
          </p:cNvSpPr>
          <p:nvPr/>
        </p:nvSpPr>
        <p:spPr>
          <a:xfrm>
            <a:off x="1496818" y="2253192"/>
            <a:ext cx="6196553" cy="895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Aptos Display" panose="02110004020202020204"/>
              </a:rPr>
              <a:t>Supplementary material</a:t>
            </a:r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1A57C-902D-5F73-8423-DF1B70F1A223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B9B19F-BD2F-A0B3-E9F1-E6D1004AD6C6}"/>
              </a:ext>
            </a:extLst>
          </p:cNvPr>
          <p:cNvSpPr txBox="1"/>
          <p:nvPr/>
        </p:nvSpPr>
        <p:spPr>
          <a:xfrm>
            <a:off x="9380" y="6520351"/>
            <a:ext cx="369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S0</a:t>
            </a:r>
          </a:p>
        </p:txBody>
      </p:sp>
    </p:spTree>
    <p:extLst>
      <p:ext uri="{BB962C8B-B14F-4D97-AF65-F5344CB8AC3E}">
        <p14:creationId xmlns:p14="http://schemas.microsoft.com/office/powerpoint/2010/main" val="1218987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00A69-2A53-60A4-239C-D4D5BC648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C48822D9-D90B-EDB6-FD28-D2A6F7FFC559}"/>
              </a:ext>
            </a:extLst>
          </p:cNvPr>
          <p:cNvSpPr txBox="1">
            <a:spLocks/>
          </p:cNvSpPr>
          <p:nvPr/>
        </p:nvSpPr>
        <p:spPr>
          <a:xfrm>
            <a:off x="600173" y="122551"/>
            <a:ext cx="6196553" cy="895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Aptos Display" panose="02110004020202020204"/>
              </a:rPr>
              <a:t>Marginal distributions</a:t>
            </a:r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63C7D1-8B05-E7C2-3F15-2672E7811017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5FC37F-B7CD-672A-B2D2-335BB078F575}"/>
              </a:ext>
            </a:extLst>
          </p:cNvPr>
          <p:cNvSpPr txBox="1"/>
          <p:nvPr/>
        </p:nvSpPr>
        <p:spPr>
          <a:xfrm>
            <a:off x="9380" y="6520351"/>
            <a:ext cx="369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S1</a:t>
            </a:r>
          </a:p>
        </p:txBody>
      </p:sp>
      <p:pic>
        <p:nvPicPr>
          <p:cNvPr id="5" name="Picture 4" descr="A graph of a window precipitation&#10;&#10;Description automatically generated">
            <a:extLst>
              <a:ext uri="{FF2B5EF4-FFF2-40B4-BE49-F238E27FC236}">
                <a16:creationId xmlns:a16="http://schemas.microsoft.com/office/drawing/2014/main" id="{C9AFB01E-12B6-CAFA-E292-BD21F022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87" y="2306211"/>
            <a:ext cx="4671296" cy="2102281"/>
          </a:xfrm>
          <a:prstGeom prst="rect">
            <a:avLst/>
          </a:prstGeom>
        </p:spPr>
      </p:pic>
      <p:pic>
        <p:nvPicPr>
          <p:cNvPr id="7" name="Picture 6" descr="A graph of a window precipitation&#10;&#10;Description automatically generated">
            <a:extLst>
              <a:ext uri="{FF2B5EF4-FFF2-40B4-BE49-F238E27FC236}">
                <a16:creationId xmlns:a16="http://schemas.microsoft.com/office/drawing/2014/main" id="{74569694-48B6-EB55-D78D-3C7FA4747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85" y="4556568"/>
            <a:ext cx="4671298" cy="2102282"/>
          </a:xfrm>
          <a:prstGeom prst="rect">
            <a:avLst/>
          </a:prstGeom>
        </p:spPr>
      </p:pic>
      <p:pic>
        <p:nvPicPr>
          <p:cNvPr id="10" name="Picture 9" descr="A graph of a window precipitation&#10;&#10;Description automatically generated">
            <a:extLst>
              <a:ext uri="{FF2B5EF4-FFF2-40B4-BE49-F238E27FC236}">
                <a16:creationId xmlns:a16="http://schemas.microsoft.com/office/drawing/2014/main" id="{B672B310-7D24-DCF7-7005-98B447817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26" y="55855"/>
            <a:ext cx="4671296" cy="2102281"/>
          </a:xfrm>
          <a:prstGeom prst="rect">
            <a:avLst/>
          </a:prstGeom>
        </p:spPr>
      </p:pic>
      <p:pic>
        <p:nvPicPr>
          <p:cNvPr id="12" name="Picture 11" descr="A graph of a window&#10;&#10;Description automatically generated with medium confidence">
            <a:extLst>
              <a:ext uri="{FF2B5EF4-FFF2-40B4-BE49-F238E27FC236}">
                <a16:creationId xmlns:a16="http://schemas.microsoft.com/office/drawing/2014/main" id="{04A9E037-B219-5955-E1A1-17A160201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24" y="2306211"/>
            <a:ext cx="4671298" cy="2102282"/>
          </a:xfrm>
          <a:prstGeom prst="rect">
            <a:avLst/>
          </a:prstGeom>
        </p:spPr>
      </p:pic>
      <p:pic>
        <p:nvPicPr>
          <p:cNvPr id="14" name="Picture 13" descr="A graph of a window&#10;&#10;Description automatically generated with medium confidence">
            <a:extLst>
              <a:ext uri="{FF2B5EF4-FFF2-40B4-BE49-F238E27FC236}">
                <a16:creationId xmlns:a16="http://schemas.microsoft.com/office/drawing/2014/main" id="{3A8C2073-FAC5-FDD9-4E67-CB7371A5C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24" y="4556568"/>
            <a:ext cx="4671298" cy="210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36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49FAA-849D-EAD9-DE75-6010AE2FB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DB71DAE2-A812-8DEE-7607-6F5A088A7F31}"/>
              </a:ext>
            </a:extLst>
          </p:cNvPr>
          <p:cNvSpPr txBox="1">
            <a:spLocks/>
          </p:cNvSpPr>
          <p:nvPr/>
        </p:nvSpPr>
        <p:spPr>
          <a:xfrm>
            <a:off x="600173" y="122551"/>
            <a:ext cx="6196553" cy="895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Aptos Display" panose="02110004020202020204"/>
              </a:rPr>
              <a:t>Euler Type II</a:t>
            </a:r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9CEE7A-E51B-5F32-DAED-12F1D42272FA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179080-26CF-75A1-BFD1-A7C3ADE287FA}"/>
              </a:ext>
            </a:extLst>
          </p:cNvPr>
          <p:cNvSpPr txBox="1"/>
          <p:nvPr/>
        </p:nvSpPr>
        <p:spPr>
          <a:xfrm>
            <a:off x="9380" y="6520351"/>
            <a:ext cx="369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S2</a:t>
            </a:r>
          </a:p>
        </p:txBody>
      </p:sp>
      <p:pic>
        <p:nvPicPr>
          <p:cNvPr id="6" name="Picture 5" descr="A graph of a graph showing a number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75484933-2840-FEF3-2F57-B55BE6FC9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86" y="1375790"/>
            <a:ext cx="8517427" cy="472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17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225FA-DE11-3564-5EF7-BEF2C3A23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393AEB7D-A2B7-62DF-CE01-B788499C7EA5}"/>
              </a:ext>
            </a:extLst>
          </p:cNvPr>
          <p:cNvSpPr txBox="1">
            <a:spLocks/>
          </p:cNvSpPr>
          <p:nvPr/>
        </p:nvSpPr>
        <p:spPr>
          <a:xfrm>
            <a:off x="600173" y="122551"/>
            <a:ext cx="6196553" cy="895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Aptos Display" panose="02110004020202020204"/>
              </a:rPr>
              <a:t>Model validation</a:t>
            </a:r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20337-B4F3-13BF-FD2E-C59D87B16AD2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E763AD-5DD1-2A6D-268F-903BE5BA80C6}"/>
              </a:ext>
            </a:extLst>
          </p:cNvPr>
          <p:cNvSpPr txBox="1"/>
          <p:nvPr/>
        </p:nvSpPr>
        <p:spPr>
          <a:xfrm>
            <a:off x="9380" y="6520351"/>
            <a:ext cx="369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S3</a:t>
            </a:r>
            <a:endParaRPr lang="fr-CH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close-up of several graphs&#10;&#10;Description automatically generated">
            <a:extLst>
              <a:ext uri="{FF2B5EF4-FFF2-40B4-BE49-F238E27FC236}">
                <a16:creationId xmlns:a16="http://schemas.microsoft.com/office/drawing/2014/main" id="{1F3598C1-812A-FBEC-20F1-911820913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86" y="1348033"/>
            <a:ext cx="7945428" cy="476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57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6518C-1260-83B7-EF55-187899842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6B4EDE00-9258-1250-9D75-31E7F3CD9F80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ESIGN</a:t>
            </a:r>
            <a:r>
              <a:rPr lang="en-GB" dirty="0">
                <a:latin typeface="Aptos Display" panose="02110004020202020204"/>
              </a:rPr>
              <a:t> S</a:t>
            </a:r>
            <a:r>
              <a:rPr lang="en-GB" sz="3600" dirty="0">
                <a:latin typeface="Aptos Display" panose="02110004020202020204"/>
              </a:rPr>
              <a:t>TORMS</a:t>
            </a:r>
            <a:endParaRPr lang="fr-FR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4F9179-A9D1-FCE4-55F8-C6F5E4BE55FD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1D622A-FA8C-39A0-867C-4413269658D4}"/>
              </a:ext>
            </a:extLst>
          </p:cNvPr>
          <p:cNvSpPr txBox="1"/>
          <p:nvPr/>
        </p:nvSpPr>
        <p:spPr>
          <a:xfrm>
            <a:off x="58357" y="6520352"/>
            <a:ext cx="2741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5" name="Picture 4" descr="A close-up of a diagram&#10;&#10;AI-generated content may be incorrect.">
            <a:extLst>
              <a:ext uri="{FF2B5EF4-FFF2-40B4-BE49-F238E27FC236}">
                <a16:creationId xmlns:a16="http://schemas.microsoft.com/office/drawing/2014/main" id="{347E8BD0-273E-8C9E-C2A4-FDB09348A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r="51696"/>
          <a:stretch/>
        </p:blipFill>
        <p:spPr>
          <a:xfrm>
            <a:off x="839243" y="1714436"/>
            <a:ext cx="3558390" cy="2642382"/>
          </a:xfrm>
          <a:prstGeom prst="rect">
            <a:avLst/>
          </a:prstGeom>
        </p:spPr>
      </p:pic>
      <p:pic>
        <p:nvPicPr>
          <p:cNvPr id="9" name="Picture 8" descr="A close-up of a line&#10;&#10;AI-generated content may be incorrect.">
            <a:extLst>
              <a:ext uri="{FF2B5EF4-FFF2-40B4-BE49-F238E27FC236}">
                <a16:creationId xmlns:a16="http://schemas.microsoft.com/office/drawing/2014/main" id="{4205852E-1E29-F710-3F10-A3B597B9C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9" t="4047" r="51299" b="236"/>
          <a:stretch/>
        </p:blipFill>
        <p:spPr>
          <a:xfrm>
            <a:off x="8053063" y="2514495"/>
            <a:ext cx="3558390" cy="2252277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36BA1D-7488-315D-1109-124F3333703C}"/>
              </a:ext>
            </a:extLst>
          </p:cNvPr>
          <p:cNvSpPr/>
          <p:nvPr/>
        </p:nvSpPr>
        <p:spPr>
          <a:xfrm rot="227139">
            <a:off x="1874527" y="4972225"/>
            <a:ext cx="2326322" cy="910956"/>
          </a:xfrm>
          <a:custGeom>
            <a:avLst/>
            <a:gdLst>
              <a:gd name="connsiteX0" fmla="*/ 633 w 2221319"/>
              <a:gd name="connsiteY0" fmla="*/ 0 h 535709"/>
              <a:gd name="connsiteX1" fmla="*/ 71885 w 2221319"/>
              <a:gd name="connsiteY1" fmla="*/ 296883 h 535709"/>
              <a:gd name="connsiteX2" fmla="*/ 451895 w 2221319"/>
              <a:gd name="connsiteY2" fmla="*/ 439387 h 535709"/>
              <a:gd name="connsiteX3" fmla="*/ 1223792 w 2221319"/>
              <a:gd name="connsiteY3" fmla="*/ 522515 h 535709"/>
              <a:gd name="connsiteX4" fmla="*/ 2221319 w 2221319"/>
              <a:gd name="connsiteY4" fmla="*/ 534390 h 53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1319" h="535709">
                <a:moveTo>
                  <a:pt x="633" y="0"/>
                </a:moveTo>
                <a:cubicBezTo>
                  <a:pt x="-1346" y="111826"/>
                  <a:pt x="-3325" y="223652"/>
                  <a:pt x="71885" y="296883"/>
                </a:cubicBezTo>
                <a:cubicBezTo>
                  <a:pt x="147095" y="370114"/>
                  <a:pt x="259911" y="401782"/>
                  <a:pt x="451895" y="439387"/>
                </a:cubicBezTo>
                <a:cubicBezTo>
                  <a:pt x="643880" y="476992"/>
                  <a:pt x="928888" y="506681"/>
                  <a:pt x="1223792" y="522515"/>
                </a:cubicBezTo>
                <a:cubicBezTo>
                  <a:pt x="1518696" y="538349"/>
                  <a:pt x="1870007" y="536369"/>
                  <a:pt x="2221319" y="534390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E9CA91-FA92-43DE-D0EB-A83DC7FC0EA6}"/>
              </a:ext>
            </a:extLst>
          </p:cNvPr>
          <p:cNvSpPr txBox="1"/>
          <p:nvPr/>
        </p:nvSpPr>
        <p:spPr>
          <a:xfrm>
            <a:off x="1695226" y="1068105"/>
            <a:ext cx="2952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Develop a </a:t>
            </a:r>
            <a:r>
              <a:rPr lang="en-GB" b="1" dirty="0"/>
              <a:t>design storm hyetograph</a:t>
            </a:r>
            <a:r>
              <a:rPr lang="en-GB" dirty="0"/>
              <a:t>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08B7BBD-2AB9-F4A5-26D2-940A585C3862}"/>
              </a:ext>
            </a:extLst>
          </p:cNvPr>
          <p:cNvSpPr/>
          <p:nvPr/>
        </p:nvSpPr>
        <p:spPr>
          <a:xfrm>
            <a:off x="1108311" y="1165266"/>
            <a:ext cx="471142" cy="431901"/>
          </a:xfrm>
          <a:prstGeom prst="ellipse">
            <a:avLst/>
          </a:prstGeom>
          <a:solidFill>
            <a:srgbClr val="D7A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D0CF8C-5CC5-10E1-91B7-BEDCA8AACE99}"/>
              </a:ext>
            </a:extLst>
          </p:cNvPr>
          <p:cNvSpPr txBox="1"/>
          <p:nvPr/>
        </p:nvSpPr>
        <p:spPr>
          <a:xfrm>
            <a:off x="5348924" y="4187307"/>
            <a:ext cx="317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Route through a hydrodynamic </a:t>
            </a:r>
            <a:r>
              <a:rPr lang="en-GB" b="1" dirty="0"/>
              <a:t>model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A0F7D2E-9953-AAC2-993E-4E4C78866EFC}"/>
              </a:ext>
            </a:extLst>
          </p:cNvPr>
          <p:cNvSpPr/>
          <p:nvPr/>
        </p:nvSpPr>
        <p:spPr>
          <a:xfrm>
            <a:off x="4752009" y="4294521"/>
            <a:ext cx="471142" cy="431901"/>
          </a:xfrm>
          <a:prstGeom prst="ellipse">
            <a:avLst/>
          </a:prstGeom>
          <a:solidFill>
            <a:srgbClr val="D7A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8E0DF4E-4051-26FC-D949-CAF5644E254A}"/>
              </a:ext>
            </a:extLst>
          </p:cNvPr>
          <p:cNvSpPr/>
          <p:nvPr/>
        </p:nvSpPr>
        <p:spPr>
          <a:xfrm rot="21329739">
            <a:off x="8062221" y="5118503"/>
            <a:ext cx="1465746" cy="950386"/>
          </a:xfrm>
          <a:custGeom>
            <a:avLst/>
            <a:gdLst>
              <a:gd name="connsiteX0" fmla="*/ 0 w 1484416"/>
              <a:gd name="connsiteY0" fmla="*/ 1151907 h 1223446"/>
              <a:gd name="connsiteX1" fmla="*/ 629392 w 1484416"/>
              <a:gd name="connsiteY1" fmla="*/ 1223159 h 1223446"/>
              <a:gd name="connsiteX2" fmla="*/ 1045029 w 1484416"/>
              <a:gd name="connsiteY2" fmla="*/ 1128156 h 1223446"/>
              <a:gd name="connsiteX3" fmla="*/ 1330036 w 1484416"/>
              <a:gd name="connsiteY3" fmla="*/ 807523 h 1223446"/>
              <a:gd name="connsiteX4" fmla="*/ 1448790 w 1484416"/>
              <a:gd name="connsiteY4" fmla="*/ 356260 h 1223446"/>
              <a:gd name="connsiteX5" fmla="*/ 1484416 w 1484416"/>
              <a:gd name="connsiteY5" fmla="*/ 0 h 122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416" h="1223446">
                <a:moveTo>
                  <a:pt x="0" y="1151907"/>
                </a:moveTo>
                <a:cubicBezTo>
                  <a:pt x="227610" y="1189512"/>
                  <a:pt x="455221" y="1227117"/>
                  <a:pt x="629392" y="1223159"/>
                </a:cubicBezTo>
                <a:cubicBezTo>
                  <a:pt x="803563" y="1219201"/>
                  <a:pt x="928255" y="1197429"/>
                  <a:pt x="1045029" y="1128156"/>
                </a:cubicBezTo>
                <a:cubicBezTo>
                  <a:pt x="1161803" y="1058883"/>
                  <a:pt x="1262743" y="936172"/>
                  <a:pt x="1330036" y="807523"/>
                </a:cubicBezTo>
                <a:cubicBezTo>
                  <a:pt x="1397329" y="678874"/>
                  <a:pt x="1423060" y="490847"/>
                  <a:pt x="1448790" y="356260"/>
                </a:cubicBezTo>
                <a:cubicBezTo>
                  <a:pt x="1474520" y="221673"/>
                  <a:pt x="1479468" y="110836"/>
                  <a:pt x="1484416" y="0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19CB46-1FA2-C49F-B1DE-9E042054E1E4}"/>
              </a:ext>
            </a:extLst>
          </p:cNvPr>
          <p:cNvSpPr txBox="1"/>
          <p:nvPr/>
        </p:nvSpPr>
        <p:spPr>
          <a:xfrm>
            <a:off x="8433095" y="1966058"/>
            <a:ext cx="3172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Estimate and manage </a:t>
            </a:r>
            <a:r>
              <a:rPr lang="en-GB" b="1" dirty="0"/>
              <a:t>runoff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5B03E3E-AB22-F1C4-5C8C-A3BCB43E9A9F}"/>
              </a:ext>
            </a:extLst>
          </p:cNvPr>
          <p:cNvSpPr/>
          <p:nvPr/>
        </p:nvSpPr>
        <p:spPr>
          <a:xfrm>
            <a:off x="7821506" y="1934774"/>
            <a:ext cx="471142" cy="431901"/>
          </a:xfrm>
          <a:prstGeom prst="ellipse">
            <a:avLst/>
          </a:prstGeom>
          <a:solidFill>
            <a:srgbClr val="D7A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770ADE-294E-3C1C-D0C1-74DBD190F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7058" r="2114"/>
          <a:stretch/>
        </p:blipFill>
        <p:spPr>
          <a:xfrm>
            <a:off x="5169432" y="4896422"/>
            <a:ext cx="2191881" cy="18944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D4E051-834A-CB1C-0240-C03A8243283C}"/>
              </a:ext>
            </a:extLst>
          </p:cNvPr>
          <p:cNvCxnSpPr/>
          <p:nvPr/>
        </p:nvCxnSpPr>
        <p:spPr>
          <a:xfrm>
            <a:off x="8433095" y="3002280"/>
            <a:ext cx="2989285" cy="0"/>
          </a:xfrm>
          <a:prstGeom prst="line">
            <a:avLst/>
          </a:prstGeom>
          <a:ln w="190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8EA89C4-DAD8-99F3-43B9-9DD880EC3D41}"/>
              </a:ext>
            </a:extLst>
          </p:cNvPr>
          <p:cNvSpPr txBox="1"/>
          <p:nvPr/>
        </p:nvSpPr>
        <p:spPr>
          <a:xfrm>
            <a:off x="10294620" y="2742711"/>
            <a:ext cx="1577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C00000"/>
                </a:solidFill>
              </a:rPr>
              <a:t>Flood warning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BAB5EA-7E91-DE43-A3ED-0E80387E8FB6}"/>
              </a:ext>
            </a:extLst>
          </p:cNvPr>
          <p:cNvGrpSpPr/>
          <p:nvPr/>
        </p:nvGrpSpPr>
        <p:grpSpPr>
          <a:xfrm>
            <a:off x="8319393" y="4420846"/>
            <a:ext cx="3643517" cy="262151"/>
            <a:chOff x="8319393" y="4420846"/>
            <a:chExt cx="3643517" cy="26215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3EE006-DAE1-23F8-0A64-FC3A4157F906}"/>
                </a:ext>
              </a:extLst>
            </p:cNvPr>
            <p:cNvSpPr/>
            <p:nvPr/>
          </p:nvSpPr>
          <p:spPr>
            <a:xfrm>
              <a:off x="8404520" y="4478890"/>
              <a:ext cx="3558390" cy="1623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324139-D97F-3C8B-7ED9-096BE8431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19393" y="4420846"/>
              <a:ext cx="3286029" cy="262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7653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32B10-0A5F-7BF9-DCC4-F32BCD5B9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BB3209D8-9EBE-12D5-08D8-37FB805ADB72}"/>
              </a:ext>
            </a:extLst>
          </p:cNvPr>
          <p:cNvSpPr txBox="1">
            <a:spLocks/>
          </p:cNvSpPr>
          <p:nvPr/>
        </p:nvSpPr>
        <p:spPr>
          <a:xfrm>
            <a:off x="600173" y="122551"/>
            <a:ext cx="11197086" cy="1564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D49D02"/>
              </a:buClr>
              <a:buSzPct val="120000"/>
            </a:pPr>
            <a:r>
              <a:rPr lang="en-US" sz="3600" dirty="0"/>
              <a:t>Relative difference of the total storm volume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97BFC1-A4A3-6910-446A-7686D18B5588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E83798-6AB5-0BDD-8969-444F378547DF}"/>
              </a:ext>
            </a:extLst>
          </p:cNvPr>
          <p:cNvSpPr txBox="1"/>
          <p:nvPr/>
        </p:nvSpPr>
        <p:spPr>
          <a:xfrm>
            <a:off x="9380" y="6520351"/>
            <a:ext cx="3693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0C281-5660-3E19-B8F7-FD3221EE3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351" y="2249376"/>
            <a:ext cx="9317297" cy="317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05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84941-84CA-FAC8-5697-92D14459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image of a couple of letters&#10;&#10;AI-generated content may be incorrect.">
            <a:extLst>
              <a:ext uri="{FF2B5EF4-FFF2-40B4-BE49-F238E27FC236}">
                <a16:creationId xmlns:a16="http://schemas.microsoft.com/office/drawing/2014/main" id="{6BC4306C-59F5-74A8-9B37-33FEB6002C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1" r="8834"/>
          <a:stretch/>
        </p:blipFill>
        <p:spPr>
          <a:xfrm>
            <a:off x="6548696" y="157676"/>
            <a:ext cx="4423886" cy="313842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D4A95C6-966D-3717-22E4-1824179745EB}"/>
              </a:ext>
            </a:extLst>
          </p:cNvPr>
          <p:cNvGrpSpPr/>
          <p:nvPr/>
        </p:nvGrpSpPr>
        <p:grpSpPr>
          <a:xfrm>
            <a:off x="10868025" y="461162"/>
            <a:ext cx="646331" cy="1346469"/>
            <a:chOff x="10868025" y="3826530"/>
            <a:chExt cx="646331" cy="134646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2EA7ABE-48F9-6E7E-7991-8B75AA445222}"/>
                </a:ext>
              </a:extLst>
            </p:cNvPr>
            <p:cNvSpPr txBox="1"/>
            <p:nvPr/>
          </p:nvSpPr>
          <p:spPr>
            <a:xfrm>
              <a:off x="10977027" y="4834445"/>
              <a:ext cx="428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CCCCCC"/>
                  </a:solidFill>
                </a:rPr>
                <a:t>5 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650DF6E-574C-E5F6-CABE-F02537D0613C}"/>
                </a:ext>
              </a:extLst>
            </p:cNvPr>
            <p:cNvSpPr txBox="1"/>
            <p:nvPr/>
          </p:nvSpPr>
          <p:spPr>
            <a:xfrm>
              <a:off x="10922525" y="4602203"/>
              <a:ext cx="537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999999"/>
                  </a:solidFill>
                </a:rPr>
                <a:t>10 y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0E71CEE-A8C6-A772-6849-6B2BFEA507D4}"/>
                </a:ext>
              </a:extLst>
            </p:cNvPr>
            <p:cNvSpPr txBox="1"/>
            <p:nvPr/>
          </p:nvSpPr>
          <p:spPr>
            <a:xfrm>
              <a:off x="10926970" y="4349943"/>
              <a:ext cx="537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666666"/>
                  </a:solidFill>
                </a:rPr>
                <a:t>20 y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6A46A44-17AC-B3C6-620C-48648BE211CB}"/>
                </a:ext>
              </a:extLst>
            </p:cNvPr>
            <p:cNvSpPr txBox="1"/>
            <p:nvPr/>
          </p:nvSpPr>
          <p:spPr>
            <a:xfrm>
              <a:off x="10922526" y="4090845"/>
              <a:ext cx="537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2D2D2D"/>
                  </a:solidFill>
                </a:rPr>
                <a:t>50 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F7D7617-5238-9B3C-611B-AC89EB96EE8B}"/>
                </a:ext>
              </a:extLst>
            </p:cNvPr>
            <p:cNvSpPr txBox="1"/>
            <p:nvPr/>
          </p:nvSpPr>
          <p:spPr>
            <a:xfrm>
              <a:off x="10868025" y="3826530"/>
              <a:ext cx="646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000000"/>
                  </a:solidFill>
                </a:rPr>
                <a:t>100 y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9137971A-77F6-1294-539E-CA639BCE3A4E}"/>
              </a:ext>
            </a:extLst>
          </p:cNvPr>
          <p:cNvSpPr/>
          <p:nvPr/>
        </p:nvSpPr>
        <p:spPr>
          <a:xfrm>
            <a:off x="6999606" y="460507"/>
            <a:ext cx="2169794" cy="69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BD7200F9-10A8-3B58-9BCD-CEC54AA30663}"/>
              </a:ext>
            </a:extLst>
          </p:cNvPr>
          <p:cNvSpPr txBox="1">
            <a:spLocks/>
          </p:cNvSpPr>
          <p:nvPr/>
        </p:nvSpPr>
        <p:spPr>
          <a:xfrm>
            <a:off x="609600" y="1537016"/>
            <a:ext cx="4457700" cy="149449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40000"/>
              <a:buNone/>
            </a:pPr>
            <a:r>
              <a:rPr lang="en-US" sz="2000" b="1" dirty="0">
                <a:solidFill>
                  <a:srgbClr val="D49D02"/>
                </a:solidFill>
              </a:rPr>
              <a:t>Design storm</a:t>
            </a:r>
          </a:p>
          <a:p>
            <a:pPr marL="0" indent="0" algn="just">
              <a:buSzPct val="40000"/>
              <a:buNone/>
            </a:pPr>
            <a:r>
              <a:rPr lang="en-US" sz="2000" dirty="0"/>
              <a:t>Synthetic rainfall event which intensity over a duration is expected to occur with a certain return interval </a:t>
            </a: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B8AC0F5A-4866-4EC0-0817-0FB8372C60CA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ESIGN</a:t>
            </a:r>
            <a:r>
              <a:rPr lang="en-GB" dirty="0">
                <a:latin typeface="Aptos Display" panose="02110004020202020204"/>
              </a:rPr>
              <a:t> S</a:t>
            </a:r>
            <a:r>
              <a:rPr lang="en-GB" sz="3600" dirty="0">
                <a:latin typeface="Aptos Display" panose="02110004020202020204"/>
              </a:rPr>
              <a:t>TORMS</a:t>
            </a:r>
            <a:endParaRPr lang="fr-FR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F70DFC-D62E-431D-C003-DD2C24F33FC4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1761C9-8CD8-72D3-4678-004B3738CD68}"/>
              </a:ext>
            </a:extLst>
          </p:cNvPr>
          <p:cNvSpPr txBox="1"/>
          <p:nvPr/>
        </p:nvSpPr>
        <p:spPr>
          <a:xfrm>
            <a:off x="58357" y="6520352"/>
            <a:ext cx="2741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endParaRPr lang="fr-CH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 descr="A close-up of a diagram&#10;&#10;Description automatically generated">
            <a:extLst>
              <a:ext uri="{FF2B5EF4-FFF2-40B4-BE49-F238E27FC236}">
                <a16:creationId xmlns:a16="http://schemas.microsoft.com/office/drawing/2014/main" id="{98C00459-B7D9-0E9E-9F59-974FD53E7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50000"/>
          <a:stretch/>
        </p:blipFill>
        <p:spPr>
          <a:xfrm>
            <a:off x="6565508" y="3580472"/>
            <a:ext cx="4749800" cy="313172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DACFEFC-A76E-B13E-1D90-C9F6CA9F15D9}"/>
              </a:ext>
            </a:extLst>
          </p:cNvPr>
          <p:cNvSpPr txBox="1"/>
          <p:nvPr/>
        </p:nvSpPr>
        <p:spPr>
          <a:xfrm>
            <a:off x="609600" y="3150298"/>
            <a:ext cx="4457700" cy="9712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D49D02"/>
              </a:buClr>
              <a:buSzPct val="120000"/>
            </a:pPr>
            <a:r>
              <a:rPr lang="en-US" sz="2000" b="1" dirty="0">
                <a:solidFill>
                  <a:srgbClr val="D49D02"/>
                </a:solidFill>
              </a:rPr>
              <a:t>Sampling methods</a:t>
            </a:r>
          </a:p>
          <a:p>
            <a:pPr marL="342900" indent="-34290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b="1" dirty="0"/>
              <a:t>Entire IDF curve 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D5E2A-2614-AB98-09C6-6F2195A357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8331"/>
          <a:stretch/>
        </p:blipFill>
        <p:spPr>
          <a:xfrm>
            <a:off x="7452933" y="102788"/>
            <a:ext cx="2615411" cy="26388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CFBDD3E-9A42-3B9A-925B-A482A9CCFF41}"/>
              </a:ext>
            </a:extLst>
          </p:cNvPr>
          <p:cNvGrpSpPr/>
          <p:nvPr/>
        </p:nvGrpSpPr>
        <p:grpSpPr>
          <a:xfrm>
            <a:off x="6108700" y="161757"/>
            <a:ext cx="5599391" cy="3131728"/>
            <a:chOff x="6108700" y="3527125"/>
            <a:chExt cx="5599391" cy="31317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9750071-FD44-5ABC-7599-088357651439}"/>
                </a:ext>
              </a:extLst>
            </p:cNvPr>
            <p:cNvGrpSpPr/>
            <p:nvPr/>
          </p:nvGrpSpPr>
          <p:grpSpPr>
            <a:xfrm>
              <a:off x="6108700" y="3527125"/>
              <a:ext cx="5599391" cy="3131728"/>
              <a:chOff x="6108700" y="3527125"/>
              <a:chExt cx="5599391" cy="3131728"/>
            </a:xfrm>
          </p:grpSpPr>
          <p:pic>
            <p:nvPicPr>
              <p:cNvPr id="22" name="Picture 21" descr="A close-up of a diagram&#10;&#10;Description automatically generated">
                <a:extLst>
                  <a:ext uri="{FF2B5EF4-FFF2-40B4-BE49-F238E27FC236}">
                    <a16:creationId xmlns:a16="http://schemas.microsoft.com/office/drawing/2014/main" id="{1A8C8B31-4B30-3B67-4499-DE1371D42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r="2592"/>
              <a:stretch/>
            </p:blipFill>
            <p:spPr>
              <a:xfrm>
                <a:off x="6108700" y="3527125"/>
                <a:ext cx="5599391" cy="3131728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B870CAF-EFBF-2AB4-6015-F61D4C4F1054}"/>
                  </a:ext>
                </a:extLst>
              </p:cNvPr>
              <p:cNvGrpSpPr/>
              <p:nvPr/>
            </p:nvGrpSpPr>
            <p:grpSpPr>
              <a:xfrm>
                <a:off x="10868025" y="3826530"/>
                <a:ext cx="646331" cy="1346469"/>
                <a:chOff x="10868025" y="3826530"/>
                <a:chExt cx="646331" cy="1346469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EFC7122-2839-887F-E695-29B64355A036}"/>
                    </a:ext>
                  </a:extLst>
                </p:cNvPr>
                <p:cNvSpPr txBox="1"/>
                <p:nvPr/>
              </p:nvSpPr>
              <p:spPr>
                <a:xfrm>
                  <a:off x="10977027" y="4834445"/>
                  <a:ext cx="42832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CCCCCC"/>
                      </a:solidFill>
                    </a:rPr>
                    <a:t>5 y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BA48E74-4936-9A18-5D3D-C9E8CEA6F922}"/>
                    </a:ext>
                  </a:extLst>
                </p:cNvPr>
                <p:cNvSpPr txBox="1"/>
                <p:nvPr/>
              </p:nvSpPr>
              <p:spPr>
                <a:xfrm>
                  <a:off x="10922525" y="4602203"/>
                  <a:ext cx="53732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999999"/>
                      </a:solidFill>
                    </a:rPr>
                    <a:t>10 y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91B73A7-2879-25F5-6C4D-3321B311E1F2}"/>
                    </a:ext>
                  </a:extLst>
                </p:cNvPr>
                <p:cNvSpPr txBox="1"/>
                <p:nvPr/>
              </p:nvSpPr>
              <p:spPr>
                <a:xfrm>
                  <a:off x="10926970" y="4349943"/>
                  <a:ext cx="53732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666666"/>
                      </a:solidFill>
                    </a:rPr>
                    <a:t>20 y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3C5DF7-6C3D-6CF5-6C0A-FA4C47558FB7}"/>
                    </a:ext>
                  </a:extLst>
                </p:cNvPr>
                <p:cNvSpPr txBox="1"/>
                <p:nvPr/>
              </p:nvSpPr>
              <p:spPr>
                <a:xfrm>
                  <a:off x="10922526" y="4090845"/>
                  <a:ext cx="53732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2D2D2D"/>
                      </a:solidFill>
                    </a:rPr>
                    <a:t>50 y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C2A7640-98F7-E6B6-84C5-7E1842DCD48B}"/>
                    </a:ext>
                  </a:extLst>
                </p:cNvPr>
                <p:cNvSpPr txBox="1"/>
                <p:nvPr/>
              </p:nvSpPr>
              <p:spPr>
                <a:xfrm>
                  <a:off x="10868025" y="3826530"/>
                  <a:ext cx="6463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000000"/>
                      </a:solidFill>
                    </a:rPr>
                    <a:t>100 y</a:t>
                  </a:r>
                </a:p>
              </p:txBody>
            </p:sp>
          </p:grp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B5DBA3-9A22-6E1E-A3AE-F516A9CD8305}"/>
                </a:ext>
              </a:extLst>
            </p:cNvPr>
            <p:cNvSpPr/>
            <p:nvPr/>
          </p:nvSpPr>
          <p:spPr>
            <a:xfrm>
              <a:off x="6999606" y="3825875"/>
              <a:ext cx="2169794" cy="698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2758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F38C7-A7C6-D501-040D-1B6843B10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graph&#10;&#10;AI-generated content may be incorrect.">
            <a:extLst>
              <a:ext uri="{FF2B5EF4-FFF2-40B4-BE49-F238E27FC236}">
                <a16:creationId xmlns:a16="http://schemas.microsoft.com/office/drawing/2014/main" id="{054A3E9C-DDA2-1E01-3638-B7D335C307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8" r="51563"/>
          <a:stretch/>
        </p:blipFill>
        <p:spPr>
          <a:xfrm>
            <a:off x="6417637" y="3544735"/>
            <a:ext cx="4749801" cy="31825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0FFB406-A30B-9FBE-670E-5CEA33DDC966}"/>
              </a:ext>
            </a:extLst>
          </p:cNvPr>
          <p:cNvGrpSpPr/>
          <p:nvPr/>
        </p:nvGrpSpPr>
        <p:grpSpPr>
          <a:xfrm>
            <a:off x="6108700" y="161757"/>
            <a:ext cx="5905500" cy="3131728"/>
            <a:chOff x="6108700" y="3527125"/>
            <a:chExt cx="5905500" cy="31317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A80239E-D512-4A33-A2AF-B6AE0AEA0B9D}"/>
                </a:ext>
              </a:extLst>
            </p:cNvPr>
            <p:cNvGrpSpPr/>
            <p:nvPr/>
          </p:nvGrpSpPr>
          <p:grpSpPr>
            <a:xfrm>
              <a:off x="6108700" y="3527125"/>
              <a:ext cx="5905500" cy="3131728"/>
              <a:chOff x="6108700" y="3527125"/>
              <a:chExt cx="5905500" cy="3131728"/>
            </a:xfrm>
          </p:grpSpPr>
          <p:pic>
            <p:nvPicPr>
              <p:cNvPr id="20" name="Picture 19" descr="A close-up of a diagram&#10;&#10;Description automatically generated">
                <a:extLst>
                  <a:ext uri="{FF2B5EF4-FFF2-40B4-BE49-F238E27FC236}">
                    <a16:creationId xmlns:a16="http://schemas.microsoft.com/office/drawing/2014/main" id="{728095AD-52DC-C6D8-B875-1ACE70637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/>
              <a:stretch/>
            </p:blipFill>
            <p:spPr>
              <a:xfrm>
                <a:off x="6108700" y="3527125"/>
                <a:ext cx="5905500" cy="3131728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CEBDBC1-D9EC-3482-6822-D11B55CC743F}"/>
                  </a:ext>
                </a:extLst>
              </p:cNvPr>
              <p:cNvGrpSpPr/>
              <p:nvPr/>
            </p:nvGrpSpPr>
            <p:grpSpPr>
              <a:xfrm>
                <a:off x="10868025" y="3826530"/>
                <a:ext cx="646331" cy="1346469"/>
                <a:chOff x="10868025" y="3826530"/>
                <a:chExt cx="646331" cy="1346469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7DF1E60-D80B-DC1D-2AD3-D36F263F0012}"/>
                    </a:ext>
                  </a:extLst>
                </p:cNvPr>
                <p:cNvSpPr txBox="1"/>
                <p:nvPr/>
              </p:nvSpPr>
              <p:spPr>
                <a:xfrm>
                  <a:off x="10977027" y="4834445"/>
                  <a:ext cx="42832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CCCCCC"/>
                      </a:solidFill>
                    </a:rPr>
                    <a:t>5 y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F4AEDA7-D84A-2650-CD33-ACF9C9E21EEE}"/>
                    </a:ext>
                  </a:extLst>
                </p:cNvPr>
                <p:cNvSpPr txBox="1"/>
                <p:nvPr/>
              </p:nvSpPr>
              <p:spPr>
                <a:xfrm>
                  <a:off x="10922525" y="4602203"/>
                  <a:ext cx="53732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999999"/>
                      </a:solidFill>
                    </a:rPr>
                    <a:t>10 y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5B12D6D-035D-8F2A-C695-C63D1419A035}"/>
                    </a:ext>
                  </a:extLst>
                </p:cNvPr>
                <p:cNvSpPr txBox="1"/>
                <p:nvPr/>
              </p:nvSpPr>
              <p:spPr>
                <a:xfrm>
                  <a:off x="10926970" y="4349943"/>
                  <a:ext cx="53732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666666"/>
                      </a:solidFill>
                    </a:rPr>
                    <a:t>20 y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0ACC927-25E1-26F3-8D90-6660F2B20FFF}"/>
                    </a:ext>
                  </a:extLst>
                </p:cNvPr>
                <p:cNvSpPr txBox="1"/>
                <p:nvPr/>
              </p:nvSpPr>
              <p:spPr>
                <a:xfrm>
                  <a:off x="10922526" y="4090845"/>
                  <a:ext cx="53732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2D2D2D"/>
                      </a:solidFill>
                    </a:rPr>
                    <a:t>50 y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C9758B9-A325-EBD4-1F9B-2EE138438481}"/>
                    </a:ext>
                  </a:extLst>
                </p:cNvPr>
                <p:cNvSpPr txBox="1"/>
                <p:nvPr/>
              </p:nvSpPr>
              <p:spPr>
                <a:xfrm>
                  <a:off x="10868025" y="3826530"/>
                  <a:ext cx="6463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000000"/>
                      </a:solidFill>
                    </a:rPr>
                    <a:t>100 y</a:t>
                  </a:r>
                </a:p>
              </p:txBody>
            </p:sp>
          </p:grp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803BA8E-D5E9-DD44-5366-410C2131EDBE}"/>
                </a:ext>
              </a:extLst>
            </p:cNvPr>
            <p:cNvSpPr/>
            <p:nvPr/>
          </p:nvSpPr>
          <p:spPr>
            <a:xfrm>
              <a:off x="6999606" y="3825875"/>
              <a:ext cx="2169794" cy="698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9F27EC94-9A04-B6AE-B9E4-F756B5F50861}"/>
              </a:ext>
            </a:extLst>
          </p:cNvPr>
          <p:cNvSpPr txBox="1">
            <a:spLocks/>
          </p:cNvSpPr>
          <p:nvPr/>
        </p:nvSpPr>
        <p:spPr>
          <a:xfrm>
            <a:off x="609600" y="1537016"/>
            <a:ext cx="4457700" cy="149449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40000"/>
              <a:buNone/>
            </a:pPr>
            <a:r>
              <a:rPr lang="en-US" sz="2000" b="1" dirty="0">
                <a:solidFill>
                  <a:srgbClr val="D49D02"/>
                </a:solidFill>
              </a:rPr>
              <a:t>Design storm</a:t>
            </a:r>
          </a:p>
          <a:p>
            <a:pPr marL="0" indent="0" algn="just">
              <a:buSzPct val="40000"/>
              <a:buNone/>
            </a:pPr>
            <a:r>
              <a:rPr lang="en-US" sz="2000" dirty="0"/>
              <a:t>Synthetic rainfall event which intensity over a duration is expected to occur with a certain return interval 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A773932C-8840-E420-86AB-8D8D2FB3BD72}"/>
              </a:ext>
            </a:extLst>
          </p:cNvPr>
          <p:cNvSpPr/>
          <p:nvPr/>
        </p:nvSpPr>
        <p:spPr>
          <a:xfrm>
            <a:off x="6973014" y="1920453"/>
            <a:ext cx="161901" cy="121920"/>
          </a:xfrm>
          <a:prstGeom prst="triangle">
            <a:avLst/>
          </a:prstGeom>
          <a:solidFill>
            <a:srgbClr val="D7A311"/>
          </a:solidFill>
          <a:ln w="38100">
            <a:solidFill>
              <a:srgbClr val="D49D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4F9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0CA730-5A67-5C26-36C5-A90FE5E9002A}"/>
              </a:ext>
            </a:extLst>
          </p:cNvPr>
          <p:cNvSpPr/>
          <p:nvPr/>
        </p:nvSpPr>
        <p:spPr>
          <a:xfrm>
            <a:off x="8237397" y="3849682"/>
            <a:ext cx="114303" cy="2438400"/>
          </a:xfrm>
          <a:prstGeom prst="rect">
            <a:avLst/>
          </a:prstGeom>
          <a:noFill/>
          <a:ln>
            <a:solidFill>
              <a:srgbClr val="D49D0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itre 2">
            <a:extLst>
              <a:ext uri="{FF2B5EF4-FFF2-40B4-BE49-F238E27FC236}">
                <a16:creationId xmlns:a16="http://schemas.microsoft.com/office/drawing/2014/main" id="{E27BCAEF-D165-D107-CE90-5517C5E1A502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ESIGN</a:t>
            </a:r>
            <a:r>
              <a:rPr lang="en-GB" dirty="0">
                <a:latin typeface="Aptos Display" panose="02110004020202020204"/>
              </a:rPr>
              <a:t> S</a:t>
            </a:r>
            <a:r>
              <a:rPr lang="en-GB" sz="3600" dirty="0">
                <a:latin typeface="Aptos Display" panose="02110004020202020204"/>
              </a:rPr>
              <a:t>TORMS</a:t>
            </a:r>
            <a:endParaRPr lang="fr-F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A12AA3-CDED-00E3-023E-ADC867D6F80A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CB7CAC4-4605-2881-225E-3065CF02F203}"/>
              </a:ext>
            </a:extLst>
          </p:cNvPr>
          <p:cNvSpPr txBox="1"/>
          <p:nvPr/>
        </p:nvSpPr>
        <p:spPr>
          <a:xfrm>
            <a:off x="58357" y="6520352"/>
            <a:ext cx="2741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4E6BFC0-A45C-1472-6D29-1FE0D890F94F}"/>
              </a:ext>
            </a:extLst>
          </p:cNvPr>
          <p:cNvSpPr txBox="1"/>
          <p:nvPr/>
        </p:nvSpPr>
        <p:spPr>
          <a:xfrm>
            <a:off x="609600" y="3150298"/>
            <a:ext cx="4457700" cy="9712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D49D02"/>
              </a:buClr>
              <a:buSzPct val="120000"/>
            </a:pPr>
            <a:r>
              <a:rPr lang="en-US" sz="2000" b="1" dirty="0">
                <a:solidFill>
                  <a:srgbClr val="D49D02"/>
                </a:solidFill>
              </a:rPr>
              <a:t>Sampling methods</a:t>
            </a:r>
          </a:p>
          <a:p>
            <a:pPr marL="342900" indent="-34290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b="1" dirty="0"/>
              <a:t>Entire IDF curve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3295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7CAF1-FC0C-FEAF-E690-A7D0B38CF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aph&#10;&#10;AI-generated content may be incorrect.">
            <a:extLst>
              <a:ext uri="{FF2B5EF4-FFF2-40B4-BE49-F238E27FC236}">
                <a16:creationId xmlns:a16="http://schemas.microsoft.com/office/drawing/2014/main" id="{B91674AE-3D27-9910-6028-6D1911F3A5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8" r="51563"/>
          <a:stretch/>
        </p:blipFill>
        <p:spPr>
          <a:xfrm>
            <a:off x="6417637" y="3544735"/>
            <a:ext cx="4749801" cy="31825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5EDEA0D-238E-E147-F1CB-27B74573F6C0}"/>
              </a:ext>
            </a:extLst>
          </p:cNvPr>
          <p:cNvGrpSpPr/>
          <p:nvPr/>
        </p:nvGrpSpPr>
        <p:grpSpPr>
          <a:xfrm>
            <a:off x="6108700" y="161757"/>
            <a:ext cx="5599391" cy="3131728"/>
            <a:chOff x="6108700" y="3527125"/>
            <a:chExt cx="5599391" cy="313172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59B6C13-E993-D1C5-F87C-1173D8004B7F}"/>
                </a:ext>
              </a:extLst>
            </p:cNvPr>
            <p:cNvGrpSpPr/>
            <p:nvPr/>
          </p:nvGrpSpPr>
          <p:grpSpPr>
            <a:xfrm>
              <a:off x="6108700" y="3527125"/>
              <a:ext cx="5599391" cy="3131728"/>
              <a:chOff x="6108700" y="3527125"/>
              <a:chExt cx="5599391" cy="3131728"/>
            </a:xfrm>
          </p:grpSpPr>
          <p:pic>
            <p:nvPicPr>
              <p:cNvPr id="15" name="Picture 14" descr="A close-up of a diagram&#10;&#10;Description automatically generated">
                <a:extLst>
                  <a:ext uri="{FF2B5EF4-FFF2-40B4-BE49-F238E27FC236}">
                    <a16:creationId xmlns:a16="http://schemas.microsoft.com/office/drawing/2014/main" id="{D9744C30-C7EC-5254-5463-EF21FB31CF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r="2592"/>
              <a:stretch/>
            </p:blipFill>
            <p:spPr>
              <a:xfrm>
                <a:off x="6108700" y="3527125"/>
                <a:ext cx="5599391" cy="3131728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FBB5E8A-0A58-2136-81AC-AD0626956327}"/>
                  </a:ext>
                </a:extLst>
              </p:cNvPr>
              <p:cNvGrpSpPr/>
              <p:nvPr/>
            </p:nvGrpSpPr>
            <p:grpSpPr>
              <a:xfrm>
                <a:off x="10868025" y="3826530"/>
                <a:ext cx="646331" cy="1346469"/>
                <a:chOff x="10868025" y="3826530"/>
                <a:chExt cx="646331" cy="1346469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B5AD1FC-E9F1-4639-393D-510029E4A2C5}"/>
                    </a:ext>
                  </a:extLst>
                </p:cNvPr>
                <p:cNvSpPr txBox="1"/>
                <p:nvPr/>
              </p:nvSpPr>
              <p:spPr>
                <a:xfrm>
                  <a:off x="10977027" y="4834445"/>
                  <a:ext cx="42832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CCCCCC"/>
                      </a:solidFill>
                    </a:rPr>
                    <a:t>5 y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63A7C8A-7883-E7C5-EF78-D441C8087C15}"/>
                    </a:ext>
                  </a:extLst>
                </p:cNvPr>
                <p:cNvSpPr txBox="1"/>
                <p:nvPr/>
              </p:nvSpPr>
              <p:spPr>
                <a:xfrm>
                  <a:off x="10922525" y="4602203"/>
                  <a:ext cx="53732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999999"/>
                      </a:solidFill>
                    </a:rPr>
                    <a:t>10 y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FE7E9C2-112E-8F31-A4C3-7DBA079DD862}"/>
                    </a:ext>
                  </a:extLst>
                </p:cNvPr>
                <p:cNvSpPr txBox="1"/>
                <p:nvPr/>
              </p:nvSpPr>
              <p:spPr>
                <a:xfrm>
                  <a:off x="10926970" y="4349943"/>
                  <a:ext cx="53732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666666"/>
                      </a:solidFill>
                    </a:rPr>
                    <a:t>20 y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A84DE69-EAA9-7ACA-6457-73EB10D9B570}"/>
                    </a:ext>
                  </a:extLst>
                </p:cNvPr>
                <p:cNvSpPr txBox="1"/>
                <p:nvPr/>
              </p:nvSpPr>
              <p:spPr>
                <a:xfrm>
                  <a:off x="10922526" y="4090845"/>
                  <a:ext cx="53732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2D2D2D"/>
                      </a:solidFill>
                    </a:rPr>
                    <a:t>50 y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569D51E-4A1D-FFAE-00BE-E97C7FA3ED3E}"/>
                    </a:ext>
                  </a:extLst>
                </p:cNvPr>
                <p:cNvSpPr txBox="1"/>
                <p:nvPr/>
              </p:nvSpPr>
              <p:spPr>
                <a:xfrm>
                  <a:off x="10868025" y="3826530"/>
                  <a:ext cx="6463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000000"/>
                      </a:solidFill>
                    </a:rPr>
                    <a:t>100 y</a:t>
                  </a:r>
                </a:p>
              </p:txBody>
            </p:sp>
          </p:grp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80ED6E-45F3-6F6A-DDE6-C18C54CBC378}"/>
                </a:ext>
              </a:extLst>
            </p:cNvPr>
            <p:cNvSpPr/>
            <p:nvPr/>
          </p:nvSpPr>
          <p:spPr>
            <a:xfrm>
              <a:off x="6999606" y="3825875"/>
              <a:ext cx="2169794" cy="698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EA503C0A-7B82-CF80-A2A6-7DAB2DFCA7DC}"/>
              </a:ext>
            </a:extLst>
          </p:cNvPr>
          <p:cNvSpPr txBox="1">
            <a:spLocks/>
          </p:cNvSpPr>
          <p:nvPr/>
        </p:nvSpPr>
        <p:spPr>
          <a:xfrm>
            <a:off x="609600" y="1537016"/>
            <a:ext cx="4457700" cy="149449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40000"/>
              <a:buNone/>
            </a:pPr>
            <a:r>
              <a:rPr lang="en-US" sz="2000" b="1" dirty="0">
                <a:solidFill>
                  <a:srgbClr val="D49D02"/>
                </a:solidFill>
              </a:rPr>
              <a:t>Design storm</a:t>
            </a:r>
          </a:p>
          <a:p>
            <a:pPr marL="0" indent="0" algn="just">
              <a:buSzPct val="40000"/>
              <a:buNone/>
            </a:pPr>
            <a:r>
              <a:rPr lang="en-US" sz="2000" dirty="0"/>
              <a:t>Synthetic rainfall event which intensity over a duration is expected to occur with a certain return interval 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FBD7BDFB-C982-9ABB-8B2A-962FA2FFF83F}"/>
              </a:ext>
            </a:extLst>
          </p:cNvPr>
          <p:cNvSpPr/>
          <p:nvPr/>
        </p:nvSpPr>
        <p:spPr>
          <a:xfrm>
            <a:off x="8132551" y="1374673"/>
            <a:ext cx="161901" cy="121920"/>
          </a:xfrm>
          <a:prstGeom prst="triangle">
            <a:avLst/>
          </a:prstGeom>
          <a:solidFill>
            <a:srgbClr val="15608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4F9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B74222-44E3-259B-FD25-F383C9292BF7}"/>
              </a:ext>
            </a:extLst>
          </p:cNvPr>
          <p:cNvSpPr/>
          <p:nvPr/>
        </p:nvSpPr>
        <p:spPr>
          <a:xfrm>
            <a:off x="8033278" y="3856363"/>
            <a:ext cx="320400" cy="2438400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CC38952C-F233-2412-415A-7964C42D5117}"/>
              </a:ext>
            </a:extLst>
          </p:cNvPr>
          <p:cNvSpPr/>
          <p:nvPr/>
        </p:nvSpPr>
        <p:spPr>
          <a:xfrm>
            <a:off x="6973014" y="1917781"/>
            <a:ext cx="161901" cy="121920"/>
          </a:xfrm>
          <a:prstGeom prst="triangle">
            <a:avLst/>
          </a:prstGeom>
          <a:solidFill>
            <a:srgbClr val="D7A311"/>
          </a:solidFill>
          <a:ln w="38100">
            <a:solidFill>
              <a:srgbClr val="D49D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4F9E"/>
              </a:solidFill>
            </a:endParaRPr>
          </a:p>
        </p:txBody>
      </p:sp>
      <p:sp>
        <p:nvSpPr>
          <p:cNvPr id="31" name="Titre 2">
            <a:extLst>
              <a:ext uri="{FF2B5EF4-FFF2-40B4-BE49-F238E27FC236}">
                <a16:creationId xmlns:a16="http://schemas.microsoft.com/office/drawing/2014/main" id="{EC601313-6A65-1E1C-F395-6A24E8BA03AA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ESIGN</a:t>
            </a:r>
            <a:r>
              <a:rPr lang="en-GB" dirty="0">
                <a:latin typeface="Aptos Display" panose="02110004020202020204"/>
              </a:rPr>
              <a:t> S</a:t>
            </a:r>
            <a:r>
              <a:rPr lang="en-GB" sz="3600" dirty="0">
                <a:latin typeface="Aptos Display" panose="02110004020202020204"/>
              </a:rPr>
              <a:t>TORMS</a:t>
            </a:r>
            <a:endParaRPr lang="fr-FR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93222A-F26D-F24B-1690-488A65572F5A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A6D9D0-B714-9E0D-9CE1-493735C3789C}"/>
              </a:ext>
            </a:extLst>
          </p:cNvPr>
          <p:cNvSpPr txBox="1"/>
          <p:nvPr/>
        </p:nvSpPr>
        <p:spPr>
          <a:xfrm>
            <a:off x="58357" y="6520352"/>
            <a:ext cx="2741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3DD15F-A164-5C65-2AD5-D59BCF526828}"/>
              </a:ext>
            </a:extLst>
          </p:cNvPr>
          <p:cNvSpPr txBox="1"/>
          <p:nvPr/>
        </p:nvSpPr>
        <p:spPr>
          <a:xfrm>
            <a:off x="609600" y="3150298"/>
            <a:ext cx="4457700" cy="9712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D49D02"/>
              </a:buClr>
              <a:buSzPct val="120000"/>
            </a:pPr>
            <a:r>
              <a:rPr lang="en-US" sz="2000" b="1" dirty="0">
                <a:solidFill>
                  <a:srgbClr val="D49D02"/>
                </a:solidFill>
              </a:rPr>
              <a:t>Sampling methods</a:t>
            </a:r>
          </a:p>
          <a:p>
            <a:pPr marL="342900" indent="-34290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b="1" dirty="0"/>
              <a:t>Entire IDF curve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2264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7DBB5-382F-5F12-FDDF-34C0AE1C6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AI-generated content may be incorrect.">
            <a:extLst>
              <a:ext uri="{FF2B5EF4-FFF2-40B4-BE49-F238E27FC236}">
                <a16:creationId xmlns:a16="http://schemas.microsoft.com/office/drawing/2014/main" id="{D0F4CD3A-4C8E-440E-BC24-592D1CD9E4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8" r="51563"/>
          <a:stretch/>
        </p:blipFill>
        <p:spPr>
          <a:xfrm>
            <a:off x="6417637" y="3544735"/>
            <a:ext cx="4749801" cy="31825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CCC9C4D-6E7C-739C-6007-FF8B31720790}"/>
              </a:ext>
            </a:extLst>
          </p:cNvPr>
          <p:cNvGrpSpPr/>
          <p:nvPr/>
        </p:nvGrpSpPr>
        <p:grpSpPr>
          <a:xfrm>
            <a:off x="6108700" y="161757"/>
            <a:ext cx="5599391" cy="3131728"/>
            <a:chOff x="6108700" y="3527125"/>
            <a:chExt cx="5599391" cy="31317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DD0D2B6-A0E0-EB32-F258-0E5055DD2448}"/>
                </a:ext>
              </a:extLst>
            </p:cNvPr>
            <p:cNvGrpSpPr/>
            <p:nvPr/>
          </p:nvGrpSpPr>
          <p:grpSpPr>
            <a:xfrm>
              <a:off x="6108700" y="3527125"/>
              <a:ext cx="5599391" cy="3131728"/>
              <a:chOff x="6108700" y="3527125"/>
              <a:chExt cx="5599391" cy="3131728"/>
            </a:xfrm>
          </p:grpSpPr>
          <p:pic>
            <p:nvPicPr>
              <p:cNvPr id="9" name="Picture 8" descr="A close-up of a diagram&#10;&#10;Description automatically generated">
                <a:extLst>
                  <a:ext uri="{FF2B5EF4-FFF2-40B4-BE49-F238E27FC236}">
                    <a16:creationId xmlns:a16="http://schemas.microsoft.com/office/drawing/2014/main" id="{A54A0E70-F3FE-F2B8-D9FE-A5D5684BD0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r="2592"/>
              <a:stretch/>
            </p:blipFill>
            <p:spPr>
              <a:xfrm>
                <a:off x="6108700" y="3527125"/>
                <a:ext cx="5599391" cy="3131728"/>
              </a:xfrm>
              <a:prstGeom prst="rect">
                <a:avLst/>
              </a:prstGeom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E367E75-9FD3-6FC3-5635-1D9C7C6D9901}"/>
                  </a:ext>
                </a:extLst>
              </p:cNvPr>
              <p:cNvGrpSpPr/>
              <p:nvPr/>
            </p:nvGrpSpPr>
            <p:grpSpPr>
              <a:xfrm>
                <a:off x="10868025" y="3826530"/>
                <a:ext cx="646331" cy="1346469"/>
                <a:chOff x="10868025" y="3826530"/>
                <a:chExt cx="646331" cy="1346469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80B97D0-E626-92E4-70E9-104313E19BEC}"/>
                    </a:ext>
                  </a:extLst>
                </p:cNvPr>
                <p:cNvSpPr txBox="1"/>
                <p:nvPr/>
              </p:nvSpPr>
              <p:spPr>
                <a:xfrm>
                  <a:off x="10977027" y="4834445"/>
                  <a:ext cx="42832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CCCCCC"/>
                      </a:solidFill>
                    </a:rPr>
                    <a:t>5 y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6192362-B928-B6E3-9B72-092C62A8EDBC}"/>
                    </a:ext>
                  </a:extLst>
                </p:cNvPr>
                <p:cNvSpPr txBox="1"/>
                <p:nvPr/>
              </p:nvSpPr>
              <p:spPr>
                <a:xfrm>
                  <a:off x="10922525" y="4602203"/>
                  <a:ext cx="53732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999999"/>
                      </a:solidFill>
                    </a:rPr>
                    <a:t>10 y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E29EDDC-1996-EEAF-89DD-C9F79D732267}"/>
                    </a:ext>
                  </a:extLst>
                </p:cNvPr>
                <p:cNvSpPr txBox="1"/>
                <p:nvPr/>
              </p:nvSpPr>
              <p:spPr>
                <a:xfrm>
                  <a:off x="10926970" y="4349943"/>
                  <a:ext cx="53732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666666"/>
                      </a:solidFill>
                    </a:rPr>
                    <a:t>20 y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F662BDB-AD2F-12DB-7088-9E95FF008AB7}"/>
                    </a:ext>
                  </a:extLst>
                </p:cNvPr>
                <p:cNvSpPr txBox="1"/>
                <p:nvPr/>
              </p:nvSpPr>
              <p:spPr>
                <a:xfrm>
                  <a:off x="10922526" y="4090845"/>
                  <a:ext cx="53732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2D2D2D"/>
                      </a:solidFill>
                    </a:rPr>
                    <a:t>50 y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32C74B3-7654-FFA9-B48E-464F32B856AD}"/>
                    </a:ext>
                  </a:extLst>
                </p:cNvPr>
                <p:cNvSpPr txBox="1"/>
                <p:nvPr/>
              </p:nvSpPr>
              <p:spPr>
                <a:xfrm>
                  <a:off x="10868025" y="3826530"/>
                  <a:ext cx="6463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solidFill>
                        <a:srgbClr val="000000"/>
                      </a:solidFill>
                    </a:rPr>
                    <a:t>100 y</a:t>
                  </a:r>
                </a:p>
              </p:txBody>
            </p:sp>
          </p:grp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EDE592-0949-DF7D-B11E-555F8D5F4F5B}"/>
                </a:ext>
              </a:extLst>
            </p:cNvPr>
            <p:cNvSpPr/>
            <p:nvPr/>
          </p:nvSpPr>
          <p:spPr>
            <a:xfrm>
              <a:off x="6999606" y="3825875"/>
              <a:ext cx="2169794" cy="698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761306F4-7124-4E61-E424-286143F0C3C3}"/>
              </a:ext>
            </a:extLst>
          </p:cNvPr>
          <p:cNvSpPr txBox="1">
            <a:spLocks/>
          </p:cNvSpPr>
          <p:nvPr/>
        </p:nvSpPr>
        <p:spPr>
          <a:xfrm>
            <a:off x="609600" y="1537016"/>
            <a:ext cx="4457700" cy="149449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40000"/>
              <a:buNone/>
            </a:pPr>
            <a:r>
              <a:rPr lang="en-US" sz="2000" b="1" dirty="0">
                <a:solidFill>
                  <a:srgbClr val="D49D02"/>
                </a:solidFill>
              </a:rPr>
              <a:t>Design storm</a:t>
            </a:r>
          </a:p>
          <a:p>
            <a:pPr marL="0" indent="0" algn="just">
              <a:buSzPct val="40000"/>
              <a:buNone/>
            </a:pPr>
            <a:r>
              <a:rPr lang="en-US" sz="2000" dirty="0"/>
              <a:t>Synthetic rainfall event which intensity over a duration is expected to occur with a certain return interval 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4CD94CF6-37A9-9EF6-8D62-9B4B1B14867B}"/>
              </a:ext>
            </a:extLst>
          </p:cNvPr>
          <p:cNvSpPr/>
          <p:nvPr/>
        </p:nvSpPr>
        <p:spPr>
          <a:xfrm>
            <a:off x="8128857" y="1374673"/>
            <a:ext cx="161901" cy="121920"/>
          </a:xfrm>
          <a:prstGeom prst="triangle">
            <a:avLst/>
          </a:prstGeom>
          <a:solidFill>
            <a:srgbClr val="15608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4F9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26725E-A0CC-5108-A0E2-E1928BF8590C}"/>
              </a:ext>
            </a:extLst>
          </p:cNvPr>
          <p:cNvSpPr txBox="1"/>
          <p:nvPr/>
        </p:nvSpPr>
        <p:spPr>
          <a:xfrm>
            <a:off x="609600" y="3150298"/>
            <a:ext cx="4457700" cy="18946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D49D02"/>
              </a:buClr>
              <a:buSzPct val="120000"/>
            </a:pPr>
            <a:r>
              <a:rPr lang="en-US" sz="2000" b="1" dirty="0">
                <a:solidFill>
                  <a:srgbClr val="D49D02"/>
                </a:solidFill>
              </a:rPr>
              <a:t>Sampling methods</a:t>
            </a:r>
          </a:p>
          <a:p>
            <a:pPr marL="342900" indent="-34290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b="1" dirty="0"/>
              <a:t>Entire IDF curve 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Single point of the IDF curve</a:t>
            </a:r>
          </a:p>
          <a:p>
            <a:pPr marL="342900" indent="-34290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Simulation from stochastic models 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D678E355-2026-8FEF-F13F-5DFF6386E43C}"/>
              </a:ext>
            </a:extLst>
          </p:cNvPr>
          <p:cNvSpPr/>
          <p:nvPr/>
        </p:nvSpPr>
        <p:spPr>
          <a:xfrm>
            <a:off x="6969320" y="1917781"/>
            <a:ext cx="161901" cy="121920"/>
          </a:xfrm>
          <a:prstGeom prst="triangle">
            <a:avLst/>
          </a:prstGeom>
          <a:solidFill>
            <a:srgbClr val="D7A311"/>
          </a:solidFill>
          <a:ln w="38100">
            <a:solidFill>
              <a:srgbClr val="D49D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4F9E"/>
              </a:solidFill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EBEA3465-8171-24D5-8A9A-DB7E1ED394AF}"/>
              </a:ext>
            </a:extLst>
          </p:cNvPr>
          <p:cNvSpPr/>
          <p:nvPr/>
        </p:nvSpPr>
        <p:spPr>
          <a:xfrm>
            <a:off x="8862282" y="1252753"/>
            <a:ext cx="161901" cy="121920"/>
          </a:xfrm>
          <a:prstGeom prst="triangle">
            <a:avLst/>
          </a:prstGeom>
          <a:solidFill>
            <a:srgbClr val="002A3A"/>
          </a:solidFill>
          <a:ln w="38100">
            <a:solidFill>
              <a:srgbClr val="002A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4F9E"/>
              </a:solidFill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EC613867-F70B-7871-AAD2-569F29BF6758}"/>
              </a:ext>
            </a:extLst>
          </p:cNvPr>
          <p:cNvSpPr/>
          <p:nvPr/>
        </p:nvSpPr>
        <p:spPr>
          <a:xfrm>
            <a:off x="10014807" y="993327"/>
            <a:ext cx="161901" cy="121920"/>
          </a:xfrm>
          <a:prstGeom prst="triangle">
            <a:avLst/>
          </a:prstGeom>
          <a:solidFill>
            <a:srgbClr val="C85E40"/>
          </a:solidFill>
          <a:ln w="38100">
            <a:solidFill>
              <a:srgbClr val="C85E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4F9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551C35-AE4A-712C-C5EE-73AC49C80D53}"/>
              </a:ext>
            </a:extLst>
          </p:cNvPr>
          <p:cNvSpPr/>
          <p:nvPr/>
        </p:nvSpPr>
        <p:spPr>
          <a:xfrm>
            <a:off x="7707343" y="3848739"/>
            <a:ext cx="648000" cy="2438400"/>
          </a:xfrm>
          <a:prstGeom prst="rect">
            <a:avLst/>
          </a:prstGeom>
          <a:noFill/>
          <a:ln>
            <a:solidFill>
              <a:srgbClr val="002A3A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F0704CB-AD4C-C21C-A9C7-7F493796EBB6}"/>
              </a:ext>
            </a:extLst>
          </p:cNvPr>
          <p:cNvSpPr/>
          <p:nvPr/>
        </p:nvSpPr>
        <p:spPr>
          <a:xfrm>
            <a:off x="7051995" y="3851066"/>
            <a:ext cx="1958655" cy="2438400"/>
          </a:xfrm>
          <a:prstGeom prst="rect">
            <a:avLst/>
          </a:prstGeom>
          <a:noFill/>
          <a:ln>
            <a:solidFill>
              <a:srgbClr val="C85E4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5A10A34-94FC-3356-5D2F-2BA1E8B1A4A7}"/>
              </a:ext>
            </a:extLst>
          </p:cNvPr>
          <p:cNvSpPr/>
          <p:nvPr/>
        </p:nvSpPr>
        <p:spPr>
          <a:xfrm>
            <a:off x="6942139" y="3851187"/>
            <a:ext cx="3945600" cy="2440606"/>
          </a:xfrm>
          <a:prstGeom prst="rect">
            <a:avLst/>
          </a:prstGeom>
          <a:noFill/>
          <a:ln>
            <a:solidFill>
              <a:srgbClr val="AE755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169803A0-B039-53D5-40FE-23A62F4BFDB7}"/>
              </a:ext>
            </a:extLst>
          </p:cNvPr>
          <p:cNvSpPr/>
          <p:nvPr/>
        </p:nvSpPr>
        <p:spPr>
          <a:xfrm>
            <a:off x="10738805" y="636042"/>
            <a:ext cx="161901" cy="121920"/>
          </a:xfrm>
          <a:prstGeom prst="triangle">
            <a:avLst/>
          </a:prstGeom>
          <a:solidFill>
            <a:srgbClr val="AE7557"/>
          </a:solidFill>
          <a:ln w="38100">
            <a:solidFill>
              <a:srgbClr val="AE75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4F9E"/>
              </a:solidFill>
            </a:endParaRPr>
          </a:p>
        </p:txBody>
      </p:sp>
      <p:sp>
        <p:nvSpPr>
          <p:cNvPr id="43" name="Titre 2">
            <a:extLst>
              <a:ext uri="{FF2B5EF4-FFF2-40B4-BE49-F238E27FC236}">
                <a16:creationId xmlns:a16="http://schemas.microsoft.com/office/drawing/2014/main" id="{3682C63A-17BD-1B36-48AC-59863624935C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ESIGN</a:t>
            </a:r>
            <a:r>
              <a:rPr lang="en-GB" dirty="0">
                <a:latin typeface="Aptos Display" panose="02110004020202020204"/>
              </a:rPr>
              <a:t> S</a:t>
            </a:r>
            <a:r>
              <a:rPr lang="en-GB" sz="3600" dirty="0">
                <a:latin typeface="Aptos Display" panose="02110004020202020204"/>
              </a:rPr>
              <a:t>TORMS</a:t>
            </a:r>
            <a:endParaRPr lang="fr-FR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F60296-E083-DEAB-8A52-9BA1397A80D5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6EBAC4-EEA5-F8DC-6714-CD4299A95FA0}"/>
              </a:ext>
            </a:extLst>
          </p:cNvPr>
          <p:cNvSpPr txBox="1"/>
          <p:nvPr/>
        </p:nvSpPr>
        <p:spPr>
          <a:xfrm>
            <a:off x="58357" y="6520352"/>
            <a:ext cx="2741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4641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  <p:bldP spid="39" grpId="0" animBg="1"/>
      <p:bldP spid="39" grpId="1" animBg="1"/>
      <p:bldP spid="4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5DEA1-0C20-2448-78B3-76F3873C2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970F83D4-8F52-A122-DD4B-E64EC8A2409B}"/>
              </a:ext>
            </a:extLst>
          </p:cNvPr>
          <p:cNvSpPr txBox="1">
            <a:spLocks/>
          </p:cNvSpPr>
          <p:nvPr/>
        </p:nvSpPr>
        <p:spPr>
          <a:xfrm>
            <a:off x="609600" y="1537016"/>
            <a:ext cx="4457700" cy="149449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40000"/>
              <a:buNone/>
            </a:pPr>
            <a:r>
              <a:rPr lang="en-US" sz="2000" b="1" dirty="0">
                <a:solidFill>
                  <a:srgbClr val="D49D02"/>
                </a:solidFill>
              </a:rPr>
              <a:t>Design storm</a:t>
            </a:r>
          </a:p>
          <a:p>
            <a:pPr marL="0" indent="0" algn="just">
              <a:buSzPct val="40000"/>
              <a:buNone/>
            </a:pPr>
            <a:r>
              <a:rPr lang="en-US" sz="2000" dirty="0"/>
              <a:t>Synthetic rainfall event which intensity over a duration is expected to occur with a certain return interval </a:t>
            </a:r>
          </a:p>
        </p:txBody>
      </p:sp>
      <p:pic>
        <p:nvPicPr>
          <p:cNvPr id="4" name="Picture 3" descr="A close-up of a diagram&#10;&#10;Description automatically generated">
            <a:extLst>
              <a:ext uri="{FF2B5EF4-FFF2-40B4-BE49-F238E27FC236}">
                <a16:creationId xmlns:a16="http://schemas.microsoft.com/office/drawing/2014/main" id="{B315BAF1-E8BA-859E-2AD1-4B1C5DD74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50000"/>
          <a:stretch/>
        </p:blipFill>
        <p:spPr>
          <a:xfrm>
            <a:off x="6556375" y="3568099"/>
            <a:ext cx="4749800" cy="3131728"/>
          </a:xfrm>
          <a:prstGeom prst="rect">
            <a:avLst/>
          </a:prstGeom>
        </p:spPr>
      </p:pic>
      <p:pic>
        <p:nvPicPr>
          <p:cNvPr id="10" name="Picture 9" descr="A close-up of a diagram&#10;&#10;Description automatically generated">
            <a:extLst>
              <a:ext uri="{FF2B5EF4-FFF2-40B4-BE49-F238E27FC236}">
                <a16:creationId xmlns:a16="http://schemas.microsoft.com/office/drawing/2014/main" id="{66902062-6C3E-3045-B52D-6193791F0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108700" y="144773"/>
            <a:ext cx="5905500" cy="3131728"/>
          </a:xfrm>
          <a:prstGeom prst="rect">
            <a:avLst/>
          </a:prstGeom>
        </p:spPr>
      </p:pic>
      <p:pic>
        <p:nvPicPr>
          <p:cNvPr id="12" name="Picture 11" descr="A close-up of a graph&#10;&#10;Description automatically generated">
            <a:extLst>
              <a:ext uri="{FF2B5EF4-FFF2-40B4-BE49-F238E27FC236}">
                <a16:creationId xmlns:a16="http://schemas.microsoft.com/office/drawing/2014/main" id="{8FFD2EBB-E598-F768-28E0-7733A579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50000"/>
          <a:stretch/>
        </p:blipFill>
        <p:spPr>
          <a:xfrm>
            <a:off x="6556375" y="3568099"/>
            <a:ext cx="4749800" cy="3131728"/>
          </a:xfrm>
          <a:prstGeom prst="rect">
            <a:avLst/>
          </a:prstGeom>
        </p:spPr>
      </p:pic>
      <p:pic>
        <p:nvPicPr>
          <p:cNvPr id="15" name="Picture 14" descr="A close-up of a graph&#10;&#10;Description automatically generated">
            <a:extLst>
              <a:ext uri="{FF2B5EF4-FFF2-40B4-BE49-F238E27FC236}">
                <a16:creationId xmlns:a16="http://schemas.microsoft.com/office/drawing/2014/main" id="{CD7F4770-6131-DB7D-3B01-A8FCA4701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108700" y="144773"/>
            <a:ext cx="5905500" cy="31317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02EDF7-5A1D-B5BB-4EA1-386C364B4744}"/>
              </a:ext>
            </a:extLst>
          </p:cNvPr>
          <p:cNvSpPr/>
          <p:nvPr/>
        </p:nvSpPr>
        <p:spPr>
          <a:xfrm>
            <a:off x="6999606" y="443523"/>
            <a:ext cx="2169794" cy="69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31CB2-D98F-59EA-1432-567472081CD7}"/>
              </a:ext>
            </a:extLst>
          </p:cNvPr>
          <p:cNvSpPr txBox="1"/>
          <p:nvPr/>
        </p:nvSpPr>
        <p:spPr>
          <a:xfrm>
            <a:off x="10977027" y="1452093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CCCCCC"/>
                </a:solidFill>
              </a:rPr>
              <a:t>5 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768C4-D677-DC90-520B-8611A9A72177}"/>
              </a:ext>
            </a:extLst>
          </p:cNvPr>
          <p:cNvSpPr txBox="1"/>
          <p:nvPr/>
        </p:nvSpPr>
        <p:spPr>
          <a:xfrm>
            <a:off x="10922525" y="1219851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999999"/>
                </a:solidFill>
              </a:rPr>
              <a:t>10 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C8837B-78A4-81CD-A6B9-D3F14D1A5049}"/>
              </a:ext>
            </a:extLst>
          </p:cNvPr>
          <p:cNvSpPr txBox="1"/>
          <p:nvPr/>
        </p:nvSpPr>
        <p:spPr>
          <a:xfrm>
            <a:off x="10926970" y="967591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666666"/>
                </a:solidFill>
              </a:rPr>
              <a:t>20 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30A55B-2787-C331-4E03-F384F28447E5}"/>
              </a:ext>
            </a:extLst>
          </p:cNvPr>
          <p:cNvSpPr txBox="1"/>
          <p:nvPr/>
        </p:nvSpPr>
        <p:spPr>
          <a:xfrm>
            <a:off x="10922526" y="708493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2D2D2D"/>
                </a:solidFill>
              </a:rPr>
              <a:t>50 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036144-0E28-C37C-8377-96A2462B0738}"/>
              </a:ext>
            </a:extLst>
          </p:cNvPr>
          <p:cNvSpPr txBox="1"/>
          <p:nvPr/>
        </p:nvSpPr>
        <p:spPr>
          <a:xfrm>
            <a:off x="10868025" y="444178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100 y</a:t>
            </a:r>
          </a:p>
        </p:txBody>
      </p:sp>
      <p:sp>
        <p:nvSpPr>
          <p:cNvPr id="14" name="Titre 2">
            <a:extLst>
              <a:ext uri="{FF2B5EF4-FFF2-40B4-BE49-F238E27FC236}">
                <a16:creationId xmlns:a16="http://schemas.microsoft.com/office/drawing/2014/main" id="{6E6A4B73-556D-B710-85C2-D6784D9ADC19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ESIGN</a:t>
            </a:r>
            <a:r>
              <a:rPr lang="en-GB" dirty="0">
                <a:latin typeface="Aptos Display" panose="02110004020202020204"/>
              </a:rPr>
              <a:t> S</a:t>
            </a:r>
            <a:r>
              <a:rPr lang="en-GB" sz="3600" dirty="0">
                <a:latin typeface="Aptos Display" panose="02110004020202020204"/>
              </a:rPr>
              <a:t>TORMS</a:t>
            </a:r>
            <a:endParaRPr lang="fr-F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739794-9DB8-E79E-34D6-BFC52F0EE322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4869DB-8C8A-AC43-1F20-1C375631647B}"/>
              </a:ext>
            </a:extLst>
          </p:cNvPr>
          <p:cNvSpPr txBox="1"/>
          <p:nvPr/>
        </p:nvSpPr>
        <p:spPr>
          <a:xfrm>
            <a:off x="58357" y="6520352"/>
            <a:ext cx="2741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</a:t>
            </a:r>
            <a:endParaRPr lang="fr-CH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C5EF94-7EB0-26BD-EDFD-598A8DA958D0}"/>
              </a:ext>
            </a:extLst>
          </p:cNvPr>
          <p:cNvSpPr txBox="1"/>
          <p:nvPr/>
        </p:nvSpPr>
        <p:spPr>
          <a:xfrm>
            <a:off x="609600" y="3150298"/>
            <a:ext cx="4457700" cy="18946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D49D02"/>
              </a:buClr>
              <a:buSzPct val="120000"/>
            </a:pPr>
            <a:r>
              <a:rPr lang="en-US" sz="2000" b="1" dirty="0">
                <a:solidFill>
                  <a:srgbClr val="D49D02"/>
                </a:solidFill>
              </a:rPr>
              <a:t>Sampling methods</a:t>
            </a:r>
          </a:p>
          <a:p>
            <a:pPr marL="342900" indent="-34290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b="1" dirty="0"/>
              <a:t>Entire IDF curve 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Single point of the IDF curve</a:t>
            </a:r>
          </a:p>
          <a:p>
            <a:pPr marL="342900" indent="-34290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Simulation from stochastic models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F1944F-30F6-7BE0-AFD2-A3CFCF4CB968}"/>
              </a:ext>
            </a:extLst>
          </p:cNvPr>
          <p:cNvCxnSpPr/>
          <p:nvPr/>
        </p:nvCxnSpPr>
        <p:spPr>
          <a:xfrm>
            <a:off x="6791325" y="3429000"/>
            <a:ext cx="381000" cy="723900"/>
          </a:xfrm>
          <a:prstGeom prst="straightConnector1">
            <a:avLst/>
          </a:prstGeom>
          <a:ln w="38100" cap="flat" cmpd="sng" algn="ctr">
            <a:solidFill>
              <a:srgbClr val="6C145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08B6878-A87F-4019-BDBB-6B222675D5BF}"/>
              </a:ext>
            </a:extLst>
          </p:cNvPr>
          <p:cNvCxnSpPr/>
          <p:nvPr/>
        </p:nvCxnSpPr>
        <p:spPr>
          <a:xfrm>
            <a:off x="8161864" y="780562"/>
            <a:ext cx="381000" cy="723900"/>
          </a:xfrm>
          <a:prstGeom prst="straightConnector1">
            <a:avLst/>
          </a:prstGeom>
          <a:ln w="38100" cap="flat" cmpd="sng" algn="ctr">
            <a:solidFill>
              <a:srgbClr val="6C145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FB576F6-1284-FE20-B23A-1560544F70B1}"/>
              </a:ext>
            </a:extLst>
          </p:cNvPr>
          <p:cNvSpPr txBox="1"/>
          <p:nvPr/>
        </p:nvSpPr>
        <p:spPr>
          <a:xfrm>
            <a:off x="7103220" y="450097"/>
            <a:ext cx="2159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tx1"/>
                </a:solidFill>
              </a:rPr>
              <a:t>Obs</a:t>
            </a:r>
            <a:r>
              <a:rPr lang="en-GB" i="1" dirty="0"/>
              <a:t>erved event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A14FE2-678C-5672-EEDB-710FE704CB66}"/>
              </a:ext>
            </a:extLst>
          </p:cNvPr>
          <p:cNvSpPr txBox="1"/>
          <p:nvPr/>
        </p:nvSpPr>
        <p:spPr>
          <a:xfrm>
            <a:off x="5812597" y="3068466"/>
            <a:ext cx="2159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tx1"/>
                </a:solidFill>
              </a:rPr>
              <a:t>Obs</a:t>
            </a:r>
            <a:r>
              <a:rPr lang="en-GB" i="1" dirty="0"/>
              <a:t>erved event</a:t>
            </a:r>
          </a:p>
        </p:txBody>
      </p:sp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C6715304-B1B4-291F-A374-736D0A40ABD1}"/>
              </a:ext>
            </a:extLst>
          </p:cNvPr>
          <p:cNvSpPr/>
          <p:nvPr/>
        </p:nvSpPr>
        <p:spPr>
          <a:xfrm rot="16200000">
            <a:off x="10467824" y="2980569"/>
            <a:ext cx="1814435" cy="645727"/>
          </a:xfrm>
          <a:prstGeom prst="curvedUpArrow">
            <a:avLst>
              <a:gd name="adj1" fmla="val 8832"/>
              <a:gd name="adj2" fmla="val 28987"/>
              <a:gd name="adj3" fmla="val 25000"/>
            </a:avLst>
          </a:prstGeom>
          <a:solidFill>
            <a:srgbClr val="D7A31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B2096-876F-B296-BBD2-1A0356F7AB71}"/>
              </a:ext>
            </a:extLst>
          </p:cNvPr>
          <p:cNvSpPr txBox="1"/>
          <p:nvPr/>
        </p:nvSpPr>
        <p:spPr>
          <a:xfrm>
            <a:off x="10038631" y="3083636"/>
            <a:ext cx="2114693" cy="646331"/>
          </a:xfrm>
          <a:prstGeom prst="rect">
            <a:avLst/>
          </a:prstGeom>
          <a:solidFill>
            <a:srgbClr val="D7A31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</a:rPr>
              <a:t>Maximum moving window operations</a:t>
            </a:r>
          </a:p>
        </p:txBody>
      </p:sp>
    </p:spTree>
    <p:extLst>
      <p:ext uri="{BB962C8B-B14F-4D97-AF65-F5344CB8AC3E}">
        <p14:creationId xmlns:p14="http://schemas.microsoft.com/office/powerpoint/2010/main" val="306116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A1A0E-28C5-7BA4-743D-8A6D84A6B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94ECF359-E623-71D3-6DE4-669C00064AFF}"/>
              </a:ext>
            </a:extLst>
          </p:cNvPr>
          <p:cNvSpPr txBox="1">
            <a:spLocks/>
          </p:cNvSpPr>
          <p:nvPr/>
        </p:nvSpPr>
        <p:spPr>
          <a:xfrm>
            <a:off x="609600" y="1537016"/>
            <a:ext cx="4457700" cy="149449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40000"/>
              <a:buNone/>
            </a:pPr>
            <a:r>
              <a:rPr lang="en-US" sz="2000" b="1" dirty="0">
                <a:solidFill>
                  <a:srgbClr val="D49D02"/>
                </a:solidFill>
              </a:rPr>
              <a:t>Design storm</a:t>
            </a:r>
          </a:p>
          <a:p>
            <a:pPr marL="0" indent="0" algn="just">
              <a:buSzPct val="40000"/>
              <a:buNone/>
            </a:pPr>
            <a:r>
              <a:rPr lang="en-US" sz="2000" dirty="0"/>
              <a:t>Synthetic rainfall event which intensity over a duration is expected to occur with a certain return interval </a:t>
            </a:r>
          </a:p>
        </p:txBody>
      </p:sp>
      <p:pic>
        <p:nvPicPr>
          <p:cNvPr id="4" name="Picture 3" descr="A close-up of a diagram&#10;&#10;Description automatically generated">
            <a:extLst>
              <a:ext uri="{FF2B5EF4-FFF2-40B4-BE49-F238E27FC236}">
                <a16:creationId xmlns:a16="http://schemas.microsoft.com/office/drawing/2014/main" id="{496EA32D-C139-1F32-D156-98F8BC8D1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50000"/>
          <a:stretch/>
        </p:blipFill>
        <p:spPr>
          <a:xfrm>
            <a:off x="6556375" y="3568099"/>
            <a:ext cx="4749800" cy="3131728"/>
          </a:xfrm>
          <a:prstGeom prst="rect">
            <a:avLst/>
          </a:prstGeom>
        </p:spPr>
      </p:pic>
      <p:pic>
        <p:nvPicPr>
          <p:cNvPr id="10" name="Picture 9" descr="A close-up of a diagram&#10;&#10;Description automatically generated">
            <a:extLst>
              <a:ext uri="{FF2B5EF4-FFF2-40B4-BE49-F238E27FC236}">
                <a16:creationId xmlns:a16="http://schemas.microsoft.com/office/drawing/2014/main" id="{4ABC46D4-A4D7-3D87-AC8C-4FBDC06EE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108700" y="144773"/>
            <a:ext cx="5905500" cy="3131728"/>
          </a:xfrm>
          <a:prstGeom prst="rect">
            <a:avLst/>
          </a:prstGeom>
        </p:spPr>
      </p:pic>
      <p:pic>
        <p:nvPicPr>
          <p:cNvPr id="12" name="Picture 11" descr="A close-up of a graph&#10;&#10;Description automatically generated">
            <a:extLst>
              <a:ext uri="{FF2B5EF4-FFF2-40B4-BE49-F238E27FC236}">
                <a16:creationId xmlns:a16="http://schemas.microsoft.com/office/drawing/2014/main" id="{4FE3D657-9D94-0D5A-B0EA-B73B96686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50000"/>
          <a:stretch/>
        </p:blipFill>
        <p:spPr>
          <a:xfrm>
            <a:off x="6556375" y="3568099"/>
            <a:ext cx="4749800" cy="3131728"/>
          </a:xfrm>
          <a:prstGeom prst="rect">
            <a:avLst/>
          </a:prstGeom>
        </p:spPr>
      </p:pic>
      <p:pic>
        <p:nvPicPr>
          <p:cNvPr id="15" name="Picture 14" descr="A close-up of a graph&#10;&#10;Description automatically generated">
            <a:extLst>
              <a:ext uri="{FF2B5EF4-FFF2-40B4-BE49-F238E27FC236}">
                <a16:creationId xmlns:a16="http://schemas.microsoft.com/office/drawing/2014/main" id="{966574DE-20C4-0C4A-BAB8-C2A408463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108700" y="144773"/>
            <a:ext cx="5905500" cy="3131728"/>
          </a:xfrm>
          <a:prstGeom prst="rect">
            <a:avLst/>
          </a:prstGeom>
        </p:spPr>
      </p:pic>
      <p:pic>
        <p:nvPicPr>
          <p:cNvPr id="19" name="Picture 18" descr="A graph of a graph of a person&#10;&#10;Description automatically generated with medium confidence">
            <a:extLst>
              <a:ext uri="{FF2B5EF4-FFF2-40B4-BE49-F238E27FC236}">
                <a16:creationId xmlns:a16="http://schemas.microsoft.com/office/drawing/2014/main" id="{9F96BE25-C5AD-57EB-7C07-25F19B8F7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50000"/>
          <a:stretch/>
        </p:blipFill>
        <p:spPr>
          <a:xfrm>
            <a:off x="6556375" y="3568099"/>
            <a:ext cx="4749800" cy="3131728"/>
          </a:xfrm>
          <a:prstGeom prst="rect">
            <a:avLst/>
          </a:prstGeom>
        </p:spPr>
      </p:pic>
      <p:pic>
        <p:nvPicPr>
          <p:cNvPr id="22" name="Picture 21" descr="A graph of a graph of a person&#10;&#10;Description automatically generated with medium confidence">
            <a:extLst>
              <a:ext uri="{FF2B5EF4-FFF2-40B4-BE49-F238E27FC236}">
                <a16:creationId xmlns:a16="http://schemas.microsoft.com/office/drawing/2014/main" id="{D47BFC92-3A12-1266-6C3A-77E2BC3EE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108700" y="144773"/>
            <a:ext cx="5905500" cy="31317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7B97B7-A6DF-73B2-001D-21F607ACA8AE}"/>
              </a:ext>
            </a:extLst>
          </p:cNvPr>
          <p:cNvSpPr/>
          <p:nvPr/>
        </p:nvSpPr>
        <p:spPr>
          <a:xfrm>
            <a:off x="6999606" y="443523"/>
            <a:ext cx="2169794" cy="69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B7C199-258C-9716-2A72-20711BB2C358}"/>
              </a:ext>
            </a:extLst>
          </p:cNvPr>
          <p:cNvSpPr txBox="1"/>
          <p:nvPr/>
        </p:nvSpPr>
        <p:spPr>
          <a:xfrm>
            <a:off x="10977027" y="1452093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CCCCCC"/>
                </a:solidFill>
              </a:rPr>
              <a:t>5 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C545-182E-2162-60E6-841DF24BD0A2}"/>
              </a:ext>
            </a:extLst>
          </p:cNvPr>
          <p:cNvSpPr txBox="1"/>
          <p:nvPr/>
        </p:nvSpPr>
        <p:spPr>
          <a:xfrm>
            <a:off x="10922525" y="1219851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999999"/>
                </a:solidFill>
              </a:rPr>
              <a:t>10 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4083E2-94BA-7AC3-4B4D-17CC18F40D3B}"/>
              </a:ext>
            </a:extLst>
          </p:cNvPr>
          <p:cNvSpPr txBox="1"/>
          <p:nvPr/>
        </p:nvSpPr>
        <p:spPr>
          <a:xfrm>
            <a:off x="10926970" y="967591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666666"/>
                </a:solidFill>
              </a:rPr>
              <a:t>20 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C2FEFA-3E65-1E2A-506F-8CF700F07DC0}"/>
              </a:ext>
            </a:extLst>
          </p:cNvPr>
          <p:cNvSpPr txBox="1"/>
          <p:nvPr/>
        </p:nvSpPr>
        <p:spPr>
          <a:xfrm>
            <a:off x="10922526" y="708493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2D2D2D"/>
                </a:solidFill>
              </a:rPr>
              <a:t>50 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36DF3-00D3-E5B8-1839-BFA1B33B3499}"/>
              </a:ext>
            </a:extLst>
          </p:cNvPr>
          <p:cNvSpPr txBox="1"/>
          <p:nvPr/>
        </p:nvSpPr>
        <p:spPr>
          <a:xfrm>
            <a:off x="10868025" y="444178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100 y</a:t>
            </a:r>
          </a:p>
        </p:txBody>
      </p:sp>
      <p:sp>
        <p:nvSpPr>
          <p:cNvPr id="14" name="Titre 2">
            <a:extLst>
              <a:ext uri="{FF2B5EF4-FFF2-40B4-BE49-F238E27FC236}">
                <a16:creationId xmlns:a16="http://schemas.microsoft.com/office/drawing/2014/main" id="{530A633E-527C-FD16-DED2-E84BA02E7016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tos Display" panose="02110004020202020204"/>
              </a:rPr>
              <a:t>D</a:t>
            </a:r>
            <a:r>
              <a:rPr lang="en-GB" sz="3600" dirty="0">
                <a:latin typeface="Aptos Display" panose="02110004020202020204"/>
              </a:rPr>
              <a:t>ESIGN</a:t>
            </a:r>
            <a:r>
              <a:rPr lang="en-GB" dirty="0">
                <a:latin typeface="Aptos Display" panose="02110004020202020204"/>
              </a:rPr>
              <a:t> S</a:t>
            </a:r>
            <a:r>
              <a:rPr lang="en-GB" sz="3600" dirty="0">
                <a:latin typeface="Aptos Display" panose="02110004020202020204"/>
              </a:rPr>
              <a:t>TORMS</a:t>
            </a:r>
            <a:endParaRPr lang="fr-F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A7D893-187B-1C2B-4544-85B333BCE432}"/>
              </a:ext>
            </a:extLst>
          </p:cNvPr>
          <p:cNvSpPr txBox="1"/>
          <p:nvPr/>
        </p:nvSpPr>
        <p:spPr>
          <a:xfrm rot="16200000">
            <a:off x="-1801931" y="4371974"/>
            <a:ext cx="3991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FR" sz="1200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PrePEP</a:t>
            </a:r>
            <a:r>
              <a:rPr lang="fr-FR" sz="1200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2025</a:t>
            </a:r>
            <a:r>
              <a:rPr lang="fr-FR" sz="1200" i="1" kern="100" dirty="0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: Joint return </a:t>
            </a:r>
            <a:r>
              <a:rPr lang="fr-FR" sz="1200" i="1" kern="100" dirty="0" err="1">
                <a:solidFill>
                  <a:srgbClr val="D49D02"/>
                </a:solidFill>
                <a:latin typeface="Open Sans" panose="020B0606030504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periods</a:t>
            </a:r>
            <a:endParaRPr lang="fr-CH" sz="1200" i="1" kern="100" dirty="0">
              <a:solidFill>
                <a:srgbClr val="D49D0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CD2AD2-E88E-FB13-3C8D-5127DC825DD5}"/>
              </a:ext>
            </a:extLst>
          </p:cNvPr>
          <p:cNvSpPr txBox="1"/>
          <p:nvPr/>
        </p:nvSpPr>
        <p:spPr>
          <a:xfrm>
            <a:off x="58357" y="6520352"/>
            <a:ext cx="2741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D49D02"/>
              </a:buClr>
            </a:pPr>
            <a:r>
              <a:rPr lang="fr-CH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</a:t>
            </a:r>
            <a:endParaRPr lang="fr-CH" sz="1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501CBB-6357-4A14-FDA1-E1656EF805EC}"/>
              </a:ext>
            </a:extLst>
          </p:cNvPr>
          <p:cNvSpPr txBox="1"/>
          <p:nvPr/>
        </p:nvSpPr>
        <p:spPr>
          <a:xfrm>
            <a:off x="609600" y="3150298"/>
            <a:ext cx="4457700" cy="18946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D49D02"/>
              </a:buClr>
              <a:buSzPct val="120000"/>
            </a:pPr>
            <a:r>
              <a:rPr lang="en-US" sz="2000" b="1" dirty="0">
                <a:solidFill>
                  <a:srgbClr val="D49D02"/>
                </a:solidFill>
              </a:rPr>
              <a:t>Sampling methods</a:t>
            </a:r>
          </a:p>
          <a:p>
            <a:pPr marL="342900" indent="-34290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b="1" dirty="0"/>
              <a:t>Entire IDF curve 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Single point of the IDF curve</a:t>
            </a:r>
          </a:p>
          <a:p>
            <a:pPr marL="342900" indent="-342900">
              <a:lnSpc>
                <a:spcPct val="150000"/>
              </a:lnSpc>
              <a:buClr>
                <a:srgbClr val="D49D0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/>
              <a:t>Simulation from stochastic models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A973E90-E98B-5FB2-1860-F38BC41C8472}"/>
              </a:ext>
            </a:extLst>
          </p:cNvPr>
          <p:cNvCxnSpPr/>
          <p:nvPr/>
        </p:nvCxnSpPr>
        <p:spPr>
          <a:xfrm>
            <a:off x="6791325" y="3429000"/>
            <a:ext cx="381000" cy="723900"/>
          </a:xfrm>
          <a:prstGeom prst="straightConnector1">
            <a:avLst/>
          </a:prstGeom>
          <a:ln w="38100" cap="flat" cmpd="sng" algn="ctr">
            <a:solidFill>
              <a:srgbClr val="6C145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B86F331-8947-76AE-7D1B-67A3CB5723F0}"/>
              </a:ext>
            </a:extLst>
          </p:cNvPr>
          <p:cNvCxnSpPr>
            <a:cxnSpLocks/>
          </p:cNvCxnSpPr>
          <p:nvPr/>
        </p:nvCxnSpPr>
        <p:spPr>
          <a:xfrm>
            <a:off x="8161864" y="780562"/>
            <a:ext cx="281492" cy="525583"/>
          </a:xfrm>
          <a:prstGeom prst="straightConnector1">
            <a:avLst/>
          </a:prstGeom>
          <a:ln w="38100" cap="flat" cmpd="sng" algn="ctr">
            <a:solidFill>
              <a:srgbClr val="6C145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524880A-CE80-5393-59A9-26D8339A985A}"/>
              </a:ext>
            </a:extLst>
          </p:cNvPr>
          <p:cNvSpPr txBox="1"/>
          <p:nvPr/>
        </p:nvSpPr>
        <p:spPr>
          <a:xfrm>
            <a:off x="7103220" y="450097"/>
            <a:ext cx="2159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tx1"/>
                </a:solidFill>
              </a:rPr>
              <a:t>Obs</a:t>
            </a:r>
            <a:r>
              <a:rPr lang="en-GB" i="1" dirty="0"/>
              <a:t>erved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94847D-46A6-A71A-504D-FFB911C24594}"/>
              </a:ext>
            </a:extLst>
          </p:cNvPr>
          <p:cNvSpPr txBox="1"/>
          <p:nvPr/>
        </p:nvSpPr>
        <p:spPr>
          <a:xfrm>
            <a:off x="5812597" y="3068466"/>
            <a:ext cx="2159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tx1"/>
                </a:solidFill>
              </a:rPr>
              <a:t>Obs</a:t>
            </a:r>
            <a:r>
              <a:rPr lang="en-GB" i="1" dirty="0"/>
              <a:t>erved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BB926E-BA65-9580-77B7-441572BE844B}"/>
              </a:ext>
            </a:extLst>
          </p:cNvPr>
          <p:cNvSpPr txBox="1"/>
          <p:nvPr/>
        </p:nvSpPr>
        <p:spPr>
          <a:xfrm>
            <a:off x="617578" y="5492854"/>
            <a:ext cx="4942825" cy="646331"/>
          </a:xfrm>
          <a:prstGeom prst="rect">
            <a:avLst/>
          </a:prstGeom>
          <a:solidFill>
            <a:srgbClr val="D49D02"/>
          </a:solidFill>
        </p:spPr>
        <p:txBody>
          <a:bodyPr wrap="square">
            <a:spAutoFit/>
          </a:bodyPr>
          <a:lstStyle/>
          <a:p>
            <a:pPr marL="0" indent="0" algn="ctr">
              <a:buSzPct val="40000"/>
              <a:buNone/>
            </a:pPr>
            <a:r>
              <a:rPr lang="en-US" sz="1800" b="1" dirty="0">
                <a:solidFill>
                  <a:schemeClr val="bg1"/>
                </a:solidFill>
              </a:rPr>
              <a:t>How are intensities across the different duration intervals correlated?  </a:t>
            </a:r>
          </a:p>
        </p:txBody>
      </p:sp>
      <p:sp>
        <p:nvSpPr>
          <p:cNvPr id="18" name="Arrow: Curved Up 17">
            <a:extLst>
              <a:ext uri="{FF2B5EF4-FFF2-40B4-BE49-F238E27FC236}">
                <a16:creationId xmlns:a16="http://schemas.microsoft.com/office/drawing/2014/main" id="{F2A26F21-AF08-05D7-AC48-38D5F9686CD7}"/>
              </a:ext>
            </a:extLst>
          </p:cNvPr>
          <p:cNvSpPr/>
          <p:nvPr/>
        </p:nvSpPr>
        <p:spPr>
          <a:xfrm rot="16200000">
            <a:off x="10467824" y="2980569"/>
            <a:ext cx="1814435" cy="645727"/>
          </a:xfrm>
          <a:prstGeom prst="curvedUpArrow">
            <a:avLst>
              <a:gd name="adj1" fmla="val 8832"/>
              <a:gd name="adj2" fmla="val 28987"/>
              <a:gd name="adj3" fmla="val 25000"/>
            </a:avLst>
          </a:prstGeom>
          <a:solidFill>
            <a:srgbClr val="D7A31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2F7E82-F22A-09FA-5A1B-9D9A1DBE011A}"/>
              </a:ext>
            </a:extLst>
          </p:cNvPr>
          <p:cNvSpPr txBox="1"/>
          <p:nvPr/>
        </p:nvSpPr>
        <p:spPr>
          <a:xfrm>
            <a:off x="10038631" y="3083636"/>
            <a:ext cx="2114693" cy="646331"/>
          </a:xfrm>
          <a:prstGeom prst="rect">
            <a:avLst/>
          </a:prstGeom>
          <a:solidFill>
            <a:srgbClr val="D7A31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</a:rPr>
              <a:t>Maximum moving window operations</a:t>
            </a:r>
          </a:p>
        </p:txBody>
      </p:sp>
    </p:spTree>
    <p:extLst>
      <p:ext uri="{BB962C8B-B14F-4D97-AF65-F5344CB8AC3E}">
        <p14:creationId xmlns:p14="http://schemas.microsoft.com/office/powerpoint/2010/main" val="338046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1401</Words>
  <Application>Microsoft Office PowerPoint</Application>
  <PresentationFormat>Widescreen</PresentationFormat>
  <Paragraphs>410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Aptos</vt:lpstr>
      <vt:lpstr>Aptos Display</vt:lpstr>
      <vt:lpstr>Aptos Light</vt:lpstr>
      <vt:lpstr>Arial</vt:lpstr>
      <vt:lpstr>Cambria Math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Tabea Cache</dc:creator>
  <cp:lastModifiedBy>Tabea Cache</cp:lastModifiedBy>
  <cp:revision>4</cp:revision>
  <dcterms:created xsi:type="dcterms:W3CDTF">2025-01-07T16:11:57Z</dcterms:created>
  <dcterms:modified xsi:type="dcterms:W3CDTF">2025-03-13T16:55:45Z</dcterms:modified>
</cp:coreProperties>
</file>