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2" r:id="rId1"/>
  </p:sldMasterIdLst>
  <p:notesMasterIdLst>
    <p:notesMasterId r:id="rId24"/>
  </p:notesMasterIdLst>
  <p:sldIdLst>
    <p:sldId id="603" r:id="rId2"/>
    <p:sldId id="1544" r:id="rId3"/>
    <p:sldId id="1405" r:id="rId4"/>
    <p:sldId id="1530" r:id="rId5"/>
    <p:sldId id="10233" r:id="rId6"/>
    <p:sldId id="1273" r:id="rId7"/>
    <p:sldId id="10223" r:id="rId8"/>
    <p:sldId id="10227" r:id="rId9"/>
    <p:sldId id="1514" r:id="rId10"/>
    <p:sldId id="10228" r:id="rId11"/>
    <p:sldId id="10229" r:id="rId12"/>
    <p:sldId id="10224" r:id="rId13"/>
    <p:sldId id="1518" r:id="rId14"/>
    <p:sldId id="1519" r:id="rId15"/>
    <p:sldId id="10234" r:id="rId16"/>
    <p:sldId id="1521" r:id="rId17"/>
    <p:sldId id="1523" r:id="rId18"/>
    <p:sldId id="10235" r:id="rId19"/>
    <p:sldId id="1524" r:id="rId20"/>
    <p:sldId id="10225" r:id="rId21"/>
    <p:sldId id="10232" r:id="rId22"/>
    <p:sldId id="10226" r:id="rId23"/>
  </p:sldIdLst>
  <p:sldSz cx="12192000" cy="6858000"/>
  <p:notesSz cx="10234613" cy="7099300"/>
  <p:custDataLst>
    <p:tags r:id="rId25"/>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64B5CD"/>
    <a:srgbClr val="4D72B0"/>
    <a:srgbClr val="55A868"/>
    <a:srgbClr val="C44E51"/>
    <a:srgbClr val="CCBA74"/>
    <a:srgbClr val="FF0000"/>
    <a:srgbClr val="F9FFFF"/>
    <a:srgbClr val="FFFF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深色样式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深色样式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451" autoAdjust="0"/>
    <p:restoredTop sz="82813" autoAdjust="0"/>
  </p:normalViewPr>
  <p:slideViewPr>
    <p:cSldViewPr>
      <p:cViewPr>
        <p:scale>
          <a:sx n="70" d="100"/>
          <a:sy n="70" d="100"/>
        </p:scale>
        <p:origin x="387" y="444"/>
      </p:cViewPr>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25" d="100"/>
        <a:sy n="125" d="100"/>
      </p:scale>
      <p:origin x="0" y="-2048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435475" cy="354013"/>
          </a:xfrm>
          <a:prstGeom prst="rect">
            <a:avLst/>
          </a:prstGeom>
        </p:spPr>
        <p:txBody>
          <a:bodyPr vert="horz" lIns="96661" tIns="48331" rIns="96661" bIns="48331" rtlCol="0"/>
          <a:lstStyle>
            <a:lvl1pPr algn="l" fontAlgn="auto">
              <a:spcBef>
                <a:spcPts val="0"/>
              </a:spcBef>
              <a:spcAft>
                <a:spcPts val="0"/>
              </a:spcAft>
              <a:defRPr sz="1300">
                <a:latin typeface="+mn-lt"/>
                <a:ea typeface="+mn-ea"/>
                <a:cs typeface="+mn-cs"/>
              </a:defRPr>
            </a:lvl1pPr>
          </a:lstStyle>
          <a:p>
            <a:pPr>
              <a:defRPr/>
            </a:pPr>
            <a:endParaRPr lang="zh-CN" altLang="en-US"/>
          </a:p>
        </p:txBody>
      </p:sp>
      <p:sp>
        <p:nvSpPr>
          <p:cNvPr id="3" name="日期占位符 2"/>
          <p:cNvSpPr>
            <a:spLocks noGrp="1"/>
          </p:cNvSpPr>
          <p:nvPr>
            <p:ph type="dt" idx="1"/>
          </p:nvPr>
        </p:nvSpPr>
        <p:spPr>
          <a:xfrm>
            <a:off x="5797550" y="0"/>
            <a:ext cx="4435475" cy="354013"/>
          </a:xfrm>
          <a:prstGeom prst="rect">
            <a:avLst/>
          </a:prstGeom>
        </p:spPr>
        <p:txBody>
          <a:bodyPr vert="horz" lIns="96661" tIns="48331" rIns="96661" bIns="48331" rtlCol="0"/>
          <a:lstStyle>
            <a:lvl1pPr algn="r" fontAlgn="auto">
              <a:spcBef>
                <a:spcPts val="0"/>
              </a:spcBef>
              <a:spcAft>
                <a:spcPts val="0"/>
              </a:spcAft>
              <a:defRPr sz="1300">
                <a:latin typeface="+mn-lt"/>
                <a:ea typeface="+mn-ea"/>
                <a:cs typeface="+mn-cs"/>
              </a:defRPr>
            </a:lvl1pPr>
          </a:lstStyle>
          <a:p>
            <a:pPr>
              <a:defRPr/>
            </a:pPr>
            <a:fld id="{405EA41F-59B5-43FF-91F3-3C73EB0CAB77}" type="datetimeFigureOut">
              <a:rPr lang="zh-CN" altLang="en-US"/>
              <a:t>2025/3/17</a:t>
            </a:fld>
            <a:endParaRPr lang="zh-CN" altLang="en-US"/>
          </a:p>
        </p:txBody>
      </p:sp>
      <p:sp>
        <p:nvSpPr>
          <p:cNvPr id="4" name="幻灯片图像占位符 3"/>
          <p:cNvSpPr>
            <a:spLocks noGrp="1" noRot="1" noChangeAspect="1"/>
          </p:cNvSpPr>
          <p:nvPr>
            <p:ph type="sldImg" idx="2"/>
          </p:nvPr>
        </p:nvSpPr>
        <p:spPr>
          <a:xfrm>
            <a:off x="2752725" y="533400"/>
            <a:ext cx="4730750" cy="2662238"/>
          </a:xfrm>
          <a:prstGeom prst="rect">
            <a:avLst/>
          </a:prstGeom>
          <a:noFill/>
          <a:ln w="12700">
            <a:solidFill>
              <a:prstClr val="black"/>
            </a:solidFill>
          </a:ln>
        </p:spPr>
        <p:txBody>
          <a:bodyPr vert="horz" lIns="96661" tIns="48331" rIns="96661" bIns="48331" rtlCol="0" anchor="ctr"/>
          <a:lstStyle/>
          <a:p>
            <a:pPr lvl="0"/>
            <a:endParaRPr lang="zh-CN" altLang="en-US" noProof="0"/>
          </a:p>
        </p:txBody>
      </p:sp>
      <p:sp>
        <p:nvSpPr>
          <p:cNvPr id="5" name="备注占位符 4"/>
          <p:cNvSpPr>
            <a:spLocks noGrp="1"/>
          </p:cNvSpPr>
          <p:nvPr>
            <p:ph type="body" sz="quarter" idx="3"/>
          </p:nvPr>
        </p:nvSpPr>
        <p:spPr>
          <a:xfrm>
            <a:off x="1023938" y="3371850"/>
            <a:ext cx="8186737" cy="3194050"/>
          </a:xfrm>
          <a:prstGeom prst="rect">
            <a:avLst/>
          </a:prstGeom>
        </p:spPr>
        <p:txBody>
          <a:bodyPr vert="horz" lIns="96661" tIns="48331" rIns="96661" bIns="48331" rtlCol="0">
            <a:normAutofit/>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6743700"/>
            <a:ext cx="4435475" cy="354013"/>
          </a:xfrm>
          <a:prstGeom prst="rect">
            <a:avLst/>
          </a:prstGeom>
        </p:spPr>
        <p:txBody>
          <a:bodyPr vert="horz" lIns="96661" tIns="48331" rIns="96661" bIns="48331" rtlCol="0" anchor="b"/>
          <a:lstStyle>
            <a:lvl1pPr algn="l" fontAlgn="auto">
              <a:spcBef>
                <a:spcPts val="0"/>
              </a:spcBef>
              <a:spcAft>
                <a:spcPts val="0"/>
              </a:spcAft>
              <a:defRPr sz="1300">
                <a:latin typeface="+mn-lt"/>
                <a:ea typeface="+mn-ea"/>
                <a:cs typeface="+mn-cs"/>
              </a:defRPr>
            </a:lvl1pPr>
          </a:lstStyle>
          <a:p>
            <a:pPr>
              <a:defRPr/>
            </a:pPr>
            <a:endParaRPr lang="zh-CN" altLang="en-US"/>
          </a:p>
        </p:txBody>
      </p:sp>
      <p:sp>
        <p:nvSpPr>
          <p:cNvPr id="7" name="灯片编号占位符 6"/>
          <p:cNvSpPr>
            <a:spLocks noGrp="1"/>
          </p:cNvSpPr>
          <p:nvPr>
            <p:ph type="sldNum" sz="quarter" idx="5"/>
          </p:nvPr>
        </p:nvSpPr>
        <p:spPr>
          <a:xfrm>
            <a:off x="5797550" y="6743700"/>
            <a:ext cx="4435475" cy="354013"/>
          </a:xfrm>
          <a:prstGeom prst="rect">
            <a:avLst/>
          </a:prstGeom>
        </p:spPr>
        <p:txBody>
          <a:bodyPr vert="horz" lIns="96661" tIns="48331" rIns="96661" bIns="48331" rtlCol="0" anchor="b"/>
          <a:lstStyle>
            <a:lvl1pPr algn="r" fontAlgn="auto">
              <a:spcBef>
                <a:spcPts val="0"/>
              </a:spcBef>
              <a:spcAft>
                <a:spcPts val="0"/>
              </a:spcAft>
              <a:defRPr sz="1300">
                <a:latin typeface="+mn-lt"/>
                <a:ea typeface="+mn-ea"/>
                <a:cs typeface="+mn-cs"/>
              </a:defRPr>
            </a:lvl1pPr>
          </a:lstStyle>
          <a:p>
            <a:pPr>
              <a:defRPr/>
            </a:pPr>
            <a:fld id="{B508E73A-F7C5-4E28-9A92-12BB51B41FEC}" type="slidenum">
              <a:rPr lang="zh-CN" altLang="en-US"/>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33400"/>
            <a:ext cx="4730750" cy="2662238"/>
          </a:xfrm>
        </p:spPr>
      </p:sp>
      <p:sp>
        <p:nvSpPr>
          <p:cNvPr id="3" name="Notes Placeholder 2"/>
          <p:cNvSpPr>
            <a:spLocks noGrp="1"/>
          </p:cNvSpPr>
          <p:nvPr>
            <p:ph type="body" idx="1"/>
          </p:nvPr>
        </p:nvSpPr>
        <p:spPr/>
        <p:txBody>
          <a:bodyPr/>
          <a:lstStyle/>
          <a:p>
            <a:pPr algn="just">
              <a:lnSpc>
                <a:spcPct val="150000"/>
              </a:lnSpc>
            </a:pPr>
            <a:r>
              <a:rPr lang="en-CN" sz="1800" dirty="0">
                <a:solidFill>
                  <a:srgbClr val="0E0E0E"/>
                </a:solidFill>
                <a:effectLst/>
                <a:latin typeface="Times New Roman" panose="02020603050405020304" pitchFamily="18" charset="0"/>
                <a:ea typeface="SimSun" panose="02010600030101010101" pitchFamily="2" charset="-122"/>
                <a:cs typeface="System Font"/>
              </a:rPr>
              <a:t>Thank you chair. Good afternoon, everyone. I’m Hao Huang from Nanjing University. It’s a great pleasure here to present our study on the Microphysics of Stratiform Precipitation based on Dual-Polarization Radar and Airborne Observations. I would like to extend my thanks to all of my collaborators for their strong support in this research.</a:t>
            </a:r>
          </a:p>
        </p:txBody>
      </p:sp>
      <p:sp>
        <p:nvSpPr>
          <p:cNvPr id="4" name="Slide Number Placeholder 3"/>
          <p:cNvSpPr>
            <a:spLocks noGrp="1"/>
          </p:cNvSpPr>
          <p:nvPr>
            <p:ph type="sldNum" sz="quarter" idx="5"/>
          </p:nvPr>
        </p:nvSpPr>
        <p:spPr/>
        <p:txBody>
          <a:bodyPr/>
          <a:lstStyle/>
          <a:p>
            <a:pPr>
              <a:defRPr/>
            </a:pPr>
            <a:fld id="{B508E73A-F7C5-4E28-9A92-12BB51B41FEC}" type="slidenum">
              <a:rPr lang="zh-CN" altLang="en-US" smtClean="0"/>
              <a:t>1</a:t>
            </a:fld>
            <a:endParaRPr lang="zh-CN" altLang="en-US"/>
          </a:p>
        </p:txBody>
      </p:sp>
    </p:spTree>
    <p:extLst>
      <p:ext uri="{BB962C8B-B14F-4D97-AF65-F5344CB8AC3E}">
        <p14:creationId xmlns:p14="http://schemas.microsoft.com/office/powerpoint/2010/main" val="3552918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33400"/>
            <a:ext cx="4730750" cy="2662238"/>
          </a:xfrm>
        </p:spPr>
      </p:sp>
      <p:sp>
        <p:nvSpPr>
          <p:cNvPr id="3" name="Notes Placeholder 2"/>
          <p:cNvSpPr>
            <a:spLocks noGrp="1"/>
          </p:cNvSpPr>
          <p:nvPr>
            <p:ph type="body" idx="1"/>
          </p:nvPr>
        </p:nvSpPr>
        <p:spPr/>
        <p:txBody>
          <a:bodyPr>
            <a:normAutofit fontScale="92500" lnSpcReduction="20000"/>
          </a:bodyPr>
          <a:lstStyle/>
          <a:p>
            <a:pPr algn="just">
              <a:lnSpc>
                <a:spcPct val="150000"/>
              </a:lnSpc>
            </a:pPr>
            <a:r>
              <a:rPr lang="en-CN" sz="1800" dirty="0">
                <a:solidFill>
                  <a:srgbClr val="0E0E0E"/>
                </a:solidFill>
                <a:effectLst/>
                <a:latin typeface="Times New Roman" panose="02020603050405020304" pitchFamily="18" charset="0"/>
                <a:ea typeface="SimSun" panose="02010600030101010101" pitchFamily="2" charset="-122"/>
                <a:cs typeface="System Font"/>
              </a:rPr>
              <a:t>To solve the microphysical retrieval equations under the constraints, we construct a variational optimization framework. For example, we first build a cost function describing the difference between the the observations and the radar variables calculated from the microphysical parameters using a forward operator. In the forward operator, we can add the constraints in a very straightforward way. Then the cost function is optimized with a gradient descending method. In such a way, we can get the optimized microphysical parameters, and also the corresponding optimized radar variables with the attenuation simultaneously corrected. Such as the optimized ZDR in the right panel, we have more continuous results, and the biases behind severe rainfall regions are  clearly corrected.</a:t>
            </a:r>
          </a:p>
        </p:txBody>
      </p:sp>
      <p:sp>
        <p:nvSpPr>
          <p:cNvPr id="4" name="Slide Number Placeholder 3"/>
          <p:cNvSpPr>
            <a:spLocks noGrp="1"/>
          </p:cNvSpPr>
          <p:nvPr>
            <p:ph type="sldNum" sz="quarter" idx="5"/>
          </p:nvPr>
        </p:nvSpPr>
        <p:spPr/>
        <p:txBody>
          <a:bodyPr/>
          <a:lstStyle/>
          <a:p>
            <a:fld id="{E35F885B-681F-3E4C-8CDC-A22D3A68C0E3}" type="slidenum">
              <a:rPr lang="en-US" smtClean="0"/>
              <a:t>10</a:t>
            </a:fld>
            <a:endParaRPr lang="en-US"/>
          </a:p>
        </p:txBody>
      </p:sp>
    </p:spTree>
    <p:extLst>
      <p:ext uri="{BB962C8B-B14F-4D97-AF65-F5344CB8AC3E}">
        <p14:creationId xmlns:p14="http://schemas.microsoft.com/office/powerpoint/2010/main" val="3426527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33400"/>
            <a:ext cx="4730750" cy="2662238"/>
          </a:xfrm>
        </p:spPr>
      </p:sp>
      <p:sp>
        <p:nvSpPr>
          <p:cNvPr id="3" name="Notes Placeholder 2"/>
          <p:cNvSpPr>
            <a:spLocks noGrp="1"/>
          </p:cNvSpPr>
          <p:nvPr>
            <p:ph type="body" idx="1"/>
          </p:nvPr>
        </p:nvSpPr>
        <p:spPr/>
        <p:txBody>
          <a:bodyPr/>
          <a:lstStyle/>
          <a:p>
            <a:pPr algn="just">
              <a:lnSpc>
                <a:spcPct val="150000"/>
              </a:lnSpc>
            </a:pPr>
            <a:r>
              <a:rPr lang="en-CN" sz="1800" dirty="0">
                <a:solidFill>
                  <a:srgbClr val="0E0E0E"/>
                </a:solidFill>
                <a:effectLst/>
                <a:latin typeface="Times New Roman" panose="02020603050405020304" pitchFamily="18" charset="0"/>
                <a:ea typeface="SimSun" panose="02010600030101010101" pitchFamily="2" charset="-122"/>
                <a:cs typeface="System Font"/>
              </a:rPr>
              <a:t>Using this framework, we can optimize the parameters of the gamma distribution at each radar point and then calculate the corresponding microphysical parameters, such as the mass-weighted mean diameter and total number concentration. We have quantitatively validated the retrieved parameters using ground-based 2DVD observations and found an average improvement of over 15%. I want to emphasize that, with this unified retrieval framework, all microphysical parameters are based on the same DSD at one point, ensuring high consistency across the parameters.</a:t>
            </a:r>
          </a:p>
        </p:txBody>
      </p:sp>
      <p:sp>
        <p:nvSpPr>
          <p:cNvPr id="4" name="Slide Number Placeholder 3"/>
          <p:cNvSpPr>
            <a:spLocks noGrp="1"/>
          </p:cNvSpPr>
          <p:nvPr>
            <p:ph type="sldNum" sz="quarter" idx="5"/>
          </p:nvPr>
        </p:nvSpPr>
        <p:spPr/>
        <p:txBody>
          <a:bodyPr/>
          <a:lstStyle/>
          <a:p>
            <a:pPr>
              <a:defRPr/>
            </a:pPr>
            <a:fld id="{B508E73A-F7C5-4E28-9A92-12BB51B41FEC}" type="slidenum">
              <a:rPr lang="zh-CN" altLang="en-US" smtClean="0"/>
              <a:t>11</a:t>
            </a:fld>
            <a:endParaRPr lang="zh-CN" altLang="en-US"/>
          </a:p>
        </p:txBody>
      </p:sp>
    </p:spTree>
    <p:extLst>
      <p:ext uri="{BB962C8B-B14F-4D97-AF65-F5344CB8AC3E}">
        <p14:creationId xmlns:p14="http://schemas.microsoft.com/office/powerpoint/2010/main" val="1780551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752725" y="533400"/>
            <a:ext cx="4730750" cy="2662238"/>
          </a:xfrm>
        </p:spPr>
      </p:sp>
      <p:sp>
        <p:nvSpPr>
          <p:cNvPr id="3" name="备注占位符 2"/>
          <p:cNvSpPr>
            <a:spLocks noGrp="1"/>
          </p:cNvSpPr>
          <p:nvPr>
            <p:ph type="body" idx="1"/>
          </p:nvPr>
        </p:nvSpPr>
        <p:spPr/>
        <p:txBody>
          <a:bodyPr/>
          <a:lstStyle/>
          <a:p>
            <a:pPr algn="just">
              <a:lnSpc>
                <a:spcPct val="150000"/>
              </a:lnSpc>
            </a:pPr>
            <a:r>
              <a:rPr lang="en-CN" sz="1800" dirty="0">
                <a:solidFill>
                  <a:srgbClr val="0E0E0E"/>
                </a:solidFill>
                <a:effectLst/>
                <a:latin typeface="Times New Roman" panose="02020603050405020304" pitchFamily="18" charset="0"/>
                <a:ea typeface="SimSun" panose="02010600030101010101" pitchFamily="2" charset="-122"/>
                <a:cs typeface="System Font"/>
              </a:rPr>
              <a:t>Then, I want to show our analysis about the microphysics in a stratiform case in north China.</a:t>
            </a:r>
          </a:p>
        </p:txBody>
      </p:sp>
      <p:sp>
        <p:nvSpPr>
          <p:cNvPr id="4" name="灯片编号占位符 3"/>
          <p:cNvSpPr>
            <a:spLocks noGrp="1"/>
          </p:cNvSpPr>
          <p:nvPr>
            <p:ph type="sldNum" sz="quarter" idx="10"/>
          </p:nvPr>
        </p:nvSpPr>
        <p:spPr/>
        <p:txBody>
          <a:bodyPr/>
          <a:lstStyle/>
          <a:p>
            <a:fld id="{7448A968-A4A0-FA4A-A909-D65602B14936}" type="slidenum">
              <a:rPr kumimoji="1" lang="zh-CN" altLang="en-US" smtClean="0"/>
              <a:t>12</a:t>
            </a:fld>
            <a:endParaRPr kumimoji="1" lang="zh-CN" altLang="en-US"/>
          </a:p>
        </p:txBody>
      </p:sp>
    </p:spTree>
    <p:extLst>
      <p:ext uri="{BB962C8B-B14F-4D97-AF65-F5344CB8AC3E}">
        <p14:creationId xmlns:p14="http://schemas.microsoft.com/office/powerpoint/2010/main" val="3065636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33400"/>
            <a:ext cx="4730750" cy="2662238"/>
          </a:xfrm>
        </p:spPr>
      </p:sp>
      <p:sp>
        <p:nvSpPr>
          <p:cNvPr id="3" name="Notes Placeholder 2"/>
          <p:cNvSpPr>
            <a:spLocks noGrp="1"/>
          </p:cNvSpPr>
          <p:nvPr>
            <p:ph type="body" idx="1"/>
          </p:nvPr>
        </p:nvSpPr>
        <p:spPr/>
        <p:txBody>
          <a:bodyPr/>
          <a:lstStyle/>
          <a:p>
            <a:pPr algn="just">
              <a:lnSpc>
                <a:spcPct val="150000"/>
              </a:lnSpc>
            </a:pPr>
            <a:r>
              <a:rPr lang="en-CN" sz="1800" dirty="0">
                <a:solidFill>
                  <a:srgbClr val="0E0E0E"/>
                </a:solidFill>
                <a:effectLst/>
                <a:latin typeface="Times New Roman" panose="02020603050405020304" pitchFamily="18" charset="0"/>
                <a:ea typeface="SimSun" panose="02010600030101010101" pitchFamily="2" charset="-122"/>
                <a:cs typeface="System Font"/>
              </a:rPr>
              <a:t>This case happens in north China, to the east side of Taihang mountain. On May 21, in 2018. there is a wide spread stratiform precipitation system over the regions. And in the case, we have sent a King-Air Plane for the observations, with some imagers for different size ranges of particles, such as 2DS, CPI, and HVPS. The red curves show the flight path, and we have done some vertical spiral in these regions. We also have an XPOL scanning in a RHI mode towards one of these spirals. This gives us some useful data for the examination of the structures of the stratiform precipitation.</a:t>
            </a:r>
          </a:p>
        </p:txBody>
      </p:sp>
      <p:sp>
        <p:nvSpPr>
          <p:cNvPr id="4" name="Slide Number Placeholder 3"/>
          <p:cNvSpPr>
            <a:spLocks noGrp="1"/>
          </p:cNvSpPr>
          <p:nvPr>
            <p:ph type="sldNum" sz="quarter" idx="5"/>
          </p:nvPr>
        </p:nvSpPr>
        <p:spPr/>
        <p:txBody>
          <a:bodyPr/>
          <a:lstStyle/>
          <a:p>
            <a:fld id="{E35F885B-681F-3E4C-8CDC-A22D3A68C0E3}" type="slidenum">
              <a:rPr lang="en-US" smtClean="0"/>
              <a:t>13</a:t>
            </a:fld>
            <a:endParaRPr lang="en-US"/>
          </a:p>
        </p:txBody>
      </p:sp>
    </p:spTree>
    <p:extLst>
      <p:ext uri="{BB962C8B-B14F-4D97-AF65-F5344CB8AC3E}">
        <p14:creationId xmlns:p14="http://schemas.microsoft.com/office/powerpoint/2010/main" val="1157162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33400"/>
            <a:ext cx="4730750" cy="2662238"/>
          </a:xfrm>
        </p:spPr>
      </p:sp>
      <p:sp>
        <p:nvSpPr>
          <p:cNvPr id="3" name="Notes Placeholder 2"/>
          <p:cNvSpPr>
            <a:spLocks noGrp="1"/>
          </p:cNvSpPr>
          <p:nvPr>
            <p:ph type="body" idx="1"/>
          </p:nvPr>
        </p:nvSpPr>
        <p:spPr/>
        <p:txBody>
          <a:bodyPr>
            <a:normAutofit fontScale="92500"/>
          </a:bodyPr>
          <a:lstStyle/>
          <a:p>
            <a:pPr algn="just">
              <a:lnSpc>
                <a:spcPct val="150000"/>
              </a:lnSpc>
            </a:pPr>
            <a:r>
              <a:rPr lang="en-CN" sz="1800" dirty="0">
                <a:solidFill>
                  <a:srgbClr val="0E0E0E"/>
                </a:solidFill>
                <a:effectLst/>
                <a:latin typeface="Times New Roman" panose="02020603050405020304" pitchFamily="18" charset="0"/>
                <a:ea typeface="SimSun" panose="02010600030101010101" pitchFamily="2" charset="-122"/>
                <a:cs typeface="System Font"/>
              </a:rPr>
              <a:t>Here is the RHI scan of reflectivity factor, differential reflectivity, KDP, rhohv, and the hydrometeor classification results. The detectable top of the system is about 8 km. And due to the flight capability of King air, the vertical spiral is mainly between 2 and 6 km altitudes, as shown by the black track. From the observations, we can see very classic stratiform structure with a bright band near 4 km, and the reflectivity factor and differential reflectivity are enhanced, rhohv decreased, with the hydrometeors are mainly identified as wet snow. Above the ML is the ice region, with some hydrometeors identified as ice crystals on the top and dry snow slightly lower. Below the melting layer, light rain is identified.</a:t>
            </a:r>
          </a:p>
        </p:txBody>
      </p:sp>
      <p:sp>
        <p:nvSpPr>
          <p:cNvPr id="4" name="Slide Number Placeholder 3"/>
          <p:cNvSpPr>
            <a:spLocks noGrp="1"/>
          </p:cNvSpPr>
          <p:nvPr>
            <p:ph type="sldNum" sz="quarter" idx="5"/>
          </p:nvPr>
        </p:nvSpPr>
        <p:spPr/>
        <p:txBody>
          <a:bodyPr/>
          <a:lstStyle/>
          <a:p>
            <a:fld id="{E35F885B-681F-3E4C-8CDC-A22D3A68C0E3}" type="slidenum">
              <a:rPr lang="en-US" smtClean="0"/>
              <a:t>14</a:t>
            </a:fld>
            <a:endParaRPr lang="en-US"/>
          </a:p>
        </p:txBody>
      </p:sp>
    </p:spTree>
    <p:extLst>
      <p:ext uri="{BB962C8B-B14F-4D97-AF65-F5344CB8AC3E}">
        <p14:creationId xmlns:p14="http://schemas.microsoft.com/office/powerpoint/2010/main" val="3979555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81FD7-814F-F98A-92F2-5D6B33CF9E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622A04-1CAF-BA78-FA0B-3D8E3410889D}"/>
              </a:ext>
            </a:extLst>
          </p:cNvPr>
          <p:cNvSpPr>
            <a:spLocks noGrp="1" noRot="1" noChangeAspect="1"/>
          </p:cNvSpPr>
          <p:nvPr>
            <p:ph type="sldImg"/>
          </p:nvPr>
        </p:nvSpPr>
        <p:spPr>
          <a:xfrm>
            <a:off x="2752725" y="533400"/>
            <a:ext cx="4730750" cy="2662238"/>
          </a:xfrm>
        </p:spPr>
      </p:sp>
      <p:sp>
        <p:nvSpPr>
          <p:cNvPr id="3" name="Notes Placeholder 2">
            <a:extLst>
              <a:ext uri="{FF2B5EF4-FFF2-40B4-BE49-F238E27FC236}">
                <a16:creationId xmlns:a16="http://schemas.microsoft.com/office/drawing/2014/main" id="{D11E14FD-4D4E-86A3-7999-CBDB86070B86}"/>
              </a:ext>
            </a:extLst>
          </p:cNvPr>
          <p:cNvSpPr>
            <a:spLocks noGrp="1"/>
          </p:cNvSpPr>
          <p:nvPr>
            <p:ph type="body" idx="1"/>
          </p:nvPr>
        </p:nvSpPr>
        <p:spPr/>
        <p:txBody>
          <a:bodyPr>
            <a:normAutofit/>
          </a:bodyPr>
          <a:lstStyle/>
          <a:p>
            <a:pPr algn="just">
              <a:lnSpc>
                <a:spcPct val="150000"/>
              </a:lnSpc>
            </a:pPr>
            <a:r>
              <a:rPr lang="en-CN" sz="1800" dirty="0">
                <a:solidFill>
                  <a:srgbClr val="0E0E0E"/>
                </a:solidFill>
                <a:effectLst/>
                <a:latin typeface="Times New Roman" panose="02020603050405020304" pitchFamily="18" charset="0"/>
                <a:ea typeface="SimSun" panose="02010600030101010101" pitchFamily="2" charset="-122"/>
                <a:cs typeface="System Font"/>
              </a:rPr>
              <a:t>The structure is similar to that of classic radar observations of stratiform clouds. It is generally understood that ice crystals primarily form through deposition, followed by aggregation to form dry snow. In the melting layer (ML), the outer shell of snow particles melts first, increasing their dielectric constant and scattering ability, resulting in the formation of the bright band. As the particles collapse and become smaller, rainfall is formed, and the reflectivity factor decreases.</a:t>
            </a:r>
          </a:p>
        </p:txBody>
      </p:sp>
      <p:sp>
        <p:nvSpPr>
          <p:cNvPr id="4" name="Slide Number Placeholder 3">
            <a:extLst>
              <a:ext uri="{FF2B5EF4-FFF2-40B4-BE49-F238E27FC236}">
                <a16:creationId xmlns:a16="http://schemas.microsoft.com/office/drawing/2014/main" id="{FEFDB5D9-BDD0-39F7-9512-C9470DC90149}"/>
              </a:ext>
            </a:extLst>
          </p:cNvPr>
          <p:cNvSpPr>
            <a:spLocks noGrp="1"/>
          </p:cNvSpPr>
          <p:nvPr>
            <p:ph type="sldNum" sz="quarter" idx="5"/>
          </p:nvPr>
        </p:nvSpPr>
        <p:spPr/>
        <p:txBody>
          <a:bodyPr/>
          <a:lstStyle/>
          <a:p>
            <a:fld id="{E35F885B-681F-3E4C-8CDC-A22D3A68C0E3}" type="slidenum">
              <a:rPr lang="en-US" smtClean="0"/>
              <a:t>15</a:t>
            </a:fld>
            <a:endParaRPr lang="en-US"/>
          </a:p>
        </p:txBody>
      </p:sp>
    </p:spTree>
    <p:extLst>
      <p:ext uri="{BB962C8B-B14F-4D97-AF65-F5344CB8AC3E}">
        <p14:creationId xmlns:p14="http://schemas.microsoft.com/office/powerpoint/2010/main" val="3256197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33400"/>
            <a:ext cx="4730750" cy="2662238"/>
          </a:xfrm>
        </p:spPr>
      </p:sp>
      <p:sp>
        <p:nvSpPr>
          <p:cNvPr id="3" name="Notes Placeholder 2"/>
          <p:cNvSpPr>
            <a:spLocks noGrp="1"/>
          </p:cNvSpPr>
          <p:nvPr>
            <p:ph type="body" idx="1"/>
          </p:nvPr>
        </p:nvSpPr>
        <p:spPr/>
        <p:txBody>
          <a:bodyPr>
            <a:normAutofit fontScale="77500" lnSpcReduction="20000"/>
          </a:bodyPr>
          <a:lstStyle/>
          <a:p>
            <a:pPr algn="just">
              <a:lnSpc>
                <a:spcPct val="150000"/>
              </a:lnSpc>
            </a:pPr>
            <a:r>
              <a:rPr lang="en-CN" sz="1800" dirty="0">
                <a:solidFill>
                  <a:srgbClr val="0E0E0E"/>
                </a:solidFill>
                <a:effectLst/>
                <a:latin typeface="Times New Roman" panose="02020603050405020304" pitchFamily="18" charset="0"/>
                <a:ea typeface="SimSun" panose="02010600030101010101" pitchFamily="2" charset="-122"/>
                <a:cs typeface="System Font"/>
              </a:rPr>
              <a:t>Let’s examine more details with in-situ measurements from CPI, that is the cloud particle imager,  as well as the polarimetric variables. First,  in the ice layer, we can see some enhanced ZDR above the −5 degree, on the top. This implies the existence of needle/column crystals. Then, when altitude decreases, there are some increases in the reflectivity factor, decreases in ZDR, and some increases in KDP, implying the dominance of the aggregation and riming processes. The ML is between the altitudes of 4 and 4.6 km. In the melting layer, we can see classic increase in the reflectivity factor, ZDR, and KDP. And from the images we can see the gradual melting processes starting from the out shells. And the collapse process, and see ice kernels in the nearly-melted particles with quite different shapes. Below the melting layer is the rain layer, we can see nearly round small raindrops inside, and Radar variables remain essentially unchanged across different altitudes.</a:t>
            </a:r>
          </a:p>
          <a:p>
            <a:endParaRPr lang="en-US" altLang="zh-CN" dirty="0"/>
          </a:p>
          <a:p>
            <a:r>
              <a:rPr lang="en-US" altLang="zh-CN" dirty="0"/>
              <a:t>The</a:t>
            </a:r>
            <a:r>
              <a:rPr lang="zh-CN" altLang="en-US" dirty="0"/>
              <a:t> </a:t>
            </a:r>
            <a:r>
              <a:rPr lang="en-US" altLang="zh-CN" dirty="0"/>
              <a:t>ML</a:t>
            </a:r>
            <a:r>
              <a:rPr lang="zh-CN" altLang="en-US" dirty="0"/>
              <a:t> </a:t>
            </a:r>
            <a:r>
              <a:rPr lang="en-US" altLang="zh-CN" dirty="0"/>
              <a:t>is</a:t>
            </a:r>
            <a:r>
              <a:rPr lang="zh-CN" altLang="en-US" dirty="0"/>
              <a:t> </a:t>
            </a:r>
            <a:r>
              <a:rPr lang="en-US" altLang="zh-CN" dirty="0"/>
              <a:t>mainly</a:t>
            </a:r>
            <a:r>
              <a:rPr lang="zh-CN" altLang="en-US" dirty="0"/>
              <a:t> </a:t>
            </a:r>
            <a:r>
              <a:rPr lang="en-US" altLang="zh-CN" dirty="0"/>
              <a:t>between</a:t>
            </a:r>
            <a:r>
              <a:rPr lang="zh-CN" altLang="en-US" dirty="0"/>
              <a:t> </a:t>
            </a:r>
            <a:r>
              <a:rPr lang="en-US" altLang="zh-CN" dirty="0"/>
              <a:t>the</a:t>
            </a:r>
            <a:r>
              <a:rPr lang="zh-CN" altLang="en-US" dirty="0"/>
              <a:t> </a:t>
            </a:r>
            <a:r>
              <a:rPr lang="en-US" altLang="zh-CN" dirty="0"/>
              <a:t>altitudes</a:t>
            </a:r>
            <a:r>
              <a:rPr lang="zh-CN" altLang="en-US" dirty="0"/>
              <a:t> </a:t>
            </a:r>
            <a:r>
              <a:rPr lang="en-US" altLang="zh-CN" dirty="0"/>
              <a:t>of</a:t>
            </a:r>
            <a:r>
              <a:rPr lang="zh-CN" altLang="en-US" dirty="0"/>
              <a:t> </a:t>
            </a:r>
            <a:r>
              <a:rPr lang="en-US" altLang="zh-CN" dirty="0"/>
              <a:t>4</a:t>
            </a:r>
            <a:r>
              <a:rPr lang="zh-CN" altLang="en-US" dirty="0"/>
              <a:t> </a:t>
            </a:r>
            <a:r>
              <a:rPr lang="en-US" altLang="zh-CN" dirty="0"/>
              <a:t>and</a:t>
            </a:r>
            <a:r>
              <a:rPr lang="zh-CN" altLang="en-US" dirty="0"/>
              <a:t> </a:t>
            </a:r>
            <a:r>
              <a:rPr lang="en-US" altLang="zh-CN" dirty="0"/>
              <a:t>4.6</a:t>
            </a:r>
            <a:r>
              <a:rPr lang="zh-CN" altLang="en-US" dirty="0"/>
              <a:t> </a:t>
            </a:r>
            <a:r>
              <a:rPr lang="en-US" altLang="zh-CN" dirty="0"/>
              <a:t>km.</a:t>
            </a:r>
            <a:r>
              <a:rPr lang="zh-CN" altLang="en-US" dirty="0"/>
              <a:t> </a:t>
            </a:r>
            <a:r>
              <a:rPr lang="en-US" altLang="zh-CN" dirty="0"/>
              <a:t>In</a:t>
            </a:r>
            <a:r>
              <a:rPr lang="zh-CN" altLang="en-US" dirty="0"/>
              <a:t> </a:t>
            </a:r>
            <a:r>
              <a:rPr lang="en-US" altLang="zh-CN" dirty="0"/>
              <a:t>the</a:t>
            </a:r>
            <a:r>
              <a:rPr lang="zh-CN" altLang="en-US" dirty="0"/>
              <a:t> </a:t>
            </a:r>
            <a:r>
              <a:rPr lang="en-US" altLang="zh-CN" dirty="0"/>
              <a:t>melting</a:t>
            </a:r>
            <a:r>
              <a:rPr lang="zh-CN" altLang="en-US" dirty="0"/>
              <a:t> </a:t>
            </a:r>
            <a:r>
              <a:rPr lang="en-US" altLang="zh-CN" dirty="0"/>
              <a:t>layer,</a:t>
            </a:r>
            <a:r>
              <a:rPr lang="zh-CN" altLang="en-US" dirty="0"/>
              <a:t> </a:t>
            </a:r>
            <a:r>
              <a:rPr lang="en-US" altLang="zh-CN" dirty="0"/>
              <a:t>we</a:t>
            </a:r>
            <a:r>
              <a:rPr lang="zh-CN" altLang="en-US" dirty="0"/>
              <a:t> </a:t>
            </a:r>
            <a:r>
              <a:rPr lang="en-US" altLang="zh-CN" dirty="0"/>
              <a:t>can</a:t>
            </a:r>
            <a:r>
              <a:rPr lang="zh-CN" altLang="en-US" dirty="0"/>
              <a:t> </a:t>
            </a:r>
            <a:r>
              <a:rPr lang="en-US" altLang="zh-CN" dirty="0"/>
              <a:t>see</a:t>
            </a:r>
            <a:r>
              <a:rPr lang="zh-CN" altLang="en-US" dirty="0"/>
              <a:t> </a:t>
            </a:r>
            <a:r>
              <a:rPr lang="en-US" altLang="zh-CN" dirty="0"/>
              <a:t>classic</a:t>
            </a:r>
            <a:r>
              <a:rPr lang="zh-CN" altLang="en-US" dirty="0"/>
              <a:t> </a:t>
            </a:r>
            <a:r>
              <a:rPr lang="en-US" altLang="zh-CN" dirty="0"/>
              <a:t>increase</a:t>
            </a:r>
            <a:r>
              <a:rPr lang="zh-CN" altLang="en-US" dirty="0"/>
              <a:t> </a:t>
            </a:r>
            <a:r>
              <a:rPr lang="en-US" altLang="zh-CN" dirty="0"/>
              <a:t>in</a:t>
            </a:r>
            <a:r>
              <a:rPr lang="zh-CN" altLang="en-US" dirty="0"/>
              <a:t> </a:t>
            </a:r>
            <a:r>
              <a:rPr lang="en-US" altLang="zh-CN" dirty="0"/>
              <a:t>the</a:t>
            </a:r>
            <a:r>
              <a:rPr lang="zh-CN" altLang="en-US" dirty="0"/>
              <a:t> </a:t>
            </a:r>
            <a:r>
              <a:rPr lang="en-US" altLang="zh-CN" dirty="0"/>
              <a:t>reflectivity factor,</a:t>
            </a:r>
            <a:r>
              <a:rPr lang="zh-CN" altLang="en-US" dirty="0"/>
              <a:t> </a:t>
            </a:r>
            <a:r>
              <a:rPr lang="en-US" altLang="zh-CN" dirty="0"/>
              <a:t>ZDR,</a:t>
            </a:r>
            <a:r>
              <a:rPr lang="zh-CN" altLang="en-US" dirty="0"/>
              <a:t> </a:t>
            </a:r>
            <a:r>
              <a:rPr lang="en-US" altLang="zh-CN" dirty="0"/>
              <a:t>and</a:t>
            </a:r>
            <a:r>
              <a:rPr lang="zh-CN" altLang="en-US" dirty="0"/>
              <a:t> </a:t>
            </a:r>
            <a:r>
              <a:rPr lang="en-US" altLang="zh-CN" dirty="0"/>
              <a:t>KDP.</a:t>
            </a:r>
            <a:r>
              <a:rPr lang="zh-CN" altLang="en-US" dirty="0"/>
              <a:t> </a:t>
            </a:r>
            <a:r>
              <a:rPr lang="en-US" altLang="zh-CN" dirty="0"/>
              <a:t>And</a:t>
            </a:r>
            <a:r>
              <a:rPr lang="zh-CN" altLang="en-US" dirty="0"/>
              <a:t> </a:t>
            </a:r>
            <a:r>
              <a:rPr lang="en-US" altLang="zh-CN" dirty="0"/>
              <a:t>from</a:t>
            </a:r>
            <a:r>
              <a:rPr lang="zh-CN" altLang="en-US" dirty="0"/>
              <a:t> </a:t>
            </a:r>
            <a:r>
              <a:rPr lang="en-US" altLang="zh-CN" dirty="0"/>
              <a:t>the</a:t>
            </a:r>
            <a:r>
              <a:rPr lang="zh-CN" altLang="en-US" dirty="0"/>
              <a:t> </a:t>
            </a:r>
            <a:r>
              <a:rPr lang="en-US" altLang="zh-CN" dirty="0"/>
              <a:t>images</a:t>
            </a:r>
            <a:r>
              <a:rPr lang="zh-CN" altLang="en-US" dirty="0"/>
              <a:t> </a:t>
            </a:r>
            <a:r>
              <a:rPr lang="en-US" altLang="zh-CN" dirty="0"/>
              <a:t>we</a:t>
            </a:r>
            <a:r>
              <a:rPr lang="zh-CN" altLang="en-US" dirty="0"/>
              <a:t> </a:t>
            </a:r>
            <a:r>
              <a:rPr lang="en-US" altLang="zh-CN" dirty="0"/>
              <a:t>can</a:t>
            </a:r>
            <a:r>
              <a:rPr lang="zh-CN" altLang="en-US" dirty="0"/>
              <a:t> </a:t>
            </a:r>
            <a:r>
              <a:rPr lang="en-US" altLang="zh-CN" dirty="0"/>
              <a:t>see</a:t>
            </a:r>
            <a:r>
              <a:rPr lang="zh-CN" altLang="en-US" dirty="0"/>
              <a:t> </a:t>
            </a:r>
            <a:r>
              <a:rPr lang="en-US" altLang="zh-CN" dirty="0"/>
              <a:t>the</a:t>
            </a:r>
            <a:r>
              <a:rPr lang="zh-CN" altLang="en-US" dirty="0"/>
              <a:t> </a:t>
            </a:r>
            <a:r>
              <a:rPr lang="en-US" altLang="zh-CN" dirty="0"/>
              <a:t>gradual</a:t>
            </a:r>
            <a:r>
              <a:rPr lang="zh-CN" altLang="en-US" dirty="0"/>
              <a:t> </a:t>
            </a:r>
            <a:r>
              <a:rPr lang="en-US" altLang="zh-CN" dirty="0"/>
              <a:t>melting</a:t>
            </a:r>
            <a:r>
              <a:rPr lang="zh-CN" altLang="en-US" dirty="0"/>
              <a:t> </a:t>
            </a:r>
            <a:r>
              <a:rPr lang="en-US" altLang="zh-CN" dirty="0"/>
              <a:t>processes</a:t>
            </a:r>
            <a:r>
              <a:rPr lang="zh-CN" altLang="en-US" dirty="0"/>
              <a:t> </a:t>
            </a:r>
            <a:r>
              <a:rPr lang="en-US" altLang="zh-CN" dirty="0"/>
              <a:t>starting</a:t>
            </a:r>
            <a:r>
              <a:rPr lang="zh-CN" altLang="en-US" dirty="0"/>
              <a:t> </a:t>
            </a:r>
            <a:r>
              <a:rPr lang="en-US" altLang="zh-CN" dirty="0"/>
              <a:t>from</a:t>
            </a:r>
            <a:r>
              <a:rPr lang="zh-CN" altLang="en-US" dirty="0"/>
              <a:t> </a:t>
            </a:r>
            <a:r>
              <a:rPr lang="en-US" altLang="zh-CN" dirty="0"/>
              <a:t>the</a:t>
            </a:r>
            <a:r>
              <a:rPr lang="zh-CN" altLang="en-US" dirty="0"/>
              <a:t> </a:t>
            </a:r>
            <a:r>
              <a:rPr lang="en-US" altLang="zh-CN" dirty="0"/>
              <a:t>out</a:t>
            </a:r>
            <a:r>
              <a:rPr lang="zh-CN" altLang="en-US" dirty="0"/>
              <a:t> </a:t>
            </a:r>
            <a:r>
              <a:rPr lang="en-US" altLang="zh-CN" dirty="0"/>
              <a:t>shells.</a:t>
            </a:r>
            <a:r>
              <a:rPr lang="zh-CN" altLang="en-US" dirty="0"/>
              <a:t> </a:t>
            </a:r>
            <a:r>
              <a:rPr lang="en-US" altLang="zh-CN" dirty="0"/>
              <a:t>And</a:t>
            </a:r>
            <a:r>
              <a:rPr lang="zh-CN" altLang="en-US" dirty="0"/>
              <a:t> </a:t>
            </a:r>
            <a:r>
              <a:rPr lang="en-US" altLang="zh-CN" dirty="0"/>
              <a:t>the</a:t>
            </a:r>
            <a:r>
              <a:rPr lang="zh-CN" altLang="en-US" dirty="0"/>
              <a:t> </a:t>
            </a:r>
            <a:r>
              <a:rPr lang="en-US" altLang="zh-CN" dirty="0"/>
              <a:t>collapse</a:t>
            </a:r>
            <a:r>
              <a:rPr lang="zh-CN" altLang="en-US" dirty="0"/>
              <a:t> </a:t>
            </a:r>
            <a:r>
              <a:rPr lang="en-US" altLang="zh-CN" dirty="0"/>
              <a:t>process,</a:t>
            </a:r>
            <a:r>
              <a:rPr lang="zh-CN" altLang="en-US" dirty="0"/>
              <a:t> </a:t>
            </a:r>
            <a:r>
              <a:rPr lang="en-US" altLang="zh-CN" dirty="0"/>
              <a:t>and</a:t>
            </a:r>
            <a:r>
              <a:rPr lang="zh-CN" altLang="en-US" dirty="0"/>
              <a:t> </a:t>
            </a:r>
            <a:r>
              <a:rPr lang="en-US" altLang="zh-CN" dirty="0"/>
              <a:t>see</a:t>
            </a:r>
            <a:r>
              <a:rPr lang="zh-CN" altLang="en-US" dirty="0"/>
              <a:t> </a:t>
            </a:r>
            <a:r>
              <a:rPr lang="en-US" altLang="zh-CN" dirty="0"/>
              <a:t>ice</a:t>
            </a:r>
            <a:r>
              <a:rPr lang="zh-CN" altLang="en-US" dirty="0"/>
              <a:t> </a:t>
            </a:r>
            <a:r>
              <a:rPr lang="en-US" altLang="zh-CN" dirty="0"/>
              <a:t>kernels</a:t>
            </a:r>
            <a:r>
              <a:rPr lang="zh-CN" altLang="en-US" dirty="0"/>
              <a:t> </a:t>
            </a:r>
            <a:r>
              <a:rPr lang="en-US" altLang="zh-CN" dirty="0"/>
              <a:t>in</a:t>
            </a:r>
            <a:r>
              <a:rPr lang="zh-CN" altLang="en-US" dirty="0"/>
              <a:t> </a:t>
            </a:r>
            <a:r>
              <a:rPr lang="en-US" altLang="zh-CN" dirty="0"/>
              <a:t>the</a:t>
            </a:r>
            <a:r>
              <a:rPr lang="zh-CN" altLang="en-US" dirty="0"/>
              <a:t> </a:t>
            </a:r>
            <a:r>
              <a:rPr lang="en-US" altLang="zh-CN" dirty="0"/>
              <a:t>nearly-melted</a:t>
            </a:r>
            <a:r>
              <a:rPr lang="zh-CN" altLang="en-US" dirty="0"/>
              <a:t> </a:t>
            </a:r>
            <a:r>
              <a:rPr lang="en-US" altLang="zh-CN" dirty="0"/>
              <a:t>particles</a:t>
            </a:r>
            <a:r>
              <a:rPr lang="zh-CN" altLang="en-US" dirty="0"/>
              <a:t> </a:t>
            </a:r>
            <a:r>
              <a:rPr lang="en-US" altLang="zh-CN" dirty="0"/>
              <a:t>with</a:t>
            </a:r>
            <a:r>
              <a:rPr lang="zh-CN" altLang="en-US" dirty="0"/>
              <a:t> </a:t>
            </a:r>
            <a:r>
              <a:rPr lang="en-US" altLang="zh-CN" dirty="0"/>
              <a:t>quite</a:t>
            </a:r>
            <a:r>
              <a:rPr lang="zh-CN" altLang="en-US" dirty="0"/>
              <a:t> </a:t>
            </a:r>
            <a:r>
              <a:rPr lang="en-US" altLang="zh-CN" dirty="0"/>
              <a:t>different</a:t>
            </a:r>
            <a:r>
              <a:rPr lang="zh-CN" altLang="en-US" dirty="0"/>
              <a:t> </a:t>
            </a:r>
            <a:r>
              <a:rPr lang="en-US" altLang="zh-CN" dirty="0"/>
              <a:t>shapes.</a:t>
            </a:r>
          </a:p>
          <a:p>
            <a:r>
              <a:rPr lang="en-US" altLang="zh-CN" dirty="0"/>
              <a:t>Below</a:t>
            </a:r>
            <a:r>
              <a:rPr lang="zh-CN" altLang="en-US" dirty="0"/>
              <a:t> </a:t>
            </a:r>
            <a:r>
              <a:rPr lang="en-US" altLang="zh-CN" dirty="0"/>
              <a:t>the</a:t>
            </a:r>
            <a:r>
              <a:rPr lang="zh-CN" altLang="en-US" dirty="0"/>
              <a:t> </a:t>
            </a:r>
            <a:r>
              <a:rPr lang="en-US" altLang="zh-CN" dirty="0"/>
              <a:t>melting</a:t>
            </a:r>
            <a:r>
              <a:rPr lang="zh-CN" altLang="en-US" dirty="0"/>
              <a:t> </a:t>
            </a:r>
            <a:r>
              <a:rPr lang="en-US" altLang="zh-CN" dirty="0"/>
              <a:t>layer</a:t>
            </a:r>
            <a:r>
              <a:rPr lang="zh-CN" altLang="en-US" dirty="0"/>
              <a:t> </a:t>
            </a:r>
            <a:r>
              <a:rPr lang="en-US" altLang="zh-CN" dirty="0"/>
              <a:t>is</a:t>
            </a:r>
            <a:r>
              <a:rPr lang="zh-CN" altLang="en-US" dirty="0"/>
              <a:t> </a:t>
            </a:r>
            <a:r>
              <a:rPr lang="en-US" altLang="zh-CN" dirty="0"/>
              <a:t>the</a:t>
            </a:r>
            <a:r>
              <a:rPr lang="zh-CN" altLang="en-US" dirty="0"/>
              <a:t> </a:t>
            </a:r>
            <a:r>
              <a:rPr lang="en-US" altLang="zh-CN" dirty="0"/>
              <a:t>rain</a:t>
            </a:r>
            <a:r>
              <a:rPr lang="zh-CN" altLang="en-US" dirty="0"/>
              <a:t> </a:t>
            </a:r>
            <a:r>
              <a:rPr lang="en-US" altLang="zh-CN" dirty="0"/>
              <a:t>layer,</a:t>
            </a:r>
            <a:r>
              <a:rPr lang="zh-CN" altLang="en-US" dirty="0"/>
              <a:t> </a:t>
            </a:r>
            <a:r>
              <a:rPr lang="en-US" altLang="zh-CN" dirty="0"/>
              <a:t>we</a:t>
            </a:r>
            <a:r>
              <a:rPr lang="zh-CN" altLang="en-US" dirty="0"/>
              <a:t> </a:t>
            </a:r>
            <a:r>
              <a:rPr lang="en-US" altLang="zh-CN" dirty="0"/>
              <a:t>can</a:t>
            </a:r>
            <a:r>
              <a:rPr lang="zh-CN" altLang="en-US" dirty="0"/>
              <a:t> </a:t>
            </a:r>
            <a:r>
              <a:rPr lang="en-US" altLang="zh-CN" dirty="0"/>
              <a:t>see</a:t>
            </a:r>
            <a:r>
              <a:rPr lang="zh-CN" altLang="en-US" dirty="0"/>
              <a:t> </a:t>
            </a:r>
            <a:r>
              <a:rPr lang="en-US" altLang="zh-CN" dirty="0"/>
              <a:t>nearly</a:t>
            </a:r>
            <a:r>
              <a:rPr lang="zh-CN" altLang="en-US" dirty="0"/>
              <a:t> </a:t>
            </a:r>
            <a:r>
              <a:rPr lang="en-US" altLang="zh-CN" dirty="0"/>
              <a:t>round</a:t>
            </a:r>
            <a:r>
              <a:rPr lang="zh-CN" altLang="en-US" dirty="0"/>
              <a:t> </a:t>
            </a:r>
            <a:r>
              <a:rPr lang="en-US" altLang="zh-CN" dirty="0"/>
              <a:t>small</a:t>
            </a:r>
            <a:r>
              <a:rPr lang="zh-CN" altLang="en-US" dirty="0"/>
              <a:t> </a:t>
            </a:r>
            <a:r>
              <a:rPr lang="en-US" altLang="zh-CN" dirty="0"/>
              <a:t>raindrops</a:t>
            </a:r>
            <a:r>
              <a:rPr lang="zh-CN" altLang="en-US" dirty="0"/>
              <a:t> </a:t>
            </a:r>
            <a:r>
              <a:rPr lang="en-US" altLang="zh-CN" dirty="0"/>
              <a:t>inside,</a:t>
            </a:r>
            <a:r>
              <a:rPr lang="zh-CN" altLang="en-US" dirty="0"/>
              <a:t> </a:t>
            </a:r>
            <a:r>
              <a:rPr lang="en-US" altLang="zh-CN" dirty="0"/>
              <a:t>and</a:t>
            </a:r>
            <a:r>
              <a:rPr lang="zh-CN" altLang="en-US" dirty="0"/>
              <a:t> </a:t>
            </a:r>
            <a:r>
              <a:rPr lang="en-US" altLang="zh-CN" dirty="0"/>
              <a:t>Radar variables remain essentially unchanged across different altitudes.</a:t>
            </a:r>
            <a:endParaRPr lang="en-US" dirty="0"/>
          </a:p>
        </p:txBody>
      </p:sp>
      <p:sp>
        <p:nvSpPr>
          <p:cNvPr id="4" name="Slide Number Placeholder 3"/>
          <p:cNvSpPr>
            <a:spLocks noGrp="1"/>
          </p:cNvSpPr>
          <p:nvPr>
            <p:ph type="sldNum" sz="quarter" idx="5"/>
          </p:nvPr>
        </p:nvSpPr>
        <p:spPr/>
        <p:txBody>
          <a:bodyPr/>
          <a:lstStyle/>
          <a:p>
            <a:fld id="{E35F885B-681F-3E4C-8CDC-A22D3A68C0E3}" type="slidenum">
              <a:rPr lang="en-US" smtClean="0"/>
              <a:t>16</a:t>
            </a:fld>
            <a:endParaRPr lang="en-US"/>
          </a:p>
        </p:txBody>
      </p:sp>
    </p:spTree>
    <p:extLst>
      <p:ext uri="{BB962C8B-B14F-4D97-AF65-F5344CB8AC3E}">
        <p14:creationId xmlns:p14="http://schemas.microsoft.com/office/powerpoint/2010/main" val="3526654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33400"/>
            <a:ext cx="4730750" cy="2662238"/>
          </a:xfrm>
        </p:spPr>
      </p:sp>
      <p:sp>
        <p:nvSpPr>
          <p:cNvPr id="3" name="Notes Placeholder 2"/>
          <p:cNvSpPr>
            <a:spLocks noGrp="1"/>
          </p:cNvSpPr>
          <p:nvPr>
            <p:ph type="body" idx="1"/>
          </p:nvPr>
        </p:nvSpPr>
        <p:spPr/>
        <p:txBody>
          <a:bodyPr>
            <a:normAutofit fontScale="77500" lnSpcReduction="20000"/>
          </a:bodyPr>
          <a:lstStyle/>
          <a:p>
            <a:pPr algn="just">
              <a:lnSpc>
                <a:spcPct val="150000"/>
              </a:lnSpc>
            </a:pPr>
            <a:r>
              <a:rPr lang="en-CN" sz="1800" dirty="0">
                <a:solidFill>
                  <a:srgbClr val="0E0E0E"/>
                </a:solidFill>
                <a:effectLst/>
                <a:latin typeface="Times New Roman" panose="02020603050405020304" pitchFamily="18" charset="0"/>
                <a:ea typeface="SimSun" panose="02010600030101010101" pitchFamily="2" charset="-122"/>
                <a:cs typeface="System Font"/>
              </a:rPr>
              <a:t>Let’s take a closer look at the particle size distributions, median diameter, and total number concentration from the High Volume Precipitation Spectrometer observations. At higher altitudes, ice crystals have smaller mean sizes and relatively high concentrations. As altitude decreases, we observe increases in particle size and a decrease in concentration, suggesting that aggregation and some riming processes are taking place. However, in the melting layer, there are two distinct stages. First, the particle size increase, mainly due to active aggregation, These happens, because particles tend to stick together more easily after partial melting. These larger particles also contribute to the bright band signature, in addition to the increase of scattering ability during melting. In the lower part of the melting layer, the median diameter decreases, which can partly be attributed to melting and particle collapse. The melting process itself may increase terminal velocity, leading to a decrease in total number concentration (Nt) due to flux conservation. However, in this region, we see a rapid increase in total number concentration, suggesting active breakup processes. </a:t>
            </a:r>
          </a:p>
        </p:txBody>
      </p:sp>
      <p:sp>
        <p:nvSpPr>
          <p:cNvPr id="4" name="Slide Number Placeholder 3"/>
          <p:cNvSpPr>
            <a:spLocks noGrp="1"/>
          </p:cNvSpPr>
          <p:nvPr>
            <p:ph type="sldNum" sz="quarter" idx="5"/>
          </p:nvPr>
        </p:nvSpPr>
        <p:spPr/>
        <p:txBody>
          <a:bodyPr/>
          <a:lstStyle/>
          <a:p>
            <a:fld id="{E35F885B-681F-3E4C-8CDC-A22D3A68C0E3}" type="slidenum">
              <a:rPr lang="en-US" smtClean="0"/>
              <a:t>17</a:t>
            </a:fld>
            <a:endParaRPr lang="en-US"/>
          </a:p>
        </p:txBody>
      </p:sp>
    </p:spTree>
    <p:extLst>
      <p:ext uri="{BB962C8B-B14F-4D97-AF65-F5344CB8AC3E}">
        <p14:creationId xmlns:p14="http://schemas.microsoft.com/office/powerpoint/2010/main" val="4049622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33400"/>
            <a:ext cx="4730750" cy="2662238"/>
          </a:xfrm>
        </p:spPr>
      </p:sp>
      <p:sp>
        <p:nvSpPr>
          <p:cNvPr id="3" name="Notes Placeholder 2"/>
          <p:cNvSpPr>
            <a:spLocks noGrp="1"/>
          </p:cNvSpPr>
          <p:nvPr>
            <p:ph type="body" idx="1"/>
          </p:nvPr>
        </p:nvSpPr>
        <p:spPr/>
        <p:txBody>
          <a:bodyPr>
            <a:normAutofit/>
          </a:bodyPr>
          <a:lstStyle/>
          <a:p>
            <a:pPr algn="just">
              <a:lnSpc>
                <a:spcPct val="150000"/>
              </a:lnSpc>
            </a:pPr>
            <a:r>
              <a:rPr lang="en-CN" sz="1800" dirty="0">
                <a:solidFill>
                  <a:srgbClr val="0E0E0E"/>
                </a:solidFill>
                <a:effectLst/>
                <a:latin typeface="Times New Roman" panose="02020603050405020304" pitchFamily="18" charset="0"/>
                <a:ea typeface="SimSun" panose="02010600030101010101" pitchFamily="2" charset="-122"/>
                <a:cs typeface="System Font"/>
              </a:rPr>
              <a:t>The right panel shows the hydrometeor classification types from the radar, which are generally consistent with the results observed using the HVPS.</a:t>
            </a:r>
          </a:p>
        </p:txBody>
      </p:sp>
      <p:sp>
        <p:nvSpPr>
          <p:cNvPr id="4" name="Slide Number Placeholder 3"/>
          <p:cNvSpPr>
            <a:spLocks noGrp="1"/>
          </p:cNvSpPr>
          <p:nvPr>
            <p:ph type="sldNum" sz="quarter" idx="5"/>
          </p:nvPr>
        </p:nvSpPr>
        <p:spPr/>
        <p:txBody>
          <a:bodyPr/>
          <a:lstStyle/>
          <a:p>
            <a:fld id="{E35F885B-681F-3E4C-8CDC-A22D3A68C0E3}" type="slidenum">
              <a:rPr lang="en-US" smtClean="0"/>
              <a:t>18</a:t>
            </a:fld>
            <a:endParaRPr lang="en-US"/>
          </a:p>
        </p:txBody>
      </p:sp>
    </p:spTree>
    <p:extLst>
      <p:ext uri="{BB962C8B-B14F-4D97-AF65-F5344CB8AC3E}">
        <p14:creationId xmlns:p14="http://schemas.microsoft.com/office/powerpoint/2010/main" val="3123685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33400"/>
            <a:ext cx="4730750" cy="2662238"/>
          </a:xfrm>
        </p:spPr>
      </p:sp>
      <p:sp>
        <p:nvSpPr>
          <p:cNvPr id="3" name="Notes Placeholder 2"/>
          <p:cNvSpPr>
            <a:spLocks noGrp="1"/>
          </p:cNvSpPr>
          <p:nvPr>
            <p:ph type="body" idx="1"/>
          </p:nvPr>
        </p:nvSpPr>
        <p:spPr/>
        <p:txBody>
          <a:bodyPr>
            <a:normAutofit fontScale="70000" lnSpcReduction="20000"/>
          </a:bodyPr>
          <a:lstStyle/>
          <a:p>
            <a:pPr algn="just">
              <a:lnSpc>
                <a:spcPct val="150000"/>
              </a:lnSpc>
            </a:pPr>
            <a:r>
              <a:rPr lang="en-CN" sz="1800" dirty="0">
                <a:solidFill>
                  <a:srgbClr val="0E0E0E"/>
                </a:solidFill>
                <a:effectLst/>
                <a:latin typeface="Times New Roman" panose="02020603050405020304" pitchFamily="18" charset="0"/>
                <a:ea typeface="SimSun" panose="02010600030101010101" pitchFamily="2" charset="-122"/>
                <a:cs typeface="System Font"/>
              </a:rPr>
              <a:t>This slide provides a detailed look at the particle size distributions in different subsections of the melting layer (ML). The yellow line represents observations above the ML, while the red, blue, and green lines represent results within the ML, and the black line shows observations below the ML. Comparing the yellow line with the red and blue lines, we see a sharp decrease in medium-sized particle concentration, alongside an increase in larger particle concentration, due to the combined effects of the melting and aggregation processes. In the later stage of the ML, as larger particles begin to melt and breakup, there is a rapid increase in the concentration of smaller particles. Next, we examine the flux conservation assumption used in numerical models across the ML. The cyan line is calculated from the yellow line above the ML and compared with the black line observed below the ML. We observe an underestimation of larger particles with diameters greater than 1.8 mm, primarily because the flux conservation assumption fails to account for aggregation in the upper part of the ML. Additionally, there is an underestimation of small particles with diameters less than 1 mm, likely due to the model’s failure to capture the active breakup processes in the final stages of melting.</a:t>
            </a:r>
          </a:p>
        </p:txBody>
      </p:sp>
      <p:sp>
        <p:nvSpPr>
          <p:cNvPr id="4" name="Slide Number Placeholder 3"/>
          <p:cNvSpPr>
            <a:spLocks noGrp="1"/>
          </p:cNvSpPr>
          <p:nvPr>
            <p:ph type="sldNum" sz="quarter" idx="5"/>
          </p:nvPr>
        </p:nvSpPr>
        <p:spPr/>
        <p:txBody>
          <a:bodyPr/>
          <a:lstStyle/>
          <a:p>
            <a:fld id="{E35F885B-681F-3E4C-8CDC-A22D3A68C0E3}" type="slidenum">
              <a:rPr lang="en-US" smtClean="0"/>
              <a:t>19</a:t>
            </a:fld>
            <a:endParaRPr lang="en-US"/>
          </a:p>
        </p:txBody>
      </p:sp>
    </p:spTree>
    <p:extLst>
      <p:ext uri="{BB962C8B-B14F-4D97-AF65-F5344CB8AC3E}">
        <p14:creationId xmlns:p14="http://schemas.microsoft.com/office/powerpoint/2010/main" val="3278182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752725" y="533400"/>
            <a:ext cx="4730750" cy="2662238"/>
          </a:xfrm>
        </p:spPr>
      </p:sp>
      <p:sp>
        <p:nvSpPr>
          <p:cNvPr id="3" name="备注占位符 2"/>
          <p:cNvSpPr>
            <a:spLocks noGrp="1"/>
          </p:cNvSpPr>
          <p:nvPr>
            <p:ph type="body" idx="1"/>
          </p:nvPr>
        </p:nvSpPr>
        <p:spPr/>
        <p:txBody>
          <a:bodyPr/>
          <a:lstStyle/>
          <a:p>
            <a:pPr algn="just">
              <a:lnSpc>
                <a:spcPct val="150000"/>
              </a:lnSpc>
            </a:pPr>
            <a:r>
              <a:rPr lang="en-CN" sz="1800" dirty="0">
                <a:solidFill>
                  <a:srgbClr val="0E0E0E"/>
                </a:solidFill>
                <a:effectLst/>
                <a:latin typeface="Times New Roman" panose="02020603050405020304" pitchFamily="18" charset="0"/>
                <a:ea typeface="SimSun" panose="02010600030101010101" pitchFamily="2" charset="-122"/>
                <a:cs typeface="System Font"/>
              </a:rPr>
              <a:t>My presentation has four parts. I’ll first introduce the background and motivation.</a:t>
            </a:r>
          </a:p>
        </p:txBody>
      </p:sp>
      <p:sp>
        <p:nvSpPr>
          <p:cNvPr id="4" name="灯片编号占位符 3"/>
          <p:cNvSpPr>
            <a:spLocks noGrp="1"/>
          </p:cNvSpPr>
          <p:nvPr>
            <p:ph type="sldNum" sz="quarter" idx="10"/>
          </p:nvPr>
        </p:nvSpPr>
        <p:spPr/>
        <p:txBody>
          <a:bodyPr/>
          <a:lstStyle/>
          <a:p>
            <a:fld id="{7448A968-A4A0-FA4A-A909-D65602B14936}" type="slidenum">
              <a:rPr kumimoji="1" lang="zh-CN" altLang="en-US" smtClean="0"/>
              <a:t>2</a:t>
            </a:fld>
            <a:endParaRPr kumimoji="1" lang="zh-CN" altLang="en-US"/>
          </a:p>
        </p:txBody>
      </p:sp>
    </p:spTree>
    <p:extLst>
      <p:ext uri="{BB962C8B-B14F-4D97-AF65-F5344CB8AC3E}">
        <p14:creationId xmlns:p14="http://schemas.microsoft.com/office/powerpoint/2010/main" val="1339772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752725" y="533400"/>
            <a:ext cx="4730750" cy="2662238"/>
          </a:xfrm>
        </p:spPr>
      </p:sp>
      <p:sp>
        <p:nvSpPr>
          <p:cNvPr id="3" name="备注占位符 2"/>
          <p:cNvSpPr>
            <a:spLocks noGrp="1"/>
          </p:cNvSpPr>
          <p:nvPr>
            <p:ph type="body" idx="1"/>
          </p:nvPr>
        </p:nvSpPr>
        <p:spPr/>
        <p:txBody>
          <a:bodyPr/>
          <a:lstStyle/>
          <a:p>
            <a:pPr algn="l"/>
            <a:r>
              <a:rPr lang="en-US" altLang="zh-CN" dirty="0"/>
              <a:t>Here is the summary. </a:t>
            </a:r>
          </a:p>
        </p:txBody>
      </p:sp>
      <p:sp>
        <p:nvSpPr>
          <p:cNvPr id="4" name="灯片编号占位符 3"/>
          <p:cNvSpPr>
            <a:spLocks noGrp="1"/>
          </p:cNvSpPr>
          <p:nvPr>
            <p:ph type="sldNum" sz="quarter" idx="10"/>
          </p:nvPr>
        </p:nvSpPr>
        <p:spPr/>
        <p:txBody>
          <a:bodyPr/>
          <a:lstStyle/>
          <a:p>
            <a:fld id="{7448A968-A4A0-FA4A-A909-D65602B14936}" type="slidenum">
              <a:rPr kumimoji="1" lang="zh-CN" altLang="en-US" smtClean="0"/>
              <a:t>20</a:t>
            </a:fld>
            <a:endParaRPr kumimoji="1" lang="zh-CN" altLang="en-US"/>
          </a:p>
        </p:txBody>
      </p:sp>
    </p:spTree>
    <p:extLst>
      <p:ext uri="{BB962C8B-B14F-4D97-AF65-F5344CB8AC3E}">
        <p14:creationId xmlns:p14="http://schemas.microsoft.com/office/powerpoint/2010/main" val="1144215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33400"/>
            <a:ext cx="4730750" cy="2662238"/>
          </a:xfrm>
        </p:spPr>
      </p:sp>
      <p:sp>
        <p:nvSpPr>
          <p:cNvPr id="3" name="Notes Placeholder 2"/>
          <p:cNvSpPr>
            <a:spLocks noGrp="1"/>
          </p:cNvSpPr>
          <p:nvPr>
            <p:ph type="body" idx="1"/>
          </p:nvPr>
        </p:nvSpPr>
        <p:spPr/>
        <p:txBody>
          <a:bodyPr>
            <a:normAutofit fontScale="85000" lnSpcReduction="10000"/>
          </a:bodyPr>
          <a:lstStyle/>
          <a:p>
            <a:pPr algn="just">
              <a:lnSpc>
                <a:spcPct val="150000"/>
              </a:lnSpc>
            </a:pPr>
            <a:r>
              <a:rPr lang="en-CN" sz="1800" dirty="0">
                <a:solidFill>
                  <a:srgbClr val="0E0E0E"/>
                </a:solidFill>
                <a:effectLst/>
                <a:latin typeface="Times New Roman" panose="02020603050405020304" pitchFamily="18" charset="0"/>
                <a:ea typeface="SimSun" panose="02010600030101010101" pitchFamily="2" charset="-122"/>
                <a:cs typeface="System Font"/>
              </a:rPr>
              <a:t>First, we developed a variational method for retrieving DSD parameters, which provides optimized estimation of both attenuation (for short-wavelength radar) and DSD parameters simultaneously. Next, using polarimetric radar and aircraft observations, we analyzed the microphysical structures and processes in a stratiform case over northern China. One key finding in the melting layer is that both coalescence and breakup processes occur, contributing to the bright-band signature. However, the flux conservation assumption commonly used in models may underestimate particle concentration and diameter in this case. We have also realized that the flight levels in this case were too low, limiting our understanding of ice crystal formation in higher altitudes. More comprehensive observations are needed to address this gap.</a:t>
            </a:r>
          </a:p>
        </p:txBody>
      </p:sp>
      <p:sp>
        <p:nvSpPr>
          <p:cNvPr id="4" name="Slide Number Placeholder 3"/>
          <p:cNvSpPr>
            <a:spLocks noGrp="1"/>
          </p:cNvSpPr>
          <p:nvPr>
            <p:ph type="sldNum" sz="quarter" idx="5"/>
          </p:nvPr>
        </p:nvSpPr>
        <p:spPr/>
        <p:txBody>
          <a:bodyPr/>
          <a:lstStyle/>
          <a:p>
            <a:fld id="{E35F885B-681F-3E4C-8CDC-A22D3A68C0E3}" type="slidenum">
              <a:rPr lang="en-US" smtClean="0"/>
              <a:t>21</a:t>
            </a:fld>
            <a:endParaRPr lang="en-US"/>
          </a:p>
        </p:txBody>
      </p:sp>
    </p:spTree>
    <p:extLst>
      <p:ext uri="{BB962C8B-B14F-4D97-AF65-F5344CB8AC3E}">
        <p14:creationId xmlns:p14="http://schemas.microsoft.com/office/powerpoint/2010/main" val="2974340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33400"/>
            <a:ext cx="4730750" cy="2662238"/>
          </a:xfrm>
        </p:spPr>
      </p:sp>
      <p:sp>
        <p:nvSpPr>
          <p:cNvPr id="3" name="Notes Placeholder 2"/>
          <p:cNvSpPr>
            <a:spLocks noGrp="1"/>
          </p:cNvSpPr>
          <p:nvPr>
            <p:ph type="body" idx="1"/>
          </p:nvPr>
        </p:nvSpPr>
        <p:spPr/>
        <p:txBody>
          <a:bodyPr/>
          <a:lstStyle/>
          <a:p>
            <a:r>
              <a:rPr lang="en-US" altLang="zh-CN" dirty="0"/>
              <a:t>I’ll</a:t>
            </a:r>
            <a:r>
              <a:rPr lang="zh-CN" altLang="en-US" dirty="0"/>
              <a:t> </a:t>
            </a:r>
            <a:r>
              <a:rPr lang="en-US" altLang="zh-CN" dirty="0"/>
              <a:t>stop</a:t>
            </a:r>
            <a:r>
              <a:rPr lang="zh-CN" altLang="en-US" dirty="0"/>
              <a:t> </a:t>
            </a:r>
            <a:r>
              <a:rPr lang="en-US" altLang="zh-CN" dirty="0"/>
              <a:t>here.</a:t>
            </a:r>
            <a:r>
              <a:rPr lang="zh-CN" altLang="en-US" dirty="0"/>
              <a:t> </a:t>
            </a:r>
            <a:r>
              <a:rPr lang="en-US" altLang="zh-CN" dirty="0"/>
              <a:t>Thank</a:t>
            </a:r>
            <a:r>
              <a:rPr lang="zh-CN" altLang="en-US" dirty="0"/>
              <a:t> </a:t>
            </a:r>
            <a:r>
              <a:rPr lang="en-US" altLang="zh-CN" dirty="0"/>
              <a:t>you</a:t>
            </a:r>
            <a:r>
              <a:rPr lang="zh-CN" altLang="en-US" dirty="0"/>
              <a:t> </a:t>
            </a:r>
            <a:r>
              <a:rPr lang="en-US" altLang="zh-CN" dirty="0"/>
              <a:t>for</a:t>
            </a:r>
            <a:r>
              <a:rPr lang="zh-CN" altLang="en-US" dirty="0"/>
              <a:t> </a:t>
            </a:r>
            <a:r>
              <a:rPr lang="en-US" altLang="zh-CN" dirty="0"/>
              <a:t>listening.</a:t>
            </a:r>
            <a:endParaRPr lang="en-US" dirty="0"/>
          </a:p>
        </p:txBody>
      </p:sp>
      <p:sp>
        <p:nvSpPr>
          <p:cNvPr id="4" name="Slide Number Placeholder 3"/>
          <p:cNvSpPr>
            <a:spLocks noGrp="1"/>
          </p:cNvSpPr>
          <p:nvPr>
            <p:ph type="sldNum" sz="quarter" idx="5"/>
          </p:nvPr>
        </p:nvSpPr>
        <p:spPr/>
        <p:txBody>
          <a:bodyPr/>
          <a:lstStyle/>
          <a:p>
            <a:fld id="{E35F885B-681F-3E4C-8CDC-A22D3A68C0E3}" type="slidenum">
              <a:rPr lang="en-US" smtClean="0"/>
              <a:t>22</a:t>
            </a:fld>
            <a:endParaRPr lang="en-US"/>
          </a:p>
        </p:txBody>
      </p:sp>
    </p:spTree>
    <p:extLst>
      <p:ext uri="{BB962C8B-B14F-4D97-AF65-F5344CB8AC3E}">
        <p14:creationId xmlns:p14="http://schemas.microsoft.com/office/powerpoint/2010/main" val="92840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33400"/>
            <a:ext cx="4730750" cy="2662238"/>
          </a:xfrm>
        </p:spPr>
      </p:sp>
      <p:sp>
        <p:nvSpPr>
          <p:cNvPr id="3" name="Notes Placeholder 2"/>
          <p:cNvSpPr>
            <a:spLocks noGrp="1"/>
          </p:cNvSpPr>
          <p:nvPr>
            <p:ph type="body" idx="1"/>
          </p:nvPr>
        </p:nvSpPr>
        <p:spPr/>
        <p:txBody>
          <a:bodyPr/>
          <a:lstStyle/>
          <a:p>
            <a:pPr algn="just">
              <a:lnSpc>
                <a:spcPct val="150000"/>
              </a:lnSpc>
            </a:pPr>
            <a:r>
              <a:rPr lang="en-CN" sz="1800" dirty="0">
                <a:solidFill>
                  <a:srgbClr val="0E0E0E"/>
                </a:solidFill>
                <a:effectLst/>
                <a:latin typeface="Times New Roman" panose="02020603050405020304" pitchFamily="18" charset="0"/>
                <a:ea typeface="SimSun" panose="02010600030101010101" pitchFamily="2" charset="-122"/>
                <a:cs typeface="System Font"/>
              </a:rPr>
              <a:t>As widely recognized, rainfall plays a critical role in the water cycle and serves as one of the main water sources for daily life. However, it can also lead to destroying floods under certain conditions. Cloud microphysical processes are key in determining precipitation efficiency and intensity. Therefore, a deeper understanding of cloud microphysics is not only of great interest to the meteorological community but also crucial for disaster prevention.</a:t>
            </a:r>
          </a:p>
        </p:txBody>
      </p:sp>
      <p:sp>
        <p:nvSpPr>
          <p:cNvPr id="4" name="Slide Number Placeholder 3"/>
          <p:cNvSpPr>
            <a:spLocks noGrp="1"/>
          </p:cNvSpPr>
          <p:nvPr>
            <p:ph type="sldNum" sz="quarter" idx="5"/>
          </p:nvPr>
        </p:nvSpPr>
        <p:spPr/>
        <p:txBody>
          <a:bodyPr/>
          <a:lstStyle/>
          <a:p>
            <a:pPr>
              <a:defRPr/>
            </a:pPr>
            <a:fld id="{B508E73A-F7C5-4E28-9A92-12BB51B41FEC}" type="slidenum">
              <a:rPr lang="zh-CN" altLang="en-US" smtClean="0"/>
              <a:t>3</a:t>
            </a:fld>
            <a:endParaRPr lang="zh-CN" altLang="en-US"/>
          </a:p>
        </p:txBody>
      </p:sp>
    </p:spTree>
    <p:extLst>
      <p:ext uri="{BB962C8B-B14F-4D97-AF65-F5344CB8AC3E}">
        <p14:creationId xmlns:p14="http://schemas.microsoft.com/office/powerpoint/2010/main" val="1891232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33400"/>
            <a:ext cx="4730750" cy="2662238"/>
          </a:xfrm>
        </p:spPr>
      </p:sp>
      <p:sp>
        <p:nvSpPr>
          <p:cNvPr id="3" name="Notes Placeholder 2"/>
          <p:cNvSpPr>
            <a:spLocks noGrp="1"/>
          </p:cNvSpPr>
          <p:nvPr>
            <p:ph type="body" idx="1"/>
          </p:nvPr>
        </p:nvSpPr>
        <p:spPr/>
        <p:txBody>
          <a:bodyPr>
            <a:normAutofit fontScale="92500" lnSpcReduction="20000"/>
          </a:bodyPr>
          <a:lstStyle/>
          <a:p>
            <a:pPr algn="just">
              <a:lnSpc>
                <a:spcPct val="150000"/>
              </a:lnSpc>
            </a:pPr>
            <a:r>
              <a:rPr lang="en-CN" sz="1800" dirty="0">
                <a:solidFill>
                  <a:srgbClr val="0E0E0E"/>
                </a:solidFill>
                <a:effectLst/>
                <a:latin typeface="Times New Roman" panose="02020603050405020304" pitchFamily="18" charset="0"/>
                <a:ea typeface="SimSun" panose="02010600030101010101" pitchFamily="2" charset="-122"/>
                <a:cs typeface="System Font"/>
              </a:rPr>
              <a:t>This is a schematic diagram of a classic mesoscale convective system. As we know, stratiform precipitation occurs more frequently than convection and also accounts for a larger portion of the system. As we know, the heating and microphysical profiles in the stratiform regions are quite different from those in the convective regions. The latent heat profile in the stratiform area significantly affects the large-scale environment and storm development. However, in numerical weather models, stratiform precipitation is often underestimated, which can be partly attributed to uncertainties in the microphysical parameterization. As the latent heat profile is also related to microphysical processes. We should have a further investigation.</a:t>
            </a:r>
          </a:p>
        </p:txBody>
      </p:sp>
      <p:sp>
        <p:nvSpPr>
          <p:cNvPr id="4" name="Slide Number Placeholder 3"/>
          <p:cNvSpPr>
            <a:spLocks noGrp="1"/>
          </p:cNvSpPr>
          <p:nvPr>
            <p:ph type="sldNum" sz="quarter" idx="5"/>
          </p:nvPr>
        </p:nvSpPr>
        <p:spPr/>
        <p:txBody>
          <a:bodyPr/>
          <a:lstStyle/>
          <a:p>
            <a:pPr>
              <a:defRPr/>
            </a:pPr>
            <a:fld id="{B508E73A-F7C5-4E28-9A92-12BB51B41FEC}" type="slidenum">
              <a:rPr lang="zh-CN" altLang="en-US" smtClean="0"/>
              <a:t>4</a:t>
            </a:fld>
            <a:endParaRPr lang="zh-CN" altLang="en-US"/>
          </a:p>
        </p:txBody>
      </p:sp>
    </p:spTree>
    <p:extLst>
      <p:ext uri="{BB962C8B-B14F-4D97-AF65-F5344CB8AC3E}">
        <p14:creationId xmlns:p14="http://schemas.microsoft.com/office/powerpoint/2010/main" val="1028703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33400"/>
            <a:ext cx="4730750" cy="2662238"/>
          </a:xfrm>
        </p:spPr>
      </p:sp>
      <p:sp>
        <p:nvSpPr>
          <p:cNvPr id="3" name="Notes Placeholder 2"/>
          <p:cNvSpPr>
            <a:spLocks noGrp="1"/>
          </p:cNvSpPr>
          <p:nvPr>
            <p:ph type="body" idx="1"/>
          </p:nvPr>
        </p:nvSpPr>
        <p:spPr/>
        <p:txBody>
          <a:bodyPr>
            <a:normAutofit fontScale="85000" lnSpcReduction="10000"/>
          </a:bodyPr>
          <a:lstStyle/>
          <a:p>
            <a:pPr algn="just">
              <a:lnSpc>
                <a:spcPct val="150000"/>
              </a:lnSpc>
            </a:pPr>
            <a:r>
              <a:rPr lang="en-CN" sz="1800" dirty="0">
                <a:solidFill>
                  <a:srgbClr val="0E0E0E"/>
                </a:solidFill>
                <a:effectLst/>
                <a:latin typeface="Times New Roman" panose="02020603050405020304" pitchFamily="18" charset="0"/>
                <a:ea typeface="SimSun" panose="02010600030101010101" pitchFamily="2" charset="-122"/>
                <a:cs typeface="System Font"/>
              </a:rPr>
              <a:t>Though the structure of stratiform precipitation is much simpler than that of convection, there is still considerable uncertainty in its prediction. For example, the left panels show our simulation of Typhoon Lekima in 2019. When comparing the model results in the bottom panels with the observations in the top panels, we can see that the ZDR, which reflects the mean raindrop diameters, is generally overestimated in stratiform precipitation. One major source of parameterization uncertainty is the melting process. Most schemes only account for the effects of melting on the DSD and latent heat, but these processes assume that particles instantaneously transit from snow to rain, without explicitly representing melting particles, which may cause the missing of ML signature as also highlighted by Dr. ting-yu cha yesterday. This indicates a gap in our understanding of stratiform precipitation processes.</a:t>
            </a:r>
          </a:p>
        </p:txBody>
      </p:sp>
      <p:sp>
        <p:nvSpPr>
          <p:cNvPr id="4" name="Slide Number Placeholder 3"/>
          <p:cNvSpPr>
            <a:spLocks noGrp="1"/>
          </p:cNvSpPr>
          <p:nvPr>
            <p:ph type="sldNum" sz="quarter" idx="5"/>
          </p:nvPr>
        </p:nvSpPr>
        <p:spPr/>
        <p:txBody>
          <a:bodyPr/>
          <a:lstStyle/>
          <a:p>
            <a:pPr>
              <a:defRPr/>
            </a:pPr>
            <a:fld id="{B508E73A-F7C5-4E28-9A92-12BB51B41FEC}" type="slidenum">
              <a:rPr lang="zh-CN" altLang="en-US" smtClean="0"/>
              <a:t>5</a:t>
            </a:fld>
            <a:endParaRPr lang="zh-CN" altLang="en-US"/>
          </a:p>
        </p:txBody>
      </p:sp>
    </p:spTree>
    <p:extLst>
      <p:ext uri="{BB962C8B-B14F-4D97-AF65-F5344CB8AC3E}">
        <p14:creationId xmlns:p14="http://schemas.microsoft.com/office/powerpoint/2010/main" val="2410759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33400"/>
            <a:ext cx="4730750" cy="2662238"/>
          </a:xfrm>
        </p:spPr>
      </p:sp>
      <p:sp>
        <p:nvSpPr>
          <p:cNvPr id="3" name="Notes Placeholder 2"/>
          <p:cNvSpPr>
            <a:spLocks noGrp="1"/>
          </p:cNvSpPr>
          <p:nvPr>
            <p:ph type="body" idx="1"/>
          </p:nvPr>
        </p:nvSpPr>
        <p:spPr/>
        <p:txBody>
          <a:bodyPr>
            <a:normAutofit fontScale="92500" lnSpcReduction="20000"/>
          </a:bodyPr>
          <a:lstStyle/>
          <a:p>
            <a:pPr algn="just">
              <a:lnSpc>
                <a:spcPct val="150000"/>
              </a:lnSpc>
            </a:pPr>
            <a:r>
              <a:rPr lang="en-CN" sz="1800" dirty="0">
                <a:solidFill>
                  <a:srgbClr val="0E0E0E"/>
                </a:solidFill>
                <a:effectLst/>
                <a:latin typeface="Times New Roman" panose="02020603050405020304" pitchFamily="18" charset="0"/>
                <a:ea typeface="SimSun" panose="02010600030101010101" pitchFamily="2" charset="-122"/>
                <a:cs typeface="System Font"/>
              </a:rPr>
              <a:t>The most straightforward way to understand microphysical characteristics is through observation. Currently, there are two main observation methods. The first is the well-known dual-polarization radar, which captures the scattering properties of non-spherical particles to obtain high-resolution 3D precipitation characteristics. The second method is in-situ imaging, such as 2d-video disdrometer on the ground. Or airborne PIP from AMT and the HVPS from SPEC. However, in both in-situ and radar remote sensing observations, the microphysical information is often incomplete, and measurement errors are inevitable. In this study, we will present our efforts to improve the understanding of microphysics using these instruments and through their collaboration.</a:t>
            </a:r>
          </a:p>
        </p:txBody>
      </p:sp>
      <p:sp>
        <p:nvSpPr>
          <p:cNvPr id="4" name="Slide Number Placeholder 3"/>
          <p:cNvSpPr>
            <a:spLocks noGrp="1"/>
          </p:cNvSpPr>
          <p:nvPr>
            <p:ph type="sldNum" sz="quarter" idx="5"/>
          </p:nvPr>
        </p:nvSpPr>
        <p:spPr/>
        <p:txBody>
          <a:bodyPr/>
          <a:lstStyle/>
          <a:p>
            <a:pPr>
              <a:defRPr/>
            </a:pPr>
            <a:fld id="{B508E73A-F7C5-4E28-9A92-12BB51B41FEC}" type="slidenum">
              <a:rPr lang="zh-CN" altLang="en-US" smtClean="0"/>
              <a:t>6</a:t>
            </a:fld>
            <a:endParaRPr lang="zh-CN" altLang="en-US"/>
          </a:p>
        </p:txBody>
      </p:sp>
    </p:spTree>
    <p:extLst>
      <p:ext uri="{BB962C8B-B14F-4D97-AF65-F5344CB8AC3E}">
        <p14:creationId xmlns:p14="http://schemas.microsoft.com/office/powerpoint/2010/main" val="4273420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752725" y="533400"/>
            <a:ext cx="4730750" cy="2662238"/>
          </a:xfrm>
        </p:spPr>
      </p:sp>
      <p:sp>
        <p:nvSpPr>
          <p:cNvPr id="3" name="备注占位符 2"/>
          <p:cNvSpPr>
            <a:spLocks noGrp="1"/>
          </p:cNvSpPr>
          <p:nvPr>
            <p:ph type="body" idx="1"/>
          </p:nvPr>
        </p:nvSpPr>
        <p:spPr/>
        <p:txBody>
          <a:bodyPr/>
          <a:lstStyle/>
          <a:p>
            <a:pPr algn="just">
              <a:lnSpc>
                <a:spcPct val="150000"/>
              </a:lnSpc>
            </a:pPr>
            <a:r>
              <a:rPr lang="en-CN" sz="1800" dirty="0">
                <a:solidFill>
                  <a:srgbClr val="0E0E0E"/>
                </a:solidFill>
                <a:effectLst/>
                <a:latin typeface="Times New Roman" panose="02020603050405020304" pitchFamily="18" charset="0"/>
                <a:ea typeface="SimSun" panose="02010600030101010101" pitchFamily="2" charset="-122"/>
                <a:cs typeface="System Font"/>
              </a:rPr>
              <a:t>Then, I’ll introduce our progress in optimized retrieval of microphysical parameters from polarimetric radar.</a:t>
            </a:r>
          </a:p>
        </p:txBody>
      </p:sp>
      <p:sp>
        <p:nvSpPr>
          <p:cNvPr id="4" name="灯片编号占位符 3"/>
          <p:cNvSpPr>
            <a:spLocks noGrp="1"/>
          </p:cNvSpPr>
          <p:nvPr>
            <p:ph type="sldNum" sz="quarter" idx="10"/>
          </p:nvPr>
        </p:nvSpPr>
        <p:spPr/>
        <p:txBody>
          <a:bodyPr/>
          <a:lstStyle/>
          <a:p>
            <a:fld id="{7448A968-A4A0-FA4A-A909-D65602B14936}" type="slidenum">
              <a:rPr kumimoji="1" lang="zh-CN" altLang="en-US" smtClean="0"/>
              <a:t>7</a:t>
            </a:fld>
            <a:endParaRPr kumimoji="1" lang="zh-CN" altLang="en-US"/>
          </a:p>
        </p:txBody>
      </p:sp>
    </p:spTree>
    <p:extLst>
      <p:ext uri="{BB962C8B-B14F-4D97-AF65-F5344CB8AC3E}">
        <p14:creationId xmlns:p14="http://schemas.microsoft.com/office/powerpoint/2010/main" val="3316683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33400"/>
            <a:ext cx="4730750" cy="2662238"/>
          </a:xfrm>
        </p:spPr>
      </p:sp>
      <p:sp>
        <p:nvSpPr>
          <p:cNvPr id="3" name="Notes Placeholder 2"/>
          <p:cNvSpPr>
            <a:spLocks noGrp="1"/>
          </p:cNvSpPr>
          <p:nvPr>
            <p:ph type="body" idx="1"/>
          </p:nvPr>
        </p:nvSpPr>
        <p:spPr/>
        <p:txBody>
          <a:bodyPr>
            <a:normAutofit lnSpcReduction="10000"/>
          </a:bodyPr>
          <a:lstStyle/>
          <a:p>
            <a:pPr algn="just">
              <a:lnSpc>
                <a:spcPct val="150000"/>
              </a:lnSpc>
            </a:pPr>
            <a:r>
              <a:rPr lang="en-CN" sz="1800" dirty="0">
                <a:solidFill>
                  <a:srgbClr val="0E0E0E"/>
                </a:solidFill>
                <a:effectLst/>
                <a:latin typeface="Times New Roman" panose="02020603050405020304" pitchFamily="18" charset="0"/>
                <a:ea typeface="SimSun" panose="02010600030101010101" pitchFamily="2" charset="-122"/>
                <a:cs typeface="System Font"/>
              </a:rPr>
              <a:t>As we know, the essential of microphysical retrieval is to solve the equations representing the mapping relationship between microphysical parameters and radar observations. For polarimetric radars, only two independent observations are available, that is the reflectivity factor and differential reflectivity. However the most common DSD model is the gamma model, which has three unknowns. In addition, for X-band and C-band, the signal power is attenuated in propagation. So, it is insufficient to use two independent observations to solve three unknowns in gamma model and attenuation. So, we need more constraints and a better framework to solve the problem.</a:t>
            </a:r>
          </a:p>
        </p:txBody>
      </p:sp>
      <p:sp>
        <p:nvSpPr>
          <p:cNvPr id="4" name="Slide Number Placeholder 3"/>
          <p:cNvSpPr>
            <a:spLocks noGrp="1"/>
          </p:cNvSpPr>
          <p:nvPr>
            <p:ph type="sldNum" sz="quarter" idx="5"/>
          </p:nvPr>
        </p:nvSpPr>
        <p:spPr/>
        <p:txBody>
          <a:bodyPr/>
          <a:lstStyle/>
          <a:p>
            <a:pPr>
              <a:defRPr/>
            </a:pPr>
            <a:fld id="{B508E73A-F7C5-4E28-9A92-12BB51B41FEC}" type="slidenum">
              <a:rPr lang="zh-CN" altLang="en-US" smtClean="0"/>
              <a:t>8</a:t>
            </a:fld>
            <a:endParaRPr lang="zh-CN" altLang="en-US"/>
          </a:p>
        </p:txBody>
      </p:sp>
    </p:spTree>
    <p:extLst>
      <p:ext uri="{BB962C8B-B14F-4D97-AF65-F5344CB8AC3E}">
        <p14:creationId xmlns:p14="http://schemas.microsoft.com/office/powerpoint/2010/main" val="2109447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2725" y="533400"/>
            <a:ext cx="4730750" cy="2662238"/>
          </a:xfrm>
        </p:spPr>
      </p:sp>
      <p:sp>
        <p:nvSpPr>
          <p:cNvPr id="3" name="Notes Placeholder 2"/>
          <p:cNvSpPr>
            <a:spLocks noGrp="1"/>
          </p:cNvSpPr>
          <p:nvPr>
            <p:ph type="body" idx="1"/>
          </p:nvPr>
        </p:nvSpPr>
        <p:spPr/>
        <p:txBody>
          <a:bodyPr>
            <a:normAutofit lnSpcReduction="10000"/>
          </a:bodyPr>
          <a:lstStyle/>
          <a:p>
            <a:pPr algn="just">
              <a:lnSpc>
                <a:spcPct val="150000"/>
              </a:lnSpc>
            </a:pPr>
            <a:r>
              <a:rPr lang="en-CN" sz="1800" dirty="0">
                <a:solidFill>
                  <a:srgbClr val="0E0E0E"/>
                </a:solidFill>
                <a:effectLst/>
                <a:latin typeface="Times New Roman" panose="02020603050405020304" pitchFamily="18" charset="0"/>
                <a:ea typeface="SimSun" panose="02010600030101010101" pitchFamily="2" charset="-122"/>
                <a:cs typeface="System Font"/>
              </a:rPr>
              <a:t>So, we first use the long-term 2DVD observations more than five year, to construct some constraints between the DSD parameters and radar parameters for different types of precipitation . For example, the middle panel shows the µ-Λ relationship for monsoon precipitation in east-China , which is quite different from that proposed for Oklahoma in USA. The right panel shows the relationship between specific attenuation and specific differential phase KDP for C-band, which is also different from that in the USA. So, such constraints may help decrease the uncertainty in retrieval model, and increase the retrieval reliability.</a:t>
            </a:r>
          </a:p>
        </p:txBody>
      </p:sp>
      <p:sp>
        <p:nvSpPr>
          <p:cNvPr id="4" name="Slide Number Placeholder 3"/>
          <p:cNvSpPr>
            <a:spLocks noGrp="1"/>
          </p:cNvSpPr>
          <p:nvPr>
            <p:ph type="sldNum" sz="quarter" idx="5"/>
          </p:nvPr>
        </p:nvSpPr>
        <p:spPr/>
        <p:txBody>
          <a:bodyPr/>
          <a:lstStyle/>
          <a:p>
            <a:fld id="{E35F885B-681F-3E4C-8CDC-A22D3A68C0E3}" type="slidenum">
              <a:rPr lang="en-US" smtClean="0"/>
              <a:t>9</a:t>
            </a:fld>
            <a:endParaRPr lang="en-US"/>
          </a:p>
        </p:txBody>
      </p:sp>
    </p:spTree>
    <p:extLst>
      <p:ext uri="{BB962C8B-B14F-4D97-AF65-F5344CB8AC3E}">
        <p14:creationId xmlns:p14="http://schemas.microsoft.com/office/powerpoint/2010/main" val="12631186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pic>
        <p:nvPicPr>
          <p:cNvPr id="4" name="Picture 2" descr="C:\Documents and Settings\hyz\桌面\3_01.gif"/>
          <p:cNvPicPr>
            <a:picLocks noChangeAspect="1" noChangeArrowheads="1"/>
          </p:cNvPicPr>
          <p:nvPr/>
        </p:nvPicPr>
        <p:blipFill>
          <a:blip r:embed="rId2" cstate="print"/>
          <a:srcRect/>
          <a:stretch>
            <a:fillRect/>
          </a:stretch>
        </p:blipFill>
        <p:spPr bwMode="auto">
          <a:xfrm>
            <a:off x="0" y="0"/>
            <a:ext cx="12192000" cy="1047750"/>
          </a:xfrm>
          <a:prstGeom prst="rect">
            <a:avLst/>
          </a:prstGeom>
          <a:noFill/>
          <a:ln w="9525">
            <a:noFill/>
            <a:miter lim="800000"/>
            <a:headEnd/>
            <a:tailEnd/>
          </a:ln>
        </p:spPr>
      </p:pic>
      <p:sp>
        <p:nvSpPr>
          <p:cNvPr id="2" name="标题 1"/>
          <p:cNvSpPr>
            <a:spLocks noGrp="1"/>
          </p:cNvSpPr>
          <p:nvPr>
            <p:ph type="ctrTitle"/>
          </p:nvPr>
        </p:nvSpPr>
        <p:spPr>
          <a:xfrm>
            <a:off x="914400" y="1670944"/>
            <a:ext cx="10363200" cy="1470025"/>
          </a:xfrm>
        </p:spPr>
        <p:txBody>
          <a:bodyPr/>
          <a:lstStyle>
            <a:lvl1pPr>
              <a:defRPr sz="3600" b="1" baseline="0">
                <a:solidFill>
                  <a:schemeClr val="tx2"/>
                </a:solidFill>
                <a:latin typeface="Arial" panose="020B0604020202020204" pitchFamily="34" charset="0"/>
              </a:defRPr>
            </a:lvl1pPr>
          </a:lstStyle>
          <a:p>
            <a:r>
              <a:rPr lang="en-US" altLang="zh-CN" dirty="0"/>
              <a:t>Click to edit Master title style</a:t>
            </a:r>
            <a:endParaRPr lang="zh-CN" altLang="en-US" dirty="0"/>
          </a:p>
        </p:txBody>
      </p:sp>
      <p:sp>
        <p:nvSpPr>
          <p:cNvPr id="3" name="副标题 2"/>
          <p:cNvSpPr>
            <a:spLocks noGrp="1"/>
          </p:cNvSpPr>
          <p:nvPr>
            <p:ph type="subTitle" idx="1"/>
          </p:nvPr>
        </p:nvSpPr>
        <p:spPr>
          <a:xfrm>
            <a:off x="1828800" y="3645024"/>
            <a:ext cx="8534400" cy="1752600"/>
          </a:xfrm>
        </p:spPr>
        <p:txBody>
          <a:bodyPr>
            <a:normAutofit/>
          </a:bodyPr>
          <a:lstStyle>
            <a:lvl1pPr marL="0" indent="0" algn="ctr">
              <a:buNone/>
              <a:defRPr sz="2400" b="0" baseline="0">
                <a:solidFill>
                  <a:schemeClr val="tx1">
                    <a:lumMod val="75000"/>
                    <a:lumOff val="25000"/>
                  </a:schemeClr>
                </a:solidFill>
                <a:latin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a:t>Click to edit Master subtitle style</a:t>
            </a:r>
            <a:endParaRPr lang="zh-CN" altLang="en-US" dirty="0"/>
          </a:p>
        </p:txBody>
      </p:sp>
      <p:sp>
        <p:nvSpPr>
          <p:cNvPr id="7" name="矩形 6">
            <a:extLst>
              <a:ext uri="{FF2B5EF4-FFF2-40B4-BE49-F238E27FC236}">
                <a16:creationId xmlns:a16="http://schemas.microsoft.com/office/drawing/2014/main" id="{672026A8-B3DD-48BF-9832-C51243CD151F}"/>
              </a:ext>
            </a:extLst>
          </p:cNvPr>
          <p:cNvSpPr/>
          <p:nvPr userDrawn="1"/>
        </p:nvSpPr>
        <p:spPr>
          <a:xfrm rot="10800000" flipV="1">
            <a:off x="1613387" y="757360"/>
            <a:ext cx="10560000" cy="46086"/>
          </a:xfrm>
          <a:prstGeom prst="rect">
            <a:avLst/>
          </a:prstGeom>
          <a:solidFill>
            <a:srgbClr val="002060">
              <a:alpha val="80000"/>
            </a:srgbClr>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9" name="图片 7">
            <a:extLst>
              <a:ext uri="{FF2B5EF4-FFF2-40B4-BE49-F238E27FC236}">
                <a16:creationId xmlns:a16="http://schemas.microsoft.com/office/drawing/2014/main" id="{417434CB-2EF7-6A40-925C-E9A59E6C521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1117" y="106114"/>
            <a:ext cx="545683" cy="63394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标题和内容">
    <p:spTree>
      <p:nvGrpSpPr>
        <p:cNvPr id="1" name=""/>
        <p:cNvGrpSpPr/>
        <p:nvPr/>
      </p:nvGrpSpPr>
      <p:grpSpPr>
        <a:xfrm>
          <a:off x="0" y="0"/>
          <a:ext cx="0" cy="0"/>
          <a:chOff x="0" y="0"/>
          <a:chExt cx="0" cy="0"/>
        </a:xfrm>
      </p:grpSpPr>
      <p:pic>
        <p:nvPicPr>
          <p:cNvPr id="4" name="Picture 2" descr="C:\Documents and Settings\hyz\桌面\3_01.gif"/>
          <p:cNvPicPr>
            <a:picLocks noChangeAspect="1" noChangeArrowheads="1"/>
          </p:cNvPicPr>
          <p:nvPr/>
        </p:nvPicPr>
        <p:blipFill>
          <a:blip r:embed="rId2" cstate="print"/>
          <a:srcRect/>
          <a:stretch>
            <a:fillRect/>
          </a:stretch>
        </p:blipFill>
        <p:spPr bwMode="auto">
          <a:xfrm>
            <a:off x="0" y="0"/>
            <a:ext cx="12192000" cy="1047750"/>
          </a:xfrm>
          <a:prstGeom prst="rect">
            <a:avLst/>
          </a:prstGeom>
          <a:noFill/>
          <a:ln w="9525">
            <a:noFill/>
            <a:miter lim="800000"/>
            <a:headEnd/>
            <a:tailEnd/>
          </a:ln>
        </p:spPr>
      </p:pic>
      <p:sp>
        <p:nvSpPr>
          <p:cNvPr id="2" name="标题 1"/>
          <p:cNvSpPr>
            <a:spLocks noGrp="1"/>
          </p:cNvSpPr>
          <p:nvPr>
            <p:ph type="title"/>
          </p:nvPr>
        </p:nvSpPr>
        <p:spPr>
          <a:xfrm>
            <a:off x="5942" y="31884"/>
            <a:ext cx="12167445" cy="720080"/>
          </a:xfrm>
        </p:spPr>
        <p:txBody>
          <a:bodyPr>
            <a:normAutofit/>
          </a:bodyPr>
          <a:lstStyle>
            <a:lvl1pPr algn="ctr">
              <a:defRPr sz="3600" b="1">
                <a:solidFill>
                  <a:schemeClr val="tx2"/>
                </a:solidFill>
              </a:defRPr>
            </a:lvl1pPr>
          </a:lstStyle>
          <a:p>
            <a:r>
              <a:rPr lang="en-US" altLang="zh-CN"/>
              <a:t>Click to edit Master title style</a:t>
            </a:r>
            <a:endParaRPr lang="zh-CN" altLang="en-US" dirty="0"/>
          </a:p>
        </p:txBody>
      </p:sp>
      <p:sp>
        <p:nvSpPr>
          <p:cNvPr id="3" name="内容占位符 2"/>
          <p:cNvSpPr>
            <a:spLocks noGrp="1"/>
          </p:cNvSpPr>
          <p:nvPr>
            <p:ph idx="1" hasCustomPrompt="1"/>
          </p:nvPr>
        </p:nvSpPr>
        <p:spPr>
          <a:xfrm>
            <a:off x="1625600" y="1371600"/>
            <a:ext cx="8940800" cy="5100546"/>
          </a:xfrm>
        </p:spPr>
        <p:txBody>
          <a:bodyPr/>
          <a:lstStyle>
            <a:lvl1pPr marL="342900" indent="-342900">
              <a:lnSpc>
                <a:spcPct val="200000"/>
              </a:lnSpc>
              <a:spcBef>
                <a:spcPts val="0"/>
              </a:spcBef>
              <a:buFont typeface="Wingdings" pitchFamily="2" charset="2"/>
              <a:buChar char="Ø"/>
              <a:defRPr sz="3200" b="1" baseline="0">
                <a:solidFill>
                  <a:srgbClr val="1E497D"/>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600">
                <a:solidFill>
                  <a:schemeClr val="tx1">
                    <a:lumMod val="85000"/>
                    <a:lumOff val="15000"/>
                  </a:schemeClr>
                </a:solidFill>
              </a:defRPr>
            </a:lvl5pPr>
          </a:lstStyle>
          <a:p>
            <a:pPr lvl="0"/>
            <a:r>
              <a:rPr lang="zh-CN" altLang="en-US" dirty="0"/>
              <a:t>单击此处编辑母版文本样式</a:t>
            </a:r>
          </a:p>
        </p:txBody>
      </p:sp>
      <p:sp>
        <p:nvSpPr>
          <p:cNvPr id="17" name="矩形 16"/>
          <p:cNvSpPr/>
          <p:nvPr/>
        </p:nvSpPr>
        <p:spPr>
          <a:xfrm rot="10800000" flipV="1">
            <a:off x="1627" y="757360"/>
            <a:ext cx="2926021" cy="46085"/>
          </a:xfrm>
          <a:prstGeom prst="rect">
            <a:avLst/>
          </a:prstGeom>
          <a:solidFill>
            <a:srgbClr val="C00000">
              <a:alpha val="80000"/>
            </a:srgbClr>
          </a:solidFill>
          <a:ln w="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5" name="矩形 14"/>
          <p:cNvSpPr/>
          <p:nvPr/>
        </p:nvSpPr>
        <p:spPr>
          <a:xfrm rot="10800000" flipV="1">
            <a:off x="2927648" y="757360"/>
            <a:ext cx="9245739" cy="46086"/>
          </a:xfrm>
          <a:prstGeom prst="rect">
            <a:avLst/>
          </a:prstGeom>
          <a:solidFill>
            <a:srgbClr val="002060">
              <a:alpha val="80000"/>
            </a:srgbClr>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extLst>
      <p:ext uri="{BB962C8B-B14F-4D97-AF65-F5344CB8AC3E}">
        <p14:creationId xmlns:p14="http://schemas.microsoft.com/office/powerpoint/2010/main" val="511946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Picture 2" descr="C:\Documents and Settings\hyz\桌面\3_01.gif"/>
          <p:cNvPicPr>
            <a:picLocks noChangeAspect="1" noChangeArrowheads="1"/>
          </p:cNvPicPr>
          <p:nvPr/>
        </p:nvPicPr>
        <p:blipFill>
          <a:blip r:embed="rId2" cstate="print"/>
          <a:srcRect/>
          <a:stretch>
            <a:fillRect/>
          </a:stretch>
        </p:blipFill>
        <p:spPr bwMode="auto">
          <a:xfrm>
            <a:off x="0" y="0"/>
            <a:ext cx="12192000" cy="1047750"/>
          </a:xfrm>
          <a:prstGeom prst="rect">
            <a:avLst/>
          </a:prstGeom>
          <a:noFill/>
          <a:ln w="9525">
            <a:noFill/>
            <a:miter lim="800000"/>
            <a:headEnd/>
            <a:tailEnd/>
          </a:ln>
        </p:spPr>
      </p:pic>
      <p:sp>
        <p:nvSpPr>
          <p:cNvPr id="2" name="标题 1"/>
          <p:cNvSpPr>
            <a:spLocks noGrp="1"/>
          </p:cNvSpPr>
          <p:nvPr>
            <p:ph type="title"/>
          </p:nvPr>
        </p:nvSpPr>
        <p:spPr>
          <a:xfrm>
            <a:off x="5941" y="31884"/>
            <a:ext cx="12186059" cy="720080"/>
          </a:xfrm>
        </p:spPr>
        <p:txBody>
          <a:bodyPr>
            <a:normAutofit/>
          </a:bodyPr>
          <a:lstStyle>
            <a:lvl1pPr algn="ctr">
              <a:defRPr sz="3600" b="1">
                <a:solidFill>
                  <a:schemeClr val="tx2"/>
                </a:solidFill>
              </a:defRPr>
            </a:lvl1pPr>
          </a:lstStyle>
          <a:p>
            <a:r>
              <a:rPr lang="en-US" altLang="zh-CN" dirty="0"/>
              <a:t>Click to edit Master title style</a:t>
            </a:r>
            <a:endParaRPr lang="zh-CN" altLang="en-US" dirty="0"/>
          </a:p>
        </p:txBody>
      </p:sp>
      <p:sp>
        <p:nvSpPr>
          <p:cNvPr id="17" name="矩形 16"/>
          <p:cNvSpPr/>
          <p:nvPr/>
        </p:nvSpPr>
        <p:spPr>
          <a:xfrm rot="10800000" flipV="1">
            <a:off x="1627" y="757360"/>
            <a:ext cx="2926021" cy="46085"/>
          </a:xfrm>
          <a:prstGeom prst="rect">
            <a:avLst/>
          </a:prstGeom>
          <a:solidFill>
            <a:srgbClr val="C00000">
              <a:alpha val="80000"/>
            </a:srgbClr>
          </a:solidFill>
          <a:ln w="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5" name="矩形 14"/>
          <p:cNvSpPr/>
          <p:nvPr/>
        </p:nvSpPr>
        <p:spPr>
          <a:xfrm rot="10800000" flipV="1">
            <a:off x="2927648" y="757360"/>
            <a:ext cx="9245739" cy="46086"/>
          </a:xfrm>
          <a:prstGeom prst="rect">
            <a:avLst/>
          </a:prstGeom>
          <a:solidFill>
            <a:srgbClr val="002060">
              <a:alpha val="80000"/>
            </a:srgbClr>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0" name="内容占位符 2">
            <a:extLst>
              <a:ext uri="{FF2B5EF4-FFF2-40B4-BE49-F238E27FC236}">
                <a16:creationId xmlns:a16="http://schemas.microsoft.com/office/drawing/2014/main" id="{FF47C60C-A37D-4C44-B5A1-D6E0CABE5FC6}"/>
              </a:ext>
            </a:extLst>
          </p:cNvPr>
          <p:cNvSpPr>
            <a:spLocks noGrp="1"/>
          </p:cNvSpPr>
          <p:nvPr>
            <p:ph idx="1" hasCustomPrompt="1"/>
          </p:nvPr>
        </p:nvSpPr>
        <p:spPr>
          <a:xfrm>
            <a:off x="609600" y="1071546"/>
            <a:ext cx="10972800" cy="5400600"/>
          </a:xfrm>
        </p:spPr>
        <p:txBody>
          <a:bodyPr/>
          <a:lstStyle>
            <a:lvl1pPr marL="342900" indent="-342900">
              <a:buFont typeface="Wingdings" pitchFamily="2" charset="2"/>
              <a:buChar char="Ø"/>
              <a:defRPr sz="2800" baseline="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600">
                <a:solidFill>
                  <a:schemeClr val="tx1">
                    <a:lumMod val="85000"/>
                    <a:lumOff val="15000"/>
                  </a:schemeClr>
                </a:solidFill>
              </a:defRPr>
            </a:lvl5pPr>
          </a:lstStyle>
          <a:p>
            <a:pPr lvl="0"/>
            <a:r>
              <a:rPr lang="zh-CN" altLang="en-US" dirty="0"/>
              <a:t>单击此处编辑母版文本样式</a:t>
            </a:r>
          </a:p>
          <a:p>
            <a:pPr lvl="1"/>
            <a:r>
              <a:rPr lang="zh-CN" altLang="en-US" dirty="0"/>
              <a:t>二级</a:t>
            </a:r>
          </a:p>
          <a:p>
            <a:pPr lvl="2"/>
            <a:r>
              <a:rPr lang="zh-CN" altLang="en-US" dirty="0"/>
              <a:t>三级</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12" name="Picture 2" descr="C:\Documents and Settings\hyz\桌面\3_01.gif">
            <a:extLst>
              <a:ext uri="{FF2B5EF4-FFF2-40B4-BE49-F238E27FC236}">
                <a16:creationId xmlns:a16="http://schemas.microsoft.com/office/drawing/2014/main" id="{56C50685-C8B4-417E-9469-6FBDD819659E}"/>
              </a:ext>
            </a:extLst>
          </p:cNvPr>
          <p:cNvPicPr>
            <a:picLocks noChangeAspect="1" noChangeArrowheads="1"/>
          </p:cNvPicPr>
          <p:nvPr userDrawn="1"/>
        </p:nvPicPr>
        <p:blipFill>
          <a:blip r:embed="rId2" cstate="print"/>
          <a:srcRect/>
          <a:stretch>
            <a:fillRect/>
          </a:stretch>
        </p:blipFill>
        <p:spPr bwMode="auto">
          <a:xfrm>
            <a:off x="0" y="-22914"/>
            <a:ext cx="12192000" cy="932389"/>
          </a:xfrm>
          <a:prstGeom prst="rect">
            <a:avLst/>
          </a:prstGeom>
          <a:noFill/>
          <a:ln w="9525">
            <a:noFill/>
            <a:miter lim="800000"/>
            <a:headEnd/>
            <a:tailEnd/>
          </a:ln>
        </p:spPr>
      </p:pic>
      <p:sp>
        <p:nvSpPr>
          <p:cNvPr id="2" name="Title 1"/>
          <p:cNvSpPr>
            <a:spLocks noGrp="1"/>
          </p:cNvSpPr>
          <p:nvPr>
            <p:ph type="title"/>
          </p:nvPr>
        </p:nvSpPr>
        <p:spPr>
          <a:xfrm>
            <a:off x="4800" y="32400"/>
            <a:ext cx="12173387" cy="720000"/>
          </a:xfrm>
        </p:spPr>
        <p:txBody>
          <a:bodyPr>
            <a:normAutofit/>
          </a:bodyPr>
          <a:lstStyle>
            <a:lvl1pPr algn="ctr">
              <a:defRPr sz="3600" b="1" i="0">
                <a:solidFill>
                  <a:srgbClr val="1D407B"/>
                </a:solidFill>
                <a:latin typeface="Arial" panose="020B0604020202020204" pitchFamily="34" charset="0"/>
                <a:ea typeface="SimHei" panose="02010609060101010101" pitchFamily="49" charset="-122"/>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243841" y="1068912"/>
            <a:ext cx="11704320" cy="5756688"/>
          </a:xfrm>
        </p:spPr>
        <p:txBody>
          <a:bodyPr>
            <a:normAutofit/>
          </a:bodyPr>
          <a:lstStyle>
            <a:lvl1pPr>
              <a:defRPr sz="3200" b="0" i="0">
                <a:solidFill>
                  <a:schemeClr val="tx1"/>
                </a:solidFill>
                <a:latin typeface="Arial" panose="020B0604020202020204" pitchFamily="34" charset="0"/>
                <a:ea typeface="SimHei" panose="02010609060101010101" pitchFamily="49" charset="-122"/>
                <a:cs typeface="Arial" panose="020B0604020202020204" pitchFamily="34" charset="0"/>
              </a:defRPr>
            </a:lvl1pPr>
            <a:lvl2pPr>
              <a:defRPr sz="2800" b="0" i="0">
                <a:solidFill>
                  <a:schemeClr val="tx1"/>
                </a:solidFill>
                <a:latin typeface="Arial" panose="020B0604020202020204" pitchFamily="34" charset="0"/>
                <a:ea typeface="SimHei" panose="02010609060101010101" pitchFamily="49" charset="-122"/>
                <a:cs typeface="Arial" panose="020B0604020202020204" pitchFamily="34" charset="0"/>
              </a:defRPr>
            </a:lvl2pPr>
            <a:lvl3pPr>
              <a:defRPr sz="2000" b="0" i="0">
                <a:solidFill>
                  <a:schemeClr val="tx1"/>
                </a:solidFill>
                <a:latin typeface="Arial" panose="020B0604020202020204" pitchFamily="34" charset="0"/>
                <a:ea typeface="SimHei" panose="02010609060101010101" pitchFamily="49" charset="-122"/>
                <a:cs typeface="Arial" panose="020B0604020202020204" pitchFamily="34" charset="0"/>
              </a:defRPr>
            </a:lvl3pPr>
            <a:lvl4pPr>
              <a:defRPr sz="1800" b="0" i="0">
                <a:solidFill>
                  <a:schemeClr val="tx1"/>
                </a:solidFill>
                <a:latin typeface="Arial" panose="020B0604020202020204" pitchFamily="34" charset="0"/>
                <a:ea typeface="SimHei" panose="02010609060101010101" pitchFamily="49" charset="-122"/>
                <a:cs typeface="Arial" panose="020B0604020202020204" pitchFamily="34" charset="0"/>
              </a:defRPr>
            </a:lvl4pPr>
            <a:lvl5pPr>
              <a:defRPr sz="1800" b="0" i="0">
                <a:solidFill>
                  <a:schemeClr val="tx1"/>
                </a:solidFill>
                <a:latin typeface="Arial" panose="020B0604020202020204" pitchFamily="34" charset="0"/>
                <a:ea typeface="SimHei" panose="02010609060101010101" pitchFamily="49" charset="-122"/>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矩形 16">
            <a:extLst>
              <a:ext uri="{FF2B5EF4-FFF2-40B4-BE49-F238E27FC236}">
                <a16:creationId xmlns:a16="http://schemas.microsoft.com/office/drawing/2014/main" id="{5B17B495-DE9B-E341-BF24-7812FD6C197C}"/>
              </a:ext>
            </a:extLst>
          </p:cNvPr>
          <p:cNvSpPr/>
          <p:nvPr userDrawn="1"/>
        </p:nvSpPr>
        <p:spPr>
          <a:xfrm rot="10800000" flipV="1">
            <a:off x="1627" y="757360"/>
            <a:ext cx="2926021" cy="46085"/>
          </a:xfrm>
          <a:prstGeom prst="rect">
            <a:avLst/>
          </a:prstGeom>
          <a:solidFill>
            <a:srgbClr val="C00000">
              <a:alpha val="80000"/>
            </a:srgbClr>
          </a:solidFill>
          <a:ln w="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 name="矩形 14">
            <a:extLst>
              <a:ext uri="{FF2B5EF4-FFF2-40B4-BE49-F238E27FC236}">
                <a16:creationId xmlns:a16="http://schemas.microsoft.com/office/drawing/2014/main" id="{679D217C-199C-6745-A3E2-6E8B9B18E9AD}"/>
              </a:ext>
            </a:extLst>
          </p:cNvPr>
          <p:cNvSpPr/>
          <p:nvPr userDrawn="1"/>
        </p:nvSpPr>
        <p:spPr>
          <a:xfrm rot="10800000" flipV="1">
            <a:off x="2927648" y="757360"/>
            <a:ext cx="9245739" cy="46086"/>
          </a:xfrm>
          <a:prstGeom prst="rect">
            <a:avLst/>
          </a:prstGeom>
          <a:solidFill>
            <a:srgbClr val="002060">
              <a:alpha val="80000"/>
            </a:srgbClr>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extLst>
      <p:ext uri="{BB962C8B-B14F-4D97-AF65-F5344CB8AC3E}">
        <p14:creationId xmlns:p14="http://schemas.microsoft.com/office/powerpoint/2010/main" val="3491091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5" name="Picture 2" descr="C:\Documents and Settings\hyz\桌面\3_01.gif">
            <a:extLst>
              <a:ext uri="{FF2B5EF4-FFF2-40B4-BE49-F238E27FC236}">
                <a16:creationId xmlns:a16="http://schemas.microsoft.com/office/drawing/2014/main" id="{009D82AC-EE48-4E49-BFA5-0B65D0A62C9E}"/>
              </a:ext>
            </a:extLst>
          </p:cNvPr>
          <p:cNvPicPr>
            <a:picLocks noChangeAspect="1" noChangeArrowheads="1"/>
          </p:cNvPicPr>
          <p:nvPr userDrawn="1"/>
        </p:nvPicPr>
        <p:blipFill>
          <a:blip r:embed="rId2" cstate="print"/>
          <a:srcRect/>
          <a:stretch>
            <a:fillRect/>
          </a:stretch>
        </p:blipFill>
        <p:spPr bwMode="auto">
          <a:xfrm>
            <a:off x="0" y="0"/>
            <a:ext cx="12192000" cy="1047750"/>
          </a:xfrm>
          <a:prstGeom prst="rect">
            <a:avLst/>
          </a:prstGeom>
          <a:noFill/>
          <a:ln w="9525">
            <a:noFill/>
            <a:miter lim="800000"/>
            <a:headEnd/>
            <a:tailEnd/>
          </a:ln>
        </p:spPr>
      </p:pic>
      <p:sp>
        <p:nvSpPr>
          <p:cNvPr id="2" name="标题 1"/>
          <p:cNvSpPr>
            <a:spLocks noGrp="1"/>
          </p:cNvSpPr>
          <p:nvPr>
            <p:ph type="title"/>
          </p:nvPr>
        </p:nvSpPr>
        <p:spPr>
          <a:xfrm>
            <a:off x="4800" y="32400"/>
            <a:ext cx="12192000" cy="720000"/>
          </a:xfrm>
          <a:prstGeom prst="rect">
            <a:avLst/>
          </a:prstGeom>
        </p:spPr>
        <p:txBody>
          <a:bodyPr/>
          <a:lstStyle>
            <a:lvl1pPr>
              <a:defRPr lang="zh-CN" altLang="en-US" sz="3200" b="0" kern="1200" dirty="0">
                <a:solidFill>
                  <a:schemeClr val="tx2"/>
                </a:solidFill>
                <a:latin typeface="Arial" panose="020B0604020202020204" pitchFamily="34" charset="0"/>
                <a:ea typeface="SimHei" panose="02010609060101010101" pitchFamily="49" charset="-122"/>
                <a:cs typeface="Arial" panose="020B0604020202020204" pitchFamily="34" charset="0"/>
              </a:defRPr>
            </a:lvl1pPr>
          </a:lstStyle>
          <a:p>
            <a:r>
              <a:rPr lang="zh-CN" altLang="en-US" dirty="0"/>
              <a:t>单击此处编辑母版标题样式</a:t>
            </a:r>
          </a:p>
        </p:txBody>
      </p:sp>
      <p:sp>
        <p:nvSpPr>
          <p:cNvPr id="7" name="矩形 16">
            <a:extLst>
              <a:ext uri="{FF2B5EF4-FFF2-40B4-BE49-F238E27FC236}">
                <a16:creationId xmlns:a16="http://schemas.microsoft.com/office/drawing/2014/main" id="{49717FD1-981F-D95D-0FA4-6B71AFA4FF42}"/>
              </a:ext>
            </a:extLst>
          </p:cNvPr>
          <p:cNvSpPr/>
          <p:nvPr userDrawn="1"/>
        </p:nvSpPr>
        <p:spPr>
          <a:xfrm rot="10800000" flipV="1">
            <a:off x="1627" y="757360"/>
            <a:ext cx="2926021" cy="46085"/>
          </a:xfrm>
          <a:prstGeom prst="rect">
            <a:avLst/>
          </a:prstGeom>
          <a:solidFill>
            <a:srgbClr val="C00000">
              <a:alpha val="80000"/>
            </a:srgbClr>
          </a:solidFill>
          <a:ln w="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 name="矩形 14">
            <a:extLst>
              <a:ext uri="{FF2B5EF4-FFF2-40B4-BE49-F238E27FC236}">
                <a16:creationId xmlns:a16="http://schemas.microsoft.com/office/drawing/2014/main" id="{03E2C07B-6F43-DD8D-30FA-247A4907DC70}"/>
              </a:ext>
            </a:extLst>
          </p:cNvPr>
          <p:cNvSpPr/>
          <p:nvPr userDrawn="1"/>
        </p:nvSpPr>
        <p:spPr>
          <a:xfrm rot="10800000" flipV="1">
            <a:off x="2927648" y="757360"/>
            <a:ext cx="9245739" cy="46086"/>
          </a:xfrm>
          <a:prstGeom prst="rect">
            <a:avLst/>
          </a:prstGeom>
          <a:solidFill>
            <a:srgbClr val="002060">
              <a:alpha val="80000"/>
            </a:srgbClr>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extLst>
      <p:ext uri="{BB962C8B-B14F-4D97-AF65-F5344CB8AC3E}">
        <p14:creationId xmlns:p14="http://schemas.microsoft.com/office/powerpoint/2010/main" val="32698171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09600" y="274638"/>
            <a:ext cx="10972800" cy="1143000"/>
          </a:xfrm>
          <a:prstGeom prst="rect">
            <a:avLst/>
          </a:prstGeom>
          <a:noFill/>
          <a:ln w="9525">
            <a:noFill/>
            <a:miter lim="800000"/>
          </a:ln>
        </p:spPr>
        <p:txBody>
          <a:bodyPr vert="horz" wrap="square" lIns="91440" tIns="45720" rIns="91440" bIns="45720" numCol="1" anchor="ctr" anchorCtr="0" compatLnSpc="1"/>
          <a:lstStyle/>
          <a:p>
            <a:pPr lvl="0"/>
            <a:r>
              <a:rPr lang="zh-CN" altLang="en-US" dirty="0"/>
              <a:t>单击此处编辑母版标题样式</a:t>
            </a:r>
          </a:p>
        </p:txBody>
      </p:sp>
      <p:sp>
        <p:nvSpPr>
          <p:cNvPr id="1027" name="文本占位符 2"/>
          <p:cNvSpPr>
            <a:spLocks noGrp="1"/>
          </p:cNvSpPr>
          <p:nvPr>
            <p:ph type="body" idx="1"/>
          </p:nvPr>
        </p:nvSpPr>
        <p:spPr bwMode="auto">
          <a:xfrm>
            <a:off x="609600" y="1600201"/>
            <a:ext cx="10972800" cy="4525963"/>
          </a:xfrm>
          <a:prstGeom prst="rect">
            <a:avLst/>
          </a:prstGeom>
          <a:noFill/>
          <a:ln w="9525">
            <a:noFill/>
            <a:miter lim="800000"/>
          </a:ln>
        </p:spPr>
        <p:txBody>
          <a:bodyPr vert="horz" wrap="square" lIns="91440" tIns="45720" rIns="91440" bIns="45720" numCol="1" anchor="t" anchorCtr="0" compatLnSpc="1"/>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299BA561-2ED5-41F4-B9A7-BB7383A3BFEA}" type="datetimeFigureOut">
              <a:rPr lang="zh-CN" altLang="en-US" smtClean="0"/>
              <a:t>2025/3/17</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BC350733-A62D-4AFF-B5BB-89B9E7A4CAF7}"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3" r:id="rId1"/>
    <p:sldLayoutId id="2147483668" r:id="rId2"/>
    <p:sldLayoutId id="2147483664" r:id="rId3"/>
    <p:sldLayoutId id="2147483669" r:id="rId4"/>
    <p:sldLayoutId id="2147483670" r:id="rId5"/>
  </p:sldLayoutIdLst>
  <p:txStyles>
    <p:titleStyle>
      <a:lvl1pPr algn="ctr" rtl="0" eaLnBrk="1" fontAlgn="base" hangingPunct="1">
        <a:spcBef>
          <a:spcPct val="0"/>
        </a:spcBef>
        <a:spcAft>
          <a:spcPct val="0"/>
        </a:spcAft>
        <a:defRPr sz="4400" kern="1200" baseline="0">
          <a:solidFill>
            <a:schemeClr val="tx1"/>
          </a:solidFill>
          <a:latin typeface="Arial" panose="020B0604020202020204" pitchFamily="34" charset="0"/>
          <a:ea typeface="SimHei" panose="02010609060101010101" pitchFamily="49" charset="-122"/>
          <a:cs typeface="Arial" panose="020B0604020202020204" pitchFamily="34" charset="0"/>
        </a:defRPr>
      </a:lvl1pPr>
      <a:lvl2pPr algn="ctr" rtl="0" eaLnBrk="1" fontAlgn="base" hangingPunct="1">
        <a:spcBef>
          <a:spcPct val="0"/>
        </a:spcBef>
        <a:spcAft>
          <a:spcPct val="0"/>
        </a:spcAft>
        <a:defRPr sz="4400">
          <a:solidFill>
            <a:schemeClr val="tx1"/>
          </a:solidFill>
          <a:latin typeface="Constantia" panose="02030602050306030303" pitchFamily="18" charset="0"/>
          <a:ea typeface="微软雅黑" panose="020B0503020204020204" pitchFamily="34" charset="-122"/>
        </a:defRPr>
      </a:lvl2pPr>
      <a:lvl3pPr algn="ctr" rtl="0" eaLnBrk="1" fontAlgn="base" hangingPunct="1">
        <a:spcBef>
          <a:spcPct val="0"/>
        </a:spcBef>
        <a:spcAft>
          <a:spcPct val="0"/>
        </a:spcAft>
        <a:defRPr sz="4400">
          <a:solidFill>
            <a:schemeClr val="tx1"/>
          </a:solidFill>
          <a:latin typeface="Constantia" panose="02030602050306030303" pitchFamily="18" charset="0"/>
          <a:ea typeface="微软雅黑" panose="020B0503020204020204" pitchFamily="34" charset="-122"/>
        </a:defRPr>
      </a:lvl3pPr>
      <a:lvl4pPr algn="ctr" rtl="0" eaLnBrk="1" fontAlgn="base" hangingPunct="1">
        <a:spcBef>
          <a:spcPct val="0"/>
        </a:spcBef>
        <a:spcAft>
          <a:spcPct val="0"/>
        </a:spcAft>
        <a:defRPr sz="4400">
          <a:solidFill>
            <a:schemeClr val="tx1"/>
          </a:solidFill>
          <a:latin typeface="Constantia" panose="02030602050306030303" pitchFamily="18" charset="0"/>
          <a:ea typeface="微软雅黑" panose="020B0503020204020204" pitchFamily="34" charset="-122"/>
        </a:defRPr>
      </a:lvl4pPr>
      <a:lvl5pPr algn="ctr" rtl="0" eaLnBrk="1" fontAlgn="base" hangingPunct="1">
        <a:spcBef>
          <a:spcPct val="0"/>
        </a:spcBef>
        <a:spcAft>
          <a:spcPct val="0"/>
        </a:spcAft>
        <a:defRPr sz="4400">
          <a:solidFill>
            <a:schemeClr val="tx1"/>
          </a:solidFill>
          <a:latin typeface="Constantia" panose="02030602050306030303" pitchFamily="18" charset="0"/>
          <a:ea typeface="微软雅黑" panose="020B0503020204020204" pitchFamily="34" charset="-122"/>
        </a:defRPr>
      </a:lvl5pPr>
      <a:lvl6pPr marL="457200" algn="ctr" rtl="0" eaLnBrk="1" fontAlgn="base" hangingPunct="1">
        <a:spcBef>
          <a:spcPct val="0"/>
        </a:spcBef>
        <a:spcAft>
          <a:spcPct val="0"/>
        </a:spcAft>
        <a:defRPr sz="4400">
          <a:solidFill>
            <a:schemeClr val="tx1"/>
          </a:solidFill>
          <a:latin typeface="Arial" panose="020B0604020202020204" pitchFamily="34" charset="0"/>
          <a:ea typeface="黑体" panose="02010609060101010101" pitchFamily="2" charset="-122"/>
        </a:defRPr>
      </a:lvl6pPr>
      <a:lvl7pPr marL="914400" algn="ctr" rtl="0" eaLnBrk="1" fontAlgn="base" hangingPunct="1">
        <a:spcBef>
          <a:spcPct val="0"/>
        </a:spcBef>
        <a:spcAft>
          <a:spcPct val="0"/>
        </a:spcAft>
        <a:defRPr sz="4400">
          <a:solidFill>
            <a:schemeClr val="tx1"/>
          </a:solidFill>
          <a:latin typeface="Arial" panose="020B0604020202020204" pitchFamily="34" charset="0"/>
          <a:ea typeface="黑体" panose="02010609060101010101" pitchFamily="2" charset="-122"/>
        </a:defRPr>
      </a:lvl7pPr>
      <a:lvl8pPr marL="1371600" algn="ctr" rtl="0" eaLnBrk="1" fontAlgn="base" hangingPunct="1">
        <a:spcBef>
          <a:spcPct val="0"/>
        </a:spcBef>
        <a:spcAft>
          <a:spcPct val="0"/>
        </a:spcAft>
        <a:defRPr sz="4400">
          <a:solidFill>
            <a:schemeClr val="tx1"/>
          </a:solidFill>
          <a:latin typeface="Arial" panose="020B0604020202020204" pitchFamily="34" charset="0"/>
          <a:ea typeface="黑体" panose="02010609060101010101" pitchFamily="2" charset="-122"/>
        </a:defRPr>
      </a:lvl8pPr>
      <a:lvl9pPr marL="1828800" algn="ctr" rtl="0" eaLnBrk="1" fontAlgn="base" hangingPunct="1">
        <a:spcBef>
          <a:spcPct val="0"/>
        </a:spcBef>
        <a:spcAft>
          <a:spcPct val="0"/>
        </a:spcAft>
        <a:defRPr sz="4400">
          <a:solidFill>
            <a:schemeClr val="tx1"/>
          </a:solidFill>
          <a:latin typeface="Arial" panose="020B0604020202020204" pitchFamily="34" charset="0"/>
          <a:ea typeface="黑体" panose="02010609060101010101" pitchFamily="2" charset="-122"/>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baseline="0">
          <a:solidFill>
            <a:schemeClr val="tx1"/>
          </a:solidFill>
          <a:latin typeface="Arial" panose="020B0604020202020204" pitchFamily="34" charset="0"/>
          <a:ea typeface="SimHei" panose="02010609060101010101" pitchFamily="49" charset="-122"/>
          <a:cs typeface="Arial" panose="020B0604020202020204" pitchFamily="34" charset="0"/>
        </a:defRPr>
      </a:lvl1pPr>
      <a:lvl2pPr marL="742950" indent="-285750" algn="l" rtl="0" eaLnBrk="1" fontAlgn="base" hangingPunct="1">
        <a:spcBef>
          <a:spcPct val="20000"/>
        </a:spcBef>
        <a:spcAft>
          <a:spcPct val="0"/>
        </a:spcAft>
        <a:buFont typeface="Arial" panose="020B0604020202020204" pitchFamily="34" charset="0"/>
        <a:buChar char="–"/>
        <a:defRPr sz="2800" kern="1200" baseline="0">
          <a:solidFill>
            <a:schemeClr val="tx1"/>
          </a:solidFill>
          <a:latin typeface="Arial" panose="020B0604020202020204" pitchFamily="34" charset="0"/>
          <a:ea typeface="SimHei" panose="02010609060101010101" pitchFamily="49" charset="-122"/>
          <a:cs typeface="Arial" panose="020B0604020202020204" pitchFamily="34" charset="0"/>
        </a:defRPr>
      </a:lvl2pPr>
      <a:lvl3pPr marL="1143000" indent="-228600" algn="l" rtl="0" eaLnBrk="1" fontAlgn="base" hangingPunct="1">
        <a:spcBef>
          <a:spcPct val="20000"/>
        </a:spcBef>
        <a:spcAft>
          <a:spcPct val="0"/>
        </a:spcAft>
        <a:buFont typeface="Arial" panose="020B0604020202020204" pitchFamily="34" charset="0"/>
        <a:buChar char="•"/>
        <a:defRPr sz="2400" kern="1200" baseline="0">
          <a:solidFill>
            <a:schemeClr val="tx1"/>
          </a:solidFill>
          <a:latin typeface="Arial" panose="020B0604020202020204" pitchFamily="34" charset="0"/>
          <a:ea typeface="SimHei" panose="02010609060101010101" pitchFamily="49" charset="-122"/>
          <a:cs typeface="Arial" panose="020B0604020202020204" pitchFamily="34" charset="0"/>
        </a:defRPr>
      </a:lvl3pPr>
      <a:lvl4pPr marL="1600200" indent="-228600" algn="l" rtl="0" eaLnBrk="1" fontAlgn="base" hangingPunct="1">
        <a:spcBef>
          <a:spcPct val="20000"/>
        </a:spcBef>
        <a:spcAft>
          <a:spcPct val="0"/>
        </a:spcAft>
        <a:buFont typeface="Arial" panose="020B0604020202020204" pitchFamily="34" charset="0"/>
        <a:buChar char="–"/>
        <a:defRPr sz="2000" kern="1200" baseline="0">
          <a:solidFill>
            <a:schemeClr val="tx1"/>
          </a:solidFill>
          <a:latin typeface="Arial" panose="020B0604020202020204" pitchFamily="34" charset="0"/>
          <a:ea typeface="SimHei" panose="02010609060101010101" pitchFamily="49" charset="-122"/>
          <a:cs typeface="Arial" panose="020B0604020202020204" pitchFamily="34" charset="0"/>
        </a:defRPr>
      </a:lvl4pPr>
      <a:lvl5pPr marL="2057400" indent="-228600" algn="l" rtl="0" eaLnBrk="1" fontAlgn="base" hangingPunct="1">
        <a:spcBef>
          <a:spcPct val="20000"/>
        </a:spcBef>
        <a:spcAft>
          <a:spcPct val="0"/>
        </a:spcAft>
        <a:buFont typeface="Arial" panose="020B0604020202020204" pitchFamily="34" charset="0"/>
        <a:buChar char="»"/>
        <a:defRPr sz="2000" kern="1200" baseline="0">
          <a:solidFill>
            <a:schemeClr val="tx1"/>
          </a:solidFill>
          <a:latin typeface="Arial" panose="020B0604020202020204" pitchFamily="34" charset="0"/>
          <a:ea typeface="SimHei" panose="02010609060101010101" pitchFamily="49" charset="-122"/>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mailto:huanghao@nju.edu.cn"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7.wdp"/><Relationship Id="rId18" Type="http://schemas.openxmlformats.org/officeDocument/2006/relationships/image" Target="../media/image17.png"/><Relationship Id="rId3" Type="http://schemas.openxmlformats.org/officeDocument/2006/relationships/image" Target="../media/image11.jpeg"/><Relationship Id="rId21" Type="http://schemas.microsoft.com/office/2007/relationships/hdphoto" Target="../media/hdphoto10.wdp"/><Relationship Id="rId7" Type="http://schemas.microsoft.com/office/2007/relationships/hdphoto" Target="../media/hdphoto2.wdp"/><Relationship Id="rId12" Type="http://schemas.microsoft.com/office/2007/relationships/hdphoto" Target="../media/hdphoto6.wdp"/><Relationship Id="rId17" Type="http://schemas.microsoft.com/office/2007/relationships/hdphoto" Target="../media/hdphoto9.wdp"/><Relationship Id="rId2" Type="http://schemas.openxmlformats.org/officeDocument/2006/relationships/notesSlide" Target="../notesSlides/notesSlide6.xml"/><Relationship Id="rId16" Type="http://schemas.openxmlformats.org/officeDocument/2006/relationships/image" Target="../media/image16.png"/><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3.png"/><Relationship Id="rId11" Type="http://schemas.microsoft.com/office/2007/relationships/hdphoto" Target="../media/hdphoto5.wdp"/><Relationship Id="rId5" Type="http://schemas.microsoft.com/office/2007/relationships/hdphoto" Target="../media/hdphoto1.wdp"/><Relationship Id="rId15" Type="http://schemas.microsoft.com/office/2007/relationships/hdphoto" Target="../media/hdphoto8.wdp"/><Relationship Id="rId10" Type="http://schemas.microsoft.com/office/2007/relationships/hdphoto" Target="../media/hdphoto4.wdp"/><Relationship Id="rId19" Type="http://schemas.openxmlformats.org/officeDocument/2006/relationships/image" Target="../media/image18.png"/><Relationship Id="rId4" Type="http://schemas.openxmlformats.org/officeDocument/2006/relationships/image" Target="../media/image12.png"/><Relationship Id="rId9" Type="http://schemas.microsoft.com/office/2007/relationships/hdphoto" Target="../media/hdphoto3.wdp"/><Relationship Id="rId14" Type="http://schemas.openxmlformats.org/officeDocument/2006/relationships/image" Target="../media/image15.png"/><Relationship Id="rId22" Type="http://schemas.openxmlformats.org/officeDocument/2006/relationships/image" Target="../media/image2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23.png"/><Relationship Id="rId3" Type="http://schemas.openxmlformats.org/officeDocument/2006/relationships/image" Target="../media/image19.png"/><Relationship Id="rId7" Type="http://schemas.microsoft.com/office/2007/relationships/hdphoto" Target="../media/hdphoto5.wdp"/><Relationship Id="rId12"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microsoft.com/office/2007/relationships/hdphoto" Target="../media/hdphoto3.wdp"/><Relationship Id="rId11" Type="http://schemas.openxmlformats.org/officeDocument/2006/relationships/image" Target="../media/image21.png"/><Relationship Id="rId5" Type="http://schemas.openxmlformats.org/officeDocument/2006/relationships/image" Target="../media/image14.png"/><Relationship Id="rId15" Type="http://schemas.openxmlformats.org/officeDocument/2006/relationships/image" Target="../media/image25.png"/><Relationship Id="rId10" Type="http://schemas.microsoft.com/office/2007/relationships/hdphoto" Target="../media/hdphoto11.wdp"/><Relationship Id="rId4" Type="http://schemas.microsoft.com/office/2007/relationships/hdphoto" Target="../media/hdphoto10.wdp"/><Relationship Id="rId9" Type="http://schemas.microsoft.com/office/2007/relationships/hdphoto" Target="../media/hdphoto7.wdp"/><Relationship Id="rId1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F5158F1A-79BB-4DC1-B32A-AE3B8A550245}"/>
              </a:ext>
            </a:extLst>
          </p:cNvPr>
          <p:cNvSpPr>
            <a:spLocks noGrp="1"/>
          </p:cNvSpPr>
          <p:nvPr>
            <p:ph type="ctrTitle"/>
          </p:nvPr>
        </p:nvSpPr>
        <p:spPr/>
        <p:txBody>
          <a:bodyPr/>
          <a:lstStyle/>
          <a:p>
            <a:pPr>
              <a:lnSpc>
                <a:spcPct val="150000"/>
              </a:lnSpc>
              <a:spcBef>
                <a:spcPts val="600"/>
              </a:spcBef>
              <a:spcAft>
                <a:spcPts val="600"/>
              </a:spcAft>
            </a:pPr>
            <a:r>
              <a:rPr lang="en-US" sz="2800" kern="1400" spc="-50" dirty="0">
                <a:latin typeface="Times New Roman" panose="02020603050405020304" pitchFamily="18" charset="0"/>
                <a:ea typeface="DengXian Light" panose="02010600030101010101" pitchFamily="2" charset="-122"/>
              </a:rPr>
              <a:t>Study on Microphysics of Stratiform Precipitation Based on Dual-Polarization Radar and Airborne Observations</a:t>
            </a:r>
            <a:endParaRPr lang="en-CN" sz="2800" dirty="0">
              <a:latin typeface="Times New Roman" panose="02020603050405020304" pitchFamily="18" charset="0"/>
              <a:ea typeface="Times New Roman" panose="02020603050405020304" pitchFamily="18" charset="0"/>
            </a:endParaRPr>
          </a:p>
        </p:txBody>
      </p:sp>
      <p:sp>
        <p:nvSpPr>
          <p:cNvPr id="5" name="Subtitle 4">
            <a:extLst>
              <a:ext uri="{FF2B5EF4-FFF2-40B4-BE49-F238E27FC236}">
                <a16:creationId xmlns:a16="http://schemas.microsoft.com/office/drawing/2014/main" id="{6D92C249-2CCE-5E49-99B4-B8A5A80EEC4E}"/>
              </a:ext>
            </a:extLst>
          </p:cNvPr>
          <p:cNvSpPr txBox="1"/>
          <p:nvPr/>
        </p:nvSpPr>
        <p:spPr bwMode="auto">
          <a:xfrm>
            <a:off x="1746418" y="3544655"/>
            <a:ext cx="8770230" cy="2691840"/>
          </a:xfrm>
          <a:prstGeom prst="rect">
            <a:avLst/>
          </a:prstGeom>
          <a:noFill/>
          <a:ln w="9525">
            <a:noFill/>
            <a:miter lim="800000"/>
          </a:ln>
        </p:spPr>
        <p:txBody>
          <a:bodyPr/>
          <a:lstStyle/>
          <a:p>
            <a:pPr algn="ctr" eaLnBrk="0" hangingPunct="0">
              <a:lnSpc>
                <a:spcPct val="150000"/>
              </a:lnSpc>
              <a:spcBef>
                <a:spcPts val="1200"/>
              </a:spcBef>
              <a:buClr>
                <a:srgbClr val="800080"/>
              </a:buClr>
              <a:buSzPct val="60000"/>
              <a:defRPr/>
            </a:pPr>
            <a:r>
              <a:rPr lang="en-US" sz="2000" dirty="0">
                <a:latin typeface="Times New Roman" panose="02020603050405020304" pitchFamily="18" charset="0"/>
                <a:ea typeface="Times New Roman" panose="02020603050405020304" pitchFamily="18" charset="0"/>
              </a:rPr>
              <a:t>Hao Huang</a:t>
            </a:r>
            <a:r>
              <a:rPr lang="en-US" sz="2000" baseline="30000" dirty="0">
                <a:latin typeface="Times New Roman" panose="02020603050405020304" pitchFamily="18" charset="0"/>
                <a:ea typeface="Times New Roman" panose="02020603050405020304" pitchFamily="18" charset="0"/>
              </a:rPr>
              <a:t> </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Kun</a:t>
            </a:r>
            <a:r>
              <a:rPr lang="en-US" sz="2000" dirty="0">
                <a:latin typeface="Times New Roman" panose="02020603050405020304" pitchFamily="18" charset="0"/>
                <a:ea typeface="Times New Roman" panose="02020603050405020304" pitchFamily="18" charset="0"/>
              </a:rPr>
              <a:t> Zhao, </a:t>
            </a:r>
            <a:r>
              <a:rPr lang="en-US" sz="2000" dirty="0" err="1">
                <a:latin typeface="Times New Roman" panose="02020603050405020304" pitchFamily="18" charset="0"/>
                <a:ea typeface="Times New Roman" panose="02020603050405020304" pitchFamily="18" charset="0"/>
              </a:rPr>
              <a:t>Xiangfeng</a:t>
            </a:r>
            <a:r>
              <a:rPr lang="en-US" sz="2000" dirty="0">
                <a:latin typeface="Times New Roman" panose="02020603050405020304" pitchFamily="18" charset="0"/>
                <a:ea typeface="Times New Roman" panose="02020603050405020304" pitchFamily="18" charset="0"/>
              </a:rPr>
              <a:t> Hu</a:t>
            </a:r>
            <a:r>
              <a:rPr lang="en-US" altLang="zh-CN" sz="2000" dirty="0">
                <a:latin typeface="Times New Roman" panose="02020603050405020304" pitchFamily="18" charset="0"/>
                <a:ea typeface="Times New Roman" panose="02020603050405020304" pitchFamily="18" charset="0"/>
              </a:rPr>
              <a:t>,</a:t>
            </a:r>
            <a:r>
              <a:rPr lang="zh-CN" altLang="en-US" sz="2000" dirty="0">
                <a:latin typeface="Times New Roman" panose="02020603050405020304" pitchFamily="18" charset="0"/>
                <a:ea typeface="Times New Roman" panose="02020603050405020304" pitchFamily="18" charset="0"/>
              </a:rPr>
              <a:t> </a:t>
            </a:r>
            <a:r>
              <a:rPr lang="en-US" altLang="zh-CN" sz="2000" dirty="0" err="1">
                <a:latin typeface="Times New Roman" panose="02020603050405020304" pitchFamily="18" charset="0"/>
                <a:ea typeface="Times New Roman" panose="02020603050405020304" pitchFamily="18" charset="0"/>
              </a:rPr>
              <a:t>Guifu</a:t>
            </a:r>
            <a:r>
              <a:rPr lang="zh-CN" altLang="en-US" sz="2000" dirty="0">
                <a:latin typeface="Times New Roman" panose="02020603050405020304" pitchFamily="18" charset="0"/>
                <a:ea typeface="Times New Roman" panose="02020603050405020304" pitchFamily="18" charset="0"/>
              </a:rPr>
              <a:t> </a:t>
            </a:r>
            <a:r>
              <a:rPr lang="en-US" altLang="zh-CN" sz="2000" dirty="0">
                <a:latin typeface="Times New Roman" panose="02020603050405020304" pitchFamily="18" charset="0"/>
                <a:ea typeface="Times New Roman" panose="02020603050405020304" pitchFamily="18" charset="0"/>
              </a:rPr>
              <a:t>Zhang,</a:t>
            </a:r>
            <a:r>
              <a:rPr lang="zh-CN" altLang="en-US" sz="2000" dirty="0">
                <a:latin typeface="Times New Roman" panose="02020603050405020304" pitchFamily="18" charset="0"/>
                <a:ea typeface="Times New Roman" panose="02020603050405020304" pitchFamily="18" charset="0"/>
              </a:rPr>
              <a:t> </a:t>
            </a:r>
            <a:r>
              <a:rPr lang="en-US" altLang="zh-CN" sz="2000" dirty="0">
                <a:latin typeface="Times New Roman" panose="02020603050405020304" pitchFamily="18" charset="0"/>
                <a:ea typeface="Times New Roman" panose="02020603050405020304" pitchFamily="18" charset="0"/>
              </a:rPr>
              <a:t>and</a:t>
            </a:r>
            <a:r>
              <a:rPr lang="zh-CN" alt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Yinghui</a:t>
            </a:r>
            <a:r>
              <a:rPr lang="en-US" sz="2000" dirty="0">
                <a:latin typeface="Times New Roman" panose="02020603050405020304" pitchFamily="18" charset="0"/>
                <a:ea typeface="Times New Roman" panose="02020603050405020304" pitchFamily="18" charset="0"/>
              </a:rPr>
              <a:t> Lu</a:t>
            </a:r>
            <a:endParaRPr lang="en-US" altLang="zh-CN" dirty="0">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endParaRPr>
          </a:p>
          <a:p>
            <a:pPr algn="ctr" eaLnBrk="0" hangingPunct="0">
              <a:spcBef>
                <a:spcPts val="0"/>
              </a:spcBef>
              <a:buClr>
                <a:srgbClr val="800080"/>
              </a:buClr>
              <a:buSzPct val="60000"/>
              <a:defRPr/>
            </a:pPr>
            <a:endParaRPr lang="en-US" altLang="zh-CN" dirty="0">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endParaRPr>
          </a:p>
          <a:p>
            <a:pPr algn="ctr" eaLnBrk="0" hangingPunct="0">
              <a:spcBef>
                <a:spcPts val="0"/>
              </a:spcBef>
              <a:buClr>
                <a:srgbClr val="800080"/>
              </a:buClr>
              <a:buSzPct val="60000"/>
              <a:defRPr/>
            </a:pPr>
            <a:r>
              <a:rPr lang="en-US" altLang="zh-CN" dirty="0">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a.</a:t>
            </a:r>
            <a:r>
              <a:rPr lang="zh-CN" altLang="en-US" dirty="0">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 </a:t>
            </a:r>
            <a:r>
              <a:rPr lang="en-US" altLang="zh-CN" dirty="0">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School</a:t>
            </a:r>
            <a:r>
              <a:rPr lang="zh-CN" altLang="en-US" dirty="0">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 </a:t>
            </a:r>
            <a:r>
              <a:rPr lang="en-US" altLang="zh-CN" dirty="0">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of</a:t>
            </a:r>
            <a:r>
              <a:rPr lang="zh-CN" altLang="en-US" dirty="0">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 </a:t>
            </a:r>
            <a:r>
              <a:rPr lang="en-US" altLang="zh-CN" dirty="0">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Atmospheric</a:t>
            </a:r>
            <a:r>
              <a:rPr lang="zh-CN" altLang="en-US" dirty="0">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 </a:t>
            </a:r>
            <a:r>
              <a:rPr lang="en-US" altLang="zh-CN" dirty="0">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Sciences,</a:t>
            </a:r>
            <a:r>
              <a:rPr lang="zh-CN" altLang="en-US" dirty="0">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 </a:t>
            </a:r>
            <a:r>
              <a:rPr lang="en-US" altLang="zh-CN" dirty="0">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Nanjing</a:t>
            </a:r>
            <a:r>
              <a:rPr lang="zh-CN" altLang="en-US" dirty="0">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 </a:t>
            </a:r>
            <a:r>
              <a:rPr lang="en-US" altLang="zh-CN" dirty="0">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University</a:t>
            </a:r>
          </a:p>
          <a:p>
            <a:pPr algn="ctr" eaLnBrk="0" hangingPunct="0">
              <a:spcBef>
                <a:spcPts val="0"/>
              </a:spcBef>
              <a:buClr>
                <a:srgbClr val="800080"/>
              </a:buClr>
              <a:buSzPct val="60000"/>
              <a:defRPr/>
            </a:pPr>
            <a:r>
              <a:rPr lang="en-US" altLang="zh-CN" dirty="0">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b.</a:t>
            </a:r>
            <a:r>
              <a:rPr lang="zh-CN" altLang="en-US" dirty="0">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 </a:t>
            </a:r>
            <a:r>
              <a:rPr lang="en-US" altLang="zh-CN" dirty="0">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Key Laboratory of Radar Meteorology, China Meteorological Administration</a:t>
            </a:r>
          </a:p>
          <a:p>
            <a:pPr algn="ctr" eaLnBrk="0" fontAlgn="auto" hangingPunct="0">
              <a:spcBef>
                <a:spcPts val="0"/>
              </a:spcBef>
              <a:spcAft>
                <a:spcPts val="0"/>
              </a:spcAft>
              <a:buClr>
                <a:srgbClr val="800080"/>
              </a:buClr>
              <a:buSzPct val="60000"/>
              <a:defRPr/>
            </a:pPr>
            <a:endParaRPr lang="en-US" altLang="zh-CN" sz="2000" b="1" kern="0" dirty="0">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endParaRPr>
          </a:p>
          <a:p>
            <a:pPr algn="ctr" eaLnBrk="0" fontAlgn="auto" hangingPunct="0">
              <a:spcBef>
                <a:spcPts val="0"/>
              </a:spcBef>
              <a:spcAft>
                <a:spcPts val="0"/>
              </a:spcAft>
              <a:buClr>
                <a:srgbClr val="800080"/>
              </a:buClr>
              <a:buSzPct val="60000"/>
              <a:defRPr/>
            </a:pPr>
            <a:r>
              <a:rPr lang="en-US" altLang="zh-CN" sz="2000" kern="0" dirty="0">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March, 2025</a:t>
            </a:r>
          </a:p>
          <a:p>
            <a:pPr algn="ctr" eaLnBrk="0" fontAlgn="auto" hangingPunct="0">
              <a:spcBef>
                <a:spcPts val="0"/>
              </a:spcBef>
              <a:spcAft>
                <a:spcPts val="0"/>
              </a:spcAft>
              <a:buClr>
                <a:srgbClr val="800080"/>
              </a:buClr>
              <a:buSzPct val="60000"/>
              <a:defRPr/>
            </a:pPr>
            <a:endParaRPr lang="en-US" altLang="zh-CN" sz="2000" kern="0" dirty="0">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endParaRPr>
          </a:p>
          <a:p>
            <a:pPr algn="ctr" eaLnBrk="0" fontAlgn="auto" hangingPunct="0">
              <a:spcBef>
                <a:spcPts val="0"/>
              </a:spcBef>
              <a:spcAft>
                <a:spcPts val="0"/>
              </a:spcAft>
              <a:buClr>
                <a:srgbClr val="800080"/>
              </a:buClr>
              <a:buSzPct val="60000"/>
              <a:defRPr/>
            </a:pPr>
            <a:r>
              <a:rPr lang="en-US" altLang="zh-CN" sz="2000" kern="0" dirty="0">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https://</a:t>
            </a:r>
            <a:r>
              <a:rPr lang="en-US" altLang="zh-CN" sz="2000" kern="0" dirty="0" err="1">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radar.nju.edu.cn</a:t>
            </a:r>
            <a:endParaRPr lang="zh-CN" altLang="en-US" sz="2000" kern="0" dirty="0">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endParaRPr>
          </a:p>
        </p:txBody>
      </p:sp>
    </p:spTree>
    <p:extLst>
      <p:ext uri="{BB962C8B-B14F-4D97-AF65-F5344CB8AC3E}">
        <p14:creationId xmlns:p14="http://schemas.microsoft.com/office/powerpoint/2010/main" val="4035319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D5CB3-FD4F-4530-8A03-7C4227260E2B}"/>
              </a:ext>
            </a:extLst>
          </p:cNvPr>
          <p:cNvSpPr>
            <a:spLocks noGrp="1"/>
          </p:cNvSpPr>
          <p:nvPr>
            <p:ph type="title"/>
          </p:nvPr>
        </p:nvSpPr>
        <p:spPr/>
        <p:txBody>
          <a:bodyPr>
            <a:normAutofit/>
          </a:bodyPr>
          <a:lstStyle/>
          <a:p>
            <a:r>
              <a:rPr lang="en-US" altLang="zh-CN" sz="3200" dirty="0">
                <a:latin typeface="Times New Roman" panose="02020603050405020304" pitchFamily="18" charset="0"/>
                <a:ea typeface="微软雅黑" panose="020B0503020204020204" pitchFamily="34" charset="-122"/>
                <a:sym typeface="Times New Roman" panose="02020603050405020304" pitchFamily="18" charset="0"/>
              </a:rPr>
              <a:t>Variation</a:t>
            </a:r>
            <a:r>
              <a:rPr lang="zh-CN" altLang="en-US" sz="3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3200" dirty="0">
                <a:latin typeface="Times New Roman" panose="02020603050405020304" pitchFamily="18" charset="0"/>
                <a:ea typeface="微软雅黑" panose="020B0503020204020204" pitchFamily="34" charset="-122"/>
                <a:sym typeface="Times New Roman" panose="02020603050405020304" pitchFamily="18" charset="0"/>
              </a:rPr>
              <a:t>retrieval</a:t>
            </a:r>
            <a:r>
              <a:rPr lang="zh-CN" altLang="en-US" sz="3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3200" dirty="0">
                <a:latin typeface="Times New Roman" panose="02020603050405020304" pitchFamily="18" charset="0"/>
                <a:ea typeface="微软雅黑" panose="020B0503020204020204" pitchFamily="34" charset="-122"/>
                <a:sym typeface="Times New Roman" panose="02020603050405020304" pitchFamily="18" charset="0"/>
              </a:rPr>
              <a:t>of</a:t>
            </a:r>
            <a:r>
              <a:rPr lang="zh-CN" altLang="en-US" sz="3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3200" dirty="0">
                <a:latin typeface="Times New Roman" panose="02020603050405020304" pitchFamily="18" charset="0"/>
                <a:ea typeface="微软雅黑" panose="020B0503020204020204" pitchFamily="34" charset="-122"/>
                <a:sym typeface="Times New Roman" panose="02020603050405020304" pitchFamily="18" charset="0"/>
              </a:rPr>
              <a:t>microphysics</a:t>
            </a:r>
            <a:endParaRPr lang="en-US" sz="3200"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5" name="文本框 112">
            <a:extLst>
              <a:ext uri="{FF2B5EF4-FFF2-40B4-BE49-F238E27FC236}">
                <a16:creationId xmlns:a16="http://schemas.microsoft.com/office/drawing/2014/main" id="{F8F9B1D8-BD3C-B743-BEE4-277A3D898753}"/>
              </a:ext>
            </a:extLst>
          </p:cNvPr>
          <p:cNvSpPr txBox="1"/>
          <p:nvPr/>
        </p:nvSpPr>
        <p:spPr>
          <a:xfrm>
            <a:off x="0" y="6559530"/>
            <a:ext cx="6646137" cy="30777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zh-CN" sz="1400" b="1"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Huang</a:t>
            </a:r>
            <a:r>
              <a:rPr lang="en-US" altLang="zh-CN" sz="14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et al., 2019@JTECH;</a:t>
            </a:r>
            <a:r>
              <a:rPr lang="zh-CN" altLang="en-US" sz="14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1400" b="1"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Huang</a:t>
            </a:r>
            <a:r>
              <a:rPr lang="en-US" altLang="zh-CN" sz="14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et al., 2020a@JH;</a:t>
            </a:r>
            <a:r>
              <a:rPr lang="zh-CN" altLang="en-US" sz="14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1400" b="1"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Huang</a:t>
            </a:r>
            <a:r>
              <a:rPr lang="en-US" altLang="zh-CN" sz="14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et al., 2020b@JHM</a:t>
            </a:r>
          </a:p>
        </p:txBody>
      </p:sp>
      <p:sp>
        <p:nvSpPr>
          <p:cNvPr id="26" name="TextBox 86">
            <a:extLst>
              <a:ext uri="{FF2B5EF4-FFF2-40B4-BE49-F238E27FC236}">
                <a16:creationId xmlns:a16="http://schemas.microsoft.com/office/drawing/2014/main" id="{09494C34-896F-5B4D-92DC-5CF77DA55F39}"/>
              </a:ext>
            </a:extLst>
          </p:cNvPr>
          <p:cNvSpPr txBox="1"/>
          <p:nvPr/>
        </p:nvSpPr>
        <p:spPr>
          <a:xfrm>
            <a:off x="609600" y="844471"/>
            <a:ext cx="11125195" cy="960328"/>
          </a:xfrm>
          <a:prstGeom prst="rect">
            <a:avLst/>
          </a:prstGeom>
          <a:noFill/>
        </p:spPr>
        <p:txBody>
          <a:bodyPr wrap="square">
            <a:spAutoFit/>
          </a:bodyPr>
          <a:lstStyle/>
          <a:p>
            <a:pPr marL="342900" indent="-342900" algn="just">
              <a:lnSpc>
                <a:spcPct val="150000"/>
              </a:lnSpc>
              <a:buFont typeface="Wingdings" panose="05000000000000000000" pitchFamily="2" charset="2"/>
              <a:buChar char="q"/>
            </a:pPr>
            <a:r>
              <a:rPr lang="en-US" altLang="zh-CN" sz="2000" kern="1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The integrated variational optimization method for </a:t>
            </a:r>
            <a:r>
              <a:rPr lang="en-US" altLang="zh-CN" sz="2000" kern="100" dirty="0">
                <a:solidFill>
                  <a:srgbClr val="0000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simultaneous</a:t>
            </a:r>
            <a:r>
              <a:rPr lang="zh-CN" altLang="en-US" sz="2000" kern="1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2000" kern="1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retrieval</a:t>
            </a:r>
            <a:r>
              <a:rPr lang="zh-CN" altLang="en-US" sz="2000" kern="1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2000" kern="1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of</a:t>
            </a:r>
            <a:r>
              <a:rPr lang="zh-CN" altLang="en-US" sz="2000" kern="1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2000" kern="100" dirty="0">
                <a:solidFill>
                  <a:srgbClr val="0000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microphysical parameters and</a:t>
            </a:r>
            <a:r>
              <a:rPr lang="zh-CN" altLang="en-US" sz="2000" kern="100" dirty="0">
                <a:solidFill>
                  <a:srgbClr val="0000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2000" kern="100" dirty="0">
                <a:solidFill>
                  <a:srgbClr val="0000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attenuation</a:t>
            </a:r>
            <a:r>
              <a:rPr lang="en-US" altLang="zh-CN" sz="2000" kern="1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improves the physical consistency between parameters</a:t>
            </a:r>
            <a:endParaRPr lang="zh-CN" altLang="en-US" sz="2000" kern="1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grpSp>
        <p:nvGrpSpPr>
          <p:cNvPr id="6" name="Group 5">
            <a:extLst>
              <a:ext uri="{FF2B5EF4-FFF2-40B4-BE49-F238E27FC236}">
                <a16:creationId xmlns:a16="http://schemas.microsoft.com/office/drawing/2014/main" id="{08C2CF51-17A2-FE42-9826-6A4C874C0E75}"/>
              </a:ext>
            </a:extLst>
          </p:cNvPr>
          <p:cNvGrpSpPr/>
          <p:nvPr/>
        </p:nvGrpSpPr>
        <p:grpSpPr>
          <a:xfrm>
            <a:off x="2125108" y="1905783"/>
            <a:ext cx="7932770" cy="4552763"/>
            <a:chOff x="723763" y="1835816"/>
            <a:chExt cx="7582351" cy="4351651"/>
          </a:xfrm>
        </p:grpSpPr>
        <p:sp>
          <p:nvSpPr>
            <p:cNvPr id="36" name="Right Arrow 35">
              <a:extLst>
                <a:ext uri="{FF2B5EF4-FFF2-40B4-BE49-F238E27FC236}">
                  <a16:creationId xmlns:a16="http://schemas.microsoft.com/office/drawing/2014/main" id="{7B8CB4C8-DCA2-CB44-AA19-C16AC14491CC}"/>
                </a:ext>
              </a:extLst>
            </p:cNvPr>
            <p:cNvSpPr/>
            <p:nvPr/>
          </p:nvSpPr>
          <p:spPr>
            <a:xfrm rot="5400000">
              <a:off x="5646077" y="3383531"/>
              <a:ext cx="498986" cy="539206"/>
            </a:xfrm>
            <a:prstGeom prst="rightArrow">
              <a:avLst>
                <a:gd name="adj1" fmla="val 41594"/>
                <a:gd name="adj2" fmla="val 59515"/>
              </a:avLst>
            </a:prstGeom>
            <a:solidFill>
              <a:schemeClr val="accent5">
                <a:lumMod val="40000"/>
                <a:lumOff val="60000"/>
              </a:schemeClr>
            </a:solid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grpSp>
          <p:nvGrpSpPr>
            <p:cNvPr id="39" name="Group 38">
              <a:extLst>
                <a:ext uri="{FF2B5EF4-FFF2-40B4-BE49-F238E27FC236}">
                  <a16:creationId xmlns:a16="http://schemas.microsoft.com/office/drawing/2014/main" id="{1A046A52-7498-3947-88AD-E4E49680B656}"/>
                </a:ext>
              </a:extLst>
            </p:cNvPr>
            <p:cNvGrpSpPr/>
            <p:nvPr/>
          </p:nvGrpSpPr>
          <p:grpSpPr>
            <a:xfrm>
              <a:off x="6298856" y="1835816"/>
              <a:ext cx="2007258" cy="1590066"/>
              <a:chOff x="7231236" y="2634642"/>
              <a:chExt cx="1807029" cy="1431453"/>
            </a:xfrm>
          </p:grpSpPr>
          <p:sp>
            <p:nvSpPr>
              <p:cNvPr id="60" name="Rounded Rectangle 59">
                <a:extLst>
                  <a:ext uri="{FF2B5EF4-FFF2-40B4-BE49-F238E27FC236}">
                    <a16:creationId xmlns:a16="http://schemas.microsoft.com/office/drawing/2014/main" id="{CFBC4530-930D-FB49-94C1-5DCA04EA55D8}"/>
                  </a:ext>
                </a:extLst>
              </p:cNvPr>
              <p:cNvSpPr/>
              <p:nvPr/>
            </p:nvSpPr>
            <p:spPr>
              <a:xfrm>
                <a:off x="7231236" y="2637787"/>
                <a:ext cx="1807029" cy="1428308"/>
              </a:xfrm>
              <a:prstGeom prst="roundRect">
                <a:avLst>
                  <a:gd name="adj" fmla="val 3498"/>
                </a:avLst>
              </a:prstGeom>
              <a:solidFill>
                <a:schemeClr val="bg1"/>
              </a:solidFill>
              <a:ln w="3175">
                <a:solidFill>
                  <a:schemeClr val="accent5">
                    <a:lumMod val="50000"/>
                  </a:schemeClr>
                </a:solidFill>
              </a:ln>
              <a:effectLst>
                <a:outerShdw blurRad="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grpSp>
            <p:nvGrpSpPr>
              <p:cNvPr id="61" name="Group 60">
                <a:extLst>
                  <a:ext uri="{FF2B5EF4-FFF2-40B4-BE49-F238E27FC236}">
                    <a16:creationId xmlns:a16="http://schemas.microsoft.com/office/drawing/2014/main" id="{3DD0D98E-6563-B243-B936-14783F1A6633}"/>
                  </a:ext>
                </a:extLst>
              </p:cNvPr>
              <p:cNvGrpSpPr/>
              <p:nvPr/>
            </p:nvGrpSpPr>
            <p:grpSpPr>
              <a:xfrm>
                <a:off x="7375058" y="2902082"/>
                <a:ext cx="1629053" cy="1073429"/>
                <a:chOff x="1110550" y="2954287"/>
                <a:chExt cx="1629053" cy="1073429"/>
              </a:xfrm>
            </p:grpSpPr>
            <p:grpSp>
              <p:nvGrpSpPr>
                <p:cNvPr id="63" name="Group 62">
                  <a:extLst>
                    <a:ext uri="{FF2B5EF4-FFF2-40B4-BE49-F238E27FC236}">
                      <a16:creationId xmlns:a16="http://schemas.microsoft.com/office/drawing/2014/main" id="{E1D37E9E-60EC-A543-AFBF-8C8DA82999EF}"/>
                    </a:ext>
                  </a:extLst>
                </p:cNvPr>
                <p:cNvGrpSpPr/>
                <p:nvPr/>
              </p:nvGrpSpPr>
              <p:grpSpPr>
                <a:xfrm>
                  <a:off x="1110550" y="2954287"/>
                  <a:ext cx="1629053" cy="1073429"/>
                  <a:chOff x="1592494" y="1962671"/>
                  <a:chExt cx="2774023" cy="2373024"/>
                </a:xfrm>
              </p:grpSpPr>
              <p:cxnSp>
                <p:nvCxnSpPr>
                  <p:cNvPr id="75" name="Straight Arrow Connector 74">
                    <a:extLst>
                      <a:ext uri="{FF2B5EF4-FFF2-40B4-BE49-F238E27FC236}">
                        <a16:creationId xmlns:a16="http://schemas.microsoft.com/office/drawing/2014/main" id="{B9FBB26B-72A6-164E-931D-44C5C8DE9C90}"/>
                      </a:ext>
                    </a:extLst>
                  </p:cNvPr>
                  <p:cNvCxnSpPr/>
                  <p:nvPr/>
                </p:nvCxnSpPr>
                <p:spPr>
                  <a:xfrm flipV="1">
                    <a:off x="1592494" y="1962671"/>
                    <a:ext cx="0" cy="237302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7B256EEE-D771-3949-B773-D2303DBB0BAD}"/>
                      </a:ext>
                    </a:extLst>
                  </p:cNvPr>
                  <p:cNvCxnSpPr/>
                  <p:nvPr/>
                </p:nvCxnSpPr>
                <p:spPr>
                  <a:xfrm>
                    <a:off x="1592494" y="4335694"/>
                    <a:ext cx="277402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4" name="Freeform 63">
                  <a:extLst>
                    <a:ext uri="{FF2B5EF4-FFF2-40B4-BE49-F238E27FC236}">
                      <a16:creationId xmlns:a16="http://schemas.microsoft.com/office/drawing/2014/main" id="{DA04E81F-4E93-284F-918E-19773974C2DF}"/>
                    </a:ext>
                  </a:extLst>
                </p:cNvPr>
                <p:cNvSpPr/>
                <p:nvPr/>
              </p:nvSpPr>
              <p:spPr>
                <a:xfrm>
                  <a:off x="1223307" y="3203182"/>
                  <a:ext cx="1403538" cy="582932"/>
                </a:xfrm>
                <a:custGeom>
                  <a:avLst/>
                  <a:gdLst>
                    <a:gd name="connsiteX0" fmla="*/ 0 w 5313680"/>
                    <a:gd name="connsiteY0" fmla="*/ 0 h 2865120"/>
                    <a:gd name="connsiteX1" fmla="*/ 1310640 w 5313680"/>
                    <a:gd name="connsiteY1" fmla="*/ 2133600 h 2865120"/>
                    <a:gd name="connsiteX2" fmla="*/ 2661920 w 5313680"/>
                    <a:gd name="connsiteY2" fmla="*/ 2865120 h 2865120"/>
                    <a:gd name="connsiteX3" fmla="*/ 3992880 w 5313680"/>
                    <a:gd name="connsiteY3" fmla="*/ 2133600 h 2865120"/>
                    <a:gd name="connsiteX4" fmla="*/ 5313680 w 5313680"/>
                    <a:gd name="connsiteY4" fmla="*/ 30480 h 2865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3680" h="2865120">
                      <a:moveTo>
                        <a:pt x="0" y="0"/>
                      </a:moveTo>
                      <a:cubicBezTo>
                        <a:pt x="433493" y="828040"/>
                        <a:pt x="866987" y="1656080"/>
                        <a:pt x="1310640" y="2133600"/>
                      </a:cubicBezTo>
                      <a:cubicBezTo>
                        <a:pt x="1754293" y="2611120"/>
                        <a:pt x="2214880" y="2865120"/>
                        <a:pt x="2661920" y="2865120"/>
                      </a:cubicBezTo>
                      <a:cubicBezTo>
                        <a:pt x="3108960" y="2865120"/>
                        <a:pt x="3550920" y="2606040"/>
                        <a:pt x="3992880" y="2133600"/>
                      </a:cubicBezTo>
                      <a:cubicBezTo>
                        <a:pt x="4434840" y="1661160"/>
                        <a:pt x="4874260" y="845820"/>
                        <a:pt x="5313680" y="30480"/>
                      </a:cubicBezTo>
                    </a:path>
                  </a:pathLst>
                </a:custGeom>
                <a:noFill/>
                <a:ln w="12700">
                  <a:solidFill>
                    <a:srgbClr val="0432FF"/>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sz="160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65" name="Oval 64">
                  <a:extLst>
                    <a:ext uri="{FF2B5EF4-FFF2-40B4-BE49-F238E27FC236}">
                      <a16:creationId xmlns:a16="http://schemas.microsoft.com/office/drawing/2014/main" id="{87CBEBC7-3CAB-554C-BF85-3DA066B4B11F}"/>
                    </a:ext>
                  </a:extLst>
                </p:cNvPr>
                <p:cNvSpPr/>
                <p:nvPr/>
              </p:nvSpPr>
              <p:spPr>
                <a:xfrm>
                  <a:off x="1304849" y="3345395"/>
                  <a:ext cx="77563" cy="59744"/>
                </a:xfrm>
                <a:prstGeom prst="ellipse">
                  <a:avLst/>
                </a:prstGeom>
                <a:solidFill>
                  <a:srgbClr val="0432FF"/>
                </a:solidFill>
                <a:ln w="127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66" name="Oval 65">
                  <a:extLst>
                    <a:ext uri="{FF2B5EF4-FFF2-40B4-BE49-F238E27FC236}">
                      <a16:creationId xmlns:a16="http://schemas.microsoft.com/office/drawing/2014/main" id="{CEA5768B-48F0-B141-AB23-3DA3A9BF0BB5}"/>
                    </a:ext>
                  </a:extLst>
                </p:cNvPr>
                <p:cNvSpPr/>
                <p:nvPr/>
              </p:nvSpPr>
              <p:spPr>
                <a:xfrm>
                  <a:off x="1420860" y="3493371"/>
                  <a:ext cx="77563" cy="59744"/>
                </a:xfrm>
                <a:prstGeom prst="ellipse">
                  <a:avLst/>
                </a:prstGeom>
                <a:solidFill>
                  <a:srgbClr val="0432FF"/>
                </a:solidFill>
                <a:ln w="127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67" name="Oval 66">
                  <a:extLst>
                    <a:ext uri="{FF2B5EF4-FFF2-40B4-BE49-F238E27FC236}">
                      <a16:creationId xmlns:a16="http://schemas.microsoft.com/office/drawing/2014/main" id="{89DAD098-7817-C64E-BF43-71144BB28C72}"/>
                    </a:ext>
                  </a:extLst>
                </p:cNvPr>
                <p:cNvSpPr/>
                <p:nvPr/>
              </p:nvSpPr>
              <p:spPr>
                <a:xfrm>
                  <a:off x="1552937" y="3620148"/>
                  <a:ext cx="77563" cy="59744"/>
                </a:xfrm>
                <a:prstGeom prst="ellipse">
                  <a:avLst/>
                </a:prstGeom>
                <a:solidFill>
                  <a:srgbClr val="0432FF"/>
                </a:solidFill>
                <a:ln w="127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68" name="Oval 67">
                  <a:extLst>
                    <a:ext uri="{FF2B5EF4-FFF2-40B4-BE49-F238E27FC236}">
                      <a16:creationId xmlns:a16="http://schemas.microsoft.com/office/drawing/2014/main" id="{F6869FC2-2ADD-2F4F-8766-9FDDFD78B91E}"/>
                    </a:ext>
                  </a:extLst>
                </p:cNvPr>
                <p:cNvSpPr/>
                <p:nvPr/>
              </p:nvSpPr>
              <p:spPr>
                <a:xfrm>
                  <a:off x="1886293" y="3756241"/>
                  <a:ext cx="77563" cy="59744"/>
                </a:xfrm>
                <a:prstGeom prst="ellipse">
                  <a:avLst/>
                </a:prstGeom>
                <a:solidFill>
                  <a:srgbClr val="0432FF"/>
                </a:solidFill>
                <a:ln w="127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69" name="Oval 68">
                  <a:extLst>
                    <a:ext uri="{FF2B5EF4-FFF2-40B4-BE49-F238E27FC236}">
                      <a16:creationId xmlns:a16="http://schemas.microsoft.com/office/drawing/2014/main" id="{AF99C318-C1C9-BA49-AB05-B1064ED4A40E}"/>
                    </a:ext>
                  </a:extLst>
                </p:cNvPr>
                <p:cNvSpPr/>
                <p:nvPr/>
              </p:nvSpPr>
              <p:spPr>
                <a:xfrm>
                  <a:off x="1695973" y="3711432"/>
                  <a:ext cx="77563" cy="59744"/>
                </a:xfrm>
                <a:prstGeom prst="ellipse">
                  <a:avLst/>
                </a:prstGeom>
                <a:solidFill>
                  <a:srgbClr val="0432FF"/>
                </a:solidFill>
                <a:ln w="127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cxnSp>
              <p:nvCxnSpPr>
                <p:cNvPr id="70" name="Curved Connector 69">
                  <a:extLst>
                    <a:ext uri="{FF2B5EF4-FFF2-40B4-BE49-F238E27FC236}">
                      <a16:creationId xmlns:a16="http://schemas.microsoft.com/office/drawing/2014/main" id="{D9207100-E51B-8D4C-98DB-F9CCD0E90DEF}"/>
                    </a:ext>
                  </a:extLst>
                </p:cNvPr>
                <p:cNvCxnSpPr>
                  <a:stCxn id="65" idx="0"/>
                  <a:endCxn id="66" idx="0"/>
                </p:cNvCxnSpPr>
                <p:nvPr/>
              </p:nvCxnSpPr>
              <p:spPr>
                <a:xfrm rot="16200000" flipH="1">
                  <a:off x="1327648" y="3361379"/>
                  <a:ext cx="147976" cy="116008"/>
                </a:xfrm>
                <a:prstGeom prst="curvedConnector3">
                  <a:avLst>
                    <a:gd name="adj1" fmla="val -55074"/>
                  </a:avLst>
                </a:prstGeom>
                <a:ln w="127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71" name="Curved Connector 70">
                  <a:extLst>
                    <a:ext uri="{FF2B5EF4-FFF2-40B4-BE49-F238E27FC236}">
                      <a16:creationId xmlns:a16="http://schemas.microsoft.com/office/drawing/2014/main" id="{27AA8626-7196-0A44-B2CD-CC70370D0DD0}"/>
                    </a:ext>
                  </a:extLst>
                </p:cNvPr>
                <p:cNvCxnSpPr/>
                <p:nvPr/>
              </p:nvCxnSpPr>
              <p:spPr>
                <a:xfrm rot="16200000" flipH="1">
                  <a:off x="1462881" y="3509355"/>
                  <a:ext cx="147976" cy="116008"/>
                </a:xfrm>
                <a:prstGeom prst="curvedConnector3">
                  <a:avLst>
                    <a:gd name="adj1" fmla="val -47478"/>
                  </a:avLst>
                </a:prstGeom>
                <a:ln w="127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72" name="Curved Connector 71">
                  <a:extLst>
                    <a:ext uri="{FF2B5EF4-FFF2-40B4-BE49-F238E27FC236}">
                      <a16:creationId xmlns:a16="http://schemas.microsoft.com/office/drawing/2014/main" id="{A25C489E-BF06-0241-829C-C0A53174DC6D}"/>
                    </a:ext>
                  </a:extLst>
                </p:cNvPr>
                <p:cNvCxnSpPr>
                  <a:stCxn id="67" idx="7"/>
                </p:cNvCxnSpPr>
                <p:nvPr/>
              </p:nvCxnSpPr>
              <p:spPr>
                <a:xfrm rot="16200000" flipH="1">
                  <a:off x="1627943" y="3620097"/>
                  <a:ext cx="112407" cy="130008"/>
                </a:xfrm>
                <a:prstGeom prst="curvedConnector3">
                  <a:avLst>
                    <a:gd name="adj1" fmla="val -65285"/>
                  </a:avLst>
                </a:prstGeom>
                <a:ln w="127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73" name="Curved Connector 72">
                  <a:extLst>
                    <a:ext uri="{FF2B5EF4-FFF2-40B4-BE49-F238E27FC236}">
                      <a16:creationId xmlns:a16="http://schemas.microsoft.com/office/drawing/2014/main" id="{00D36214-8948-9048-BCE2-BE29E6AB472F}"/>
                    </a:ext>
                  </a:extLst>
                </p:cNvPr>
                <p:cNvCxnSpPr>
                  <a:stCxn id="69" idx="7"/>
                  <a:endCxn id="68" idx="0"/>
                </p:cNvCxnSpPr>
                <p:nvPr/>
              </p:nvCxnSpPr>
              <p:spPr>
                <a:xfrm rot="16200000" flipH="1">
                  <a:off x="1825597" y="3656762"/>
                  <a:ext cx="36059" cy="162897"/>
                </a:xfrm>
                <a:prstGeom prst="curvedConnector3">
                  <a:avLst>
                    <a:gd name="adj1" fmla="val -203510"/>
                  </a:avLst>
                </a:prstGeom>
                <a:ln w="127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A5D12E9A-7062-0447-AAC2-CA1ECC82A0DB}"/>
                    </a:ext>
                  </a:extLst>
                </p:cNvPr>
                <p:cNvCxnSpPr>
                  <a:stCxn id="68" idx="4"/>
                </p:cNvCxnSpPr>
                <p:nvPr/>
              </p:nvCxnSpPr>
              <p:spPr>
                <a:xfrm>
                  <a:off x="1925076" y="3815985"/>
                  <a:ext cx="0" cy="211729"/>
                </a:xfrm>
                <a:prstGeom prst="line">
                  <a:avLst/>
                </a:prstGeom>
                <a:ln w="12700">
                  <a:solidFill>
                    <a:srgbClr val="0432FF"/>
                  </a:solidFill>
                  <a:prstDash val="dash"/>
                </a:ln>
              </p:spPr>
              <p:style>
                <a:lnRef idx="1">
                  <a:schemeClr val="accent1"/>
                </a:lnRef>
                <a:fillRef idx="0">
                  <a:schemeClr val="accent1"/>
                </a:fillRef>
                <a:effectRef idx="0">
                  <a:schemeClr val="accent1"/>
                </a:effectRef>
                <a:fontRef idx="minor">
                  <a:schemeClr val="tx1"/>
                </a:fontRef>
              </p:style>
            </p:cxnSp>
          </p:grpSp>
          <p:sp>
            <p:nvSpPr>
              <p:cNvPr id="62" name="TextBox 61">
                <a:extLst>
                  <a:ext uri="{FF2B5EF4-FFF2-40B4-BE49-F238E27FC236}">
                    <a16:creationId xmlns:a16="http://schemas.microsoft.com/office/drawing/2014/main" id="{A45E0543-CD08-474B-B2E8-049A3FD4B867}"/>
                  </a:ext>
                </a:extLst>
              </p:cNvPr>
              <p:cNvSpPr txBox="1"/>
              <p:nvPr/>
            </p:nvSpPr>
            <p:spPr>
              <a:xfrm>
                <a:off x="7769558" y="2634642"/>
                <a:ext cx="1164871" cy="526442"/>
              </a:xfrm>
              <a:prstGeom prst="rect">
                <a:avLst/>
              </a:prstGeom>
              <a:noFill/>
            </p:spPr>
            <p:txBody>
              <a:bodyPr wrap="none" rtlCol="0">
                <a:spAutoFit/>
              </a:bodyPr>
              <a:lstStyle/>
              <a:p>
                <a:pPr algn="ctr"/>
                <a:r>
                  <a:rPr lang="en-US" altLang="zh-CN" sz="1600" b="1"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Variational</a:t>
                </a:r>
                <a:r>
                  <a:rPr lang="zh-CN" altLang="en-US" sz="1600" b="1"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endParaRPr lang="en-US" altLang="zh-CN" sz="1600" b="1"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a:p>
                <a:pPr algn="ctr"/>
                <a:r>
                  <a:rPr lang="en-US" altLang="zh-CN" sz="1600" b="1"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optimization</a:t>
                </a:r>
                <a:endParaRPr lang="en-US" sz="1600" b="1"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grpSp>
        <p:sp>
          <p:nvSpPr>
            <p:cNvPr id="40" name="Cross 39">
              <a:extLst>
                <a:ext uri="{FF2B5EF4-FFF2-40B4-BE49-F238E27FC236}">
                  <a16:creationId xmlns:a16="http://schemas.microsoft.com/office/drawing/2014/main" id="{1902DDA7-6EFB-2F4A-9B0D-4B8614D891FF}"/>
                </a:ext>
              </a:extLst>
            </p:cNvPr>
            <p:cNvSpPr/>
            <p:nvPr/>
          </p:nvSpPr>
          <p:spPr>
            <a:xfrm>
              <a:off x="5660594" y="2487471"/>
              <a:ext cx="483209" cy="483209"/>
            </a:xfrm>
            <a:prstGeom prst="plus">
              <a:avLst>
                <a:gd name="adj" fmla="val 35787"/>
              </a:avLst>
            </a:prstGeom>
            <a:solidFill>
              <a:schemeClr val="accent5">
                <a:lumMod val="40000"/>
                <a:lumOff val="60000"/>
              </a:schemeClr>
            </a:solid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grpSp>
          <p:nvGrpSpPr>
            <p:cNvPr id="48" name="Group 47">
              <a:extLst>
                <a:ext uri="{FF2B5EF4-FFF2-40B4-BE49-F238E27FC236}">
                  <a16:creationId xmlns:a16="http://schemas.microsoft.com/office/drawing/2014/main" id="{D15EACA1-6F87-494F-B20A-217334C2A5F8}"/>
                </a:ext>
              </a:extLst>
            </p:cNvPr>
            <p:cNvGrpSpPr/>
            <p:nvPr/>
          </p:nvGrpSpPr>
          <p:grpSpPr>
            <a:xfrm>
              <a:off x="1001077" y="1839310"/>
              <a:ext cx="4483532" cy="1586573"/>
              <a:chOff x="446172" y="2178457"/>
              <a:chExt cx="4036288" cy="1428308"/>
            </a:xfrm>
          </p:grpSpPr>
          <p:grpSp>
            <p:nvGrpSpPr>
              <p:cNvPr id="49" name="Group 48">
                <a:extLst>
                  <a:ext uri="{FF2B5EF4-FFF2-40B4-BE49-F238E27FC236}">
                    <a16:creationId xmlns:a16="http://schemas.microsoft.com/office/drawing/2014/main" id="{E45F62EF-8996-AD44-A0E5-DAA759233A32}"/>
                  </a:ext>
                </a:extLst>
              </p:cNvPr>
              <p:cNvGrpSpPr/>
              <p:nvPr/>
            </p:nvGrpSpPr>
            <p:grpSpPr>
              <a:xfrm>
                <a:off x="446172" y="2178457"/>
                <a:ext cx="4036288" cy="1428308"/>
                <a:chOff x="804018" y="2329560"/>
                <a:chExt cx="4036288" cy="1428308"/>
              </a:xfrm>
            </p:grpSpPr>
            <p:sp>
              <p:nvSpPr>
                <p:cNvPr id="51" name="Rounded Rectangle 50">
                  <a:extLst>
                    <a:ext uri="{FF2B5EF4-FFF2-40B4-BE49-F238E27FC236}">
                      <a16:creationId xmlns:a16="http://schemas.microsoft.com/office/drawing/2014/main" id="{6A74AEDF-797A-A24A-AEBF-2460C6450340}"/>
                    </a:ext>
                  </a:extLst>
                </p:cNvPr>
                <p:cNvSpPr/>
                <p:nvPr/>
              </p:nvSpPr>
              <p:spPr>
                <a:xfrm>
                  <a:off x="804018" y="2329560"/>
                  <a:ext cx="4036288" cy="1428308"/>
                </a:xfrm>
                <a:prstGeom prst="roundRect">
                  <a:avLst>
                    <a:gd name="adj" fmla="val 3498"/>
                  </a:avLst>
                </a:prstGeom>
                <a:solidFill>
                  <a:schemeClr val="bg1"/>
                </a:solidFill>
                <a:ln w="3175">
                  <a:solidFill>
                    <a:schemeClr val="accent5">
                      <a:lumMod val="50000"/>
                    </a:schemeClr>
                  </a:solidFill>
                </a:ln>
                <a:effectLst>
                  <a:outerShdw blurRad="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52" name="TextBox 51">
                  <a:extLst>
                    <a:ext uri="{FF2B5EF4-FFF2-40B4-BE49-F238E27FC236}">
                      <a16:creationId xmlns:a16="http://schemas.microsoft.com/office/drawing/2014/main" id="{EB181623-9DCC-094D-90D5-33FEF095AF4C}"/>
                    </a:ext>
                  </a:extLst>
                </p:cNvPr>
                <p:cNvSpPr txBox="1"/>
                <p:nvPr/>
              </p:nvSpPr>
              <p:spPr>
                <a:xfrm>
                  <a:off x="2648627" y="3333212"/>
                  <a:ext cx="1570983" cy="304782"/>
                </a:xfrm>
                <a:prstGeom prst="rect">
                  <a:avLst/>
                </a:prstGeom>
                <a:noFill/>
              </p:spPr>
              <p:txBody>
                <a:bodyPr wrap="square">
                  <a:spAutoFit/>
                </a:bodyPr>
                <a:lstStyle/>
                <a:p>
                  <a:pPr algn="ctr"/>
                  <a:r>
                    <a:rPr kumimoji="1" lang="en-US" altLang="zh-CN" sz="1600"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attention</a:t>
                  </a:r>
                  <a:r>
                    <a:rPr kumimoji="1" lang="zh-CN" altLang="en-US" sz="1600"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kumimoji="1" lang="en-US" altLang="zh-CN" sz="1600"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relation</a:t>
                  </a:r>
                  <a:endParaRPr lang="en-US" sz="1600"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54" name="TextBox 53">
                  <a:extLst>
                    <a:ext uri="{FF2B5EF4-FFF2-40B4-BE49-F238E27FC236}">
                      <a16:creationId xmlns:a16="http://schemas.microsoft.com/office/drawing/2014/main" id="{1A82C383-D559-F54E-AC09-2AC201E9C525}"/>
                    </a:ext>
                  </a:extLst>
                </p:cNvPr>
                <p:cNvSpPr txBox="1"/>
                <p:nvPr/>
              </p:nvSpPr>
              <p:spPr>
                <a:xfrm>
                  <a:off x="855754" y="2412242"/>
                  <a:ext cx="3627621" cy="304782"/>
                </a:xfrm>
                <a:prstGeom prst="rect">
                  <a:avLst/>
                </a:prstGeom>
                <a:noFill/>
              </p:spPr>
              <p:txBody>
                <a:bodyPr wrap="square" rtlCol="0">
                  <a:spAutoFit/>
                </a:bodyPr>
                <a:lstStyle/>
                <a:p>
                  <a:pPr algn="ctr"/>
                  <a:r>
                    <a:rPr lang="en-US" altLang="zh-CN" sz="1600" b="1"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Cost</a:t>
                  </a:r>
                  <a:r>
                    <a:rPr lang="zh-CN" altLang="en-US" sz="1600" b="1"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1600" b="1"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function</a:t>
                  </a:r>
                  <a:r>
                    <a:rPr lang="zh-CN" altLang="en-US" sz="1600" b="1"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1600" b="1"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example</a:t>
                  </a:r>
                  <a:endParaRPr lang="en-US" sz="1600" b="1"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1526361F-802D-384D-91B8-0639E0D6D1D7}"/>
                        </a:ext>
                      </a:extLst>
                    </p:cNvPr>
                    <p:cNvSpPr txBox="1"/>
                    <p:nvPr/>
                  </p:nvSpPr>
                  <p:spPr>
                    <a:xfrm>
                      <a:off x="1423126" y="3333212"/>
                      <a:ext cx="1280678" cy="304782"/>
                    </a:xfrm>
                    <a:prstGeom prst="rect">
                      <a:avLst/>
                    </a:prstGeom>
                    <a:noFill/>
                  </p:spPr>
                  <p:txBody>
                    <a:bodyPr wrap="square">
                      <a:spAutoFit/>
                    </a:bodyPr>
                    <a:lstStyle/>
                    <a:p>
                      <a:pPr algn="r"/>
                      <a14:m>
                        <m:oMath xmlns:m="http://schemas.openxmlformats.org/officeDocument/2006/math">
                          <m:r>
                            <a:rPr lang="en-US" altLang="zh-CN" sz="1600" i="1" kern="100">
                              <a:solidFill>
                                <a:srgbClr val="FF0000"/>
                              </a:solidFill>
                              <a:latin typeface="Cambria Math" panose="02040503050406030204" pitchFamily="18" charset="0"/>
                              <a:ea typeface="SimHei" panose="02010609060101010101" pitchFamily="49" charset="-122"/>
                              <a:cs typeface="Times New Roman" panose="02020603050405020304" pitchFamily="18" charset="0"/>
                              <a:sym typeface="Times New Roman" panose="02020603050405020304" pitchFamily="18" charset="0"/>
                            </a:rPr>
                            <m:t>𝜇</m:t>
                          </m:r>
                        </m:oMath>
                      </a14:m>
                      <a:r>
                        <a:rPr lang="en-US" altLang="zh-CN" sz="1600" kern="100"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a:t>
                      </a:r>
                      <a14:m>
                        <m:oMath xmlns:m="http://schemas.openxmlformats.org/officeDocument/2006/math">
                          <m:r>
                            <m:rPr>
                              <m:sty m:val="p"/>
                            </m:rPr>
                            <a:rPr lang="en-US" altLang="zh-CN" sz="1600" kern="100">
                              <a:solidFill>
                                <a:srgbClr val="FF0000"/>
                              </a:solidFill>
                              <a:latin typeface="Cambria Math" panose="02040503050406030204" pitchFamily="18" charset="0"/>
                              <a:ea typeface="SimHei" panose="02010609060101010101" pitchFamily="49" charset="-122"/>
                              <a:cs typeface="Times New Roman" panose="02020603050405020304" pitchFamily="18" charset="0"/>
                              <a:sym typeface="Times New Roman" panose="02020603050405020304" pitchFamily="18" charset="0"/>
                            </a:rPr>
                            <m:t>Λ</m:t>
                          </m:r>
                        </m:oMath>
                      </a14:m>
                      <a:r>
                        <a:rPr kumimoji="1" lang="zh-CN" altLang="en-US" sz="1600"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kumimoji="1" lang="en-US" altLang="zh-CN" sz="1600"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constraint</a:t>
                      </a:r>
                      <a:endParaRPr kumimoji="1" lang="zh-CN" altLang="el-GR" sz="1600"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mc:Choice>
              <mc:Fallback xmlns="">
                <p:sp>
                  <p:nvSpPr>
                    <p:cNvPr id="55" name="TextBox 54">
                      <a:extLst>
                        <a:ext uri="{FF2B5EF4-FFF2-40B4-BE49-F238E27FC236}">
                          <a16:creationId xmlns:a16="http://schemas.microsoft.com/office/drawing/2014/main" id="{1526361F-802D-384D-91B8-0639E0D6D1D7}"/>
                        </a:ext>
                      </a:extLst>
                    </p:cNvPr>
                    <p:cNvSpPr txBox="1">
                      <a:spLocks noRot="1" noChangeAspect="1" noMove="1" noResize="1" noEditPoints="1" noAdjustHandles="1" noChangeArrowheads="1" noChangeShapeType="1" noTextEdit="1"/>
                    </p:cNvSpPr>
                    <p:nvPr/>
                  </p:nvSpPr>
                  <p:spPr>
                    <a:xfrm>
                      <a:off x="1423126" y="3333212"/>
                      <a:ext cx="1280678" cy="304782"/>
                    </a:xfrm>
                    <a:prstGeom prst="rect">
                      <a:avLst/>
                    </a:prstGeom>
                    <a:blipFill>
                      <a:blip r:embed="rId5"/>
                      <a:stretch>
                        <a:fillRect t="-3571" r="-2655" b="-17857"/>
                      </a:stretch>
                    </a:blipFill>
                  </p:spPr>
                  <p:txBody>
                    <a:bodyPr/>
                    <a:lstStyle/>
                    <a:p>
                      <a:r>
                        <a:rPr lang="en-CN">
                          <a:noFill/>
                        </a:rPr>
                        <a:t> </a:t>
                      </a:r>
                    </a:p>
                  </p:txBody>
                </p:sp>
              </mc:Fallback>
            </mc:AlternateContent>
            <p:cxnSp>
              <p:nvCxnSpPr>
                <p:cNvPr id="56" name="Straight Connector 55">
                  <a:extLst>
                    <a:ext uri="{FF2B5EF4-FFF2-40B4-BE49-F238E27FC236}">
                      <a16:creationId xmlns:a16="http://schemas.microsoft.com/office/drawing/2014/main" id="{DA8229C9-823F-5543-A993-84291ED19AB4}"/>
                    </a:ext>
                  </a:extLst>
                </p:cNvPr>
                <p:cNvCxnSpPr>
                  <a:cxnSpLocks/>
                </p:cNvCxnSpPr>
                <p:nvPr/>
              </p:nvCxnSpPr>
              <p:spPr>
                <a:xfrm>
                  <a:off x="4203588" y="3335756"/>
                  <a:ext cx="457310" cy="0"/>
                </a:xfrm>
                <a:prstGeom prst="line">
                  <a:avLst/>
                </a:prstGeom>
                <a:ln w="1905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1BEFAD9-F69D-2D4A-8C6B-A2AA0886979A}"/>
                    </a:ext>
                  </a:extLst>
                </p:cNvPr>
                <p:cNvCxnSpPr>
                  <a:cxnSpLocks/>
                </p:cNvCxnSpPr>
                <p:nvPr/>
              </p:nvCxnSpPr>
              <p:spPr>
                <a:xfrm>
                  <a:off x="2114272" y="3333005"/>
                  <a:ext cx="55529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0F6AE78-CC17-5A4F-A612-08C51F9EA3FE}"/>
                    </a:ext>
                  </a:extLst>
                </p:cNvPr>
                <p:cNvCxnSpPr>
                  <a:cxnSpLocks/>
                </p:cNvCxnSpPr>
                <p:nvPr/>
              </p:nvCxnSpPr>
              <p:spPr>
                <a:xfrm>
                  <a:off x="2790542" y="3335756"/>
                  <a:ext cx="119708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0" name="TextBox 49">
                <a:extLst>
                  <a:ext uri="{FF2B5EF4-FFF2-40B4-BE49-F238E27FC236}">
                    <a16:creationId xmlns:a16="http://schemas.microsoft.com/office/drawing/2014/main" id="{0A34DAAB-08D6-9F43-BC84-52A519B510AA}"/>
                  </a:ext>
                </a:extLst>
              </p:cNvPr>
              <p:cNvSpPr txBox="1"/>
              <p:nvPr/>
            </p:nvSpPr>
            <p:spPr>
              <a:xfrm>
                <a:off x="3749787" y="3175983"/>
                <a:ext cx="646331" cy="304782"/>
              </a:xfrm>
              <a:prstGeom prst="rect">
                <a:avLst/>
              </a:prstGeom>
              <a:noFill/>
            </p:spPr>
            <p:txBody>
              <a:bodyPr wrap="square">
                <a:spAutoFit/>
              </a:bodyPr>
              <a:lstStyle/>
              <a:p>
                <a:pPr algn="ctr"/>
                <a:r>
                  <a:rPr kumimoji="1" lang="en-US" altLang="zh-CN" sz="1600" dirty="0">
                    <a:solidFill>
                      <a:srgbClr val="0000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obs.</a:t>
                </a:r>
                <a:endParaRPr lang="en-US" sz="16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7F748580-2D6D-0F4F-A2EF-55814446BE1F}"/>
                    </a:ext>
                  </a:extLst>
                </p:cNvPr>
                <p:cNvSpPr txBox="1"/>
                <p:nvPr/>
              </p:nvSpPr>
              <p:spPr>
                <a:xfrm>
                  <a:off x="877418" y="2411139"/>
                  <a:ext cx="4719497" cy="512256"/>
                </a:xfrm>
                <a:prstGeom prst="rect">
                  <a:avLst/>
                </a:prstGeom>
                <a:noFill/>
              </p:spPr>
              <p:txBody>
                <a:bodyPr wrap="none">
                  <a:spAutoFit/>
                </a:bodyPr>
                <a:lstStyle/>
                <a:p>
                  <a:pPr>
                    <a:lnSpc>
                      <a:spcPct val="125000"/>
                    </a:lnSpc>
                  </a:pPr>
                  <a14:m>
                    <m:oMathPara xmlns:m="http://schemas.openxmlformats.org/officeDocument/2006/math">
                      <m:oMathParaPr>
                        <m:jc m:val="centerGroup"/>
                      </m:oMathParaPr>
                      <m:oMath xmlns:m="http://schemas.openxmlformats.org/officeDocument/2006/math">
                        <m:r>
                          <a:rPr lang="en-US" altLang="zh-CN" sz="1600" i="1">
                            <a:latin typeface="Cambria Math" panose="02040503050406030204" pitchFamily="18" charset="0"/>
                            <a:ea typeface="Cambria Math" panose="02040503050406030204" pitchFamily="18" charset="0"/>
                            <a:cs typeface="XITS Math" panose="02000503000000000000" pitchFamily="2" charset="0"/>
                            <a:sym typeface="Times New Roman" panose="02020603050405020304" pitchFamily="18" charset="0"/>
                          </a:rPr>
                          <m:t>𝐽</m:t>
                        </m:r>
                        <m:r>
                          <a:rPr lang="en-US" altLang="zh-CN" sz="1600" i="1">
                            <a:latin typeface="Cambria Math" panose="02040503050406030204" pitchFamily="18" charset="0"/>
                            <a:ea typeface="Cambria Math" panose="02040503050406030204" pitchFamily="18" charset="0"/>
                            <a:cs typeface="XITS Math" panose="02000503000000000000" pitchFamily="2" charset="0"/>
                            <a:sym typeface="Times New Roman" panose="02020603050405020304" pitchFamily="18" charset="0"/>
                          </a:rPr>
                          <m:t>=</m:t>
                        </m:r>
                        <m:sSup>
                          <m:sSupPr>
                            <m:ctrlPr>
                              <a:rPr lang="en-US" altLang="en-US" sz="1600" i="1">
                                <a:latin typeface="Cambria Math" panose="02040503050406030204" pitchFamily="18" charset="0"/>
                                <a:ea typeface="Cambria Math" panose="02040503050406030204" pitchFamily="18" charset="0"/>
                                <a:cs typeface="XITS Math" panose="02000503000000000000" pitchFamily="2" charset="0"/>
                                <a:sym typeface="Times New Roman" panose="02020603050405020304" pitchFamily="18" charset="0"/>
                              </a:rPr>
                            </m:ctrlPr>
                          </m:sSupPr>
                          <m:e>
                            <m:d>
                              <m:dPr>
                                <m:begChr m:val="["/>
                                <m:endChr m:val="]"/>
                                <m:ctrlPr>
                                  <a:rPr lang="en-US" altLang="en-US" sz="1600" i="1">
                                    <a:latin typeface="Cambria Math" panose="02040503050406030204" pitchFamily="18" charset="0"/>
                                    <a:ea typeface="Cambria Math" panose="02040503050406030204" pitchFamily="18" charset="0"/>
                                    <a:cs typeface="XITS Math" panose="02000503000000000000" pitchFamily="2" charset="0"/>
                                    <a:sym typeface="Times New Roman" panose="02020603050405020304" pitchFamily="18" charset="0"/>
                                  </a:rPr>
                                </m:ctrlPr>
                              </m:dPr>
                              <m:e>
                                <m:sSub>
                                  <m:sSubPr>
                                    <m:ctrlPr>
                                      <a:rPr lang="en-US" altLang="zh-CN" sz="1600" i="1">
                                        <a:latin typeface="Cambria Math" panose="02040503050406030204" pitchFamily="18" charset="0"/>
                                        <a:ea typeface="Cambria Math" panose="02040503050406030204" pitchFamily="18" charset="0"/>
                                        <a:cs typeface="XITS Math" panose="02000503000000000000" pitchFamily="2" charset="0"/>
                                        <a:sym typeface="Times New Roman" panose="02020603050405020304" pitchFamily="18" charset="0"/>
                                      </a:rPr>
                                    </m:ctrlPr>
                                  </m:sSubPr>
                                  <m:e>
                                    <m:r>
                                      <a:rPr lang="en-US" altLang="zh-CN" sz="1600" i="1">
                                        <a:latin typeface="Cambria Math" panose="02040503050406030204" pitchFamily="18" charset="0"/>
                                        <a:ea typeface="Cambria Math" panose="02040503050406030204" pitchFamily="18" charset="0"/>
                                        <a:cs typeface="XITS Math" panose="02000503000000000000" pitchFamily="2" charset="0"/>
                                        <a:sym typeface="Times New Roman" panose="02020603050405020304" pitchFamily="18" charset="0"/>
                                      </a:rPr>
                                      <m:t>𝑍</m:t>
                                    </m:r>
                                  </m:e>
                                  <m:sub>
                                    <m:r>
                                      <m:rPr>
                                        <m:sty m:val="p"/>
                                      </m:rPr>
                                      <a:rPr lang="en-US" altLang="zh-CN" sz="1600">
                                        <a:latin typeface="Cambria Math" panose="02040503050406030204" pitchFamily="18" charset="0"/>
                                        <a:ea typeface="Cambria Math" panose="02040503050406030204" pitchFamily="18" charset="0"/>
                                        <a:cs typeface="XITS Math" panose="02000503000000000000" pitchFamily="2" charset="0"/>
                                        <a:sym typeface="Times New Roman" panose="02020603050405020304" pitchFamily="18" charset="0"/>
                                      </a:rPr>
                                      <m:t>DR</m:t>
                                    </m:r>
                                  </m:sub>
                                </m:sSub>
                                <m:d>
                                  <m:dPr>
                                    <m:begChr m:val="["/>
                                    <m:endChr m:val="]"/>
                                    <m:ctrlPr>
                                      <a:rPr lang="en-US" altLang="zh-CN" sz="1600" i="1">
                                        <a:latin typeface="Cambria Math" panose="02040503050406030204" pitchFamily="18" charset="0"/>
                                        <a:ea typeface="Cambria Math" panose="02040503050406030204" pitchFamily="18" charset="0"/>
                                        <a:sym typeface="Times New Roman" panose="02020603050405020304" pitchFamily="18" charset="0"/>
                                      </a:rPr>
                                    </m:ctrlPr>
                                  </m:dPr>
                                  <m:e>
                                    <m:sSub>
                                      <m:sSubPr>
                                        <m:ctrlPr>
                                          <a:rPr lang="en-US" altLang="zh-CN" sz="1600" i="1">
                                            <a:latin typeface="Cambria Math" panose="02040503050406030204" pitchFamily="18" charset="0"/>
                                            <a:ea typeface="Cambria Math" panose="02040503050406030204" pitchFamily="18" charset="0"/>
                                            <a:cs typeface="XITS Math" panose="02000503000000000000" pitchFamily="2" charset="0"/>
                                            <a:sym typeface="Times New Roman" panose="02020603050405020304" pitchFamily="18" charset="0"/>
                                          </a:rPr>
                                        </m:ctrlPr>
                                      </m:sSubPr>
                                      <m:e>
                                        <m:r>
                                          <a:rPr lang="en-US" altLang="zh-CN" sz="1600" i="1">
                                            <a:latin typeface="Cambria Math" panose="02040503050406030204" pitchFamily="18" charset="0"/>
                                            <a:ea typeface="Cambria Math" panose="02040503050406030204" pitchFamily="18" charset="0"/>
                                            <a:cs typeface="XITS Math" panose="02000503000000000000" pitchFamily="2" charset="0"/>
                                            <a:sym typeface="Times New Roman" panose="02020603050405020304" pitchFamily="18" charset="0"/>
                                          </a:rPr>
                                          <m:t>𝑁</m:t>
                                        </m:r>
                                      </m:e>
                                      <m:sub>
                                        <m:r>
                                          <a:rPr lang="en-US" altLang="zh-CN" sz="1600" i="1">
                                            <a:latin typeface="Cambria Math" panose="02040503050406030204" pitchFamily="18" charset="0"/>
                                            <a:ea typeface="Cambria Math" panose="02040503050406030204" pitchFamily="18" charset="0"/>
                                            <a:cs typeface="XITS Math" panose="02000503000000000000" pitchFamily="2" charset="0"/>
                                            <a:sym typeface="Times New Roman" panose="02020603050405020304" pitchFamily="18" charset="0"/>
                                          </a:rPr>
                                          <m:t>0</m:t>
                                        </m:r>
                                      </m:sub>
                                    </m:sSub>
                                    <m:r>
                                      <a:rPr lang="en-US" altLang="zh-CN" sz="1600" i="1">
                                        <a:latin typeface="Cambria Math" panose="02040503050406030204" pitchFamily="18" charset="0"/>
                                        <a:ea typeface="Cambria Math" panose="02040503050406030204" pitchFamily="18" charset="0"/>
                                        <a:cs typeface="XITS Math" panose="02000503000000000000" pitchFamily="2" charset="0"/>
                                        <a:sym typeface="Times New Roman" panose="02020603050405020304" pitchFamily="18" charset="0"/>
                                      </a:rPr>
                                      <m:t>,</m:t>
                                    </m:r>
                                    <m:r>
                                      <m:rPr>
                                        <m:sty m:val="p"/>
                                      </m:rPr>
                                      <a:rPr lang="en-US" altLang="zh-CN" sz="1600" i="1">
                                        <a:latin typeface="Cambria Math" panose="02040503050406030204" pitchFamily="18" charset="0"/>
                                        <a:ea typeface="Cambria Math" panose="02040503050406030204" pitchFamily="18" charset="0"/>
                                        <a:cs typeface="XITS Math" panose="02000503000000000000" pitchFamily="2" charset="0"/>
                                        <a:sym typeface="Times New Roman" panose="02020603050405020304" pitchFamily="18" charset="0"/>
                                      </a:rPr>
                                      <m:t>Λ</m:t>
                                    </m:r>
                                    <m:r>
                                      <a:rPr lang="en-US" altLang="zh-CN" sz="1600">
                                        <a:latin typeface="Cambria Math" panose="02040503050406030204" pitchFamily="18" charset="0"/>
                                        <a:ea typeface="Cambria Math" panose="02040503050406030204" pitchFamily="18" charset="0"/>
                                        <a:cs typeface="XITS Math" panose="02000503000000000000" pitchFamily="2" charset="0"/>
                                        <a:sym typeface="Times New Roman" panose="02020603050405020304" pitchFamily="18" charset="0"/>
                                      </a:rPr>
                                      <m:t>,</m:t>
                                    </m:r>
                                    <m:sSub>
                                      <m:sSubPr>
                                        <m:ctrlPr>
                                          <a:rPr lang="en-US" altLang="zh-CN" sz="1600" i="1">
                                            <a:latin typeface="Cambria Math" panose="02040503050406030204" pitchFamily="18" charset="0"/>
                                            <a:ea typeface="Cambria Math" panose="02040503050406030204" pitchFamily="18" charset="0"/>
                                            <a:cs typeface="XITS Math" panose="02000503000000000000" pitchFamily="2" charset="0"/>
                                            <a:sym typeface="Times New Roman" panose="02020603050405020304" pitchFamily="18" charset="0"/>
                                          </a:rPr>
                                        </m:ctrlPr>
                                      </m:sSubPr>
                                      <m:e>
                                        <m:r>
                                          <a:rPr lang="en-US" altLang="zh-CN" sz="1600" i="1">
                                            <a:latin typeface="Cambria Math" panose="02040503050406030204" pitchFamily="18" charset="0"/>
                                            <a:ea typeface="Cambria Math" panose="02040503050406030204" pitchFamily="18" charset="0"/>
                                            <a:cs typeface="XITS Math" panose="02000503000000000000" pitchFamily="2" charset="0"/>
                                            <a:sym typeface="Times New Roman" panose="02020603050405020304" pitchFamily="18" charset="0"/>
                                          </a:rPr>
                                          <m:t>𝑓</m:t>
                                        </m:r>
                                      </m:e>
                                      <m:sub>
                                        <m:r>
                                          <a:rPr lang="en-US" altLang="zh-CN" sz="1600" i="1">
                                            <a:latin typeface="Cambria Math" panose="02040503050406030204" pitchFamily="18" charset="0"/>
                                            <a:ea typeface="Cambria Math" panose="02040503050406030204" pitchFamily="18" charset="0"/>
                                            <a:cs typeface="XITS Math" panose="02000503000000000000" pitchFamily="2" charset="0"/>
                                            <a:sym typeface="Times New Roman" panose="02020603050405020304" pitchFamily="18" charset="0"/>
                                          </a:rPr>
                                          <m:t>𝜇</m:t>
                                        </m:r>
                                      </m:sub>
                                    </m:sSub>
                                    <m:d>
                                      <m:dPr>
                                        <m:ctrlPr>
                                          <a:rPr lang="en-US" altLang="zh-CN" sz="1600" i="1">
                                            <a:latin typeface="Cambria Math" panose="02040503050406030204" pitchFamily="18" charset="0"/>
                                            <a:ea typeface="Cambria Math" panose="02040503050406030204" pitchFamily="18" charset="0"/>
                                            <a:cs typeface="XITS Math" panose="02000503000000000000" pitchFamily="2" charset="0"/>
                                            <a:sym typeface="Times New Roman" panose="02020603050405020304" pitchFamily="18" charset="0"/>
                                          </a:rPr>
                                        </m:ctrlPr>
                                      </m:dPr>
                                      <m:e>
                                        <m:r>
                                          <m:rPr>
                                            <m:sty m:val="p"/>
                                          </m:rPr>
                                          <a:rPr lang="en-US" altLang="zh-CN" sz="1600" i="1">
                                            <a:latin typeface="Cambria Math" panose="02040503050406030204" pitchFamily="18" charset="0"/>
                                            <a:ea typeface="Cambria Math" panose="02040503050406030204" pitchFamily="18" charset="0"/>
                                            <a:cs typeface="XITS Math" panose="02000503000000000000" pitchFamily="2" charset="0"/>
                                            <a:sym typeface="Times New Roman" panose="02020603050405020304" pitchFamily="18" charset="0"/>
                                          </a:rPr>
                                          <m:t>Λ</m:t>
                                        </m:r>
                                      </m:e>
                                    </m:d>
                                  </m:e>
                                </m:d>
                                <m:r>
                                  <a:rPr lang="en-US" altLang="zh-CN" sz="1600" i="1">
                                    <a:latin typeface="Cambria Math" panose="02040503050406030204" pitchFamily="18" charset="0"/>
                                    <a:ea typeface="Cambria Math" panose="02040503050406030204" pitchFamily="18" charset="0"/>
                                    <a:sym typeface="Times New Roman" panose="02020603050405020304" pitchFamily="18" charset="0"/>
                                  </a:rPr>
                                  <m:t>−</m:t>
                                </m:r>
                                <m:sSub>
                                  <m:sSubPr>
                                    <m:ctrlPr>
                                      <a:rPr lang="en-US" altLang="zh-CN" sz="1600" i="1">
                                        <a:latin typeface="Cambria Math" panose="02040503050406030204" pitchFamily="18" charset="0"/>
                                        <a:ea typeface="Cambria Math" panose="02040503050406030204" pitchFamily="18" charset="0"/>
                                        <a:cs typeface="XITS Math" panose="02000503000000000000" pitchFamily="2" charset="0"/>
                                        <a:sym typeface="Times New Roman" panose="02020603050405020304" pitchFamily="18" charset="0"/>
                                      </a:rPr>
                                    </m:ctrlPr>
                                  </m:sSubPr>
                                  <m:e>
                                    <m:r>
                                      <a:rPr lang="en-US" altLang="zh-CN" sz="1600" i="1">
                                        <a:latin typeface="Cambria Math" panose="02040503050406030204" pitchFamily="18" charset="0"/>
                                        <a:ea typeface="Cambria Math" panose="02040503050406030204" pitchFamily="18" charset="0"/>
                                        <a:cs typeface="XITS Math" panose="02000503000000000000" pitchFamily="2" charset="0"/>
                                        <a:sym typeface="Times New Roman" panose="02020603050405020304" pitchFamily="18" charset="0"/>
                                      </a:rPr>
                                      <m:t>𝐴</m:t>
                                    </m:r>
                                  </m:e>
                                  <m:sub>
                                    <m:r>
                                      <m:rPr>
                                        <m:sty m:val="p"/>
                                      </m:rPr>
                                      <a:rPr lang="en-US" altLang="zh-CN" sz="1600">
                                        <a:latin typeface="Cambria Math" panose="02040503050406030204" pitchFamily="18" charset="0"/>
                                        <a:ea typeface="Cambria Math" panose="02040503050406030204" pitchFamily="18" charset="0"/>
                                        <a:cs typeface="XITS Math" panose="02000503000000000000" pitchFamily="2" charset="0"/>
                                        <a:sym typeface="Times New Roman" panose="02020603050405020304" pitchFamily="18" charset="0"/>
                                      </a:rPr>
                                      <m:t>DP</m:t>
                                    </m:r>
                                  </m:sub>
                                </m:sSub>
                                <m:d>
                                  <m:dPr>
                                    <m:begChr m:val="["/>
                                    <m:endChr m:val="]"/>
                                    <m:ctrlPr>
                                      <a:rPr lang="en-US" altLang="zh-CN" sz="1600" i="1">
                                        <a:latin typeface="Cambria Math" panose="02040503050406030204" pitchFamily="18" charset="0"/>
                                        <a:ea typeface="Cambria Math" panose="02040503050406030204" pitchFamily="18" charset="0"/>
                                        <a:cs typeface="XITS Math" panose="02000503000000000000" pitchFamily="2" charset="0"/>
                                        <a:sym typeface="Times New Roman" panose="020206030504050203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𝑁</m:t>
                                        </m:r>
                                      </m:e>
                                      <m:sub>
                                        <m:r>
                                          <a:rPr lang="en-US" sz="1600" i="1">
                                            <a:latin typeface="Cambria Math" panose="02040503050406030204" pitchFamily="18" charset="0"/>
                                          </a:rPr>
                                          <m:t>0</m:t>
                                        </m:r>
                                      </m:sub>
                                    </m:sSub>
                                    <m:r>
                                      <a:rPr lang="en-US" sz="1600" i="1">
                                        <a:latin typeface="Cambria Math" panose="02040503050406030204" pitchFamily="18" charset="0"/>
                                      </a:rPr>
                                      <m:t>,</m:t>
                                    </m:r>
                                    <m:r>
                                      <m:rPr>
                                        <m:sty m:val="p"/>
                                      </m:rPr>
                                      <a:rPr lang="en-US" sz="1600" i="1">
                                        <a:latin typeface="Cambria Math" panose="02040503050406030204" pitchFamily="18" charset="0"/>
                                      </a:rPr>
                                      <m:t>Λ</m:t>
                                    </m:r>
                                    <m:r>
                                      <a:rPr lang="en-US" sz="160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𝑓</m:t>
                                        </m:r>
                                      </m:e>
                                      <m:sub>
                                        <m:r>
                                          <a:rPr lang="en-US" sz="1600" i="1">
                                            <a:latin typeface="Cambria Math" panose="02040503050406030204" pitchFamily="18" charset="0"/>
                                          </a:rPr>
                                          <m:t>𝜇</m:t>
                                        </m:r>
                                      </m:sub>
                                    </m:sSub>
                                    <m:d>
                                      <m:dPr>
                                        <m:ctrlPr>
                                          <a:rPr lang="en-US" sz="1600" i="1">
                                            <a:latin typeface="Cambria Math" panose="02040503050406030204" pitchFamily="18" charset="0"/>
                                          </a:rPr>
                                        </m:ctrlPr>
                                      </m:dPr>
                                      <m:e>
                                        <m:r>
                                          <m:rPr>
                                            <m:sty m:val="p"/>
                                          </m:rPr>
                                          <a:rPr lang="en-US" sz="1600" i="1">
                                            <a:latin typeface="Cambria Math" panose="02040503050406030204" pitchFamily="18" charset="0"/>
                                          </a:rPr>
                                          <m:t>Λ</m:t>
                                        </m:r>
                                      </m:e>
                                    </m:d>
                                  </m:e>
                                </m:d>
                                <m:r>
                                  <a:rPr lang="en-US" altLang="en-US" sz="1600" i="1">
                                    <a:latin typeface="Cambria Math" panose="02040503050406030204" pitchFamily="18" charset="0"/>
                                    <a:ea typeface="Cambria Math" panose="02040503050406030204" pitchFamily="18" charset="0"/>
                                    <a:cs typeface="XITS Math" panose="02000503000000000000" pitchFamily="2" charset="0"/>
                                    <a:sym typeface="Times New Roman" panose="02020603050405020304" pitchFamily="18" charset="0"/>
                                  </a:rPr>
                                  <m:t>−</m:t>
                                </m:r>
                                <m:sSubSup>
                                  <m:sSubSupPr>
                                    <m:ctrlPr>
                                      <a:rPr lang="en-US" altLang="zh-CN" sz="1600" i="1">
                                        <a:latin typeface="Cambria Math" panose="02040503050406030204" pitchFamily="18" charset="0"/>
                                        <a:ea typeface="Cambria Math" panose="02040503050406030204" pitchFamily="18" charset="0"/>
                                        <a:cs typeface="XITS Math" panose="02000503000000000000" pitchFamily="2" charset="0"/>
                                        <a:sym typeface="Times New Roman" panose="02020603050405020304" pitchFamily="18" charset="0"/>
                                      </a:rPr>
                                    </m:ctrlPr>
                                  </m:sSubSupPr>
                                  <m:e>
                                    <m:r>
                                      <a:rPr lang="en-US" altLang="zh-CN" sz="1600" i="1">
                                        <a:latin typeface="Cambria Math" panose="02040503050406030204" pitchFamily="18" charset="0"/>
                                        <a:ea typeface="Cambria Math" panose="02040503050406030204" pitchFamily="18" charset="0"/>
                                        <a:cs typeface="XITS Math" panose="02000503000000000000" pitchFamily="2" charset="0"/>
                                        <a:sym typeface="Times New Roman" panose="02020603050405020304" pitchFamily="18" charset="0"/>
                                      </a:rPr>
                                      <m:t>𝑍</m:t>
                                    </m:r>
                                  </m:e>
                                  <m:sub>
                                    <m:r>
                                      <m:rPr>
                                        <m:sty m:val="p"/>
                                      </m:rPr>
                                      <a:rPr lang="en-US" altLang="zh-CN" sz="1600">
                                        <a:latin typeface="Cambria Math" panose="02040503050406030204" pitchFamily="18" charset="0"/>
                                        <a:ea typeface="Cambria Math" panose="02040503050406030204" pitchFamily="18" charset="0"/>
                                        <a:cs typeface="XITS Math" panose="02000503000000000000" pitchFamily="2" charset="0"/>
                                        <a:sym typeface="Times New Roman" panose="02020603050405020304" pitchFamily="18" charset="0"/>
                                      </a:rPr>
                                      <m:t>DR</m:t>
                                    </m:r>
                                  </m:sub>
                                  <m:sup>
                                    <m:r>
                                      <a:rPr lang="en-US" altLang="zh-CN" sz="1600" i="1">
                                        <a:latin typeface="Cambria Math" panose="02040503050406030204" pitchFamily="18" charset="0"/>
                                        <a:ea typeface="Cambria Math" panose="02040503050406030204" pitchFamily="18" charset="0"/>
                                        <a:cs typeface="XITS Math" panose="02000503000000000000" pitchFamily="2" charset="0"/>
                                        <a:sym typeface="Times New Roman" panose="02020603050405020304" pitchFamily="18" charset="0"/>
                                      </a:rPr>
                                      <m:t>𝑚</m:t>
                                    </m:r>
                                  </m:sup>
                                </m:sSubSup>
                              </m:e>
                            </m:d>
                          </m:e>
                          <m:sup>
                            <m:r>
                              <a:rPr lang="en-US" altLang="zh-CN" sz="1600">
                                <a:latin typeface="Cambria Math" panose="02040503050406030204" pitchFamily="18" charset="0"/>
                                <a:ea typeface="Cambria Math" panose="02040503050406030204" pitchFamily="18" charset="0"/>
                                <a:cs typeface="XITS Math" panose="02000503000000000000" pitchFamily="2" charset="0"/>
                                <a:sym typeface="Times New Roman" panose="02020603050405020304" pitchFamily="18" charset="0"/>
                              </a:rPr>
                              <m:t>2</m:t>
                            </m:r>
                          </m:sup>
                        </m:sSup>
                      </m:oMath>
                    </m:oMathPara>
                  </a14:m>
                  <a:endParaRPr lang="en-US" sz="1600" dirty="0">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xmlns="">
            <p:sp>
              <p:nvSpPr>
                <p:cNvPr id="81" name="TextBox 80">
                  <a:extLst>
                    <a:ext uri="{FF2B5EF4-FFF2-40B4-BE49-F238E27FC236}">
                      <a16:creationId xmlns:a16="http://schemas.microsoft.com/office/drawing/2014/main" id="{7F748580-2D6D-0F4F-A2EF-55814446BE1F}"/>
                    </a:ext>
                  </a:extLst>
                </p:cNvPr>
                <p:cNvSpPr txBox="1">
                  <a:spLocks noRot="1" noChangeAspect="1" noMove="1" noResize="1" noEditPoints="1" noAdjustHandles="1" noChangeArrowheads="1" noChangeShapeType="1" noTextEdit="1"/>
                </p:cNvSpPr>
                <p:nvPr/>
              </p:nvSpPr>
              <p:spPr>
                <a:xfrm>
                  <a:off x="877418" y="2411139"/>
                  <a:ext cx="4719497" cy="512256"/>
                </a:xfrm>
                <a:prstGeom prst="rect">
                  <a:avLst/>
                </a:prstGeom>
                <a:blipFill>
                  <a:blip r:embed="rId6"/>
                  <a:stretch>
                    <a:fillRect/>
                  </a:stretch>
                </a:blipFill>
              </p:spPr>
              <p:txBody>
                <a:bodyPr/>
                <a:lstStyle/>
                <a:p>
                  <a:r>
                    <a:rPr lang="en-CN">
                      <a:noFill/>
                    </a:rPr>
                    <a:t> </a:t>
                  </a:r>
                </a:p>
              </p:txBody>
            </p:sp>
          </mc:Fallback>
        </mc:AlternateContent>
        <p:grpSp>
          <p:nvGrpSpPr>
            <p:cNvPr id="5" name="Group 4">
              <a:extLst>
                <a:ext uri="{FF2B5EF4-FFF2-40B4-BE49-F238E27FC236}">
                  <a16:creationId xmlns:a16="http://schemas.microsoft.com/office/drawing/2014/main" id="{5CC158FE-AD62-8D49-B1AA-F9B5CD451B7E}"/>
                </a:ext>
              </a:extLst>
            </p:cNvPr>
            <p:cNvGrpSpPr/>
            <p:nvPr/>
          </p:nvGrpSpPr>
          <p:grpSpPr>
            <a:xfrm>
              <a:off x="723763" y="3758721"/>
              <a:ext cx="6820037" cy="2428746"/>
              <a:chOff x="1337439" y="3758721"/>
              <a:chExt cx="6093114" cy="2428746"/>
            </a:xfrm>
          </p:grpSpPr>
          <p:pic>
            <p:nvPicPr>
              <p:cNvPr id="31" name="Picture 30">
                <a:extLst>
                  <a:ext uri="{FF2B5EF4-FFF2-40B4-BE49-F238E27FC236}">
                    <a16:creationId xmlns:a16="http://schemas.microsoft.com/office/drawing/2014/main" id="{4FBB8CA8-B918-D842-8EC1-54F24CE55BE6}"/>
                  </a:ext>
                </a:extLst>
              </p:cNvPr>
              <p:cNvPicPr>
                <a:picLocks noChangeAspect="1"/>
              </p:cNvPicPr>
              <p:nvPr/>
            </p:nvPicPr>
            <p:blipFill rotWithShape="1">
              <a:blip r:embed="rId7"/>
              <a:srcRect l="5487" t="48448" r="48829" b="27401"/>
              <a:stretch/>
            </p:blipFill>
            <p:spPr>
              <a:xfrm>
                <a:off x="1337439" y="3902627"/>
                <a:ext cx="2689208" cy="2263466"/>
              </a:xfrm>
              <a:prstGeom prst="rect">
                <a:avLst/>
              </a:prstGeom>
            </p:spPr>
          </p:pic>
          <p:sp>
            <p:nvSpPr>
              <p:cNvPr id="41" name="Oval 40">
                <a:extLst>
                  <a:ext uri="{FF2B5EF4-FFF2-40B4-BE49-F238E27FC236}">
                    <a16:creationId xmlns:a16="http://schemas.microsoft.com/office/drawing/2014/main" id="{6AA3A920-2921-394E-81EB-01DA63D627D1}"/>
                  </a:ext>
                </a:extLst>
              </p:cNvPr>
              <p:cNvSpPr/>
              <p:nvPr/>
            </p:nvSpPr>
            <p:spPr>
              <a:xfrm>
                <a:off x="2597007" y="4886448"/>
                <a:ext cx="949467" cy="931077"/>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42" name="TextBox 41">
                <a:extLst>
                  <a:ext uri="{FF2B5EF4-FFF2-40B4-BE49-F238E27FC236}">
                    <a16:creationId xmlns:a16="http://schemas.microsoft.com/office/drawing/2014/main" id="{0CAE619F-8909-234D-ABDD-2834EBB6F6B6}"/>
                  </a:ext>
                </a:extLst>
              </p:cNvPr>
              <p:cNvSpPr txBox="1"/>
              <p:nvPr/>
            </p:nvSpPr>
            <p:spPr>
              <a:xfrm>
                <a:off x="1643912" y="5482346"/>
                <a:ext cx="1242357" cy="532325"/>
              </a:xfrm>
              <a:prstGeom prst="rect">
                <a:avLst/>
              </a:prstGeom>
              <a:noFill/>
            </p:spPr>
            <p:txBody>
              <a:bodyPr wrap="none" rtlCol="0">
                <a:spAutoFit/>
              </a:bodyPr>
              <a:lstStyle/>
              <a:p>
                <a:pPr>
                  <a:lnSpc>
                    <a:spcPct val="125000"/>
                  </a:lnSpc>
                </a:pPr>
                <a:r>
                  <a:rPr lang="en-US" altLang="zh-CN" sz="1200" b="1"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Discontinuity</a:t>
                </a:r>
                <a:endParaRPr lang="en-US" sz="1200" b="1"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a:p>
                <a:pPr algn="l">
                  <a:lnSpc>
                    <a:spcPct val="125000"/>
                  </a:lnSpc>
                </a:pPr>
                <a:r>
                  <a:rPr lang="en-US" altLang="zh-CN" sz="1200" b="1"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Not</a:t>
                </a:r>
                <a:r>
                  <a:rPr lang="zh-CN" altLang="en-US" sz="1200" b="1"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1200" b="1"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well</a:t>
                </a:r>
                <a:r>
                  <a:rPr lang="zh-CN" altLang="en-US" sz="1200" b="1"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1200" b="1"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corrected</a:t>
                </a:r>
                <a:endParaRPr lang="en-US" sz="1200" b="1"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34" name="TextBox 33">
                <a:extLst>
                  <a:ext uri="{FF2B5EF4-FFF2-40B4-BE49-F238E27FC236}">
                    <a16:creationId xmlns:a16="http://schemas.microsoft.com/office/drawing/2014/main" id="{B4948BD6-C785-554F-9E4B-5A38BA900FB0}"/>
                  </a:ext>
                </a:extLst>
              </p:cNvPr>
              <p:cNvSpPr txBox="1"/>
              <p:nvPr/>
            </p:nvSpPr>
            <p:spPr>
              <a:xfrm>
                <a:off x="1702641" y="3953086"/>
                <a:ext cx="437090" cy="338554"/>
              </a:xfrm>
              <a:prstGeom prst="rect">
                <a:avLst/>
              </a:prstGeom>
              <a:noFill/>
            </p:spPr>
            <p:txBody>
              <a:bodyPr wrap="none" rtlCol="0">
                <a:spAutoFit/>
              </a:bodyPr>
              <a:lstStyle/>
              <a:p>
                <a:pPr algn="ctr"/>
                <a:r>
                  <a:rPr lang="en-US" sz="1600" i="1" dirty="0">
                    <a:latin typeface="Times New Roman" panose="02020603050405020304" pitchFamily="18" charset="0"/>
                    <a:ea typeface="SimHei" panose="02010609060101010101" pitchFamily="49" charset="-122"/>
                    <a:cs typeface="Times New Roman" panose="02020603050405020304" pitchFamily="18" charset="0"/>
                  </a:rPr>
                  <a:t>Z</a:t>
                </a:r>
                <a:r>
                  <a:rPr lang="en-US" sz="1600" baseline="-25000" dirty="0">
                    <a:latin typeface="Times New Roman" panose="02020603050405020304" pitchFamily="18" charset="0"/>
                    <a:ea typeface="SimHei" panose="02010609060101010101" pitchFamily="49" charset="-122"/>
                    <a:cs typeface="Times New Roman" panose="02020603050405020304" pitchFamily="18" charset="0"/>
                  </a:rPr>
                  <a:t>DR</a:t>
                </a:r>
                <a:endParaRPr lang="en-US" sz="1600" dirty="0">
                  <a:latin typeface="Times New Roman" panose="02020603050405020304" pitchFamily="18" charset="0"/>
                  <a:ea typeface="SimHei" panose="02010609060101010101" pitchFamily="49" charset="-122"/>
                  <a:cs typeface="Times New Roman" panose="02020603050405020304" pitchFamily="18" charset="0"/>
                </a:endParaRPr>
              </a:p>
            </p:txBody>
          </p:sp>
          <p:sp>
            <p:nvSpPr>
              <p:cNvPr id="78" name="TextBox 77">
                <a:extLst>
                  <a:ext uri="{FF2B5EF4-FFF2-40B4-BE49-F238E27FC236}">
                    <a16:creationId xmlns:a16="http://schemas.microsoft.com/office/drawing/2014/main" id="{9D4CC0A3-D7FD-5F42-987E-47EDF67D776C}"/>
                  </a:ext>
                </a:extLst>
              </p:cNvPr>
              <p:cNvSpPr txBox="1"/>
              <p:nvPr/>
            </p:nvSpPr>
            <p:spPr>
              <a:xfrm>
                <a:off x="3644817" y="3758721"/>
                <a:ext cx="298172" cy="246221"/>
              </a:xfrm>
              <a:prstGeom prst="rect">
                <a:avLst/>
              </a:prstGeom>
              <a:noFill/>
            </p:spPr>
            <p:txBody>
              <a:bodyPr wrap="none" rtlCol="0">
                <a:spAutoFit/>
              </a:bodyPr>
              <a:lstStyle/>
              <a:p>
                <a:pPr algn="ctr"/>
                <a:r>
                  <a:rPr lang="en-CN" sz="1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d</a:t>
                </a:r>
                <a:r>
                  <a:rPr lang="en-US" altLang="zh-CN" sz="1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B</a:t>
                </a:r>
                <a:endParaRPr lang="en-CN" sz="1000" dirty="0" err="1">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pic>
            <p:nvPicPr>
              <p:cNvPr id="43" name="Picture 42">
                <a:extLst>
                  <a:ext uri="{FF2B5EF4-FFF2-40B4-BE49-F238E27FC236}">
                    <a16:creationId xmlns:a16="http://schemas.microsoft.com/office/drawing/2014/main" id="{ADA7C5E6-5F70-BE48-8CA5-1454EB146751}"/>
                  </a:ext>
                </a:extLst>
              </p:cNvPr>
              <p:cNvPicPr>
                <a:picLocks noChangeAspect="1"/>
              </p:cNvPicPr>
              <p:nvPr/>
            </p:nvPicPr>
            <p:blipFill>
              <a:blip r:embed="rId8"/>
              <a:stretch>
                <a:fillRect/>
              </a:stretch>
            </p:blipFill>
            <p:spPr>
              <a:xfrm>
                <a:off x="4741345" y="3931908"/>
                <a:ext cx="2689208" cy="2255559"/>
              </a:xfrm>
              <a:prstGeom prst="rect">
                <a:avLst/>
              </a:prstGeom>
            </p:spPr>
          </p:pic>
          <p:sp>
            <p:nvSpPr>
              <p:cNvPr id="45" name="TextBox 44">
                <a:extLst>
                  <a:ext uri="{FF2B5EF4-FFF2-40B4-BE49-F238E27FC236}">
                    <a16:creationId xmlns:a16="http://schemas.microsoft.com/office/drawing/2014/main" id="{C7CC6B8D-1B5A-7A40-AA5B-927B1FE15156}"/>
                  </a:ext>
                </a:extLst>
              </p:cNvPr>
              <p:cNvSpPr txBox="1"/>
              <p:nvPr/>
            </p:nvSpPr>
            <p:spPr>
              <a:xfrm>
                <a:off x="4953000" y="5504569"/>
                <a:ext cx="1458610" cy="532325"/>
              </a:xfrm>
              <a:prstGeom prst="rect">
                <a:avLst/>
              </a:prstGeom>
              <a:noFill/>
            </p:spPr>
            <p:txBody>
              <a:bodyPr wrap="none" rtlCol="0">
                <a:spAutoFit/>
              </a:bodyPr>
              <a:lstStyle/>
              <a:p>
                <a:pPr algn="l">
                  <a:lnSpc>
                    <a:spcPct val="125000"/>
                  </a:lnSpc>
                </a:pPr>
                <a:r>
                  <a:rPr lang="en-US" sz="1200" b="1"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Continuous</a:t>
                </a:r>
                <a:endParaRPr lang="en-US" altLang="zh-CN" sz="1200" b="1"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a:p>
                <a:pPr algn="l">
                  <a:lnSpc>
                    <a:spcPct val="125000"/>
                  </a:lnSpc>
                </a:pPr>
                <a:r>
                  <a:rPr lang="en-US" altLang="zh-CN" sz="1200" b="1"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Attenuation</a:t>
                </a:r>
                <a:r>
                  <a:rPr lang="zh-CN" altLang="en-US" sz="1200" b="1"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1200" b="1"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corrected</a:t>
                </a:r>
              </a:p>
            </p:txBody>
          </p:sp>
          <p:sp>
            <p:nvSpPr>
              <p:cNvPr id="46" name="Oval 45">
                <a:extLst>
                  <a:ext uri="{FF2B5EF4-FFF2-40B4-BE49-F238E27FC236}">
                    <a16:creationId xmlns:a16="http://schemas.microsoft.com/office/drawing/2014/main" id="{5D331594-96ED-5D42-A224-C7633D1EA0FA}"/>
                  </a:ext>
                </a:extLst>
              </p:cNvPr>
              <p:cNvSpPr/>
              <p:nvPr/>
            </p:nvSpPr>
            <p:spPr>
              <a:xfrm>
                <a:off x="6038991" y="4991979"/>
                <a:ext cx="949467" cy="931077"/>
              </a:xfrm>
              <a:prstGeom prst="ellipse">
                <a:avLst/>
              </a:prstGeom>
              <a:noFill/>
              <a:ln w="190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35" name="TextBox 34">
                <a:extLst>
                  <a:ext uri="{FF2B5EF4-FFF2-40B4-BE49-F238E27FC236}">
                    <a16:creationId xmlns:a16="http://schemas.microsoft.com/office/drawing/2014/main" id="{5C325C7E-CE15-F748-BB2F-F0C919073A6E}"/>
                  </a:ext>
                </a:extLst>
              </p:cNvPr>
              <p:cNvSpPr txBox="1"/>
              <p:nvPr/>
            </p:nvSpPr>
            <p:spPr>
              <a:xfrm>
                <a:off x="5124969" y="3943772"/>
                <a:ext cx="437090" cy="338554"/>
              </a:xfrm>
              <a:prstGeom prst="rect">
                <a:avLst/>
              </a:prstGeom>
              <a:noFill/>
            </p:spPr>
            <p:txBody>
              <a:bodyPr wrap="none" rtlCol="0">
                <a:spAutoFit/>
              </a:bodyPr>
              <a:lstStyle/>
              <a:p>
                <a:pPr algn="ctr"/>
                <a:r>
                  <a:rPr lang="en-US" sz="1600" i="1" dirty="0">
                    <a:latin typeface="Times New Roman" panose="02020603050405020304" pitchFamily="18" charset="0"/>
                    <a:ea typeface="SimHei" panose="02010609060101010101" pitchFamily="49" charset="-122"/>
                    <a:cs typeface="Times New Roman" panose="02020603050405020304" pitchFamily="18" charset="0"/>
                  </a:rPr>
                  <a:t>Z</a:t>
                </a:r>
                <a:r>
                  <a:rPr lang="en-US" sz="1600" baseline="-25000" dirty="0">
                    <a:latin typeface="Times New Roman" panose="02020603050405020304" pitchFamily="18" charset="0"/>
                    <a:ea typeface="SimHei" panose="02010609060101010101" pitchFamily="49" charset="-122"/>
                    <a:cs typeface="Times New Roman" panose="02020603050405020304" pitchFamily="18" charset="0"/>
                  </a:rPr>
                  <a:t>DR</a:t>
                </a:r>
                <a:endParaRPr lang="en-US" sz="1600" dirty="0">
                  <a:latin typeface="Times New Roman" panose="02020603050405020304" pitchFamily="18" charset="0"/>
                  <a:ea typeface="SimHei" panose="02010609060101010101" pitchFamily="49" charset="-122"/>
                  <a:cs typeface="Times New Roman" panose="02020603050405020304" pitchFamily="18" charset="0"/>
                </a:endParaRPr>
              </a:p>
            </p:txBody>
          </p:sp>
          <p:sp>
            <p:nvSpPr>
              <p:cNvPr id="79" name="TextBox 78">
                <a:extLst>
                  <a:ext uri="{FF2B5EF4-FFF2-40B4-BE49-F238E27FC236}">
                    <a16:creationId xmlns:a16="http://schemas.microsoft.com/office/drawing/2014/main" id="{F2931BFF-8C2D-A545-BA63-BA3A1EA60A93}"/>
                  </a:ext>
                </a:extLst>
              </p:cNvPr>
              <p:cNvSpPr txBox="1"/>
              <p:nvPr/>
            </p:nvSpPr>
            <p:spPr>
              <a:xfrm>
                <a:off x="7023068" y="3775659"/>
                <a:ext cx="298172" cy="246221"/>
              </a:xfrm>
              <a:prstGeom prst="rect">
                <a:avLst/>
              </a:prstGeom>
              <a:noFill/>
            </p:spPr>
            <p:txBody>
              <a:bodyPr wrap="none" rtlCol="0">
                <a:spAutoFit/>
              </a:bodyPr>
              <a:lstStyle/>
              <a:p>
                <a:pPr algn="ctr"/>
                <a:r>
                  <a:rPr lang="en-CN" sz="1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d</a:t>
                </a:r>
                <a:r>
                  <a:rPr lang="en-US" altLang="zh-CN" sz="1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B</a:t>
                </a:r>
                <a:endParaRPr lang="en-CN" sz="1000" dirty="0" err="1">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16" name="TextBox 15">
                <a:extLst>
                  <a:ext uri="{FF2B5EF4-FFF2-40B4-BE49-F238E27FC236}">
                    <a16:creationId xmlns:a16="http://schemas.microsoft.com/office/drawing/2014/main" id="{85243C82-161F-B742-AB45-88AB313E43F9}"/>
                  </a:ext>
                </a:extLst>
              </p:cNvPr>
              <p:cNvSpPr txBox="1"/>
              <p:nvPr/>
            </p:nvSpPr>
            <p:spPr>
              <a:xfrm>
                <a:off x="6473282" y="3932293"/>
                <a:ext cx="491627" cy="369332"/>
              </a:xfrm>
              <a:prstGeom prst="rect">
                <a:avLst/>
              </a:prstGeom>
              <a:noFill/>
            </p:spPr>
            <p:txBody>
              <a:bodyPr wrap="none" rtlCol="0">
                <a:spAutoFit/>
              </a:bodyPr>
              <a:lstStyle/>
              <a:p>
                <a:pPr algn="l"/>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Var.</a:t>
                </a:r>
                <a:endParaRPr lang="en-CN"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80" name="TextBox 79">
                <a:extLst>
                  <a:ext uri="{FF2B5EF4-FFF2-40B4-BE49-F238E27FC236}">
                    <a16:creationId xmlns:a16="http://schemas.microsoft.com/office/drawing/2014/main" id="{99B7EBEF-46AE-F548-A30C-37E14D8D24EC}"/>
                  </a:ext>
                </a:extLst>
              </p:cNvPr>
              <p:cNvSpPr txBox="1"/>
              <p:nvPr/>
            </p:nvSpPr>
            <p:spPr>
              <a:xfrm>
                <a:off x="2920250" y="3924933"/>
                <a:ext cx="649965" cy="369332"/>
              </a:xfrm>
              <a:prstGeom prst="rect">
                <a:avLst/>
              </a:prstGeom>
              <a:noFill/>
            </p:spPr>
            <p:txBody>
              <a:bodyPr wrap="none" rtlCol="0">
                <a:spAutoFit/>
              </a:bodyPr>
              <a:lstStyle/>
              <a:p>
                <a:pPr algn="l"/>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Conv.</a:t>
                </a:r>
                <a:endParaRPr lang="en-CN"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 name="TextBox 2">
                <a:extLst>
                  <a:ext uri="{FF2B5EF4-FFF2-40B4-BE49-F238E27FC236}">
                    <a16:creationId xmlns:a16="http://schemas.microsoft.com/office/drawing/2014/main" id="{4F3359F2-025F-AB46-806D-A053EC9627AF}"/>
                  </a:ext>
                </a:extLst>
              </p:cNvPr>
              <p:cNvSpPr txBox="1"/>
              <p:nvPr/>
            </p:nvSpPr>
            <p:spPr>
              <a:xfrm>
                <a:off x="4170101" y="4722471"/>
                <a:ext cx="480055" cy="369332"/>
              </a:xfrm>
              <a:prstGeom prst="rect">
                <a:avLst/>
              </a:prstGeom>
              <a:noFill/>
            </p:spPr>
            <p:txBody>
              <a:bodyPr wrap="none" rtlCol="0">
                <a:spAutoFit/>
              </a:bodyPr>
              <a:lstStyle/>
              <a:p>
                <a:pPr algn="l"/>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VS.</a:t>
                </a:r>
                <a:endParaRPr lang="en-CN" dirty="0">
                  <a:latin typeface="Times New Roman" panose="02020603050405020304" pitchFamily="18" charset="0"/>
                  <a:ea typeface="Microsoft YaHei" panose="020B0503020204020204" pitchFamily="34" charset="-122"/>
                  <a:cs typeface="Times New Roman" panose="02020603050405020304" pitchFamily="18" charset="0"/>
                </a:endParaRPr>
              </a:p>
            </p:txBody>
          </p:sp>
        </p:grpSp>
      </p:grpSp>
    </p:spTree>
    <p:extLst>
      <p:ext uri="{BB962C8B-B14F-4D97-AF65-F5344CB8AC3E}">
        <p14:creationId xmlns:p14="http://schemas.microsoft.com/office/powerpoint/2010/main" val="3691551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E95B6-0040-3D4C-B13C-394E7BC0652B}"/>
              </a:ext>
            </a:extLst>
          </p:cNvPr>
          <p:cNvSpPr>
            <a:spLocks noGrp="1"/>
          </p:cNvSpPr>
          <p:nvPr>
            <p:ph type="title"/>
          </p:nvPr>
        </p:nvSpPr>
        <p:spPr/>
        <p:txBody>
          <a:bodyPr>
            <a:normAutofit/>
          </a:bodyPr>
          <a:lstStyle/>
          <a:p>
            <a:r>
              <a:rPr lang="en-US" altLang="zh-CN" sz="3200" dirty="0">
                <a:latin typeface="Times New Roman" panose="02020603050405020304" pitchFamily="18" charset="0"/>
                <a:ea typeface="微软雅黑" panose="020B0503020204020204" pitchFamily="34" charset="-122"/>
                <a:sym typeface="Times New Roman" panose="02020603050405020304" pitchFamily="18" charset="0"/>
              </a:rPr>
              <a:t>Variation</a:t>
            </a:r>
            <a:r>
              <a:rPr lang="zh-CN" altLang="en-US" sz="3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3200" dirty="0">
                <a:latin typeface="Times New Roman" panose="02020603050405020304" pitchFamily="18" charset="0"/>
                <a:ea typeface="微软雅黑" panose="020B0503020204020204" pitchFamily="34" charset="-122"/>
                <a:sym typeface="Times New Roman" panose="02020603050405020304" pitchFamily="18" charset="0"/>
              </a:rPr>
              <a:t>retrieval</a:t>
            </a:r>
            <a:r>
              <a:rPr lang="zh-CN" altLang="en-US" sz="3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3200" dirty="0">
                <a:latin typeface="Times New Roman" panose="02020603050405020304" pitchFamily="18" charset="0"/>
                <a:ea typeface="微软雅黑" panose="020B0503020204020204" pitchFamily="34" charset="-122"/>
                <a:sym typeface="Times New Roman" panose="02020603050405020304" pitchFamily="18" charset="0"/>
              </a:rPr>
              <a:t>of</a:t>
            </a:r>
            <a:r>
              <a:rPr lang="zh-CN" altLang="en-US" sz="3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3200" dirty="0">
                <a:latin typeface="Times New Roman" panose="02020603050405020304" pitchFamily="18" charset="0"/>
                <a:ea typeface="微软雅黑" panose="020B0503020204020204" pitchFamily="34" charset="-122"/>
                <a:sym typeface="Times New Roman" panose="02020603050405020304" pitchFamily="18" charset="0"/>
              </a:rPr>
              <a:t>microphysics</a:t>
            </a:r>
            <a:endParaRPr lang="en-CN" sz="3200" dirty="0"/>
          </a:p>
        </p:txBody>
      </p:sp>
      <p:sp>
        <p:nvSpPr>
          <p:cNvPr id="50" name="文本框 112">
            <a:extLst>
              <a:ext uri="{FF2B5EF4-FFF2-40B4-BE49-F238E27FC236}">
                <a16:creationId xmlns:a16="http://schemas.microsoft.com/office/drawing/2014/main" id="{2992D87E-FFFC-DE42-B5EE-DA6CCE06EDED}"/>
              </a:ext>
            </a:extLst>
          </p:cNvPr>
          <p:cNvSpPr txBox="1"/>
          <p:nvPr/>
        </p:nvSpPr>
        <p:spPr>
          <a:xfrm>
            <a:off x="37734" y="6562787"/>
            <a:ext cx="6395707" cy="30777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zh-CN" sz="1400" b="1"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Huang</a:t>
            </a:r>
            <a:r>
              <a:rPr lang="en-US" altLang="zh-CN" sz="14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et al., 2019@JTECH;</a:t>
            </a:r>
            <a:r>
              <a:rPr lang="zh-CN" altLang="en-US" sz="14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1400" b="1"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Huang</a:t>
            </a:r>
            <a:r>
              <a:rPr lang="en-US" altLang="zh-CN" sz="14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et al., 2020a@JH;</a:t>
            </a:r>
            <a:r>
              <a:rPr lang="zh-CN" altLang="en-US" sz="14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1400" b="1"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Huang</a:t>
            </a:r>
            <a:r>
              <a:rPr lang="en-US" altLang="zh-CN" sz="14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et al., 2020b@JHM</a:t>
            </a:r>
          </a:p>
        </p:txBody>
      </p:sp>
      <p:grpSp>
        <p:nvGrpSpPr>
          <p:cNvPr id="95" name="Group 94">
            <a:extLst>
              <a:ext uri="{FF2B5EF4-FFF2-40B4-BE49-F238E27FC236}">
                <a16:creationId xmlns:a16="http://schemas.microsoft.com/office/drawing/2014/main" id="{3D3C6D58-D57E-6D43-9940-D8D3D6A20759}"/>
              </a:ext>
            </a:extLst>
          </p:cNvPr>
          <p:cNvGrpSpPr/>
          <p:nvPr/>
        </p:nvGrpSpPr>
        <p:grpSpPr>
          <a:xfrm>
            <a:off x="1981200" y="1897306"/>
            <a:ext cx="7924800" cy="4761656"/>
            <a:chOff x="1347248" y="1922632"/>
            <a:chExt cx="6834513" cy="4106551"/>
          </a:xfrm>
        </p:grpSpPr>
        <p:sp>
          <p:nvSpPr>
            <p:cNvPr id="51" name="文本框 36">
              <a:extLst>
                <a:ext uri="{FF2B5EF4-FFF2-40B4-BE49-F238E27FC236}">
                  <a16:creationId xmlns:a16="http://schemas.microsoft.com/office/drawing/2014/main" id="{E4C2392E-6E7B-C74A-AA5E-6317FF76163B}"/>
                </a:ext>
              </a:extLst>
            </p:cNvPr>
            <p:cNvSpPr txBox="1"/>
            <p:nvPr/>
          </p:nvSpPr>
          <p:spPr>
            <a:xfrm>
              <a:off x="4764173" y="1922632"/>
              <a:ext cx="3221405" cy="316217"/>
            </a:xfrm>
            <a:prstGeom prst="rect">
              <a:avLst/>
            </a:prstGeom>
            <a:noFill/>
            <a:ln w="12700">
              <a:noFill/>
            </a:ln>
          </p:spPr>
          <p:txBody>
            <a:bodyPr wrap="none" rtlCol="0">
              <a:spAutoFit/>
            </a:bodyPr>
            <a:lstStyle/>
            <a:p>
              <a:pPr algn="ctr"/>
              <a:r>
                <a:rPr lang="en-US" altLang="zh-CN" sz="1600" b="1"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Ground</a:t>
              </a:r>
              <a:r>
                <a:rPr lang="zh-CN" altLang="en-US" sz="1600" b="1"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1600" b="1"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validation</a:t>
              </a:r>
              <a:r>
                <a:rPr lang="zh-CN" altLang="en-US" sz="1600" b="1"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1600" b="1"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using</a:t>
              </a:r>
              <a:r>
                <a:rPr lang="zh-CN" altLang="en-US" sz="1600" b="1"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1600" b="1"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disdrometer</a:t>
              </a:r>
              <a:endParaRPr lang="zh-CN" altLang="en-US" sz="1600" b="1"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grpSp>
          <p:nvGrpSpPr>
            <p:cNvPr id="52" name="Group 51">
              <a:extLst>
                <a:ext uri="{FF2B5EF4-FFF2-40B4-BE49-F238E27FC236}">
                  <a16:creationId xmlns:a16="http://schemas.microsoft.com/office/drawing/2014/main" id="{6295DF47-A338-154C-8FFE-126595085AD8}"/>
                </a:ext>
              </a:extLst>
            </p:cNvPr>
            <p:cNvGrpSpPr/>
            <p:nvPr/>
          </p:nvGrpSpPr>
          <p:grpSpPr>
            <a:xfrm>
              <a:off x="4323654" y="2072353"/>
              <a:ext cx="3858107" cy="3956830"/>
              <a:chOff x="4590736" y="2832915"/>
              <a:chExt cx="3602288" cy="3424521"/>
            </a:xfrm>
          </p:grpSpPr>
          <p:pic>
            <p:nvPicPr>
              <p:cNvPr id="53" name="Picture 52">
                <a:extLst>
                  <a:ext uri="{FF2B5EF4-FFF2-40B4-BE49-F238E27FC236}">
                    <a16:creationId xmlns:a16="http://schemas.microsoft.com/office/drawing/2014/main" id="{A6F2B1C8-E9DC-2F49-B4E7-B1822CFCC6E9}"/>
                  </a:ext>
                </a:extLst>
              </p:cNvPr>
              <p:cNvPicPr>
                <a:picLocks noChangeAspect="1"/>
              </p:cNvPicPr>
              <p:nvPr/>
            </p:nvPicPr>
            <p:blipFill rotWithShape="1">
              <a:blip r:embed="rId3"/>
              <a:srcRect l="9985" t="3559" r="2962" b="72353"/>
              <a:stretch/>
            </p:blipFill>
            <p:spPr>
              <a:xfrm>
                <a:off x="5014963" y="2940891"/>
                <a:ext cx="3166109" cy="869855"/>
              </a:xfrm>
              <a:prstGeom prst="rect">
                <a:avLst/>
              </a:prstGeom>
            </p:spPr>
          </p:pic>
          <p:pic>
            <p:nvPicPr>
              <p:cNvPr id="54" name="Picture 53">
                <a:extLst>
                  <a:ext uri="{FF2B5EF4-FFF2-40B4-BE49-F238E27FC236}">
                    <a16:creationId xmlns:a16="http://schemas.microsoft.com/office/drawing/2014/main" id="{433AF247-8884-9E41-9E06-A09D793F0B1A}"/>
                  </a:ext>
                </a:extLst>
              </p:cNvPr>
              <p:cNvPicPr>
                <a:picLocks noChangeAspect="1"/>
              </p:cNvPicPr>
              <p:nvPr/>
            </p:nvPicPr>
            <p:blipFill rotWithShape="1">
              <a:blip r:embed="rId3"/>
              <a:srcRect l="9954" t="32287" r="2722" b="43293"/>
              <a:stretch/>
            </p:blipFill>
            <p:spPr>
              <a:xfrm>
                <a:off x="5009248" y="3951745"/>
                <a:ext cx="3183776" cy="880210"/>
              </a:xfrm>
              <a:prstGeom prst="rect">
                <a:avLst/>
              </a:prstGeom>
            </p:spPr>
          </p:pic>
          <p:pic>
            <p:nvPicPr>
              <p:cNvPr id="55" name="Picture 54">
                <a:extLst>
                  <a:ext uri="{FF2B5EF4-FFF2-40B4-BE49-F238E27FC236}">
                    <a16:creationId xmlns:a16="http://schemas.microsoft.com/office/drawing/2014/main" id="{9F61ED19-3E04-C847-8FA4-0B90FEC230BA}"/>
                  </a:ext>
                </a:extLst>
              </p:cNvPr>
              <p:cNvPicPr>
                <a:picLocks noChangeAspect="1"/>
              </p:cNvPicPr>
              <p:nvPr/>
            </p:nvPicPr>
            <p:blipFill rotWithShape="1">
              <a:blip r:embed="rId3"/>
              <a:srcRect l="9990" t="61114" r="2741" b="14788"/>
              <a:stretch/>
            </p:blipFill>
            <p:spPr>
              <a:xfrm>
                <a:off x="5009248" y="4928918"/>
                <a:ext cx="3183776" cy="868290"/>
              </a:xfrm>
              <a:prstGeom prst="rect">
                <a:avLst/>
              </a:prstGeom>
            </p:spPr>
          </p:pic>
          <p:grpSp>
            <p:nvGrpSpPr>
              <p:cNvPr id="56" name="Group 55">
                <a:extLst>
                  <a:ext uri="{FF2B5EF4-FFF2-40B4-BE49-F238E27FC236}">
                    <a16:creationId xmlns:a16="http://schemas.microsoft.com/office/drawing/2014/main" id="{09D757E8-6050-6147-9F19-8EF6F625F302}"/>
                  </a:ext>
                </a:extLst>
              </p:cNvPr>
              <p:cNvGrpSpPr/>
              <p:nvPr/>
            </p:nvGrpSpPr>
            <p:grpSpPr>
              <a:xfrm>
                <a:off x="4590736" y="2832915"/>
                <a:ext cx="3495292" cy="3424521"/>
                <a:chOff x="5317814" y="2464338"/>
                <a:chExt cx="3495292" cy="3184563"/>
              </a:xfrm>
            </p:grpSpPr>
            <p:sp>
              <p:nvSpPr>
                <p:cNvPr id="59" name="TextBox 58">
                  <a:extLst>
                    <a:ext uri="{FF2B5EF4-FFF2-40B4-BE49-F238E27FC236}">
                      <a16:creationId xmlns:a16="http://schemas.microsoft.com/office/drawing/2014/main" id="{F7C4DF87-D865-5142-8E3E-22D91B66F98A}"/>
                    </a:ext>
                  </a:extLst>
                </p:cNvPr>
                <p:cNvSpPr txBox="1"/>
                <p:nvPr/>
              </p:nvSpPr>
              <p:spPr>
                <a:xfrm rot="16200000">
                  <a:off x="5168470" y="2870280"/>
                  <a:ext cx="526835" cy="228148"/>
                </a:xfrm>
                <a:prstGeom prst="rect">
                  <a:avLst/>
                </a:prstGeom>
                <a:noFill/>
              </p:spPr>
              <p:txBody>
                <a:bodyPr wrap="none" rtlCol="0">
                  <a:spAutoFit/>
                </a:bodyPr>
                <a:lstStyle/>
                <a:p>
                  <a:r>
                    <a:rPr lang="en-US" altLang="zh-CN" sz="1100" i="1"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D</a:t>
                  </a:r>
                  <a:r>
                    <a:rPr lang="en-US" altLang="zh-CN" sz="1100" i="1" baseline="-25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m</a:t>
                  </a:r>
                  <a:r>
                    <a:rPr lang="zh-CN" altLang="en-US" sz="11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11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(mm)</a:t>
                  </a:r>
                  <a:endParaRPr lang="en-US" sz="11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60" name="TextBox 59">
                  <a:extLst>
                    <a:ext uri="{FF2B5EF4-FFF2-40B4-BE49-F238E27FC236}">
                      <a16:creationId xmlns:a16="http://schemas.microsoft.com/office/drawing/2014/main" id="{7F715429-EB1B-EB48-90C6-79C4B20DFC61}"/>
                    </a:ext>
                  </a:extLst>
                </p:cNvPr>
                <p:cNvSpPr txBox="1"/>
                <p:nvPr/>
              </p:nvSpPr>
              <p:spPr>
                <a:xfrm>
                  <a:off x="5468476" y="3210855"/>
                  <a:ext cx="307832" cy="190875"/>
                </a:xfrm>
                <a:prstGeom prst="rect">
                  <a:avLst/>
                </a:prstGeom>
                <a:noFill/>
              </p:spPr>
              <p:txBody>
                <a:bodyPr wrap="none" rtlCol="0">
                  <a:spAutoFit/>
                </a:bodyPr>
                <a:lstStyle/>
                <a:p>
                  <a:pPr algn="ctr"/>
                  <a:r>
                    <a:rPr lang="en-US" altLang="zh-CN" sz="105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0.5</a:t>
                  </a:r>
                  <a:endParaRPr lang="en-US" sz="105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61" name="TextBox 60">
                  <a:extLst>
                    <a:ext uri="{FF2B5EF4-FFF2-40B4-BE49-F238E27FC236}">
                      <a16:creationId xmlns:a16="http://schemas.microsoft.com/office/drawing/2014/main" id="{BE8DAAE8-00DC-F24F-A144-45E7C92E9776}"/>
                    </a:ext>
                  </a:extLst>
                </p:cNvPr>
                <p:cNvSpPr txBox="1"/>
                <p:nvPr/>
              </p:nvSpPr>
              <p:spPr>
                <a:xfrm>
                  <a:off x="5468476" y="2962015"/>
                  <a:ext cx="307832" cy="190875"/>
                </a:xfrm>
                <a:prstGeom prst="rect">
                  <a:avLst/>
                </a:prstGeom>
                <a:noFill/>
              </p:spPr>
              <p:txBody>
                <a:bodyPr wrap="none" rtlCol="0">
                  <a:spAutoFit/>
                </a:bodyPr>
                <a:lstStyle/>
                <a:p>
                  <a:pPr algn="ctr"/>
                  <a:r>
                    <a:rPr lang="en-US" altLang="zh-CN" sz="105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1.0</a:t>
                  </a:r>
                  <a:endParaRPr lang="en-US" sz="105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62" name="TextBox 61">
                  <a:extLst>
                    <a:ext uri="{FF2B5EF4-FFF2-40B4-BE49-F238E27FC236}">
                      <a16:creationId xmlns:a16="http://schemas.microsoft.com/office/drawing/2014/main" id="{83E0D324-338A-744A-8478-8A8C55F14C83}"/>
                    </a:ext>
                  </a:extLst>
                </p:cNvPr>
                <p:cNvSpPr txBox="1"/>
                <p:nvPr/>
              </p:nvSpPr>
              <p:spPr>
                <a:xfrm>
                  <a:off x="5468476" y="2713177"/>
                  <a:ext cx="307832" cy="190875"/>
                </a:xfrm>
                <a:prstGeom prst="rect">
                  <a:avLst/>
                </a:prstGeom>
                <a:noFill/>
              </p:spPr>
              <p:txBody>
                <a:bodyPr wrap="none" rtlCol="0">
                  <a:spAutoFit/>
                </a:bodyPr>
                <a:lstStyle/>
                <a:p>
                  <a:pPr algn="ctr"/>
                  <a:r>
                    <a:rPr lang="en-US" altLang="zh-CN" sz="105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1.5</a:t>
                  </a:r>
                  <a:endParaRPr lang="en-US" sz="105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63" name="TextBox 62">
                  <a:extLst>
                    <a:ext uri="{FF2B5EF4-FFF2-40B4-BE49-F238E27FC236}">
                      <a16:creationId xmlns:a16="http://schemas.microsoft.com/office/drawing/2014/main" id="{C207DD1D-77A6-4548-806F-2EA3DEE4CC54}"/>
                    </a:ext>
                  </a:extLst>
                </p:cNvPr>
                <p:cNvSpPr txBox="1"/>
                <p:nvPr/>
              </p:nvSpPr>
              <p:spPr>
                <a:xfrm>
                  <a:off x="5468476" y="2464338"/>
                  <a:ext cx="307832" cy="190875"/>
                </a:xfrm>
                <a:prstGeom prst="rect">
                  <a:avLst/>
                </a:prstGeom>
                <a:noFill/>
              </p:spPr>
              <p:txBody>
                <a:bodyPr wrap="none" rtlCol="0">
                  <a:spAutoFit/>
                </a:bodyPr>
                <a:lstStyle/>
                <a:p>
                  <a:pPr algn="ctr"/>
                  <a:r>
                    <a:rPr lang="en-US" altLang="zh-CN" sz="105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2.0</a:t>
                  </a:r>
                  <a:endParaRPr lang="en-US" sz="105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64" name="TextBox 63">
                  <a:extLst>
                    <a:ext uri="{FF2B5EF4-FFF2-40B4-BE49-F238E27FC236}">
                      <a16:creationId xmlns:a16="http://schemas.microsoft.com/office/drawing/2014/main" id="{877B6FA4-9C26-EA41-9D2B-325F2C31CD44}"/>
                    </a:ext>
                  </a:extLst>
                </p:cNvPr>
                <p:cNvSpPr txBox="1"/>
                <p:nvPr/>
              </p:nvSpPr>
              <p:spPr>
                <a:xfrm>
                  <a:off x="5503456" y="4174831"/>
                  <a:ext cx="219760" cy="190875"/>
                </a:xfrm>
                <a:prstGeom prst="rect">
                  <a:avLst/>
                </a:prstGeom>
                <a:noFill/>
              </p:spPr>
              <p:txBody>
                <a:bodyPr wrap="none" rtlCol="0">
                  <a:spAutoFit/>
                </a:bodyPr>
                <a:lstStyle/>
                <a:p>
                  <a:r>
                    <a:rPr lang="en-US" altLang="zh-CN" sz="105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0</a:t>
                  </a:r>
                  <a:endParaRPr lang="en-US" sz="105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65" name="TextBox 64">
                  <a:extLst>
                    <a:ext uri="{FF2B5EF4-FFF2-40B4-BE49-F238E27FC236}">
                      <a16:creationId xmlns:a16="http://schemas.microsoft.com/office/drawing/2014/main" id="{33650631-FFB8-7D40-AEFC-1E561C729D2E}"/>
                    </a:ext>
                  </a:extLst>
                </p:cNvPr>
                <p:cNvSpPr txBox="1"/>
                <p:nvPr/>
              </p:nvSpPr>
              <p:spPr>
                <a:xfrm>
                  <a:off x="5503456" y="3912021"/>
                  <a:ext cx="219760" cy="190875"/>
                </a:xfrm>
                <a:prstGeom prst="rect">
                  <a:avLst/>
                </a:prstGeom>
                <a:noFill/>
              </p:spPr>
              <p:txBody>
                <a:bodyPr wrap="none" rtlCol="0">
                  <a:spAutoFit/>
                </a:bodyPr>
                <a:lstStyle/>
                <a:p>
                  <a:r>
                    <a:rPr lang="en-US" altLang="zh-CN" sz="105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2</a:t>
                  </a:r>
                  <a:endParaRPr lang="en-US" sz="105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66" name="TextBox 65">
                  <a:extLst>
                    <a:ext uri="{FF2B5EF4-FFF2-40B4-BE49-F238E27FC236}">
                      <a16:creationId xmlns:a16="http://schemas.microsoft.com/office/drawing/2014/main" id="{DC652DEE-AA5A-9C4F-BC4F-260ED1E2F7AD}"/>
                    </a:ext>
                  </a:extLst>
                </p:cNvPr>
                <p:cNvSpPr txBox="1"/>
                <p:nvPr/>
              </p:nvSpPr>
              <p:spPr>
                <a:xfrm>
                  <a:off x="5503456" y="3649211"/>
                  <a:ext cx="219760" cy="190875"/>
                </a:xfrm>
                <a:prstGeom prst="rect">
                  <a:avLst/>
                </a:prstGeom>
                <a:noFill/>
              </p:spPr>
              <p:txBody>
                <a:bodyPr wrap="none" rtlCol="0">
                  <a:spAutoFit/>
                </a:bodyPr>
                <a:lstStyle/>
                <a:p>
                  <a:r>
                    <a:rPr lang="en-US" altLang="zh-CN" sz="105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4</a:t>
                  </a:r>
                  <a:endParaRPr lang="en-US" sz="105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67" name="TextBox 66">
                  <a:extLst>
                    <a:ext uri="{FF2B5EF4-FFF2-40B4-BE49-F238E27FC236}">
                      <a16:creationId xmlns:a16="http://schemas.microsoft.com/office/drawing/2014/main" id="{94BD1DE7-ECE1-004A-BE7D-3FAC5290EA18}"/>
                    </a:ext>
                  </a:extLst>
                </p:cNvPr>
                <p:cNvSpPr txBox="1"/>
                <p:nvPr/>
              </p:nvSpPr>
              <p:spPr>
                <a:xfrm>
                  <a:off x="5503456" y="3386401"/>
                  <a:ext cx="219760" cy="190875"/>
                </a:xfrm>
                <a:prstGeom prst="rect">
                  <a:avLst/>
                </a:prstGeom>
                <a:noFill/>
              </p:spPr>
              <p:txBody>
                <a:bodyPr wrap="none" rtlCol="0">
                  <a:spAutoFit/>
                </a:bodyPr>
                <a:lstStyle/>
                <a:p>
                  <a:r>
                    <a:rPr lang="en-US" altLang="zh-CN" sz="105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6</a:t>
                  </a:r>
                  <a:endParaRPr lang="en-US" sz="105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68" name="TextBox 67">
                  <a:extLst>
                    <a:ext uri="{FF2B5EF4-FFF2-40B4-BE49-F238E27FC236}">
                      <a16:creationId xmlns:a16="http://schemas.microsoft.com/office/drawing/2014/main" id="{47F2F5E9-E760-C248-A58C-A2D371EF4C52}"/>
                    </a:ext>
                  </a:extLst>
                </p:cNvPr>
                <p:cNvSpPr txBox="1"/>
                <p:nvPr/>
              </p:nvSpPr>
              <p:spPr>
                <a:xfrm rot="16200000">
                  <a:off x="5031230" y="3806541"/>
                  <a:ext cx="821330" cy="228148"/>
                </a:xfrm>
                <a:prstGeom prst="rect">
                  <a:avLst/>
                </a:prstGeom>
                <a:noFill/>
              </p:spPr>
              <p:txBody>
                <a:bodyPr wrap="square" rtlCol="0">
                  <a:spAutoFit/>
                </a:bodyPr>
                <a:lstStyle/>
                <a:p>
                  <a:pPr algn="ctr"/>
                  <a:r>
                    <a:rPr lang="en-US" altLang="zh-CN" sz="11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lg[</a:t>
                  </a:r>
                  <a:r>
                    <a:rPr lang="en-US" altLang="zh-CN" sz="1100" i="1" dirty="0" err="1">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N</a:t>
                  </a:r>
                  <a:r>
                    <a:rPr lang="en-US" altLang="zh-CN" sz="1100" i="1" baseline="-25000" dirty="0" err="1">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t</a:t>
                  </a:r>
                  <a:r>
                    <a:rPr lang="zh-CN" altLang="en-US" sz="11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11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(m</a:t>
                  </a:r>
                  <a:r>
                    <a:rPr lang="en-US" sz="1100" baseline="30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a:t>
                  </a:r>
                  <a:r>
                    <a:rPr lang="en-US" altLang="zh-CN" sz="1100" baseline="30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3</a:t>
                  </a:r>
                  <a:r>
                    <a:rPr lang="en-US" altLang="zh-CN" sz="11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a:t>
                  </a:r>
                  <a:endParaRPr lang="en-US" sz="11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69" name="TextBox 68">
                  <a:extLst>
                    <a:ext uri="{FF2B5EF4-FFF2-40B4-BE49-F238E27FC236}">
                      <a16:creationId xmlns:a16="http://schemas.microsoft.com/office/drawing/2014/main" id="{A5AF59E5-690B-A94B-858C-056BA48CB710}"/>
                    </a:ext>
                  </a:extLst>
                </p:cNvPr>
                <p:cNvSpPr txBox="1"/>
                <p:nvPr/>
              </p:nvSpPr>
              <p:spPr>
                <a:xfrm>
                  <a:off x="5713786" y="5319235"/>
                  <a:ext cx="326465" cy="173523"/>
                </a:xfrm>
                <a:prstGeom prst="rect">
                  <a:avLst/>
                </a:prstGeom>
                <a:noFill/>
              </p:spPr>
              <p:txBody>
                <a:bodyPr wrap="square" rtlCol="0">
                  <a:spAutoFit/>
                </a:bodyPr>
                <a:lstStyle/>
                <a:p>
                  <a:r>
                    <a:rPr lang="en-US" altLang="zh-CN" sz="9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23</a:t>
                  </a:r>
                  <a:endParaRPr lang="en-US" sz="9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70" name="TextBox 69">
                  <a:extLst>
                    <a:ext uri="{FF2B5EF4-FFF2-40B4-BE49-F238E27FC236}">
                      <a16:creationId xmlns:a16="http://schemas.microsoft.com/office/drawing/2014/main" id="{DF68856F-FE38-3645-9093-8B29D649CEAA}"/>
                    </a:ext>
                  </a:extLst>
                </p:cNvPr>
                <p:cNvSpPr txBox="1"/>
                <p:nvPr/>
              </p:nvSpPr>
              <p:spPr>
                <a:xfrm>
                  <a:off x="6355998" y="5319235"/>
                  <a:ext cx="326465" cy="173523"/>
                </a:xfrm>
                <a:prstGeom prst="rect">
                  <a:avLst/>
                </a:prstGeom>
                <a:noFill/>
              </p:spPr>
              <p:txBody>
                <a:bodyPr wrap="square" rtlCol="0">
                  <a:spAutoFit/>
                </a:bodyPr>
                <a:lstStyle/>
                <a:p>
                  <a:r>
                    <a:rPr lang="en-US" altLang="zh-CN" sz="9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01</a:t>
                  </a:r>
                  <a:endParaRPr lang="en-US" sz="9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71" name="TextBox 70">
                  <a:extLst>
                    <a:ext uri="{FF2B5EF4-FFF2-40B4-BE49-F238E27FC236}">
                      <a16:creationId xmlns:a16="http://schemas.microsoft.com/office/drawing/2014/main" id="{82F12CA7-4406-924E-B36D-D2E43FEB8F87}"/>
                    </a:ext>
                  </a:extLst>
                </p:cNvPr>
                <p:cNvSpPr txBox="1"/>
                <p:nvPr/>
              </p:nvSpPr>
              <p:spPr>
                <a:xfrm>
                  <a:off x="6998210" y="5319235"/>
                  <a:ext cx="326465" cy="173523"/>
                </a:xfrm>
                <a:prstGeom prst="rect">
                  <a:avLst/>
                </a:prstGeom>
                <a:noFill/>
              </p:spPr>
              <p:txBody>
                <a:bodyPr wrap="square" rtlCol="0">
                  <a:spAutoFit/>
                </a:bodyPr>
                <a:lstStyle/>
                <a:p>
                  <a:r>
                    <a:rPr lang="en-US" altLang="zh-CN" sz="9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03</a:t>
                  </a:r>
                  <a:endParaRPr lang="en-US" sz="9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72" name="TextBox 71">
                  <a:extLst>
                    <a:ext uri="{FF2B5EF4-FFF2-40B4-BE49-F238E27FC236}">
                      <a16:creationId xmlns:a16="http://schemas.microsoft.com/office/drawing/2014/main" id="{C493B766-456F-704B-915B-76E6DCDF3681}"/>
                    </a:ext>
                  </a:extLst>
                </p:cNvPr>
                <p:cNvSpPr txBox="1"/>
                <p:nvPr/>
              </p:nvSpPr>
              <p:spPr>
                <a:xfrm>
                  <a:off x="7640422" y="5319235"/>
                  <a:ext cx="326465" cy="173523"/>
                </a:xfrm>
                <a:prstGeom prst="rect">
                  <a:avLst/>
                </a:prstGeom>
                <a:noFill/>
              </p:spPr>
              <p:txBody>
                <a:bodyPr wrap="square" rtlCol="0">
                  <a:spAutoFit/>
                </a:bodyPr>
                <a:lstStyle/>
                <a:p>
                  <a:r>
                    <a:rPr lang="en-US" altLang="zh-CN" sz="9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05</a:t>
                  </a:r>
                  <a:endParaRPr lang="en-US" sz="9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73" name="TextBox 72">
                  <a:extLst>
                    <a:ext uri="{FF2B5EF4-FFF2-40B4-BE49-F238E27FC236}">
                      <a16:creationId xmlns:a16="http://schemas.microsoft.com/office/drawing/2014/main" id="{4FA6434D-A01C-9343-8342-000261F785D9}"/>
                    </a:ext>
                  </a:extLst>
                </p:cNvPr>
                <p:cNvSpPr txBox="1"/>
                <p:nvPr/>
              </p:nvSpPr>
              <p:spPr>
                <a:xfrm>
                  <a:off x="8282634" y="5319235"/>
                  <a:ext cx="326465" cy="173523"/>
                </a:xfrm>
                <a:prstGeom prst="rect">
                  <a:avLst/>
                </a:prstGeom>
                <a:noFill/>
              </p:spPr>
              <p:txBody>
                <a:bodyPr wrap="square" rtlCol="0">
                  <a:spAutoFit/>
                </a:bodyPr>
                <a:lstStyle/>
                <a:p>
                  <a:r>
                    <a:rPr lang="en-US" altLang="zh-CN" sz="9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07</a:t>
                  </a:r>
                  <a:endParaRPr lang="en-US" sz="9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74" name="TextBox 73">
                  <a:extLst>
                    <a:ext uri="{FF2B5EF4-FFF2-40B4-BE49-F238E27FC236}">
                      <a16:creationId xmlns:a16="http://schemas.microsoft.com/office/drawing/2014/main" id="{A607004C-60DC-C04F-8EDA-670143BAC56F}"/>
                    </a:ext>
                  </a:extLst>
                </p:cNvPr>
                <p:cNvSpPr txBox="1"/>
                <p:nvPr/>
              </p:nvSpPr>
              <p:spPr>
                <a:xfrm>
                  <a:off x="6670629" y="5463810"/>
                  <a:ext cx="724426" cy="185091"/>
                </a:xfrm>
                <a:prstGeom prst="rect">
                  <a:avLst/>
                </a:prstGeom>
                <a:noFill/>
              </p:spPr>
              <p:txBody>
                <a:bodyPr wrap="none" rtlCol="0">
                  <a:spAutoFit/>
                </a:bodyPr>
                <a:lstStyle/>
                <a:p>
                  <a:r>
                    <a:rPr lang="en-US" altLang="zh-CN" sz="1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Time</a:t>
                  </a:r>
                  <a:r>
                    <a:rPr lang="zh-CN" altLang="en-US" sz="1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1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(UTC)</a:t>
                  </a:r>
                  <a:endParaRPr lang="en-US" sz="1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77" name="Rounded Rectangle 76">
                  <a:extLst>
                    <a:ext uri="{FF2B5EF4-FFF2-40B4-BE49-F238E27FC236}">
                      <a16:creationId xmlns:a16="http://schemas.microsoft.com/office/drawing/2014/main" id="{961A3AFE-5DF0-1C49-B5B8-E646D04C479A}"/>
                    </a:ext>
                  </a:extLst>
                </p:cNvPr>
                <p:cNvSpPr/>
                <p:nvPr/>
              </p:nvSpPr>
              <p:spPr>
                <a:xfrm>
                  <a:off x="8078625" y="4640469"/>
                  <a:ext cx="734481" cy="344926"/>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en-US" altLang="zh-CN" sz="1400"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Var.</a:t>
                  </a:r>
                  <a:endParaRPr lang="en-US" sz="1400"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a:p>
                  <a:pPr algn="r"/>
                  <a:r>
                    <a:rPr lang="en-US" altLang="zh-CN" sz="1400"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Conv.</a:t>
                  </a:r>
                  <a:endParaRPr lang="en-US" sz="1400"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78" name="TextBox 77">
                  <a:extLst>
                    <a:ext uri="{FF2B5EF4-FFF2-40B4-BE49-F238E27FC236}">
                      <a16:creationId xmlns:a16="http://schemas.microsoft.com/office/drawing/2014/main" id="{91AD66E7-7C95-E948-AA61-1A12745E473E}"/>
                    </a:ext>
                  </a:extLst>
                </p:cNvPr>
                <p:cNvSpPr txBox="1"/>
                <p:nvPr/>
              </p:nvSpPr>
              <p:spPr>
                <a:xfrm rot="16200000">
                  <a:off x="5024363" y="4819278"/>
                  <a:ext cx="821330" cy="228148"/>
                </a:xfrm>
                <a:prstGeom prst="rect">
                  <a:avLst/>
                </a:prstGeom>
                <a:noFill/>
              </p:spPr>
              <p:txBody>
                <a:bodyPr wrap="square" rtlCol="0">
                  <a:spAutoFit/>
                </a:bodyPr>
                <a:lstStyle/>
                <a:p>
                  <a:pPr algn="ctr"/>
                  <a:r>
                    <a:rPr lang="en-US" altLang="zh-CN" sz="1100" i="1"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RR</a:t>
                  </a:r>
                  <a:r>
                    <a:rPr lang="en-US" altLang="zh-CN" sz="11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(mm</a:t>
                  </a:r>
                  <a:r>
                    <a:rPr lang="zh-CN" altLang="en-US" sz="11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11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h</a:t>
                  </a:r>
                  <a:r>
                    <a:rPr lang="en-US" sz="1100" baseline="30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a:t>
                  </a:r>
                  <a:r>
                    <a:rPr lang="en-US" altLang="zh-CN" sz="1100" baseline="30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1</a:t>
                  </a:r>
                  <a:r>
                    <a:rPr lang="en-US" altLang="zh-CN" sz="11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a:t>
                  </a:r>
                  <a:endParaRPr lang="en-US" sz="11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79" name="TextBox 78">
                  <a:extLst>
                    <a:ext uri="{FF2B5EF4-FFF2-40B4-BE49-F238E27FC236}">
                      <a16:creationId xmlns:a16="http://schemas.microsoft.com/office/drawing/2014/main" id="{AD9CC88F-1210-A44E-8AD4-EAFBA662450C}"/>
                    </a:ext>
                  </a:extLst>
                </p:cNvPr>
                <p:cNvSpPr txBox="1"/>
                <p:nvPr/>
              </p:nvSpPr>
              <p:spPr>
                <a:xfrm>
                  <a:off x="5545207" y="5050620"/>
                  <a:ext cx="219760" cy="190876"/>
                </a:xfrm>
                <a:prstGeom prst="rect">
                  <a:avLst/>
                </a:prstGeom>
                <a:noFill/>
              </p:spPr>
              <p:txBody>
                <a:bodyPr wrap="none" rtlCol="0">
                  <a:spAutoFit/>
                </a:bodyPr>
                <a:lstStyle/>
                <a:p>
                  <a:r>
                    <a:rPr lang="en-US" altLang="zh-CN" sz="105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0</a:t>
                  </a:r>
                  <a:endParaRPr lang="en-US" sz="105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80" name="TextBox 79">
                  <a:extLst>
                    <a:ext uri="{FF2B5EF4-FFF2-40B4-BE49-F238E27FC236}">
                      <a16:creationId xmlns:a16="http://schemas.microsoft.com/office/drawing/2014/main" id="{AC48C279-35EB-FA4E-8237-092E9017D5CE}"/>
                    </a:ext>
                  </a:extLst>
                </p:cNvPr>
                <p:cNvSpPr txBox="1"/>
                <p:nvPr/>
              </p:nvSpPr>
              <p:spPr>
                <a:xfrm>
                  <a:off x="5479648" y="4738694"/>
                  <a:ext cx="278474" cy="190876"/>
                </a:xfrm>
                <a:prstGeom prst="rect">
                  <a:avLst/>
                </a:prstGeom>
                <a:noFill/>
              </p:spPr>
              <p:txBody>
                <a:bodyPr wrap="none" rtlCol="0">
                  <a:spAutoFit/>
                </a:bodyPr>
                <a:lstStyle/>
                <a:p>
                  <a:r>
                    <a:rPr lang="en-US" altLang="zh-CN" sz="105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80</a:t>
                  </a:r>
                  <a:endParaRPr lang="en-US" sz="105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81" name="TextBox 80">
                  <a:extLst>
                    <a:ext uri="{FF2B5EF4-FFF2-40B4-BE49-F238E27FC236}">
                      <a16:creationId xmlns:a16="http://schemas.microsoft.com/office/drawing/2014/main" id="{304C13B9-DE17-4F44-A991-2785202ACD78}"/>
                    </a:ext>
                  </a:extLst>
                </p:cNvPr>
                <p:cNvSpPr txBox="1"/>
                <p:nvPr/>
              </p:nvSpPr>
              <p:spPr>
                <a:xfrm>
                  <a:off x="5415865" y="4446428"/>
                  <a:ext cx="337189" cy="190876"/>
                </a:xfrm>
                <a:prstGeom prst="rect">
                  <a:avLst/>
                </a:prstGeom>
                <a:noFill/>
              </p:spPr>
              <p:txBody>
                <a:bodyPr wrap="none" rtlCol="0">
                  <a:spAutoFit/>
                </a:bodyPr>
                <a:lstStyle/>
                <a:p>
                  <a:r>
                    <a:rPr lang="en-US" altLang="zh-CN" sz="105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160</a:t>
                  </a:r>
                  <a:endParaRPr lang="en-US" sz="105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grpSp>
          <p:sp>
            <p:nvSpPr>
              <p:cNvPr id="58" name="Rectangle 10">
                <a:extLst>
                  <a:ext uri="{FF2B5EF4-FFF2-40B4-BE49-F238E27FC236}">
                    <a16:creationId xmlns:a16="http://schemas.microsoft.com/office/drawing/2014/main" id="{B33FEE23-F688-2F40-8B30-730AA008648B}"/>
                  </a:ext>
                </a:extLst>
              </p:cNvPr>
              <p:cNvSpPr/>
              <p:nvPr/>
            </p:nvSpPr>
            <p:spPr>
              <a:xfrm>
                <a:off x="5037783" y="4953276"/>
                <a:ext cx="893300" cy="199038"/>
              </a:xfrm>
              <a:prstGeom prst="rect">
                <a:avLst/>
              </a:prstGeom>
              <a:solidFill>
                <a:srgbClr val="FFFFFF"/>
              </a:solidFill>
            </p:spPr>
            <p:txBody>
              <a:bodyPr wrap="none" lIns="0" tIns="0" rIns="0" bIns="0">
                <a:spAutoFit/>
              </a:bodyPr>
              <a:lstStyle/>
              <a:p>
                <a:pPr algn="ctr"/>
                <a:r>
                  <a:rPr lang="en-US" altLang="zh-CN" sz="16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Rainfall</a:t>
                </a:r>
                <a:r>
                  <a:rPr lang="zh-CN" altLang="en-US" sz="16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16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rate</a:t>
                </a:r>
                <a:endParaRPr lang="en-US" sz="1600" baseline="-25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57" name="TextBox 56">
                <a:extLst>
                  <a:ext uri="{FF2B5EF4-FFF2-40B4-BE49-F238E27FC236}">
                    <a16:creationId xmlns:a16="http://schemas.microsoft.com/office/drawing/2014/main" id="{EECE339B-E489-3947-BC1A-E1F182B1E189}"/>
                  </a:ext>
                </a:extLst>
              </p:cNvPr>
              <p:cNvSpPr txBox="1"/>
              <p:nvPr/>
            </p:nvSpPr>
            <p:spPr>
              <a:xfrm>
                <a:off x="5612067" y="5105891"/>
                <a:ext cx="2067422" cy="273677"/>
              </a:xfrm>
              <a:prstGeom prst="rect">
                <a:avLst/>
              </a:prstGeom>
              <a:noFill/>
            </p:spPr>
            <p:txBody>
              <a:bodyPr wrap="none" rtlCol="0">
                <a:spAutoFit/>
              </a:bodyPr>
              <a:lstStyle/>
              <a:p>
                <a:r>
                  <a:rPr lang="en-US" sz="1600" b="1"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Acc</a:t>
                </a:r>
                <a:r>
                  <a:rPr lang="en-US" altLang="zh-CN" sz="1600" b="1"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uracy</a:t>
                </a:r>
                <a:r>
                  <a:rPr lang="zh-CN" altLang="en-US" sz="1600" b="1"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1600" b="1"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improved</a:t>
                </a:r>
                <a:r>
                  <a:rPr lang="zh-CN" altLang="en-US" sz="1600" b="1"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1600" b="1"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15%</a:t>
                </a:r>
                <a:endParaRPr lang="en-US" sz="1600" b="1"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grpSp>
        <p:grpSp>
          <p:nvGrpSpPr>
            <p:cNvPr id="82" name="Group 81">
              <a:extLst>
                <a:ext uri="{FF2B5EF4-FFF2-40B4-BE49-F238E27FC236}">
                  <a16:creationId xmlns:a16="http://schemas.microsoft.com/office/drawing/2014/main" id="{B6285A4C-E2DF-2E4D-8413-43550A2508E4}"/>
                </a:ext>
              </a:extLst>
            </p:cNvPr>
            <p:cNvGrpSpPr/>
            <p:nvPr/>
          </p:nvGrpSpPr>
          <p:grpSpPr>
            <a:xfrm>
              <a:off x="1347248" y="2135542"/>
              <a:ext cx="2361187" cy="3754417"/>
              <a:chOff x="1702835" y="2675738"/>
              <a:chExt cx="2204624" cy="3505474"/>
            </a:xfrm>
          </p:grpSpPr>
          <p:pic>
            <p:nvPicPr>
              <p:cNvPr id="83" name="Picture 82">
                <a:extLst>
                  <a:ext uri="{FF2B5EF4-FFF2-40B4-BE49-F238E27FC236}">
                    <a16:creationId xmlns:a16="http://schemas.microsoft.com/office/drawing/2014/main" id="{053CA0CC-9D88-C142-96D2-4E561504CDD3}"/>
                  </a:ext>
                </a:extLst>
              </p:cNvPr>
              <p:cNvPicPr>
                <a:picLocks noChangeAspect="1"/>
              </p:cNvPicPr>
              <p:nvPr/>
            </p:nvPicPr>
            <p:blipFill rotWithShape="1">
              <a:blip r:embed="rId4"/>
              <a:srcRect l="2351" r="50664"/>
              <a:stretch/>
            </p:blipFill>
            <p:spPr>
              <a:xfrm>
                <a:off x="1702835" y="2675738"/>
                <a:ext cx="2204624" cy="3505474"/>
              </a:xfrm>
              <a:prstGeom prst="rect">
                <a:avLst/>
              </a:prstGeom>
            </p:spPr>
          </p:pic>
          <p:sp>
            <p:nvSpPr>
              <p:cNvPr id="84" name="Triangle 83">
                <a:extLst>
                  <a:ext uri="{FF2B5EF4-FFF2-40B4-BE49-F238E27FC236}">
                    <a16:creationId xmlns:a16="http://schemas.microsoft.com/office/drawing/2014/main" id="{27A62C15-553D-8145-8B66-80FC991FAB57}"/>
                  </a:ext>
                </a:extLst>
              </p:cNvPr>
              <p:cNvSpPr/>
              <p:nvPr/>
            </p:nvSpPr>
            <p:spPr>
              <a:xfrm>
                <a:off x="3013105" y="3718847"/>
                <a:ext cx="53789"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85" name="TextBox 84">
                <a:extLst>
                  <a:ext uri="{FF2B5EF4-FFF2-40B4-BE49-F238E27FC236}">
                    <a16:creationId xmlns:a16="http://schemas.microsoft.com/office/drawing/2014/main" id="{8A50E524-B42F-E046-ABC1-D0FD88CECA45}"/>
                  </a:ext>
                </a:extLst>
              </p:cNvPr>
              <p:cNvSpPr txBox="1"/>
              <p:nvPr/>
            </p:nvSpPr>
            <p:spPr>
              <a:xfrm>
                <a:off x="2705507" y="3883587"/>
                <a:ext cx="744698" cy="187887"/>
              </a:xfrm>
              <a:prstGeom prst="rect">
                <a:avLst/>
              </a:prstGeom>
              <a:solidFill>
                <a:schemeClr val="bg1">
                  <a:alpha val="58000"/>
                </a:schemeClr>
              </a:solidFill>
            </p:spPr>
            <p:txBody>
              <a:bodyPr wrap="square" lIns="0" tIns="0" rIns="0" bIns="0" rtlCol="0">
                <a:spAutoFit/>
              </a:bodyPr>
              <a:lstStyle/>
              <a:p>
                <a:pPr algn="l"/>
                <a:r>
                  <a:rPr lang="en-US" altLang="zh-CN" sz="1400"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DSD</a:t>
                </a:r>
                <a:r>
                  <a:rPr lang="zh-CN" altLang="en-US" sz="1400"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1400"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obs.</a:t>
                </a:r>
                <a:endParaRPr lang="en-CN" sz="1400"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grpSp>
        <p:sp>
          <p:nvSpPr>
            <p:cNvPr id="86" name="文本框 36">
              <a:extLst>
                <a:ext uri="{FF2B5EF4-FFF2-40B4-BE49-F238E27FC236}">
                  <a16:creationId xmlns:a16="http://schemas.microsoft.com/office/drawing/2014/main" id="{B8B774F5-5EF1-D84F-AAF2-B464C6B3981A}"/>
                </a:ext>
              </a:extLst>
            </p:cNvPr>
            <p:cNvSpPr txBox="1"/>
            <p:nvPr/>
          </p:nvSpPr>
          <p:spPr>
            <a:xfrm>
              <a:off x="1830778" y="1957575"/>
              <a:ext cx="1369137" cy="316217"/>
            </a:xfrm>
            <a:prstGeom prst="rect">
              <a:avLst/>
            </a:prstGeom>
            <a:noFill/>
            <a:ln w="12700">
              <a:noFill/>
            </a:ln>
          </p:spPr>
          <p:txBody>
            <a:bodyPr wrap="none" rtlCol="0">
              <a:spAutoFit/>
            </a:bodyPr>
            <a:lstStyle/>
            <a:p>
              <a:pPr algn="ctr"/>
              <a:r>
                <a:rPr lang="en-US" altLang="zh-CN" sz="1600" b="1"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Radar-derived</a:t>
              </a:r>
              <a:endParaRPr lang="zh-CN" altLang="en-US" sz="1600" b="1"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87" name="Rectangle 10">
              <a:extLst>
                <a:ext uri="{FF2B5EF4-FFF2-40B4-BE49-F238E27FC236}">
                  <a16:creationId xmlns:a16="http://schemas.microsoft.com/office/drawing/2014/main" id="{6D62259E-5B7A-8E44-9522-185E713D022D}"/>
                </a:ext>
              </a:extLst>
            </p:cNvPr>
            <p:cNvSpPr/>
            <p:nvPr/>
          </p:nvSpPr>
          <p:spPr>
            <a:xfrm>
              <a:off x="1757373" y="2190866"/>
              <a:ext cx="540820" cy="229976"/>
            </a:xfrm>
            <a:prstGeom prst="rect">
              <a:avLst/>
            </a:prstGeom>
            <a:solidFill>
              <a:srgbClr val="FFFFFF"/>
            </a:solidFill>
          </p:spPr>
          <p:txBody>
            <a:bodyPr wrap="square" lIns="0" tIns="0" rIns="0" bIns="0">
              <a:spAutoFit/>
            </a:bodyPr>
            <a:lstStyle/>
            <a:p>
              <a:pPr algn="ctr"/>
              <a:r>
                <a:rPr lang="en-US" altLang="zh-CN" sz="1600" i="1"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D</a:t>
              </a:r>
              <a:r>
                <a:rPr lang="en-US" altLang="zh-CN" sz="1600" i="1" baseline="-25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m</a:t>
              </a:r>
              <a:endParaRPr lang="en-US" sz="1600" i="1" baseline="-25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88" name="Rectangle 10">
              <a:extLst>
                <a:ext uri="{FF2B5EF4-FFF2-40B4-BE49-F238E27FC236}">
                  <a16:creationId xmlns:a16="http://schemas.microsoft.com/office/drawing/2014/main" id="{221E5DE4-DC22-9B46-A914-D5A509E44444}"/>
                </a:ext>
              </a:extLst>
            </p:cNvPr>
            <p:cNvSpPr/>
            <p:nvPr/>
          </p:nvSpPr>
          <p:spPr>
            <a:xfrm>
              <a:off x="1740796" y="4004222"/>
              <a:ext cx="557396" cy="229976"/>
            </a:xfrm>
            <a:prstGeom prst="rect">
              <a:avLst/>
            </a:prstGeom>
            <a:solidFill>
              <a:srgbClr val="FFFFFF"/>
            </a:solidFill>
          </p:spPr>
          <p:txBody>
            <a:bodyPr wrap="square" lIns="0" tIns="0" rIns="0" bIns="0">
              <a:spAutoFit/>
            </a:bodyPr>
            <a:lstStyle/>
            <a:p>
              <a:pPr algn="ctr"/>
              <a:r>
                <a:rPr lang="en-US" altLang="zh-CN" sz="1600" i="1" dirty="0" err="1">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N</a:t>
              </a:r>
              <a:r>
                <a:rPr lang="en-US" altLang="zh-CN" sz="1600" i="1" baseline="-25000" dirty="0" err="1">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t</a:t>
              </a:r>
              <a:endParaRPr lang="en-US" sz="1600" i="1" baseline="-25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89" name="椭圆 3">
              <a:extLst>
                <a:ext uri="{FF2B5EF4-FFF2-40B4-BE49-F238E27FC236}">
                  <a16:creationId xmlns:a16="http://schemas.microsoft.com/office/drawing/2014/main" id="{ADF9D60E-08DA-F243-9B54-9D0C611CA8EF}"/>
                </a:ext>
              </a:extLst>
            </p:cNvPr>
            <p:cNvSpPr/>
            <p:nvPr/>
          </p:nvSpPr>
          <p:spPr>
            <a:xfrm>
              <a:off x="2710910" y="3227104"/>
              <a:ext cx="87589" cy="82856"/>
            </a:xfrm>
            <a:prstGeom prst="ellipse">
              <a:avLst/>
            </a:prstGeom>
            <a:solidFill>
              <a:srgbClr val="0432FF"/>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91" name="TextBox 90">
              <a:extLst>
                <a:ext uri="{FF2B5EF4-FFF2-40B4-BE49-F238E27FC236}">
                  <a16:creationId xmlns:a16="http://schemas.microsoft.com/office/drawing/2014/main" id="{DE669D9C-12E1-5C4A-AA07-8C3622EDAD08}"/>
                </a:ext>
              </a:extLst>
            </p:cNvPr>
            <p:cNvSpPr txBox="1"/>
            <p:nvPr/>
          </p:nvSpPr>
          <p:spPr>
            <a:xfrm rot="16200000">
              <a:off x="3455411" y="2823343"/>
              <a:ext cx="614169" cy="229976"/>
            </a:xfrm>
            <a:prstGeom prst="rect">
              <a:avLst/>
            </a:prstGeom>
            <a:noFill/>
          </p:spPr>
          <p:txBody>
            <a:bodyPr wrap="none" rtlCol="0">
              <a:spAutoFit/>
            </a:bodyPr>
            <a:lstStyle/>
            <a:p>
              <a:r>
                <a:rPr lang="en-US" altLang="zh-CN" sz="1000" i="1"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D</a:t>
              </a:r>
              <a:r>
                <a:rPr lang="en-US" altLang="zh-CN" sz="1000" i="1" baseline="-25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m</a:t>
              </a:r>
              <a:r>
                <a:rPr lang="zh-CN" altLang="en-US" sz="1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1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(mm)</a:t>
              </a:r>
              <a:endParaRPr lang="en-US" sz="1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92" name="TextBox 91">
              <a:extLst>
                <a:ext uri="{FF2B5EF4-FFF2-40B4-BE49-F238E27FC236}">
                  <a16:creationId xmlns:a16="http://schemas.microsoft.com/office/drawing/2014/main" id="{0859E0C8-B7CE-D348-8FBF-8CBB11E4ACCC}"/>
                </a:ext>
              </a:extLst>
            </p:cNvPr>
            <p:cNvSpPr txBox="1"/>
            <p:nvPr/>
          </p:nvSpPr>
          <p:spPr>
            <a:xfrm rot="16200000">
              <a:off x="3264236" y="4612579"/>
              <a:ext cx="1020505" cy="229976"/>
            </a:xfrm>
            <a:prstGeom prst="rect">
              <a:avLst/>
            </a:prstGeom>
            <a:noFill/>
          </p:spPr>
          <p:txBody>
            <a:bodyPr wrap="square" rtlCol="0">
              <a:spAutoFit/>
            </a:bodyPr>
            <a:lstStyle/>
            <a:p>
              <a:pPr algn="ctr"/>
              <a:r>
                <a:rPr lang="en-US" altLang="zh-CN" sz="1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lg[</a:t>
              </a:r>
              <a:r>
                <a:rPr lang="en-US" altLang="zh-CN" sz="1000" i="1" dirty="0" err="1">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N</a:t>
              </a:r>
              <a:r>
                <a:rPr lang="en-US" altLang="zh-CN" sz="1000" i="1" baseline="-25000" dirty="0" err="1">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t</a:t>
              </a:r>
              <a:r>
                <a:rPr lang="zh-CN" altLang="en-US" sz="1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1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(m</a:t>
              </a:r>
              <a:r>
                <a:rPr lang="en-US" sz="1000" baseline="30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a:t>
              </a:r>
              <a:r>
                <a:rPr lang="en-US" altLang="zh-CN" sz="1000" baseline="30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3</a:t>
              </a:r>
              <a:r>
                <a:rPr lang="en-US" altLang="zh-CN" sz="1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a:t>
              </a:r>
              <a:endParaRPr lang="en-US" sz="1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grpSp>
      <p:sp>
        <p:nvSpPr>
          <p:cNvPr id="96" name="TextBox 86">
            <a:extLst>
              <a:ext uri="{FF2B5EF4-FFF2-40B4-BE49-F238E27FC236}">
                <a16:creationId xmlns:a16="http://schemas.microsoft.com/office/drawing/2014/main" id="{EB59B588-2883-2949-8800-7F41ADB64953}"/>
              </a:ext>
            </a:extLst>
          </p:cNvPr>
          <p:cNvSpPr txBox="1"/>
          <p:nvPr/>
        </p:nvSpPr>
        <p:spPr>
          <a:xfrm>
            <a:off x="609600" y="844471"/>
            <a:ext cx="11125199" cy="960328"/>
          </a:xfrm>
          <a:prstGeom prst="rect">
            <a:avLst/>
          </a:prstGeom>
          <a:noFill/>
        </p:spPr>
        <p:txBody>
          <a:bodyPr wrap="square">
            <a:spAutoFit/>
          </a:bodyPr>
          <a:lstStyle/>
          <a:p>
            <a:pPr marL="342900" indent="-342900" algn="just">
              <a:lnSpc>
                <a:spcPct val="150000"/>
              </a:lnSpc>
              <a:buFont typeface="Wingdings" panose="05000000000000000000" pitchFamily="2" charset="2"/>
              <a:buChar char="q"/>
            </a:pPr>
            <a:r>
              <a:rPr lang="en-US" altLang="zh-CN" sz="2000" kern="1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The integrated variational optimization method for </a:t>
            </a:r>
            <a:r>
              <a:rPr lang="en-US" altLang="zh-CN" sz="2000" kern="100" dirty="0">
                <a:solidFill>
                  <a:srgbClr val="0000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simultaneous</a:t>
            </a:r>
            <a:r>
              <a:rPr lang="zh-CN" altLang="en-US" sz="2000" kern="1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2000" kern="1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retrieval</a:t>
            </a:r>
            <a:r>
              <a:rPr lang="zh-CN" altLang="en-US" sz="2000" kern="1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2000" kern="1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of</a:t>
            </a:r>
            <a:r>
              <a:rPr lang="zh-CN" altLang="en-US" sz="2000" kern="1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2000" kern="100" dirty="0">
                <a:solidFill>
                  <a:srgbClr val="0000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microphysical parameters and</a:t>
            </a:r>
            <a:r>
              <a:rPr lang="zh-CN" altLang="en-US" sz="2000" kern="100" dirty="0">
                <a:solidFill>
                  <a:srgbClr val="0000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2000" kern="100" dirty="0">
                <a:solidFill>
                  <a:srgbClr val="0000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attenuation</a:t>
            </a:r>
            <a:r>
              <a:rPr lang="en-US" altLang="zh-CN" sz="2000" kern="1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improves the physical consistency between parameters</a:t>
            </a:r>
            <a:endParaRPr lang="zh-CN" altLang="en-US" sz="2000" kern="1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Tree>
    <p:extLst>
      <p:ext uri="{BB962C8B-B14F-4D97-AF65-F5344CB8AC3E}">
        <p14:creationId xmlns:p14="http://schemas.microsoft.com/office/powerpoint/2010/main" val="3922841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Outline</a:t>
            </a:r>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3" name="内容占位符 2"/>
          <p:cNvSpPr>
            <a:spLocks noGrp="1"/>
          </p:cNvSpPr>
          <p:nvPr>
            <p:ph idx="4294967295"/>
          </p:nvPr>
        </p:nvSpPr>
        <p:spPr>
          <a:xfrm>
            <a:off x="2362200" y="1600200"/>
            <a:ext cx="7543800" cy="3557954"/>
          </a:xfrm>
          <a:prstGeom prst="rect">
            <a:avLst/>
          </a:prstGeom>
        </p:spPr>
        <p:txBody>
          <a:bodyPr/>
          <a:lstStyle/>
          <a:p>
            <a:pPr marL="0" indent="0">
              <a:spcBef>
                <a:spcPts val="0"/>
              </a:spcBef>
              <a:buNone/>
            </a:pPr>
            <a:r>
              <a:rPr lang="en-US" altLang="zh-CN"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rPr>
              <a:t>1.</a:t>
            </a:r>
            <a:r>
              <a:rPr lang="zh-CN" altLang="en-US"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rPr>
              <a:t> </a:t>
            </a:r>
            <a:r>
              <a:rPr lang="en-US" altLang="zh-CN"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rPr>
              <a:t>Introduction</a:t>
            </a:r>
          </a:p>
          <a:p>
            <a:pPr marL="0" indent="0">
              <a:spcBef>
                <a:spcPts val="0"/>
              </a:spcBef>
              <a:buNone/>
            </a:pPr>
            <a:endParaRPr lang="zh-CN" altLang="en-US"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a:p>
            <a:pPr marL="0" indent="0">
              <a:spcBef>
                <a:spcPts val="0"/>
              </a:spcBef>
              <a:buNone/>
            </a:pPr>
            <a:r>
              <a:rPr lang="en-US" altLang="zh-CN"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rPr>
              <a:t>2.</a:t>
            </a:r>
            <a:r>
              <a:rPr lang="zh-CN" altLang="en-US"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rPr>
              <a:t> </a:t>
            </a:r>
            <a:r>
              <a:rPr lang="en-US" altLang="zh-CN"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rPr>
              <a:t>Optimized</a:t>
            </a:r>
            <a:r>
              <a:rPr lang="zh-CN" altLang="en-US"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rPr>
              <a:t> </a:t>
            </a:r>
            <a:r>
              <a:rPr lang="en-US" altLang="zh-CN"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rPr>
              <a:t>microphysical retrieval</a:t>
            </a:r>
          </a:p>
          <a:p>
            <a:pPr marL="0" indent="0">
              <a:spcBef>
                <a:spcPts val="0"/>
              </a:spcBef>
              <a:buNone/>
            </a:pPr>
            <a:endParaRPr lang="en-US" altLang="zh-CN"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a:p>
            <a:pPr marL="0" indent="0">
              <a:spcBef>
                <a:spcPts val="0"/>
              </a:spcBef>
              <a:buNone/>
            </a:pPr>
            <a:r>
              <a:rPr lang="en-US" altLang="zh-CN" sz="2800" b="1" dirty="0">
                <a:solidFill>
                  <a:srgbClr val="FF0000"/>
                </a:solidFill>
                <a:latin typeface="Times New Roman" panose="02020603050405020304" pitchFamily="18" charset="0"/>
                <a:ea typeface="微软雅黑" panose="020B0503020204020204" pitchFamily="34" charset="-122"/>
                <a:cs typeface="+mn-ea"/>
                <a:sym typeface="Times New Roman" panose="02020603050405020304" pitchFamily="18" charset="0"/>
              </a:rPr>
              <a:t>3.</a:t>
            </a:r>
            <a:r>
              <a:rPr lang="zh-CN" altLang="en-US" sz="2800" b="1" dirty="0">
                <a:solidFill>
                  <a:srgbClr val="FF0000"/>
                </a:solidFill>
                <a:latin typeface="Times New Roman" panose="02020603050405020304" pitchFamily="18" charset="0"/>
                <a:ea typeface="微软雅黑" panose="020B0503020204020204" pitchFamily="34" charset="-122"/>
                <a:cs typeface="+mn-ea"/>
                <a:sym typeface="Times New Roman" panose="02020603050405020304" pitchFamily="18" charset="0"/>
              </a:rPr>
              <a:t> </a:t>
            </a:r>
            <a:r>
              <a:rPr lang="en-US" altLang="en-US" sz="2800" b="1" dirty="0">
                <a:solidFill>
                  <a:srgbClr val="FF0000"/>
                </a:solidFill>
                <a:latin typeface="Times New Roman" panose="02020603050405020304" pitchFamily="18" charset="0"/>
                <a:ea typeface="微软雅黑" panose="020B0503020204020204" pitchFamily="34" charset="-122"/>
                <a:cs typeface="+mn-ea"/>
              </a:rPr>
              <a:t>Microphysics of Stratiform Precipitation </a:t>
            </a:r>
          </a:p>
          <a:p>
            <a:pPr marL="0" indent="0">
              <a:spcBef>
                <a:spcPts val="0"/>
              </a:spcBef>
              <a:buNone/>
            </a:pPr>
            <a:endParaRPr lang="en-US" altLang="zh-CN"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a:p>
            <a:pPr marL="0" indent="0">
              <a:spcBef>
                <a:spcPts val="0"/>
              </a:spcBef>
              <a:buNone/>
            </a:pPr>
            <a:r>
              <a:rPr lang="en-US" altLang="zh-CN"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rPr>
              <a:t>4.</a:t>
            </a:r>
            <a:r>
              <a:rPr lang="zh-CN" altLang="en-US"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rPr>
              <a:t> </a:t>
            </a:r>
            <a:r>
              <a:rPr lang="en-US" altLang="zh-CN"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rPr>
              <a:t>Conclusion</a:t>
            </a:r>
            <a:r>
              <a:rPr lang="zh-CN" altLang="en-US"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rPr>
              <a:t> </a:t>
            </a:r>
            <a:r>
              <a:rPr lang="en-US" altLang="zh-CN"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rPr>
              <a:t>and</a:t>
            </a:r>
            <a:r>
              <a:rPr lang="zh-CN" altLang="en-US"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rPr>
              <a:t> </a:t>
            </a:r>
            <a:r>
              <a:rPr lang="en-US" altLang="zh-CN"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rPr>
              <a:t>discussion</a:t>
            </a:r>
          </a:p>
        </p:txBody>
      </p:sp>
    </p:spTree>
    <p:extLst>
      <p:ext uri="{BB962C8B-B14F-4D97-AF65-F5344CB8AC3E}">
        <p14:creationId xmlns:p14="http://schemas.microsoft.com/office/powerpoint/2010/main" val="1748687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D5CB3-FD4F-4530-8A03-7C4227260E2B}"/>
              </a:ext>
            </a:extLst>
          </p:cNvPr>
          <p:cNvSpPr>
            <a:spLocks noGrp="1"/>
          </p:cNvSpPr>
          <p:nvPr>
            <p:ph type="title"/>
          </p:nvPr>
        </p:nvSpPr>
        <p:spPr/>
        <p:txBody>
          <a:bodyPr>
            <a:normAutofit/>
          </a:bodyPr>
          <a:lstStyle/>
          <a:p>
            <a:r>
              <a:rPr lang="en-US" altLang="zh-CN" sz="3200" dirty="0">
                <a:latin typeface="Times New Roman" panose="02020603050405020304" pitchFamily="18" charset="0"/>
                <a:ea typeface="微软雅黑" panose="020B0503020204020204" pitchFamily="34" charset="-122"/>
                <a:sym typeface="Times New Roman" panose="02020603050405020304" pitchFamily="18" charset="0"/>
              </a:rPr>
              <a:t>Radar</a:t>
            </a:r>
            <a:r>
              <a:rPr lang="zh-CN" altLang="en-US" sz="3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3200" dirty="0">
                <a:latin typeface="Times New Roman" panose="02020603050405020304" pitchFamily="18" charset="0"/>
                <a:ea typeface="微软雅黑" panose="020B0503020204020204" pitchFamily="34" charset="-122"/>
                <a:sym typeface="Times New Roman" panose="02020603050405020304" pitchFamily="18" charset="0"/>
              </a:rPr>
              <a:t>observations</a:t>
            </a:r>
            <a:r>
              <a:rPr lang="zh-CN" altLang="en-US" sz="3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3200" dirty="0">
                <a:latin typeface="Times New Roman" panose="02020603050405020304" pitchFamily="18" charset="0"/>
                <a:ea typeface="微软雅黑" panose="020B0503020204020204" pitchFamily="34" charset="-122"/>
                <a:sym typeface="Times New Roman" panose="02020603050405020304" pitchFamily="18" charset="0"/>
              </a:rPr>
              <a:t>and</a:t>
            </a:r>
            <a:r>
              <a:rPr lang="zh-CN" altLang="en-US" sz="3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3200" dirty="0">
                <a:latin typeface="Times New Roman" panose="02020603050405020304" pitchFamily="18" charset="0"/>
                <a:ea typeface="微软雅黑" panose="020B0503020204020204" pitchFamily="34" charset="-122"/>
                <a:sym typeface="Times New Roman" panose="02020603050405020304" pitchFamily="18" charset="0"/>
              </a:rPr>
              <a:t>flight</a:t>
            </a:r>
            <a:r>
              <a:rPr lang="zh-CN" altLang="en-US" sz="3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3200" dirty="0">
                <a:latin typeface="Times New Roman" panose="02020603050405020304" pitchFamily="18" charset="0"/>
                <a:ea typeface="微软雅黑" panose="020B0503020204020204" pitchFamily="34" charset="-122"/>
                <a:sym typeface="Times New Roman" panose="02020603050405020304" pitchFamily="18" charset="0"/>
              </a:rPr>
              <a:t>paths</a:t>
            </a:r>
            <a:endParaRPr lang="en-US" sz="3200"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7" name="TextBox 6">
            <a:extLst>
              <a:ext uri="{FF2B5EF4-FFF2-40B4-BE49-F238E27FC236}">
                <a16:creationId xmlns:a16="http://schemas.microsoft.com/office/drawing/2014/main" id="{EC3B0C38-1813-BC5D-F0B5-79BB1D6EF4AE}"/>
              </a:ext>
            </a:extLst>
          </p:cNvPr>
          <p:cNvSpPr txBox="1"/>
          <p:nvPr/>
        </p:nvSpPr>
        <p:spPr>
          <a:xfrm>
            <a:off x="2432482" y="5975061"/>
            <a:ext cx="1430841" cy="369332"/>
          </a:xfrm>
          <a:prstGeom prst="rect">
            <a:avLst/>
          </a:prstGeom>
          <a:noFill/>
        </p:spPr>
        <p:txBody>
          <a:bodyPr wrap="none" rtlCol="0">
            <a:spAutoFit/>
          </a:bodyPr>
          <a:lstStyle/>
          <a:p>
            <a:pPr algn="l"/>
            <a:r>
              <a:rPr lang="en-US" altLang="zh-CN"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D</a:t>
            </a:r>
            <a:r>
              <a:rPr lang="en-CN" altLang="zh-CN"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ata</a:t>
            </a:r>
            <a:r>
              <a:rPr lang="zh-CN" altLang="en-US"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source:</a:t>
            </a:r>
            <a:endParaRPr lang="en-CN"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15864ADA-1196-E742-A202-5521D1A1435F}"/>
              </a:ext>
            </a:extLst>
          </p:cNvPr>
          <p:cNvSpPr txBox="1"/>
          <p:nvPr/>
        </p:nvSpPr>
        <p:spPr>
          <a:xfrm>
            <a:off x="3806620" y="5908291"/>
            <a:ext cx="6251781" cy="873509"/>
          </a:xfrm>
          <a:prstGeom prst="rect">
            <a:avLst/>
          </a:prstGeom>
          <a:noFill/>
        </p:spPr>
        <p:txBody>
          <a:bodyPr wrap="square">
            <a:spAutoFit/>
          </a:bodyPr>
          <a:lstStyle/>
          <a:p>
            <a:pPr>
              <a:lnSpc>
                <a:spcPct val="150000"/>
              </a:lnSpc>
            </a:pPr>
            <a:r>
              <a:rPr lang="en-CN" dirty="0">
                <a:latin typeface="Times New Roman" panose="02020603050405020304" pitchFamily="18" charset="0"/>
                <a:cs typeface="Times New Roman" panose="02020603050405020304" pitchFamily="18" charset="0"/>
              </a:rPr>
              <a:t>X-band polarimetric radar</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data</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for</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general</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structure</a:t>
            </a:r>
            <a:r>
              <a:rPr lang="zh-CN" altLang="en-US" dirty="0">
                <a:latin typeface="Times New Roman" panose="02020603050405020304" pitchFamily="18" charset="0"/>
                <a:cs typeface="Times New Roman" panose="02020603050405020304" pitchFamily="18" charset="0"/>
              </a:rPr>
              <a:t> </a:t>
            </a:r>
            <a:endParaRPr lang="en-CN" dirty="0">
              <a:latin typeface="Times New Roman" panose="02020603050405020304" pitchFamily="18" charset="0"/>
              <a:cs typeface="Times New Roman" panose="02020603050405020304" pitchFamily="18" charset="0"/>
            </a:endParaRPr>
          </a:p>
          <a:p>
            <a:pPr>
              <a:lnSpc>
                <a:spcPct val="150000"/>
              </a:lnSpc>
            </a:pPr>
            <a:r>
              <a:rPr lang="en-US" altLang="zh-CN" dirty="0">
                <a:latin typeface="Times New Roman" panose="02020603050405020304" pitchFamily="18" charset="0"/>
                <a:cs typeface="Times New Roman" panose="02020603050405020304" pitchFamily="18" charset="0"/>
              </a:rPr>
              <a:t>Airborne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(King-Air</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Plane)</a:t>
            </a:r>
            <a:r>
              <a:rPr lang="zh-CN" altLang="en-US" dirty="0">
                <a:latin typeface="Times New Roman" panose="02020603050405020304" pitchFamily="18" charset="0"/>
                <a:cs typeface="Times New Roman" panose="02020603050405020304" pitchFamily="18" charset="0"/>
              </a:rPr>
              <a:t> </a:t>
            </a:r>
            <a:r>
              <a:rPr lang="en-CN" dirty="0">
                <a:latin typeface="Times New Roman" panose="02020603050405020304" pitchFamily="18" charset="0"/>
                <a:cs typeface="Times New Roman" panose="02020603050405020304" pitchFamily="18" charset="0"/>
              </a:rPr>
              <a:t>2DS</a:t>
            </a:r>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 </a:t>
            </a:r>
            <a:r>
              <a:rPr lang="en-CN" dirty="0">
                <a:latin typeface="Times New Roman" panose="02020603050405020304" pitchFamily="18" charset="0"/>
                <a:cs typeface="Times New Roman" panose="02020603050405020304" pitchFamily="18" charset="0"/>
              </a:rPr>
              <a:t>CPI</a:t>
            </a:r>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and</a:t>
            </a:r>
            <a:r>
              <a:rPr lang="zh-CN" altLang="en-US" dirty="0">
                <a:latin typeface="Times New Roman" panose="02020603050405020304" pitchFamily="18" charset="0"/>
                <a:cs typeface="Times New Roman" panose="02020603050405020304" pitchFamily="18" charset="0"/>
              </a:rPr>
              <a:t> </a:t>
            </a:r>
            <a:r>
              <a:rPr lang="en-CN" dirty="0">
                <a:latin typeface="Times New Roman" panose="02020603050405020304" pitchFamily="18" charset="0"/>
                <a:cs typeface="Times New Roman" panose="02020603050405020304" pitchFamily="18" charset="0"/>
              </a:rPr>
              <a:t>HVPS</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for</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particles</a:t>
            </a:r>
            <a:endParaRPr lang="en-CN" dirty="0">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49507869-346E-E8A1-D0C6-E7FAFBB3FBCB}"/>
              </a:ext>
            </a:extLst>
          </p:cNvPr>
          <p:cNvGrpSpPr/>
          <p:nvPr/>
        </p:nvGrpSpPr>
        <p:grpSpPr>
          <a:xfrm>
            <a:off x="1371600" y="1185774"/>
            <a:ext cx="9931123" cy="4789287"/>
            <a:chOff x="1727477" y="1348978"/>
            <a:chExt cx="8869092" cy="4277122"/>
          </a:xfrm>
        </p:grpSpPr>
        <p:pic>
          <p:nvPicPr>
            <p:cNvPr id="9" name="Picture 8">
              <a:extLst>
                <a:ext uri="{FF2B5EF4-FFF2-40B4-BE49-F238E27FC236}">
                  <a16:creationId xmlns:a16="http://schemas.microsoft.com/office/drawing/2014/main" id="{8A5A89CF-4D79-4B59-37C9-F42B24F96F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9169" y="1718310"/>
              <a:ext cx="4597400" cy="3907790"/>
            </a:xfrm>
            <a:prstGeom prst="rect">
              <a:avLst/>
            </a:prstGeom>
          </p:spPr>
        </p:pic>
        <p:pic>
          <p:nvPicPr>
            <p:cNvPr id="3" name="Picture 2">
              <a:extLst>
                <a:ext uri="{FF2B5EF4-FFF2-40B4-BE49-F238E27FC236}">
                  <a16:creationId xmlns:a16="http://schemas.microsoft.com/office/drawing/2014/main" id="{8C55F8E6-C59C-5303-C9BE-68DC13139D7A}"/>
                </a:ext>
              </a:extLst>
            </p:cNvPr>
            <p:cNvPicPr>
              <a:picLocks noChangeAspect="1"/>
            </p:cNvPicPr>
            <p:nvPr/>
          </p:nvPicPr>
          <p:blipFill>
            <a:blip r:embed="rId4"/>
            <a:stretch>
              <a:fillRect/>
            </a:stretch>
          </p:blipFill>
          <p:spPr>
            <a:xfrm>
              <a:off x="1727477" y="1879600"/>
              <a:ext cx="4271693" cy="3530600"/>
            </a:xfrm>
            <a:prstGeom prst="rect">
              <a:avLst/>
            </a:prstGeom>
          </p:spPr>
        </p:pic>
        <p:sp>
          <p:nvSpPr>
            <p:cNvPr id="5" name="TextBox 4">
              <a:extLst>
                <a:ext uri="{FF2B5EF4-FFF2-40B4-BE49-F238E27FC236}">
                  <a16:creationId xmlns:a16="http://schemas.microsoft.com/office/drawing/2014/main" id="{0C723D17-3FE3-615E-1400-15E2D25CD39A}"/>
                </a:ext>
              </a:extLst>
            </p:cNvPr>
            <p:cNvSpPr txBox="1"/>
            <p:nvPr/>
          </p:nvSpPr>
          <p:spPr>
            <a:xfrm>
              <a:off x="1999682" y="1357361"/>
              <a:ext cx="3562608" cy="522239"/>
            </a:xfrm>
            <a:prstGeom prst="rect">
              <a:avLst/>
            </a:prstGeom>
            <a:noFill/>
          </p:spPr>
          <p:txBody>
            <a:bodyPr wrap="square" rtlCol="0">
              <a:spAutoFit/>
            </a:bodyPr>
            <a:lstStyle/>
            <a:p>
              <a:pPr algn="ctr"/>
              <a:r>
                <a:rPr lang="en-US" altLang="zh-CN" sz="1600" dirty="0">
                  <a:latin typeface="Times New Roman" panose="02020603050405020304" pitchFamily="18" charset="0"/>
                  <a:ea typeface="Microsoft YaHei" panose="020B0503020204020204" pitchFamily="34" charset="-122"/>
                  <a:cs typeface="Times New Roman" panose="02020603050405020304" pitchFamily="18" charset="0"/>
                </a:rPr>
                <a:t>2018</a:t>
              </a:r>
              <a:r>
                <a:rPr lang="zh-CN" altLang="en-US" sz="16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600" dirty="0">
                  <a:latin typeface="Times New Roman" panose="02020603050405020304" pitchFamily="18" charset="0"/>
                  <a:ea typeface="Microsoft YaHei" panose="020B0503020204020204" pitchFamily="34" charset="-122"/>
                  <a:cs typeface="Times New Roman" panose="02020603050405020304" pitchFamily="18" charset="0"/>
                </a:rPr>
                <a:t>May</a:t>
              </a:r>
              <a:r>
                <a:rPr lang="zh-CN" altLang="en-US" sz="16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600" dirty="0">
                  <a:latin typeface="Times New Roman" panose="02020603050405020304" pitchFamily="18" charset="0"/>
                  <a:ea typeface="Microsoft YaHei" panose="020B0503020204020204" pitchFamily="34" charset="-122"/>
                  <a:cs typeface="Times New Roman" panose="02020603050405020304" pitchFamily="18" charset="0"/>
                </a:rPr>
                <a:t>21</a:t>
              </a:r>
              <a:r>
                <a:rPr lang="zh-CN" altLang="en-US" sz="16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600" dirty="0">
                  <a:latin typeface="Times New Roman" panose="02020603050405020304" pitchFamily="18" charset="0"/>
                  <a:ea typeface="Microsoft YaHei" panose="020B0503020204020204" pitchFamily="34" charset="-122"/>
                  <a:cs typeface="Times New Roman" panose="02020603050405020304" pitchFamily="18" charset="0"/>
                </a:rPr>
                <a:t>North</a:t>
              </a:r>
              <a:r>
                <a:rPr lang="zh-CN" altLang="en-US" sz="16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600" dirty="0">
                  <a:latin typeface="Times New Roman" panose="02020603050405020304" pitchFamily="18" charset="0"/>
                  <a:ea typeface="Microsoft YaHei" panose="020B0503020204020204" pitchFamily="34" charset="-122"/>
                  <a:cs typeface="Times New Roman" panose="02020603050405020304" pitchFamily="18" charset="0"/>
                </a:rPr>
                <a:t>China</a:t>
              </a:r>
              <a:r>
                <a:rPr lang="zh-CN" altLang="en-US" sz="16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600" dirty="0">
                  <a:latin typeface="Times New Roman" panose="02020603050405020304" pitchFamily="18" charset="0"/>
                  <a:ea typeface="Microsoft YaHei" panose="020B0503020204020204" pitchFamily="34" charset="-122"/>
                  <a:cs typeface="Times New Roman" panose="02020603050405020304" pitchFamily="18" charset="0"/>
                </a:rPr>
                <a:t>S-band</a:t>
              </a:r>
              <a:r>
                <a:rPr lang="zh-CN" altLang="en-US" sz="16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600" dirty="0">
                  <a:latin typeface="Times New Roman" panose="02020603050405020304" pitchFamily="18" charset="0"/>
                  <a:ea typeface="Microsoft YaHei" panose="020B0503020204020204" pitchFamily="34" charset="-122"/>
                  <a:cs typeface="Times New Roman" panose="02020603050405020304" pitchFamily="18" charset="0"/>
                </a:rPr>
                <a:t>radar</a:t>
              </a:r>
            </a:p>
            <a:p>
              <a:pPr algn="ctr"/>
              <a:r>
                <a:rPr lang="en-US" altLang="zh-CN" sz="1600" dirty="0">
                  <a:latin typeface="Times New Roman" panose="02020603050405020304" pitchFamily="18" charset="0"/>
                  <a:ea typeface="Microsoft YaHei" panose="020B0503020204020204" pitchFamily="34" charset="-122"/>
                  <a:cs typeface="Times New Roman" panose="02020603050405020304" pitchFamily="18" charset="0"/>
                </a:rPr>
                <a:t>(flight</a:t>
              </a:r>
              <a:r>
                <a:rPr lang="zh-CN" altLang="en-US" sz="16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600" dirty="0">
                  <a:latin typeface="Times New Roman" panose="02020603050405020304" pitchFamily="18" charset="0"/>
                  <a:ea typeface="Microsoft YaHei" panose="020B0503020204020204" pitchFamily="34" charset="-122"/>
                  <a:cs typeface="Times New Roman" panose="02020603050405020304" pitchFamily="18" charset="0"/>
                </a:rPr>
                <a:t>path</a:t>
              </a:r>
              <a:r>
                <a:rPr lang="zh-CN" altLang="en-US" sz="16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600" dirty="0">
                  <a:latin typeface="Times New Roman" panose="02020603050405020304" pitchFamily="18" charset="0"/>
                  <a:ea typeface="Microsoft YaHei" panose="020B0503020204020204" pitchFamily="34" charset="-122"/>
                  <a:cs typeface="Times New Roman" panose="02020603050405020304" pitchFamily="18" charset="0"/>
                </a:rPr>
                <a:t>overlaid)</a:t>
              </a:r>
              <a:endParaRPr lang="en-CN" sz="1600"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6" name="TextBox 5">
              <a:extLst>
                <a:ext uri="{FF2B5EF4-FFF2-40B4-BE49-F238E27FC236}">
                  <a16:creationId xmlns:a16="http://schemas.microsoft.com/office/drawing/2014/main" id="{3D67C4E8-8A06-18F6-EBC6-34D440EB4F4F}"/>
                </a:ext>
              </a:extLst>
            </p:cNvPr>
            <p:cNvSpPr txBox="1"/>
            <p:nvPr/>
          </p:nvSpPr>
          <p:spPr>
            <a:xfrm>
              <a:off x="6710369" y="1348978"/>
              <a:ext cx="3025572" cy="338554"/>
            </a:xfrm>
            <a:prstGeom prst="rect">
              <a:avLst/>
            </a:prstGeom>
            <a:noFill/>
          </p:spPr>
          <p:txBody>
            <a:bodyPr wrap="none" rtlCol="0">
              <a:spAutoFit/>
            </a:bodyPr>
            <a:lstStyle/>
            <a:p>
              <a:pPr algn="ctr"/>
              <a:r>
                <a:rPr lang="en-US" altLang="zh-CN" sz="1600" dirty="0">
                  <a:latin typeface="Times New Roman" panose="02020603050405020304" pitchFamily="18" charset="0"/>
                  <a:ea typeface="Microsoft YaHei" panose="020B0503020204020204" pitchFamily="34" charset="-122"/>
                  <a:cs typeface="Times New Roman" panose="02020603050405020304" pitchFamily="18" charset="0"/>
                </a:rPr>
                <a:t>Location</a:t>
              </a:r>
              <a:r>
                <a:rPr lang="zh-CN" altLang="en-US" sz="16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600" dirty="0">
                  <a:latin typeface="Times New Roman" panose="02020603050405020304" pitchFamily="18" charset="0"/>
                  <a:ea typeface="Microsoft YaHei" panose="020B0503020204020204" pitchFamily="34" charset="-122"/>
                  <a:cs typeface="Times New Roman" panose="02020603050405020304" pitchFamily="18" charset="0"/>
                </a:rPr>
                <a:t>of</a:t>
              </a:r>
              <a:r>
                <a:rPr lang="zh-CN" altLang="en-US" sz="16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600" dirty="0">
                  <a:latin typeface="Times New Roman" panose="02020603050405020304" pitchFamily="18" charset="0"/>
                  <a:ea typeface="Microsoft YaHei" panose="020B0503020204020204" pitchFamily="34" charset="-122"/>
                  <a:cs typeface="Times New Roman" panose="02020603050405020304" pitchFamily="18" charset="0"/>
                </a:rPr>
                <a:t>XPOL</a:t>
              </a:r>
              <a:r>
                <a:rPr lang="zh-CN" altLang="en-US" sz="16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600" dirty="0">
                  <a:latin typeface="Times New Roman" panose="02020603050405020304" pitchFamily="18" charset="0"/>
                  <a:ea typeface="Microsoft YaHei" panose="020B0503020204020204" pitchFamily="34" charset="-122"/>
                  <a:cs typeface="Times New Roman" panose="02020603050405020304" pitchFamily="18" charset="0"/>
                </a:rPr>
                <a:t>and</a:t>
              </a:r>
              <a:r>
                <a:rPr lang="zh-CN" altLang="en-US" sz="16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600" dirty="0">
                  <a:latin typeface="Times New Roman" panose="02020603050405020304" pitchFamily="18" charset="0"/>
                  <a:ea typeface="Microsoft YaHei" panose="020B0503020204020204" pitchFamily="34" charset="-122"/>
                  <a:cs typeface="Times New Roman" panose="02020603050405020304" pitchFamily="18" charset="0"/>
                </a:rPr>
                <a:t>flight</a:t>
              </a:r>
              <a:r>
                <a:rPr lang="zh-CN" altLang="en-US" sz="16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600" dirty="0">
                  <a:latin typeface="Times New Roman" panose="02020603050405020304" pitchFamily="18" charset="0"/>
                  <a:ea typeface="Microsoft YaHei" panose="020B0503020204020204" pitchFamily="34" charset="-122"/>
                  <a:cs typeface="Times New Roman" panose="02020603050405020304" pitchFamily="18" charset="0"/>
                </a:rPr>
                <a:t>track</a:t>
              </a:r>
              <a:endParaRPr lang="en-CN" sz="1600"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4" name="Oval 3">
              <a:extLst>
                <a:ext uri="{FF2B5EF4-FFF2-40B4-BE49-F238E27FC236}">
                  <a16:creationId xmlns:a16="http://schemas.microsoft.com/office/drawing/2014/main" id="{DDE3A0E0-9AA5-BA4F-829B-06440B574932}"/>
                </a:ext>
              </a:extLst>
            </p:cNvPr>
            <p:cNvSpPr/>
            <p:nvPr/>
          </p:nvSpPr>
          <p:spPr>
            <a:xfrm>
              <a:off x="7543800" y="3810000"/>
              <a:ext cx="9144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grpSp>
    </p:spTree>
    <p:extLst>
      <p:ext uri="{BB962C8B-B14F-4D97-AF65-F5344CB8AC3E}">
        <p14:creationId xmlns:p14="http://schemas.microsoft.com/office/powerpoint/2010/main" val="3794614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D5CB3-FD4F-4530-8A03-7C4227260E2B}"/>
              </a:ext>
            </a:extLst>
          </p:cNvPr>
          <p:cNvSpPr>
            <a:spLocks noGrp="1"/>
          </p:cNvSpPr>
          <p:nvPr>
            <p:ph type="title"/>
          </p:nvPr>
        </p:nvSpPr>
        <p:spPr/>
        <p:txBody>
          <a:bodyPr>
            <a:normAutofit/>
          </a:bodyPr>
          <a:lstStyle/>
          <a:p>
            <a:r>
              <a:rPr lang="en-US" altLang="zh-CN" sz="3200" dirty="0">
                <a:latin typeface="Times New Roman" panose="02020603050405020304" pitchFamily="18" charset="0"/>
                <a:ea typeface="Microsoft YaHei" panose="020B0503020204020204" pitchFamily="34" charset="-122"/>
                <a:cs typeface="Times New Roman" panose="02020603050405020304" pitchFamily="18" charset="0"/>
              </a:rPr>
              <a:t>Stratiform</a:t>
            </a:r>
            <a:r>
              <a:rPr lang="zh-CN" altLang="en-US" sz="3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3200" dirty="0">
                <a:latin typeface="Times New Roman" panose="02020603050405020304" pitchFamily="18" charset="0"/>
                <a:ea typeface="Microsoft YaHei" panose="020B0503020204020204" pitchFamily="34" charset="-122"/>
                <a:cs typeface="Times New Roman" panose="02020603050405020304" pitchFamily="18" charset="0"/>
              </a:rPr>
              <a:t>structure</a:t>
            </a:r>
            <a:r>
              <a:rPr lang="zh-CN" altLang="en-US" sz="3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3200" dirty="0">
                <a:latin typeface="Times New Roman" panose="02020603050405020304" pitchFamily="18" charset="0"/>
                <a:ea typeface="Microsoft YaHei" panose="020B0503020204020204" pitchFamily="34" charset="-122"/>
                <a:cs typeface="Times New Roman" panose="02020603050405020304" pitchFamily="18" charset="0"/>
              </a:rPr>
              <a:t>from</a:t>
            </a:r>
            <a:r>
              <a:rPr lang="zh-CN" altLang="en-US" sz="3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3200" dirty="0">
                <a:latin typeface="Times New Roman" panose="02020603050405020304" pitchFamily="18" charset="0"/>
                <a:ea typeface="Microsoft YaHei" panose="020B0503020204020204" pitchFamily="34" charset="-122"/>
                <a:cs typeface="Times New Roman" panose="02020603050405020304" pitchFamily="18" charset="0"/>
              </a:rPr>
              <a:t>radar</a:t>
            </a:r>
            <a:r>
              <a:rPr lang="zh-CN" altLang="en-US" sz="3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3200" dirty="0">
                <a:latin typeface="Times New Roman" panose="02020603050405020304" pitchFamily="18" charset="0"/>
                <a:ea typeface="Microsoft YaHei" panose="020B0503020204020204" pitchFamily="34" charset="-122"/>
                <a:cs typeface="Times New Roman" panose="02020603050405020304" pitchFamily="18" charset="0"/>
              </a:rPr>
              <a:t>observations</a:t>
            </a:r>
            <a:r>
              <a:rPr lang="zh-CN" altLang="en-US" sz="3200" dirty="0">
                <a:latin typeface="Times New Roman" panose="02020603050405020304" pitchFamily="18" charset="0"/>
                <a:ea typeface="Microsoft YaHei" panose="020B0503020204020204" pitchFamily="34" charset="-122"/>
                <a:cs typeface="Times New Roman" panose="02020603050405020304" pitchFamily="18" charset="0"/>
              </a:rPr>
              <a:t> </a:t>
            </a:r>
            <a:endParaRPr lang="en-US" sz="3200" dirty="0">
              <a:latin typeface="Times New Roman" panose="02020603050405020304" pitchFamily="18" charset="0"/>
              <a:ea typeface="微软雅黑" panose="020B0503020204020204" pitchFamily="34" charset="-122"/>
              <a:sym typeface="Times New Roman" panose="02020603050405020304" pitchFamily="18" charset="0"/>
            </a:endParaRPr>
          </a:p>
        </p:txBody>
      </p:sp>
      <p:grpSp>
        <p:nvGrpSpPr>
          <p:cNvPr id="3" name="Group 2">
            <a:extLst>
              <a:ext uri="{FF2B5EF4-FFF2-40B4-BE49-F238E27FC236}">
                <a16:creationId xmlns:a16="http://schemas.microsoft.com/office/drawing/2014/main" id="{E8FE7CDF-D2D4-D78F-3E99-D4B4EF2E4C84}"/>
              </a:ext>
            </a:extLst>
          </p:cNvPr>
          <p:cNvGrpSpPr/>
          <p:nvPr/>
        </p:nvGrpSpPr>
        <p:grpSpPr>
          <a:xfrm>
            <a:off x="1447800" y="990600"/>
            <a:ext cx="10210800" cy="5513549"/>
            <a:chOff x="1066800" y="963321"/>
            <a:chExt cx="9089800" cy="4908240"/>
          </a:xfrm>
        </p:grpSpPr>
        <p:pic>
          <p:nvPicPr>
            <p:cNvPr id="4" name="Picture 3">
              <a:extLst>
                <a:ext uri="{FF2B5EF4-FFF2-40B4-BE49-F238E27FC236}">
                  <a16:creationId xmlns:a16="http://schemas.microsoft.com/office/drawing/2014/main" id="{EB0AF019-E590-DA8B-92FE-7D175D0A26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1447800"/>
              <a:ext cx="7200900" cy="4423761"/>
            </a:xfrm>
            <a:prstGeom prst="rect">
              <a:avLst/>
            </a:prstGeom>
          </p:spPr>
        </p:pic>
        <p:sp>
          <p:nvSpPr>
            <p:cNvPr id="5" name="TextBox 4">
              <a:extLst>
                <a:ext uri="{FF2B5EF4-FFF2-40B4-BE49-F238E27FC236}">
                  <a16:creationId xmlns:a16="http://schemas.microsoft.com/office/drawing/2014/main" id="{5A6EF427-BBCC-396E-BC5B-37FAFCFC2547}"/>
                </a:ext>
              </a:extLst>
            </p:cNvPr>
            <p:cNvSpPr txBox="1"/>
            <p:nvPr/>
          </p:nvSpPr>
          <p:spPr>
            <a:xfrm>
              <a:off x="1985369" y="963321"/>
              <a:ext cx="5401863" cy="369332"/>
            </a:xfrm>
            <a:prstGeom prst="rect">
              <a:avLst/>
            </a:prstGeom>
            <a:noFill/>
          </p:spPr>
          <p:txBody>
            <a:bodyPr wrap="none" rtlCol="0">
              <a:spAutoFit/>
            </a:bodyPr>
            <a:lstStyle/>
            <a:p>
              <a:pPr algn="l"/>
              <a:r>
                <a:rPr lang="en-US" dirty="0">
                  <a:latin typeface="Times New Roman" panose="02020603050405020304" pitchFamily="18" charset="0"/>
                  <a:ea typeface="Microsoft YaHei" panose="020B0503020204020204" pitchFamily="34" charset="-122"/>
                  <a:cs typeface="Times New Roman" panose="02020603050405020304" pitchFamily="18" charset="0"/>
                </a:rPr>
                <a:t>1313 UTC</a:t>
              </a:r>
              <a:r>
                <a:rPr lang="zh-CN" altLang="en-US"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RHI</a:t>
              </a:r>
              <a:r>
                <a:rPr lang="zh-CN" altLang="en-US"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observations</a:t>
              </a:r>
              <a:r>
                <a:rPr lang="zh-CN" altLang="en-US"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from</a:t>
              </a:r>
              <a:r>
                <a:rPr lang="zh-CN" altLang="en-US"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Shijiazhuang</a:t>
              </a:r>
              <a:r>
                <a:rPr lang="zh-CN" altLang="en-US"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X-POL</a:t>
              </a:r>
              <a:r>
                <a:rPr lang="zh-CN" altLang="en-US" dirty="0">
                  <a:latin typeface="Times New Roman" panose="02020603050405020304" pitchFamily="18" charset="0"/>
                  <a:ea typeface="Microsoft YaHei" panose="020B0503020204020204" pitchFamily="34" charset="-122"/>
                  <a:cs typeface="Times New Roman" panose="02020603050405020304" pitchFamily="18" charset="0"/>
                </a:rPr>
                <a:t> </a:t>
              </a:r>
              <a:endParaRPr lang="en-CN"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6" name="Rectangle 5">
              <a:extLst>
                <a:ext uri="{FF2B5EF4-FFF2-40B4-BE49-F238E27FC236}">
                  <a16:creationId xmlns:a16="http://schemas.microsoft.com/office/drawing/2014/main" id="{0D33B6BE-A6BF-2F3E-D5F7-211E179223BA}"/>
                </a:ext>
              </a:extLst>
            </p:cNvPr>
            <p:cNvSpPr/>
            <p:nvPr/>
          </p:nvSpPr>
          <p:spPr>
            <a:xfrm>
              <a:off x="1600200" y="2514599"/>
              <a:ext cx="6172200" cy="152400"/>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7" name="TextBox 6">
              <a:extLst>
                <a:ext uri="{FF2B5EF4-FFF2-40B4-BE49-F238E27FC236}">
                  <a16:creationId xmlns:a16="http://schemas.microsoft.com/office/drawing/2014/main" id="{53553B66-3B5A-AF8F-587F-41C13D13CBC3}"/>
                </a:ext>
              </a:extLst>
            </p:cNvPr>
            <p:cNvSpPr txBox="1"/>
            <p:nvPr/>
          </p:nvSpPr>
          <p:spPr>
            <a:xfrm>
              <a:off x="8131687" y="2406133"/>
              <a:ext cx="2024913" cy="369332"/>
            </a:xfrm>
            <a:prstGeom prst="rect">
              <a:avLst/>
            </a:prstGeom>
            <a:noFill/>
          </p:spPr>
          <p:txBody>
            <a:bodyPr wrap="none" rtlCol="0">
              <a:spAutoFit/>
            </a:bodyPr>
            <a:lstStyle/>
            <a:p>
              <a:pPr algn="l"/>
              <a:r>
                <a:rPr lang="en-US" altLang="zh-CN"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m</a:t>
              </a:r>
              <a:r>
                <a:rPr lang="en-CN" altLang="zh-CN"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elting</a:t>
              </a:r>
              <a:r>
                <a:rPr lang="zh-CN" altLang="en-US"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layer</a:t>
              </a:r>
              <a:r>
                <a:rPr lang="zh-CN" altLang="en-US"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(ML)</a:t>
              </a:r>
              <a:r>
                <a:rPr lang="zh-CN" altLang="en-US"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endParaRPr lang="en-CN"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8" name="TextBox 7">
              <a:extLst>
                <a:ext uri="{FF2B5EF4-FFF2-40B4-BE49-F238E27FC236}">
                  <a16:creationId xmlns:a16="http://schemas.microsoft.com/office/drawing/2014/main" id="{D7F91E79-7875-768C-5072-929CFAEDAAF3}"/>
                </a:ext>
              </a:extLst>
            </p:cNvPr>
            <p:cNvSpPr txBox="1"/>
            <p:nvPr/>
          </p:nvSpPr>
          <p:spPr>
            <a:xfrm>
              <a:off x="8131686" y="2886246"/>
              <a:ext cx="1293944" cy="369332"/>
            </a:xfrm>
            <a:prstGeom prst="rect">
              <a:avLst/>
            </a:prstGeom>
            <a:noFill/>
          </p:spPr>
          <p:txBody>
            <a:bodyPr wrap="none" rtlCol="0">
              <a:spAutoFit/>
            </a:bodyPr>
            <a:lstStyle/>
            <a:p>
              <a:pPr algn="l"/>
              <a:r>
                <a:rPr lang="en-CN" dirty="0">
                  <a:latin typeface="Times New Roman" panose="02020603050405020304" pitchFamily="18" charset="0"/>
                  <a:ea typeface="Microsoft YaHei" panose="020B0503020204020204" pitchFamily="34" charset="-122"/>
                  <a:cs typeface="Times New Roman" panose="02020603050405020304" pitchFamily="18" charset="0"/>
                </a:rPr>
                <a:t>rain</a:t>
              </a:r>
              <a:r>
                <a:rPr lang="zh-CN" altLang="en-US"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(liquid)</a:t>
              </a:r>
              <a:endParaRPr lang="en-CN"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9" name="TextBox 8">
              <a:extLst>
                <a:ext uri="{FF2B5EF4-FFF2-40B4-BE49-F238E27FC236}">
                  <a16:creationId xmlns:a16="http://schemas.microsoft.com/office/drawing/2014/main" id="{E98FD5FE-2B02-DA48-04A5-E2C1B32E5205}"/>
                </a:ext>
              </a:extLst>
            </p:cNvPr>
            <p:cNvSpPr txBox="1"/>
            <p:nvPr/>
          </p:nvSpPr>
          <p:spPr>
            <a:xfrm>
              <a:off x="8131687" y="2036801"/>
              <a:ext cx="671979" cy="369332"/>
            </a:xfrm>
            <a:prstGeom prst="rect">
              <a:avLst/>
            </a:prstGeom>
            <a:noFill/>
          </p:spPr>
          <p:txBody>
            <a:bodyPr wrap="none" rtlCol="0">
              <a:spAutoFit/>
            </a:bodyPr>
            <a:lstStyle/>
            <a:p>
              <a:pPr algn="l"/>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snow</a:t>
              </a:r>
              <a:endParaRPr lang="en-CN"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0" name="Rectangle 9">
              <a:extLst>
                <a:ext uri="{FF2B5EF4-FFF2-40B4-BE49-F238E27FC236}">
                  <a16:creationId xmlns:a16="http://schemas.microsoft.com/office/drawing/2014/main" id="{84A60F7B-C686-7983-C5A8-014710CCA1A3}"/>
                </a:ext>
              </a:extLst>
            </p:cNvPr>
            <p:cNvSpPr/>
            <p:nvPr/>
          </p:nvSpPr>
          <p:spPr>
            <a:xfrm>
              <a:off x="1581150" y="4613399"/>
              <a:ext cx="6172200" cy="152400"/>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1" name="TextBox 10">
              <a:extLst>
                <a:ext uri="{FF2B5EF4-FFF2-40B4-BE49-F238E27FC236}">
                  <a16:creationId xmlns:a16="http://schemas.microsoft.com/office/drawing/2014/main" id="{B68759E7-8EA9-4E4B-2BAA-AF2553D90196}"/>
                </a:ext>
              </a:extLst>
            </p:cNvPr>
            <p:cNvSpPr txBox="1"/>
            <p:nvPr/>
          </p:nvSpPr>
          <p:spPr>
            <a:xfrm>
              <a:off x="8131686" y="1653338"/>
              <a:ext cx="453970" cy="369332"/>
            </a:xfrm>
            <a:prstGeom prst="rect">
              <a:avLst/>
            </a:prstGeom>
            <a:noFill/>
          </p:spPr>
          <p:txBody>
            <a:bodyPr wrap="none" rtlCol="0">
              <a:spAutoFit/>
            </a:bodyPr>
            <a:lstStyle/>
            <a:p>
              <a:pPr algn="l"/>
              <a:r>
                <a:rPr lang="en-CN" dirty="0">
                  <a:latin typeface="Times New Roman" panose="02020603050405020304" pitchFamily="18" charset="0"/>
                  <a:ea typeface="Microsoft YaHei" panose="020B0503020204020204" pitchFamily="34" charset="-122"/>
                  <a:cs typeface="Times New Roman" panose="02020603050405020304" pitchFamily="18" charset="0"/>
                </a:rPr>
                <a:t>ice</a:t>
              </a:r>
            </a:p>
          </p:txBody>
        </p:sp>
      </p:grpSp>
    </p:spTree>
    <p:extLst>
      <p:ext uri="{BB962C8B-B14F-4D97-AF65-F5344CB8AC3E}">
        <p14:creationId xmlns:p14="http://schemas.microsoft.com/office/powerpoint/2010/main" val="1878026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339B0-8929-96C4-5581-D82BB840A5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09B5AF-300D-088E-4A30-C2F73E809CD2}"/>
              </a:ext>
            </a:extLst>
          </p:cNvPr>
          <p:cNvSpPr>
            <a:spLocks noGrp="1"/>
          </p:cNvSpPr>
          <p:nvPr>
            <p:ph type="title"/>
          </p:nvPr>
        </p:nvSpPr>
        <p:spPr/>
        <p:txBody>
          <a:bodyPr>
            <a:normAutofit/>
          </a:bodyPr>
          <a:lstStyle/>
          <a:p>
            <a:r>
              <a:rPr lang="en-US" altLang="zh-CN" sz="3200" dirty="0">
                <a:latin typeface="Times New Roman" panose="02020603050405020304" pitchFamily="18" charset="0"/>
                <a:ea typeface="Microsoft YaHei" panose="020B0503020204020204" pitchFamily="34" charset="-122"/>
                <a:cs typeface="Times New Roman" panose="02020603050405020304" pitchFamily="18" charset="0"/>
              </a:rPr>
              <a:t>Stratiform</a:t>
            </a:r>
            <a:r>
              <a:rPr lang="zh-CN" altLang="en-US" sz="3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3200" dirty="0">
                <a:latin typeface="Times New Roman" panose="02020603050405020304" pitchFamily="18" charset="0"/>
                <a:ea typeface="Microsoft YaHei" panose="020B0503020204020204" pitchFamily="34" charset="-122"/>
                <a:cs typeface="Times New Roman" panose="02020603050405020304" pitchFamily="18" charset="0"/>
              </a:rPr>
              <a:t>structure</a:t>
            </a:r>
            <a:r>
              <a:rPr lang="zh-CN" altLang="en-US" sz="3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3200" dirty="0">
                <a:latin typeface="Times New Roman" panose="02020603050405020304" pitchFamily="18" charset="0"/>
                <a:ea typeface="Microsoft YaHei" panose="020B0503020204020204" pitchFamily="34" charset="-122"/>
                <a:cs typeface="Times New Roman" panose="02020603050405020304" pitchFamily="18" charset="0"/>
              </a:rPr>
              <a:t>from</a:t>
            </a:r>
            <a:r>
              <a:rPr lang="zh-CN" altLang="en-US" sz="3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3200" dirty="0">
                <a:latin typeface="Times New Roman" panose="02020603050405020304" pitchFamily="18" charset="0"/>
                <a:ea typeface="Microsoft YaHei" panose="020B0503020204020204" pitchFamily="34" charset="-122"/>
                <a:cs typeface="Times New Roman" panose="02020603050405020304" pitchFamily="18" charset="0"/>
              </a:rPr>
              <a:t>radar</a:t>
            </a:r>
            <a:r>
              <a:rPr lang="zh-CN" altLang="en-US" sz="3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3200" dirty="0">
                <a:latin typeface="Times New Roman" panose="02020603050405020304" pitchFamily="18" charset="0"/>
                <a:ea typeface="Microsoft YaHei" panose="020B0503020204020204" pitchFamily="34" charset="-122"/>
                <a:cs typeface="Times New Roman" panose="02020603050405020304" pitchFamily="18" charset="0"/>
              </a:rPr>
              <a:t>observations</a:t>
            </a:r>
            <a:r>
              <a:rPr lang="zh-CN" altLang="en-US" sz="3200" dirty="0">
                <a:latin typeface="Times New Roman" panose="02020603050405020304" pitchFamily="18" charset="0"/>
                <a:ea typeface="Microsoft YaHei" panose="020B0503020204020204" pitchFamily="34" charset="-122"/>
                <a:cs typeface="Times New Roman" panose="02020603050405020304" pitchFamily="18" charset="0"/>
              </a:rPr>
              <a:t> </a:t>
            </a:r>
            <a:endParaRPr lang="en-US" sz="3200" dirty="0">
              <a:latin typeface="Times New Roman" panose="02020603050405020304" pitchFamily="18" charset="0"/>
              <a:ea typeface="微软雅黑" panose="020B0503020204020204" pitchFamily="34" charset="-122"/>
              <a:sym typeface="Times New Roman" panose="02020603050405020304" pitchFamily="18" charset="0"/>
            </a:endParaRPr>
          </a:p>
        </p:txBody>
      </p:sp>
      <p:grpSp>
        <p:nvGrpSpPr>
          <p:cNvPr id="3" name="Group 2">
            <a:extLst>
              <a:ext uri="{FF2B5EF4-FFF2-40B4-BE49-F238E27FC236}">
                <a16:creationId xmlns:a16="http://schemas.microsoft.com/office/drawing/2014/main" id="{7D79FAEF-54E9-EF97-5BE7-0A5A8EB62E00}"/>
              </a:ext>
            </a:extLst>
          </p:cNvPr>
          <p:cNvGrpSpPr/>
          <p:nvPr/>
        </p:nvGrpSpPr>
        <p:grpSpPr>
          <a:xfrm>
            <a:off x="1447800" y="990600"/>
            <a:ext cx="10210800" cy="5513549"/>
            <a:chOff x="1066800" y="963321"/>
            <a:chExt cx="9089800" cy="4908240"/>
          </a:xfrm>
        </p:grpSpPr>
        <p:pic>
          <p:nvPicPr>
            <p:cNvPr id="4" name="Picture 3">
              <a:extLst>
                <a:ext uri="{FF2B5EF4-FFF2-40B4-BE49-F238E27FC236}">
                  <a16:creationId xmlns:a16="http://schemas.microsoft.com/office/drawing/2014/main" id="{53CD7D8A-43EF-50A4-49C6-C686B2C045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1447800"/>
              <a:ext cx="7200900" cy="4423761"/>
            </a:xfrm>
            <a:prstGeom prst="rect">
              <a:avLst/>
            </a:prstGeom>
          </p:spPr>
        </p:pic>
        <p:sp>
          <p:nvSpPr>
            <p:cNvPr id="5" name="TextBox 4">
              <a:extLst>
                <a:ext uri="{FF2B5EF4-FFF2-40B4-BE49-F238E27FC236}">
                  <a16:creationId xmlns:a16="http://schemas.microsoft.com/office/drawing/2014/main" id="{AB7D4A37-95F9-81DD-C329-7633EB63B736}"/>
                </a:ext>
              </a:extLst>
            </p:cNvPr>
            <p:cNvSpPr txBox="1"/>
            <p:nvPr/>
          </p:nvSpPr>
          <p:spPr>
            <a:xfrm>
              <a:off x="1985369" y="963321"/>
              <a:ext cx="5401863" cy="369332"/>
            </a:xfrm>
            <a:prstGeom prst="rect">
              <a:avLst/>
            </a:prstGeom>
            <a:noFill/>
          </p:spPr>
          <p:txBody>
            <a:bodyPr wrap="none" rtlCol="0">
              <a:spAutoFit/>
            </a:bodyPr>
            <a:lstStyle/>
            <a:p>
              <a:pPr algn="l"/>
              <a:r>
                <a:rPr lang="en-US" dirty="0">
                  <a:latin typeface="Times New Roman" panose="02020603050405020304" pitchFamily="18" charset="0"/>
                  <a:ea typeface="Microsoft YaHei" panose="020B0503020204020204" pitchFamily="34" charset="-122"/>
                  <a:cs typeface="Times New Roman" panose="02020603050405020304" pitchFamily="18" charset="0"/>
                </a:rPr>
                <a:t>1313 UTC</a:t>
              </a:r>
              <a:r>
                <a:rPr lang="zh-CN" altLang="en-US"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RHI</a:t>
              </a:r>
              <a:r>
                <a:rPr lang="zh-CN" altLang="en-US"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observations</a:t>
              </a:r>
              <a:r>
                <a:rPr lang="zh-CN" altLang="en-US"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from</a:t>
              </a:r>
              <a:r>
                <a:rPr lang="zh-CN" altLang="en-US"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Shijiazhuang</a:t>
              </a:r>
              <a:r>
                <a:rPr lang="zh-CN" altLang="en-US"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X-POL</a:t>
              </a:r>
              <a:r>
                <a:rPr lang="zh-CN" altLang="en-US" dirty="0">
                  <a:latin typeface="Times New Roman" panose="02020603050405020304" pitchFamily="18" charset="0"/>
                  <a:ea typeface="Microsoft YaHei" panose="020B0503020204020204" pitchFamily="34" charset="-122"/>
                  <a:cs typeface="Times New Roman" panose="02020603050405020304" pitchFamily="18" charset="0"/>
                </a:rPr>
                <a:t> </a:t>
              </a:r>
              <a:endParaRPr lang="en-CN"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6" name="Rectangle 5">
              <a:extLst>
                <a:ext uri="{FF2B5EF4-FFF2-40B4-BE49-F238E27FC236}">
                  <a16:creationId xmlns:a16="http://schemas.microsoft.com/office/drawing/2014/main" id="{125875FB-77F3-C360-EB22-D10E5DBAD2B2}"/>
                </a:ext>
              </a:extLst>
            </p:cNvPr>
            <p:cNvSpPr/>
            <p:nvPr/>
          </p:nvSpPr>
          <p:spPr>
            <a:xfrm>
              <a:off x="1600200" y="2514599"/>
              <a:ext cx="6172200" cy="152400"/>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7" name="TextBox 6">
              <a:extLst>
                <a:ext uri="{FF2B5EF4-FFF2-40B4-BE49-F238E27FC236}">
                  <a16:creationId xmlns:a16="http://schemas.microsoft.com/office/drawing/2014/main" id="{70601473-01C4-D4CB-718E-E92FEB513044}"/>
                </a:ext>
              </a:extLst>
            </p:cNvPr>
            <p:cNvSpPr txBox="1"/>
            <p:nvPr/>
          </p:nvSpPr>
          <p:spPr>
            <a:xfrm>
              <a:off x="8131687" y="2406133"/>
              <a:ext cx="2024913" cy="369332"/>
            </a:xfrm>
            <a:prstGeom prst="rect">
              <a:avLst/>
            </a:prstGeom>
            <a:noFill/>
          </p:spPr>
          <p:txBody>
            <a:bodyPr wrap="none" rtlCol="0">
              <a:spAutoFit/>
            </a:bodyPr>
            <a:lstStyle/>
            <a:p>
              <a:pPr algn="l"/>
              <a:r>
                <a:rPr lang="en-US" altLang="zh-CN"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m</a:t>
              </a:r>
              <a:r>
                <a:rPr lang="en-CN" altLang="zh-CN"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elting</a:t>
              </a:r>
              <a:r>
                <a:rPr lang="zh-CN" altLang="en-US"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layer</a:t>
              </a:r>
              <a:r>
                <a:rPr lang="zh-CN" altLang="en-US"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(ML)</a:t>
              </a:r>
              <a:r>
                <a:rPr lang="zh-CN" altLang="en-US"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endParaRPr lang="en-CN"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8" name="TextBox 7">
              <a:extLst>
                <a:ext uri="{FF2B5EF4-FFF2-40B4-BE49-F238E27FC236}">
                  <a16:creationId xmlns:a16="http://schemas.microsoft.com/office/drawing/2014/main" id="{8C2CB3C6-6E48-5B80-4B8A-56E4D62A3BAD}"/>
                </a:ext>
              </a:extLst>
            </p:cNvPr>
            <p:cNvSpPr txBox="1"/>
            <p:nvPr/>
          </p:nvSpPr>
          <p:spPr>
            <a:xfrm>
              <a:off x="8131686" y="2886246"/>
              <a:ext cx="1293944" cy="369332"/>
            </a:xfrm>
            <a:prstGeom prst="rect">
              <a:avLst/>
            </a:prstGeom>
            <a:noFill/>
          </p:spPr>
          <p:txBody>
            <a:bodyPr wrap="none" rtlCol="0">
              <a:spAutoFit/>
            </a:bodyPr>
            <a:lstStyle/>
            <a:p>
              <a:pPr algn="l"/>
              <a:r>
                <a:rPr lang="en-CN" dirty="0">
                  <a:latin typeface="Times New Roman" panose="02020603050405020304" pitchFamily="18" charset="0"/>
                  <a:ea typeface="Microsoft YaHei" panose="020B0503020204020204" pitchFamily="34" charset="-122"/>
                  <a:cs typeface="Times New Roman" panose="02020603050405020304" pitchFamily="18" charset="0"/>
                </a:rPr>
                <a:t>rain</a:t>
              </a:r>
              <a:r>
                <a:rPr lang="zh-CN" altLang="en-US"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(liquid)</a:t>
              </a:r>
              <a:endParaRPr lang="en-CN"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9" name="TextBox 8">
              <a:extLst>
                <a:ext uri="{FF2B5EF4-FFF2-40B4-BE49-F238E27FC236}">
                  <a16:creationId xmlns:a16="http://schemas.microsoft.com/office/drawing/2014/main" id="{3B302DD8-ECF2-592B-5980-4C998F25FEAF}"/>
                </a:ext>
              </a:extLst>
            </p:cNvPr>
            <p:cNvSpPr txBox="1"/>
            <p:nvPr/>
          </p:nvSpPr>
          <p:spPr>
            <a:xfrm>
              <a:off x="8131687" y="2036801"/>
              <a:ext cx="671979" cy="369332"/>
            </a:xfrm>
            <a:prstGeom prst="rect">
              <a:avLst/>
            </a:prstGeom>
            <a:noFill/>
          </p:spPr>
          <p:txBody>
            <a:bodyPr wrap="none" rtlCol="0">
              <a:spAutoFit/>
            </a:bodyPr>
            <a:lstStyle/>
            <a:p>
              <a:pPr algn="l"/>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snow</a:t>
              </a:r>
              <a:endParaRPr lang="en-CN"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0" name="Rectangle 9">
              <a:extLst>
                <a:ext uri="{FF2B5EF4-FFF2-40B4-BE49-F238E27FC236}">
                  <a16:creationId xmlns:a16="http://schemas.microsoft.com/office/drawing/2014/main" id="{4F5444D8-1C7B-DB3F-7449-CBB21251776F}"/>
                </a:ext>
              </a:extLst>
            </p:cNvPr>
            <p:cNvSpPr/>
            <p:nvPr/>
          </p:nvSpPr>
          <p:spPr>
            <a:xfrm>
              <a:off x="1581150" y="4613399"/>
              <a:ext cx="6172200" cy="152400"/>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1" name="TextBox 10">
              <a:extLst>
                <a:ext uri="{FF2B5EF4-FFF2-40B4-BE49-F238E27FC236}">
                  <a16:creationId xmlns:a16="http://schemas.microsoft.com/office/drawing/2014/main" id="{7102FC07-69E5-2260-AACC-DE275B5F82CE}"/>
                </a:ext>
              </a:extLst>
            </p:cNvPr>
            <p:cNvSpPr txBox="1"/>
            <p:nvPr/>
          </p:nvSpPr>
          <p:spPr>
            <a:xfrm>
              <a:off x="8131686" y="1653338"/>
              <a:ext cx="453970" cy="369332"/>
            </a:xfrm>
            <a:prstGeom prst="rect">
              <a:avLst/>
            </a:prstGeom>
            <a:noFill/>
          </p:spPr>
          <p:txBody>
            <a:bodyPr wrap="none" rtlCol="0">
              <a:spAutoFit/>
            </a:bodyPr>
            <a:lstStyle/>
            <a:p>
              <a:pPr algn="l"/>
              <a:r>
                <a:rPr lang="en-CN" dirty="0">
                  <a:latin typeface="Times New Roman" panose="02020603050405020304" pitchFamily="18" charset="0"/>
                  <a:ea typeface="Microsoft YaHei" panose="020B0503020204020204" pitchFamily="34" charset="-122"/>
                  <a:cs typeface="Times New Roman" panose="02020603050405020304" pitchFamily="18" charset="0"/>
                </a:rPr>
                <a:t>ice</a:t>
              </a:r>
            </a:p>
          </p:txBody>
        </p:sp>
      </p:grpSp>
      <p:pic>
        <p:nvPicPr>
          <p:cNvPr id="12" name="Picture 2" descr="Microphysical structure of stratiform precipitation. Shaded area shows... |  Download Scientific Diagram">
            <a:extLst>
              <a:ext uri="{FF2B5EF4-FFF2-40B4-BE49-F238E27FC236}">
                <a16:creationId xmlns:a16="http://schemas.microsoft.com/office/drawing/2014/main" id="{B14ED3D4-9844-30AA-1E64-4171E3BF7B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973153"/>
            <a:ext cx="10698659" cy="363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297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D5CB3-FD4F-4530-8A03-7C4227260E2B}"/>
              </a:ext>
            </a:extLst>
          </p:cNvPr>
          <p:cNvSpPr>
            <a:spLocks noGrp="1"/>
          </p:cNvSpPr>
          <p:nvPr>
            <p:ph type="title"/>
          </p:nvPr>
        </p:nvSpPr>
        <p:spPr/>
        <p:txBody>
          <a:bodyPr>
            <a:normAutofit/>
          </a:bodyPr>
          <a:lstStyle/>
          <a:p>
            <a:r>
              <a:rPr lang="en-US" altLang="zh-CN" sz="3200" dirty="0">
                <a:latin typeface="Times New Roman" panose="02020603050405020304" pitchFamily="18" charset="0"/>
                <a:ea typeface="微软雅黑" panose="020B0503020204020204" pitchFamily="34" charset="-122"/>
                <a:sym typeface="Times New Roman" panose="02020603050405020304" pitchFamily="18" charset="0"/>
              </a:rPr>
              <a:t>I</a:t>
            </a:r>
            <a:r>
              <a:rPr lang="en-CN" altLang="zh-CN" sz="3200" dirty="0">
                <a:latin typeface="Times New Roman" panose="02020603050405020304" pitchFamily="18" charset="0"/>
                <a:ea typeface="微软雅黑" panose="020B0503020204020204" pitchFamily="34" charset="-122"/>
                <a:sym typeface="Times New Roman" panose="02020603050405020304" pitchFamily="18" charset="0"/>
              </a:rPr>
              <a:t>ce</a:t>
            </a:r>
            <a:r>
              <a:rPr lang="zh-CN" altLang="en-US" sz="3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3200" dirty="0">
                <a:latin typeface="Times New Roman" panose="02020603050405020304" pitchFamily="18" charset="0"/>
                <a:ea typeface="微软雅黑" panose="020B0503020204020204" pitchFamily="34" charset="-122"/>
                <a:sym typeface="Times New Roman" panose="02020603050405020304" pitchFamily="18" charset="0"/>
              </a:rPr>
              <a:t>habit</a:t>
            </a:r>
            <a:r>
              <a:rPr lang="zh-CN" altLang="en-US" sz="3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3200" dirty="0">
                <a:latin typeface="Times New Roman" panose="02020603050405020304" pitchFamily="18" charset="0"/>
                <a:ea typeface="微软雅黑" panose="020B0503020204020204" pitchFamily="34" charset="-122"/>
                <a:sym typeface="Times New Roman" panose="02020603050405020304" pitchFamily="18" charset="0"/>
              </a:rPr>
              <a:t>and</a:t>
            </a:r>
            <a:r>
              <a:rPr lang="zh-CN" altLang="en-US" sz="3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3200" dirty="0">
                <a:latin typeface="Times New Roman" panose="02020603050405020304" pitchFamily="18" charset="0"/>
                <a:ea typeface="微软雅黑" panose="020B0503020204020204" pitchFamily="34" charset="-122"/>
                <a:sym typeface="Times New Roman" panose="02020603050405020304" pitchFamily="18" charset="0"/>
              </a:rPr>
              <a:t>polarimetric</a:t>
            </a:r>
            <a:r>
              <a:rPr lang="zh-CN" altLang="en-US" sz="3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3200" dirty="0">
                <a:latin typeface="Times New Roman" panose="02020603050405020304" pitchFamily="18" charset="0"/>
                <a:ea typeface="微软雅黑" panose="020B0503020204020204" pitchFamily="34" charset="-122"/>
                <a:sym typeface="Times New Roman" panose="02020603050405020304" pitchFamily="18" charset="0"/>
              </a:rPr>
              <a:t>signature</a:t>
            </a:r>
            <a:endParaRPr lang="en-US" sz="3200" dirty="0">
              <a:latin typeface="Times New Roman" panose="02020603050405020304" pitchFamily="18" charset="0"/>
              <a:ea typeface="微软雅黑" panose="020B0503020204020204" pitchFamily="34" charset="-122"/>
              <a:sym typeface="Times New Roman" panose="02020603050405020304" pitchFamily="18" charset="0"/>
            </a:endParaRPr>
          </a:p>
        </p:txBody>
      </p:sp>
      <p:pic>
        <p:nvPicPr>
          <p:cNvPr id="5" name="Picture 4">
            <a:extLst>
              <a:ext uri="{FF2B5EF4-FFF2-40B4-BE49-F238E27FC236}">
                <a16:creationId xmlns:a16="http://schemas.microsoft.com/office/drawing/2014/main" id="{E7848A76-5203-0874-EEB8-4D7684EA0D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083"/>
          <a:stretch/>
        </p:blipFill>
        <p:spPr>
          <a:xfrm>
            <a:off x="5791200" y="1143000"/>
            <a:ext cx="5486400" cy="2207942"/>
          </a:xfrm>
          <a:prstGeom prst="rect">
            <a:avLst/>
          </a:prstGeom>
        </p:spPr>
      </p:pic>
      <p:pic>
        <p:nvPicPr>
          <p:cNvPr id="3" name="Picture 2">
            <a:extLst>
              <a:ext uri="{FF2B5EF4-FFF2-40B4-BE49-F238E27FC236}">
                <a16:creationId xmlns:a16="http://schemas.microsoft.com/office/drawing/2014/main" id="{49CD3392-7F07-AED6-927D-2931D96FA783}"/>
              </a:ext>
            </a:extLst>
          </p:cNvPr>
          <p:cNvPicPr>
            <a:picLocks noChangeAspect="1"/>
          </p:cNvPicPr>
          <p:nvPr/>
        </p:nvPicPr>
        <p:blipFill>
          <a:blip r:embed="rId4"/>
          <a:stretch>
            <a:fillRect/>
          </a:stretch>
        </p:blipFill>
        <p:spPr>
          <a:xfrm>
            <a:off x="1295400" y="1219200"/>
            <a:ext cx="3200400" cy="4885510"/>
          </a:xfrm>
          <a:prstGeom prst="rect">
            <a:avLst/>
          </a:prstGeom>
        </p:spPr>
      </p:pic>
      <p:sp>
        <p:nvSpPr>
          <p:cNvPr id="4" name="TextBox 3">
            <a:extLst>
              <a:ext uri="{FF2B5EF4-FFF2-40B4-BE49-F238E27FC236}">
                <a16:creationId xmlns:a16="http://schemas.microsoft.com/office/drawing/2014/main" id="{E65D5002-08D0-C718-C607-767C293D5B6C}"/>
              </a:ext>
            </a:extLst>
          </p:cNvPr>
          <p:cNvSpPr txBox="1"/>
          <p:nvPr/>
        </p:nvSpPr>
        <p:spPr>
          <a:xfrm>
            <a:off x="5334370" y="3611139"/>
            <a:ext cx="1276121" cy="369332"/>
          </a:xfrm>
          <a:prstGeom prst="rect">
            <a:avLst/>
          </a:prstGeom>
          <a:noFill/>
        </p:spPr>
        <p:txBody>
          <a:bodyPr wrap="square" rtlCol="0">
            <a:spAutoFit/>
          </a:bodyPr>
          <a:lstStyle/>
          <a:p>
            <a:pPr algn="l"/>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Ice</a:t>
            </a:r>
            <a:r>
              <a:rPr lang="zh-CN" altLang="en-US"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layer:</a:t>
            </a:r>
            <a:endParaRPr lang="en-CN"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7" name="TextBox 6">
            <a:extLst>
              <a:ext uri="{FF2B5EF4-FFF2-40B4-BE49-F238E27FC236}">
                <a16:creationId xmlns:a16="http://schemas.microsoft.com/office/drawing/2014/main" id="{04B04590-4C90-E184-3632-91F36BFFDEDA}"/>
              </a:ext>
            </a:extLst>
          </p:cNvPr>
          <p:cNvSpPr txBox="1"/>
          <p:nvPr/>
        </p:nvSpPr>
        <p:spPr>
          <a:xfrm>
            <a:off x="6400799" y="3648670"/>
            <a:ext cx="5558965" cy="923330"/>
          </a:xfrm>
          <a:prstGeom prst="rect">
            <a:avLst/>
          </a:prstGeom>
          <a:noFill/>
        </p:spPr>
        <p:txBody>
          <a:bodyPr wrap="square">
            <a:spAutoFit/>
          </a:bodyPr>
          <a:lstStyle/>
          <a:p>
            <a:pPr marL="285750" indent="-285750">
              <a:buFont typeface="Wingdings" pitchFamily="2" charset="2"/>
              <a:buChar char="Ø"/>
            </a:pPr>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Above</a:t>
            </a:r>
            <a:r>
              <a:rPr lang="zh-CN" altLang="en-US"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5</a:t>
            </a:r>
            <a:r>
              <a:rPr lang="zh-CN" altLang="en-US" dirty="0">
                <a:latin typeface="Times New Roman" panose="02020603050405020304" pitchFamily="18" charset="0"/>
                <a:ea typeface="Microsoft YaHei" panose="020B0503020204020204" pitchFamily="34" charset="-122"/>
                <a:cs typeface="Times New Roman" panose="02020603050405020304" pitchFamily="18" charset="0"/>
              </a:rPr>
              <a:t>℃</a:t>
            </a:r>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a:t>
            </a:r>
            <a:r>
              <a:rPr lang="zh-CN" altLang="en-US"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needle/column</a:t>
            </a:r>
            <a:r>
              <a:rPr lang="zh-CN" altLang="en-US"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crystals,</a:t>
            </a:r>
            <a:r>
              <a:rPr lang="zh-CN" altLang="en-US"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i="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Z</a:t>
            </a:r>
            <a:r>
              <a:rPr lang="en-US" altLang="zh-CN" baseline="-25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DR</a:t>
            </a:r>
            <a:r>
              <a:rPr lang="zh-CN" altLang="en-US"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increases</a:t>
            </a:r>
          </a:p>
          <a:p>
            <a:pPr marL="285750" indent="-285750">
              <a:buFont typeface="Wingdings" pitchFamily="2" charset="2"/>
              <a:buChar char="Ø"/>
            </a:pPr>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When</a:t>
            </a:r>
            <a:r>
              <a:rPr lang="zh-CN" altLang="en-US"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altitude</a:t>
            </a:r>
            <a:r>
              <a:rPr lang="zh-CN" altLang="en-US"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decreases,</a:t>
            </a:r>
            <a:r>
              <a:rPr lang="zh-CN" altLang="en-US"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aggregation</a:t>
            </a:r>
            <a:r>
              <a:rPr lang="zh-CN" altLang="en-US"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and</a:t>
            </a:r>
            <a:r>
              <a:rPr lang="zh-CN" altLang="en-US"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riming</a:t>
            </a:r>
            <a:r>
              <a:rPr lang="zh-CN" altLang="en-US"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dominate,</a:t>
            </a:r>
            <a:r>
              <a:rPr lang="zh-CN" altLang="en-US"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i="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Z</a:t>
            </a:r>
            <a:r>
              <a:rPr lang="en-US" altLang="zh-CN" i="1" baseline="-25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H</a:t>
            </a:r>
            <a:r>
              <a:rPr lang="zh-CN" altLang="en-US"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increases,</a:t>
            </a:r>
            <a:r>
              <a:rPr lang="zh-CN" altLang="en-US"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i="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Z</a:t>
            </a:r>
            <a:r>
              <a:rPr lang="en-US" altLang="zh-CN" baseline="-25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DR</a:t>
            </a:r>
            <a:r>
              <a:rPr lang="zh-CN" altLang="en-US"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decreases,</a:t>
            </a:r>
            <a:r>
              <a:rPr lang="zh-CN" altLang="en-US"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i="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K</a:t>
            </a:r>
            <a:r>
              <a:rPr lang="en-US" altLang="zh-CN" baseline="-25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DP</a:t>
            </a:r>
            <a:r>
              <a:rPr lang="zh-CN" altLang="en-US"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increases</a:t>
            </a:r>
            <a:endParaRPr lang="en-CN" dirty="0">
              <a:solidFill>
                <a:srgbClr val="0000FF"/>
              </a:solidFill>
            </a:endParaRPr>
          </a:p>
        </p:txBody>
      </p:sp>
      <p:sp>
        <p:nvSpPr>
          <p:cNvPr id="8" name="Rectangle 7">
            <a:extLst>
              <a:ext uri="{FF2B5EF4-FFF2-40B4-BE49-F238E27FC236}">
                <a16:creationId xmlns:a16="http://schemas.microsoft.com/office/drawing/2014/main" id="{BE15973E-6DB3-5CA6-7CAC-CED9B6B742E8}"/>
              </a:ext>
            </a:extLst>
          </p:cNvPr>
          <p:cNvSpPr/>
          <p:nvPr/>
        </p:nvSpPr>
        <p:spPr>
          <a:xfrm>
            <a:off x="1447800" y="1600200"/>
            <a:ext cx="3048000" cy="220980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9" name="Rectangle 8">
            <a:extLst>
              <a:ext uri="{FF2B5EF4-FFF2-40B4-BE49-F238E27FC236}">
                <a16:creationId xmlns:a16="http://schemas.microsoft.com/office/drawing/2014/main" id="{4AEB48BA-7084-4223-A3AD-824C8B8A097F}"/>
              </a:ext>
            </a:extLst>
          </p:cNvPr>
          <p:cNvSpPr/>
          <p:nvPr/>
        </p:nvSpPr>
        <p:spPr>
          <a:xfrm>
            <a:off x="6096002" y="1752600"/>
            <a:ext cx="5009872" cy="30480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0" name="Rectangle 9">
            <a:extLst>
              <a:ext uri="{FF2B5EF4-FFF2-40B4-BE49-F238E27FC236}">
                <a16:creationId xmlns:a16="http://schemas.microsoft.com/office/drawing/2014/main" id="{A144C3B6-9800-A43C-ED55-0AEBEE24ABA9}"/>
              </a:ext>
            </a:extLst>
          </p:cNvPr>
          <p:cNvSpPr/>
          <p:nvPr/>
        </p:nvSpPr>
        <p:spPr>
          <a:xfrm>
            <a:off x="1451517" y="3817198"/>
            <a:ext cx="3048000" cy="1687832"/>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1" name="Rectangle 10">
            <a:extLst>
              <a:ext uri="{FF2B5EF4-FFF2-40B4-BE49-F238E27FC236}">
                <a16:creationId xmlns:a16="http://schemas.microsoft.com/office/drawing/2014/main" id="{E87D6517-CD9B-3991-20AB-3DF0E6BCFEE3}"/>
              </a:ext>
            </a:extLst>
          </p:cNvPr>
          <p:cNvSpPr/>
          <p:nvPr/>
        </p:nvSpPr>
        <p:spPr>
          <a:xfrm>
            <a:off x="6096002" y="2057400"/>
            <a:ext cx="4998719" cy="30480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2" name="TextBox 11">
            <a:extLst>
              <a:ext uri="{FF2B5EF4-FFF2-40B4-BE49-F238E27FC236}">
                <a16:creationId xmlns:a16="http://schemas.microsoft.com/office/drawing/2014/main" id="{1F4F64D1-EBFA-A1B8-F0B4-492CEEAE772F}"/>
              </a:ext>
            </a:extLst>
          </p:cNvPr>
          <p:cNvSpPr txBox="1"/>
          <p:nvPr/>
        </p:nvSpPr>
        <p:spPr>
          <a:xfrm>
            <a:off x="5334372" y="4901625"/>
            <a:ext cx="722979" cy="369332"/>
          </a:xfrm>
          <a:prstGeom prst="rect">
            <a:avLst/>
          </a:prstGeom>
          <a:noFill/>
        </p:spPr>
        <p:txBody>
          <a:bodyPr wrap="square" rtlCol="0">
            <a:spAutoFit/>
          </a:bodyPr>
          <a:lstStyle/>
          <a:p>
            <a:pPr algn="l"/>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ML:</a:t>
            </a:r>
            <a:endParaRPr lang="en-CN"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3" name="TextBox 12">
            <a:extLst>
              <a:ext uri="{FF2B5EF4-FFF2-40B4-BE49-F238E27FC236}">
                <a16:creationId xmlns:a16="http://schemas.microsoft.com/office/drawing/2014/main" id="{901558F4-3E3A-A25A-BD5E-67A5C2E67616}"/>
              </a:ext>
            </a:extLst>
          </p:cNvPr>
          <p:cNvSpPr txBox="1"/>
          <p:nvPr/>
        </p:nvSpPr>
        <p:spPr>
          <a:xfrm>
            <a:off x="6400800" y="4901625"/>
            <a:ext cx="5334000" cy="646331"/>
          </a:xfrm>
          <a:prstGeom prst="rect">
            <a:avLst/>
          </a:prstGeom>
          <a:noFill/>
        </p:spPr>
        <p:txBody>
          <a:bodyPr wrap="square">
            <a:spAutoFit/>
          </a:bodyPr>
          <a:lstStyle/>
          <a:p>
            <a:pPr marL="285750" indent="-285750">
              <a:buFont typeface="Wingdings" pitchFamily="2" charset="2"/>
              <a:buChar char="Ø"/>
            </a:pPr>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Ice</a:t>
            </a:r>
            <a:r>
              <a:rPr lang="zh-CN" altLang="en-US"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particles</a:t>
            </a:r>
            <a:r>
              <a:rPr lang="zh-CN" altLang="en-US"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gradually</a:t>
            </a:r>
            <a:r>
              <a:rPr lang="zh-CN" altLang="en-US"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melt</a:t>
            </a:r>
            <a:r>
              <a:rPr lang="zh-CN" altLang="en-US"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forming</a:t>
            </a:r>
            <a:r>
              <a:rPr lang="zh-CN" altLang="en-US"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a</a:t>
            </a:r>
            <a:r>
              <a:rPr lang="zh-CN" altLang="en-US"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bright</a:t>
            </a:r>
            <a:r>
              <a:rPr lang="zh-CN" altLang="en-US"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band,</a:t>
            </a:r>
            <a:r>
              <a:rPr lang="zh-CN" altLang="en-US"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i="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Z</a:t>
            </a:r>
            <a:r>
              <a:rPr lang="en-US" altLang="zh-CN" i="1" baseline="-25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H</a:t>
            </a:r>
            <a:r>
              <a:rPr lang="zh-CN" altLang="en-US"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increases,</a:t>
            </a:r>
            <a:r>
              <a:rPr lang="zh-CN" altLang="en-US"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i="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Z</a:t>
            </a:r>
            <a:r>
              <a:rPr lang="en-US" altLang="zh-CN" baseline="-25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DR</a:t>
            </a:r>
            <a:r>
              <a:rPr lang="zh-CN" altLang="en-US"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increases,</a:t>
            </a:r>
            <a:r>
              <a:rPr lang="zh-CN" altLang="en-US"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and</a:t>
            </a:r>
            <a:r>
              <a:rPr lang="zh-CN" altLang="en-US"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i="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K</a:t>
            </a:r>
            <a:r>
              <a:rPr lang="en-US" altLang="zh-CN" baseline="-25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DP</a:t>
            </a:r>
            <a:r>
              <a:rPr lang="zh-CN" altLang="en-US"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increases</a:t>
            </a:r>
          </a:p>
        </p:txBody>
      </p:sp>
      <p:sp>
        <p:nvSpPr>
          <p:cNvPr id="14" name="Rectangle 13">
            <a:extLst>
              <a:ext uri="{FF2B5EF4-FFF2-40B4-BE49-F238E27FC236}">
                <a16:creationId xmlns:a16="http://schemas.microsoft.com/office/drawing/2014/main" id="{C6ED4EE0-B933-ADB7-5914-ED57101FDEEA}"/>
              </a:ext>
            </a:extLst>
          </p:cNvPr>
          <p:cNvSpPr/>
          <p:nvPr/>
        </p:nvSpPr>
        <p:spPr>
          <a:xfrm>
            <a:off x="6107156" y="2354766"/>
            <a:ext cx="4998719" cy="615302"/>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5" name="Rectangle 14">
            <a:extLst>
              <a:ext uri="{FF2B5EF4-FFF2-40B4-BE49-F238E27FC236}">
                <a16:creationId xmlns:a16="http://schemas.microsoft.com/office/drawing/2014/main" id="{80E1768D-B9CD-E24C-145F-D658212712A6}"/>
              </a:ext>
            </a:extLst>
          </p:cNvPr>
          <p:cNvSpPr/>
          <p:nvPr/>
        </p:nvSpPr>
        <p:spPr>
          <a:xfrm>
            <a:off x="1447801" y="5533188"/>
            <a:ext cx="3048000" cy="615302"/>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6" name="TextBox 15">
            <a:extLst>
              <a:ext uri="{FF2B5EF4-FFF2-40B4-BE49-F238E27FC236}">
                <a16:creationId xmlns:a16="http://schemas.microsoft.com/office/drawing/2014/main" id="{86DA792A-4ECA-00B0-2723-844B99ACE723}"/>
              </a:ext>
            </a:extLst>
          </p:cNvPr>
          <p:cNvSpPr txBox="1"/>
          <p:nvPr/>
        </p:nvSpPr>
        <p:spPr>
          <a:xfrm>
            <a:off x="5334371" y="5748636"/>
            <a:ext cx="1463098" cy="369332"/>
          </a:xfrm>
          <a:prstGeom prst="rect">
            <a:avLst/>
          </a:prstGeom>
          <a:noFill/>
        </p:spPr>
        <p:txBody>
          <a:bodyPr wrap="square" rtlCol="0">
            <a:spAutoFit/>
          </a:bodyPr>
          <a:lstStyle/>
          <a:p>
            <a:pPr algn="l"/>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Rain</a:t>
            </a:r>
            <a:r>
              <a:rPr lang="zh-CN" altLang="en-US"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layer:</a:t>
            </a:r>
            <a:endParaRPr lang="en-CN"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7" name="TextBox 16">
            <a:extLst>
              <a:ext uri="{FF2B5EF4-FFF2-40B4-BE49-F238E27FC236}">
                <a16:creationId xmlns:a16="http://schemas.microsoft.com/office/drawing/2014/main" id="{0CDA98FC-3C2A-DF4D-F15A-DF90283DCED8}"/>
              </a:ext>
            </a:extLst>
          </p:cNvPr>
          <p:cNvSpPr txBox="1"/>
          <p:nvPr/>
        </p:nvSpPr>
        <p:spPr>
          <a:xfrm>
            <a:off x="6400800" y="5816025"/>
            <a:ext cx="5334000" cy="646331"/>
          </a:xfrm>
          <a:prstGeom prst="rect">
            <a:avLst/>
          </a:prstGeom>
          <a:noFill/>
        </p:spPr>
        <p:txBody>
          <a:bodyPr wrap="square">
            <a:spAutoFit/>
          </a:bodyPr>
          <a:lstStyle/>
          <a:p>
            <a:pPr marL="285750" indent="-285750">
              <a:buFont typeface="Wingdings" pitchFamily="2" charset="2"/>
              <a:buChar char="Ø"/>
            </a:pPr>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Radar variables remain essentially </a:t>
            </a:r>
            <a:r>
              <a:rPr lang="en-US" altLang="zh-CN"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unchanged</a:t>
            </a:r>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 across different altitudes</a:t>
            </a:r>
          </a:p>
        </p:txBody>
      </p:sp>
    </p:spTree>
    <p:extLst>
      <p:ext uri="{BB962C8B-B14F-4D97-AF65-F5344CB8AC3E}">
        <p14:creationId xmlns:p14="http://schemas.microsoft.com/office/powerpoint/2010/main" val="225956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0"/>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5"/>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animBg="1"/>
      <p:bldP spid="8" grpId="1" animBg="1"/>
      <p:bldP spid="9" grpId="0" animBg="1"/>
      <p:bldP spid="9" grpId="1" animBg="1"/>
      <p:bldP spid="10" grpId="0" animBg="1"/>
      <p:bldP spid="10" grpId="1" animBg="1"/>
      <p:bldP spid="11" grpId="0" animBg="1"/>
      <p:bldP spid="11" grpId="1" animBg="1"/>
      <p:bldP spid="12" grpId="0"/>
      <p:bldP spid="13" grpId="0"/>
      <p:bldP spid="14" grpId="0" animBg="1"/>
      <p:bldP spid="14" grpId="1" animBg="1"/>
      <p:bldP spid="15" grpId="0" animBg="1"/>
      <p:bldP spid="15" grpId="1" animBg="1"/>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BDA5565D-DEC6-D24F-8147-9EE432C3B6E1}"/>
              </a:ext>
            </a:extLst>
          </p:cNvPr>
          <p:cNvSpPr>
            <a:spLocks noGrp="1"/>
          </p:cNvSpPr>
          <p:nvPr>
            <p:ph type="title"/>
          </p:nvPr>
        </p:nvSpPr>
        <p:spPr>
          <a:xfrm>
            <a:off x="1527600" y="32400"/>
            <a:ext cx="9130040" cy="720000"/>
          </a:xfrm>
        </p:spPr>
        <p:txBody>
          <a:bodyPr>
            <a:normAutofit/>
          </a:bodyPr>
          <a:lstStyle/>
          <a:p>
            <a:r>
              <a:rPr lang="en-US" altLang="zh-CN" sz="3200" dirty="0">
                <a:latin typeface="Times New Roman" panose="02020603050405020304" pitchFamily="18" charset="0"/>
                <a:ea typeface="微软雅黑" panose="020B0503020204020204" pitchFamily="34" charset="-122"/>
                <a:sym typeface="Times New Roman" panose="02020603050405020304" pitchFamily="18" charset="0"/>
              </a:rPr>
              <a:t>Profiles</a:t>
            </a:r>
            <a:r>
              <a:rPr lang="zh-CN" altLang="en-US" sz="3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3200" dirty="0">
                <a:latin typeface="Times New Roman" panose="02020603050405020304" pitchFamily="18" charset="0"/>
                <a:ea typeface="微软雅黑" panose="020B0503020204020204" pitchFamily="34" charset="-122"/>
                <a:sym typeface="Times New Roman" panose="02020603050405020304" pitchFamily="18" charset="0"/>
              </a:rPr>
              <a:t>of</a:t>
            </a:r>
            <a:r>
              <a:rPr lang="zh-CN" altLang="en-US" sz="3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3200" dirty="0">
                <a:latin typeface="Times New Roman" panose="02020603050405020304" pitchFamily="18" charset="0"/>
                <a:ea typeface="微软雅黑" panose="020B0503020204020204" pitchFamily="34" charset="-122"/>
                <a:sym typeface="Times New Roman" panose="02020603050405020304" pitchFamily="18" charset="0"/>
              </a:rPr>
              <a:t>microphysical</a:t>
            </a:r>
            <a:r>
              <a:rPr lang="zh-CN" altLang="en-US" sz="3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3200" dirty="0">
                <a:latin typeface="Times New Roman" panose="02020603050405020304" pitchFamily="18" charset="0"/>
                <a:ea typeface="微软雅黑" panose="020B0503020204020204" pitchFamily="34" charset="-122"/>
                <a:sym typeface="Times New Roman" panose="02020603050405020304" pitchFamily="18" charset="0"/>
              </a:rPr>
              <a:t>parameters</a:t>
            </a:r>
            <a:endParaRPr lang="en-US" sz="3200"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2" name="TextBox 11">
            <a:extLst>
              <a:ext uri="{FF2B5EF4-FFF2-40B4-BE49-F238E27FC236}">
                <a16:creationId xmlns:a16="http://schemas.microsoft.com/office/drawing/2014/main" id="{3B59FB47-B5DE-D409-D473-5831A4A32FF9}"/>
              </a:ext>
            </a:extLst>
          </p:cNvPr>
          <p:cNvSpPr txBox="1"/>
          <p:nvPr/>
        </p:nvSpPr>
        <p:spPr>
          <a:xfrm>
            <a:off x="6865228" y="1872859"/>
            <a:ext cx="4869574" cy="707886"/>
          </a:xfrm>
          <a:prstGeom prst="rect">
            <a:avLst/>
          </a:prstGeom>
          <a:noFill/>
        </p:spPr>
        <p:txBody>
          <a:bodyPr wrap="square">
            <a:spAutoFit/>
          </a:bodyPr>
          <a:lstStyle/>
          <a:p>
            <a:pPr marL="285750" indent="-285750" algn="just">
              <a:buFont typeface="Wingdings" pitchFamily="2" charset="2"/>
              <a:buChar char="Ø"/>
            </a:pPr>
            <a:r>
              <a:rPr lang="en-US" altLang="zh-CN" sz="2000"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Ice</a:t>
            </a:r>
            <a:r>
              <a:rPr lang="zh-CN" altLang="en-US" sz="2000"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crystals</a:t>
            </a:r>
            <a:r>
              <a:rPr lang="zh-CN" altLang="en-US" sz="2000"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in</a:t>
            </a:r>
            <a:r>
              <a:rPr lang="zh-CN" altLang="en-US" sz="2000"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high</a:t>
            </a:r>
            <a:r>
              <a:rPr lang="zh-CN" altLang="en-US" sz="2000"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altitudes:</a:t>
            </a:r>
            <a:r>
              <a:rPr lang="zh-CN" altLang="en-US" sz="2000"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small</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size</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and</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relatively</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high</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concentration</a:t>
            </a:r>
            <a:endParaRPr lang="en-CN" sz="2000" dirty="0"/>
          </a:p>
        </p:txBody>
      </p:sp>
      <p:sp>
        <p:nvSpPr>
          <p:cNvPr id="13" name="TextBox 12">
            <a:extLst>
              <a:ext uri="{FF2B5EF4-FFF2-40B4-BE49-F238E27FC236}">
                <a16:creationId xmlns:a16="http://schemas.microsoft.com/office/drawing/2014/main" id="{185D0B6B-EE1E-39F2-0EAB-74390CEBCD0F}"/>
              </a:ext>
            </a:extLst>
          </p:cNvPr>
          <p:cNvSpPr txBox="1"/>
          <p:nvPr/>
        </p:nvSpPr>
        <p:spPr>
          <a:xfrm>
            <a:off x="6865226" y="3138731"/>
            <a:ext cx="4869574" cy="1015663"/>
          </a:xfrm>
          <a:prstGeom prst="rect">
            <a:avLst/>
          </a:prstGeom>
          <a:noFill/>
        </p:spPr>
        <p:txBody>
          <a:bodyPr wrap="square">
            <a:spAutoFit/>
          </a:bodyPr>
          <a:lstStyle/>
          <a:p>
            <a:pPr marL="285750" indent="-285750" algn="just">
              <a:buFont typeface="Wingdings" pitchFamily="2" charset="2"/>
              <a:buChar char="Ø"/>
            </a:pPr>
            <a:r>
              <a:rPr lang="en-US" altLang="zh-CN" sz="2000"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With</a:t>
            </a:r>
            <a:r>
              <a:rPr lang="zh-CN" altLang="en-US" sz="2000"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decreasing</a:t>
            </a:r>
            <a:r>
              <a:rPr lang="zh-CN" altLang="en-US" sz="2000"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altitudes:</a:t>
            </a:r>
            <a:r>
              <a:rPr lang="zh-CN" altLang="en-US" sz="2000"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increase</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in</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size</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and</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decrease</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in</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concentration—aggregation</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and</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some</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riming</a:t>
            </a:r>
            <a:endParaRPr lang="en-CN" sz="2000" dirty="0"/>
          </a:p>
        </p:txBody>
      </p:sp>
      <p:sp>
        <p:nvSpPr>
          <p:cNvPr id="15" name="TextBox 14">
            <a:extLst>
              <a:ext uri="{FF2B5EF4-FFF2-40B4-BE49-F238E27FC236}">
                <a16:creationId xmlns:a16="http://schemas.microsoft.com/office/drawing/2014/main" id="{417F3053-1CDA-5FCD-92A4-9479417D04D6}"/>
              </a:ext>
            </a:extLst>
          </p:cNvPr>
          <p:cNvSpPr txBox="1"/>
          <p:nvPr/>
        </p:nvSpPr>
        <p:spPr>
          <a:xfrm>
            <a:off x="6865226" y="4629174"/>
            <a:ext cx="4869574" cy="1938992"/>
          </a:xfrm>
          <a:prstGeom prst="rect">
            <a:avLst/>
          </a:prstGeom>
          <a:noFill/>
        </p:spPr>
        <p:txBody>
          <a:bodyPr wrap="square">
            <a:spAutoFit/>
          </a:bodyPr>
          <a:lstStyle/>
          <a:p>
            <a:pPr marL="285750" indent="-285750" algn="just">
              <a:buFont typeface="Wingdings" pitchFamily="2" charset="2"/>
              <a:buChar char="Ø"/>
            </a:pPr>
            <a:r>
              <a:rPr lang="en-US" altLang="zh-CN" sz="2000"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Particles</a:t>
            </a:r>
            <a:r>
              <a:rPr lang="zh-CN" altLang="en-US" sz="2000"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in</a:t>
            </a:r>
            <a:r>
              <a:rPr lang="zh-CN" altLang="en-US" sz="2000"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the</a:t>
            </a:r>
            <a:r>
              <a:rPr lang="zh-CN" altLang="en-US" sz="2000"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melting</a:t>
            </a:r>
            <a:r>
              <a:rPr lang="zh-CN" altLang="en-US" sz="2000"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layer:</a:t>
            </a:r>
            <a:r>
              <a:rPr lang="zh-CN" altLang="en-US" sz="2000"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i="1" dirty="0">
                <a:latin typeface="Times New Roman" panose="02020603050405020304" pitchFamily="18" charset="0"/>
                <a:ea typeface="Microsoft YaHei" panose="020B0503020204020204" pitchFamily="34" charset="-122"/>
                <a:cs typeface="Times New Roman" panose="02020603050405020304" pitchFamily="18" charset="0"/>
              </a:rPr>
              <a:t>D</a:t>
            </a:r>
            <a:r>
              <a:rPr lang="en-US" altLang="zh-CN" sz="2000" i="1" baseline="-25000" dirty="0">
                <a:latin typeface="Times New Roman" panose="02020603050405020304" pitchFamily="18" charset="0"/>
                <a:ea typeface="Microsoft YaHei" panose="020B0503020204020204" pitchFamily="34" charset="-122"/>
                <a:cs typeface="Times New Roman" panose="02020603050405020304" pitchFamily="18" charset="0"/>
              </a:rPr>
              <a:t>m</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increases</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and</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then</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decreases</a:t>
            </a:r>
          </a:p>
          <a:p>
            <a:pPr marL="742950" lvl="1" indent="-285750" algn="just">
              <a:buFont typeface="Wingdings" pitchFamily="2" charset="2"/>
              <a:buChar char="Ø"/>
            </a:pP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Increases</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due</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to</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aggregation</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of</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sticky</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melting</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particles</a:t>
            </a:r>
          </a:p>
          <a:p>
            <a:pPr marL="742950" lvl="1" indent="-285750" algn="just">
              <a:buFont typeface="Wingdings" pitchFamily="2" charset="2"/>
              <a:buChar char="Ø"/>
            </a:pP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Decrease,</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melting</a:t>
            </a:r>
            <a:r>
              <a:rPr lang="zh-CN" altLang="en-US" sz="20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or</a:t>
            </a:r>
            <a:r>
              <a:rPr lang="zh-CN" altLang="en-US" sz="20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breakup?</a:t>
            </a:r>
          </a:p>
          <a:p>
            <a:pPr lvl="1" algn="just"/>
            <a:r>
              <a:rPr lang="en-US" altLang="zh-CN" sz="20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—breakup</a:t>
            </a:r>
            <a:r>
              <a:rPr lang="zh-CN" altLang="en-US" sz="20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due</a:t>
            </a:r>
            <a:r>
              <a:rPr lang="zh-CN" altLang="en-US" sz="20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to</a:t>
            </a:r>
            <a:r>
              <a:rPr lang="zh-CN" altLang="en-US" sz="20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increasing</a:t>
            </a:r>
            <a:r>
              <a:rPr lang="zh-CN" altLang="en-US" sz="20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i="1"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N</a:t>
            </a:r>
            <a:r>
              <a:rPr lang="en-US" altLang="zh-CN" sz="2000" i="1" baseline="-250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a:t>
            </a:r>
            <a:endParaRPr lang="en-US" altLang="zh-CN" sz="2000" i="1" baseline="-250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11" name="Picture 10">
            <a:extLst>
              <a:ext uri="{FF2B5EF4-FFF2-40B4-BE49-F238E27FC236}">
                <a16:creationId xmlns:a16="http://schemas.microsoft.com/office/drawing/2014/main" id="{38E8AAEB-8194-0A48-846C-CD0E75BBAF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1781056"/>
            <a:ext cx="5670521" cy="5108688"/>
          </a:xfrm>
          <a:prstGeom prst="rect">
            <a:avLst/>
          </a:prstGeom>
        </p:spPr>
      </p:pic>
      <p:sp>
        <p:nvSpPr>
          <p:cNvPr id="14" name="TextBox 13">
            <a:extLst>
              <a:ext uri="{FF2B5EF4-FFF2-40B4-BE49-F238E27FC236}">
                <a16:creationId xmlns:a16="http://schemas.microsoft.com/office/drawing/2014/main" id="{56E31894-F516-0F44-BBA5-38CF7A193C33}"/>
              </a:ext>
            </a:extLst>
          </p:cNvPr>
          <p:cNvSpPr txBox="1"/>
          <p:nvPr/>
        </p:nvSpPr>
        <p:spPr>
          <a:xfrm>
            <a:off x="1834240" y="1356236"/>
            <a:ext cx="565415" cy="413298"/>
          </a:xfrm>
          <a:prstGeom prst="rect">
            <a:avLst/>
          </a:prstGeom>
          <a:noFill/>
        </p:spPr>
        <p:txBody>
          <a:bodyPr wrap="none" rtlCol="0">
            <a:spAutoFit/>
          </a:bodyPr>
          <a:lstStyle/>
          <a:p>
            <a:pPr algn="l"/>
            <a:r>
              <a:rPr lang="en-US" altLang="zh-CN"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RH</a:t>
            </a:r>
            <a:endParaRPr lang="en-CN"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6" name="TextBox 15">
            <a:extLst>
              <a:ext uri="{FF2B5EF4-FFF2-40B4-BE49-F238E27FC236}">
                <a16:creationId xmlns:a16="http://schemas.microsoft.com/office/drawing/2014/main" id="{E08728D9-D993-E84B-8F69-F81AA067BFC4}"/>
              </a:ext>
            </a:extLst>
          </p:cNvPr>
          <p:cNvSpPr txBox="1"/>
          <p:nvPr/>
        </p:nvSpPr>
        <p:spPr>
          <a:xfrm>
            <a:off x="3029568" y="1356236"/>
            <a:ext cx="680220" cy="413298"/>
          </a:xfrm>
          <a:prstGeom prst="rect">
            <a:avLst/>
          </a:prstGeom>
          <a:noFill/>
        </p:spPr>
        <p:txBody>
          <a:bodyPr wrap="none" rtlCol="0">
            <a:spAutoFit/>
          </a:bodyPr>
          <a:lstStyle/>
          <a:p>
            <a:pPr algn="l"/>
            <a:r>
              <a:rPr lang="en-US" altLang="zh-CN"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PSD</a:t>
            </a:r>
            <a:endParaRPr lang="en-CN"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7" name="TextBox 16">
            <a:extLst>
              <a:ext uri="{FF2B5EF4-FFF2-40B4-BE49-F238E27FC236}">
                <a16:creationId xmlns:a16="http://schemas.microsoft.com/office/drawing/2014/main" id="{0F747349-2F49-B34B-A47B-3A7D68B87935}"/>
              </a:ext>
            </a:extLst>
          </p:cNvPr>
          <p:cNvSpPr txBox="1"/>
          <p:nvPr/>
        </p:nvSpPr>
        <p:spPr>
          <a:xfrm>
            <a:off x="4463616" y="1356236"/>
            <a:ext cx="527745" cy="413298"/>
          </a:xfrm>
          <a:prstGeom prst="rect">
            <a:avLst/>
          </a:prstGeom>
          <a:noFill/>
        </p:spPr>
        <p:txBody>
          <a:bodyPr wrap="none" rtlCol="0">
            <a:spAutoFit/>
          </a:bodyPr>
          <a:lstStyle/>
          <a:p>
            <a:pPr algn="l"/>
            <a:r>
              <a:rPr lang="en-US" altLang="zh-CN" i="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D</a:t>
            </a:r>
            <a:r>
              <a:rPr lang="en-US" altLang="zh-CN" i="1" baseline="-25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m</a:t>
            </a:r>
            <a:endParaRPr lang="en-CN" i="1" baseline="-25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8" name="TextBox 17">
            <a:extLst>
              <a:ext uri="{FF2B5EF4-FFF2-40B4-BE49-F238E27FC236}">
                <a16:creationId xmlns:a16="http://schemas.microsoft.com/office/drawing/2014/main" id="{7C0CF5D3-9ACC-4F4E-9A78-D706C4F18141}"/>
              </a:ext>
            </a:extLst>
          </p:cNvPr>
          <p:cNvSpPr txBox="1"/>
          <p:nvPr/>
        </p:nvSpPr>
        <p:spPr>
          <a:xfrm>
            <a:off x="5639354" y="1356236"/>
            <a:ext cx="441641" cy="413298"/>
          </a:xfrm>
          <a:prstGeom prst="rect">
            <a:avLst/>
          </a:prstGeom>
          <a:noFill/>
        </p:spPr>
        <p:txBody>
          <a:bodyPr wrap="none" rtlCol="0">
            <a:spAutoFit/>
          </a:bodyPr>
          <a:lstStyle/>
          <a:p>
            <a:pPr algn="l"/>
            <a:r>
              <a:rPr lang="en-US" altLang="zh-CN" i="1" dirty="0" err="1">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N</a:t>
            </a:r>
            <a:r>
              <a:rPr lang="en-US" altLang="zh-CN" i="1" baseline="-25000" dirty="0" err="1">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t</a:t>
            </a:r>
            <a:endParaRPr lang="en-CN" i="1" baseline="-25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9" name="TextBox 18">
            <a:extLst>
              <a:ext uri="{FF2B5EF4-FFF2-40B4-BE49-F238E27FC236}">
                <a16:creationId xmlns:a16="http://schemas.microsoft.com/office/drawing/2014/main" id="{B0EE35FC-D9FF-7247-9939-D0F85EF735D0}"/>
              </a:ext>
            </a:extLst>
          </p:cNvPr>
          <p:cNvSpPr txBox="1"/>
          <p:nvPr/>
        </p:nvSpPr>
        <p:spPr>
          <a:xfrm>
            <a:off x="1343931" y="838200"/>
            <a:ext cx="5521297" cy="413298"/>
          </a:xfrm>
          <a:prstGeom prst="rect">
            <a:avLst/>
          </a:prstGeom>
          <a:noFill/>
        </p:spPr>
        <p:txBody>
          <a:bodyPr wrap="square">
            <a:spAutoFit/>
          </a:bodyPr>
          <a:lstStyle/>
          <a:p>
            <a:pPr algn="ctr"/>
            <a:r>
              <a:rPr lang="en-CN" dirty="0">
                <a:solidFill>
                  <a:srgbClr val="0000FF"/>
                </a:solidFill>
                <a:latin typeface="Times New Roman" panose="02020603050405020304" pitchFamily="18" charset="0"/>
                <a:cs typeface="Times New Roman" panose="02020603050405020304" pitchFamily="18" charset="0"/>
              </a:rPr>
              <a:t>HVPS </a:t>
            </a:r>
            <a:r>
              <a:rPr lang="en-US" altLang="zh-CN" dirty="0">
                <a:solidFill>
                  <a:srgbClr val="0000FF"/>
                </a:solidFill>
                <a:latin typeface="Times New Roman" panose="02020603050405020304" pitchFamily="18" charset="0"/>
                <a:cs typeface="Times New Roman" panose="02020603050405020304" pitchFamily="18" charset="0"/>
              </a:rPr>
              <a:t>(</a:t>
            </a:r>
            <a:r>
              <a:rPr lang="en-CN" dirty="0">
                <a:solidFill>
                  <a:srgbClr val="0000FF"/>
                </a:solidFill>
                <a:latin typeface="Times New Roman" panose="02020603050405020304" pitchFamily="18" charset="0"/>
                <a:cs typeface="Times New Roman" panose="02020603050405020304" pitchFamily="18" charset="0"/>
              </a:rPr>
              <a:t>High Volume Precipitation Spectrometer</a:t>
            </a:r>
            <a:r>
              <a:rPr lang="en-US" altLang="zh-CN" dirty="0">
                <a:solidFill>
                  <a:srgbClr val="0000FF"/>
                </a:solidFill>
                <a:latin typeface="Times New Roman" panose="02020603050405020304" pitchFamily="18" charset="0"/>
                <a:cs typeface="Times New Roman" panose="02020603050405020304" pitchFamily="18" charset="0"/>
              </a:rPr>
              <a:t>)</a:t>
            </a:r>
            <a:endParaRPr lang="en-CN"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461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BDA5565D-DEC6-D24F-8147-9EE432C3B6E1}"/>
              </a:ext>
            </a:extLst>
          </p:cNvPr>
          <p:cNvSpPr>
            <a:spLocks noGrp="1"/>
          </p:cNvSpPr>
          <p:nvPr>
            <p:ph type="title"/>
          </p:nvPr>
        </p:nvSpPr>
        <p:spPr>
          <a:xfrm>
            <a:off x="1527600" y="32400"/>
            <a:ext cx="9130040" cy="720000"/>
          </a:xfrm>
        </p:spPr>
        <p:txBody>
          <a:bodyPr>
            <a:normAutofit/>
          </a:bodyPr>
          <a:lstStyle/>
          <a:p>
            <a:r>
              <a:rPr lang="en-US" altLang="zh-CN" sz="3200" dirty="0">
                <a:latin typeface="Times New Roman" panose="02020603050405020304" pitchFamily="18" charset="0"/>
                <a:ea typeface="微软雅黑" panose="020B0503020204020204" pitchFamily="34" charset="-122"/>
                <a:sym typeface="Times New Roman" panose="02020603050405020304" pitchFamily="18" charset="0"/>
              </a:rPr>
              <a:t>Profiles</a:t>
            </a:r>
            <a:r>
              <a:rPr lang="zh-CN" altLang="en-US" sz="3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3200" dirty="0">
                <a:latin typeface="Times New Roman" panose="02020603050405020304" pitchFamily="18" charset="0"/>
                <a:ea typeface="微软雅黑" panose="020B0503020204020204" pitchFamily="34" charset="-122"/>
                <a:sym typeface="Times New Roman" panose="02020603050405020304" pitchFamily="18" charset="0"/>
              </a:rPr>
              <a:t>of</a:t>
            </a:r>
            <a:r>
              <a:rPr lang="zh-CN" altLang="en-US" sz="3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3200" dirty="0">
                <a:latin typeface="Times New Roman" panose="02020603050405020304" pitchFamily="18" charset="0"/>
                <a:ea typeface="微软雅黑" panose="020B0503020204020204" pitchFamily="34" charset="-122"/>
                <a:sym typeface="Times New Roman" panose="02020603050405020304" pitchFamily="18" charset="0"/>
              </a:rPr>
              <a:t>microphysical</a:t>
            </a:r>
            <a:r>
              <a:rPr lang="zh-CN" altLang="en-US" sz="3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3200" dirty="0">
                <a:latin typeface="Times New Roman" panose="02020603050405020304" pitchFamily="18" charset="0"/>
                <a:ea typeface="微软雅黑" panose="020B0503020204020204" pitchFamily="34" charset="-122"/>
                <a:sym typeface="Times New Roman" panose="02020603050405020304" pitchFamily="18" charset="0"/>
              </a:rPr>
              <a:t>parameters</a:t>
            </a:r>
            <a:endParaRPr lang="en-US" sz="3200" dirty="0">
              <a:latin typeface="Times New Roman" panose="02020603050405020304" pitchFamily="18" charset="0"/>
              <a:ea typeface="微软雅黑" panose="020B0503020204020204" pitchFamily="34" charset="-122"/>
              <a:sym typeface="Times New Roman" panose="02020603050405020304" pitchFamily="18" charset="0"/>
            </a:endParaRPr>
          </a:p>
        </p:txBody>
      </p:sp>
      <p:pic>
        <p:nvPicPr>
          <p:cNvPr id="11" name="Picture 10">
            <a:extLst>
              <a:ext uri="{FF2B5EF4-FFF2-40B4-BE49-F238E27FC236}">
                <a16:creationId xmlns:a16="http://schemas.microsoft.com/office/drawing/2014/main" id="{38E8AAEB-8194-0A48-846C-CD0E75BBAF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1781056"/>
            <a:ext cx="5670521" cy="5108688"/>
          </a:xfrm>
          <a:prstGeom prst="rect">
            <a:avLst/>
          </a:prstGeom>
        </p:spPr>
      </p:pic>
      <p:sp>
        <p:nvSpPr>
          <p:cNvPr id="14" name="TextBox 13">
            <a:extLst>
              <a:ext uri="{FF2B5EF4-FFF2-40B4-BE49-F238E27FC236}">
                <a16:creationId xmlns:a16="http://schemas.microsoft.com/office/drawing/2014/main" id="{56E31894-F516-0F44-BBA5-38CF7A193C33}"/>
              </a:ext>
            </a:extLst>
          </p:cNvPr>
          <p:cNvSpPr txBox="1"/>
          <p:nvPr/>
        </p:nvSpPr>
        <p:spPr>
          <a:xfrm>
            <a:off x="1834240" y="1356236"/>
            <a:ext cx="565415" cy="413298"/>
          </a:xfrm>
          <a:prstGeom prst="rect">
            <a:avLst/>
          </a:prstGeom>
          <a:noFill/>
        </p:spPr>
        <p:txBody>
          <a:bodyPr wrap="none" rtlCol="0">
            <a:spAutoFit/>
          </a:bodyPr>
          <a:lstStyle/>
          <a:p>
            <a:pPr algn="l"/>
            <a:r>
              <a:rPr lang="en-US" altLang="zh-CN"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RH</a:t>
            </a:r>
            <a:endParaRPr lang="en-CN"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6" name="TextBox 15">
            <a:extLst>
              <a:ext uri="{FF2B5EF4-FFF2-40B4-BE49-F238E27FC236}">
                <a16:creationId xmlns:a16="http://schemas.microsoft.com/office/drawing/2014/main" id="{E08728D9-D993-E84B-8F69-F81AA067BFC4}"/>
              </a:ext>
            </a:extLst>
          </p:cNvPr>
          <p:cNvSpPr txBox="1"/>
          <p:nvPr/>
        </p:nvSpPr>
        <p:spPr>
          <a:xfrm>
            <a:off x="3029568" y="1356236"/>
            <a:ext cx="680220" cy="413298"/>
          </a:xfrm>
          <a:prstGeom prst="rect">
            <a:avLst/>
          </a:prstGeom>
          <a:noFill/>
        </p:spPr>
        <p:txBody>
          <a:bodyPr wrap="none" rtlCol="0">
            <a:spAutoFit/>
          </a:bodyPr>
          <a:lstStyle/>
          <a:p>
            <a:pPr algn="l"/>
            <a:r>
              <a:rPr lang="en-US" altLang="zh-CN"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PSD</a:t>
            </a:r>
            <a:endParaRPr lang="en-CN"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7" name="TextBox 16">
            <a:extLst>
              <a:ext uri="{FF2B5EF4-FFF2-40B4-BE49-F238E27FC236}">
                <a16:creationId xmlns:a16="http://schemas.microsoft.com/office/drawing/2014/main" id="{0F747349-2F49-B34B-A47B-3A7D68B87935}"/>
              </a:ext>
            </a:extLst>
          </p:cNvPr>
          <p:cNvSpPr txBox="1"/>
          <p:nvPr/>
        </p:nvSpPr>
        <p:spPr>
          <a:xfrm>
            <a:off x="4463616" y="1356236"/>
            <a:ext cx="527745" cy="413298"/>
          </a:xfrm>
          <a:prstGeom prst="rect">
            <a:avLst/>
          </a:prstGeom>
          <a:noFill/>
        </p:spPr>
        <p:txBody>
          <a:bodyPr wrap="none" rtlCol="0">
            <a:spAutoFit/>
          </a:bodyPr>
          <a:lstStyle/>
          <a:p>
            <a:pPr algn="l"/>
            <a:r>
              <a:rPr lang="en-US" altLang="zh-CN" i="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D</a:t>
            </a:r>
            <a:r>
              <a:rPr lang="en-US" altLang="zh-CN" i="1" baseline="-25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m</a:t>
            </a:r>
            <a:endParaRPr lang="en-CN" i="1" baseline="-25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8" name="TextBox 17">
            <a:extLst>
              <a:ext uri="{FF2B5EF4-FFF2-40B4-BE49-F238E27FC236}">
                <a16:creationId xmlns:a16="http://schemas.microsoft.com/office/drawing/2014/main" id="{7C0CF5D3-9ACC-4F4E-9A78-D706C4F18141}"/>
              </a:ext>
            </a:extLst>
          </p:cNvPr>
          <p:cNvSpPr txBox="1"/>
          <p:nvPr/>
        </p:nvSpPr>
        <p:spPr>
          <a:xfrm>
            <a:off x="5639354" y="1356236"/>
            <a:ext cx="441641" cy="413298"/>
          </a:xfrm>
          <a:prstGeom prst="rect">
            <a:avLst/>
          </a:prstGeom>
          <a:noFill/>
        </p:spPr>
        <p:txBody>
          <a:bodyPr wrap="none" rtlCol="0">
            <a:spAutoFit/>
          </a:bodyPr>
          <a:lstStyle/>
          <a:p>
            <a:pPr algn="l"/>
            <a:r>
              <a:rPr lang="en-US" altLang="zh-CN" i="1" dirty="0" err="1">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N</a:t>
            </a:r>
            <a:r>
              <a:rPr lang="en-US" altLang="zh-CN" i="1" baseline="-25000" dirty="0" err="1">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t</a:t>
            </a:r>
            <a:endParaRPr lang="en-CN" i="1" baseline="-25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9" name="TextBox 18">
            <a:extLst>
              <a:ext uri="{FF2B5EF4-FFF2-40B4-BE49-F238E27FC236}">
                <a16:creationId xmlns:a16="http://schemas.microsoft.com/office/drawing/2014/main" id="{B0EE35FC-D9FF-7247-9939-D0F85EF735D0}"/>
              </a:ext>
            </a:extLst>
          </p:cNvPr>
          <p:cNvSpPr txBox="1"/>
          <p:nvPr/>
        </p:nvSpPr>
        <p:spPr>
          <a:xfrm>
            <a:off x="1343931" y="838200"/>
            <a:ext cx="5521297" cy="413298"/>
          </a:xfrm>
          <a:prstGeom prst="rect">
            <a:avLst/>
          </a:prstGeom>
          <a:noFill/>
        </p:spPr>
        <p:txBody>
          <a:bodyPr wrap="square">
            <a:spAutoFit/>
          </a:bodyPr>
          <a:lstStyle/>
          <a:p>
            <a:pPr algn="ctr"/>
            <a:r>
              <a:rPr lang="en-CN" dirty="0">
                <a:solidFill>
                  <a:srgbClr val="0000FF"/>
                </a:solidFill>
                <a:latin typeface="Times New Roman" panose="02020603050405020304" pitchFamily="18" charset="0"/>
                <a:cs typeface="Times New Roman" panose="02020603050405020304" pitchFamily="18" charset="0"/>
              </a:rPr>
              <a:t>HVPS </a:t>
            </a:r>
            <a:r>
              <a:rPr lang="en-US" altLang="zh-CN" dirty="0">
                <a:solidFill>
                  <a:srgbClr val="0000FF"/>
                </a:solidFill>
                <a:latin typeface="Times New Roman" panose="02020603050405020304" pitchFamily="18" charset="0"/>
                <a:cs typeface="Times New Roman" panose="02020603050405020304" pitchFamily="18" charset="0"/>
              </a:rPr>
              <a:t>(</a:t>
            </a:r>
            <a:r>
              <a:rPr lang="en-CN" dirty="0">
                <a:solidFill>
                  <a:srgbClr val="0000FF"/>
                </a:solidFill>
                <a:latin typeface="Times New Roman" panose="02020603050405020304" pitchFamily="18" charset="0"/>
                <a:cs typeface="Times New Roman" panose="02020603050405020304" pitchFamily="18" charset="0"/>
              </a:rPr>
              <a:t>High Volume Precipitation Spectrometer</a:t>
            </a:r>
            <a:r>
              <a:rPr lang="en-US" altLang="zh-CN" dirty="0">
                <a:solidFill>
                  <a:srgbClr val="0000FF"/>
                </a:solidFill>
                <a:latin typeface="Times New Roman" panose="02020603050405020304" pitchFamily="18" charset="0"/>
                <a:cs typeface="Times New Roman" panose="02020603050405020304" pitchFamily="18" charset="0"/>
              </a:rPr>
              <a:t>)</a:t>
            </a:r>
            <a:endParaRPr lang="en-CN" dirty="0">
              <a:solidFill>
                <a:srgbClr val="0000FF"/>
              </a:solidFill>
              <a:latin typeface="Times New Roman" panose="02020603050405020304" pitchFamily="18" charset="0"/>
              <a:cs typeface="Times New Roman" panose="02020603050405020304" pitchFamily="18" charset="0"/>
            </a:endParaRPr>
          </a:p>
        </p:txBody>
      </p:sp>
      <p:pic>
        <p:nvPicPr>
          <p:cNvPr id="21" name="Picture 2">
            <a:extLst>
              <a:ext uri="{FF2B5EF4-FFF2-40B4-BE49-F238E27FC236}">
                <a16:creationId xmlns:a16="http://schemas.microsoft.com/office/drawing/2014/main" id="{9054004D-BC84-4D4E-B3BF-46C1594874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1905000"/>
            <a:ext cx="3352800" cy="4470400"/>
          </a:xfrm>
          <a:prstGeom prst="rect">
            <a:avLst/>
          </a:prstGeom>
        </p:spPr>
      </p:pic>
    </p:spTree>
    <p:extLst>
      <p:ext uri="{BB962C8B-B14F-4D97-AF65-F5344CB8AC3E}">
        <p14:creationId xmlns:p14="http://schemas.microsoft.com/office/powerpoint/2010/main" val="1063144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D5CB3-FD4F-4530-8A03-7C4227260E2B}"/>
              </a:ext>
            </a:extLst>
          </p:cNvPr>
          <p:cNvSpPr>
            <a:spLocks noGrp="1"/>
          </p:cNvSpPr>
          <p:nvPr>
            <p:ph type="title"/>
          </p:nvPr>
        </p:nvSpPr>
        <p:spPr/>
        <p:txBody>
          <a:bodyPr>
            <a:normAutofit/>
          </a:bodyPr>
          <a:lstStyle/>
          <a:p>
            <a:r>
              <a:rPr lang="en-US"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Melting layer microphysics</a:t>
            </a: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and flux conservation</a:t>
            </a:r>
          </a:p>
        </p:txBody>
      </p:sp>
      <p:grpSp>
        <p:nvGrpSpPr>
          <p:cNvPr id="3" name="组合 2">
            <a:extLst>
              <a:ext uri="{FF2B5EF4-FFF2-40B4-BE49-F238E27FC236}">
                <a16:creationId xmlns:a16="http://schemas.microsoft.com/office/drawing/2014/main" id="{15239D59-73D9-4EAA-9029-1CC9991E7883}"/>
              </a:ext>
            </a:extLst>
          </p:cNvPr>
          <p:cNvGrpSpPr/>
          <p:nvPr/>
        </p:nvGrpSpPr>
        <p:grpSpPr>
          <a:xfrm>
            <a:off x="685800" y="914400"/>
            <a:ext cx="10805013" cy="5970850"/>
            <a:chOff x="1544520" y="913658"/>
            <a:chExt cx="9754655" cy="5390422"/>
          </a:xfrm>
        </p:grpSpPr>
        <p:pic>
          <p:nvPicPr>
            <p:cNvPr id="4" name="Picture 3">
              <a:extLst>
                <a:ext uri="{FF2B5EF4-FFF2-40B4-BE49-F238E27FC236}">
                  <a16:creationId xmlns:a16="http://schemas.microsoft.com/office/drawing/2014/main" id="{BEDD4D3F-56ED-ECF4-79C2-DC5619ADD4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4520" y="1447800"/>
              <a:ext cx="4856280" cy="4856280"/>
            </a:xfrm>
            <a:prstGeom prst="rect">
              <a:avLst/>
            </a:prstGeom>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18C8C6FA-BE37-E4B1-B7C3-DA4616353B2D}"/>
                    </a:ext>
                  </a:extLst>
                </p:cNvPr>
                <p:cNvSpPr txBox="1"/>
                <p:nvPr/>
              </p:nvSpPr>
              <p:spPr>
                <a:xfrm>
                  <a:off x="6306684" y="3183813"/>
                  <a:ext cx="4937591" cy="1784077"/>
                </a:xfrm>
                <a:prstGeom prst="rect">
                  <a:avLst/>
                </a:prstGeom>
                <a:noFill/>
              </p:spPr>
              <p:txBody>
                <a:bodyPr wrap="square">
                  <a:spAutoFit/>
                </a:bodyPr>
                <a:lstStyle/>
                <a:p>
                  <a:pPr marL="285750" indent="-285750">
                    <a:lnSpc>
                      <a:spcPct val="150000"/>
                    </a:lnSpc>
                    <a:buFont typeface="Wingdings" pitchFamily="2" charset="2"/>
                    <a:buChar char="Ø"/>
                  </a:pP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Flux</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conservation</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(commonly</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used</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in</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models)</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correct</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in</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the</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case?</a:t>
                  </a:r>
                </a:p>
                <a:p>
                  <a:pPr lvl="1">
                    <a:lnSpc>
                      <a:spcPct val="150000"/>
                    </a:lnSpc>
                  </a:pPr>
                  <a:r>
                    <a:rPr lang="en-US" altLang="zh-CN" sz="2000" i="1" dirty="0">
                      <a:latin typeface="Times New Roman" panose="02020603050405020304" pitchFamily="18" charset="0"/>
                      <a:ea typeface="Microsoft YaHei" panose="020B0503020204020204" pitchFamily="34" charset="-122"/>
                      <a:cs typeface="Times New Roman" panose="02020603050405020304" pitchFamily="18" charset="0"/>
                    </a:rPr>
                    <a:t>N</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a:t>
                  </a:r>
                  <a:r>
                    <a:rPr lang="en-US" altLang="zh-CN" sz="2000" i="1" dirty="0">
                      <a:latin typeface="Times New Roman" panose="02020603050405020304" pitchFamily="18" charset="0"/>
                      <a:ea typeface="Microsoft YaHei" panose="020B0503020204020204" pitchFamily="34" charset="-122"/>
                      <a:cs typeface="Times New Roman" panose="02020603050405020304" pitchFamily="18" charset="0"/>
                    </a:rPr>
                    <a:t>D</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underestimated</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&lt;</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1</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or</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&gt;</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1.8</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mm</a:t>
                  </a:r>
                </a:p>
                <a:p>
                  <a:pPr lvl="1">
                    <a:lnSpc>
                      <a:spcPct val="150000"/>
                    </a:lnSpc>
                  </a:pP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finally,</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14:m>
                    <m:oMath xmlns:m="http://schemas.openxmlformats.org/officeDocument/2006/math">
                      <m:sSubSup>
                        <m:sSubSupPr>
                          <m:ctrlPr>
                            <a:rPr lang="en-US" altLang="zh-CN" sz="2000" i="1">
                              <a:latin typeface="Cambria Math" panose="02040503050406030204" pitchFamily="18" charset="0"/>
                              <a:ea typeface="Microsoft YaHei" panose="020B0503020204020204" pitchFamily="34" charset="-122"/>
                            </a:rPr>
                          </m:ctrlPr>
                        </m:sSubSupPr>
                        <m:e>
                          <m:r>
                            <a:rPr lang="en-US" altLang="zh-CN" sz="2000" i="1">
                              <a:latin typeface="Cambria Math" panose="02040503050406030204" pitchFamily="18" charset="0"/>
                              <a:ea typeface="Microsoft YaHei" panose="020B0503020204020204" pitchFamily="34" charset="-122"/>
                            </a:rPr>
                            <m:t>𝐷</m:t>
                          </m:r>
                        </m:e>
                        <m:sub>
                          <m:r>
                            <a:rPr lang="en-US" altLang="zh-CN" sz="2000" i="1">
                              <a:latin typeface="Cambria Math" panose="02040503050406030204" pitchFamily="18" charset="0"/>
                              <a:ea typeface="Microsoft YaHei" panose="020B0503020204020204" pitchFamily="34" charset="-122"/>
                            </a:rPr>
                            <m:t>𝑚</m:t>
                          </m:r>
                        </m:sub>
                        <m:sup>
                          <m:r>
                            <a:rPr lang="en-US" altLang="zh-CN" sz="2000" i="1">
                              <a:latin typeface="Cambria Math" panose="02040503050406030204" pitchFamily="18" charset="0"/>
                              <a:ea typeface="Microsoft YaHei" panose="020B0503020204020204" pitchFamily="34" charset="-122"/>
                            </a:rPr>
                            <m:t>𝐹𝐶</m:t>
                          </m:r>
                        </m:sup>
                      </m:sSubSup>
                      <m:r>
                        <a:rPr lang="en-US" altLang="zh-CN" sz="2000" i="1">
                          <a:latin typeface="Cambria Math" panose="02040503050406030204" pitchFamily="18" charset="0"/>
                          <a:ea typeface="Microsoft YaHei" panose="020B0503020204020204" pitchFamily="34" charset="-122"/>
                        </a:rPr>
                        <m:t>&lt;</m:t>
                      </m:r>
                      <m:sSubSup>
                        <m:sSubSupPr>
                          <m:ctrlPr>
                            <a:rPr lang="en-US" altLang="zh-CN" sz="2000" i="1">
                              <a:latin typeface="Cambria Math" panose="02040503050406030204" pitchFamily="18" charset="0"/>
                              <a:ea typeface="Microsoft YaHei" panose="020B0503020204020204" pitchFamily="34" charset="-122"/>
                            </a:rPr>
                          </m:ctrlPr>
                        </m:sSubSupPr>
                        <m:e>
                          <m:r>
                            <a:rPr lang="en-US" altLang="zh-CN" sz="2000" i="1">
                              <a:latin typeface="Cambria Math" panose="02040503050406030204" pitchFamily="18" charset="0"/>
                              <a:ea typeface="Microsoft YaHei" panose="020B0503020204020204" pitchFamily="34" charset="-122"/>
                            </a:rPr>
                            <m:t>𝐷</m:t>
                          </m:r>
                        </m:e>
                        <m:sub>
                          <m:r>
                            <a:rPr lang="en-US" altLang="zh-CN" sz="2000" i="1">
                              <a:latin typeface="Cambria Math" panose="02040503050406030204" pitchFamily="18" charset="0"/>
                              <a:ea typeface="Microsoft YaHei" panose="020B0503020204020204" pitchFamily="34" charset="-122"/>
                            </a:rPr>
                            <m:t>𝑚</m:t>
                          </m:r>
                        </m:sub>
                        <m:sup>
                          <m:r>
                            <a:rPr lang="en-US" altLang="zh-CN" sz="2000" i="1">
                              <a:latin typeface="Cambria Math" panose="02040503050406030204" pitchFamily="18" charset="0"/>
                              <a:ea typeface="Microsoft YaHei" panose="020B0503020204020204" pitchFamily="34" charset="-122"/>
                            </a:rPr>
                            <m:t>𝑜𝑏𝑠</m:t>
                          </m:r>
                        </m:sup>
                      </m:sSubSup>
                    </m:oMath>
                  </a14:m>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and</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14:m>
                    <m:oMath xmlns:m="http://schemas.openxmlformats.org/officeDocument/2006/math">
                      <m:sSubSup>
                        <m:sSubSupPr>
                          <m:ctrlPr>
                            <a:rPr lang="en-US" sz="2400" i="1">
                              <a:latin typeface="Cambria Math" panose="02040503050406030204" pitchFamily="18" charset="0"/>
                            </a:rPr>
                          </m:ctrlPr>
                        </m:sSubSupPr>
                        <m:e>
                          <m:r>
                            <a:rPr lang="en-US" altLang="zh-CN" sz="2400" b="0" i="1" smtClean="0">
                              <a:latin typeface="Cambria Math" panose="02040503050406030204" pitchFamily="18" charset="0"/>
                            </a:rPr>
                            <m:t>𝑁</m:t>
                          </m:r>
                        </m:e>
                        <m:sub>
                          <m:r>
                            <a:rPr lang="en-US" altLang="zh-CN" sz="2400" b="0" i="1" smtClean="0">
                              <a:latin typeface="Cambria Math" panose="02040503050406030204" pitchFamily="18" charset="0"/>
                            </a:rPr>
                            <m:t>𝑡</m:t>
                          </m:r>
                        </m:sub>
                        <m:sup>
                          <m:r>
                            <a:rPr lang="en-US" sz="2400" i="1">
                              <a:latin typeface="Cambria Math" panose="02040503050406030204" pitchFamily="18" charset="0"/>
                            </a:rPr>
                            <m:t>𝐹𝐶</m:t>
                          </m:r>
                        </m:sup>
                      </m:sSubSup>
                      <m:r>
                        <a:rPr lang="en-US" sz="2400" i="1">
                          <a:latin typeface="Cambria Math" panose="02040503050406030204" pitchFamily="18" charset="0"/>
                        </a:rPr>
                        <m:t>&lt;</m:t>
                      </m:r>
                      <m:sSubSup>
                        <m:sSubSupPr>
                          <m:ctrlPr>
                            <a:rPr lang="en-US" sz="2400" i="1">
                              <a:latin typeface="Cambria Math" panose="02040503050406030204" pitchFamily="18" charset="0"/>
                            </a:rPr>
                          </m:ctrlPr>
                        </m:sSubSupPr>
                        <m:e>
                          <m:r>
                            <a:rPr lang="en-US" altLang="zh-CN" sz="2400" b="0" i="1" smtClean="0">
                              <a:latin typeface="Cambria Math" panose="02040503050406030204" pitchFamily="18" charset="0"/>
                            </a:rPr>
                            <m:t>𝑁</m:t>
                          </m:r>
                        </m:e>
                        <m:sub>
                          <m:r>
                            <a:rPr lang="en-US" altLang="zh-CN" sz="2400" b="0" i="1" smtClean="0">
                              <a:latin typeface="Cambria Math" panose="02040503050406030204" pitchFamily="18" charset="0"/>
                            </a:rPr>
                            <m:t>𝑡</m:t>
                          </m:r>
                        </m:sub>
                        <m:sup>
                          <m:r>
                            <a:rPr lang="en-US" sz="2400" i="1">
                              <a:latin typeface="Cambria Math" panose="02040503050406030204" pitchFamily="18" charset="0"/>
                            </a:rPr>
                            <m:t>𝑜𝑏𝑠</m:t>
                          </m:r>
                        </m:sup>
                      </m:sSubSup>
                    </m:oMath>
                  </a14:m>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endPar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endParaRPr>
                </a:p>
              </p:txBody>
            </p:sp>
          </mc:Choice>
          <mc:Fallback>
            <p:sp>
              <p:nvSpPr>
                <p:cNvPr id="7" name="TextBox 6">
                  <a:extLst>
                    <a:ext uri="{FF2B5EF4-FFF2-40B4-BE49-F238E27FC236}">
                      <a16:creationId xmlns:a16="http://schemas.microsoft.com/office/drawing/2014/main" id="{18C8C6FA-BE37-E4B1-B7C3-DA4616353B2D}"/>
                    </a:ext>
                  </a:extLst>
                </p:cNvPr>
                <p:cNvSpPr txBox="1">
                  <a:spLocks noRot="1" noChangeAspect="1" noMove="1" noResize="1" noEditPoints="1" noAdjustHandles="1" noChangeArrowheads="1" noChangeShapeType="1" noTextEdit="1"/>
                </p:cNvSpPr>
                <p:nvPr/>
              </p:nvSpPr>
              <p:spPr>
                <a:xfrm>
                  <a:off x="6306684" y="3183813"/>
                  <a:ext cx="4937591" cy="1784077"/>
                </a:xfrm>
                <a:prstGeom prst="rect">
                  <a:avLst/>
                </a:prstGeom>
                <a:blipFill>
                  <a:blip r:embed="rId4"/>
                  <a:stretch>
                    <a:fillRect l="-1003" b="-4012"/>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34D1659D-5037-CD7D-8725-B1510AF3AAEF}"/>
                </a:ext>
              </a:extLst>
            </p:cNvPr>
            <p:cNvSpPr txBox="1"/>
            <p:nvPr/>
          </p:nvSpPr>
          <p:spPr>
            <a:xfrm>
              <a:off x="2507616" y="913658"/>
              <a:ext cx="3625415" cy="786754"/>
            </a:xfrm>
            <a:prstGeom prst="rect">
              <a:avLst/>
            </a:prstGeom>
            <a:noFill/>
          </p:spPr>
          <p:txBody>
            <a:bodyPr wrap="none" rtlCol="0">
              <a:spAutoFit/>
            </a:bodyPr>
            <a:lstStyle/>
            <a:p>
              <a:pPr algn="ctr">
                <a:lnSpc>
                  <a:spcPct val="150000"/>
                </a:lnSpc>
              </a:pPr>
              <a:r>
                <a:rPr lang="en-US" altLang="zh-CN" sz="16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ML</a:t>
              </a:r>
              <a:r>
                <a:rPr lang="zh-CN" altLang="en-US" sz="16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6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subsections</a:t>
              </a:r>
              <a:r>
                <a:rPr lang="zh-CN" altLang="en-US" sz="16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6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(depth: 1/3 ML)</a:t>
              </a:r>
            </a:p>
            <a:p>
              <a:pPr algn="ctr">
                <a:lnSpc>
                  <a:spcPct val="150000"/>
                </a:lnSpc>
              </a:pPr>
              <a:r>
                <a:rPr lang="en-US" altLang="zh-CN" sz="1600" dirty="0">
                  <a:solidFill>
                    <a:srgbClr val="CCBA74"/>
                  </a:solidFill>
                  <a:latin typeface="Times New Roman" panose="02020603050405020304" pitchFamily="18" charset="0"/>
                  <a:ea typeface="Microsoft YaHei" panose="020B0503020204020204" pitchFamily="34" charset="-122"/>
                  <a:cs typeface="Times New Roman" panose="02020603050405020304" pitchFamily="18" charset="0"/>
                </a:rPr>
                <a:t>Above</a:t>
              </a:r>
              <a:r>
                <a:rPr lang="en-US" altLang="zh-CN" sz="1600" dirty="0">
                  <a:latin typeface="Times New Roman" panose="02020603050405020304" pitchFamily="18" charset="0"/>
                  <a:ea typeface="Microsoft YaHei" panose="020B0503020204020204" pitchFamily="34" charset="-122"/>
                  <a:cs typeface="Times New Roman" panose="02020603050405020304" pitchFamily="18" charset="0"/>
                </a:rPr>
                <a:t>,</a:t>
              </a:r>
              <a:r>
                <a:rPr lang="zh-CN" altLang="en-US" sz="16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600" dirty="0">
                  <a:solidFill>
                    <a:srgbClr val="C44E51"/>
                  </a:solidFill>
                  <a:latin typeface="Times New Roman" panose="02020603050405020304" pitchFamily="18" charset="0"/>
                  <a:ea typeface="Microsoft YaHei" panose="020B0503020204020204" pitchFamily="34" charset="-122"/>
                  <a:cs typeface="Times New Roman" panose="02020603050405020304" pitchFamily="18" charset="0"/>
                </a:rPr>
                <a:t>Top</a:t>
              </a:r>
              <a:r>
                <a:rPr lang="en-US" altLang="zh-CN" sz="1600" dirty="0">
                  <a:latin typeface="Times New Roman" panose="02020603050405020304" pitchFamily="18" charset="0"/>
                  <a:ea typeface="Microsoft YaHei" panose="020B0503020204020204" pitchFamily="34" charset="-122"/>
                  <a:cs typeface="Times New Roman" panose="02020603050405020304" pitchFamily="18" charset="0"/>
                </a:rPr>
                <a:t>,</a:t>
              </a:r>
              <a:r>
                <a:rPr lang="zh-CN" altLang="en-US" sz="16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600" dirty="0">
                  <a:solidFill>
                    <a:srgbClr val="4D72B0"/>
                  </a:solidFill>
                  <a:latin typeface="Times New Roman" panose="02020603050405020304" pitchFamily="18" charset="0"/>
                  <a:ea typeface="Microsoft YaHei" panose="020B0503020204020204" pitchFamily="34" charset="-122"/>
                  <a:cs typeface="Times New Roman" panose="02020603050405020304" pitchFamily="18" charset="0"/>
                </a:rPr>
                <a:t>Median</a:t>
              </a:r>
              <a:r>
                <a:rPr lang="en-US" altLang="zh-CN" sz="1600" dirty="0">
                  <a:latin typeface="Times New Roman" panose="02020603050405020304" pitchFamily="18" charset="0"/>
                  <a:ea typeface="Microsoft YaHei" panose="020B0503020204020204" pitchFamily="34" charset="-122"/>
                  <a:cs typeface="Times New Roman" panose="02020603050405020304" pitchFamily="18" charset="0"/>
                </a:rPr>
                <a:t>,</a:t>
              </a:r>
              <a:r>
                <a:rPr lang="zh-CN" altLang="en-US" sz="16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600" dirty="0">
                  <a:solidFill>
                    <a:srgbClr val="55A868"/>
                  </a:solidFill>
                  <a:latin typeface="Times New Roman" panose="02020603050405020304" pitchFamily="18" charset="0"/>
                  <a:ea typeface="Microsoft YaHei" panose="020B0503020204020204" pitchFamily="34" charset="-122"/>
                  <a:cs typeface="Times New Roman" panose="02020603050405020304" pitchFamily="18" charset="0"/>
                </a:rPr>
                <a:t>Bottom,</a:t>
              </a:r>
              <a:r>
                <a:rPr lang="zh-CN" altLang="en-US" sz="1600" dirty="0">
                  <a:solidFill>
                    <a:srgbClr val="55A868"/>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600" dirty="0">
                  <a:solidFill>
                    <a:schemeClr val="tx1">
                      <a:lumMod val="95000"/>
                      <a:lumOff val="5000"/>
                    </a:schemeClr>
                  </a:solidFill>
                  <a:latin typeface="Times New Roman" panose="02020603050405020304" pitchFamily="18" charset="0"/>
                  <a:ea typeface="Microsoft YaHei" panose="020B0503020204020204" pitchFamily="34" charset="-122"/>
                  <a:cs typeface="Times New Roman" panose="02020603050405020304" pitchFamily="18" charset="0"/>
                </a:rPr>
                <a:t>Below,</a:t>
              </a:r>
              <a:r>
                <a:rPr lang="zh-CN" altLang="en-US" sz="1600" dirty="0">
                  <a:solidFill>
                    <a:schemeClr val="tx1">
                      <a:lumMod val="95000"/>
                      <a:lumOff val="5000"/>
                    </a:schemeClr>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600" dirty="0">
                  <a:solidFill>
                    <a:srgbClr val="64B5CD"/>
                  </a:solidFill>
                  <a:latin typeface="Times New Roman" panose="02020603050405020304" pitchFamily="18" charset="0"/>
                  <a:ea typeface="Microsoft YaHei" panose="020B0503020204020204" pitchFamily="34" charset="-122"/>
                  <a:cs typeface="Times New Roman" panose="02020603050405020304" pitchFamily="18" charset="0"/>
                </a:rPr>
                <a:t>FC</a:t>
              </a:r>
              <a:r>
                <a:rPr lang="zh-CN" altLang="en-US" sz="1600" dirty="0">
                  <a:latin typeface="Times New Roman" panose="02020603050405020304" pitchFamily="18" charset="0"/>
                  <a:ea typeface="Microsoft YaHei" panose="020B0503020204020204" pitchFamily="34" charset="-122"/>
                  <a:cs typeface="Times New Roman" panose="02020603050405020304" pitchFamily="18" charset="0"/>
                </a:rPr>
                <a:t> </a:t>
              </a:r>
              <a:endParaRPr lang="en-US" altLang="zh-CN" sz="1600"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9" name="TextBox 8">
              <a:extLst>
                <a:ext uri="{FF2B5EF4-FFF2-40B4-BE49-F238E27FC236}">
                  <a16:creationId xmlns:a16="http://schemas.microsoft.com/office/drawing/2014/main" id="{DD820939-41AA-D8D9-6689-831DF38AF439}"/>
                </a:ext>
              </a:extLst>
            </p:cNvPr>
            <p:cNvSpPr txBox="1"/>
            <p:nvPr/>
          </p:nvSpPr>
          <p:spPr>
            <a:xfrm>
              <a:off x="6306684" y="1939860"/>
              <a:ext cx="4992491" cy="866974"/>
            </a:xfrm>
            <a:prstGeom prst="rect">
              <a:avLst/>
            </a:prstGeom>
            <a:noFill/>
          </p:spPr>
          <p:txBody>
            <a:bodyPr wrap="square">
              <a:spAutoFit/>
            </a:bodyPr>
            <a:lstStyle/>
            <a:p>
              <a:pPr marL="285750" indent="-285750">
                <a:lnSpc>
                  <a:spcPct val="150000"/>
                </a:lnSpc>
                <a:buFont typeface="Wingdings" pitchFamily="2" charset="2"/>
                <a:buChar char="Ø"/>
              </a:pP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Decrease</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in</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medium-size</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concentration</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endPar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endParaRPr>
            </a:p>
            <a:p>
              <a:pPr lvl="1">
                <a:lnSpc>
                  <a:spcPct val="150000"/>
                </a:lnSpc>
              </a:pPr>
              <a:r>
                <a:rPr lang="en-US" altLang="zh-CN"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melting</a:t>
              </a:r>
              <a:r>
                <a:rPr lang="zh-CN" altLang="en-US"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a:t>
              </a:r>
              <a:r>
                <a:rPr lang="zh-CN" altLang="en-US"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aggregation</a:t>
              </a:r>
              <a:endParaRPr lang="en-CN"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4185874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Outline</a:t>
            </a:r>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3" name="内容占位符 2"/>
          <p:cNvSpPr>
            <a:spLocks noGrp="1"/>
          </p:cNvSpPr>
          <p:nvPr>
            <p:ph idx="4294967295"/>
          </p:nvPr>
        </p:nvSpPr>
        <p:spPr>
          <a:xfrm>
            <a:off x="2362200" y="1600200"/>
            <a:ext cx="7543800" cy="3557954"/>
          </a:xfrm>
          <a:prstGeom prst="rect">
            <a:avLst/>
          </a:prstGeom>
        </p:spPr>
        <p:txBody>
          <a:bodyPr/>
          <a:lstStyle/>
          <a:p>
            <a:pPr marL="0" indent="0">
              <a:spcBef>
                <a:spcPts val="0"/>
              </a:spcBef>
              <a:buNone/>
            </a:pPr>
            <a:r>
              <a:rPr lang="en-US" altLang="zh-CN" sz="2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a:t>
            </a:r>
            <a:r>
              <a:rPr lang="zh-CN" altLang="en-US" sz="2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Introduction</a:t>
            </a:r>
          </a:p>
          <a:p>
            <a:pPr marL="0" indent="0">
              <a:spcBef>
                <a:spcPts val="0"/>
              </a:spcBef>
              <a:buNone/>
            </a:pPr>
            <a:endParaRPr lang="zh-CN" altLang="en-US" sz="28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0" indent="0">
              <a:spcBef>
                <a:spcPts val="0"/>
              </a:spcBef>
              <a:buNone/>
            </a:pPr>
            <a:r>
              <a:rPr lang="en-US" altLang="zh-CN" sz="28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zh-CN" altLang="en-US" sz="28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8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Optimized</a:t>
            </a:r>
            <a:r>
              <a:rPr lang="zh-CN" altLang="en-US" sz="28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8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microphysical</a:t>
            </a:r>
            <a:r>
              <a:rPr lang="zh-CN" altLang="en-US" sz="28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8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retrieval</a:t>
            </a:r>
          </a:p>
          <a:p>
            <a:pPr marL="0" indent="0">
              <a:spcBef>
                <a:spcPts val="0"/>
              </a:spcBef>
              <a:buNone/>
            </a:pPr>
            <a:endParaRPr lang="en-US" altLang="zh-CN" sz="28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0" indent="0">
              <a:spcBef>
                <a:spcPts val="0"/>
              </a:spcBef>
              <a:buNone/>
            </a:pPr>
            <a:r>
              <a:rPr lang="en-US" altLang="zh-CN" sz="28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a:t>
            </a:r>
            <a:r>
              <a:rPr lang="zh-CN" altLang="en-US" sz="28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en-US" sz="28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Microphysics of Stratiform Precipitation </a:t>
            </a:r>
          </a:p>
          <a:p>
            <a:pPr marL="0" indent="0">
              <a:spcBef>
                <a:spcPts val="0"/>
              </a:spcBef>
              <a:buNone/>
            </a:pPr>
            <a:endParaRPr lang="en-US" altLang="zh-CN" sz="28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0" indent="0">
              <a:spcBef>
                <a:spcPts val="0"/>
              </a:spcBef>
              <a:buNone/>
            </a:pPr>
            <a:r>
              <a:rPr lang="en-US" altLang="zh-CN" sz="28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4.</a:t>
            </a:r>
            <a:r>
              <a:rPr lang="zh-CN" altLang="en-US" sz="28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8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Conclusion</a:t>
            </a:r>
            <a:r>
              <a:rPr lang="zh-CN" altLang="en-US" sz="28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8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and</a:t>
            </a:r>
            <a:r>
              <a:rPr lang="zh-CN" altLang="en-US" sz="28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8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discussion</a:t>
            </a:r>
          </a:p>
        </p:txBody>
      </p:sp>
    </p:spTree>
    <p:extLst>
      <p:ext uri="{BB962C8B-B14F-4D97-AF65-F5344CB8AC3E}">
        <p14:creationId xmlns:p14="http://schemas.microsoft.com/office/powerpoint/2010/main" val="4225462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Outline</a:t>
            </a:r>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3" name="内容占位符 2"/>
          <p:cNvSpPr>
            <a:spLocks noGrp="1"/>
          </p:cNvSpPr>
          <p:nvPr>
            <p:ph idx="4294967295"/>
          </p:nvPr>
        </p:nvSpPr>
        <p:spPr>
          <a:xfrm>
            <a:off x="2362200" y="1600200"/>
            <a:ext cx="7543800" cy="3557954"/>
          </a:xfrm>
          <a:prstGeom prst="rect">
            <a:avLst/>
          </a:prstGeom>
        </p:spPr>
        <p:txBody>
          <a:bodyPr/>
          <a:lstStyle/>
          <a:p>
            <a:pPr marL="0" indent="0">
              <a:spcBef>
                <a:spcPts val="0"/>
              </a:spcBef>
              <a:buNone/>
            </a:pPr>
            <a:r>
              <a:rPr lang="en-US" altLang="zh-CN"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rPr>
              <a:t>1.</a:t>
            </a:r>
            <a:r>
              <a:rPr lang="zh-CN" altLang="en-US"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rPr>
              <a:t> </a:t>
            </a:r>
            <a:r>
              <a:rPr lang="en-US" altLang="zh-CN"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rPr>
              <a:t>Introduction</a:t>
            </a:r>
          </a:p>
          <a:p>
            <a:pPr marL="0" indent="0">
              <a:spcBef>
                <a:spcPts val="0"/>
              </a:spcBef>
              <a:buNone/>
            </a:pPr>
            <a:endParaRPr lang="zh-CN" altLang="en-US"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a:p>
            <a:pPr marL="0" indent="0">
              <a:spcBef>
                <a:spcPts val="0"/>
              </a:spcBef>
              <a:buNone/>
            </a:pPr>
            <a:r>
              <a:rPr lang="en-US" altLang="zh-CN"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rPr>
              <a:t>2.</a:t>
            </a:r>
            <a:r>
              <a:rPr lang="zh-CN" altLang="en-US"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rPr>
              <a:t> </a:t>
            </a:r>
            <a:r>
              <a:rPr lang="en-US" altLang="zh-CN"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rPr>
              <a:t>Optimized</a:t>
            </a:r>
            <a:r>
              <a:rPr lang="zh-CN" altLang="en-US"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rPr>
              <a:t> </a:t>
            </a:r>
            <a:r>
              <a:rPr lang="en-US" altLang="zh-CN"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rPr>
              <a:t>microphysical retrieval</a:t>
            </a:r>
          </a:p>
          <a:p>
            <a:pPr marL="0" indent="0">
              <a:spcBef>
                <a:spcPts val="0"/>
              </a:spcBef>
              <a:buNone/>
            </a:pPr>
            <a:endParaRPr lang="en-US" altLang="zh-CN"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a:p>
            <a:pPr marL="0" indent="0">
              <a:spcBef>
                <a:spcPts val="0"/>
              </a:spcBef>
              <a:buNone/>
            </a:pPr>
            <a:r>
              <a:rPr lang="en-US" altLang="zh-CN"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rPr>
              <a:t>3.</a:t>
            </a:r>
            <a:r>
              <a:rPr lang="zh-CN" altLang="en-US"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rPr>
              <a:t> </a:t>
            </a:r>
            <a:r>
              <a:rPr lang="en-US" altLang="en-US" sz="2800" b="1" dirty="0">
                <a:solidFill>
                  <a:schemeClr val="tx2"/>
                </a:solidFill>
                <a:latin typeface="Times New Roman" panose="02020603050405020304" pitchFamily="18" charset="0"/>
                <a:ea typeface="微软雅黑" panose="020B0503020204020204" pitchFamily="34" charset="-122"/>
                <a:cs typeface="+mn-ea"/>
              </a:rPr>
              <a:t>Microphysics of Stratiform Precipitation </a:t>
            </a:r>
          </a:p>
          <a:p>
            <a:pPr marL="0" indent="0">
              <a:spcBef>
                <a:spcPts val="0"/>
              </a:spcBef>
              <a:buNone/>
            </a:pPr>
            <a:endParaRPr lang="en-US" altLang="zh-CN"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a:p>
            <a:pPr marL="0" indent="0">
              <a:spcBef>
                <a:spcPts val="0"/>
              </a:spcBef>
              <a:buNone/>
            </a:pPr>
            <a:r>
              <a:rPr lang="en-US" altLang="zh-CN" sz="2800" b="1" dirty="0">
                <a:solidFill>
                  <a:srgbClr val="FF0000"/>
                </a:solidFill>
                <a:latin typeface="Times New Roman" panose="02020603050405020304" pitchFamily="18" charset="0"/>
                <a:ea typeface="微软雅黑" panose="020B0503020204020204" pitchFamily="34" charset="-122"/>
                <a:cs typeface="+mn-ea"/>
                <a:sym typeface="Times New Roman" panose="02020603050405020304" pitchFamily="18" charset="0"/>
              </a:rPr>
              <a:t>4.</a:t>
            </a:r>
            <a:r>
              <a:rPr lang="zh-CN" altLang="en-US" sz="2800" b="1" dirty="0">
                <a:solidFill>
                  <a:srgbClr val="FF0000"/>
                </a:solidFill>
                <a:latin typeface="Times New Roman" panose="02020603050405020304" pitchFamily="18" charset="0"/>
                <a:ea typeface="微软雅黑" panose="020B0503020204020204" pitchFamily="34" charset="-122"/>
                <a:cs typeface="+mn-ea"/>
                <a:sym typeface="Times New Roman" panose="02020603050405020304" pitchFamily="18" charset="0"/>
              </a:rPr>
              <a:t> </a:t>
            </a:r>
            <a:r>
              <a:rPr lang="en-US" altLang="zh-CN" sz="2800" b="1" dirty="0">
                <a:solidFill>
                  <a:srgbClr val="FF0000"/>
                </a:solidFill>
                <a:latin typeface="Times New Roman" panose="02020603050405020304" pitchFamily="18" charset="0"/>
                <a:ea typeface="微软雅黑" panose="020B0503020204020204" pitchFamily="34" charset="-122"/>
                <a:cs typeface="+mn-ea"/>
                <a:sym typeface="Times New Roman" panose="02020603050405020304" pitchFamily="18" charset="0"/>
              </a:rPr>
              <a:t>Conclusion</a:t>
            </a:r>
            <a:r>
              <a:rPr lang="zh-CN" altLang="en-US" sz="2800" b="1" dirty="0">
                <a:solidFill>
                  <a:srgbClr val="FF0000"/>
                </a:solidFill>
                <a:latin typeface="Times New Roman" panose="02020603050405020304" pitchFamily="18" charset="0"/>
                <a:ea typeface="微软雅黑" panose="020B0503020204020204" pitchFamily="34" charset="-122"/>
                <a:cs typeface="+mn-ea"/>
                <a:sym typeface="Times New Roman" panose="02020603050405020304" pitchFamily="18" charset="0"/>
              </a:rPr>
              <a:t> </a:t>
            </a:r>
            <a:r>
              <a:rPr lang="en-US" altLang="zh-CN" sz="2800" b="1" dirty="0">
                <a:solidFill>
                  <a:srgbClr val="FF0000"/>
                </a:solidFill>
                <a:latin typeface="Times New Roman" panose="02020603050405020304" pitchFamily="18" charset="0"/>
                <a:ea typeface="微软雅黑" panose="020B0503020204020204" pitchFamily="34" charset="-122"/>
                <a:cs typeface="+mn-ea"/>
                <a:sym typeface="Times New Roman" panose="02020603050405020304" pitchFamily="18" charset="0"/>
              </a:rPr>
              <a:t>and</a:t>
            </a:r>
            <a:r>
              <a:rPr lang="zh-CN" altLang="en-US" sz="2800" b="1" dirty="0">
                <a:solidFill>
                  <a:srgbClr val="FF0000"/>
                </a:solidFill>
                <a:latin typeface="Times New Roman" panose="02020603050405020304" pitchFamily="18" charset="0"/>
                <a:ea typeface="微软雅黑" panose="020B0503020204020204" pitchFamily="34" charset="-122"/>
                <a:cs typeface="+mn-ea"/>
                <a:sym typeface="Times New Roman" panose="02020603050405020304" pitchFamily="18" charset="0"/>
              </a:rPr>
              <a:t> </a:t>
            </a:r>
            <a:r>
              <a:rPr lang="en-US" altLang="zh-CN" sz="2800" b="1" dirty="0">
                <a:solidFill>
                  <a:srgbClr val="FF0000"/>
                </a:solidFill>
                <a:latin typeface="Times New Roman" panose="02020603050405020304" pitchFamily="18" charset="0"/>
                <a:ea typeface="微软雅黑" panose="020B0503020204020204" pitchFamily="34" charset="-122"/>
                <a:cs typeface="+mn-ea"/>
                <a:sym typeface="Times New Roman" panose="02020603050405020304" pitchFamily="18" charset="0"/>
              </a:rPr>
              <a:t>discussion</a:t>
            </a:r>
          </a:p>
        </p:txBody>
      </p:sp>
    </p:spTree>
    <p:extLst>
      <p:ext uri="{BB962C8B-B14F-4D97-AF65-F5344CB8AC3E}">
        <p14:creationId xmlns:p14="http://schemas.microsoft.com/office/powerpoint/2010/main" val="23126904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D5CB3-FD4F-4530-8A03-7C4227260E2B}"/>
              </a:ext>
            </a:extLst>
          </p:cNvPr>
          <p:cNvSpPr>
            <a:spLocks noGrp="1"/>
          </p:cNvSpPr>
          <p:nvPr>
            <p:ph type="title"/>
          </p:nvPr>
        </p:nvSpPr>
        <p:spPr/>
        <p:txBody>
          <a:bodyPr>
            <a:normAutofit/>
          </a:bodyPr>
          <a:lstStyle/>
          <a:p>
            <a:r>
              <a:rPr lang="en-US" altLang="zh-CN" dirty="0">
                <a:latin typeface="Times New Roman" panose="02020603050405020304" pitchFamily="18" charset="0"/>
                <a:ea typeface="微软雅黑" panose="020B0503020204020204" pitchFamily="34" charset="-122"/>
                <a:sym typeface="Times New Roman" panose="02020603050405020304" pitchFamily="18" charset="0"/>
              </a:rPr>
              <a:t>Conclusion and discussion</a:t>
            </a:r>
            <a:endParaRPr lang="en-US"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4" name="TextBox 3">
            <a:extLst>
              <a:ext uri="{FF2B5EF4-FFF2-40B4-BE49-F238E27FC236}">
                <a16:creationId xmlns:a16="http://schemas.microsoft.com/office/drawing/2014/main" id="{B0C045A3-AE5D-F7A0-9633-608799DD4F75}"/>
              </a:ext>
            </a:extLst>
          </p:cNvPr>
          <p:cNvSpPr txBox="1"/>
          <p:nvPr/>
        </p:nvSpPr>
        <p:spPr>
          <a:xfrm>
            <a:off x="609600" y="1143000"/>
            <a:ext cx="11049000" cy="5109860"/>
          </a:xfrm>
          <a:prstGeom prst="rect">
            <a:avLst/>
          </a:prstGeom>
          <a:noFill/>
        </p:spPr>
        <p:txBody>
          <a:bodyPr wrap="square" rtlCol="0">
            <a:spAutoFit/>
          </a:bodyPr>
          <a:lstStyle/>
          <a:p>
            <a:pPr marL="285750" indent="-285750">
              <a:lnSpc>
                <a:spcPct val="150000"/>
              </a:lnSpc>
              <a:buFont typeface="Wingdings" pitchFamily="2" charset="2"/>
              <a:buChar char="q"/>
            </a:pPr>
            <a:r>
              <a:rPr lang="en-US" altLang="zh-CN" sz="2200" dirty="0">
                <a:latin typeface="Times New Roman" panose="02020603050405020304" pitchFamily="18" charset="0"/>
                <a:ea typeface="Microsoft YaHei" panose="020B0503020204020204" pitchFamily="34" charset="-122"/>
                <a:cs typeface="Times New Roman" panose="02020603050405020304" pitchFamily="18" charset="0"/>
              </a:rPr>
              <a:t>A</a:t>
            </a:r>
            <a:r>
              <a:rPr lang="en-US" sz="2200" dirty="0">
                <a:latin typeface="Times New Roman" panose="02020603050405020304" pitchFamily="18" charset="0"/>
                <a:ea typeface="Microsoft YaHei" panose="020B0503020204020204" pitchFamily="34" charset="-122"/>
                <a:cs typeface="Times New Roman" panose="02020603050405020304" pitchFamily="18" charset="0"/>
              </a:rPr>
              <a:t> variational method </a:t>
            </a:r>
            <a:r>
              <a:rPr lang="en-US" altLang="zh-CN" sz="2200" dirty="0">
                <a:latin typeface="Times New Roman" panose="02020603050405020304" pitchFamily="18" charset="0"/>
                <a:ea typeface="Microsoft YaHei" panose="020B0503020204020204" pitchFamily="34" charset="-122"/>
                <a:cs typeface="Times New Roman" panose="02020603050405020304" pitchFamily="18" charset="0"/>
              </a:rPr>
              <a:t>for</a:t>
            </a:r>
            <a:r>
              <a:rPr lang="zh-CN" altLang="en-US" sz="2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200" dirty="0">
                <a:latin typeface="Times New Roman" panose="02020603050405020304" pitchFamily="18" charset="0"/>
                <a:ea typeface="Microsoft YaHei" panose="020B0503020204020204" pitchFamily="34" charset="-122"/>
                <a:cs typeface="Times New Roman" panose="02020603050405020304" pitchFamily="18" charset="0"/>
              </a:rPr>
              <a:t>the</a:t>
            </a:r>
            <a:r>
              <a:rPr lang="zh-CN" altLang="en-US" sz="2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sz="2200" dirty="0">
                <a:latin typeface="Times New Roman" panose="02020603050405020304" pitchFamily="18" charset="0"/>
                <a:ea typeface="Microsoft YaHei" panose="020B0503020204020204" pitchFamily="34" charset="-122"/>
                <a:cs typeface="Times New Roman" panose="02020603050405020304" pitchFamily="18" charset="0"/>
              </a:rPr>
              <a:t>retrieval </a:t>
            </a:r>
            <a:r>
              <a:rPr lang="en-US" altLang="zh-CN" sz="2200" dirty="0">
                <a:latin typeface="Times New Roman" panose="02020603050405020304" pitchFamily="18" charset="0"/>
                <a:ea typeface="Microsoft YaHei" panose="020B0503020204020204" pitchFamily="34" charset="-122"/>
                <a:cs typeface="Times New Roman" panose="02020603050405020304" pitchFamily="18" charset="0"/>
              </a:rPr>
              <a:t>of</a:t>
            </a:r>
            <a:r>
              <a:rPr lang="zh-CN" altLang="en-US" sz="2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200" dirty="0">
                <a:latin typeface="Times New Roman" panose="02020603050405020304" pitchFamily="18" charset="0"/>
                <a:ea typeface="Microsoft YaHei" panose="020B0503020204020204" pitchFamily="34" charset="-122"/>
                <a:cs typeface="Times New Roman" panose="02020603050405020304" pitchFamily="18" charset="0"/>
              </a:rPr>
              <a:t>DSD</a:t>
            </a:r>
            <a:r>
              <a:rPr lang="zh-CN" altLang="en-US" sz="2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200" dirty="0">
                <a:latin typeface="Times New Roman" panose="02020603050405020304" pitchFamily="18" charset="0"/>
                <a:ea typeface="Microsoft YaHei" panose="020B0503020204020204" pitchFamily="34" charset="-122"/>
                <a:cs typeface="Times New Roman" panose="02020603050405020304" pitchFamily="18" charset="0"/>
              </a:rPr>
              <a:t>parameters</a:t>
            </a:r>
            <a:r>
              <a:rPr lang="zh-CN" altLang="en-US" sz="2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sz="2200" dirty="0">
                <a:latin typeface="Times New Roman" panose="02020603050405020304" pitchFamily="18" charset="0"/>
                <a:ea typeface="Microsoft YaHei" panose="020B0503020204020204" pitchFamily="34" charset="-122"/>
                <a:cs typeface="Times New Roman" panose="02020603050405020304" pitchFamily="18" charset="0"/>
              </a:rPr>
              <a:t>ha</a:t>
            </a:r>
            <a:r>
              <a:rPr lang="en-US" altLang="zh-CN" sz="2200" dirty="0">
                <a:latin typeface="Times New Roman" panose="02020603050405020304" pitchFamily="18" charset="0"/>
                <a:ea typeface="Microsoft YaHei" panose="020B0503020204020204" pitchFamily="34" charset="-122"/>
                <a:cs typeface="Times New Roman" panose="02020603050405020304" pitchFamily="18" charset="0"/>
              </a:rPr>
              <a:t>s</a:t>
            </a:r>
            <a:r>
              <a:rPr lang="zh-CN" altLang="en-US" sz="2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200" dirty="0">
                <a:latin typeface="Times New Roman" panose="02020603050405020304" pitchFamily="18" charset="0"/>
                <a:ea typeface="Microsoft YaHei" panose="020B0503020204020204" pitchFamily="34" charset="-122"/>
                <a:cs typeface="Times New Roman" panose="02020603050405020304" pitchFamily="18" charset="0"/>
              </a:rPr>
              <a:t>been</a:t>
            </a:r>
            <a:r>
              <a:rPr lang="zh-CN" altLang="en-US" sz="2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sz="2200" dirty="0">
                <a:latin typeface="Times New Roman" panose="02020603050405020304" pitchFamily="18" charset="0"/>
                <a:ea typeface="Microsoft YaHei" panose="020B0503020204020204" pitchFamily="34" charset="-122"/>
                <a:cs typeface="Times New Roman" panose="02020603050405020304" pitchFamily="18" charset="0"/>
              </a:rPr>
              <a:t>developed</a:t>
            </a:r>
            <a:r>
              <a:rPr lang="zh-CN" altLang="en-US" sz="2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sz="2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sz="22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simultaneously achieving opti</a:t>
            </a:r>
            <a:r>
              <a:rPr lang="en-US" altLang="zh-CN" sz="22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miz</a:t>
            </a:r>
            <a:r>
              <a:rPr lang="en-US" sz="22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ed estimation </a:t>
            </a:r>
            <a:r>
              <a:rPr lang="en-US" sz="2200" dirty="0">
                <a:latin typeface="Times New Roman" panose="02020603050405020304" pitchFamily="18" charset="0"/>
                <a:ea typeface="Microsoft YaHei" panose="020B0503020204020204" pitchFamily="34" charset="-122"/>
                <a:cs typeface="Times New Roman" panose="02020603050405020304" pitchFamily="18" charset="0"/>
              </a:rPr>
              <a:t>of attenuation (short-wavelength radar) and </a:t>
            </a:r>
            <a:r>
              <a:rPr lang="en-US" altLang="zh-CN" sz="2200" dirty="0">
                <a:latin typeface="Times New Roman" panose="02020603050405020304" pitchFamily="18" charset="0"/>
                <a:ea typeface="Microsoft YaHei" panose="020B0503020204020204" pitchFamily="34" charset="-122"/>
                <a:cs typeface="Times New Roman" panose="02020603050405020304" pitchFamily="18" charset="0"/>
              </a:rPr>
              <a:t>DSD</a:t>
            </a:r>
            <a:r>
              <a:rPr lang="zh-CN" altLang="en-US" sz="2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200" dirty="0">
                <a:latin typeface="Times New Roman" panose="02020603050405020304" pitchFamily="18" charset="0"/>
                <a:ea typeface="Microsoft YaHei" panose="020B0503020204020204" pitchFamily="34" charset="-122"/>
                <a:cs typeface="Times New Roman" panose="02020603050405020304" pitchFamily="18" charset="0"/>
              </a:rPr>
              <a:t>parameters</a:t>
            </a:r>
          </a:p>
          <a:p>
            <a:pPr marL="285750" indent="-285750">
              <a:lnSpc>
                <a:spcPct val="150000"/>
              </a:lnSpc>
              <a:buFont typeface="Wingdings" pitchFamily="2" charset="2"/>
              <a:buChar char="q"/>
            </a:pPr>
            <a:endParaRPr lang="en-US" sz="2200" dirty="0">
              <a:latin typeface="Times New Roman" panose="02020603050405020304" pitchFamily="18" charset="0"/>
              <a:ea typeface="Microsoft YaHei" panose="020B0503020204020204" pitchFamily="34" charset="-122"/>
              <a:cs typeface="Times New Roman" panose="02020603050405020304" pitchFamily="18" charset="0"/>
            </a:endParaRPr>
          </a:p>
          <a:p>
            <a:pPr marL="285750" indent="-285750">
              <a:lnSpc>
                <a:spcPct val="150000"/>
              </a:lnSpc>
              <a:buFont typeface="Wingdings" pitchFamily="2" charset="2"/>
              <a:buChar char="q"/>
            </a:pPr>
            <a:r>
              <a:rPr lang="en-US" sz="2200" dirty="0">
                <a:latin typeface="Times New Roman" panose="02020603050405020304" pitchFamily="18" charset="0"/>
                <a:ea typeface="Microsoft YaHei" panose="020B0503020204020204" pitchFamily="34" charset="-122"/>
                <a:cs typeface="Times New Roman" panose="02020603050405020304" pitchFamily="18" charset="0"/>
              </a:rPr>
              <a:t>Joint analysis of dual-polarization radar and aircraft observations reveals:</a:t>
            </a:r>
          </a:p>
          <a:p>
            <a:pPr marL="742950" lvl="1" indent="-285750">
              <a:lnSpc>
                <a:spcPct val="150000"/>
              </a:lnSpc>
              <a:buFont typeface="Wingdings" pitchFamily="2" charset="2"/>
              <a:buChar char="Ø"/>
            </a:pPr>
            <a:r>
              <a:rPr lang="en-US" sz="2200" dirty="0">
                <a:latin typeface="Times New Roman" panose="02020603050405020304" pitchFamily="18" charset="0"/>
                <a:ea typeface="Microsoft YaHei" panose="020B0503020204020204" pitchFamily="34" charset="-122"/>
                <a:cs typeface="Times New Roman" panose="02020603050405020304" pitchFamily="18" charset="0"/>
              </a:rPr>
              <a:t>Ice crystal aggregation and riming above the melting layer, forming snowflakes</a:t>
            </a:r>
          </a:p>
          <a:p>
            <a:pPr marL="742950" lvl="1" indent="-285750">
              <a:lnSpc>
                <a:spcPct val="150000"/>
              </a:lnSpc>
              <a:buFont typeface="Wingdings" pitchFamily="2" charset="2"/>
              <a:buChar char="Ø"/>
            </a:pPr>
            <a:r>
              <a:rPr lang="en-US" altLang="zh-CN" sz="22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Contribution</a:t>
            </a:r>
            <a:r>
              <a:rPr lang="zh-CN" altLang="en-US" sz="22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2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of</a:t>
            </a:r>
            <a:r>
              <a:rPr lang="zh-CN" altLang="en-US" sz="22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2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c</a:t>
            </a:r>
            <a:r>
              <a:rPr lang="en-US" sz="22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oalescence and breakup </a:t>
            </a:r>
            <a:r>
              <a:rPr lang="en-US" sz="2200" dirty="0">
                <a:latin typeface="Times New Roman" panose="02020603050405020304" pitchFamily="18" charset="0"/>
                <a:ea typeface="Microsoft YaHei" panose="020B0503020204020204" pitchFamily="34" charset="-122"/>
                <a:cs typeface="Times New Roman" panose="02020603050405020304" pitchFamily="18" charset="0"/>
              </a:rPr>
              <a:t>of particles </a:t>
            </a:r>
            <a:r>
              <a:rPr lang="en-US" altLang="zh-CN" sz="2200" dirty="0">
                <a:latin typeface="Times New Roman" panose="02020603050405020304" pitchFamily="18" charset="0"/>
                <a:ea typeface="Microsoft YaHei" panose="020B0503020204020204" pitchFamily="34" charset="-122"/>
                <a:cs typeface="Times New Roman" panose="02020603050405020304" pitchFamily="18" charset="0"/>
              </a:rPr>
              <a:t>to</a:t>
            </a:r>
            <a:r>
              <a:rPr lang="zh-CN" altLang="en-US" sz="2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200" dirty="0">
                <a:latin typeface="Times New Roman" panose="02020603050405020304" pitchFamily="18" charset="0"/>
                <a:ea typeface="Microsoft YaHei" panose="020B0503020204020204" pitchFamily="34" charset="-122"/>
                <a:cs typeface="Times New Roman" panose="02020603050405020304" pitchFamily="18" charset="0"/>
              </a:rPr>
              <a:t>r</a:t>
            </a:r>
            <a:r>
              <a:rPr lang="en-US" sz="2200" dirty="0">
                <a:latin typeface="Times New Roman" panose="02020603050405020304" pitchFamily="18" charset="0"/>
                <a:ea typeface="Microsoft YaHei" panose="020B0503020204020204" pitchFamily="34" charset="-122"/>
                <a:cs typeface="Times New Roman" panose="02020603050405020304" pitchFamily="18" charset="0"/>
              </a:rPr>
              <a:t>adar bright band</a:t>
            </a:r>
            <a:r>
              <a:rPr lang="en-US" altLang="zh-CN" sz="2200" dirty="0">
                <a:latin typeface="Times New Roman" panose="02020603050405020304" pitchFamily="18" charset="0"/>
                <a:ea typeface="Microsoft YaHei" panose="020B0503020204020204" pitchFamily="34" charset="-122"/>
                <a:cs typeface="Times New Roman" panose="02020603050405020304" pitchFamily="18" charset="0"/>
              </a:rPr>
              <a:t>s</a:t>
            </a:r>
          </a:p>
          <a:p>
            <a:pPr marL="742950" lvl="1" indent="-285750">
              <a:lnSpc>
                <a:spcPct val="150000"/>
              </a:lnSpc>
              <a:buFont typeface="Wingdings" pitchFamily="2" charset="2"/>
              <a:buChar char="Ø"/>
            </a:pPr>
            <a:r>
              <a:rPr lang="en-US" altLang="zh-CN" sz="2200" dirty="0">
                <a:latin typeface="Times New Roman" panose="02020603050405020304" pitchFamily="18" charset="0"/>
                <a:ea typeface="Microsoft YaHei" panose="020B0503020204020204" pitchFamily="34" charset="-122"/>
                <a:cs typeface="Times New Roman" panose="02020603050405020304" pitchFamily="18" charset="0"/>
              </a:rPr>
              <a:t>P</a:t>
            </a:r>
            <a:r>
              <a:rPr lang="en-US" sz="2200" dirty="0">
                <a:latin typeface="Times New Roman" panose="02020603050405020304" pitchFamily="18" charset="0"/>
                <a:ea typeface="Microsoft YaHei" panose="020B0503020204020204" pitchFamily="34" charset="-122"/>
                <a:cs typeface="Times New Roman" panose="02020603050405020304" pitchFamily="18" charset="0"/>
              </a:rPr>
              <a:t>article concentration and diameter </a:t>
            </a:r>
            <a:r>
              <a:rPr lang="en-US" sz="22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underestimate</a:t>
            </a:r>
            <a:r>
              <a:rPr lang="en-US" altLang="zh-CN" sz="22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d</a:t>
            </a:r>
            <a:r>
              <a:rPr lang="zh-CN" altLang="en-US" sz="2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200" dirty="0">
                <a:latin typeface="Times New Roman" panose="02020603050405020304" pitchFamily="18" charset="0"/>
                <a:ea typeface="Microsoft YaHei" panose="020B0503020204020204" pitchFamily="34" charset="-122"/>
                <a:cs typeface="Times New Roman" panose="02020603050405020304" pitchFamily="18" charset="0"/>
              </a:rPr>
              <a:t>with</a:t>
            </a:r>
            <a:r>
              <a:rPr lang="zh-CN" altLang="en-US" sz="2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200" dirty="0">
                <a:latin typeface="Times New Roman" panose="02020603050405020304" pitchFamily="18" charset="0"/>
                <a:ea typeface="Microsoft YaHei" panose="020B0503020204020204" pitchFamily="34" charset="-122"/>
                <a:cs typeface="Times New Roman" panose="02020603050405020304" pitchFamily="18" charset="0"/>
              </a:rPr>
              <a:t>flux conservation assumption</a:t>
            </a:r>
          </a:p>
          <a:p>
            <a:pPr lvl="1">
              <a:lnSpc>
                <a:spcPct val="150000"/>
              </a:lnSpc>
            </a:pPr>
            <a:endParaRPr lang="en-US" sz="2200" dirty="0">
              <a:latin typeface="Times New Roman" panose="02020603050405020304" pitchFamily="18" charset="0"/>
              <a:ea typeface="Microsoft YaHei" panose="020B0503020204020204" pitchFamily="34" charset="-122"/>
              <a:cs typeface="Times New Roman" panose="02020603050405020304" pitchFamily="18" charset="0"/>
            </a:endParaRPr>
          </a:p>
          <a:p>
            <a:pPr marL="285750" indent="-285750">
              <a:lnSpc>
                <a:spcPct val="150000"/>
              </a:lnSpc>
              <a:buFont typeface="Wingdings" pitchFamily="2" charset="2"/>
              <a:buChar char="q"/>
            </a:pPr>
            <a:r>
              <a:rPr lang="en-US" sz="2200"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Outlook:</a:t>
            </a:r>
            <a:r>
              <a:rPr lang="zh-CN" altLang="en-US" sz="2200"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sz="2200" dirty="0">
                <a:latin typeface="Times New Roman" panose="02020603050405020304" pitchFamily="18" charset="0"/>
                <a:ea typeface="Microsoft YaHei" panose="020B0503020204020204" pitchFamily="34" charset="-122"/>
                <a:cs typeface="Times New Roman" panose="02020603050405020304" pitchFamily="18" charset="0"/>
              </a:rPr>
              <a:t>The flight levels are relatively low, and understanding of the ice crystal formation process remains incomplete</a:t>
            </a:r>
            <a:r>
              <a:rPr lang="en-US" altLang="zh-CN" sz="2200" dirty="0">
                <a:latin typeface="Times New Roman" panose="02020603050405020304" pitchFamily="18" charset="0"/>
                <a:ea typeface="Microsoft YaHei" panose="020B0503020204020204" pitchFamily="34" charset="-122"/>
                <a:cs typeface="Times New Roman" panose="02020603050405020304" pitchFamily="18" charset="0"/>
              </a:rPr>
              <a:t>.</a:t>
            </a:r>
            <a:r>
              <a:rPr lang="zh-CN" altLang="en-US" sz="2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200" dirty="0">
                <a:latin typeface="Times New Roman" panose="02020603050405020304" pitchFamily="18" charset="0"/>
                <a:ea typeface="Microsoft YaHei" panose="020B0503020204020204" pitchFamily="34" charset="-122"/>
                <a:cs typeface="Times New Roman" panose="02020603050405020304" pitchFamily="18" charset="0"/>
              </a:rPr>
              <a:t>More</a:t>
            </a:r>
            <a:r>
              <a:rPr lang="zh-CN" altLang="en-US" sz="2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200" dirty="0">
                <a:latin typeface="Times New Roman" panose="02020603050405020304" pitchFamily="18" charset="0"/>
                <a:ea typeface="Microsoft YaHei" panose="020B0503020204020204" pitchFamily="34" charset="-122"/>
                <a:cs typeface="Times New Roman" panose="02020603050405020304" pitchFamily="18" charset="0"/>
              </a:rPr>
              <a:t>observations</a:t>
            </a:r>
            <a:r>
              <a:rPr lang="zh-CN" altLang="en-US" sz="2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200" dirty="0">
                <a:latin typeface="Times New Roman" panose="02020603050405020304" pitchFamily="18" charset="0"/>
                <a:ea typeface="Microsoft YaHei" panose="020B0503020204020204" pitchFamily="34" charset="-122"/>
                <a:cs typeface="Times New Roman" panose="02020603050405020304" pitchFamily="18" charset="0"/>
              </a:rPr>
              <a:t>are</a:t>
            </a:r>
            <a:r>
              <a:rPr lang="zh-CN" altLang="en-US" sz="2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200" dirty="0">
                <a:latin typeface="Times New Roman" panose="02020603050405020304" pitchFamily="18" charset="0"/>
                <a:ea typeface="Microsoft YaHei" panose="020B0503020204020204" pitchFamily="34" charset="-122"/>
                <a:cs typeface="Times New Roman" panose="02020603050405020304" pitchFamily="18" charset="0"/>
              </a:rPr>
              <a:t>needed!</a:t>
            </a:r>
            <a:endParaRPr lang="en-CN" sz="2200" dirty="0">
              <a:latin typeface="Times New Roman" panose="02020603050405020304" pitchFamily="18"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870053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5F754DD-C232-100E-3669-7E65D0012093}"/>
              </a:ext>
            </a:extLst>
          </p:cNvPr>
          <p:cNvSpPr txBox="1"/>
          <p:nvPr/>
        </p:nvSpPr>
        <p:spPr>
          <a:xfrm>
            <a:off x="609600" y="3429000"/>
            <a:ext cx="11353800" cy="3046988"/>
          </a:xfrm>
          <a:prstGeom prst="rect">
            <a:avLst/>
          </a:prstGeom>
          <a:noFill/>
        </p:spPr>
        <p:txBody>
          <a:bodyPr wrap="square">
            <a:spAutoFit/>
          </a:bodyPr>
          <a:lstStyle/>
          <a:p>
            <a:pPr marL="285750" indent="-285750" algn="just">
              <a:buFont typeface="Wingdings" pitchFamily="2" charset="2"/>
              <a:buChar char="Ø"/>
            </a:pPr>
            <a:r>
              <a:rPr lang="en-US" sz="1600" dirty="0">
                <a:solidFill>
                  <a:srgbClr val="000000"/>
                </a:solidFill>
                <a:latin typeface="Times New Roman" panose="02020603050405020304" pitchFamily="18" charset="0"/>
                <a:cs typeface="Times New Roman" panose="02020603050405020304" pitchFamily="18" charset="0"/>
              </a:rPr>
              <a:t>Huang, H., Zhao, K., Zhang, G., Hu, D., &amp; Yang, Z. (2020). Optimized raindrop size distribution retrieval and quantitative rainfall estimation from polarimetric radar. </a:t>
            </a:r>
            <a:r>
              <a:rPr lang="en-US" sz="1600" i="1" dirty="0">
                <a:solidFill>
                  <a:srgbClr val="000000"/>
                </a:solidFill>
                <a:latin typeface="Times New Roman" panose="02020603050405020304" pitchFamily="18" charset="0"/>
                <a:cs typeface="Times New Roman" panose="02020603050405020304" pitchFamily="18" charset="0"/>
              </a:rPr>
              <a:t>Journal of Hydrology, 580</a:t>
            </a:r>
            <a:r>
              <a:rPr lang="en-US" sz="1600" dirty="0">
                <a:solidFill>
                  <a:srgbClr val="000000"/>
                </a:solidFill>
                <a:latin typeface="Times New Roman" panose="02020603050405020304" pitchFamily="18" charset="0"/>
                <a:cs typeface="Times New Roman" panose="02020603050405020304" pitchFamily="18" charset="0"/>
              </a:rPr>
              <a:t>, 124248. </a:t>
            </a:r>
          </a:p>
          <a:p>
            <a:pPr marL="285750" indent="-285750" algn="just">
              <a:buFont typeface="Wingdings" pitchFamily="2" charset="2"/>
              <a:buChar char="Ø"/>
            </a:pPr>
            <a:endParaRPr lang="en-US" sz="1600"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Wingdings" pitchFamily="2" charset="2"/>
              <a:buChar char="Ø"/>
            </a:pPr>
            <a:r>
              <a:rPr lang="en-US" sz="1600" dirty="0">
                <a:solidFill>
                  <a:srgbClr val="000000"/>
                </a:solidFill>
                <a:latin typeface="Times New Roman" panose="02020603050405020304" pitchFamily="18" charset="0"/>
                <a:cs typeface="Times New Roman" panose="02020603050405020304" pitchFamily="18" charset="0"/>
              </a:rPr>
              <a:t>Huang, H., Zhao, K., Chen, H., Hu, D., Fu, P., Lin, Q., &amp; Yang, Z. (2020). Improved Attenuation-based Radar Precipitation Estimation Considering the Azimuthal Variabilities of Microphysical Properties. </a:t>
            </a:r>
            <a:r>
              <a:rPr lang="en-US" sz="1600" i="1" dirty="0">
                <a:solidFill>
                  <a:srgbClr val="000000"/>
                </a:solidFill>
                <a:latin typeface="Times New Roman" panose="02020603050405020304" pitchFamily="18" charset="0"/>
                <a:cs typeface="Times New Roman" panose="02020603050405020304" pitchFamily="18" charset="0"/>
              </a:rPr>
              <a:t>Journal of Hydrometeorology, 21</a:t>
            </a:r>
            <a:r>
              <a:rPr lang="en-US" sz="1600" dirty="0">
                <a:solidFill>
                  <a:srgbClr val="000000"/>
                </a:solidFill>
                <a:latin typeface="Times New Roman" panose="02020603050405020304" pitchFamily="18" charset="0"/>
                <a:cs typeface="Times New Roman" panose="02020603050405020304" pitchFamily="18" charset="0"/>
              </a:rPr>
              <a:t>(7), 1605-1620. </a:t>
            </a:r>
          </a:p>
          <a:p>
            <a:pPr marL="285750" indent="-285750" algn="just">
              <a:buFont typeface="Wingdings" pitchFamily="2" charset="2"/>
              <a:buChar char="Ø"/>
            </a:pPr>
            <a:endParaRPr lang="en-US" sz="1600"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Wingdings" pitchFamily="2" charset="2"/>
              <a:buChar char="Ø"/>
            </a:pPr>
            <a:r>
              <a:rPr lang="en-US" sz="1600" dirty="0">
                <a:solidFill>
                  <a:srgbClr val="000000"/>
                </a:solidFill>
                <a:latin typeface="Times New Roman" panose="02020603050405020304" pitchFamily="18" charset="0"/>
                <a:cs typeface="Times New Roman" panose="02020603050405020304" pitchFamily="18" charset="0"/>
              </a:rPr>
              <a:t>Hu, X., Huang, H., Xiao, H., Cui, Y., </a:t>
            </a:r>
            <a:r>
              <a:rPr lang="en-US" sz="1600" dirty="0" err="1">
                <a:solidFill>
                  <a:srgbClr val="000000"/>
                </a:solidFill>
                <a:latin typeface="Times New Roman" panose="02020603050405020304" pitchFamily="18" charset="0"/>
                <a:cs typeface="Times New Roman" panose="02020603050405020304" pitchFamily="18" charset="0"/>
              </a:rPr>
              <a:t>Lv</a:t>
            </a:r>
            <a:r>
              <a:rPr lang="en-US" sz="1600" dirty="0">
                <a:solidFill>
                  <a:srgbClr val="000000"/>
                </a:solidFill>
                <a:latin typeface="Times New Roman" panose="02020603050405020304" pitchFamily="18" charset="0"/>
                <a:cs typeface="Times New Roman" panose="02020603050405020304" pitchFamily="18" charset="0"/>
              </a:rPr>
              <a:t>, F., Zhao, L., &amp; Ji, X. (2022). Microphysical Characteristics of Precipitating Stratiform Clouds in North China Revealed by Joint Observations of an Aircraft and a Polarimetric Radar. </a:t>
            </a:r>
            <a:r>
              <a:rPr lang="en-US" sz="1600" i="1" dirty="0">
                <a:solidFill>
                  <a:srgbClr val="000000"/>
                </a:solidFill>
                <a:latin typeface="Times New Roman" panose="02020603050405020304" pitchFamily="18" charset="0"/>
                <a:cs typeface="Times New Roman" panose="02020603050405020304" pitchFamily="18" charset="0"/>
              </a:rPr>
              <a:t>Journal of the Atmospheric Sciences, 79</a:t>
            </a:r>
            <a:r>
              <a:rPr lang="en-US" sz="1600" dirty="0">
                <a:solidFill>
                  <a:srgbClr val="000000"/>
                </a:solidFill>
                <a:latin typeface="Times New Roman" panose="02020603050405020304" pitchFamily="18" charset="0"/>
                <a:cs typeface="Times New Roman" panose="02020603050405020304" pitchFamily="18" charset="0"/>
              </a:rPr>
              <a:t>(11), 2799-2811.</a:t>
            </a:r>
          </a:p>
          <a:p>
            <a:pPr marL="285750" indent="-285750" algn="just">
              <a:buFont typeface="Wingdings" pitchFamily="2" charset="2"/>
              <a:buChar char="Ø"/>
            </a:pPr>
            <a:endParaRPr lang="en-US" sz="1600"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Wingdings" pitchFamily="2" charset="2"/>
              <a:buChar char="Ø"/>
            </a:pPr>
            <a:r>
              <a:rPr lang="en-US" sz="1600" dirty="0">
                <a:solidFill>
                  <a:srgbClr val="000000"/>
                </a:solidFill>
                <a:latin typeface="Times New Roman" panose="02020603050405020304" pitchFamily="18" charset="0"/>
                <a:cs typeface="Times New Roman" panose="02020603050405020304" pitchFamily="18" charset="0"/>
              </a:rPr>
              <a:t>Hu, X., Huang</a:t>
            </a:r>
            <a:r>
              <a:rPr lang="en-US" altLang="zh-CN" sz="1600" dirty="0">
                <a:solidFill>
                  <a:srgbClr val="000000"/>
                </a:solidFill>
                <a:latin typeface="Times New Roman" panose="02020603050405020304" pitchFamily="18" charset="0"/>
                <a:cs typeface="Times New Roman" panose="02020603050405020304" pitchFamily="18" charset="0"/>
              </a:rPr>
              <a:t>,</a:t>
            </a:r>
            <a:r>
              <a:rPr lang="zh-CN" altLang="en-US" sz="1600" dirty="0">
                <a:solidFill>
                  <a:srgbClr val="000000"/>
                </a:solidFill>
                <a:latin typeface="Times New Roman" panose="02020603050405020304" pitchFamily="18" charset="0"/>
                <a:cs typeface="Times New Roman" panose="02020603050405020304" pitchFamily="18" charset="0"/>
              </a:rPr>
              <a:t> </a:t>
            </a:r>
            <a:r>
              <a:rPr lang="en-US" altLang="zh-CN" sz="1600" dirty="0">
                <a:solidFill>
                  <a:srgbClr val="000000"/>
                </a:solidFill>
                <a:latin typeface="Times New Roman" panose="02020603050405020304" pitchFamily="18" charset="0"/>
                <a:cs typeface="Times New Roman" panose="02020603050405020304" pitchFamily="18" charset="0"/>
              </a:rPr>
              <a:t>H.</a:t>
            </a:r>
            <a:r>
              <a:rPr lang="en-US" sz="1600" dirty="0">
                <a:solidFill>
                  <a:srgbClr val="000000"/>
                </a:solidFill>
                <a:latin typeface="Times New Roman" panose="02020603050405020304" pitchFamily="18" charset="0"/>
                <a:cs typeface="Times New Roman" panose="02020603050405020304" pitchFamily="18" charset="0"/>
              </a:rPr>
              <a:t>, Hou</a:t>
            </a:r>
            <a:r>
              <a:rPr lang="en-US" altLang="zh-CN" sz="1600" dirty="0">
                <a:solidFill>
                  <a:srgbClr val="000000"/>
                </a:solidFill>
                <a:latin typeface="Times New Roman" panose="02020603050405020304" pitchFamily="18" charset="0"/>
                <a:cs typeface="Times New Roman" panose="02020603050405020304" pitchFamily="18" charset="0"/>
              </a:rPr>
              <a:t>,</a:t>
            </a:r>
            <a:r>
              <a:rPr lang="zh-CN" altLang="en-US" sz="1600" dirty="0">
                <a:solidFill>
                  <a:srgbClr val="000000"/>
                </a:solidFill>
                <a:latin typeface="Times New Roman" panose="02020603050405020304" pitchFamily="18" charset="0"/>
                <a:cs typeface="Times New Roman" panose="02020603050405020304" pitchFamily="18" charset="0"/>
              </a:rPr>
              <a:t> </a:t>
            </a:r>
            <a:r>
              <a:rPr lang="en-US" altLang="zh-CN" sz="1600" dirty="0">
                <a:solidFill>
                  <a:srgbClr val="000000"/>
                </a:solidFill>
                <a:latin typeface="Times New Roman" panose="02020603050405020304" pitchFamily="18" charset="0"/>
                <a:cs typeface="Times New Roman" panose="02020603050405020304" pitchFamily="18" charset="0"/>
              </a:rPr>
              <a:t>S.</a:t>
            </a:r>
            <a:r>
              <a:rPr lang="en-US" sz="1600" dirty="0">
                <a:solidFill>
                  <a:srgbClr val="000000"/>
                </a:solidFill>
                <a:latin typeface="Times New Roman" panose="02020603050405020304" pitchFamily="18" charset="0"/>
                <a:cs typeface="Times New Roman" panose="02020603050405020304" pitchFamily="18" charset="0"/>
              </a:rPr>
              <a:t>, Zhao</a:t>
            </a:r>
            <a:r>
              <a:rPr lang="en-US" altLang="zh-CN" sz="1600" dirty="0">
                <a:solidFill>
                  <a:srgbClr val="000000"/>
                </a:solidFill>
                <a:latin typeface="Times New Roman" panose="02020603050405020304" pitchFamily="18" charset="0"/>
                <a:cs typeface="Times New Roman" panose="02020603050405020304" pitchFamily="18" charset="0"/>
              </a:rPr>
              <a:t>,</a:t>
            </a:r>
            <a:r>
              <a:rPr lang="zh-CN" altLang="en-US" sz="1600" dirty="0">
                <a:solidFill>
                  <a:srgbClr val="000000"/>
                </a:solidFill>
                <a:latin typeface="Times New Roman" panose="02020603050405020304" pitchFamily="18" charset="0"/>
                <a:cs typeface="Times New Roman" panose="02020603050405020304" pitchFamily="18" charset="0"/>
              </a:rPr>
              <a:t> </a:t>
            </a:r>
            <a:r>
              <a:rPr lang="en-US" altLang="zh-CN" sz="1600" dirty="0">
                <a:solidFill>
                  <a:srgbClr val="000000"/>
                </a:solidFill>
                <a:latin typeface="Times New Roman" panose="02020603050405020304" pitchFamily="18" charset="0"/>
                <a:cs typeface="Times New Roman" panose="02020603050405020304" pitchFamily="18" charset="0"/>
              </a:rPr>
              <a:t>K.</a:t>
            </a:r>
            <a:r>
              <a:rPr lang="en-US" sz="1600" dirty="0">
                <a:solidFill>
                  <a:srgbClr val="000000"/>
                </a:solidFill>
                <a:latin typeface="Times New Roman" panose="02020603050405020304" pitchFamily="18" charset="0"/>
                <a:cs typeface="Times New Roman" panose="02020603050405020304" pitchFamily="18" charset="0"/>
              </a:rPr>
              <a:t>, Zhao</a:t>
            </a:r>
            <a:r>
              <a:rPr lang="zh-CN" altLang="en-US" sz="1600" dirty="0">
                <a:solidFill>
                  <a:srgbClr val="000000"/>
                </a:solidFill>
                <a:latin typeface="Times New Roman" panose="02020603050405020304" pitchFamily="18" charset="0"/>
                <a:cs typeface="Times New Roman" panose="02020603050405020304" pitchFamily="18" charset="0"/>
              </a:rPr>
              <a:t> </a:t>
            </a:r>
            <a:r>
              <a:rPr lang="en-US" altLang="zh-CN" sz="1600" dirty="0">
                <a:solidFill>
                  <a:srgbClr val="000000"/>
                </a:solidFill>
                <a:latin typeface="Times New Roman" panose="02020603050405020304" pitchFamily="18" charset="0"/>
                <a:cs typeface="Times New Roman" panose="02020603050405020304" pitchFamily="18" charset="0"/>
              </a:rPr>
              <a:t>C.</a:t>
            </a:r>
            <a:r>
              <a:rPr lang="en-US" sz="1600" dirty="0">
                <a:solidFill>
                  <a:srgbClr val="000000"/>
                </a:solidFill>
                <a:latin typeface="Times New Roman" panose="02020603050405020304" pitchFamily="18" charset="0"/>
                <a:cs typeface="Times New Roman" panose="02020603050405020304" pitchFamily="18" charset="0"/>
              </a:rPr>
              <a:t>, et al., 2024: Airborne Investigation of Riming Process: Cloud and Precipitation Microphysics Within a Weak Convective System in North China. Advances in Atmospheric Sciences.</a:t>
            </a:r>
          </a:p>
        </p:txBody>
      </p:sp>
      <p:sp>
        <p:nvSpPr>
          <p:cNvPr id="5" name="TextBox 4">
            <a:extLst>
              <a:ext uri="{FF2B5EF4-FFF2-40B4-BE49-F238E27FC236}">
                <a16:creationId xmlns:a16="http://schemas.microsoft.com/office/drawing/2014/main" id="{A9D2EB91-5435-BC4F-A497-5F1B6C53DFC5}"/>
              </a:ext>
            </a:extLst>
          </p:cNvPr>
          <p:cNvSpPr txBox="1"/>
          <p:nvPr/>
        </p:nvSpPr>
        <p:spPr>
          <a:xfrm>
            <a:off x="4363795" y="1381780"/>
            <a:ext cx="3464410" cy="523220"/>
          </a:xfrm>
          <a:prstGeom prst="rect">
            <a:avLst/>
          </a:prstGeom>
          <a:noFill/>
        </p:spPr>
        <p:txBody>
          <a:bodyPr wrap="none" rtlCol="0">
            <a:spAutoFit/>
          </a:bodyPr>
          <a:lstStyle/>
          <a:p>
            <a:pPr algn="ctr"/>
            <a:r>
              <a:rPr lang="en-US" altLang="zh-CN" sz="2800" dirty="0">
                <a:solidFill>
                  <a:schemeClr val="accent1">
                    <a:lumMod val="50000"/>
                  </a:schemeClr>
                </a:solidFill>
                <a:latin typeface="Times New Roman" panose="02020603050405020304" pitchFamily="18" charset="0"/>
                <a:ea typeface="Microsoft YaHei" panose="020B0503020204020204" pitchFamily="34" charset="-122"/>
                <a:cs typeface="Times New Roman" panose="02020603050405020304" pitchFamily="18" charset="0"/>
              </a:rPr>
              <a:t>Thank</a:t>
            </a:r>
            <a:r>
              <a:rPr lang="zh-CN" altLang="en-US" sz="2800" dirty="0">
                <a:solidFill>
                  <a:schemeClr val="accent1">
                    <a:lumMod val="50000"/>
                  </a:schemeClr>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800" dirty="0">
                <a:solidFill>
                  <a:schemeClr val="accent1">
                    <a:lumMod val="50000"/>
                  </a:schemeClr>
                </a:solidFill>
                <a:latin typeface="Times New Roman" panose="02020603050405020304" pitchFamily="18" charset="0"/>
                <a:ea typeface="Microsoft YaHei" panose="020B0503020204020204" pitchFamily="34" charset="-122"/>
                <a:cs typeface="Times New Roman" panose="02020603050405020304" pitchFamily="18" charset="0"/>
              </a:rPr>
              <a:t>you</a:t>
            </a:r>
            <a:r>
              <a:rPr lang="zh-CN" altLang="en-US" sz="2800" dirty="0">
                <a:solidFill>
                  <a:schemeClr val="accent1">
                    <a:lumMod val="50000"/>
                  </a:schemeClr>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800" dirty="0">
                <a:solidFill>
                  <a:schemeClr val="accent1">
                    <a:lumMod val="50000"/>
                  </a:schemeClr>
                </a:solidFill>
                <a:latin typeface="Times New Roman" panose="02020603050405020304" pitchFamily="18" charset="0"/>
                <a:ea typeface="Microsoft YaHei" panose="020B0503020204020204" pitchFamily="34" charset="-122"/>
                <a:cs typeface="Times New Roman" panose="02020603050405020304" pitchFamily="18" charset="0"/>
              </a:rPr>
              <a:t>very</a:t>
            </a:r>
            <a:r>
              <a:rPr lang="zh-CN" altLang="en-US" sz="2800" dirty="0">
                <a:solidFill>
                  <a:schemeClr val="accent1">
                    <a:lumMod val="50000"/>
                  </a:schemeClr>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800" dirty="0">
                <a:solidFill>
                  <a:schemeClr val="accent1">
                    <a:lumMod val="50000"/>
                  </a:schemeClr>
                </a:solidFill>
                <a:latin typeface="Times New Roman" panose="02020603050405020304" pitchFamily="18" charset="0"/>
                <a:ea typeface="Microsoft YaHei" panose="020B0503020204020204" pitchFamily="34" charset="-122"/>
                <a:cs typeface="Times New Roman" panose="02020603050405020304" pitchFamily="18" charset="0"/>
              </a:rPr>
              <a:t>much!</a:t>
            </a:r>
          </a:p>
        </p:txBody>
      </p:sp>
      <p:sp>
        <p:nvSpPr>
          <p:cNvPr id="8" name="TextBox 7">
            <a:extLst>
              <a:ext uri="{FF2B5EF4-FFF2-40B4-BE49-F238E27FC236}">
                <a16:creationId xmlns:a16="http://schemas.microsoft.com/office/drawing/2014/main" id="{D37D5D10-CE76-AD45-A32E-2C3B086693EE}"/>
              </a:ext>
            </a:extLst>
          </p:cNvPr>
          <p:cNvSpPr txBox="1"/>
          <p:nvPr/>
        </p:nvSpPr>
        <p:spPr>
          <a:xfrm>
            <a:off x="3810000" y="2362201"/>
            <a:ext cx="4572000" cy="646331"/>
          </a:xfrm>
          <a:prstGeom prst="rect">
            <a:avLst/>
          </a:prstGeom>
          <a:noFill/>
        </p:spPr>
        <p:txBody>
          <a:bodyPr wrap="square">
            <a:spAutoFit/>
          </a:bodyPr>
          <a:lstStyle/>
          <a:p>
            <a:pPr algn="ctr"/>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Email:</a:t>
            </a:r>
            <a:r>
              <a:rPr lang="zh-CN" altLang="en-US"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dirty="0">
                <a:latin typeface="Times New Roman" panose="02020603050405020304" pitchFamily="18" charset="0"/>
                <a:ea typeface="Microsoft YaHei" panose="020B0503020204020204" pitchFamily="34" charset="-122"/>
                <a:cs typeface="Times New Roman" panose="02020603050405020304" pitchFamily="18" charset="0"/>
                <a:hlinkClick r:id="rId3"/>
              </a:rPr>
              <a:t>huanghao@nju.edu.cn</a:t>
            </a:r>
            <a:endParaRPr lang="en-US" altLang="zh-CN" dirty="0">
              <a:latin typeface="Times New Roman" panose="02020603050405020304" pitchFamily="18" charset="0"/>
              <a:ea typeface="Microsoft YaHei" panose="020B0503020204020204" pitchFamily="34" charset="-122"/>
              <a:cs typeface="Times New Roman" panose="02020603050405020304" pitchFamily="18" charset="0"/>
            </a:endParaRPr>
          </a:p>
          <a:p>
            <a:pPr algn="ctr"/>
            <a:r>
              <a:rPr lang="en-CN" dirty="0">
                <a:latin typeface="Times New Roman" panose="02020603050405020304" pitchFamily="18" charset="0"/>
                <a:ea typeface="Microsoft YaHei" panose="020B0503020204020204" pitchFamily="34" charset="-122"/>
                <a:cs typeface="Times New Roman" panose="02020603050405020304" pitchFamily="18" charset="0"/>
              </a:rPr>
              <a:t>htt</a:t>
            </a:r>
            <a:r>
              <a:rPr lang="en-US" altLang="zh-CN" dirty="0" err="1">
                <a:latin typeface="Times New Roman" panose="02020603050405020304" pitchFamily="18" charset="0"/>
                <a:ea typeface="Microsoft YaHei" panose="020B0503020204020204" pitchFamily="34" charset="-122"/>
                <a:cs typeface="Times New Roman" panose="02020603050405020304" pitchFamily="18" charset="0"/>
              </a:rPr>
              <a:t>ps</a:t>
            </a:r>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a:t>
            </a:r>
            <a:r>
              <a:rPr lang="en-US" altLang="zh-CN" dirty="0" err="1">
                <a:latin typeface="Times New Roman" panose="02020603050405020304" pitchFamily="18" charset="0"/>
                <a:ea typeface="Microsoft YaHei" panose="020B0503020204020204" pitchFamily="34" charset="-122"/>
                <a:cs typeface="Times New Roman" panose="02020603050405020304" pitchFamily="18" charset="0"/>
              </a:rPr>
              <a:t>radar.nju.edu.cn</a:t>
            </a:r>
            <a:endParaRPr lang="en-CN" dirty="0">
              <a:latin typeface="Times New Roman" panose="02020603050405020304" pitchFamily="18"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959071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Southern China: Massive floods threaten tens of millions as intense rains  batter country | CNN">
            <a:extLst>
              <a:ext uri="{FF2B5EF4-FFF2-40B4-BE49-F238E27FC236}">
                <a16:creationId xmlns:a16="http://schemas.microsoft.com/office/drawing/2014/main" id="{DBBF17A1-FC25-D649-87CF-74D437170C4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139"/>
          <a:stretch/>
        </p:blipFill>
        <p:spPr bwMode="auto">
          <a:xfrm>
            <a:off x="6679385" y="1904855"/>
            <a:ext cx="4408372" cy="3389199"/>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a:extLst>
              <a:ext uri="{FF2B5EF4-FFF2-40B4-BE49-F238E27FC236}">
                <a16:creationId xmlns:a16="http://schemas.microsoft.com/office/drawing/2014/main" id="{9082F6C1-A00F-4604-AA03-9560DCDBCE7A}"/>
              </a:ext>
            </a:extLst>
          </p:cNvPr>
          <p:cNvSpPr>
            <a:spLocks noGrp="1"/>
          </p:cNvSpPr>
          <p:nvPr>
            <p:ph type="title"/>
          </p:nvPr>
        </p:nvSpPr>
        <p:spPr/>
        <p:txBody>
          <a:bodyPr>
            <a:noAutofit/>
          </a:bodyPr>
          <a:lstStyle/>
          <a:p>
            <a:pPr algn="ctr"/>
            <a:r>
              <a:rPr lang="en-US" altLang="zh-CN" sz="3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Cloud</a:t>
            </a:r>
            <a:r>
              <a:rPr lang="zh-CN" altLang="en-US" sz="3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3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microphysics</a:t>
            </a:r>
            <a:endParaRPr lang="zh-CN" altLang="en-US" sz="3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21" name="文本框 99">
            <a:extLst>
              <a:ext uri="{FF2B5EF4-FFF2-40B4-BE49-F238E27FC236}">
                <a16:creationId xmlns:a16="http://schemas.microsoft.com/office/drawing/2014/main" id="{7859234D-18C2-E94E-9EB5-8F1F6FF432B6}"/>
              </a:ext>
            </a:extLst>
          </p:cNvPr>
          <p:cNvSpPr txBox="1"/>
          <p:nvPr/>
        </p:nvSpPr>
        <p:spPr>
          <a:xfrm>
            <a:off x="422268" y="903956"/>
            <a:ext cx="11422067" cy="499753"/>
          </a:xfrm>
          <a:prstGeom prst="rect">
            <a:avLst/>
          </a:prstGeom>
          <a:noFill/>
          <a:ln w="9525">
            <a:noFill/>
          </a:ln>
        </p:spPr>
        <p:txBody>
          <a:bodyPr wrap="square" lIns="0" tIns="46800" rIns="0">
            <a:spAutoFit/>
          </a:bodyPr>
          <a:lstStyle/>
          <a:p>
            <a:pPr marL="342900" indent="-342900" algn="ctr">
              <a:lnSpc>
                <a:spcPct val="150000"/>
              </a:lnSpc>
              <a:buFont typeface="Wingdings" pitchFamily="2" charset="2"/>
              <a:buChar char="q"/>
            </a:pP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Precipitation</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and</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cloud</a:t>
            </a:r>
            <a:r>
              <a:rPr lang="zh-CN" altLang="en-US"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microphysics</a:t>
            </a:r>
            <a:r>
              <a:rPr lang="zh-CN" altLang="en-US"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are</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crucial</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in</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research</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areas</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of</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meteorology</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and</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weather modification</a:t>
            </a:r>
            <a:endPar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8" name="Rectangle 7">
            <a:extLst>
              <a:ext uri="{FF2B5EF4-FFF2-40B4-BE49-F238E27FC236}">
                <a16:creationId xmlns:a16="http://schemas.microsoft.com/office/drawing/2014/main" id="{3641788A-97C2-8040-BD98-379BCB4C823A}"/>
              </a:ext>
            </a:extLst>
          </p:cNvPr>
          <p:cNvSpPr/>
          <p:nvPr/>
        </p:nvSpPr>
        <p:spPr>
          <a:xfrm>
            <a:off x="6651393" y="1615391"/>
            <a:ext cx="3868056" cy="246221"/>
          </a:xfrm>
          <a:prstGeom prst="rect">
            <a:avLst/>
          </a:prstGeom>
          <a:noFill/>
        </p:spPr>
        <p:txBody>
          <a:bodyPr wrap="square" lIns="0" tIns="0" rIns="0" bIns="0">
            <a:spAutoFit/>
          </a:bodyPr>
          <a:lstStyle/>
          <a:p>
            <a:pPr algn="ctr"/>
            <a:r>
              <a:rPr lang="en-US" altLang="zh-CN" sz="1600" dirty="0">
                <a:solidFill>
                  <a:srgbClr val="0000FF"/>
                </a:solidFill>
                <a:latin typeface="Times New Roman" panose="02020603050405020304" pitchFamily="18" charset="0"/>
                <a:ea typeface="黑体" panose="02010609060101010101" pitchFamily="2" charset="-122"/>
                <a:cs typeface="Times New Roman" panose="02020603050405020304" pitchFamily="18" charset="0"/>
                <a:sym typeface="+mn-ea"/>
              </a:rPr>
              <a:t>Rainfall</a:t>
            </a:r>
            <a:r>
              <a:rPr lang="zh-CN" altLang="en-US" sz="1600" dirty="0">
                <a:solidFill>
                  <a:srgbClr val="0000FF"/>
                </a:solidFill>
                <a:latin typeface="Times New Roman" panose="02020603050405020304" pitchFamily="18" charset="0"/>
                <a:ea typeface="黑体" panose="02010609060101010101" pitchFamily="2" charset="-122"/>
                <a:cs typeface="Times New Roman" panose="02020603050405020304" pitchFamily="18" charset="0"/>
                <a:sym typeface="+mn-ea"/>
              </a:rPr>
              <a:t> </a:t>
            </a:r>
            <a:r>
              <a:rPr lang="en-US" altLang="zh-CN" sz="1600" dirty="0">
                <a:solidFill>
                  <a:srgbClr val="0000FF"/>
                </a:solidFill>
                <a:latin typeface="Times New Roman" panose="02020603050405020304" pitchFamily="18" charset="0"/>
                <a:ea typeface="黑体" panose="02010609060101010101" pitchFamily="2" charset="-122"/>
                <a:cs typeface="Times New Roman" panose="02020603050405020304" pitchFamily="18" charset="0"/>
                <a:sym typeface="+mn-ea"/>
              </a:rPr>
              <a:t>and</a:t>
            </a:r>
            <a:r>
              <a:rPr lang="zh-CN" altLang="en-US" sz="1600" dirty="0">
                <a:solidFill>
                  <a:srgbClr val="0000FF"/>
                </a:solidFill>
                <a:latin typeface="Times New Roman" panose="02020603050405020304" pitchFamily="18" charset="0"/>
                <a:ea typeface="黑体" panose="02010609060101010101" pitchFamily="2" charset="-122"/>
                <a:cs typeface="Times New Roman" panose="02020603050405020304" pitchFamily="18" charset="0"/>
                <a:sym typeface="+mn-ea"/>
              </a:rPr>
              <a:t> </a:t>
            </a:r>
            <a:r>
              <a:rPr lang="en-US" altLang="zh-CN" sz="1600" dirty="0">
                <a:solidFill>
                  <a:srgbClr val="0000FF"/>
                </a:solidFill>
                <a:latin typeface="Times New Roman" panose="02020603050405020304" pitchFamily="18" charset="0"/>
                <a:ea typeface="黑体" panose="02010609060101010101" pitchFamily="2" charset="-122"/>
                <a:cs typeface="Times New Roman" panose="02020603050405020304" pitchFamily="18" charset="0"/>
                <a:sym typeface="+mn-ea"/>
              </a:rPr>
              <a:t>Flooding</a:t>
            </a:r>
            <a:endParaRPr lang="zh-CN" altLang="en-US" sz="1600" dirty="0">
              <a:solidFill>
                <a:srgbClr val="0000FF"/>
              </a:solidFill>
              <a:latin typeface="Times New Roman" panose="02020603050405020304" pitchFamily="18" charset="0"/>
              <a:ea typeface="黑体" panose="02010609060101010101" pitchFamily="2" charset="-122"/>
              <a:cs typeface="Times New Roman" panose="02020603050405020304" pitchFamily="18" charset="0"/>
              <a:sym typeface="+mn-ea"/>
            </a:endParaRPr>
          </a:p>
        </p:txBody>
      </p:sp>
      <p:pic>
        <p:nvPicPr>
          <p:cNvPr id="1026" name="Picture 2">
            <a:extLst>
              <a:ext uri="{FF2B5EF4-FFF2-40B4-BE49-F238E27FC236}">
                <a16:creationId xmlns:a16="http://schemas.microsoft.com/office/drawing/2014/main" id="{DDEFB069-7341-B243-B0A8-0537A610CA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8271" y="5665432"/>
            <a:ext cx="1644061" cy="10747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World Meteorological Organization (@WMO) / Twitter">
            <a:extLst>
              <a:ext uri="{FF2B5EF4-FFF2-40B4-BE49-F238E27FC236}">
                <a16:creationId xmlns:a16="http://schemas.microsoft.com/office/drawing/2014/main" id="{DAA4675D-5C0E-0D4B-9756-C44D15E9CB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5230" y="5554176"/>
            <a:ext cx="1296144" cy="129614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92BD5FF0-E005-1641-AC43-1A4B50DCB6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732726" y="1904855"/>
            <a:ext cx="4611090" cy="3451769"/>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DDA38751-C845-3B4B-AA98-71594E5FA996}"/>
              </a:ext>
            </a:extLst>
          </p:cNvPr>
          <p:cNvSpPr txBox="1"/>
          <p:nvPr/>
        </p:nvSpPr>
        <p:spPr>
          <a:xfrm>
            <a:off x="4105978" y="5028353"/>
            <a:ext cx="1237839" cy="307777"/>
          </a:xfrm>
          <a:prstGeom prst="rect">
            <a:avLst/>
          </a:prstGeom>
          <a:noFill/>
        </p:spPr>
        <p:txBody>
          <a:bodyPr wrap="none" rtlCol="0">
            <a:spAutoFit/>
          </a:bodyPr>
          <a:lstStyle/>
          <a:p>
            <a:pPr algn="l"/>
            <a:r>
              <a:rPr lang="en-US" sz="1400" dirty="0">
                <a:latin typeface="Times New Roman" panose="02020603050405020304" pitchFamily="18" charset="0"/>
                <a:ea typeface="Microsoft YaHei" panose="020B0503020204020204" pitchFamily="34" charset="-122"/>
                <a:cs typeface="Times New Roman" panose="02020603050405020304" pitchFamily="18" charset="0"/>
              </a:rPr>
              <a:t>C</a:t>
            </a:r>
            <a:r>
              <a:rPr lang="en-CN" sz="1400" dirty="0">
                <a:latin typeface="Times New Roman" panose="02020603050405020304" pitchFamily="18" charset="0"/>
                <a:ea typeface="Microsoft YaHei" panose="020B0503020204020204" pitchFamily="34" charset="-122"/>
                <a:cs typeface="Times New Roman" panose="02020603050405020304" pitchFamily="18" charset="0"/>
              </a:rPr>
              <a:t>re</a:t>
            </a:r>
            <a:r>
              <a:rPr lang="en-US" altLang="zh-CN" sz="1400" dirty="0" err="1">
                <a:latin typeface="Times New Roman" panose="02020603050405020304" pitchFamily="18" charset="0"/>
                <a:ea typeface="Microsoft YaHei" panose="020B0503020204020204" pitchFamily="34" charset="-122"/>
                <a:cs typeface="Times New Roman" panose="02020603050405020304" pitchFamily="18" charset="0"/>
              </a:rPr>
              <a:t>dit</a:t>
            </a:r>
            <a:r>
              <a:rPr lang="en-US" altLang="zh-CN" sz="1400" dirty="0">
                <a:latin typeface="Times New Roman" panose="02020603050405020304" pitchFamily="18" charset="0"/>
                <a:ea typeface="Microsoft YaHei" panose="020B0503020204020204" pitchFamily="34" charset="-122"/>
                <a:cs typeface="Times New Roman" panose="02020603050405020304" pitchFamily="18" charset="0"/>
              </a:rPr>
              <a:t>:</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400" dirty="0">
                <a:latin typeface="Times New Roman" panose="02020603050405020304" pitchFamily="18" charset="0"/>
                <a:ea typeface="Microsoft YaHei" panose="020B0503020204020204" pitchFamily="34" charset="-122"/>
                <a:cs typeface="Times New Roman" panose="02020603050405020304" pitchFamily="18" charset="0"/>
              </a:rPr>
              <a:t>CAMS</a:t>
            </a:r>
            <a:endParaRPr lang="en-CN" sz="1400"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3" name="TextBox 32">
            <a:extLst>
              <a:ext uri="{FF2B5EF4-FFF2-40B4-BE49-F238E27FC236}">
                <a16:creationId xmlns:a16="http://schemas.microsoft.com/office/drawing/2014/main" id="{D57A0C2A-EC00-E943-B118-4165118C1082}"/>
              </a:ext>
            </a:extLst>
          </p:cNvPr>
          <p:cNvSpPr txBox="1"/>
          <p:nvPr/>
        </p:nvSpPr>
        <p:spPr>
          <a:xfrm rot="21299382">
            <a:off x="3321074" y="2576264"/>
            <a:ext cx="1316386" cy="338554"/>
          </a:xfrm>
          <a:prstGeom prst="rect">
            <a:avLst/>
          </a:prstGeom>
          <a:noFill/>
        </p:spPr>
        <p:txBody>
          <a:bodyPr wrap="none" rtlCol="0">
            <a:spAutoFit/>
          </a:bodyPr>
          <a:lstStyle/>
          <a:p>
            <a:pPr algn="l"/>
            <a:r>
              <a:rPr lang="en-CN" sz="1600" dirty="0">
                <a:latin typeface="Times New Roman" panose="02020603050405020304" pitchFamily="18" charset="0"/>
                <a:ea typeface="Microsoft YaHei" panose="020B0503020204020204" pitchFamily="34" charset="-122"/>
                <a:cs typeface="Times New Roman" panose="02020603050405020304" pitchFamily="18" charset="0"/>
              </a:rPr>
              <a:t>hydro</a:t>
            </a:r>
            <a:r>
              <a:rPr lang="en-US" altLang="zh-CN" sz="1600" dirty="0">
                <a:latin typeface="Times New Roman" panose="02020603050405020304" pitchFamily="18" charset="0"/>
                <a:ea typeface="Microsoft YaHei" panose="020B0503020204020204" pitchFamily="34" charset="-122"/>
                <a:cs typeface="Times New Roman" panose="02020603050405020304" pitchFamily="18" charset="0"/>
              </a:rPr>
              <a:t>meteors</a:t>
            </a:r>
            <a:endParaRPr lang="en-CN" sz="1600"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4" name="TextBox 33">
            <a:extLst>
              <a:ext uri="{FF2B5EF4-FFF2-40B4-BE49-F238E27FC236}">
                <a16:creationId xmlns:a16="http://schemas.microsoft.com/office/drawing/2014/main" id="{263FAF98-B26D-264A-B300-4D5CC49BD179}"/>
              </a:ext>
            </a:extLst>
          </p:cNvPr>
          <p:cNvSpPr txBox="1"/>
          <p:nvPr/>
        </p:nvSpPr>
        <p:spPr>
          <a:xfrm rot="21299382">
            <a:off x="3546052" y="2962198"/>
            <a:ext cx="1059906" cy="461665"/>
          </a:xfrm>
          <a:prstGeom prst="rect">
            <a:avLst/>
          </a:prstGeom>
          <a:noFill/>
        </p:spPr>
        <p:txBody>
          <a:bodyPr wrap="none" rtlCol="0">
            <a:spAutoFit/>
          </a:bodyPr>
          <a:lstStyle/>
          <a:p>
            <a:pPr algn="l"/>
            <a:r>
              <a:rPr lang="en-US" altLang="zh-CN" sz="12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m</a:t>
            </a:r>
            <a:r>
              <a:rPr lang="en-CN" sz="12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icro</a:t>
            </a:r>
            <a:r>
              <a:rPr lang="en-US" altLang="zh-CN" sz="12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physical</a:t>
            </a:r>
          </a:p>
          <a:p>
            <a:pPr algn="l"/>
            <a:r>
              <a:rPr lang="en-US" altLang="zh-CN" sz="12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processes</a:t>
            </a:r>
            <a:endParaRPr lang="en-CN" sz="12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5" name="TextBox 34">
            <a:extLst>
              <a:ext uri="{FF2B5EF4-FFF2-40B4-BE49-F238E27FC236}">
                <a16:creationId xmlns:a16="http://schemas.microsoft.com/office/drawing/2014/main" id="{8C194CF8-7AEE-3248-A309-8A84C7D4612A}"/>
              </a:ext>
            </a:extLst>
          </p:cNvPr>
          <p:cNvSpPr txBox="1"/>
          <p:nvPr/>
        </p:nvSpPr>
        <p:spPr>
          <a:xfrm>
            <a:off x="4070805" y="3471302"/>
            <a:ext cx="463588" cy="307777"/>
          </a:xfrm>
          <a:prstGeom prst="rect">
            <a:avLst/>
          </a:prstGeom>
          <a:noFill/>
        </p:spPr>
        <p:txBody>
          <a:bodyPr wrap="none" rtlCol="0">
            <a:spAutoFit/>
          </a:bodyPr>
          <a:lstStyle/>
          <a:p>
            <a:pPr algn="l"/>
            <a:r>
              <a:rPr lang="en-CN" sz="1400" dirty="0">
                <a:latin typeface="Times New Roman" panose="02020603050405020304" pitchFamily="18" charset="0"/>
                <a:ea typeface="Microsoft YaHei" panose="020B0503020204020204" pitchFamily="34" charset="-122"/>
                <a:cs typeface="Times New Roman" panose="02020603050405020304" pitchFamily="18" charset="0"/>
              </a:rPr>
              <a:t>rain</a:t>
            </a:r>
          </a:p>
        </p:txBody>
      </p:sp>
      <p:sp>
        <p:nvSpPr>
          <p:cNvPr id="36" name="TextBox 35">
            <a:extLst>
              <a:ext uri="{FF2B5EF4-FFF2-40B4-BE49-F238E27FC236}">
                <a16:creationId xmlns:a16="http://schemas.microsoft.com/office/drawing/2014/main" id="{D3253C9D-CB2B-3444-B165-357C1CBD99A0}"/>
              </a:ext>
            </a:extLst>
          </p:cNvPr>
          <p:cNvSpPr txBox="1"/>
          <p:nvPr/>
        </p:nvSpPr>
        <p:spPr>
          <a:xfrm rot="21299382">
            <a:off x="1106706" y="2871467"/>
            <a:ext cx="1032655" cy="276999"/>
          </a:xfrm>
          <a:prstGeom prst="rect">
            <a:avLst/>
          </a:prstGeom>
          <a:noFill/>
        </p:spPr>
        <p:txBody>
          <a:bodyPr wrap="none" rtlCol="0">
            <a:spAutoFit/>
          </a:bodyPr>
          <a:lstStyle/>
          <a:p>
            <a:pPr algn="l"/>
            <a:r>
              <a:rPr lang="en-CN" sz="1200" dirty="0">
                <a:latin typeface="Times New Roman" panose="02020603050405020304" pitchFamily="18" charset="0"/>
                <a:ea typeface="Microsoft YaHei" panose="020B0503020204020204" pitchFamily="34" charset="-122"/>
                <a:cs typeface="Times New Roman" panose="02020603050405020304" pitchFamily="18" charset="0"/>
              </a:rPr>
              <a:t>hydro</a:t>
            </a:r>
            <a:r>
              <a:rPr lang="en-US" altLang="zh-CN" sz="1200" dirty="0">
                <a:latin typeface="Times New Roman" panose="02020603050405020304" pitchFamily="18" charset="0"/>
                <a:ea typeface="Microsoft YaHei" panose="020B0503020204020204" pitchFamily="34" charset="-122"/>
                <a:cs typeface="Times New Roman" panose="02020603050405020304" pitchFamily="18" charset="0"/>
              </a:rPr>
              <a:t>meteors</a:t>
            </a:r>
            <a:endParaRPr lang="en-CN" sz="1200"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7" name="TextBox 36">
            <a:extLst>
              <a:ext uri="{FF2B5EF4-FFF2-40B4-BE49-F238E27FC236}">
                <a16:creationId xmlns:a16="http://schemas.microsoft.com/office/drawing/2014/main" id="{D388F5EF-4FC7-0B45-B766-DC25CE9C5875}"/>
              </a:ext>
            </a:extLst>
          </p:cNvPr>
          <p:cNvSpPr txBox="1"/>
          <p:nvPr/>
        </p:nvSpPr>
        <p:spPr>
          <a:xfrm>
            <a:off x="1244197" y="3997828"/>
            <a:ext cx="535724" cy="276999"/>
          </a:xfrm>
          <a:prstGeom prst="rect">
            <a:avLst/>
          </a:prstGeom>
          <a:noFill/>
        </p:spPr>
        <p:txBody>
          <a:bodyPr wrap="none" rtlCol="0">
            <a:spAutoFit/>
          </a:bodyPr>
          <a:lstStyle/>
          <a:p>
            <a:pPr algn="l"/>
            <a:r>
              <a:rPr lang="en-CN" sz="1200" dirty="0">
                <a:latin typeface="Times New Roman" panose="02020603050405020304" pitchFamily="18" charset="0"/>
                <a:ea typeface="Microsoft YaHei" panose="020B0503020204020204" pitchFamily="34" charset="-122"/>
                <a:cs typeface="Times New Roman" panose="02020603050405020304" pitchFamily="18" charset="0"/>
              </a:rPr>
              <a:t>va</a:t>
            </a:r>
            <a:r>
              <a:rPr lang="en-US" altLang="zh-CN" sz="1200" dirty="0">
                <a:latin typeface="Times New Roman" panose="02020603050405020304" pitchFamily="18" charset="0"/>
                <a:ea typeface="Microsoft YaHei" panose="020B0503020204020204" pitchFamily="34" charset="-122"/>
                <a:cs typeface="Times New Roman" panose="02020603050405020304" pitchFamily="18" charset="0"/>
              </a:rPr>
              <a:t>por</a:t>
            </a:r>
            <a:endParaRPr lang="en-CN" sz="1200"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8" name="TextBox 37">
            <a:extLst>
              <a:ext uri="{FF2B5EF4-FFF2-40B4-BE49-F238E27FC236}">
                <a16:creationId xmlns:a16="http://schemas.microsoft.com/office/drawing/2014/main" id="{343F924C-76AC-0144-BA8D-73EA50480DF3}"/>
              </a:ext>
            </a:extLst>
          </p:cNvPr>
          <p:cNvSpPr txBox="1"/>
          <p:nvPr/>
        </p:nvSpPr>
        <p:spPr>
          <a:xfrm>
            <a:off x="2770409" y="3963619"/>
            <a:ext cx="535724" cy="276999"/>
          </a:xfrm>
          <a:prstGeom prst="rect">
            <a:avLst/>
          </a:prstGeom>
          <a:noFill/>
        </p:spPr>
        <p:txBody>
          <a:bodyPr wrap="none" rtlCol="0">
            <a:spAutoFit/>
          </a:bodyPr>
          <a:lstStyle/>
          <a:p>
            <a:pPr algn="l"/>
            <a:r>
              <a:rPr lang="en-CN" sz="1200" dirty="0">
                <a:latin typeface="Times New Roman" panose="02020603050405020304" pitchFamily="18" charset="0"/>
                <a:ea typeface="Microsoft YaHei" panose="020B0503020204020204" pitchFamily="34" charset="-122"/>
                <a:cs typeface="Times New Roman" panose="02020603050405020304" pitchFamily="18" charset="0"/>
              </a:rPr>
              <a:t>va</a:t>
            </a:r>
            <a:r>
              <a:rPr lang="en-US" altLang="zh-CN" sz="1200" dirty="0">
                <a:latin typeface="Times New Roman" panose="02020603050405020304" pitchFamily="18" charset="0"/>
                <a:ea typeface="Microsoft YaHei" panose="020B0503020204020204" pitchFamily="34" charset="-122"/>
                <a:cs typeface="Times New Roman" panose="02020603050405020304" pitchFamily="18" charset="0"/>
              </a:rPr>
              <a:t>por</a:t>
            </a:r>
            <a:endParaRPr lang="en-CN" sz="1200"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9" name="TextBox 38">
            <a:extLst>
              <a:ext uri="{FF2B5EF4-FFF2-40B4-BE49-F238E27FC236}">
                <a16:creationId xmlns:a16="http://schemas.microsoft.com/office/drawing/2014/main" id="{63E892C8-3D06-5D4D-B1E1-AC5CEBD2C395}"/>
              </a:ext>
            </a:extLst>
          </p:cNvPr>
          <p:cNvSpPr txBox="1"/>
          <p:nvPr/>
        </p:nvSpPr>
        <p:spPr>
          <a:xfrm>
            <a:off x="1623033" y="3341416"/>
            <a:ext cx="758541" cy="276999"/>
          </a:xfrm>
          <a:prstGeom prst="rect">
            <a:avLst/>
          </a:prstGeom>
          <a:noFill/>
        </p:spPr>
        <p:txBody>
          <a:bodyPr wrap="none" rtlCol="0">
            <a:spAutoFit/>
          </a:bodyPr>
          <a:lstStyle/>
          <a:p>
            <a:pPr algn="l"/>
            <a:r>
              <a:rPr lang="en-US" sz="1200" dirty="0">
                <a:latin typeface="Times New Roman" panose="02020603050405020304" pitchFamily="18" charset="0"/>
                <a:ea typeface="Microsoft YaHei" panose="020B0503020204020204" pitchFamily="34" charset="-122"/>
                <a:cs typeface="Times New Roman" panose="02020603050405020304" pitchFamily="18" charset="0"/>
              </a:rPr>
              <a:t>condense</a:t>
            </a:r>
            <a:endParaRPr lang="en-CN" sz="1200"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40" name="TextBox 39">
            <a:extLst>
              <a:ext uri="{FF2B5EF4-FFF2-40B4-BE49-F238E27FC236}">
                <a16:creationId xmlns:a16="http://schemas.microsoft.com/office/drawing/2014/main" id="{20815A6E-15A6-0343-971C-3A30A7516AD0}"/>
              </a:ext>
            </a:extLst>
          </p:cNvPr>
          <p:cNvSpPr txBox="1"/>
          <p:nvPr/>
        </p:nvSpPr>
        <p:spPr>
          <a:xfrm>
            <a:off x="3100330" y="3545910"/>
            <a:ext cx="785793" cy="276999"/>
          </a:xfrm>
          <a:prstGeom prst="rect">
            <a:avLst/>
          </a:prstGeom>
          <a:noFill/>
        </p:spPr>
        <p:txBody>
          <a:bodyPr wrap="none" rtlCol="0">
            <a:spAutoFit/>
          </a:bodyPr>
          <a:lstStyle/>
          <a:p>
            <a:pPr algn="l"/>
            <a:r>
              <a:rPr lang="en-US" sz="1200" dirty="0">
                <a:latin typeface="Times New Roman" panose="02020603050405020304" pitchFamily="18" charset="0"/>
                <a:ea typeface="Microsoft YaHei" panose="020B0503020204020204" pitchFamily="34" charset="-122"/>
                <a:cs typeface="Times New Roman" panose="02020603050405020304" pitchFamily="18" charset="0"/>
              </a:rPr>
              <a:t>evaporate</a:t>
            </a:r>
            <a:endParaRPr lang="en-CN" sz="1200"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41" name="TextBox 40">
            <a:extLst>
              <a:ext uri="{FF2B5EF4-FFF2-40B4-BE49-F238E27FC236}">
                <a16:creationId xmlns:a16="http://schemas.microsoft.com/office/drawing/2014/main" id="{B349DBB8-E4AB-E640-9D63-897A85F890D8}"/>
              </a:ext>
            </a:extLst>
          </p:cNvPr>
          <p:cNvSpPr txBox="1"/>
          <p:nvPr/>
        </p:nvSpPr>
        <p:spPr>
          <a:xfrm>
            <a:off x="3838667" y="4605671"/>
            <a:ext cx="966931" cy="276999"/>
          </a:xfrm>
          <a:prstGeom prst="rect">
            <a:avLst/>
          </a:prstGeom>
          <a:noFill/>
        </p:spPr>
        <p:txBody>
          <a:bodyPr wrap="none" rtlCol="0">
            <a:spAutoFit/>
          </a:bodyPr>
          <a:lstStyle/>
          <a:p>
            <a:pPr algn="l"/>
            <a:r>
              <a:rPr lang="en-CN" sz="1200" dirty="0">
                <a:latin typeface="Times New Roman" panose="02020603050405020304" pitchFamily="18" charset="0"/>
                <a:ea typeface="Microsoft YaHei" panose="020B0503020204020204" pitchFamily="34" charset="-122"/>
                <a:cs typeface="Times New Roman" panose="02020603050405020304" pitchFamily="18" charset="0"/>
              </a:rPr>
              <a:t>precipitation</a:t>
            </a:r>
          </a:p>
        </p:txBody>
      </p:sp>
      <p:sp>
        <p:nvSpPr>
          <p:cNvPr id="42" name="Rectangle 41">
            <a:extLst>
              <a:ext uri="{FF2B5EF4-FFF2-40B4-BE49-F238E27FC236}">
                <a16:creationId xmlns:a16="http://schemas.microsoft.com/office/drawing/2014/main" id="{C321F696-752E-954A-B5A7-8ED929C52FE7}"/>
              </a:ext>
            </a:extLst>
          </p:cNvPr>
          <p:cNvSpPr/>
          <p:nvPr/>
        </p:nvSpPr>
        <p:spPr>
          <a:xfrm>
            <a:off x="1104243" y="1689073"/>
            <a:ext cx="3868056" cy="246221"/>
          </a:xfrm>
          <a:prstGeom prst="rect">
            <a:avLst/>
          </a:prstGeom>
          <a:noFill/>
        </p:spPr>
        <p:txBody>
          <a:bodyPr wrap="square" lIns="0" tIns="0" rIns="0" bIns="0">
            <a:spAutoFit/>
          </a:bodyPr>
          <a:lstStyle/>
          <a:p>
            <a:pPr algn="ctr"/>
            <a:r>
              <a:rPr lang="en-US" altLang="zh-CN" sz="1600" dirty="0">
                <a:solidFill>
                  <a:srgbClr val="0000FF"/>
                </a:solidFill>
                <a:latin typeface="Times New Roman" panose="02020603050405020304" pitchFamily="18" charset="0"/>
                <a:ea typeface="黑体" panose="02010609060101010101" pitchFamily="2" charset="-122"/>
                <a:cs typeface="Times New Roman" panose="02020603050405020304" pitchFamily="18" charset="0"/>
                <a:sym typeface="+mn-ea"/>
              </a:rPr>
              <a:t>Water</a:t>
            </a:r>
            <a:r>
              <a:rPr lang="zh-CN" altLang="en-US" sz="1600" dirty="0">
                <a:solidFill>
                  <a:srgbClr val="0000FF"/>
                </a:solidFill>
                <a:latin typeface="Times New Roman" panose="02020603050405020304" pitchFamily="18" charset="0"/>
                <a:ea typeface="黑体" panose="02010609060101010101" pitchFamily="2" charset="-122"/>
                <a:cs typeface="Times New Roman" panose="02020603050405020304" pitchFamily="18" charset="0"/>
                <a:sym typeface="+mn-ea"/>
              </a:rPr>
              <a:t> </a:t>
            </a:r>
            <a:r>
              <a:rPr lang="en-US" altLang="zh-CN" sz="1600" dirty="0">
                <a:solidFill>
                  <a:srgbClr val="0000FF"/>
                </a:solidFill>
                <a:latin typeface="Times New Roman" panose="02020603050405020304" pitchFamily="18" charset="0"/>
                <a:ea typeface="黑体" panose="02010609060101010101" pitchFamily="2" charset="-122"/>
                <a:cs typeface="Times New Roman" panose="02020603050405020304" pitchFamily="18" charset="0"/>
                <a:sym typeface="+mn-ea"/>
              </a:rPr>
              <a:t>Resources</a:t>
            </a:r>
            <a:endParaRPr lang="zh-CN" altLang="en-US" sz="1600" dirty="0">
              <a:solidFill>
                <a:srgbClr val="0000FF"/>
              </a:solidFill>
              <a:latin typeface="Times New Roman" panose="02020603050405020304" pitchFamily="18" charset="0"/>
              <a:ea typeface="黑体" panose="02010609060101010101" pitchFamily="2" charset="-122"/>
              <a:cs typeface="Times New Roman" panose="02020603050405020304" pitchFamily="18" charset="0"/>
              <a:sym typeface="+mn-ea"/>
            </a:endParaRPr>
          </a:p>
        </p:txBody>
      </p:sp>
      <p:pic>
        <p:nvPicPr>
          <p:cNvPr id="4" name="Picture 3">
            <a:extLst>
              <a:ext uri="{FF2B5EF4-FFF2-40B4-BE49-F238E27FC236}">
                <a16:creationId xmlns:a16="http://schemas.microsoft.com/office/drawing/2014/main" id="{61A9CDEF-D6E5-F244-9C9D-9D2F7F5B800D}"/>
              </a:ext>
            </a:extLst>
          </p:cNvPr>
          <p:cNvPicPr>
            <a:picLocks noChangeAspect="1"/>
          </p:cNvPicPr>
          <p:nvPr/>
        </p:nvPicPr>
        <p:blipFill>
          <a:blip r:embed="rId7"/>
          <a:stretch>
            <a:fillRect/>
          </a:stretch>
        </p:blipFill>
        <p:spPr>
          <a:xfrm>
            <a:off x="7153985" y="5808326"/>
            <a:ext cx="2198982" cy="787844"/>
          </a:xfrm>
          <a:prstGeom prst="rect">
            <a:avLst/>
          </a:prstGeom>
        </p:spPr>
      </p:pic>
    </p:spTree>
    <p:extLst>
      <p:ext uri="{BB962C8B-B14F-4D97-AF65-F5344CB8AC3E}">
        <p14:creationId xmlns:p14="http://schemas.microsoft.com/office/powerpoint/2010/main" val="2874980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82F6C1-A00F-4604-AA03-9560DCDBCE7A}"/>
              </a:ext>
            </a:extLst>
          </p:cNvPr>
          <p:cNvSpPr>
            <a:spLocks noGrp="1"/>
          </p:cNvSpPr>
          <p:nvPr>
            <p:ph type="title"/>
          </p:nvPr>
        </p:nvSpPr>
        <p:spPr/>
        <p:txBody>
          <a:bodyPr>
            <a:noAutofit/>
          </a:bodyPr>
          <a:lstStyle/>
          <a:p>
            <a:pPr algn="ctr"/>
            <a:r>
              <a:rPr lang="en-US" altLang="zh-CN" sz="3200" dirty="0">
                <a:latin typeface="Times New Roman" panose="02020603050405020304" pitchFamily="18" charset="0"/>
                <a:ea typeface="微软雅黑" panose="020B0503020204020204" pitchFamily="34" charset="-122"/>
                <a:sym typeface="Times New Roman" panose="02020603050405020304" pitchFamily="18" charset="0"/>
              </a:rPr>
              <a:t>Importance</a:t>
            </a:r>
            <a:r>
              <a:rPr lang="zh-CN" altLang="en-US" sz="3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3200" dirty="0">
                <a:latin typeface="Times New Roman" panose="02020603050405020304" pitchFamily="18" charset="0"/>
                <a:ea typeface="微软雅黑" panose="020B0503020204020204" pitchFamily="34" charset="-122"/>
                <a:sym typeface="Times New Roman" panose="02020603050405020304" pitchFamily="18" charset="0"/>
              </a:rPr>
              <a:t>of</a:t>
            </a:r>
            <a:r>
              <a:rPr lang="zh-CN" altLang="en-US" sz="3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3200" dirty="0">
                <a:latin typeface="Times New Roman" panose="02020603050405020304" pitchFamily="18" charset="0"/>
                <a:ea typeface="微软雅黑" panose="020B0503020204020204" pitchFamily="34" charset="-122"/>
                <a:sym typeface="Times New Roman" panose="02020603050405020304" pitchFamily="18" charset="0"/>
              </a:rPr>
              <a:t>stratiform</a:t>
            </a:r>
            <a:r>
              <a:rPr lang="zh-CN" altLang="en-US" sz="3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3200" dirty="0">
                <a:latin typeface="Times New Roman" panose="02020603050405020304" pitchFamily="18" charset="0"/>
                <a:ea typeface="微软雅黑" panose="020B0503020204020204" pitchFamily="34" charset="-122"/>
                <a:sym typeface="Times New Roman" panose="02020603050405020304" pitchFamily="18" charset="0"/>
              </a:rPr>
              <a:t>precipitation</a:t>
            </a:r>
            <a:r>
              <a:rPr lang="zh-CN" altLang="en-US" sz="3200" dirty="0">
                <a:latin typeface="Times New Roman" panose="02020603050405020304" pitchFamily="18" charset="0"/>
                <a:ea typeface="微软雅黑" panose="020B0503020204020204" pitchFamily="34" charset="-122"/>
                <a:sym typeface="Times New Roman" panose="02020603050405020304" pitchFamily="18" charset="0"/>
              </a:rPr>
              <a:t> </a:t>
            </a:r>
          </a:p>
        </p:txBody>
      </p:sp>
      <p:sp>
        <p:nvSpPr>
          <p:cNvPr id="21" name="文本框 99">
            <a:extLst>
              <a:ext uri="{FF2B5EF4-FFF2-40B4-BE49-F238E27FC236}">
                <a16:creationId xmlns:a16="http://schemas.microsoft.com/office/drawing/2014/main" id="{7859234D-18C2-E94E-9EB5-8F1F6FF432B6}"/>
              </a:ext>
            </a:extLst>
          </p:cNvPr>
          <p:cNvSpPr txBox="1"/>
          <p:nvPr/>
        </p:nvSpPr>
        <p:spPr>
          <a:xfrm>
            <a:off x="914400" y="772251"/>
            <a:ext cx="10668000" cy="1421992"/>
          </a:xfrm>
          <a:prstGeom prst="rect">
            <a:avLst/>
          </a:prstGeom>
          <a:noFill/>
          <a:ln w="9525">
            <a:noFill/>
          </a:ln>
        </p:spPr>
        <p:txBody>
          <a:bodyPr wrap="square">
            <a:spAutoFit/>
          </a:bodyPr>
          <a:lstStyle/>
          <a:p>
            <a:pPr algn="just">
              <a:lnSpc>
                <a:spcPct val="150000"/>
              </a:lnSpc>
            </a:pP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Stratiform</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precipitation</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occurs</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more</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frequent</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than</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convection,</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affecting</a:t>
            </a:r>
          </a:p>
          <a:p>
            <a:pPr lvl="1" algn="just">
              <a:lnSpc>
                <a:spcPct val="150000"/>
              </a:lnSpc>
            </a:pPr>
            <a:r>
              <a:rPr lang="en-US" altLang="zh-CN"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1)</a:t>
            </a:r>
            <a:r>
              <a:rPr lang="zh-CN" altLang="en-US"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atmospheric latent heat profile,</a:t>
            </a:r>
            <a:r>
              <a:rPr lang="zh-CN" altLang="en-US"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and</a:t>
            </a:r>
            <a:r>
              <a:rPr lang="zh-CN" altLang="en-US"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2)</a:t>
            </a:r>
            <a:r>
              <a:rPr lang="zh-CN" altLang="en-US"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storm development environment</a:t>
            </a:r>
          </a:p>
          <a:p>
            <a:pPr algn="just">
              <a:lnSpc>
                <a:spcPct val="150000"/>
              </a:lnSpc>
            </a:pPr>
            <a:r>
              <a:rPr lang="en-US" altLang="zh-CN"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Stratiform fraction underestimated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in numerical models</a:t>
            </a:r>
            <a:endParaRPr lang="en-US" altLang="zh-CN" sz="20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nvGrpSpPr>
          <p:cNvPr id="5" name="Group 4">
            <a:extLst>
              <a:ext uri="{FF2B5EF4-FFF2-40B4-BE49-F238E27FC236}">
                <a16:creationId xmlns:a16="http://schemas.microsoft.com/office/drawing/2014/main" id="{D3247688-6AEB-1FAB-5360-D4D6E4F91CE3}"/>
              </a:ext>
            </a:extLst>
          </p:cNvPr>
          <p:cNvGrpSpPr/>
          <p:nvPr/>
        </p:nvGrpSpPr>
        <p:grpSpPr>
          <a:xfrm>
            <a:off x="1181099" y="2286000"/>
            <a:ext cx="10134601" cy="4267200"/>
            <a:chOff x="1524000" y="2438400"/>
            <a:chExt cx="9144000" cy="4055522"/>
          </a:xfrm>
        </p:grpSpPr>
        <p:pic>
          <p:nvPicPr>
            <p:cNvPr id="4" name="Picture 3">
              <a:extLst>
                <a:ext uri="{FF2B5EF4-FFF2-40B4-BE49-F238E27FC236}">
                  <a16:creationId xmlns:a16="http://schemas.microsoft.com/office/drawing/2014/main" id="{6BCD9A86-FB44-184C-8550-3E3DE94CBD71}"/>
                </a:ext>
              </a:extLst>
            </p:cNvPr>
            <p:cNvPicPr>
              <a:picLocks noChangeAspect="1"/>
            </p:cNvPicPr>
            <p:nvPr/>
          </p:nvPicPr>
          <p:blipFill>
            <a:blip r:embed="rId3"/>
            <a:stretch>
              <a:fillRect/>
            </a:stretch>
          </p:blipFill>
          <p:spPr>
            <a:xfrm>
              <a:off x="1524000" y="2438400"/>
              <a:ext cx="9144000" cy="4055522"/>
            </a:xfrm>
            <a:prstGeom prst="rect">
              <a:avLst/>
            </a:prstGeom>
          </p:spPr>
        </p:pic>
        <p:sp>
          <p:nvSpPr>
            <p:cNvPr id="3" name="Rectangle 2">
              <a:extLst>
                <a:ext uri="{FF2B5EF4-FFF2-40B4-BE49-F238E27FC236}">
                  <a16:creationId xmlns:a16="http://schemas.microsoft.com/office/drawing/2014/main" id="{BC78E83B-F698-BC9C-258C-E38175164C5F}"/>
                </a:ext>
              </a:extLst>
            </p:cNvPr>
            <p:cNvSpPr/>
            <p:nvPr/>
          </p:nvSpPr>
          <p:spPr>
            <a:xfrm>
              <a:off x="1710700" y="2440749"/>
              <a:ext cx="5299701" cy="3963994"/>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dirty="0">
                <a:latin typeface="Times New Roman" panose="02020603050405020304" pitchFamily="18"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id="{53156402-217F-9D47-90FC-E6853A405190}"/>
                </a:ext>
              </a:extLst>
            </p:cNvPr>
            <p:cNvCxnSpPr>
              <a:cxnSpLocks/>
            </p:cNvCxnSpPr>
            <p:nvPr/>
          </p:nvCxnSpPr>
          <p:spPr>
            <a:xfrm>
              <a:off x="3276600" y="2897019"/>
              <a:ext cx="3733800" cy="0"/>
            </a:xfrm>
            <a:prstGeom prst="line">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A2B3F8B-6723-8845-9C77-081E54A00753}"/>
                </a:ext>
              </a:extLst>
            </p:cNvPr>
            <p:cNvCxnSpPr>
              <a:cxnSpLocks/>
            </p:cNvCxnSpPr>
            <p:nvPr/>
          </p:nvCxnSpPr>
          <p:spPr>
            <a:xfrm>
              <a:off x="7010400" y="2897019"/>
              <a:ext cx="304800" cy="0"/>
            </a:xfrm>
            <a:prstGeom prst="line">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D5715F3-96A7-AC46-92E1-47A6BEA713B9}"/>
                </a:ext>
              </a:extLst>
            </p:cNvPr>
            <p:cNvCxnSpPr>
              <a:cxnSpLocks/>
            </p:cNvCxnSpPr>
            <p:nvPr/>
          </p:nvCxnSpPr>
          <p:spPr>
            <a:xfrm>
              <a:off x="7315200" y="2897019"/>
              <a:ext cx="685800" cy="0"/>
            </a:xfrm>
            <a:prstGeom prst="line">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F0B02C9-B4BC-6A42-B0E6-21C1F41C586B}"/>
                </a:ext>
              </a:extLst>
            </p:cNvPr>
            <p:cNvCxnSpPr>
              <a:cxnSpLocks/>
            </p:cNvCxnSpPr>
            <p:nvPr/>
          </p:nvCxnSpPr>
          <p:spPr>
            <a:xfrm>
              <a:off x="8001001" y="2897019"/>
              <a:ext cx="2164093" cy="0"/>
            </a:xfrm>
            <a:prstGeom prst="line">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41E602A-3616-8249-82D7-4830C2CB8FEB}"/>
                </a:ext>
              </a:extLst>
            </p:cNvPr>
            <p:cNvSpPr txBox="1"/>
            <p:nvPr/>
          </p:nvSpPr>
          <p:spPr>
            <a:xfrm>
              <a:off x="4953000" y="2476458"/>
              <a:ext cx="1133644" cy="369332"/>
            </a:xfrm>
            <a:prstGeom prst="rect">
              <a:avLst/>
            </a:prstGeom>
            <a:noFill/>
          </p:spPr>
          <p:txBody>
            <a:bodyPr wrap="none" rtlCol="0">
              <a:spAutoFit/>
            </a:bodyPr>
            <a:lstStyle/>
            <a:p>
              <a:pPr algn="l"/>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Stratiform</a:t>
              </a:r>
              <a:endParaRPr lang="en-CN"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5" name="TextBox 24">
              <a:extLst>
                <a:ext uri="{FF2B5EF4-FFF2-40B4-BE49-F238E27FC236}">
                  <a16:creationId xmlns:a16="http://schemas.microsoft.com/office/drawing/2014/main" id="{F65DB6EC-6B15-F345-9B0C-AD6ADB3CE387}"/>
                </a:ext>
              </a:extLst>
            </p:cNvPr>
            <p:cNvSpPr txBox="1"/>
            <p:nvPr/>
          </p:nvSpPr>
          <p:spPr>
            <a:xfrm>
              <a:off x="6929189" y="2476458"/>
              <a:ext cx="466794" cy="369332"/>
            </a:xfrm>
            <a:prstGeom prst="rect">
              <a:avLst/>
            </a:prstGeom>
            <a:noFill/>
          </p:spPr>
          <p:txBody>
            <a:bodyPr wrap="none" rtlCol="0">
              <a:spAutoFit/>
            </a:bodyPr>
            <a:lstStyle/>
            <a:p>
              <a:pPr algn="l"/>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TZ</a:t>
              </a:r>
              <a:endParaRPr lang="en-CN"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6" name="TextBox 25">
              <a:extLst>
                <a:ext uri="{FF2B5EF4-FFF2-40B4-BE49-F238E27FC236}">
                  <a16:creationId xmlns:a16="http://schemas.microsoft.com/office/drawing/2014/main" id="{208C2DFB-028C-7145-8208-FAFAEBDE8DFB}"/>
                </a:ext>
              </a:extLst>
            </p:cNvPr>
            <p:cNvSpPr txBox="1"/>
            <p:nvPr/>
          </p:nvSpPr>
          <p:spPr>
            <a:xfrm>
              <a:off x="7315201" y="2476458"/>
              <a:ext cx="727507" cy="369332"/>
            </a:xfrm>
            <a:prstGeom prst="rect">
              <a:avLst/>
            </a:prstGeom>
            <a:noFill/>
          </p:spPr>
          <p:txBody>
            <a:bodyPr wrap="none" rtlCol="0">
              <a:spAutoFit/>
            </a:bodyPr>
            <a:lstStyle/>
            <a:p>
              <a:pPr algn="l"/>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Conv.</a:t>
              </a:r>
              <a:endParaRPr lang="en-CN"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7" name="TextBox 26">
              <a:extLst>
                <a:ext uri="{FF2B5EF4-FFF2-40B4-BE49-F238E27FC236}">
                  <a16:creationId xmlns:a16="http://schemas.microsoft.com/office/drawing/2014/main" id="{28E13F4A-7908-D34B-98F0-585D4E5B991D}"/>
                </a:ext>
              </a:extLst>
            </p:cNvPr>
            <p:cNvSpPr txBox="1"/>
            <p:nvPr/>
          </p:nvSpPr>
          <p:spPr>
            <a:xfrm>
              <a:off x="8376471" y="2476458"/>
              <a:ext cx="1537665" cy="369332"/>
            </a:xfrm>
            <a:prstGeom prst="rect">
              <a:avLst/>
            </a:prstGeom>
            <a:noFill/>
          </p:spPr>
          <p:txBody>
            <a:bodyPr wrap="none" rtlCol="0">
              <a:spAutoFit/>
            </a:bodyPr>
            <a:lstStyle/>
            <a:p>
              <a:pPr algn="l"/>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Forward</a:t>
              </a:r>
              <a:r>
                <a:rPr lang="zh-CN" altLang="en-US"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dirty="0">
                  <a:latin typeface="Times New Roman" panose="02020603050405020304" pitchFamily="18" charset="0"/>
                  <a:ea typeface="Microsoft YaHei" panose="020B0503020204020204" pitchFamily="34" charset="-122"/>
                  <a:cs typeface="Times New Roman" panose="02020603050405020304" pitchFamily="18" charset="0"/>
                </a:rPr>
                <a:t>Anvil</a:t>
              </a:r>
              <a:endParaRPr lang="en-CN" dirty="0">
                <a:latin typeface="Times New Roman" panose="02020603050405020304" pitchFamily="18" charset="0"/>
                <a:ea typeface="Microsoft YaHei"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1207218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82F6C1-A00F-4604-AA03-9560DCDBCE7A}"/>
              </a:ext>
            </a:extLst>
          </p:cNvPr>
          <p:cNvSpPr>
            <a:spLocks noGrp="1"/>
          </p:cNvSpPr>
          <p:nvPr>
            <p:ph type="title"/>
          </p:nvPr>
        </p:nvSpPr>
        <p:spPr/>
        <p:txBody>
          <a:bodyPr>
            <a:noAutofit/>
          </a:bodyPr>
          <a:lstStyle/>
          <a:p>
            <a:pPr algn="ctr"/>
            <a:r>
              <a:rPr lang="en-US" altLang="zh-CN" sz="3200" dirty="0">
                <a:latin typeface="Times New Roman" panose="02020603050405020304" pitchFamily="18" charset="0"/>
                <a:ea typeface="微软雅黑" panose="020B0503020204020204" pitchFamily="34" charset="-122"/>
                <a:sym typeface="Times New Roman" panose="02020603050405020304" pitchFamily="18" charset="0"/>
              </a:rPr>
              <a:t>Uncertainty in</a:t>
            </a:r>
            <a:r>
              <a:rPr lang="zh-CN" altLang="en-US" sz="3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3200" dirty="0">
                <a:latin typeface="Times New Roman" panose="02020603050405020304" pitchFamily="18" charset="0"/>
                <a:ea typeface="微软雅黑" panose="020B0503020204020204" pitchFamily="34" charset="-122"/>
                <a:sym typeface="Times New Roman" panose="02020603050405020304" pitchFamily="18" charset="0"/>
              </a:rPr>
              <a:t>stratiform</a:t>
            </a:r>
            <a:r>
              <a:rPr lang="zh-CN" altLang="en-US" sz="3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3200" dirty="0">
                <a:latin typeface="Times New Roman" panose="02020603050405020304" pitchFamily="18" charset="0"/>
                <a:ea typeface="微软雅黑" panose="020B0503020204020204" pitchFamily="34" charset="-122"/>
                <a:sym typeface="Times New Roman" panose="02020603050405020304" pitchFamily="18" charset="0"/>
              </a:rPr>
              <a:t>parameterization</a:t>
            </a:r>
            <a:endParaRPr lang="zh-CN" altLang="en-US" sz="3200"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2" name="TextBox 31">
            <a:extLst>
              <a:ext uri="{FF2B5EF4-FFF2-40B4-BE49-F238E27FC236}">
                <a16:creationId xmlns:a16="http://schemas.microsoft.com/office/drawing/2014/main" id="{E9C1DA11-6378-CC48-A1AF-D4F37CEACC99}"/>
              </a:ext>
            </a:extLst>
          </p:cNvPr>
          <p:cNvSpPr txBox="1"/>
          <p:nvPr/>
        </p:nvSpPr>
        <p:spPr>
          <a:xfrm>
            <a:off x="1066800" y="878705"/>
            <a:ext cx="9828465" cy="96032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zh-CN"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Large</a:t>
            </a:r>
            <a:r>
              <a:rPr lang="zh-CN" altLang="en-US"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uncertainty</a:t>
            </a:r>
            <a:r>
              <a:rPr lang="zh-CN" altLang="en-US"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in</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stratiform</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forecast</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from</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microphysical</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perspective</a:t>
            </a:r>
          </a:p>
          <a:p>
            <a:pPr marL="285750" indent="-285750">
              <a:lnSpc>
                <a:spcPct val="150000"/>
              </a:lnSpc>
              <a:buFont typeface="Arial" panose="020B0604020202020204" pitchFamily="34" charset="0"/>
              <a:buChar char="•"/>
            </a:pP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Considering</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instantaneous </a:t>
            </a:r>
            <a:r>
              <a:rPr lang="en-US" altLang="zh-CN"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melting</a:t>
            </a:r>
            <a:r>
              <a:rPr lang="zh-CN" altLang="en-US"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effect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but </a:t>
            </a:r>
            <a:r>
              <a:rPr lang="en-US" altLang="zh-CN"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no explicit representation of melting particles</a:t>
            </a:r>
          </a:p>
        </p:txBody>
      </p:sp>
      <p:sp>
        <p:nvSpPr>
          <p:cNvPr id="38" name="TextBox 37">
            <a:extLst>
              <a:ext uri="{FF2B5EF4-FFF2-40B4-BE49-F238E27FC236}">
                <a16:creationId xmlns:a16="http://schemas.microsoft.com/office/drawing/2014/main" id="{BD53F0D4-5713-2D4B-8A08-63D6FCA52FEC}"/>
              </a:ext>
            </a:extLst>
          </p:cNvPr>
          <p:cNvSpPr txBox="1"/>
          <p:nvPr/>
        </p:nvSpPr>
        <p:spPr>
          <a:xfrm>
            <a:off x="10134600" y="6399311"/>
            <a:ext cx="1752600" cy="307777"/>
          </a:xfrm>
          <a:prstGeom prst="rect">
            <a:avLst/>
          </a:prstGeom>
          <a:noFill/>
        </p:spPr>
        <p:txBody>
          <a:bodyPr wrap="square">
            <a:spAutoFit/>
          </a:bodyPr>
          <a:lstStyle/>
          <a:p>
            <a:pPr algn="l"/>
            <a:r>
              <a:rPr lang="en-US" sz="1400" dirty="0">
                <a:solidFill>
                  <a:srgbClr val="131314"/>
                </a:solidFill>
                <a:latin typeface="Times New Roman" panose="02020603050405020304" pitchFamily="18" charset="0"/>
                <a:cs typeface="Times New Roman" panose="02020603050405020304" pitchFamily="18" charset="0"/>
              </a:rPr>
              <a:t>Salzmann et al.</a:t>
            </a:r>
            <a:r>
              <a:rPr lang="zh-CN" altLang="en-US" sz="1400" dirty="0">
                <a:solidFill>
                  <a:srgbClr val="131314"/>
                </a:solidFill>
                <a:latin typeface="Times New Roman" panose="02020603050405020304" pitchFamily="18" charset="0"/>
                <a:cs typeface="Times New Roman" panose="02020603050405020304" pitchFamily="18" charset="0"/>
              </a:rPr>
              <a:t> </a:t>
            </a:r>
            <a:endParaRPr lang="en-US" sz="1400" dirty="0">
              <a:solidFill>
                <a:srgbClr val="131314"/>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9F822184-7BA1-7962-DB21-ACEBEF6F9001}"/>
              </a:ext>
            </a:extLst>
          </p:cNvPr>
          <p:cNvGrpSpPr/>
          <p:nvPr/>
        </p:nvGrpSpPr>
        <p:grpSpPr>
          <a:xfrm>
            <a:off x="1090914" y="2084472"/>
            <a:ext cx="10668000" cy="4468729"/>
            <a:chOff x="1661162" y="2157285"/>
            <a:chExt cx="8869677" cy="3760455"/>
          </a:xfrm>
        </p:grpSpPr>
        <p:grpSp>
          <p:nvGrpSpPr>
            <p:cNvPr id="9" name="Group 8">
              <a:extLst>
                <a:ext uri="{FF2B5EF4-FFF2-40B4-BE49-F238E27FC236}">
                  <a16:creationId xmlns:a16="http://schemas.microsoft.com/office/drawing/2014/main" id="{7C883283-06A0-004C-B612-77D2BCBA3F8E}"/>
                </a:ext>
              </a:extLst>
            </p:cNvPr>
            <p:cNvGrpSpPr/>
            <p:nvPr/>
          </p:nvGrpSpPr>
          <p:grpSpPr>
            <a:xfrm>
              <a:off x="1661162" y="2530535"/>
              <a:ext cx="4028439" cy="3141729"/>
              <a:chOff x="162561" y="2438400"/>
              <a:chExt cx="4561840" cy="3557722"/>
            </a:xfrm>
          </p:grpSpPr>
          <p:pic>
            <p:nvPicPr>
              <p:cNvPr id="34" name="图片 2">
                <a:extLst>
                  <a:ext uri="{FF2B5EF4-FFF2-40B4-BE49-F238E27FC236}">
                    <a16:creationId xmlns:a16="http://schemas.microsoft.com/office/drawing/2014/main" id="{20C2A1EC-1658-7A4B-BDA1-49D0873925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0501"/>
              <a:stretch/>
            </p:blipFill>
            <p:spPr>
              <a:xfrm>
                <a:off x="162561" y="2438400"/>
                <a:ext cx="4561840" cy="3557722"/>
              </a:xfrm>
              <a:prstGeom prst="rect">
                <a:avLst/>
              </a:prstGeom>
            </p:spPr>
          </p:pic>
          <p:sp>
            <p:nvSpPr>
              <p:cNvPr id="7" name="Oval 6">
                <a:extLst>
                  <a:ext uri="{FF2B5EF4-FFF2-40B4-BE49-F238E27FC236}">
                    <a16:creationId xmlns:a16="http://schemas.microsoft.com/office/drawing/2014/main" id="{1A1AE91C-2593-8F4E-A1E9-7137EF879AC9}"/>
                  </a:ext>
                </a:extLst>
              </p:cNvPr>
              <p:cNvSpPr/>
              <p:nvPr/>
            </p:nvSpPr>
            <p:spPr>
              <a:xfrm>
                <a:off x="3739319" y="4648200"/>
                <a:ext cx="798400" cy="798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36" name="Oval 35">
                <a:extLst>
                  <a:ext uri="{FF2B5EF4-FFF2-40B4-BE49-F238E27FC236}">
                    <a16:creationId xmlns:a16="http://schemas.microsoft.com/office/drawing/2014/main" id="{8F8FBFCA-6D7F-1B4A-8D71-CDB18699F07E}"/>
                  </a:ext>
                </a:extLst>
              </p:cNvPr>
              <p:cNvSpPr/>
              <p:nvPr/>
            </p:nvSpPr>
            <p:spPr>
              <a:xfrm>
                <a:off x="1447800" y="4648200"/>
                <a:ext cx="798400" cy="798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37" name="Oval 36">
                <a:extLst>
                  <a:ext uri="{FF2B5EF4-FFF2-40B4-BE49-F238E27FC236}">
                    <a16:creationId xmlns:a16="http://schemas.microsoft.com/office/drawing/2014/main" id="{BE2D6390-8E8E-0E47-BD16-9750653243C1}"/>
                  </a:ext>
                </a:extLst>
              </p:cNvPr>
              <p:cNvSpPr/>
              <p:nvPr/>
            </p:nvSpPr>
            <p:spPr>
              <a:xfrm>
                <a:off x="2819400" y="2743200"/>
                <a:ext cx="990600" cy="990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grpSp>
        <p:pic>
          <p:nvPicPr>
            <p:cNvPr id="5122" name="Picture 2">
              <a:extLst>
                <a:ext uri="{FF2B5EF4-FFF2-40B4-BE49-F238E27FC236}">
                  <a16:creationId xmlns:a16="http://schemas.microsoft.com/office/drawing/2014/main" id="{D1B5173E-5312-C94C-A324-96C90CCECA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3235" y="2395663"/>
              <a:ext cx="4657604" cy="3276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A0A2E56-7913-1A43-8031-ADDE8DBD11CF}"/>
                </a:ext>
              </a:extLst>
            </p:cNvPr>
            <p:cNvSpPr txBox="1"/>
            <p:nvPr/>
          </p:nvSpPr>
          <p:spPr>
            <a:xfrm>
              <a:off x="1996075" y="2157285"/>
              <a:ext cx="3358612" cy="338554"/>
            </a:xfrm>
            <a:prstGeom prst="rect">
              <a:avLst/>
            </a:prstGeom>
            <a:noFill/>
          </p:spPr>
          <p:txBody>
            <a:bodyPr wrap="none" rtlCol="0">
              <a:spAutoFit/>
            </a:bodyPr>
            <a:lstStyle/>
            <a:p>
              <a:pPr algn="l"/>
              <a:r>
                <a:rPr lang="en-US" altLang="zh-CN" sz="16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Stratiform simulation</a:t>
              </a:r>
              <a:r>
                <a:rPr lang="zh-CN" altLang="en-US" sz="16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6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in</a:t>
              </a:r>
              <a:r>
                <a:rPr lang="zh-CN" altLang="en-US" sz="16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600" dirty="0" err="1">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Lekima</a:t>
              </a:r>
              <a:r>
                <a:rPr lang="zh-CN" altLang="en-US" sz="16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6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2019</a:t>
              </a:r>
              <a:r>
                <a:rPr lang="zh-CN" altLang="en-US" sz="16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endParaRPr lang="en-CN" sz="16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2" name="Rectangle 11">
              <a:extLst>
                <a:ext uri="{FF2B5EF4-FFF2-40B4-BE49-F238E27FC236}">
                  <a16:creationId xmlns:a16="http://schemas.microsoft.com/office/drawing/2014/main" id="{F9A277A5-1B77-1F49-9592-41FA54621B26}"/>
                </a:ext>
              </a:extLst>
            </p:cNvPr>
            <p:cNvSpPr/>
            <p:nvPr/>
          </p:nvSpPr>
          <p:spPr>
            <a:xfrm>
              <a:off x="7687687" y="4681663"/>
              <a:ext cx="1028700"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3" name="TextBox 12">
              <a:extLst>
                <a:ext uri="{FF2B5EF4-FFF2-40B4-BE49-F238E27FC236}">
                  <a16:creationId xmlns:a16="http://schemas.microsoft.com/office/drawing/2014/main" id="{022CC553-C779-D34C-8E7E-113AB886ED70}"/>
                </a:ext>
              </a:extLst>
            </p:cNvPr>
            <p:cNvSpPr txBox="1"/>
            <p:nvPr/>
          </p:nvSpPr>
          <p:spPr>
            <a:xfrm>
              <a:off x="6586041" y="5579186"/>
              <a:ext cx="3944798" cy="338554"/>
            </a:xfrm>
            <a:prstGeom prst="rect">
              <a:avLst/>
            </a:prstGeom>
            <a:noFill/>
          </p:spPr>
          <p:txBody>
            <a:bodyPr wrap="none" rtlCol="0">
              <a:spAutoFit/>
            </a:bodyPr>
            <a:lstStyle/>
            <a:p>
              <a:pPr algn="l"/>
              <a:r>
                <a:rPr lang="en-US" altLang="zh-CN" sz="16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instantaneous</a:t>
              </a:r>
              <a:r>
                <a:rPr lang="zh-CN" altLang="en-US" sz="16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6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effect</a:t>
              </a:r>
              <a:r>
                <a:rPr lang="zh-CN" altLang="en-US" sz="16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6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but</a:t>
              </a:r>
              <a:r>
                <a:rPr lang="zh-CN" altLang="en-US" sz="16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6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no</a:t>
              </a:r>
              <a:r>
                <a:rPr lang="zh-CN" altLang="en-US" sz="16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6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melting</a:t>
              </a:r>
              <a:r>
                <a:rPr lang="zh-CN" altLang="en-US" sz="16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6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particles</a:t>
              </a:r>
              <a:r>
                <a:rPr lang="zh-CN" altLang="en-US" sz="16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endParaRPr lang="en-CN" sz="16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9" name="TextBox 38">
              <a:extLst>
                <a:ext uri="{FF2B5EF4-FFF2-40B4-BE49-F238E27FC236}">
                  <a16:creationId xmlns:a16="http://schemas.microsoft.com/office/drawing/2014/main" id="{919C7971-1AD0-3641-9C0D-21E99D1A91F6}"/>
                </a:ext>
              </a:extLst>
            </p:cNvPr>
            <p:cNvSpPr txBox="1"/>
            <p:nvPr/>
          </p:nvSpPr>
          <p:spPr>
            <a:xfrm>
              <a:off x="6202661" y="2162766"/>
              <a:ext cx="4224233" cy="338554"/>
            </a:xfrm>
            <a:prstGeom prst="rect">
              <a:avLst/>
            </a:prstGeom>
            <a:noFill/>
          </p:spPr>
          <p:txBody>
            <a:bodyPr wrap="none" rtlCol="0">
              <a:spAutoFit/>
            </a:bodyPr>
            <a:lstStyle/>
            <a:p>
              <a:pPr algn="l"/>
              <a:r>
                <a:rPr lang="en-US" altLang="zh-CN" sz="16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Processes in the Morrison and </a:t>
              </a:r>
              <a:r>
                <a:rPr lang="en-US" altLang="zh-CN" sz="1600" dirty="0" err="1">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Gettelman</a:t>
              </a:r>
              <a:r>
                <a:rPr lang="en-US" altLang="zh-CN" sz="16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(2008) </a:t>
              </a:r>
              <a:endParaRPr lang="en-CN" sz="16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4" name="TextBox 13">
              <a:extLst>
                <a:ext uri="{FF2B5EF4-FFF2-40B4-BE49-F238E27FC236}">
                  <a16:creationId xmlns:a16="http://schemas.microsoft.com/office/drawing/2014/main" id="{3AC3FEE8-FE22-2E45-879C-E115D5EE17DF}"/>
                </a:ext>
              </a:extLst>
            </p:cNvPr>
            <p:cNvSpPr txBox="1"/>
            <p:nvPr/>
          </p:nvSpPr>
          <p:spPr>
            <a:xfrm>
              <a:off x="2667001" y="3801208"/>
              <a:ext cx="726161" cy="276999"/>
            </a:xfrm>
            <a:prstGeom prst="rect">
              <a:avLst/>
            </a:prstGeom>
            <a:solidFill>
              <a:schemeClr val="bg1"/>
            </a:solidFill>
          </p:spPr>
          <p:txBody>
            <a:bodyPr wrap="none" lIns="0" tIns="0" rIns="0" bIns="0" rtlCol="0">
              <a:spAutoFit/>
            </a:bodyPr>
            <a:lstStyle/>
            <a:p>
              <a:r>
                <a:rPr lang="en-US" i="1" dirty="0">
                  <a:solidFill>
                    <a:srgbClr val="000000"/>
                  </a:solidFill>
                  <a:effectLst/>
                  <a:latin typeface="Times New Roman" panose="02020603050405020304" pitchFamily="18" charset="0"/>
                </a:rPr>
                <a:t>Ob</a:t>
              </a:r>
              <a:r>
                <a:rPr lang="en-US" altLang="zh-CN" i="1" dirty="0">
                  <a:solidFill>
                    <a:srgbClr val="000000"/>
                  </a:solidFill>
                  <a:latin typeface="Times New Roman" panose="02020603050405020304" pitchFamily="18" charset="0"/>
                </a:rPr>
                <a:t>s.</a:t>
              </a:r>
              <a:r>
                <a:rPr lang="zh-CN" altLang="en-US" i="1" dirty="0">
                  <a:solidFill>
                    <a:srgbClr val="000000"/>
                  </a:solidFill>
                  <a:latin typeface="Times New Roman" panose="02020603050405020304" pitchFamily="18" charset="0"/>
                </a:rPr>
                <a:t> </a:t>
              </a:r>
              <a:r>
                <a:rPr lang="en-US" i="1" dirty="0">
                  <a:solidFill>
                    <a:srgbClr val="000000"/>
                  </a:solidFill>
                  <a:effectLst/>
                  <a:latin typeface="Times New Roman" panose="02020603050405020304" pitchFamily="18" charset="0"/>
                </a:rPr>
                <a:t>Z</a:t>
              </a:r>
              <a:r>
                <a:rPr lang="en-US" i="1" baseline="-25000" dirty="0">
                  <a:solidFill>
                    <a:srgbClr val="000000"/>
                  </a:solidFill>
                  <a:effectLst/>
                  <a:latin typeface="Times New Roman" panose="02020603050405020304" pitchFamily="18" charset="0"/>
                </a:rPr>
                <a:t>H</a:t>
              </a:r>
              <a:endParaRPr lang="en-US" dirty="0">
                <a:solidFill>
                  <a:srgbClr val="000000"/>
                </a:solidFill>
                <a:effectLst/>
                <a:latin typeface="Times New Roman" panose="02020603050405020304" pitchFamily="18" charset="0"/>
              </a:endParaRPr>
            </a:p>
          </p:txBody>
        </p:sp>
        <p:sp>
          <p:nvSpPr>
            <p:cNvPr id="41" name="TextBox 40">
              <a:extLst>
                <a:ext uri="{FF2B5EF4-FFF2-40B4-BE49-F238E27FC236}">
                  <a16:creationId xmlns:a16="http://schemas.microsoft.com/office/drawing/2014/main" id="{2CE53FF9-9D11-7A4D-93FE-25401E306B25}"/>
                </a:ext>
              </a:extLst>
            </p:cNvPr>
            <p:cNvSpPr txBox="1"/>
            <p:nvPr/>
          </p:nvSpPr>
          <p:spPr>
            <a:xfrm>
              <a:off x="4648200" y="3801209"/>
              <a:ext cx="820738" cy="276999"/>
            </a:xfrm>
            <a:prstGeom prst="rect">
              <a:avLst/>
            </a:prstGeom>
            <a:solidFill>
              <a:schemeClr val="bg1"/>
            </a:solidFill>
          </p:spPr>
          <p:txBody>
            <a:bodyPr wrap="none" lIns="0" tIns="0" rIns="0" bIns="0" rtlCol="0">
              <a:spAutoFit/>
            </a:bodyPr>
            <a:lstStyle/>
            <a:p>
              <a:r>
                <a:rPr lang="en-US" i="1" dirty="0">
                  <a:solidFill>
                    <a:srgbClr val="000000"/>
                  </a:solidFill>
                  <a:effectLst/>
                  <a:latin typeface="Times New Roman" panose="02020603050405020304" pitchFamily="18" charset="0"/>
                </a:rPr>
                <a:t>Ob</a:t>
              </a:r>
              <a:r>
                <a:rPr lang="en-US" altLang="zh-CN" i="1" dirty="0">
                  <a:solidFill>
                    <a:srgbClr val="000000"/>
                  </a:solidFill>
                  <a:latin typeface="Times New Roman" panose="02020603050405020304" pitchFamily="18" charset="0"/>
                </a:rPr>
                <a:t>s.</a:t>
              </a:r>
              <a:r>
                <a:rPr lang="zh-CN" altLang="en-US" i="1" dirty="0">
                  <a:solidFill>
                    <a:srgbClr val="000000"/>
                  </a:solidFill>
                  <a:latin typeface="Times New Roman" panose="02020603050405020304" pitchFamily="18" charset="0"/>
                </a:rPr>
                <a:t> </a:t>
              </a:r>
              <a:r>
                <a:rPr lang="en-US" i="1" dirty="0">
                  <a:solidFill>
                    <a:srgbClr val="000000"/>
                  </a:solidFill>
                  <a:effectLst/>
                  <a:latin typeface="Times New Roman" panose="02020603050405020304" pitchFamily="18" charset="0"/>
                </a:rPr>
                <a:t>Z</a:t>
              </a:r>
              <a:r>
                <a:rPr lang="en-US" altLang="zh-CN" i="1" baseline="-25000" dirty="0">
                  <a:solidFill>
                    <a:srgbClr val="000000"/>
                  </a:solidFill>
                  <a:latin typeface="Times New Roman" panose="02020603050405020304" pitchFamily="18" charset="0"/>
                </a:rPr>
                <a:t>DR</a:t>
              </a:r>
              <a:endParaRPr lang="en-US" dirty="0">
                <a:solidFill>
                  <a:srgbClr val="000000"/>
                </a:solidFill>
                <a:effectLst/>
                <a:latin typeface="Times New Roman" panose="02020603050405020304" pitchFamily="18" charset="0"/>
              </a:endParaRPr>
            </a:p>
          </p:txBody>
        </p:sp>
        <p:sp>
          <p:nvSpPr>
            <p:cNvPr id="42" name="TextBox 41">
              <a:extLst>
                <a:ext uri="{FF2B5EF4-FFF2-40B4-BE49-F238E27FC236}">
                  <a16:creationId xmlns:a16="http://schemas.microsoft.com/office/drawing/2014/main" id="{72F739C1-AE10-0940-8196-69B0789E5290}"/>
                </a:ext>
              </a:extLst>
            </p:cNvPr>
            <p:cNvSpPr txBox="1"/>
            <p:nvPr/>
          </p:nvSpPr>
          <p:spPr>
            <a:xfrm>
              <a:off x="2514601" y="5242864"/>
              <a:ext cx="860813" cy="276999"/>
            </a:xfrm>
            <a:prstGeom prst="rect">
              <a:avLst/>
            </a:prstGeom>
            <a:solidFill>
              <a:schemeClr val="bg1"/>
            </a:solidFill>
          </p:spPr>
          <p:txBody>
            <a:bodyPr wrap="none" lIns="0" tIns="0" rIns="0" bIns="0" rtlCol="0">
              <a:spAutoFit/>
            </a:bodyPr>
            <a:lstStyle/>
            <a:p>
              <a:r>
                <a:rPr lang="en-US" altLang="zh-CN" i="1" dirty="0">
                  <a:solidFill>
                    <a:srgbClr val="000000"/>
                  </a:solidFill>
                  <a:latin typeface="Times New Roman" panose="02020603050405020304" pitchFamily="18" charset="0"/>
                </a:rPr>
                <a:t>model</a:t>
              </a:r>
              <a:r>
                <a:rPr lang="zh-CN" altLang="en-US" i="1" dirty="0">
                  <a:solidFill>
                    <a:srgbClr val="000000"/>
                  </a:solidFill>
                  <a:latin typeface="Times New Roman" panose="02020603050405020304" pitchFamily="18" charset="0"/>
                </a:rPr>
                <a:t> </a:t>
              </a:r>
              <a:r>
                <a:rPr lang="en-US" i="1" dirty="0">
                  <a:solidFill>
                    <a:srgbClr val="000000"/>
                  </a:solidFill>
                  <a:effectLst/>
                  <a:latin typeface="Times New Roman" panose="02020603050405020304" pitchFamily="18" charset="0"/>
                </a:rPr>
                <a:t>Z</a:t>
              </a:r>
              <a:r>
                <a:rPr lang="en-US" i="1" baseline="-25000" dirty="0">
                  <a:solidFill>
                    <a:srgbClr val="000000"/>
                  </a:solidFill>
                  <a:effectLst/>
                  <a:latin typeface="Times New Roman" panose="02020603050405020304" pitchFamily="18" charset="0"/>
                </a:rPr>
                <a:t>H</a:t>
              </a:r>
              <a:endParaRPr lang="en-US" dirty="0">
                <a:solidFill>
                  <a:srgbClr val="000000"/>
                </a:solidFill>
                <a:effectLst/>
                <a:latin typeface="Times New Roman" panose="02020603050405020304" pitchFamily="18" charset="0"/>
              </a:endParaRPr>
            </a:p>
          </p:txBody>
        </p:sp>
        <p:sp>
          <p:nvSpPr>
            <p:cNvPr id="43" name="TextBox 42">
              <a:extLst>
                <a:ext uri="{FF2B5EF4-FFF2-40B4-BE49-F238E27FC236}">
                  <a16:creationId xmlns:a16="http://schemas.microsoft.com/office/drawing/2014/main" id="{53AD5D2A-BF11-BD4A-953D-00899235DB1E}"/>
                </a:ext>
              </a:extLst>
            </p:cNvPr>
            <p:cNvSpPr txBox="1"/>
            <p:nvPr/>
          </p:nvSpPr>
          <p:spPr>
            <a:xfrm>
              <a:off x="4495800" y="5242865"/>
              <a:ext cx="955390" cy="276999"/>
            </a:xfrm>
            <a:prstGeom prst="rect">
              <a:avLst/>
            </a:prstGeom>
            <a:solidFill>
              <a:schemeClr val="bg1"/>
            </a:solidFill>
          </p:spPr>
          <p:txBody>
            <a:bodyPr wrap="none" lIns="0" tIns="0" rIns="0" bIns="0" rtlCol="0">
              <a:spAutoFit/>
            </a:bodyPr>
            <a:lstStyle/>
            <a:p>
              <a:r>
                <a:rPr lang="en-US" altLang="zh-CN" i="1" dirty="0">
                  <a:solidFill>
                    <a:srgbClr val="000000"/>
                  </a:solidFill>
                  <a:latin typeface="Times New Roman" panose="02020603050405020304" pitchFamily="18" charset="0"/>
                </a:rPr>
                <a:t>model</a:t>
              </a:r>
              <a:r>
                <a:rPr lang="zh-CN" altLang="en-US" i="1" dirty="0">
                  <a:solidFill>
                    <a:srgbClr val="000000"/>
                  </a:solidFill>
                  <a:latin typeface="Times New Roman" panose="02020603050405020304" pitchFamily="18" charset="0"/>
                </a:rPr>
                <a:t> </a:t>
              </a:r>
              <a:r>
                <a:rPr lang="en-US" i="1" dirty="0">
                  <a:solidFill>
                    <a:srgbClr val="000000"/>
                  </a:solidFill>
                  <a:effectLst/>
                  <a:latin typeface="Times New Roman" panose="02020603050405020304" pitchFamily="18" charset="0"/>
                </a:rPr>
                <a:t>Z</a:t>
              </a:r>
              <a:r>
                <a:rPr lang="en-US" altLang="zh-CN" i="1" baseline="-25000" dirty="0">
                  <a:solidFill>
                    <a:srgbClr val="000000"/>
                  </a:solidFill>
                  <a:latin typeface="Times New Roman" panose="02020603050405020304" pitchFamily="18" charset="0"/>
                </a:rPr>
                <a:t>DR</a:t>
              </a:r>
              <a:endParaRPr lang="en-US" dirty="0">
                <a:solidFill>
                  <a:srgbClr val="000000"/>
                </a:solidFill>
                <a:effectLst/>
                <a:latin typeface="Times New Roman" panose="02020603050405020304" pitchFamily="18" charset="0"/>
              </a:endParaRPr>
            </a:p>
          </p:txBody>
        </p:sp>
      </p:grpSp>
    </p:spTree>
    <p:extLst>
      <p:ext uri="{BB962C8B-B14F-4D97-AF65-F5344CB8AC3E}">
        <p14:creationId xmlns:p14="http://schemas.microsoft.com/office/powerpoint/2010/main" val="643716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9470BA-3F53-46E7-87F3-E64253909EBE}"/>
              </a:ext>
            </a:extLst>
          </p:cNvPr>
          <p:cNvSpPr>
            <a:spLocks noGrp="1"/>
          </p:cNvSpPr>
          <p:nvPr>
            <p:ph type="title"/>
          </p:nvPr>
        </p:nvSpPr>
        <p:spPr/>
        <p:txBody>
          <a:bodyPr>
            <a:normAutofit/>
          </a:bodyPr>
          <a:lstStyle/>
          <a:p>
            <a:pPr algn="ctr"/>
            <a:r>
              <a:rPr lang="en-US" altLang="zh-CN" sz="3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Microphysics</a:t>
            </a:r>
            <a:r>
              <a:rPr lang="zh-CN" altLang="en-US" sz="3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3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observations</a:t>
            </a:r>
            <a:endParaRPr lang="zh-CN" altLang="en-US" sz="3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6" name="TextBox 5">
            <a:extLst>
              <a:ext uri="{FF2B5EF4-FFF2-40B4-BE49-F238E27FC236}">
                <a16:creationId xmlns:a16="http://schemas.microsoft.com/office/drawing/2014/main" id="{B06D5767-EC0A-454E-BFBA-535809891820}"/>
              </a:ext>
            </a:extLst>
          </p:cNvPr>
          <p:cNvSpPr txBox="1"/>
          <p:nvPr/>
        </p:nvSpPr>
        <p:spPr>
          <a:xfrm>
            <a:off x="1006706" y="827609"/>
            <a:ext cx="10178588" cy="960328"/>
          </a:xfrm>
          <a:prstGeom prst="rect">
            <a:avLst/>
          </a:prstGeom>
          <a:noFill/>
        </p:spPr>
        <p:txBody>
          <a:bodyPr wrap="square" rtlCol="0">
            <a:spAutoFit/>
          </a:bodyPr>
          <a:lstStyle/>
          <a:p>
            <a:pPr marL="285750" indent="-285750">
              <a:lnSpc>
                <a:spcPct val="150000"/>
              </a:lnSpc>
              <a:buFont typeface="Wingdings" pitchFamily="2" charset="2"/>
              <a:buChar char="Ø"/>
            </a:pPr>
            <a:r>
              <a:rPr lang="en-US" altLang="zh-CN" sz="20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Incomplete information and errors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in</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both airborne and radar remote sensing observations</a:t>
            </a:r>
          </a:p>
          <a:p>
            <a:pPr>
              <a:lnSpc>
                <a:spcPct val="150000"/>
              </a:lnSpc>
            </a:pP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—radar</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retrieval</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and multi-platform collaboration</a:t>
            </a:r>
          </a:p>
        </p:txBody>
      </p:sp>
      <p:grpSp>
        <p:nvGrpSpPr>
          <p:cNvPr id="5" name="Group 4">
            <a:extLst>
              <a:ext uri="{FF2B5EF4-FFF2-40B4-BE49-F238E27FC236}">
                <a16:creationId xmlns:a16="http://schemas.microsoft.com/office/drawing/2014/main" id="{7CF82F53-EB28-F910-95A1-E6660F1B5C54}"/>
              </a:ext>
            </a:extLst>
          </p:cNvPr>
          <p:cNvGrpSpPr/>
          <p:nvPr/>
        </p:nvGrpSpPr>
        <p:grpSpPr>
          <a:xfrm>
            <a:off x="1127361" y="1928061"/>
            <a:ext cx="6079429" cy="4611548"/>
            <a:chOff x="901764" y="1607023"/>
            <a:chExt cx="7340472" cy="4641378"/>
          </a:xfrm>
        </p:grpSpPr>
        <p:grpSp>
          <p:nvGrpSpPr>
            <p:cNvPr id="3" name="Group 2">
              <a:extLst>
                <a:ext uri="{FF2B5EF4-FFF2-40B4-BE49-F238E27FC236}">
                  <a16:creationId xmlns:a16="http://schemas.microsoft.com/office/drawing/2014/main" id="{79F2B29E-6B60-0343-9BE6-340C22649D54}"/>
                </a:ext>
              </a:extLst>
            </p:cNvPr>
            <p:cNvGrpSpPr/>
            <p:nvPr/>
          </p:nvGrpSpPr>
          <p:grpSpPr>
            <a:xfrm>
              <a:off x="901764" y="1607023"/>
              <a:ext cx="7340472" cy="4641378"/>
              <a:chOff x="615149" y="1584143"/>
              <a:chExt cx="7924801" cy="5010848"/>
            </a:xfrm>
          </p:grpSpPr>
          <p:pic>
            <p:nvPicPr>
              <p:cNvPr id="13" name="Picture 3">
                <a:extLst>
                  <a:ext uri="{FF2B5EF4-FFF2-40B4-BE49-F238E27FC236}">
                    <a16:creationId xmlns:a16="http://schemas.microsoft.com/office/drawing/2014/main" id="{A3D827B8-D68B-1344-8AF2-7ADD7164BA47}"/>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5149" y="1584143"/>
                <a:ext cx="7924801" cy="501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1">
                <a:extLst>
                  <a:ext uri="{FF2B5EF4-FFF2-40B4-BE49-F238E27FC236}">
                    <a16:creationId xmlns:a16="http://schemas.microsoft.com/office/drawing/2014/main" id="{5AFE2571-8A8C-0E4C-99A0-3811E8CFED09}"/>
                  </a:ext>
                </a:extLst>
              </p:cNvPr>
              <p:cNvSpPr/>
              <p:nvPr/>
            </p:nvSpPr>
            <p:spPr>
              <a:xfrm>
                <a:off x="616085" y="6000727"/>
                <a:ext cx="2400887" cy="357018"/>
              </a:xfrm>
              <a:prstGeom prst="rect">
                <a:avLst/>
              </a:prstGeom>
              <a:solidFill>
                <a:schemeClr val="bg1">
                  <a:alpha val="80000"/>
                </a:schemeClr>
              </a:solidFill>
            </p:spPr>
            <p:txBody>
              <a:bodyPr wrap="square">
                <a:spAutoFit/>
              </a:bodyPr>
              <a:lstStyle/>
              <a:p>
                <a:pPr eaLnBrk="1" hangingPunct="1"/>
                <a:r>
                  <a:rPr lang="en-US" altLang="zh-CN" sz="1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Polarimetric</a:t>
                </a:r>
                <a:r>
                  <a:rPr lang="zh-CN" altLang="en-US" sz="1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1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radar</a:t>
                </a:r>
              </a:p>
            </p:txBody>
          </p:sp>
        </p:grpSp>
        <p:pic>
          <p:nvPicPr>
            <p:cNvPr id="1026" name="Picture 2">
              <a:extLst>
                <a:ext uri="{FF2B5EF4-FFF2-40B4-BE49-F238E27FC236}">
                  <a16:creationId xmlns:a16="http://schemas.microsoft.com/office/drawing/2014/main" id="{68B668D8-C5D2-FADF-A00B-9C3A300F436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9200" l="9475" r="93598">
                          <a14:foregroundMark x1="68374" y1="92400" x2="68374" y2="92400"/>
                          <a14:foregroundMark x1="73624" y1="96800" x2="73624" y2="96800"/>
                          <a14:foregroundMark x1="90909" y1="39200" x2="90909" y2="39200"/>
                          <a14:foregroundMark x1="12420" y1="42600" x2="12420" y2="42600"/>
                          <a14:foregroundMark x1="14469" y1="42200" x2="14469" y2="42200"/>
                          <a14:foregroundMark x1="93598" y1="41600" x2="93598" y2="41600"/>
                          <a14:foregroundMark x1="50192" y1="75600" x2="50192" y2="75600"/>
                          <a14:foregroundMark x1="51088" y1="77000" x2="51088" y2="77000"/>
                          <a14:foregroundMark x1="52369" y1="79000" x2="52369" y2="79000"/>
                          <a14:foregroundMark x1="53905" y1="80000" x2="53905" y2="80000"/>
                          <a14:foregroundMark x1="56210" y1="82200" x2="56210" y2="82200"/>
                          <a14:foregroundMark x1="56338" y1="82200" x2="68886" y2="94600"/>
                          <a14:foregroundMark x1="77977" y1="96600" x2="77977" y2="96600"/>
                          <a14:foregroundMark x1="76569" y1="99200" x2="78617" y2="96400"/>
                          <a14:foregroundMark x1="78105" y1="96600" x2="78745" y2="95200"/>
                          <a14:backgroundMark x1="43406" y1="27400" x2="43406" y2="27400"/>
                          <a14:backgroundMark x1="43790" y1="30600" x2="43790" y2="30600"/>
                        </a14:backgroundRemoval>
                      </a14:imgEffect>
                    </a14:imgLayer>
                  </a14:imgProps>
                </a:ext>
                <a:ext uri="{28A0092B-C50C-407E-A947-70E740481C1C}">
                  <a14:useLocalDpi xmlns:a14="http://schemas.microsoft.com/office/drawing/2010/main" val="0"/>
                </a:ext>
              </a:extLst>
            </a:blip>
            <a:srcRect/>
            <a:stretch>
              <a:fillRect/>
            </a:stretch>
          </p:blipFill>
          <p:spPr bwMode="auto">
            <a:xfrm>
              <a:off x="6284411" y="2597775"/>
              <a:ext cx="1428130" cy="914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BBE4899-6321-4580-1D57-23B642314779}"/>
                </a:ext>
              </a:extLst>
            </p:cNvPr>
            <p:cNvSpPr txBox="1"/>
            <p:nvPr/>
          </p:nvSpPr>
          <p:spPr>
            <a:xfrm>
              <a:off x="5886709" y="2162038"/>
              <a:ext cx="2275516" cy="562178"/>
            </a:xfrm>
            <a:prstGeom prst="rect">
              <a:avLst/>
            </a:prstGeom>
            <a:noFill/>
          </p:spPr>
          <p:txBody>
            <a:bodyPr wrap="square" rtlCol="0">
              <a:spAutoFit/>
            </a:bodyPr>
            <a:lstStyle/>
            <a:p>
              <a:r>
                <a:rPr lang="en-US" sz="1400" b="1" dirty="0">
                  <a:solidFill>
                    <a:srgbClr val="FFFF00"/>
                  </a:solidFill>
                  <a:latin typeface="Times New Roman" panose="02020603050405020304" pitchFamily="18" charset="0"/>
                  <a:ea typeface="Microsoft YaHei" panose="020B0503020204020204" pitchFamily="34" charset="-122"/>
                  <a:cs typeface="Times New Roman" panose="02020603050405020304" pitchFamily="18" charset="0"/>
                </a:rPr>
                <a:t>A</a:t>
              </a:r>
              <a:r>
                <a:rPr lang="en-CN" sz="1400" b="1" dirty="0">
                  <a:solidFill>
                    <a:srgbClr val="FFFF00"/>
                  </a:solidFill>
                  <a:latin typeface="Times New Roman" panose="02020603050405020304" pitchFamily="18" charset="0"/>
                  <a:ea typeface="Microsoft YaHei" panose="020B0503020204020204" pitchFamily="34" charset="-122"/>
                  <a:cs typeface="Times New Roman" panose="02020603050405020304" pitchFamily="18" charset="0"/>
                </a:rPr>
                <a:t>ir</a:t>
              </a:r>
              <a:r>
                <a:rPr lang="en-US" altLang="zh-CN" sz="1400" b="1" dirty="0">
                  <a:solidFill>
                    <a:srgbClr val="FFFF00"/>
                  </a:solidFill>
                  <a:latin typeface="Times New Roman" panose="02020603050405020304" pitchFamily="18" charset="0"/>
                  <a:ea typeface="Microsoft YaHei" panose="020B0503020204020204" pitchFamily="34" charset="-122"/>
                  <a:cs typeface="Times New Roman" panose="02020603050405020304" pitchFamily="18" charset="0"/>
                </a:rPr>
                <a:t>borne</a:t>
              </a:r>
              <a:r>
                <a:rPr lang="zh-CN" altLang="en-US" sz="1400" b="1" dirty="0">
                  <a:solidFill>
                    <a:srgbClr val="FFFF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400" b="1" dirty="0">
                  <a:solidFill>
                    <a:srgbClr val="FFFF00"/>
                  </a:solidFill>
                  <a:latin typeface="Times New Roman" panose="02020603050405020304" pitchFamily="18" charset="0"/>
                  <a:ea typeface="Microsoft YaHei" panose="020B0503020204020204" pitchFamily="34" charset="-122"/>
                  <a:cs typeface="Times New Roman" panose="02020603050405020304" pitchFamily="18" charset="0"/>
                </a:rPr>
                <a:t>observation</a:t>
              </a:r>
              <a:endParaRPr lang="en-CN" sz="1400" b="1" dirty="0">
                <a:solidFill>
                  <a:srgbClr val="FFFF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grpSp>
        <p:nvGrpSpPr>
          <p:cNvPr id="8" name="Group 7">
            <a:extLst>
              <a:ext uri="{FF2B5EF4-FFF2-40B4-BE49-F238E27FC236}">
                <a16:creationId xmlns:a16="http://schemas.microsoft.com/office/drawing/2014/main" id="{1F23C864-83FD-B847-9E31-AB0DA8576DD8}"/>
              </a:ext>
            </a:extLst>
          </p:cNvPr>
          <p:cNvGrpSpPr/>
          <p:nvPr/>
        </p:nvGrpSpPr>
        <p:grpSpPr>
          <a:xfrm>
            <a:off x="8229600" y="1863582"/>
            <a:ext cx="3150111" cy="2534537"/>
            <a:chOff x="81748" y="2012557"/>
            <a:chExt cx="4997904" cy="4374718"/>
          </a:xfrm>
        </p:grpSpPr>
        <p:sp>
          <p:nvSpPr>
            <p:cNvPr id="19" name="Rounded Rectangle 122">
              <a:extLst>
                <a:ext uri="{FF2B5EF4-FFF2-40B4-BE49-F238E27FC236}">
                  <a16:creationId xmlns:a16="http://schemas.microsoft.com/office/drawing/2014/main" id="{431E5A38-55B1-EC47-80D4-365B6659BF5D}"/>
                </a:ext>
              </a:extLst>
            </p:cNvPr>
            <p:cNvSpPr/>
            <p:nvPr/>
          </p:nvSpPr>
          <p:spPr>
            <a:xfrm>
              <a:off x="152357" y="2012557"/>
              <a:ext cx="4743673" cy="4269691"/>
            </a:xfrm>
            <a:prstGeom prst="roundRect">
              <a:avLst>
                <a:gd name="adj" fmla="val 0"/>
              </a:avLst>
            </a:prstGeom>
            <a:solidFill>
              <a:schemeClr val="bg1"/>
            </a:solidFill>
            <a:ln w="3175">
              <a:solidFill>
                <a:schemeClr val="accent5">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20" name="TextBox 19">
              <a:extLst>
                <a:ext uri="{FF2B5EF4-FFF2-40B4-BE49-F238E27FC236}">
                  <a16:creationId xmlns:a16="http://schemas.microsoft.com/office/drawing/2014/main" id="{3D97C4B7-2B6A-1244-99AD-7C0C1F47F4C9}"/>
                </a:ext>
              </a:extLst>
            </p:cNvPr>
            <p:cNvSpPr txBox="1"/>
            <p:nvPr/>
          </p:nvSpPr>
          <p:spPr>
            <a:xfrm>
              <a:off x="3586834" y="5820152"/>
              <a:ext cx="1040427" cy="567123"/>
            </a:xfrm>
            <a:prstGeom prst="rect">
              <a:avLst/>
            </a:prstGeom>
            <a:noFill/>
          </p:spPr>
          <p:txBody>
            <a:bodyPr wrap="none" rtlCol="0">
              <a:spAutoFit/>
            </a:bodyPr>
            <a:lstStyle/>
            <a:p>
              <a:r>
                <a:rPr lang="en-US" altLang="zh-CN" sz="14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Radar</a:t>
              </a:r>
              <a:endParaRPr lang="en-US" sz="14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21" name="TextBox 20">
              <a:extLst>
                <a:ext uri="{FF2B5EF4-FFF2-40B4-BE49-F238E27FC236}">
                  <a16:creationId xmlns:a16="http://schemas.microsoft.com/office/drawing/2014/main" id="{9A4844C0-DB66-2749-85D8-C322CDD5662A}"/>
                </a:ext>
              </a:extLst>
            </p:cNvPr>
            <p:cNvSpPr txBox="1"/>
            <p:nvPr/>
          </p:nvSpPr>
          <p:spPr>
            <a:xfrm>
              <a:off x="152357" y="2067564"/>
              <a:ext cx="4204808" cy="587089"/>
            </a:xfrm>
            <a:prstGeom prst="rect">
              <a:avLst/>
            </a:prstGeom>
            <a:noFill/>
          </p:spPr>
          <p:txBody>
            <a:bodyPr wrap="square" rtlCol="0">
              <a:spAutoFit/>
            </a:bodyPr>
            <a:lstStyle/>
            <a:p>
              <a:pPr algn="ctr">
                <a:lnSpc>
                  <a:spcPct val="114000"/>
                </a:lnSpc>
              </a:pPr>
              <a:r>
                <a:rPr lang="en-US" altLang="zh-CN" sz="14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Polarimetric</a:t>
              </a:r>
              <a:r>
                <a:rPr lang="zh-CN" altLang="en-US" sz="14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14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radar</a:t>
              </a:r>
              <a:r>
                <a:rPr lang="zh-CN" altLang="en-US" sz="14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14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observation</a:t>
              </a:r>
              <a:r>
                <a:rPr lang="zh-CN" altLang="en-US" sz="14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endParaRPr lang="en-US" altLang="zh-CN" sz="14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22" name="TextBox 21">
              <a:extLst>
                <a:ext uri="{FF2B5EF4-FFF2-40B4-BE49-F238E27FC236}">
                  <a16:creationId xmlns:a16="http://schemas.microsoft.com/office/drawing/2014/main" id="{406861BB-BAA4-E54F-833E-1E02800836D5}"/>
                </a:ext>
              </a:extLst>
            </p:cNvPr>
            <p:cNvSpPr txBox="1"/>
            <p:nvPr/>
          </p:nvSpPr>
          <p:spPr>
            <a:xfrm>
              <a:off x="923792" y="5678628"/>
              <a:ext cx="1825089" cy="567123"/>
            </a:xfrm>
            <a:prstGeom prst="rect">
              <a:avLst/>
            </a:prstGeom>
            <a:noFill/>
          </p:spPr>
          <p:txBody>
            <a:bodyPr wrap="none" rtlCol="0">
              <a:spAutoFit/>
            </a:bodyPr>
            <a:lstStyle/>
            <a:p>
              <a:pPr algn="ctr"/>
              <a:r>
                <a:rPr lang="en-US" altLang="zh-CN" sz="14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3D</a:t>
              </a:r>
              <a:r>
                <a:rPr lang="zh-CN" altLang="en-US" sz="14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14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structure</a:t>
              </a:r>
              <a:endParaRPr lang="en-CN" sz="14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grpSp>
          <p:nvGrpSpPr>
            <p:cNvPr id="23" name="Group 22">
              <a:extLst>
                <a:ext uri="{FF2B5EF4-FFF2-40B4-BE49-F238E27FC236}">
                  <a16:creationId xmlns:a16="http://schemas.microsoft.com/office/drawing/2014/main" id="{871B5247-EE87-7348-AF83-85DAFC1E7BDF}"/>
                </a:ext>
              </a:extLst>
            </p:cNvPr>
            <p:cNvGrpSpPr/>
            <p:nvPr/>
          </p:nvGrpSpPr>
          <p:grpSpPr>
            <a:xfrm>
              <a:off x="81748" y="3137456"/>
              <a:ext cx="3190575" cy="2751732"/>
              <a:chOff x="3657600" y="2204137"/>
              <a:chExt cx="3854450" cy="1740593"/>
            </a:xfrm>
            <a:effectLst>
              <a:outerShdw blurRad="50800" dist="50800" dir="5400000" algn="ctr" rotWithShape="0">
                <a:srgbClr val="B5CAF5"/>
              </a:outerShdw>
            </a:effectLst>
          </p:grpSpPr>
          <p:pic>
            <p:nvPicPr>
              <p:cNvPr id="24" name="Picture 23">
                <a:extLst>
                  <a:ext uri="{FF2B5EF4-FFF2-40B4-BE49-F238E27FC236}">
                    <a16:creationId xmlns:a16="http://schemas.microsoft.com/office/drawing/2014/main" id="{118677D0-D7CD-EC4A-B90E-CF952833BDB0}"/>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l="22415" t="26993" r="7112" b="22551"/>
              <a:stretch/>
            </p:blipFill>
            <p:spPr>
              <a:xfrm>
                <a:off x="3657600" y="2204137"/>
                <a:ext cx="3854450" cy="1740593"/>
              </a:xfrm>
              <a:prstGeom prst="rect">
                <a:avLst/>
              </a:prstGeom>
              <a:effectLst>
                <a:outerShdw blurRad="50800" dist="38100" dir="2700000" algn="tl" rotWithShape="0">
                  <a:prstClr val="black">
                    <a:alpha val="40000"/>
                  </a:prstClr>
                </a:outerShdw>
              </a:effectLst>
            </p:spPr>
          </p:pic>
          <p:pic>
            <p:nvPicPr>
              <p:cNvPr id="25" name="Picture 24">
                <a:extLst>
                  <a:ext uri="{FF2B5EF4-FFF2-40B4-BE49-F238E27FC236}">
                    <a16:creationId xmlns:a16="http://schemas.microsoft.com/office/drawing/2014/main" id="{60D6C17D-F13B-EB4A-8866-EF134D67F4AC}"/>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Lst>
              </a:blip>
              <a:srcRect l="23416" t="28660" r="17361" b="19457"/>
              <a:stretch/>
            </p:blipFill>
            <p:spPr>
              <a:xfrm>
                <a:off x="5119770" y="3539500"/>
                <a:ext cx="106899" cy="85427"/>
              </a:xfrm>
              <a:prstGeom prst="ellipse">
                <a:avLst/>
              </a:prstGeom>
            </p:spPr>
          </p:pic>
          <p:pic>
            <p:nvPicPr>
              <p:cNvPr id="26" name="Picture 25">
                <a:extLst>
                  <a:ext uri="{FF2B5EF4-FFF2-40B4-BE49-F238E27FC236}">
                    <a16:creationId xmlns:a16="http://schemas.microsoft.com/office/drawing/2014/main" id="{7FFEBD05-0E19-DC4B-873E-36F811EAEA1E}"/>
                  </a:ext>
                </a:extLst>
              </p:cNvPr>
              <p:cNvPicPr>
                <a:picLocks noChangeAspect="1"/>
              </p:cNvPicPr>
              <p:nvPr/>
            </p:nvPicPr>
            <p:blipFill rotWithShape="1">
              <a:blip r:embed="rId8">
                <a:extLst>
                  <a:ext uri="{BEBA8EAE-BF5A-486C-A8C5-ECC9F3942E4B}">
                    <a14:imgProps xmlns:a14="http://schemas.microsoft.com/office/drawing/2010/main">
                      <a14:imgLayer r:embed="rId10">
                        <a14:imgEffect>
                          <a14:backgroundRemoval t="10000" b="90000" l="10000" r="90000"/>
                        </a14:imgEffect>
                      </a14:imgLayer>
                    </a14:imgProps>
                  </a:ext>
                </a:extLst>
              </a:blip>
              <a:srcRect l="23416" t="28660" r="17361" b="19457"/>
              <a:stretch/>
            </p:blipFill>
            <p:spPr>
              <a:xfrm rot="21272124">
                <a:off x="5259127" y="3575504"/>
                <a:ext cx="89746" cy="71719"/>
              </a:xfrm>
              <a:prstGeom prst="ellipse">
                <a:avLst/>
              </a:prstGeom>
            </p:spPr>
          </p:pic>
          <p:pic>
            <p:nvPicPr>
              <p:cNvPr id="27" name="Picture 26">
                <a:extLst>
                  <a:ext uri="{FF2B5EF4-FFF2-40B4-BE49-F238E27FC236}">
                    <a16:creationId xmlns:a16="http://schemas.microsoft.com/office/drawing/2014/main" id="{9CD7D63C-8218-E24F-89A2-6DF77ECDFCB0}"/>
                  </a:ext>
                </a:extLst>
              </p:cNvPr>
              <p:cNvPicPr>
                <a:picLocks noChangeAspect="1"/>
              </p:cNvPicPr>
              <p:nvPr/>
            </p:nvPicPr>
            <p:blipFill rotWithShape="1">
              <a:blip r:embed="rId8">
                <a:extLst>
                  <a:ext uri="{BEBA8EAE-BF5A-486C-A8C5-ECC9F3942E4B}">
                    <a14:imgProps xmlns:a14="http://schemas.microsoft.com/office/drawing/2010/main">
                      <a14:imgLayer r:embed="rId11">
                        <a14:imgEffect>
                          <a14:backgroundRemoval t="10000" b="90000" l="10000" r="90000"/>
                        </a14:imgEffect>
                      </a14:imgLayer>
                    </a14:imgProps>
                  </a:ext>
                </a:extLst>
              </a:blip>
              <a:srcRect l="23416" t="28660" r="17361" b="19457"/>
              <a:stretch/>
            </p:blipFill>
            <p:spPr>
              <a:xfrm>
                <a:off x="4305474" y="3128804"/>
                <a:ext cx="89973" cy="71901"/>
              </a:xfrm>
              <a:prstGeom prst="ellipse">
                <a:avLst/>
              </a:prstGeom>
            </p:spPr>
          </p:pic>
          <p:pic>
            <p:nvPicPr>
              <p:cNvPr id="28" name="Picture 27">
                <a:extLst>
                  <a:ext uri="{FF2B5EF4-FFF2-40B4-BE49-F238E27FC236}">
                    <a16:creationId xmlns:a16="http://schemas.microsoft.com/office/drawing/2014/main" id="{C844D307-7B8F-0141-A613-AB21531D3661}"/>
                  </a:ext>
                </a:extLst>
              </p:cNvPr>
              <p:cNvPicPr>
                <a:picLocks noChangeAspect="1"/>
              </p:cNvPicPr>
              <p:nvPr/>
            </p:nvPicPr>
            <p:blipFill rotWithShape="1">
              <a:blip r:embed="rId8">
                <a:extLst>
                  <a:ext uri="{BEBA8EAE-BF5A-486C-A8C5-ECC9F3942E4B}">
                    <a14:imgProps xmlns:a14="http://schemas.microsoft.com/office/drawing/2010/main">
                      <a14:imgLayer r:embed="rId12">
                        <a14:imgEffect>
                          <a14:backgroundRemoval t="10000" b="90000" l="10000" r="90000"/>
                        </a14:imgEffect>
                      </a14:imgLayer>
                    </a14:imgProps>
                  </a:ext>
                </a:extLst>
              </a:blip>
              <a:srcRect l="23416" t="28660" r="17361" b="19457"/>
              <a:stretch/>
            </p:blipFill>
            <p:spPr>
              <a:xfrm>
                <a:off x="4270571" y="3488969"/>
                <a:ext cx="106899" cy="85427"/>
              </a:xfrm>
              <a:prstGeom prst="ellipse">
                <a:avLst/>
              </a:prstGeom>
            </p:spPr>
          </p:pic>
          <p:pic>
            <p:nvPicPr>
              <p:cNvPr id="29" name="Picture 28">
                <a:extLst>
                  <a:ext uri="{FF2B5EF4-FFF2-40B4-BE49-F238E27FC236}">
                    <a16:creationId xmlns:a16="http://schemas.microsoft.com/office/drawing/2014/main" id="{C375B59A-5435-EB41-9CA4-682F3D5AE6A8}"/>
                  </a:ext>
                </a:extLst>
              </p:cNvPr>
              <p:cNvPicPr>
                <a:picLocks noChangeAspect="1"/>
              </p:cNvPicPr>
              <p:nvPr/>
            </p:nvPicPr>
            <p:blipFill rotWithShape="1">
              <a:blip r:embed="rId8">
                <a:extLst>
                  <a:ext uri="{BEBA8EAE-BF5A-486C-A8C5-ECC9F3942E4B}">
                    <a14:imgProps xmlns:a14="http://schemas.microsoft.com/office/drawing/2010/main">
                      <a14:imgLayer r:embed="rId13">
                        <a14:imgEffect>
                          <a14:backgroundRemoval t="10000" b="90000" l="10000" r="90000"/>
                        </a14:imgEffect>
                      </a14:imgLayer>
                    </a14:imgProps>
                  </a:ext>
                </a:extLst>
              </a:blip>
              <a:srcRect l="23416" t="28660" r="17361" b="19457"/>
              <a:stretch/>
            </p:blipFill>
            <p:spPr>
              <a:xfrm>
                <a:off x="4229364" y="3215695"/>
                <a:ext cx="47840" cy="38231"/>
              </a:xfrm>
              <a:prstGeom prst="ellipse">
                <a:avLst/>
              </a:prstGeom>
            </p:spPr>
          </p:pic>
          <p:pic>
            <p:nvPicPr>
              <p:cNvPr id="30" name="Picture 29">
                <a:extLst>
                  <a:ext uri="{FF2B5EF4-FFF2-40B4-BE49-F238E27FC236}">
                    <a16:creationId xmlns:a16="http://schemas.microsoft.com/office/drawing/2014/main" id="{A6698239-1F75-114D-8F2D-AF764EAEE8CA}"/>
                  </a:ext>
                </a:extLst>
              </p:cNvPr>
              <p:cNvPicPr>
                <a:picLocks noChangeAspect="1"/>
              </p:cNvPicPr>
              <p:nvPr/>
            </p:nvPicPr>
            <p:blipFill rotWithShape="1">
              <a:blip r:embed="rId8">
                <a:extLst>
                  <a:ext uri="{BEBA8EAE-BF5A-486C-A8C5-ECC9F3942E4B}">
                    <a14:imgProps xmlns:a14="http://schemas.microsoft.com/office/drawing/2010/main">
                      <a14:imgLayer r:embed="rId12">
                        <a14:imgEffect>
                          <a14:backgroundRemoval t="10000" b="90000" l="10000" r="90000"/>
                        </a14:imgEffect>
                      </a14:imgLayer>
                    </a14:imgProps>
                  </a:ext>
                </a:extLst>
              </a:blip>
              <a:srcRect l="23416" t="28660" r="17361" b="19457"/>
              <a:stretch/>
            </p:blipFill>
            <p:spPr>
              <a:xfrm>
                <a:off x="4303621" y="3351200"/>
                <a:ext cx="79196" cy="63289"/>
              </a:xfrm>
              <a:prstGeom prst="ellipse">
                <a:avLst/>
              </a:prstGeom>
            </p:spPr>
          </p:pic>
          <p:pic>
            <p:nvPicPr>
              <p:cNvPr id="31" name="Picture 30">
                <a:extLst>
                  <a:ext uri="{FF2B5EF4-FFF2-40B4-BE49-F238E27FC236}">
                    <a16:creationId xmlns:a16="http://schemas.microsoft.com/office/drawing/2014/main" id="{EA1E420F-74DC-9241-BAE2-02CF5A13E0B3}"/>
                  </a:ext>
                </a:extLst>
              </p:cNvPr>
              <p:cNvPicPr>
                <a:picLocks noChangeAspect="1"/>
              </p:cNvPicPr>
              <p:nvPr/>
            </p:nvPicPr>
            <p:blipFill rotWithShape="1">
              <a:blip r:embed="rId8">
                <a:extLst>
                  <a:ext uri="{BEBA8EAE-BF5A-486C-A8C5-ECC9F3942E4B}">
                    <a14:imgProps xmlns:a14="http://schemas.microsoft.com/office/drawing/2010/main">
                      <a14:imgLayer r:embed="rId12">
                        <a14:imgEffect>
                          <a14:backgroundRemoval t="10000" b="90000" l="10000" r="90000"/>
                        </a14:imgEffect>
                      </a14:imgLayer>
                    </a14:imgProps>
                  </a:ext>
                </a:extLst>
              </a:blip>
              <a:srcRect l="23416" t="28660" r="17361" b="19457"/>
              <a:stretch/>
            </p:blipFill>
            <p:spPr>
              <a:xfrm>
                <a:off x="4199834" y="3608620"/>
                <a:ext cx="106899" cy="85427"/>
              </a:xfrm>
              <a:prstGeom prst="ellipse">
                <a:avLst/>
              </a:prstGeom>
            </p:spPr>
          </p:pic>
          <p:pic>
            <p:nvPicPr>
              <p:cNvPr id="32" name="Picture 31">
                <a:extLst>
                  <a:ext uri="{FF2B5EF4-FFF2-40B4-BE49-F238E27FC236}">
                    <a16:creationId xmlns:a16="http://schemas.microsoft.com/office/drawing/2014/main" id="{40B4BF39-BE85-4F4E-A46D-7F0E13E81314}"/>
                  </a:ext>
                </a:extLst>
              </p:cNvPr>
              <p:cNvPicPr>
                <a:picLocks noChangeAspect="1"/>
              </p:cNvPicPr>
              <p:nvPr/>
            </p:nvPicPr>
            <p:blipFill rotWithShape="1">
              <a:blip r:embed="rId8">
                <a:extLst>
                  <a:ext uri="{BEBA8EAE-BF5A-486C-A8C5-ECC9F3942E4B}">
                    <a14:imgProps xmlns:a14="http://schemas.microsoft.com/office/drawing/2010/main">
                      <a14:imgLayer r:embed="rId11">
                        <a14:imgEffect>
                          <a14:backgroundRemoval t="10000" b="90000" l="10000" r="90000"/>
                        </a14:imgEffect>
                      </a14:imgLayer>
                    </a14:imgProps>
                  </a:ext>
                </a:extLst>
              </a:blip>
              <a:srcRect l="23416" t="28660" r="17361" b="19457"/>
              <a:stretch/>
            </p:blipFill>
            <p:spPr>
              <a:xfrm>
                <a:off x="5139911" y="3260540"/>
                <a:ext cx="89973" cy="71901"/>
              </a:xfrm>
              <a:prstGeom prst="ellipse">
                <a:avLst/>
              </a:prstGeom>
            </p:spPr>
          </p:pic>
          <p:pic>
            <p:nvPicPr>
              <p:cNvPr id="33" name="Picture 32">
                <a:extLst>
                  <a:ext uri="{FF2B5EF4-FFF2-40B4-BE49-F238E27FC236}">
                    <a16:creationId xmlns:a16="http://schemas.microsoft.com/office/drawing/2014/main" id="{2B8A47C3-21C4-3D41-8C88-70B1A8BEC00D}"/>
                  </a:ext>
                </a:extLst>
              </p:cNvPr>
              <p:cNvPicPr>
                <a:picLocks noChangeAspect="1"/>
              </p:cNvPicPr>
              <p:nvPr/>
            </p:nvPicPr>
            <p:blipFill rotWithShape="1">
              <a:blip r:embed="rId8">
                <a:extLst>
                  <a:ext uri="{BEBA8EAE-BF5A-486C-A8C5-ECC9F3942E4B}">
                    <a14:imgProps xmlns:a14="http://schemas.microsoft.com/office/drawing/2010/main">
                      <a14:imgLayer r:embed="rId12">
                        <a14:imgEffect>
                          <a14:backgroundRemoval t="10000" b="90000" l="10000" r="90000"/>
                        </a14:imgEffect>
                      </a14:imgLayer>
                    </a14:imgProps>
                  </a:ext>
                </a:extLst>
              </a:blip>
              <a:srcRect l="23416" t="28660" r="17361" b="19457"/>
              <a:stretch/>
            </p:blipFill>
            <p:spPr>
              <a:xfrm>
                <a:off x="5910115" y="3397907"/>
                <a:ext cx="106899" cy="85427"/>
              </a:xfrm>
              <a:prstGeom prst="ellipse">
                <a:avLst/>
              </a:prstGeom>
            </p:spPr>
          </p:pic>
          <p:pic>
            <p:nvPicPr>
              <p:cNvPr id="34" name="Picture 33">
                <a:extLst>
                  <a:ext uri="{FF2B5EF4-FFF2-40B4-BE49-F238E27FC236}">
                    <a16:creationId xmlns:a16="http://schemas.microsoft.com/office/drawing/2014/main" id="{8746D229-0351-EA4B-A324-40419C26D380}"/>
                  </a:ext>
                </a:extLst>
              </p:cNvPr>
              <p:cNvPicPr>
                <a:picLocks noChangeAspect="1"/>
              </p:cNvPicPr>
              <p:nvPr/>
            </p:nvPicPr>
            <p:blipFill rotWithShape="1">
              <a:blip r:embed="rId8">
                <a:extLst>
                  <a:ext uri="{BEBA8EAE-BF5A-486C-A8C5-ECC9F3942E4B}">
                    <a14:imgProps xmlns:a14="http://schemas.microsoft.com/office/drawing/2010/main">
                      <a14:imgLayer r:embed="rId11">
                        <a14:imgEffect>
                          <a14:backgroundRemoval t="10000" b="90000" l="10000" r="90000"/>
                        </a14:imgEffect>
                      </a14:imgLayer>
                    </a14:imgProps>
                  </a:ext>
                </a:extLst>
              </a:blip>
              <a:srcRect l="23416" t="28660" r="17361" b="19457"/>
              <a:stretch/>
            </p:blipFill>
            <p:spPr>
              <a:xfrm>
                <a:off x="5184898" y="3402775"/>
                <a:ext cx="89973" cy="71901"/>
              </a:xfrm>
              <a:prstGeom prst="ellipse">
                <a:avLst/>
              </a:prstGeom>
            </p:spPr>
          </p:pic>
          <p:pic>
            <p:nvPicPr>
              <p:cNvPr id="35" name="Picture 34">
                <a:extLst>
                  <a:ext uri="{FF2B5EF4-FFF2-40B4-BE49-F238E27FC236}">
                    <a16:creationId xmlns:a16="http://schemas.microsoft.com/office/drawing/2014/main" id="{92375A02-C806-B549-B119-27DC24746274}"/>
                  </a:ext>
                </a:extLst>
              </p:cNvPr>
              <p:cNvPicPr>
                <a:picLocks noChangeAspect="1"/>
              </p:cNvPicPr>
              <p:nvPr/>
            </p:nvPicPr>
            <p:blipFill rotWithShape="1">
              <a:blip r:embed="rId8">
                <a:extLst>
                  <a:ext uri="{BEBA8EAE-BF5A-486C-A8C5-ECC9F3942E4B}">
                    <a14:imgProps xmlns:a14="http://schemas.microsoft.com/office/drawing/2010/main">
                      <a14:imgLayer r:embed="rId11">
                        <a14:imgEffect>
                          <a14:backgroundRemoval t="10000" b="90000" l="10000" r="90000"/>
                        </a14:imgEffect>
                      </a14:imgLayer>
                    </a14:imgProps>
                  </a:ext>
                </a:extLst>
              </a:blip>
              <a:srcRect l="23416" t="28660" r="17361" b="19457"/>
              <a:stretch/>
            </p:blipFill>
            <p:spPr>
              <a:xfrm>
                <a:off x="5865971" y="3528318"/>
                <a:ext cx="89973" cy="71901"/>
              </a:xfrm>
              <a:prstGeom prst="ellipse">
                <a:avLst/>
              </a:prstGeom>
            </p:spPr>
          </p:pic>
          <p:pic>
            <p:nvPicPr>
              <p:cNvPr id="36" name="Picture 35">
                <a:extLst>
                  <a:ext uri="{FF2B5EF4-FFF2-40B4-BE49-F238E27FC236}">
                    <a16:creationId xmlns:a16="http://schemas.microsoft.com/office/drawing/2014/main" id="{E4408AD2-1106-C64D-AB80-CD53E735408E}"/>
                  </a:ext>
                </a:extLst>
              </p:cNvPr>
              <p:cNvPicPr>
                <a:picLocks noChangeAspect="1"/>
              </p:cNvPicPr>
              <p:nvPr/>
            </p:nvPicPr>
            <p:blipFill rotWithShape="1">
              <a:blip r:embed="rId8">
                <a:extLst>
                  <a:ext uri="{BEBA8EAE-BF5A-486C-A8C5-ECC9F3942E4B}">
                    <a14:imgProps xmlns:a14="http://schemas.microsoft.com/office/drawing/2010/main">
                      <a14:imgLayer r:embed="rId12">
                        <a14:imgEffect>
                          <a14:backgroundRemoval t="10000" b="90000" l="10000" r="90000"/>
                        </a14:imgEffect>
                      </a14:imgLayer>
                    </a14:imgProps>
                  </a:ext>
                </a:extLst>
              </a:blip>
              <a:srcRect l="23416" t="28660" r="17361" b="19457"/>
              <a:stretch/>
            </p:blipFill>
            <p:spPr>
              <a:xfrm>
                <a:off x="6787135" y="3561340"/>
                <a:ext cx="106899" cy="85427"/>
              </a:xfrm>
              <a:prstGeom prst="ellipse">
                <a:avLst/>
              </a:prstGeom>
            </p:spPr>
          </p:pic>
          <p:pic>
            <p:nvPicPr>
              <p:cNvPr id="37" name="Picture 36">
                <a:extLst>
                  <a:ext uri="{FF2B5EF4-FFF2-40B4-BE49-F238E27FC236}">
                    <a16:creationId xmlns:a16="http://schemas.microsoft.com/office/drawing/2014/main" id="{E3A6FEAE-D06E-3F44-AEB8-B7A30FA3C59C}"/>
                  </a:ext>
                </a:extLst>
              </p:cNvPr>
              <p:cNvPicPr>
                <a:picLocks noChangeAspect="1"/>
              </p:cNvPicPr>
              <p:nvPr/>
            </p:nvPicPr>
            <p:blipFill rotWithShape="1">
              <a:blip r:embed="rId8">
                <a:extLst>
                  <a:ext uri="{BEBA8EAE-BF5A-486C-A8C5-ECC9F3942E4B}">
                    <a14:imgProps xmlns:a14="http://schemas.microsoft.com/office/drawing/2010/main">
                      <a14:imgLayer r:embed="rId13">
                        <a14:imgEffect>
                          <a14:backgroundRemoval t="10000" b="90000" l="10000" r="90000"/>
                        </a14:imgEffect>
                      </a14:imgLayer>
                    </a14:imgProps>
                  </a:ext>
                </a:extLst>
              </a:blip>
              <a:srcRect l="23416" t="28660" r="17361" b="19457"/>
              <a:stretch/>
            </p:blipFill>
            <p:spPr>
              <a:xfrm>
                <a:off x="6870114" y="3200705"/>
                <a:ext cx="47840" cy="38231"/>
              </a:xfrm>
              <a:prstGeom prst="ellipse">
                <a:avLst/>
              </a:prstGeom>
            </p:spPr>
          </p:pic>
          <p:pic>
            <p:nvPicPr>
              <p:cNvPr id="38" name="Picture 37">
                <a:extLst>
                  <a:ext uri="{FF2B5EF4-FFF2-40B4-BE49-F238E27FC236}">
                    <a16:creationId xmlns:a16="http://schemas.microsoft.com/office/drawing/2014/main" id="{6632D8FF-A917-1541-A684-D8F2F0BADD7D}"/>
                  </a:ext>
                </a:extLst>
              </p:cNvPr>
              <p:cNvPicPr>
                <a:picLocks noChangeAspect="1"/>
              </p:cNvPicPr>
              <p:nvPr/>
            </p:nvPicPr>
            <p:blipFill rotWithShape="1">
              <a:blip r:embed="rId8">
                <a:extLst>
                  <a:ext uri="{BEBA8EAE-BF5A-486C-A8C5-ECC9F3942E4B}">
                    <a14:imgProps xmlns:a14="http://schemas.microsoft.com/office/drawing/2010/main">
                      <a14:imgLayer r:embed="rId12">
                        <a14:imgEffect>
                          <a14:backgroundRemoval t="10000" b="90000" l="10000" r="90000"/>
                        </a14:imgEffect>
                      </a14:imgLayer>
                    </a14:imgProps>
                  </a:ext>
                </a:extLst>
              </a:blip>
              <a:srcRect l="23416" t="28660" r="17361" b="19457"/>
              <a:stretch/>
            </p:blipFill>
            <p:spPr>
              <a:xfrm>
                <a:off x="6748720" y="3355193"/>
                <a:ext cx="106899" cy="85427"/>
              </a:xfrm>
              <a:prstGeom prst="ellipse">
                <a:avLst/>
              </a:prstGeom>
            </p:spPr>
          </p:pic>
          <p:pic>
            <p:nvPicPr>
              <p:cNvPr id="39" name="Picture 38">
                <a:extLst>
                  <a:ext uri="{FF2B5EF4-FFF2-40B4-BE49-F238E27FC236}">
                    <a16:creationId xmlns:a16="http://schemas.microsoft.com/office/drawing/2014/main" id="{DE3FE2DF-41F3-2846-93A6-8719B27832CF}"/>
                  </a:ext>
                </a:extLst>
              </p:cNvPr>
              <p:cNvPicPr>
                <a:picLocks noChangeAspect="1"/>
              </p:cNvPicPr>
              <p:nvPr/>
            </p:nvPicPr>
            <p:blipFill rotWithShape="1">
              <a:blip r:embed="rId8">
                <a:extLst>
                  <a:ext uri="{BEBA8EAE-BF5A-486C-A8C5-ECC9F3942E4B}">
                    <a14:imgProps xmlns:a14="http://schemas.microsoft.com/office/drawing/2010/main">
                      <a14:imgLayer r:embed="rId12">
                        <a14:imgEffect>
                          <a14:backgroundRemoval t="10000" b="90000" l="10000" r="90000"/>
                        </a14:imgEffect>
                      </a14:imgLayer>
                    </a14:imgProps>
                  </a:ext>
                </a:extLst>
              </a:blip>
              <a:srcRect l="23416" t="28660" r="17361" b="19457"/>
              <a:stretch/>
            </p:blipFill>
            <p:spPr>
              <a:xfrm>
                <a:off x="5970485" y="3228895"/>
                <a:ext cx="79196" cy="63289"/>
              </a:xfrm>
              <a:prstGeom prst="ellipse">
                <a:avLst/>
              </a:prstGeom>
            </p:spPr>
          </p:pic>
        </p:grpSp>
        <p:grpSp>
          <p:nvGrpSpPr>
            <p:cNvPr id="40" name="Group 39">
              <a:extLst>
                <a:ext uri="{FF2B5EF4-FFF2-40B4-BE49-F238E27FC236}">
                  <a16:creationId xmlns:a16="http://schemas.microsoft.com/office/drawing/2014/main" id="{752F0CBE-CA41-2F45-BA8A-C8E3B8673A85}"/>
                </a:ext>
              </a:extLst>
            </p:cNvPr>
            <p:cNvGrpSpPr/>
            <p:nvPr/>
          </p:nvGrpSpPr>
          <p:grpSpPr>
            <a:xfrm>
              <a:off x="2942521" y="2563422"/>
              <a:ext cx="1915335" cy="1847956"/>
              <a:chOff x="7845994" y="3218756"/>
              <a:chExt cx="1240100" cy="1196475"/>
            </a:xfrm>
          </p:grpSpPr>
          <p:grpSp>
            <p:nvGrpSpPr>
              <p:cNvPr id="41" name="Group 40">
                <a:extLst>
                  <a:ext uri="{FF2B5EF4-FFF2-40B4-BE49-F238E27FC236}">
                    <a16:creationId xmlns:a16="http://schemas.microsoft.com/office/drawing/2014/main" id="{59C74201-31D9-D54C-8FDB-515E743C0A4E}"/>
                  </a:ext>
                </a:extLst>
              </p:cNvPr>
              <p:cNvGrpSpPr/>
              <p:nvPr/>
            </p:nvGrpSpPr>
            <p:grpSpPr>
              <a:xfrm>
                <a:off x="7845994" y="3218756"/>
                <a:ext cx="1240100" cy="1196475"/>
                <a:chOff x="1274070" y="1847914"/>
                <a:chExt cx="1240100" cy="1196475"/>
              </a:xfrm>
            </p:grpSpPr>
            <p:sp>
              <p:nvSpPr>
                <p:cNvPr id="45" name="Oval 44">
                  <a:extLst>
                    <a:ext uri="{FF2B5EF4-FFF2-40B4-BE49-F238E27FC236}">
                      <a16:creationId xmlns:a16="http://schemas.microsoft.com/office/drawing/2014/main" id="{09737A6D-413F-794B-8EEA-52BD285AA32B}"/>
                    </a:ext>
                  </a:extLst>
                </p:cNvPr>
                <p:cNvSpPr/>
                <p:nvPr/>
              </p:nvSpPr>
              <p:spPr>
                <a:xfrm>
                  <a:off x="1274070" y="1847914"/>
                  <a:ext cx="1196475" cy="1196475"/>
                </a:xfrm>
                <a:prstGeom prst="ellipse">
                  <a:avLst/>
                </a:prstGeom>
                <a:solidFill>
                  <a:schemeClr val="accent6">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400" dirty="0">
                    <a:latin typeface="Times New Roman" panose="02020603050405020304" pitchFamily="18" charset="0"/>
                    <a:cs typeface="Times New Roman" panose="02020603050405020304" pitchFamily="18" charset="0"/>
                  </a:endParaRPr>
                </a:p>
              </p:txBody>
            </p:sp>
            <p:pic>
              <p:nvPicPr>
                <p:cNvPr id="46" name="Picture 6" descr="This gigantic hail may be the largest on record - CNET">
                  <a:extLst>
                    <a:ext uri="{FF2B5EF4-FFF2-40B4-BE49-F238E27FC236}">
                      <a16:creationId xmlns:a16="http://schemas.microsoft.com/office/drawing/2014/main" id="{857C1C0B-E980-E144-8D2B-22E2D8A254E9}"/>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7422" b="90000" l="10000" r="90000">
                              <a14:foregroundMark x1="53281" y1="7422" x2="53281" y2="7422"/>
                              <a14:backgroundMark x1="26354" y1="65859" x2="26354" y2="65859"/>
                              <a14:backgroundMark x1="28854" y1="69844" x2="28854" y2="69844"/>
                              <a14:backgroundMark x1="33229" y1="74844" x2="33229" y2="74844"/>
                            </a14:backgroundRemoval>
                          </a14:imgEffect>
                        </a14:imgLayer>
                      </a14:imgProps>
                    </a:ext>
                    <a:ext uri="{28A0092B-C50C-407E-A947-70E740481C1C}">
                      <a14:useLocalDpi xmlns:a14="http://schemas.microsoft.com/office/drawing/2010/main" val="0"/>
                    </a:ext>
                  </a:extLst>
                </a:blip>
                <a:srcRect/>
                <a:stretch>
                  <a:fillRect/>
                </a:stretch>
              </p:blipFill>
              <p:spPr bwMode="auto">
                <a:xfrm>
                  <a:off x="1746077" y="2148203"/>
                  <a:ext cx="768093" cy="51206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325E3D78-659D-CF4A-B4FE-9EED10519FB0}"/>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10000" r="90000"/>
                          </a14:imgEffect>
                          <a14:imgEffect>
                            <a14:saturation sat="33000"/>
                          </a14:imgEffect>
                        </a14:imgLayer>
                      </a14:imgProps>
                    </a:ext>
                  </a:extLst>
                </a:blip>
                <a:srcRect l="23416" t="28660" r="17361" b="19457"/>
                <a:stretch/>
              </p:blipFill>
              <p:spPr>
                <a:xfrm>
                  <a:off x="1667659" y="2715551"/>
                  <a:ext cx="219530" cy="144615"/>
                </a:xfrm>
                <a:prstGeom prst="ellipse">
                  <a:avLst/>
                </a:prstGeom>
              </p:spPr>
            </p:pic>
            <p:pic>
              <p:nvPicPr>
                <p:cNvPr id="48" name="Picture 47">
                  <a:extLst>
                    <a:ext uri="{FF2B5EF4-FFF2-40B4-BE49-F238E27FC236}">
                      <a16:creationId xmlns:a16="http://schemas.microsoft.com/office/drawing/2014/main" id="{AB5F6771-FDAA-AB46-BB4F-A55552CE9668}"/>
                    </a:ext>
                  </a:extLst>
                </p:cNvPr>
                <p:cNvPicPr>
                  <a:picLocks noChangeAspect="1"/>
                </p:cNvPicPr>
                <p:nvPr/>
              </p:nvPicPr>
              <p:blipFill>
                <a:blip r:embed="rId18"/>
                <a:stretch>
                  <a:fillRect/>
                </a:stretch>
              </p:blipFill>
              <p:spPr>
                <a:xfrm>
                  <a:off x="1370097" y="2212250"/>
                  <a:ext cx="385156" cy="385156"/>
                </a:xfrm>
                <a:prstGeom prst="rect">
                  <a:avLst/>
                </a:prstGeom>
                <a:scene3d>
                  <a:camera prst="orthographicFront">
                    <a:rot lat="2493647" lon="2515810" rev="1847384"/>
                  </a:camera>
                  <a:lightRig rig="threePt" dir="t"/>
                </a:scene3d>
              </p:spPr>
            </p:pic>
            <p:cxnSp>
              <p:nvCxnSpPr>
                <p:cNvPr id="49" name="Straight Connector 48">
                  <a:extLst>
                    <a:ext uri="{FF2B5EF4-FFF2-40B4-BE49-F238E27FC236}">
                      <a16:creationId xmlns:a16="http://schemas.microsoft.com/office/drawing/2014/main" id="{CCC2ACB4-B134-A94C-9885-495EE21D125E}"/>
                    </a:ext>
                  </a:extLst>
                </p:cNvPr>
                <p:cNvCxnSpPr/>
                <p:nvPr/>
              </p:nvCxnSpPr>
              <p:spPr>
                <a:xfrm>
                  <a:off x="1931876" y="2359163"/>
                  <a:ext cx="386216" cy="0"/>
                </a:xfrm>
                <a:prstGeom prst="line">
                  <a:avLst/>
                </a:prstGeom>
                <a:ln w="19050">
                  <a:solidFill>
                    <a:srgbClr val="1B74BC"/>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816829F-1C15-704C-9B69-490212755206}"/>
                    </a:ext>
                  </a:extLst>
                </p:cNvPr>
                <p:cNvCxnSpPr>
                  <a:cxnSpLocks/>
                </p:cNvCxnSpPr>
                <p:nvPr/>
              </p:nvCxnSpPr>
              <p:spPr>
                <a:xfrm flipV="1">
                  <a:off x="2130123" y="2175913"/>
                  <a:ext cx="1" cy="349460"/>
                </a:xfrm>
                <a:prstGeom prst="line">
                  <a:avLst/>
                </a:prstGeom>
                <a:ln w="19050">
                  <a:solidFill>
                    <a:srgbClr val="F26166"/>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F7228025-A4FB-6D46-BADD-E25F2C9FB614}"/>
                    </a:ext>
                  </a:extLst>
                </p:cNvPr>
                <p:cNvGrpSpPr/>
                <p:nvPr/>
              </p:nvGrpSpPr>
              <p:grpSpPr>
                <a:xfrm>
                  <a:off x="1424981" y="2294273"/>
                  <a:ext cx="266255" cy="197412"/>
                  <a:chOff x="2084276" y="2328313"/>
                  <a:chExt cx="386216" cy="349460"/>
                </a:xfrm>
              </p:grpSpPr>
              <p:cxnSp>
                <p:nvCxnSpPr>
                  <p:cNvPr id="55" name="Straight Connector 54">
                    <a:extLst>
                      <a:ext uri="{FF2B5EF4-FFF2-40B4-BE49-F238E27FC236}">
                        <a16:creationId xmlns:a16="http://schemas.microsoft.com/office/drawing/2014/main" id="{64164861-37B5-1549-97DD-FB6130847B8E}"/>
                      </a:ext>
                    </a:extLst>
                  </p:cNvPr>
                  <p:cNvCxnSpPr/>
                  <p:nvPr/>
                </p:nvCxnSpPr>
                <p:spPr>
                  <a:xfrm>
                    <a:off x="2084276" y="2508568"/>
                    <a:ext cx="386216" cy="0"/>
                  </a:xfrm>
                  <a:prstGeom prst="line">
                    <a:avLst/>
                  </a:prstGeom>
                  <a:ln w="19050">
                    <a:solidFill>
                      <a:srgbClr val="1B74BC"/>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8B0D46B-78E2-1F42-BF29-B7F663BC31C6}"/>
                      </a:ext>
                    </a:extLst>
                  </p:cNvPr>
                  <p:cNvCxnSpPr>
                    <a:cxnSpLocks/>
                  </p:cNvCxnSpPr>
                  <p:nvPr/>
                </p:nvCxnSpPr>
                <p:spPr>
                  <a:xfrm flipV="1">
                    <a:off x="2282523" y="2328313"/>
                    <a:ext cx="1" cy="349460"/>
                  </a:xfrm>
                  <a:prstGeom prst="line">
                    <a:avLst/>
                  </a:prstGeom>
                  <a:ln w="19050">
                    <a:solidFill>
                      <a:srgbClr val="F26166"/>
                    </a:solidFill>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D40E164A-3D8A-A04B-AE94-6E9D01B91512}"/>
                    </a:ext>
                  </a:extLst>
                </p:cNvPr>
                <p:cNvGrpSpPr/>
                <p:nvPr/>
              </p:nvGrpSpPr>
              <p:grpSpPr>
                <a:xfrm>
                  <a:off x="1697897" y="2730470"/>
                  <a:ext cx="160110" cy="118712"/>
                  <a:chOff x="2084276" y="2328313"/>
                  <a:chExt cx="386216" cy="349460"/>
                </a:xfrm>
              </p:grpSpPr>
              <p:cxnSp>
                <p:nvCxnSpPr>
                  <p:cNvPr id="53" name="Straight Connector 52">
                    <a:extLst>
                      <a:ext uri="{FF2B5EF4-FFF2-40B4-BE49-F238E27FC236}">
                        <a16:creationId xmlns:a16="http://schemas.microsoft.com/office/drawing/2014/main" id="{C9E51D5D-422A-E044-8E73-E0FB1BDEE48D}"/>
                      </a:ext>
                    </a:extLst>
                  </p:cNvPr>
                  <p:cNvCxnSpPr/>
                  <p:nvPr/>
                </p:nvCxnSpPr>
                <p:spPr>
                  <a:xfrm>
                    <a:off x="2084276" y="2508568"/>
                    <a:ext cx="386216" cy="0"/>
                  </a:xfrm>
                  <a:prstGeom prst="line">
                    <a:avLst/>
                  </a:prstGeom>
                  <a:ln w="19050">
                    <a:solidFill>
                      <a:srgbClr val="1B74BC"/>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A5FB13E-DB68-D245-964B-DADDCBAA53B3}"/>
                      </a:ext>
                    </a:extLst>
                  </p:cNvPr>
                  <p:cNvCxnSpPr>
                    <a:cxnSpLocks/>
                  </p:cNvCxnSpPr>
                  <p:nvPr/>
                </p:nvCxnSpPr>
                <p:spPr>
                  <a:xfrm flipV="1">
                    <a:off x="2282523" y="2328313"/>
                    <a:ext cx="1" cy="349460"/>
                  </a:xfrm>
                  <a:prstGeom prst="line">
                    <a:avLst/>
                  </a:prstGeom>
                  <a:ln w="19050">
                    <a:solidFill>
                      <a:srgbClr val="F26166"/>
                    </a:solidFill>
                  </a:ln>
                </p:spPr>
                <p:style>
                  <a:lnRef idx="1">
                    <a:schemeClr val="accent1"/>
                  </a:lnRef>
                  <a:fillRef idx="0">
                    <a:schemeClr val="accent1"/>
                  </a:fillRef>
                  <a:effectRef idx="0">
                    <a:schemeClr val="accent1"/>
                  </a:effectRef>
                  <a:fontRef idx="minor">
                    <a:schemeClr val="tx1"/>
                  </a:fontRef>
                </p:style>
              </p:cxnSp>
            </p:grpSp>
          </p:grpSp>
          <p:sp>
            <p:nvSpPr>
              <p:cNvPr id="42" name="TextBox 41">
                <a:extLst>
                  <a:ext uri="{FF2B5EF4-FFF2-40B4-BE49-F238E27FC236}">
                    <a16:creationId xmlns:a16="http://schemas.microsoft.com/office/drawing/2014/main" id="{76616EBF-C870-794E-B069-DE8A49F32C80}"/>
                  </a:ext>
                </a:extLst>
              </p:cNvPr>
              <p:cNvSpPr txBox="1"/>
              <p:nvPr/>
            </p:nvSpPr>
            <p:spPr>
              <a:xfrm>
                <a:off x="7850924" y="3334751"/>
                <a:ext cx="619137" cy="367189"/>
              </a:xfrm>
              <a:prstGeom prst="rect">
                <a:avLst/>
              </a:prstGeom>
              <a:noFill/>
            </p:spPr>
            <p:txBody>
              <a:bodyPr wrap="none" rtlCol="0">
                <a:spAutoFit/>
              </a:bodyPr>
              <a:lstStyle/>
              <a:p>
                <a:pPr algn="ctr"/>
                <a:r>
                  <a:rPr lang="en-CN" sz="1400" dirty="0">
                    <a:latin typeface="Times New Roman" panose="02020603050405020304" pitchFamily="18" charset="0"/>
                    <a:ea typeface="Microsoft YaHei" panose="020B0503020204020204" pitchFamily="34" charset="-122"/>
                    <a:cs typeface="Times New Roman" panose="02020603050405020304" pitchFamily="18" charset="0"/>
                  </a:rPr>
                  <a:t>snow</a:t>
                </a:r>
              </a:p>
            </p:txBody>
          </p:sp>
          <p:sp>
            <p:nvSpPr>
              <p:cNvPr id="43" name="TextBox 42">
                <a:extLst>
                  <a:ext uri="{FF2B5EF4-FFF2-40B4-BE49-F238E27FC236}">
                    <a16:creationId xmlns:a16="http://schemas.microsoft.com/office/drawing/2014/main" id="{9E6B31F1-A75C-DD47-AB5F-97A65256864E}"/>
                  </a:ext>
                </a:extLst>
              </p:cNvPr>
              <p:cNvSpPr txBox="1"/>
              <p:nvPr/>
            </p:nvSpPr>
            <p:spPr>
              <a:xfrm>
                <a:off x="8382588" y="3950499"/>
                <a:ext cx="508389" cy="367189"/>
              </a:xfrm>
              <a:prstGeom prst="rect">
                <a:avLst/>
              </a:prstGeom>
              <a:noFill/>
            </p:spPr>
            <p:txBody>
              <a:bodyPr wrap="none" rtlCol="0">
                <a:spAutoFit/>
              </a:bodyPr>
              <a:lstStyle/>
              <a:p>
                <a:r>
                  <a:rPr lang="en-CN" sz="1400" dirty="0">
                    <a:latin typeface="Times New Roman" panose="02020603050405020304" pitchFamily="18" charset="0"/>
                    <a:ea typeface="Microsoft YaHei" panose="020B0503020204020204" pitchFamily="34" charset="-122"/>
                    <a:cs typeface="Times New Roman" panose="02020603050405020304" pitchFamily="18" charset="0"/>
                  </a:rPr>
                  <a:t>rain</a:t>
                </a:r>
              </a:p>
            </p:txBody>
          </p:sp>
          <p:sp>
            <p:nvSpPr>
              <p:cNvPr id="44" name="TextBox 43">
                <a:extLst>
                  <a:ext uri="{FF2B5EF4-FFF2-40B4-BE49-F238E27FC236}">
                    <a16:creationId xmlns:a16="http://schemas.microsoft.com/office/drawing/2014/main" id="{518A46A3-99E1-414C-BB4C-979DBB633D38}"/>
                  </a:ext>
                </a:extLst>
              </p:cNvPr>
              <p:cNvSpPr txBox="1"/>
              <p:nvPr/>
            </p:nvSpPr>
            <p:spPr>
              <a:xfrm>
                <a:off x="8412953" y="3277051"/>
                <a:ext cx="497841" cy="367189"/>
              </a:xfrm>
              <a:prstGeom prst="rect">
                <a:avLst/>
              </a:prstGeom>
              <a:noFill/>
            </p:spPr>
            <p:txBody>
              <a:bodyPr wrap="none" rtlCol="0">
                <a:spAutoFit/>
              </a:bodyPr>
              <a:lstStyle/>
              <a:p>
                <a:r>
                  <a:rPr lang="en-CN" sz="1400" dirty="0">
                    <a:latin typeface="Times New Roman" panose="02020603050405020304" pitchFamily="18" charset="0"/>
                    <a:ea typeface="Microsoft YaHei" panose="020B0503020204020204" pitchFamily="34" charset="-122"/>
                    <a:cs typeface="Times New Roman" panose="02020603050405020304" pitchFamily="18" charset="0"/>
                  </a:rPr>
                  <a:t>hail</a:t>
                </a:r>
              </a:p>
            </p:txBody>
          </p:sp>
        </p:grpSp>
        <p:grpSp>
          <p:nvGrpSpPr>
            <p:cNvPr id="57" name="Group 56">
              <a:extLst>
                <a:ext uri="{FF2B5EF4-FFF2-40B4-BE49-F238E27FC236}">
                  <a16:creationId xmlns:a16="http://schemas.microsoft.com/office/drawing/2014/main" id="{118EC1DA-DE17-9047-B523-D9135C269FA5}"/>
                </a:ext>
              </a:extLst>
            </p:cNvPr>
            <p:cNvGrpSpPr/>
            <p:nvPr/>
          </p:nvGrpSpPr>
          <p:grpSpPr>
            <a:xfrm>
              <a:off x="1296331" y="3609276"/>
              <a:ext cx="3228292" cy="2251843"/>
              <a:chOff x="904416" y="2020885"/>
              <a:chExt cx="2953702" cy="2060307"/>
            </a:xfrm>
          </p:grpSpPr>
          <p:pic>
            <p:nvPicPr>
              <p:cNvPr id="58" name="Picture 57">
                <a:extLst>
                  <a:ext uri="{FF2B5EF4-FFF2-40B4-BE49-F238E27FC236}">
                    <a16:creationId xmlns:a16="http://schemas.microsoft.com/office/drawing/2014/main" id="{E80D6EB1-D5EB-2743-82F4-1E98EE7E328E}"/>
                  </a:ext>
                </a:extLst>
              </p:cNvPr>
              <p:cNvPicPr>
                <a:picLocks noChangeAspect="1"/>
              </p:cNvPicPr>
              <p:nvPr/>
            </p:nvPicPr>
            <p:blipFill rotWithShape="1">
              <a:blip r:embed="rId19"/>
              <a:srcRect l="31382" t="7745" r="17461" b="35995"/>
              <a:stretch/>
            </p:blipFill>
            <p:spPr>
              <a:xfrm rot="21217225" flipV="1">
                <a:off x="1010064" y="2020885"/>
                <a:ext cx="2848054" cy="2060307"/>
              </a:xfrm>
              <a:prstGeom prst="rect">
                <a:avLst/>
              </a:prstGeom>
            </p:spPr>
          </p:pic>
          <p:sp>
            <p:nvSpPr>
              <p:cNvPr id="59" name="Rounded Rectangle 58">
                <a:extLst>
                  <a:ext uri="{FF2B5EF4-FFF2-40B4-BE49-F238E27FC236}">
                    <a16:creationId xmlns:a16="http://schemas.microsoft.com/office/drawing/2014/main" id="{B2B173D1-18A6-1D4B-8082-3791FD5811C5}"/>
                  </a:ext>
                </a:extLst>
              </p:cNvPr>
              <p:cNvSpPr/>
              <p:nvPr/>
            </p:nvSpPr>
            <p:spPr>
              <a:xfrm rot="900000">
                <a:off x="3617385" y="3553623"/>
                <a:ext cx="182869" cy="1999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400">
                  <a:latin typeface="Times New Roman" panose="02020603050405020304" pitchFamily="18" charset="0"/>
                  <a:cs typeface="Times New Roman" panose="02020603050405020304" pitchFamily="18" charset="0"/>
                </a:endParaRPr>
              </a:p>
            </p:txBody>
          </p:sp>
          <p:cxnSp>
            <p:nvCxnSpPr>
              <p:cNvPr id="60" name="Straight Connector 59">
                <a:extLst>
                  <a:ext uri="{FF2B5EF4-FFF2-40B4-BE49-F238E27FC236}">
                    <a16:creationId xmlns:a16="http://schemas.microsoft.com/office/drawing/2014/main" id="{F0D58194-05DA-5549-8489-BD09D2C037FE}"/>
                  </a:ext>
                </a:extLst>
              </p:cNvPr>
              <p:cNvCxnSpPr>
                <a:cxnSpLocks/>
              </p:cNvCxnSpPr>
              <p:nvPr/>
            </p:nvCxnSpPr>
            <p:spPr>
              <a:xfrm flipH="1" flipV="1">
                <a:off x="904416" y="2712720"/>
                <a:ext cx="763610" cy="243346"/>
              </a:xfrm>
              <a:prstGeom prst="line">
                <a:avLst/>
              </a:prstGeom>
              <a:ln w="28575">
                <a:solidFill>
                  <a:srgbClr val="595C5E"/>
                </a:solidFill>
                <a:tailEnd type="stealth"/>
              </a:ln>
            </p:spPr>
            <p:style>
              <a:lnRef idx="1">
                <a:schemeClr val="accent1"/>
              </a:lnRef>
              <a:fillRef idx="0">
                <a:schemeClr val="accent1"/>
              </a:fillRef>
              <a:effectRef idx="0">
                <a:schemeClr val="accent1"/>
              </a:effectRef>
              <a:fontRef idx="minor">
                <a:schemeClr val="tx1"/>
              </a:fontRef>
            </p:style>
          </p:cxnSp>
        </p:grpSp>
        <p:pic>
          <p:nvPicPr>
            <p:cNvPr id="61" name="Picture 60">
              <a:extLst>
                <a:ext uri="{FF2B5EF4-FFF2-40B4-BE49-F238E27FC236}">
                  <a16:creationId xmlns:a16="http://schemas.microsoft.com/office/drawing/2014/main" id="{E4EAEFD1-202D-6745-A626-4211820129E1}"/>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foregroundMark x1="43038" y1="89820" x2="43038" y2="89820"/>
                          <a14:foregroundMark x1="71203" y1="82635" x2="71203" y2="82635"/>
                          <a14:foregroundMark x1="72785" y1="82635" x2="72785" y2="82635"/>
                          <a14:foregroundMark x1="89873" y1="57485" x2="89873" y2="57485"/>
                        </a14:backgroundRemoval>
                      </a14:imgEffect>
                    </a14:imgLayer>
                  </a14:imgProps>
                </a:ext>
              </a:extLst>
            </a:blip>
            <a:stretch>
              <a:fillRect/>
            </a:stretch>
          </p:blipFill>
          <p:spPr>
            <a:xfrm rot="20791545" flipH="1">
              <a:off x="4159887" y="4987602"/>
              <a:ext cx="919765" cy="1075221"/>
            </a:xfrm>
            <a:prstGeom prst="rect">
              <a:avLst/>
            </a:prstGeom>
          </p:spPr>
        </p:pic>
      </p:grpSp>
      <p:grpSp>
        <p:nvGrpSpPr>
          <p:cNvPr id="66" name="Group 65">
            <a:extLst>
              <a:ext uri="{FF2B5EF4-FFF2-40B4-BE49-F238E27FC236}">
                <a16:creationId xmlns:a16="http://schemas.microsoft.com/office/drawing/2014/main" id="{27ABC67B-130C-E348-852E-7F2D1F955B63}"/>
              </a:ext>
            </a:extLst>
          </p:cNvPr>
          <p:cNvGrpSpPr/>
          <p:nvPr/>
        </p:nvGrpSpPr>
        <p:grpSpPr>
          <a:xfrm>
            <a:off x="8228645" y="4461088"/>
            <a:ext cx="3041886" cy="2088254"/>
            <a:chOff x="5712241" y="4253159"/>
            <a:chExt cx="2781428" cy="2231444"/>
          </a:xfrm>
        </p:grpSpPr>
        <p:grpSp>
          <p:nvGrpSpPr>
            <p:cNvPr id="11" name="Group 10">
              <a:extLst>
                <a:ext uri="{FF2B5EF4-FFF2-40B4-BE49-F238E27FC236}">
                  <a16:creationId xmlns:a16="http://schemas.microsoft.com/office/drawing/2014/main" id="{F2C2F559-2E27-A54F-8F29-FA16F53863B0}"/>
                </a:ext>
              </a:extLst>
            </p:cNvPr>
            <p:cNvGrpSpPr/>
            <p:nvPr/>
          </p:nvGrpSpPr>
          <p:grpSpPr>
            <a:xfrm>
              <a:off x="5759683" y="4253159"/>
              <a:ext cx="2733986" cy="2231444"/>
              <a:chOff x="4730750" y="3548063"/>
              <a:chExt cx="4497519" cy="3373138"/>
            </a:xfrm>
          </p:grpSpPr>
          <p:pic>
            <p:nvPicPr>
              <p:cNvPr id="12" name="Picture 11" descr="C:\Users\Administrator\Documents\Tencent Files\38915543\FileRecv\MobileFile\IMG_3564.JPG">
                <a:extLst>
                  <a:ext uri="{FF2B5EF4-FFF2-40B4-BE49-F238E27FC236}">
                    <a16:creationId xmlns:a16="http://schemas.microsoft.com/office/drawing/2014/main" id="{363EE607-B830-C54E-9C41-65007B1A1C2F}"/>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730750" y="3548063"/>
                <a:ext cx="4497519" cy="33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7503E7B0-029B-DF43-90F0-1CA8332960E9}"/>
                  </a:ext>
                </a:extLst>
              </p:cNvPr>
              <p:cNvSpPr txBox="1"/>
              <p:nvPr/>
            </p:nvSpPr>
            <p:spPr>
              <a:xfrm>
                <a:off x="4953498" y="5291916"/>
                <a:ext cx="1032729" cy="530733"/>
              </a:xfrm>
              <a:prstGeom prst="rect">
                <a:avLst/>
              </a:prstGeom>
              <a:noFill/>
            </p:spPr>
            <p:txBody>
              <a:bodyPr wrap="none" rtlCol="0">
                <a:spAutoFit/>
              </a:bodyPr>
              <a:lstStyle/>
              <a:p>
                <a:r>
                  <a:rPr lang="en-US" altLang="zh-CN" sz="1400" dirty="0">
                    <a:solidFill>
                      <a:srgbClr val="0000FF"/>
                    </a:solidFill>
                    <a:latin typeface="Times New Roman" panose="02020603050405020304" pitchFamily="18" charset="0"/>
                    <a:cs typeface="Times New Roman" panose="02020603050405020304" pitchFamily="18" charset="0"/>
                  </a:rPr>
                  <a:t>HVPS</a:t>
                </a:r>
                <a:endParaRPr lang="zh-CN" altLang="en-US" sz="1400" dirty="0">
                  <a:solidFill>
                    <a:srgbClr val="0000FF"/>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896CD907-1720-4C4D-971E-9BDF5F842A8F}"/>
                  </a:ext>
                </a:extLst>
              </p:cNvPr>
              <p:cNvSpPr txBox="1"/>
              <p:nvPr/>
            </p:nvSpPr>
            <p:spPr>
              <a:xfrm>
                <a:off x="6732241" y="5628981"/>
                <a:ext cx="744429" cy="530733"/>
              </a:xfrm>
              <a:prstGeom prst="rect">
                <a:avLst/>
              </a:prstGeom>
              <a:noFill/>
            </p:spPr>
            <p:txBody>
              <a:bodyPr wrap="none" rtlCol="0">
                <a:spAutoFit/>
              </a:bodyPr>
              <a:lstStyle/>
              <a:p>
                <a:r>
                  <a:rPr lang="en-US" altLang="zh-CN" sz="1400" dirty="0">
                    <a:solidFill>
                      <a:srgbClr val="0000FF"/>
                    </a:solidFill>
                    <a:latin typeface="Times New Roman" panose="02020603050405020304" pitchFamily="18" charset="0"/>
                    <a:cs typeface="Times New Roman" panose="02020603050405020304" pitchFamily="18" charset="0"/>
                  </a:rPr>
                  <a:t>CPI</a:t>
                </a:r>
                <a:endParaRPr lang="zh-CN" altLang="en-US" sz="1400" dirty="0">
                  <a:solidFill>
                    <a:srgbClr val="0000FF"/>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CA55CE16-A17E-8640-9EF5-15D42CC1EC34}"/>
                  </a:ext>
                </a:extLst>
              </p:cNvPr>
              <p:cNvSpPr txBox="1"/>
              <p:nvPr/>
            </p:nvSpPr>
            <p:spPr>
              <a:xfrm>
                <a:off x="8388424" y="4581129"/>
                <a:ext cx="808783" cy="530733"/>
              </a:xfrm>
              <a:prstGeom prst="rect">
                <a:avLst/>
              </a:prstGeom>
              <a:noFill/>
            </p:spPr>
            <p:txBody>
              <a:bodyPr wrap="none" rtlCol="0">
                <a:spAutoFit/>
              </a:bodyPr>
              <a:lstStyle/>
              <a:p>
                <a:r>
                  <a:rPr lang="en-US" altLang="zh-CN" sz="1400" dirty="0">
                    <a:solidFill>
                      <a:srgbClr val="0000FF"/>
                    </a:solidFill>
                    <a:latin typeface="Times New Roman" panose="02020603050405020304" pitchFamily="18" charset="0"/>
                    <a:cs typeface="Times New Roman" panose="02020603050405020304" pitchFamily="18" charset="0"/>
                  </a:rPr>
                  <a:t>2DS</a:t>
                </a:r>
                <a:endParaRPr lang="zh-CN" altLang="en-US" sz="1400" dirty="0">
                  <a:solidFill>
                    <a:srgbClr val="0000FF"/>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9CDA4488-A715-5D46-911D-49119216ED99}"/>
                  </a:ext>
                </a:extLst>
              </p:cNvPr>
              <p:cNvSpPr txBox="1"/>
              <p:nvPr/>
            </p:nvSpPr>
            <p:spPr>
              <a:xfrm>
                <a:off x="8146210" y="6237313"/>
                <a:ext cx="1017284" cy="530733"/>
              </a:xfrm>
              <a:prstGeom prst="rect">
                <a:avLst/>
              </a:prstGeom>
              <a:noFill/>
            </p:spPr>
            <p:txBody>
              <a:bodyPr wrap="none" rtlCol="0">
                <a:spAutoFit/>
              </a:bodyPr>
              <a:lstStyle/>
              <a:p>
                <a:r>
                  <a:rPr lang="en-US" altLang="zh-CN" sz="1400" dirty="0">
                    <a:solidFill>
                      <a:srgbClr val="0000FF"/>
                    </a:solidFill>
                    <a:latin typeface="Times New Roman" panose="02020603050405020304" pitchFamily="18" charset="0"/>
                    <a:cs typeface="Times New Roman" panose="02020603050405020304" pitchFamily="18" charset="0"/>
                  </a:rPr>
                  <a:t>FCDP</a:t>
                </a:r>
                <a:endParaRPr lang="zh-CN" altLang="en-US" sz="1400" dirty="0">
                  <a:solidFill>
                    <a:srgbClr val="0000FF"/>
                  </a:solidFill>
                  <a:latin typeface="Times New Roman" panose="02020603050405020304" pitchFamily="18" charset="0"/>
                  <a:cs typeface="Times New Roman" panose="02020603050405020304" pitchFamily="18" charset="0"/>
                </a:endParaRPr>
              </a:p>
            </p:txBody>
          </p:sp>
        </p:grpSp>
        <p:sp>
          <p:nvSpPr>
            <p:cNvPr id="64" name="TextBox 63">
              <a:extLst>
                <a:ext uri="{FF2B5EF4-FFF2-40B4-BE49-F238E27FC236}">
                  <a16:creationId xmlns:a16="http://schemas.microsoft.com/office/drawing/2014/main" id="{EA0411AA-8938-054D-85FE-BC55006B96A6}"/>
                </a:ext>
              </a:extLst>
            </p:cNvPr>
            <p:cNvSpPr txBox="1"/>
            <p:nvPr/>
          </p:nvSpPr>
          <p:spPr>
            <a:xfrm>
              <a:off x="7418661" y="4716248"/>
              <a:ext cx="943865" cy="351098"/>
            </a:xfrm>
            <a:prstGeom prst="rect">
              <a:avLst/>
            </a:prstGeom>
            <a:noFill/>
          </p:spPr>
          <p:txBody>
            <a:bodyPr wrap="none">
              <a:spAutoFit/>
            </a:bodyPr>
            <a:lstStyle/>
            <a:p>
              <a:r>
                <a:rPr lang="en-CN" sz="1400" dirty="0">
                  <a:solidFill>
                    <a:srgbClr val="0000FF"/>
                  </a:solidFill>
                  <a:latin typeface="Times New Roman" panose="02020603050405020304" pitchFamily="18" charset="0"/>
                  <a:cs typeface="Times New Roman" panose="02020603050405020304" pitchFamily="18" charset="0"/>
                </a:rPr>
                <a:t>10µm*128</a:t>
              </a:r>
            </a:p>
          </p:txBody>
        </p:sp>
        <p:sp>
          <p:nvSpPr>
            <p:cNvPr id="65" name="TextBox 64">
              <a:extLst>
                <a:ext uri="{FF2B5EF4-FFF2-40B4-BE49-F238E27FC236}">
                  <a16:creationId xmlns:a16="http://schemas.microsoft.com/office/drawing/2014/main" id="{5FAEE9F1-EC6C-914C-9427-ECCFA74D87F8}"/>
                </a:ext>
              </a:extLst>
            </p:cNvPr>
            <p:cNvSpPr txBox="1"/>
            <p:nvPr/>
          </p:nvSpPr>
          <p:spPr>
            <a:xfrm>
              <a:off x="5712241" y="5639837"/>
              <a:ext cx="1031492" cy="351098"/>
            </a:xfrm>
            <a:prstGeom prst="rect">
              <a:avLst/>
            </a:prstGeom>
            <a:noFill/>
          </p:spPr>
          <p:txBody>
            <a:bodyPr wrap="none">
              <a:spAutoFit/>
            </a:bodyPr>
            <a:lstStyle/>
            <a:p>
              <a:r>
                <a:rPr lang="en-CN" sz="1400" dirty="0">
                  <a:solidFill>
                    <a:srgbClr val="0000FF"/>
                  </a:solidFill>
                  <a:latin typeface="Times New Roman" panose="02020603050405020304" pitchFamily="18" charset="0"/>
                  <a:cs typeface="Times New Roman" panose="02020603050405020304" pitchFamily="18" charset="0"/>
                </a:rPr>
                <a:t>150µm*128</a:t>
              </a:r>
            </a:p>
          </p:txBody>
        </p:sp>
        <p:sp>
          <p:nvSpPr>
            <p:cNvPr id="67" name="TextBox 66">
              <a:extLst>
                <a:ext uri="{FF2B5EF4-FFF2-40B4-BE49-F238E27FC236}">
                  <a16:creationId xmlns:a16="http://schemas.microsoft.com/office/drawing/2014/main" id="{284A3AFC-BE22-8B46-9CC5-81061E6BCFE4}"/>
                </a:ext>
              </a:extLst>
            </p:cNvPr>
            <p:cNvSpPr txBox="1"/>
            <p:nvPr/>
          </p:nvSpPr>
          <p:spPr>
            <a:xfrm>
              <a:off x="6634762" y="5836016"/>
              <a:ext cx="1075306" cy="351098"/>
            </a:xfrm>
            <a:prstGeom prst="rect">
              <a:avLst/>
            </a:prstGeom>
            <a:noFill/>
          </p:spPr>
          <p:txBody>
            <a:bodyPr wrap="none">
              <a:spAutoFit/>
            </a:bodyPr>
            <a:lstStyle/>
            <a:p>
              <a:r>
                <a:rPr lang="en-CN" sz="1400" dirty="0">
                  <a:solidFill>
                    <a:srgbClr val="0000FF"/>
                  </a:solidFill>
                  <a:latin typeface="Times New Roman" panose="02020603050405020304" pitchFamily="18" charset="0"/>
                  <a:cs typeface="Times New Roman" panose="02020603050405020304" pitchFamily="18" charset="0"/>
                </a:rPr>
                <a:t>2.4µm*1024</a:t>
              </a:r>
            </a:p>
          </p:txBody>
        </p:sp>
      </p:grpSp>
    </p:spTree>
    <p:extLst>
      <p:ext uri="{BB962C8B-B14F-4D97-AF65-F5344CB8AC3E}">
        <p14:creationId xmlns:p14="http://schemas.microsoft.com/office/powerpoint/2010/main" val="753788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Outline</a:t>
            </a:r>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3" name="内容占位符 2"/>
          <p:cNvSpPr>
            <a:spLocks noGrp="1"/>
          </p:cNvSpPr>
          <p:nvPr>
            <p:ph idx="4294967295"/>
          </p:nvPr>
        </p:nvSpPr>
        <p:spPr>
          <a:xfrm>
            <a:off x="2362200" y="1600200"/>
            <a:ext cx="7543800" cy="3557954"/>
          </a:xfrm>
          <a:prstGeom prst="rect">
            <a:avLst/>
          </a:prstGeom>
        </p:spPr>
        <p:txBody>
          <a:bodyPr/>
          <a:lstStyle/>
          <a:p>
            <a:pPr marL="0" indent="0">
              <a:spcBef>
                <a:spcPts val="0"/>
              </a:spcBef>
              <a:buNone/>
            </a:pPr>
            <a:r>
              <a:rPr lang="en-US" altLang="zh-CN"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rPr>
              <a:t>1.</a:t>
            </a:r>
            <a:r>
              <a:rPr lang="zh-CN" altLang="en-US"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rPr>
              <a:t> </a:t>
            </a:r>
            <a:r>
              <a:rPr lang="en-US" altLang="zh-CN"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rPr>
              <a:t>Introduction</a:t>
            </a:r>
          </a:p>
          <a:p>
            <a:pPr marL="0" indent="0">
              <a:spcBef>
                <a:spcPts val="0"/>
              </a:spcBef>
              <a:buNone/>
            </a:pPr>
            <a:endParaRPr lang="zh-CN" altLang="en-US"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a:p>
            <a:pPr marL="0" indent="0">
              <a:spcBef>
                <a:spcPts val="0"/>
              </a:spcBef>
              <a:buNone/>
            </a:pPr>
            <a:r>
              <a:rPr lang="en-US" altLang="zh-CN" sz="2800" b="1" dirty="0">
                <a:solidFill>
                  <a:srgbClr val="FF0000"/>
                </a:solidFill>
                <a:latin typeface="Times New Roman" panose="02020603050405020304" pitchFamily="18" charset="0"/>
                <a:ea typeface="微软雅黑" panose="020B0503020204020204" pitchFamily="34" charset="-122"/>
                <a:cs typeface="+mn-ea"/>
                <a:sym typeface="Times New Roman" panose="02020603050405020304" pitchFamily="18" charset="0"/>
              </a:rPr>
              <a:t>2.</a:t>
            </a:r>
            <a:r>
              <a:rPr lang="zh-CN" altLang="en-US" sz="2800" b="1" dirty="0">
                <a:solidFill>
                  <a:srgbClr val="FF0000"/>
                </a:solidFill>
                <a:latin typeface="Times New Roman" panose="02020603050405020304" pitchFamily="18" charset="0"/>
                <a:ea typeface="微软雅黑" panose="020B0503020204020204" pitchFamily="34" charset="-122"/>
                <a:cs typeface="+mn-ea"/>
                <a:sym typeface="Times New Roman" panose="02020603050405020304" pitchFamily="18" charset="0"/>
              </a:rPr>
              <a:t> </a:t>
            </a:r>
            <a:r>
              <a:rPr lang="en-US" altLang="zh-CN" sz="2800" b="1" dirty="0">
                <a:solidFill>
                  <a:srgbClr val="FF0000"/>
                </a:solidFill>
                <a:latin typeface="Times New Roman" panose="02020603050405020304" pitchFamily="18" charset="0"/>
                <a:ea typeface="微软雅黑" panose="020B0503020204020204" pitchFamily="34" charset="-122"/>
                <a:cs typeface="+mn-ea"/>
                <a:sym typeface="Times New Roman" panose="02020603050405020304" pitchFamily="18" charset="0"/>
              </a:rPr>
              <a:t>Optimized</a:t>
            </a:r>
            <a:r>
              <a:rPr lang="zh-CN" altLang="en-US" sz="2800" b="1" dirty="0">
                <a:solidFill>
                  <a:srgbClr val="FF0000"/>
                </a:solidFill>
                <a:latin typeface="Times New Roman" panose="02020603050405020304" pitchFamily="18" charset="0"/>
                <a:ea typeface="微软雅黑" panose="020B0503020204020204" pitchFamily="34" charset="-122"/>
                <a:cs typeface="+mn-ea"/>
                <a:sym typeface="Times New Roman" panose="02020603050405020304" pitchFamily="18" charset="0"/>
              </a:rPr>
              <a:t> </a:t>
            </a:r>
            <a:r>
              <a:rPr lang="en-US" altLang="zh-CN" sz="2800" b="1" dirty="0">
                <a:solidFill>
                  <a:srgbClr val="FF0000"/>
                </a:solidFill>
                <a:latin typeface="Times New Roman" panose="02020603050405020304" pitchFamily="18" charset="0"/>
                <a:ea typeface="微软雅黑" panose="020B0503020204020204" pitchFamily="34" charset="-122"/>
                <a:cs typeface="+mn-ea"/>
                <a:sym typeface="Times New Roman" panose="02020603050405020304" pitchFamily="18" charset="0"/>
              </a:rPr>
              <a:t>microphysical</a:t>
            </a:r>
            <a:r>
              <a:rPr lang="zh-CN" altLang="en-US" sz="2800" b="1" dirty="0">
                <a:solidFill>
                  <a:srgbClr val="FF0000"/>
                </a:solidFill>
                <a:latin typeface="Times New Roman" panose="02020603050405020304" pitchFamily="18" charset="0"/>
                <a:ea typeface="微软雅黑" panose="020B0503020204020204" pitchFamily="34" charset="-122"/>
                <a:cs typeface="+mn-ea"/>
                <a:sym typeface="Times New Roman" panose="02020603050405020304" pitchFamily="18" charset="0"/>
              </a:rPr>
              <a:t> </a:t>
            </a:r>
            <a:r>
              <a:rPr lang="en-US" altLang="zh-CN" sz="2800" b="1" dirty="0">
                <a:solidFill>
                  <a:srgbClr val="FF0000"/>
                </a:solidFill>
                <a:latin typeface="Times New Roman" panose="02020603050405020304" pitchFamily="18" charset="0"/>
                <a:ea typeface="微软雅黑" panose="020B0503020204020204" pitchFamily="34" charset="-122"/>
                <a:cs typeface="+mn-ea"/>
                <a:sym typeface="Times New Roman" panose="02020603050405020304" pitchFamily="18" charset="0"/>
              </a:rPr>
              <a:t>retrieval</a:t>
            </a:r>
          </a:p>
          <a:p>
            <a:pPr marL="0" indent="0">
              <a:spcBef>
                <a:spcPts val="0"/>
              </a:spcBef>
              <a:buNone/>
            </a:pPr>
            <a:endParaRPr lang="en-US" altLang="zh-CN"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a:p>
            <a:pPr marL="0" indent="0">
              <a:spcBef>
                <a:spcPts val="0"/>
              </a:spcBef>
              <a:buNone/>
            </a:pPr>
            <a:r>
              <a:rPr lang="en-US" altLang="zh-CN"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rPr>
              <a:t>3.</a:t>
            </a:r>
            <a:r>
              <a:rPr lang="zh-CN" altLang="en-US"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rPr>
              <a:t> </a:t>
            </a:r>
            <a:r>
              <a:rPr lang="en-US" altLang="en-US" sz="2800" b="1" dirty="0">
                <a:solidFill>
                  <a:schemeClr val="tx2"/>
                </a:solidFill>
                <a:latin typeface="Times New Roman" panose="02020603050405020304" pitchFamily="18" charset="0"/>
                <a:ea typeface="微软雅黑" panose="020B0503020204020204" pitchFamily="34" charset="-122"/>
                <a:cs typeface="+mn-ea"/>
              </a:rPr>
              <a:t>Microphysics of Stratiform Precipitation </a:t>
            </a:r>
          </a:p>
          <a:p>
            <a:pPr marL="0" indent="0">
              <a:spcBef>
                <a:spcPts val="0"/>
              </a:spcBef>
              <a:buNone/>
            </a:pPr>
            <a:endParaRPr lang="en-US" altLang="zh-CN"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a:p>
            <a:pPr marL="0" indent="0">
              <a:spcBef>
                <a:spcPts val="0"/>
              </a:spcBef>
              <a:buNone/>
            </a:pPr>
            <a:r>
              <a:rPr lang="en-US" altLang="zh-CN"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rPr>
              <a:t>4.</a:t>
            </a:r>
            <a:r>
              <a:rPr lang="zh-CN" altLang="en-US"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rPr>
              <a:t> </a:t>
            </a:r>
            <a:r>
              <a:rPr lang="en-US" altLang="zh-CN"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rPr>
              <a:t>Conclusion</a:t>
            </a:r>
            <a:r>
              <a:rPr lang="zh-CN" altLang="en-US"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rPr>
              <a:t> </a:t>
            </a:r>
            <a:r>
              <a:rPr lang="en-US" altLang="zh-CN"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rPr>
              <a:t>and</a:t>
            </a:r>
            <a:r>
              <a:rPr lang="zh-CN" altLang="en-US"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rPr>
              <a:t> </a:t>
            </a:r>
            <a:r>
              <a:rPr lang="en-US" altLang="zh-CN" sz="2800" b="1" dirty="0">
                <a:solidFill>
                  <a:schemeClr val="tx2"/>
                </a:solidFill>
                <a:latin typeface="Times New Roman" panose="02020603050405020304" pitchFamily="18" charset="0"/>
                <a:ea typeface="微软雅黑" panose="020B0503020204020204" pitchFamily="34" charset="-122"/>
                <a:cs typeface="+mn-ea"/>
                <a:sym typeface="Times New Roman" panose="02020603050405020304" pitchFamily="18" charset="0"/>
              </a:rPr>
              <a:t>discussion</a:t>
            </a:r>
          </a:p>
        </p:txBody>
      </p:sp>
    </p:spTree>
    <p:extLst>
      <p:ext uri="{BB962C8B-B14F-4D97-AF65-F5344CB8AC3E}">
        <p14:creationId xmlns:p14="http://schemas.microsoft.com/office/powerpoint/2010/main" val="3627217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5803F-54DE-2D49-8B7A-7F0D2A5C4425}"/>
              </a:ext>
            </a:extLst>
          </p:cNvPr>
          <p:cNvSpPr>
            <a:spLocks noGrp="1"/>
          </p:cNvSpPr>
          <p:nvPr>
            <p:ph type="title"/>
          </p:nvPr>
        </p:nvSpPr>
        <p:spPr/>
        <p:txBody>
          <a:bodyPr>
            <a:normAutofit/>
          </a:bodyPr>
          <a:lstStyle/>
          <a:p>
            <a:r>
              <a:rPr lang="en-US" altLang="zh-CN" sz="3200" dirty="0">
                <a:latin typeface="Times New Roman" panose="02020603050405020304" pitchFamily="18" charset="0"/>
                <a:cs typeface="Times New Roman" panose="02020603050405020304" pitchFamily="18" charset="0"/>
              </a:rPr>
              <a:t>Key</a:t>
            </a:r>
            <a:r>
              <a:rPr lang="zh-CN" altLang="en-US" sz="3200" dirty="0">
                <a:latin typeface="Times New Roman" panose="02020603050405020304" pitchFamily="18" charset="0"/>
                <a:cs typeface="Times New Roman" panose="02020603050405020304" pitchFamily="18" charset="0"/>
              </a:rPr>
              <a:t> </a:t>
            </a:r>
            <a:r>
              <a:rPr lang="en-US" altLang="zh-CN" sz="3200" dirty="0">
                <a:latin typeface="Times New Roman" panose="02020603050405020304" pitchFamily="18" charset="0"/>
                <a:cs typeface="Times New Roman" panose="02020603050405020304" pitchFamily="18" charset="0"/>
              </a:rPr>
              <a:t>problem</a:t>
            </a:r>
            <a:r>
              <a:rPr lang="zh-CN" altLang="en-US" sz="3200" dirty="0">
                <a:latin typeface="Times New Roman" panose="02020603050405020304" pitchFamily="18" charset="0"/>
                <a:cs typeface="Times New Roman" panose="02020603050405020304" pitchFamily="18" charset="0"/>
              </a:rPr>
              <a:t> </a:t>
            </a:r>
            <a:r>
              <a:rPr lang="en-US" altLang="zh-CN" sz="3200" dirty="0">
                <a:latin typeface="Times New Roman" panose="02020603050405020304" pitchFamily="18" charset="0"/>
                <a:cs typeface="Times New Roman" panose="02020603050405020304" pitchFamily="18" charset="0"/>
              </a:rPr>
              <a:t>in</a:t>
            </a:r>
            <a:r>
              <a:rPr lang="zh-CN" altLang="en-US" sz="3200" dirty="0">
                <a:latin typeface="Times New Roman" panose="02020603050405020304" pitchFamily="18" charset="0"/>
                <a:cs typeface="Times New Roman" panose="02020603050405020304" pitchFamily="18" charset="0"/>
              </a:rPr>
              <a:t> </a:t>
            </a:r>
            <a:r>
              <a:rPr lang="en-US" altLang="zh-CN" sz="3200" dirty="0">
                <a:latin typeface="Times New Roman" panose="02020603050405020304" pitchFamily="18" charset="0"/>
                <a:cs typeface="Times New Roman" panose="02020603050405020304" pitchFamily="18" charset="0"/>
              </a:rPr>
              <a:t>microphysical</a:t>
            </a:r>
            <a:r>
              <a:rPr lang="zh-CN" altLang="en-US" sz="3200" dirty="0">
                <a:latin typeface="Times New Roman" panose="02020603050405020304" pitchFamily="18" charset="0"/>
                <a:cs typeface="Times New Roman" panose="02020603050405020304" pitchFamily="18" charset="0"/>
              </a:rPr>
              <a:t> </a:t>
            </a:r>
            <a:r>
              <a:rPr lang="en-US" altLang="zh-CN" sz="3200" dirty="0">
                <a:latin typeface="Times New Roman" panose="02020603050405020304" pitchFamily="18" charset="0"/>
                <a:cs typeface="Times New Roman" panose="02020603050405020304" pitchFamily="18" charset="0"/>
              </a:rPr>
              <a:t>retrieval</a:t>
            </a:r>
            <a:endParaRPr lang="en-CN" sz="32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DBD59EB-89F9-C346-A39C-46BA7C19743C}"/>
              </a:ext>
            </a:extLst>
          </p:cNvPr>
          <p:cNvSpPr txBox="1"/>
          <p:nvPr/>
        </p:nvSpPr>
        <p:spPr>
          <a:xfrm>
            <a:off x="533400" y="889646"/>
            <a:ext cx="11277600" cy="960328"/>
          </a:xfrm>
          <a:prstGeom prst="rect">
            <a:avLst/>
          </a:prstGeom>
          <a:noFill/>
        </p:spPr>
        <p:txBody>
          <a:bodyPr wrap="square">
            <a:spAutoFit/>
          </a:bodyPr>
          <a:lstStyle/>
          <a:p>
            <a:pPr marL="342900" indent="-342900" algn="just">
              <a:lnSpc>
                <a:spcPct val="150000"/>
              </a:lnSpc>
              <a:buFont typeface="Wingdings" panose="05000000000000000000" pitchFamily="2" charset="2"/>
              <a:buChar char="q"/>
            </a:pPr>
            <a:r>
              <a:rPr lang="en-US" altLang="zh-CN" sz="2000"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Two</a:t>
            </a:r>
            <a:r>
              <a:rPr lang="zh-CN" altLang="en-US" sz="2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2000"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independent</a:t>
            </a:r>
            <a:r>
              <a:rPr lang="zh-CN" altLang="en-US" sz="2000"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2000"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observations</a:t>
            </a:r>
            <a:r>
              <a:rPr lang="zh-CN" altLang="en-US" sz="2000"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2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from</a:t>
            </a:r>
            <a:r>
              <a:rPr lang="zh-CN" altLang="en-US" sz="2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2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radars,</a:t>
            </a:r>
            <a:r>
              <a:rPr lang="zh-CN" altLang="en-US" sz="2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2000" dirty="0">
                <a:solidFill>
                  <a:srgbClr val="0000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three</a:t>
            </a:r>
            <a:r>
              <a:rPr lang="zh-CN" altLang="en-US" sz="2000" dirty="0">
                <a:solidFill>
                  <a:srgbClr val="0000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2000" dirty="0">
                <a:solidFill>
                  <a:srgbClr val="0000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unknown</a:t>
            </a:r>
            <a:r>
              <a:rPr lang="zh-CN" altLang="en-US" sz="2000" dirty="0">
                <a:solidFill>
                  <a:srgbClr val="0000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2000" dirty="0">
                <a:solidFill>
                  <a:srgbClr val="0000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parameters</a:t>
            </a:r>
            <a:r>
              <a:rPr lang="zh-CN" altLang="en-US" sz="2000" dirty="0">
                <a:solidFill>
                  <a:srgbClr val="0000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2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in</a:t>
            </a:r>
            <a:r>
              <a:rPr lang="zh-CN" altLang="en-US" sz="2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2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raindrop</a:t>
            </a:r>
            <a:r>
              <a:rPr lang="zh-CN" altLang="en-US" sz="2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2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size</a:t>
            </a:r>
            <a:r>
              <a:rPr lang="zh-CN" altLang="en-US" sz="2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2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distribution</a:t>
            </a:r>
            <a:r>
              <a:rPr lang="zh-CN" altLang="en-US" sz="2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2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model,</a:t>
            </a:r>
            <a:r>
              <a:rPr lang="zh-CN" altLang="en-US" sz="2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2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with</a:t>
            </a:r>
            <a:r>
              <a:rPr lang="zh-CN" altLang="en-US" sz="2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2000" dirty="0">
                <a:solidFill>
                  <a:srgbClr val="0000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more</a:t>
            </a:r>
            <a:r>
              <a:rPr lang="zh-CN" altLang="en-US" sz="2000" dirty="0">
                <a:solidFill>
                  <a:srgbClr val="0000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2000" dirty="0">
                <a:solidFill>
                  <a:srgbClr val="0000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uncertainty</a:t>
            </a:r>
            <a:r>
              <a:rPr lang="zh-CN" altLang="en-US" sz="2000" dirty="0">
                <a:solidFill>
                  <a:srgbClr val="0000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2000" dirty="0">
                <a:solidFill>
                  <a:srgbClr val="0000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by</a:t>
            </a:r>
            <a:r>
              <a:rPr lang="zh-CN" altLang="en-US" sz="2000" dirty="0">
                <a:solidFill>
                  <a:srgbClr val="0000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2000" dirty="0">
                <a:solidFill>
                  <a:srgbClr val="0000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attenuation</a:t>
            </a:r>
            <a:endParaRPr lang="zh-CN" altLang="en-US" sz="2000" dirty="0">
              <a:solidFill>
                <a:srgbClr val="0000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grpSp>
        <p:nvGrpSpPr>
          <p:cNvPr id="3" name="Group 2">
            <a:extLst>
              <a:ext uri="{FF2B5EF4-FFF2-40B4-BE49-F238E27FC236}">
                <a16:creationId xmlns:a16="http://schemas.microsoft.com/office/drawing/2014/main" id="{4EC9D1BD-B57B-56C2-0AB0-45EA56A09FF5}"/>
              </a:ext>
            </a:extLst>
          </p:cNvPr>
          <p:cNvGrpSpPr/>
          <p:nvPr/>
        </p:nvGrpSpPr>
        <p:grpSpPr>
          <a:xfrm>
            <a:off x="1676400" y="1959746"/>
            <a:ext cx="9308416" cy="4901298"/>
            <a:chOff x="1664385" y="1860118"/>
            <a:chExt cx="8169794" cy="4563251"/>
          </a:xfrm>
        </p:grpSpPr>
        <p:grpSp>
          <p:nvGrpSpPr>
            <p:cNvPr id="4" name="Group 3">
              <a:extLst>
                <a:ext uri="{FF2B5EF4-FFF2-40B4-BE49-F238E27FC236}">
                  <a16:creationId xmlns:a16="http://schemas.microsoft.com/office/drawing/2014/main" id="{31C1547D-A86F-6341-BB43-0579F2DB1F86}"/>
                </a:ext>
              </a:extLst>
            </p:cNvPr>
            <p:cNvGrpSpPr/>
            <p:nvPr/>
          </p:nvGrpSpPr>
          <p:grpSpPr>
            <a:xfrm>
              <a:off x="5551883" y="3701542"/>
              <a:ext cx="1237391" cy="718059"/>
              <a:chOff x="3784042" y="4007856"/>
              <a:chExt cx="1237391" cy="718059"/>
            </a:xfrm>
          </p:grpSpPr>
          <p:sp>
            <p:nvSpPr>
              <p:cNvPr id="5" name="Left Arrow 4">
                <a:extLst>
                  <a:ext uri="{FF2B5EF4-FFF2-40B4-BE49-F238E27FC236}">
                    <a16:creationId xmlns:a16="http://schemas.microsoft.com/office/drawing/2014/main" id="{7D72775F-F620-BE46-944A-86F510DBD829}"/>
                  </a:ext>
                </a:extLst>
              </p:cNvPr>
              <p:cNvSpPr/>
              <p:nvPr/>
            </p:nvSpPr>
            <p:spPr>
              <a:xfrm flipH="1">
                <a:off x="3870960" y="4007856"/>
                <a:ext cx="1150473" cy="718059"/>
              </a:xfrm>
              <a:prstGeom prst="leftArrow">
                <a:avLst>
                  <a:gd name="adj1" fmla="val 50000"/>
                  <a:gd name="adj2" fmla="val 56403"/>
                </a:avLst>
              </a:prstGeom>
              <a:solidFill>
                <a:schemeClr val="accent5">
                  <a:lumMod val="40000"/>
                  <a:lumOff val="60000"/>
                </a:schemeClr>
              </a:solid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6" name="TextBox 5">
                <a:extLst>
                  <a:ext uri="{FF2B5EF4-FFF2-40B4-BE49-F238E27FC236}">
                    <a16:creationId xmlns:a16="http://schemas.microsoft.com/office/drawing/2014/main" id="{4DF285EF-73BE-F147-B336-F7D0D1315294}"/>
                  </a:ext>
                </a:extLst>
              </p:cNvPr>
              <p:cNvSpPr txBox="1"/>
              <p:nvPr/>
            </p:nvSpPr>
            <p:spPr>
              <a:xfrm>
                <a:off x="3784042" y="4182219"/>
                <a:ext cx="1232069" cy="369332"/>
              </a:xfrm>
              <a:prstGeom prst="rect">
                <a:avLst/>
              </a:prstGeom>
              <a:noFill/>
            </p:spPr>
            <p:txBody>
              <a:bodyPr wrap="none" anchor="ctr" anchorCtr="0">
                <a:spAutoFit/>
              </a:bodyPr>
              <a:lstStyle/>
              <a:p>
                <a:pPr algn="ctr"/>
                <a:r>
                  <a:rPr lang="en-US"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in</a:t>
                </a:r>
                <a:r>
                  <a:rPr lang="en-US" altLang="zh-CN"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sufficient</a:t>
                </a:r>
                <a:endParaRPr lang="en-US"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grpSp>
        <p:grpSp>
          <p:nvGrpSpPr>
            <p:cNvPr id="8" name="Group 7">
              <a:extLst>
                <a:ext uri="{FF2B5EF4-FFF2-40B4-BE49-F238E27FC236}">
                  <a16:creationId xmlns:a16="http://schemas.microsoft.com/office/drawing/2014/main" id="{2953BF7D-1F80-7947-9A34-B804329871BC}"/>
                </a:ext>
              </a:extLst>
            </p:cNvPr>
            <p:cNvGrpSpPr/>
            <p:nvPr/>
          </p:nvGrpSpPr>
          <p:grpSpPr>
            <a:xfrm>
              <a:off x="6876628" y="1860118"/>
              <a:ext cx="2957551" cy="4128814"/>
              <a:chOff x="5352627" y="1921993"/>
              <a:chExt cx="2957551" cy="4128814"/>
            </a:xfrm>
          </p:grpSpPr>
          <p:sp>
            <p:nvSpPr>
              <p:cNvPr id="9" name="Rounded Rectangle 8">
                <a:extLst>
                  <a:ext uri="{FF2B5EF4-FFF2-40B4-BE49-F238E27FC236}">
                    <a16:creationId xmlns:a16="http://schemas.microsoft.com/office/drawing/2014/main" id="{762E2CFD-05C8-0448-83B3-3638401B8D51}"/>
                  </a:ext>
                </a:extLst>
              </p:cNvPr>
              <p:cNvSpPr/>
              <p:nvPr/>
            </p:nvSpPr>
            <p:spPr>
              <a:xfrm>
                <a:off x="5359190" y="3998807"/>
                <a:ext cx="2944800" cy="2052000"/>
              </a:xfrm>
              <a:prstGeom prst="roundRect">
                <a:avLst>
                  <a:gd name="adj" fmla="val 3960"/>
                </a:avLst>
              </a:prstGeom>
              <a:solidFill>
                <a:schemeClr val="bg1"/>
              </a:solidFill>
              <a:ln w="3175">
                <a:solidFill>
                  <a:schemeClr val="tx1"/>
                </a:solidFill>
              </a:ln>
              <a:effectLst>
                <a:outerShdw blurRad="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pic>
            <p:nvPicPr>
              <p:cNvPr id="10" name="Picture 9">
                <a:extLst>
                  <a:ext uri="{FF2B5EF4-FFF2-40B4-BE49-F238E27FC236}">
                    <a16:creationId xmlns:a16="http://schemas.microsoft.com/office/drawing/2014/main" id="{959C8DE6-4411-6945-8779-EC1F6B4E809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3038" y1="89820" x2="43038" y2="89820"/>
                            <a14:foregroundMark x1="71203" y1="82635" x2="71203" y2="82635"/>
                            <a14:foregroundMark x1="72785" y1="82635" x2="72785" y2="82635"/>
                            <a14:foregroundMark x1="89873" y1="57485" x2="89873" y2="57485"/>
                          </a14:backgroundRemoval>
                        </a14:imgEffect>
                      </a14:imgLayer>
                    </a14:imgProps>
                  </a:ext>
                </a:extLst>
              </a:blip>
              <a:stretch>
                <a:fillRect/>
              </a:stretch>
            </p:blipFill>
            <p:spPr>
              <a:xfrm rot="1073594">
                <a:off x="5604933" y="5029211"/>
                <a:ext cx="491964" cy="621343"/>
              </a:xfrm>
              <a:prstGeom prst="rect">
                <a:avLst/>
              </a:prstGeom>
            </p:spPr>
          </p:pic>
          <p:grpSp>
            <p:nvGrpSpPr>
              <p:cNvPr id="11" name="Group 10">
                <a:extLst>
                  <a:ext uri="{FF2B5EF4-FFF2-40B4-BE49-F238E27FC236}">
                    <a16:creationId xmlns:a16="http://schemas.microsoft.com/office/drawing/2014/main" id="{5D4FD93C-188A-7F42-A343-110C5442358B}"/>
                  </a:ext>
                </a:extLst>
              </p:cNvPr>
              <p:cNvGrpSpPr/>
              <p:nvPr/>
            </p:nvGrpSpPr>
            <p:grpSpPr>
              <a:xfrm>
                <a:off x="6056967" y="4456947"/>
                <a:ext cx="1953899" cy="1085584"/>
                <a:chOff x="5066048" y="2740134"/>
                <a:chExt cx="3091737" cy="1589962"/>
              </a:xfrm>
            </p:grpSpPr>
            <p:grpSp>
              <p:nvGrpSpPr>
                <p:cNvPr id="27" name="Group 26">
                  <a:extLst>
                    <a:ext uri="{FF2B5EF4-FFF2-40B4-BE49-F238E27FC236}">
                      <a16:creationId xmlns:a16="http://schemas.microsoft.com/office/drawing/2014/main" id="{2796A4F4-97A7-9D4A-AC70-3C2C91FBAA47}"/>
                    </a:ext>
                  </a:extLst>
                </p:cNvPr>
                <p:cNvGrpSpPr/>
                <p:nvPr/>
              </p:nvGrpSpPr>
              <p:grpSpPr>
                <a:xfrm>
                  <a:off x="5275125" y="2740134"/>
                  <a:ext cx="2439386" cy="1589962"/>
                  <a:chOff x="1765835" y="3509849"/>
                  <a:chExt cx="2439386" cy="1589962"/>
                </a:xfrm>
              </p:grpSpPr>
              <p:pic>
                <p:nvPicPr>
                  <p:cNvPr id="29" name="Picture 28">
                    <a:extLst>
                      <a:ext uri="{FF2B5EF4-FFF2-40B4-BE49-F238E27FC236}">
                        <a16:creationId xmlns:a16="http://schemas.microsoft.com/office/drawing/2014/main" id="{D85CBF23-BF95-5A4A-84E5-8561DBF51A3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3416" t="28660" r="17361" b="19457"/>
                  <a:stretch>
                    <a:fillRect/>
                  </a:stretch>
                </p:blipFill>
                <p:spPr>
                  <a:xfrm>
                    <a:off x="1765835" y="4664947"/>
                    <a:ext cx="172764" cy="138063"/>
                  </a:xfrm>
                  <a:prstGeom prst="ellipse">
                    <a:avLst/>
                  </a:prstGeom>
                </p:spPr>
              </p:pic>
              <p:pic>
                <p:nvPicPr>
                  <p:cNvPr id="30" name="Picture 29">
                    <a:extLst>
                      <a:ext uri="{FF2B5EF4-FFF2-40B4-BE49-F238E27FC236}">
                        <a16:creationId xmlns:a16="http://schemas.microsoft.com/office/drawing/2014/main" id="{DE10DE33-DE86-9F44-A2BF-96A67AE797A3}"/>
                      </a:ext>
                    </a:extLst>
                  </p:cNvPr>
                  <p:cNvPicPr>
                    <a:picLocks noChangeAspect="1"/>
                  </p:cNvPicPr>
                  <p:nvPr/>
                </p:nvPicPr>
                <p:blipFill rotWithShape="1">
                  <a:blip r:embed="rId5">
                    <a:extLst>
                      <a:ext uri="{BEBA8EAE-BF5A-486C-A8C5-ECC9F3942E4B}">
                        <a14:imgProps xmlns:a14="http://schemas.microsoft.com/office/drawing/2010/main">
                          <a14:imgLayer r:embed="rId7">
                            <a14:imgEffect>
                              <a14:backgroundRemoval t="10000" b="90000" l="10000" r="90000"/>
                            </a14:imgEffect>
                          </a14:imgLayer>
                        </a14:imgProps>
                      </a:ext>
                    </a:extLst>
                  </a:blip>
                  <a:srcRect l="23416" t="28660" r="17361" b="19457"/>
                  <a:stretch>
                    <a:fillRect/>
                  </a:stretch>
                </p:blipFill>
                <p:spPr>
                  <a:xfrm>
                    <a:off x="1920557" y="4432948"/>
                    <a:ext cx="145410" cy="116203"/>
                  </a:xfrm>
                  <a:prstGeom prst="ellipse">
                    <a:avLst/>
                  </a:prstGeom>
                </p:spPr>
              </p:pic>
              <p:pic>
                <p:nvPicPr>
                  <p:cNvPr id="31" name="Picture 30">
                    <a:extLst>
                      <a:ext uri="{FF2B5EF4-FFF2-40B4-BE49-F238E27FC236}">
                        <a16:creationId xmlns:a16="http://schemas.microsoft.com/office/drawing/2014/main" id="{75C5F10D-B857-2B44-8924-8815755C8F2D}"/>
                      </a:ext>
                    </a:extLst>
                  </p:cNvPr>
                  <p:cNvPicPr>
                    <a:picLocks noChangeAspect="1"/>
                  </p:cNvPicPr>
                  <p:nvPr/>
                </p:nvPicPr>
                <p:blipFill rotWithShape="1">
                  <a:blip r:embed="rId5">
                    <a:extLst>
                      <a:ext uri="{BEBA8EAE-BF5A-486C-A8C5-ECC9F3942E4B}">
                        <a14:imgProps xmlns:a14="http://schemas.microsoft.com/office/drawing/2010/main">
                          <a14:imgLayer r:embed="rId8">
                            <a14:imgEffect>
                              <a14:backgroundRemoval t="10000" b="90000" l="10000" r="90000"/>
                            </a14:imgEffect>
                          </a14:imgLayer>
                        </a14:imgProps>
                      </a:ext>
                    </a:extLst>
                  </a:blip>
                  <a:srcRect l="23416" t="28660" r="17361" b="19457"/>
                  <a:stretch>
                    <a:fillRect/>
                  </a:stretch>
                </p:blipFill>
                <p:spPr>
                  <a:xfrm>
                    <a:off x="2420519" y="4953286"/>
                    <a:ext cx="172764" cy="138063"/>
                  </a:xfrm>
                  <a:prstGeom prst="ellipse">
                    <a:avLst/>
                  </a:prstGeom>
                </p:spPr>
              </p:pic>
              <p:pic>
                <p:nvPicPr>
                  <p:cNvPr id="32" name="Picture 31">
                    <a:extLst>
                      <a:ext uri="{FF2B5EF4-FFF2-40B4-BE49-F238E27FC236}">
                        <a16:creationId xmlns:a16="http://schemas.microsoft.com/office/drawing/2014/main" id="{4D24DDED-F775-0240-A10D-6D8DDB2C43C9}"/>
                      </a:ext>
                    </a:extLst>
                  </p:cNvPr>
                  <p:cNvPicPr>
                    <a:picLocks noChangeAspect="1"/>
                  </p:cNvPicPr>
                  <p:nvPr/>
                </p:nvPicPr>
                <p:blipFill rotWithShape="1">
                  <a:blip r:embed="rId5">
                    <a:extLst>
                      <a:ext uri="{BEBA8EAE-BF5A-486C-A8C5-ECC9F3942E4B}">
                        <a14:imgProps xmlns:a14="http://schemas.microsoft.com/office/drawing/2010/main">
                          <a14:imgLayer r:embed="rId9">
                            <a14:imgEffect>
                              <a14:backgroundRemoval t="10000" b="90000" l="10000" r="90000"/>
                            </a14:imgEffect>
                          </a14:imgLayer>
                        </a14:imgProps>
                      </a:ext>
                    </a:extLst>
                  </a:blip>
                  <a:srcRect l="23416" t="28660" r="17361" b="19457"/>
                  <a:stretch>
                    <a:fillRect/>
                  </a:stretch>
                </p:blipFill>
                <p:spPr>
                  <a:xfrm>
                    <a:off x="2487913" y="4521543"/>
                    <a:ext cx="77316" cy="61787"/>
                  </a:xfrm>
                  <a:prstGeom prst="ellipse">
                    <a:avLst/>
                  </a:prstGeom>
                </p:spPr>
              </p:pic>
              <p:pic>
                <p:nvPicPr>
                  <p:cNvPr id="33" name="Picture 32">
                    <a:extLst>
                      <a:ext uri="{FF2B5EF4-FFF2-40B4-BE49-F238E27FC236}">
                        <a16:creationId xmlns:a16="http://schemas.microsoft.com/office/drawing/2014/main" id="{392601D5-DFBB-E84B-9B04-66EFF91FDA99}"/>
                      </a:ext>
                    </a:extLst>
                  </p:cNvPr>
                  <p:cNvPicPr>
                    <a:picLocks noChangeAspect="1"/>
                  </p:cNvPicPr>
                  <p:nvPr/>
                </p:nvPicPr>
                <p:blipFill rotWithShape="1">
                  <a:blip r:embed="rId5">
                    <a:extLst>
                      <a:ext uri="{BEBA8EAE-BF5A-486C-A8C5-ECC9F3942E4B}">
                        <a14:imgProps xmlns:a14="http://schemas.microsoft.com/office/drawing/2010/main">
                          <a14:imgLayer r:embed="rId8">
                            <a14:imgEffect>
                              <a14:backgroundRemoval t="10000" b="90000" l="10000" r="90000"/>
                            </a14:imgEffect>
                          </a14:imgLayer>
                        </a14:imgProps>
                      </a:ext>
                    </a:extLst>
                  </a:blip>
                  <a:srcRect l="23416" t="28660" r="17361" b="19457"/>
                  <a:stretch>
                    <a:fillRect/>
                  </a:stretch>
                </p:blipFill>
                <p:spPr>
                  <a:xfrm>
                    <a:off x="2145425" y="4651942"/>
                    <a:ext cx="127992" cy="102284"/>
                  </a:xfrm>
                  <a:prstGeom prst="ellipse">
                    <a:avLst/>
                  </a:prstGeom>
                </p:spPr>
              </p:pic>
              <p:pic>
                <p:nvPicPr>
                  <p:cNvPr id="34" name="Picture 33">
                    <a:extLst>
                      <a:ext uri="{FF2B5EF4-FFF2-40B4-BE49-F238E27FC236}">
                        <a16:creationId xmlns:a16="http://schemas.microsoft.com/office/drawing/2014/main" id="{52405A2F-07D7-A64E-BEEB-91355A48121E}"/>
                      </a:ext>
                    </a:extLst>
                  </p:cNvPr>
                  <p:cNvPicPr>
                    <a:picLocks noChangeAspect="1"/>
                  </p:cNvPicPr>
                  <p:nvPr/>
                </p:nvPicPr>
                <p:blipFill rotWithShape="1">
                  <a:blip r:embed="rId5">
                    <a:extLst>
                      <a:ext uri="{BEBA8EAE-BF5A-486C-A8C5-ECC9F3942E4B}">
                        <a14:imgProps xmlns:a14="http://schemas.microsoft.com/office/drawing/2010/main">
                          <a14:imgLayer r:embed="rId8">
                            <a14:imgEffect>
                              <a14:backgroundRemoval t="10000" b="90000" l="10000" r="90000"/>
                            </a14:imgEffect>
                          </a14:imgLayer>
                        </a14:imgProps>
                      </a:ext>
                    </a:extLst>
                  </a:blip>
                  <a:srcRect l="23416" t="28660" r="17361" b="19457"/>
                  <a:stretch>
                    <a:fillRect/>
                  </a:stretch>
                </p:blipFill>
                <p:spPr>
                  <a:xfrm>
                    <a:off x="1936122" y="4892717"/>
                    <a:ext cx="172764" cy="138063"/>
                  </a:xfrm>
                  <a:prstGeom prst="ellipse">
                    <a:avLst/>
                  </a:prstGeom>
                </p:spPr>
              </p:pic>
              <p:pic>
                <p:nvPicPr>
                  <p:cNvPr id="35" name="Picture 34">
                    <a:extLst>
                      <a:ext uri="{FF2B5EF4-FFF2-40B4-BE49-F238E27FC236}">
                        <a16:creationId xmlns:a16="http://schemas.microsoft.com/office/drawing/2014/main" id="{DC72773C-0906-6849-94D9-8980F65FC9D9}"/>
                      </a:ext>
                    </a:extLst>
                  </p:cNvPr>
                  <p:cNvPicPr>
                    <a:picLocks noChangeAspect="1"/>
                  </p:cNvPicPr>
                  <p:nvPr/>
                </p:nvPicPr>
                <p:blipFill rotWithShape="1">
                  <a:blip r:embed="rId5">
                    <a:extLst>
                      <a:ext uri="{BEBA8EAE-BF5A-486C-A8C5-ECC9F3942E4B}">
                        <a14:imgProps xmlns:a14="http://schemas.microsoft.com/office/drawing/2010/main">
                          <a14:imgLayer r:embed="rId10">
                            <a14:imgEffect>
                              <a14:backgroundRemoval t="10000" b="90000" l="10000" r="90000"/>
                            </a14:imgEffect>
                          </a14:imgLayer>
                        </a14:imgProps>
                      </a:ext>
                    </a:extLst>
                  </a:blip>
                  <a:srcRect l="23416" t="28660" r="17361" b="19457"/>
                  <a:stretch>
                    <a:fillRect/>
                  </a:stretch>
                </p:blipFill>
                <p:spPr>
                  <a:xfrm>
                    <a:off x="3568646" y="4961748"/>
                    <a:ext cx="172764" cy="138063"/>
                  </a:xfrm>
                  <a:prstGeom prst="ellipse">
                    <a:avLst/>
                  </a:prstGeom>
                </p:spPr>
              </p:pic>
              <p:pic>
                <p:nvPicPr>
                  <p:cNvPr id="36" name="Picture 35">
                    <a:extLst>
                      <a:ext uri="{FF2B5EF4-FFF2-40B4-BE49-F238E27FC236}">
                        <a16:creationId xmlns:a16="http://schemas.microsoft.com/office/drawing/2014/main" id="{4EED5166-4719-394E-ADE7-923B7EA47540}"/>
                      </a:ext>
                    </a:extLst>
                  </p:cNvPr>
                  <p:cNvPicPr>
                    <a:picLocks noChangeAspect="1"/>
                  </p:cNvPicPr>
                  <p:nvPr/>
                </p:nvPicPr>
                <p:blipFill rotWithShape="1">
                  <a:blip r:embed="rId5">
                    <a:extLst>
                      <a:ext uri="{BEBA8EAE-BF5A-486C-A8C5-ECC9F3942E4B}">
                        <a14:imgProps xmlns:a14="http://schemas.microsoft.com/office/drawing/2010/main">
                          <a14:imgLayer r:embed="rId8">
                            <a14:imgEffect>
                              <a14:backgroundRemoval t="10000" b="90000" l="10000" r="90000"/>
                            </a14:imgEffect>
                          </a14:imgLayer>
                        </a14:imgProps>
                      </a:ext>
                    </a:extLst>
                  </a:blip>
                  <a:srcRect l="23416" t="28660" r="17361" b="19457"/>
                  <a:stretch>
                    <a:fillRect/>
                  </a:stretch>
                </p:blipFill>
                <p:spPr>
                  <a:xfrm rot="21272124">
                    <a:off x="2741361" y="4671590"/>
                    <a:ext cx="145042" cy="115909"/>
                  </a:xfrm>
                  <a:prstGeom prst="ellipse">
                    <a:avLst/>
                  </a:prstGeom>
                </p:spPr>
              </p:pic>
              <p:pic>
                <p:nvPicPr>
                  <p:cNvPr id="37" name="Picture 36">
                    <a:extLst>
                      <a:ext uri="{FF2B5EF4-FFF2-40B4-BE49-F238E27FC236}">
                        <a16:creationId xmlns:a16="http://schemas.microsoft.com/office/drawing/2014/main" id="{36924971-DADB-6D43-94C8-0BCEA78A3A7D}"/>
                      </a:ext>
                    </a:extLst>
                  </p:cNvPr>
                  <p:cNvPicPr>
                    <a:picLocks noChangeAspect="1"/>
                  </p:cNvPicPr>
                  <p:nvPr/>
                </p:nvPicPr>
                <p:blipFill rotWithShape="1">
                  <a:blip r:embed="rId5">
                    <a:extLst>
                      <a:ext uri="{BEBA8EAE-BF5A-486C-A8C5-ECC9F3942E4B}">
                        <a14:imgProps xmlns:a14="http://schemas.microsoft.com/office/drawing/2010/main">
                          <a14:imgLayer r:embed="rId8">
                            <a14:imgEffect>
                              <a14:backgroundRemoval t="10000" b="90000" l="10000" r="90000"/>
                            </a14:imgEffect>
                          </a14:imgLayer>
                        </a14:imgProps>
                      </a:ext>
                    </a:extLst>
                  </a:blip>
                  <a:srcRect l="23416" t="28660" r="17361" b="19457"/>
                  <a:stretch>
                    <a:fillRect/>
                  </a:stretch>
                </p:blipFill>
                <p:spPr>
                  <a:xfrm>
                    <a:off x="3741410" y="4501979"/>
                    <a:ext cx="145410" cy="116203"/>
                  </a:xfrm>
                  <a:prstGeom prst="ellipse">
                    <a:avLst/>
                  </a:prstGeom>
                </p:spPr>
              </p:pic>
              <p:pic>
                <p:nvPicPr>
                  <p:cNvPr id="38" name="Picture 37">
                    <a:extLst>
                      <a:ext uri="{FF2B5EF4-FFF2-40B4-BE49-F238E27FC236}">
                        <a16:creationId xmlns:a16="http://schemas.microsoft.com/office/drawing/2014/main" id="{1127130A-623B-1E48-95D7-F9C0F19E6862}"/>
                      </a:ext>
                    </a:extLst>
                  </p:cNvPr>
                  <p:cNvPicPr>
                    <a:picLocks noChangeAspect="1"/>
                  </p:cNvPicPr>
                  <p:nvPr/>
                </p:nvPicPr>
                <p:blipFill rotWithShape="1">
                  <a:blip r:embed="rId5">
                    <a:extLst>
                      <a:ext uri="{BEBA8EAE-BF5A-486C-A8C5-ECC9F3942E4B}">
                        <a14:imgProps xmlns:a14="http://schemas.microsoft.com/office/drawing/2010/main">
                          <a14:imgLayer r:embed="rId8">
                            <a14:imgEffect>
                              <a14:backgroundRemoval t="10000" b="90000" l="10000" r="90000"/>
                            </a14:imgEffect>
                          </a14:imgLayer>
                        </a14:imgProps>
                      </a:ext>
                    </a:extLst>
                  </a:blip>
                  <a:srcRect l="23416" t="28660" r="17361" b="19457"/>
                  <a:stretch>
                    <a:fillRect/>
                  </a:stretch>
                </p:blipFill>
                <p:spPr>
                  <a:xfrm>
                    <a:off x="3844588" y="4756625"/>
                    <a:ext cx="127992" cy="102284"/>
                  </a:xfrm>
                  <a:prstGeom prst="ellipse">
                    <a:avLst/>
                  </a:prstGeom>
                </p:spPr>
              </p:pic>
              <p:pic>
                <p:nvPicPr>
                  <p:cNvPr id="39" name="Picture 38">
                    <a:extLst>
                      <a:ext uri="{FF2B5EF4-FFF2-40B4-BE49-F238E27FC236}">
                        <a16:creationId xmlns:a16="http://schemas.microsoft.com/office/drawing/2014/main" id="{EFE90DD4-8D6F-AB41-AFAF-121CAD053F3E}"/>
                      </a:ext>
                    </a:extLst>
                  </p:cNvPr>
                  <p:cNvPicPr>
                    <a:picLocks noChangeAspect="1"/>
                  </p:cNvPicPr>
                  <p:nvPr/>
                </p:nvPicPr>
                <p:blipFill rotWithShape="1">
                  <a:blip r:embed="rId5">
                    <a:extLst>
                      <a:ext uri="{BEBA8EAE-BF5A-486C-A8C5-ECC9F3942E4B}">
                        <a14:imgProps xmlns:a14="http://schemas.microsoft.com/office/drawing/2010/main">
                          <a14:imgLayer r:embed="rId8">
                            <a14:imgEffect>
                              <a14:backgroundRemoval t="10000" b="90000" l="10000" r="90000"/>
                            </a14:imgEffect>
                          </a14:imgLayer>
                        </a14:imgProps>
                      </a:ext>
                    </a:extLst>
                  </a:blip>
                  <a:srcRect l="23416" t="28660" r="17361" b="19457"/>
                  <a:stretch>
                    <a:fillRect/>
                  </a:stretch>
                </p:blipFill>
                <p:spPr>
                  <a:xfrm>
                    <a:off x="2950591" y="4858909"/>
                    <a:ext cx="172764" cy="138063"/>
                  </a:xfrm>
                  <a:prstGeom prst="ellipse">
                    <a:avLst/>
                  </a:prstGeom>
                </p:spPr>
              </p:pic>
              <p:pic>
                <p:nvPicPr>
                  <p:cNvPr id="40" name="Picture 39">
                    <a:extLst>
                      <a:ext uri="{FF2B5EF4-FFF2-40B4-BE49-F238E27FC236}">
                        <a16:creationId xmlns:a16="http://schemas.microsoft.com/office/drawing/2014/main" id="{95755C17-C4DC-1241-ABD3-89CFA759417B}"/>
                      </a:ext>
                    </a:extLst>
                  </p:cNvPr>
                  <p:cNvPicPr>
                    <a:picLocks noChangeAspect="1"/>
                  </p:cNvPicPr>
                  <p:nvPr/>
                </p:nvPicPr>
                <p:blipFill rotWithShape="1">
                  <a:blip r:embed="rId5">
                    <a:extLst>
                      <a:ext uri="{BEBA8EAE-BF5A-486C-A8C5-ECC9F3942E4B}">
                        <a14:imgProps xmlns:a14="http://schemas.microsoft.com/office/drawing/2010/main">
                          <a14:imgLayer r:embed="rId8">
                            <a14:imgEffect>
                              <a14:backgroundRemoval t="10000" b="90000" l="10000" r="90000"/>
                            </a14:imgEffect>
                          </a14:imgLayer>
                        </a14:imgProps>
                      </a:ext>
                    </a:extLst>
                  </a:blip>
                  <a:srcRect l="23416" t="28660" r="17361" b="19457"/>
                  <a:stretch>
                    <a:fillRect/>
                  </a:stretch>
                </p:blipFill>
                <p:spPr>
                  <a:xfrm>
                    <a:off x="4060929" y="4551434"/>
                    <a:ext cx="127992" cy="102284"/>
                  </a:xfrm>
                  <a:prstGeom prst="ellipse">
                    <a:avLst/>
                  </a:prstGeom>
                </p:spPr>
              </p:pic>
              <p:pic>
                <p:nvPicPr>
                  <p:cNvPr id="41" name="Picture 40">
                    <a:extLst>
                      <a:ext uri="{FF2B5EF4-FFF2-40B4-BE49-F238E27FC236}">
                        <a16:creationId xmlns:a16="http://schemas.microsoft.com/office/drawing/2014/main" id="{49B766C0-BDD8-2541-A0FE-1992B8532644}"/>
                      </a:ext>
                    </a:extLst>
                  </p:cNvPr>
                  <p:cNvPicPr>
                    <a:picLocks noChangeAspect="1"/>
                  </p:cNvPicPr>
                  <p:nvPr/>
                </p:nvPicPr>
                <p:blipFill rotWithShape="1">
                  <a:blip r:embed="rId5">
                    <a:extLst>
                      <a:ext uri="{BEBA8EAE-BF5A-486C-A8C5-ECC9F3942E4B}">
                        <a14:imgProps xmlns:a14="http://schemas.microsoft.com/office/drawing/2010/main">
                          <a14:imgLayer r:embed="rId8">
                            <a14:imgEffect>
                              <a14:backgroundRemoval t="10000" b="90000" l="10000" r="90000"/>
                            </a14:imgEffect>
                          </a14:imgLayer>
                        </a14:imgProps>
                      </a:ext>
                    </a:extLst>
                  </a:blip>
                  <a:srcRect l="23416" t="28660" r="17361" b="19457"/>
                  <a:stretch>
                    <a:fillRect/>
                  </a:stretch>
                </p:blipFill>
                <p:spPr>
                  <a:xfrm>
                    <a:off x="3088939" y="4619259"/>
                    <a:ext cx="127992" cy="102284"/>
                  </a:xfrm>
                  <a:prstGeom prst="ellipse">
                    <a:avLst/>
                  </a:prstGeom>
                </p:spPr>
              </p:pic>
              <p:pic>
                <p:nvPicPr>
                  <p:cNvPr id="42" name="Picture 41">
                    <a:extLst>
                      <a:ext uri="{FF2B5EF4-FFF2-40B4-BE49-F238E27FC236}">
                        <a16:creationId xmlns:a16="http://schemas.microsoft.com/office/drawing/2014/main" id="{23AD5691-E00A-4745-8DA4-B41C41B79B4E}"/>
                      </a:ext>
                    </a:extLst>
                  </p:cNvPr>
                  <p:cNvPicPr>
                    <a:picLocks noChangeAspect="1"/>
                  </p:cNvPicPr>
                  <p:nvPr/>
                </p:nvPicPr>
                <p:blipFill rotWithShape="1">
                  <a:blip r:embed="rId5">
                    <a:extLst>
                      <a:ext uri="{BEBA8EAE-BF5A-486C-A8C5-ECC9F3942E4B}">
                        <a14:imgProps xmlns:a14="http://schemas.microsoft.com/office/drawing/2010/main">
                          <a14:imgLayer r:embed="rId8">
                            <a14:imgEffect>
                              <a14:backgroundRemoval t="10000" b="90000" l="10000" r="90000"/>
                            </a14:imgEffect>
                          </a14:imgLayer>
                        </a14:imgProps>
                      </a:ext>
                    </a:extLst>
                  </a:blip>
                  <a:srcRect l="23416" t="28660" r="17361" b="19457"/>
                  <a:stretch>
                    <a:fillRect/>
                  </a:stretch>
                </p:blipFill>
                <p:spPr>
                  <a:xfrm>
                    <a:off x="3478850" y="4703084"/>
                    <a:ext cx="127992" cy="102284"/>
                  </a:xfrm>
                  <a:prstGeom prst="ellipse">
                    <a:avLst/>
                  </a:prstGeom>
                </p:spPr>
              </p:pic>
              <p:pic>
                <p:nvPicPr>
                  <p:cNvPr id="43" name="Picture 42">
                    <a:extLst>
                      <a:ext uri="{FF2B5EF4-FFF2-40B4-BE49-F238E27FC236}">
                        <a16:creationId xmlns:a16="http://schemas.microsoft.com/office/drawing/2014/main" id="{7DDAEBB0-EB3D-074C-A6CD-F36344EB05B4}"/>
                      </a:ext>
                    </a:extLst>
                  </p:cNvPr>
                  <p:cNvPicPr>
                    <a:picLocks noChangeAspect="1"/>
                  </p:cNvPicPr>
                  <p:nvPr/>
                </p:nvPicPr>
                <p:blipFill rotWithShape="1">
                  <a:blip r:embed="rId5">
                    <a:extLst>
                      <a:ext uri="{BEBA8EAE-BF5A-486C-A8C5-ECC9F3942E4B}">
                        <a14:imgProps xmlns:a14="http://schemas.microsoft.com/office/drawing/2010/main">
                          <a14:imgLayer r:embed="rId8">
                            <a14:imgEffect>
                              <a14:backgroundRemoval t="10000" b="90000" l="10000" r="90000"/>
                            </a14:imgEffect>
                          </a14:imgLayer>
                        </a14:imgProps>
                      </a:ext>
                    </a:extLst>
                  </a:blip>
                  <a:srcRect l="23416" t="28660" r="17361" b="19457"/>
                  <a:stretch>
                    <a:fillRect/>
                  </a:stretch>
                </p:blipFill>
                <p:spPr>
                  <a:xfrm>
                    <a:off x="3411434" y="4431261"/>
                    <a:ext cx="127992" cy="102284"/>
                  </a:xfrm>
                  <a:prstGeom prst="ellipse">
                    <a:avLst/>
                  </a:prstGeom>
                </p:spPr>
              </p:pic>
              <p:pic>
                <p:nvPicPr>
                  <p:cNvPr id="44" name="Picture 43">
                    <a:extLst>
                      <a:ext uri="{FF2B5EF4-FFF2-40B4-BE49-F238E27FC236}">
                        <a16:creationId xmlns:a16="http://schemas.microsoft.com/office/drawing/2014/main" id="{8014FDB7-059E-C949-BB95-A99D7B366E4A}"/>
                      </a:ext>
                    </a:extLst>
                  </p:cNvPr>
                  <p:cNvPicPr>
                    <a:picLocks noChangeAspect="1"/>
                  </p:cNvPicPr>
                  <p:nvPr/>
                </p:nvPicPr>
                <p:blipFill rotWithShape="1">
                  <a:blip r:embed="rId11"/>
                  <a:srcRect l="28140" t="58291" r="68773" b="36782"/>
                  <a:stretch>
                    <a:fillRect/>
                  </a:stretch>
                </p:blipFill>
                <p:spPr>
                  <a:xfrm>
                    <a:off x="1860384" y="3861902"/>
                    <a:ext cx="276357" cy="332300"/>
                  </a:xfrm>
                  <a:prstGeom prst="ellipse">
                    <a:avLst/>
                  </a:prstGeom>
                  <a:scene3d>
                    <a:camera prst="isometricRightUp"/>
                    <a:lightRig rig="threePt" dir="t"/>
                  </a:scene3d>
                </p:spPr>
              </p:pic>
              <p:pic>
                <p:nvPicPr>
                  <p:cNvPr id="45" name="Picture 44">
                    <a:extLst>
                      <a:ext uri="{FF2B5EF4-FFF2-40B4-BE49-F238E27FC236}">
                        <a16:creationId xmlns:a16="http://schemas.microsoft.com/office/drawing/2014/main" id="{2D94E06D-5717-1842-9152-59BF91C03046}"/>
                      </a:ext>
                    </a:extLst>
                  </p:cNvPr>
                  <p:cNvPicPr>
                    <a:picLocks noChangeAspect="1"/>
                  </p:cNvPicPr>
                  <p:nvPr/>
                </p:nvPicPr>
                <p:blipFill rotWithShape="1">
                  <a:blip r:embed="rId11"/>
                  <a:srcRect l="28140" t="58291" r="68773" b="36782"/>
                  <a:stretch>
                    <a:fillRect/>
                  </a:stretch>
                </p:blipFill>
                <p:spPr>
                  <a:xfrm>
                    <a:off x="3266893" y="3554064"/>
                    <a:ext cx="276357" cy="332300"/>
                  </a:xfrm>
                  <a:prstGeom prst="ellipse">
                    <a:avLst/>
                  </a:prstGeom>
                  <a:scene3d>
                    <a:camera prst="orthographicFront">
                      <a:rot lat="0" lon="0" rev="600000"/>
                    </a:camera>
                    <a:lightRig rig="threePt" dir="t"/>
                  </a:scene3d>
                </p:spPr>
              </p:pic>
              <p:pic>
                <p:nvPicPr>
                  <p:cNvPr id="46" name="Picture 45">
                    <a:extLst>
                      <a:ext uri="{FF2B5EF4-FFF2-40B4-BE49-F238E27FC236}">
                        <a16:creationId xmlns:a16="http://schemas.microsoft.com/office/drawing/2014/main" id="{6BBD9D6A-9765-4241-A576-37AD5269B0FB}"/>
                      </a:ext>
                    </a:extLst>
                  </p:cNvPr>
                  <p:cNvPicPr>
                    <a:picLocks noChangeAspect="1"/>
                  </p:cNvPicPr>
                  <p:nvPr/>
                </p:nvPicPr>
                <p:blipFill rotWithShape="1">
                  <a:blip r:embed="rId5">
                    <a:extLst>
                      <a:ext uri="{BEBA8EAE-BF5A-486C-A8C5-ECC9F3942E4B}">
                        <a14:imgProps xmlns:a14="http://schemas.microsoft.com/office/drawing/2010/main">
                          <a14:imgLayer r:embed="rId8">
                            <a14:imgEffect>
                              <a14:backgroundRemoval t="10000" b="90000" l="10000" r="90000"/>
                            </a14:imgEffect>
                          </a14:imgLayer>
                        </a14:imgProps>
                      </a:ext>
                    </a:extLst>
                  </a:blip>
                  <a:srcRect l="23416" t="28660" r="17361" b="19457"/>
                  <a:stretch>
                    <a:fillRect/>
                  </a:stretch>
                </p:blipFill>
                <p:spPr>
                  <a:xfrm>
                    <a:off x="2816724" y="4372057"/>
                    <a:ext cx="172764" cy="138063"/>
                  </a:xfrm>
                  <a:prstGeom prst="ellipse">
                    <a:avLst/>
                  </a:prstGeom>
                </p:spPr>
              </p:pic>
              <p:pic>
                <p:nvPicPr>
                  <p:cNvPr id="47" name="Picture 46">
                    <a:extLst>
                      <a:ext uri="{FF2B5EF4-FFF2-40B4-BE49-F238E27FC236}">
                        <a16:creationId xmlns:a16="http://schemas.microsoft.com/office/drawing/2014/main" id="{1B00E0F9-517F-8C4B-83E0-0BA4468661C1}"/>
                      </a:ext>
                    </a:extLst>
                  </p:cNvPr>
                  <p:cNvPicPr>
                    <a:picLocks noChangeAspect="1"/>
                  </p:cNvPicPr>
                  <p:nvPr/>
                </p:nvPicPr>
                <p:blipFill rotWithShape="1">
                  <a:blip r:embed="rId11"/>
                  <a:srcRect l="28140" t="58291" r="68773" b="36782"/>
                  <a:stretch>
                    <a:fillRect/>
                  </a:stretch>
                </p:blipFill>
                <p:spPr>
                  <a:xfrm>
                    <a:off x="2695200" y="3864971"/>
                    <a:ext cx="276357" cy="332300"/>
                  </a:xfrm>
                  <a:prstGeom prst="ellipse">
                    <a:avLst/>
                  </a:prstGeom>
                </p:spPr>
              </p:pic>
              <p:pic>
                <p:nvPicPr>
                  <p:cNvPr id="48" name="Picture 47">
                    <a:extLst>
                      <a:ext uri="{FF2B5EF4-FFF2-40B4-BE49-F238E27FC236}">
                        <a16:creationId xmlns:a16="http://schemas.microsoft.com/office/drawing/2014/main" id="{39051797-9F7E-E34E-8B52-2935353516FA}"/>
                      </a:ext>
                    </a:extLst>
                  </p:cNvPr>
                  <p:cNvPicPr>
                    <a:picLocks noChangeAspect="1"/>
                  </p:cNvPicPr>
                  <p:nvPr/>
                </p:nvPicPr>
                <p:blipFill rotWithShape="1">
                  <a:blip r:embed="rId11"/>
                  <a:srcRect l="28140" t="58291" r="68773" b="36782"/>
                  <a:stretch>
                    <a:fillRect/>
                  </a:stretch>
                </p:blipFill>
                <p:spPr>
                  <a:xfrm>
                    <a:off x="1922810" y="3509849"/>
                    <a:ext cx="276357" cy="332300"/>
                  </a:xfrm>
                  <a:prstGeom prst="ellipse">
                    <a:avLst/>
                  </a:prstGeom>
                  <a:scene3d>
                    <a:camera prst="isometricBottomDown"/>
                    <a:lightRig rig="threePt" dir="t"/>
                  </a:scene3d>
                </p:spPr>
              </p:pic>
              <p:pic>
                <p:nvPicPr>
                  <p:cNvPr id="49" name="Picture 48">
                    <a:extLst>
                      <a:ext uri="{FF2B5EF4-FFF2-40B4-BE49-F238E27FC236}">
                        <a16:creationId xmlns:a16="http://schemas.microsoft.com/office/drawing/2014/main" id="{C45C0BAB-91D2-3545-944F-703FF7EDABD8}"/>
                      </a:ext>
                    </a:extLst>
                  </p:cNvPr>
                  <p:cNvPicPr>
                    <a:picLocks noChangeAspect="1"/>
                  </p:cNvPicPr>
                  <p:nvPr/>
                </p:nvPicPr>
                <p:blipFill rotWithShape="1">
                  <a:blip r:embed="rId11"/>
                  <a:srcRect l="28140" t="58291" r="68773" b="36782"/>
                  <a:stretch>
                    <a:fillRect/>
                  </a:stretch>
                </p:blipFill>
                <p:spPr>
                  <a:xfrm>
                    <a:off x="2670849" y="3554093"/>
                    <a:ext cx="276357" cy="332300"/>
                  </a:xfrm>
                  <a:prstGeom prst="ellipse">
                    <a:avLst/>
                  </a:prstGeom>
                  <a:scene3d>
                    <a:camera prst="isometricTopUp"/>
                    <a:lightRig rig="threePt" dir="t"/>
                  </a:scene3d>
                </p:spPr>
              </p:pic>
              <p:pic>
                <p:nvPicPr>
                  <p:cNvPr id="50" name="Picture 49">
                    <a:extLst>
                      <a:ext uri="{FF2B5EF4-FFF2-40B4-BE49-F238E27FC236}">
                        <a16:creationId xmlns:a16="http://schemas.microsoft.com/office/drawing/2014/main" id="{5FC5A4BA-E33A-174A-9E1B-2BD717A6F41C}"/>
                      </a:ext>
                    </a:extLst>
                  </p:cNvPr>
                  <p:cNvPicPr>
                    <a:picLocks noChangeAspect="1"/>
                  </p:cNvPicPr>
                  <p:nvPr/>
                </p:nvPicPr>
                <p:blipFill rotWithShape="1">
                  <a:blip r:embed="rId11"/>
                  <a:srcRect l="28140" t="58291" r="68773" b="36782"/>
                  <a:stretch>
                    <a:fillRect/>
                  </a:stretch>
                </p:blipFill>
                <p:spPr>
                  <a:xfrm>
                    <a:off x="2375608" y="4126669"/>
                    <a:ext cx="276357" cy="332300"/>
                  </a:xfrm>
                  <a:prstGeom prst="ellipse">
                    <a:avLst/>
                  </a:prstGeom>
                  <a:scene3d>
                    <a:camera prst="isometricOffAxis2Left"/>
                    <a:lightRig rig="threePt" dir="t"/>
                  </a:scene3d>
                </p:spPr>
              </p:pic>
              <p:pic>
                <p:nvPicPr>
                  <p:cNvPr id="51" name="Picture 50">
                    <a:extLst>
                      <a:ext uri="{FF2B5EF4-FFF2-40B4-BE49-F238E27FC236}">
                        <a16:creationId xmlns:a16="http://schemas.microsoft.com/office/drawing/2014/main" id="{60A86402-583A-214E-A8AD-1EAED1242E9D}"/>
                      </a:ext>
                    </a:extLst>
                  </p:cNvPr>
                  <p:cNvPicPr>
                    <a:picLocks noChangeAspect="1"/>
                  </p:cNvPicPr>
                  <p:nvPr/>
                </p:nvPicPr>
                <p:blipFill rotWithShape="1">
                  <a:blip r:embed="rId11"/>
                  <a:srcRect l="28140" t="58291" r="68773" b="36782"/>
                  <a:stretch>
                    <a:fillRect/>
                  </a:stretch>
                </p:blipFill>
                <p:spPr>
                  <a:xfrm rot="1981912">
                    <a:off x="2924780" y="3733056"/>
                    <a:ext cx="276357" cy="332300"/>
                  </a:xfrm>
                  <a:prstGeom prst="ellipse">
                    <a:avLst/>
                  </a:prstGeom>
                  <a:scene3d>
                    <a:camera prst="isometricOffAxis2Top"/>
                    <a:lightRig rig="threePt" dir="t"/>
                  </a:scene3d>
                </p:spPr>
              </p:pic>
              <p:pic>
                <p:nvPicPr>
                  <p:cNvPr id="52" name="Picture 51">
                    <a:extLst>
                      <a:ext uri="{FF2B5EF4-FFF2-40B4-BE49-F238E27FC236}">
                        <a16:creationId xmlns:a16="http://schemas.microsoft.com/office/drawing/2014/main" id="{C2688A62-E402-8F43-AF85-3D36ABD11FBA}"/>
                      </a:ext>
                    </a:extLst>
                  </p:cNvPr>
                  <p:cNvPicPr>
                    <a:picLocks noChangeAspect="1"/>
                  </p:cNvPicPr>
                  <p:nvPr/>
                </p:nvPicPr>
                <p:blipFill rotWithShape="1">
                  <a:blip r:embed="rId11"/>
                  <a:srcRect l="28140" t="58291" r="68773" b="36782"/>
                  <a:stretch>
                    <a:fillRect/>
                  </a:stretch>
                </p:blipFill>
                <p:spPr>
                  <a:xfrm>
                    <a:off x="3417680" y="3912606"/>
                    <a:ext cx="276357" cy="332300"/>
                  </a:xfrm>
                  <a:prstGeom prst="ellipse">
                    <a:avLst/>
                  </a:prstGeom>
                  <a:scene3d>
                    <a:camera prst="isometricOffAxis2Right"/>
                    <a:lightRig rig="threePt" dir="t"/>
                  </a:scene3d>
                </p:spPr>
              </p:pic>
              <p:pic>
                <p:nvPicPr>
                  <p:cNvPr id="53" name="Picture 52">
                    <a:extLst>
                      <a:ext uri="{FF2B5EF4-FFF2-40B4-BE49-F238E27FC236}">
                        <a16:creationId xmlns:a16="http://schemas.microsoft.com/office/drawing/2014/main" id="{128A2F86-E8FA-0240-A8DF-1E8E415825AE}"/>
                      </a:ext>
                    </a:extLst>
                  </p:cNvPr>
                  <p:cNvPicPr>
                    <a:picLocks noChangeAspect="1"/>
                  </p:cNvPicPr>
                  <p:nvPr/>
                </p:nvPicPr>
                <p:blipFill rotWithShape="1">
                  <a:blip r:embed="rId11"/>
                  <a:srcRect l="28140" t="58291" r="68773" b="36782"/>
                  <a:stretch>
                    <a:fillRect/>
                  </a:stretch>
                </p:blipFill>
                <p:spPr>
                  <a:xfrm>
                    <a:off x="3928864" y="3983763"/>
                    <a:ext cx="276357" cy="332300"/>
                  </a:xfrm>
                  <a:prstGeom prst="ellipse">
                    <a:avLst/>
                  </a:prstGeom>
                  <a:scene3d>
                    <a:camera prst="orthographicFront">
                      <a:rot lat="2400000" lon="0" rev="0"/>
                    </a:camera>
                    <a:lightRig rig="threePt" dir="t"/>
                  </a:scene3d>
                </p:spPr>
              </p:pic>
              <p:pic>
                <p:nvPicPr>
                  <p:cNvPr id="54" name="Picture 53">
                    <a:extLst>
                      <a:ext uri="{FF2B5EF4-FFF2-40B4-BE49-F238E27FC236}">
                        <a16:creationId xmlns:a16="http://schemas.microsoft.com/office/drawing/2014/main" id="{DF39F6A1-3212-3446-9A2D-67369CFEE0FB}"/>
                      </a:ext>
                    </a:extLst>
                  </p:cNvPr>
                  <p:cNvPicPr>
                    <a:picLocks noChangeAspect="1"/>
                  </p:cNvPicPr>
                  <p:nvPr/>
                </p:nvPicPr>
                <p:blipFill rotWithShape="1">
                  <a:blip r:embed="rId11"/>
                  <a:srcRect l="28140" t="58291" r="68773" b="36782"/>
                  <a:stretch>
                    <a:fillRect/>
                  </a:stretch>
                </p:blipFill>
                <p:spPr>
                  <a:xfrm>
                    <a:off x="3834401" y="3518439"/>
                    <a:ext cx="276357" cy="332300"/>
                  </a:xfrm>
                  <a:prstGeom prst="ellipse">
                    <a:avLst/>
                  </a:prstGeom>
                  <a:scene3d>
                    <a:camera prst="isometricOffAxis1Right"/>
                    <a:lightRig rig="threePt" dir="t"/>
                  </a:scene3d>
                </p:spPr>
              </p:pic>
            </p:grpSp>
            <p:sp>
              <p:nvSpPr>
                <p:cNvPr id="28" name="Triangle 27">
                  <a:extLst>
                    <a:ext uri="{FF2B5EF4-FFF2-40B4-BE49-F238E27FC236}">
                      <a16:creationId xmlns:a16="http://schemas.microsoft.com/office/drawing/2014/main" id="{14B4AB11-EFDA-A24C-A5B0-EF19F1A1AF30}"/>
                    </a:ext>
                  </a:extLst>
                </p:cNvPr>
                <p:cNvSpPr/>
                <p:nvPr/>
              </p:nvSpPr>
              <p:spPr>
                <a:xfrm rot="16009203">
                  <a:off x="6363115" y="2283930"/>
                  <a:ext cx="497603" cy="3091737"/>
                </a:xfrm>
                <a:prstGeom prst="triangle">
                  <a:avLst/>
                </a:prstGeom>
                <a:gradFill flip="none" rotWithShape="1">
                  <a:gsLst>
                    <a:gs pos="0">
                      <a:srgbClr val="0432FF">
                        <a:alpha val="90000"/>
                      </a:srgbClr>
                    </a:gs>
                    <a:gs pos="100000">
                      <a:srgbClr val="0432FF">
                        <a:alpha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6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grpSp>
          <p:sp>
            <p:nvSpPr>
              <p:cNvPr id="12" name="TextBox 11">
                <a:extLst>
                  <a:ext uri="{FF2B5EF4-FFF2-40B4-BE49-F238E27FC236}">
                    <a16:creationId xmlns:a16="http://schemas.microsoft.com/office/drawing/2014/main" id="{E8D32366-8887-7D4E-AEAC-BB83EA00EAAC}"/>
                  </a:ext>
                </a:extLst>
              </p:cNvPr>
              <p:cNvSpPr txBox="1"/>
              <p:nvPr/>
            </p:nvSpPr>
            <p:spPr>
              <a:xfrm>
                <a:off x="5352627" y="5666979"/>
                <a:ext cx="2871363" cy="338554"/>
              </a:xfrm>
              <a:prstGeom prst="rect">
                <a:avLst/>
              </a:prstGeom>
              <a:noFill/>
            </p:spPr>
            <p:txBody>
              <a:bodyPr wrap="none" rtlCol="0" anchor="ctr" anchorCtr="1">
                <a:spAutoFit/>
              </a:bodyPr>
              <a:lstStyle/>
              <a:p>
                <a:pPr algn="ctr"/>
                <a:r>
                  <a:rPr lang="en-US" altLang="zh-CN" sz="1600" b="1"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p</a:t>
                </a:r>
                <a:r>
                  <a:rPr lang="en-CN" sz="1600" b="1"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ower</a:t>
                </a:r>
                <a:r>
                  <a:rPr lang="zh-CN" altLang="en-US" sz="1600" b="1"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1600" b="1"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decrease</a:t>
                </a:r>
                <a:r>
                  <a:rPr lang="zh-CN" altLang="en-US" sz="1600" b="1"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1600" b="1"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in</a:t>
                </a:r>
                <a:r>
                  <a:rPr lang="zh-CN" altLang="en-US" sz="1600" b="1"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1600" b="1"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propagation</a:t>
                </a:r>
                <a:endParaRPr lang="en-US" sz="1600" b="1"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69E5CC00-D25D-5343-97AA-206B78515C69}"/>
                  </a:ext>
                </a:extLst>
              </p:cNvPr>
              <p:cNvCxnSpPr/>
              <p:nvPr/>
            </p:nvCxnSpPr>
            <p:spPr>
              <a:xfrm flipV="1">
                <a:off x="7051956" y="5311813"/>
                <a:ext cx="154362" cy="38917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73E942F-D844-2A42-B5FB-52FDD08AE92D}"/>
                  </a:ext>
                </a:extLst>
              </p:cNvPr>
              <p:cNvSpPr txBox="1"/>
              <p:nvPr/>
            </p:nvSpPr>
            <p:spPr>
              <a:xfrm>
                <a:off x="5359190" y="4007532"/>
                <a:ext cx="2943983" cy="338554"/>
              </a:xfrm>
              <a:prstGeom prst="rect">
                <a:avLst/>
              </a:prstGeom>
              <a:noFill/>
            </p:spPr>
            <p:txBody>
              <a:bodyPr wrap="square" rtlCol="0" anchor="ctr" anchorCtr="1">
                <a:spAutoFit/>
              </a:bodyPr>
              <a:lstStyle/>
              <a:p>
                <a:pPr algn="ctr"/>
                <a:r>
                  <a:rPr lang="en-US" altLang="zh-CN" sz="1600"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Precipitation</a:t>
                </a:r>
                <a:r>
                  <a:rPr lang="zh-CN" altLang="en-US" sz="1600"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1600"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attenuation</a:t>
                </a:r>
                <a:endParaRPr lang="zh-CN" altLang="en-US" sz="1600"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15" name="Rounded Rectangle 14">
                <a:extLst>
                  <a:ext uri="{FF2B5EF4-FFF2-40B4-BE49-F238E27FC236}">
                    <a16:creationId xmlns:a16="http://schemas.microsoft.com/office/drawing/2014/main" id="{370F7D39-EECD-EC4B-9D43-702E4C0A0FCB}"/>
                  </a:ext>
                </a:extLst>
              </p:cNvPr>
              <p:cNvSpPr/>
              <p:nvPr/>
            </p:nvSpPr>
            <p:spPr>
              <a:xfrm>
                <a:off x="5359477" y="1921993"/>
                <a:ext cx="2943985" cy="2052197"/>
              </a:xfrm>
              <a:prstGeom prst="roundRect">
                <a:avLst>
                  <a:gd name="adj" fmla="val 5390"/>
                </a:avLst>
              </a:prstGeom>
              <a:solidFill>
                <a:schemeClr val="bg1"/>
              </a:solidFill>
              <a:ln w="6350">
                <a:solidFill>
                  <a:schemeClr val="accent1">
                    <a:lumMod val="50000"/>
                  </a:schemeClr>
                </a:solidFill>
              </a:ln>
              <a:effectLst>
                <a:outerShdw blurRad="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pic>
            <p:nvPicPr>
              <p:cNvPr id="16" name="Picture 15">
                <a:extLst>
                  <a:ext uri="{FF2B5EF4-FFF2-40B4-BE49-F238E27FC236}">
                    <a16:creationId xmlns:a16="http://schemas.microsoft.com/office/drawing/2014/main" id="{5CFB8044-3DC7-A44B-A400-AE47A650F4CF}"/>
                  </a:ext>
                </a:extLst>
              </p:cNvPr>
              <p:cNvPicPr>
                <a:picLocks noChangeAspect="1"/>
              </p:cNvPicPr>
              <p:nvPr/>
            </p:nvPicPr>
            <p:blipFill>
              <a:blip r:embed="rId12"/>
              <a:stretch>
                <a:fillRect/>
              </a:stretch>
            </p:blipFill>
            <p:spPr>
              <a:xfrm>
                <a:off x="6711835" y="2834797"/>
                <a:ext cx="680476" cy="522720"/>
              </a:xfrm>
              <a:prstGeom prst="rect">
                <a:avLst/>
              </a:prstGeom>
            </p:spPr>
          </p:pic>
          <p:sp>
            <p:nvSpPr>
              <p:cNvPr id="17" name="TextBox 16">
                <a:extLst>
                  <a:ext uri="{FF2B5EF4-FFF2-40B4-BE49-F238E27FC236}">
                    <a16:creationId xmlns:a16="http://schemas.microsoft.com/office/drawing/2014/main" id="{D8430228-4AE7-D445-81ED-48CCB3173B8C}"/>
                  </a:ext>
                </a:extLst>
              </p:cNvPr>
              <p:cNvSpPr txBox="1"/>
              <p:nvPr/>
            </p:nvSpPr>
            <p:spPr>
              <a:xfrm>
                <a:off x="5395021" y="1946610"/>
                <a:ext cx="2915157" cy="338554"/>
              </a:xfrm>
              <a:prstGeom prst="rect">
                <a:avLst/>
              </a:prstGeom>
              <a:noFill/>
            </p:spPr>
            <p:txBody>
              <a:bodyPr wrap="none" rtlCol="0" anchor="ctr" anchorCtr="0">
                <a:spAutoFit/>
              </a:bodyPr>
              <a:lstStyle/>
              <a:p>
                <a:pPr algn="ctr"/>
                <a:r>
                  <a:rPr lang="en-US" altLang="zh-CN" sz="1600" b="1"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Three-parameter</a:t>
                </a:r>
                <a:r>
                  <a:rPr lang="zh-CN" altLang="en-US" sz="1600" b="1"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1600" b="1"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Gamma</a:t>
                </a:r>
                <a:r>
                  <a:rPr lang="zh-CN" altLang="en-US" sz="1600" b="1"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1600" b="1"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DSD</a:t>
                </a:r>
                <a:endParaRPr lang="en-US" sz="1600" b="1"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grpSp>
            <p:nvGrpSpPr>
              <p:cNvPr id="18" name="Group 17">
                <a:extLst>
                  <a:ext uri="{FF2B5EF4-FFF2-40B4-BE49-F238E27FC236}">
                    <a16:creationId xmlns:a16="http://schemas.microsoft.com/office/drawing/2014/main" id="{F809E298-DFC6-494C-8483-84045EF26786}"/>
                  </a:ext>
                </a:extLst>
              </p:cNvPr>
              <p:cNvGrpSpPr/>
              <p:nvPr/>
            </p:nvGrpSpPr>
            <p:grpSpPr>
              <a:xfrm>
                <a:off x="6076374" y="2725069"/>
                <a:ext cx="1715412" cy="1246519"/>
                <a:chOff x="5765072" y="3324771"/>
                <a:chExt cx="1939436" cy="1246519"/>
              </a:xfrm>
            </p:grpSpPr>
            <p:cxnSp>
              <p:nvCxnSpPr>
                <p:cNvPr id="20" name="Straight Arrow Connector 19">
                  <a:extLst>
                    <a:ext uri="{FF2B5EF4-FFF2-40B4-BE49-F238E27FC236}">
                      <a16:creationId xmlns:a16="http://schemas.microsoft.com/office/drawing/2014/main" id="{F3433BF1-2B06-FE4C-8171-32AE7999178A}"/>
                    </a:ext>
                  </a:extLst>
                </p:cNvPr>
                <p:cNvCxnSpPr/>
                <p:nvPr/>
              </p:nvCxnSpPr>
              <p:spPr>
                <a:xfrm flipV="1">
                  <a:off x="5788920" y="3324771"/>
                  <a:ext cx="0" cy="100806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40A1DFE-7719-914B-86BE-E78CF40C83BC}"/>
                    </a:ext>
                  </a:extLst>
                </p:cNvPr>
                <p:cNvCxnSpPr/>
                <p:nvPr/>
              </p:nvCxnSpPr>
              <p:spPr>
                <a:xfrm>
                  <a:off x="5788920" y="4332838"/>
                  <a:ext cx="175088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Freeform 21">
                  <a:extLst>
                    <a:ext uri="{FF2B5EF4-FFF2-40B4-BE49-F238E27FC236}">
                      <a16:creationId xmlns:a16="http://schemas.microsoft.com/office/drawing/2014/main" id="{C2B7F845-D2ED-4944-81EE-CE9648F15B9B}"/>
                    </a:ext>
                  </a:extLst>
                </p:cNvPr>
                <p:cNvSpPr/>
                <p:nvPr/>
              </p:nvSpPr>
              <p:spPr>
                <a:xfrm>
                  <a:off x="5803666" y="3685520"/>
                  <a:ext cx="1589116" cy="640481"/>
                </a:xfrm>
                <a:custGeom>
                  <a:avLst/>
                  <a:gdLst>
                    <a:gd name="connsiteX0" fmla="*/ 0 w 2517731"/>
                    <a:gd name="connsiteY0" fmla="*/ 1600736 h 1600736"/>
                    <a:gd name="connsiteX1" fmla="*/ 513567 w 2517731"/>
                    <a:gd name="connsiteY1" fmla="*/ 9931 h 1600736"/>
                    <a:gd name="connsiteX2" fmla="*/ 1402915 w 2517731"/>
                    <a:gd name="connsiteY2" fmla="*/ 949383 h 1600736"/>
                    <a:gd name="connsiteX3" fmla="*/ 2141950 w 2517731"/>
                    <a:gd name="connsiteY3" fmla="*/ 1425372 h 1600736"/>
                    <a:gd name="connsiteX4" fmla="*/ 2517731 w 2517731"/>
                    <a:gd name="connsiteY4" fmla="*/ 1575684 h 1600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7731" h="1600736">
                      <a:moveTo>
                        <a:pt x="0" y="1600736"/>
                      </a:moveTo>
                      <a:cubicBezTo>
                        <a:pt x="139874" y="859613"/>
                        <a:pt x="279748" y="118490"/>
                        <a:pt x="513567" y="9931"/>
                      </a:cubicBezTo>
                      <a:cubicBezTo>
                        <a:pt x="747386" y="-98628"/>
                        <a:pt x="1131518" y="713476"/>
                        <a:pt x="1402915" y="949383"/>
                      </a:cubicBezTo>
                      <a:cubicBezTo>
                        <a:pt x="1674312" y="1185290"/>
                        <a:pt x="1956147" y="1320989"/>
                        <a:pt x="2141950" y="1425372"/>
                      </a:cubicBezTo>
                      <a:cubicBezTo>
                        <a:pt x="2327753" y="1529755"/>
                        <a:pt x="2422742" y="1552719"/>
                        <a:pt x="2517731" y="1575684"/>
                      </a:cubicBezTo>
                    </a:path>
                  </a:pathLst>
                </a:custGeom>
                <a:noFill/>
                <a:ln w="190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23" name="TextBox 22">
                  <a:extLst>
                    <a:ext uri="{FF2B5EF4-FFF2-40B4-BE49-F238E27FC236}">
                      <a16:creationId xmlns:a16="http://schemas.microsoft.com/office/drawing/2014/main" id="{358F9D57-7802-984E-9C65-D91E373C286F}"/>
                    </a:ext>
                  </a:extLst>
                </p:cNvPr>
                <p:cNvSpPr txBox="1"/>
                <p:nvPr/>
              </p:nvSpPr>
              <p:spPr>
                <a:xfrm>
                  <a:off x="5765072" y="3389810"/>
                  <a:ext cx="1033297" cy="276999"/>
                </a:xfrm>
                <a:prstGeom prst="rect">
                  <a:avLst/>
                </a:prstGeom>
                <a:noFill/>
              </p:spPr>
              <p:txBody>
                <a:bodyPr wrap="square" rtlCol="0">
                  <a:spAutoFit/>
                </a:bodyPr>
                <a:lstStyle/>
                <a:p>
                  <a:r>
                    <a:rPr lang="en-US" altLang="zh-CN" sz="1200" b="1" i="1"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N</a:t>
                  </a:r>
                  <a:r>
                    <a:rPr lang="en-US" altLang="zh-CN" sz="1200" b="1"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a:t>
                  </a:r>
                  <a:r>
                    <a:rPr lang="en-US" altLang="zh-CN" sz="1200" b="1" i="1"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D</a:t>
                  </a:r>
                  <a:r>
                    <a:rPr lang="en-US" altLang="zh-CN" sz="1200" b="1"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a:t>
                  </a:r>
                  <a:endParaRPr lang="en-US" sz="1200" b="1" baseline="30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24" name="TextBox 23">
                  <a:extLst>
                    <a:ext uri="{FF2B5EF4-FFF2-40B4-BE49-F238E27FC236}">
                      <a16:creationId xmlns:a16="http://schemas.microsoft.com/office/drawing/2014/main" id="{BCFB193D-169B-E142-B284-6B4AA4A7AC50}"/>
                    </a:ext>
                  </a:extLst>
                </p:cNvPr>
                <p:cNvSpPr txBox="1"/>
                <p:nvPr/>
              </p:nvSpPr>
              <p:spPr>
                <a:xfrm>
                  <a:off x="7370673" y="4294291"/>
                  <a:ext cx="333835" cy="276999"/>
                </a:xfrm>
                <a:prstGeom prst="rect">
                  <a:avLst/>
                </a:prstGeom>
                <a:noFill/>
              </p:spPr>
              <p:txBody>
                <a:bodyPr wrap="none" rtlCol="0" anchor="ctr" anchorCtr="0">
                  <a:spAutoFit/>
                </a:bodyPr>
                <a:lstStyle/>
                <a:p>
                  <a:r>
                    <a:rPr lang="en-US" altLang="zh-CN" sz="1200" b="1" i="1"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D</a:t>
                  </a:r>
                  <a:endParaRPr lang="en-US" sz="1200" b="1" i="1"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grpSp>
          <p:pic>
            <p:nvPicPr>
              <p:cNvPr id="19" name="Picture 18">
                <a:extLst>
                  <a:ext uri="{FF2B5EF4-FFF2-40B4-BE49-F238E27FC236}">
                    <a16:creationId xmlns:a16="http://schemas.microsoft.com/office/drawing/2014/main" id="{6AE10331-5665-C343-8897-4C0082E375ED}"/>
                  </a:ext>
                </a:extLst>
              </p:cNvPr>
              <p:cNvPicPr>
                <a:picLocks noChangeAspect="1"/>
              </p:cNvPicPr>
              <p:nvPr/>
            </p:nvPicPr>
            <p:blipFill>
              <a:blip r:embed="rId13"/>
              <a:stretch>
                <a:fillRect/>
              </a:stretch>
            </p:blipFill>
            <p:spPr>
              <a:xfrm>
                <a:off x="5754004" y="2362223"/>
                <a:ext cx="2154353" cy="272022"/>
              </a:xfrm>
              <a:prstGeom prst="rect">
                <a:avLst/>
              </a:prstGeom>
            </p:spPr>
          </p:pic>
        </p:grpSp>
        <p:sp>
          <p:nvSpPr>
            <p:cNvPr id="55" name="TextBox 54">
              <a:extLst>
                <a:ext uri="{FF2B5EF4-FFF2-40B4-BE49-F238E27FC236}">
                  <a16:creationId xmlns:a16="http://schemas.microsoft.com/office/drawing/2014/main" id="{1A5808AD-B58A-2042-990D-DC4BC02FDC13}"/>
                </a:ext>
              </a:extLst>
            </p:cNvPr>
            <p:cNvSpPr txBox="1"/>
            <p:nvPr/>
          </p:nvSpPr>
          <p:spPr>
            <a:xfrm>
              <a:off x="1664385" y="5444524"/>
              <a:ext cx="3796474" cy="338554"/>
            </a:xfrm>
            <a:prstGeom prst="rect">
              <a:avLst/>
            </a:prstGeom>
            <a:noFill/>
          </p:spPr>
          <p:txBody>
            <a:bodyPr wrap="square" rtlCol="0" anchor="ctr" anchorCtr="1">
              <a:spAutoFit/>
            </a:bodyPr>
            <a:lstStyle/>
            <a:p>
              <a:pPr algn="ctr"/>
              <a:r>
                <a:rPr lang="en-US" altLang="zh-CN" sz="1600" b="1"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2 independent observations </a:t>
              </a:r>
              <a:r>
                <a:rPr lang="en-US" altLang="zh-CN" sz="16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a:t>
              </a:r>
              <a:r>
                <a:rPr lang="en-US" altLang="zh-CN" sz="1600" i="1"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Z</a:t>
              </a:r>
              <a:r>
                <a:rPr lang="zh-CN" altLang="en-US" sz="1600" i="1"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16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and</a:t>
              </a:r>
              <a:r>
                <a:rPr lang="zh-CN" altLang="en-US" sz="16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1600" i="1"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Z</a:t>
              </a:r>
              <a:r>
                <a:rPr lang="en-US" altLang="zh-CN" sz="1600" baseline="-25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DR</a:t>
              </a:r>
              <a:r>
                <a:rPr lang="en-US" altLang="zh-CN" sz="16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a:t>
              </a:r>
              <a:endParaRPr lang="en-US" sz="16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3FD3C6EF-E11A-AD41-9060-648D12AC15B5}"/>
                    </a:ext>
                  </a:extLst>
                </p:cNvPr>
                <p:cNvSpPr txBox="1"/>
                <p:nvPr/>
              </p:nvSpPr>
              <p:spPr>
                <a:xfrm>
                  <a:off x="6876627" y="6084815"/>
                  <a:ext cx="2943982" cy="338554"/>
                </a:xfrm>
                <a:prstGeom prst="rect">
                  <a:avLst/>
                </a:prstGeom>
                <a:noFill/>
              </p:spPr>
              <p:txBody>
                <a:bodyPr wrap="square" rtlCol="0" anchor="ctr" anchorCtr="1">
                  <a:spAutoFit/>
                </a:bodyPr>
                <a:lstStyle/>
                <a:p>
                  <a:pPr algn="ctr"/>
                  <a:r>
                    <a:rPr lang="en-US" altLang="zh-CN" sz="1600" b="1"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3+1</a:t>
                  </a:r>
                  <a:r>
                    <a:rPr lang="zh-CN" altLang="en-US" sz="1600" b="1"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1600" b="1" dirty="0">
                      <a:solidFill>
                        <a:srgbClr val="0000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unknowns</a:t>
                  </a:r>
                  <a:r>
                    <a:rPr lang="zh-CN" altLang="en-US" sz="1600" b="1"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16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a:t>
                  </a:r>
                  <a:r>
                    <a:rPr lang="en-US" altLang="zh-CN" sz="1600" i="1"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N</a:t>
                  </a:r>
                  <a:r>
                    <a:rPr lang="en-US" altLang="zh-CN" sz="1600" baseline="-250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0</a:t>
                  </a:r>
                  <a:r>
                    <a:rPr lang="en-US" altLang="zh-CN" sz="16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a:t>
                  </a:r>
                  <a:r>
                    <a:rPr lang="zh-CN" altLang="en-US" sz="16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𝜇</a:t>
                  </a:r>
                  <a:r>
                    <a:rPr lang="en-US" altLang="zh-CN" sz="16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a:t>
                  </a:r>
                  <a:r>
                    <a:rPr lang="zh-CN" altLang="en-US" sz="16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14:m>
                    <m:oMath xmlns:m="http://schemas.openxmlformats.org/officeDocument/2006/math">
                      <m:r>
                        <m:rPr>
                          <m:sty m:val="p"/>
                        </m:rPr>
                        <a:rPr lang="en-US" altLang="zh-CN" sz="1600" kern="100">
                          <a:latin typeface="Cambria Math" panose="02040503050406030204" pitchFamily="18" charset="0"/>
                          <a:ea typeface="SimHei" panose="02010609060101010101" pitchFamily="49" charset="-122"/>
                          <a:cs typeface="Times New Roman" panose="02020603050405020304" pitchFamily="18" charset="0"/>
                          <a:sym typeface="Times New Roman" panose="02020603050405020304" pitchFamily="18" charset="0"/>
                        </a:rPr>
                        <m:t>Λ</m:t>
                      </m:r>
                      <m:r>
                        <a:rPr lang="en-US" altLang="zh-CN" sz="1600" i="1" kern="100">
                          <a:latin typeface="Cambria Math" panose="02040503050406030204" pitchFamily="18" charset="0"/>
                          <a:ea typeface="SimHei" panose="02010609060101010101" pitchFamily="49" charset="-122"/>
                          <a:cs typeface="Times New Roman" panose="02020603050405020304" pitchFamily="18" charset="0"/>
                          <a:sym typeface="Times New Roman" panose="02020603050405020304" pitchFamily="18" charset="0"/>
                        </a:rPr>
                        <m:t> </m:t>
                      </m:r>
                    </m:oMath>
                  </a14:m>
                  <a:r>
                    <a:rPr lang="en-US" altLang="zh-CN" sz="1600" i="1" kern="1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a:t>
                  </a:r>
                  <a:r>
                    <a:rPr lang="zh-CN" altLang="en-US" sz="1600" kern="1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1600" kern="1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and</a:t>
                  </a:r>
                  <a:r>
                    <a:rPr lang="zh-CN" altLang="en-US" sz="1600" kern="1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 </a:t>
                  </a:r>
                  <a:r>
                    <a:rPr lang="en-US" altLang="zh-CN" sz="1600" i="1" kern="1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A</a:t>
                  </a:r>
                  <a:r>
                    <a:rPr lang="en-US" altLang="zh-CN" sz="16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rPr>
                    <a:t>)</a:t>
                  </a:r>
                  <a:endParaRPr lang="en-US" sz="1600" dirty="0">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mc:Choice>
          <mc:Fallback xmlns="">
            <p:sp>
              <p:nvSpPr>
                <p:cNvPr id="56" name="TextBox 55">
                  <a:extLst>
                    <a:ext uri="{FF2B5EF4-FFF2-40B4-BE49-F238E27FC236}">
                      <a16:creationId xmlns:a16="http://schemas.microsoft.com/office/drawing/2014/main" id="{3FD3C6EF-E11A-AD41-9060-648D12AC15B5}"/>
                    </a:ext>
                  </a:extLst>
                </p:cNvPr>
                <p:cNvSpPr txBox="1">
                  <a:spLocks noRot="1" noChangeAspect="1" noMove="1" noResize="1" noEditPoints="1" noAdjustHandles="1" noChangeArrowheads="1" noChangeShapeType="1" noTextEdit="1"/>
                </p:cNvSpPr>
                <p:nvPr/>
              </p:nvSpPr>
              <p:spPr>
                <a:xfrm>
                  <a:off x="6876627" y="6084815"/>
                  <a:ext cx="2943982" cy="338554"/>
                </a:xfrm>
                <a:prstGeom prst="rect">
                  <a:avLst/>
                </a:prstGeom>
                <a:blipFill>
                  <a:blip r:embed="rId14"/>
                  <a:stretch>
                    <a:fillRect b="-20690"/>
                  </a:stretch>
                </a:blipFill>
              </p:spPr>
              <p:txBody>
                <a:bodyPr/>
                <a:lstStyle/>
                <a:p>
                  <a:r>
                    <a:rPr lang="en-CN">
                      <a:noFill/>
                    </a:rPr>
                    <a:t> </a:t>
                  </a:r>
                </a:p>
              </p:txBody>
            </p:sp>
          </mc:Fallback>
        </mc:AlternateContent>
        <p:grpSp>
          <p:nvGrpSpPr>
            <p:cNvPr id="57" name="Group 56">
              <a:extLst>
                <a:ext uri="{FF2B5EF4-FFF2-40B4-BE49-F238E27FC236}">
                  <a16:creationId xmlns:a16="http://schemas.microsoft.com/office/drawing/2014/main" id="{61FF662B-DB9E-864E-BCE9-032123E75A90}"/>
                </a:ext>
              </a:extLst>
            </p:cNvPr>
            <p:cNvGrpSpPr/>
            <p:nvPr/>
          </p:nvGrpSpPr>
          <p:grpSpPr>
            <a:xfrm>
              <a:off x="1683783" y="2196201"/>
              <a:ext cx="3777076" cy="3121318"/>
              <a:chOff x="30355" y="2334433"/>
              <a:chExt cx="3995575" cy="2770247"/>
            </a:xfrm>
          </p:grpSpPr>
          <p:pic>
            <p:nvPicPr>
              <p:cNvPr id="58" name="Picture 57">
                <a:extLst>
                  <a:ext uri="{FF2B5EF4-FFF2-40B4-BE49-F238E27FC236}">
                    <a16:creationId xmlns:a16="http://schemas.microsoft.com/office/drawing/2014/main" id="{7CC0F6AB-9296-184D-9567-281CFAA29309}"/>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0355" y="2334433"/>
                <a:ext cx="3995575" cy="277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Box 59">
                <a:extLst>
                  <a:ext uri="{FF2B5EF4-FFF2-40B4-BE49-F238E27FC236}">
                    <a16:creationId xmlns:a16="http://schemas.microsoft.com/office/drawing/2014/main" id="{C6C9C9C8-D5F0-1644-A3F7-E47F18045D7A}"/>
                  </a:ext>
                </a:extLst>
              </p:cNvPr>
              <p:cNvSpPr txBox="1"/>
              <p:nvPr/>
            </p:nvSpPr>
            <p:spPr>
              <a:xfrm>
                <a:off x="1633993" y="4464233"/>
                <a:ext cx="2027149" cy="519002"/>
              </a:xfrm>
              <a:prstGeom prst="rect">
                <a:avLst/>
              </a:prstGeom>
              <a:solidFill>
                <a:srgbClr val="FFFFFF">
                  <a:alpha val="27843"/>
                </a:srgbClr>
              </a:solidFill>
            </p:spPr>
            <p:txBody>
              <a:bodyPr wrap="none" rtlCol="0">
                <a:spAutoFit/>
              </a:bodyPr>
              <a:lstStyle/>
              <a:p>
                <a:r>
                  <a:rPr lang="en-US" altLang="zh-CN" sz="1600" i="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Radar</a:t>
                </a:r>
                <a:r>
                  <a:rPr lang="zh-CN" altLang="en-US" sz="1600" i="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1600" i="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measurements</a:t>
                </a:r>
              </a:p>
              <a:p>
                <a:r>
                  <a:rPr lang="en-US" altLang="zh-CN" sz="1600" i="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Z</a:t>
                </a:r>
                <a:r>
                  <a:rPr lang="zh-CN" altLang="en-US" sz="1600" i="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and</a:t>
                </a:r>
                <a:r>
                  <a:rPr lang="zh-CN" altLang="en-US" sz="1600" i="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1600" i="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Z</a:t>
                </a:r>
                <a:r>
                  <a:rPr lang="en-US" altLang="zh-CN" sz="16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DR</a:t>
                </a:r>
                <a:endParaRPr lang="en-US"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grpSp>
      </p:grpSp>
    </p:spTree>
    <p:extLst>
      <p:ext uri="{BB962C8B-B14F-4D97-AF65-F5344CB8AC3E}">
        <p14:creationId xmlns:p14="http://schemas.microsoft.com/office/powerpoint/2010/main" val="1563592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D5CB3-FD4F-4530-8A03-7C4227260E2B}"/>
              </a:ext>
            </a:extLst>
          </p:cNvPr>
          <p:cNvSpPr>
            <a:spLocks noGrp="1"/>
          </p:cNvSpPr>
          <p:nvPr>
            <p:ph type="title"/>
          </p:nvPr>
        </p:nvSpPr>
        <p:spPr/>
        <p:txBody>
          <a:bodyPr>
            <a:normAutofit/>
          </a:bodyPr>
          <a:lstStyle/>
          <a:p>
            <a:r>
              <a:rPr lang="en-US" altLang="zh-CN" sz="3200" dirty="0">
                <a:latin typeface="Times New Roman" panose="02020603050405020304" pitchFamily="18" charset="0"/>
                <a:ea typeface="微软雅黑" panose="020B0503020204020204" pitchFamily="34" charset="-122"/>
                <a:sym typeface="Times New Roman" panose="02020603050405020304" pitchFamily="18" charset="0"/>
              </a:rPr>
              <a:t>Improvement</a:t>
            </a:r>
            <a:r>
              <a:rPr lang="zh-CN" altLang="en-US" sz="3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3200" dirty="0">
                <a:latin typeface="Times New Roman" panose="02020603050405020304" pitchFamily="18" charset="0"/>
                <a:ea typeface="微软雅黑" panose="020B0503020204020204" pitchFamily="34" charset="-122"/>
                <a:sym typeface="Times New Roman" panose="02020603050405020304" pitchFamily="18" charset="0"/>
              </a:rPr>
              <a:t>in</a:t>
            </a:r>
            <a:r>
              <a:rPr lang="zh-CN" altLang="en-US" sz="3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3200" dirty="0">
                <a:latin typeface="Times New Roman" panose="02020603050405020304" pitchFamily="18" charset="0"/>
                <a:ea typeface="微软雅黑" panose="020B0503020204020204" pitchFamily="34" charset="-122"/>
                <a:sym typeface="Times New Roman" panose="02020603050405020304" pitchFamily="18" charset="0"/>
              </a:rPr>
              <a:t>physical</a:t>
            </a:r>
            <a:r>
              <a:rPr lang="zh-CN" altLang="en-US" sz="3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3200" dirty="0">
                <a:latin typeface="Times New Roman" panose="02020603050405020304" pitchFamily="18" charset="0"/>
                <a:ea typeface="微软雅黑" panose="020B0503020204020204" pitchFamily="34" charset="-122"/>
                <a:sym typeface="Times New Roman" panose="02020603050405020304" pitchFamily="18" charset="0"/>
              </a:rPr>
              <a:t>constraints</a:t>
            </a:r>
            <a:endParaRPr lang="en-US" sz="3200"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 name="TextBox 2">
            <a:extLst>
              <a:ext uri="{FF2B5EF4-FFF2-40B4-BE49-F238E27FC236}">
                <a16:creationId xmlns:a16="http://schemas.microsoft.com/office/drawing/2014/main" id="{8B6A7B48-9C94-641F-6F4E-FC043620A85D}"/>
              </a:ext>
            </a:extLst>
          </p:cNvPr>
          <p:cNvSpPr txBox="1"/>
          <p:nvPr/>
        </p:nvSpPr>
        <p:spPr>
          <a:xfrm>
            <a:off x="0" y="6527545"/>
            <a:ext cx="4942928" cy="307777"/>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Huang</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et</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al.</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2017,</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2021,</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Wen</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et</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al.</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2018</a:t>
            </a:r>
            <a:endParaRPr lang="en-US" altLang="zh-CN" sz="1400"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4" name="文本框 54">
            <a:extLst>
              <a:ext uri="{FF2B5EF4-FFF2-40B4-BE49-F238E27FC236}">
                <a16:creationId xmlns:a16="http://schemas.microsoft.com/office/drawing/2014/main" id="{83A2D5D9-FC54-53D7-70B7-0050A8FF360D}"/>
              </a:ext>
            </a:extLst>
          </p:cNvPr>
          <p:cNvSpPr txBox="1"/>
          <p:nvPr/>
        </p:nvSpPr>
        <p:spPr>
          <a:xfrm>
            <a:off x="457200" y="787808"/>
            <a:ext cx="11430000" cy="1421992"/>
          </a:xfrm>
          <a:prstGeom prst="rect">
            <a:avLst/>
          </a:prstGeom>
          <a:noFill/>
        </p:spPr>
        <p:txBody>
          <a:bodyPr wrap="square" rtlCol="0">
            <a:spAutoFit/>
          </a:bodyPr>
          <a:lstStyle/>
          <a:p>
            <a:pPr marL="342900" indent="-342900">
              <a:lnSpc>
                <a:spcPct val="150000"/>
              </a:lnSpc>
              <a:buFont typeface="Wingdings" pitchFamily="2" charset="2"/>
              <a:buChar char="q"/>
            </a:pP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With</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long-term</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DSD</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observations,</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constrained</a:t>
            </a:r>
            <a:r>
              <a:rPr lang="zh-CN" altLang="en-US"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DSD</a:t>
            </a:r>
            <a:r>
              <a:rPr lang="zh-CN" altLang="en-US"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models</a:t>
            </a:r>
            <a:r>
              <a:rPr lang="zh-CN" altLang="en-US"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updated</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and</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relationships</a:t>
            </a:r>
            <a:r>
              <a:rPr lang="zh-CN" altLang="en-US"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between</a:t>
            </a:r>
            <a:r>
              <a:rPr lang="zh-CN" altLang="en-US"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DSD</a:t>
            </a:r>
            <a:r>
              <a:rPr lang="zh-CN" altLang="en-US"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parameters</a:t>
            </a:r>
            <a:r>
              <a:rPr lang="zh-CN" altLang="en-US"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and</a:t>
            </a:r>
            <a:r>
              <a:rPr lang="zh-CN" altLang="en-US"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radar</a:t>
            </a:r>
            <a:r>
              <a:rPr lang="zh-CN" altLang="en-US"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parameters</a:t>
            </a:r>
            <a:r>
              <a:rPr lang="zh-CN" altLang="en-US" sz="2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built,</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which</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help</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decrease the uncertainty in retrieval model, and</a:t>
            </a:r>
            <a:r>
              <a:rPr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increase the retrieval reliability</a:t>
            </a:r>
          </a:p>
        </p:txBody>
      </p:sp>
      <p:grpSp>
        <p:nvGrpSpPr>
          <p:cNvPr id="11" name="Group 10">
            <a:extLst>
              <a:ext uri="{FF2B5EF4-FFF2-40B4-BE49-F238E27FC236}">
                <a16:creationId xmlns:a16="http://schemas.microsoft.com/office/drawing/2014/main" id="{19A48BA9-C8F0-CA79-6C6D-11343F59E136}"/>
              </a:ext>
            </a:extLst>
          </p:cNvPr>
          <p:cNvGrpSpPr/>
          <p:nvPr/>
        </p:nvGrpSpPr>
        <p:grpSpPr>
          <a:xfrm>
            <a:off x="838200" y="2573067"/>
            <a:ext cx="10668000" cy="3862914"/>
            <a:chOff x="1580462" y="2438401"/>
            <a:chExt cx="9254554" cy="3395744"/>
          </a:xfrm>
        </p:grpSpPr>
        <p:grpSp>
          <p:nvGrpSpPr>
            <p:cNvPr id="5" name="Group 4">
              <a:extLst>
                <a:ext uri="{FF2B5EF4-FFF2-40B4-BE49-F238E27FC236}">
                  <a16:creationId xmlns:a16="http://schemas.microsoft.com/office/drawing/2014/main" id="{E65C4ABC-7E9D-FC7F-1C35-BEDA8F11C32B}"/>
                </a:ext>
              </a:extLst>
            </p:cNvPr>
            <p:cNvGrpSpPr/>
            <p:nvPr/>
          </p:nvGrpSpPr>
          <p:grpSpPr>
            <a:xfrm>
              <a:off x="1607230" y="3012360"/>
              <a:ext cx="2964770" cy="2821785"/>
              <a:chOff x="-81197" y="1876292"/>
              <a:chExt cx="3223176" cy="3067729"/>
            </a:xfrm>
          </p:grpSpPr>
          <p:grpSp>
            <p:nvGrpSpPr>
              <p:cNvPr id="6" name="Group 5">
                <a:extLst>
                  <a:ext uri="{FF2B5EF4-FFF2-40B4-BE49-F238E27FC236}">
                    <a16:creationId xmlns:a16="http://schemas.microsoft.com/office/drawing/2014/main" id="{4A829D87-0315-79F8-3B1A-20E7205CB6E5}"/>
                  </a:ext>
                </a:extLst>
              </p:cNvPr>
              <p:cNvGrpSpPr/>
              <p:nvPr/>
            </p:nvGrpSpPr>
            <p:grpSpPr>
              <a:xfrm>
                <a:off x="-81197" y="1876292"/>
                <a:ext cx="3223176" cy="3067729"/>
                <a:chOff x="-173776" y="2010293"/>
                <a:chExt cx="5265716" cy="4159722"/>
              </a:xfrm>
            </p:grpSpPr>
            <p:pic>
              <p:nvPicPr>
                <p:cNvPr id="8" name="Picture 7">
                  <a:extLst>
                    <a:ext uri="{FF2B5EF4-FFF2-40B4-BE49-F238E27FC236}">
                      <a16:creationId xmlns:a16="http://schemas.microsoft.com/office/drawing/2014/main" id="{FDC2113A-7EFD-FD69-54AC-04CC85CAC330}"/>
                    </a:ext>
                  </a:extLst>
                </p:cNvPr>
                <p:cNvPicPr>
                  <a:picLocks noChangeAspect="1"/>
                </p:cNvPicPr>
                <p:nvPr/>
              </p:nvPicPr>
              <p:blipFill>
                <a:blip r:embed="rId3"/>
                <a:stretch>
                  <a:fillRect/>
                </a:stretch>
              </p:blipFill>
              <p:spPr>
                <a:xfrm>
                  <a:off x="-173776" y="2010293"/>
                  <a:ext cx="5265716" cy="4159722"/>
                </a:xfrm>
                <a:prstGeom prst="rect">
                  <a:avLst/>
                </a:prstGeom>
              </p:spPr>
            </p:pic>
            <p:pic>
              <p:nvPicPr>
                <p:cNvPr id="9" name="Picture 8">
                  <a:extLst>
                    <a:ext uri="{FF2B5EF4-FFF2-40B4-BE49-F238E27FC236}">
                      <a16:creationId xmlns:a16="http://schemas.microsoft.com/office/drawing/2014/main" id="{7F7B7E12-70E3-D075-0C29-D419BB8B1AE9}"/>
                    </a:ext>
                  </a:extLst>
                </p:cNvPr>
                <p:cNvPicPr>
                  <a:picLocks noChangeAspect="1"/>
                </p:cNvPicPr>
                <p:nvPr/>
              </p:nvPicPr>
              <p:blipFill rotWithShape="1">
                <a:blip r:embed="rId4"/>
                <a:srcRect t="8726" r="12213" b="34233"/>
                <a:stretch/>
              </p:blipFill>
              <p:spPr>
                <a:xfrm>
                  <a:off x="2777675" y="2280258"/>
                  <a:ext cx="2059133" cy="1809896"/>
                </a:xfrm>
                <a:prstGeom prst="rect">
                  <a:avLst/>
                </a:prstGeom>
              </p:spPr>
            </p:pic>
          </p:grpSp>
          <p:sp>
            <p:nvSpPr>
              <p:cNvPr id="7" name="矩形标注 9">
                <a:extLst>
                  <a:ext uri="{FF2B5EF4-FFF2-40B4-BE49-F238E27FC236}">
                    <a16:creationId xmlns:a16="http://schemas.microsoft.com/office/drawing/2014/main" id="{CD650443-5F48-CA28-EB8F-8D3CCD0A5052}"/>
                  </a:ext>
                </a:extLst>
              </p:cNvPr>
              <p:cNvSpPr/>
              <p:nvPr/>
            </p:nvSpPr>
            <p:spPr>
              <a:xfrm>
                <a:off x="317290" y="4147632"/>
                <a:ext cx="988122" cy="468443"/>
              </a:xfrm>
              <a:prstGeom prst="wedgeRectCallout">
                <a:avLst>
                  <a:gd name="adj1" fmla="val -23927"/>
                  <a:gd name="adj2" fmla="val -476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lvl1pPr>
                  <a:defRPr kumimoji="1" sz="2400">
                    <a:solidFill>
                      <a:schemeClr val="tx1"/>
                    </a:solidFill>
                    <a:latin typeface="Arial" charset="0"/>
                    <a:ea typeface="宋体" charset="-122"/>
                  </a:defRPr>
                </a:lvl1pPr>
                <a:lvl2pPr marL="742950" indent="-285750">
                  <a:defRPr kumimoji="1" sz="2400">
                    <a:solidFill>
                      <a:schemeClr val="tx1"/>
                    </a:solidFill>
                    <a:latin typeface="Arial" charset="0"/>
                    <a:ea typeface="宋体" charset="-122"/>
                  </a:defRPr>
                </a:lvl2pPr>
                <a:lvl3pPr marL="1143000" indent="-228600">
                  <a:defRPr kumimoji="1" sz="2400">
                    <a:solidFill>
                      <a:schemeClr val="tx1"/>
                    </a:solidFill>
                    <a:latin typeface="Arial" charset="0"/>
                    <a:ea typeface="宋体" charset="-122"/>
                  </a:defRPr>
                </a:lvl3pPr>
                <a:lvl4pPr marL="1600200" indent="-228600">
                  <a:defRPr kumimoji="1" sz="2400">
                    <a:solidFill>
                      <a:schemeClr val="tx1"/>
                    </a:solidFill>
                    <a:latin typeface="Arial" charset="0"/>
                    <a:ea typeface="宋体" charset="-122"/>
                  </a:defRPr>
                </a:lvl4pPr>
                <a:lvl5pPr marL="2057400" indent="-228600">
                  <a:defRPr kumimoji="1" sz="2400">
                    <a:solidFill>
                      <a:schemeClr val="tx1"/>
                    </a:solidFill>
                    <a:latin typeface="Arial" charset="0"/>
                    <a:ea typeface="宋体" charset="-122"/>
                  </a:defRPr>
                </a:lvl5pPr>
                <a:lvl6pPr marL="2514600" indent="-228600" eaLnBrk="0" fontAlgn="base" hangingPunct="0">
                  <a:spcBef>
                    <a:spcPct val="0"/>
                  </a:spcBef>
                  <a:spcAft>
                    <a:spcPct val="0"/>
                  </a:spcAft>
                  <a:defRPr kumimoji="1" sz="2400">
                    <a:solidFill>
                      <a:schemeClr val="tx1"/>
                    </a:solidFill>
                    <a:latin typeface="Arial" charset="0"/>
                    <a:ea typeface="宋体" charset="-122"/>
                  </a:defRPr>
                </a:lvl6pPr>
                <a:lvl7pPr marL="2971800" indent="-228600" eaLnBrk="0" fontAlgn="base" hangingPunct="0">
                  <a:spcBef>
                    <a:spcPct val="0"/>
                  </a:spcBef>
                  <a:spcAft>
                    <a:spcPct val="0"/>
                  </a:spcAft>
                  <a:defRPr kumimoji="1" sz="2400">
                    <a:solidFill>
                      <a:schemeClr val="tx1"/>
                    </a:solidFill>
                    <a:latin typeface="Arial" charset="0"/>
                    <a:ea typeface="宋体" charset="-122"/>
                  </a:defRPr>
                </a:lvl7pPr>
                <a:lvl8pPr marL="3429000" indent="-228600" eaLnBrk="0" fontAlgn="base" hangingPunct="0">
                  <a:spcBef>
                    <a:spcPct val="0"/>
                  </a:spcBef>
                  <a:spcAft>
                    <a:spcPct val="0"/>
                  </a:spcAft>
                  <a:defRPr kumimoji="1" sz="2400">
                    <a:solidFill>
                      <a:schemeClr val="tx1"/>
                    </a:solidFill>
                    <a:latin typeface="Arial" charset="0"/>
                    <a:ea typeface="宋体" charset="-122"/>
                  </a:defRPr>
                </a:lvl8pPr>
                <a:lvl9pPr marL="3886200" indent="-228600" eaLnBrk="0" fontAlgn="base" hangingPunct="0">
                  <a:spcBef>
                    <a:spcPct val="0"/>
                  </a:spcBef>
                  <a:spcAft>
                    <a:spcPct val="0"/>
                  </a:spcAft>
                  <a:defRPr kumimoji="1" sz="2400">
                    <a:solidFill>
                      <a:schemeClr val="tx1"/>
                    </a:solidFill>
                    <a:latin typeface="Arial" charset="0"/>
                    <a:ea typeface="宋体" charset="-122"/>
                  </a:defRPr>
                </a:lvl9pPr>
              </a:lstStyle>
              <a:p>
                <a:pPr algn="ctr">
                  <a:defRPr/>
                </a:pPr>
                <a:r>
                  <a:rPr kumimoji="0" lang="en-US" altLang="zh-CN" sz="1400" dirty="0">
                    <a:solidFill>
                      <a:srgbClr val="FF0000"/>
                    </a:solidFill>
                    <a:latin typeface="Times New Roman" panose="02020603050405020304" pitchFamily="18" charset="0"/>
                    <a:ea typeface="微软雅黑" charset="-122"/>
                    <a:cs typeface="Times New Roman" panose="02020603050405020304" pitchFamily="18" charset="0"/>
                  </a:rPr>
                  <a:t>DSD</a:t>
                </a:r>
                <a:r>
                  <a:rPr kumimoji="0" lang="zh-CN" altLang="en-US" sz="1400" dirty="0">
                    <a:solidFill>
                      <a:srgbClr val="FF0000"/>
                    </a:solidFill>
                    <a:latin typeface="Times New Roman" panose="02020603050405020304" pitchFamily="18" charset="0"/>
                    <a:ea typeface="微软雅黑" charset="-122"/>
                    <a:cs typeface="Times New Roman" panose="02020603050405020304" pitchFamily="18" charset="0"/>
                  </a:rPr>
                  <a:t> </a:t>
                </a:r>
                <a:endParaRPr kumimoji="0" lang="en-US" altLang="zh-CN" sz="1400" dirty="0">
                  <a:solidFill>
                    <a:srgbClr val="FF0000"/>
                  </a:solidFill>
                  <a:latin typeface="Times New Roman" panose="02020603050405020304" pitchFamily="18" charset="0"/>
                  <a:ea typeface="微软雅黑" charset="-122"/>
                  <a:cs typeface="Times New Roman" panose="02020603050405020304" pitchFamily="18" charset="0"/>
                </a:endParaRPr>
              </a:p>
              <a:p>
                <a:pPr algn="ctr">
                  <a:defRPr/>
                </a:pPr>
                <a:r>
                  <a:rPr kumimoji="0" lang="en-US" altLang="zh-CN" sz="1400" dirty="0">
                    <a:solidFill>
                      <a:srgbClr val="FF0000"/>
                    </a:solidFill>
                    <a:latin typeface="Times New Roman" panose="02020603050405020304" pitchFamily="18" charset="0"/>
                    <a:ea typeface="微软雅黑" charset="-122"/>
                    <a:cs typeface="Times New Roman" panose="02020603050405020304" pitchFamily="18" charset="0"/>
                  </a:rPr>
                  <a:t>observations</a:t>
                </a:r>
                <a:endParaRPr kumimoji="0" lang="zh-CN" altLang="en-US" sz="1400" dirty="0">
                  <a:solidFill>
                    <a:srgbClr val="FF0000"/>
                  </a:solidFill>
                  <a:latin typeface="Times New Roman" panose="02020603050405020304" pitchFamily="18" charset="0"/>
                  <a:ea typeface="微软雅黑" charset="-122"/>
                  <a:cs typeface="Times New Roman" panose="02020603050405020304" pitchFamily="18" charset="0"/>
                </a:endParaRPr>
              </a:p>
            </p:txBody>
          </p:sp>
        </p:grpSp>
        <p:sp>
          <p:nvSpPr>
            <p:cNvPr id="15" name="文本框 33">
              <a:extLst>
                <a:ext uri="{FF2B5EF4-FFF2-40B4-BE49-F238E27FC236}">
                  <a16:creationId xmlns:a16="http://schemas.microsoft.com/office/drawing/2014/main" id="{D0F97683-70D4-3C04-192C-FE89F6451E4E}"/>
                </a:ext>
              </a:extLst>
            </p:cNvPr>
            <p:cNvSpPr txBox="1"/>
            <p:nvPr/>
          </p:nvSpPr>
          <p:spPr>
            <a:xfrm>
              <a:off x="1580462" y="2438401"/>
              <a:ext cx="3143938" cy="584775"/>
            </a:xfrm>
            <a:prstGeom prst="rect">
              <a:avLst/>
            </a:prstGeom>
            <a:noFill/>
            <a:ln w="12700">
              <a:noFill/>
            </a:ln>
          </p:spPr>
          <p:txBody>
            <a:bodyPr wrap="square" rtlCol="0">
              <a:spAutoFit/>
            </a:bodyPr>
            <a:lstStyle/>
            <a:p>
              <a:pPr algn="ctr"/>
              <a:r>
                <a:rPr lang="en-US" altLang="zh-CN" sz="1600" dirty="0">
                  <a:solidFill>
                    <a:srgbClr val="0000FF"/>
                  </a:solidFill>
                  <a:latin typeface="Times New Roman" panose="02020603050405020304" pitchFamily="18" charset="0"/>
                  <a:ea typeface="黑体" panose="02010609060101010101" pitchFamily="2" charset="-122"/>
                  <a:cs typeface="Times New Roman" panose="02020603050405020304" pitchFamily="18" charset="0"/>
                </a:rPr>
                <a:t>2-D</a:t>
              </a:r>
              <a:r>
                <a:rPr lang="zh-CN" altLang="en-US" sz="1600" dirty="0">
                  <a:solidFill>
                    <a:srgbClr val="0000FF"/>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1600" dirty="0">
                  <a:solidFill>
                    <a:srgbClr val="0000FF"/>
                  </a:solidFill>
                  <a:latin typeface="Times New Roman" panose="02020603050405020304" pitchFamily="18" charset="0"/>
                  <a:ea typeface="黑体" panose="02010609060101010101" pitchFamily="2" charset="-122"/>
                  <a:cs typeface="Times New Roman" panose="02020603050405020304" pitchFamily="18" charset="0"/>
                </a:rPr>
                <a:t>video</a:t>
              </a:r>
              <a:r>
                <a:rPr lang="zh-CN" altLang="en-US" sz="1600" dirty="0">
                  <a:solidFill>
                    <a:srgbClr val="0000FF"/>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1600" dirty="0">
                  <a:solidFill>
                    <a:srgbClr val="0000FF"/>
                  </a:solidFill>
                  <a:latin typeface="Times New Roman" panose="02020603050405020304" pitchFamily="18" charset="0"/>
                  <a:ea typeface="黑体" panose="02010609060101010101" pitchFamily="2" charset="-122"/>
                  <a:cs typeface="Times New Roman" panose="02020603050405020304" pitchFamily="18" charset="0"/>
                </a:rPr>
                <a:t>disdrometer</a:t>
              </a:r>
              <a:r>
                <a:rPr lang="zh-CN" altLang="en-US" sz="1600" dirty="0">
                  <a:solidFill>
                    <a:srgbClr val="0000FF"/>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1600" dirty="0">
                  <a:solidFill>
                    <a:srgbClr val="0000FF"/>
                  </a:solidFill>
                  <a:latin typeface="Times New Roman" panose="02020603050405020304" pitchFamily="18" charset="0"/>
                  <a:ea typeface="黑体" panose="02010609060101010101" pitchFamily="2" charset="-122"/>
                  <a:cs typeface="Times New Roman" panose="02020603050405020304" pitchFamily="18" charset="0"/>
                </a:rPr>
                <a:t>observations</a:t>
              </a:r>
              <a:r>
                <a:rPr lang="zh-CN" altLang="en-US" sz="1600" dirty="0">
                  <a:solidFill>
                    <a:srgbClr val="0000FF"/>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1600" dirty="0">
                  <a:solidFill>
                    <a:srgbClr val="0000FF"/>
                  </a:solidFill>
                  <a:latin typeface="Times New Roman" panose="02020603050405020304" pitchFamily="18" charset="0"/>
                  <a:ea typeface="黑体" panose="02010609060101010101" pitchFamily="2" charset="-122"/>
                  <a:cs typeface="Times New Roman" panose="02020603050405020304" pitchFamily="18" charset="0"/>
                </a:rPr>
                <a:t>in</a:t>
              </a:r>
              <a:r>
                <a:rPr lang="zh-CN" altLang="en-US" sz="1600" dirty="0">
                  <a:solidFill>
                    <a:srgbClr val="0000FF"/>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1600" dirty="0">
                  <a:solidFill>
                    <a:srgbClr val="0000FF"/>
                  </a:solidFill>
                  <a:latin typeface="Times New Roman" panose="02020603050405020304" pitchFamily="18" charset="0"/>
                  <a:ea typeface="黑体" panose="02010609060101010101" pitchFamily="2" charset="-122"/>
                  <a:cs typeface="Times New Roman" panose="02020603050405020304" pitchFamily="18" charset="0"/>
                </a:rPr>
                <a:t>field</a:t>
              </a:r>
              <a:r>
                <a:rPr lang="zh-CN" altLang="en-US" sz="1600" dirty="0">
                  <a:solidFill>
                    <a:srgbClr val="0000FF"/>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1600" dirty="0">
                  <a:solidFill>
                    <a:srgbClr val="0000FF"/>
                  </a:solidFill>
                  <a:latin typeface="Times New Roman" panose="02020603050405020304" pitchFamily="18" charset="0"/>
                  <a:ea typeface="黑体" panose="02010609060101010101" pitchFamily="2" charset="-122"/>
                  <a:cs typeface="Times New Roman" panose="02020603050405020304" pitchFamily="18" charset="0"/>
                </a:rPr>
                <a:t>experiments</a:t>
              </a:r>
              <a:endParaRPr lang="en-US" altLang="zh-CN" sz="1600" dirty="0">
                <a:latin typeface="Times New Roman" panose="02020603050405020304" pitchFamily="18" charset="0"/>
                <a:ea typeface="黑体" panose="02010609060101010101" pitchFamily="2" charset="-122"/>
                <a:cs typeface="Times New Roman" panose="02020603050405020304" pitchFamily="18" charset="0"/>
              </a:endParaRPr>
            </a:p>
          </p:txBody>
        </p:sp>
        <p:grpSp>
          <p:nvGrpSpPr>
            <p:cNvPr id="33" name="Group 32">
              <a:extLst>
                <a:ext uri="{FF2B5EF4-FFF2-40B4-BE49-F238E27FC236}">
                  <a16:creationId xmlns:a16="http://schemas.microsoft.com/office/drawing/2014/main" id="{17A98E6F-B611-DD99-27D3-0A78B8EC5943}"/>
                </a:ext>
              </a:extLst>
            </p:cNvPr>
            <p:cNvGrpSpPr/>
            <p:nvPr/>
          </p:nvGrpSpPr>
          <p:grpSpPr>
            <a:xfrm>
              <a:off x="7691078" y="2955050"/>
              <a:ext cx="3143938" cy="2821785"/>
              <a:chOff x="5855283" y="1956852"/>
              <a:chExt cx="2976921" cy="2691345"/>
            </a:xfrm>
          </p:grpSpPr>
          <p:pic>
            <p:nvPicPr>
              <p:cNvPr id="37" name="Content Placeholder 14">
                <a:extLst>
                  <a:ext uri="{FF2B5EF4-FFF2-40B4-BE49-F238E27FC236}">
                    <a16:creationId xmlns:a16="http://schemas.microsoft.com/office/drawing/2014/main" id="{B0C85CBC-A0E8-B5D7-22E8-AAA634589E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275" b="5188"/>
              <a:stretch/>
            </p:blipFill>
            <p:spPr>
              <a:xfrm>
                <a:off x="5855283" y="1956852"/>
                <a:ext cx="2976921" cy="2691345"/>
              </a:xfrm>
              <a:prstGeom prst="rect">
                <a:avLst/>
              </a:prstGeom>
            </p:spPr>
          </p:pic>
          <p:sp>
            <p:nvSpPr>
              <p:cNvPr id="38" name="矩形标注 10">
                <a:extLst>
                  <a:ext uri="{FF2B5EF4-FFF2-40B4-BE49-F238E27FC236}">
                    <a16:creationId xmlns:a16="http://schemas.microsoft.com/office/drawing/2014/main" id="{7CF23057-9C96-1F05-07D5-2C7CE129CADD}"/>
                  </a:ext>
                </a:extLst>
              </p:cNvPr>
              <p:cNvSpPr/>
              <p:nvPr/>
            </p:nvSpPr>
            <p:spPr>
              <a:xfrm>
                <a:off x="7642951" y="3891595"/>
                <a:ext cx="890283" cy="327773"/>
              </a:xfrm>
              <a:prstGeom prst="wedgeRectCallout">
                <a:avLst>
                  <a:gd name="adj1" fmla="val -26398"/>
                  <a:gd name="adj2" fmla="val 9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kumimoji="1" sz="2400">
                    <a:solidFill>
                      <a:schemeClr val="tx1"/>
                    </a:solidFill>
                    <a:latin typeface="Arial" charset="0"/>
                    <a:ea typeface="宋体" charset="-122"/>
                  </a:defRPr>
                </a:lvl1pPr>
                <a:lvl2pPr marL="742950" indent="-285750">
                  <a:defRPr kumimoji="1" sz="2400">
                    <a:solidFill>
                      <a:schemeClr val="tx1"/>
                    </a:solidFill>
                    <a:latin typeface="Arial" charset="0"/>
                    <a:ea typeface="宋体" charset="-122"/>
                  </a:defRPr>
                </a:lvl2pPr>
                <a:lvl3pPr marL="1143000" indent="-228600">
                  <a:defRPr kumimoji="1" sz="2400">
                    <a:solidFill>
                      <a:schemeClr val="tx1"/>
                    </a:solidFill>
                    <a:latin typeface="Arial" charset="0"/>
                    <a:ea typeface="宋体" charset="-122"/>
                  </a:defRPr>
                </a:lvl3pPr>
                <a:lvl4pPr marL="1600200" indent="-228600">
                  <a:defRPr kumimoji="1" sz="2400">
                    <a:solidFill>
                      <a:schemeClr val="tx1"/>
                    </a:solidFill>
                    <a:latin typeface="Arial" charset="0"/>
                    <a:ea typeface="宋体" charset="-122"/>
                  </a:defRPr>
                </a:lvl4pPr>
                <a:lvl5pPr marL="2057400" indent="-228600">
                  <a:defRPr kumimoji="1" sz="2400">
                    <a:solidFill>
                      <a:schemeClr val="tx1"/>
                    </a:solidFill>
                    <a:latin typeface="Arial" charset="0"/>
                    <a:ea typeface="宋体" charset="-122"/>
                  </a:defRPr>
                </a:lvl5pPr>
                <a:lvl6pPr marL="2514600" indent="-228600" eaLnBrk="0" fontAlgn="base" hangingPunct="0">
                  <a:spcBef>
                    <a:spcPct val="0"/>
                  </a:spcBef>
                  <a:spcAft>
                    <a:spcPct val="0"/>
                  </a:spcAft>
                  <a:defRPr kumimoji="1" sz="2400">
                    <a:solidFill>
                      <a:schemeClr val="tx1"/>
                    </a:solidFill>
                    <a:latin typeface="Arial" charset="0"/>
                    <a:ea typeface="宋体" charset="-122"/>
                  </a:defRPr>
                </a:lvl6pPr>
                <a:lvl7pPr marL="2971800" indent="-228600" eaLnBrk="0" fontAlgn="base" hangingPunct="0">
                  <a:spcBef>
                    <a:spcPct val="0"/>
                  </a:spcBef>
                  <a:spcAft>
                    <a:spcPct val="0"/>
                  </a:spcAft>
                  <a:defRPr kumimoji="1" sz="2400">
                    <a:solidFill>
                      <a:schemeClr val="tx1"/>
                    </a:solidFill>
                    <a:latin typeface="Arial" charset="0"/>
                    <a:ea typeface="宋体" charset="-122"/>
                  </a:defRPr>
                </a:lvl7pPr>
                <a:lvl8pPr marL="3429000" indent="-228600" eaLnBrk="0" fontAlgn="base" hangingPunct="0">
                  <a:spcBef>
                    <a:spcPct val="0"/>
                  </a:spcBef>
                  <a:spcAft>
                    <a:spcPct val="0"/>
                  </a:spcAft>
                  <a:defRPr kumimoji="1" sz="2400">
                    <a:solidFill>
                      <a:schemeClr val="tx1"/>
                    </a:solidFill>
                    <a:latin typeface="Arial" charset="0"/>
                    <a:ea typeface="宋体" charset="-122"/>
                  </a:defRPr>
                </a:lvl8pPr>
                <a:lvl9pPr marL="3886200" indent="-228600" eaLnBrk="0" fontAlgn="base" hangingPunct="0">
                  <a:spcBef>
                    <a:spcPct val="0"/>
                  </a:spcBef>
                  <a:spcAft>
                    <a:spcPct val="0"/>
                  </a:spcAft>
                  <a:defRPr kumimoji="1" sz="2400">
                    <a:solidFill>
                      <a:schemeClr val="tx1"/>
                    </a:solidFill>
                    <a:latin typeface="Arial" charset="0"/>
                    <a:ea typeface="宋体" charset="-122"/>
                  </a:defRPr>
                </a:lvl9pPr>
              </a:lstStyle>
              <a:p>
                <a:pPr algn="ctr">
                  <a:defRPr/>
                </a:pPr>
                <a:r>
                  <a:rPr kumimoji="0" lang="en-US" altLang="zh-CN" sz="1600" dirty="0">
                    <a:solidFill>
                      <a:srgbClr val="FF0000"/>
                    </a:solidFill>
                    <a:latin typeface="Times New Roman" panose="02020603050405020304" pitchFamily="18" charset="0"/>
                    <a:ea typeface="微软雅黑" charset="-122"/>
                    <a:cs typeface="Times New Roman" panose="02020603050405020304" pitchFamily="18" charset="0"/>
                  </a:rPr>
                  <a:t>Attenuation</a:t>
                </a:r>
                <a:endParaRPr kumimoji="0" lang="zh-CN" altLang="en-US" sz="1600" dirty="0">
                  <a:solidFill>
                    <a:srgbClr val="FF0000"/>
                  </a:solidFill>
                  <a:latin typeface="Times New Roman" panose="02020603050405020304" pitchFamily="18" charset="0"/>
                  <a:ea typeface="微软雅黑" charset="-122"/>
                  <a:cs typeface="Times New Roman" panose="02020603050405020304" pitchFamily="18" charset="0"/>
                </a:endParaRPr>
              </a:p>
            </p:txBody>
          </p:sp>
        </p:grpSp>
        <p:sp>
          <p:nvSpPr>
            <p:cNvPr id="53" name="TextBox 52">
              <a:extLst>
                <a:ext uri="{FF2B5EF4-FFF2-40B4-BE49-F238E27FC236}">
                  <a16:creationId xmlns:a16="http://schemas.microsoft.com/office/drawing/2014/main" id="{69CD5E89-FF94-C561-8675-7FBA4E06FFC0}"/>
                </a:ext>
              </a:extLst>
            </p:cNvPr>
            <p:cNvSpPr txBox="1"/>
            <p:nvPr/>
          </p:nvSpPr>
          <p:spPr>
            <a:xfrm>
              <a:off x="9453401" y="3511049"/>
              <a:ext cx="646331" cy="369332"/>
            </a:xfrm>
            <a:prstGeom prst="rect">
              <a:avLst/>
            </a:prstGeom>
            <a:noFill/>
          </p:spPr>
          <p:txBody>
            <a:bodyPr wrap="none" rtlCol="0">
              <a:spAutoFit/>
            </a:bodyPr>
            <a:lstStyle/>
            <a:p>
              <a:pPr algn="l"/>
              <a:r>
                <a:rPr lang="en-US" altLang="zh-CN"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USA</a:t>
              </a:r>
              <a:endParaRPr lang="en-CN"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7" name="TextBox 56">
              <a:extLst>
                <a:ext uri="{FF2B5EF4-FFF2-40B4-BE49-F238E27FC236}">
                  <a16:creationId xmlns:a16="http://schemas.microsoft.com/office/drawing/2014/main" id="{45B1F5F4-D43A-2748-88F3-16BA12FB99A4}"/>
                </a:ext>
              </a:extLst>
            </p:cNvPr>
            <p:cNvSpPr txBox="1"/>
            <p:nvPr/>
          </p:nvSpPr>
          <p:spPr>
            <a:xfrm>
              <a:off x="3713037" y="3133346"/>
              <a:ext cx="889348" cy="369332"/>
            </a:xfrm>
            <a:prstGeom prst="rect">
              <a:avLst/>
            </a:prstGeom>
            <a:noFill/>
          </p:spPr>
          <p:txBody>
            <a:bodyPr wrap="square">
              <a:spAutoFit/>
            </a:bodyPr>
            <a:lstStyle/>
            <a:p>
              <a:pPr algn="ctr">
                <a:defRPr/>
              </a:pPr>
              <a:r>
                <a:rPr lang="en-US" altLang="zh-CN" dirty="0">
                  <a:solidFill>
                    <a:srgbClr val="FF0000"/>
                  </a:solidFill>
                  <a:latin typeface="Times New Roman" panose="02020603050405020304" pitchFamily="18" charset="0"/>
                  <a:ea typeface="微软雅黑" charset="-122"/>
                  <a:cs typeface="Times New Roman" panose="02020603050405020304" pitchFamily="18" charset="0"/>
                </a:rPr>
                <a:t>shape</a:t>
              </a:r>
              <a:endParaRPr lang="zh-CN" altLang="en-US" dirty="0">
                <a:solidFill>
                  <a:srgbClr val="FF0000"/>
                </a:solidFill>
                <a:latin typeface="Times New Roman" panose="02020603050405020304" pitchFamily="18" charset="0"/>
                <a:ea typeface="微软雅黑" charset="-122"/>
                <a:cs typeface="Times New Roman" panose="02020603050405020304" pitchFamily="18" charset="0"/>
              </a:endParaRPr>
            </a:p>
          </p:txBody>
        </p:sp>
        <p:grpSp>
          <p:nvGrpSpPr>
            <p:cNvPr id="10" name="组合 16">
              <a:extLst>
                <a:ext uri="{FF2B5EF4-FFF2-40B4-BE49-F238E27FC236}">
                  <a16:creationId xmlns:a16="http://schemas.microsoft.com/office/drawing/2014/main" id="{C661163B-80ED-8C60-09B5-9223FDBC9A8E}"/>
                </a:ext>
              </a:extLst>
            </p:cNvPr>
            <p:cNvGrpSpPr/>
            <p:nvPr/>
          </p:nvGrpSpPr>
          <p:grpSpPr>
            <a:xfrm>
              <a:off x="5022932" y="3093915"/>
              <a:ext cx="2901868" cy="2425664"/>
              <a:chOff x="6148527" y="4407745"/>
              <a:chExt cx="2696568" cy="1919747"/>
            </a:xfrm>
          </p:grpSpPr>
          <p:pic>
            <p:nvPicPr>
              <p:cNvPr id="12" name="图片 29">
                <a:extLst>
                  <a:ext uri="{FF2B5EF4-FFF2-40B4-BE49-F238E27FC236}">
                    <a16:creationId xmlns:a16="http://schemas.microsoft.com/office/drawing/2014/main" id="{5D682BE4-E482-DBB1-2C40-304AFDCD3A8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507" t="6459" r="8820" b="11216"/>
              <a:stretch>
                <a:fillRect/>
              </a:stretch>
            </p:blipFill>
            <p:spPr>
              <a:xfrm>
                <a:off x="6148527" y="4407745"/>
                <a:ext cx="2696568" cy="1919747"/>
              </a:xfrm>
              <a:prstGeom prst="rect">
                <a:avLst/>
              </a:prstGeom>
            </p:spPr>
          </p:pic>
          <p:sp>
            <p:nvSpPr>
              <p:cNvPr id="13" name="文本框 30">
                <a:extLst>
                  <a:ext uri="{FF2B5EF4-FFF2-40B4-BE49-F238E27FC236}">
                    <a16:creationId xmlns:a16="http://schemas.microsoft.com/office/drawing/2014/main" id="{CDB6A355-DA50-9939-947D-6683A9112AE0}"/>
                  </a:ext>
                </a:extLst>
              </p:cNvPr>
              <p:cNvSpPr txBox="1"/>
              <p:nvPr/>
            </p:nvSpPr>
            <p:spPr>
              <a:xfrm rot="20186159">
                <a:off x="7045406" y="5008553"/>
                <a:ext cx="902811" cy="243584"/>
              </a:xfrm>
              <a:prstGeom prst="rect">
                <a:avLst/>
              </a:prstGeom>
              <a:noFill/>
            </p:spPr>
            <p:txBody>
              <a:bodyPr wrap="square" rtlCol="0">
                <a:spAutoFit/>
              </a:bodyPr>
              <a:lstStyle/>
              <a:p>
                <a:r>
                  <a:rPr lang="en-US" altLang="zh-CN" sz="1400" dirty="0">
                    <a:solidFill>
                      <a:srgbClr val="0000FF"/>
                    </a:solidFill>
                    <a:latin typeface="Times New Roman" panose="02020603050405020304" pitchFamily="18" charset="0"/>
                    <a:ea typeface="黑体" panose="02010609060101010101" pitchFamily="2" charset="-122"/>
                    <a:cs typeface="Times New Roman" panose="02020603050405020304" pitchFamily="18" charset="0"/>
                  </a:rPr>
                  <a:t>USA</a:t>
                </a:r>
                <a:endParaRPr lang="zh-CN" altLang="en-US" sz="1400" dirty="0">
                  <a:solidFill>
                    <a:srgbClr val="0000FF"/>
                  </a:solidFill>
                  <a:latin typeface="Times New Roman" panose="02020603050405020304" pitchFamily="18" charset="0"/>
                  <a:ea typeface="黑体" panose="02010609060101010101" pitchFamily="2" charset="-122"/>
                  <a:cs typeface="Times New Roman" panose="02020603050405020304" pitchFamily="18" charset="0"/>
                </a:endParaRPr>
              </a:p>
            </p:txBody>
          </p:sp>
          <p:sp>
            <p:nvSpPr>
              <p:cNvPr id="14" name="文本框 31">
                <a:extLst>
                  <a:ext uri="{FF2B5EF4-FFF2-40B4-BE49-F238E27FC236}">
                    <a16:creationId xmlns:a16="http://schemas.microsoft.com/office/drawing/2014/main" id="{510C3909-19FD-0044-557D-AB9CECD987BE}"/>
                  </a:ext>
                </a:extLst>
              </p:cNvPr>
              <p:cNvSpPr txBox="1"/>
              <p:nvPr/>
            </p:nvSpPr>
            <p:spPr>
              <a:xfrm>
                <a:off x="7440974" y="5603900"/>
                <a:ext cx="1276598" cy="243584"/>
              </a:xfrm>
              <a:prstGeom prst="rect">
                <a:avLst/>
              </a:prstGeom>
              <a:noFill/>
            </p:spPr>
            <p:txBody>
              <a:bodyPr wrap="square" rtlCol="0">
                <a:spAutoFit/>
              </a:bodyPr>
              <a:lstStyle/>
              <a:p>
                <a:r>
                  <a:rPr lang="en-US" altLang="zh-CN" sz="1400" dirty="0">
                    <a:solidFill>
                      <a:srgbClr val="FF00FF"/>
                    </a:solidFill>
                    <a:latin typeface="Times New Roman" panose="02020603050405020304" pitchFamily="18" charset="0"/>
                    <a:ea typeface="黑体" panose="02010609060101010101" pitchFamily="2" charset="-122"/>
                    <a:cs typeface="Times New Roman" panose="02020603050405020304" pitchFamily="18" charset="0"/>
                  </a:rPr>
                  <a:t>China</a:t>
                </a:r>
                <a:r>
                  <a:rPr lang="zh-CN" altLang="en-US" sz="1400" dirty="0">
                    <a:solidFill>
                      <a:srgbClr val="FF00FF"/>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1400" dirty="0">
                    <a:solidFill>
                      <a:srgbClr val="FF00FF"/>
                    </a:solidFill>
                    <a:latin typeface="Times New Roman" panose="02020603050405020304" pitchFamily="18" charset="0"/>
                    <a:ea typeface="黑体" panose="02010609060101010101" pitchFamily="2" charset="-122"/>
                    <a:cs typeface="Times New Roman" panose="02020603050405020304" pitchFamily="18" charset="0"/>
                  </a:rPr>
                  <a:t>Monsoon</a:t>
                </a:r>
                <a:endParaRPr lang="zh-CN" altLang="en-US" sz="1400" dirty="0">
                  <a:solidFill>
                    <a:srgbClr val="FF00FF"/>
                  </a:solidFill>
                  <a:latin typeface="Times New Roman" panose="02020603050405020304" pitchFamily="18" charset="0"/>
                  <a:ea typeface="黑体" panose="02010609060101010101" pitchFamily="2" charset="-122"/>
                  <a:cs typeface="Times New Roman" panose="02020603050405020304" pitchFamily="18" charset="0"/>
                </a:endParaRPr>
              </a:p>
            </p:txBody>
          </p:sp>
        </p:grpSp>
        <p:sp>
          <p:nvSpPr>
            <p:cNvPr id="27" name="Left Arrow 26">
              <a:extLst>
                <a:ext uri="{FF2B5EF4-FFF2-40B4-BE49-F238E27FC236}">
                  <a16:creationId xmlns:a16="http://schemas.microsoft.com/office/drawing/2014/main" id="{DF038724-F37D-7849-805A-D61CD76EC9CD}"/>
                </a:ext>
              </a:extLst>
            </p:cNvPr>
            <p:cNvSpPr/>
            <p:nvPr/>
          </p:nvSpPr>
          <p:spPr>
            <a:xfrm flipH="1">
              <a:off x="4573710" y="3919991"/>
              <a:ext cx="389472" cy="584776"/>
            </a:xfrm>
            <a:prstGeom prst="leftArrow">
              <a:avLst>
                <a:gd name="adj1" fmla="val 50000"/>
                <a:gd name="adj2" fmla="val 56403"/>
              </a:avLst>
            </a:prstGeom>
            <a:solidFill>
              <a:schemeClr val="accent5">
                <a:lumMod val="40000"/>
                <a:lumOff val="60000"/>
              </a:schemeClr>
            </a:solid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sym typeface="Times New Roman" panose="02020603050405020304" pitchFamily="18" charset="0"/>
              </a:endParaRPr>
            </a:p>
          </p:txBody>
        </p:sp>
        <p:sp>
          <p:nvSpPr>
            <p:cNvPr id="28" name="TextBox 27">
              <a:extLst>
                <a:ext uri="{FF2B5EF4-FFF2-40B4-BE49-F238E27FC236}">
                  <a16:creationId xmlns:a16="http://schemas.microsoft.com/office/drawing/2014/main" id="{340DC3D7-FBF0-594A-A8CF-9B15DA10D1AD}"/>
                </a:ext>
              </a:extLst>
            </p:cNvPr>
            <p:cNvSpPr txBox="1"/>
            <p:nvPr/>
          </p:nvSpPr>
          <p:spPr>
            <a:xfrm>
              <a:off x="5012948" y="2516284"/>
              <a:ext cx="2835652" cy="338554"/>
            </a:xfrm>
            <a:prstGeom prst="rect">
              <a:avLst/>
            </a:prstGeom>
            <a:noFill/>
          </p:spPr>
          <p:txBody>
            <a:bodyPr wrap="square">
              <a:spAutoFit/>
            </a:bodyPr>
            <a:lstStyle/>
            <a:p>
              <a:pPr algn="ctr"/>
              <a:r>
                <a:rPr lang="el-GR" altLang="zh-CN" sz="1600" i="1" dirty="0">
                  <a:solidFill>
                    <a:srgbClr val="0000FF"/>
                  </a:solidFill>
                  <a:latin typeface="Times New Roman" panose="02020603050405020304" pitchFamily="18" charset="0"/>
                  <a:cs typeface="Times New Roman" panose="02020603050405020304" pitchFamily="18" charset="0"/>
                </a:rPr>
                <a:t>µ</a:t>
              </a:r>
              <a:r>
                <a:rPr lang="el-GR" altLang="zh-CN" sz="1600" dirty="0">
                  <a:solidFill>
                    <a:srgbClr val="0000FF"/>
                  </a:solidFill>
                  <a:latin typeface="Times New Roman" panose="02020603050405020304" pitchFamily="18" charset="0"/>
                  <a:cs typeface="Times New Roman" panose="02020603050405020304" pitchFamily="18" charset="0"/>
                </a:rPr>
                <a:t>-Λ </a:t>
              </a:r>
              <a:r>
                <a:rPr lang="en-US" altLang="zh-CN" sz="1600" dirty="0">
                  <a:solidFill>
                    <a:srgbClr val="0000FF"/>
                  </a:solidFill>
                  <a:latin typeface="Times New Roman" panose="02020603050405020304" pitchFamily="18" charset="0"/>
                  <a:cs typeface="Times New Roman" panose="02020603050405020304" pitchFamily="18" charset="0"/>
                </a:rPr>
                <a:t>relationship for monsoon</a:t>
              </a:r>
            </a:p>
          </p:txBody>
        </p:sp>
        <p:sp>
          <p:nvSpPr>
            <p:cNvPr id="29" name="Rectangle 28">
              <a:extLst>
                <a:ext uri="{FF2B5EF4-FFF2-40B4-BE49-F238E27FC236}">
                  <a16:creationId xmlns:a16="http://schemas.microsoft.com/office/drawing/2014/main" id="{609ED381-DBB2-C94B-A037-10FDB8D49BA0}"/>
                </a:ext>
              </a:extLst>
            </p:cNvPr>
            <p:cNvSpPr/>
            <p:nvPr/>
          </p:nvSpPr>
          <p:spPr>
            <a:xfrm>
              <a:off x="8425526" y="2516284"/>
              <a:ext cx="1779654" cy="338554"/>
            </a:xfrm>
            <a:prstGeom prst="rect">
              <a:avLst/>
            </a:prstGeom>
          </p:spPr>
          <p:txBody>
            <a:bodyPr wrap="none">
              <a:spAutoFit/>
            </a:bodyPr>
            <a:lstStyle/>
            <a:p>
              <a:pPr algn="ctr">
                <a:defRPr/>
              </a:pPr>
              <a:r>
                <a:rPr lang="en-US" altLang="zh-CN" sz="16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Radar</a:t>
              </a:r>
              <a:r>
                <a:rPr lang="zh-CN" altLang="en-US" sz="16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6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relationships</a:t>
              </a:r>
              <a:endParaRPr lang="zh-CN" altLang="en-US" sz="16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19926549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无&quot;,&quot;HeaderHeight&quot;:0.0,&quot;FooterHeight&quot;:0.0,&quot;SideMargin&quot;:0.0,&quot;TopMargin&quot;:0.0,&quot;BottomMargin&quot;:0.0,&quot;IntervalMargin&quot;:0.0,&quot;SettingType&quot;:&quot;System&quot;}"/>
</p:tagLst>
</file>

<file path=ppt/theme/theme1.xml><?xml version="1.0" encoding="utf-8"?>
<a:theme xmlns:a="http://schemas.openxmlformats.org/drawingml/2006/main" name="1_南京大学">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wahp3k2">
      <a:majorFont>
        <a:latin typeface="Times New Roman"/>
        <a:ea typeface="Microsoft YaHei UI"/>
        <a:cs typeface=""/>
      </a:majorFont>
      <a:minorFont>
        <a:latin typeface="Times New Roman"/>
        <a:ea typeface="Microsoft YaHei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dirty="0" smtClean="0">
            <a:latin typeface="Times New Roman" panose="02020603050405020304" pitchFamily="18" charset="0"/>
            <a:ea typeface="Microsoft YaHei" panose="020B0503020204020204" pitchFamily="34" charset="-122"/>
            <a:cs typeface="Times New Roman" panose="02020603050405020304" pitchFamily="18" charset="0"/>
          </a:defRPr>
        </a:defPPr>
      </a:lstStyle>
    </a:txDef>
  </a:objectDefaults>
  <a:extraClrSchemeLst/>
  <a:extLst>
    <a:ext uri="{05A4C25C-085E-4340-85A3-A5531E510DB2}">
      <thm15:themeFamily xmlns:thm15="http://schemas.microsoft.com/office/thememl/2012/main" name="Presentation8" id="{642679B9-62B6-3749-A18F-164651355229}" vid="{8DD635ED-9A73-8348-8CEB-C61F5A12288C}"/>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1_南京大学</Template>
  <TotalTime>24219</TotalTime>
  <Words>3564</Words>
  <Application>Microsoft Office PowerPoint</Application>
  <PresentationFormat>宽屏</PresentationFormat>
  <Paragraphs>292</Paragraphs>
  <Slides>22</Slides>
  <Notes>22</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22</vt:i4>
      </vt:variant>
    </vt:vector>
  </HeadingPairs>
  <TitlesOfParts>
    <vt:vector size="29" baseType="lpstr">
      <vt:lpstr>Arial</vt:lpstr>
      <vt:lpstr>Calibri</vt:lpstr>
      <vt:lpstr>Cambria Math</vt:lpstr>
      <vt:lpstr>Constantia</vt:lpstr>
      <vt:lpstr>Times New Roman</vt:lpstr>
      <vt:lpstr>Wingdings</vt:lpstr>
      <vt:lpstr>1_南京大学</vt:lpstr>
      <vt:lpstr>Study on Microphysics of Stratiform Precipitation Based on Dual-Polarization Radar and Airborne Observations</vt:lpstr>
      <vt:lpstr>Outline</vt:lpstr>
      <vt:lpstr>Cloud microphysics</vt:lpstr>
      <vt:lpstr>Importance of stratiform precipitation </vt:lpstr>
      <vt:lpstr>Uncertainty in stratiform parameterization</vt:lpstr>
      <vt:lpstr>Microphysics observations</vt:lpstr>
      <vt:lpstr>Outline</vt:lpstr>
      <vt:lpstr>Key problem in microphysical retrieval</vt:lpstr>
      <vt:lpstr>Improvement in physical constraints</vt:lpstr>
      <vt:lpstr>Variation retrieval of microphysics</vt:lpstr>
      <vt:lpstr>Variation retrieval of microphysics</vt:lpstr>
      <vt:lpstr>Outline</vt:lpstr>
      <vt:lpstr>Radar observations and flight paths</vt:lpstr>
      <vt:lpstr>Stratiform structure from radar observations </vt:lpstr>
      <vt:lpstr>Stratiform structure from radar observations </vt:lpstr>
      <vt:lpstr>Ice habit and polarimetric signature</vt:lpstr>
      <vt:lpstr>Profiles of microphysical parameters</vt:lpstr>
      <vt:lpstr>Profiles of microphysical parameters</vt:lpstr>
      <vt:lpstr>Melting layer microphysics and flux conservation</vt:lpstr>
      <vt:lpstr>Outline</vt:lpstr>
      <vt:lpstr>Conclusion and discussion</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Precipitation Microphysics of South China from Dual-Polarization Weather Radar Data</dc:title>
  <dc:creator>HuangHao</dc:creator>
  <cp:lastModifiedBy>Hao Huang</cp:lastModifiedBy>
  <cp:revision>1610</cp:revision>
  <cp:lastPrinted>2012-07-07T02:28:00Z</cp:lastPrinted>
  <dcterms:created xsi:type="dcterms:W3CDTF">2019-01-21T09:41:45Z</dcterms:created>
  <dcterms:modified xsi:type="dcterms:W3CDTF">2025-03-17T07:33:37Z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