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1717" r:id="rId3"/>
    <p:sldId id="2741" r:id="rId4"/>
    <p:sldId id="2750" r:id="rId5"/>
    <p:sldId id="2751" r:id="rId6"/>
    <p:sldId id="2775" r:id="rId7"/>
    <p:sldId id="2745" r:id="rId8"/>
    <p:sldId id="2725" r:id="rId9"/>
    <p:sldId id="2730" r:id="rId10"/>
    <p:sldId id="2773" r:id="rId11"/>
    <p:sldId id="2732" r:id="rId12"/>
    <p:sldId id="1373" r:id="rId13"/>
    <p:sldId id="1374" r:id="rId14"/>
    <p:sldId id="2727" r:id="rId15"/>
    <p:sldId id="1396" r:id="rId16"/>
    <p:sldId id="2769" r:id="rId17"/>
    <p:sldId id="1424" r:id="rId18"/>
    <p:sldId id="2771" r:id="rId19"/>
    <p:sldId id="2760" r:id="rId20"/>
    <p:sldId id="2721" r:id="rId21"/>
    <p:sldId id="2722" r:id="rId22"/>
    <p:sldId id="2723" r:id="rId23"/>
    <p:sldId id="2724" r:id="rId24"/>
    <p:sldId id="2743" r:id="rId25"/>
    <p:sldId id="2776" r:id="rId26"/>
    <p:sldId id="2761" r:id="rId27"/>
    <p:sldId id="147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6" autoAdjust="0"/>
    <p:restoredTop sz="70544" autoAdjust="0"/>
  </p:normalViewPr>
  <p:slideViewPr>
    <p:cSldViewPr snapToGrid="0">
      <p:cViewPr varScale="1">
        <p:scale>
          <a:sx n="74" d="100"/>
          <a:sy n="74" d="100"/>
        </p:scale>
        <p:origin x="234" y="42"/>
      </p:cViewPr>
      <p:guideLst/>
    </p:cSldViewPr>
  </p:slideViewPr>
  <p:notesTextViewPr>
    <p:cViewPr>
      <p:scale>
        <a:sx n="1" d="1"/>
        <a:sy n="1" d="1"/>
      </p:scale>
      <p:origin x="0" y="0"/>
    </p:cViewPr>
  </p:notesTextViewPr>
  <p:sorterViewPr>
    <p:cViewPr>
      <p:scale>
        <a:sx n="1" d="1"/>
        <a:sy n="1" d="1"/>
      </p:scale>
      <p:origin x="0" y="-7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E15A68A-2AFB-4E40-89ED-ABBF7B07388F}" type="doc">
      <dgm:prSet loTypeId="urn:microsoft.com/office/officeart/2005/8/layout/radial6#1" loCatId="relationship" qsTypeId="urn:microsoft.com/office/officeart/2005/8/quickstyle/3d1#1" qsCatId="3D" csTypeId="urn:microsoft.com/office/officeart/2005/8/colors/accent1_2#1" csCatId="accent1" phldr="1"/>
      <dgm:spPr/>
      <dgm:t>
        <a:bodyPr/>
        <a:lstStyle/>
        <a:p>
          <a:endParaRPr lang="zh-CN" altLang="en-US"/>
        </a:p>
      </dgm:t>
    </dgm:pt>
    <dgm:pt modelId="{E88A4DDC-AFFB-4B03-80AC-FFEADEDD52C9}">
      <dgm:prSet phldrT="[文本]" phldr="0" custT="1"/>
      <dgm:spPr>
        <a:gradFill rotWithShape="0">
          <a:gsLst>
            <a:gs pos="0">
              <a:schemeClr val="accent1">
                <a:lumMod val="40000"/>
                <a:lumOff val="60000"/>
              </a:schemeClr>
            </a:gs>
            <a:gs pos="100000">
              <a:schemeClr val="accent1"/>
            </a:gs>
          </a:gsLst>
        </a:gradFill>
      </dgm:spPr>
      <dgm:t>
        <a:bodyPr vert="horz" wrap="square"/>
        <a:lstStyle/>
        <a:p>
          <a:pPr>
            <a:lnSpc>
              <a:spcPct val="100000"/>
            </a:lnSpc>
            <a:spcBef>
              <a:spcPct val="0"/>
            </a:spcBef>
            <a:spcAft>
              <a:spcPct val="35000"/>
            </a:spcAft>
          </a:pPr>
          <a:endParaRPr lang="zh-CN" altLang="en-US" sz="2000" b="1" dirty="0">
            <a:solidFill>
              <a:schemeClr val="bg1"/>
            </a:solidFill>
            <a:latin typeface="黑体" panose="02010609060101010101" pitchFamily="49" charset="-122"/>
            <a:ea typeface="黑体" panose="02010609060101010101" pitchFamily="49" charset="-122"/>
          </a:endParaRPr>
        </a:p>
      </dgm:t>
    </dgm:pt>
    <dgm:pt modelId="{3CA72104-933B-463A-A90D-528CE5599635}" type="parTrans" cxnId="{3E71CFF3-0810-40D3-82D0-8B188F0AE19D}">
      <dgm:prSet/>
      <dgm:spPr/>
      <dgm:t>
        <a:bodyPr/>
        <a:lstStyle/>
        <a:p>
          <a:endParaRPr lang="zh-CN" altLang="en-US"/>
        </a:p>
      </dgm:t>
    </dgm:pt>
    <dgm:pt modelId="{D28EA0A2-298D-4CDA-880F-B09016A8452B}" type="sibTrans" cxnId="{3E71CFF3-0810-40D3-82D0-8B188F0AE19D}">
      <dgm:prSet/>
      <dgm:spPr/>
      <dgm:t>
        <a:bodyPr/>
        <a:lstStyle/>
        <a:p>
          <a:endParaRPr lang="zh-CN" altLang="en-US"/>
        </a:p>
      </dgm:t>
    </dgm:pt>
    <dgm:pt modelId="{EC691990-BDE9-485C-AC25-CA4DAF3A0743}">
      <dgm:prSet phldrT="[文本]" custT="1"/>
      <dgm:spPr>
        <a:solidFill>
          <a:schemeClr val="accent3"/>
        </a:solidFill>
      </dgm:spPr>
      <dgm:t>
        <a:bodyPr/>
        <a:lstStyle/>
        <a:p>
          <a:r>
            <a:rPr lang="en-US" altLang="zh-CN"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Obs</a:t>
          </a:r>
          <a:endParaRPr lang="en-US" altLang="zh-CN"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dgm:t>
    </dgm:pt>
    <dgm:pt modelId="{83EC841F-13A7-47A7-8C52-45F7CBB2A279}" type="parTrans" cxnId="{ECBC1FDD-B5E7-40C3-B201-CE50DE9C05B2}">
      <dgm:prSet/>
      <dgm:spPr/>
      <dgm:t>
        <a:bodyPr/>
        <a:lstStyle/>
        <a:p>
          <a:endParaRPr lang="zh-CN" altLang="en-US"/>
        </a:p>
      </dgm:t>
    </dgm:pt>
    <dgm:pt modelId="{7981C350-ECC0-466F-A387-7093870FF429}" type="sibTrans" cxnId="{ECBC1FDD-B5E7-40C3-B201-CE50DE9C05B2}">
      <dgm:prSet/>
      <dgm:spPr>
        <a:gradFill rotWithShape="0">
          <a:gsLst>
            <a:gs pos="0">
              <a:schemeClr val="bg1">
                <a:lumMod val="85000"/>
              </a:schemeClr>
            </a:gs>
            <a:gs pos="55000">
              <a:schemeClr val="bg1">
                <a:lumMod val="75000"/>
              </a:schemeClr>
            </a:gs>
          </a:gsLst>
        </a:gradFill>
      </dgm:spPr>
      <dgm:t>
        <a:bodyPr/>
        <a:lstStyle/>
        <a:p>
          <a:endParaRPr lang="zh-CN" altLang="en-US"/>
        </a:p>
      </dgm:t>
    </dgm:pt>
    <dgm:pt modelId="{17AF717F-687F-4B5A-9A64-42AC9283A87B}">
      <dgm:prSet phldrT="[文本]"/>
      <dgm:spPr>
        <a:solidFill>
          <a:schemeClr val="accent4"/>
        </a:solidFill>
      </dgm:spPr>
      <dgm:t>
        <a:bodyPr/>
        <a:lstStyle/>
        <a:p>
          <a:r>
            <a:rPr lang="en-US" altLang="zh-CN" b="1" dirty="0">
              <a:solidFill>
                <a:schemeClr val="bg1"/>
              </a:solidFill>
              <a:latin typeface="Times New Roman" panose="02020603050405020304" pitchFamily="18" charset="0"/>
              <a:cs typeface="Times New Roman" panose="02020603050405020304" pitchFamily="18" charset="0"/>
            </a:rPr>
            <a:t>NJ</a:t>
          </a:r>
        </a:p>
        <a:p>
          <a:r>
            <a:rPr lang="en-US" altLang="zh-CN"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Event</a:t>
          </a:r>
          <a:endParaRPr lang="zh-CN"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dgm:t>
    </dgm:pt>
    <dgm:pt modelId="{D2CB7217-DD02-4C24-AAEA-05471A33F55B}" type="parTrans" cxnId="{C49C4017-4301-414B-B049-5043DC853C6C}">
      <dgm:prSet/>
      <dgm:spPr/>
      <dgm:t>
        <a:bodyPr/>
        <a:lstStyle/>
        <a:p>
          <a:endParaRPr lang="zh-CN" altLang="en-US"/>
        </a:p>
      </dgm:t>
    </dgm:pt>
    <dgm:pt modelId="{32F66C90-3F16-4FDE-9403-66BCF6A25BCE}" type="sibTrans" cxnId="{C49C4017-4301-414B-B049-5043DC853C6C}">
      <dgm:prSet/>
      <dgm:spPr>
        <a:gradFill rotWithShape="0">
          <a:gsLst>
            <a:gs pos="0">
              <a:schemeClr val="accent1">
                <a:tint val="60000"/>
                <a:hueOff val="0"/>
                <a:satOff val="0"/>
                <a:lumOff val="0"/>
                <a:alphaOff val="0"/>
                <a:shade val="51000"/>
                <a:satMod val="130000"/>
              </a:schemeClr>
            </a:gs>
            <a:gs pos="80000">
              <a:schemeClr val="bg1">
                <a:lumMod val="85000"/>
              </a:schemeClr>
            </a:gs>
            <a:gs pos="100000">
              <a:schemeClr val="accent1">
                <a:tint val="60000"/>
                <a:hueOff val="0"/>
                <a:satOff val="0"/>
                <a:lumOff val="0"/>
                <a:alphaOff val="0"/>
                <a:shade val="94000"/>
                <a:satMod val="135000"/>
              </a:schemeClr>
            </a:gs>
          </a:gsLst>
        </a:gradFill>
      </dgm:spPr>
      <dgm:t>
        <a:bodyPr/>
        <a:lstStyle/>
        <a:p>
          <a:endParaRPr lang="zh-CN" altLang="en-US"/>
        </a:p>
      </dgm:t>
    </dgm:pt>
    <dgm:pt modelId="{8548CE33-E609-4172-8838-0DC79F4C2EA8}">
      <dgm:prSet phldrT="[文本]"/>
      <dgm:spPr>
        <a:solidFill>
          <a:schemeClr val="accent6"/>
        </a:solidFill>
      </dgm:spPr>
      <dgm:t>
        <a:bodyPr/>
        <a:lstStyle/>
        <a:p>
          <a:pPr>
            <a:lnSpc>
              <a:spcPct val="100000"/>
            </a:lnSpc>
            <a:spcAft>
              <a:spcPts val="0"/>
            </a:spcAft>
          </a:pPr>
          <a:r>
            <a:rPr lang="en-US" altLang="zh-CN"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HN</a:t>
          </a:r>
        </a:p>
        <a:p>
          <a:pPr>
            <a:lnSpc>
              <a:spcPct val="100000"/>
            </a:lnSpc>
            <a:spcAft>
              <a:spcPts val="0"/>
            </a:spcAft>
          </a:pPr>
          <a:r>
            <a:rPr lang="en-US" altLang="zh-CN"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Event</a:t>
          </a:r>
          <a:endParaRPr lang="zh-CN" alt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dgm:t>
    </dgm:pt>
    <dgm:pt modelId="{F94F159F-A3B9-44C5-8EFB-0948F978AE96}" type="parTrans" cxnId="{3E71C81A-819F-41FC-9055-9AD09643570D}">
      <dgm:prSet/>
      <dgm:spPr/>
      <dgm:t>
        <a:bodyPr/>
        <a:lstStyle/>
        <a:p>
          <a:endParaRPr lang="zh-CN" altLang="en-US"/>
        </a:p>
      </dgm:t>
    </dgm:pt>
    <dgm:pt modelId="{034DF46C-4546-487C-AA68-4EB9A18CD8CC}" type="sibTrans" cxnId="{3E71C81A-819F-41FC-9055-9AD09643570D}">
      <dgm:prSet/>
      <dgm:spPr>
        <a:gradFill rotWithShape="0">
          <a:gsLst>
            <a:gs pos="0">
              <a:schemeClr val="accent1">
                <a:tint val="60000"/>
                <a:hueOff val="0"/>
                <a:satOff val="0"/>
                <a:lumOff val="0"/>
                <a:alphaOff val="0"/>
                <a:shade val="51000"/>
                <a:satMod val="130000"/>
              </a:schemeClr>
            </a:gs>
            <a:gs pos="80000">
              <a:schemeClr val="bg1">
                <a:lumMod val="75000"/>
              </a:schemeClr>
            </a:gs>
            <a:gs pos="100000">
              <a:schemeClr val="bg1">
                <a:lumMod val="75000"/>
              </a:schemeClr>
            </a:gs>
          </a:gsLst>
        </a:gradFill>
      </dgm:spPr>
      <dgm:t>
        <a:bodyPr/>
        <a:lstStyle/>
        <a:p>
          <a:endParaRPr lang="zh-CN" altLang="en-US"/>
        </a:p>
      </dgm:t>
    </dgm:pt>
    <dgm:pt modelId="{0C61AF5D-32E3-45F8-89A7-F9F565C7D054}" type="pres">
      <dgm:prSet presAssocID="{BE15A68A-2AFB-4E40-89ED-ABBF7B07388F}" presName="Name0" presStyleCnt="0">
        <dgm:presLayoutVars>
          <dgm:chMax val="1"/>
          <dgm:dir/>
          <dgm:animLvl val="ctr"/>
          <dgm:resizeHandles val="exact"/>
        </dgm:presLayoutVars>
      </dgm:prSet>
      <dgm:spPr/>
    </dgm:pt>
    <dgm:pt modelId="{5EE1DE69-EAB0-47EE-9992-AE28C9D83D2F}" type="pres">
      <dgm:prSet presAssocID="{E88A4DDC-AFFB-4B03-80AC-FFEADEDD52C9}" presName="centerShape" presStyleLbl="node0" presStyleIdx="0" presStyleCnt="1" custScaleX="84375" custScaleY="80577"/>
      <dgm:spPr/>
    </dgm:pt>
    <dgm:pt modelId="{2F1E9D77-39BF-4BEB-AD4C-373DD59C0672}" type="pres">
      <dgm:prSet presAssocID="{EC691990-BDE9-485C-AC25-CA4DAF3A0743}" presName="node" presStyleLbl="node1" presStyleIdx="0" presStyleCnt="3" custScaleX="115193" custRadScaleRad="97145" custRadScaleInc="562">
        <dgm:presLayoutVars>
          <dgm:bulletEnabled val="1"/>
        </dgm:presLayoutVars>
      </dgm:prSet>
      <dgm:spPr/>
    </dgm:pt>
    <dgm:pt modelId="{630AB09B-6A10-4B63-9A4A-E6FD507CBB85}" type="pres">
      <dgm:prSet presAssocID="{EC691990-BDE9-485C-AC25-CA4DAF3A0743}" presName="dummy" presStyleCnt="0"/>
      <dgm:spPr/>
    </dgm:pt>
    <dgm:pt modelId="{F69EE9E3-0541-4427-826C-72DDA2F7036D}" type="pres">
      <dgm:prSet presAssocID="{7981C350-ECC0-466F-A387-7093870FF429}" presName="sibTrans" presStyleLbl="sibTrans2D1" presStyleIdx="0" presStyleCnt="3"/>
      <dgm:spPr/>
    </dgm:pt>
    <dgm:pt modelId="{2C073F4E-D857-4407-ADE9-CB15BB0825E6}" type="pres">
      <dgm:prSet presAssocID="{17AF717F-687F-4B5A-9A64-42AC9283A87B}" presName="node" presStyleLbl="node1" presStyleIdx="1" presStyleCnt="3">
        <dgm:presLayoutVars>
          <dgm:bulletEnabled val="1"/>
        </dgm:presLayoutVars>
      </dgm:prSet>
      <dgm:spPr/>
    </dgm:pt>
    <dgm:pt modelId="{79B3DCF3-DC64-4AB5-B025-972D275D2371}" type="pres">
      <dgm:prSet presAssocID="{17AF717F-687F-4B5A-9A64-42AC9283A87B}" presName="dummy" presStyleCnt="0"/>
      <dgm:spPr/>
    </dgm:pt>
    <dgm:pt modelId="{FEAD77AD-5164-4875-B7B6-DD2B631F5833}" type="pres">
      <dgm:prSet presAssocID="{32F66C90-3F16-4FDE-9403-66BCF6A25BCE}" presName="sibTrans" presStyleLbl="sibTrans2D1" presStyleIdx="1" presStyleCnt="3"/>
      <dgm:spPr/>
    </dgm:pt>
    <dgm:pt modelId="{605A8BDE-25F9-4479-84DA-16EAA68FD63F}" type="pres">
      <dgm:prSet presAssocID="{8548CE33-E609-4172-8838-0DC79F4C2EA8}" presName="node" presStyleLbl="node1" presStyleIdx="2" presStyleCnt="3">
        <dgm:presLayoutVars>
          <dgm:bulletEnabled val="1"/>
        </dgm:presLayoutVars>
      </dgm:prSet>
      <dgm:spPr/>
    </dgm:pt>
    <dgm:pt modelId="{CCF47F52-B5BB-41EF-9A0C-D73E04F29B53}" type="pres">
      <dgm:prSet presAssocID="{8548CE33-E609-4172-8838-0DC79F4C2EA8}" presName="dummy" presStyleCnt="0"/>
      <dgm:spPr/>
    </dgm:pt>
    <dgm:pt modelId="{2415966D-030F-4CED-82E1-1AF47692A39B}" type="pres">
      <dgm:prSet presAssocID="{034DF46C-4546-487C-AA68-4EB9A18CD8CC}" presName="sibTrans" presStyleLbl="sibTrans2D1" presStyleIdx="2" presStyleCnt="3"/>
      <dgm:spPr/>
    </dgm:pt>
  </dgm:ptLst>
  <dgm:cxnLst>
    <dgm:cxn modelId="{C49C4017-4301-414B-B049-5043DC853C6C}" srcId="{E88A4DDC-AFFB-4B03-80AC-FFEADEDD52C9}" destId="{17AF717F-687F-4B5A-9A64-42AC9283A87B}" srcOrd="1" destOrd="0" parTransId="{D2CB7217-DD02-4C24-AAEA-05471A33F55B}" sibTransId="{32F66C90-3F16-4FDE-9403-66BCF6A25BCE}"/>
    <dgm:cxn modelId="{3E71C81A-819F-41FC-9055-9AD09643570D}" srcId="{E88A4DDC-AFFB-4B03-80AC-FFEADEDD52C9}" destId="{8548CE33-E609-4172-8838-0DC79F4C2EA8}" srcOrd="2" destOrd="0" parTransId="{F94F159F-A3B9-44C5-8EFB-0948F978AE96}" sibTransId="{034DF46C-4546-487C-AA68-4EB9A18CD8CC}"/>
    <dgm:cxn modelId="{8A597E30-840D-4206-A614-7EA95357D7C2}" type="presOf" srcId="{EC691990-BDE9-485C-AC25-CA4DAF3A0743}" destId="{2F1E9D77-39BF-4BEB-AD4C-373DD59C0672}" srcOrd="0" destOrd="0" presId="urn:microsoft.com/office/officeart/2005/8/layout/radial6#1"/>
    <dgm:cxn modelId="{47720433-229A-460B-9184-DB2627CF1CD1}" type="presOf" srcId="{8548CE33-E609-4172-8838-0DC79F4C2EA8}" destId="{605A8BDE-25F9-4479-84DA-16EAA68FD63F}" srcOrd="0" destOrd="0" presId="urn:microsoft.com/office/officeart/2005/8/layout/radial6#1"/>
    <dgm:cxn modelId="{392A295B-613A-4B69-9F70-92AFB8D3D509}" type="presOf" srcId="{E88A4DDC-AFFB-4B03-80AC-FFEADEDD52C9}" destId="{5EE1DE69-EAB0-47EE-9992-AE28C9D83D2F}" srcOrd="0" destOrd="0" presId="urn:microsoft.com/office/officeart/2005/8/layout/radial6#1"/>
    <dgm:cxn modelId="{A833CB5C-19B4-4B6E-BB7E-8C0B09B8A247}" type="presOf" srcId="{17AF717F-687F-4B5A-9A64-42AC9283A87B}" destId="{2C073F4E-D857-4407-ADE9-CB15BB0825E6}" srcOrd="0" destOrd="0" presId="urn:microsoft.com/office/officeart/2005/8/layout/radial6#1"/>
    <dgm:cxn modelId="{49009062-F7C4-4D6D-8AF1-B712948FE464}" type="presOf" srcId="{7981C350-ECC0-466F-A387-7093870FF429}" destId="{F69EE9E3-0541-4427-826C-72DDA2F7036D}" srcOrd="0" destOrd="0" presId="urn:microsoft.com/office/officeart/2005/8/layout/radial6#1"/>
    <dgm:cxn modelId="{DADF9467-DCF0-4179-A65F-39107EC7BC74}" type="presOf" srcId="{BE15A68A-2AFB-4E40-89ED-ABBF7B07388F}" destId="{0C61AF5D-32E3-45F8-89A7-F9F565C7D054}" srcOrd="0" destOrd="0" presId="urn:microsoft.com/office/officeart/2005/8/layout/radial6#1"/>
    <dgm:cxn modelId="{170F8192-B346-4AC8-B541-EB8C5F86E92C}" type="presOf" srcId="{32F66C90-3F16-4FDE-9403-66BCF6A25BCE}" destId="{FEAD77AD-5164-4875-B7B6-DD2B631F5833}" srcOrd="0" destOrd="0" presId="urn:microsoft.com/office/officeart/2005/8/layout/radial6#1"/>
    <dgm:cxn modelId="{7BF74FBF-BFEE-4E14-8E77-B535204F4756}" type="presOf" srcId="{034DF46C-4546-487C-AA68-4EB9A18CD8CC}" destId="{2415966D-030F-4CED-82E1-1AF47692A39B}" srcOrd="0" destOrd="0" presId="urn:microsoft.com/office/officeart/2005/8/layout/radial6#1"/>
    <dgm:cxn modelId="{ECBC1FDD-B5E7-40C3-B201-CE50DE9C05B2}" srcId="{E88A4DDC-AFFB-4B03-80AC-FFEADEDD52C9}" destId="{EC691990-BDE9-485C-AC25-CA4DAF3A0743}" srcOrd="0" destOrd="0" parTransId="{83EC841F-13A7-47A7-8C52-45F7CBB2A279}" sibTransId="{7981C350-ECC0-466F-A387-7093870FF429}"/>
    <dgm:cxn modelId="{3E71CFF3-0810-40D3-82D0-8B188F0AE19D}" srcId="{BE15A68A-2AFB-4E40-89ED-ABBF7B07388F}" destId="{E88A4DDC-AFFB-4B03-80AC-FFEADEDD52C9}" srcOrd="0" destOrd="0" parTransId="{3CA72104-933B-463A-A90D-528CE5599635}" sibTransId="{D28EA0A2-298D-4CDA-880F-B09016A8452B}"/>
    <dgm:cxn modelId="{86225602-D1AF-4197-89A0-AC878B10DC5F}" type="presParOf" srcId="{0C61AF5D-32E3-45F8-89A7-F9F565C7D054}" destId="{5EE1DE69-EAB0-47EE-9992-AE28C9D83D2F}" srcOrd="0" destOrd="0" presId="urn:microsoft.com/office/officeart/2005/8/layout/radial6#1"/>
    <dgm:cxn modelId="{9C6E419F-479F-4C16-8892-271B9A613F1C}" type="presParOf" srcId="{0C61AF5D-32E3-45F8-89A7-F9F565C7D054}" destId="{2F1E9D77-39BF-4BEB-AD4C-373DD59C0672}" srcOrd="1" destOrd="0" presId="urn:microsoft.com/office/officeart/2005/8/layout/radial6#1"/>
    <dgm:cxn modelId="{F382B34A-14CE-4635-AAE3-11C797DFA8B8}" type="presParOf" srcId="{0C61AF5D-32E3-45F8-89A7-F9F565C7D054}" destId="{630AB09B-6A10-4B63-9A4A-E6FD507CBB85}" srcOrd="2" destOrd="0" presId="urn:microsoft.com/office/officeart/2005/8/layout/radial6#1"/>
    <dgm:cxn modelId="{A01327FE-8E68-49D3-BC0A-92D6291E7A97}" type="presParOf" srcId="{0C61AF5D-32E3-45F8-89A7-F9F565C7D054}" destId="{F69EE9E3-0541-4427-826C-72DDA2F7036D}" srcOrd="3" destOrd="0" presId="urn:microsoft.com/office/officeart/2005/8/layout/radial6#1"/>
    <dgm:cxn modelId="{F205654C-3F08-4A1F-8166-009C372154F4}" type="presParOf" srcId="{0C61AF5D-32E3-45F8-89A7-F9F565C7D054}" destId="{2C073F4E-D857-4407-ADE9-CB15BB0825E6}" srcOrd="4" destOrd="0" presId="urn:microsoft.com/office/officeart/2005/8/layout/radial6#1"/>
    <dgm:cxn modelId="{31ABCD38-6F3C-4EED-9D53-94D4ECFF7E52}" type="presParOf" srcId="{0C61AF5D-32E3-45F8-89A7-F9F565C7D054}" destId="{79B3DCF3-DC64-4AB5-B025-972D275D2371}" srcOrd="5" destOrd="0" presId="urn:microsoft.com/office/officeart/2005/8/layout/radial6#1"/>
    <dgm:cxn modelId="{2854F06C-7FDD-4DF4-A45E-8130309E96E0}" type="presParOf" srcId="{0C61AF5D-32E3-45F8-89A7-F9F565C7D054}" destId="{FEAD77AD-5164-4875-B7B6-DD2B631F5833}" srcOrd="6" destOrd="0" presId="urn:microsoft.com/office/officeart/2005/8/layout/radial6#1"/>
    <dgm:cxn modelId="{4E408EB5-803E-4D6C-9DAF-CDEF300AA46A}" type="presParOf" srcId="{0C61AF5D-32E3-45F8-89A7-F9F565C7D054}" destId="{605A8BDE-25F9-4479-84DA-16EAA68FD63F}" srcOrd="7" destOrd="0" presId="urn:microsoft.com/office/officeart/2005/8/layout/radial6#1"/>
    <dgm:cxn modelId="{B237179E-970F-41AC-A09E-980B09FB9443}" type="presParOf" srcId="{0C61AF5D-32E3-45F8-89A7-F9F565C7D054}" destId="{CCF47F52-B5BB-41EF-9A0C-D73E04F29B53}" srcOrd="8" destOrd="0" presId="urn:microsoft.com/office/officeart/2005/8/layout/radial6#1"/>
    <dgm:cxn modelId="{55A95E12-12E8-44AD-A753-8CB6BBD4C398}" type="presParOf" srcId="{0C61AF5D-32E3-45F8-89A7-F9F565C7D054}" destId="{2415966D-030F-4CED-82E1-1AF47692A39B}" srcOrd="9" destOrd="0" presId="urn:microsoft.com/office/officeart/2005/8/layout/radial6#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5966D-030F-4CED-82E1-1AF47692A39B}">
      <dsp:nvSpPr>
        <dsp:cNvPr id="0" name=""/>
        <dsp:cNvSpPr/>
      </dsp:nvSpPr>
      <dsp:spPr>
        <a:xfrm>
          <a:off x="1221039" y="534121"/>
          <a:ext cx="3260982" cy="3260982"/>
        </a:xfrm>
        <a:prstGeom prst="blockArc">
          <a:avLst>
            <a:gd name="adj1" fmla="val 9112040"/>
            <a:gd name="adj2" fmla="val 16158673"/>
            <a:gd name="adj3" fmla="val 4641"/>
          </a:avLst>
        </a:prstGeom>
        <a:gradFill rotWithShape="0">
          <a:gsLst>
            <a:gs pos="0">
              <a:schemeClr val="accent1">
                <a:tint val="60000"/>
                <a:hueOff val="0"/>
                <a:satOff val="0"/>
                <a:lumOff val="0"/>
                <a:alphaOff val="0"/>
                <a:shade val="51000"/>
                <a:satMod val="130000"/>
              </a:schemeClr>
            </a:gs>
            <a:gs pos="80000">
              <a:schemeClr val="bg1">
                <a:lumMod val="75000"/>
              </a:schemeClr>
            </a:gs>
            <a:gs pos="100000">
              <a:schemeClr val="bg1">
                <a:lumMod val="75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EAD77AD-5164-4875-B7B6-DD2B631F5833}">
      <dsp:nvSpPr>
        <dsp:cNvPr id="0" name=""/>
        <dsp:cNvSpPr/>
      </dsp:nvSpPr>
      <dsp:spPr>
        <a:xfrm>
          <a:off x="1195822" y="488754"/>
          <a:ext cx="3260982" cy="3260982"/>
        </a:xfrm>
        <a:prstGeom prst="blockArc">
          <a:avLst>
            <a:gd name="adj1" fmla="val 1800000"/>
            <a:gd name="adj2" fmla="val 9000000"/>
            <a:gd name="adj3" fmla="val 4641"/>
          </a:avLst>
        </a:prstGeom>
        <a:gradFill rotWithShape="0">
          <a:gsLst>
            <a:gs pos="0">
              <a:schemeClr val="accent1">
                <a:tint val="60000"/>
                <a:hueOff val="0"/>
                <a:satOff val="0"/>
                <a:lumOff val="0"/>
                <a:alphaOff val="0"/>
                <a:shade val="51000"/>
                <a:satMod val="130000"/>
              </a:schemeClr>
            </a:gs>
            <a:gs pos="80000">
              <a:schemeClr val="bg1">
                <a:lumMod val="85000"/>
              </a:schemeClr>
            </a:gs>
            <a:gs pos="100000">
              <a:schemeClr val="accent1">
                <a:tint val="60000"/>
                <a:hueOff val="0"/>
                <a:satOff val="0"/>
                <a:lumOff val="0"/>
                <a:alphaOff val="0"/>
                <a:shade val="94000"/>
                <a:satMod val="135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69EE9E3-0541-4427-826C-72DDA2F7036D}">
      <dsp:nvSpPr>
        <dsp:cNvPr id="0" name=""/>
        <dsp:cNvSpPr/>
      </dsp:nvSpPr>
      <dsp:spPr>
        <a:xfrm>
          <a:off x="1170708" y="533931"/>
          <a:ext cx="3260982" cy="3260982"/>
        </a:xfrm>
        <a:prstGeom prst="blockArc">
          <a:avLst>
            <a:gd name="adj1" fmla="val 16267317"/>
            <a:gd name="adj2" fmla="val 1688426"/>
            <a:gd name="adj3" fmla="val 4641"/>
          </a:avLst>
        </a:prstGeom>
        <a:gradFill rotWithShape="0">
          <a:gsLst>
            <a:gs pos="0">
              <a:schemeClr val="bg1">
                <a:lumMod val="85000"/>
              </a:schemeClr>
            </a:gs>
            <a:gs pos="55000">
              <a:schemeClr val="bg1">
                <a:lumMod val="75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EE1DE69-EAB0-47EE-9992-AE28C9D83D2F}">
      <dsp:nvSpPr>
        <dsp:cNvPr id="0" name=""/>
        <dsp:cNvSpPr/>
      </dsp:nvSpPr>
      <dsp:spPr>
        <a:xfrm>
          <a:off x="2192877" y="1514321"/>
          <a:ext cx="1266873" cy="1209846"/>
        </a:xfrm>
        <a:prstGeom prst="ellipse">
          <a:avLst/>
        </a:prstGeom>
        <a:gradFill rotWithShape="0">
          <a:gsLst>
            <a:gs pos="0">
              <a:schemeClr val="accent1">
                <a:lumMod val="40000"/>
                <a:lumOff val="60000"/>
              </a:schemeClr>
            </a:gs>
            <a:gs pos="100000">
              <a:schemeClr val="accent1"/>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endParaRPr lang="zh-CN" altLang="en-US" sz="2000" b="1" kern="1200" dirty="0">
            <a:solidFill>
              <a:schemeClr val="bg1"/>
            </a:solidFill>
            <a:latin typeface="黑体" panose="02010609060101010101" pitchFamily="49" charset="-122"/>
            <a:ea typeface="黑体" panose="02010609060101010101" pitchFamily="49" charset="-122"/>
          </a:endParaRPr>
        </a:p>
      </dsp:txBody>
      <dsp:txXfrm>
        <a:off x="2378406" y="1691499"/>
        <a:ext cx="895815" cy="855490"/>
      </dsp:txXfrm>
    </dsp:sp>
    <dsp:sp modelId="{2F1E9D77-39BF-4BEB-AD4C-373DD59C0672}">
      <dsp:nvSpPr>
        <dsp:cNvPr id="0" name=""/>
        <dsp:cNvSpPr/>
      </dsp:nvSpPr>
      <dsp:spPr>
        <a:xfrm>
          <a:off x="2227024" y="46555"/>
          <a:ext cx="1210719" cy="1051035"/>
        </a:xfrm>
        <a:prstGeom prst="ellipse">
          <a:avLst/>
        </a:prstGeom>
        <a:solidFill>
          <a:schemeClr val="accent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err="1">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Obs</a:t>
          </a:r>
          <a:endParaRPr lang="en-US" altLang="zh-CN" sz="24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dsp:txBody>
      <dsp:txXfrm>
        <a:off x="2404330" y="200476"/>
        <a:ext cx="856107" cy="743193"/>
      </dsp:txXfrm>
    </dsp:sp>
    <dsp:sp modelId="{2C073F4E-D857-4407-ADE9-CB15BB0825E6}">
      <dsp:nvSpPr>
        <dsp:cNvPr id="0" name=""/>
        <dsp:cNvSpPr/>
      </dsp:nvSpPr>
      <dsp:spPr>
        <a:xfrm>
          <a:off x="3680074" y="2390054"/>
          <a:ext cx="1051035" cy="1051035"/>
        </a:xfrm>
        <a:prstGeom prst="ellipse">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solidFill>
                <a:schemeClr val="bg1"/>
              </a:solidFill>
              <a:latin typeface="Times New Roman" panose="02020603050405020304" pitchFamily="18" charset="0"/>
              <a:cs typeface="Times New Roman" panose="02020603050405020304" pitchFamily="18" charset="0"/>
            </a:rPr>
            <a:t>NJ</a:t>
          </a:r>
        </a:p>
        <a:p>
          <a:pPr marL="0" lvl="0" indent="0" algn="ctr" defTabSz="933450">
            <a:lnSpc>
              <a:spcPct val="90000"/>
            </a:lnSpc>
            <a:spcBef>
              <a:spcPct val="0"/>
            </a:spcBef>
            <a:spcAft>
              <a:spcPct val="35000"/>
            </a:spcAft>
            <a:buNone/>
          </a:pPr>
          <a:r>
            <a:rPr lang="en-US" altLang="zh-CN" sz="21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Event</a:t>
          </a:r>
          <a:endParaRPr lang="zh-CN" altLang="en-US" sz="21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dsp:txBody>
      <dsp:txXfrm>
        <a:off x="3833995" y="2543975"/>
        <a:ext cx="743193" cy="743193"/>
      </dsp:txXfrm>
    </dsp:sp>
    <dsp:sp modelId="{605A8BDE-25F9-4479-84DA-16EAA68FD63F}">
      <dsp:nvSpPr>
        <dsp:cNvPr id="0" name=""/>
        <dsp:cNvSpPr/>
      </dsp:nvSpPr>
      <dsp:spPr>
        <a:xfrm>
          <a:off x="921517" y="2390054"/>
          <a:ext cx="1051035" cy="1051035"/>
        </a:xfrm>
        <a:prstGeom prst="ellipse">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100000"/>
            </a:lnSpc>
            <a:spcBef>
              <a:spcPct val="0"/>
            </a:spcBef>
            <a:spcAft>
              <a:spcPts val="0"/>
            </a:spcAft>
            <a:buNone/>
          </a:pPr>
          <a:r>
            <a:rPr lang="en-US" altLang="zh-CN" sz="21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HN</a:t>
          </a:r>
        </a:p>
        <a:p>
          <a:pPr marL="0" lvl="0" indent="0" algn="ctr" defTabSz="933450">
            <a:lnSpc>
              <a:spcPct val="100000"/>
            </a:lnSpc>
            <a:spcBef>
              <a:spcPct val="0"/>
            </a:spcBef>
            <a:spcAft>
              <a:spcPts val="0"/>
            </a:spcAft>
            <a:buNone/>
          </a:pPr>
          <a:r>
            <a:rPr lang="en-US" altLang="zh-CN" sz="21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rPr>
            <a:t>Event</a:t>
          </a:r>
          <a:endParaRPr lang="zh-CN" altLang="en-US" sz="21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endParaRPr>
        </a:p>
      </dsp:txBody>
      <dsp:txXfrm>
        <a:off x="1075438" y="2543975"/>
        <a:ext cx="743193" cy="743193"/>
      </dsp:txXfrm>
    </dsp:sp>
  </dsp:spTree>
</dsp:drawing>
</file>

<file path=ppt/diagrams/layout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8F85D-B507-4793-8272-C7EE9FC3FB4E}" type="datetimeFigureOut">
              <a:rPr lang="zh-CN" altLang="en-US" smtClean="0"/>
              <a:t>2025/3/20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0AA6F-942F-4575-BA6B-899984274B41}" type="slidenum">
              <a:rPr lang="zh-CN" altLang="en-US" smtClean="0"/>
              <a:t>‹#›</a:t>
            </a:fld>
            <a:endParaRPr lang="zh-CN" altLang="en-US"/>
          </a:p>
        </p:txBody>
      </p:sp>
    </p:spTree>
    <p:extLst>
      <p:ext uri="{BB962C8B-B14F-4D97-AF65-F5344CB8AC3E}">
        <p14:creationId xmlns:p14="http://schemas.microsoft.com/office/powerpoint/2010/main" val="23544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pPr lvl="0"/>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4799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solidFill>
                  <a:schemeClr val="bg1"/>
                </a:solidFill>
                <a:latin typeface="Times New Roman" panose="02020603050405020304" pitchFamily="18" charset="0"/>
                <a:cs typeface="Times New Roman" panose="02020603050405020304" pitchFamily="18" charset="0"/>
              </a:rPr>
              <a:t>Based on the DSD characteristics, we have clustered all heavy rainfall </a:t>
            </a:r>
            <a:r>
              <a:rPr lang="en-US" altLang="zh-CN" sz="1200" kern="1200" dirty="0">
                <a:solidFill>
                  <a:schemeClr val="bg1"/>
                </a:solidFill>
                <a:latin typeface="Times New Roman" panose="02020603050405020304" pitchFamily="18" charset="0"/>
                <a:ea typeface="+mn-ea"/>
                <a:cs typeface="Times New Roman" panose="02020603050405020304" pitchFamily="18" charset="0"/>
              </a:rPr>
              <a:t>samples into five groups using the K-means algorithm.</a:t>
            </a:r>
          </a:p>
          <a:p>
            <a:pPr marL="0" lvl="0" indent="0">
              <a:buNone/>
              <a:defRPr/>
            </a:pPr>
            <a:r>
              <a:rPr lang="en-US" altLang="zh-CN" sz="1200" kern="1200" dirty="0">
                <a:solidFill>
                  <a:schemeClr val="bg1"/>
                </a:solidFill>
                <a:latin typeface="Times New Roman" panose="02020603050405020304" pitchFamily="18" charset="0"/>
                <a:ea typeface="+mn-ea"/>
                <a:cs typeface="Times New Roman" panose="02020603050405020304" pitchFamily="18" charset="0"/>
              </a:rPr>
              <a:t>Group1 is characterized with large mean size high number concentration, maritime and continental convection</a:t>
            </a:r>
          </a:p>
          <a:p>
            <a:pPr marL="0" indent="0">
              <a:buNone/>
              <a:defRPr/>
            </a:pPr>
            <a:r>
              <a:rPr lang="en-US" altLang="zh-CN" sz="1200" kern="1200" dirty="0">
                <a:solidFill>
                  <a:schemeClr val="bg1"/>
                </a:solidFill>
                <a:latin typeface="Times New Roman" panose="02020603050405020304" pitchFamily="18" charset="0"/>
                <a:ea typeface="+mn-ea"/>
                <a:cs typeface="Times New Roman" panose="02020603050405020304" pitchFamily="18" charset="0"/>
              </a:rPr>
              <a:t>Group2 is characterized with large mean size low number concentration,   typical continental convection</a:t>
            </a:r>
          </a:p>
          <a:p>
            <a:pPr marL="0" indent="0">
              <a:buNone/>
              <a:defRPr/>
            </a:pPr>
            <a:r>
              <a:rPr lang="en-US" altLang="zh-CN" sz="1200" kern="1200" dirty="0">
                <a:solidFill>
                  <a:schemeClr val="bg1"/>
                </a:solidFill>
                <a:latin typeface="Times New Roman" panose="02020603050405020304" pitchFamily="18" charset="0"/>
                <a:ea typeface="+mn-ea"/>
                <a:cs typeface="Times New Roman" panose="02020603050405020304" pitchFamily="18" charset="0"/>
              </a:rPr>
              <a:t>Group3 is characterized with small mean size high number concentration, typical maritime convection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kern="1200" dirty="0">
              <a:solidFill>
                <a:schemeClr val="bg1"/>
              </a:solidFill>
              <a:latin typeface="Times New Roman" panose="02020603050405020304" pitchFamily="18" charset="0"/>
              <a:ea typeface="+mn-ea"/>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400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rgbClr val="FFFF00"/>
                </a:solidFill>
                <a:latin typeface="黑体" panose="02010609060101010101" pitchFamily="49" charset="-122"/>
                <a:ea typeface="黑体" panose="02010609060101010101" pitchFamily="49" charset="-122"/>
                <a:cs typeface="黑体" panose="02010609060101010101" pitchFamily="49" charset="-122"/>
              </a:rPr>
              <a:t>Distinct mean rain rates and </a:t>
            </a:r>
            <a:r>
              <a:rPr lang="en-US" altLang="zh-CN" sz="1200" kern="1200" dirty="0">
                <a:solidFill>
                  <a:schemeClr val="tx1"/>
                </a:solidFill>
                <a:effectLst/>
                <a:latin typeface="+mn-lt"/>
                <a:ea typeface="+mn-ea"/>
                <a:cs typeface="+mn-cs"/>
              </a:rPr>
              <a:t>relative rainfall number contributions from different raindrop diameter intervals were also observed.</a:t>
            </a:r>
            <a:endParaRPr lang="en-US" altLang="zh-CN" sz="1200" dirty="0">
              <a:solidFill>
                <a:srgbClr val="FFFF00"/>
              </a:solidFill>
              <a:latin typeface="黑体" panose="02010609060101010101" pitchFamily="49" charset="-122"/>
              <a:ea typeface="黑体" panose="02010609060101010101" pitchFamily="49" charset="-122"/>
              <a:cs typeface="黑体" panose="02010609060101010101" pitchFamily="49" charset="-122"/>
            </a:endParaRPr>
          </a:p>
          <a:p>
            <a:pPr algn="just"/>
            <a:r>
              <a:rPr lang="en-US" altLang="zh-CN" sz="1200" kern="1200" dirty="0">
                <a:solidFill>
                  <a:schemeClr val="tx1"/>
                </a:solidFill>
                <a:effectLst/>
                <a:latin typeface="+mn-lt"/>
                <a:ea typeface="+mn-ea"/>
                <a:cs typeface="+mn-cs"/>
              </a:rPr>
              <a:t>Mean rain rate basically exceeds 100 mmh-1 in Group1</a:t>
            </a:r>
            <a:r>
              <a:rPr lang="en-US" altLang="zh-CN" sz="1200" kern="1200" dirty="0">
                <a:solidFill>
                  <a:schemeClr val="tx1"/>
                </a:solidFill>
                <a:effectLst/>
                <a:latin typeface="+mn-lt"/>
                <a:ea typeface="+mn-ea"/>
                <a:cs typeface="+mn-cs"/>
                <a:sym typeface="+mn-ea"/>
              </a:rPr>
              <a:t>, over 60% rainfall is contributed by raindrops with diameter &gt;2 mm</a:t>
            </a:r>
          </a:p>
          <a:p>
            <a:pPr algn="just"/>
            <a:r>
              <a:rPr lang="en-US" altLang="zh-CN" sz="1200" kern="1200" dirty="0">
                <a:solidFill>
                  <a:schemeClr val="tx1"/>
                </a:solidFill>
                <a:effectLst/>
                <a:latin typeface="+mn-lt"/>
                <a:ea typeface="+mn-ea"/>
                <a:cs typeface="+mn-cs"/>
                <a:sym typeface="+mn-ea"/>
              </a:rPr>
              <a:t>Rain rates lower than </a:t>
            </a:r>
            <a:r>
              <a:rPr lang="en-US" altLang="zh-CN" sz="1200" kern="1200" dirty="0">
                <a:solidFill>
                  <a:schemeClr val="tx1"/>
                </a:solidFill>
                <a:effectLst/>
                <a:latin typeface="+mn-lt"/>
                <a:ea typeface="+mn-ea"/>
                <a:cs typeface="+mn-cs"/>
              </a:rPr>
              <a:t>50 mmh-1</a:t>
            </a:r>
            <a:r>
              <a:rPr lang="en-US" altLang="zh-CN" sz="1200" kern="1200" dirty="0">
                <a:solidFill>
                  <a:schemeClr val="tx1"/>
                </a:solidFill>
                <a:effectLst/>
                <a:latin typeface="+mn-lt"/>
                <a:ea typeface="+mn-ea"/>
                <a:cs typeface="+mn-cs"/>
                <a:sym typeface="+mn-ea"/>
              </a:rPr>
              <a:t>  in Group3, over 60% rainfall is contributed by raindrops with diameter &lt;2 mm</a:t>
            </a: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29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a:ln>
            <a:solidFill>
              <a:srgbClr val="000000">
                <a:alpha val="100000"/>
              </a:srgbClr>
            </a:solidFill>
            <a:miter lim="800000"/>
          </a:ln>
        </p:spPr>
      </p:sp>
      <mc:AlternateContent xmlns:mc="http://schemas.openxmlformats.org/markup-compatibility/2006" xmlns:a14="http://schemas.microsoft.com/office/drawing/2010/main">
        <mc:Choice Requires="a14">
          <p:sp>
            <p:nvSpPr>
              <p:cNvPr id="27651" name="备注占位符 2"/>
              <p:cNvSpPr>
                <a:spLocks noGrp="1"/>
              </p:cNvSpPr>
              <p:nvPr>
                <p:ph type="body" idx="1"/>
              </p:nvPr>
            </p:nvSpPr>
            <p:spPr>
              <a:noFill/>
              <a:ln>
                <a:noFill/>
              </a:ln>
            </p:spPr>
            <p:txBody>
              <a:bodyPr wrap="square" lIns="99048" tIns="49524" rIns="99048" bIns="49524" anchor="t" anchorCtr="0"/>
              <a:lstStyle/>
              <a:p>
                <a:pPr lvl="0"/>
                <a:r>
                  <a:rPr lang="en-US" altLang="zh-CN" dirty="0"/>
                  <a:t>We have further compared the </a:t>
                </a:r>
                <a:r>
                  <a:rPr lang="en-US" altLang="zh-CN" sz="1200" kern="1200" dirty="0">
                    <a:solidFill>
                      <a:schemeClr val="tx1"/>
                    </a:solidFill>
                    <a:effectLst/>
                    <a:latin typeface="+mn-lt"/>
                    <a:ea typeface="+mn-ea"/>
                    <a:cs typeface="+mn-cs"/>
                  </a:rPr>
                  <a:t>average </a:t>
                </a:r>
                <a14:m>
                  <m:oMath xmlns:m="http://schemas.openxmlformats.org/officeDocument/2006/math">
                    <m:sSub>
                      <m:sSubPr>
                        <m:ctrlPr>
                          <a:rPr lang="zh-CN" altLang="zh-CN" sz="1200" i="1" kern="1200">
                            <a:solidFill>
                              <a:schemeClr val="tx1"/>
                            </a:solidFill>
                            <a:effectLst/>
                            <a:latin typeface="Cambria Math" panose="02040503050406030204" pitchFamily="18" charset="0"/>
                            <a:ea typeface="+mn-ea"/>
                            <a:cs typeface="+mn-cs"/>
                          </a:rPr>
                        </m:ctrlPr>
                      </m:sSubPr>
                      <m:e>
                        <m:r>
                          <a:rPr lang="en-US" altLang="zh-CN" sz="1200" i="1" kern="1200">
                            <a:solidFill>
                              <a:schemeClr val="tx1"/>
                            </a:solidFill>
                            <a:effectLst/>
                            <a:latin typeface="Cambria Math" panose="02040503050406030204" pitchFamily="18" charset="0"/>
                            <a:ea typeface="+mn-ea"/>
                            <a:cs typeface="+mn-cs"/>
                          </a:rPr>
                          <m:t>𝑍</m:t>
                        </m:r>
                      </m:e>
                      <m:sub>
                        <m:r>
                          <a:rPr lang="en-US" altLang="zh-CN" sz="1200" i="1" kern="1200">
                            <a:solidFill>
                              <a:schemeClr val="tx1"/>
                            </a:solidFill>
                            <a:effectLst/>
                            <a:latin typeface="Cambria Math" panose="02040503050406030204" pitchFamily="18" charset="0"/>
                            <a:ea typeface="+mn-ea"/>
                            <a:cs typeface="+mn-cs"/>
                          </a:rPr>
                          <m:t>𝐻</m:t>
                        </m:r>
                      </m:sub>
                    </m:sSub>
                  </m:oMath>
                </a14:m>
                <a:r>
                  <a:rPr lang="en-US" altLang="zh-CN" sz="1200" kern="1200" dirty="0">
                    <a:solidFill>
                      <a:schemeClr val="tx1"/>
                    </a:solidFill>
                    <a:effectLst/>
                    <a:latin typeface="+mn-lt"/>
                    <a:ea typeface="+mn-ea"/>
                    <a:cs typeface="+mn-cs"/>
                  </a:rPr>
                  <a:t>, </a:t>
                </a:r>
                <a14:m>
                  <m:oMath xmlns:m="http://schemas.openxmlformats.org/officeDocument/2006/math">
                    <m:sSub>
                      <m:sSubPr>
                        <m:ctrlPr>
                          <a:rPr lang="zh-CN" altLang="zh-CN" sz="1200" i="1" kern="1200">
                            <a:solidFill>
                              <a:schemeClr val="tx1"/>
                            </a:solidFill>
                            <a:effectLst/>
                            <a:latin typeface="Cambria Math" panose="02040503050406030204" pitchFamily="18" charset="0"/>
                            <a:ea typeface="+mn-ea"/>
                            <a:cs typeface="+mn-cs"/>
                          </a:rPr>
                        </m:ctrlPr>
                      </m:sSubPr>
                      <m:e>
                        <m:r>
                          <a:rPr lang="en-US" altLang="zh-CN" sz="1200" i="1" kern="1200">
                            <a:solidFill>
                              <a:schemeClr val="tx1"/>
                            </a:solidFill>
                            <a:effectLst/>
                            <a:latin typeface="Cambria Math" panose="02040503050406030204" pitchFamily="18" charset="0"/>
                            <a:ea typeface="+mn-ea"/>
                            <a:cs typeface="+mn-cs"/>
                          </a:rPr>
                          <m:t>𝑍</m:t>
                        </m:r>
                      </m:e>
                      <m:sub>
                        <m:r>
                          <a:rPr lang="en-US" altLang="zh-CN" sz="1200" i="1" kern="1200">
                            <a:solidFill>
                              <a:schemeClr val="tx1"/>
                            </a:solidFill>
                            <a:effectLst/>
                            <a:latin typeface="Cambria Math" panose="02040503050406030204" pitchFamily="18" charset="0"/>
                            <a:ea typeface="+mn-ea"/>
                            <a:cs typeface="+mn-cs"/>
                          </a:rPr>
                          <m:t>𝐷𝑅</m:t>
                        </m:r>
                      </m:sub>
                    </m:sSub>
                  </m:oMath>
                </a14:m>
                <a:r>
                  <a:rPr lang="en-US" altLang="zh-CN" sz="1200" kern="1200" dirty="0">
                    <a:solidFill>
                      <a:schemeClr val="tx1"/>
                    </a:solidFill>
                    <a:effectLst/>
                    <a:latin typeface="+mn-lt"/>
                    <a:ea typeface="+mn-ea"/>
                    <a:cs typeface="+mn-cs"/>
                  </a:rPr>
                  <a:t>, and </a:t>
                </a:r>
                <a14:m>
                  <m:oMath xmlns:m="http://schemas.openxmlformats.org/officeDocument/2006/math">
                    <m:sSub>
                      <m:sSubPr>
                        <m:ctrlPr>
                          <a:rPr lang="zh-CN" altLang="zh-CN" sz="1200" i="1" kern="1200">
                            <a:solidFill>
                              <a:schemeClr val="tx1"/>
                            </a:solidFill>
                            <a:effectLst/>
                            <a:latin typeface="Cambria Math" panose="02040503050406030204" pitchFamily="18" charset="0"/>
                            <a:ea typeface="+mn-ea"/>
                            <a:cs typeface="+mn-cs"/>
                          </a:rPr>
                        </m:ctrlPr>
                      </m:sSubPr>
                      <m:e>
                        <m:r>
                          <a:rPr lang="en-US" altLang="zh-CN" sz="1200" i="1" kern="1200">
                            <a:solidFill>
                              <a:schemeClr val="tx1"/>
                            </a:solidFill>
                            <a:effectLst/>
                            <a:latin typeface="Cambria Math" panose="02040503050406030204" pitchFamily="18" charset="0"/>
                            <a:ea typeface="+mn-ea"/>
                            <a:cs typeface="+mn-cs"/>
                          </a:rPr>
                          <m:t>𝐾</m:t>
                        </m:r>
                      </m:e>
                      <m:sub>
                        <m:r>
                          <a:rPr lang="en-US" altLang="zh-CN" sz="1200" i="1" kern="1200">
                            <a:solidFill>
                              <a:schemeClr val="tx1"/>
                            </a:solidFill>
                            <a:effectLst/>
                            <a:latin typeface="Cambria Math" panose="02040503050406030204" pitchFamily="18" charset="0"/>
                            <a:ea typeface="+mn-ea"/>
                            <a:cs typeface="+mn-cs"/>
                          </a:rPr>
                          <m:t>𝐷𝑃</m:t>
                        </m:r>
                      </m:sub>
                    </m:sSub>
                  </m:oMath>
                </a14:m>
                <a:r>
                  <a:rPr lang="en-US" altLang="zh-CN" sz="1200" kern="1200" dirty="0">
                    <a:solidFill>
                      <a:schemeClr val="tx1"/>
                    </a:solidFill>
                    <a:effectLst/>
                    <a:latin typeface="+mn-lt"/>
                    <a:ea typeface="+mn-ea"/>
                    <a:cs typeface="+mn-cs"/>
                  </a:rPr>
                  <a:t> profiles of the five DSD groups, to analyze</a:t>
                </a:r>
                <a:r>
                  <a:rPr lang="en-US" altLang="zh-CN" sz="1200" kern="1200" baseline="0" dirty="0">
                    <a:solidFill>
                      <a:schemeClr val="tx1"/>
                    </a:solidFill>
                    <a:effectLst/>
                    <a:latin typeface="+mn-lt"/>
                    <a:ea typeface="+mn-ea"/>
                    <a:cs typeface="+mn-cs"/>
                  </a:rPr>
                  <a:t> microphysical structures of the convection.</a:t>
                </a:r>
              </a:p>
              <a:p>
                <a:pPr lvl="0"/>
                <a:r>
                  <a:rPr lang="en-US" altLang="zh-CN" sz="1200" kern="1200" baseline="0" dirty="0">
                    <a:solidFill>
                      <a:schemeClr val="tx1"/>
                    </a:solidFill>
                    <a:effectLst/>
                    <a:latin typeface="+mn-lt"/>
                    <a:ea typeface="+mn-ea"/>
                    <a:cs typeface="+mn-cs"/>
                  </a:rPr>
                  <a:t>Significantly distinct signatures are identified in group1 (red) compared with the</a:t>
                </a:r>
              </a:p>
              <a:p>
                <a:pPr lvl="0"/>
                <a:r>
                  <a:rPr lang="en-US" altLang="zh-CN" sz="1200" kern="1200" baseline="0" dirty="0">
                    <a:solidFill>
                      <a:schemeClr val="tx1"/>
                    </a:solidFill>
                    <a:effectLst/>
                    <a:latin typeface="+mn-lt"/>
                    <a:ea typeface="+mn-ea"/>
                    <a:cs typeface="+mn-cs"/>
                  </a:rPr>
                  <a:t>other four groups from the profiles. The largest mean ZH values are found throughout all latitudes in group1, and the  mean height of 30-dBZ echo reaches 8 km and is higher than the −10°C level, suggesting deep convection with intense</a:t>
                </a:r>
              </a:p>
              <a:p>
                <a:pPr lvl="0"/>
                <a:r>
                  <a:rPr lang="en-US" altLang="zh-CN" sz="1200" kern="1200" baseline="0" dirty="0">
                    <a:solidFill>
                      <a:schemeClr val="tx1"/>
                    </a:solidFill>
                    <a:effectLst/>
                    <a:latin typeface="+mn-lt"/>
                    <a:ea typeface="+mn-ea"/>
                    <a:cs typeface="+mn-cs"/>
                  </a:rPr>
                  <a:t>updrafts (DeMott and Rutledge, 1998). </a:t>
                </a:r>
                <a:endParaRPr lang="en-US" altLang="zh-CN" dirty="0"/>
              </a:p>
              <a:p>
                <a:pPr algn="just"/>
                <a:endParaRPr lang="en-US" altLang="zh-CN" sz="1200" kern="1200" dirty="0">
                  <a:solidFill>
                    <a:schemeClr val="tx1"/>
                  </a:solidFill>
                  <a:effectLst/>
                  <a:latin typeface="+mn-lt"/>
                  <a:ea typeface="+mn-ea"/>
                  <a:cs typeface="+mn-cs"/>
                  <a:sym typeface="+mn-ea"/>
                </a:endParaRPr>
              </a:p>
              <a:p>
                <a:pPr algn="just"/>
                <a:r>
                  <a:rPr lang="en-US" altLang="zh-CN" sz="1200" kern="1200" dirty="0">
                    <a:solidFill>
                      <a:schemeClr val="tx1"/>
                    </a:solidFill>
                    <a:effectLst/>
                    <a:latin typeface="+mn-lt"/>
                    <a:ea typeface="+mn-ea"/>
                    <a:cs typeface="+mn-cs"/>
                    <a:sym typeface="+mn-ea"/>
                  </a:rPr>
                  <a:t> </a:t>
                </a:r>
              </a:p>
              <a:p>
                <a:pPr algn="just"/>
                <a:r>
                  <a:rPr lang="en-US" altLang="zh-CN" sz="1200" kern="1200" dirty="0">
                    <a:solidFill>
                      <a:schemeClr val="tx1"/>
                    </a:solidFill>
                    <a:effectLst/>
                    <a:latin typeface="+mn-lt"/>
                    <a:ea typeface="+mn-ea"/>
                    <a:cs typeface="+mn-cs"/>
                    <a:sym typeface="+mn-ea"/>
                  </a:rPr>
                  <a:t>Value of KDP grows rapidly from the freezing level to surface, indicating both active ice-phase and warm-rain </a:t>
                </a:r>
                <a:r>
                  <a:rPr lang="en-US" altLang="zh-CN" sz="1200" kern="1200" dirty="0">
                    <a:solidFill>
                      <a:schemeClr val="tx1"/>
                    </a:solidFill>
                    <a:effectLst/>
                    <a:latin typeface="+mn-lt"/>
                    <a:ea typeface="+mn-ea"/>
                    <a:cs typeface="+mn-cs"/>
                  </a:rPr>
                  <a:t>coalescence</a:t>
                </a:r>
                <a:r>
                  <a:rPr lang="en-US" altLang="zh-CN" sz="1200" kern="1200" dirty="0">
                    <a:solidFill>
                      <a:schemeClr val="tx1"/>
                    </a:solidFill>
                    <a:effectLst/>
                    <a:latin typeface="+mn-lt"/>
                    <a:ea typeface="+mn-ea"/>
                    <a:cs typeface="+mn-cs"/>
                    <a:sym typeface="+mn-ea"/>
                  </a:rPr>
                  <a:t> processes.  </a:t>
                </a:r>
              </a:p>
              <a:p>
                <a:pPr algn="just"/>
                <a:r>
                  <a:rPr lang="en-US" altLang="zh-CN" sz="1200" kern="1200" dirty="0">
                    <a:solidFill>
                      <a:schemeClr val="tx1"/>
                    </a:solidFill>
                    <a:effectLst/>
                    <a:latin typeface="+mn-lt"/>
                    <a:ea typeface="+mn-ea"/>
                    <a:cs typeface="+mn-cs"/>
                    <a:sym typeface="+mn-ea"/>
                  </a:rPr>
                  <a:t>Shallow convection is observed in Group3, the liquid water is basically produced by the active warm-rain </a:t>
                </a:r>
                <a:r>
                  <a:rPr lang="en-US" altLang="zh-CN" sz="1200" kern="1200" dirty="0">
                    <a:solidFill>
                      <a:schemeClr val="tx1"/>
                    </a:solidFill>
                    <a:effectLst/>
                    <a:latin typeface="+mn-lt"/>
                    <a:ea typeface="+mn-ea"/>
                    <a:cs typeface="+mn-cs"/>
                  </a:rPr>
                  <a:t>coalescence</a:t>
                </a:r>
                <a:r>
                  <a:rPr lang="en-US" altLang="zh-CN" sz="1200" kern="1200" dirty="0">
                    <a:solidFill>
                      <a:schemeClr val="tx1"/>
                    </a:solidFill>
                    <a:effectLst/>
                    <a:latin typeface="+mn-lt"/>
                    <a:ea typeface="+mn-ea"/>
                    <a:cs typeface="+mn-cs"/>
                    <a:sym typeface="+mn-ea"/>
                  </a:rPr>
                  <a:t> processes</a:t>
                </a:r>
                <a:endParaRPr lang="en-US" altLang="zh-CN" sz="1200" kern="1200" dirty="0">
                  <a:solidFill>
                    <a:schemeClr val="tx1"/>
                  </a:solidFill>
                  <a:effectLst/>
                  <a:latin typeface="+mn-lt"/>
                  <a:ea typeface="+mn-ea"/>
                  <a:cs typeface="+mn-cs"/>
                </a:endParaRPr>
              </a:p>
              <a:p>
                <a:pPr lvl="0"/>
                <a:endParaRPr lang="zh-CN" altLang="en-US" dirty="0"/>
              </a:p>
            </p:txBody>
          </p:sp>
        </mc:Choice>
        <mc:Fallback xmlns="">
          <p:sp>
            <p:nvSpPr>
              <p:cNvPr id="27651" name="备注占位符 2"/>
              <p:cNvSpPr>
                <a:spLocks noGrp="1"/>
              </p:cNvSpPr>
              <p:nvPr>
                <p:ph type="body" idx="1"/>
              </p:nvPr>
            </p:nvSpPr>
            <p:spPr>
              <a:noFill/>
              <a:ln>
                <a:noFill/>
              </a:ln>
            </p:spPr>
            <p:txBody>
              <a:bodyPr wrap="square" lIns="99048" tIns="49524" rIns="99048" bIns="49524" anchor="t" anchorCtr="0"/>
              <a:lstStyle/>
              <a:p>
                <a:pPr lvl="0"/>
                <a:r>
                  <a:rPr lang="en-US" altLang="zh-CN" dirty="0"/>
                  <a:t>We have further compared the </a:t>
                </a:r>
                <a:r>
                  <a:rPr lang="en-US" altLang="zh-CN" sz="1200" kern="1200" dirty="0">
                    <a:solidFill>
                      <a:schemeClr val="tx1"/>
                    </a:solidFill>
                    <a:effectLst/>
                    <a:latin typeface="+mn-lt"/>
                    <a:ea typeface="+mn-ea"/>
                    <a:cs typeface="+mn-cs"/>
                  </a:rPr>
                  <a:t>average </a:t>
                </a:r>
                <a:r>
                  <a:rPr lang="en-US" altLang="zh-CN" sz="1200" i="0" kern="1200">
                    <a:solidFill>
                      <a:schemeClr val="tx1"/>
                    </a:solidFill>
                    <a:effectLst/>
                    <a:latin typeface="Cambria Math" panose="02040503050406030204" pitchFamily="18" charset="0"/>
                    <a:ea typeface="+mn-ea"/>
                    <a:cs typeface="+mn-cs"/>
                  </a:rPr>
                  <a:t>𝑍</a:t>
                </a:r>
                <a:r>
                  <a:rPr lang="zh-CN" altLang="zh-CN" sz="1200" i="0" kern="1200">
                    <a:solidFill>
                      <a:schemeClr val="tx1"/>
                    </a:solidFill>
                    <a:effectLst/>
                    <a:latin typeface="Cambria Math" panose="02040503050406030204" pitchFamily="18" charset="0"/>
                    <a:ea typeface="+mn-ea"/>
                    <a:cs typeface="+mn-cs"/>
                  </a:rPr>
                  <a:t>_</a:t>
                </a:r>
                <a:r>
                  <a:rPr lang="en-US" altLang="zh-CN" sz="1200" i="0" kern="1200">
                    <a:solidFill>
                      <a:schemeClr val="tx1"/>
                    </a:solidFill>
                    <a:effectLst/>
                    <a:latin typeface="Cambria Math" panose="02040503050406030204" pitchFamily="18" charset="0"/>
                    <a:ea typeface="+mn-ea"/>
                    <a:cs typeface="+mn-cs"/>
                  </a:rPr>
                  <a:t>𝐻</a:t>
                </a:r>
                <a:r>
                  <a:rPr lang="en-US" altLang="zh-CN" sz="1200" kern="1200" dirty="0">
                    <a:solidFill>
                      <a:schemeClr val="tx1"/>
                    </a:solidFill>
                    <a:effectLst/>
                    <a:latin typeface="+mn-lt"/>
                    <a:ea typeface="+mn-ea"/>
                    <a:cs typeface="+mn-cs"/>
                  </a:rPr>
                  <a:t>, </a:t>
                </a:r>
                <a:r>
                  <a:rPr lang="en-US" altLang="zh-CN" sz="1200" i="0" kern="1200">
                    <a:solidFill>
                      <a:schemeClr val="tx1"/>
                    </a:solidFill>
                    <a:effectLst/>
                    <a:latin typeface="Cambria Math" panose="02040503050406030204" pitchFamily="18" charset="0"/>
                    <a:ea typeface="+mn-ea"/>
                    <a:cs typeface="+mn-cs"/>
                  </a:rPr>
                  <a:t>𝑍</a:t>
                </a:r>
                <a:r>
                  <a:rPr lang="zh-CN" altLang="zh-CN" sz="1200" i="0" kern="1200">
                    <a:solidFill>
                      <a:schemeClr val="tx1"/>
                    </a:solidFill>
                    <a:effectLst/>
                    <a:latin typeface="Cambria Math" panose="02040503050406030204" pitchFamily="18" charset="0"/>
                    <a:ea typeface="+mn-ea"/>
                    <a:cs typeface="+mn-cs"/>
                  </a:rPr>
                  <a:t>_</a:t>
                </a:r>
                <a:r>
                  <a:rPr lang="en-US" altLang="zh-CN" sz="1200" i="0" kern="1200">
                    <a:solidFill>
                      <a:schemeClr val="tx1"/>
                    </a:solidFill>
                    <a:effectLst/>
                    <a:latin typeface="Cambria Math" panose="02040503050406030204" pitchFamily="18" charset="0"/>
                    <a:ea typeface="+mn-ea"/>
                    <a:cs typeface="+mn-cs"/>
                  </a:rPr>
                  <a:t>𝐷𝑅</a:t>
                </a:r>
                <a:r>
                  <a:rPr lang="en-US" altLang="zh-CN" sz="1200" kern="1200" dirty="0">
                    <a:solidFill>
                      <a:schemeClr val="tx1"/>
                    </a:solidFill>
                    <a:effectLst/>
                    <a:latin typeface="+mn-lt"/>
                    <a:ea typeface="+mn-ea"/>
                    <a:cs typeface="+mn-cs"/>
                  </a:rPr>
                  <a:t>, and </a:t>
                </a:r>
                <a:r>
                  <a:rPr lang="en-US" altLang="zh-CN" sz="1200" i="0" kern="1200">
                    <a:solidFill>
                      <a:schemeClr val="tx1"/>
                    </a:solidFill>
                    <a:effectLst/>
                    <a:latin typeface="Cambria Math" panose="02040503050406030204" pitchFamily="18" charset="0"/>
                    <a:ea typeface="+mn-ea"/>
                    <a:cs typeface="+mn-cs"/>
                  </a:rPr>
                  <a:t>𝐾</a:t>
                </a:r>
                <a:r>
                  <a:rPr lang="zh-CN" altLang="zh-CN" sz="1200" i="0" kern="1200">
                    <a:solidFill>
                      <a:schemeClr val="tx1"/>
                    </a:solidFill>
                    <a:effectLst/>
                    <a:latin typeface="Cambria Math" panose="02040503050406030204" pitchFamily="18" charset="0"/>
                    <a:ea typeface="+mn-ea"/>
                    <a:cs typeface="+mn-cs"/>
                  </a:rPr>
                  <a:t>_</a:t>
                </a:r>
                <a:r>
                  <a:rPr lang="en-US" altLang="zh-CN" sz="1200" i="0" kern="1200">
                    <a:solidFill>
                      <a:schemeClr val="tx1"/>
                    </a:solidFill>
                    <a:effectLst/>
                    <a:latin typeface="Cambria Math" panose="02040503050406030204" pitchFamily="18" charset="0"/>
                    <a:ea typeface="+mn-ea"/>
                    <a:cs typeface="+mn-cs"/>
                  </a:rPr>
                  <a:t>𝐷𝑃</a:t>
                </a:r>
                <a:r>
                  <a:rPr lang="en-US" altLang="zh-CN" sz="1200" kern="1200" dirty="0">
                    <a:solidFill>
                      <a:schemeClr val="tx1"/>
                    </a:solidFill>
                    <a:effectLst/>
                    <a:latin typeface="+mn-lt"/>
                    <a:ea typeface="+mn-ea"/>
                    <a:cs typeface="+mn-cs"/>
                  </a:rPr>
                  <a:t> profiles of the five DSD groups, to analyze</a:t>
                </a:r>
                <a:r>
                  <a:rPr lang="en-US" altLang="zh-CN" sz="1200" kern="1200" baseline="0" dirty="0">
                    <a:solidFill>
                      <a:schemeClr val="tx1"/>
                    </a:solidFill>
                    <a:effectLst/>
                    <a:latin typeface="+mn-lt"/>
                    <a:ea typeface="+mn-ea"/>
                    <a:cs typeface="+mn-cs"/>
                  </a:rPr>
                  <a:t> microphysical structures of the convection.</a:t>
                </a:r>
              </a:p>
              <a:p>
                <a:pPr lvl="0"/>
                <a:r>
                  <a:rPr lang="en-US" altLang="zh-CN" sz="1200" kern="1200" baseline="0" dirty="0">
                    <a:solidFill>
                      <a:schemeClr val="tx1"/>
                    </a:solidFill>
                    <a:effectLst/>
                    <a:latin typeface="+mn-lt"/>
                    <a:ea typeface="+mn-ea"/>
                    <a:cs typeface="+mn-cs"/>
                  </a:rPr>
                  <a:t>Significantly distinct signatures are identified in group1 (red) compared with the</a:t>
                </a:r>
              </a:p>
              <a:p>
                <a:pPr lvl="0"/>
                <a:r>
                  <a:rPr lang="en-US" altLang="zh-CN" sz="1200" kern="1200" baseline="0" dirty="0">
                    <a:solidFill>
                      <a:schemeClr val="tx1"/>
                    </a:solidFill>
                    <a:effectLst/>
                    <a:latin typeface="+mn-lt"/>
                    <a:ea typeface="+mn-ea"/>
                    <a:cs typeface="+mn-cs"/>
                  </a:rPr>
                  <a:t>other four groups from the profiles. The largest mean ZH values are found throughout all latitudes in group1, and the  mean height of 30-dBZ echo reaches 8 km and is higher than the −10°C level, suggesting deep convection with intense</a:t>
                </a:r>
              </a:p>
              <a:p>
                <a:pPr lvl="0"/>
                <a:r>
                  <a:rPr lang="en-US" altLang="zh-CN" sz="1200" kern="1200" baseline="0" dirty="0">
                    <a:solidFill>
                      <a:schemeClr val="tx1"/>
                    </a:solidFill>
                    <a:effectLst/>
                    <a:latin typeface="+mn-lt"/>
                    <a:ea typeface="+mn-ea"/>
                    <a:cs typeface="+mn-cs"/>
                  </a:rPr>
                  <a:t>updrafts (DeMott and Rutledge, 1998). </a:t>
                </a:r>
                <a:endParaRPr lang="en-US" altLang="zh-CN" dirty="0"/>
              </a:p>
              <a:p>
                <a:pPr algn="just"/>
                <a:endParaRPr lang="en-US" altLang="zh-CN" sz="1200" kern="1200" dirty="0">
                  <a:solidFill>
                    <a:schemeClr val="tx1"/>
                  </a:solidFill>
                  <a:effectLst/>
                  <a:latin typeface="+mn-lt"/>
                  <a:ea typeface="+mn-ea"/>
                  <a:cs typeface="+mn-cs"/>
                  <a:sym typeface="+mn-ea"/>
                </a:endParaRPr>
              </a:p>
              <a:p>
                <a:pPr algn="just"/>
                <a:r>
                  <a:rPr lang="en-US" altLang="zh-CN" sz="1200" kern="1200" dirty="0">
                    <a:solidFill>
                      <a:schemeClr val="tx1"/>
                    </a:solidFill>
                    <a:effectLst/>
                    <a:latin typeface="+mn-lt"/>
                    <a:ea typeface="+mn-ea"/>
                    <a:cs typeface="+mn-cs"/>
                    <a:sym typeface="+mn-ea"/>
                  </a:rPr>
                  <a:t> </a:t>
                </a:r>
              </a:p>
              <a:p>
                <a:pPr algn="just"/>
                <a:r>
                  <a:rPr lang="en-US" altLang="zh-CN" sz="1200" kern="1200" dirty="0">
                    <a:solidFill>
                      <a:schemeClr val="tx1"/>
                    </a:solidFill>
                    <a:effectLst/>
                    <a:latin typeface="+mn-lt"/>
                    <a:ea typeface="+mn-ea"/>
                    <a:cs typeface="+mn-cs"/>
                    <a:sym typeface="+mn-ea"/>
                  </a:rPr>
                  <a:t>Value of KDP grows rapidly from the freezing level to surface, indicating both active ice-phase and warm-rain </a:t>
                </a:r>
                <a:r>
                  <a:rPr lang="en-US" altLang="zh-CN" sz="1200" kern="1200" dirty="0">
                    <a:solidFill>
                      <a:schemeClr val="tx1"/>
                    </a:solidFill>
                    <a:effectLst/>
                    <a:latin typeface="+mn-lt"/>
                    <a:ea typeface="+mn-ea"/>
                    <a:cs typeface="+mn-cs"/>
                  </a:rPr>
                  <a:t>coalescence</a:t>
                </a:r>
                <a:r>
                  <a:rPr lang="en-US" altLang="zh-CN" sz="1200" kern="1200" dirty="0">
                    <a:solidFill>
                      <a:schemeClr val="tx1"/>
                    </a:solidFill>
                    <a:effectLst/>
                    <a:latin typeface="+mn-lt"/>
                    <a:ea typeface="+mn-ea"/>
                    <a:cs typeface="+mn-cs"/>
                    <a:sym typeface="+mn-ea"/>
                  </a:rPr>
                  <a:t> processes.  </a:t>
                </a:r>
              </a:p>
              <a:p>
                <a:pPr algn="just"/>
                <a:r>
                  <a:rPr lang="en-US" altLang="zh-CN" sz="1200" kern="1200" dirty="0">
                    <a:solidFill>
                      <a:schemeClr val="tx1"/>
                    </a:solidFill>
                    <a:effectLst/>
                    <a:latin typeface="+mn-lt"/>
                    <a:ea typeface="+mn-ea"/>
                    <a:cs typeface="+mn-cs"/>
                    <a:sym typeface="+mn-ea"/>
                  </a:rPr>
                  <a:t>Shallow convection is observed in Group3, the liquid water is basically produced by the active warm-rain </a:t>
                </a:r>
                <a:r>
                  <a:rPr lang="en-US" altLang="zh-CN" sz="1200" kern="1200" dirty="0">
                    <a:solidFill>
                      <a:schemeClr val="tx1"/>
                    </a:solidFill>
                    <a:effectLst/>
                    <a:latin typeface="+mn-lt"/>
                    <a:ea typeface="+mn-ea"/>
                    <a:cs typeface="+mn-cs"/>
                  </a:rPr>
                  <a:t>coalescence</a:t>
                </a:r>
                <a:r>
                  <a:rPr lang="en-US" altLang="zh-CN" sz="1200" kern="1200" dirty="0">
                    <a:solidFill>
                      <a:schemeClr val="tx1"/>
                    </a:solidFill>
                    <a:effectLst/>
                    <a:latin typeface="+mn-lt"/>
                    <a:ea typeface="+mn-ea"/>
                    <a:cs typeface="+mn-cs"/>
                    <a:sym typeface="+mn-ea"/>
                  </a:rPr>
                  <a:t> processes</a:t>
                </a:r>
                <a:endParaRPr lang="en-US" altLang="zh-CN" sz="1200" kern="1200" dirty="0">
                  <a:solidFill>
                    <a:schemeClr val="tx1"/>
                  </a:solidFill>
                  <a:effectLst/>
                  <a:latin typeface="+mn-lt"/>
                  <a:ea typeface="+mn-ea"/>
                  <a:cs typeface="+mn-cs"/>
                </a:endParaRPr>
              </a:p>
              <a:p>
                <a:pPr lvl="0"/>
                <a:endParaRPr lang="zh-CN" altLang="en-US" dirty="0"/>
              </a:p>
            </p:txBody>
          </p:sp>
        </mc:Fallback>
      </mc:AlternateContent>
      <p:sp>
        <p:nvSpPr>
          <p:cNvPr id="27652" name="灯片编号占位符 3"/>
          <p:cNvSpPr txBox="1">
            <a:spLocks noGrp="1"/>
          </p:cNvSpPr>
          <p:nvPr>
            <p:ph type="sldNum" sz="quarter"/>
          </p:nvPr>
        </p:nvSpPr>
        <p:spPr>
          <a:xfrm>
            <a:off x="4021138" y="9721850"/>
            <a:ext cx="3076575" cy="511175"/>
          </a:xfrm>
          <a:prstGeom prst="rect">
            <a:avLst/>
          </a:prstGeom>
          <a:noFill/>
          <a:ln w="9525">
            <a:noFill/>
          </a:ln>
        </p:spPr>
        <p:txBody>
          <a:bodyPr lIns="99048" tIns="49524" rIns="99048" bIns="49524"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3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3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ln>
            <a:solidFill>
              <a:srgbClr val="000000">
                <a:alpha val="100000"/>
              </a:srgbClr>
            </a:solidFill>
            <a:miter lim="800000"/>
          </a:ln>
        </p:spPr>
      </p:sp>
      <p:sp>
        <p:nvSpPr>
          <p:cNvPr id="29699" name="备注占位符 2"/>
          <p:cNvSpPr>
            <a:spLocks noGrp="1"/>
          </p:cNvSpPr>
          <p:nvPr>
            <p:ph type="body" idx="1"/>
          </p:nvPr>
        </p:nvSpPr>
        <p:spPr>
          <a:noFill/>
          <a:ln>
            <a:noFill/>
          </a:ln>
        </p:spPr>
        <p:txBody>
          <a:bodyPr wrap="square" lIns="99048" tIns="49524" rIns="99048" bIns="49524" anchor="t" anchorCtr="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latin typeface="+mn-lt"/>
                <a:ea typeface="+mn-ea"/>
                <a:cs typeface="+mn-cs"/>
              </a:rPr>
              <a:t>Occurrence fractions of identified hydrometeors in vertical layers are also compared.</a:t>
            </a:r>
          </a:p>
          <a:p>
            <a:pPr algn="just"/>
            <a:r>
              <a:rPr lang="en-US" altLang="zh-CN" sz="1200" kern="1200" dirty="0">
                <a:solidFill>
                  <a:schemeClr val="tx1"/>
                </a:solidFill>
                <a:latin typeface="+mn-lt"/>
                <a:ea typeface="+mn-ea"/>
                <a:cs typeface="+mn-cs"/>
              </a:rPr>
              <a:t>Obviously, group1 possesses the highest graupel fraction</a:t>
            </a:r>
            <a:r>
              <a:rPr lang="en-US" altLang="zh-CN" sz="1200" kern="1200" dirty="0">
                <a:solidFill>
                  <a:schemeClr val="tx1"/>
                </a:solidFill>
                <a:latin typeface="+mn-lt"/>
                <a:ea typeface="+mn-ea"/>
                <a:cs typeface="+mn-cs"/>
                <a:sym typeface="+mn-ea"/>
              </a:rPr>
              <a:t>, indicating active ice-phase processes. Certain large raindrops are identified in the low levels. </a:t>
            </a:r>
          </a:p>
          <a:p>
            <a:pPr algn="just"/>
            <a:r>
              <a:rPr lang="en-US" altLang="zh-CN" sz="1200" kern="1200" dirty="0">
                <a:solidFill>
                  <a:schemeClr val="tx1"/>
                </a:solidFill>
                <a:latin typeface="+mn-lt"/>
                <a:ea typeface="+mn-ea"/>
                <a:cs typeface="+mn-cs"/>
                <a:sym typeface="+mn-ea"/>
              </a:rPr>
              <a:t>Group3 </a:t>
            </a:r>
            <a:r>
              <a:rPr lang="en-US" altLang="zh-CN" sz="1200" kern="1200" dirty="0">
                <a:solidFill>
                  <a:schemeClr val="tx1"/>
                </a:solidFill>
                <a:latin typeface="+mn-lt"/>
                <a:ea typeface="+mn-ea"/>
                <a:cs typeface="+mn-cs"/>
              </a:rPr>
              <a:t>possesses the lowest graupel fraction</a:t>
            </a:r>
            <a:r>
              <a:rPr lang="en-US" altLang="zh-CN" sz="1200" kern="1200" dirty="0">
                <a:solidFill>
                  <a:schemeClr val="tx1"/>
                </a:solidFill>
                <a:latin typeface="+mn-lt"/>
                <a:ea typeface="+mn-ea"/>
                <a:cs typeface="+mn-cs"/>
                <a:sym typeface="+mn-ea"/>
              </a:rPr>
              <a:t>, suggesting suppressed  ice-phase processes.</a:t>
            </a:r>
            <a:endParaRPr lang="en-US" altLang="zh-CN" sz="1200" kern="1200" dirty="0">
              <a:solidFill>
                <a:schemeClr val="tx1"/>
              </a:solidFill>
              <a:latin typeface="+mn-lt"/>
              <a:ea typeface="+mn-ea"/>
              <a:cs typeface="+mn-cs"/>
            </a:endParaRPr>
          </a:p>
          <a:p>
            <a:pPr lvl="0"/>
            <a:endParaRPr lang="zh-CN" altLang="en-US" dirty="0"/>
          </a:p>
        </p:txBody>
      </p:sp>
      <p:sp>
        <p:nvSpPr>
          <p:cNvPr id="29700" name="灯片编号占位符 3"/>
          <p:cNvSpPr txBox="1">
            <a:spLocks noGrp="1"/>
          </p:cNvSpPr>
          <p:nvPr>
            <p:ph type="sldNum" sz="quarter"/>
          </p:nvPr>
        </p:nvSpPr>
        <p:spPr>
          <a:xfrm>
            <a:off x="4021138" y="9721850"/>
            <a:ext cx="3076575" cy="511175"/>
          </a:xfrm>
          <a:prstGeom prst="rect">
            <a:avLst/>
          </a:prstGeom>
          <a:noFill/>
          <a:ln w="9525">
            <a:noFill/>
          </a:ln>
        </p:spPr>
        <p:txBody>
          <a:bodyPr lIns="99048" tIns="49524" rIns="99048" bIns="49524"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3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3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chemeClr val="bg1"/>
                </a:solidFill>
                <a:latin typeface="黑体" panose="02010609060101010101" pitchFamily="49" charset="-122"/>
                <a:ea typeface="黑体" panose="02010609060101010101" pitchFamily="49" charset="-122"/>
                <a:sym typeface="+mn-ea"/>
              </a:rPr>
              <a:t>In </a:t>
            </a:r>
            <a:r>
              <a:rPr lang="en-US" altLang="zh-CN" sz="1200" kern="1200" dirty="0">
                <a:solidFill>
                  <a:schemeClr val="bg1"/>
                </a:solidFill>
                <a:latin typeface="黑体" panose="02010609060101010101" pitchFamily="49" charset="-122"/>
                <a:ea typeface="黑体" panose="02010609060101010101" pitchFamily="49" charset="-122"/>
                <a:cs typeface="+mn-cs"/>
                <a:sym typeface="+mn-ea"/>
              </a:rPr>
              <a:t>summary, </a:t>
            </a:r>
            <a:r>
              <a:rPr lang="en-US" altLang="zh-CN" sz="1200" kern="1200" dirty="0">
                <a:solidFill>
                  <a:schemeClr val="bg1"/>
                </a:solidFill>
                <a:latin typeface="黑体" panose="02010609060101010101" pitchFamily="49" charset="-122"/>
                <a:ea typeface="黑体" panose="02010609060101010101" pitchFamily="49" charset="-122"/>
                <a:cs typeface="+mn-cs"/>
              </a:rPr>
              <a:t>significant microphysical variability is revealed in the “21.7” Henan EHR event, shallow (deep) convection with active warm-rain (ice-phase) processes is generated near mountain (plain) area. Extreme rainfall is  produced by convection possessing both active ice-phase and efficient warm-rain coalescence processes, raindrops are characterized by high number concentration and large mean sizes.</a:t>
            </a:r>
            <a:endParaRPr lang="zh-CN" altLang="en-US" sz="1200" kern="1200" dirty="0">
              <a:solidFill>
                <a:schemeClr val="bg1"/>
              </a:solidFill>
              <a:latin typeface="黑体" panose="02010609060101010101" pitchFamily="49" charset="-122"/>
              <a:ea typeface="黑体" panose="02010609060101010101" pitchFamily="49" charset="-122"/>
              <a:cs typeface="+mn-cs"/>
              <a:sym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bg1"/>
                </a:solidFill>
                <a:latin typeface="黑体" panose="02010609060101010101" pitchFamily="49" charset="-122"/>
                <a:ea typeface="黑体" panose="02010609060101010101" pitchFamily="49" charset="-122"/>
                <a:cs typeface="+mn-cs"/>
                <a:sym typeface="+mn-ea"/>
              </a:rPr>
              <a:t>This work has been published in SCES.</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926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ln>
            <a:solidFill>
              <a:srgbClr val="000000"/>
            </a:solidFill>
            <a:miter/>
          </a:ln>
        </p:spPr>
      </p:sp>
      <p:sp>
        <p:nvSpPr>
          <p:cNvPr id="35843" name="备注占位符 2"/>
          <p:cNvSpPr>
            <a:spLocks noGrp="1"/>
          </p:cNvSpPr>
          <p:nvPr>
            <p:ph type="body" idx="1"/>
          </p:nvPr>
        </p:nvSpPr>
        <p:spPr>
          <a:noFill/>
          <a:ln>
            <a:noFill/>
          </a:ln>
        </p:spPr>
        <p:txBody>
          <a:bodyPr wrap="square" lIns="99048" tIns="49524" rIns="99048" bIns="49524" anchor="t" anchorCtr="0"/>
          <a:lstStyle/>
          <a:p>
            <a:r>
              <a:rPr lang="en-US" altLang="zh-CN" dirty="0"/>
              <a:t>To further compare the convection in different area, we have also investigated the typical convective systems.</a:t>
            </a:r>
          </a:p>
          <a:p>
            <a:r>
              <a:rPr lang="en-US" altLang="zh-CN" dirty="0"/>
              <a:t>The convective cell causing the record-breaking hourly rainfall is chosen for the plain.</a:t>
            </a:r>
          </a:p>
          <a:p>
            <a:r>
              <a:rPr lang="en-US" altLang="zh-CN" dirty="0"/>
              <a:t>Intense radar echo and frequent lightning records are observed in the cell. Large ZDR values are also found, indicating raindrop mean sizes.</a:t>
            </a:r>
          </a:p>
          <a:p>
            <a:pPr lvl="0"/>
            <a:endParaRPr lang="zh-CN" altLang="en-US" dirty="0"/>
          </a:p>
        </p:txBody>
      </p:sp>
      <p:sp>
        <p:nvSpPr>
          <p:cNvPr id="35844" name="灯片编号占位符 3"/>
          <p:cNvSpPr txBox="1">
            <a:spLocks noGrp="1"/>
          </p:cNvSpPr>
          <p:nvPr>
            <p:ph type="sldNum" sz="quarter"/>
          </p:nvPr>
        </p:nvSpPr>
        <p:spPr>
          <a:xfrm>
            <a:off x="4021138" y="9721850"/>
            <a:ext cx="3076575" cy="511175"/>
          </a:xfrm>
          <a:prstGeom prst="rect">
            <a:avLst/>
          </a:prstGeom>
          <a:noFill/>
          <a:ln w="9525">
            <a:noFill/>
          </a:ln>
        </p:spPr>
        <p:txBody>
          <a:bodyPr lIns="99048" tIns="49524" rIns="99048" bIns="49524"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zh-CN" altLang="en-US" sz="13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3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Deep convection is also identified from the cross section, </a:t>
            </a:r>
            <a:r>
              <a:rPr lang="en-US" altLang="zh-CN" dirty="0" err="1"/>
              <a:t>widespred</a:t>
            </a:r>
            <a:r>
              <a:rPr lang="en-US" altLang="zh-CN" dirty="0"/>
              <a:t> graupels distribute in the strong updraft area.</a:t>
            </a:r>
          </a:p>
          <a:p>
            <a:r>
              <a:rPr lang="en-US" altLang="zh-CN" sz="1200" kern="1200" dirty="0">
                <a:solidFill>
                  <a:schemeClr val="tx1"/>
                </a:solidFill>
                <a:effectLst/>
                <a:latin typeface="+mn-lt"/>
                <a:ea typeface="+mn-ea"/>
                <a:cs typeface="+mn-cs"/>
              </a:rPr>
              <a:t>obvious convergence of the horizontal winds is found,  and high CAPE exists.</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30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Deep convection is also identified from the cross section, </a:t>
            </a:r>
            <a:r>
              <a:rPr lang="en-US" altLang="zh-CN" dirty="0" err="1"/>
              <a:t>widespred</a:t>
            </a:r>
            <a:r>
              <a:rPr lang="en-US" altLang="zh-CN" dirty="0"/>
              <a:t> graupels distribute in the strong updraft area.</a:t>
            </a:r>
          </a:p>
          <a:p>
            <a:r>
              <a:rPr lang="en-US" altLang="zh-CN" sz="1200" kern="1200" dirty="0">
                <a:solidFill>
                  <a:schemeClr val="tx1"/>
                </a:solidFill>
                <a:effectLst/>
                <a:latin typeface="+mn-lt"/>
                <a:ea typeface="+mn-ea"/>
                <a:cs typeface="+mn-cs"/>
              </a:rPr>
              <a:t>obvious convergence of the horizontal winds is found,  and high CAPE exists.</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587871C2-6FBB-4462-B710-74D16DF7CB35}" type="slidenum">
              <a:rPr lang="zh-CN" altLang="en-US" smtClean="0"/>
              <a:t>17</a:t>
            </a:fld>
            <a:endParaRPr lang="zh-CN" altLang="en-US"/>
          </a:p>
        </p:txBody>
      </p:sp>
    </p:spTree>
    <p:extLst>
      <p:ext uri="{BB962C8B-B14F-4D97-AF65-F5344CB8AC3E}">
        <p14:creationId xmlns:p14="http://schemas.microsoft.com/office/powerpoint/2010/main" val="155777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Nanjing extremely heavy rainfall event resulted in a maximum 6-hour rainfall of over 258 mm, with the highest hourly rainfall reaching 129.2 mm, causing severe urban flooding in Nanjing. The convective cells initiated and organized in the midnight of July 7, reaching in mature stage between 2-3 AM, and generating a large number of lightning strikes. After 3 AM, the convection moved southeastward, leaving the urban area of Nanjing.</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359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evolutions of polarimetric radar features are shown. </a:t>
            </a:r>
            <a:r>
              <a:rPr lang="en-US" altLang="zh-CN" sz="1200" kern="1200" dirty="0">
                <a:solidFill>
                  <a:schemeClr val="tx1"/>
                </a:solidFill>
                <a:latin typeface="+mn-lt"/>
                <a:ea typeface="+mn-ea"/>
                <a:cs typeface="+mn-cs"/>
              </a:rPr>
              <a:t>Deep convection in the mature stage, obvious KDP  column, maximum graupel exceeding 10 km AGL, heavy rainfall at surface.</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197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2752725" y="533400"/>
            <a:ext cx="4730750" cy="266223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zh-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BA45-1106-4585-A369-3999CE2FF7C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353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Both radar retrievals and 2DVD observations have found that during the initial stage of convection, small mean size and low concentration raindrops dominate, while during the mature stage, large mean size and high concentration raindrops dominate, leading to extreme rainfall. After convection dissipation, the mean size of raindrops decreases significantly.</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4172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Because of the consistency between the radar quantitative precipitation estimation results and the gauge observations, the radar QPEs are considered as true rainfall intensity at surface.</a:t>
            </a:r>
          </a:p>
          <a:p>
            <a:r>
              <a:rPr lang="en-US" altLang="zh-CN" dirty="0"/>
              <a:t>Statistics show that as the rainfall intensity increases, the proportion of vertical layer hair increases accordingly for the convective samples.</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6330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Mean ice water and rainfall water profiles indicate that when hail is present in vertical layers, the ice water content is extremely high, and the contribution of warm rain processes to rainfall intensity is minimal. </a:t>
            </a:r>
          </a:p>
          <a:p>
            <a:r>
              <a:rPr lang="en-US" altLang="zh-CN" sz="1200" b="0" i="0" kern="1200" dirty="0">
                <a:solidFill>
                  <a:schemeClr val="tx1"/>
                </a:solidFill>
                <a:effectLst/>
                <a:latin typeface="+mn-lt"/>
                <a:ea typeface="+mn-ea"/>
                <a:cs typeface="+mn-cs"/>
              </a:rPr>
              <a:t>Conversely, when the vertical heights of graupel and hail are lower, the contribution of warm rain processes to rainfall intensity is higher.</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816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Finally, we summarized the quantitative link between the vertical distribution of graupel and hail and the low-level DSD characteristics. We found that in this warm, moist environment with high CAPE, as the height of graupel and hail increased, the mean size of raindrops became larger, and the number concentration of raindrops also increased, leading to more </a:t>
            </a:r>
            <a:r>
              <a:rPr lang="en-US" altLang="zh-CN" sz="1200" b="0" i="0" kern="1200">
                <a:solidFill>
                  <a:schemeClr val="tx1"/>
                </a:solidFill>
                <a:effectLst/>
                <a:latin typeface="+mn-lt"/>
                <a:ea typeface="+mn-ea"/>
                <a:cs typeface="+mn-cs"/>
              </a:rPr>
              <a:t>extreme rainfall.</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6280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5021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6414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Related papers are listed here</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378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579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Eastern China are deeply influenced by the East Asian Summer monsoon. After the summer monsoon sets in, the warm and moist air are transported from the ocean, and met with the dry and cold air from the north, and occasionally, typhoons making landfall from the Northwest Pacific can contribute to frequent extreme rainfall events.</a:t>
            </a:r>
          </a:p>
          <a:p>
            <a:r>
              <a:rPr lang="en-US" altLang="zh-CN" sz="1200" b="0" i="0" kern="1200" dirty="0">
                <a:solidFill>
                  <a:schemeClr val="tx1"/>
                </a:solidFill>
                <a:effectLst/>
                <a:latin typeface="+mn-lt"/>
                <a:ea typeface="+mn-ea"/>
                <a:cs typeface="+mn-cs"/>
              </a:rPr>
              <a:t>In terms of statistics, the extremely hour rainfall in this region basically exceeds 50mm/h</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163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However, previous studies have also found that the depth and intensity of convection seem to have a weak linkage with rainfall extremes. Extreme rainfall convection can be deep convection with active ice phase processes or relatively shallow convection with active warm rain processes. </a:t>
            </a:r>
          </a:p>
          <a:p>
            <a:r>
              <a:rPr lang="en-US" altLang="zh-CN" sz="1200" b="0" i="0" kern="1200" dirty="0">
                <a:solidFill>
                  <a:schemeClr val="tx1"/>
                </a:solidFill>
                <a:effectLst/>
                <a:latin typeface="+mn-lt"/>
                <a:ea typeface="+mn-ea"/>
                <a:cs typeface="+mn-cs"/>
              </a:rPr>
              <a:t>Global statistics show that the overlap between extremely deep convection and extreme rainfall convection is less than 30%.</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059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'217' Henan extremely heavy rainfall event occurred on 20 July 2021 in North China, producing a record-breaking hourly rainfall of 201.9 mm. The '7.7' Nanjing heavy rainfall event occurred on 7 July 2016 in East China, producing an extremely hour rainfall of 129.2 mm. The 20-dBZ echoes in both events exceeded 12 km, indicating obvious deep convection.</a:t>
            </a:r>
          </a:p>
          <a:p>
            <a:r>
              <a:rPr lang="en-US" altLang="zh-CN" sz="1200" b="0" i="0" kern="1200" dirty="0">
                <a:solidFill>
                  <a:schemeClr val="tx1"/>
                </a:solidFill>
                <a:effectLst/>
                <a:latin typeface="+mn-lt"/>
                <a:ea typeface="+mn-ea"/>
                <a:cs typeface="+mn-cs"/>
              </a:rPr>
              <a:t>So, what are the specific roles of ice-phase and warm-rain processes in the deep convection causing such extremely hour rainfall?</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8E73A-F7C5-4E28-9A92-12BB51B41FEC}"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147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Microphysical processes generally include ice phase processes and warm rain processes. Ice phase processes include deposition, aggregation, riming and melting of ice particles. Warm rain processes include condensation, coalescence</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breakup, evaporation.</a:t>
            </a:r>
          </a:p>
          <a:p>
            <a:r>
              <a:rPr lang="en-US" altLang="zh-CN" sz="1200" b="0" i="0" kern="1200" dirty="0">
                <a:solidFill>
                  <a:schemeClr val="tx1"/>
                </a:solidFill>
                <a:effectLst/>
                <a:latin typeface="+mn-lt"/>
                <a:ea typeface="+mn-ea"/>
                <a:cs typeface="+mn-cs"/>
              </a:rPr>
              <a:t>Polarimetric radar can infer specific microphysical processes through vertical gradients in radar observations. For example, within the warm cloud layer, if ZH​, ZDR and KDP increase while </a:t>
            </a:r>
            <a:r>
              <a:rPr lang="en-US" altLang="zh-CN" sz="1200" b="0" i="0" kern="1200" dirty="0" err="1">
                <a:solidFill>
                  <a:schemeClr val="tx1"/>
                </a:solidFill>
                <a:effectLst/>
                <a:latin typeface="+mn-lt"/>
                <a:ea typeface="+mn-ea"/>
                <a:cs typeface="+mn-cs"/>
              </a:rPr>
              <a:t>ρhv</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decreases, it can be inferred that coalescence is dominant.</a:t>
            </a: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these so-called “fingerprints” of precipitation processes are observed</a:t>
            </a:r>
          </a:p>
          <a:p>
            <a:r>
              <a:rPr lang="en-US" altLang="zh-CN" sz="1200" b="0" i="0" kern="1200" dirty="0">
                <a:solidFill>
                  <a:schemeClr val="tx1"/>
                </a:solidFill>
                <a:effectLst/>
                <a:latin typeface="+mn-lt"/>
                <a:ea typeface="+mn-ea"/>
                <a:cs typeface="+mn-cs"/>
              </a:rPr>
              <a:t>as vertical gradients in radar observables</a:t>
            </a:r>
          </a:p>
        </p:txBody>
      </p:sp>
      <p:sp>
        <p:nvSpPr>
          <p:cNvPr id="4" name="灯片编号占位符 3"/>
          <p:cNvSpPr>
            <a:spLocks noGrp="1"/>
          </p:cNvSpPr>
          <p:nvPr>
            <p:ph type="sldNum" sz="quarter" idx="5"/>
          </p:nvPr>
        </p:nvSpPr>
        <p:spPr/>
        <p:txBody>
          <a:bodyPr/>
          <a:lstStyle/>
          <a:p>
            <a:fld id="{587871C2-6FBB-4462-B710-74D16DF7CB35}" type="slidenum">
              <a:rPr lang="zh-CN" altLang="en-US" smtClean="0"/>
              <a:t>6</a:t>
            </a:fld>
            <a:endParaRPr lang="zh-CN" altLang="en-US"/>
          </a:p>
        </p:txBody>
      </p:sp>
    </p:spTree>
    <p:extLst>
      <p:ext uri="{BB962C8B-B14F-4D97-AF65-F5344CB8AC3E}">
        <p14:creationId xmlns:p14="http://schemas.microsoft.com/office/powerpoint/2010/main" val="310115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Datasets from two </a:t>
            </a:r>
            <a:r>
              <a:rPr lang="en-US" altLang="zh-CN" sz="1200" kern="1200" dirty="0">
                <a:solidFill>
                  <a:schemeClr val="tx1"/>
                </a:solidFill>
                <a:effectLst/>
                <a:latin typeface="+mn-lt"/>
                <a:ea typeface="+mn-ea"/>
                <a:cs typeface="+mn-cs"/>
              </a:rPr>
              <a:t>S-Pol polarimetric radars and 1 CPOL radar, 50 </a:t>
            </a:r>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OTT  </a:t>
            </a:r>
            <a:r>
              <a:rPr lang="en-US" altLang="zh-CN" sz="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disdrometers</a:t>
            </a:r>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and 2DVD were used in our study.</a:t>
            </a:r>
          </a:p>
          <a:p>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Surface DSDs are observed from the OTT and 2DVD </a:t>
            </a:r>
            <a:r>
              <a:rPr lang="en-US" altLang="zh-CN" sz="1200" dirty="0" err="1">
                <a:solidFill>
                  <a:schemeClr val="bg1"/>
                </a:solidFill>
                <a:latin typeface="Times New Roman" panose="02020603050405020304" pitchFamily="18" charset="0"/>
                <a:ea typeface="黑体" panose="02010609060101010101" pitchFamily="49" charset="-122"/>
                <a:cs typeface="Times New Roman" panose="02020603050405020304" pitchFamily="18" charset="0"/>
              </a:rPr>
              <a:t>disdrometers</a:t>
            </a:r>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 Retrieved DSDs and rain rate aloft come from polarimetric radars.</a:t>
            </a:r>
          </a:p>
          <a:p>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The dominant hydrometeor type in each radar sample volume was identified from the wide used Hydrometeor identification algorithm, </a:t>
            </a:r>
            <a:r>
              <a:rPr lang="en-US" altLang="zh-CN" sz="1200" kern="1200" dirty="0">
                <a:solidFill>
                  <a:schemeClr val="tx1"/>
                </a:solidFill>
                <a:effectLst/>
                <a:latin typeface="+mn-lt"/>
                <a:ea typeface="+mn-ea"/>
                <a:cs typeface="+mn-cs"/>
              </a:rPr>
              <a:t>ten hydrometeor species characterized different microphysical processes are obtained.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mn-ea"/>
                <a:cs typeface="+mn-cs"/>
              </a:rPr>
              <a:t>The K-means clustering </a:t>
            </a:r>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algorithm was also applied</a:t>
            </a:r>
            <a:r>
              <a:rPr kumimoji="1" lang="en-US" altLang="zh-CN" sz="1200" i="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to objectively classify the OTT-observed DSD datasets into separate groups.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To obtain high-resolution</a:t>
            </a:r>
            <a:r>
              <a:rPr lang="en-US" altLang="zh-CN" sz="1200" kern="1200" dirty="0">
                <a:solidFill>
                  <a:schemeClr val="tx1"/>
                </a:solidFill>
                <a:effectLst/>
                <a:latin typeface="+mn-lt"/>
                <a:ea typeface="+mn-ea"/>
                <a:cs typeface="+mn-cs"/>
              </a:rPr>
              <a:t> three-dimensional wind and thermodynamic fields, the VDRAS was used.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155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Radar observations revealed several rainfall episodes over the 3-day period. Wide areas of reflectivity exceeding 34 </a:t>
            </a:r>
            <a:r>
              <a:rPr lang="en-US" altLang="zh-CN" sz="1200" kern="1200" dirty="0" err="1">
                <a:solidFill>
                  <a:schemeClr val="tx1"/>
                </a:solidFill>
                <a:effectLst/>
                <a:latin typeface="+mn-lt"/>
                <a:ea typeface="+mn-ea"/>
                <a:cs typeface="+mn-cs"/>
              </a:rPr>
              <a:t>dBZ</a:t>
            </a:r>
            <a:r>
              <a:rPr lang="en-US" altLang="zh-CN" sz="1200" kern="1200" dirty="0">
                <a:solidFill>
                  <a:schemeClr val="tx1"/>
                </a:solidFill>
                <a:effectLst/>
                <a:latin typeface="+mn-lt"/>
                <a:ea typeface="+mn-ea"/>
                <a:cs typeface="+mn-cs"/>
              </a:rPr>
              <a:t> existed along direction from 04:00 to 20:00 LST July 20, corresponding to the precipitation systems causing extreme rainfall over Henan Province. Precipitation systems persistently develop and move from the plain regions (B) to the orographic side (A) from early morning to 2:00pm. and appeared to be </a:t>
            </a:r>
            <a:r>
              <a:rPr lang="en-US" altLang="zh-CN" sz="1200" kern="1200" dirty="0" err="1">
                <a:solidFill>
                  <a:schemeClr val="tx1"/>
                </a:solidFill>
                <a:effectLst/>
                <a:latin typeface="+mn-lt"/>
                <a:ea typeface="+mn-ea"/>
                <a:cs typeface="+mn-cs"/>
              </a:rPr>
              <a:t>quasistationary</a:t>
            </a:r>
            <a:r>
              <a:rPr lang="en-US" altLang="zh-CN" sz="1200" kern="1200" dirty="0">
                <a:solidFill>
                  <a:schemeClr val="tx1"/>
                </a:solidFill>
                <a:effectLst/>
                <a:latin typeface="+mn-lt"/>
                <a:ea typeface="+mn-ea"/>
                <a:cs typeface="+mn-cs"/>
              </a:rPr>
              <a:t> between 14:00 and 20:00 around the ZZ station (the black line). Deep convection was also observed and maintained over Zhengzhou, bringing the record-breaking rainfall up to 201.9 mm h−1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7871C2-6FBB-4462-B710-74D16DF7CB35}" type="slidenum">
              <a:rPr lang="zh-CN" altLang="en-US" smtClean="0"/>
              <a:t>8</a:t>
            </a:fld>
            <a:endParaRPr lang="zh-CN" altLang="en-US"/>
          </a:p>
        </p:txBody>
      </p:sp>
    </p:spTree>
    <p:extLst>
      <p:ext uri="{BB962C8B-B14F-4D97-AF65-F5344CB8AC3E}">
        <p14:creationId xmlns:p14="http://schemas.microsoft.com/office/powerpoint/2010/main" val="2329603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mn-lt"/>
                <a:ea typeface="+mn-ea"/>
                <a:cs typeface="+mn-cs"/>
              </a:rPr>
              <a:t>We selected 5 typical</a:t>
            </a:r>
            <a:r>
              <a:rPr lang="en-US" altLang="zh-CN" sz="1200" kern="1200" baseline="0" dirty="0">
                <a:solidFill>
                  <a:schemeClr val="tx1"/>
                </a:solidFill>
                <a:effectLst/>
                <a:latin typeface="+mn-lt"/>
                <a:ea typeface="+mn-ea"/>
                <a:cs typeface="+mn-cs"/>
              </a:rPr>
              <a:t> OTT sites and </a:t>
            </a:r>
            <a:r>
              <a:rPr lang="en-US" altLang="zh-CN" sz="1200" kern="1200" dirty="0">
                <a:solidFill>
                  <a:schemeClr val="tx1"/>
                </a:solidFill>
                <a:effectLst/>
                <a:latin typeface="+mn-lt"/>
                <a:ea typeface="+mn-ea"/>
                <a:cs typeface="+mn-cs"/>
              </a:rPr>
              <a:t>time series of the raindrop </a:t>
            </a:r>
            <a:r>
              <a:rPr lang="en-US" altLang="zh-CN" sz="1200" i="1" kern="1200" dirty="0">
                <a:solidFill>
                  <a:schemeClr val="tx1"/>
                </a:solidFill>
                <a:effectLst/>
                <a:latin typeface="+mn-lt"/>
                <a:ea typeface="+mn-ea"/>
                <a:cs typeface="+mn-cs"/>
              </a:rPr>
              <a:t>N(D)</a:t>
            </a:r>
            <a:r>
              <a:rPr lang="en-US" altLang="zh-CN" sz="1200" kern="1200" dirty="0">
                <a:solidFill>
                  <a:schemeClr val="tx1"/>
                </a:solidFill>
                <a:effectLst/>
                <a:latin typeface="+mn-lt"/>
                <a:ea typeface="+mn-ea"/>
                <a:cs typeface="+mn-cs"/>
              </a:rPr>
              <a:t> are shown in the Figure. </a:t>
            </a:r>
          </a:p>
          <a:p>
            <a:pPr lvl="0"/>
            <a:r>
              <a:rPr lang="en-US" altLang="zh-CN" sz="1200" kern="1200" dirty="0">
                <a:solidFill>
                  <a:schemeClr val="tx1"/>
                </a:solidFill>
                <a:effectLst/>
                <a:latin typeface="+mn-lt"/>
                <a:ea typeface="+mn-ea"/>
                <a:cs typeface="+mn-cs"/>
              </a:rPr>
              <a:t>Obvious variability of DSDs are shown for these sites, persistent rainfall was observed at the mountain site 53984, but almost no raindrop with a size larger than 4 mm.  Dm is less than 2 mm. As for the other four OTTs, obvious precipitation episodes are observed during the passage of convective systems. A certain number of large raindrops were recorded and high number concentration of small raindrops were observed for each episodes.</a:t>
            </a:r>
          </a:p>
          <a:p>
            <a:pPr lvl="0"/>
            <a:endParaRPr lang="en-US" altLang="zh-CN" sz="1200" kern="1200" dirty="0">
              <a:solidFill>
                <a:schemeClr val="tx1"/>
              </a:solidFill>
              <a:effectLst/>
              <a:latin typeface="+mn-lt"/>
              <a:ea typeface="+mn-ea"/>
              <a:cs typeface="+mn-cs"/>
            </a:endParaRPr>
          </a:p>
          <a:p>
            <a:pPr lvl="0"/>
            <a:r>
              <a:rPr lang="en-US" altLang="zh-CN" dirty="0"/>
              <a:t>Extremely high number concentrations of small rain-drops were recorded, and the maximum raindrop sizes exceeded 6 mm</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871C2-6FBB-4462-B710-74D16DF7CB35}"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636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6BF98B2-1BF8-4DC0-847C-2EA0BB0D0D5B}"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92226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2995A433-BA0E-4F18-82B7-5483B83422BB}"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511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DE1B7DBF-D293-49ED-AAC0-6E0A1D7DDA2D}" type="datetime1">
              <a:rPr lang="zh-CN" altLang="en-US" smtClean="0">
                <a:solidFill>
                  <a:prstClr val="black">
                    <a:tint val="75000"/>
                  </a:prstClr>
                </a:solidFill>
                <a:latin typeface="Times New Roman" panose="02020603050405020304" pitchFamily="18" charset="0"/>
              </a:rPr>
              <a:t>2025/3/20</a:t>
            </a:fld>
            <a:endParaRPr lang="zh-CN" alt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r>
              <a:rPr lang="en-US" altLang="zh-CN">
                <a:solidFill>
                  <a:prstClr val="black">
                    <a:tint val="75000"/>
                  </a:prstClr>
                </a:solidFill>
                <a:latin typeface="Times New Roman" panose="02020603050405020304" pitchFamily="18" charset="0"/>
              </a:rPr>
              <a:t> Key Laboratory of Mesoscale Severe Weather Nanjing University</a:t>
            </a:r>
            <a:endParaRPr lang="zh-CN" alt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8C1EB916-6B2F-4FEB-AFBC-F817F5E3D739}" type="slidenum">
              <a:rPr lang="zh-CN" altLang="en-US" smtClean="0">
                <a:solidFill>
                  <a:prstClr val="black">
                    <a:tint val="75000"/>
                  </a:prstClr>
                </a:solidFill>
                <a:latin typeface="Times New Roman" panose="02020603050405020304" pitchFamily="18" charset="0"/>
              </a:rPr>
              <a:t>‹#›</a:t>
            </a:fld>
            <a:endParaRPr lang="zh-CN"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11202149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E928F57-CAD0-4318-B072-DAB03604B2CD}"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72341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67DF17B-C978-402F-9950-EC28CD8090E0}"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809906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87E1BB1-404C-4462-B397-0F7C158C1706}"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328292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F3109BFC-C337-41D7-AB65-0AEE005D3368}"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4366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D3407FD-C2BD-4CE7-9819-3A618314EAD9}"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8028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0DC5C-8205-4746-99BA-95C1B697FCFC}"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87378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A88DE9-D13A-4DEF-BB76-04D8A5DBEC0B}"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89266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0C90AD6-6486-4F6A-A627-3BA89E3F922F}" type="datetime1">
              <a:rPr lang="zh-CN" altLang="en-US" smtClean="0">
                <a:solidFill>
                  <a:prstClr val="black">
                    <a:tint val="75000"/>
                  </a:prstClr>
                </a:solidFill>
              </a:rPr>
              <a:t>2025/3/20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 Key Laboratory of Mesoscale Severe Weather Nanjing University</a:t>
            </a: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1EB916-6B2F-4FEB-AFBC-F817F5E3D739}"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662436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DE1B7DBF-D293-49ED-AAC0-6E0A1D7DDA2D}" type="datetime1">
              <a:rPr lang="zh-CN" altLang="en-US" smtClean="0">
                <a:solidFill>
                  <a:prstClr val="black">
                    <a:tint val="75000"/>
                  </a:prstClr>
                </a:solidFill>
                <a:latin typeface="Times New Roman" panose="02020603050405020304" pitchFamily="18" charset="0"/>
              </a:rPr>
              <a:t>2025/3/20</a:t>
            </a:fld>
            <a:endParaRPr lang="zh-CN" alt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a:solidFill>
                  <a:prstClr val="black">
                    <a:tint val="75000"/>
                  </a:prstClr>
                </a:solidFill>
                <a:latin typeface="Times New Roman" panose="02020603050405020304" pitchFamily="18" charset="0"/>
              </a:rPr>
              <a:t> Key Laboratory of Mesoscale Severe Weather Nanjing University</a:t>
            </a:r>
            <a:endParaRPr lang="zh-CN" alt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8C1EB916-6B2F-4FEB-AFBC-F817F5E3D739}" type="slidenum">
              <a:rPr lang="zh-CN" altLang="en-US" smtClean="0">
                <a:solidFill>
                  <a:prstClr val="black">
                    <a:tint val="75000"/>
                  </a:prstClr>
                </a:solidFill>
                <a:latin typeface="Times New Roman" panose="02020603050405020304" pitchFamily="18" charset="0"/>
              </a:rPr>
              <a:t>‹#›</a:t>
            </a:fld>
            <a:endParaRPr lang="zh-CN"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112934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5.xml"/><Relationship Id="rId7" Type="http://schemas.openxmlformats.org/officeDocument/2006/relationships/image" Target="../media/image45.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标题 1"/>
          <p:cNvSpPr>
            <a:spLocks noGrp="1"/>
          </p:cNvSpPr>
          <p:nvPr>
            <p:ph type="ctrTitle"/>
          </p:nvPr>
        </p:nvSpPr>
        <p:spPr>
          <a:xfrm>
            <a:off x="0" y="1268760"/>
            <a:ext cx="12192000" cy="1152128"/>
          </a:xfrm>
        </p:spPr>
        <p:txBody>
          <a:bodyPr>
            <a:noAutofit/>
          </a:bodyPr>
          <a:lstStyle/>
          <a:p>
            <a:pPr>
              <a:lnSpc>
                <a:spcPct val="100000"/>
              </a:lnSpc>
              <a:spcBef>
                <a:spcPts val="0"/>
              </a:spcBef>
              <a:spcAft>
                <a:spcPts val="1200"/>
              </a:spcAft>
              <a:defRPr/>
            </a:pPr>
            <a:r>
              <a:rPr lang="en-US" altLang="zh-CN" sz="3200" b="1" dirty="0">
                <a:latin typeface="Times New Roman" panose="02020603050405020304" pitchFamily="18" charset="0"/>
                <a:cs typeface="Times New Roman" panose="02020603050405020304" pitchFamily="18" charset="0"/>
              </a:rPr>
              <a:t>Linking Ice-Phase Microphysics to Raindrop Characteristics, and Extreme Rainfall in Two Deep Convection Events in China</a:t>
            </a:r>
            <a:endParaRPr lang="zh-CN" altLang="en-US" sz="2000" b="1" spc="1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副标题 2"/>
          <p:cNvSpPr txBox="1"/>
          <p:nvPr/>
        </p:nvSpPr>
        <p:spPr>
          <a:xfrm>
            <a:off x="1631504" y="3012842"/>
            <a:ext cx="8784976" cy="3744590"/>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baseline="0">
                <a:solidFill>
                  <a:schemeClr val="tx1"/>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baseline="0">
                <a:solidFill>
                  <a:schemeClr val="tx1"/>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baseline="0">
                <a:solidFill>
                  <a:schemeClr val="tx1"/>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baseline="0">
                <a:solidFill>
                  <a:schemeClr val="tx1"/>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Kun Zhao  Gang Chen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Yinghui</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Lu  Zhe-Min Tan</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Hao Huang  Xin Xu</a:t>
            </a:r>
            <a:endParaRPr kumimoji="0" lang="en-US" altLang="zh-CN" sz="2400" b="1" i="0" u="none" strike="noStrike" kern="0" cap="none" spc="0" normalizeH="0" baseline="30000" noProof="0" dirty="0">
              <a:ln>
                <a:noFill/>
              </a:ln>
              <a:solidFill>
                <a:prstClr val="black"/>
              </a:solidFill>
              <a:effectLst/>
              <a:uLnTx/>
              <a:uFillTx/>
              <a:latin typeface="Times New Roman" pitchFamily="18" charset="0"/>
              <a:ea typeface="黑体" pitchFamily="49" charset="-122"/>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zh-CN" sz="1800" b="1" i="0" u="none" strike="noStrike" kern="1200" cap="none" spc="0" normalizeH="0" baseline="0" noProof="0" dirty="0">
              <a:ln>
                <a:noFill/>
              </a:ln>
              <a:solidFill>
                <a:prstClr val="black"/>
              </a:solidFill>
              <a:effectLst/>
              <a:uLnTx/>
              <a:uFillTx/>
              <a:latin typeface="Times New Roman" pitchFamily="18" charset="0"/>
              <a:ea typeface="DFKai-SB" pitchFamily="65" charset="-12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zh-CN" sz="1800" b="1" i="0" u="none" strike="noStrike" kern="1200" cap="none" spc="0" normalizeH="0" baseline="0" noProof="0" dirty="0">
              <a:ln>
                <a:noFill/>
              </a:ln>
              <a:solidFill>
                <a:prstClr val="black"/>
              </a:solidFill>
              <a:effectLst/>
              <a:uLnTx/>
              <a:uFillTx/>
              <a:latin typeface="Times New Roman" pitchFamily="18" charset="0"/>
              <a:ea typeface="DFKai-SB" pitchFamily="65" charset="-12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solidFill>
                <a:effectLst/>
                <a:uLnTx/>
                <a:uFillTx/>
                <a:latin typeface="Times New Roman" pitchFamily="18" charset="0"/>
                <a:ea typeface="DFKai-SB" pitchFamily="65" charset="-120"/>
                <a:cs typeface="Times New Roman" pitchFamily="18" charset="0"/>
              </a:rPr>
              <a:t>School of Atmospheric Sciences, Nanjing University</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en-US" altLang="zh-CN" sz="2800" b="1" i="0" u="none" strike="noStrike" kern="0" cap="none" spc="0" normalizeH="0" baseline="30000" noProof="0" dirty="0">
              <a:ln>
                <a:noFill/>
              </a:ln>
              <a:solidFill>
                <a:prstClr val="black"/>
              </a:solidFill>
              <a:effectLst/>
              <a:uLnTx/>
              <a:uFillTx/>
              <a:latin typeface="Times New Roman" pitchFamily="18" charset="0"/>
              <a:ea typeface="黑体" pitchFamily="49" charset="-122"/>
              <a:cs typeface="Times New Roman" pitchFamily="18" charset="0"/>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endParaRPr kumimoji="0" lang="en-US" altLang="zh-CN" sz="2800" b="1" i="0" u="none" strike="noStrike" kern="0" cap="none" spc="0" normalizeH="0" baseline="30000" noProof="0" dirty="0">
              <a:ln>
                <a:noFill/>
              </a:ln>
              <a:solidFill>
                <a:prstClr val="black"/>
              </a:solidFill>
              <a:effectLst/>
              <a:uLnTx/>
              <a:uFillTx/>
              <a:latin typeface="Times New Roman" pitchFamily="18" charset="0"/>
              <a:ea typeface="黑体" pitchFamily="49" charset="-122"/>
              <a:cs typeface="Times New Roman" pitchFamily="18" charset="0"/>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tabLst/>
              <a:defRPr/>
            </a:pPr>
            <a:r>
              <a:rPr lang="en-US" altLang="zh-CN" sz="2800" b="1" kern="0" baseline="30000" dirty="0">
                <a:solidFill>
                  <a:prstClr val="black"/>
                </a:solidFill>
                <a:latin typeface="Times New Roman" pitchFamily="18" charset="0"/>
                <a:ea typeface="黑体" pitchFamily="49" charset="-122"/>
                <a:cs typeface="Times New Roman" pitchFamily="18" charset="0"/>
              </a:rPr>
              <a:t>Mar</a:t>
            </a:r>
            <a:r>
              <a:rPr kumimoji="0" lang="en-US" altLang="zh-CN" sz="2800" b="1" i="0" u="none" strike="noStrike" kern="0" cap="none" spc="0" normalizeH="0" baseline="30000" noProof="0" dirty="0">
                <a:ln>
                  <a:noFill/>
                </a:ln>
                <a:solidFill>
                  <a:prstClr val="black"/>
                </a:solidFill>
                <a:effectLst/>
                <a:uLnTx/>
                <a:uFillTx/>
                <a:latin typeface="Times New Roman" pitchFamily="18" charset="0"/>
                <a:ea typeface="黑体" pitchFamily="49" charset="-122"/>
                <a:cs typeface="Times New Roman" pitchFamily="18" charset="0"/>
              </a:rPr>
              <a:t>.21, 2025 Bonn</a:t>
            </a:r>
            <a:endParaRPr kumimoji="0" lang="en-US" altLang="zh-CN"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zh-CN"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7" name="文本框 6">
            <a:extLst>
              <a:ext uri="{FF2B5EF4-FFF2-40B4-BE49-F238E27FC236}">
                <a16:creationId xmlns:a16="http://schemas.microsoft.com/office/drawing/2014/main" id="{71A30DE2-D94B-4A90-843F-C7E991013BB8}"/>
              </a:ext>
            </a:extLst>
          </p:cNvPr>
          <p:cNvSpPr txBox="1"/>
          <p:nvPr/>
        </p:nvSpPr>
        <p:spPr>
          <a:xfrm>
            <a:off x="47328" y="44624"/>
            <a:ext cx="11161240"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PrePEP</a:t>
            </a: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 Conference: Precipitation Processes - Estimation and Prediction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282513D7-07AE-4535-B87B-E5EFE4962ECF}"/>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427E045-B535-4A74-934B-D50916A20C49}"/>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4B5335-4CB7-428C-8182-8134C24BAEB0}"/>
              </a:ext>
            </a:extLst>
          </p:cNvPr>
          <p:cNvSpPr txBox="1"/>
          <p:nvPr/>
        </p:nvSpPr>
        <p:spPr>
          <a:xfrm>
            <a:off x="2209800" y="15412"/>
            <a:ext cx="7772400" cy="751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cxnSp>
        <p:nvCxnSpPr>
          <p:cNvPr id="8" name="直接连接符 7">
            <a:extLst>
              <a:ext uri="{FF2B5EF4-FFF2-40B4-BE49-F238E27FC236}">
                <a16:creationId xmlns:a16="http://schemas.microsoft.com/office/drawing/2014/main" id="{739E541E-C643-43CF-821D-0CD744447B90}"/>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28" name="图片 27">
            <a:extLst>
              <a:ext uri="{FF2B5EF4-FFF2-40B4-BE49-F238E27FC236}">
                <a16:creationId xmlns:a16="http://schemas.microsoft.com/office/drawing/2014/main" id="{A9F7DA2A-165B-4077-B3B5-AB40BA3604D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b="65778"/>
          <a:stretch/>
        </p:blipFill>
        <p:spPr>
          <a:xfrm>
            <a:off x="5897974" y="1500641"/>
            <a:ext cx="5166257" cy="4151246"/>
          </a:xfrm>
          <a:prstGeom prst="rect">
            <a:avLst/>
          </a:prstGeom>
        </p:spPr>
      </p:pic>
      <p:sp>
        <p:nvSpPr>
          <p:cNvPr id="29" name="矩形 28">
            <a:extLst>
              <a:ext uri="{FF2B5EF4-FFF2-40B4-BE49-F238E27FC236}">
                <a16:creationId xmlns:a16="http://schemas.microsoft.com/office/drawing/2014/main" id="{5ACA784C-4DE5-4279-89E4-830A84B70594}"/>
              </a:ext>
            </a:extLst>
          </p:cNvPr>
          <p:cNvSpPr/>
          <p:nvPr/>
        </p:nvSpPr>
        <p:spPr>
          <a:xfrm>
            <a:off x="8400256" y="3398377"/>
            <a:ext cx="936104" cy="5893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矩形 29">
            <a:extLst>
              <a:ext uri="{FF2B5EF4-FFF2-40B4-BE49-F238E27FC236}">
                <a16:creationId xmlns:a16="http://schemas.microsoft.com/office/drawing/2014/main" id="{8443736E-28DB-4497-AE22-45DDB3720054}"/>
              </a:ext>
            </a:extLst>
          </p:cNvPr>
          <p:cNvSpPr/>
          <p:nvPr/>
        </p:nvSpPr>
        <p:spPr>
          <a:xfrm>
            <a:off x="7706615" y="2204500"/>
            <a:ext cx="339462" cy="573211"/>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5" name="矩形 34">
            <a:extLst>
              <a:ext uri="{FF2B5EF4-FFF2-40B4-BE49-F238E27FC236}">
                <a16:creationId xmlns:a16="http://schemas.microsoft.com/office/drawing/2014/main" id="{C9CF3ED3-1BB3-4DB9-AC00-BECAE3373D8A}"/>
              </a:ext>
            </a:extLst>
          </p:cNvPr>
          <p:cNvSpPr/>
          <p:nvPr/>
        </p:nvSpPr>
        <p:spPr>
          <a:xfrm>
            <a:off x="9246636" y="1718204"/>
            <a:ext cx="1570728" cy="6896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mean size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concentration</a:t>
            </a:r>
          </a:p>
        </p:txBody>
      </p:sp>
      <p:sp>
        <p:nvSpPr>
          <p:cNvPr id="36" name="矩形 35">
            <a:extLst>
              <a:ext uri="{FF2B5EF4-FFF2-40B4-BE49-F238E27FC236}">
                <a16:creationId xmlns:a16="http://schemas.microsoft.com/office/drawing/2014/main" id="{ED7801B0-D228-4BE8-904C-73DFC94E03D2}"/>
              </a:ext>
            </a:extLst>
          </p:cNvPr>
          <p:cNvSpPr/>
          <p:nvPr/>
        </p:nvSpPr>
        <p:spPr>
          <a:xfrm>
            <a:off x="6128109" y="2048929"/>
            <a:ext cx="1449070" cy="6292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Small mean size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concentration</a:t>
            </a:r>
          </a:p>
        </p:txBody>
      </p:sp>
      <p:sp>
        <p:nvSpPr>
          <p:cNvPr id="37" name="矩形 36">
            <a:extLst>
              <a:ext uri="{FF2B5EF4-FFF2-40B4-BE49-F238E27FC236}">
                <a16:creationId xmlns:a16="http://schemas.microsoft.com/office/drawing/2014/main" id="{540A82B2-A4C7-46DB-A3C3-5F7872C8E4CD}"/>
              </a:ext>
            </a:extLst>
          </p:cNvPr>
          <p:cNvSpPr/>
          <p:nvPr/>
        </p:nvSpPr>
        <p:spPr>
          <a:xfrm>
            <a:off x="9048328" y="4480945"/>
            <a:ext cx="1507490" cy="4603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602875"/>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602875"/>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mean size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602875"/>
                </a:solidFill>
                <a:effectLst/>
                <a:uLnTx/>
                <a:uFillTx/>
                <a:latin typeface="Times New Roman" panose="02020603050405020304" pitchFamily="18" charset="0"/>
                <a:ea typeface="黑体" panose="02010609060101010101" pitchFamily="49" charset="-122"/>
                <a:cs typeface="Times New Roman" panose="02020603050405020304" pitchFamily="18" charset="0"/>
              </a:rPr>
              <a:t>Low concentration</a:t>
            </a:r>
            <a:endParaRPr kumimoji="0" lang="zh-CN" altLang="en-US" sz="1200" b="1" i="0" u="none" strike="noStrike" kern="1200" cap="none" spc="0" normalizeH="0" baseline="0" noProof="0" dirty="0">
              <a:ln>
                <a:noFill/>
              </a:ln>
              <a:solidFill>
                <a:srgbClr val="602875"/>
              </a:solidFill>
              <a:effectLst/>
              <a:uLnTx/>
              <a:uFillTx/>
              <a:latin typeface="黑体" panose="02010609060101010101" pitchFamily="49" charset="-122"/>
              <a:ea typeface="黑体" panose="02010609060101010101" pitchFamily="49" charset="-122"/>
              <a:cs typeface="+mn-cs"/>
            </a:endParaRPr>
          </a:p>
        </p:txBody>
      </p:sp>
      <p:sp>
        <p:nvSpPr>
          <p:cNvPr id="38" name="TextBox 52">
            <a:extLst>
              <a:ext uri="{FF2B5EF4-FFF2-40B4-BE49-F238E27FC236}">
                <a16:creationId xmlns:a16="http://schemas.microsoft.com/office/drawing/2014/main" id="{5B9AF3EA-5976-46E9-A263-65E9802D478E}"/>
              </a:ext>
            </a:extLst>
          </p:cNvPr>
          <p:cNvSpPr txBox="1"/>
          <p:nvPr/>
        </p:nvSpPr>
        <p:spPr>
          <a:xfrm>
            <a:off x="1418959" y="5707239"/>
            <a:ext cx="9429569" cy="1034129"/>
          </a:xfrm>
          <a:prstGeom prst="rect">
            <a:avLst/>
          </a:prstGeom>
          <a:noFill/>
          <a:ln w="38100"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Group1</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mean size high number concentration,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maritime and continental convection</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Group2: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mean size low number concentration,   typical continental convection</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mn-cs"/>
              </a:rPr>
              <a:t>Group3</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small mean size high number concentration, typical </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maritime convection</a:t>
            </a:r>
          </a:p>
        </p:txBody>
      </p:sp>
      <p:sp>
        <p:nvSpPr>
          <p:cNvPr id="39" name="TextBox 52">
            <a:extLst>
              <a:ext uri="{FF2B5EF4-FFF2-40B4-BE49-F238E27FC236}">
                <a16:creationId xmlns:a16="http://schemas.microsoft.com/office/drawing/2014/main" id="{14E76946-0FAD-46DF-B469-AB9EF4586E38}"/>
              </a:ext>
            </a:extLst>
          </p:cNvPr>
          <p:cNvSpPr txBox="1"/>
          <p:nvPr/>
        </p:nvSpPr>
        <p:spPr>
          <a:xfrm>
            <a:off x="535820" y="870327"/>
            <a:ext cx="10816764" cy="707886"/>
          </a:xfrm>
          <a:prstGeom prst="rect">
            <a:avLst/>
          </a:prstGeom>
          <a:noFill/>
          <a:ln w="38100"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Based on the DSD characteristics, all heavy rainfall samples (11418) are clustered into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five groups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using the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K-means algorithm</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0" name="图片 1">
            <a:extLst>
              <a:ext uri="{FF2B5EF4-FFF2-40B4-BE49-F238E27FC236}">
                <a16:creationId xmlns:a16="http://schemas.microsoft.com/office/drawing/2014/main" id="{3F5A17AB-857D-476D-85AF-69A02BC7650C}"/>
              </a:ext>
            </a:extLst>
          </p:cNvPr>
          <p:cNvPicPr>
            <a:picLocks noChangeAspect="1"/>
          </p:cNvPicPr>
          <p:nvPr/>
        </p:nvPicPr>
        <p:blipFill rotWithShape="1">
          <a:blip r:embed="rId4"/>
          <a:srcRect l="317" r="49401" b="66330"/>
          <a:stretch/>
        </p:blipFill>
        <p:spPr>
          <a:xfrm>
            <a:off x="407368" y="1500640"/>
            <a:ext cx="5361169" cy="4016585"/>
          </a:xfrm>
          <a:prstGeom prst="rect">
            <a:avLst/>
          </a:prstGeom>
          <a:noFill/>
          <a:ln w="9525">
            <a:noFill/>
          </a:ln>
        </p:spPr>
      </p:pic>
      <p:sp>
        <p:nvSpPr>
          <p:cNvPr id="41" name="矩形 40">
            <a:extLst>
              <a:ext uri="{FF2B5EF4-FFF2-40B4-BE49-F238E27FC236}">
                <a16:creationId xmlns:a16="http://schemas.microsoft.com/office/drawing/2014/main" id="{ED17D55C-6EA9-4140-B0B0-C2965A5569E5}"/>
              </a:ext>
            </a:extLst>
          </p:cNvPr>
          <p:cNvSpPr/>
          <p:nvPr/>
        </p:nvSpPr>
        <p:spPr>
          <a:xfrm>
            <a:off x="2507516" y="1852692"/>
            <a:ext cx="1572260" cy="4241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concentration for all raindrop bins</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矩形 41">
            <a:extLst>
              <a:ext uri="{FF2B5EF4-FFF2-40B4-BE49-F238E27FC236}">
                <a16:creationId xmlns:a16="http://schemas.microsoft.com/office/drawing/2014/main" id="{059F97EE-8454-42CB-9A1A-7157E5958970}"/>
              </a:ext>
            </a:extLst>
          </p:cNvPr>
          <p:cNvSpPr/>
          <p:nvPr/>
        </p:nvSpPr>
        <p:spPr>
          <a:xfrm>
            <a:off x="3155588" y="4401185"/>
            <a:ext cx="1572260" cy="4241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Few</a:t>
            </a:r>
            <a:r>
              <a:rPr kumimoji="0" lang="zh-CN" altLang="en-US"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raindrops</a:t>
            </a:r>
            <a:endParaRPr kumimoji="0" lang="zh-CN" altLang="en-US"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81576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1817CBB-8C2F-4542-9BA5-7732BDBFDB00}"/>
              </a:ext>
            </a:extLst>
          </p:cNvPr>
          <p:cNvSpPr>
            <a:spLocks noGrp="1"/>
          </p:cNvSpPr>
          <p:nvPr>
            <p:ph type="sldNum" sz="quarter" idx="12"/>
          </p:nvPr>
        </p:nvSpPr>
        <p:spPr>
          <a:xfrm>
            <a:off x="8394576" y="628588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EB916-6B2F-4FEB-AFBC-F817F5E3D73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282513D7-07AE-4535-B87B-E5EFE4962ECF}"/>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427E045-B535-4A74-934B-D50916A20C49}"/>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39E541E-C643-43CF-821D-0CD744447B90}"/>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7E593212-35F3-484A-94F3-CE2F4EDD03A2}"/>
              </a:ext>
            </a:extLst>
          </p:cNvPr>
          <p:cNvGrpSpPr/>
          <p:nvPr/>
        </p:nvGrpSpPr>
        <p:grpSpPr>
          <a:xfrm>
            <a:off x="1271464" y="1556792"/>
            <a:ext cx="9793088" cy="4200011"/>
            <a:chOff x="200" y="3381"/>
            <a:chExt cx="14000" cy="5387"/>
          </a:xfrm>
        </p:grpSpPr>
        <p:pic>
          <p:nvPicPr>
            <p:cNvPr id="11" name="图片 1">
              <a:extLst>
                <a:ext uri="{FF2B5EF4-FFF2-40B4-BE49-F238E27FC236}">
                  <a16:creationId xmlns:a16="http://schemas.microsoft.com/office/drawing/2014/main" id="{99EB28B4-9103-47A1-848E-4FC396393C4C}"/>
                </a:ext>
              </a:extLst>
            </p:cNvPr>
            <p:cNvPicPr>
              <a:picLocks noChangeAspect="1"/>
            </p:cNvPicPr>
            <p:nvPr/>
          </p:nvPicPr>
          <p:blipFill>
            <a:blip r:embed="rId3"/>
            <a:srcRect t="33670" b="32494"/>
            <a:stretch>
              <a:fillRect/>
            </a:stretch>
          </p:blipFill>
          <p:spPr>
            <a:xfrm>
              <a:off x="200" y="3381"/>
              <a:ext cx="14000" cy="5387"/>
            </a:xfrm>
            <a:prstGeom prst="rect">
              <a:avLst/>
            </a:prstGeom>
            <a:noFill/>
            <a:ln w="9525">
              <a:noFill/>
            </a:ln>
          </p:spPr>
        </p:pic>
        <p:sp>
          <p:nvSpPr>
            <p:cNvPr id="15" name="箭头: 右 14">
              <a:extLst>
                <a:ext uri="{FF2B5EF4-FFF2-40B4-BE49-F238E27FC236}">
                  <a16:creationId xmlns:a16="http://schemas.microsoft.com/office/drawing/2014/main" id="{112B1691-A06C-4ED2-AAD9-0B7A09585E6B}"/>
                </a:ext>
              </a:extLst>
            </p:cNvPr>
            <p:cNvSpPr/>
            <p:nvPr/>
          </p:nvSpPr>
          <p:spPr>
            <a:xfrm rot="2251811">
              <a:off x="9120" y="4445"/>
              <a:ext cx="453" cy="21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箭头: 右 15">
              <a:extLst>
                <a:ext uri="{FF2B5EF4-FFF2-40B4-BE49-F238E27FC236}">
                  <a16:creationId xmlns:a16="http://schemas.microsoft.com/office/drawing/2014/main" id="{9864C80B-FD44-4824-A26A-49C8CA319FFF}"/>
                </a:ext>
              </a:extLst>
            </p:cNvPr>
            <p:cNvSpPr/>
            <p:nvPr/>
          </p:nvSpPr>
          <p:spPr>
            <a:xfrm rot="5400000">
              <a:off x="12870" y="6870"/>
              <a:ext cx="443" cy="23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4" name="文本框 153">
            <a:extLst>
              <a:ext uri="{FF2B5EF4-FFF2-40B4-BE49-F238E27FC236}">
                <a16:creationId xmlns:a16="http://schemas.microsoft.com/office/drawing/2014/main" id="{7FBDEDCF-2ADB-48FC-A040-6ABBE33753C6}"/>
              </a:ext>
            </a:extLst>
          </p:cNvPr>
          <p:cNvSpPr txBox="1"/>
          <p:nvPr/>
        </p:nvSpPr>
        <p:spPr>
          <a:xfrm>
            <a:off x="2284311" y="1029173"/>
            <a:ext cx="3240088" cy="369332"/>
          </a:xfrm>
          <a:prstGeom prst="rect">
            <a:avLst/>
          </a:prstGeom>
          <a:noFill/>
          <a:ln w="9525" cap="flat" cmpd="sng">
            <a:no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Boxplots of rain rate</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文本框 153">
            <a:extLst>
              <a:ext uri="{FF2B5EF4-FFF2-40B4-BE49-F238E27FC236}">
                <a16:creationId xmlns:a16="http://schemas.microsoft.com/office/drawing/2014/main" id="{A6DB5994-9C88-4582-B54D-EAF088D89EEB}"/>
              </a:ext>
            </a:extLst>
          </p:cNvPr>
          <p:cNvSpPr txBox="1"/>
          <p:nvPr/>
        </p:nvSpPr>
        <p:spPr>
          <a:xfrm>
            <a:off x="6934195" y="908720"/>
            <a:ext cx="3482285" cy="646331"/>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Contribution to total rainfall from selected diameter intervals</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endParaRPr>
          </a:p>
        </p:txBody>
      </p:sp>
      <p:sp>
        <p:nvSpPr>
          <p:cNvPr id="26" name="矩形 25">
            <a:extLst>
              <a:ext uri="{FF2B5EF4-FFF2-40B4-BE49-F238E27FC236}">
                <a16:creationId xmlns:a16="http://schemas.microsoft.com/office/drawing/2014/main" id="{C04D2957-1744-41CA-BE80-6D8F31A14406}"/>
              </a:ext>
            </a:extLst>
          </p:cNvPr>
          <p:cNvSpPr/>
          <p:nvPr/>
        </p:nvSpPr>
        <p:spPr>
          <a:xfrm>
            <a:off x="2582755" y="2293090"/>
            <a:ext cx="1368425" cy="4349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 rainfall</a:t>
            </a:r>
          </a:p>
        </p:txBody>
      </p:sp>
      <p:sp>
        <p:nvSpPr>
          <p:cNvPr id="27" name="矩形 26">
            <a:extLst>
              <a:ext uri="{FF2B5EF4-FFF2-40B4-BE49-F238E27FC236}">
                <a16:creationId xmlns:a16="http://schemas.microsoft.com/office/drawing/2014/main" id="{CB73581A-5297-4890-8555-0441D30AF266}"/>
              </a:ext>
            </a:extLst>
          </p:cNvPr>
          <p:cNvSpPr/>
          <p:nvPr/>
        </p:nvSpPr>
        <p:spPr>
          <a:xfrm>
            <a:off x="6390097" y="1922574"/>
            <a:ext cx="2160905" cy="45781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largest contribution of rainfall for small raindrops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400" b="1" i="0" u="none" strike="noStrike" kern="1200" cap="none" spc="0" normalizeH="0" baseline="0" noProof="0" dirty="0">
              <a:ln>
                <a:noFill/>
              </a:ln>
              <a:solidFill>
                <a:srgbClr val="00B050"/>
              </a:solidFill>
              <a:effectLst/>
              <a:uLnTx/>
              <a:uFillTx/>
              <a:latin typeface="黑体" panose="02010609060101010101" pitchFamily="49" charset="-122"/>
              <a:ea typeface="黑体" panose="02010609060101010101" pitchFamily="49" charset="-122"/>
              <a:cs typeface="+mn-cs"/>
            </a:endParaRPr>
          </a:p>
        </p:txBody>
      </p:sp>
      <p:sp>
        <p:nvSpPr>
          <p:cNvPr id="28" name="矩形 27">
            <a:extLst>
              <a:ext uri="{FF2B5EF4-FFF2-40B4-BE49-F238E27FC236}">
                <a16:creationId xmlns:a16="http://schemas.microsoft.com/office/drawing/2014/main" id="{55182A1D-7546-48FC-8FC8-3E53F4C802CE}"/>
              </a:ext>
            </a:extLst>
          </p:cNvPr>
          <p:cNvSpPr/>
          <p:nvPr/>
        </p:nvSpPr>
        <p:spPr>
          <a:xfrm>
            <a:off x="9158668" y="3645024"/>
            <a:ext cx="2121908" cy="463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raindrops contribute over 10% rainfall</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文本框 28">
            <a:extLst>
              <a:ext uri="{FF2B5EF4-FFF2-40B4-BE49-F238E27FC236}">
                <a16:creationId xmlns:a16="http://schemas.microsoft.com/office/drawing/2014/main" id="{BB993C66-B81A-4C90-8E9F-59EDBB5A7D49}"/>
              </a:ext>
            </a:extLst>
          </p:cNvPr>
          <p:cNvSpPr txBox="1"/>
          <p:nvPr/>
        </p:nvSpPr>
        <p:spPr>
          <a:xfrm>
            <a:off x="266001" y="5937344"/>
            <a:ext cx="11925999" cy="64633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 mean rain rate exceeds 100 mmh</a:t>
            </a:r>
            <a:r>
              <a:rPr kumimoji="0" lang="en-US" altLang="zh-CN" sz="1800" b="1" i="0" u="none" strike="noStrike" kern="1200" cap="none" spc="0" normalizeH="0" baseline="30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over 60% rainfall is contributed by raindrops with diameter &gt;2 mm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Group3: rain rates basically lower than </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50 mmh</a:t>
            </a:r>
            <a:r>
              <a:rPr kumimoji="0" lang="en-US" altLang="zh-CN" sz="1800" b="1" i="0" u="none" strike="noStrike" kern="1200" cap="none" spc="0" normalizeH="0" baseline="3000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-1</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over 60% rainfall is contributed by raindrops with diameter &lt;2 mm</a:t>
            </a:r>
            <a:endPar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Title 1">
            <a:extLst>
              <a:ext uri="{FF2B5EF4-FFF2-40B4-BE49-F238E27FC236}">
                <a16:creationId xmlns:a16="http://schemas.microsoft.com/office/drawing/2014/main" id="{65A543EB-B40B-4201-B4DC-615DE80E991E}"/>
              </a:ext>
            </a:extLst>
          </p:cNvPr>
          <p:cNvSpPr txBox="1"/>
          <p:nvPr/>
        </p:nvSpPr>
        <p:spPr>
          <a:xfrm>
            <a:off x="2209800" y="15412"/>
            <a:ext cx="7772400" cy="751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Tree>
    <p:extLst>
      <p:ext uri="{BB962C8B-B14F-4D97-AF65-F5344CB8AC3E}">
        <p14:creationId xmlns:p14="http://schemas.microsoft.com/office/powerpoint/2010/main" val="959694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1"/>
          <p:cNvPicPr>
            <a:picLocks noChangeAspect="1"/>
          </p:cNvPicPr>
          <p:nvPr/>
        </p:nvPicPr>
        <p:blipFill>
          <a:blip r:embed="rId3"/>
          <a:stretch>
            <a:fillRect/>
          </a:stretch>
        </p:blipFill>
        <p:spPr>
          <a:xfrm>
            <a:off x="1631950" y="1789749"/>
            <a:ext cx="8934450" cy="4359275"/>
          </a:xfrm>
          <a:prstGeom prst="rect">
            <a:avLst/>
          </a:prstGeom>
          <a:noFill/>
          <a:ln w="9525">
            <a:noFill/>
          </a:ln>
        </p:spPr>
      </p:pic>
      <p:sp>
        <p:nvSpPr>
          <p:cNvPr id="7" name="上下箭头 6"/>
          <p:cNvSpPr/>
          <p:nvPr/>
        </p:nvSpPr>
        <p:spPr>
          <a:xfrm>
            <a:off x="3143251" y="3805874"/>
            <a:ext cx="73025" cy="1800225"/>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文本框 17"/>
          <p:cNvSpPr txBox="1"/>
          <p:nvPr/>
        </p:nvSpPr>
        <p:spPr>
          <a:xfrm>
            <a:off x="5936937" y="4043540"/>
            <a:ext cx="16738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Graupel (Riming</a:t>
            </a:r>
            <a:r>
              <a:rPr kumimoji="0" lang="zh-CN" alt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cxnSp>
        <p:nvCxnSpPr>
          <p:cNvPr id="33" name="直接箭头连接符 32"/>
          <p:cNvCxnSpPr/>
          <p:nvPr/>
        </p:nvCxnSpPr>
        <p:spPr>
          <a:xfrm>
            <a:off x="2639696" y="2780665"/>
            <a:ext cx="1296035" cy="144018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8592186" y="4524375"/>
            <a:ext cx="909955" cy="576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C913273A-5F8F-4C36-AB87-7A67C285D33C}"/>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A0B47D99-01E0-4824-8F5B-D40F96D93D58}"/>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946C120-86F2-493E-90A0-C7B315602AF9}"/>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C7235857-D3C7-4B9A-ABC0-F8B5BC0DCA7C}"/>
              </a:ext>
            </a:extLst>
          </p:cNvPr>
          <p:cNvSpPr txBox="1"/>
          <p:nvPr/>
        </p:nvSpPr>
        <p:spPr>
          <a:xfrm>
            <a:off x="2209800" y="-7958"/>
            <a:ext cx="7772400" cy="7750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Microphysical Structure</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
        <p:nvSpPr>
          <p:cNvPr id="24" name="矩形 23">
            <a:extLst>
              <a:ext uri="{FF2B5EF4-FFF2-40B4-BE49-F238E27FC236}">
                <a16:creationId xmlns:a16="http://schemas.microsoft.com/office/drawing/2014/main" id="{E7F645BF-D04C-4BFA-A583-BB53635CEA57}"/>
              </a:ext>
            </a:extLst>
          </p:cNvPr>
          <p:cNvSpPr/>
          <p:nvPr/>
        </p:nvSpPr>
        <p:spPr>
          <a:xfrm>
            <a:off x="5131691" y="1480310"/>
            <a:ext cx="2376804" cy="35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1600" b="1" i="0" u="none" strike="noStrike" kern="1200" cap="none" spc="0" normalizeH="0" baseline="-2500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DR</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mean raindrop size</a:t>
            </a:r>
            <a:endPar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矩形 26">
            <a:extLst>
              <a:ext uri="{FF2B5EF4-FFF2-40B4-BE49-F238E27FC236}">
                <a16:creationId xmlns:a16="http://schemas.microsoft.com/office/drawing/2014/main" id="{421F5437-428B-466F-93D0-11B874B4955B}"/>
              </a:ext>
            </a:extLst>
          </p:cNvPr>
          <p:cNvSpPr/>
          <p:nvPr/>
        </p:nvSpPr>
        <p:spPr>
          <a:xfrm>
            <a:off x="7895165" y="1461507"/>
            <a:ext cx="2550795" cy="359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KDP: liquid water content</a:t>
            </a:r>
            <a:endPar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8" name="文本框 153">
            <a:extLst>
              <a:ext uri="{FF2B5EF4-FFF2-40B4-BE49-F238E27FC236}">
                <a16:creationId xmlns:a16="http://schemas.microsoft.com/office/drawing/2014/main" id="{0DE0D94A-EC0B-4920-9350-C2CB79B0A846}"/>
              </a:ext>
            </a:extLst>
          </p:cNvPr>
          <p:cNvSpPr txBox="1"/>
          <p:nvPr/>
        </p:nvSpPr>
        <p:spPr>
          <a:xfrm>
            <a:off x="2990530" y="967027"/>
            <a:ext cx="6220470" cy="400110"/>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The average profiles of polarimetric radar variables</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矩形 28">
            <a:extLst>
              <a:ext uri="{FF2B5EF4-FFF2-40B4-BE49-F238E27FC236}">
                <a16:creationId xmlns:a16="http://schemas.microsoft.com/office/drawing/2014/main" id="{4172B930-5C51-47BE-932E-476009AA9C3C}"/>
              </a:ext>
            </a:extLst>
          </p:cNvPr>
          <p:cNvSpPr/>
          <p:nvPr/>
        </p:nvSpPr>
        <p:spPr>
          <a:xfrm>
            <a:off x="2125346" y="1462708"/>
            <a:ext cx="2418655" cy="35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1600" b="1" i="0" u="none" strike="noStrike" kern="1200" cap="none" spc="0" normalizeH="0" baseline="-2500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convection intensity</a:t>
            </a:r>
            <a:endPar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矩形 30">
            <a:extLst>
              <a:ext uri="{FF2B5EF4-FFF2-40B4-BE49-F238E27FC236}">
                <a16:creationId xmlns:a16="http://schemas.microsoft.com/office/drawing/2014/main" id="{0B6EC951-BC9F-4E81-A752-850ED4964765}"/>
              </a:ext>
            </a:extLst>
          </p:cNvPr>
          <p:cNvSpPr/>
          <p:nvPr/>
        </p:nvSpPr>
        <p:spPr>
          <a:xfrm>
            <a:off x="3386713" y="3115299"/>
            <a:ext cx="1157288" cy="4159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Deep convection</a:t>
            </a:r>
          </a:p>
        </p:txBody>
      </p:sp>
      <p:sp>
        <p:nvSpPr>
          <p:cNvPr id="32" name="矩形 31">
            <a:extLst>
              <a:ext uri="{FF2B5EF4-FFF2-40B4-BE49-F238E27FC236}">
                <a16:creationId xmlns:a16="http://schemas.microsoft.com/office/drawing/2014/main" id="{7F1C4C83-4D8B-4667-9441-962B598963D1}"/>
              </a:ext>
            </a:extLst>
          </p:cNvPr>
          <p:cNvSpPr/>
          <p:nvPr/>
        </p:nvSpPr>
        <p:spPr>
          <a:xfrm>
            <a:off x="2325732" y="4664348"/>
            <a:ext cx="1329595" cy="4143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Shallow convection</a:t>
            </a:r>
            <a:endParaRPr kumimoji="0" lang="zh-CN" altLang="en-US" sz="11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文本框 33">
            <a:extLst>
              <a:ext uri="{FF2B5EF4-FFF2-40B4-BE49-F238E27FC236}">
                <a16:creationId xmlns:a16="http://schemas.microsoft.com/office/drawing/2014/main" id="{1B1680B0-0512-4BCA-BF5F-652772C0E257}"/>
              </a:ext>
            </a:extLst>
          </p:cNvPr>
          <p:cNvSpPr txBox="1"/>
          <p:nvPr/>
        </p:nvSpPr>
        <p:spPr>
          <a:xfrm>
            <a:off x="2808844" y="2415965"/>
            <a:ext cx="974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Growth of ice particles</a:t>
            </a:r>
            <a:endParaRPr kumimoji="0" lang="zh-CN" altLang="en-US" sz="1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矩形 35">
            <a:extLst>
              <a:ext uri="{FF2B5EF4-FFF2-40B4-BE49-F238E27FC236}">
                <a16:creationId xmlns:a16="http://schemas.microsoft.com/office/drawing/2014/main" id="{DFEE23B8-E943-4FEB-9055-E4A756E37E69}"/>
              </a:ext>
            </a:extLst>
          </p:cNvPr>
          <p:cNvSpPr/>
          <p:nvPr/>
        </p:nvSpPr>
        <p:spPr>
          <a:xfrm>
            <a:off x="4815909" y="5136705"/>
            <a:ext cx="1185306" cy="4143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Small raindrops</a:t>
            </a:r>
            <a:endParaRPr kumimoji="0" lang="zh-CN" altLang="en-US" sz="11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矩形 36">
            <a:extLst>
              <a:ext uri="{FF2B5EF4-FFF2-40B4-BE49-F238E27FC236}">
                <a16:creationId xmlns:a16="http://schemas.microsoft.com/office/drawing/2014/main" id="{FCB5AF82-F4DB-4C49-A39E-9C5CDBF8C0BD}"/>
              </a:ext>
            </a:extLst>
          </p:cNvPr>
          <p:cNvSpPr/>
          <p:nvPr/>
        </p:nvSpPr>
        <p:spPr>
          <a:xfrm>
            <a:off x="6705246" y="4682601"/>
            <a:ext cx="1240250" cy="4143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 1 and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raindrops</a:t>
            </a:r>
            <a:endParaRPr kumimoji="0" lang="zh-CN" altLang="en-US"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8" name="文本框 37">
            <a:extLst>
              <a:ext uri="{FF2B5EF4-FFF2-40B4-BE49-F238E27FC236}">
                <a16:creationId xmlns:a16="http://schemas.microsoft.com/office/drawing/2014/main" id="{0504D845-27D4-4FD0-B911-12916F981030}"/>
              </a:ext>
            </a:extLst>
          </p:cNvPr>
          <p:cNvSpPr txBox="1"/>
          <p:nvPr/>
        </p:nvSpPr>
        <p:spPr>
          <a:xfrm>
            <a:off x="8504083" y="4026026"/>
            <a:ext cx="1928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Supercooled raindrops</a:t>
            </a:r>
            <a:endParaRPr kumimoji="0" lang="zh-CN" alt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9" name="矩形 38">
            <a:extLst>
              <a:ext uri="{FF2B5EF4-FFF2-40B4-BE49-F238E27FC236}">
                <a16:creationId xmlns:a16="http://schemas.microsoft.com/office/drawing/2014/main" id="{6A33D21E-0CAF-4A2B-BF28-A9F6A00F04F0}"/>
              </a:ext>
            </a:extLst>
          </p:cNvPr>
          <p:cNvSpPr/>
          <p:nvPr/>
        </p:nvSpPr>
        <p:spPr>
          <a:xfrm>
            <a:off x="9987792" y="4913664"/>
            <a:ext cx="889792" cy="4143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LWC</a:t>
            </a:r>
            <a:endParaRPr kumimoji="0" lang="zh-CN" altLang="en-US"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0" name="矩形 39">
            <a:extLst>
              <a:ext uri="{FF2B5EF4-FFF2-40B4-BE49-F238E27FC236}">
                <a16:creationId xmlns:a16="http://schemas.microsoft.com/office/drawing/2014/main" id="{42528BC2-8D96-4E8B-8910-F35CFDBD1BDC}"/>
              </a:ext>
            </a:extLst>
          </p:cNvPr>
          <p:cNvSpPr/>
          <p:nvPr/>
        </p:nvSpPr>
        <p:spPr>
          <a:xfrm rot="1971827">
            <a:off x="8422973" y="4964532"/>
            <a:ext cx="1656605" cy="3054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Rapid increase of LWC</a:t>
            </a:r>
            <a:endParaRPr kumimoji="0" lang="zh-CN" altLang="en-US"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 name="文本框 40">
            <a:extLst>
              <a:ext uri="{FF2B5EF4-FFF2-40B4-BE49-F238E27FC236}">
                <a16:creationId xmlns:a16="http://schemas.microsoft.com/office/drawing/2014/main" id="{9ACE32FE-6848-4446-B8B6-FBD5278320EE}"/>
              </a:ext>
            </a:extLst>
          </p:cNvPr>
          <p:cNvSpPr txBox="1"/>
          <p:nvPr/>
        </p:nvSpPr>
        <p:spPr>
          <a:xfrm>
            <a:off x="1631950" y="6167045"/>
            <a:ext cx="9360594" cy="64633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 the deepest convection</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both active ice-phase and warm-rain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coalescence</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processes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Group3: shallow convection, active warm-rain </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coalescence</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processes</a:t>
            </a:r>
            <a:endPar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5400" y="1251010"/>
            <a:ext cx="11018065" cy="4913561"/>
            <a:chOff x="653" y="2113"/>
            <a:chExt cx="13095" cy="7445"/>
          </a:xfrm>
        </p:grpSpPr>
        <p:pic>
          <p:nvPicPr>
            <p:cNvPr id="28675" name="图片 1"/>
            <p:cNvPicPr>
              <a:picLocks noChangeAspect="1"/>
            </p:cNvPicPr>
            <p:nvPr/>
          </p:nvPicPr>
          <p:blipFill>
            <a:blip r:embed="rId3"/>
            <a:stretch>
              <a:fillRect/>
            </a:stretch>
          </p:blipFill>
          <p:spPr>
            <a:xfrm>
              <a:off x="653" y="2113"/>
              <a:ext cx="13095" cy="7445"/>
            </a:xfrm>
            <a:prstGeom prst="rect">
              <a:avLst/>
            </a:prstGeom>
            <a:noFill/>
            <a:ln w="9525">
              <a:noFill/>
            </a:ln>
          </p:spPr>
        </p:pic>
        <p:sp>
          <p:nvSpPr>
            <p:cNvPr id="4" name="圆角矩形 3"/>
            <p:cNvSpPr/>
            <p:nvPr/>
          </p:nvSpPr>
          <p:spPr>
            <a:xfrm rot="3986982">
              <a:off x="2935" y="2815"/>
              <a:ext cx="1240" cy="2575"/>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圆角矩形 8"/>
            <p:cNvSpPr/>
            <p:nvPr/>
          </p:nvSpPr>
          <p:spPr>
            <a:xfrm rot="3986982">
              <a:off x="12580" y="3655"/>
              <a:ext cx="580" cy="1415"/>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椭圆 5"/>
            <p:cNvSpPr/>
            <p:nvPr/>
          </p:nvSpPr>
          <p:spPr>
            <a:xfrm>
              <a:off x="4283" y="4608"/>
              <a:ext cx="565" cy="11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椭圆 11"/>
            <p:cNvSpPr/>
            <p:nvPr/>
          </p:nvSpPr>
          <p:spPr>
            <a:xfrm>
              <a:off x="8608" y="4608"/>
              <a:ext cx="565" cy="11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上箭头 10"/>
            <p:cNvSpPr/>
            <p:nvPr/>
          </p:nvSpPr>
          <p:spPr>
            <a:xfrm rot="4276676">
              <a:off x="7938" y="4810"/>
              <a:ext cx="200" cy="10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上箭头 14"/>
            <p:cNvSpPr/>
            <p:nvPr/>
          </p:nvSpPr>
          <p:spPr>
            <a:xfrm rot="16892631">
              <a:off x="5348" y="5090"/>
              <a:ext cx="200" cy="102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16" name="直接连接符 15">
            <a:extLst>
              <a:ext uri="{FF2B5EF4-FFF2-40B4-BE49-F238E27FC236}">
                <a16:creationId xmlns:a16="http://schemas.microsoft.com/office/drawing/2014/main" id="{54B111A6-C409-4956-B9F9-484EEC3663B1}"/>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C15A370-81D9-4F20-80DC-AE3791894E02}"/>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AC2CFDF8-9CAD-4885-8575-7FE15A4AEC3A}"/>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55AD391B-3266-4099-8620-BDAFDC54423F}"/>
              </a:ext>
            </a:extLst>
          </p:cNvPr>
          <p:cNvGrpSpPr/>
          <p:nvPr/>
        </p:nvGrpSpPr>
        <p:grpSpPr>
          <a:xfrm>
            <a:off x="8040215" y="3818001"/>
            <a:ext cx="3556683" cy="2419311"/>
            <a:chOff x="8040215" y="3907759"/>
            <a:chExt cx="3556683" cy="2419311"/>
          </a:xfrm>
        </p:grpSpPr>
        <p:pic>
          <p:nvPicPr>
            <p:cNvPr id="20" name="图片 3">
              <a:extLst>
                <a:ext uri="{FF2B5EF4-FFF2-40B4-BE49-F238E27FC236}">
                  <a16:creationId xmlns:a16="http://schemas.microsoft.com/office/drawing/2014/main" id="{8D9CC59F-EF82-452E-8215-5CB080E8DE7A}"/>
                </a:ext>
              </a:extLst>
            </p:cNvPr>
            <p:cNvPicPr>
              <a:picLocks noChangeAspect="1"/>
            </p:cNvPicPr>
            <p:nvPr/>
          </p:nvPicPr>
          <p:blipFill rotWithShape="1">
            <a:blip r:embed="rId4"/>
            <a:srcRect r="48955" b="50000"/>
            <a:stretch/>
          </p:blipFill>
          <p:spPr>
            <a:xfrm>
              <a:off x="8040215" y="3907759"/>
              <a:ext cx="3556683" cy="2419311"/>
            </a:xfrm>
            <a:prstGeom prst="rect">
              <a:avLst/>
            </a:prstGeom>
            <a:noFill/>
            <a:ln w="9525">
              <a:noFill/>
            </a:ln>
          </p:spPr>
        </p:pic>
        <p:sp>
          <p:nvSpPr>
            <p:cNvPr id="21" name="文本框 20">
              <a:extLst>
                <a:ext uri="{FF2B5EF4-FFF2-40B4-BE49-F238E27FC236}">
                  <a16:creationId xmlns:a16="http://schemas.microsoft.com/office/drawing/2014/main" id="{9D7029FF-3129-47CD-A542-C2BCE0132DCD}"/>
                </a:ext>
              </a:extLst>
            </p:cNvPr>
            <p:cNvSpPr txBox="1"/>
            <p:nvPr/>
          </p:nvSpPr>
          <p:spPr>
            <a:xfrm>
              <a:off x="8410556" y="3954548"/>
              <a:ext cx="1941986" cy="345773"/>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Spatial Distribution</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22" name="Title 1">
            <a:extLst>
              <a:ext uri="{FF2B5EF4-FFF2-40B4-BE49-F238E27FC236}">
                <a16:creationId xmlns:a16="http://schemas.microsoft.com/office/drawing/2014/main" id="{D668F792-7049-4389-A022-9B5EBF58DA83}"/>
              </a:ext>
            </a:extLst>
          </p:cNvPr>
          <p:cNvSpPr txBox="1"/>
          <p:nvPr/>
        </p:nvSpPr>
        <p:spPr>
          <a:xfrm>
            <a:off x="2209800" y="0"/>
            <a:ext cx="7772400" cy="767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Microphysical Structure</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
        <p:nvSpPr>
          <p:cNvPr id="23" name="文本框 153">
            <a:extLst>
              <a:ext uri="{FF2B5EF4-FFF2-40B4-BE49-F238E27FC236}">
                <a16:creationId xmlns:a16="http://schemas.microsoft.com/office/drawing/2014/main" id="{5C39B018-BE9D-4CF8-926F-94E590ADD925}"/>
              </a:ext>
            </a:extLst>
          </p:cNvPr>
          <p:cNvSpPr txBox="1"/>
          <p:nvPr/>
        </p:nvSpPr>
        <p:spPr>
          <a:xfrm>
            <a:off x="1253850" y="836712"/>
            <a:ext cx="9684300" cy="400110"/>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34290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Occurrence fractions of identified hydrometeors in vertical layers</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矩形 23">
            <a:extLst>
              <a:ext uri="{FF2B5EF4-FFF2-40B4-BE49-F238E27FC236}">
                <a16:creationId xmlns:a16="http://schemas.microsoft.com/office/drawing/2014/main" id="{5E60DFA0-A59F-4DEB-81F8-A748D1EA6F7E}"/>
              </a:ext>
            </a:extLst>
          </p:cNvPr>
          <p:cNvSpPr/>
          <p:nvPr/>
        </p:nvSpPr>
        <p:spPr>
          <a:xfrm>
            <a:off x="1553208" y="1602852"/>
            <a:ext cx="1505281" cy="51757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graupel fractions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Active riming process</a:t>
            </a:r>
          </a:p>
        </p:txBody>
      </p:sp>
      <p:sp>
        <p:nvSpPr>
          <p:cNvPr id="25" name="矩形 24">
            <a:extLst>
              <a:ext uri="{FF2B5EF4-FFF2-40B4-BE49-F238E27FC236}">
                <a16:creationId xmlns:a16="http://schemas.microsoft.com/office/drawing/2014/main" id="{4B6FC215-A672-4D51-A9B7-2DDE538B4DD4}"/>
              </a:ext>
            </a:extLst>
          </p:cNvPr>
          <p:cNvSpPr/>
          <p:nvPr/>
        </p:nvSpPr>
        <p:spPr>
          <a:xfrm>
            <a:off x="8514664" y="2329221"/>
            <a:ext cx="1696770" cy="33965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Few low-density graupels</a:t>
            </a:r>
          </a:p>
        </p:txBody>
      </p:sp>
      <p:sp>
        <p:nvSpPr>
          <p:cNvPr id="26" name="矩形 25">
            <a:extLst>
              <a:ext uri="{FF2B5EF4-FFF2-40B4-BE49-F238E27FC236}">
                <a16:creationId xmlns:a16="http://schemas.microsoft.com/office/drawing/2014/main" id="{0C57067C-035E-4942-898A-F8248643508B}"/>
              </a:ext>
            </a:extLst>
          </p:cNvPr>
          <p:cNvSpPr/>
          <p:nvPr/>
        </p:nvSpPr>
        <p:spPr>
          <a:xfrm>
            <a:off x="5228862" y="3517908"/>
            <a:ext cx="1124105" cy="33965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602875"/>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 1 and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50" b="1" i="0" u="none" strike="noStrike" kern="1200" cap="none" spc="0" normalizeH="0" baseline="0" noProof="0" dirty="0">
                <a:ln>
                  <a:noFill/>
                </a:ln>
                <a:solidFill>
                  <a:srgbClr val="602875"/>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raindrops</a:t>
            </a:r>
          </a:p>
        </p:txBody>
      </p:sp>
      <p:sp>
        <p:nvSpPr>
          <p:cNvPr id="27" name="文本框 26">
            <a:extLst>
              <a:ext uri="{FF2B5EF4-FFF2-40B4-BE49-F238E27FC236}">
                <a16:creationId xmlns:a16="http://schemas.microsoft.com/office/drawing/2014/main" id="{7456663F-D6ED-4E45-8942-3378C73125C8}"/>
              </a:ext>
            </a:extLst>
          </p:cNvPr>
          <p:cNvSpPr txBox="1"/>
          <p:nvPr/>
        </p:nvSpPr>
        <p:spPr>
          <a:xfrm>
            <a:off x="2711624" y="6237312"/>
            <a:ext cx="7088316" cy="64633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Group1: the highest graupel fraction</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active ice-phase processes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Group3: </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lowest graupel fraction</a:t>
            </a:r>
            <a:r>
              <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suppressed  ice-phase processes</a:t>
            </a:r>
            <a:endParaRPr kumimoji="0" lang="en-US" altLang="zh-CN" sz="1800" b="1" i="0" u="none" strike="noStrike" kern="1200" cap="none" spc="0" normalizeH="0" baseline="0" noProof="0" dirty="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282513D7-07AE-4535-B87B-E5EFE4962ECF}"/>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427E045-B535-4A74-934B-D50916A20C49}"/>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39E541E-C643-43CF-821D-0CD744447B90}"/>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0" name="图片 1">
            <a:extLst>
              <a:ext uri="{FF2B5EF4-FFF2-40B4-BE49-F238E27FC236}">
                <a16:creationId xmlns:a16="http://schemas.microsoft.com/office/drawing/2014/main" id="{EE232091-BE8B-448B-BC77-C97AB278D8D4}"/>
              </a:ext>
            </a:extLst>
          </p:cNvPr>
          <p:cNvPicPr>
            <a:picLocks noChangeAspect="1"/>
          </p:cNvPicPr>
          <p:nvPr/>
        </p:nvPicPr>
        <p:blipFill>
          <a:blip r:embed="rId3"/>
          <a:stretch>
            <a:fillRect/>
          </a:stretch>
        </p:blipFill>
        <p:spPr>
          <a:xfrm>
            <a:off x="1847528" y="893963"/>
            <a:ext cx="9361040" cy="5866569"/>
          </a:xfrm>
          <a:prstGeom prst="rect">
            <a:avLst/>
          </a:prstGeom>
          <a:noFill/>
          <a:ln w="9525">
            <a:noFill/>
          </a:ln>
        </p:spPr>
      </p:pic>
      <p:sp>
        <p:nvSpPr>
          <p:cNvPr id="11" name="文本框 10">
            <a:extLst>
              <a:ext uri="{FF2B5EF4-FFF2-40B4-BE49-F238E27FC236}">
                <a16:creationId xmlns:a16="http://schemas.microsoft.com/office/drawing/2014/main" id="{70AC98FA-A06C-451F-B10E-725EA2694398}"/>
              </a:ext>
            </a:extLst>
          </p:cNvPr>
          <p:cNvSpPr txBox="1"/>
          <p:nvPr/>
        </p:nvSpPr>
        <p:spPr>
          <a:xfrm>
            <a:off x="8111737" y="6381328"/>
            <a:ext cx="3096831" cy="338554"/>
          </a:xfrm>
          <a:prstGeom prst="rect">
            <a:avLst/>
          </a:prstGeom>
          <a:solidFill>
            <a:schemeClr val="bg1"/>
          </a:solid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1" i="1"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16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Chen and Zhao et al.,2022, SCES</a:t>
            </a:r>
            <a:r>
              <a:rPr kumimoji="0" lang="zh-CN" altLang="en-US" sz="16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 </a:t>
            </a:r>
          </a:p>
        </p:txBody>
      </p:sp>
      <p:sp>
        <p:nvSpPr>
          <p:cNvPr id="12" name="矩形 11">
            <a:extLst>
              <a:ext uri="{FF2B5EF4-FFF2-40B4-BE49-F238E27FC236}">
                <a16:creationId xmlns:a16="http://schemas.microsoft.com/office/drawing/2014/main" id="{31F78CBB-4A7A-42B5-8453-E84D640444FE}"/>
              </a:ext>
            </a:extLst>
          </p:cNvPr>
          <p:cNvSpPr/>
          <p:nvPr/>
        </p:nvSpPr>
        <p:spPr>
          <a:xfrm>
            <a:off x="1524000" y="97468"/>
            <a:ext cx="9144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Conceptual Model</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3AF0FC4F-6A05-4100-91F3-AAE7626EC46F}"/>
              </a:ext>
            </a:extLst>
          </p:cNvPr>
          <p:cNvSpPr txBox="1"/>
          <p:nvPr/>
        </p:nvSpPr>
        <p:spPr>
          <a:xfrm>
            <a:off x="695400" y="893963"/>
            <a:ext cx="11017224" cy="1200329"/>
          </a:xfrm>
          <a:prstGeom prst="rect">
            <a:avLst/>
          </a:prstGeom>
          <a:solidFill>
            <a:schemeClr val="bg1"/>
          </a:solidFill>
        </p:spPr>
        <p:txBody>
          <a:bodyPr wrap="square" rtlCol="0" anchor="t">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Significant microphysical variability</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is revealed, </a:t>
            </a:r>
            <a:r>
              <a:rPr kumimoji="0" lang="en-US" altLang="zh-CN" sz="1800" b="1"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shallow</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deep</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convection with </a:t>
            </a:r>
            <a:r>
              <a:rPr kumimoji="0" lang="en-US" altLang="zh-CN" sz="1800" b="1" i="0" u="none" strike="noStrike" kern="120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Times New Roman" panose="02020603050405020304" pitchFamily="18" charset="0"/>
              </a:rPr>
              <a:t>active warm-rain</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ice-phase</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processes is generated near mountain (plain) area.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Extreme rainfall is produced by convection possessing both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active ice-phase and efficient warm-rain coalescence processes</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raindrops are characterized by </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high number concentration</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large mean sizes.</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endParaRPr>
          </a:p>
        </p:txBody>
      </p:sp>
      <p:sp>
        <p:nvSpPr>
          <p:cNvPr id="2" name="矩形 1">
            <a:extLst>
              <a:ext uri="{FF2B5EF4-FFF2-40B4-BE49-F238E27FC236}">
                <a16:creationId xmlns:a16="http://schemas.microsoft.com/office/drawing/2014/main" id="{8E7C168F-0211-4967-93AE-BC5F47DB7E36}"/>
              </a:ext>
            </a:extLst>
          </p:cNvPr>
          <p:cNvSpPr/>
          <p:nvPr/>
        </p:nvSpPr>
        <p:spPr>
          <a:xfrm>
            <a:off x="7315200" y="2103212"/>
            <a:ext cx="1783724" cy="32801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02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3397786" y="6517726"/>
            <a:ext cx="229634" cy="2022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6E39C8D2-7878-447E-98BF-B56CF2BDA965}"/>
              </a:ext>
            </a:extLst>
          </p:cNvPr>
          <p:cNvGrpSpPr/>
          <p:nvPr/>
        </p:nvGrpSpPr>
        <p:grpSpPr>
          <a:xfrm>
            <a:off x="1070069" y="1196752"/>
            <a:ext cx="10930586" cy="5143500"/>
            <a:chOff x="2289493" y="1249998"/>
            <a:chExt cx="7950200" cy="5143500"/>
          </a:xfrm>
        </p:grpSpPr>
        <p:pic>
          <p:nvPicPr>
            <p:cNvPr id="34818" name="图片 2"/>
            <p:cNvPicPr>
              <a:picLocks noChangeAspect="1"/>
            </p:cNvPicPr>
            <p:nvPr/>
          </p:nvPicPr>
          <p:blipFill>
            <a:blip r:embed="rId3"/>
            <a:stretch>
              <a:fillRect/>
            </a:stretch>
          </p:blipFill>
          <p:spPr>
            <a:xfrm>
              <a:off x="2289493" y="1249998"/>
              <a:ext cx="7950200" cy="5143500"/>
            </a:xfrm>
            <a:prstGeom prst="rect">
              <a:avLst/>
            </a:prstGeom>
            <a:noFill/>
            <a:ln w="9525">
              <a:noFill/>
            </a:ln>
          </p:spPr>
        </p:pic>
        <p:cxnSp>
          <p:nvCxnSpPr>
            <p:cNvPr id="4" name="直接连接符 3"/>
            <p:cNvCxnSpPr/>
            <p:nvPr/>
          </p:nvCxnSpPr>
          <p:spPr>
            <a:xfrm>
              <a:off x="8550910" y="2514601"/>
              <a:ext cx="1093470" cy="6985"/>
            </a:xfrm>
            <a:prstGeom prst="line">
              <a:avLst/>
            </a:prstGeom>
            <a:ln w="28575" cmpd="sng">
              <a:solidFill>
                <a:srgbClr val="FFFFFF"/>
              </a:solidFill>
              <a:prstDash val="solid"/>
            </a:ln>
          </p:spPr>
          <p:style>
            <a:lnRef idx="1">
              <a:schemeClr val="accent1"/>
            </a:lnRef>
            <a:fillRef idx="0">
              <a:schemeClr val="accent1"/>
            </a:fillRef>
            <a:effectRef idx="0">
              <a:schemeClr val="accent1"/>
            </a:effectRef>
            <a:fontRef idx="minor">
              <a:schemeClr val="tx1"/>
            </a:fontRef>
          </p:style>
        </p:cxnSp>
      </p:grpSp>
      <p:cxnSp>
        <p:nvCxnSpPr>
          <p:cNvPr id="10" name="直接连接符 9">
            <a:extLst>
              <a:ext uri="{FF2B5EF4-FFF2-40B4-BE49-F238E27FC236}">
                <a16:creationId xmlns:a16="http://schemas.microsoft.com/office/drawing/2014/main" id="{DCCEA51C-59A2-4150-BF13-EAB14901419C}"/>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184756B-884E-4086-9A36-C9960C11A3B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EBB8A5FC-B1AD-4A6D-9725-8A9DABE7482A}"/>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71FEB86C-B471-4E44-86FF-0F98F7F563A6}"/>
              </a:ext>
            </a:extLst>
          </p:cNvPr>
          <p:cNvSpPr txBox="1"/>
          <p:nvPr/>
        </p:nvSpPr>
        <p:spPr>
          <a:xfrm>
            <a:off x="2209800" y="-1"/>
            <a:ext cx="7772400" cy="8100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Typical group1 convection</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
        <p:nvSpPr>
          <p:cNvPr id="14" name="箭头: 右 11">
            <a:extLst>
              <a:ext uri="{FF2B5EF4-FFF2-40B4-BE49-F238E27FC236}">
                <a16:creationId xmlns:a16="http://schemas.microsoft.com/office/drawing/2014/main" id="{C8C2733F-1795-4BDA-985F-1C09A4849B8B}"/>
              </a:ext>
            </a:extLst>
          </p:cNvPr>
          <p:cNvSpPr/>
          <p:nvPr/>
        </p:nvSpPr>
        <p:spPr>
          <a:xfrm rot="8214829">
            <a:off x="6924867" y="1977841"/>
            <a:ext cx="877324" cy="243205"/>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箭头: 右 11">
            <a:extLst>
              <a:ext uri="{FF2B5EF4-FFF2-40B4-BE49-F238E27FC236}">
                <a16:creationId xmlns:a16="http://schemas.microsoft.com/office/drawing/2014/main" id="{49A73A54-7236-4601-89BE-43AD37433868}"/>
              </a:ext>
            </a:extLst>
          </p:cNvPr>
          <p:cNvSpPr/>
          <p:nvPr/>
        </p:nvSpPr>
        <p:spPr>
          <a:xfrm rot="12083258">
            <a:off x="7125844" y="2678251"/>
            <a:ext cx="885062" cy="310189"/>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箭头: 右 11">
            <a:extLst>
              <a:ext uri="{FF2B5EF4-FFF2-40B4-BE49-F238E27FC236}">
                <a16:creationId xmlns:a16="http://schemas.microsoft.com/office/drawing/2014/main" id="{F7E47203-4B4C-454C-8CE8-A7AF3604E640}"/>
              </a:ext>
            </a:extLst>
          </p:cNvPr>
          <p:cNvSpPr/>
          <p:nvPr/>
        </p:nvSpPr>
        <p:spPr>
          <a:xfrm rot="15717447">
            <a:off x="6663550" y="2968234"/>
            <a:ext cx="593090" cy="393683"/>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文本框 153">
            <a:extLst>
              <a:ext uri="{FF2B5EF4-FFF2-40B4-BE49-F238E27FC236}">
                <a16:creationId xmlns:a16="http://schemas.microsoft.com/office/drawing/2014/main" id="{DE24234F-05C1-4A1F-A8B7-DD4EE2723CE4}"/>
              </a:ext>
            </a:extLst>
          </p:cNvPr>
          <p:cNvSpPr txBox="1"/>
          <p:nvPr/>
        </p:nvSpPr>
        <p:spPr>
          <a:xfrm>
            <a:off x="709393" y="914879"/>
            <a:ext cx="11257267" cy="400110"/>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Convection causing the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record breaking</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 hourly rainfall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201.9mm/h</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 in the plain (Zhengzhou city)</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endParaRPr>
          </a:p>
        </p:txBody>
      </p:sp>
      <p:sp>
        <p:nvSpPr>
          <p:cNvPr id="18" name="文本框 17">
            <a:extLst>
              <a:ext uri="{FF2B5EF4-FFF2-40B4-BE49-F238E27FC236}">
                <a16:creationId xmlns:a16="http://schemas.microsoft.com/office/drawing/2014/main" id="{EB5FCBAB-78A8-4CE1-B4A4-E372FAD3898D}"/>
              </a:ext>
            </a:extLst>
          </p:cNvPr>
          <p:cNvSpPr txBox="1"/>
          <p:nvPr/>
        </p:nvSpPr>
        <p:spPr>
          <a:xfrm>
            <a:off x="2480276" y="6434199"/>
            <a:ext cx="795019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Zhengzhou Station</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r>
              <a:rPr kumimoji="0" lang="en-US" altLang="zh-CN" sz="1800" b="0"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a:t>
            </a:r>
            <a:r>
              <a:rPr kumimoji="0" lang="en-US" altLang="zh-CN" sz="18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Lightning records</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0" u="none" strike="noStrike" kern="1200" cap="none" spc="0" normalizeH="0" baseline="0" noProof="0" dirty="0">
                <a:ln>
                  <a:noFill/>
                </a:ln>
                <a:solidFill>
                  <a:srgbClr val="6C130C"/>
                </a:solidFill>
                <a:effectLst/>
                <a:uLnTx/>
                <a:uFillTx/>
                <a:latin typeface="Times New Roman" panose="02020603050405020304" pitchFamily="18" charset="0"/>
                <a:ea typeface="黑体" panose="02010609060101010101" pitchFamily="49" charset="-122"/>
                <a:cs typeface="Times New Roman" panose="02020603050405020304" pitchFamily="18" charset="0"/>
              </a:rPr>
              <a:t>Brown contours</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terrain height</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等腰三角形 18">
            <a:extLst>
              <a:ext uri="{FF2B5EF4-FFF2-40B4-BE49-F238E27FC236}">
                <a16:creationId xmlns:a16="http://schemas.microsoft.com/office/drawing/2014/main" id="{AF8023EB-81C1-43CC-AD03-2837BED1A76D}"/>
              </a:ext>
            </a:extLst>
          </p:cNvPr>
          <p:cNvSpPr/>
          <p:nvPr/>
        </p:nvSpPr>
        <p:spPr>
          <a:xfrm>
            <a:off x="2480276" y="6512507"/>
            <a:ext cx="229634" cy="2022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矩形 19">
            <a:extLst>
              <a:ext uri="{FF2B5EF4-FFF2-40B4-BE49-F238E27FC236}">
                <a16:creationId xmlns:a16="http://schemas.microsoft.com/office/drawing/2014/main" id="{989953B2-68AA-433D-A504-A8B6023824F0}"/>
              </a:ext>
            </a:extLst>
          </p:cNvPr>
          <p:cNvSpPr/>
          <p:nvPr/>
        </p:nvSpPr>
        <p:spPr>
          <a:xfrm>
            <a:off x="1880661" y="3429000"/>
            <a:ext cx="2016224" cy="495300"/>
          </a:xfrm>
          <a:prstGeom prst="rect">
            <a:avLst/>
          </a:prstGeom>
          <a:solidFill>
            <a:schemeClr val="bg1"/>
          </a:solidFill>
          <a:ln w="12700"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1200" b="1"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intense radar echo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frequent lightning records</a:t>
            </a:r>
            <a:endParaRPr kumimoji="0" lang="zh-CN"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980D0167-E0CD-47A4-A117-8C119C5BD11E}"/>
              </a:ext>
            </a:extLst>
          </p:cNvPr>
          <p:cNvGrpSpPr/>
          <p:nvPr/>
        </p:nvGrpSpPr>
        <p:grpSpPr>
          <a:xfrm>
            <a:off x="1631504" y="1052743"/>
            <a:ext cx="8496944" cy="5800502"/>
            <a:chOff x="1919536" y="1395419"/>
            <a:chExt cx="7960506" cy="5457825"/>
          </a:xfrm>
        </p:grpSpPr>
        <p:pic>
          <p:nvPicPr>
            <p:cNvPr id="11" name="图片 10">
              <a:extLst>
                <a:ext uri="{FF2B5EF4-FFF2-40B4-BE49-F238E27FC236}">
                  <a16:creationId xmlns:a16="http://schemas.microsoft.com/office/drawing/2014/main" id="{1D356878-A81D-4FA6-A1E1-ECB78BC22A22}"/>
                </a:ext>
              </a:extLst>
            </p:cNvPr>
            <p:cNvPicPr>
              <a:picLocks noChangeAspect="1"/>
            </p:cNvPicPr>
            <p:nvPr/>
          </p:nvPicPr>
          <p:blipFill>
            <a:blip r:embed="rId3"/>
            <a:srcRect t="-293" r="7539"/>
            <a:stretch>
              <a:fillRect/>
            </a:stretch>
          </p:blipFill>
          <p:spPr>
            <a:xfrm>
              <a:off x="1919536" y="1404944"/>
              <a:ext cx="4183063" cy="2836863"/>
            </a:xfrm>
            <a:prstGeom prst="rect">
              <a:avLst/>
            </a:prstGeom>
            <a:noFill/>
            <a:ln w="9525">
              <a:noFill/>
            </a:ln>
          </p:spPr>
        </p:pic>
        <p:pic>
          <p:nvPicPr>
            <p:cNvPr id="13" name="图片 11">
              <a:extLst>
                <a:ext uri="{FF2B5EF4-FFF2-40B4-BE49-F238E27FC236}">
                  <a16:creationId xmlns:a16="http://schemas.microsoft.com/office/drawing/2014/main" id="{8BC6795B-736B-4A69-9E7C-0D25E6CC0548}"/>
                </a:ext>
              </a:extLst>
            </p:cNvPr>
            <p:cNvPicPr>
              <a:picLocks noChangeAspect="1"/>
            </p:cNvPicPr>
            <p:nvPr/>
          </p:nvPicPr>
          <p:blipFill>
            <a:blip r:embed="rId4"/>
            <a:srcRect t="8864" b="3464"/>
            <a:stretch>
              <a:fillRect/>
            </a:stretch>
          </p:blipFill>
          <p:spPr>
            <a:xfrm>
              <a:off x="6488361" y="4156082"/>
              <a:ext cx="3073400" cy="2695575"/>
            </a:xfrm>
            <a:prstGeom prst="rect">
              <a:avLst/>
            </a:prstGeom>
            <a:noFill/>
            <a:ln w="9525">
              <a:noFill/>
            </a:ln>
          </p:spPr>
        </p:pic>
        <p:pic>
          <p:nvPicPr>
            <p:cNvPr id="14" name="图片 13">
              <a:extLst>
                <a:ext uri="{FF2B5EF4-FFF2-40B4-BE49-F238E27FC236}">
                  <a16:creationId xmlns:a16="http://schemas.microsoft.com/office/drawing/2014/main" id="{59896FD4-8FB5-4644-AA11-E1A4CD93F62F}"/>
                </a:ext>
              </a:extLst>
            </p:cNvPr>
            <p:cNvPicPr>
              <a:picLocks noChangeAspect="1"/>
            </p:cNvPicPr>
            <p:nvPr/>
          </p:nvPicPr>
          <p:blipFill>
            <a:blip r:embed="rId5"/>
            <a:stretch>
              <a:fillRect/>
            </a:stretch>
          </p:blipFill>
          <p:spPr>
            <a:xfrm>
              <a:off x="6488361" y="1395419"/>
              <a:ext cx="3073400" cy="2863850"/>
            </a:xfrm>
            <a:prstGeom prst="rect">
              <a:avLst/>
            </a:prstGeom>
            <a:noFill/>
            <a:ln w="9525">
              <a:noFill/>
            </a:ln>
          </p:spPr>
        </p:pic>
        <p:pic>
          <p:nvPicPr>
            <p:cNvPr id="16" name="图片 12">
              <a:extLst>
                <a:ext uri="{FF2B5EF4-FFF2-40B4-BE49-F238E27FC236}">
                  <a16:creationId xmlns:a16="http://schemas.microsoft.com/office/drawing/2014/main" id="{CB81A167-18A4-4915-84BB-4C47F4A0A851}"/>
                </a:ext>
              </a:extLst>
            </p:cNvPr>
            <p:cNvPicPr>
              <a:picLocks noChangeAspect="1"/>
            </p:cNvPicPr>
            <p:nvPr/>
          </p:nvPicPr>
          <p:blipFill>
            <a:blip r:embed="rId6"/>
            <a:srcRect t="-307" b="2"/>
            <a:stretch>
              <a:fillRect/>
            </a:stretch>
          </p:blipFill>
          <p:spPr>
            <a:xfrm>
              <a:off x="1919536" y="4227519"/>
              <a:ext cx="4187825" cy="2625725"/>
            </a:xfrm>
            <a:prstGeom prst="rect">
              <a:avLst/>
            </a:prstGeom>
            <a:noFill/>
            <a:ln w="9525">
              <a:noFill/>
            </a:ln>
          </p:spPr>
        </p:pic>
        <p:sp>
          <p:nvSpPr>
            <p:cNvPr id="17" name="椭圆 16">
              <a:extLst>
                <a:ext uri="{FF2B5EF4-FFF2-40B4-BE49-F238E27FC236}">
                  <a16:creationId xmlns:a16="http://schemas.microsoft.com/office/drawing/2014/main" id="{45EA8244-9E11-40D0-B279-107F2F828D21}"/>
                </a:ext>
              </a:extLst>
            </p:cNvPr>
            <p:cNvSpPr/>
            <p:nvPr/>
          </p:nvSpPr>
          <p:spPr>
            <a:xfrm>
              <a:off x="3562599" y="1684344"/>
              <a:ext cx="1092200" cy="226695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椭圆 17">
              <a:extLst>
                <a:ext uri="{FF2B5EF4-FFF2-40B4-BE49-F238E27FC236}">
                  <a16:creationId xmlns:a16="http://schemas.microsoft.com/office/drawing/2014/main" id="{52B73D49-0054-4679-BB84-A9EC47432195}"/>
                </a:ext>
              </a:extLst>
            </p:cNvPr>
            <p:cNvSpPr/>
            <p:nvPr/>
          </p:nvSpPr>
          <p:spPr>
            <a:xfrm>
              <a:off x="3435599" y="4503744"/>
              <a:ext cx="1079500" cy="211296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31A5F76A-F313-4D6E-87CE-DB23B638C2A5}"/>
                </a:ext>
              </a:extLst>
            </p:cNvPr>
            <p:cNvSpPr/>
            <p:nvPr/>
          </p:nvSpPr>
          <p:spPr>
            <a:xfrm>
              <a:off x="4815490" y="2128442"/>
              <a:ext cx="1092200" cy="498361"/>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Deep convection</a:t>
              </a:r>
              <a:endParaRPr kumimoji="0" lang="zh-CN"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矩形 19">
              <a:extLst>
                <a:ext uri="{FF2B5EF4-FFF2-40B4-BE49-F238E27FC236}">
                  <a16:creationId xmlns:a16="http://schemas.microsoft.com/office/drawing/2014/main" id="{4FB9608D-D652-453A-9F6E-5C71B6E3DF33}"/>
                </a:ext>
              </a:extLst>
            </p:cNvPr>
            <p:cNvSpPr/>
            <p:nvPr/>
          </p:nvSpPr>
          <p:spPr>
            <a:xfrm>
              <a:off x="4498244" y="4564787"/>
              <a:ext cx="1123950" cy="507515"/>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Widespread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Graupels</a:t>
              </a:r>
              <a:endParaRPr kumimoji="0" lang="zh-CN"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箭头: 右 11">
              <a:extLst>
                <a:ext uri="{FF2B5EF4-FFF2-40B4-BE49-F238E27FC236}">
                  <a16:creationId xmlns:a16="http://schemas.microsoft.com/office/drawing/2014/main" id="{59CCE71A-379F-44B3-9A5C-4BFB5644311F}"/>
                </a:ext>
              </a:extLst>
            </p:cNvPr>
            <p:cNvSpPr/>
            <p:nvPr/>
          </p:nvSpPr>
          <p:spPr>
            <a:xfrm rot="8214829">
              <a:off x="7978706" y="2260289"/>
              <a:ext cx="575945" cy="243205"/>
            </a:xfrm>
            <a:prstGeom prst="rightArrow">
              <a:avLst/>
            </a:prstGeom>
            <a:solidFill>
              <a:srgbClr val="FFFF00"/>
            </a:solid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9AC16454-A235-4E29-8EE1-DB8D8790C5C9}"/>
                </a:ext>
              </a:extLst>
            </p:cNvPr>
            <p:cNvSpPr txBox="1"/>
            <p:nvPr/>
          </p:nvSpPr>
          <p:spPr>
            <a:xfrm>
              <a:off x="8241020" y="1800307"/>
              <a:ext cx="1008380" cy="27559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Barrier Jet</a:t>
              </a:r>
              <a:endParaRPr kumimoji="0" lang="zh-CN" altLang="en-US" sz="1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箭头: 右 11">
              <a:extLst>
                <a:ext uri="{FF2B5EF4-FFF2-40B4-BE49-F238E27FC236}">
                  <a16:creationId xmlns:a16="http://schemas.microsoft.com/office/drawing/2014/main" id="{D49F1A60-3588-48EB-B2DC-1F10AD12F47A}"/>
                </a:ext>
              </a:extLst>
            </p:cNvPr>
            <p:cNvSpPr/>
            <p:nvPr/>
          </p:nvSpPr>
          <p:spPr>
            <a:xfrm rot="12083258">
              <a:off x="8345101" y="2900369"/>
              <a:ext cx="581025" cy="245110"/>
            </a:xfrm>
            <a:prstGeom prst="rightArrow">
              <a:avLst/>
            </a:prstGeom>
            <a:solidFill>
              <a:srgbClr val="FFFF00"/>
            </a:solid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文本框 23">
              <a:extLst>
                <a:ext uri="{FF2B5EF4-FFF2-40B4-BE49-F238E27FC236}">
                  <a16:creationId xmlns:a16="http://schemas.microsoft.com/office/drawing/2014/main" id="{74DFE295-621C-44FE-B9FB-42F8F75654F6}"/>
                </a:ext>
              </a:extLst>
            </p:cNvPr>
            <p:cNvSpPr txBox="1"/>
            <p:nvPr/>
          </p:nvSpPr>
          <p:spPr>
            <a:xfrm>
              <a:off x="8745210" y="3241286"/>
              <a:ext cx="1134832" cy="26161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Southeast wind</a:t>
              </a:r>
            </a:p>
          </p:txBody>
        </p:sp>
        <p:sp>
          <p:nvSpPr>
            <p:cNvPr id="25" name="箭头: 右 11">
              <a:extLst>
                <a:ext uri="{FF2B5EF4-FFF2-40B4-BE49-F238E27FC236}">
                  <a16:creationId xmlns:a16="http://schemas.microsoft.com/office/drawing/2014/main" id="{30B3FD09-E80D-4BFB-9FFC-EEF68B55B3BF}"/>
                </a:ext>
              </a:extLst>
            </p:cNvPr>
            <p:cNvSpPr/>
            <p:nvPr/>
          </p:nvSpPr>
          <p:spPr>
            <a:xfrm rot="15717447">
              <a:off x="7913301" y="3166434"/>
              <a:ext cx="593090" cy="258445"/>
            </a:xfrm>
            <a:prstGeom prst="rightArrow">
              <a:avLst/>
            </a:prstGeom>
            <a:solidFill>
              <a:srgbClr val="FFFF00"/>
            </a:solid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文本框 153">
              <a:extLst>
                <a:ext uri="{FF2B5EF4-FFF2-40B4-BE49-F238E27FC236}">
                  <a16:creationId xmlns:a16="http://schemas.microsoft.com/office/drawing/2014/main" id="{26DEDD91-C31E-4CA8-A92C-C769BACA829C}"/>
                </a:ext>
              </a:extLst>
            </p:cNvPr>
            <p:cNvSpPr txBox="1"/>
            <p:nvPr/>
          </p:nvSpPr>
          <p:spPr>
            <a:xfrm>
              <a:off x="6878251" y="6296349"/>
              <a:ext cx="1442085" cy="275590"/>
            </a:xfrm>
            <a:prstGeom prst="rect">
              <a:avLst/>
            </a:prstGeom>
            <a:solidFill>
              <a:schemeClr val="bg1"/>
            </a:solidFill>
            <a:ln w="9525" cap="flat" cmpd="sng">
              <a:solidFill>
                <a:schemeClr val="tx2"/>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mn-cs"/>
                </a:rPr>
                <a:t>CAPE=2670 Jkg</a:t>
              </a:r>
              <a:r>
                <a:rPr kumimoji="0" lang="en-US" sz="1200" b="1" i="0" u="none" strike="noStrike" kern="1200" cap="none" spc="0" normalizeH="0" baseline="30000" noProof="0" dirty="0">
                  <a:ln>
                    <a:noFill/>
                  </a:ln>
                  <a:solidFill>
                    <a:srgbClr val="0000FF"/>
                  </a:solidFill>
                  <a:effectLst/>
                  <a:uLnTx/>
                  <a:uFillTx/>
                  <a:latin typeface="Times New Roman" panose="02020603050405020304" pitchFamily="18" charset="0"/>
                  <a:ea typeface="黑体" panose="02010609060101010101" pitchFamily="49" charset="-122"/>
                  <a:cs typeface="+mn-cs"/>
                </a:rPr>
                <a:t>-1</a:t>
              </a:r>
            </a:p>
          </p:txBody>
        </p:sp>
        <p:cxnSp>
          <p:nvCxnSpPr>
            <p:cNvPr id="27" name="直接箭头连接符 26">
              <a:extLst>
                <a:ext uri="{FF2B5EF4-FFF2-40B4-BE49-F238E27FC236}">
                  <a16:creationId xmlns:a16="http://schemas.microsoft.com/office/drawing/2014/main" id="{9B757135-5B91-42C9-ABF0-A05947FFCF6E}"/>
                </a:ext>
              </a:extLst>
            </p:cNvPr>
            <p:cNvCxnSpPr/>
            <p:nvPr/>
          </p:nvCxnSpPr>
          <p:spPr>
            <a:xfrm flipV="1">
              <a:off x="8581321" y="3200089"/>
              <a:ext cx="106680" cy="146494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A78A5A7B-C95E-4A3F-B6B7-366E3CC4B625}"/>
                </a:ext>
              </a:extLst>
            </p:cNvPr>
            <p:cNvSpPr txBox="1"/>
            <p:nvPr/>
          </p:nvSpPr>
          <p:spPr>
            <a:xfrm>
              <a:off x="7496288" y="3629264"/>
              <a:ext cx="1088234" cy="261610"/>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Southerly flow</a:t>
              </a:r>
            </a:p>
          </p:txBody>
        </p:sp>
      </p:grpSp>
      <p:cxnSp>
        <p:nvCxnSpPr>
          <p:cNvPr id="7" name="直接连接符 6">
            <a:extLst>
              <a:ext uri="{FF2B5EF4-FFF2-40B4-BE49-F238E27FC236}">
                <a16:creationId xmlns:a16="http://schemas.microsoft.com/office/drawing/2014/main" id="{26EF0816-4270-4D8D-B2E3-1DD7581B18A1}"/>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B63DCF2-7A77-4FC2-AEC4-1ED4A345904A}"/>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B8E731D7-2ADF-4005-9A97-E62970819702}"/>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sp>
        <p:nvSpPr>
          <p:cNvPr id="12" name="文本框 153">
            <a:extLst>
              <a:ext uri="{FF2B5EF4-FFF2-40B4-BE49-F238E27FC236}">
                <a16:creationId xmlns:a16="http://schemas.microsoft.com/office/drawing/2014/main" id="{C543B7B3-8862-4449-8793-9E7236FAB950}"/>
              </a:ext>
            </a:extLst>
          </p:cNvPr>
          <p:cNvSpPr txBox="1"/>
          <p:nvPr/>
        </p:nvSpPr>
        <p:spPr>
          <a:xfrm>
            <a:off x="2340598" y="836712"/>
            <a:ext cx="3269501" cy="369332"/>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Cross section of the convection</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endParaRPr>
          </a:p>
        </p:txBody>
      </p:sp>
      <p:sp>
        <p:nvSpPr>
          <p:cNvPr id="15" name="文本框 153">
            <a:extLst>
              <a:ext uri="{FF2B5EF4-FFF2-40B4-BE49-F238E27FC236}">
                <a16:creationId xmlns:a16="http://schemas.microsoft.com/office/drawing/2014/main" id="{8FE2C77D-6D40-415D-89AB-0FD160A63853}"/>
              </a:ext>
            </a:extLst>
          </p:cNvPr>
          <p:cNvSpPr txBox="1"/>
          <p:nvPr/>
        </p:nvSpPr>
        <p:spPr>
          <a:xfrm>
            <a:off x="7194301" y="836712"/>
            <a:ext cx="2142059" cy="369332"/>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Synoptic conditions</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endParaRPr>
          </a:p>
        </p:txBody>
      </p:sp>
      <p:sp>
        <p:nvSpPr>
          <p:cNvPr id="31" name="Title 1">
            <a:extLst>
              <a:ext uri="{FF2B5EF4-FFF2-40B4-BE49-F238E27FC236}">
                <a16:creationId xmlns:a16="http://schemas.microsoft.com/office/drawing/2014/main" id="{3EB1262A-66E9-4CA3-8DF7-3375C0B13478}"/>
              </a:ext>
            </a:extLst>
          </p:cNvPr>
          <p:cNvSpPr txBox="1"/>
          <p:nvPr/>
        </p:nvSpPr>
        <p:spPr>
          <a:xfrm>
            <a:off x="2209800" y="-1"/>
            <a:ext cx="7772400" cy="8100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Typical group1 convection</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Tree>
    <p:extLst>
      <p:ext uri="{BB962C8B-B14F-4D97-AF65-F5344CB8AC3E}">
        <p14:creationId xmlns:p14="http://schemas.microsoft.com/office/powerpoint/2010/main" val="264683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文本框 153"/>
          <p:cNvSpPr txBox="1"/>
          <p:nvPr/>
        </p:nvSpPr>
        <p:spPr>
          <a:xfrm>
            <a:off x="3048319" y="845820"/>
            <a:ext cx="2644775" cy="368300"/>
          </a:xfrm>
          <a:prstGeom prst="rect">
            <a:avLst/>
          </a:prstGeom>
          <a:noFill/>
          <a:ln w="9525" cap="flat" cmpd="sng">
            <a:no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Times New Roman" panose="02020603050405020304" pitchFamily="18" charset="0"/>
                <a:ea typeface="黑体" panose="02010609060101010101" pitchFamily="49" charset="-122"/>
              </a:rPr>
              <a:t>对流垂直结构</a:t>
            </a:r>
          </a:p>
        </p:txBody>
      </p:sp>
      <p:sp>
        <p:nvSpPr>
          <p:cNvPr id="36871" name="文本框 153"/>
          <p:cNvSpPr txBox="1"/>
          <p:nvPr/>
        </p:nvSpPr>
        <p:spPr>
          <a:xfrm>
            <a:off x="7596189" y="838518"/>
            <a:ext cx="1577975" cy="368300"/>
          </a:xfrm>
          <a:prstGeom prst="rect">
            <a:avLst/>
          </a:prstGeom>
          <a:noFill/>
          <a:ln w="9525" cap="flat" cmpd="sng">
            <a:no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None/>
            </a:pPr>
            <a:r>
              <a:rPr lang="zh-CN" altLang="en-US" sz="1800" b="1" dirty="0">
                <a:solidFill>
                  <a:schemeClr val="bg1"/>
                </a:solidFill>
                <a:latin typeface="Times New Roman" panose="02020603050405020304" pitchFamily="18" charset="0"/>
                <a:ea typeface="黑体" panose="02010609060101010101" pitchFamily="49" charset="-122"/>
              </a:rPr>
              <a:t>中尺度环境场</a:t>
            </a:r>
          </a:p>
        </p:txBody>
      </p:sp>
      <p:cxnSp>
        <p:nvCxnSpPr>
          <p:cNvPr id="23" name="直接连接符 22">
            <a:extLst>
              <a:ext uri="{FF2B5EF4-FFF2-40B4-BE49-F238E27FC236}">
                <a16:creationId xmlns:a16="http://schemas.microsoft.com/office/drawing/2014/main" id="{FC91B049-D024-4ED3-8335-FBAA985A23C3}"/>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DD3B30C-EC73-4F74-82F9-4542408D89AE}"/>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B035DEA-1C10-4E0A-A05B-63369DDC7D77}"/>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33" name="图片 32">
            <a:extLst>
              <a:ext uri="{FF2B5EF4-FFF2-40B4-BE49-F238E27FC236}">
                <a16:creationId xmlns:a16="http://schemas.microsoft.com/office/drawing/2014/main" id="{A89800DA-2C01-42B4-A803-967702241EC7}"/>
              </a:ext>
            </a:extLst>
          </p:cNvPr>
          <p:cNvPicPr/>
          <p:nvPr/>
        </p:nvPicPr>
        <p:blipFill rotWithShape="1">
          <a:blip r:embed="rId3" cstate="print">
            <a:extLst>
              <a:ext uri="{28A0092B-C50C-407E-A947-70E740481C1C}">
                <a14:useLocalDpi xmlns:a14="http://schemas.microsoft.com/office/drawing/2010/main" val="0"/>
              </a:ext>
            </a:extLst>
          </a:blip>
          <a:srcRect l="47997" r="2"/>
          <a:stretch/>
        </p:blipFill>
        <p:spPr>
          <a:xfrm>
            <a:off x="475032" y="864178"/>
            <a:ext cx="5562510" cy="5129644"/>
          </a:xfrm>
          <a:prstGeom prst="rect">
            <a:avLst/>
          </a:prstGeom>
          <a:noFill/>
          <a:ln>
            <a:noFill/>
          </a:ln>
        </p:spPr>
      </p:pic>
      <p:sp>
        <p:nvSpPr>
          <p:cNvPr id="30" name="文本框 153">
            <a:extLst>
              <a:ext uri="{FF2B5EF4-FFF2-40B4-BE49-F238E27FC236}">
                <a16:creationId xmlns:a16="http://schemas.microsoft.com/office/drawing/2014/main" id="{C0B88A35-4C68-4BBA-AD46-650B26E8ACF1}"/>
              </a:ext>
            </a:extLst>
          </p:cNvPr>
          <p:cNvSpPr txBox="1"/>
          <p:nvPr/>
        </p:nvSpPr>
        <p:spPr>
          <a:xfrm>
            <a:off x="-590602" y="6103522"/>
            <a:ext cx="9433048" cy="704158"/>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000" dirty="0">
                <a:latin typeface="Times New Roman" panose="02020603050405020304" pitchFamily="18" charset="0"/>
                <a:cs typeface="Times New Roman" panose="02020603050405020304" pitchFamily="18" charset="0"/>
              </a:rPr>
              <a:t>The combined active ice-phase and warm-rain processes </a:t>
            </a:r>
          </a:p>
          <a:p>
            <a:r>
              <a:rPr lang="en-US" altLang="zh-CN" sz="2000" dirty="0">
                <a:latin typeface="Times New Roman" panose="02020603050405020304" pitchFamily="18" charset="0"/>
                <a:cs typeface="Times New Roman" panose="02020603050405020304" pitchFamily="18" charset="0"/>
              </a:rPr>
              <a:t>in deep convection cause the extremely hour rainfall</a:t>
            </a:r>
            <a:endParaRPr lang="zh-CN" altLang="en-US" sz="2000" dirty="0">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975D6EBC-3BCC-4742-AD23-75A8C82EAD81}"/>
              </a:ext>
            </a:extLst>
          </p:cNvPr>
          <p:cNvSpPr/>
          <p:nvPr/>
        </p:nvSpPr>
        <p:spPr>
          <a:xfrm>
            <a:off x="9251879" y="6474822"/>
            <a:ext cx="2892793" cy="338554"/>
          </a:xfrm>
          <a:prstGeom prst="rect">
            <a:avLst/>
          </a:prstGeom>
          <a:solidFill>
            <a:schemeClr val="bg1"/>
          </a:solidFill>
        </p:spPr>
        <p:txBody>
          <a:bodyPr wrap="square" rtlCol="0" anchor="t">
            <a:spAutoFit/>
          </a:bodyPr>
          <a:lstStyle/>
          <a:p>
            <a:pPr algn="ctr"/>
            <a:r>
              <a:rPr lang="en-US" sz="1600" b="1" i="1" dirty="0">
                <a:latin typeface="Times New Roman" panose="02020603050405020304" pitchFamily="18" charset="0"/>
                <a:ea typeface="黑体" panose="02010609060101010101" pitchFamily="49" charset="-122"/>
                <a:cs typeface="Times New Roman" panose="02020603050405020304" pitchFamily="18" charset="0"/>
              </a:rPr>
              <a:t>Zhao et al., 2023, RS </a:t>
            </a:r>
          </a:p>
        </p:txBody>
      </p:sp>
      <p:pic>
        <p:nvPicPr>
          <p:cNvPr id="12" name="图片 11">
            <a:extLst>
              <a:ext uri="{FF2B5EF4-FFF2-40B4-BE49-F238E27FC236}">
                <a16:creationId xmlns:a16="http://schemas.microsoft.com/office/drawing/2014/main" id="{D3DBCE8C-A524-445B-8064-5A429639CC1E}"/>
              </a:ext>
            </a:extLst>
          </p:cNvPr>
          <p:cNvPicPr>
            <a:picLocks noChangeAspect="1"/>
          </p:cNvPicPr>
          <p:nvPr/>
        </p:nvPicPr>
        <p:blipFill>
          <a:blip r:embed="rId4"/>
          <a:stretch>
            <a:fillRect/>
          </a:stretch>
        </p:blipFill>
        <p:spPr>
          <a:xfrm>
            <a:off x="6037542" y="1290627"/>
            <a:ext cx="6107130" cy="4428481"/>
          </a:xfrm>
          <a:prstGeom prst="rect">
            <a:avLst/>
          </a:prstGeom>
        </p:spPr>
      </p:pic>
      <p:sp>
        <p:nvSpPr>
          <p:cNvPr id="13" name="矩形 12">
            <a:extLst>
              <a:ext uri="{FF2B5EF4-FFF2-40B4-BE49-F238E27FC236}">
                <a16:creationId xmlns:a16="http://schemas.microsoft.com/office/drawing/2014/main" id="{4701C79C-C984-4C3B-8D1B-FF8F0C12BDCC}"/>
              </a:ext>
            </a:extLst>
          </p:cNvPr>
          <p:cNvSpPr/>
          <p:nvPr/>
        </p:nvSpPr>
        <p:spPr>
          <a:xfrm>
            <a:off x="1524000" y="97468"/>
            <a:ext cx="9144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Conceptual model of</a:t>
            </a:r>
            <a:r>
              <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 </a:t>
            </a: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the record-breaking hour rainfall</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FE62B1-9005-4A36-B2CD-CA4BD9BD4554}"/>
              </a:ext>
            </a:extLst>
          </p:cNvPr>
          <p:cNvSpPr txBox="1"/>
          <p:nvPr/>
        </p:nvSpPr>
        <p:spPr>
          <a:xfrm>
            <a:off x="623392" y="0"/>
            <a:ext cx="10657184"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Case 2: Extreme Rainfall Event in Nanjing </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EC54E6C3-3B92-4392-B039-64A8ABD0F256}"/>
              </a:ext>
            </a:extLst>
          </p:cNvPr>
          <p:cNvPicPr>
            <a:picLocks noChangeAspect="1"/>
          </p:cNvPicPr>
          <p:nvPr/>
        </p:nvPicPr>
        <p:blipFill>
          <a:blip r:embed="rId3"/>
          <a:stretch>
            <a:fillRect/>
          </a:stretch>
        </p:blipFill>
        <p:spPr>
          <a:xfrm>
            <a:off x="46582" y="1928257"/>
            <a:ext cx="4978147" cy="4021023"/>
          </a:xfrm>
          <a:prstGeom prst="rect">
            <a:avLst/>
          </a:prstGeom>
        </p:spPr>
      </p:pic>
      <p:sp>
        <p:nvSpPr>
          <p:cNvPr id="9" name="文本框 153">
            <a:extLst>
              <a:ext uri="{FF2B5EF4-FFF2-40B4-BE49-F238E27FC236}">
                <a16:creationId xmlns:a16="http://schemas.microsoft.com/office/drawing/2014/main" id="{D05133A8-1EAC-4A48-8CB9-84FC4BAC9B88}"/>
              </a:ext>
            </a:extLst>
          </p:cNvPr>
          <p:cNvSpPr txBox="1"/>
          <p:nvPr/>
        </p:nvSpPr>
        <p:spPr>
          <a:xfrm>
            <a:off x="222753" y="982687"/>
            <a:ext cx="4677418" cy="608930"/>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maximum 6-h rainfall (00-06): 258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maximum hour rainfall (02-03): 129.2 mm</a:t>
            </a: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连接符 10">
            <a:extLst>
              <a:ext uri="{FF2B5EF4-FFF2-40B4-BE49-F238E27FC236}">
                <a16:creationId xmlns:a16="http://schemas.microsoft.com/office/drawing/2014/main" id="{5FF1EFD9-A173-470E-942F-1EBB88B1C4A6}"/>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78B02FCD-F99C-47BE-B796-D50AB5ABD25E}"/>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 name="直接连接符 10">
            <a:extLst>
              <a:ext uri="{FF2B5EF4-FFF2-40B4-BE49-F238E27FC236}">
                <a16:creationId xmlns:a16="http://schemas.microsoft.com/office/drawing/2014/main" id="{4DE26443-FB61-6DDE-5D69-D1F96AD0EF6D}"/>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6" name="文本框 153">
            <a:extLst>
              <a:ext uri="{FF2B5EF4-FFF2-40B4-BE49-F238E27FC236}">
                <a16:creationId xmlns:a16="http://schemas.microsoft.com/office/drawing/2014/main" id="{328EE141-3F1B-9F93-31D0-38AC6D52599C}"/>
              </a:ext>
            </a:extLst>
          </p:cNvPr>
          <p:cNvSpPr txBox="1"/>
          <p:nvPr/>
        </p:nvSpPr>
        <p:spPr>
          <a:xfrm>
            <a:off x="6593196" y="911043"/>
            <a:ext cx="3771975" cy="368300"/>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Vertical structure of mature convection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4" name="图片 17">
            <a:extLst>
              <a:ext uri="{FF2B5EF4-FFF2-40B4-BE49-F238E27FC236}">
                <a16:creationId xmlns:a16="http://schemas.microsoft.com/office/drawing/2014/main" id="{E81F28D5-9C75-619F-83CB-495E62008913}"/>
              </a:ext>
            </a:extLst>
          </p:cNvPr>
          <p:cNvPicPr>
            <a:picLocks noChangeAspect="1"/>
          </p:cNvPicPr>
          <p:nvPr/>
        </p:nvPicPr>
        <p:blipFill rotWithShape="1">
          <a:blip r:embed="rId4"/>
          <a:srcRect l="20600" t="20317" r="18093" b="10715"/>
          <a:stretch/>
        </p:blipFill>
        <p:spPr>
          <a:xfrm>
            <a:off x="5024729" y="1340768"/>
            <a:ext cx="7401115" cy="5444767"/>
          </a:xfrm>
          <a:prstGeom prst="rect">
            <a:avLst/>
          </a:prstGeom>
        </p:spPr>
      </p:pic>
    </p:spTree>
    <p:extLst>
      <p:ext uri="{BB962C8B-B14F-4D97-AF65-F5344CB8AC3E}">
        <p14:creationId xmlns:p14="http://schemas.microsoft.com/office/powerpoint/2010/main" val="358489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16:creationId xmlns:a16="http://schemas.microsoft.com/office/drawing/2014/main" id="{C330DEA3-8B48-4BBF-AF78-65D614E22521}"/>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44CA86-9F2E-4428-BBBF-A31738F5C6B5}"/>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4EBEE56F-9A9E-4AAA-9C42-0DADB0BD88B5}"/>
              </a:ext>
            </a:extLst>
          </p:cNvPr>
          <p:cNvSpPr txBox="1"/>
          <p:nvPr/>
        </p:nvSpPr>
        <p:spPr>
          <a:xfrm>
            <a:off x="1199455" y="0"/>
            <a:ext cx="9560215"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Evolution of Ice-phase Processes and 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pic>
        <p:nvPicPr>
          <p:cNvPr id="29" name="图片 28">
            <a:extLst>
              <a:ext uri="{FF2B5EF4-FFF2-40B4-BE49-F238E27FC236}">
                <a16:creationId xmlns:a16="http://schemas.microsoft.com/office/drawing/2014/main" id="{F059C422-1F05-4E64-90B4-4E12399E3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1052737"/>
            <a:ext cx="5939589" cy="5184576"/>
          </a:xfrm>
          <a:prstGeom prst="rect">
            <a:avLst/>
          </a:prstGeom>
        </p:spPr>
      </p:pic>
      <p:sp>
        <p:nvSpPr>
          <p:cNvPr id="31" name="文本框 30">
            <a:extLst>
              <a:ext uri="{FF2B5EF4-FFF2-40B4-BE49-F238E27FC236}">
                <a16:creationId xmlns:a16="http://schemas.microsoft.com/office/drawing/2014/main" id="{767B2915-7B5C-46FA-8B25-7206E40FCE0F}"/>
              </a:ext>
            </a:extLst>
          </p:cNvPr>
          <p:cNvSpPr txBox="1"/>
          <p:nvPr/>
        </p:nvSpPr>
        <p:spPr>
          <a:xfrm>
            <a:off x="762363" y="770647"/>
            <a:ext cx="5268978" cy="426351"/>
          </a:xfrm>
          <a:prstGeom prst="rect">
            <a:avLst/>
          </a:prstGeom>
          <a:no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Polarimetric radar features at 1 km AGL</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文本框 18">
            <a:extLst>
              <a:ext uri="{FF2B5EF4-FFF2-40B4-BE49-F238E27FC236}">
                <a16:creationId xmlns:a16="http://schemas.microsoft.com/office/drawing/2014/main" id="{889C6BAF-C600-430E-B27D-F164F3216074}"/>
              </a:ext>
            </a:extLst>
          </p:cNvPr>
          <p:cNvSpPr txBox="1"/>
          <p:nvPr/>
        </p:nvSpPr>
        <p:spPr>
          <a:xfrm>
            <a:off x="983432" y="4927112"/>
            <a:ext cx="1153459" cy="40126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Initiation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文本框 19">
            <a:extLst>
              <a:ext uri="{FF2B5EF4-FFF2-40B4-BE49-F238E27FC236}">
                <a16:creationId xmlns:a16="http://schemas.microsoft.com/office/drawing/2014/main" id="{B1AC8E7C-C675-4568-8B4D-69FE238CD327}"/>
              </a:ext>
            </a:extLst>
          </p:cNvPr>
          <p:cNvSpPr txBox="1"/>
          <p:nvPr/>
        </p:nvSpPr>
        <p:spPr>
          <a:xfrm>
            <a:off x="2849791" y="4932627"/>
            <a:ext cx="1153459" cy="39574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Mature</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12A87D5C-A4CF-47A3-99F6-2D8D383BB19A}"/>
              </a:ext>
            </a:extLst>
          </p:cNvPr>
          <p:cNvSpPr txBox="1"/>
          <p:nvPr/>
        </p:nvSpPr>
        <p:spPr>
          <a:xfrm>
            <a:off x="4218068" y="4941169"/>
            <a:ext cx="1302410" cy="39574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Dissipation</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33C57F5B-2CFD-44FE-8EE6-FA72F60A3862}"/>
              </a:ext>
            </a:extLst>
          </p:cNvPr>
          <p:cNvSpPr txBox="1"/>
          <p:nvPr/>
        </p:nvSpPr>
        <p:spPr>
          <a:xfrm>
            <a:off x="1782869" y="6237312"/>
            <a:ext cx="8849635" cy="613309"/>
          </a:xfrm>
          <a:prstGeom prst="rect">
            <a:avLst/>
          </a:prstGeom>
          <a:noFill/>
        </p:spPr>
        <p:txBody>
          <a:bodyPr wrap="square">
            <a:spAutoFit/>
          </a:bodyPr>
          <a:lstStyle/>
          <a:p>
            <a:pPr marL="0" marR="0" lvl="0" indent="0" algn="ctr" defTabSz="914400" rtl="0" eaLnBrk="0" fontAlgn="base" latinLnBrk="0" hangingPunct="0">
              <a:lnSpc>
                <a:spcPts val="2000"/>
              </a:lnSpc>
              <a:spcBef>
                <a:spcPct val="2000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Deep convection in the mature stage, obvious K</a:t>
            </a:r>
            <a:r>
              <a:rPr kumimoji="0" lang="en-US" altLang="zh-CN" sz="2000" b="1" i="0" u="none" strike="noStrike" kern="1200" cap="none" spc="0" normalizeH="0" baseline="-25000" noProof="0" dirty="0">
                <a:ln>
                  <a:noFill/>
                </a:ln>
                <a:solidFill>
                  <a:srgbClr val="FF0000"/>
                </a:solidFill>
                <a:effectLst/>
                <a:uLnTx/>
                <a:uFillTx/>
                <a:latin typeface="Times New Roman" panose="02020603050405020304" pitchFamily="18" charset="0"/>
                <a:ea typeface="黑体" panose="02010609060101010101" pitchFamily="49" charset="-122"/>
                <a:cs typeface="+mn-cs"/>
              </a:rPr>
              <a:t>DP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column, maximum graupel exceeding 10 km AGL, heavy rainfall at surface</a:t>
            </a:r>
          </a:p>
        </p:txBody>
      </p:sp>
      <p:sp>
        <p:nvSpPr>
          <p:cNvPr id="3" name="箭头: 下 2">
            <a:extLst>
              <a:ext uri="{FF2B5EF4-FFF2-40B4-BE49-F238E27FC236}">
                <a16:creationId xmlns:a16="http://schemas.microsoft.com/office/drawing/2014/main" id="{D0FE5558-7E2C-4DE5-9480-B5C69B0455EA}"/>
              </a:ext>
            </a:extLst>
          </p:cNvPr>
          <p:cNvSpPr/>
          <p:nvPr/>
        </p:nvSpPr>
        <p:spPr>
          <a:xfrm rot="14921451">
            <a:off x="2531695" y="1260191"/>
            <a:ext cx="469022" cy="1170899"/>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4" name="组合 3">
            <a:extLst>
              <a:ext uri="{FF2B5EF4-FFF2-40B4-BE49-F238E27FC236}">
                <a16:creationId xmlns:a16="http://schemas.microsoft.com/office/drawing/2014/main" id="{C17F80CC-FB1A-416C-948E-70FE9FE6150D}"/>
              </a:ext>
            </a:extLst>
          </p:cNvPr>
          <p:cNvGrpSpPr/>
          <p:nvPr/>
        </p:nvGrpSpPr>
        <p:grpSpPr>
          <a:xfrm>
            <a:off x="6312025" y="764704"/>
            <a:ext cx="5879975" cy="5400599"/>
            <a:chOff x="6312025" y="764704"/>
            <a:chExt cx="5879975" cy="5400599"/>
          </a:xfrm>
        </p:grpSpPr>
        <p:pic>
          <p:nvPicPr>
            <p:cNvPr id="16" name="图片 15">
              <a:extLst>
                <a:ext uri="{FF2B5EF4-FFF2-40B4-BE49-F238E27FC236}">
                  <a16:creationId xmlns:a16="http://schemas.microsoft.com/office/drawing/2014/main" id="{C3B8A868-B1EB-49B7-9ED6-1E9A446189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025" y="980728"/>
              <a:ext cx="5879975" cy="5184575"/>
            </a:xfrm>
            <a:prstGeom prst="rect">
              <a:avLst/>
            </a:prstGeom>
          </p:spPr>
        </p:pic>
        <p:grpSp>
          <p:nvGrpSpPr>
            <p:cNvPr id="2" name="组合 1">
              <a:extLst>
                <a:ext uri="{FF2B5EF4-FFF2-40B4-BE49-F238E27FC236}">
                  <a16:creationId xmlns:a16="http://schemas.microsoft.com/office/drawing/2014/main" id="{CACD636D-DF07-49EE-BAC2-18365F28F120}"/>
                </a:ext>
              </a:extLst>
            </p:cNvPr>
            <p:cNvGrpSpPr/>
            <p:nvPr/>
          </p:nvGrpSpPr>
          <p:grpSpPr>
            <a:xfrm>
              <a:off x="6803740" y="764704"/>
              <a:ext cx="5388260" cy="1171432"/>
              <a:chOff x="6803740" y="764704"/>
              <a:chExt cx="5388260" cy="1171432"/>
            </a:xfrm>
          </p:grpSpPr>
          <p:cxnSp>
            <p:nvCxnSpPr>
              <p:cNvPr id="11" name="直接连接符 10">
                <a:extLst>
                  <a:ext uri="{FF2B5EF4-FFF2-40B4-BE49-F238E27FC236}">
                    <a16:creationId xmlns:a16="http://schemas.microsoft.com/office/drawing/2014/main" id="{14443AB9-F4F2-476D-959C-23849FE0843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A6721467-2E22-4F37-8FDF-4ED28AAB5C34}"/>
                  </a:ext>
                </a:extLst>
              </p:cNvPr>
              <p:cNvSpPr txBox="1"/>
              <p:nvPr/>
            </p:nvSpPr>
            <p:spPr>
              <a:xfrm>
                <a:off x="6803740" y="764704"/>
                <a:ext cx="4896544" cy="426351"/>
              </a:xfrm>
              <a:prstGeom prst="rect">
                <a:avLst/>
              </a:prstGeom>
              <a:no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Ice-phase microphysics</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3" name="箭头: 下 22">
                <a:extLst>
                  <a:ext uri="{FF2B5EF4-FFF2-40B4-BE49-F238E27FC236}">
                    <a16:creationId xmlns:a16="http://schemas.microsoft.com/office/drawing/2014/main" id="{0B518C1A-44AD-47C9-BE68-62186E307A81}"/>
                  </a:ext>
                </a:extLst>
              </p:cNvPr>
              <p:cNvSpPr/>
              <p:nvPr/>
            </p:nvSpPr>
            <p:spPr>
              <a:xfrm rot="14921451">
                <a:off x="8292335" y="1116175"/>
                <a:ext cx="469022" cy="1170899"/>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spTree>
    <p:extLst>
      <p:ext uri="{BB962C8B-B14F-4D97-AF65-F5344CB8AC3E}">
        <p14:creationId xmlns:p14="http://schemas.microsoft.com/office/powerpoint/2010/main" val="35894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2209800" y="44624"/>
            <a:ext cx="7772400" cy="650502"/>
          </a:xfrm>
        </p:spPr>
        <p:txBody>
          <a:bodyPr anchor="ctr">
            <a:normAutofit/>
          </a:bodyPr>
          <a:lstStyle/>
          <a:p>
            <a:pPr defTabSz="457200"/>
            <a:r>
              <a:rPr lang="en-US" altLang="zh-CN" sz="3600" b="1" dirty="0">
                <a:ln w="3175">
                  <a:noFill/>
                </a:ln>
                <a:solidFill>
                  <a:srgbClr val="C00000"/>
                </a:solidFill>
                <a:latin typeface="Times New Roman" panose="02020603050405020304" pitchFamily="18" charset="0"/>
                <a:ea typeface="黑体" pitchFamily="2" charset="-122"/>
                <a:cs typeface="Times New Roman" panose="02020603050405020304" pitchFamily="18" charset="0"/>
              </a:rPr>
              <a:t>Outline</a:t>
            </a:r>
            <a:endParaRPr lang="zh-CN" altLang="en-US" sz="3600" dirty="0">
              <a:solidFill>
                <a:srgbClr val="C00000"/>
              </a:solidFill>
              <a:effectLst>
                <a:outerShdw blurRad="12700" dist="12700" dir="18900000" rotWithShape="0">
                  <a:srgbClr val="000000"/>
                </a:outerShdw>
              </a:effectLst>
              <a:latin typeface="黑体" panose="02010609060101010101" pitchFamily="49" charset="-122"/>
              <a:ea typeface="黑体" panose="02010609060101010101" pitchFamily="49" charset="-122"/>
            </a:endParaRPr>
          </a:p>
        </p:txBody>
      </p:sp>
      <p:sp>
        <p:nvSpPr>
          <p:cNvPr id="10243" name="Text Box 8"/>
          <p:cNvSpPr txBox="1">
            <a:spLocks noChangeArrowheads="1"/>
          </p:cNvSpPr>
          <p:nvPr/>
        </p:nvSpPr>
        <p:spPr bwMode="auto">
          <a:xfrm>
            <a:off x="1343472" y="2028616"/>
            <a:ext cx="619268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514350" marR="0" lvl="0" indent="-514350" algn="l" defTabSz="914400" rtl="0" eaLnBrk="1" fontAlgn="auto" latinLnBrk="0" hangingPunct="1">
              <a:lnSpc>
                <a:spcPct val="100000"/>
              </a:lnSpc>
              <a:spcBef>
                <a:spcPct val="50000"/>
              </a:spcBef>
              <a:spcAft>
                <a:spcPts val="0"/>
              </a:spcAft>
              <a:buClrTx/>
              <a:buSzTx/>
              <a:buFont typeface="+mj-lt"/>
              <a:buAutoNum type="arabicPeriod"/>
              <a:tabLst/>
              <a:defRPr/>
            </a:pPr>
            <a:r>
              <a:rPr lang="en-US" altLang="zh-CN" sz="3200" b="1" dirty="0">
                <a:solidFill>
                  <a:prstClr val="black"/>
                </a:solidFill>
                <a:latin typeface="Times New Roman" panose="02020603050405020304" pitchFamily="18" charset="0"/>
                <a:ea typeface="黑体" pitchFamily="49" charset="-122"/>
                <a:cs typeface="Times New Roman" panose="02020603050405020304" pitchFamily="18" charset="0"/>
              </a:rPr>
              <a:t>Background</a:t>
            </a:r>
            <a:endParaRPr lang="zh-CN" altLang="en-US" sz="3200" b="1" dirty="0">
              <a:solidFill>
                <a:prstClr val="black"/>
              </a:solidFill>
              <a:latin typeface="Times New Roman" panose="02020603050405020304" pitchFamily="18" charset="0"/>
              <a:ea typeface="黑体" pitchFamily="49" charset="-122"/>
              <a:cs typeface="Times New Roman" panose="02020603050405020304" pitchFamily="18" charset="0"/>
            </a:endParaRPr>
          </a:p>
          <a:p>
            <a:pPr marL="514350" marR="0" lvl="0" indent="-514350" algn="l" defTabSz="914400" rtl="0" eaLnBrk="1" fontAlgn="auto" latinLnBrk="0" hangingPunct="1">
              <a:lnSpc>
                <a:spcPct val="100000"/>
              </a:lnSpc>
              <a:spcBef>
                <a:spcPct val="50000"/>
              </a:spcBef>
              <a:spcAft>
                <a:spcPts val="0"/>
              </a:spcAft>
              <a:buClrTx/>
              <a:buSzTx/>
              <a:buFont typeface="+mj-lt"/>
              <a:buAutoNum type="arabicPeriod"/>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黑体" pitchFamily="49" charset="-122"/>
                <a:cs typeface="Times New Roman" panose="02020603050405020304" pitchFamily="18" charset="0"/>
              </a:rPr>
              <a:t>Data and Method</a:t>
            </a:r>
          </a:p>
          <a:p>
            <a:pPr marL="514350" marR="0" lvl="0" indent="-514350" algn="l" defTabSz="914400" rtl="0" eaLnBrk="1" fontAlgn="auto" latinLnBrk="0" hangingPunct="1">
              <a:lnSpc>
                <a:spcPct val="100000"/>
              </a:lnSpc>
              <a:spcBef>
                <a:spcPct val="50000"/>
              </a:spcBef>
              <a:spcAft>
                <a:spcPts val="0"/>
              </a:spcAft>
              <a:buClrTx/>
              <a:buSzTx/>
              <a:buFont typeface="+mj-lt"/>
              <a:buAutoNum type="arabicPeriod"/>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黑体" pitchFamily="49" charset="-122"/>
                <a:cs typeface="Times New Roman" panose="02020603050405020304" pitchFamily="18" charset="0"/>
              </a:rPr>
              <a:t>Microphysical Characteristics</a:t>
            </a:r>
          </a:p>
          <a:p>
            <a:pPr marL="514350" marR="0" lvl="0" indent="-514350" algn="l" defTabSz="914400" rtl="0" eaLnBrk="1" fontAlgn="auto" latinLnBrk="0" hangingPunct="1">
              <a:lnSpc>
                <a:spcPct val="100000"/>
              </a:lnSpc>
              <a:spcBef>
                <a:spcPct val="50000"/>
              </a:spcBef>
              <a:spcAft>
                <a:spcPts val="0"/>
              </a:spcAft>
              <a:buClrTx/>
              <a:buSzTx/>
              <a:buFont typeface="+mj-lt"/>
              <a:buAutoNum type="arabicPeriod"/>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黑体" pitchFamily="49" charset="-122"/>
                <a:cs typeface="Times New Roman" panose="02020603050405020304" pitchFamily="18" charset="0"/>
              </a:rPr>
              <a:t>Conclusion and Discussion </a:t>
            </a:r>
          </a:p>
        </p:txBody>
      </p:sp>
      <p:cxnSp>
        <p:nvCxnSpPr>
          <p:cNvPr id="9" name="直接连接符 8">
            <a:extLst>
              <a:ext uri="{FF2B5EF4-FFF2-40B4-BE49-F238E27FC236}">
                <a16:creationId xmlns:a16="http://schemas.microsoft.com/office/drawing/2014/main" id="{3D5D25A6-54E1-4B30-88CE-D7C29D68E429}"/>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127DD8ED-EAC4-4563-84D2-21EAC9BD1181}"/>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63D05BB-4146-4FA2-A3D0-EEED282F4DE1}"/>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6205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1BFFDF8-5BB0-4C03-A440-B0297DF07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22" y="1196752"/>
            <a:ext cx="5865870" cy="5106198"/>
          </a:xfrm>
          <a:prstGeom prst="rect">
            <a:avLst/>
          </a:prstGeom>
        </p:spPr>
      </p:pic>
      <p:cxnSp>
        <p:nvCxnSpPr>
          <p:cNvPr id="9" name="直接连接符 8">
            <a:extLst>
              <a:ext uri="{FF2B5EF4-FFF2-40B4-BE49-F238E27FC236}">
                <a16:creationId xmlns:a16="http://schemas.microsoft.com/office/drawing/2014/main" id="{C330DEA3-8B48-4BBF-AF78-65D614E22521}"/>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44CA86-9F2E-4428-BBBF-A31738F5C6B5}"/>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4443AB9-F4F2-476D-959C-23849FE0843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31341D0F-38B4-4205-ACDE-9CE2897867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563"/>
          <a:stretch/>
        </p:blipFill>
        <p:spPr>
          <a:xfrm>
            <a:off x="6096000" y="1329373"/>
            <a:ext cx="5952195" cy="4973577"/>
          </a:xfrm>
          <a:prstGeom prst="rect">
            <a:avLst/>
          </a:prstGeom>
        </p:spPr>
      </p:pic>
      <p:sp>
        <p:nvSpPr>
          <p:cNvPr id="12" name="文本框 11">
            <a:extLst>
              <a:ext uri="{FF2B5EF4-FFF2-40B4-BE49-F238E27FC236}">
                <a16:creationId xmlns:a16="http://schemas.microsoft.com/office/drawing/2014/main" id="{DA848C3D-070C-461E-950C-1CA43C4D4797}"/>
              </a:ext>
            </a:extLst>
          </p:cNvPr>
          <p:cNvSpPr txBox="1"/>
          <p:nvPr/>
        </p:nvSpPr>
        <p:spPr>
          <a:xfrm>
            <a:off x="5737106" y="865221"/>
            <a:ext cx="6138333" cy="369332"/>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2DVD observation at JN station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任意多边形: 形状 12">
            <a:extLst>
              <a:ext uri="{FF2B5EF4-FFF2-40B4-BE49-F238E27FC236}">
                <a16:creationId xmlns:a16="http://schemas.microsoft.com/office/drawing/2014/main" id="{28538D17-501D-47AD-9A40-F8786FE2678C}"/>
              </a:ext>
            </a:extLst>
          </p:cNvPr>
          <p:cNvSpPr/>
          <p:nvPr/>
        </p:nvSpPr>
        <p:spPr>
          <a:xfrm>
            <a:off x="7464152" y="3717032"/>
            <a:ext cx="2518048" cy="1944216"/>
          </a:xfrm>
          <a:custGeom>
            <a:avLst/>
            <a:gdLst>
              <a:gd name="connsiteX0" fmla="*/ 242596 w 1896554"/>
              <a:gd name="connsiteY0" fmla="*/ 1145096 h 1550664"/>
              <a:gd name="connsiteX1" fmla="*/ 908180 w 1896554"/>
              <a:gd name="connsiteY1" fmla="*/ 1499660 h 1550664"/>
              <a:gd name="connsiteX2" fmla="*/ 1710612 w 1896554"/>
              <a:gd name="connsiteY2" fmla="*/ 1480998 h 1550664"/>
              <a:gd name="connsiteX3" fmla="*/ 1878563 w 1896554"/>
              <a:gd name="connsiteY3" fmla="*/ 871398 h 1550664"/>
              <a:gd name="connsiteX4" fmla="*/ 1405812 w 1896554"/>
              <a:gd name="connsiteY4" fmla="*/ 292900 h 1550664"/>
              <a:gd name="connsiteX5" fmla="*/ 957943 w 1896554"/>
              <a:gd name="connsiteY5" fmla="*/ 25423 h 1550664"/>
              <a:gd name="connsiteX6" fmla="*/ 435429 w 1896554"/>
              <a:gd name="connsiteY6" fmla="*/ 44084 h 1550664"/>
              <a:gd name="connsiteX7" fmla="*/ 111968 w 1896554"/>
              <a:gd name="connsiteY7" fmla="*/ 317782 h 1550664"/>
              <a:gd name="connsiteX8" fmla="*/ 0 w 1896554"/>
              <a:gd name="connsiteY8" fmla="*/ 560378 h 155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554" h="1550664">
                <a:moveTo>
                  <a:pt x="242596" y="1145096"/>
                </a:moveTo>
                <a:cubicBezTo>
                  <a:pt x="453053" y="1294386"/>
                  <a:pt x="663511" y="1443676"/>
                  <a:pt x="908180" y="1499660"/>
                </a:cubicBezTo>
                <a:cubicBezTo>
                  <a:pt x="1152849" y="1555644"/>
                  <a:pt x="1548882" y="1585708"/>
                  <a:pt x="1710612" y="1480998"/>
                </a:cubicBezTo>
                <a:cubicBezTo>
                  <a:pt x="1872343" y="1376288"/>
                  <a:pt x="1929363" y="1069414"/>
                  <a:pt x="1878563" y="871398"/>
                </a:cubicBezTo>
                <a:cubicBezTo>
                  <a:pt x="1827763" y="673382"/>
                  <a:pt x="1559249" y="433896"/>
                  <a:pt x="1405812" y="292900"/>
                </a:cubicBezTo>
                <a:cubicBezTo>
                  <a:pt x="1252375" y="151904"/>
                  <a:pt x="1119673" y="66892"/>
                  <a:pt x="957943" y="25423"/>
                </a:cubicBezTo>
                <a:cubicBezTo>
                  <a:pt x="796213" y="-16046"/>
                  <a:pt x="576425" y="-4643"/>
                  <a:pt x="435429" y="44084"/>
                </a:cubicBezTo>
                <a:cubicBezTo>
                  <a:pt x="294433" y="92810"/>
                  <a:pt x="184539" y="231733"/>
                  <a:pt x="111968" y="317782"/>
                </a:cubicBezTo>
                <a:cubicBezTo>
                  <a:pt x="39397" y="403831"/>
                  <a:pt x="19698" y="482104"/>
                  <a:pt x="0" y="560378"/>
                </a:cubicBezTo>
              </a:path>
            </a:pathLst>
          </a:custGeom>
          <a:noFill/>
          <a:ln w="38100">
            <a:solidFill>
              <a:schemeClr val="tx1"/>
            </a:soli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文本框 17">
            <a:extLst>
              <a:ext uri="{FF2B5EF4-FFF2-40B4-BE49-F238E27FC236}">
                <a16:creationId xmlns:a16="http://schemas.microsoft.com/office/drawing/2014/main" id="{4F96EC0E-8FDD-4F3E-935B-7E5D9DB23334}"/>
              </a:ext>
            </a:extLst>
          </p:cNvPr>
          <p:cNvSpPr txBox="1"/>
          <p:nvPr/>
        </p:nvSpPr>
        <p:spPr>
          <a:xfrm>
            <a:off x="498710" y="4550531"/>
            <a:ext cx="1332362" cy="307777"/>
          </a:xfrm>
          <a:prstGeom prst="rect">
            <a:avLst/>
          </a:prstGeom>
          <a:solidFill>
            <a:schemeClr val="bg1"/>
          </a:solidFill>
        </p:spPr>
        <p:txBody>
          <a:bodyPr wrap="square" rtlCol="0">
            <a:spAutoFit/>
          </a:bodyPr>
          <a:lstStyle>
            <a:defPPr>
              <a:defRPr lang="zh-CN"/>
            </a:defPPr>
            <a:lvl1pPr algn="ctr">
              <a:lnSpc>
                <a:spcPct val="120000"/>
              </a:lnSpc>
              <a:defRPr sz="1400" b="1">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DSD</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quadrant</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FA8FE5BD-41F1-4F6E-A951-600900B095DC}"/>
              </a:ext>
            </a:extLst>
          </p:cNvPr>
          <p:cNvSpPr txBox="1"/>
          <p:nvPr/>
        </p:nvSpPr>
        <p:spPr>
          <a:xfrm>
            <a:off x="1995091" y="6231352"/>
            <a:ext cx="7962722" cy="49686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maximum fraction of LH samples in the mature stage</a:t>
            </a:r>
          </a:p>
        </p:txBody>
      </p:sp>
      <p:sp>
        <p:nvSpPr>
          <p:cNvPr id="23" name="箭头: 下 22">
            <a:extLst>
              <a:ext uri="{FF2B5EF4-FFF2-40B4-BE49-F238E27FC236}">
                <a16:creationId xmlns:a16="http://schemas.microsoft.com/office/drawing/2014/main" id="{522F3E03-DEE9-4FED-AB73-43D1177F435A}"/>
              </a:ext>
            </a:extLst>
          </p:cNvPr>
          <p:cNvSpPr/>
          <p:nvPr/>
        </p:nvSpPr>
        <p:spPr>
          <a:xfrm rot="14921451">
            <a:off x="2063001" y="1730732"/>
            <a:ext cx="469022" cy="1170899"/>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箭头: 下 23">
            <a:extLst>
              <a:ext uri="{FF2B5EF4-FFF2-40B4-BE49-F238E27FC236}">
                <a16:creationId xmlns:a16="http://schemas.microsoft.com/office/drawing/2014/main" id="{E5E8B676-11C8-458D-A2E8-D4AE2980CA6F}"/>
              </a:ext>
            </a:extLst>
          </p:cNvPr>
          <p:cNvSpPr/>
          <p:nvPr/>
        </p:nvSpPr>
        <p:spPr>
          <a:xfrm rot="14921451">
            <a:off x="2143836" y="2774335"/>
            <a:ext cx="469022" cy="1170899"/>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椭圆 1">
            <a:extLst>
              <a:ext uri="{FF2B5EF4-FFF2-40B4-BE49-F238E27FC236}">
                <a16:creationId xmlns:a16="http://schemas.microsoft.com/office/drawing/2014/main" id="{08F026D2-4774-45F3-9D36-B17C35C09F14}"/>
              </a:ext>
            </a:extLst>
          </p:cNvPr>
          <p:cNvSpPr/>
          <p:nvPr/>
        </p:nvSpPr>
        <p:spPr>
          <a:xfrm>
            <a:off x="2344230" y="5373216"/>
            <a:ext cx="1038278" cy="57606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椭圆 24">
            <a:extLst>
              <a:ext uri="{FF2B5EF4-FFF2-40B4-BE49-F238E27FC236}">
                <a16:creationId xmlns:a16="http://schemas.microsoft.com/office/drawing/2014/main" id="{DDA751C0-2FD6-4646-B44C-9168D9312EC4}"/>
              </a:ext>
            </a:extLst>
          </p:cNvPr>
          <p:cNvSpPr/>
          <p:nvPr/>
        </p:nvSpPr>
        <p:spPr>
          <a:xfrm>
            <a:off x="479376" y="5085184"/>
            <a:ext cx="1038278" cy="57606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aphicFrame>
        <p:nvGraphicFramePr>
          <p:cNvPr id="20" name="表格 19"/>
          <p:cNvGraphicFramePr>
            <a:graphicFrameLocks noGrp="1"/>
          </p:cNvGraphicFramePr>
          <p:nvPr/>
        </p:nvGraphicFramePr>
        <p:xfrm>
          <a:off x="538990" y="1340768"/>
          <a:ext cx="5268978" cy="3091513"/>
        </p:xfrm>
        <a:graphic>
          <a:graphicData uri="http://schemas.openxmlformats.org/drawingml/2006/table">
            <a:tbl>
              <a:tblPr firstRow="1" bandRow="1">
                <a:tableStyleId>{5C22544A-7EE6-4342-B048-85BDC9FD1C3A}</a:tableStyleId>
              </a:tblPr>
              <a:tblGrid>
                <a:gridCol w="2608003">
                  <a:extLst>
                    <a:ext uri="{9D8B030D-6E8A-4147-A177-3AD203B41FA5}">
                      <a16:colId xmlns:a16="http://schemas.microsoft.com/office/drawing/2014/main" val="20000"/>
                    </a:ext>
                  </a:extLst>
                </a:gridCol>
                <a:gridCol w="2660975">
                  <a:extLst>
                    <a:ext uri="{9D8B030D-6E8A-4147-A177-3AD203B41FA5}">
                      <a16:colId xmlns:a16="http://schemas.microsoft.com/office/drawing/2014/main" val="20001"/>
                    </a:ext>
                  </a:extLst>
                </a:gridCol>
              </a:tblGrid>
              <a:tr h="586537">
                <a:tc>
                  <a:txBody>
                    <a:bodyPr/>
                    <a:lstStyle/>
                    <a:p>
                      <a:pPr algn="ctr"/>
                      <a:r>
                        <a:rPr lang="en-US" altLang="zh-CN" sz="1800" b="1" kern="1200" dirty="0">
                          <a:solidFill>
                            <a:schemeClr val="lt1"/>
                          </a:solidFill>
                          <a:effectLst/>
                          <a:latin typeface="Times New Roman" panose="02020603050405020304" pitchFamily="18" charset="0"/>
                          <a:ea typeface="+mn-ea"/>
                          <a:cs typeface="Times New Roman" panose="02020603050405020304" pitchFamily="18" charset="0"/>
                        </a:rPr>
                        <a:t>DSD quadrants</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tc>
                <a:tc>
                  <a:txBody>
                    <a:bodyPr/>
                    <a:lstStyle/>
                    <a:p>
                      <a:pPr algn="ctr"/>
                      <a:r>
                        <a:rPr lang="en-US" altLang="zh-CN" sz="1800" b="1" kern="1200" dirty="0">
                          <a:solidFill>
                            <a:schemeClr val="lt1"/>
                          </a:solidFill>
                          <a:effectLst/>
                          <a:latin typeface="Times New Roman" panose="02020603050405020304" pitchFamily="18" charset="0"/>
                          <a:ea typeface="+mn-ea"/>
                          <a:cs typeface="Times New Roman" panose="02020603050405020304" pitchFamily="18" charset="0"/>
                        </a:rPr>
                        <a:t>Description</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0000"/>
                  </a:ext>
                </a:extLst>
              </a:tr>
              <a:tr h="745365">
                <a:tc>
                  <a:txBody>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LH</a:t>
                      </a:r>
                      <a:endParaRPr lang="zh-CN" altLang="en-US" sz="14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Large size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High concentration</a:t>
                      </a:r>
                    </a:p>
                  </a:txBody>
                  <a:tcPr anchor="ctr"/>
                </a:tc>
                <a:extLst>
                  <a:ext uri="{0D108BD9-81ED-4DB2-BD59-A6C34878D82A}">
                    <a16:rowId xmlns:a16="http://schemas.microsoft.com/office/drawing/2014/main" val="10001"/>
                  </a:ext>
                </a:extLst>
              </a:tr>
              <a:tr h="586537">
                <a:tc>
                  <a:txBody>
                    <a:bodyP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SH</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Small size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High concentration</a:t>
                      </a:r>
                    </a:p>
                  </a:txBody>
                  <a:tcPr anchor="ctr"/>
                </a:tc>
                <a:extLst>
                  <a:ext uri="{0D108BD9-81ED-4DB2-BD59-A6C34878D82A}">
                    <a16:rowId xmlns:a16="http://schemas.microsoft.com/office/drawing/2014/main" val="10002"/>
                  </a:ext>
                </a:extLst>
              </a:tr>
              <a:tr h="586537">
                <a:tc>
                  <a:txBody>
                    <a:bodyP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LL</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Large size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Low concentration</a:t>
                      </a:r>
                    </a:p>
                  </a:txBody>
                  <a:tcPr anchor="ctr"/>
                </a:tc>
                <a:extLst>
                  <a:ext uri="{0D108BD9-81ED-4DB2-BD59-A6C34878D82A}">
                    <a16:rowId xmlns:a16="http://schemas.microsoft.com/office/drawing/2014/main" val="10003"/>
                  </a:ext>
                </a:extLst>
              </a:tr>
              <a:tr h="586537">
                <a:tc>
                  <a:txBody>
                    <a:bodyPr/>
                    <a:lstStyle/>
                    <a:p>
                      <a:pPr algn="ctr"/>
                      <a:r>
                        <a:rPr lang="en-US" altLang="zh-CN" sz="1400" b="1" dirty="0">
                          <a:solidFill>
                            <a:schemeClr val="tx1"/>
                          </a:solidFill>
                          <a:latin typeface="Times New Roman" panose="02020603050405020304" pitchFamily="18" charset="0"/>
                          <a:cs typeface="Times New Roman" panose="02020603050405020304" pitchFamily="18" charset="0"/>
                        </a:rPr>
                        <a:t>SL</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Small size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Low concentration</a:t>
                      </a:r>
                      <a:endPar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sp>
        <p:nvSpPr>
          <p:cNvPr id="27" name="文本框 26">
            <a:extLst>
              <a:ext uri="{FF2B5EF4-FFF2-40B4-BE49-F238E27FC236}">
                <a16:creationId xmlns:a16="http://schemas.microsoft.com/office/drawing/2014/main" id="{A3DE0965-CCC1-49DF-BAEA-56BD9A85A72C}"/>
              </a:ext>
            </a:extLst>
          </p:cNvPr>
          <p:cNvSpPr txBox="1"/>
          <p:nvPr/>
        </p:nvSpPr>
        <p:spPr>
          <a:xfrm>
            <a:off x="413656" y="836712"/>
            <a:ext cx="5268978" cy="426351"/>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Retrieved DSD characteristics at 1 km AGL</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Title 1">
            <a:extLst>
              <a:ext uri="{FF2B5EF4-FFF2-40B4-BE49-F238E27FC236}">
                <a16:creationId xmlns:a16="http://schemas.microsoft.com/office/drawing/2014/main" id="{04BBA78E-8B4F-4BC7-87F5-9F0B2E384C32}"/>
              </a:ext>
            </a:extLst>
          </p:cNvPr>
          <p:cNvSpPr txBox="1"/>
          <p:nvPr/>
        </p:nvSpPr>
        <p:spPr>
          <a:xfrm>
            <a:off x="1199455" y="0"/>
            <a:ext cx="9560215"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Evolution of 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Tree>
    <p:extLst>
      <p:ext uri="{BB962C8B-B14F-4D97-AF65-F5344CB8AC3E}">
        <p14:creationId xmlns:p14="http://schemas.microsoft.com/office/powerpoint/2010/main" val="25761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16:creationId xmlns:a16="http://schemas.microsoft.com/office/drawing/2014/main" id="{C330DEA3-8B48-4BBF-AF78-65D614E22521}"/>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44CA86-9F2E-4428-BBBF-A31738F5C6B5}"/>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4443AB9-F4F2-476D-959C-23849FE0843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4EBEE56F-9A9E-4AAA-9C42-0DADB0BD88B5}"/>
              </a:ext>
            </a:extLst>
          </p:cNvPr>
          <p:cNvSpPr txBox="1"/>
          <p:nvPr/>
        </p:nvSpPr>
        <p:spPr>
          <a:xfrm>
            <a:off x="479376" y="0"/>
            <a:ext cx="11247502"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Link between GH Distributions and 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473BB353-D6D2-4499-9673-68F4646CC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320"/>
          <a:stretch/>
        </p:blipFill>
        <p:spPr>
          <a:xfrm>
            <a:off x="249098" y="1278052"/>
            <a:ext cx="5405780" cy="4522264"/>
          </a:xfrm>
          <a:prstGeom prst="rect">
            <a:avLst/>
          </a:prstGeom>
        </p:spPr>
      </p:pic>
      <p:pic>
        <p:nvPicPr>
          <p:cNvPr id="12" name="图片 11">
            <a:extLst>
              <a:ext uri="{FF2B5EF4-FFF2-40B4-BE49-F238E27FC236}">
                <a16:creationId xmlns:a16="http://schemas.microsoft.com/office/drawing/2014/main" id="{DE117885-70B1-4775-88DA-F64CFF386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277"/>
          <a:stretch/>
        </p:blipFill>
        <p:spPr>
          <a:xfrm>
            <a:off x="5721706" y="1355009"/>
            <a:ext cx="6206942" cy="4522263"/>
          </a:xfrm>
          <a:prstGeom prst="rect">
            <a:avLst/>
          </a:prstGeom>
        </p:spPr>
      </p:pic>
      <p:sp>
        <p:nvSpPr>
          <p:cNvPr id="13" name="文本框 12">
            <a:extLst>
              <a:ext uri="{FF2B5EF4-FFF2-40B4-BE49-F238E27FC236}">
                <a16:creationId xmlns:a16="http://schemas.microsoft.com/office/drawing/2014/main" id="{66E84EE8-7E32-47BF-9BAD-58DBF1DD2236}"/>
              </a:ext>
            </a:extLst>
          </p:cNvPr>
          <p:cNvSpPr txBox="1"/>
          <p:nvPr/>
        </p:nvSpPr>
        <p:spPr>
          <a:xfrm>
            <a:off x="5927803" y="6021288"/>
            <a:ext cx="6288877" cy="496867"/>
          </a:xfrm>
          <a:prstGeom prst="rect">
            <a:avLst/>
          </a:prstGeom>
          <a:noFill/>
        </p:spPr>
        <p:txBody>
          <a:bodyPr wrap="square" rtlCol="0">
            <a:spAutoFit/>
          </a:bodyPr>
          <a:lstStyle>
            <a:defPPr>
              <a:defRPr lang="zh-CN"/>
            </a:defPPr>
            <a:lvl1pPr algn="ctr">
              <a:lnSpc>
                <a:spcPct val="120000"/>
              </a:lnSpc>
              <a:defRPr sz="2000" b="1">
                <a:solidFill>
                  <a:schemeClr val="tx1"/>
                </a:solidFill>
                <a:latin typeface="黑体" panose="02010609060101010101" pitchFamily="49" charset="-122"/>
                <a:ea typeface="黑体" panose="02010609060101010101" pitchFamily="49"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Positive correlation between RR &amp; GH height </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id="{A5ABB9D7-2286-488D-8C79-2BB0CDADC8ED}"/>
              </a:ext>
            </a:extLst>
          </p:cNvPr>
          <p:cNvSpPr txBox="1"/>
          <p:nvPr/>
        </p:nvSpPr>
        <p:spPr>
          <a:xfrm>
            <a:off x="211198" y="6021288"/>
            <a:ext cx="5688632" cy="496867"/>
          </a:xfrm>
          <a:prstGeom prst="rect">
            <a:avLst/>
          </a:prstGeom>
          <a:noFill/>
        </p:spPr>
        <p:txBody>
          <a:bodyPr wrap="square" rtlCol="0">
            <a:spAutoFit/>
          </a:bodyPr>
          <a:lstStyle>
            <a:defPPr>
              <a:defRPr lang="zh-CN"/>
            </a:defPPr>
            <a:lvl1pPr algn="ctr">
              <a:lnSpc>
                <a:spcPct val="120000"/>
              </a:lnSpc>
              <a:defRPr sz="2000" b="1">
                <a:solidFill>
                  <a:schemeClr val="tx1"/>
                </a:solidFill>
                <a:latin typeface="黑体" panose="02010609060101010101" pitchFamily="49" charset="-122"/>
                <a:ea typeface="黑体" panose="02010609060101010101" pitchFamily="49"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consistency between QPE and gauge</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箭头: 右 14">
            <a:extLst>
              <a:ext uri="{FF2B5EF4-FFF2-40B4-BE49-F238E27FC236}">
                <a16:creationId xmlns:a16="http://schemas.microsoft.com/office/drawing/2014/main" id="{F19A57D5-DA69-4A54-A009-A14379A643D8}"/>
              </a:ext>
            </a:extLst>
          </p:cNvPr>
          <p:cNvSpPr/>
          <p:nvPr/>
        </p:nvSpPr>
        <p:spPr>
          <a:xfrm rot="1909760">
            <a:off x="6517145" y="3413337"/>
            <a:ext cx="5247813" cy="416749"/>
          </a:xfrm>
          <a:prstGeom prst="rightArrow">
            <a:avLst>
              <a:gd name="adj1" fmla="val 29928"/>
              <a:gd name="adj2" fmla="val 7137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BBD47312-0198-4D63-9CA4-85EF1F2566EC}"/>
              </a:ext>
            </a:extLst>
          </p:cNvPr>
          <p:cNvSpPr txBox="1"/>
          <p:nvPr/>
        </p:nvSpPr>
        <p:spPr>
          <a:xfrm>
            <a:off x="767408" y="908720"/>
            <a:ext cx="4255862" cy="369332"/>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Accumulated rainfall from radar QPE</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文本框 17">
            <a:extLst>
              <a:ext uri="{FF2B5EF4-FFF2-40B4-BE49-F238E27FC236}">
                <a16:creationId xmlns:a16="http://schemas.microsoft.com/office/drawing/2014/main" id="{BBD47312-0198-4D63-9CA4-85EF1F2566EC}"/>
              </a:ext>
            </a:extLst>
          </p:cNvPr>
          <p:cNvSpPr txBox="1"/>
          <p:nvPr/>
        </p:nvSpPr>
        <p:spPr>
          <a:xfrm>
            <a:off x="5899830" y="913683"/>
            <a:ext cx="5827048" cy="369332"/>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Fraction of GH conditions in different RR ranges</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椭圆 1"/>
          <p:cNvSpPr/>
          <p:nvPr/>
        </p:nvSpPr>
        <p:spPr>
          <a:xfrm>
            <a:off x="1977290" y="2780928"/>
            <a:ext cx="504056" cy="360040"/>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椭圆 18"/>
          <p:cNvSpPr/>
          <p:nvPr/>
        </p:nvSpPr>
        <p:spPr>
          <a:xfrm>
            <a:off x="1375591" y="2580231"/>
            <a:ext cx="440432" cy="360040"/>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椭圆 19"/>
          <p:cNvSpPr/>
          <p:nvPr/>
        </p:nvSpPr>
        <p:spPr>
          <a:xfrm>
            <a:off x="1791067" y="2256195"/>
            <a:ext cx="440432" cy="360040"/>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aphicFrame>
        <p:nvGraphicFramePr>
          <p:cNvPr id="16" name="表格 15">
            <a:extLst>
              <a:ext uri="{FF2B5EF4-FFF2-40B4-BE49-F238E27FC236}">
                <a16:creationId xmlns:a16="http://schemas.microsoft.com/office/drawing/2014/main" id="{8FD353F8-BC0D-410B-82A2-1DBFC2DEFFD7}"/>
              </a:ext>
            </a:extLst>
          </p:cNvPr>
          <p:cNvGraphicFramePr>
            <a:graphicFrameLocks noGrp="1"/>
          </p:cNvGraphicFramePr>
          <p:nvPr>
            <p:extLst>
              <p:ext uri="{D42A27DB-BD31-4B8C-83A1-F6EECF244321}">
                <p14:modId xmlns:p14="http://schemas.microsoft.com/office/powerpoint/2010/main" val="3229093257"/>
              </p:ext>
            </p:extLst>
          </p:nvPr>
        </p:nvGraphicFramePr>
        <p:xfrm>
          <a:off x="399473" y="965929"/>
          <a:ext cx="5255405" cy="5545070"/>
        </p:xfrm>
        <a:graphic>
          <a:graphicData uri="http://schemas.openxmlformats.org/drawingml/2006/table">
            <a:tbl>
              <a:tblPr firstRow="1" bandRow="1">
                <a:tableStyleId>{5C22544A-7EE6-4342-B048-85BDC9FD1C3A}</a:tableStyleId>
              </a:tblPr>
              <a:tblGrid>
                <a:gridCol w="1067451">
                  <a:extLst>
                    <a:ext uri="{9D8B030D-6E8A-4147-A177-3AD203B41FA5}">
                      <a16:colId xmlns:a16="http://schemas.microsoft.com/office/drawing/2014/main" val="20000"/>
                    </a:ext>
                  </a:extLst>
                </a:gridCol>
                <a:gridCol w="4187954">
                  <a:extLst>
                    <a:ext uri="{9D8B030D-6E8A-4147-A177-3AD203B41FA5}">
                      <a16:colId xmlns:a16="http://schemas.microsoft.com/office/drawing/2014/main" val="20001"/>
                    </a:ext>
                  </a:extLst>
                </a:gridCol>
              </a:tblGrid>
              <a:tr h="1069035">
                <a:tc>
                  <a:txBody>
                    <a:bodyPr/>
                    <a:lstStyle/>
                    <a:p>
                      <a:pPr algn="ct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Type</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tc>
                <a:tc>
                  <a:txBody>
                    <a:bodyPr/>
                    <a:lstStyle/>
                    <a:p>
                      <a:pPr algn="ct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Identification</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endParaRPr>
                    </a:p>
                  </a:txBody>
                  <a:tcPr anchor="ctr"/>
                </a:tc>
                <a:extLst>
                  <a:ext uri="{0D108BD9-81ED-4DB2-BD59-A6C34878D82A}">
                    <a16:rowId xmlns:a16="http://schemas.microsoft.com/office/drawing/2014/main" val="10000"/>
                  </a:ext>
                </a:extLst>
              </a:tr>
              <a:tr h="895207">
                <a:tc>
                  <a:txBody>
                    <a:bodyPr/>
                    <a:lstStyle/>
                    <a:p>
                      <a:pPr algn="ctr"/>
                      <a:r>
                        <a:rPr lang="en-US" altLang="zh-CN" sz="1600" dirty="0">
                          <a:solidFill>
                            <a:srgbClr val="C00000"/>
                          </a:solidFill>
                          <a:latin typeface="Times New Roman" panose="02020603050405020304" pitchFamily="18" charset="0"/>
                          <a:cs typeface="Times New Roman" panose="02020603050405020304" pitchFamily="18" charset="0"/>
                        </a:rPr>
                        <a:t>Hail</a:t>
                      </a:r>
                      <a:endParaRPr lang="zh-CN" altLang="en-US" sz="1600" dirty="0">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spcAft>
                          <a:spcPts val="0"/>
                        </a:spcAft>
                      </a:pP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With hail identified aloft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95207">
                <a:tc>
                  <a:txBody>
                    <a:bodyPr/>
                    <a:lstStyle/>
                    <a:p>
                      <a:pPr algn="ctr"/>
                      <a:r>
                        <a:rPr lang="en-US" altLang="zh-CN" sz="1600" dirty="0">
                          <a:solidFill>
                            <a:srgbClr val="FF0000"/>
                          </a:solidFill>
                          <a:latin typeface="Times New Roman" panose="02020603050405020304" pitchFamily="18" charset="0"/>
                          <a:cs typeface="Times New Roman" panose="02020603050405020304" pitchFamily="18" charset="0"/>
                        </a:rPr>
                        <a:t>GO10</a:t>
                      </a:r>
                      <a:endParaRPr lang="zh-CN" altLang="en-US" sz="1600"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spcAft>
                          <a:spcPts val="0"/>
                        </a:spcAft>
                      </a:pP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No hail, but with the maximum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height of graupel</a:t>
                      </a: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over 10 km AGL</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95207">
                <a:tc>
                  <a:txBody>
                    <a:bodyPr/>
                    <a:lstStyle/>
                    <a:p>
                      <a:pPr algn="ctr"/>
                      <a:r>
                        <a:rPr lang="en-US" altLang="zh-CN" sz="1600" dirty="0">
                          <a:latin typeface="Times New Roman" panose="02020603050405020304" pitchFamily="18" charset="0"/>
                          <a:cs typeface="Times New Roman" panose="02020603050405020304" pitchFamily="18" charset="0"/>
                        </a:rPr>
                        <a:t>G8-10</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spcAft>
                          <a:spcPts val="0"/>
                        </a:spcAft>
                      </a:pP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No hail, but with the maximum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height of graupel</a:t>
                      </a: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between 8 and 10 km AGL</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95207">
                <a:tc>
                  <a:txBody>
                    <a:bodyPr/>
                    <a:lstStyle/>
                    <a:p>
                      <a:pPr algn="ctr"/>
                      <a:r>
                        <a:rPr lang="en-US" altLang="zh-CN" sz="1600" dirty="0">
                          <a:latin typeface="Times New Roman" panose="02020603050405020304" pitchFamily="18" charset="0"/>
                          <a:cs typeface="Times New Roman" panose="02020603050405020304" pitchFamily="18" charset="0"/>
                        </a:rPr>
                        <a:t>GB08</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spcAft>
                          <a:spcPts val="0"/>
                        </a:spcAft>
                      </a:pP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No hail, but with the maximum </a:t>
                      </a: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height of graupel </a:t>
                      </a: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below 8 km AGL</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95207">
                <a:tc>
                  <a:txBody>
                    <a:bodyPr/>
                    <a:lstStyle/>
                    <a:p>
                      <a:pPr algn="ctr"/>
                      <a:r>
                        <a:rPr lang="en-US" altLang="zh-CN" sz="1600" dirty="0" err="1">
                          <a:latin typeface="Times New Roman" panose="02020603050405020304" pitchFamily="18" charset="0"/>
                          <a:cs typeface="Times New Roman" panose="02020603050405020304" pitchFamily="18" charset="0"/>
                        </a:rPr>
                        <a:t>NoGH</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spcAft>
                          <a:spcPts val="0"/>
                        </a:spcAft>
                      </a:pPr>
                      <a:r>
                        <a:rPr lang="en-US" sz="1800" kern="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No hail or graupel identified aloft</a:t>
                      </a:r>
                      <a:endParaRPr lang="zh-CN" sz="14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8225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16:creationId xmlns:a16="http://schemas.microsoft.com/office/drawing/2014/main" id="{C330DEA3-8B48-4BBF-AF78-65D614E22521}"/>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44CA86-9F2E-4428-BBBF-A31738F5C6B5}"/>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4443AB9-F4F2-476D-959C-23849FE0843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CA9C936E-4A57-404F-8ABE-5F741E68471B}"/>
              </a:ext>
            </a:extLst>
          </p:cNvPr>
          <p:cNvSpPr txBox="1"/>
          <p:nvPr/>
        </p:nvSpPr>
        <p:spPr>
          <a:xfrm>
            <a:off x="695949" y="836712"/>
            <a:ext cx="5170180" cy="646331"/>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Mean profiles of ice/rainfall water content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98A2AEEA-4CEF-4D34-8735-D4A57E54C677}"/>
              </a:ext>
            </a:extLst>
          </p:cNvPr>
          <p:cNvSpPr txBox="1"/>
          <p:nvPr/>
        </p:nvSpPr>
        <p:spPr>
          <a:xfrm>
            <a:off x="6168008" y="841900"/>
            <a:ext cx="5760640" cy="646331"/>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Growth of RWC-Dm within the warm-cloud layer</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a:extLst>
              <a:ext uri="{FF2B5EF4-FFF2-40B4-BE49-F238E27FC236}">
                <a16:creationId xmlns:a16="http://schemas.microsoft.com/office/drawing/2014/main" id="{109715ED-B01C-4C42-940B-039D6B119B17}"/>
              </a:ext>
            </a:extLst>
          </p:cNvPr>
          <p:cNvSpPr txBox="1"/>
          <p:nvPr/>
        </p:nvSpPr>
        <p:spPr>
          <a:xfrm>
            <a:off x="-85610" y="6281366"/>
            <a:ext cx="12363220" cy="4632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RWC is mainly contributed by ice-phase (warm-rain) processes in deep (shallow) convection</a:t>
            </a:r>
            <a:endParaRPr kumimoji="0" lang="zh-CN"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a:extLst>
              <a:ext uri="{FF2B5EF4-FFF2-40B4-BE49-F238E27FC236}">
                <a16:creationId xmlns:a16="http://schemas.microsoft.com/office/drawing/2014/main" id="{C3C2A3F0-90EB-4F1D-A0DB-5B91866E53BC}"/>
              </a:ext>
            </a:extLst>
          </p:cNvPr>
          <p:cNvGrpSpPr/>
          <p:nvPr/>
        </p:nvGrpSpPr>
        <p:grpSpPr>
          <a:xfrm>
            <a:off x="63488" y="1483043"/>
            <a:ext cx="5888496" cy="4604555"/>
            <a:chOff x="63488" y="1700808"/>
            <a:chExt cx="5567822" cy="4032448"/>
          </a:xfrm>
        </p:grpSpPr>
        <p:pic>
          <p:nvPicPr>
            <p:cNvPr id="6" name="图片 5">
              <a:extLst>
                <a:ext uri="{FF2B5EF4-FFF2-40B4-BE49-F238E27FC236}">
                  <a16:creationId xmlns:a16="http://schemas.microsoft.com/office/drawing/2014/main" id="{AB93D1F5-D855-44B0-AEF9-2D9C944B6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7"/>
            <a:stretch/>
          </p:blipFill>
          <p:spPr>
            <a:xfrm>
              <a:off x="63488" y="1700808"/>
              <a:ext cx="5567822" cy="4032448"/>
            </a:xfrm>
            <a:prstGeom prst="rect">
              <a:avLst/>
            </a:prstGeom>
          </p:spPr>
        </p:pic>
        <p:cxnSp>
          <p:nvCxnSpPr>
            <p:cNvPr id="14" name="直接箭头连接符 13">
              <a:extLst>
                <a:ext uri="{FF2B5EF4-FFF2-40B4-BE49-F238E27FC236}">
                  <a16:creationId xmlns:a16="http://schemas.microsoft.com/office/drawing/2014/main" id="{A966A0E9-B9CB-410D-A3EC-49FB0DCE87C3}"/>
                </a:ext>
              </a:extLst>
            </p:cNvPr>
            <p:cNvCxnSpPr>
              <a:cxnSpLocks/>
            </p:cNvCxnSpPr>
            <p:nvPr/>
          </p:nvCxnSpPr>
          <p:spPr>
            <a:xfrm>
              <a:off x="1415480" y="4509120"/>
              <a:ext cx="188801" cy="729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A966A0E9-B9CB-410D-A3EC-49FB0DCE87C3}"/>
                </a:ext>
              </a:extLst>
            </p:cNvPr>
            <p:cNvCxnSpPr>
              <a:cxnSpLocks/>
            </p:cNvCxnSpPr>
            <p:nvPr/>
          </p:nvCxnSpPr>
          <p:spPr>
            <a:xfrm>
              <a:off x="2999656" y="4509120"/>
              <a:ext cx="73410" cy="729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A966A0E9-B9CB-410D-A3EC-49FB0DCE87C3}"/>
                </a:ext>
              </a:extLst>
            </p:cNvPr>
            <p:cNvCxnSpPr>
              <a:cxnSpLocks/>
            </p:cNvCxnSpPr>
            <p:nvPr/>
          </p:nvCxnSpPr>
          <p:spPr>
            <a:xfrm flipH="1">
              <a:off x="4316885" y="4496991"/>
              <a:ext cx="70606" cy="7290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C1FB1A58-190B-4EC4-AFF7-EB4A274D1CBD}"/>
                </a:ext>
              </a:extLst>
            </p:cNvPr>
            <p:cNvSpPr txBox="1"/>
            <p:nvPr/>
          </p:nvSpPr>
          <p:spPr>
            <a:xfrm>
              <a:off x="2692640" y="4092111"/>
              <a:ext cx="1448006" cy="282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Growth of RWC</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箭头连接符 20">
              <a:extLst>
                <a:ext uri="{FF2B5EF4-FFF2-40B4-BE49-F238E27FC236}">
                  <a16:creationId xmlns:a16="http://schemas.microsoft.com/office/drawing/2014/main" id="{A966A0E9-B9CB-410D-A3EC-49FB0DCE87C3}"/>
                </a:ext>
              </a:extLst>
            </p:cNvPr>
            <p:cNvCxnSpPr>
              <a:cxnSpLocks/>
            </p:cNvCxnSpPr>
            <p:nvPr/>
          </p:nvCxnSpPr>
          <p:spPr>
            <a:xfrm>
              <a:off x="1991544" y="4496991"/>
              <a:ext cx="168456" cy="729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A966A0E9-B9CB-410D-A3EC-49FB0DCE87C3}"/>
                </a:ext>
              </a:extLst>
            </p:cNvPr>
            <p:cNvCxnSpPr>
              <a:cxnSpLocks/>
            </p:cNvCxnSpPr>
            <p:nvPr/>
          </p:nvCxnSpPr>
          <p:spPr>
            <a:xfrm>
              <a:off x="2547263" y="4509120"/>
              <a:ext cx="85905" cy="7168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C1FB1A58-190B-4EC4-AFF7-EB4A274D1CBD}"/>
                </a:ext>
              </a:extLst>
            </p:cNvPr>
            <p:cNvSpPr txBox="1"/>
            <p:nvPr/>
          </p:nvSpPr>
          <p:spPr>
            <a:xfrm>
              <a:off x="2719672" y="2771553"/>
              <a:ext cx="1008113" cy="282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6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IWC</a:t>
              </a:r>
              <a:endParaRPr kumimoji="0" lang="zh-CN" altLang="en-US" sz="1400" b="1" i="0" u="none" strike="noStrike" kern="1200" cap="none" spc="0" normalizeH="0" baseline="0" noProof="0" dirty="0">
                <a:ln>
                  <a:noFill/>
                </a:ln>
                <a:solidFill>
                  <a:srgbClr val="C6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3" name="组合 2">
            <a:extLst>
              <a:ext uri="{FF2B5EF4-FFF2-40B4-BE49-F238E27FC236}">
                <a16:creationId xmlns:a16="http://schemas.microsoft.com/office/drawing/2014/main" id="{BEC4DCCF-A1E4-42FD-924E-69602FCB7548}"/>
              </a:ext>
            </a:extLst>
          </p:cNvPr>
          <p:cNvGrpSpPr/>
          <p:nvPr/>
        </p:nvGrpSpPr>
        <p:grpSpPr>
          <a:xfrm>
            <a:off x="5951984" y="1488231"/>
            <a:ext cx="6176528" cy="4718931"/>
            <a:chOff x="5735960" y="1765450"/>
            <a:chExt cx="5797896" cy="4098254"/>
          </a:xfrm>
        </p:grpSpPr>
        <p:pic>
          <p:nvPicPr>
            <p:cNvPr id="7" name="图片 6">
              <a:extLst>
                <a:ext uri="{FF2B5EF4-FFF2-40B4-BE49-F238E27FC236}">
                  <a16:creationId xmlns:a16="http://schemas.microsoft.com/office/drawing/2014/main" id="{73C14B28-A687-4330-88C6-6F64B63081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 t="50000" r="-334" b="-367"/>
            <a:stretch/>
          </p:blipFill>
          <p:spPr>
            <a:xfrm>
              <a:off x="5735960" y="1765450"/>
              <a:ext cx="5616624" cy="4098254"/>
            </a:xfrm>
            <a:prstGeom prst="rect">
              <a:avLst/>
            </a:prstGeom>
          </p:spPr>
        </p:pic>
        <p:sp>
          <p:nvSpPr>
            <p:cNvPr id="26" name="箭头: 右 14">
              <a:extLst>
                <a:ext uri="{FF2B5EF4-FFF2-40B4-BE49-F238E27FC236}">
                  <a16:creationId xmlns:a16="http://schemas.microsoft.com/office/drawing/2014/main" id="{F19A57D5-DA69-4A54-A009-A14379A643D8}"/>
                </a:ext>
              </a:extLst>
            </p:cNvPr>
            <p:cNvSpPr/>
            <p:nvPr/>
          </p:nvSpPr>
          <p:spPr>
            <a:xfrm rot="10058785">
              <a:off x="8041292" y="3120778"/>
              <a:ext cx="3074215" cy="299924"/>
            </a:xfrm>
            <a:prstGeom prst="rightArrow">
              <a:avLst>
                <a:gd name="adj1" fmla="val 29928"/>
                <a:gd name="adj2" fmla="val 6576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文本框 26">
              <a:extLst>
                <a:ext uri="{FF2B5EF4-FFF2-40B4-BE49-F238E27FC236}">
                  <a16:creationId xmlns:a16="http://schemas.microsoft.com/office/drawing/2014/main" id="{C1FB1A58-190B-4EC4-AFF7-EB4A274D1CBD}"/>
                </a:ext>
              </a:extLst>
            </p:cNvPr>
            <p:cNvSpPr txBox="1"/>
            <p:nvPr/>
          </p:nvSpPr>
          <p:spPr>
            <a:xfrm>
              <a:off x="7959142" y="3651718"/>
              <a:ext cx="3574714" cy="5963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Deeper convection, lower contribution from warm-rain processes</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 name="椭圆 3">
            <a:extLst>
              <a:ext uri="{FF2B5EF4-FFF2-40B4-BE49-F238E27FC236}">
                <a16:creationId xmlns:a16="http://schemas.microsoft.com/office/drawing/2014/main" id="{BAF26BEA-DD3B-46F1-9892-D585057F072C}"/>
              </a:ext>
            </a:extLst>
          </p:cNvPr>
          <p:cNvSpPr/>
          <p:nvPr/>
        </p:nvSpPr>
        <p:spPr>
          <a:xfrm>
            <a:off x="4140208" y="4581128"/>
            <a:ext cx="1255630" cy="108012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itle 1">
            <a:extLst>
              <a:ext uri="{FF2B5EF4-FFF2-40B4-BE49-F238E27FC236}">
                <a16:creationId xmlns:a16="http://schemas.microsoft.com/office/drawing/2014/main" id="{4541118E-FA95-4884-8605-6657F07D67D2}"/>
              </a:ext>
            </a:extLst>
          </p:cNvPr>
          <p:cNvSpPr txBox="1"/>
          <p:nvPr/>
        </p:nvSpPr>
        <p:spPr>
          <a:xfrm>
            <a:off x="479376" y="0"/>
            <a:ext cx="11247502"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Link between GH Distributions and 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Tree>
    <p:extLst>
      <p:ext uri="{BB962C8B-B14F-4D97-AF65-F5344CB8AC3E}">
        <p14:creationId xmlns:p14="http://schemas.microsoft.com/office/powerpoint/2010/main" val="163020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16:creationId xmlns:a16="http://schemas.microsoft.com/office/drawing/2014/main" id="{C330DEA3-8B48-4BBF-AF78-65D614E22521}"/>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44CA86-9F2E-4428-BBBF-A31738F5C6B5}"/>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4443AB9-F4F2-476D-959C-23849FE0843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1BAA4C1A-8309-4791-8B37-4F27C5701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0" y="1500179"/>
            <a:ext cx="7199438" cy="5367182"/>
          </a:xfrm>
          <a:prstGeom prst="rect">
            <a:avLst/>
          </a:prstGeom>
        </p:spPr>
      </p:pic>
      <p:sp>
        <p:nvSpPr>
          <p:cNvPr id="7" name="文本框 6">
            <a:extLst>
              <a:ext uri="{FF2B5EF4-FFF2-40B4-BE49-F238E27FC236}">
                <a16:creationId xmlns:a16="http://schemas.microsoft.com/office/drawing/2014/main" id="{EBD6D5F7-92E1-4982-9AB0-EC442F8579CC}"/>
              </a:ext>
            </a:extLst>
          </p:cNvPr>
          <p:cNvSpPr txBox="1"/>
          <p:nvPr/>
        </p:nvSpPr>
        <p:spPr>
          <a:xfrm>
            <a:off x="2104958" y="995050"/>
            <a:ext cx="8280920" cy="369332"/>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quantitative link between GH height and 1-km AGL DSD</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箭头: 右 7">
            <a:extLst>
              <a:ext uri="{FF2B5EF4-FFF2-40B4-BE49-F238E27FC236}">
                <a16:creationId xmlns:a16="http://schemas.microsoft.com/office/drawing/2014/main" id="{9A97035E-6577-49BF-845C-7BEF963490BF}"/>
              </a:ext>
            </a:extLst>
          </p:cNvPr>
          <p:cNvSpPr/>
          <p:nvPr/>
        </p:nvSpPr>
        <p:spPr>
          <a:xfrm rot="19391174">
            <a:off x="1863602" y="3428552"/>
            <a:ext cx="2901458" cy="778885"/>
          </a:xfrm>
          <a:prstGeom prst="rightArrow">
            <a:avLst>
              <a:gd name="adj1" fmla="val 29928"/>
              <a:gd name="adj2" fmla="val 71376"/>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9903F9A7-0CFB-4599-BF74-FCE3B8E3200C}"/>
              </a:ext>
            </a:extLst>
          </p:cNvPr>
          <p:cNvSpPr txBox="1"/>
          <p:nvPr/>
        </p:nvSpPr>
        <p:spPr>
          <a:xfrm>
            <a:off x="8760296" y="6488668"/>
            <a:ext cx="3251165" cy="369332"/>
          </a:xfrm>
          <a:prstGeom prst="rect">
            <a:avLst/>
          </a:prstGeom>
          <a:solidFill>
            <a:schemeClr val="bg1"/>
          </a:solid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800" b="1" i="1"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16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Chen </a:t>
            </a:r>
            <a:r>
              <a:rPr lang="en-US" altLang="zh-CN" sz="1600" b="1"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mn-ea"/>
              </a:rPr>
              <a:t>and</a:t>
            </a:r>
            <a:r>
              <a:rPr kumimoji="0" lang="en-US" altLang="zh-CN" sz="16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 Zhao et al.,2023, ESS</a:t>
            </a:r>
            <a:r>
              <a:rPr kumimoji="0" lang="zh-CN" altLang="en-US" sz="1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ea"/>
              </a:rPr>
              <a:t> </a:t>
            </a:r>
          </a:p>
        </p:txBody>
      </p:sp>
      <p:grpSp>
        <p:nvGrpSpPr>
          <p:cNvPr id="4" name="组合 3">
            <a:extLst>
              <a:ext uri="{FF2B5EF4-FFF2-40B4-BE49-F238E27FC236}">
                <a16:creationId xmlns:a16="http://schemas.microsoft.com/office/drawing/2014/main" id="{E52990FF-BD63-4B46-B7D4-EDC629207B23}"/>
              </a:ext>
            </a:extLst>
          </p:cNvPr>
          <p:cNvGrpSpPr/>
          <p:nvPr/>
        </p:nvGrpSpPr>
        <p:grpSpPr>
          <a:xfrm>
            <a:off x="7176120" y="1323378"/>
            <a:ext cx="4915273" cy="5152336"/>
            <a:chOff x="7166771" y="1336326"/>
            <a:chExt cx="4905775" cy="5152336"/>
          </a:xfrm>
        </p:grpSpPr>
        <p:pic>
          <p:nvPicPr>
            <p:cNvPr id="3" name="图片 2">
              <a:extLst>
                <a:ext uri="{FF2B5EF4-FFF2-40B4-BE49-F238E27FC236}">
                  <a16:creationId xmlns:a16="http://schemas.microsoft.com/office/drawing/2014/main" id="{9003E3D6-1874-49F4-8AEF-4B9A43A445B1}"/>
                </a:ext>
              </a:extLst>
            </p:cNvPr>
            <p:cNvPicPr>
              <a:picLocks noChangeAspect="1"/>
            </p:cNvPicPr>
            <p:nvPr/>
          </p:nvPicPr>
          <p:blipFill rotWithShape="1">
            <a:blip r:embed="rId4"/>
            <a:srcRect l="52800" t="29840" r="20083" b="15350"/>
            <a:stretch/>
          </p:blipFill>
          <p:spPr>
            <a:xfrm>
              <a:off x="7166771" y="1336326"/>
              <a:ext cx="4905775" cy="5152336"/>
            </a:xfrm>
            <a:prstGeom prst="rect">
              <a:avLst/>
            </a:prstGeom>
          </p:spPr>
        </p:pic>
        <p:sp>
          <p:nvSpPr>
            <p:cNvPr id="15" name="椭圆 14">
              <a:extLst>
                <a:ext uri="{FF2B5EF4-FFF2-40B4-BE49-F238E27FC236}">
                  <a16:creationId xmlns:a16="http://schemas.microsoft.com/office/drawing/2014/main" id="{1EF1B3D2-CDF3-406A-BE38-A8884D29D48C}"/>
                </a:ext>
              </a:extLst>
            </p:cNvPr>
            <p:cNvSpPr/>
            <p:nvPr/>
          </p:nvSpPr>
          <p:spPr>
            <a:xfrm>
              <a:off x="9656818" y="5301208"/>
              <a:ext cx="903678" cy="648072"/>
            </a:xfrm>
            <a:prstGeom prst="ellipse">
              <a:avLst/>
            </a:pr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itle 1">
            <a:extLst>
              <a:ext uri="{FF2B5EF4-FFF2-40B4-BE49-F238E27FC236}">
                <a16:creationId xmlns:a16="http://schemas.microsoft.com/office/drawing/2014/main" id="{3FC36F9F-4AEF-443F-B2AF-DDB024346B8C}"/>
              </a:ext>
            </a:extLst>
          </p:cNvPr>
          <p:cNvSpPr txBox="1"/>
          <p:nvPr/>
        </p:nvSpPr>
        <p:spPr>
          <a:xfrm>
            <a:off x="479376" y="0"/>
            <a:ext cx="11247502"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Link between GH Distributions and DSD Characteristics</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spTree>
    <p:extLst>
      <p:ext uri="{BB962C8B-B14F-4D97-AF65-F5344CB8AC3E}">
        <p14:creationId xmlns:p14="http://schemas.microsoft.com/office/powerpoint/2010/main" val="4094355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E9F8110B-A39F-445F-927E-34A82D0E8762}"/>
              </a:ext>
            </a:extLst>
          </p:cNvPr>
          <p:cNvSpPr/>
          <p:nvPr/>
        </p:nvSpPr>
        <p:spPr>
          <a:xfrm>
            <a:off x="7043873" y="4595030"/>
            <a:ext cx="5184576" cy="2576154"/>
          </a:xfrm>
          <a:prstGeom prst="rect">
            <a:avLst/>
          </a:prstGeom>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Extremely deep convection</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Low-level DSDs are indicated by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GH distribution height</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 RR (&gt;100 mm/h) is mainly caused by convection with hail identified aloft</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Active ice-phase processes</a:t>
            </a:r>
          </a:p>
          <a:p>
            <a:pPr marL="0" marR="0" lvl="0" indent="0" algn="ctr" defTabSz="914400" rtl="0" eaLnBrk="1" fontAlgn="auto" latinLnBrk="0" hangingPunct="1">
              <a:lnSpc>
                <a:spcPts val="28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矩形 24">
            <a:extLst>
              <a:ext uri="{FF2B5EF4-FFF2-40B4-BE49-F238E27FC236}">
                <a16:creationId xmlns:a16="http://schemas.microsoft.com/office/drawing/2014/main" id="{65165DAD-0416-4E19-BC53-BB434BECCE91}"/>
              </a:ext>
            </a:extLst>
          </p:cNvPr>
          <p:cNvSpPr/>
          <p:nvPr/>
        </p:nvSpPr>
        <p:spPr>
          <a:xfrm>
            <a:off x="193666" y="4594839"/>
            <a:ext cx="4643872" cy="2200282"/>
          </a:xfrm>
          <a:prstGeom prst="rect">
            <a:avLst/>
          </a:prstGeom>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Deep convection</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mean size &amp; </a:t>
            </a:r>
          </a:p>
          <a:p>
            <a:pPr marL="0" marR="0" lvl="0" indent="0" algn="ctr" defTabSz="914400" rtl="0" eaLnBrk="1" fontAlgn="auto" latinLnBrk="0" hangingPunct="1">
              <a:lnSpc>
                <a:spcPts val="2800"/>
              </a:lnSpc>
              <a:spcBef>
                <a:spcPts val="0"/>
              </a:spcBef>
              <a:spcAft>
                <a:spcPts val="0"/>
              </a:spcAft>
              <a:buClrTx/>
              <a:buSzTx/>
              <a:buFontTx/>
              <a:buNone/>
              <a:tabLst/>
              <a:defRPr/>
            </a:pPr>
            <a:r>
              <a:rPr lang="en-US" altLang="zh-CN" sz="20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000" b="1" i="0" u="none" strike="noStrike" kern="1200" cap="none" spc="0" normalizeH="0" baseline="0" noProof="0" dirty="0" err="1">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igh</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number concentration</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continental + maritime convection</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Both active in ice-phase and warm-rain processes(&gt;200mm/h</a:t>
            </a:r>
            <a:r>
              <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 name="组合 18">
            <a:extLst>
              <a:ext uri="{FF2B5EF4-FFF2-40B4-BE49-F238E27FC236}">
                <a16:creationId xmlns:a16="http://schemas.microsoft.com/office/drawing/2014/main" id="{92303772-A47C-4135-9701-59B8524D3E1E}"/>
              </a:ext>
            </a:extLst>
          </p:cNvPr>
          <p:cNvGrpSpPr/>
          <p:nvPr/>
        </p:nvGrpSpPr>
        <p:grpSpPr bwMode="auto">
          <a:xfrm>
            <a:off x="2927647" y="1922667"/>
            <a:ext cx="5652628" cy="3960440"/>
            <a:chOff x="1295400" y="2308814"/>
            <a:chExt cx="5819723" cy="4218986"/>
          </a:xfrm>
        </p:grpSpPr>
        <p:graphicFrame>
          <p:nvGraphicFramePr>
            <p:cNvPr id="6" name="图示 5">
              <a:extLst>
                <a:ext uri="{FF2B5EF4-FFF2-40B4-BE49-F238E27FC236}">
                  <a16:creationId xmlns:a16="http://schemas.microsoft.com/office/drawing/2014/main" id="{8368EBD9-7058-49AF-9466-E251C08C92EF}"/>
                </a:ext>
              </a:extLst>
            </p:cNvPr>
            <p:cNvGraphicFramePr/>
            <p:nvPr>
              <p:extLst>
                <p:ext uri="{D42A27DB-BD31-4B8C-83A1-F6EECF244321}">
                  <p14:modId xmlns:p14="http://schemas.microsoft.com/office/powerpoint/2010/main" val="1857888868"/>
                </p:ext>
              </p:extLst>
            </p:nvPr>
          </p:nvGraphicFramePr>
          <p:xfrm>
            <a:off x="1295400" y="2308814"/>
            <a:ext cx="5819723" cy="4218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组合 17">
              <a:extLst>
                <a:ext uri="{FF2B5EF4-FFF2-40B4-BE49-F238E27FC236}">
                  <a16:creationId xmlns:a16="http://schemas.microsoft.com/office/drawing/2014/main" id="{EA87FD27-EB2D-42E4-8B07-BB98C25BEE84}"/>
                </a:ext>
              </a:extLst>
            </p:cNvPr>
            <p:cNvGrpSpPr/>
            <p:nvPr/>
          </p:nvGrpSpPr>
          <p:grpSpPr bwMode="auto">
            <a:xfrm>
              <a:off x="3114058" y="3368219"/>
              <a:ext cx="2127058" cy="1924970"/>
              <a:chOff x="3114058" y="3368219"/>
              <a:chExt cx="2127058" cy="1924970"/>
            </a:xfrm>
          </p:grpSpPr>
          <p:sp>
            <p:nvSpPr>
              <p:cNvPr id="8" name="右箭头 6">
                <a:extLst>
                  <a:ext uri="{FF2B5EF4-FFF2-40B4-BE49-F238E27FC236}">
                    <a16:creationId xmlns:a16="http://schemas.microsoft.com/office/drawing/2014/main" id="{BB4B929E-D302-4FF3-BA47-95B5138751E4}"/>
                  </a:ext>
                </a:extLst>
              </p:cNvPr>
              <p:cNvSpPr/>
              <p:nvPr/>
            </p:nvSpPr>
            <p:spPr>
              <a:xfrm rot="12568678">
                <a:off x="4782328" y="4912189"/>
                <a:ext cx="458788"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黑体" panose="02010609060101010101" pitchFamily="49" charset="-122"/>
                  <a:ea typeface="黑体" panose="02010609060101010101" pitchFamily="49" charset="-122"/>
                  <a:cs typeface="+mn-cs"/>
                </a:endParaRPr>
              </a:p>
            </p:txBody>
          </p:sp>
          <p:sp>
            <p:nvSpPr>
              <p:cNvPr id="9" name="右箭头 7">
                <a:extLst>
                  <a:ext uri="{FF2B5EF4-FFF2-40B4-BE49-F238E27FC236}">
                    <a16:creationId xmlns:a16="http://schemas.microsoft.com/office/drawing/2014/main" id="{2CCE2CC1-F519-49D3-8BEC-A18F24F2BDA3}"/>
                  </a:ext>
                </a:extLst>
              </p:cNvPr>
              <p:cNvSpPr/>
              <p:nvPr/>
            </p:nvSpPr>
            <p:spPr>
              <a:xfrm rot="19787810">
                <a:off x="3114058" y="4862116"/>
                <a:ext cx="458788"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黑体" panose="02010609060101010101" pitchFamily="49" charset="-122"/>
                  <a:ea typeface="黑体" panose="02010609060101010101" pitchFamily="49" charset="-122"/>
                  <a:cs typeface="+mn-cs"/>
                </a:endParaRPr>
              </a:p>
            </p:txBody>
          </p:sp>
          <p:sp>
            <p:nvSpPr>
              <p:cNvPr id="10" name="右箭头 8">
                <a:extLst>
                  <a:ext uri="{FF2B5EF4-FFF2-40B4-BE49-F238E27FC236}">
                    <a16:creationId xmlns:a16="http://schemas.microsoft.com/office/drawing/2014/main" id="{6C479F14-F2B9-4DEE-A4A7-190706785CA6}"/>
                  </a:ext>
                </a:extLst>
              </p:cNvPr>
              <p:cNvSpPr/>
              <p:nvPr/>
            </p:nvSpPr>
            <p:spPr>
              <a:xfrm rot="5400000">
                <a:off x="3975867" y="3407113"/>
                <a:ext cx="458788"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黑体" panose="02010609060101010101" pitchFamily="49" charset="-122"/>
                  <a:ea typeface="黑体" panose="02010609060101010101" pitchFamily="49" charset="-122"/>
                  <a:cs typeface="+mn-cs"/>
                </a:endParaRPr>
              </a:p>
            </p:txBody>
          </p:sp>
        </p:grpSp>
      </p:grpSp>
      <p:pic>
        <p:nvPicPr>
          <p:cNvPr id="11" name="图片 10">
            <a:extLst>
              <a:ext uri="{FF2B5EF4-FFF2-40B4-BE49-F238E27FC236}">
                <a16:creationId xmlns:a16="http://schemas.microsoft.com/office/drawing/2014/main" id="{066E78F5-4E49-4FC8-A796-55A1093AC7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542" y="3209657"/>
            <a:ext cx="1640929" cy="1648524"/>
          </a:xfrm>
          <a:prstGeom prst="rect">
            <a:avLst/>
          </a:prstGeom>
        </p:spPr>
      </p:pic>
      <p:pic>
        <p:nvPicPr>
          <p:cNvPr id="14" name="Picture 2" descr="https://ss2.bdstatic.com/70cFvnSh_Q1YnxGkpoWK1HF6hhy/it/u=3981264950,3144310990&amp;fm=26&amp;gp=0.jpg">
            <a:extLst>
              <a:ext uri="{FF2B5EF4-FFF2-40B4-BE49-F238E27FC236}">
                <a16:creationId xmlns:a16="http://schemas.microsoft.com/office/drawing/2014/main" id="{07575135-9B4A-40BA-8E7B-C8E956A39027}"/>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6686027" flipV="1">
            <a:off x="3810135" y="2946395"/>
            <a:ext cx="1088964" cy="875926"/>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E5965103-60A1-4AE8-9B9F-AE275E74C1DB}"/>
              </a:ext>
            </a:extLst>
          </p:cNvPr>
          <p:cNvSpPr txBox="1">
            <a:spLocks/>
          </p:cNvSpPr>
          <p:nvPr/>
        </p:nvSpPr>
        <p:spPr>
          <a:xfrm>
            <a:off x="2209800" y="44624"/>
            <a:ext cx="7772400" cy="6505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黑体" pitchFamily="49" charset="-122"/>
                <a:cs typeface="Times New Roman" panose="02020603050405020304" pitchFamily="18" charset="0"/>
              </a:rPr>
              <a:t>Conclusion and Discussion </a:t>
            </a:r>
          </a:p>
        </p:txBody>
      </p:sp>
      <p:sp>
        <p:nvSpPr>
          <p:cNvPr id="31" name="矩形 30">
            <a:extLst>
              <a:ext uri="{FF2B5EF4-FFF2-40B4-BE49-F238E27FC236}">
                <a16:creationId xmlns:a16="http://schemas.microsoft.com/office/drawing/2014/main" id="{259FAFDB-D2BD-4389-8ACC-69DFC515AE73}"/>
              </a:ext>
            </a:extLst>
          </p:cNvPr>
          <p:cNvSpPr/>
          <p:nvPr/>
        </p:nvSpPr>
        <p:spPr>
          <a:xfrm>
            <a:off x="1294475" y="731392"/>
            <a:ext cx="9289031" cy="5799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Microphysical structure of deep convection causing extreme rainfall </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矩形 32">
            <a:extLst>
              <a:ext uri="{FF2B5EF4-FFF2-40B4-BE49-F238E27FC236}">
                <a16:creationId xmlns:a16="http://schemas.microsoft.com/office/drawing/2014/main" id="{9C09DF99-802B-4783-8C34-112A66D33F4A}"/>
              </a:ext>
            </a:extLst>
          </p:cNvPr>
          <p:cNvSpPr/>
          <p:nvPr/>
        </p:nvSpPr>
        <p:spPr>
          <a:xfrm>
            <a:off x="2160001" y="1242001"/>
            <a:ext cx="7018118" cy="780791"/>
          </a:xfrm>
          <a:prstGeom prst="rect">
            <a:avLst/>
          </a:prstGeom>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Hydrometeor type and DSD retrieved from polarimetric radar</a:t>
            </a:r>
          </a:p>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DSD observed by </a:t>
            </a:r>
            <a:r>
              <a:rPr kumimoji="0" lang="en-US" altLang="zh-CN" sz="2000" b="1" i="0" u="none" strike="noStrike" kern="1200" cap="none" spc="0" normalizeH="0" baseline="0" noProof="0" dirty="0" err="1">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Disdrometer</a:t>
            </a:r>
            <a:endPar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2" name="Picture 2" descr="https://ss2.bdstatic.com/70cFvnSh_Q1YnxGkpoWK1HF6hhy/it/u=3981264950,3144310990&amp;fm=26&amp;gp=0.jpg">
            <a:extLst>
              <a:ext uri="{FF2B5EF4-FFF2-40B4-BE49-F238E27FC236}">
                <a16:creationId xmlns:a16="http://schemas.microsoft.com/office/drawing/2014/main" id="{07575135-9B4A-40BA-8E7B-C8E956A39027}"/>
              </a:ext>
            </a:extLst>
          </p:cNvPr>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4087923">
            <a:off x="6609660" y="2972402"/>
            <a:ext cx="1088964" cy="84593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接连接符 22">
            <a:extLst>
              <a:ext uri="{FF2B5EF4-FFF2-40B4-BE49-F238E27FC236}">
                <a16:creationId xmlns:a16="http://schemas.microsoft.com/office/drawing/2014/main" id="{3D5D25A6-54E1-4B30-88CE-D7C29D68E429}"/>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27DD8ED-EAC4-4563-84D2-21EAC9BD1181}"/>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63D05BB-4146-4FA2-A3D0-EEED282F4DE1}"/>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97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616E6C28-3634-4DE7-9483-690DCEE7904B}"/>
              </a:ext>
            </a:extLst>
          </p:cNvPr>
          <p:cNvGrpSpPr/>
          <p:nvPr/>
        </p:nvGrpSpPr>
        <p:grpSpPr>
          <a:xfrm>
            <a:off x="4520500" y="1556352"/>
            <a:ext cx="7416824" cy="4960838"/>
            <a:chOff x="1385647" y="1439562"/>
            <a:chExt cx="6000905" cy="4203684"/>
          </a:xfrm>
        </p:grpSpPr>
        <p:sp>
          <p:nvSpPr>
            <p:cNvPr id="32" name="矩形 31">
              <a:extLst>
                <a:ext uri="{FF2B5EF4-FFF2-40B4-BE49-F238E27FC236}">
                  <a16:creationId xmlns:a16="http://schemas.microsoft.com/office/drawing/2014/main" id="{F5985DAC-D4DE-4356-A1AC-13C92739ACAC}"/>
                </a:ext>
              </a:extLst>
            </p:cNvPr>
            <p:cNvSpPr/>
            <p:nvPr/>
          </p:nvSpPr>
          <p:spPr>
            <a:xfrm>
              <a:off x="1385647" y="1439562"/>
              <a:ext cx="6000905" cy="4203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a:extLst>
                <a:ext uri="{FF2B5EF4-FFF2-40B4-BE49-F238E27FC236}">
                  <a16:creationId xmlns:a16="http://schemas.microsoft.com/office/drawing/2014/main" id="{E5F67CE8-C6DC-4323-81F7-F60BCD198A62}"/>
                </a:ext>
              </a:extLst>
            </p:cNvPr>
            <p:cNvPicPr/>
            <p:nvPr/>
          </p:nvPicPr>
          <p:blipFill>
            <a:blip r:embed="rId4"/>
            <a:stretch>
              <a:fillRect/>
            </a:stretch>
          </p:blipFill>
          <p:spPr>
            <a:xfrm>
              <a:off x="1557924" y="3456472"/>
              <a:ext cx="2700000" cy="2160000"/>
            </a:xfrm>
            <a:prstGeom prst="rect">
              <a:avLst/>
            </a:prstGeom>
          </p:spPr>
        </p:pic>
        <p:pic>
          <p:nvPicPr>
            <p:cNvPr id="35" name="图片 34">
              <a:extLst>
                <a:ext uri="{FF2B5EF4-FFF2-40B4-BE49-F238E27FC236}">
                  <a16:creationId xmlns:a16="http://schemas.microsoft.com/office/drawing/2014/main" id="{73303870-47D9-4C14-B0E7-2A33C351CB19}"/>
                </a:ext>
              </a:extLst>
            </p:cNvPr>
            <p:cNvPicPr/>
            <p:nvPr/>
          </p:nvPicPr>
          <p:blipFill>
            <a:blip r:embed="rId5"/>
            <a:stretch>
              <a:fillRect/>
            </a:stretch>
          </p:blipFill>
          <p:spPr>
            <a:xfrm>
              <a:off x="4672136" y="3456472"/>
              <a:ext cx="2700000" cy="2160000"/>
            </a:xfrm>
            <a:prstGeom prst="rect">
              <a:avLst/>
            </a:prstGeom>
          </p:spPr>
        </p:pic>
        <p:pic>
          <p:nvPicPr>
            <p:cNvPr id="36" name="图片 35">
              <a:extLst>
                <a:ext uri="{FF2B5EF4-FFF2-40B4-BE49-F238E27FC236}">
                  <a16:creationId xmlns:a16="http://schemas.microsoft.com/office/drawing/2014/main" id="{A54A2657-4C3D-43AC-8D7D-27B3369A45DE}"/>
                </a:ext>
              </a:extLst>
            </p:cNvPr>
            <p:cNvPicPr/>
            <p:nvPr/>
          </p:nvPicPr>
          <p:blipFill>
            <a:blip r:embed="rId6"/>
            <a:stretch>
              <a:fillRect/>
            </a:stretch>
          </p:blipFill>
          <p:spPr>
            <a:xfrm>
              <a:off x="1551084" y="1484784"/>
              <a:ext cx="2700000" cy="2160000"/>
            </a:xfrm>
            <a:prstGeom prst="rect">
              <a:avLst/>
            </a:prstGeom>
          </p:spPr>
        </p:pic>
        <p:pic>
          <p:nvPicPr>
            <p:cNvPr id="37" name="图片 36">
              <a:extLst>
                <a:ext uri="{FF2B5EF4-FFF2-40B4-BE49-F238E27FC236}">
                  <a16:creationId xmlns:a16="http://schemas.microsoft.com/office/drawing/2014/main" id="{27E7A7AC-E215-4883-86E5-EFF2F56FDF1A}"/>
                </a:ext>
              </a:extLst>
            </p:cNvPr>
            <p:cNvPicPr/>
            <p:nvPr/>
          </p:nvPicPr>
          <p:blipFill>
            <a:blip r:embed="rId7"/>
            <a:stretch>
              <a:fillRect/>
            </a:stretch>
          </p:blipFill>
          <p:spPr>
            <a:xfrm>
              <a:off x="4673101" y="1484784"/>
              <a:ext cx="2700000" cy="2160000"/>
            </a:xfrm>
            <a:prstGeom prst="rect">
              <a:avLst/>
            </a:prstGeom>
          </p:spPr>
        </p:pic>
        <p:pic>
          <p:nvPicPr>
            <p:cNvPr id="38" name="图片 37">
              <a:extLst>
                <a:ext uri="{FF2B5EF4-FFF2-40B4-BE49-F238E27FC236}">
                  <a16:creationId xmlns:a16="http://schemas.microsoft.com/office/drawing/2014/main" id="{E68611B0-65B1-46FC-9968-34F24BD7F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3649" y="1893054"/>
              <a:ext cx="645019" cy="568231"/>
            </a:xfrm>
            <a:prstGeom prst="rect">
              <a:avLst/>
            </a:prstGeom>
          </p:spPr>
        </p:pic>
        <p:sp>
          <p:nvSpPr>
            <p:cNvPr id="39" name="椭圆 38">
              <a:extLst>
                <a:ext uri="{FF2B5EF4-FFF2-40B4-BE49-F238E27FC236}">
                  <a16:creationId xmlns:a16="http://schemas.microsoft.com/office/drawing/2014/main" id="{1EA12FB7-13A1-466A-98F5-B85118535CFA}"/>
                </a:ext>
              </a:extLst>
            </p:cNvPr>
            <p:cNvSpPr/>
            <p:nvPr/>
          </p:nvSpPr>
          <p:spPr>
            <a:xfrm rot="4905034">
              <a:off x="5366657" y="2017219"/>
              <a:ext cx="480983" cy="137152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6A55C1A-1C97-4B90-BA13-939B1F375984}"/>
                </a:ext>
              </a:extLst>
            </p:cNvPr>
            <p:cNvSpPr/>
            <p:nvPr/>
          </p:nvSpPr>
          <p:spPr>
            <a:xfrm rot="4905034">
              <a:off x="2258298" y="4003871"/>
              <a:ext cx="480983" cy="137152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F74E79A1-9191-41BD-A988-E0BCE2D9E738}"/>
                </a:ext>
              </a:extLst>
            </p:cNvPr>
            <p:cNvSpPr/>
            <p:nvPr/>
          </p:nvSpPr>
          <p:spPr>
            <a:xfrm rot="4905034">
              <a:off x="5384139" y="4003870"/>
              <a:ext cx="480983" cy="137152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E0614C6C-135E-4A88-8863-7A9C109ED405}"/>
                </a:ext>
              </a:extLst>
            </p:cNvPr>
            <p:cNvSpPr/>
            <p:nvPr/>
          </p:nvSpPr>
          <p:spPr>
            <a:xfrm rot="5400000">
              <a:off x="6542873" y="2519928"/>
              <a:ext cx="480983" cy="750322"/>
            </a:xfrm>
            <a:prstGeom prst="ellipse">
              <a:avLst/>
            </a:prstGeom>
            <a:noFill/>
            <a:ln w="571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866F6B3F-B99F-477E-9D80-8BA926BD7D2B}"/>
                </a:ext>
              </a:extLst>
            </p:cNvPr>
            <p:cNvSpPr/>
            <p:nvPr/>
          </p:nvSpPr>
          <p:spPr>
            <a:xfrm rot="5400000">
              <a:off x="3434567" y="4486500"/>
              <a:ext cx="480983" cy="750322"/>
            </a:xfrm>
            <a:prstGeom prst="ellipse">
              <a:avLst/>
            </a:prstGeom>
            <a:noFill/>
            <a:ln w="571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A4D2E031-1CC0-434F-80F4-F3E17517E78D}"/>
                </a:ext>
              </a:extLst>
            </p:cNvPr>
            <p:cNvSpPr/>
            <p:nvPr/>
          </p:nvSpPr>
          <p:spPr>
            <a:xfrm rot="5400000">
              <a:off x="6542872" y="4486500"/>
              <a:ext cx="480983" cy="750322"/>
            </a:xfrm>
            <a:prstGeom prst="ellipse">
              <a:avLst/>
            </a:prstGeom>
            <a:noFill/>
            <a:ln w="5715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31FE9C38-BA48-4BF6-9239-DFFFF66A0A24}"/>
                </a:ext>
              </a:extLst>
            </p:cNvPr>
            <p:cNvSpPr txBox="1"/>
            <p:nvPr/>
          </p:nvSpPr>
          <p:spPr>
            <a:xfrm>
              <a:off x="6254345" y="1787540"/>
              <a:ext cx="645019" cy="391203"/>
            </a:xfrm>
            <a:prstGeom prst="rect">
              <a:avLst/>
            </a:prstGeom>
            <a:solidFill>
              <a:srgbClr val="D9D9D9">
                <a:alpha val="40000"/>
              </a:srgbClr>
            </a:solidFill>
          </p:spPr>
          <p:txBody>
            <a:bodyPr wrap="square" rtlCol="0">
              <a:spAutoFit/>
            </a:bodyPr>
            <a:lstStyle/>
            <a:p>
              <a:r>
                <a:rPr lang="en-US" altLang="zh-CN" sz="2400" b="1" dirty="0"/>
                <a:t>C1</a:t>
              </a:r>
              <a:endParaRPr lang="zh-CN" altLang="en-US" sz="2400" b="1" dirty="0"/>
            </a:p>
          </p:txBody>
        </p:sp>
        <p:sp>
          <p:nvSpPr>
            <p:cNvPr id="46" name="文本框 45">
              <a:extLst>
                <a:ext uri="{FF2B5EF4-FFF2-40B4-BE49-F238E27FC236}">
                  <a16:creationId xmlns:a16="http://schemas.microsoft.com/office/drawing/2014/main" id="{92C24960-179B-404D-B7A0-3CE04829BF83}"/>
                </a:ext>
              </a:extLst>
            </p:cNvPr>
            <p:cNvSpPr txBox="1"/>
            <p:nvPr/>
          </p:nvSpPr>
          <p:spPr>
            <a:xfrm>
              <a:off x="6320322" y="3724443"/>
              <a:ext cx="645019" cy="391203"/>
            </a:xfrm>
            <a:prstGeom prst="rect">
              <a:avLst/>
            </a:prstGeom>
            <a:solidFill>
              <a:srgbClr val="D9D9D9">
                <a:alpha val="40000"/>
              </a:srgbClr>
            </a:solidFill>
          </p:spPr>
          <p:txBody>
            <a:bodyPr wrap="square" rtlCol="0">
              <a:spAutoFit/>
            </a:bodyPr>
            <a:lstStyle/>
            <a:p>
              <a:r>
                <a:rPr lang="en-US" altLang="zh-CN" sz="2400" b="1" dirty="0"/>
                <a:t>C1</a:t>
              </a:r>
              <a:endParaRPr lang="zh-CN" altLang="en-US" sz="2400" b="1" dirty="0"/>
            </a:p>
          </p:txBody>
        </p:sp>
        <p:sp>
          <p:nvSpPr>
            <p:cNvPr id="47" name="文本框 46">
              <a:extLst>
                <a:ext uri="{FF2B5EF4-FFF2-40B4-BE49-F238E27FC236}">
                  <a16:creationId xmlns:a16="http://schemas.microsoft.com/office/drawing/2014/main" id="{72AD7C98-8423-4171-BC05-F66D7E6C2A1E}"/>
                </a:ext>
              </a:extLst>
            </p:cNvPr>
            <p:cNvSpPr txBox="1"/>
            <p:nvPr/>
          </p:nvSpPr>
          <p:spPr>
            <a:xfrm>
              <a:off x="3221915" y="3724443"/>
              <a:ext cx="645019" cy="391203"/>
            </a:xfrm>
            <a:prstGeom prst="rect">
              <a:avLst/>
            </a:prstGeom>
            <a:solidFill>
              <a:srgbClr val="D9D9D9">
                <a:alpha val="40000"/>
              </a:srgbClr>
            </a:solidFill>
          </p:spPr>
          <p:txBody>
            <a:bodyPr wrap="square" rtlCol="0">
              <a:spAutoFit/>
            </a:bodyPr>
            <a:lstStyle/>
            <a:p>
              <a:r>
                <a:rPr lang="en-US" altLang="zh-CN" sz="2400" b="1" dirty="0"/>
                <a:t>C1</a:t>
              </a:r>
              <a:endParaRPr lang="zh-CN" altLang="en-US" sz="2400" b="1" dirty="0"/>
            </a:p>
          </p:txBody>
        </p:sp>
        <p:sp>
          <p:nvSpPr>
            <p:cNvPr id="48" name="文本框 47">
              <a:extLst>
                <a:ext uri="{FF2B5EF4-FFF2-40B4-BE49-F238E27FC236}">
                  <a16:creationId xmlns:a16="http://schemas.microsoft.com/office/drawing/2014/main" id="{350CBE62-875F-4FCF-B059-BE5688FD516E}"/>
                </a:ext>
              </a:extLst>
            </p:cNvPr>
            <p:cNvSpPr txBox="1"/>
            <p:nvPr/>
          </p:nvSpPr>
          <p:spPr>
            <a:xfrm>
              <a:off x="5179247" y="2946555"/>
              <a:ext cx="645019" cy="391203"/>
            </a:xfrm>
            <a:prstGeom prst="rect">
              <a:avLst/>
            </a:prstGeom>
            <a:solidFill>
              <a:srgbClr val="D9D9D9">
                <a:alpha val="40000"/>
              </a:srgbClr>
            </a:solidFill>
          </p:spPr>
          <p:txBody>
            <a:bodyPr wrap="square" rtlCol="0">
              <a:spAutoFit/>
            </a:bodyPr>
            <a:lstStyle/>
            <a:p>
              <a:r>
                <a:rPr lang="en-US" altLang="zh-CN" sz="2400" b="1" dirty="0"/>
                <a:t>C2</a:t>
              </a:r>
              <a:endParaRPr lang="zh-CN" altLang="en-US" sz="2400" b="1" dirty="0"/>
            </a:p>
          </p:txBody>
        </p:sp>
        <p:sp>
          <p:nvSpPr>
            <p:cNvPr id="49" name="文本框 48">
              <a:extLst>
                <a:ext uri="{FF2B5EF4-FFF2-40B4-BE49-F238E27FC236}">
                  <a16:creationId xmlns:a16="http://schemas.microsoft.com/office/drawing/2014/main" id="{F0410D9D-A1EA-444A-9F16-E3294AC21B12}"/>
                </a:ext>
              </a:extLst>
            </p:cNvPr>
            <p:cNvSpPr txBox="1"/>
            <p:nvPr/>
          </p:nvSpPr>
          <p:spPr>
            <a:xfrm>
              <a:off x="5179247" y="4831047"/>
              <a:ext cx="645019" cy="391203"/>
            </a:xfrm>
            <a:prstGeom prst="rect">
              <a:avLst/>
            </a:prstGeom>
            <a:solidFill>
              <a:srgbClr val="D9D9D9">
                <a:alpha val="40000"/>
              </a:srgbClr>
            </a:solidFill>
          </p:spPr>
          <p:txBody>
            <a:bodyPr wrap="square" rtlCol="0">
              <a:spAutoFit/>
            </a:bodyPr>
            <a:lstStyle/>
            <a:p>
              <a:r>
                <a:rPr lang="en-US" altLang="zh-CN" sz="2400" b="1" dirty="0"/>
                <a:t>C2</a:t>
              </a:r>
              <a:endParaRPr lang="zh-CN" altLang="en-US" sz="2400" b="1" dirty="0"/>
            </a:p>
          </p:txBody>
        </p:sp>
        <p:sp>
          <p:nvSpPr>
            <p:cNvPr id="50" name="文本框 49">
              <a:extLst>
                <a:ext uri="{FF2B5EF4-FFF2-40B4-BE49-F238E27FC236}">
                  <a16:creationId xmlns:a16="http://schemas.microsoft.com/office/drawing/2014/main" id="{007892A4-D2E8-42D9-912F-CF40E0D57926}"/>
                </a:ext>
              </a:extLst>
            </p:cNvPr>
            <p:cNvSpPr txBox="1"/>
            <p:nvPr/>
          </p:nvSpPr>
          <p:spPr>
            <a:xfrm>
              <a:off x="2141341" y="4834344"/>
              <a:ext cx="645019" cy="391203"/>
            </a:xfrm>
            <a:prstGeom prst="rect">
              <a:avLst/>
            </a:prstGeom>
            <a:solidFill>
              <a:srgbClr val="D9D9D9">
                <a:alpha val="40000"/>
              </a:srgbClr>
            </a:solidFill>
          </p:spPr>
          <p:txBody>
            <a:bodyPr wrap="square" rtlCol="0">
              <a:spAutoFit/>
            </a:bodyPr>
            <a:lstStyle/>
            <a:p>
              <a:r>
                <a:rPr lang="en-US" altLang="zh-CN" sz="2400" b="1" dirty="0"/>
                <a:t>C2</a:t>
              </a:r>
              <a:endParaRPr lang="zh-CN" altLang="en-US" sz="2400" b="1" dirty="0"/>
            </a:p>
          </p:txBody>
        </p:sp>
        <p:sp>
          <p:nvSpPr>
            <p:cNvPr id="51" name="文本框 50">
              <a:extLst>
                <a:ext uri="{FF2B5EF4-FFF2-40B4-BE49-F238E27FC236}">
                  <a16:creationId xmlns:a16="http://schemas.microsoft.com/office/drawing/2014/main" id="{8F4A5AB2-E474-4747-8D78-E05EF3059683}"/>
                </a:ext>
              </a:extLst>
            </p:cNvPr>
            <p:cNvSpPr txBox="1"/>
            <p:nvPr/>
          </p:nvSpPr>
          <p:spPr>
            <a:xfrm>
              <a:off x="3264305" y="4909092"/>
              <a:ext cx="645019" cy="391203"/>
            </a:xfrm>
            <a:prstGeom prst="rect">
              <a:avLst/>
            </a:prstGeom>
            <a:solidFill>
              <a:srgbClr val="D9D9D9">
                <a:alpha val="40000"/>
              </a:srgbClr>
            </a:solidFill>
          </p:spPr>
          <p:txBody>
            <a:bodyPr wrap="square" rtlCol="0">
              <a:spAutoFit/>
            </a:bodyPr>
            <a:lstStyle/>
            <a:p>
              <a:r>
                <a:rPr lang="en-US" altLang="zh-CN" sz="2400" b="1" dirty="0"/>
                <a:t>C3</a:t>
              </a:r>
              <a:endParaRPr lang="zh-CN" altLang="en-US" sz="2400" b="1" dirty="0"/>
            </a:p>
          </p:txBody>
        </p:sp>
        <p:sp>
          <p:nvSpPr>
            <p:cNvPr id="52" name="文本框 51">
              <a:extLst>
                <a:ext uri="{FF2B5EF4-FFF2-40B4-BE49-F238E27FC236}">
                  <a16:creationId xmlns:a16="http://schemas.microsoft.com/office/drawing/2014/main" id="{F651D25C-96D5-4122-B7F9-4720DA66ABCA}"/>
                </a:ext>
              </a:extLst>
            </p:cNvPr>
            <p:cNvSpPr txBox="1"/>
            <p:nvPr/>
          </p:nvSpPr>
          <p:spPr>
            <a:xfrm>
              <a:off x="6354198" y="4908627"/>
              <a:ext cx="645019" cy="391203"/>
            </a:xfrm>
            <a:prstGeom prst="rect">
              <a:avLst/>
            </a:prstGeom>
            <a:solidFill>
              <a:srgbClr val="D9D9D9">
                <a:alpha val="40000"/>
              </a:srgbClr>
            </a:solidFill>
          </p:spPr>
          <p:txBody>
            <a:bodyPr wrap="square" rtlCol="0">
              <a:spAutoFit/>
            </a:bodyPr>
            <a:lstStyle/>
            <a:p>
              <a:r>
                <a:rPr lang="en-US" altLang="zh-CN" sz="2400" b="1" dirty="0"/>
                <a:t>C3</a:t>
              </a:r>
              <a:endParaRPr lang="zh-CN" altLang="en-US" sz="2400" b="1" dirty="0"/>
            </a:p>
          </p:txBody>
        </p:sp>
        <p:sp>
          <p:nvSpPr>
            <p:cNvPr id="53" name="文本框 52">
              <a:extLst>
                <a:ext uri="{FF2B5EF4-FFF2-40B4-BE49-F238E27FC236}">
                  <a16:creationId xmlns:a16="http://schemas.microsoft.com/office/drawing/2014/main" id="{D6170592-3D9F-4317-B629-A738EA264902}"/>
                </a:ext>
              </a:extLst>
            </p:cNvPr>
            <p:cNvSpPr txBox="1"/>
            <p:nvPr/>
          </p:nvSpPr>
          <p:spPr>
            <a:xfrm>
              <a:off x="6444687" y="2956463"/>
              <a:ext cx="645019" cy="391203"/>
            </a:xfrm>
            <a:prstGeom prst="rect">
              <a:avLst/>
            </a:prstGeom>
            <a:solidFill>
              <a:srgbClr val="D9D9D9">
                <a:alpha val="40000"/>
              </a:srgbClr>
            </a:solidFill>
          </p:spPr>
          <p:txBody>
            <a:bodyPr wrap="square" rtlCol="0">
              <a:spAutoFit/>
            </a:bodyPr>
            <a:lstStyle/>
            <a:p>
              <a:r>
                <a:rPr lang="en-US" altLang="zh-CN" sz="2400" b="1" dirty="0"/>
                <a:t>C3</a:t>
              </a:r>
              <a:endParaRPr lang="zh-CN" altLang="en-US" sz="2400" b="1" dirty="0"/>
            </a:p>
          </p:txBody>
        </p:sp>
      </p:grpSp>
      <p:sp>
        <p:nvSpPr>
          <p:cNvPr id="21" name="Title 1">
            <a:extLst>
              <a:ext uri="{FF2B5EF4-FFF2-40B4-BE49-F238E27FC236}">
                <a16:creationId xmlns:a16="http://schemas.microsoft.com/office/drawing/2014/main" id="{E5965103-60A1-4AE8-9B9F-AE275E74C1DB}"/>
              </a:ext>
            </a:extLst>
          </p:cNvPr>
          <p:cNvSpPr txBox="1">
            <a:spLocks/>
          </p:cNvSpPr>
          <p:nvPr/>
        </p:nvSpPr>
        <p:spPr>
          <a:xfrm>
            <a:off x="2209800" y="44624"/>
            <a:ext cx="7772400" cy="6505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zh-CN" sz="2800" b="1" dirty="0">
                <a:solidFill>
                  <a:srgbClr val="C00000"/>
                </a:solidFill>
                <a:latin typeface="Times New Roman" panose="02020603050405020304" pitchFamily="18" charset="0"/>
                <a:ea typeface="黑体" pitchFamily="49" charset="-122"/>
                <a:cs typeface="Times New Roman" panose="02020603050405020304" pitchFamily="18" charset="0"/>
              </a:rPr>
              <a:t>Ongoing Work</a:t>
            </a:r>
            <a:endPar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黑体" pitchFamily="49" charset="-122"/>
              <a:cs typeface="Times New Roman" panose="02020603050405020304" pitchFamily="18" charset="0"/>
            </a:endParaRPr>
          </a:p>
        </p:txBody>
      </p:sp>
      <p:cxnSp>
        <p:nvCxnSpPr>
          <p:cNvPr id="23" name="直接连接符 22">
            <a:extLst>
              <a:ext uri="{FF2B5EF4-FFF2-40B4-BE49-F238E27FC236}">
                <a16:creationId xmlns:a16="http://schemas.microsoft.com/office/drawing/2014/main" id="{3D5D25A6-54E1-4B30-88CE-D7C29D68E429}"/>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27DD8ED-EAC4-4563-84D2-21EAC9BD1181}"/>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163D05BB-4146-4FA2-A3D0-EEED282F4DE1}"/>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9" name="内容占位符 3">
            <a:extLst>
              <a:ext uri="{FF2B5EF4-FFF2-40B4-BE49-F238E27FC236}">
                <a16:creationId xmlns:a16="http://schemas.microsoft.com/office/drawing/2014/main" id="{49E90490-5C00-4713-92CD-9F88FA092EB4}"/>
              </a:ext>
            </a:extLst>
          </p:cNvPr>
          <p:cNvPicPr>
            <a:picLocks noGrp="1" noChangeAspect="1"/>
          </p:cNvPicPr>
          <p:nvPr>
            <p:ph idx="1"/>
          </p:nvPr>
        </p:nvPicPr>
        <p:blipFill>
          <a:blip r:embed="rId9"/>
          <a:stretch>
            <a:fillRect/>
          </a:stretch>
        </p:blipFill>
        <p:spPr>
          <a:xfrm>
            <a:off x="231765" y="1771456"/>
            <a:ext cx="7778623" cy="4484180"/>
          </a:xfrm>
          <a:prstGeom prst="rect">
            <a:avLst/>
          </a:prstGeom>
        </p:spPr>
      </p:pic>
      <p:sp>
        <p:nvSpPr>
          <p:cNvPr id="2" name="文本框 1">
            <a:extLst>
              <a:ext uri="{FF2B5EF4-FFF2-40B4-BE49-F238E27FC236}">
                <a16:creationId xmlns:a16="http://schemas.microsoft.com/office/drawing/2014/main" id="{0F0F10DF-16F4-4192-9EBC-8FAA71C0ADF5}"/>
              </a:ext>
            </a:extLst>
          </p:cNvPr>
          <p:cNvSpPr txBox="1"/>
          <p:nvPr/>
        </p:nvSpPr>
        <p:spPr>
          <a:xfrm>
            <a:off x="2395470" y="1133341"/>
            <a:ext cx="184731" cy="369332"/>
          </a:xfrm>
          <a:prstGeom prst="rect">
            <a:avLst/>
          </a:prstGeom>
          <a:noFill/>
        </p:spPr>
        <p:txBody>
          <a:bodyPr wrap="none" rtlCol="0">
            <a:spAutoFit/>
          </a:bodyPr>
          <a:lstStyle/>
          <a:p>
            <a:endParaRPr lang="zh-CN" altLang="en-US" dirty="0"/>
          </a:p>
        </p:txBody>
      </p:sp>
      <p:sp>
        <p:nvSpPr>
          <p:cNvPr id="28" name="文本框 27">
            <a:extLst>
              <a:ext uri="{FF2B5EF4-FFF2-40B4-BE49-F238E27FC236}">
                <a16:creationId xmlns:a16="http://schemas.microsoft.com/office/drawing/2014/main" id="{3FD149AF-3454-4217-A32F-68285EFCEECD}"/>
              </a:ext>
            </a:extLst>
          </p:cNvPr>
          <p:cNvSpPr txBox="1"/>
          <p:nvPr/>
        </p:nvSpPr>
        <p:spPr>
          <a:xfrm>
            <a:off x="2659487" y="1011333"/>
            <a:ext cx="7487852" cy="400110"/>
          </a:xfrm>
          <a:prstGeom prst="rect">
            <a:avLst/>
          </a:prstGeom>
          <a:noFill/>
        </p:spPr>
        <p:txBody>
          <a:bodyPr wrap="square">
            <a:spAutoFit/>
          </a:bodyPr>
          <a:lstStyle/>
          <a:p>
            <a:r>
              <a:rPr lang="en-US" altLang="zh-CN"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AI-Based </a:t>
            </a:r>
            <a:r>
              <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Nowcasting </a:t>
            </a:r>
            <a:r>
              <a:rPr lang="en-US" altLang="zh-CN"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Model with Polarimetric Radar Variables</a:t>
            </a:r>
            <a:endParaRPr lang="zh-CN" altLang="en-US" sz="20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文本框 31">
            <a:extLst>
              <a:ext uri="{FF2B5EF4-FFF2-40B4-BE49-F238E27FC236}">
                <a16:creationId xmlns:a16="http://schemas.microsoft.com/office/drawing/2014/main" id="{8E343573-D841-47E8-AB1F-E82F46E97623}"/>
              </a:ext>
            </a:extLst>
          </p:cNvPr>
          <p:cNvSpPr txBox="1"/>
          <p:nvPr>
            <p:custDataLst>
              <p:tags r:id="rId1"/>
            </p:custDataLst>
          </p:nvPr>
        </p:nvSpPr>
        <p:spPr>
          <a:xfrm>
            <a:off x="6874924" y="6413266"/>
            <a:ext cx="5667493" cy="338554"/>
          </a:xfrm>
          <a:prstGeom prst="rect">
            <a:avLst/>
          </a:prstGeom>
          <a:noFill/>
        </p:spPr>
        <p:txBody>
          <a:bodyPr wrap="square" rtlCol="0">
            <a:spAutoFit/>
          </a:bodyPr>
          <a:lstStyle/>
          <a:p>
            <a:pPr algn="ctr" eaLnBrk="1" hangingPunct="1">
              <a:spcBef>
                <a:spcPct val="20000"/>
              </a:spcBef>
              <a:buClr>
                <a:schemeClr val="accent1"/>
              </a:buClr>
              <a:buSzPct val="70000"/>
              <a:buFont typeface="Wingdings" panose="05000000000000000000" pitchFamily="2" charset="2"/>
              <a:defRPr/>
            </a:pPr>
            <a:r>
              <a:rPr lang="en-US" altLang="zh-CN" sz="1600" b="1"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Pan and Zhao, GRL, 2021</a:t>
            </a:r>
            <a:r>
              <a:rPr lang="zh-CN" altLang="en-US" sz="1600" b="1"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sz="1600" b="1"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2025 (In Preparation)</a:t>
            </a:r>
          </a:p>
        </p:txBody>
      </p:sp>
      <p:sp>
        <p:nvSpPr>
          <p:cNvPr id="54" name="文本框 153">
            <a:extLst>
              <a:ext uri="{FF2B5EF4-FFF2-40B4-BE49-F238E27FC236}">
                <a16:creationId xmlns:a16="http://schemas.microsoft.com/office/drawing/2014/main" id="{97A36950-71FB-4487-9C10-C4079ED1C52B}"/>
              </a:ext>
            </a:extLst>
          </p:cNvPr>
          <p:cNvSpPr txBox="1"/>
          <p:nvPr/>
        </p:nvSpPr>
        <p:spPr>
          <a:xfrm>
            <a:off x="8990562" y="1906523"/>
            <a:ext cx="1530785" cy="400110"/>
          </a:xfrm>
          <a:prstGeom prst="rect">
            <a:avLst/>
          </a:prstGeom>
          <a:solidFill>
            <a:schemeClr val="bg1"/>
          </a:solidFill>
          <a:ln w="9525" cap="flat" cmpd="sng">
            <a:solidFill>
              <a:schemeClr val="tx2"/>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000" b="1" dirty="0">
                <a:latin typeface="Times New Roman" panose="02020603050405020304" pitchFamily="18" charset="0"/>
                <a:ea typeface="黑体" panose="02010609060101010101" pitchFamily="49" charset="-122"/>
              </a:rPr>
              <a:t>Observation</a:t>
            </a:r>
            <a:endParaRPr lang="en-US" altLang="zh-CN" sz="2000" b="1" dirty="0">
              <a:solidFill>
                <a:srgbClr val="0000FF"/>
              </a:solidFill>
              <a:latin typeface="Times New Roman" panose="02020603050405020304" pitchFamily="18" charset="0"/>
              <a:ea typeface="黑体" panose="02010609060101010101" pitchFamily="49" charset="-122"/>
            </a:endParaRPr>
          </a:p>
        </p:txBody>
      </p:sp>
      <p:sp>
        <p:nvSpPr>
          <p:cNvPr id="55" name="文本框 153">
            <a:extLst>
              <a:ext uri="{FF2B5EF4-FFF2-40B4-BE49-F238E27FC236}">
                <a16:creationId xmlns:a16="http://schemas.microsoft.com/office/drawing/2014/main" id="{3F03AA5B-0CA0-4FC4-A3A9-896973A985E6}"/>
              </a:ext>
            </a:extLst>
          </p:cNvPr>
          <p:cNvSpPr txBox="1"/>
          <p:nvPr/>
        </p:nvSpPr>
        <p:spPr>
          <a:xfrm>
            <a:off x="8999540" y="4201516"/>
            <a:ext cx="1178599" cy="400110"/>
          </a:xfrm>
          <a:prstGeom prst="rect">
            <a:avLst/>
          </a:prstGeom>
          <a:solidFill>
            <a:schemeClr val="bg1"/>
          </a:solidFill>
          <a:ln w="9525" cap="flat" cmpd="sng">
            <a:solidFill>
              <a:schemeClr val="tx2"/>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000" b="1" dirty="0">
                <a:solidFill>
                  <a:srgbClr val="FF0000"/>
                </a:solidFill>
                <a:latin typeface="Times New Roman" panose="02020603050405020304" pitchFamily="18" charset="0"/>
                <a:ea typeface="黑体" panose="02010609060101010101" pitchFamily="49" charset="-122"/>
              </a:rPr>
              <a:t>Forecast</a:t>
            </a:r>
          </a:p>
        </p:txBody>
      </p:sp>
      <p:grpSp>
        <p:nvGrpSpPr>
          <p:cNvPr id="56" name="组合 55">
            <a:extLst>
              <a:ext uri="{FF2B5EF4-FFF2-40B4-BE49-F238E27FC236}">
                <a16:creationId xmlns:a16="http://schemas.microsoft.com/office/drawing/2014/main" id="{6AEEFC78-6E40-4689-A10C-2B4819904A63}"/>
              </a:ext>
            </a:extLst>
          </p:cNvPr>
          <p:cNvGrpSpPr/>
          <p:nvPr/>
        </p:nvGrpSpPr>
        <p:grpSpPr>
          <a:xfrm>
            <a:off x="550690" y="2231306"/>
            <a:ext cx="1421018" cy="2395388"/>
            <a:chOff x="-599984" y="1644879"/>
            <a:chExt cx="2508686" cy="2447394"/>
          </a:xfrm>
        </p:grpSpPr>
        <p:sp>
          <p:nvSpPr>
            <p:cNvPr id="57" name="箭头: 右 56">
              <a:extLst>
                <a:ext uri="{FF2B5EF4-FFF2-40B4-BE49-F238E27FC236}">
                  <a16:creationId xmlns:a16="http://schemas.microsoft.com/office/drawing/2014/main" id="{4F10117E-6D09-4953-A6EF-CCA53BDCB993}"/>
                </a:ext>
              </a:extLst>
            </p:cNvPr>
            <p:cNvSpPr/>
            <p:nvPr/>
          </p:nvSpPr>
          <p:spPr bwMode="auto">
            <a:xfrm rot="5400000">
              <a:off x="-520129" y="1663442"/>
              <a:ext cx="2447394" cy="2410268"/>
            </a:xfrm>
            <a:prstGeom prst="rightArrow">
              <a:avLst>
                <a:gd name="adj1" fmla="val 50000"/>
                <a:gd name="adj2" fmla="val 38754"/>
              </a:avLst>
            </a:prstGeom>
            <a:solidFill>
              <a:srgbClr val="FFC000">
                <a:alpha val="80000"/>
              </a:srgb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rgbClr val="FFFFFF"/>
                </a:solidFill>
                <a:effectLst/>
                <a:uLnTx/>
                <a:uFillTx/>
                <a:latin typeface="微软雅黑"/>
                <a:ea typeface="微软雅黑"/>
              </a:endParaRPr>
            </a:p>
          </p:txBody>
        </p:sp>
        <p:sp>
          <p:nvSpPr>
            <p:cNvPr id="58" name="文本框 57">
              <a:extLst>
                <a:ext uri="{FF2B5EF4-FFF2-40B4-BE49-F238E27FC236}">
                  <a16:creationId xmlns:a16="http://schemas.microsoft.com/office/drawing/2014/main" id="{50E300F5-B622-4B60-A79E-C364192FFB4B}"/>
                </a:ext>
              </a:extLst>
            </p:cNvPr>
            <p:cNvSpPr txBox="1"/>
            <p:nvPr/>
          </p:nvSpPr>
          <p:spPr>
            <a:xfrm>
              <a:off x="-599984" y="1844633"/>
              <a:ext cx="2347924" cy="1352172"/>
            </a:xfrm>
            <a:prstGeom prst="rect">
              <a:avLst/>
            </a:prstGeom>
            <a:solidFill>
              <a:srgbClr val="FFFFFF">
                <a:alpha val="80000"/>
              </a:srgbClr>
            </a:solidFill>
            <a:ln w="12700">
              <a:solidFill>
                <a:srgbClr val="333333"/>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3-D </a:t>
              </a:r>
              <a:r>
                <a:rPr lang="en-US" altLang="zh-CN" sz="16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Pol Variables</a:t>
              </a:r>
            </a:p>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600" b="1" kern="0" dirty="0">
                  <a:latin typeface="Times New Roman" panose="02020603050405020304" pitchFamily="18" charset="0"/>
                  <a:ea typeface="黑体" panose="02010609060101010101" pitchFamily="49" charset="-122"/>
                  <a:cs typeface="Times New Roman" panose="02020603050405020304" pitchFamily="18" charset="0"/>
                </a:rPr>
                <a:t>Convective </a:t>
              </a:r>
              <a:r>
                <a:rPr lang="en-US" altLang="zh-CN" sz="1600" b="1" kern="0" dirty="0" err="1">
                  <a:latin typeface="Times New Roman" panose="02020603050405020304" pitchFamily="18" charset="0"/>
                  <a:ea typeface="黑体" panose="02010609060101010101" pitchFamily="49" charset="-122"/>
                  <a:cs typeface="Times New Roman" panose="02020603050405020304" pitchFamily="18" charset="0"/>
                </a:rPr>
                <a:t>Strutural</a:t>
              </a:r>
              <a:r>
                <a:rPr lang="en-US" altLang="zh-CN" sz="1600" b="1" kern="0" dirty="0">
                  <a:latin typeface="Times New Roman" panose="02020603050405020304" pitchFamily="18" charset="0"/>
                  <a:ea typeface="黑体" panose="02010609060101010101" pitchFamily="49" charset="-122"/>
                  <a:cs typeface="Times New Roman" panose="02020603050405020304" pitchFamily="18" charset="0"/>
                </a:rPr>
                <a:t> Information </a:t>
              </a:r>
              <a:endParaRPr kumimoji="0" lang="zh-CN" altLang="en-US" sz="16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59" name="箭头: 右 58">
            <a:extLst>
              <a:ext uri="{FF2B5EF4-FFF2-40B4-BE49-F238E27FC236}">
                <a16:creationId xmlns:a16="http://schemas.microsoft.com/office/drawing/2014/main" id="{C472E85E-6F2F-40AB-913A-C82DBFAC0B21}"/>
              </a:ext>
            </a:extLst>
          </p:cNvPr>
          <p:cNvSpPr/>
          <p:nvPr/>
        </p:nvSpPr>
        <p:spPr bwMode="auto">
          <a:xfrm>
            <a:off x="627617" y="5079949"/>
            <a:ext cx="7289800" cy="1243907"/>
          </a:xfrm>
          <a:prstGeom prst="rightArrow">
            <a:avLst>
              <a:gd name="adj1" fmla="val 50000"/>
              <a:gd name="adj2" fmla="val 81826"/>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600" b="0" i="0" u="none" strike="noStrike" kern="0" cap="none" spc="0" normalizeH="0" baseline="0" noProof="0" dirty="0">
              <a:ln>
                <a:noFill/>
              </a:ln>
              <a:solidFill>
                <a:srgbClr val="FFFFFF"/>
              </a:solidFill>
              <a:effectLst/>
              <a:uLnTx/>
              <a:uFillTx/>
              <a:latin typeface="微软雅黑"/>
              <a:ea typeface="微软雅黑"/>
            </a:endParaRPr>
          </a:p>
        </p:txBody>
      </p:sp>
      <p:sp>
        <p:nvSpPr>
          <p:cNvPr id="60" name="文本框 59">
            <a:extLst>
              <a:ext uri="{FF2B5EF4-FFF2-40B4-BE49-F238E27FC236}">
                <a16:creationId xmlns:a16="http://schemas.microsoft.com/office/drawing/2014/main" id="{DDF7A887-BC9C-4B12-92C7-CF27572356F2}"/>
              </a:ext>
            </a:extLst>
          </p:cNvPr>
          <p:cNvSpPr txBox="1"/>
          <p:nvPr/>
        </p:nvSpPr>
        <p:spPr>
          <a:xfrm>
            <a:off x="2659348" y="5382722"/>
            <a:ext cx="3226337" cy="71873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fontAlgn="base">
              <a:spcBef>
                <a:spcPct val="0"/>
              </a:spcBef>
              <a:spcAft>
                <a:spcPct val="0"/>
              </a:spcAft>
            </a:pPr>
            <a:r>
              <a:rPr lang="en-US" altLang="zh-CN"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Recurrent Structure </a:t>
            </a:r>
          </a:p>
          <a:p>
            <a:pPr algn="ctr" fontAlgn="base">
              <a:spcBef>
                <a:spcPct val="0"/>
              </a:spcBef>
              <a:spcAft>
                <a:spcPct val="0"/>
              </a:spcAft>
            </a:pPr>
            <a:r>
              <a:rPr lang="en-US" altLang="zh-CN" b="1" kern="0" dirty="0">
                <a:latin typeface="Times New Roman" panose="02020603050405020304" pitchFamily="18" charset="0"/>
                <a:ea typeface="黑体" panose="02010609060101010101" pitchFamily="49" charset="-122"/>
                <a:cs typeface="Times New Roman" panose="02020603050405020304" pitchFamily="18" charset="0"/>
              </a:rPr>
              <a:t>Longer Lead-time Forecasts</a:t>
            </a:r>
            <a:endParaRPr lang="zh-CN" altLang="en-US" b="1" kern="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56493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5965103-60A1-4AE8-9B9F-AE275E74C1DB}"/>
              </a:ext>
            </a:extLst>
          </p:cNvPr>
          <p:cNvSpPr txBox="1">
            <a:spLocks/>
          </p:cNvSpPr>
          <p:nvPr/>
        </p:nvSpPr>
        <p:spPr>
          <a:xfrm>
            <a:off x="2209800" y="44624"/>
            <a:ext cx="7772400" cy="6505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黑体" pitchFamily="49" charset="-122"/>
                <a:cs typeface="Times New Roman" panose="02020603050405020304" pitchFamily="18" charset="0"/>
              </a:rPr>
              <a:t>Related papers</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黑体" pitchFamily="49" charset="-122"/>
              <a:cs typeface="Times New Roman" panose="02020603050405020304" pitchFamily="18" charset="0"/>
            </a:endParaRPr>
          </a:p>
        </p:txBody>
      </p:sp>
      <p:sp>
        <p:nvSpPr>
          <p:cNvPr id="31" name="矩形 30">
            <a:extLst>
              <a:ext uri="{FF2B5EF4-FFF2-40B4-BE49-F238E27FC236}">
                <a16:creationId xmlns:a16="http://schemas.microsoft.com/office/drawing/2014/main" id="{259FAFDB-D2BD-4389-8ACC-69DFC515AE73}"/>
              </a:ext>
            </a:extLst>
          </p:cNvPr>
          <p:cNvSpPr/>
          <p:nvPr/>
        </p:nvSpPr>
        <p:spPr>
          <a:xfrm>
            <a:off x="227348" y="764704"/>
            <a:ext cx="11557284" cy="5859553"/>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Chen Gang, Zhao Kun(*), Wen Long., et al, 2023, Linking Ice-Phase Microphysics to Raindrop Characteristics in Deep Convection: A Warm-Sector Extreme Rainfall Case Study in Eastern China,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Earth and Space Science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10(2)</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Chen Gang, Zhao Kun(*), Lu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Yinghui</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et al, 2022, Variability of microphysical characteristics in the “21.7” Henan extremely heavy rainfall event,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Science China Earth Sciences,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65(10)</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1861–1878 </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Wei Peng, Xu Xin(*),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Xue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Ming., et al, 2023, On the Key Dynamical Processes Supporting the 21.7 Zhengzhou Record-breaking Hourly Rainfall in China ,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Advances in Atmospheric Sciences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40</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337-349</a:t>
            </a: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Wen Long, Zhao Kun(*), Yang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Zhonglin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et al, 2020, Microphysics of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Stratiform</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and Convective Precipitation during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Meiyu</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Season in Eastern China,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Journal of Geophysical Research: Atmospheres</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125</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Huang Hao, Zhao Kun(*), Chan Johnny C.L., et al, 2022, Microphysical characteristics of extreme-rainfall convection over the Pearl River Delta region, South China from polarimetric radar data during the pre-summer rainy season,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Advances in Atmospheric Sciences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39</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1-13.</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Yang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Zhonglin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Zhao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Kun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 Xu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Kun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et al, 2019, Microphysical characteristics of extreme convective precipitation over the Yangtze-</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Huaihe</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river basin during the </a:t>
            </a:r>
            <a:r>
              <a:rPr kumimoji="0" lang="en-US" altLang="zh-CN" sz="1800" b="0"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Meiyu</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season based on polarimetric radar data.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Acta </a:t>
            </a:r>
            <a:r>
              <a:rPr kumimoji="0" lang="en-US" altLang="zh-CN" sz="1800" b="0" i="1"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Meteorologica</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800" b="0" i="1"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Sinica</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77(1): 58-72</a:t>
            </a:r>
          </a:p>
        </p:txBody>
      </p:sp>
      <p:cxnSp>
        <p:nvCxnSpPr>
          <p:cNvPr id="23" name="直接连接符 22">
            <a:extLst>
              <a:ext uri="{FF2B5EF4-FFF2-40B4-BE49-F238E27FC236}">
                <a16:creationId xmlns:a16="http://schemas.microsoft.com/office/drawing/2014/main" id="{840964C5-4222-4FFD-B041-38E8B26694B9}"/>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F1D7A99-0E18-4CF9-A8E7-32FAE071CD33}"/>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5950900-901F-4508-A3A1-004E498B2C8E}"/>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92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30377" b="11027"/>
          <a:stretch>
            <a:fillRect/>
          </a:stretch>
        </p:blipFill>
        <p:spPr>
          <a:xfrm>
            <a:off x="0" y="3589256"/>
            <a:ext cx="12252804" cy="3292527"/>
          </a:xfrm>
          <a:prstGeom prst="rect">
            <a:avLst/>
          </a:prstGeom>
        </p:spPr>
      </p:pic>
      <p:sp>
        <p:nvSpPr>
          <p:cNvPr id="8" name="Rectangle 2"/>
          <p:cNvSpPr txBox="1">
            <a:spLocks noChangeArrowheads="1"/>
          </p:cNvSpPr>
          <p:nvPr/>
        </p:nvSpPr>
        <p:spPr bwMode="auto">
          <a:xfrm>
            <a:off x="1524000" y="1344424"/>
            <a:ext cx="9157970" cy="19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lnSpc>
                <a:spcPct val="90000"/>
              </a:lnSpc>
              <a:spcBef>
                <a:spcPct val="0"/>
              </a:spcBef>
              <a:spcAft>
                <a:spcPct val="0"/>
              </a:spcAft>
              <a:defRPr sz="4000" b="1">
                <a:solidFill>
                  <a:schemeClr val="accent2"/>
                </a:solidFill>
                <a:latin typeface="+mj-lt"/>
                <a:ea typeface="+mj-ea"/>
                <a:cs typeface="+mj-cs"/>
              </a:defRPr>
            </a:lvl1pPr>
            <a:lvl2pPr algn="ctr" rtl="0" eaLnBrk="0" fontAlgn="base" hangingPunct="0">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2pPr>
            <a:lvl3pPr algn="ctr" rtl="0" eaLnBrk="0" fontAlgn="base" hangingPunct="0">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3pPr>
            <a:lvl4pPr algn="ctr" rtl="0" eaLnBrk="0" fontAlgn="base" hangingPunct="0">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4pPr>
            <a:lvl5pPr algn="ctr" rtl="0" eaLnBrk="0" fontAlgn="base" hangingPunct="0">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5pPr>
            <a:lvl6pPr marL="457200" algn="ctr" rtl="0" fontAlgn="base">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6pPr>
            <a:lvl7pPr marL="914400" algn="ctr" rtl="0" fontAlgn="base">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7pPr>
            <a:lvl8pPr marL="1371600" algn="ctr" rtl="0" fontAlgn="base">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8pPr>
            <a:lvl9pPr marL="1828800" algn="ctr" rtl="0" fontAlgn="base">
              <a:lnSpc>
                <a:spcPct val="90000"/>
              </a:lnSpc>
              <a:spcBef>
                <a:spcPct val="0"/>
              </a:spcBef>
              <a:spcAft>
                <a:spcPct val="0"/>
              </a:spcAft>
              <a:defRPr sz="4000" b="1">
                <a:solidFill>
                  <a:schemeClr val="accent2"/>
                </a:solidFill>
                <a:latin typeface="隶书" panose="02010509060101010101" pitchFamily="49" charset="-122"/>
                <a:ea typeface="隶书" panose="02010509060101010101" pitchFamily="49" charset="-122"/>
              </a:defRPr>
            </a:lvl9pPr>
          </a:lstStyle>
          <a:p>
            <a:pPr marL="0" marR="0" lvl="0" indent="0" algn="ctr" defTabSz="914400" rtl="0" eaLnBrk="0" fontAlgn="base" latinLnBrk="0" hangingPunct="0">
              <a:lnSpc>
                <a:spcPct val="150000"/>
              </a:lnSpc>
              <a:spcBef>
                <a:spcPts val="0"/>
              </a:spcBef>
              <a:spcAft>
                <a:spcPct val="0"/>
              </a:spcAft>
              <a:buClrTx/>
              <a:buSzTx/>
              <a:buFontTx/>
              <a:buNone/>
              <a:tabLst/>
              <a:defRPr/>
            </a:pPr>
            <a:r>
              <a:rPr kumimoji="0" lang="en-US" altLang="zh-CN" sz="4000" b="1"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Thank you!</a:t>
            </a:r>
          </a:p>
          <a:p>
            <a:pPr marL="0" marR="0" lvl="0" indent="0" algn="ctr" defTabSz="914400" rtl="0" eaLnBrk="0" fontAlgn="base" latinLnBrk="0" hangingPunct="0">
              <a:lnSpc>
                <a:spcPct val="150000"/>
              </a:lnSpc>
              <a:spcBef>
                <a:spcPts val="0"/>
              </a:spcBef>
              <a:spcAft>
                <a:spcPct val="0"/>
              </a:spcAft>
              <a:buClrTx/>
              <a:buSzTx/>
              <a:buFontTx/>
              <a:buNone/>
              <a:tabLst/>
              <a:defRPr/>
            </a:pPr>
            <a:r>
              <a:rPr kumimoji="0" lang="en-US" altLang="zh-CN" sz="4000" b="1"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Any questions?</a:t>
            </a:r>
          </a:p>
          <a:p>
            <a:pPr marL="0" marR="0" lvl="0" indent="0" algn="ctr" defTabSz="914400" rtl="0" eaLnBrk="0" fontAlgn="base" latinLnBrk="0" hangingPunct="0">
              <a:lnSpc>
                <a:spcPct val="150000"/>
              </a:lnSpc>
              <a:spcBef>
                <a:spcPts val="0"/>
              </a:spcBef>
              <a:spcAft>
                <a:spcPct val="0"/>
              </a:spcAft>
              <a:buClrTx/>
              <a:buSzTx/>
              <a:buFontTx/>
              <a:buNone/>
              <a:tabLst/>
              <a:defRPr/>
            </a:pPr>
            <a:endParaRPr kumimoji="0" lang="zh-CN" altLang="en-US" sz="3200" b="1" i="0" u="none" strike="noStrike" kern="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j-cs"/>
            </a:endParaRPr>
          </a:p>
        </p:txBody>
      </p:sp>
    </p:spTree>
    <p:extLst>
      <p:ext uri="{BB962C8B-B14F-4D97-AF65-F5344CB8AC3E}">
        <p14:creationId xmlns:p14="http://schemas.microsoft.com/office/powerpoint/2010/main" val="13863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2BFBD9-A888-434F-8C22-B2FD87774D29}"/>
              </a:ext>
            </a:extLst>
          </p:cNvPr>
          <p:cNvSpPr txBox="1"/>
          <p:nvPr/>
        </p:nvSpPr>
        <p:spPr>
          <a:xfrm>
            <a:off x="2209800" y="0"/>
            <a:ext cx="7772400"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Background</a:t>
            </a:r>
            <a:endParaRPr kumimoji="0" lang="zh-CN" altLang="en-US"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cxnSp>
        <p:nvCxnSpPr>
          <p:cNvPr id="6" name="直接连接符 5">
            <a:extLst>
              <a:ext uri="{FF2B5EF4-FFF2-40B4-BE49-F238E27FC236}">
                <a16:creationId xmlns:a16="http://schemas.microsoft.com/office/drawing/2014/main" id="{6322B1DF-D56D-4E0A-AAA2-DC5661305B7F}"/>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C6B4BB3-F73B-42B2-A21A-78921E69317B}"/>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E9D5D74-5CA6-4D89-995E-F8B57AF96062}"/>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E9954D3D-30B2-48E6-B353-76F3C1FD7819}"/>
              </a:ext>
            </a:extLst>
          </p:cNvPr>
          <p:cNvPicPr>
            <a:picLocks noChangeAspect="1"/>
          </p:cNvPicPr>
          <p:nvPr/>
        </p:nvPicPr>
        <p:blipFill>
          <a:blip r:embed="rId3"/>
          <a:srcRect l="54011"/>
          <a:stretch/>
        </p:blipFill>
        <p:spPr>
          <a:xfrm>
            <a:off x="320040" y="1022256"/>
            <a:ext cx="5416806" cy="5523455"/>
          </a:xfrm>
          <a:prstGeom prst="rect">
            <a:avLst/>
          </a:prstGeom>
        </p:spPr>
      </p:pic>
      <p:sp>
        <p:nvSpPr>
          <p:cNvPr id="9" name="矩形 8">
            <a:extLst>
              <a:ext uri="{FF2B5EF4-FFF2-40B4-BE49-F238E27FC236}">
                <a16:creationId xmlns:a16="http://schemas.microsoft.com/office/drawing/2014/main" id="{9AE58DD1-5C85-4A2E-82CB-A51BC756DF26}"/>
              </a:ext>
            </a:extLst>
          </p:cNvPr>
          <p:cNvSpPr/>
          <p:nvPr/>
        </p:nvSpPr>
        <p:spPr>
          <a:xfrm>
            <a:off x="132811" y="1018989"/>
            <a:ext cx="5616624" cy="504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Distribution of extremely hour rainfall (0.1%)</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0" name="组合 1">
            <a:extLst>
              <a:ext uri="{FF2B5EF4-FFF2-40B4-BE49-F238E27FC236}">
                <a16:creationId xmlns:a16="http://schemas.microsoft.com/office/drawing/2014/main" id="{E3955967-B7EA-E3E9-2BEF-1232B4CC60CA}"/>
              </a:ext>
            </a:extLst>
          </p:cNvPr>
          <p:cNvGrpSpPr/>
          <p:nvPr/>
        </p:nvGrpSpPr>
        <p:grpSpPr>
          <a:xfrm>
            <a:off x="5924075" y="1752605"/>
            <a:ext cx="6133933" cy="4633718"/>
            <a:chOff x="119336" y="1056783"/>
            <a:chExt cx="7270879" cy="4824532"/>
          </a:xfrm>
        </p:grpSpPr>
        <p:pic>
          <p:nvPicPr>
            <p:cNvPr id="12" name="Picture 3">
              <a:extLst>
                <a:ext uri="{FF2B5EF4-FFF2-40B4-BE49-F238E27FC236}">
                  <a16:creationId xmlns:a16="http://schemas.microsoft.com/office/drawing/2014/main" id="{0FA6D05C-12DF-D219-E0C7-CA4847AE398C}"/>
                </a:ext>
              </a:extLst>
            </p:cNvPr>
            <p:cNvPicPr>
              <a:picLocks noChangeAspect="1"/>
            </p:cNvPicPr>
            <p:nvPr/>
          </p:nvPicPr>
          <p:blipFill>
            <a:blip r:embed="rId4" cstate="print">
              <a:extLst>
                <a:ext uri="{28A0092B-C50C-407E-A947-70E740481C1C}">
                  <a14:useLocalDpi xmlns:a14="http://schemas.microsoft.com/office/drawing/2010/main" val="0"/>
                </a:ext>
              </a:extLst>
            </a:blip>
            <a:srcRect l="1077" r="35539" b="9904"/>
            <a:stretch>
              <a:fillRect/>
            </a:stretch>
          </p:blipFill>
          <p:spPr bwMode="auto">
            <a:xfrm>
              <a:off x="119336" y="1056783"/>
              <a:ext cx="7270879" cy="482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圆角 2">
              <a:extLst>
                <a:ext uri="{FF2B5EF4-FFF2-40B4-BE49-F238E27FC236}">
                  <a16:creationId xmlns:a16="http://schemas.microsoft.com/office/drawing/2014/main" id="{09F1F430-350C-DF10-653C-8A495FE6F2DC}"/>
                </a:ext>
              </a:extLst>
            </p:cNvPr>
            <p:cNvSpPr/>
            <p:nvPr/>
          </p:nvSpPr>
          <p:spPr>
            <a:xfrm>
              <a:off x="1631505" y="1196752"/>
              <a:ext cx="1237919"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Satellite</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矩形: 圆角 8">
              <a:extLst>
                <a:ext uri="{FF2B5EF4-FFF2-40B4-BE49-F238E27FC236}">
                  <a16:creationId xmlns:a16="http://schemas.microsoft.com/office/drawing/2014/main" id="{C57D3430-2969-8518-27AB-89B4512A55CF}"/>
                </a:ext>
              </a:extLst>
            </p:cNvPr>
            <p:cNvSpPr/>
            <p:nvPr/>
          </p:nvSpPr>
          <p:spPr>
            <a:xfrm>
              <a:off x="2099556" y="1811421"/>
              <a:ext cx="1402975"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Sounding</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圆角 9">
              <a:extLst>
                <a:ext uri="{FF2B5EF4-FFF2-40B4-BE49-F238E27FC236}">
                  <a16:creationId xmlns:a16="http://schemas.microsoft.com/office/drawing/2014/main" id="{9B815829-3CCB-844C-EE93-A1DBDBEBF0D8}"/>
                </a:ext>
              </a:extLst>
            </p:cNvPr>
            <p:cNvSpPr/>
            <p:nvPr/>
          </p:nvSpPr>
          <p:spPr>
            <a:xfrm>
              <a:off x="119336" y="5233626"/>
              <a:ext cx="989852" cy="5801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Radar</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圆角 10">
              <a:extLst>
                <a:ext uri="{FF2B5EF4-FFF2-40B4-BE49-F238E27FC236}">
                  <a16:creationId xmlns:a16="http://schemas.microsoft.com/office/drawing/2014/main" id="{00129FF2-C06D-8E2B-3826-F760AC53F947}"/>
                </a:ext>
              </a:extLst>
            </p:cNvPr>
            <p:cNvSpPr/>
            <p:nvPr/>
          </p:nvSpPr>
          <p:spPr>
            <a:xfrm>
              <a:off x="1631504" y="5314018"/>
              <a:ext cx="960545" cy="288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Radar</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圆角 11">
              <a:extLst>
                <a:ext uri="{FF2B5EF4-FFF2-40B4-BE49-F238E27FC236}">
                  <a16:creationId xmlns:a16="http://schemas.microsoft.com/office/drawing/2014/main" id="{CF951142-9774-3E40-6614-D5FFA1497634}"/>
                </a:ext>
              </a:extLst>
            </p:cNvPr>
            <p:cNvSpPr/>
            <p:nvPr/>
          </p:nvSpPr>
          <p:spPr>
            <a:xfrm>
              <a:off x="2496189" y="4894745"/>
              <a:ext cx="1899870" cy="2880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Weather Station</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1" name="TextBox 20">
            <a:extLst>
              <a:ext uri="{FF2B5EF4-FFF2-40B4-BE49-F238E27FC236}">
                <a16:creationId xmlns:a16="http://schemas.microsoft.com/office/drawing/2014/main" id="{8E4FA2F8-4A81-55AA-2BD7-0DAA88A3D19B}"/>
              </a:ext>
            </a:extLst>
          </p:cNvPr>
          <p:cNvSpPr txBox="1"/>
          <p:nvPr/>
        </p:nvSpPr>
        <p:spPr>
          <a:xfrm>
            <a:off x="5924075" y="1055751"/>
            <a:ext cx="611886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Radar: three-dimensional structure</a:t>
            </a:r>
          </a:p>
        </p:txBody>
      </p:sp>
    </p:spTree>
    <p:extLst>
      <p:ext uri="{BB962C8B-B14F-4D97-AF65-F5344CB8AC3E}">
        <p14:creationId xmlns:p14="http://schemas.microsoft.com/office/powerpoint/2010/main" val="88620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77CF54-1089-4A3F-B330-7AD8D10B9647}"/>
              </a:ext>
            </a:extLst>
          </p:cNvPr>
          <p:cNvSpPr txBox="1"/>
          <p:nvPr/>
        </p:nvSpPr>
        <p:spPr>
          <a:xfrm>
            <a:off x="335360" y="0"/>
            <a:ext cx="11516378" cy="767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Convection Depth and</a:t>
            </a:r>
            <a:r>
              <a:rPr kumimoji="0" lang="zh-CN" altLang="en-US"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 </a:t>
            </a:r>
            <a:r>
              <a:rPr kumimoji="0" lang="en-US" altLang="zh-CN"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Extreme</a:t>
            </a:r>
            <a:r>
              <a:rPr kumimoji="0" lang="zh-CN" altLang="en-US"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 </a:t>
            </a:r>
            <a:r>
              <a:rPr kumimoji="0" lang="en-US" altLang="zh-CN"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Rainfall</a:t>
            </a:r>
            <a:endParaRPr kumimoji="0" lang="zh-CN" altLang="en-US"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cxnSp>
        <p:nvCxnSpPr>
          <p:cNvPr id="6" name="直接连接符 5">
            <a:extLst>
              <a:ext uri="{FF2B5EF4-FFF2-40B4-BE49-F238E27FC236}">
                <a16:creationId xmlns:a16="http://schemas.microsoft.com/office/drawing/2014/main" id="{80B7CEC0-A0CB-4154-9133-2822DE453CAC}"/>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BCF4B84-34EA-4837-AFDE-A08B45347EDA}"/>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9D62D3E6-7B03-497E-9327-4BD5BD6A8953}"/>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6592A65-B665-48E5-8126-316462D6474A}"/>
              </a:ext>
            </a:extLst>
          </p:cNvPr>
          <p:cNvGrpSpPr/>
          <p:nvPr/>
        </p:nvGrpSpPr>
        <p:grpSpPr>
          <a:xfrm>
            <a:off x="5951984" y="807095"/>
            <a:ext cx="6096000" cy="5934273"/>
            <a:chOff x="6120680" y="1023119"/>
            <a:chExt cx="6096000" cy="5934273"/>
          </a:xfrm>
        </p:grpSpPr>
        <p:pic>
          <p:nvPicPr>
            <p:cNvPr id="9" name="图片 8">
              <a:extLst>
                <a:ext uri="{FF2B5EF4-FFF2-40B4-BE49-F238E27FC236}">
                  <a16:creationId xmlns:a16="http://schemas.microsoft.com/office/drawing/2014/main" id="{FF79D2F5-A6C2-4638-AE79-8710875B05E2}"/>
                </a:ext>
              </a:extLst>
            </p:cNvPr>
            <p:cNvPicPr>
              <a:picLocks noChangeAspect="1"/>
            </p:cNvPicPr>
            <p:nvPr/>
          </p:nvPicPr>
          <p:blipFill rotWithShape="1">
            <a:blip r:embed="rId3"/>
            <a:srcRect t="3500" b="55468"/>
            <a:stretch/>
          </p:blipFill>
          <p:spPr>
            <a:xfrm>
              <a:off x="6120680" y="1508121"/>
              <a:ext cx="6096000" cy="4659611"/>
            </a:xfrm>
            <a:prstGeom prst="rect">
              <a:avLst/>
            </a:prstGeom>
          </p:spPr>
        </p:pic>
        <p:sp>
          <p:nvSpPr>
            <p:cNvPr id="10" name="文本框 32">
              <a:extLst>
                <a:ext uri="{FF2B5EF4-FFF2-40B4-BE49-F238E27FC236}">
                  <a16:creationId xmlns:a16="http://schemas.microsoft.com/office/drawing/2014/main" id="{CD3CD80F-2327-4AC0-8B62-D113E9098A0E}"/>
                </a:ext>
              </a:extLst>
            </p:cNvPr>
            <p:cNvSpPr txBox="1">
              <a:spLocks noChangeArrowheads="1"/>
            </p:cNvSpPr>
            <p:nvPr/>
          </p:nvSpPr>
          <p:spPr bwMode="auto">
            <a:xfrm>
              <a:off x="6528048" y="5889466"/>
              <a:ext cx="5215396" cy="707886"/>
            </a:xfrm>
            <a:prstGeom prst="rect">
              <a:avLst/>
            </a:prstGeom>
            <a:solidFill>
              <a:schemeClr val="bg1"/>
            </a:solidFill>
          </p:spPr>
          <p:txBody>
            <a:bodyPr wrap="square">
              <a:spAutoFit/>
            </a:bodyPr>
            <a:lstStyle>
              <a:defPPr>
                <a:defRPr lang="zh-CN"/>
              </a:defPPr>
              <a:lvl1pPr algn="ctr">
                <a:lnSpc>
                  <a:spcPct val="100000"/>
                </a:lnSpc>
                <a:buClrTx/>
                <a:buSzTx/>
                <a:buFont typeface="Arial" panose="020B0604020202020204" pitchFamily="34" charset="0"/>
                <a:defRPr b="1">
                  <a:latin typeface="微软雅黑" panose="020B0503020204020204" pitchFamily="34" charset="-122"/>
                  <a:ea typeface="微软雅黑" panose="020B0503020204020204" pitchFamily="34" charset="-122"/>
                </a:defRPr>
              </a:lvl1pPr>
              <a:lvl2pPr marL="742950" indent="-285750">
                <a:defRPr>
                  <a:latin typeface="Times New Roman" panose="02020603050405020304" pitchFamily="18" charset="0"/>
                  <a:ea typeface="宋体" panose="02010600030101010101" pitchFamily="2" charset="-122"/>
                </a:defRPr>
              </a:lvl2pPr>
              <a:lvl3pPr marL="1143000" indent="-228600">
                <a:defRPr>
                  <a:latin typeface="Times New Roman" panose="02020603050405020304" pitchFamily="18" charset="0"/>
                  <a:ea typeface="宋体" panose="02010600030101010101" pitchFamily="2" charset="-122"/>
                </a:defRPr>
              </a:lvl3pPr>
              <a:lvl4pPr marL="1600200" indent="-228600">
                <a:defRPr>
                  <a:latin typeface="Times New Roman" panose="02020603050405020304" pitchFamily="18" charset="0"/>
                  <a:ea typeface="宋体" panose="02010600030101010101" pitchFamily="2" charset="-122"/>
                </a:defRPr>
              </a:lvl4pPr>
              <a:lvl5pPr marL="2057400" indent="-228600">
                <a:defRPr>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 rainfall contributed by extreme deep convection on land is less than 30%</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a:extLst>
                <a:ext uri="{FF2B5EF4-FFF2-40B4-BE49-F238E27FC236}">
                  <a16:creationId xmlns:a16="http://schemas.microsoft.com/office/drawing/2014/main" id="{8EA13AFF-7938-4548-8A77-342BDA8C8CDF}"/>
                </a:ext>
              </a:extLst>
            </p:cNvPr>
            <p:cNvSpPr/>
            <p:nvPr/>
          </p:nvSpPr>
          <p:spPr>
            <a:xfrm>
              <a:off x="6676966" y="6649615"/>
              <a:ext cx="5323690" cy="307777"/>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Hamada et al., 2015, NC; Xu</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et</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al.,2022,</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GRL</a:t>
              </a:r>
            </a:p>
          </p:txBody>
        </p:sp>
        <p:sp>
          <p:nvSpPr>
            <p:cNvPr id="12" name="矩形 18">
              <a:extLst>
                <a:ext uri="{FF2B5EF4-FFF2-40B4-BE49-F238E27FC236}">
                  <a16:creationId xmlns:a16="http://schemas.microsoft.com/office/drawing/2014/main" id="{F8F53969-DC6F-47A0-9EB8-696C54E31699}"/>
                </a:ext>
              </a:extLst>
            </p:cNvPr>
            <p:cNvSpPr>
              <a:spLocks noChangeArrowheads="1"/>
            </p:cNvSpPr>
            <p:nvPr/>
          </p:nvSpPr>
          <p:spPr bwMode="auto">
            <a:xfrm>
              <a:off x="6300270" y="1023119"/>
              <a:ext cx="5700386" cy="461665"/>
            </a:xfrm>
            <a:prstGeom prst="rect">
              <a:avLst/>
            </a:prstGeom>
            <a:noFill/>
            <a:ln w="9525">
              <a:noFill/>
              <a:miter lim="800000"/>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Deep and extreme rainfall convection</a:t>
              </a:r>
            </a:p>
          </p:txBody>
        </p:sp>
        <p:sp>
          <p:nvSpPr>
            <p:cNvPr id="13" name="矩形 12">
              <a:extLst>
                <a:ext uri="{FF2B5EF4-FFF2-40B4-BE49-F238E27FC236}">
                  <a16:creationId xmlns:a16="http://schemas.microsoft.com/office/drawing/2014/main" id="{2628CF1B-D71D-4115-8A7F-C36D20469067}"/>
                </a:ext>
              </a:extLst>
            </p:cNvPr>
            <p:cNvSpPr/>
            <p:nvPr/>
          </p:nvSpPr>
          <p:spPr>
            <a:xfrm>
              <a:off x="6803805" y="1628800"/>
              <a:ext cx="1529162" cy="3183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 rainfall</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矩形 13">
              <a:extLst>
                <a:ext uri="{FF2B5EF4-FFF2-40B4-BE49-F238E27FC236}">
                  <a16:creationId xmlns:a16="http://schemas.microsoft.com/office/drawing/2014/main" id="{61219631-2AC0-4247-9248-DB404E0E271A}"/>
                </a:ext>
              </a:extLst>
            </p:cNvPr>
            <p:cNvSpPr/>
            <p:nvPr/>
          </p:nvSpPr>
          <p:spPr>
            <a:xfrm>
              <a:off x="8400256" y="1628800"/>
              <a:ext cx="1450336" cy="3405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Extremely deep</a:t>
              </a:r>
              <a:endParaRPr kumimoji="0" lang="zh-CN" alt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pic>
        <p:nvPicPr>
          <p:cNvPr id="16" name="图片 15">
            <a:extLst>
              <a:ext uri="{FF2B5EF4-FFF2-40B4-BE49-F238E27FC236}">
                <a16:creationId xmlns:a16="http://schemas.microsoft.com/office/drawing/2014/main" id="{4F36D79C-42E2-4B77-82B0-60990F0746D8}"/>
              </a:ext>
            </a:extLst>
          </p:cNvPr>
          <p:cNvPicPr>
            <a:picLocks noChangeAspect="1"/>
          </p:cNvPicPr>
          <p:nvPr/>
        </p:nvPicPr>
        <p:blipFill rotWithShape="1">
          <a:blip r:embed="rId4"/>
          <a:srcRect t="8576"/>
          <a:stretch/>
        </p:blipFill>
        <p:spPr>
          <a:xfrm>
            <a:off x="254644" y="1340768"/>
            <a:ext cx="5696533" cy="4585181"/>
          </a:xfrm>
          <a:prstGeom prst="rect">
            <a:avLst/>
          </a:prstGeom>
        </p:spPr>
      </p:pic>
      <p:sp>
        <p:nvSpPr>
          <p:cNvPr id="15" name="矩形 18">
            <a:extLst>
              <a:ext uri="{FF2B5EF4-FFF2-40B4-BE49-F238E27FC236}">
                <a16:creationId xmlns:a16="http://schemas.microsoft.com/office/drawing/2014/main" id="{5C1C84EA-97DB-498C-A89C-91F6FD4FB96F}"/>
              </a:ext>
            </a:extLst>
          </p:cNvPr>
          <p:cNvSpPr>
            <a:spLocks noChangeArrowheads="1"/>
          </p:cNvSpPr>
          <p:nvPr/>
        </p:nvSpPr>
        <p:spPr bwMode="auto">
          <a:xfrm>
            <a:off x="660422" y="813381"/>
            <a:ext cx="4796968" cy="461665"/>
          </a:xfrm>
          <a:prstGeom prst="rect">
            <a:avLst/>
          </a:prstGeom>
          <a:noFill/>
          <a:ln w="9525">
            <a:noFill/>
            <a:miter lim="800000"/>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mn-cs"/>
              </a:rPr>
              <a:t>Extreme rainfall convection</a:t>
            </a:r>
          </a:p>
        </p:txBody>
      </p:sp>
      <p:sp>
        <p:nvSpPr>
          <p:cNvPr id="18" name="矩形 17">
            <a:extLst>
              <a:ext uri="{FF2B5EF4-FFF2-40B4-BE49-F238E27FC236}">
                <a16:creationId xmlns:a16="http://schemas.microsoft.com/office/drawing/2014/main" id="{828CE2C2-736F-4C34-97E7-6749122F024C}"/>
              </a:ext>
            </a:extLst>
          </p:cNvPr>
          <p:cNvSpPr/>
          <p:nvPr/>
        </p:nvSpPr>
        <p:spPr>
          <a:xfrm>
            <a:off x="265856" y="1396654"/>
            <a:ext cx="3142269" cy="43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Continental convection (deep)</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矩形 18">
            <a:extLst>
              <a:ext uri="{FF2B5EF4-FFF2-40B4-BE49-F238E27FC236}">
                <a16:creationId xmlns:a16="http://schemas.microsoft.com/office/drawing/2014/main" id="{3AE6B93F-1BA1-4F65-9D05-B57FFFB89C63}"/>
              </a:ext>
            </a:extLst>
          </p:cNvPr>
          <p:cNvSpPr/>
          <p:nvPr/>
        </p:nvSpPr>
        <p:spPr>
          <a:xfrm>
            <a:off x="3668419" y="1396654"/>
            <a:ext cx="2277986" cy="43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Maritime convection</a:t>
            </a:r>
            <a:endParaRPr kumimoji="0" lang="zh-CN"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文本框 10">
            <a:extLst>
              <a:ext uri="{FF2B5EF4-FFF2-40B4-BE49-F238E27FC236}">
                <a16:creationId xmlns:a16="http://schemas.microsoft.com/office/drawing/2014/main" id="{97618224-D58F-483F-A840-C2A1A1640828}"/>
              </a:ext>
            </a:extLst>
          </p:cNvPr>
          <p:cNvSpPr txBox="1">
            <a:spLocks noChangeArrowheads="1"/>
          </p:cNvSpPr>
          <p:nvPr/>
        </p:nvSpPr>
        <p:spPr bwMode="auto">
          <a:xfrm>
            <a:off x="135078" y="6453336"/>
            <a:ext cx="609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1400" b="1" i="1"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Bringi</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et al.,2003,</a:t>
            </a:r>
            <a:r>
              <a:rPr kumimoji="0" lang="zh-CN" altLang="en-US"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JAS; </a:t>
            </a:r>
            <a:r>
              <a:rPr kumimoji="0" lang="en-US" altLang="zh-CN" sz="14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Ryu et al., 2021, GRL</a:t>
            </a:r>
          </a:p>
        </p:txBody>
      </p:sp>
      <p:sp>
        <p:nvSpPr>
          <p:cNvPr id="21" name="矩形 16">
            <a:extLst>
              <a:ext uri="{FF2B5EF4-FFF2-40B4-BE49-F238E27FC236}">
                <a16:creationId xmlns:a16="http://schemas.microsoft.com/office/drawing/2014/main" id="{3A8771E1-B8BC-4EE5-97C0-633AC10244F5}"/>
              </a:ext>
            </a:extLst>
          </p:cNvPr>
          <p:cNvSpPr>
            <a:spLocks noChangeArrowheads="1"/>
          </p:cNvSpPr>
          <p:nvPr/>
        </p:nvSpPr>
        <p:spPr bwMode="auto">
          <a:xfrm>
            <a:off x="119336" y="5673442"/>
            <a:ext cx="60960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mean size in continental convection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number concentration in maritime convection</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椭圆 2">
            <a:extLst>
              <a:ext uri="{FF2B5EF4-FFF2-40B4-BE49-F238E27FC236}">
                <a16:creationId xmlns:a16="http://schemas.microsoft.com/office/drawing/2014/main" id="{0887E1BB-FA47-4A5B-89C4-7A5D96EC136D}"/>
              </a:ext>
            </a:extLst>
          </p:cNvPr>
          <p:cNvSpPr/>
          <p:nvPr/>
        </p:nvSpPr>
        <p:spPr>
          <a:xfrm>
            <a:off x="2454838" y="2492896"/>
            <a:ext cx="701880" cy="15121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Ice</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椭圆 21">
            <a:extLst>
              <a:ext uri="{FF2B5EF4-FFF2-40B4-BE49-F238E27FC236}">
                <a16:creationId xmlns:a16="http://schemas.microsoft.com/office/drawing/2014/main" id="{E4AD7FC1-6F9B-4319-A6B2-43F45CDC1FF3}"/>
              </a:ext>
            </a:extLst>
          </p:cNvPr>
          <p:cNvSpPr/>
          <p:nvPr/>
        </p:nvSpPr>
        <p:spPr>
          <a:xfrm>
            <a:off x="2855640" y="4293096"/>
            <a:ext cx="1160930" cy="1250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Warm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Rain</a:t>
            </a:r>
            <a:endParaRPr kumimoji="0" lang="zh-CN"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02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Title 1"/>
          <p:cNvSpPr txBox="1"/>
          <p:nvPr/>
        </p:nvSpPr>
        <p:spPr>
          <a:xfrm>
            <a:off x="2290813" y="0"/>
            <a:ext cx="7772400" cy="7315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Two Extremely Deep Convection Events</a:t>
            </a:r>
            <a:endParaRPr kumimoji="0" lang="zh-CN" altLang="en-US"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cxnSp>
        <p:nvCxnSpPr>
          <p:cNvPr id="27" name="直接连接符 26">
            <a:extLst>
              <a:ext uri="{FF2B5EF4-FFF2-40B4-BE49-F238E27FC236}">
                <a16:creationId xmlns:a16="http://schemas.microsoft.com/office/drawing/2014/main" id="{3A74C762-A2AB-4CC6-A5A7-01F55A187977}"/>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EC45A94-0A97-4536-92BE-5931055D9FC3}"/>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FC9106B-86C5-4771-B368-0380A570D08D}"/>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1" name="图片 3">
            <a:extLst>
              <a:ext uri="{FF2B5EF4-FFF2-40B4-BE49-F238E27FC236}">
                <a16:creationId xmlns:a16="http://schemas.microsoft.com/office/drawing/2014/main" id="{EAE9DE8C-ECA8-4095-8A5E-1BAF3BF18DD0}"/>
              </a:ext>
            </a:extLst>
          </p:cNvPr>
          <p:cNvPicPr>
            <a:picLocks noChangeAspect="1"/>
          </p:cNvPicPr>
          <p:nvPr/>
        </p:nvPicPr>
        <p:blipFill>
          <a:blip r:embed="rId4"/>
          <a:srcRect l="50006"/>
          <a:stretch>
            <a:fillRect/>
          </a:stretch>
        </p:blipFill>
        <p:spPr>
          <a:xfrm>
            <a:off x="479376" y="1280462"/>
            <a:ext cx="5256584" cy="4673368"/>
          </a:xfrm>
          <a:prstGeom prst="rect">
            <a:avLst/>
          </a:prstGeom>
          <a:noFill/>
          <a:ln w="9525">
            <a:noFill/>
          </a:ln>
        </p:spPr>
      </p:pic>
      <p:sp>
        <p:nvSpPr>
          <p:cNvPr id="12" name="文本框 153">
            <a:extLst>
              <a:ext uri="{FF2B5EF4-FFF2-40B4-BE49-F238E27FC236}">
                <a16:creationId xmlns:a16="http://schemas.microsoft.com/office/drawing/2014/main" id="{2035A056-B507-4EA6-BE35-10C3A78941D4}"/>
              </a:ext>
            </a:extLst>
          </p:cNvPr>
          <p:cNvSpPr txBox="1"/>
          <p:nvPr/>
        </p:nvSpPr>
        <p:spPr>
          <a:xfrm>
            <a:off x="1415480" y="990827"/>
            <a:ext cx="2912701" cy="368301"/>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2021</a:t>
            </a:r>
            <a:r>
              <a:rPr kumimoji="0" lang="zh-CN" altLang="en-US"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年</a:t>
            </a:r>
            <a:r>
              <a:rPr kumimoji="0" lang="en-US" altLang="zh-CN"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21</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7</a:t>
            </a:r>
            <a:r>
              <a:rPr kumimoji="0" lang="zh-CN" altLang="en-US"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河南特大暴雨</a:t>
            </a:r>
          </a:p>
        </p:txBody>
      </p:sp>
      <p:pic>
        <p:nvPicPr>
          <p:cNvPr id="13" name="图片 12">
            <a:extLst>
              <a:ext uri="{FF2B5EF4-FFF2-40B4-BE49-F238E27FC236}">
                <a16:creationId xmlns:a16="http://schemas.microsoft.com/office/drawing/2014/main" id="{64E4836B-15CA-4E3F-9177-3B80A675F5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377" b="47289"/>
          <a:stretch/>
        </p:blipFill>
        <p:spPr>
          <a:xfrm>
            <a:off x="5951984" y="1359128"/>
            <a:ext cx="5475696" cy="4633334"/>
          </a:xfrm>
          <a:prstGeom prst="rect">
            <a:avLst/>
          </a:prstGeom>
        </p:spPr>
      </p:pic>
      <p:sp>
        <p:nvSpPr>
          <p:cNvPr id="15" name="矩形标注 1">
            <a:extLst>
              <a:ext uri="{FF2B5EF4-FFF2-40B4-BE49-F238E27FC236}">
                <a16:creationId xmlns:a16="http://schemas.microsoft.com/office/drawing/2014/main" id="{97578448-BCE0-496A-AF15-D95E8D44F7A5}"/>
              </a:ext>
            </a:extLst>
          </p:cNvPr>
          <p:cNvSpPr/>
          <p:nvPr/>
        </p:nvSpPr>
        <p:spPr>
          <a:xfrm>
            <a:off x="3575720" y="3584718"/>
            <a:ext cx="791845" cy="251460"/>
          </a:xfrm>
          <a:prstGeom prst="wedgeRectCallout">
            <a:avLst>
              <a:gd name="adj1" fmla="val -89374"/>
              <a:gd name="adj2" fmla="val -59171"/>
            </a:avLst>
          </a:prstGeom>
          <a:solidFill>
            <a:schemeClr val="bg1"/>
          </a:solidFill>
          <a:ln w="12700"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753.9mm</a:t>
            </a:r>
          </a:p>
        </p:txBody>
      </p:sp>
      <p:sp>
        <p:nvSpPr>
          <p:cNvPr id="17" name="文本框 153">
            <a:extLst>
              <a:ext uri="{FF2B5EF4-FFF2-40B4-BE49-F238E27FC236}">
                <a16:creationId xmlns:a16="http://schemas.microsoft.com/office/drawing/2014/main" id="{2035A056-B507-4EA6-BE35-10C3A78941D4}"/>
              </a:ext>
            </a:extLst>
          </p:cNvPr>
          <p:cNvSpPr txBox="1"/>
          <p:nvPr/>
        </p:nvSpPr>
        <p:spPr>
          <a:xfrm>
            <a:off x="6771333" y="850941"/>
            <a:ext cx="3841944" cy="648072"/>
          </a:xfrm>
          <a:prstGeom prst="rect">
            <a:avLst/>
          </a:prstGeom>
          <a:solidFill>
            <a:schemeClr val="bg1"/>
          </a:solidFill>
          <a:ln w="25400">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none" lIns="91424" tIns="45712" rIns="91424" bIns="45712" numCol="1" rtlCol="0" anchor="ctr" anchorCtr="0" compatLnSpc="1"/>
          <a:lstStyle>
            <a:defPPr>
              <a:defRPr lang="zh-CN"/>
            </a:defPPr>
            <a:lvl1pPr algn="ctr">
              <a:defRPr b="1">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2016</a:t>
            </a:r>
            <a:r>
              <a:rPr kumimoji="0" lang="zh-CN" altLang="en-US"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南京</a:t>
            </a:r>
            <a:r>
              <a:rPr kumimoji="0" lang="en-US" altLang="zh-CN"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7</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7</a:t>
            </a:r>
            <a:r>
              <a:rPr kumimoji="0" lang="zh-CN" altLang="en-US" sz="20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特大暴雨</a:t>
            </a:r>
          </a:p>
        </p:txBody>
      </p:sp>
      <p:sp>
        <p:nvSpPr>
          <p:cNvPr id="21" name="矩形标注 1">
            <a:extLst>
              <a:ext uri="{FF2B5EF4-FFF2-40B4-BE49-F238E27FC236}">
                <a16:creationId xmlns:a16="http://schemas.microsoft.com/office/drawing/2014/main" id="{97578448-BCE0-496A-AF15-D95E8D44F7A5}"/>
              </a:ext>
            </a:extLst>
          </p:cNvPr>
          <p:cNvSpPr/>
          <p:nvPr/>
        </p:nvSpPr>
        <p:spPr>
          <a:xfrm flipH="1">
            <a:off x="7104112" y="3861048"/>
            <a:ext cx="801417" cy="251460"/>
          </a:xfrm>
          <a:prstGeom prst="wedgeRectCallout">
            <a:avLst>
              <a:gd name="adj1" fmla="val -89374"/>
              <a:gd name="adj2" fmla="val -59171"/>
            </a:avLst>
          </a:prstGeom>
          <a:solidFill>
            <a:schemeClr val="bg1"/>
          </a:solidFill>
          <a:ln w="12700"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cs"/>
              </a:rPr>
              <a:t>258mm</a:t>
            </a:r>
          </a:p>
        </p:txBody>
      </p:sp>
      <p:grpSp>
        <p:nvGrpSpPr>
          <p:cNvPr id="5" name="组合 4">
            <a:extLst>
              <a:ext uri="{FF2B5EF4-FFF2-40B4-BE49-F238E27FC236}">
                <a16:creationId xmlns:a16="http://schemas.microsoft.com/office/drawing/2014/main" id="{08DE2893-BFD7-402D-BE14-446CA2BC8171}"/>
              </a:ext>
            </a:extLst>
          </p:cNvPr>
          <p:cNvGrpSpPr/>
          <p:nvPr/>
        </p:nvGrpSpPr>
        <p:grpSpPr>
          <a:xfrm>
            <a:off x="335360" y="1324544"/>
            <a:ext cx="11233249" cy="5139348"/>
            <a:chOff x="-3121025" y="-346524"/>
            <a:chExt cx="11305257" cy="5344817"/>
          </a:xfrm>
        </p:grpSpPr>
        <p:grpSp>
          <p:nvGrpSpPr>
            <p:cNvPr id="3" name="组合 2">
              <a:extLst>
                <a:ext uri="{FF2B5EF4-FFF2-40B4-BE49-F238E27FC236}">
                  <a16:creationId xmlns:a16="http://schemas.microsoft.com/office/drawing/2014/main" id="{E0677F2F-8B39-4B61-9F7F-73BFFF077CF8}"/>
                </a:ext>
              </a:extLst>
            </p:cNvPr>
            <p:cNvGrpSpPr/>
            <p:nvPr/>
          </p:nvGrpSpPr>
          <p:grpSpPr>
            <a:xfrm>
              <a:off x="-3121025" y="-346524"/>
              <a:ext cx="11305257" cy="5344817"/>
              <a:chOff x="1009439" y="5895515"/>
              <a:chExt cx="11139796" cy="4028373"/>
            </a:xfrm>
          </p:grpSpPr>
          <p:pic>
            <p:nvPicPr>
              <p:cNvPr id="22" name="图片 21">
                <a:extLst>
                  <a:ext uri="{FF2B5EF4-FFF2-40B4-BE49-F238E27FC236}">
                    <a16:creationId xmlns:a16="http://schemas.microsoft.com/office/drawing/2014/main" id="{55F1A1A2-DC9B-43B6-A5BC-87392D68BB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790"/>
              <a:stretch/>
            </p:blipFill>
            <p:spPr>
              <a:xfrm>
                <a:off x="1009439" y="5900583"/>
                <a:ext cx="5527191" cy="4023305"/>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b="4671"/>
              <a:stretch/>
            </p:blipFill>
            <p:spPr>
              <a:xfrm>
                <a:off x="6536630" y="5895515"/>
                <a:ext cx="5612605" cy="4028373"/>
              </a:xfrm>
              <a:prstGeom prst="rect">
                <a:avLst/>
              </a:prstGeom>
            </p:spPr>
          </p:pic>
        </p:grpSp>
        <p:sp>
          <p:nvSpPr>
            <p:cNvPr id="16" name="TextBox 52">
              <a:extLst>
                <a:ext uri="{FF2B5EF4-FFF2-40B4-BE49-F238E27FC236}">
                  <a16:creationId xmlns:a16="http://schemas.microsoft.com/office/drawing/2014/main" id="{C6C9BA8C-336B-474D-99F9-D8DC4650B4CE}"/>
                </a:ext>
              </a:extLst>
            </p:cNvPr>
            <p:cNvSpPr txBox="1"/>
            <p:nvPr/>
          </p:nvSpPr>
          <p:spPr>
            <a:xfrm>
              <a:off x="-2583403" y="4350904"/>
              <a:ext cx="4286915" cy="402482"/>
            </a:xfrm>
            <a:prstGeom prst="rect">
              <a:avLst/>
            </a:prstGeom>
            <a:solidFill>
              <a:schemeClr val="bg1"/>
            </a:solidFill>
            <a:ln w="38100"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342900" algn="ctr" defTabSz="914400" rtl="0" eaLnBrk="1" fontAlgn="base" latinLnBrk="0" hangingPunct="1">
                <a:lnSpc>
                  <a:spcPts val="2600"/>
                </a:lnSpc>
                <a:spcBef>
                  <a:spcPts val="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Record-breaking rainfall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201.9 mm/h</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TextBox 52">
              <a:extLst>
                <a:ext uri="{FF2B5EF4-FFF2-40B4-BE49-F238E27FC236}">
                  <a16:creationId xmlns:a16="http://schemas.microsoft.com/office/drawing/2014/main" id="{C6C9BA8C-336B-474D-99F9-D8DC4650B4CE}"/>
                </a:ext>
              </a:extLst>
            </p:cNvPr>
            <p:cNvSpPr txBox="1"/>
            <p:nvPr/>
          </p:nvSpPr>
          <p:spPr>
            <a:xfrm>
              <a:off x="3060878" y="4350221"/>
              <a:ext cx="4259258" cy="402482"/>
            </a:xfrm>
            <a:prstGeom prst="rect">
              <a:avLst/>
            </a:prstGeom>
            <a:solidFill>
              <a:schemeClr val="bg1"/>
            </a:solidFill>
            <a:ln w="38100"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342900" algn="ctr" defTabSz="914400" rtl="0" eaLnBrk="1" fontAlgn="base" latinLnBrk="0" hangingPunct="1">
                <a:lnSpc>
                  <a:spcPts val="2600"/>
                </a:lnSpc>
                <a:spcBef>
                  <a:spcPts val="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Extremely rainfall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129.2mm/h</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endParaRPr>
            </a:p>
          </p:txBody>
        </p:sp>
      </p:grpSp>
      <p:sp>
        <p:nvSpPr>
          <p:cNvPr id="25" name="文本框 24">
            <a:extLst>
              <a:ext uri="{FF2B5EF4-FFF2-40B4-BE49-F238E27FC236}">
                <a16:creationId xmlns:a16="http://schemas.microsoft.com/office/drawing/2014/main" id="{7978F03C-52AB-4E04-A6E6-82E3DC97D2F2}"/>
              </a:ext>
            </a:extLst>
          </p:cNvPr>
          <p:cNvSpPr txBox="1"/>
          <p:nvPr/>
        </p:nvSpPr>
        <p:spPr>
          <a:xfrm>
            <a:off x="7051277" y="869811"/>
            <a:ext cx="3744416"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 rainfall in Nanjing, July 7, 2016</a:t>
            </a:r>
            <a:endPar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3" name="文本框 32"/>
          <p:cNvSpPr txBox="1"/>
          <p:nvPr/>
        </p:nvSpPr>
        <p:spPr>
          <a:xfrm>
            <a:off x="1330658" y="3212976"/>
            <a:ext cx="9805916" cy="115672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What</a:t>
            </a:r>
            <a:r>
              <a:rPr kumimoji="0" lang="en-US" altLang="zh-CN" sz="2800" b="1" i="0" u="none" strike="noStrike" kern="1200" cap="none" spc="0" normalizeH="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are </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specific role of </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ice-phase</a:t>
            </a:r>
            <a:r>
              <a:rPr kumimoji="0" lang="en-US" altLang="zh-CN" sz="28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 and warm-rain processes in deep convection causing extremely hour rainfall?</a:t>
            </a:r>
          </a:p>
        </p:txBody>
      </p:sp>
      <p:sp>
        <p:nvSpPr>
          <p:cNvPr id="23" name="文本框 22">
            <a:extLst>
              <a:ext uri="{FF2B5EF4-FFF2-40B4-BE49-F238E27FC236}">
                <a16:creationId xmlns:a16="http://schemas.microsoft.com/office/drawing/2014/main" id="{9192F14E-1B12-4D55-8E04-F6AA4D926465}"/>
              </a:ext>
            </a:extLst>
          </p:cNvPr>
          <p:cNvSpPr txBox="1"/>
          <p:nvPr/>
        </p:nvSpPr>
        <p:spPr>
          <a:xfrm>
            <a:off x="1055440" y="869811"/>
            <a:ext cx="414804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Extreme rainfall in Henan, July 19-21, 2021</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4" name="矩形 23">
            <a:extLst>
              <a:ext uri="{FF2B5EF4-FFF2-40B4-BE49-F238E27FC236}">
                <a16:creationId xmlns:a16="http://schemas.microsoft.com/office/drawing/2014/main" id="{812273FC-F100-4AAF-B3E1-82F1C03548E0}"/>
              </a:ext>
            </a:extLst>
          </p:cNvPr>
          <p:cNvSpPr/>
          <p:nvPr/>
        </p:nvSpPr>
        <p:spPr>
          <a:xfrm>
            <a:off x="8083045" y="6453336"/>
            <a:ext cx="4061627" cy="338554"/>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zh-CN" sz="16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Zhao et al., 2023, RS  Chen et al. 2022, ESS</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7302334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p:nvPr/>
        </p:nvSpPr>
        <p:spPr>
          <a:xfrm>
            <a:off x="2209800" y="0"/>
            <a:ext cx="7772400" cy="767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50000"/>
              </a:spcBef>
            </a:pPr>
            <a:r>
              <a:rPr lang="en-US" altLang="zh-CN" sz="3200" b="1" dirty="0">
                <a:ln w="3175">
                  <a:noFill/>
                </a:ln>
                <a:solidFill>
                  <a:srgbClr val="C00000"/>
                </a:solidFill>
                <a:latin typeface="Times New Roman" panose="02020603050405020304" pitchFamily="18" charset="0"/>
                <a:ea typeface="黑体" pitchFamily="2" charset="-122"/>
                <a:cs typeface="Times New Roman" panose="02020603050405020304" pitchFamily="18" charset="0"/>
              </a:rPr>
              <a:t>Data and method</a:t>
            </a:r>
          </a:p>
        </p:txBody>
      </p:sp>
      <p:cxnSp>
        <p:nvCxnSpPr>
          <p:cNvPr id="33" name="直接连接符 32">
            <a:extLst>
              <a:ext uri="{FF2B5EF4-FFF2-40B4-BE49-F238E27FC236}">
                <a16:creationId xmlns:a16="http://schemas.microsoft.com/office/drawing/2014/main" id="{3A74C762-A2AB-4CC6-A5A7-01F55A187977}"/>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EC45A94-0A97-4536-92BE-5931055D9FC3}"/>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0877E32-FFFE-4BCE-B8B1-8236A24DCAF5}"/>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76E97F8D-18DF-4E2F-9FFF-5C6CED6AB206}"/>
              </a:ext>
            </a:extLst>
          </p:cNvPr>
          <p:cNvPicPr>
            <a:picLocks noChangeAspect="1"/>
          </p:cNvPicPr>
          <p:nvPr/>
        </p:nvPicPr>
        <p:blipFill>
          <a:blip r:embed="rId3"/>
          <a:srcRect l="39368" t="13599" r="24010" b="12204"/>
          <a:stretch>
            <a:fillRect/>
          </a:stretch>
        </p:blipFill>
        <p:spPr>
          <a:xfrm>
            <a:off x="408850" y="1124744"/>
            <a:ext cx="4850458" cy="5184575"/>
          </a:xfrm>
          <a:prstGeom prst="rect">
            <a:avLst/>
          </a:prstGeom>
        </p:spPr>
      </p:pic>
      <p:sp>
        <p:nvSpPr>
          <p:cNvPr id="27" name="文本框 153">
            <a:extLst>
              <a:ext uri="{FF2B5EF4-FFF2-40B4-BE49-F238E27FC236}">
                <a16:creationId xmlns:a16="http://schemas.microsoft.com/office/drawing/2014/main" id="{6E375233-9AA9-47C9-99FE-C915D2F13FD3}"/>
              </a:ext>
            </a:extLst>
          </p:cNvPr>
          <p:cNvSpPr txBox="1"/>
          <p:nvPr/>
        </p:nvSpPr>
        <p:spPr>
          <a:xfrm>
            <a:off x="1446151" y="836713"/>
            <a:ext cx="2775857" cy="337185"/>
          </a:xfrm>
          <a:prstGeom prst="rect">
            <a:avLst/>
          </a:prstGeom>
          <a:solidFill>
            <a:schemeClr val="bg1"/>
          </a:solid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1600" b="1" dirty="0">
                <a:latin typeface="Times New Roman" panose="02020603050405020304" pitchFamily="18" charset="0"/>
                <a:ea typeface="黑体" panose="02010609060101010101" pitchFamily="49" charset="-122"/>
              </a:rPr>
              <a:t>Precipitation Microphysics</a:t>
            </a:r>
            <a:endParaRPr lang="zh-CN" sz="1600" b="1" dirty="0">
              <a:latin typeface="Times New Roman" panose="02020603050405020304" pitchFamily="18" charset="0"/>
              <a:ea typeface="黑体" panose="02010609060101010101" pitchFamily="49" charset="-122"/>
            </a:endParaRPr>
          </a:p>
        </p:txBody>
      </p:sp>
      <p:sp>
        <p:nvSpPr>
          <p:cNvPr id="28" name="矩形 27">
            <a:extLst>
              <a:ext uri="{FF2B5EF4-FFF2-40B4-BE49-F238E27FC236}">
                <a16:creationId xmlns:a16="http://schemas.microsoft.com/office/drawing/2014/main" id="{DAB98C18-6257-4D40-9F82-237FA6D16DFC}"/>
              </a:ext>
            </a:extLst>
          </p:cNvPr>
          <p:cNvSpPr/>
          <p:nvPr/>
        </p:nvSpPr>
        <p:spPr>
          <a:xfrm>
            <a:off x="1631504" y="6488668"/>
            <a:ext cx="3258378" cy="369332"/>
          </a:xfrm>
          <a:prstGeom prst="rect">
            <a:avLst/>
          </a:prstGeom>
        </p:spPr>
        <p:txBody>
          <a:bodyPr wrap="square">
            <a:spAutoFit/>
          </a:bodyPr>
          <a:lstStyle/>
          <a:p>
            <a:r>
              <a:rPr lang="zh-CN" altLang="en-US" b="1" i="1" dirty="0">
                <a:latin typeface="Times New Roman" panose="02020603050405020304" pitchFamily="18" charset="0"/>
                <a:ea typeface="黑体" panose="02010609060101010101" pitchFamily="49" charset="-122"/>
                <a:sym typeface="+mn-ea"/>
              </a:rPr>
              <a:t>Morrison et al.</a:t>
            </a:r>
            <a:r>
              <a:rPr lang="en-US" altLang="zh-CN" b="1" i="1" dirty="0">
                <a:latin typeface="Times New Roman" panose="02020603050405020304" pitchFamily="18" charset="0"/>
                <a:ea typeface="黑体" panose="02010609060101010101" pitchFamily="49" charset="-122"/>
                <a:sym typeface="+mn-ea"/>
              </a:rPr>
              <a:t>,</a:t>
            </a:r>
            <a:r>
              <a:rPr lang="zh-CN" altLang="en-US" b="1" i="1" dirty="0">
                <a:latin typeface="Times New Roman" panose="02020603050405020304" pitchFamily="18" charset="0"/>
                <a:ea typeface="黑体" panose="02010609060101010101" pitchFamily="49" charset="-122"/>
                <a:sym typeface="+mn-ea"/>
              </a:rPr>
              <a:t> 2020</a:t>
            </a:r>
            <a:r>
              <a:rPr lang="en-US" altLang="zh-CN" b="1" i="1" dirty="0">
                <a:latin typeface="Times New Roman" panose="02020603050405020304" pitchFamily="18" charset="0"/>
                <a:ea typeface="黑体" panose="02010609060101010101" pitchFamily="49" charset="-122"/>
                <a:sym typeface="+mn-ea"/>
              </a:rPr>
              <a:t>, JAMES</a:t>
            </a:r>
            <a:endParaRPr lang="zh-CN" altLang="en-US" b="1" i="1" dirty="0"/>
          </a:p>
        </p:txBody>
      </p:sp>
      <p:pic>
        <p:nvPicPr>
          <p:cNvPr id="29" name="图片 28">
            <a:extLst>
              <a:ext uri="{FF2B5EF4-FFF2-40B4-BE49-F238E27FC236}">
                <a16:creationId xmlns:a16="http://schemas.microsoft.com/office/drawing/2014/main" id="{033C78CB-FD81-47F3-8D24-FB62E8C18CFF}"/>
              </a:ext>
            </a:extLst>
          </p:cNvPr>
          <p:cNvPicPr>
            <a:picLocks noChangeAspect="1"/>
          </p:cNvPicPr>
          <p:nvPr/>
        </p:nvPicPr>
        <p:blipFill rotWithShape="1">
          <a:blip r:embed="rId4"/>
          <a:srcRect l="51848" t="7955" r="6682" b="14289"/>
          <a:stretch/>
        </p:blipFill>
        <p:spPr>
          <a:xfrm>
            <a:off x="5515111" y="1196752"/>
            <a:ext cx="5432268" cy="5052161"/>
          </a:xfrm>
          <a:prstGeom prst="rect">
            <a:avLst/>
          </a:prstGeom>
        </p:spPr>
      </p:pic>
      <p:sp>
        <p:nvSpPr>
          <p:cNvPr id="30" name="文本框 153">
            <a:extLst>
              <a:ext uri="{FF2B5EF4-FFF2-40B4-BE49-F238E27FC236}">
                <a16:creationId xmlns:a16="http://schemas.microsoft.com/office/drawing/2014/main" id="{5F91893D-DAAC-4FF8-9F52-072E69F602BD}"/>
              </a:ext>
            </a:extLst>
          </p:cNvPr>
          <p:cNvSpPr txBox="1"/>
          <p:nvPr/>
        </p:nvSpPr>
        <p:spPr>
          <a:xfrm>
            <a:off x="5447914" y="836712"/>
            <a:ext cx="5941145" cy="338554"/>
          </a:xfrm>
          <a:prstGeom prst="rect">
            <a:avLst/>
          </a:prstGeom>
          <a:solidFill>
            <a:schemeClr val="bg1"/>
          </a:solid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1600" b="1" dirty="0">
                <a:solidFill>
                  <a:srgbClr val="0000FF"/>
                </a:solidFill>
                <a:latin typeface="Times New Roman" panose="02020603050405020304" pitchFamily="18" charset="0"/>
                <a:ea typeface="黑体" panose="02010609060101010101" pitchFamily="49" charset="-122"/>
              </a:rPr>
              <a:t>Polarimetric Radar Fingerprints of Precipitation Microphysics</a:t>
            </a:r>
            <a:endParaRPr lang="zh-CN" sz="1600" b="1" dirty="0">
              <a:solidFill>
                <a:srgbClr val="0000FF"/>
              </a:solidFill>
              <a:latin typeface="Times New Roman" panose="02020603050405020304" pitchFamily="18" charset="0"/>
              <a:ea typeface="黑体" panose="02010609060101010101" pitchFamily="49" charset="-122"/>
            </a:endParaRPr>
          </a:p>
        </p:txBody>
      </p:sp>
      <p:sp>
        <p:nvSpPr>
          <p:cNvPr id="31" name="矩形 30">
            <a:extLst>
              <a:ext uri="{FF2B5EF4-FFF2-40B4-BE49-F238E27FC236}">
                <a16:creationId xmlns:a16="http://schemas.microsoft.com/office/drawing/2014/main" id="{D16FB2A5-5B03-41F6-BEC4-78B8525ED127}"/>
              </a:ext>
            </a:extLst>
          </p:cNvPr>
          <p:cNvSpPr/>
          <p:nvPr/>
        </p:nvSpPr>
        <p:spPr>
          <a:xfrm>
            <a:off x="7608168" y="6519446"/>
            <a:ext cx="4367808" cy="369332"/>
          </a:xfrm>
          <a:prstGeom prst="rect">
            <a:avLst/>
          </a:prstGeom>
        </p:spPr>
        <p:txBody>
          <a:bodyPr wrap="square">
            <a:spAutoFit/>
          </a:bodyPr>
          <a:lstStyle/>
          <a:p>
            <a:pPr algn="r"/>
            <a:r>
              <a:rPr lang="en-US" altLang="zh-CN" b="1" i="1" dirty="0" err="1">
                <a:latin typeface="Times New Roman" panose="02020603050405020304" pitchFamily="18" charset="0"/>
                <a:ea typeface="黑体" panose="02010609060101010101" pitchFamily="49" charset="-122"/>
                <a:sym typeface="+mn-ea"/>
              </a:rPr>
              <a:t>Kumjian</a:t>
            </a:r>
            <a:r>
              <a:rPr lang="zh-CN" altLang="en-US" b="1" i="1" dirty="0">
                <a:latin typeface="Times New Roman" panose="02020603050405020304" pitchFamily="18" charset="0"/>
                <a:ea typeface="黑体" panose="02010609060101010101" pitchFamily="49" charset="-122"/>
                <a:sym typeface="+mn-ea"/>
              </a:rPr>
              <a:t> et al.</a:t>
            </a:r>
            <a:r>
              <a:rPr lang="en-US" altLang="zh-CN" b="1" i="1" dirty="0">
                <a:latin typeface="Times New Roman" panose="02020603050405020304" pitchFamily="18" charset="0"/>
                <a:ea typeface="黑体" panose="02010609060101010101" pitchFamily="49" charset="-122"/>
                <a:sym typeface="+mn-ea"/>
              </a:rPr>
              <a:t>,</a:t>
            </a:r>
            <a:r>
              <a:rPr lang="zh-CN" altLang="en-US" b="1" i="1" dirty="0">
                <a:latin typeface="Times New Roman" panose="02020603050405020304" pitchFamily="18" charset="0"/>
                <a:ea typeface="黑体" panose="02010609060101010101" pitchFamily="49" charset="-122"/>
                <a:sym typeface="+mn-ea"/>
              </a:rPr>
              <a:t> 20</a:t>
            </a:r>
            <a:r>
              <a:rPr lang="en-US" altLang="zh-CN" b="1" i="1" dirty="0">
                <a:latin typeface="Times New Roman" panose="02020603050405020304" pitchFamily="18" charset="0"/>
                <a:ea typeface="黑体" panose="02010609060101010101" pitchFamily="49" charset="-122"/>
                <a:sym typeface="+mn-ea"/>
              </a:rPr>
              <a:t>12,ERAD;</a:t>
            </a:r>
            <a:r>
              <a:rPr lang="zh-CN" altLang="en-US" b="1" i="1" dirty="0">
                <a:latin typeface="Times New Roman" panose="02020603050405020304" pitchFamily="18" charset="0"/>
                <a:ea typeface="黑体" panose="02010609060101010101" pitchFamily="49" charset="-122"/>
                <a:sym typeface="+mn-ea"/>
              </a:rPr>
              <a:t> </a:t>
            </a:r>
            <a:r>
              <a:rPr lang="en-US" altLang="zh-CN" b="1" i="1" dirty="0">
                <a:latin typeface="Times New Roman" panose="02020603050405020304" pitchFamily="18" charset="0"/>
                <a:ea typeface="黑体" panose="02010609060101010101" pitchFamily="49" charset="-122"/>
                <a:sym typeface="+mn-ea"/>
              </a:rPr>
              <a:t>2022,RS</a:t>
            </a:r>
            <a:endParaRPr lang="zh-CN" altLang="en-US" b="1" i="1" dirty="0"/>
          </a:p>
        </p:txBody>
      </p:sp>
      <p:sp>
        <p:nvSpPr>
          <p:cNvPr id="32" name="文本框 153">
            <a:extLst>
              <a:ext uri="{FF2B5EF4-FFF2-40B4-BE49-F238E27FC236}">
                <a16:creationId xmlns:a16="http://schemas.microsoft.com/office/drawing/2014/main" id="{E1E2626B-9DCE-492A-B49B-066C7CF05E0E}"/>
              </a:ext>
            </a:extLst>
          </p:cNvPr>
          <p:cNvSpPr txBox="1"/>
          <p:nvPr/>
        </p:nvSpPr>
        <p:spPr>
          <a:xfrm>
            <a:off x="10848528" y="2564904"/>
            <a:ext cx="1205608" cy="830997"/>
          </a:xfrm>
          <a:prstGeom prst="rect">
            <a:avLst/>
          </a:prstGeom>
          <a:solidFill>
            <a:schemeClr val="bg1"/>
          </a:solid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400" b="1" dirty="0">
                <a:solidFill>
                  <a:srgbClr val="FF0000"/>
                </a:solidFill>
                <a:latin typeface="Times New Roman" panose="02020603050405020304" pitchFamily="18" charset="0"/>
                <a:ea typeface="黑体" panose="02010609060101010101" pitchFamily="49" charset="-122"/>
              </a:rPr>
              <a:t>Warm</a:t>
            </a:r>
          </a:p>
          <a:p>
            <a:pPr marL="0" lvl="0" indent="0" algn="ctr" eaLnBrk="1" hangingPunct="1">
              <a:spcBef>
                <a:spcPct val="0"/>
              </a:spcBef>
              <a:buNone/>
            </a:pPr>
            <a:r>
              <a:rPr lang="en-US" altLang="zh-CN" sz="2400" b="1" dirty="0">
                <a:solidFill>
                  <a:srgbClr val="FF0000"/>
                </a:solidFill>
                <a:latin typeface="Times New Roman" panose="02020603050405020304" pitchFamily="18" charset="0"/>
                <a:ea typeface="黑体" panose="02010609060101010101" pitchFamily="49" charset="-122"/>
              </a:rPr>
              <a:t>Rain</a:t>
            </a:r>
            <a:endParaRPr lang="zh-CN" sz="2400" b="1" dirty="0">
              <a:solidFill>
                <a:srgbClr val="FF0000"/>
              </a:solidFill>
              <a:latin typeface="Times New Roman" panose="02020603050405020304" pitchFamily="18" charset="0"/>
              <a:ea typeface="黑体" panose="02010609060101010101" pitchFamily="49" charset="-122"/>
            </a:endParaRPr>
          </a:p>
        </p:txBody>
      </p:sp>
      <p:sp>
        <p:nvSpPr>
          <p:cNvPr id="35" name="文本框 153">
            <a:extLst>
              <a:ext uri="{FF2B5EF4-FFF2-40B4-BE49-F238E27FC236}">
                <a16:creationId xmlns:a16="http://schemas.microsoft.com/office/drawing/2014/main" id="{8C6FDB37-972A-4459-B14B-2ECC82004539}"/>
              </a:ext>
            </a:extLst>
          </p:cNvPr>
          <p:cNvSpPr txBox="1"/>
          <p:nvPr/>
        </p:nvSpPr>
        <p:spPr>
          <a:xfrm>
            <a:off x="10986392" y="5229200"/>
            <a:ext cx="942256" cy="461665"/>
          </a:xfrm>
          <a:prstGeom prst="rect">
            <a:avLst/>
          </a:prstGeom>
          <a:solidFill>
            <a:schemeClr val="bg1"/>
          </a:solid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400" b="1" dirty="0">
                <a:solidFill>
                  <a:srgbClr val="0000FF"/>
                </a:solidFill>
                <a:latin typeface="Times New Roman" panose="02020603050405020304" pitchFamily="18" charset="0"/>
                <a:ea typeface="黑体" panose="02010609060101010101" pitchFamily="49" charset="-122"/>
              </a:rPr>
              <a:t>Ice</a:t>
            </a:r>
            <a:endParaRPr lang="zh-CN" sz="2400" b="1" dirty="0">
              <a:solidFill>
                <a:srgbClr val="0000FF"/>
              </a:solidFill>
              <a:latin typeface="Times New Roman" panose="02020603050405020304" pitchFamily="18" charset="0"/>
              <a:ea typeface="黑体" panose="02010609060101010101" pitchFamily="49" charset="-122"/>
            </a:endParaRPr>
          </a:p>
        </p:txBody>
      </p:sp>
      <p:sp>
        <p:nvSpPr>
          <p:cNvPr id="36" name="文本框 153">
            <a:extLst>
              <a:ext uri="{FF2B5EF4-FFF2-40B4-BE49-F238E27FC236}">
                <a16:creationId xmlns:a16="http://schemas.microsoft.com/office/drawing/2014/main" id="{7448A332-FB2B-4711-A696-6C8332330FCD}"/>
              </a:ext>
            </a:extLst>
          </p:cNvPr>
          <p:cNvSpPr txBox="1"/>
          <p:nvPr/>
        </p:nvSpPr>
        <p:spPr>
          <a:xfrm>
            <a:off x="5375920" y="6220074"/>
            <a:ext cx="5904656" cy="338554"/>
          </a:xfrm>
          <a:prstGeom prst="rect">
            <a:avLst/>
          </a:prstGeom>
          <a:solidFill>
            <a:schemeClr val="bg1"/>
          </a:solid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1600" b="1" dirty="0">
                <a:solidFill>
                  <a:srgbClr val="FF0000"/>
                </a:solidFill>
                <a:latin typeface="Times New Roman" panose="02020603050405020304" pitchFamily="18" charset="0"/>
                <a:ea typeface="黑体" panose="02010609060101010101" pitchFamily="49" charset="-122"/>
              </a:rPr>
              <a:t>Changes in the variables indicate specific microphysical process </a:t>
            </a:r>
            <a:endParaRPr lang="zh-CN" sz="1600" b="1" dirty="0">
              <a:solidFill>
                <a:srgbClr val="FF0000"/>
              </a:solidFill>
              <a:latin typeface="Times New Roman" panose="02020603050405020304" pitchFamily="18" charset="0"/>
              <a:ea typeface="黑体" panose="02010609060101010101" pitchFamily="49" charset="-122"/>
            </a:endParaRPr>
          </a:p>
        </p:txBody>
      </p:sp>
      <p:pic>
        <p:nvPicPr>
          <p:cNvPr id="15" name="Picture 484" descr="https://timgsa.baidu.com/timg?image&amp;quality=80&amp;size=b9999_10000&amp;sec=1541410601175&amp;di=fc5401dba9f64842bb183df85b182ca2&amp;imgtype=0&amp;src=http%3A%2F%2Fwww.technosolutions.cn%2Fuploads%2Fallimg%2F160627%2F1_160627131957_1.jpg">
            <a:extLst>
              <a:ext uri="{FF2B5EF4-FFF2-40B4-BE49-F238E27FC236}">
                <a16:creationId xmlns:a16="http://schemas.microsoft.com/office/drawing/2014/main" id="{D3AEAEDA-2DBB-4D37-B391-33FEA4E6B0B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18649" y="5746793"/>
            <a:ext cx="890179" cy="464826"/>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5">
            <a:extLst>
              <a:ext uri="{FF2B5EF4-FFF2-40B4-BE49-F238E27FC236}">
                <a16:creationId xmlns:a16="http://schemas.microsoft.com/office/drawing/2014/main" id="{86AC6AA4-CAF7-4028-BA65-749B1A8E2129}"/>
              </a:ext>
            </a:extLst>
          </p:cNvPr>
          <p:cNvSpPr txBox="1">
            <a:spLocks noChangeArrowheads="1"/>
          </p:cNvSpPr>
          <p:nvPr/>
        </p:nvSpPr>
        <p:spPr bwMode="auto">
          <a:xfrm>
            <a:off x="2713646" y="6228117"/>
            <a:ext cx="1512168" cy="369332"/>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kumimoji="1" lang="en-US" altLang="zh-CN" b="1" dirty="0">
                <a:solidFill>
                  <a:srgbClr val="FF0000"/>
                </a:solidFill>
                <a:latin typeface="Times New Roman" panose="02020603050405020304" pitchFamily="18" charset="0"/>
              </a:rPr>
              <a:t>Disdrometer</a:t>
            </a:r>
          </a:p>
        </p:txBody>
      </p:sp>
      <p:grpSp>
        <p:nvGrpSpPr>
          <p:cNvPr id="19" name="组合 18">
            <a:extLst>
              <a:ext uri="{FF2B5EF4-FFF2-40B4-BE49-F238E27FC236}">
                <a16:creationId xmlns:a16="http://schemas.microsoft.com/office/drawing/2014/main" id="{2E934891-409E-47E5-8B29-BFE7797AF2C9}"/>
              </a:ext>
            </a:extLst>
          </p:cNvPr>
          <p:cNvGrpSpPr/>
          <p:nvPr/>
        </p:nvGrpSpPr>
        <p:grpSpPr>
          <a:xfrm flipH="1">
            <a:off x="308669" y="965683"/>
            <a:ext cx="4670844" cy="5377914"/>
            <a:chOff x="2601458" y="1420834"/>
            <a:chExt cx="6422469" cy="5377914"/>
          </a:xfrm>
        </p:grpSpPr>
        <p:pic>
          <p:nvPicPr>
            <p:cNvPr id="20" name="Picture 3" descr="radar">
              <a:extLst>
                <a:ext uri="{FF2B5EF4-FFF2-40B4-BE49-F238E27FC236}">
                  <a16:creationId xmlns:a16="http://schemas.microsoft.com/office/drawing/2014/main" id="{241E93CF-5435-4E9E-80C2-2E25D87B8F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15"/>
            <a:stretch/>
          </p:blipFill>
          <p:spPr>
            <a:xfrm flipH="1">
              <a:off x="7842842" y="5653200"/>
              <a:ext cx="1181085" cy="1145548"/>
            </a:xfrm>
            <a:prstGeom prst="rect">
              <a:avLst/>
            </a:prstGeom>
            <a:noFill/>
          </p:spPr>
        </p:pic>
        <p:sp>
          <p:nvSpPr>
            <p:cNvPr id="21" name="Line 5">
              <a:extLst>
                <a:ext uri="{FF2B5EF4-FFF2-40B4-BE49-F238E27FC236}">
                  <a16:creationId xmlns:a16="http://schemas.microsoft.com/office/drawing/2014/main" id="{C8083AE5-FB6D-4875-9D38-75DD1F4914A3}"/>
                </a:ext>
              </a:extLst>
            </p:cNvPr>
            <p:cNvSpPr>
              <a:spLocks noChangeShapeType="1"/>
            </p:cNvSpPr>
            <p:nvPr/>
          </p:nvSpPr>
          <p:spPr bwMode="auto">
            <a:xfrm flipH="1" flipV="1">
              <a:off x="3278562" y="1420834"/>
              <a:ext cx="5014559" cy="4632819"/>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 name="Line 6">
              <a:extLst>
                <a:ext uri="{FF2B5EF4-FFF2-40B4-BE49-F238E27FC236}">
                  <a16:creationId xmlns:a16="http://schemas.microsoft.com/office/drawing/2014/main" id="{F8D8D2F8-6DB8-4B8A-A186-DFCBB654C2C3}"/>
                </a:ext>
              </a:extLst>
            </p:cNvPr>
            <p:cNvSpPr>
              <a:spLocks noChangeShapeType="1"/>
            </p:cNvSpPr>
            <p:nvPr/>
          </p:nvSpPr>
          <p:spPr bwMode="auto">
            <a:xfrm>
              <a:off x="2601458" y="1751053"/>
              <a:ext cx="5691663" cy="4357738"/>
            </a:xfrm>
            <a:prstGeom prst="line">
              <a:avLst/>
            </a:prstGeom>
            <a:noFill/>
            <a:ln w="9525">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 name="AutoShape 7">
              <a:extLst>
                <a:ext uri="{FF2B5EF4-FFF2-40B4-BE49-F238E27FC236}">
                  <a16:creationId xmlns:a16="http://schemas.microsoft.com/office/drawing/2014/main" id="{1351CE92-9033-4E2C-8A16-9D45209245E8}"/>
                </a:ext>
              </a:extLst>
            </p:cNvPr>
            <p:cNvSpPr>
              <a:spLocks noChangeArrowheads="1"/>
            </p:cNvSpPr>
            <p:nvPr/>
          </p:nvSpPr>
          <p:spPr bwMode="auto">
            <a:xfrm rot="2891126">
              <a:off x="5524491" y="3789708"/>
              <a:ext cx="609594" cy="481473"/>
            </a:xfrm>
            <a:prstGeom prst="flowChartMagneticDrum">
              <a:avLst/>
            </a:prstGeom>
            <a:solidFill>
              <a:srgbClr val="FF00FF">
                <a:alpha val="69000"/>
              </a:srgbClr>
            </a:solidFill>
            <a:ln w="9525">
              <a:solidFill>
                <a:schemeClr val="tx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PMingLiU"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PMingLiU"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PMingLiU"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PMingLiU"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PMingLiU" panose="02020500000000000000" pitchFamily="18" charset="-120"/>
                </a:defRPr>
              </a:lvl9pPr>
            </a:lstStyle>
            <a:p>
              <a:pPr eaLnBrk="1" hangingPunct="1"/>
              <a:endParaRPr lang="zh-CN" altLang="en-US"/>
            </a:p>
          </p:txBody>
        </p:sp>
      </p:grpSp>
      <p:sp>
        <p:nvSpPr>
          <p:cNvPr id="24" name="文本框 5">
            <a:extLst>
              <a:ext uri="{FF2B5EF4-FFF2-40B4-BE49-F238E27FC236}">
                <a16:creationId xmlns:a16="http://schemas.microsoft.com/office/drawing/2014/main" id="{DB7678A7-88CD-4873-A5F1-C6B4AA0C1CC1}"/>
              </a:ext>
            </a:extLst>
          </p:cNvPr>
          <p:cNvSpPr txBox="1">
            <a:spLocks noChangeArrowheads="1"/>
          </p:cNvSpPr>
          <p:nvPr/>
        </p:nvSpPr>
        <p:spPr bwMode="auto">
          <a:xfrm>
            <a:off x="151386" y="6346564"/>
            <a:ext cx="1453352" cy="505523"/>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ts val="1600"/>
              </a:lnSpc>
            </a:pPr>
            <a:r>
              <a:rPr kumimoji="1" lang="en-US" altLang="zh-CN" b="1" dirty="0">
                <a:solidFill>
                  <a:srgbClr val="FF0000"/>
                </a:solidFill>
                <a:latin typeface="Times New Roman" panose="02020603050405020304" pitchFamily="18" charset="0"/>
              </a:rPr>
              <a:t>Polarimetric Radar</a:t>
            </a:r>
            <a:endParaRPr kumimoji="1" lang="en-US" altLang="zh-CN" sz="20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41301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32">
            <a:extLst>
              <a:ext uri="{FF2B5EF4-FFF2-40B4-BE49-F238E27FC236}">
                <a16:creationId xmlns:a16="http://schemas.microsoft.com/office/drawing/2014/main" id="{3A74C762-A2AB-4CC6-A5A7-01F55A187977}"/>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EC45A94-0A97-4536-92BE-5931055D9FC3}"/>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FC9106B-86C5-4771-B368-0380A570D08D}"/>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8382BAC2-0D02-4E90-BFB7-CB1AD3917357}"/>
              </a:ext>
            </a:extLst>
          </p:cNvPr>
          <p:cNvSpPr txBox="1"/>
          <p:nvPr/>
        </p:nvSpPr>
        <p:spPr>
          <a:xfrm>
            <a:off x="2209800" y="0"/>
            <a:ext cx="7772400" cy="767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32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Data and method</a:t>
            </a:r>
          </a:p>
        </p:txBody>
      </p:sp>
      <p:sp>
        <p:nvSpPr>
          <p:cNvPr id="52" name="内容占位符 2">
            <a:extLst>
              <a:ext uri="{FF2B5EF4-FFF2-40B4-BE49-F238E27FC236}">
                <a16:creationId xmlns:a16="http://schemas.microsoft.com/office/drawing/2014/main" id="{B283946C-0E1A-4E64-852F-1B29016F73B9}"/>
              </a:ext>
            </a:extLst>
          </p:cNvPr>
          <p:cNvSpPr txBox="1">
            <a:spLocks/>
          </p:cNvSpPr>
          <p:nvPr/>
        </p:nvSpPr>
        <p:spPr>
          <a:xfrm>
            <a:off x="504056" y="836712"/>
            <a:ext cx="11136560" cy="5977781"/>
          </a:xfrm>
          <a:prstGeom prst="rect">
            <a:avLst/>
          </a:prstGeom>
        </p:spPr>
        <p:txBody>
          <a:bodyPr>
            <a:no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0" fontAlgn="base" latinLnBrk="0" hangingPunct="0">
              <a:lnSpc>
                <a:spcPct val="114000"/>
              </a:lnSpc>
              <a:spcBef>
                <a:spcPct val="20000"/>
              </a:spcBef>
              <a:spcAft>
                <a:spcPct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Polarimetric radar variables from ZZRD</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LYRD and NJ CPOL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–Intensity of convection,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DR</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–Mean raindrop size,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K</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DP</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–Liquid water content)</a:t>
            </a:r>
          </a:p>
          <a:p>
            <a:pPr marL="342900" marR="0" lvl="0" indent="-342900" algn="just" defTabSz="914400" rtl="0" eaLnBrk="0" fontAlgn="base" latinLnBrk="0" hangingPunct="0">
              <a:lnSpc>
                <a:spcPct val="114000"/>
              </a:lnSpc>
              <a:spcBef>
                <a:spcPct val="20000"/>
              </a:spcBef>
              <a:spcAft>
                <a:spcPct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50 OTT PARSIVEL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disdrometers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 Henan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and a 2DVD in JN station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DSD, D</a:t>
            </a:r>
            <a:r>
              <a:rPr kumimoji="0" lang="en-US" altLang="zh-CN" sz="2000" b="1" i="0" u="none" strike="noStrike" kern="1200" cap="none" spc="0" normalizeH="0" baseline="-2500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m</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N</a:t>
            </a:r>
            <a:r>
              <a:rPr kumimoji="0" lang="en-US" altLang="zh-CN" sz="2000" b="1" i="0" u="none" strike="noStrike" kern="1200" cap="none" spc="0" normalizeH="0" baseline="-2500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 R)</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342900" marR="0" lvl="0" indent="-342900" algn="just" defTabSz="914400" rtl="0" eaLnBrk="0" fontAlgn="base" latinLnBrk="0" hangingPunct="0">
              <a:lnSpc>
                <a:spcPct val="114000"/>
              </a:lnSpc>
              <a:spcBef>
                <a:spcPct val="20000"/>
              </a:spcBef>
              <a:spcAft>
                <a:spcPct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Retrieval of DSD parameters and rain rate using polarimetric radar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Huang et al.,2020;</a:t>
            </a:r>
            <a:r>
              <a:rPr kumimoji="0" lang="zh-CN"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Chen</a:t>
            </a:r>
            <a:r>
              <a:rPr kumimoji="0" lang="zh-CN"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et</a:t>
            </a:r>
            <a:r>
              <a:rPr kumimoji="0" lang="zh-CN" altLang="en-US"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al.,2017</a:t>
            </a:r>
            <a:r>
              <a:rPr kumimoji="0"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342900" marR="0" lvl="0" indent="-342900" algn="just" defTabSz="914400" rtl="0" eaLnBrk="0" fontAlgn="base" latinLnBrk="0" hangingPunct="0">
              <a:lnSpc>
                <a:spcPct val="114000"/>
              </a:lnSpc>
              <a:spcBef>
                <a:spcPct val="20000"/>
              </a:spcBef>
              <a:spcAft>
                <a:spcPct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Retrieval of liquid and ice water content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Carey</a:t>
            </a:r>
            <a:r>
              <a:rPr kumimoji="0" lang="zh-CN" altLang="en-US"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and</a:t>
            </a:r>
            <a:r>
              <a:rPr kumimoji="0" lang="zh-CN" altLang="en-US"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Rutledge., 2000; </a:t>
            </a:r>
            <a:r>
              <a:rPr kumimoji="0" lang="en-US" altLang="zh-CN" sz="2000" b="0" i="1"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Ryzhkov</a:t>
            </a:r>
            <a:r>
              <a:rPr kumimoji="0"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et al., 2018)</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just" defTabSz="914400" rtl="0" eaLnBrk="0" fontAlgn="base" latinLnBrk="0" hangingPunct="0">
              <a:lnSpc>
                <a:spcPct val="114000"/>
              </a:lnSpc>
              <a:spcBef>
                <a:spcPct val="20000"/>
              </a:spcBef>
              <a:spcAft>
                <a:spcPct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Hydrometeor identification algorithm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HID</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Dolan et al., 2013)</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 identify the dominant hydrometeor type in each radar sample volume</a:t>
            </a:r>
          </a:p>
          <a:p>
            <a:pPr marL="342900" marR="0" lvl="0" indent="-342900" algn="just" defTabSz="914400" rtl="0" eaLnBrk="0" fontAlgn="base" latinLnBrk="0" hangingPunct="0">
              <a:lnSpc>
                <a:spcPct val="114000"/>
              </a:lnSpc>
              <a:spcBef>
                <a:spcPct val="20000"/>
              </a:spcBef>
              <a:spcAft>
                <a:spcPct val="0"/>
              </a:spcAft>
              <a:buClrTx/>
              <a:buSzTx/>
              <a:buFont typeface="Arial" pitchFamily="34" charset="0"/>
              <a:buChar char="•"/>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0" marR="0" lvl="0" indent="0" algn="l" defTabSz="914400" rtl="0" eaLnBrk="0" fontAlgn="base" latinLnBrk="0" hangingPunct="0">
              <a:lnSpc>
                <a:spcPct val="130000"/>
              </a:lnSpc>
              <a:spcBef>
                <a:spcPct val="20000"/>
              </a:spcBef>
              <a:spcAft>
                <a:spcPct val="0"/>
              </a:spcAft>
              <a:buClrTx/>
              <a:buSzTx/>
              <a:buFont typeface="Arial" pitchFamily="34" charset="0"/>
              <a:buNone/>
              <a:tabLst/>
              <a:defRPr/>
            </a:pPr>
            <a:endParaRPr kumimoji="1"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342900" marR="0" lvl="0" indent="-342900" algn="l" defTabSz="914400" rtl="0" eaLnBrk="0" fontAlgn="base" latinLnBrk="0" hangingPunct="0">
              <a:lnSpc>
                <a:spcPct val="130000"/>
              </a:lnSpc>
              <a:spcBef>
                <a:spcPct val="20000"/>
              </a:spcBef>
              <a:spcAft>
                <a:spcPct val="0"/>
              </a:spcAft>
              <a:buClrTx/>
              <a:buSzTx/>
              <a:buFont typeface="Arial"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K-means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clustering algorithm (</a:t>
            </a:r>
            <a:r>
              <a:rPr kumimoji="1"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Anderberg</a:t>
            </a:r>
            <a:r>
              <a:rPr kumimoji="1"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2014</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1" lang="en-US" altLang="zh-CN" sz="2000" b="0" i="1"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to objectively classify the OTT-observed DSD datasets into separate groups</a:t>
            </a:r>
          </a:p>
          <a:p>
            <a:pPr marL="342900" marR="0" lvl="0" indent="-342900" algn="l" defTabSz="914400" rtl="0" eaLnBrk="0" fontAlgn="base" latinLnBrk="0" hangingPunct="0">
              <a:lnSpc>
                <a:spcPct val="130000"/>
              </a:lnSpc>
              <a:spcBef>
                <a:spcPct val="20000"/>
              </a:spcBef>
              <a:spcAft>
                <a:spcPct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four-dimensional Variational Doppler Radar Analysis System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VDRAS</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Chen et al., 2016) to provide three-dimensional wind and thermodynamic fields.</a:t>
            </a:r>
          </a:p>
        </p:txBody>
      </p:sp>
      <p:graphicFrame>
        <p:nvGraphicFramePr>
          <p:cNvPr id="53" name="表格 52">
            <a:extLst>
              <a:ext uri="{FF2B5EF4-FFF2-40B4-BE49-F238E27FC236}">
                <a16:creationId xmlns:a16="http://schemas.microsoft.com/office/drawing/2014/main" id="{61A68F2F-9029-4E48-BD59-8631F2EF3C14}"/>
              </a:ext>
            </a:extLst>
          </p:cNvPr>
          <p:cNvGraphicFramePr>
            <a:graphicFrameLocks noGrp="1"/>
          </p:cNvGraphicFramePr>
          <p:nvPr/>
        </p:nvGraphicFramePr>
        <p:xfrm>
          <a:off x="1631504" y="3717032"/>
          <a:ext cx="8712968" cy="541338"/>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874013">
                  <a:extLst>
                    <a:ext uri="{9D8B030D-6E8A-4147-A177-3AD203B41FA5}">
                      <a16:colId xmlns:a16="http://schemas.microsoft.com/office/drawing/2014/main" val="20001"/>
                    </a:ext>
                  </a:extLst>
                </a:gridCol>
                <a:gridCol w="566147">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1224136">
                  <a:extLst>
                    <a:ext uri="{9D8B030D-6E8A-4147-A177-3AD203B41FA5}">
                      <a16:colId xmlns:a16="http://schemas.microsoft.com/office/drawing/2014/main" val="20006"/>
                    </a:ext>
                  </a:extLst>
                </a:gridCol>
                <a:gridCol w="1099411">
                  <a:extLst>
                    <a:ext uri="{9D8B030D-6E8A-4147-A177-3AD203B41FA5}">
                      <a16:colId xmlns:a16="http://schemas.microsoft.com/office/drawing/2014/main" val="20007"/>
                    </a:ext>
                  </a:extLst>
                </a:gridCol>
                <a:gridCol w="772797">
                  <a:extLst>
                    <a:ext uri="{9D8B030D-6E8A-4147-A177-3AD203B41FA5}">
                      <a16:colId xmlns:a16="http://schemas.microsoft.com/office/drawing/2014/main" val="20008"/>
                    </a:ext>
                  </a:extLst>
                </a:gridCol>
                <a:gridCol w="864096">
                  <a:extLst>
                    <a:ext uri="{9D8B030D-6E8A-4147-A177-3AD203B41FA5}">
                      <a16:colId xmlns:a16="http://schemas.microsoft.com/office/drawing/2014/main" val="20009"/>
                    </a:ext>
                  </a:extLst>
                </a:gridCol>
              </a:tblGrid>
              <a:tr h="541338">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Drizzle</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00B0F0">
                        <a:alpha val="25000"/>
                      </a:srgbClr>
                    </a:solidFill>
                  </a:tcPr>
                </a:tc>
                <a:tc>
                  <a:txBody>
                    <a:bodyPr/>
                    <a:lstStyle/>
                    <a:p>
                      <a:pPr algn="ctr"/>
                      <a:r>
                        <a:rPr lang="en-US" altLang="zh-CN" sz="1200" dirty="0">
                          <a:solidFill>
                            <a:schemeClr val="tx1">
                              <a:lumMod val="10000"/>
                              <a:lumOff val="90000"/>
                            </a:schemeClr>
                          </a:solidFill>
                          <a:latin typeface="Times New Roman" panose="02020603050405020304" pitchFamily="18" charset="0"/>
                          <a:ea typeface="微软雅黑" panose="020B0503020204020204" pitchFamily="34" charset="-122"/>
                          <a:cs typeface="Times New Roman" panose="02020603050405020304" pitchFamily="18" charset="0"/>
                        </a:rPr>
                        <a:t>Raindrop</a:t>
                      </a:r>
                      <a:endParaRPr lang="zh-CN" altLang="en-US" sz="1200" dirty="0">
                        <a:solidFill>
                          <a:schemeClr val="tx1">
                            <a:lumMod val="10000"/>
                            <a:lumOff val="90000"/>
                          </a:schemeClr>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0226B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Wet snow</a:t>
                      </a:r>
                      <a:endParaRPr lang="zh-CN" altLang="en-US" sz="12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73FEFF"/>
                    </a:solidFill>
                  </a:tcPr>
                </a:tc>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aggregates</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F5CE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Ice crystals</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FF9300"/>
                    </a:solidFill>
                  </a:tcPr>
                </a:tc>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Vertical aligned ice</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chemeClr val="bg1">
                        <a:lumMod val="50000"/>
                        <a:alpha val="67000"/>
                      </a:schemeClr>
                    </a:solidFill>
                  </a:tcPr>
                </a:tc>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Low-density</a:t>
                      </a:r>
                      <a:r>
                        <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graupel</a:t>
                      </a:r>
                    </a:p>
                  </a:txBody>
                  <a:tcPr marL="89981" marR="91413" marT="45566" marB="45566" anchor="ctr" anchorCtr="1">
                    <a:solidFill>
                      <a:srgbClr val="00FF00">
                        <a:alpha val="60000"/>
                      </a:srgbClr>
                    </a:solidFill>
                  </a:tcPr>
                </a:tc>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High-density graupel</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FFFF66"/>
                    </a:solidFill>
                  </a:tcPr>
                </a:tc>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Hail</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FF0000"/>
                    </a:solidFill>
                  </a:tcPr>
                </a:tc>
                <a:tc>
                  <a:txBody>
                    <a:bodyPr/>
                    <a:lstStyle/>
                    <a:p>
                      <a:pPr algn="ctr"/>
                      <a:r>
                        <a:rPr lang="en-US" altLang="zh-CN"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Big drops</a:t>
                      </a:r>
                      <a:endParaRPr lang="zh-CN" altLang="en-US" sz="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89981" marR="91413" marT="45566" marB="45566" anchor="ctr" anchorCtr="1">
                    <a:solidFill>
                      <a:srgbClr val="CC047B">
                        <a:alpha val="72000"/>
                      </a:srgbClr>
                    </a:solidFill>
                  </a:tcPr>
                </a:tc>
                <a:extLst>
                  <a:ext uri="{0D108BD9-81ED-4DB2-BD59-A6C34878D82A}">
                    <a16:rowId xmlns:a16="http://schemas.microsoft.com/office/drawing/2014/main" val="10000"/>
                  </a:ext>
                </a:extLst>
              </a:tr>
            </a:tbl>
          </a:graphicData>
        </a:graphic>
      </p:graphicFrame>
      <p:grpSp>
        <p:nvGrpSpPr>
          <p:cNvPr id="54" name="组合 53">
            <a:extLst>
              <a:ext uri="{FF2B5EF4-FFF2-40B4-BE49-F238E27FC236}">
                <a16:creationId xmlns:a16="http://schemas.microsoft.com/office/drawing/2014/main" id="{874016B0-B248-4B2A-90D9-BF6194BC11C8}"/>
              </a:ext>
            </a:extLst>
          </p:cNvPr>
          <p:cNvGrpSpPr/>
          <p:nvPr/>
        </p:nvGrpSpPr>
        <p:grpSpPr>
          <a:xfrm>
            <a:off x="7341331" y="4188853"/>
            <a:ext cx="1506377" cy="538826"/>
            <a:chOff x="5251500" y="2666206"/>
            <a:chExt cx="1506377" cy="538826"/>
          </a:xfrm>
          <a:solidFill>
            <a:schemeClr val="bg1"/>
          </a:solidFill>
        </p:grpSpPr>
        <p:cxnSp>
          <p:nvCxnSpPr>
            <p:cNvPr id="55" name="直线箭头连接符 6">
              <a:extLst>
                <a:ext uri="{FF2B5EF4-FFF2-40B4-BE49-F238E27FC236}">
                  <a16:creationId xmlns:a16="http://schemas.microsoft.com/office/drawing/2014/main" id="{9A539874-94F5-4D79-AF4A-CA594405AA16}"/>
                </a:ext>
              </a:extLst>
            </p:cNvPr>
            <p:cNvCxnSpPr>
              <a:cxnSpLocks/>
            </p:cNvCxnSpPr>
            <p:nvPr/>
          </p:nvCxnSpPr>
          <p:spPr>
            <a:xfrm>
              <a:off x="5251500" y="2681930"/>
              <a:ext cx="359479" cy="223722"/>
            </a:xfrm>
            <a:prstGeom prst="straightConnector1">
              <a:avLst/>
            </a:prstGeom>
            <a:grpFill/>
            <a:ln w="254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A88E04D9-3F87-4E39-961F-74B3F080B129}"/>
                </a:ext>
              </a:extLst>
            </p:cNvPr>
            <p:cNvSpPr txBox="1"/>
            <p:nvPr/>
          </p:nvSpPr>
          <p:spPr>
            <a:xfrm>
              <a:off x="5542626" y="2897255"/>
              <a:ext cx="828632" cy="307777"/>
            </a:xfrm>
            <a:prstGeom prst="rect">
              <a:avLst/>
            </a:prstGeom>
            <a:grpFill/>
            <a:ln>
              <a:solidFill>
                <a:schemeClr val="accent5"/>
              </a:solid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Riming</a:t>
              </a:r>
            </a:p>
          </p:txBody>
        </p:sp>
        <p:cxnSp>
          <p:nvCxnSpPr>
            <p:cNvPr id="57" name="直线箭头连接符 13">
              <a:extLst>
                <a:ext uri="{FF2B5EF4-FFF2-40B4-BE49-F238E27FC236}">
                  <a16:creationId xmlns:a16="http://schemas.microsoft.com/office/drawing/2014/main" id="{7FBF1D3E-11EB-48F1-8B10-E814E36D1DD5}"/>
                </a:ext>
              </a:extLst>
            </p:cNvPr>
            <p:cNvCxnSpPr>
              <a:cxnSpLocks/>
              <a:endCxn id="56" idx="0"/>
            </p:cNvCxnSpPr>
            <p:nvPr/>
          </p:nvCxnSpPr>
          <p:spPr>
            <a:xfrm>
              <a:off x="5956942" y="2666206"/>
              <a:ext cx="0" cy="231049"/>
            </a:xfrm>
            <a:prstGeom prst="straightConnector1">
              <a:avLst/>
            </a:prstGeom>
            <a:grpFill/>
            <a:ln w="254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14">
              <a:extLst>
                <a:ext uri="{FF2B5EF4-FFF2-40B4-BE49-F238E27FC236}">
                  <a16:creationId xmlns:a16="http://schemas.microsoft.com/office/drawing/2014/main" id="{0C5E3280-4A8F-4DA5-9C20-9F86E18A5804}"/>
                </a:ext>
              </a:extLst>
            </p:cNvPr>
            <p:cNvCxnSpPr>
              <a:cxnSpLocks/>
            </p:cNvCxnSpPr>
            <p:nvPr/>
          </p:nvCxnSpPr>
          <p:spPr>
            <a:xfrm flipH="1">
              <a:off x="6279461" y="2666206"/>
              <a:ext cx="478416" cy="239446"/>
            </a:xfrm>
            <a:prstGeom prst="straightConnector1">
              <a:avLst/>
            </a:prstGeom>
            <a:grpFill/>
            <a:ln w="2540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59" name="组合 58">
            <a:extLst>
              <a:ext uri="{FF2B5EF4-FFF2-40B4-BE49-F238E27FC236}">
                <a16:creationId xmlns:a16="http://schemas.microsoft.com/office/drawing/2014/main" id="{A2F31608-B26F-4283-81FE-CD92983231D1}"/>
              </a:ext>
            </a:extLst>
          </p:cNvPr>
          <p:cNvGrpSpPr/>
          <p:nvPr/>
        </p:nvGrpSpPr>
        <p:grpSpPr>
          <a:xfrm>
            <a:off x="5108073" y="4188853"/>
            <a:ext cx="1253610" cy="509613"/>
            <a:chOff x="3018242" y="2666206"/>
            <a:chExt cx="1253610" cy="509613"/>
          </a:xfrm>
          <a:solidFill>
            <a:schemeClr val="bg1"/>
          </a:solidFill>
        </p:grpSpPr>
        <p:sp>
          <p:nvSpPr>
            <p:cNvPr id="60" name="文本框 59">
              <a:extLst>
                <a:ext uri="{FF2B5EF4-FFF2-40B4-BE49-F238E27FC236}">
                  <a16:creationId xmlns:a16="http://schemas.microsoft.com/office/drawing/2014/main" id="{796658CA-9CC0-48EA-87FA-AFF7777F4825}"/>
                </a:ext>
              </a:extLst>
            </p:cNvPr>
            <p:cNvSpPr txBox="1"/>
            <p:nvPr/>
          </p:nvSpPr>
          <p:spPr>
            <a:xfrm>
              <a:off x="3106559" y="2868042"/>
              <a:ext cx="1165293" cy="307777"/>
            </a:xfrm>
            <a:prstGeom prst="rect">
              <a:avLst/>
            </a:prstGeom>
            <a:grpFill/>
            <a:ln>
              <a:solidFill>
                <a:schemeClr val="accent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Deposition</a:t>
              </a:r>
            </a:p>
          </p:txBody>
        </p:sp>
        <p:cxnSp>
          <p:nvCxnSpPr>
            <p:cNvPr id="61" name="直线箭头连接符 15">
              <a:extLst>
                <a:ext uri="{FF2B5EF4-FFF2-40B4-BE49-F238E27FC236}">
                  <a16:creationId xmlns:a16="http://schemas.microsoft.com/office/drawing/2014/main" id="{249E5C63-0DC3-4340-AC32-527F3DFDA84E}"/>
                </a:ext>
              </a:extLst>
            </p:cNvPr>
            <p:cNvCxnSpPr>
              <a:cxnSpLocks/>
            </p:cNvCxnSpPr>
            <p:nvPr/>
          </p:nvCxnSpPr>
          <p:spPr>
            <a:xfrm>
              <a:off x="3018242" y="2666206"/>
              <a:ext cx="311391" cy="153987"/>
            </a:xfrm>
            <a:prstGeom prst="straightConnector1">
              <a:avLst/>
            </a:prstGeom>
            <a:grpFill/>
            <a:ln w="25400">
              <a:solidFill>
                <a:srgbClr val="00206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2" name="直线箭头连接符 16">
              <a:extLst>
                <a:ext uri="{FF2B5EF4-FFF2-40B4-BE49-F238E27FC236}">
                  <a16:creationId xmlns:a16="http://schemas.microsoft.com/office/drawing/2014/main" id="{8E6D394D-A9AA-4B6F-AA3C-1FEA5D1295E3}"/>
                </a:ext>
              </a:extLst>
            </p:cNvPr>
            <p:cNvCxnSpPr/>
            <p:nvPr/>
          </p:nvCxnSpPr>
          <p:spPr>
            <a:xfrm flipH="1">
              <a:off x="3706649" y="2681930"/>
              <a:ext cx="183048" cy="171667"/>
            </a:xfrm>
            <a:prstGeom prst="straightConnector1">
              <a:avLst/>
            </a:prstGeom>
            <a:grpFill/>
            <a:ln w="25400">
              <a:solidFill>
                <a:srgbClr val="00206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84332E47-87AC-4EF5-B3F1-14DCF1ABA6B9}"/>
              </a:ext>
            </a:extLst>
          </p:cNvPr>
          <p:cNvGrpSpPr/>
          <p:nvPr/>
        </p:nvGrpSpPr>
        <p:grpSpPr>
          <a:xfrm>
            <a:off x="3809927" y="4190132"/>
            <a:ext cx="1141640" cy="508335"/>
            <a:chOff x="2020503" y="2705094"/>
            <a:chExt cx="1141640" cy="508335"/>
          </a:xfrm>
          <a:solidFill>
            <a:schemeClr val="bg1"/>
          </a:solidFill>
        </p:grpSpPr>
        <p:sp>
          <p:nvSpPr>
            <p:cNvPr id="64" name="文本框 63">
              <a:extLst>
                <a:ext uri="{FF2B5EF4-FFF2-40B4-BE49-F238E27FC236}">
                  <a16:creationId xmlns:a16="http://schemas.microsoft.com/office/drawing/2014/main" id="{A90B9724-5ACE-4E23-A63F-0D9F1F0DF06B}"/>
                </a:ext>
              </a:extLst>
            </p:cNvPr>
            <p:cNvSpPr txBox="1"/>
            <p:nvPr/>
          </p:nvSpPr>
          <p:spPr>
            <a:xfrm>
              <a:off x="2020503" y="2905652"/>
              <a:ext cx="1141640" cy="307777"/>
            </a:xfrm>
            <a:prstGeom prst="rect">
              <a:avLst/>
            </a:prstGeom>
            <a:grpFill/>
            <a:ln>
              <a:solidFill>
                <a:schemeClr val="accent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FF8AD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Aggregation</a:t>
              </a:r>
            </a:p>
          </p:txBody>
        </p:sp>
        <p:cxnSp>
          <p:nvCxnSpPr>
            <p:cNvPr id="65" name="直线箭头连接符 17">
              <a:extLst>
                <a:ext uri="{FF2B5EF4-FFF2-40B4-BE49-F238E27FC236}">
                  <a16:creationId xmlns:a16="http://schemas.microsoft.com/office/drawing/2014/main" id="{F818E685-BAE0-4A10-A35E-E965656F82DE}"/>
                </a:ext>
              </a:extLst>
            </p:cNvPr>
            <p:cNvCxnSpPr>
              <a:cxnSpLocks/>
              <a:endCxn id="64" idx="0"/>
            </p:cNvCxnSpPr>
            <p:nvPr/>
          </p:nvCxnSpPr>
          <p:spPr>
            <a:xfrm>
              <a:off x="2591323" y="2705094"/>
              <a:ext cx="0" cy="200558"/>
            </a:xfrm>
            <a:prstGeom prst="straightConnector1">
              <a:avLst/>
            </a:prstGeom>
            <a:grpFill/>
            <a:ln w="25400">
              <a:solidFill>
                <a:srgbClr val="FF8AD8"/>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66" name="文本框 65">
            <a:extLst>
              <a:ext uri="{FF2B5EF4-FFF2-40B4-BE49-F238E27FC236}">
                <a16:creationId xmlns:a16="http://schemas.microsoft.com/office/drawing/2014/main" id="{3D6C4EBE-B313-4D6F-9DE9-CB25619B3F8C}"/>
              </a:ext>
            </a:extLst>
          </p:cNvPr>
          <p:cNvSpPr txBox="1"/>
          <p:nvPr/>
        </p:nvSpPr>
        <p:spPr>
          <a:xfrm>
            <a:off x="2979579" y="4390690"/>
            <a:ext cx="755927" cy="307777"/>
          </a:xfrm>
          <a:prstGeom prst="rect">
            <a:avLst/>
          </a:prstGeom>
          <a:solidFill>
            <a:schemeClr val="bg1"/>
          </a:solidFill>
          <a:ln>
            <a:solidFill>
              <a:schemeClr val="accent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Melting</a:t>
            </a:r>
          </a:p>
        </p:txBody>
      </p:sp>
    </p:spTree>
    <p:extLst>
      <p:ext uri="{BB962C8B-B14F-4D97-AF65-F5344CB8AC3E}">
        <p14:creationId xmlns:p14="http://schemas.microsoft.com/office/powerpoint/2010/main" val="137605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a:extLst>
              <a:ext uri="{FF2B5EF4-FFF2-40B4-BE49-F238E27FC236}">
                <a16:creationId xmlns:a16="http://schemas.microsoft.com/office/drawing/2014/main" id="{C330DEA3-8B48-4BBF-AF78-65D614E22521}"/>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144CA86-9F2E-4428-BBBF-A31738F5C6B5}"/>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4443AB9-F4F2-476D-959C-23849FE08437}"/>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4EBEE56F-9A9E-4AAA-9C42-0DADB0BD88B5}"/>
              </a:ext>
            </a:extLst>
          </p:cNvPr>
          <p:cNvSpPr txBox="1"/>
          <p:nvPr/>
        </p:nvSpPr>
        <p:spPr>
          <a:xfrm>
            <a:off x="623392" y="-1381"/>
            <a:ext cx="10657184" cy="7597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r>
              <a:rPr lang="en-US" altLang="zh-CN" sz="2800" b="1" dirty="0">
                <a:ln w="3175">
                  <a:noFill/>
                </a:ln>
                <a:solidFill>
                  <a:srgbClr val="C00000"/>
                </a:solidFill>
                <a:latin typeface="Times New Roman" panose="02020603050405020304" pitchFamily="18" charset="0"/>
                <a:ea typeface="黑体" pitchFamily="2" charset="-122"/>
                <a:cs typeface="Times New Roman" panose="02020603050405020304" pitchFamily="18" charset="0"/>
              </a:rPr>
              <a:t>Case 1: Extremely Heavy Rainfall Event in Henan</a:t>
            </a:r>
            <a:endParaRPr lang="zh-CN" altLang="en-US" sz="2800" b="1" dirty="0">
              <a:ln w="3175">
                <a:noFill/>
              </a:ln>
              <a:solidFill>
                <a:srgbClr val="C00000"/>
              </a:solidFill>
              <a:latin typeface="Times New Roman" panose="02020603050405020304" pitchFamily="18" charset="0"/>
              <a:ea typeface="黑体" pitchFamily="2" charset="-122"/>
              <a:cs typeface="Times New Roman" panose="02020603050405020304" pitchFamily="18" charset="0"/>
            </a:endParaRPr>
          </a:p>
        </p:txBody>
      </p:sp>
      <p:pic>
        <p:nvPicPr>
          <p:cNvPr id="31" name="图片 30">
            <a:extLst>
              <a:ext uri="{FF2B5EF4-FFF2-40B4-BE49-F238E27FC236}">
                <a16:creationId xmlns:a16="http://schemas.microsoft.com/office/drawing/2014/main" id="{14746609-8790-4F35-AE34-523F14320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145" y="1211256"/>
            <a:ext cx="4588249" cy="5157192"/>
          </a:xfrm>
          <a:prstGeom prst="rect">
            <a:avLst/>
          </a:prstGeom>
        </p:spPr>
      </p:pic>
      <p:cxnSp>
        <p:nvCxnSpPr>
          <p:cNvPr id="32" name="直接连接符 31">
            <a:extLst>
              <a:ext uri="{FF2B5EF4-FFF2-40B4-BE49-F238E27FC236}">
                <a16:creationId xmlns:a16="http://schemas.microsoft.com/office/drawing/2014/main" id="{7621A4D1-4C6D-4BF1-BB6A-C51774DE3BFE}"/>
              </a:ext>
            </a:extLst>
          </p:cNvPr>
          <p:cNvCxnSpPr/>
          <p:nvPr/>
        </p:nvCxnSpPr>
        <p:spPr>
          <a:xfrm>
            <a:off x="7024217" y="4523624"/>
            <a:ext cx="3686175" cy="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D8EA668C-CDA2-4481-BD28-BFFBEF895F4D}"/>
              </a:ext>
            </a:extLst>
          </p:cNvPr>
          <p:cNvCxnSpPr/>
          <p:nvPr/>
        </p:nvCxnSpPr>
        <p:spPr>
          <a:xfrm>
            <a:off x="7024217" y="2651416"/>
            <a:ext cx="3686175" cy="0"/>
          </a:xfrm>
          <a:prstGeom prst="line">
            <a:avLst/>
          </a:prstGeom>
          <a:ln w="28575" cmpd="sng">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BB1C9E47-29FA-42C5-9C01-4724256378A7}"/>
              </a:ext>
            </a:extLst>
          </p:cNvPr>
          <p:cNvCxnSpPr/>
          <p:nvPr/>
        </p:nvCxnSpPr>
        <p:spPr>
          <a:xfrm flipV="1">
            <a:off x="7031920" y="1760981"/>
            <a:ext cx="4104640" cy="215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文本框 153">
            <a:extLst>
              <a:ext uri="{FF2B5EF4-FFF2-40B4-BE49-F238E27FC236}">
                <a16:creationId xmlns:a16="http://schemas.microsoft.com/office/drawing/2014/main" id="{4ABF798E-D06B-4549-9252-C8F0FA239ECB}"/>
              </a:ext>
            </a:extLst>
          </p:cNvPr>
          <p:cNvSpPr txBox="1"/>
          <p:nvPr/>
        </p:nvSpPr>
        <p:spPr>
          <a:xfrm>
            <a:off x="9328473" y="1771310"/>
            <a:ext cx="861060" cy="307777"/>
          </a:xfrm>
          <a:prstGeom prst="rect">
            <a:avLst/>
          </a:prstGeom>
          <a:solidFill>
            <a:schemeClr val="bg1"/>
          </a:solidFill>
          <a:ln w="9525" cap="flat" cmpd="sng">
            <a:solidFill>
              <a:schemeClr val="tx2"/>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1400" b="1" dirty="0">
                <a:solidFill>
                  <a:srgbClr val="0000FF"/>
                </a:solidFill>
                <a:latin typeface="Times New Roman" panose="02020603050405020304" pitchFamily="18" charset="0"/>
                <a:ea typeface="黑体" panose="02010609060101010101" pitchFamily="49" charset="-122"/>
              </a:rPr>
              <a:t>Stage III</a:t>
            </a:r>
          </a:p>
        </p:txBody>
      </p:sp>
      <p:pic>
        <p:nvPicPr>
          <p:cNvPr id="36" name="图片 35">
            <a:extLst>
              <a:ext uri="{FF2B5EF4-FFF2-40B4-BE49-F238E27FC236}">
                <a16:creationId xmlns:a16="http://schemas.microsoft.com/office/drawing/2014/main" id="{201969D6-D5A7-4864-881E-8561D749CE94}"/>
              </a:ext>
            </a:extLst>
          </p:cNvPr>
          <p:cNvPicPr>
            <a:picLocks noChangeAspect="1"/>
          </p:cNvPicPr>
          <p:nvPr/>
        </p:nvPicPr>
        <p:blipFill>
          <a:blip r:embed="rId4"/>
          <a:stretch>
            <a:fillRect/>
          </a:stretch>
        </p:blipFill>
        <p:spPr>
          <a:xfrm>
            <a:off x="466935" y="1484784"/>
            <a:ext cx="5701073" cy="4883659"/>
          </a:xfrm>
          <a:prstGeom prst="rect">
            <a:avLst/>
          </a:prstGeom>
        </p:spPr>
      </p:pic>
      <p:sp>
        <p:nvSpPr>
          <p:cNvPr id="37" name="矩形 36">
            <a:extLst>
              <a:ext uri="{FF2B5EF4-FFF2-40B4-BE49-F238E27FC236}">
                <a16:creationId xmlns:a16="http://schemas.microsoft.com/office/drawing/2014/main" id="{27516168-D228-4689-A020-5F06EF3623E0}"/>
              </a:ext>
            </a:extLst>
          </p:cNvPr>
          <p:cNvSpPr/>
          <p:nvPr/>
        </p:nvSpPr>
        <p:spPr>
          <a:xfrm rot="19810633">
            <a:off x="2424556" y="3673185"/>
            <a:ext cx="1524000" cy="72072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chemeClr val="lt1"/>
              </a:solidFill>
              <a:effectLst/>
              <a:uLnTx/>
              <a:uFillTx/>
              <a:latin typeface="+mn-lt"/>
              <a:ea typeface="+mn-ea"/>
              <a:cs typeface="+mn-cs"/>
            </a:endParaRPr>
          </a:p>
        </p:txBody>
      </p:sp>
      <p:cxnSp>
        <p:nvCxnSpPr>
          <p:cNvPr id="38" name="直接箭头连接符 37">
            <a:extLst>
              <a:ext uri="{FF2B5EF4-FFF2-40B4-BE49-F238E27FC236}">
                <a16:creationId xmlns:a16="http://schemas.microsoft.com/office/drawing/2014/main" id="{5FEBA689-62FF-4846-93A5-F82CCFEFD9FD}"/>
              </a:ext>
            </a:extLst>
          </p:cNvPr>
          <p:cNvCxnSpPr>
            <a:cxnSpLocks/>
          </p:cNvCxnSpPr>
          <p:nvPr/>
        </p:nvCxnSpPr>
        <p:spPr>
          <a:xfrm flipV="1">
            <a:off x="3863622" y="2348880"/>
            <a:ext cx="2338963" cy="13054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E367AB36-4FF5-459B-AF35-1C6AD4B11298}"/>
              </a:ext>
            </a:extLst>
          </p:cNvPr>
          <p:cNvSpPr txBox="1"/>
          <p:nvPr/>
        </p:nvSpPr>
        <p:spPr>
          <a:xfrm>
            <a:off x="911423" y="980728"/>
            <a:ext cx="4464497" cy="400110"/>
          </a:xfrm>
          <a:prstGeom prst="rect">
            <a:avLst/>
          </a:prstGeom>
          <a:noFill/>
        </p:spPr>
        <p:txBody>
          <a:bodyPr wrap="square">
            <a:spAutoFit/>
          </a:bodyPr>
          <a:lstStyle/>
          <a:p>
            <a:pPr algn="ctr" eaLnBrk="1" hangingPunct="1">
              <a:lnSpc>
                <a:spcPct val="100000"/>
              </a:lnSpc>
              <a:buClrTx/>
              <a:buSzTx/>
              <a:buFont typeface="Arial" panose="020B0604020202020204" pitchFamily="34" charset="0"/>
            </a:pPr>
            <a:r>
              <a:rPr lang="en-US" altLang="zh-CN" sz="2000" b="1" dirty="0">
                <a:solidFill>
                  <a:srgbClr val="FF0000"/>
                </a:solidFill>
                <a:latin typeface="Times New Roman" panose="02020603050405020304" pitchFamily="18" charset="0"/>
                <a:ea typeface="黑体" panose="02010609060101010101" pitchFamily="49" charset="-122"/>
              </a:rPr>
              <a:t>Evolution of the convective systems</a:t>
            </a:r>
            <a:endParaRPr lang="zh-CN" altLang="en-US" sz="2000" b="1" dirty="0">
              <a:solidFill>
                <a:srgbClr val="FF0000"/>
              </a:solidFill>
              <a:latin typeface="Times New Roman" panose="02020603050405020304" pitchFamily="18" charset="0"/>
              <a:ea typeface="黑体" panose="02010609060101010101" pitchFamily="49" charset="-122"/>
            </a:endParaRPr>
          </a:p>
        </p:txBody>
      </p:sp>
      <p:sp>
        <p:nvSpPr>
          <p:cNvPr id="40" name="椭圆 39">
            <a:extLst>
              <a:ext uri="{FF2B5EF4-FFF2-40B4-BE49-F238E27FC236}">
                <a16:creationId xmlns:a16="http://schemas.microsoft.com/office/drawing/2014/main" id="{5A2D19FF-6805-402E-9C1F-6560D734706E}"/>
              </a:ext>
            </a:extLst>
          </p:cNvPr>
          <p:cNvSpPr/>
          <p:nvPr/>
        </p:nvSpPr>
        <p:spPr>
          <a:xfrm rot="1800000">
            <a:off x="6982102" y="4706137"/>
            <a:ext cx="1440180" cy="50419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321255E6-5982-4965-AE0C-B5FE45604751}"/>
              </a:ext>
            </a:extLst>
          </p:cNvPr>
          <p:cNvSpPr/>
          <p:nvPr/>
        </p:nvSpPr>
        <p:spPr>
          <a:xfrm rot="1140000">
            <a:off x="8363862" y="2005482"/>
            <a:ext cx="1440180" cy="50419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D361FD73-79DD-459B-87DB-8A1D689DAA29}"/>
              </a:ext>
            </a:extLst>
          </p:cNvPr>
          <p:cNvSpPr/>
          <p:nvPr/>
        </p:nvSpPr>
        <p:spPr>
          <a:xfrm rot="10200000">
            <a:off x="7175142" y="2989097"/>
            <a:ext cx="2266315" cy="4254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0E384A8B-DB98-462F-BEB1-17570B80C9A9}"/>
              </a:ext>
            </a:extLst>
          </p:cNvPr>
          <p:cNvSpPr/>
          <p:nvPr/>
        </p:nvSpPr>
        <p:spPr>
          <a:xfrm>
            <a:off x="7392144" y="989995"/>
            <a:ext cx="2719705" cy="2787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Mountain                </a:t>
            </a:r>
            <a:r>
              <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Plain</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4" name="椭圆 43">
            <a:extLst>
              <a:ext uri="{FF2B5EF4-FFF2-40B4-BE49-F238E27FC236}">
                <a16:creationId xmlns:a16="http://schemas.microsoft.com/office/drawing/2014/main" id="{B884E74B-059D-4CEB-B961-AB0DF298DFAC}"/>
              </a:ext>
            </a:extLst>
          </p:cNvPr>
          <p:cNvSpPr/>
          <p:nvPr/>
        </p:nvSpPr>
        <p:spPr>
          <a:xfrm rot="9660000">
            <a:off x="7199272" y="3640607"/>
            <a:ext cx="2266315" cy="436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153">
            <a:extLst>
              <a:ext uri="{FF2B5EF4-FFF2-40B4-BE49-F238E27FC236}">
                <a16:creationId xmlns:a16="http://schemas.microsoft.com/office/drawing/2014/main" id="{71196CAB-75DF-4748-A45D-714779B4CF40}"/>
              </a:ext>
            </a:extLst>
          </p:cNvPr>
          <p:cNvSpPr txBox="1"/>
          <p:nvPr/>
        </p:nvSpPr>
        <p:spPr>
          <a:xfrm>
            <a:off x="9328473" y="3673268"/>
            <a:ext cx="861060" cy="307777"/>
          </a:xfrm>
          <a:prstGeom prst="rect">
            <a:avLst/>
          </a:prstGeom>
          <a:solidFill>
            <a:schemeClr val="bg1"/>
          </a:solidFill>
          <a:ln w="9525" cap="flat" cmpd="sng">
            <a:solidFill>
              <a:schemeClr val="tx2"/>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1400" b="1" dirty="0">
                <a:solidFill>
                  <a:srgbClr val="FF0000"/>
                </a:solidFill>
                <a:latin typeface="Times New Roman" panose="02020603050405020304" pitchFamily="18" charset="0"/>
                <a:ea typeface="黑体" panose="02010609060101010101" pitchFamily="49" charset="-122"/>
              </a:rPr>
              <a:t>Stage II</a:t>
            </a:r>
          </a:p>
        </p:txBody>
      </p:sp>
      <p:sp>
        <p:nvSpPr>
          <p:cNvPr id="46" name="文本框 153">
            <a:extLst>
              <a:ext uri="{FF2B5EF4-FFF2-40B4-BE49-F238E27FC236}">
                <a16:creationId xmlns:a16="http://schemas.microsoft.com/office/drawing/2014/main" id="{B7F9D199-2B48-410B-8ADA-C118CAAA94A7}"/>
              </a:ext>
            </a:extLst>
          </p:cNvPr>
          <p:cNvSpPr txBox="1"/>
          <p:nvPr/>
        </p:nvSpPr>
        <p:spPr>
          <a:xfrm>
            <a:off x="9328473" y="5439983"/>
            <a:ext cx="861060" cy="307777"/>
          </a:xfrm>
          <a:prstGeom prst="rect">
            <a:avLst/>
          </a:prstGeom>
          <a:solidFill>
            <a:schemeClr val="bg1"/>
          </a:solidFill>
          <a:ln w="9525" cap="flat" cmpd="sng">
            <a:solidFill>
              <a:schemeClr val="tx2"/>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1400" b="1" dirty="0">
                <a:solidFill>
                  <a:srgbClr val="0000FF"/>
                </a:solidFill>
                <a:latin typeface="Times New Roman" panose="02020603050405020304" pitchFamily="18" charset="0"/>
                <a:ea typeface="黑体" panose="02010609060101010101" pitchFamily="49" charset="-122"/>
              </a:rPr>
              <a:t>Stage I</a:t>
            </a:r>
          </a:p>
        </p:txBody>
      </p:sp>
    </p:spTree>
    <p:extLst>
      <p:ext uri="{BB962C8B-B14F-4D97-AF65-F5344CB8AC3E}">
        <p14:creationId xmlns:p14="http://schemas.microsoft.com/office/powerpoint/2010/main" val="33960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1817CBB-8C2F-4542-9BA5-7732BDBFDB00}"/>
              </a:ext>
            </a:extLst>
          </p:cNvPr>
          <p:cNvSpPr>
            <a:spLocks noGrp="1"/>
          </p:cNvSpPr>
          <p:nvPr>
            <p:ph type="sldNum" sz="quarter" idx="12"/>
          </p:nvPr>
        </p:nvSpPr>
        <p:spPr>
          <a:xfrm>
            <a:off x="8143760" y="614980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EB916-6B2F-4FEB-AFBC-F817F5E3D73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cxnSp>
        <p:nvCxnSpPr>
          <p:cNvPr id="5" name="直接连接符 4">
            <a:extLst>
              <a:ext uri="{FF2B5EF4-FFF2-40B4-BE49-F238E27FC236}">
                <a16:creationId xmlns:a16="http://schemas.microsoft.com/office/drawing/2014/main" id="{282513D7-07AE-4535-B87B-E5EFE4962ECF}"/>
              </a:ext>
            </a:extLst>
          </p:cNvPr>
          <p:cNvCxnSpPr/>
          <p:nvPr/>
        </p:nvCxnSpPr>
        <p:spPr>
          <a:xfrm>
            <a:off x="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0427E045-B535-4A74-934B-D50916A20C49}"/>
              </a:ext>
            </a:extLst>
          </p:cNvPr>
          <p:cNvCxnSpPr/>
          <p:nvPr/>
        </p:nvCxnSpPr>
        <p:spPr>
          <a:xfrm>
            <a:off x="10032000" y="770400"/>
            <a:ext cx="2160000" cy="0"/>
          </a:xfrm>
          <a:prstGeom prst="line">
            <a:avLst/>
          </a:prstGeom>
          <a:ln w="63500">
            <a:gradFill>
              <a:gsLst>
                <a:gs pos="0">
                  <a:srgbClr val="8488C4"/>
                </a:gs>
                <a:gs pos="53000">
                  <a:srgbClr val="D4DEFF"/>
                </a:gs>
                <a:gs pos="83000">
                  <a:srgbClr val="D4DEFF"/>
                </a:gs>
                <a:gs pos="100000">
                  <a:srgbClr val="96AB94"/>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4B5335-4CB7-428C-8182-8134C24BAEB0}"/>
              </a:ext>
            </a:extLst>
          </p:cNvPr>
          <p:cNvSpPr txBox="1"/>
          <p:nvPr/>
        </p:nvSpPr>
        <p:spPr>
          <a:xfrm>
            <a:off x="2209800" y="15412"/>
            <a:ext cx="7772400" cy="7517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rPr>
              <a:t>Extremely Heavy Rainfall Event in Henan</a:t>
            </a:r>
            <a:endParaRPr kumimoji="0" lang="zh-CN" altLang="en-US" sz="2800" b="1" i="0" u="none" strike="noStrike" kern="1200" cap="none" spc="0" normalizeH="0" baseline="0" noProof="0" dirty="0">
              <a:ln w="3175">
                <a:noFill/>
              </a:ln>
              <a:solidFill>
                <a:srgbClr val="C00000"/>
              </a:solidFill>
              <a:effectLst/>
              <a:uLnTx/>
              <a:uFillTx/>
              <a:latin typeface="Times New Roman" panose="02020603050405020304" pitchFamily="18" charset="0"/>
              <a:ea typeface="黑体" pitchFamily="2" charset="-122"/>
              <a:cs typeface="Times New Roman" panose="02020603050405020304" pitchFamily="18" charset="0"/>
            </a:endParaRPr>
          </a:p>
        </p:txBody>
      </p:sp>
      <p:cxnSp>
        <p:nvCxnSpPr>
          <p:cNvPr id="8" name="直接连接符 7">
            <a:extLst>
              <a:ext uri="{FF2B5EF4-FFF2-40B4-BE49-F238E27FC236}">
                <a16:creationId xmlns:a16="http://schemas.microsoft.com/office/drawing/2014/main" id="{739E541E-C643-43CF-821D-0CD744447B90}"/>
              </a:ext>
            </a:extLst>
          </p:cNvPr>
          <p:cNvCxnSpPr>
            <a:cxnSpLocks/>
          </p:cNvCxnSpPr>
          <p:nvPr/>
        </p:nvCxnSpPr>
        <p:spPr>
          <a:xfrm>
            <a:off x="2160000" y="770400"/>
            <a:ext cx="7872000" cy="0"/>
          </a:xfrm>
          <a:prstGeom prst="line">
            <a:avLst/>
          </a:prstGeom>
          <a:ln w="635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9EE249F1-22DE-4241-8778-D467A8CE68C0}"/>
              </a:ext>
            </a:extLst>
          </p:cNvPr>
          <p:cNvGrpSpPr/>
          <p:nvPr/>
        </p:nvGrpSpPr>
        <p:grpSpPr>
          <a:xfrm>
            <a:off x="6775234" y="1079218"/>
            <a:ext cx="4897437" cy="5518134"/>
            <a:chOff x="850" y="1752"/>
            <a:chExt cx="7712" cy="8915"/>
          </a:xfrm>
        </p:grpSpPr>
        <p:pic>
          <p:nvPicPr>
            <p:cNvPr id="11" name="图片 1">
              <a:extLst>
                <a:ext uri="{FF2B5EF4-FFF2-40B4-BE49-F238E27FC236}">
                  <a16:creationId xmlns:a16="http://schemas.microsoft.com/office/drawing/2014/main" id="{0A1C79DF-D6F9-487F-958F-AC6FDC84B24F}"/>
                </a:ext>
              </a:extLst>
            </p:cNvPr>
            <p:cNvPicPr>
              <a:picLocks noChangeAspect="1"/>
            </p:cNvPicPr>
            <p:nvPr/>
          </p:nvPicPr>
          <p:blipFill>
            <a:blip r:embed="rId3"/>
            <a:srcRect r="42715"/>
            <a:stretch>
              <a:fillRect/>
            </a:stretch>
          </p:blipFill>
          <p:spPr>
            <a:xfrm>
              <a:off x="850" y="1752"/>
              <a:ext cx="7712" cy="8915"/>
            </a:xfrm>
            <a:prstGeom prst="rect">
              <a:avLst/>
            </a:prstGeom>
            <a:noFill/>
            <a:ln w="9525">
              <a:noFill/>
            </a:ln>
          </p:spPr>
        </p:pic>
        <p:sp>
          <p:nvSpPr>
            <p:cNvPr id="12" name="矩形 11">
              <a:extLst>
                <a:ext uri="{FF2B5EF4-FFF2-40B4-BE49-F238E27FC236}">
                  <a16:creationId xmlns:a16="http://schemas.microsoft.com/office/drawing/2014/main" id="{FD2FAD61-7537-4C98-BDBD-16E06B2C02F2}"/>
                </a:ext>
              </a:extLst>
            </p:cNvPr>
            <p:cNvSpPr/>
            <p:nvPr/>
          </p:nvSpPr>
          <p:spPr>
            <a:xfrm>
              <a:off x="3147" y="1910"/>
              <a:ext cx="2942" cy="3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没有大雨滴，平均粒径小</a:t>
              </a:r>
            </a:p>
          </p:txBody>
        </p:sp>
        <p:sp>
          <p:nvSpPr>
            <p:cNvPr id="13" name="矩形 12">
              <a:extLst>
                <a:ext uri="{FF2B5EF4-FFF2-40B4-BE49-F238E27FC236}">
                  <a16:creationId xmlns:a16="http://schemas.microsoft.com/office/drawing/2014/main" id="{3E6CC47A-7B1B-4B82-B285-7BAE0DE6D075}"/>
                </a:ext>
              </a:extLst>
            </p:cNvPr>
            <p:cNvSpPr/>
            <p:nvPr/>
          </p:nvSpPr>
          <p:spPr>
            <a:xfrm>
              <a:off x="5385" y="5505"/>
              <a:ext cx="453" cy="1360"/>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B84862EC-8063-4865-98D0-7636D701BAC5}"/>
                </a:ext>
              </a:extLst>
            </p:cNvPr>
            <p:cNvSpPr/>
            <p:nvPr/>
          </p:nvSpPr>
          <p:spPr>
            <a:xfrm>
              <a:off x="5045" y="7228"/>
              <a:ext cx="455" cy="1360"/>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8C0CE576-F245-4451-A732-A86289DD7D72}"/>
                </a:ext>
              </a:extLst>
            </p:cNvPr>
            <p:cNvSpPr/>
            <p:nvPr/>
          </p:nvSpPr>
          <p:spPr>
            <a:xfrm>
              <a:off x="3939" y="9028"/>
              <a:ext cx="453" cy="1363"/>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C9AD9F0-A336-46BF-A34C-2A05D43F5C30}"/>
                </a:ext>
              </a:extLst>
            </p:cNvPr>
            <p:cNvSpPr/>
            <p:nvPr/>
          </p:nvSpPr>
          <p:spPr>
            <a:xfrm>
              <a:off x="2097" y="7262"/>
              <a:ext cx="2751" cy="3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有大雨滴，平均粒径大</a:t>
              </a:r>
            </a:p>
          </p:txBody>
        </p:sp>
      </p:grpSp>
      <p:sp>
        <p:nvSpPr>
          <p:cNvPr id="32" name="矩形 31">
            <a:extLst>
              <a:ext uri="{FF2B5EF4-FFF2-40B4-BE49-F238E27FC236}">
                <a16:creationId xmlns:a16="http://schemas.microsoft.com/office/drawing/2014/main" id="{F7C2BB5E-D995-457E-8936-54B2269AF3E1}"/>
              </a:ext>
            </a:extLst>
          </p:cNvPr>
          <p:cNvSpPr/>
          <p:nvPr/>
        </p:nvSpPr>
        <p:spPr>
          <a:xfrm>
            <a:off x="7062889" y="3339950"/>
            <a:ext cx="796925" cy="26479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郑州站</a:t>
            </a:r>
          </a:p>
        </p:txBody>
      </p:sp>
      <p:grpSp>
        <p:nvGrpSpPr>
          <p:cNvPr id="18" name="组合 17">
            <a:extLst>
              <a:ext uri="{FF2B5EF4-FFF2-40B4-BE49-F238E27FC236}">
                <a16:creationId xmlns:a16="http://schemas.microsoft.com/office/drawing/2014/main" id="{46DA91F6-46AB-4B2C-9FC7-25716BD03F17}"/>
              </a:ext>
            </a:extLst>
          </p:cNvPr>
          <p:cNvGrpSpPr/>
          <p:nvPr/>
        </p:nvGrpSpPr>
        <p:grpSpPr>
          <a:xfrm>
            <a:off x="443893" y="1268760"/>
            <a:ext cx="6182399" cy="4588158"/>
            <a:chOff x="8260" y="3283"/>
            <a:chExt cx="5997" cy="5555"/>
          </a:xfrm>
        </p:grpSpPr>
        <p:pic>
          <p:nvPicPr>
            <p:cNvPr id="19" name="图片 3">
              <a:extLst>
                <a:ext uri="{FF2B5EF4-FFF2-40B4-BE49-F238E27FC236}">
                  <a16:creationId xmlns:a16="http://schemas.microsoft.com/office/drawing/2014/main" id="{34C204BA-9322-4057-8AC4-8C3365966392}"/>
                </a:ext>
              </a:extLst>
            </p:cNvPr>
            <p:cNvPicPr>
              <a:picLocks noChangeAspect="1"/>
            </p:cNvPicPr>
            <p:nvPr/>
          </p:nvPicPr>
          <p:blipFill>
            <a:blip r:embed="rId4"/>
            <a:srcRect l="50006"/>
            <a:stretch>
              <a:fillRect/>
            </a:stretch>
          </p:blipFill>
          <p:spPr>
            <a:xfrm>
              <a:off x="8260" y="3283"/>
              <a:ext cx="5997" cy="5555"/>
            </a:xfrm>
            <a:prstGeom prst="rect">
              <a:avLst/>
            </a:prstGeom>
            <a:noFill/>
            <a:ln w="9525">
              <a:noFill/>
            </a:ln>
          </p:spPr>
        </p:pic>
        <p:sp>
          <p:nvSpPr>
            <p:cNvPr id="20" name="加号 19">
              <a:extLst>
                <a:ext uri="{FF2B5EF4-FFF2-40B4-BE49-F238E27FC236}">
                  <a16:creationId xmlns:a16="http://schemas.microsoft.com/office/drawing/2014/main" id="{DCBD1E36-3A22-414B-A4A1-947A1517E84B}"/>
                </a:ext>
              </a:extLst>
            </p:cNvPr>
            <p:cNvSpPr/>
            <p:nvPr/>
          </p:nvSpPr>
          <p:spPr>
            <a:xfrm>
              <a:off x="10865" y="4913"/>
              <a:ext cx="298" cy="29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加号 20">
              <a:extLst>
                <a:ext uri="{FF2B5EF4-FFF2-40B4-BE49-F238E27FC236}">
                  <a16:creationId xmlns:a16="http://schemas.microsoft.com/office/drawing/2014/main" id="{64F04B6B-C050-4DAC-8985-6C7E1B425EA0}"/>
                </a:ext>
              </a:extLst>
            </p:cNvPr>
            <p:cNvSpPr/>
            <p:nvPr/>
          </p:nvSpPr>
          <p:spPr>
            <a:xfrm>
              <a:off x="11878" y="4493"/>
              <a:ext cx="298" cy="29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加号 21">
              <a:extLst>
                <a:ext uri="{FF2B5EF4-FFF2-40B4-BE49-F238E27FC236}">
                  <a16:creationId xmlns:a16="http://schemas.microsoft.com/office/drawing/2014/main" id="{120408C7-5680-4681-AC5A-4681C8F422EE}"/>
                </a:ext>
              </a:extLst>
            </p:cNvPr>
            <p:cNvSpPr/>
            <p:nvPr/>
          </p:nvSpPr>
          <p:spPr>
            <a:xfrm>
              <a:off x="11963" y="6270"/>
              <a:ext cx="298" cy="29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加号 22">
              <a:extLst>
                <a:ext uri="{FF2B5EF4-FFF2-40B4-BE49-F238E27FC236}">
                  <a16:creationId xmlns:a16="http://schemas.microsoft.com/office/drawing/2014/main" id="{23C3E437-79AA-4758-874B-0046D3603469}"/>
                </a:ext>
              </a:extLst>
            </p:cNvPr>
            <p:cNvSpPr/>
            <p:nvPr/>
          </p:nvSpPr>
          <p:spPr>
            <a:xfrm>
              <a:off x="11850" y="5505"/>
              <a:ext cx="298" cy="29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加号 23">
              <a:extLst>
                <a:ext uri="{FF2B5EF4-FFF2-40B4-BE49-F238E27FC236}">
                  <a16:creationId xmlns:a16="http://schemas.microsoft.com/office/drawing/2014/main" id="{5ABFDB39-21CA-498F-8B0E-AFBD06EBAF6E}"/>
                </a:ext>
              </a:extLst>
            </p:cNvPr>
            <p:cNvSpPr/>
            <p:nvPr/>
          </p:nvSpPr>
          <p:spPr>
            <a:xfrm>
              <a:off x="11210" y="5623"/>
              <a:ext cx="298" cy="29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文本框 12">
              <a:extLst>
                <a:ext uri="{FF2B5EF4-FFF2-40B4-BE49-F238E27FC236}">
                  <a16:creationId xmlns:a16="http://schemas.microsoft.com/office/drawing/2014/main" id="{25879C4A-F36B-4206-A64B-6AD256C068F6}"/>
                </a:ext>
              </a:extLst>
            </p:cNvPr>
            <p:cNvSpPr txBox="1"/>
            <p:nvPr/>
          </p:nvSpPr>
          <p:spPr>
            <a:xfrm>
              <a:off x="10007" y="4625"/>
              <a:ext cx="1088" cy="4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53984</a:t>
              </a:r>
              <a:endParaRPr kumimoji="0" lang="zh-CN" altLang="en-US" sz="11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6" name="文本框 25">
              <a:extLst>
                <a:ext uri="{FF2B5EF4-FFF2-40B4-BE49-F238E27FC236}">
                  <a16:creationId xmlns:a16="http://schemas.microsoft.com/office/drawing/2014/main" id="{777D4277-BDBC-40C9-9965-298DBC9E8543}"/>
                </a:ext>
              </a:extLst>
            </p:cNvPr>
            <p:cNvSpPr txBox="1"/>
            <p:nvPr/>
          </p:nvSpPr>
          <p:spPr>
            <a:xfrm>
              <a:off x="12186" y="4449"/>
              <a:ext cx="1088" cy="4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53991</a:t>
              </a:r>
              <a:endParaRPr kumimoji="0" lang="zh-CN" altLang="en-US" sz="11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7" name="文本框 26">
              <a:extLst>
                <a:ext uri="{FF2B5EF4-FFF2-40B4-BE49-F238E27FC236}">
                  <a16:creationId xmlns:a16="http://schemas.microsoft.com/office/drawing/2014/main" id="{B2C09A1C-5BD5-4575-AB09-7B1724268378}"/>
                </a:ext>
              </a:extLst>
            </p:cNvPr>
            <p:cNvSpPr txBox="1"/>
            <p:nvPr/>
          </p:nvSpPr>
          <p:spPr>
            <a:xfrm>
              <a:off x="10776" y="5346"/>
              <a:ext cx="1035" cy="4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57083</a:t>
              </a:r>
              <a:endParaRPr kumimoji="0" lang="zh-CN" altLang="en-US" sz="11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8" name="文本框 27">
              <a:extLst>
                <a:ext uri="{FF2B5EF4-FFF2-40B4-BE49-F238E27FC236}">
                  <a16:creationId xmlns:a16="http://schemas.microsoft.com/office/drawing/2014/main" id="{AF6959C2-9FC0-4819-A616-72D849058EAC}"/>
                </a:ext>
              </a:extLst>
            </p:cNvPr>
            <p:cNvSpPr txBox="1"/>
            <p:nvPr/>
          </p:nvSpPr>
          <p:spPr>
            <a:xfrm>
              <a:off x="12112" y="6185"/>
              <a:ext cx="1088" cy="4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57098</a:t>
              </a:r>
              <a:endParaRPr kumimoji="0" lang="zh-CN" altLang="en-US" sz="11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9" name="文本框 28">
              <a:extLst>
                <a:ext uri="{FF2B5EF4-FFF2-40B4-BE49-F238E27FC236}">
                  <a16:creationId xmlns:a16="http://schemas.microsoft.com/office/drawing/2014/main" id="{3998D9CD-106F-41A7-AD08-2DF1C92E7671}"/>
                </a:ext>
              </a:extLst>
            </p:cNvPr>
            <p:cNvSpPr txBox="1"/>
            <p:nvPr/>
          </p:nvSpPr>
          <p:spPr>
            <a:xfrm>
              <a:off x="11953" y="5275"/>
              <a:ext cx="1088" cy="4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rPr>
                <a:t>57091</a:t>
              </a:r>
              <a:endParaRPr kumimoji="0" lang="zh-CN" altLang="en-US" sz="11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37" name="组合 36">
            <a:extLst>
              <a:ext uri="{FF2B5EF4-FFF2-40B4-BE49-F238E27FC236}">
                <a16:creationId xmlns:a16="http://schemas.microsoft.com/office/drawing/2014/main" id="{21C38D2B-9DA9-405E-B70A-6B441D99A391}"/>
              </a:ext>
            </a:extLst>
          </p:cNvPr>
          <p:cNvGrpSpPr/>
          <p:nvPr/>
        </p:nvGrpSpPr>
        <p:grpSpPr>
          <a:xfrm>
            <a:off x="6744072" y="1074958"/>
            <a:ext cx="4897437" cy="5518134"/>
            <a:chOff x="850" y="1752"/>
            <a:chExt cx="7712" cy="8915"/>
          </a:xfrm>
        </p:grpSpPr>
        <p:pic>
          <p:nvPicPr>
            <p:cNvPr id="38" name="图片 1">
              <a:extLst>
                <a:ext uri="{FF2B5EF4-FFF2-40B4-BE49-F238E27FC236}">
                  <a16:creationId xmlns:a16="http://schemas.microsoft.com/office/drawing/2014/main" id="{4805BCCC-6AEC-447C-9586-4B966DE266EF}"/>
                </a:ext>
              </a:extLst>
            </p:cNvPr>
            <p:cNvPicPr>
              <a:picLocks noChangeAspect="1"/>
            </p:cNvPicPr>
            <p:nvPr/>
          </p:nvPicPr>
          <p:blipFill>
            <a:blip r:embed="rId3"/>
            <a:srcRect r="42715"/>
            <a:stretch>
              <a:fillRect/>
            </a:stretch>
          </p:blipFill>
          <p:spPr>
            <a:xfrm>
              <a:off x="850" y="1752"/>
              <a:ext cx="7712" cy="8915"/>
            </a:xfrm>
            <a:prstGeom prst="rect">
              <a:avLst/>
            </a:prstGeom>
            <a:noFill/>
            <a:ln w="9525">
              <a:noFill/>
            </a:ln>
          </p:spPr>
        </p:pic>
        <p:sp>
          <p:nvSpPr>
            <p:cNvPr id="40" name="矩形 39">
              <a:extLst>
                <a:ext uri="{FF2B5EF4-FFF2-40B4-BE49-F238E27FC236}">
                  <a16:creationId xmlns:a16="http://schemas.microsoft.com/office/drawing/2014/main" id="{E7ACF0F0-746A-402F-B243-7F03061F19A2}"/>
                </a:ext>
              </a:extLst>
            </p:cNvPr>
            <p:cNvSpPr/>
            <p:nvPr/>
          </p:nvSpPr>
          <p:spPr>
            <a:xfrm>
              <a:off x="5385" y="5505"/>
              <a:ext cx="453" cy="1360"/>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40">
              <a:extLst>
                <a:ext uri="{FF2B5EF4-FFF2-40B4-BE49-F238E27FC236}">
                  <a16:creationId xmlns:a16="http://schemas.microsoft.com/office/drawing/2014/main" id="{B5F41B23-E132-488F-BBB0-153A12936424}"/>
                </a:ext>
              </a:extLst>
            </p:cNvPr>
            <p:cNvSpPr/>
            <p:nvPr/>
          </p:nvSpPr>
          <p:spPr>
            <a:xfrm>
              <a:off x="5045" y="7228"/>
              <a:ext cx="455" cy="1360"/>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2" name="矩形 41">
              <a:extLst>
                <a:ext uri="{FF2B5EF4-FFF2-40B4-BE49-F238E27FC236}">
                  <a16:creationId xmlns:a16="http://schemas.microsoft.com/office/drawing/2014/main" id="{890F1145-1799-43F5-970A-8BBA976F1C7F}"/>
                </a:ext>
              </a:extLst>
            </p:cNvPr>
            <p:cNvSpPr/>
            <p:nvPr/>
          </p:nvSpPr>
          <p:spPr>
            <a:xfrm>
              <a:off x="3939" y="9028"/>
              <a:ext cx="453" cy="1363"/>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4" name="矩形 43">
            <a:extLst>
              <a:ext uri="{FF2B5EF4-FFF2-40B4-BE49-F238E27FC236}">
                <a16:creationId xmlns:a16="http://schemas.microsoft.com/office/drawing/2014/main" id="{5C2C1BF0-A989-4274-A14D-8835E02BD5B0}"/>
              </a:ext>
            </a:extLst>
          </p:cNvPr>
          <p:cNvSpPr/>
          <p:nvPr/>
        </p:nvSpPr>
        <p:spPr>
          <a:xfrm>
            <a:off x="7031727" y="3335690"/>
            <a:ext cx="1046295" cy="26479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ZZ Station</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3" name="直接箭头连接符 2"/>
          <p:cNvCxnSpPr>
            <a:cxnSpLocks/>
          </p:cNvCxnSpPr>
          <p:nvPr/>
        </p:nvCxnSpPr>
        <p:spPr>
          <a:xfrm flipV="1">
            <a:off x="3485093" y="1628800"/>
            <a:ext cx="3433567" cy="1004431"/>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cxnSpLocks/>
          </p:cNvCxnSpPr>
          <p:nvPr/>
        </p:nvCxnSpPr>
        <p:spPr>
          <a:xfrm>
            <a:off x="4173745" y="3315466"/>
            <a:ext cx="2744915" cy="148179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153">
            <a:extLst>
              <a:ext uri="{FF2B5EF4-FFF2-40B4-BE49-F238E27FC236}">
                <a16:creationId xmlns:a16="http://schemas.microsoft.com/office/drawing/2014/main" id="{51B3CFB7-492D-4D48-B086-10D9C193459E}"/>
              </a:ext>
            </a:extLst>
          </p:cNvPr>
          <p:cNvSpPr txBox="1"/>
          <p:nvPr/>
        </p:nvSpPr>
        <p:spPr>
          <a:xfrm>
            <a:off x="838524" y="980728"/>
            <a:ext cx="5473500" cy="400110"/>
          </a:xfrm>
          <a:prstGeom prst="rect">
            <a:avLst/>
          </a:prstGeom>
          <a:noFill/>
          <a:ln w="9525"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mn-cs"/>
              </a:rPr>
              <a:t>Time series of D-N</a:t>
            </a:r>
            <a:r>
              <a:rPr kumimoji="0" lang="en-US" altLang="zh-CN" sz="2000" b="1" i="0" u="none" strike="noStrike" kern="1200" cap="none" spc="0" normalizeH="0" baseline="-25000" noProof="0" dirty="0">
                <a:ln>
                  <a:noFill/>
                </a:ln>
                <a:solidFill>
                  <a:srgbClr val="0000FF"/>
                </a:solidFill>
                <a:effectLst/>
                <a:uLnTx/>
                <a:uFillTx/>
                <a:latin typeface="Times New Roman" panose="02020603050405020304" pitchFamily="18" charset="0"/>
                <a:ea typeface="黑体" panose="02010609060101010101" pitchFamily="49" charset="-122"/>
                <a:cs typeface="+mn-cs"/>
              </a:rPr>
              <a:t>D</a:t>
            </a:r>
            <a:r>
              <a:rPr kumimoji="0" lang="en-US" altLang="zh-CN"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mn-cs"/>
              </a:rPr>
              <a:t> from typical stations</a:t>
            </a:r>
            <a:endParaRPr kumimoji="0" lang="zh-CN"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mn-cs"/>
            </a:endParaRPr>
          </a:p>
        </p:txBody>
      </p:sp>
      <p:sp>
        <p:nvSpPr>
          <p:cNvPr id="48" name="TextBox 52">
            <a:extLst>
              <a:ext uri="{FF2B5EF4-FFF2-40B4-BE49-F238E27FC236}">
                <a16:creationId xmlns:a16="http://schemas.microsoft.com/office/drawing/2014/main" id="{974A4AD5-E029-4052-96F6-E3AD0BB79303}"/>
              </a:ext>
            </a:extLst>
          </p:cNvPr>
          <p:cNvSpPr txBox="1"/>
          <p:nvPr/>
        </p:nvSpPr>
        <p:spPr>
          <a:xfrm>
            <a:off x="1210186" y="6000941"/>
            <a:ext cx="4535379" cy="735907"/>
          </a:xfrm>
          <a:prstGeom prst="rect">
            <a:avLst/>
          </a:prstGeom>
          <a:noFill/>
          <a:ln w="38100" cap="flat" cmpd="sng">
            <a:no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ts val="2600"/>
              </a:lnSpc>
              <a:spcBef>
                <a:spcPct val="20000"/>
              </a:spcBef>
              <a:spcAft>
                <a:spcPct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The spatial and temporal variability of DSD characteristics </a:t>
            </a:r>
          </a:p>
        </p:txBody>
      </p:sp>
      <p:sp>
        <p:nvSpPr>
          <p:cNvPr id="49" name="矩形 48">
            <a:extLst>
              <a:ext uri="{FF2B5EF4-FFF2-40B4-BE49-F238E27FC236}">
                <a16:creationId xmlns:a16="http://schemas.microsoft.com/office/drawing/2014/main" id="{F3E5F91F-1AF4-4839-BB24-6F54F546B483}"/>
              </a:ext>
            </a:extLst>
          </p:cNvPr>
          <p:cNvSpPr/>
          <p:nvPr/>
        </p:nvSpPr>
        <p:spPr>
          <a:xfrm>
            <a:off x="7968208" y="1158871"/>
            <a:ext cx="2200712" cy="22859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No large raindrops</a:t>
            </a:r>
            <a:r>
              <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small Dm</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0" name="矩形 49">
            <a:extLst>
              <a:ext uri="{FF2B5EF4-FFF2-40B4-BE49-F238E27FC236}">
                <a16:creationId xmlns:a16="http://schemas.microsoft.com/office/drawing/2014/main" id="{2D0F1B62-C35F-4E12-ACE9-C0FC2F24D4B9}"/>
              </a:ext>
            </a:extLst>
          </p:cNvPr>
          <p:cNvSpPr/>
          <p:nvPr/>
        </p:nvSpPr>
        <p:spPr>
          <a:xfrm>
            <a:off x="9942819" y="3324055"/>
            <a:ext cx="1042251" cy="26479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201.9 mm/h</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1" name="矩形 50">
            <a:extLst>
              <a:ext uri="{FF2B5EF4-FFF2-40B4-BE49-F238E27FC236}">
                <a16:creationId xmlns:a16="http://schemas.microsoft.com/office/drawing/2014/main" id="{DB04A142-E8A2-4ABD-B83B-9F61283BD373}"/>
              </a:ext>
            </a:extLst>
          </p:cNvPr>
          <p:cNvSpPr/>
          <p:nvPr/>
        </p:nvSpPr>
        <p:spPr>
          <a:xfrm>
            <a:off x="7859814" y="4471608"/>
            <a:ext cx="1290245" cy="22859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Large raindrops</a:t>
            </a:r>
            <a:endParaRPr kumimoji="0" lang="zh-CN"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894179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自定义设计方案">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953</TotalTime>
  <Words>3235</Words>
  <Application>Microsoft Office PowerPoint</Application>
  <PresentationFormat>宽屏</PresentationFormat>
  <Paragraphs>381</Paragraphs>
  <Slides>27</Slides>
  <Notes>27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等线</vt:lpstr>
      <vt:lpstr>黑体</vt:lpstr>
      <vt:lpstr>微软雅黑</vt:lpstr>
      <vt:lpstr>Arial</vt:lpstr>
      <vt:lpstr>Calibri</vt:lpstr>
      <vt:lpstr>Calibri Light</vt:lpstr>
      <vt:lpstr>Cambria Math</vt:lpstr>
      <vt:lpstr>Times New Roman</vt:lpstr>
      <vt:lpstr>Wingdings</vt:lpstr>
      <vt:lpstr>1_自定义设计方案</vt:lpstr>
      <vt:lpstr>Linking Ice-Phase Microphysics to Raindrop Characteristics, and Extreme Rainfall in Two Deep Convection Events in China</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Ice-Phase Microphysics to Raindrop Characteristics, and Extreme Rainfall in two Deep Convection Events in China</dc:title>
  <dc:creator>zhaokun</dc:creator>
  <cp:lastModifiedBy>zhaokun</cp:lastModifiedBy>
  <cp:revision>65</cp:revision>
  <dcterms:created xsi:type="dcterms:W3CDTF">2024-10-16T09:25:46Z</dcterms:created>
  <dcterms:modified xsi:type="dcterms:W3CDTF">2025-03-20T14:24:01Z</dcterms:modified>
</cp:coreProperties>
</file>