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0" r:id="rId2"/>
  </p:sldMasterIdLst>
  <p:notesMasterIdLst>
    <p:notesMasterId r:id="rId18"/>
  </p:notesMasterIdLst>
  <p:sldIdLst>
    <p:sldId id="489" r:id="rId3"/>
    <p:sldId id="504" r:id="rId4"/>
    <p:sldId id="499" r:id="rId5"/>
    <p:sldId id="487" r:id="rId6"/>
    <p:sldId id="502" r:id="rId7"/>
    <p:sldId id="367" r:id="rId8"/>
    <p:sldId id="488" r:id="rId9"/>
    <p:sldId id="370" r:id="rId10"/>
    <p:sldId id="296" r:id="rId11"/>
    <p:sldId id="376" r:id="rId12"/>
    <p:sldId id="500" r:id="rId13"/>
    <p:sldId id="503" r:id="rId14"/>
    <p:sldId id="264" r:id="rId15"/>
    <p:sldId id="377" r:id="rId16"/>
    <p:sldId id="272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63"/>
    <a:srgbClr val="8C8C8C"/>
    <a:srgbClr val="595959"/>
    <a:srgbClr val="323232"/>
    <a:srgbClr val="F8F8F8"/>
    <a:srgbClr val="FFFFFF"/>
    <a:srgbClr val="EC380E"/>
    <a:srgbClr val="E226C3"/>
    <a:srgbClr val="233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>
        <p:scale>
          <a:sx n="80" d="100"/>
          <a:sy n="80" d="100"/>
        </p:scale>
        <p:origin x="123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9BCC2-2DD9-4423-BAF5-29D74858BCAC}" type="datetimeFigureOut">
              <a:rPr lang="de-DE" smtClean="0"/>
              <a:t>18.03.2025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7EEC9-F197-4FEF-AC08-FD09373379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7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E2D9-B249-4EEE-9B68-68BFE13E4639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80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389-7D63-4379-9A0B-F1CC9032B3A1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38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D1B2-B233-4C82-B79A-55D6C15A12C0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2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293872-1413-45F6-A8B7-45E5D8800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73F7AE-FD06-44D3-86B5-AAB92175E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440" y="5312541"/>
            <a:ext cx="4101316" cy="9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headlin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2CF33D3-17B6-4F01-B05E-E0F78FA3B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BDCB46-AAB7-49E3-AD39-4F3CE35D7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24" y="532191"/>
            <a:ext cx="10169676" cy="943428"/>
          </a:xfrm>
        </p:spPr>
        <p:txBody>
          <a:bodyPr anchor="t" anchorCtr="0">
            <a:normAutofit/>
          </a:bodyPr>
          <a:lstStyle>
            <a:lvl1pPr algn="l">
              <a:defRPr sz="4000" b="1" cap="all" baseline="0">
                <a:solidFill>
                  <a:srgbClr val="C1002A"/>
                </a:solidFill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36F576-B26E-4C30-BE4E-55D686A97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24" y="1935238"/>
            <a:ext cx="10169676" cy="3322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E173FC-3DB3-4512-879E-50E16E74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2858EF-F897-4CD7-832A-BAC457E8BBD8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BB0287-2B5B-4909-BB4A-09A72C5E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74A0B4-78BE-4ECB-9462-BF376E36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E41F38-1E29-4DAE-A5C5-0871B10D5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Headline dü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24" y="532191"/>
            <a:ext cx="10169676" cy="943428"/>
          </a:xfrm>
        </p:spPr>
        <p:txBody>
          <a:bodyPr anchor="t" anchorCtr="0">
            <a:normAutofit/>
          </a:bodyPr>
          <a:lstStyle>
            <a:lvl1pPr algn="l">
              <a:defRPr sz="4000" cap="all" baseline="0">
                <a:solidFill>
                  <a:srgbClr val="C1002A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24" y="1935238"/>
            <a:ext cx="10169676" cy="3322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fld id="{C9850A92-3E00-4AAD-98B7-FD07C8F3ACA8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13C9A69-71BC-4300-A2B0-52BDE5985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1AB38DC-9002-42A5-9B95-F59D00F9A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A85363-6E39-4FC8-9813-4068670D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62" y="517676"/>
            <a:ext cx="10952238" cy="1173012"/>
          </a:xfrm>
        </p:spPr>
        <p:txBody>
          <a:bodyPr anchor="t" anchorCtr="0">
            <a:normAutofit/>
          </a:bodyPr>
          <a:lstStyle>
            <a:lvl1pPr>
              <a:defRPr sz="3200" b="1" cap="all" baseline="0"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DBE976-B56D-411B-86B1-062F5DB75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62" y="1825625"/>
            <a:ext cx="10952238" cy="4351338"/>
          </a:xfrm>
        </p:spPr>
        <p:txBody>
          <a:bodyPr/>
          <a:lstStyle>
            <a:lvl1pPr marL="2286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C05F9F3-5B3D-4D27-AC50-42733E0D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6554B7-6E88-4A32-BFC6-64AB71B5C7D0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47B6971-B79F-45E3-8A0E-B2B705F3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D70019B9-A306-4CAF-A588-B9EFBB7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6B1150-5161-4957-8DA5-89FE4D0EC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33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Quadrat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Gebäude, sitzend, Tisch enthält.&#10;&#10;Automatisch generierte Beschreibung">
            <a:extLst>
              <a:ext uri="{FF2B5EF4-FFF2-40B4-BE49-F238E27FC236}">
                <a16:creationId xmlns:a16="http://schemas.microsoft.com/office/drawing/2014/main" id="{AE33E8E4-29A4-4CB6-869E-89ADF8B58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2024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A3A2D1-32EB-4FE6-90C7-C61FA12F9EA4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pic>
        <p:nvPicPr>
          <p:cNvPr id="12" name="Grafik 11" descr="Ein Bild, das Becher, Zeichnung enthält.&#10;&#10;Automatisch generierte Beschreibung">
            <a:extLst>
              <a:ext uri="{FF2B5EF4-FFF2-40B4-BE49-F238E27FC236}">
                <a16:creationId xmlns:a16="http://schemas.microsoft.com/office/drawing/2014/main" id="{99341B22-AB51-4815-AA58-0897913031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911" y="6325965"/>
            <a:ext cx="554898" cy="425892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79283CC-5882-49AB-AFAF-0F30BC80FBD7}"/>
              </a:ext>
            </a:extLst>
          </p:cNvPr>
          <p:cNvSpPr>
            <a:spLocks noChangeAspect="1"/>
          </p:cNvSpPr>
          <p:nvPr userDrawn="1"/>
        </p:nvSpPr>
        <p:spPr>
          <a:xfrm>
            <a:off x="6540516" y="655572"/>
            <a:ext cx="5153160" cy="5153160"/>
          </a:xfrm>
          <a:prstGeom prst="rect">
            <a:avLst/>
          </a:prstGeom>
          <a:solidFill>
            <a:srgbClr val="C10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99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4844" y="990610"/>
            <a:ext cx="5016516" cy="2001459"/>
          </a:xfrm>
        </p:spPr>
        <p:txBody>
          <a:bodyPr anchor="t" anchorCtr="0">
            <a:normAutofit/>
          </a:bodyPr>
          <a:lstStyle>
            <a:lvl1pPr algn="l">
              <a:defRPr sz="3200" cap="all" baseline="0">
                <a:solidFill>
                  <a:schemeClr val="bg1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4844" y="4254500"/>
            <a:ext cx="4739067" cy="1282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3D9D07B-AAED-4FF5-825D-2EC42395D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81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quadra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33E8E4-29A4-4CB6-869E-89ADF8B58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2024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769B68-4BAC-4AF8-A4BD-AE781EFEDD4C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094" y="495311"/>
            <a:ext cx="5424606" cy="1195310"/>
          </a:xfrm>
        </p:spPr>
        <p:txBody>
          <a:bodyPr anchor="t" anchorCtr="0">
            <a:normAutofit/>
          </a:bodyPr>
          <a:lstStyle>
            <a:lvl1pPr algn="l">
              <a:defRPr sz="3200" cap="all" baseline="0">
                <a:solidFill>
                  <a:srgbClr val="C1002A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094" y="1955800"/>
            <a:ext cx="5532556" cy="398145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EC63B85-136A-4E0A-BFA3-7597DA58D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4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quadratisch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33E8E4-29A4-4CB6-869E-89ADF8B58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2024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0E278B-54C8-42C8-A151-CC6116029897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094" y="495311"/>
            <a:ext cx="5424606" cy="1195310"/>
          </a:xfrm>
        </p:spPr>
        <p:txBody>
          <a:bodyPr anchor="t" anchorCtr="0">
            <a:normAutofit/>
          </a:bodyPr>
          <a:lstStyle>
            <a:lvl1pPr algn="l">
              <a:defRPr sz="3200" cap="all" baseline="0">
                <a:solidFill>
                  <a:srgbClr val="C1002A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094" y="1955800"/>
            <a:ext cx="5532556" cy="3981450"/>
          </a:xfrm>
        </p:spPr>
        <p:txBody>
          <a:bodyPr/>
          <a:lstStyle>
            <a:lvl1pPr marL="342900" indent="-342900" algn="l">
              <a:buClr>
                <a:srgbClr val="C1002A"/>
              </a:buClr>
              <a:buFont typeface="Wingdings" panose="05000000000000000000" pitchFamily="2" charset="2"/>
              <a:buChar char="§"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  <a:p>
            <a:r>
              <a:rPr lang="de-DE" dirty="0" err="1"/>
              <a:t>Ööö</a:t>
            </a:r>
            <a:endParaRPr lang="de-DE" dirty="0"/>
          </a:p>
          <a:p>
            <a:r>
              <a:rPr lang="de-DE" dirty="0" err="1"/>
              <a:t>Ooo</a:t>
            </a:r>
            <a:endParaRPr lang="de-DE" dirty="0"/>
          </a:p>
          <a:p>
            <a:r>
              <a:rPr lang="de-DE" dirty="0" err="1"/>
              <a:t>Ppp</a:t>
            </a:r>
            <a:endParaRPr lang="de-DE" dirty="0"/>
          </a:p>
          <a:p>
            <a:r>
              <a:rPr lang="de-DE" dirty="0"/>
              <a:t>ggg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2CBA656-BB91-4A83-B051-088FBF731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ammer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9B308BF-64A2-4F97-9DDF-DA91D1D94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3" y="4966766"/>
            <a:ext cx="12192000" cy="8548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E33E8E4-29A4-4CB6-869E-89ADF8B584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47" y="441732"/>
            <a:ext cx="6096000" cy="8838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DE8AF7-D5A9-4A1C-B229-52680AAF0E01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90142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71065"/>
            <a:ext cx="4718051" cy="2912084"/>
          </a:xfrm>
        </p:spPr>
        <p:txBody>
          <a:bodyPr anchor="t" anchorCtr="0">
            <a:normAutofit/>
          </a:bodyPr>
          <a:lstStyle>
            <a:lvl1pPr algn="l">
              <a:defRPr sz="3200" cap="all" baseline="0">
                <a:solidFill>
                  <a:srgbClr val="C1002A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294" y="1971065"/>
            <a:ext cx="5532556" cy="3140685"/>
          </a:xfrm>
        </p:spPr>
        <p:txBody>
          <a:bodyPr/>
          <a:lstStyle>
            <a:lvl1pPr marL="342900" indent="-342900" algn="l">
              <a:buClr>
                <a:srgbClr val="C1002A"/>
              </a:buClr>
              <a:buFont typeface="Wingdings" panose="05000000000000000000" pitchFamily="2" charset="2"/>
              <a:buChar char="§"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  <a:p>
            <a:r>
              <a:rPr lang="de-DE" dirty="0" err="1"/>
              <a:t>Ööö</a:t>
            </a:r>
            <a:endParaRPr lang="de-DE" dirty="0"/>
          </a:p>
          <a:p>
            <a:r>
              <a:rPr lang="de-DE" dirty="0" err="1"/>
              <a:t>Ooo</a:t>
            </a:r>
            <a:endParaRPr lang="de-DE" dirty="0"/>
          </a:p>
          <a:p>
            <a:r>
              <a:rPr lang="de-DE" dirty="0" err="1"/>
              <a:t>Ppp</a:t>
            </a:r>
            <a:endParaRPr lang="de-DE" dirty="0"/>
          </a:p>
          <a:p>
            <a:r>
              <a:rPr lang="de-DE" dirty="0"/>
              <a:t>ggg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9EC2314-0C3F-4360-AA0C-233650FC9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FCC4-40B3-4651-A213-EE0DA500364A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4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amm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9B308BF-64A2-4F97-9DDF-DA91D1D94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3" y="4966766"/>
            <a:ext cx="12192000" cy="8548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E33E8E4-29A4-4CB6-869E-89ADF8B584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47" y="441732"/>
            <a:ext cx="6096000" cy="8838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AB1A1C-86F0-475A-B5AE-FF33E392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04832B5-5421-435C-9A5C-D594D5C4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C2CE9-4330-4198-AD86-573CAF5CC661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379078-059A-4359-B1F4-C1BAD1F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60F506-1BA5-41CA-9268-CD15EBAE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801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763C94-64CE-44A4-B5A9-0FAD272C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971065"/>
            <a:ext cx="4718051" cy="2912084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3200" cap="all" baseline="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DB2B1E3-9479-4706-87E4-11BB9594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8294" y="1971065"/>
            <a:ext cx="5532556" cy="3140685"/>
          </a:xfrm>
        </p:spPr>
        <p:txBody>
          <a:bodyPr/>
          <a:lstStyle>
            <a:lvl1pPr marL="0" indent="0" algn="l">
              <a:buClr>
                <a:srgbClr val="C1002A"/>
              </a:buClr>
              <a:buFont typeface="Wingdings" panose="05000000000000000000" pitchFamily="2" charset="2"/>
              <a:buNone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0DBB178-0375-472C-9DAC-0EFCCF765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30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ufzählung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4C3827-0472-449B-9B3F-0D5CD521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1060628" cy="1325563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de-DE" sz="3200" b="1" cap="all" baseline="0" dirty="0"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76BF11-8EBD-4E01-9D65-A94D0DFFD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825625"/>
            <a:ext cx="5560786" cy="4351338"/>
          </a:xfrm>
        </p:spPr>
        <p:txBody>
          <a:bodyPr/>
          <a:lstStyle>
            <a:lvl1pPr marL="457200" indent="-4572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1pPr>
            <a:lvl2pPr marL="800100" indent="-3429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2pPr>
            <a:lvl3pPr marL="1257300" indent="-3429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DA1F09-1559-4E37-93FC-2DE73747E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755" y="1856309"/>
            <a:ext cx="5292373" cy="4351338"/>
          </a:xfrm>
        </p:spPr>
        <p:txBody>
          <a:bodyPr/>
          <a:lstStyle>
            <a:lvl1pPr marL="2286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C1002A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64D91A-61AA-4CF2-B280-BBA64C6B27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462E5842-CD6A-4432-9604-D4C9684A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1D1529-CCBB-434D-B0D4-8AEF5803D91D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A1A5571-AABB-42EC-A030-BC454E31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5A81B3C-260C-450F-B73B-C5D6783E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5B51A51-F05A-4202-B30C-21C208424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0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E7DBA-3DC6-47B1-BFA8-B1454371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365125"/>
            <a:ext cx="11078451" cy="1325563"/>
          </a:xfrm>
        </p:spPr>
        <p:txBody>
          <a:bodyPr anchor="t" anchorCtr="0">
            <a:normAutofit/>
          </a:bodyPr>
          <a:lstStyle>
            <a:lvl1pPr>
              <a:defRPr lang="de-DE" sz="3200" b="1" kern="1200" cap="all" baseline="0" dirty="0">
                <a:solidFill>
                  <a:srgbClr val="636363"/>
                </a:solidFill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2E3DDD-FB40-4971-A25B-81B51850E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2B32DE5-793D-4F4F-B315-00670EA5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0D50A4-54B9-402A-8180-638678BC46B4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C5B6153-BEE8-47E3-97C7-0394CF07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77DF803-AA9A-4908-BA96-E9AF4F96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150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EB67614-E770-45D4-84C8-887FA2166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4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49CA4-D486-43FD-8C93-788B504D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09" y="341940"/>
            <a:ext cx="11071079" cy="1117600"/>
          </a:xfr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de-DE" sz="3200" b="1" cap="all" baseline="0" dirty="0"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25E20F-A383-4249-B3C7-0CA6BCEC8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39912"/>
            <a:ext cx="6172200" cy="3811588"/>
          </a:xfrm>
        </p:spPr>
        <p:txBody>
          <a:bodyPr>
            <a:normAutofit/>
          </a:bodyPr>
          <a:lstStyle>
            <a:lvl1pPr marL="228600" indent="-228600">
              <a:buClr>
                <a:srgbClr val="C1002A"/>
              </a:buClr>
              <a:buFont typeface="Wingdings" panose="05000000000000000000" pitchFamily="2" charset="2"/>
              <a:buChar char="§"/>
              <a:defRPr sz="2800"/>
            </a:lvl1pPr>
            <a:lvl2pPr marL="685800" indent="-228600">
              <a:buClr>
                <a:srgbClr val="C1002A"/>
              </a:buClr>
              <a:buFont typeface="Wingdings" panose="05000000000000000000" pitchFamily="2" charset="2"/>
              <a:buChar char="§"/>
              <a:defRPr sz="2400"/>
            </a:lvl2pPr>
            <a:lvl3pPr marL="1143000" indent="-228600">
              <a:buClr>
                <a:srgbClr val="C1002A"/>
              </a:buClr>
              <a:buFont typeface="Wingdings" panose="05000000000000000000" pitchFamily="2" charset="2"/>
              <a:buChar char="§"/>
              <a:defRPr sz="2000"/>
            </a:lvl3pPr>
            <a:lvl4pPr marL="1600200" indent="-228600">
              <a:buClr>
                <a:srgbClr val="C1002A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rgbClr val="C1002A"/>
              </a:buClr>
              <a:buFont typeface="Wingdings" panose="05000000000000000000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973379-8140-48BE-B1E1-DABA2718B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38" y="18478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23161F-F2CB-4004-9FEF-2D1D6302B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E37C01D-5F37-4947-AB96-E741DC2B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C8AB84-A001-4493-B46F-5170D32EA6F9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9157ED4-E1DD-40C9-B5AA-765B6B29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B277A7-0D9E-41D0-A580-D301AE0B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150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5EA022C-C442-4CA1-9262-88880F533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33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7BAC86-9A91-4A67-AC22-3F6C89152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89450" y="1284086"/>
            <a:ext cx="7270750" cy="4576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40E2106-A88B-4AC7-ADC8-2A0CE0E030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0246891-9E5B-41FB-B75D-E90F5EDE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444886-70DA-4236-B4D1-5C66C35B54EA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6222998-42A6-4B2F-92DF-295989CDF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38F7923B-6378-4B6C-915D-2BADC50D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0676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7B6E691-02E7-405E-8515-580254DF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457200"/>
            <a:ext cx="11017250" cy="672965"/>
          </a:xfrm>
        </p:spPr>
        <p:txBody>
          <a:bodyPr anchor="t" anchorCtr="0">
            <a:normAutofit/>
          </a:bodyPr>
          <a:lstStyle>
            <a:lvl1pPr>
              <a:defRPr lang="de-DE" sz="3200" b="1" kern="1200" cap="all" baseline="0" dirty="0">
                <a:solidFill>
                  <a:srgbClr val="636363"/>
                </a:solidFill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4FC99B4-E263-44EC-B948-FCCA78CD8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138" y="18478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1E5D1F2-CA21-4231-B39F-B8B748D9C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9615FB-61F6-45CC-86E2-DE336FC3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5"/>
            <a:ext cx="11480800" cy="1209675"/>
          </a:xfrm>
        </p:spPr>
        <p:txBody>
          <a:bodyPr anchor="t" anchorCtr="0">
            <a:normAutofit/>
          </a:bodyPr>
          <a:lstStyle>
            <a:lvl1pPr>
              <a:defRPr sz="4000" cap="all" baseline="0">
                <a:solidFill>
                  <a:srgbClr val="C1002A"/>
                </a:solidFill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A421E4-BBD3-4A30-BB5A-2C6C350D0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825625"/>
            <a:ext cx="11480800" cy="4351338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D5A625-494A-4201-84CD-F4BCAA7C4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92AA9627-69E6-48E3-8A3A-86B1C0D9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5EF673-F673-49EF-A329-E474C36E3A64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D236BD9-B7FA-47AF-82E6-95E074A4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145F2E55-22D7-48D7-84D7-CC982C4D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68183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99742DF-0B45-482E-A2EB-418D480B2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47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93C4F92-0E0B-4DD2-B5F5-9618F0A36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077450" y="365125"/>
            <a:ext cx="1708150" cy="5811838"/>
          </a:xfrm>
        </p:spPr>
        <p:txBody>
          <a:bodyPr vert="eaVert" anchor="t" anchorCtr="0">
            <a:normAutofit/>
          </a:bodyPr>
          <a:lstStyle>
            <a:lvl1pPr>
              <a:defRPr sz="3600" b="1" cap="all" baseline="0">
                <a:solidFill>
                  <a:srgbClr val="C1002A"/>
                </a:solidFill>
                <a:latin typeface="Noto Sans "/>
                <a:ea typeface="Noto Sans Bold" panose="020B0802040504020204" pitchFamily="34"/>
                <a:cs typeface="Noto Sans Bold" panose="020B0802040504020204" pitchFamily="34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91673D-3163-4F50-B545-234985F61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712200" cy="5811838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CC5489-8876-4AA1-9A12-6466D3606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DBEC74B9-4CB9-4B57-8AA5-40DAB506B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9BDA9F-BFCA-4ED9-914A-EFE08DF34E4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8FA1273-E431-4CCF-AB7C-C7F0B31C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FFE9BF1-D57F-42D9-A3FD-16AA404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03" y="6356350"/>
            <a:ext cx="70676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6CC5F6A-D65E-4BF7-A4A6-5FBB4299C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51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/>
          <p:nvPr userDrawn="1"/>
        </p:nvSpPr>
        <p:spPr>
          <a:xfrm>
            <a:off x="9791733" y="150335"/>
            <a:ext cx="240026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b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i="1" dirty="0">
                <a:ln w="25400">
                  <a:solidFill>
                    <a:schemeClr val="accent3">
                      <a:lumMod val="85000"/>
                    </a:schemeClr>
                  </a:solidFill>
                  <a:prstDash val="solid"/>
                </a:ln>
                <a:gradFill>
                  <a:gsLst>
                    <a:gs pos="0">
                      <a:srgbClr val="66ACF8"/>
                    </a:gs>
                    <a:gs pos="13000">
                      <a:srgbClr val="7880A0"/>
                    </a:gs>
                    <a:gs pos="40000">
                      <a:srgbClr val="C4D6EB"/>
                    </a:gs>
                    <a:gs pos="100000">
                      <a:srgbClr val="FFEBFA">
                        <a:lumMod val="34000"/>
                        <a:lumOff val="66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INUIT</a:t>
            </a:r>
            <a:endParaRPr lang="de-DE" sz="1600" b="1" i="1" dirty="0">
              <a:ln w="18000">
                <a:solidFill>
                  <a:schemeClr val="accent3">
                    <a:lumMod val="85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Gerade Verbindung 8"/>
          <p:cNvCxnSpPr/>
          <p:nvPr userDrawn="1"/>
        </p:nvCxnSpPr>
        <p:spPr>
          <a:xfrm>
            <a:off x="0" y="620713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17" descr="JGU_Logo_Farbe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6070600"/>
            <a:ext cx="177588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339" y="0"/>
            <a:ext cx="9409045" cy="54868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3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906A-36D6-4A56-B464-AF8B1DC02064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28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7C-E0A4-49D6-88B2-92EFFE06E24F}" type="datetime1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45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F1E6-EC0B-48E1-8F8D-4BC88821A6C1}" type="datetime1">
              <a:rPr lang="de-DE" smtClean="0"/>
              <a:t>18.03.2025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09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298F-02DC-4FB2-A9D1-BE7AB5F33580}" type="datetime1">
              <a:rPr lang="de-DE" smtClean="0"/>
              <a:t>18.03.2025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19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FDA4-8663-46FD-BED3-2BBCA47702FB}" type="datetime1">
              <a:rPr lang="de-DE" smtClean="0"/>
              <a:t>18.03.2025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79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92C0B-BD78-4384-9E4E-FBEADCBBA471}" type="datetime1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87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28B-D313-4E68-8E9B-472947461D60}" type="datetime1">
              <a:rPr lang="de-DE" smtClean="0"/>
              <a:t>18.03.2025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14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E9BE2-B699-4E46-B5DD-C344C68FEEDD}" type="datetime1">
              <a:rPr lang="de-DE" smtClean="0"/>
              <a:t>18.03.2025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Snowfall Workshop, Leipzig, 11.09.2023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E9077-2B8C-42DB-A174-F82397A009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0A2629-F338-4501-9473-0E99B1D1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DD1963-0B4B-40C0-8290-FF4399444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DBA5ED-2511-4068-B60A-69DBED234F3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63E14F9-F0BC-4E47-AC3B-0EB4106D9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fld id="{26058A38-FBF8-48C8-962A-C49F2E307B23}" type="datetime1">
              <a:rPr lang="de-DE" smtClean="0"/>
              <a:t>18.03.2025</a:t>
            </a:fld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1260EEA-C42D-47AB-A95D-C7EB3E7ED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r>
              <a:rPr lang="fr-FR"/>
              <a:t>Snowfall Workshop, Leipzig, 11.09.2023</a:t>
            </a:r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C03EC7E-A973-45B9-8C45-CD16D7E9E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fld id="{07240774-CFD2-4AB8-B231-46D42DA9185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4429CA4-D526-472D-93B4-47445B12F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8128" y="6307363"/>
            <a:ext cx="464608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9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36363"/>
          </a:solidFill>
          <a:latin typeface="Noto Sans "/>
          <a:ea typeface="Noto Sans regular" panose="020B0502040504020204" pitchFamily="34"/>
          <a:cs typeface="Noto Sans regular" panose="020B0502040504020204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mp"/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b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Screenshot, Schneeflocke enthält.&#10;&#10;Automatisch generierte Beschreibung">
            <a:extLst>
              <a:ext uri="{FF2B5EF4-FFF2-40B4-BE49-F238E27FC236}">
                <a16:creationId xmlns:a16="http://schemas.microsoft.com/office/drawing/2014/main" id="{902DD981-7E8B-BFF7-A9DE-24F0E700C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831" r="-1" b="10158"/>
          <a:stretch/>
        </p:blipFill>
        <p:spPr>
          <a:xfrm>
            <a:off x="3484084" y="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761483-C721-6CA8-A433-2B2D3C85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48" y="-330230"/>
            <a:ext cx="7165782" cy="3692028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studies into the fragmentation of ice particles due to collision</a:t>
            </a:r>
            <a:endParaRPr lang="de-DE" sz="5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1A9F75-593D-74E1-D922-43026AF3B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47" y="4342726"/>
            <a:ext cx="8107851" cy="2515274"/>
          </a:xfrm>
          <a:noFill/>
        </p:spPr>
        <p:txBody>
          <a:bodyPr>
            <a:normAutofit/>
          </a:bodyPr>
          <a:lstStyle/>
          <a:p>
            <a:pPr algn="l"/>
            <a:r>
              <a:rPr lang="de-DE" b="1" dirty="0"/>
              <a:t>Miklós Szakáll</a:t>
            </a:r>
          </a:p>
          <a:p>
            <a:pPr algn="l"/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University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Mainz, Germany</a:t>
            </a:r>
          </a:p>
          <a:p>
            <a:pPr algn="l"/>
            <a:endParaRPr lang="de-DE" sz="2000" dirty="0"/>
          </a:p>
          <a:p>
            <a:pPr algn="l"/>
            <a:r>
              <a:rPr lang="de-DE" sz="2000" b="1" dirty="0"/>
              <a:t>Pierre </a:t>
            </a:r>
            <a:r>
              <a:rPr lang="de-DE" sz="2000" b="1" dirty="0" err="1"/>
              <a:t>Grzegorczyk</a:t>
            </a:r>
            <a:r>
              <a:rPr lang="de-DE" sz="2000" b="1" dirty="0"/>
              <a:t>, </a:t>
            </a:r>
            <a:r>
              <a:rPr lang="de-DE" sz="2000" b="1" dirty="0" err="1"/>
              <a:t>Subir</a:t>
            </a:r>
            <a:r>
              <a:rPr lang="de-DE" sz="2000" b="1" dirty="0"/>
              <a:t> K. Mitra, Alexander Theis, </a:t>
            </a:r>
            <a:r>
              <a:rPr lang="de-DE" sz="2000" b="1" dirty="0" err="1"/>
              <a:t>Sudha</a:t>
            </a:r>
            <a:r>
              <a:rPr lang="de-DE" sz="2000" b="1" dirty="0"/>
              <a:t> </a:t>
            </a:r>
            <a:r>
              <a:rPr lang="de-DE" sz="2000" b="1" dirty="0" err="1"/>
              <a:t>Yadav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4697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18904C0-4773-5402-1238-7044299979AA}"/>
              </a:ext>
            </a:extLst>
          </p:cNvPr>
          <p:cNvSpPr txBox="1"/>
          <p:nvPr/>
        </p:nvSpPr>
        <p:spPr>
          <a:xfrm>
            <a:off x="6194682" y="5048477"/>
            <a:ext cx="5209326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Variability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likely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due to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manual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production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Sum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of 16 distributions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4D3F60-24F2-3605-8319-9D597A08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graupel-</a:t>
            </a:r>
            <a:r>
              <a:rPr lang="de-DE" dirty="0" err="1"/>
              <a:t>snowflake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- </a:t>
            </a:r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529BFD-C194-FBCF-00E2-BC5015D9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0" y="1225212"/>
            <a:ext cx="5206627" cy="39576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BE5BF6-7BFF-250C-FB2A-CC683653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87" y="1225212"/>
            <a:ext cx="5398340" cy="3939841"/>
          </a:xfrm>
          <a:prstGeom prst="rect">
            <a:avLst/>
          </a:prstGeom>
        </p:spPr>
      </p:pic>
      <p:sp>
        <p:nvSpPr>
          <p:cNvPr id="10" name="ZoneTexte 12">
            <a:extLst>
              <a:ext uri="{FF2B5EF4-FFF2-40B4-BE49-F238E27FC236}">
                <a16:creationId xmlns:a16="http://schemas.microsoft.com/office/drawing/2014/main" id="{48498D9A-9F2F-1F69-2A12-22EDB4675464}"/>
              </a:ext>
            </a:extLst>
          </p:cNvPr>
          <p:cNvSpPr txBox="1"/>
          <p:nvPr/>
        </p:nvSpPr>
        <p:spPr>
          <a:xfrm>
            <a:off x="595198" y="5018902"/>
            <a:ext cx="5209326" cy="122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Number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of fragments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depends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Impact position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DF6401-DF5B-3BA7-6F2F-EA21EA94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52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EA94E-98E6-0282-0FDF-2AAB3408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61" y="201373"/>
            <a:ext cx="10952238" cy="1173012"/>
          </a:xfrm>
        </p:spPr>
        <p:txBody>
          <a:bodyPr/>
          <a:lstStyle/>
          <a:p>
            <a:r>
              <a:rPr lang="de-DE" dirty="0" err="1"/>
              <a:t>summary</a:t>
            </a:r>
            <a:r>
              <a:rPr lang="de-DE" dirty="0"/>
              <a:t> and </a:t>
            </a:r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277BED-5186-17C1-9609-B2A89C689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61" y="874144"/>
            <a:ext cx="11485639" cy="5492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Density, i.e. </a:t>
            </a:r>
            <a:r>
              <a:rPr lang="de-DE" sz="2400" dirty="0" err="1"/>
              <a:t>structural</a:t>
            </a:r>
            <a:r>
              <a:rPr lang="de-DE" sz="2400" dirty="0"/>
              <a:t> </a:t>
            </a:r>
            <a:r>
              <a:rPr lang="de-DE" sz="2400" dirty="0" err="1"/>
              <a:t>dependence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number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fragments</a:t>
            </a:r>
            <a:r>
              <a:rPr lang="de-DE" sz="2400" dirty="0"/>
              <a:t> </a:t>
            </a:r>
            <a:r>
              <a:rPr lang="de-DE" sz="2400" dirty="0" err="1"/>
              <a:t>generated</a:t>
            </a:r>
            <a:r>
              <a:rPr lang="de-DE" sz="2400" dirty="0"/>
              <a:t> in graupel-graupel/</a:t>
            </a:r>
            <a:r>
              <a:rPr lang="de-DE" sz="2400" dirty="0" err="1"/>
              <a:t>ice</a:t>
            </a:r>
            <a:r>
              <a:rPr lang="de-DE" sz="2400" dirty="0"/>
              <a:t> pellet </a:t>
            </a:r>
            <a:r>
              <a:rPr lang="de-DE" sz="2400" dirty="0" err="1"/>
              <a:t>collisions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could</a:t>
            </a:r>
            <a:r>
              <a:rPr lang="de-DE" sz="2400" dirty="0"/>
              <a:t> </a:t>
            </a:r>
            <a:r>
              <a:rPr lang="de-DE" sz="2400" dirty="0" err="1"/>
              <a:t>derive</a:t>
            </a:r>
            <a:r>
              <a:rPr lang="de-DE" sz="2400" dirty="0"/>
              <a:t> </a:t>
            </a:r>
            <a:r>
              <a:rPr lang="de-DE" sz="2400" dirty="0" err="1"/>
              <a:t>size</a:t>
            </a:r>
            <a:r>
              <a:rPr lang="de-DE" sz="2400" dirty="0"/>
              <a:t> </a:t>
            </a:r>
            <a:r>
              <a:rPr lang="de-DE" sz="2400" dirty="0" err="1"/>
              <a:t>distributions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fragments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low-density</a:t>
            </a:r>
            <a:r>
              <a:rPr lang="de-DE" sz="2400" dirty="0"/>
              <a:t> </a:t>
            </a:r>
            <a:r>
              <a:rPr lang="de-DE" sz="2400" dirty="0" err="1"/>
              <a:t>graupels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dendritic</a:t>
            </a:r>
            <a:r>
              <a:rPr lang="de-DE" sz="2400" dirty="0"/>
              <a:t> </a:t>
            </a:r>
            <a:r>
              <a:rPr lang="de-DE" sz="2400" dirty="0" err="1"/>
              <a:t>crystals</a:t>
            </a:r>
            <a:r>
              <a:rPr lang="de-DE" sz="2400" dirty="0"/>
              <a:t> on </a:t>
            </a:r>
            <a:r>
              <a:rPr lang="de-DE" sz="2400" dirty="0" err="1"/>
              <a:t>their</a:t>
            </a:r>
            <a:r>
              <a:rPr lang="de-DE" sz="2400" dirty="0"/>
              <a:t> </a:t>
            </a:r>
            <a:r>
              <a:rPr lang="de-DE" sz="2400" dirty="0" err="1"/>
              <a:t>surface</a:t>
            </a:r>
            <a:r>
              <a:rPr lang="de-DE" sz="2400" dirty="0"/>
              <a:t> and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snowflakes</a:t>
            </a:r>
            <a:endParaRPr lang="de-DE" sz="24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/>
              <a:t>…still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answered</a:t>
            </a:r>
            <a:r>
              <a:rPr lang="de-DE" sz="2400" dirty="0"/>
              <a:t>/</a:t>
            </a:r>
            <a:r>
              <a:rPr lang="de-DE" sz="2400" dirty="0" err="1"/>
              <a:t>done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there</a:t>
            </a:r>
            <a:r>
              <a:rPr lang="de-DE" sz="2400" dirty="0"/>
              <a:t> </a:t>
            </a:r>
            <a:r>
              <a:rPr lang="de-DE" sz="2400" dirty="0" err="1"/>
              <a:t>any</a:t>
            </a:r>
            <a:r>
              <a:rPr lang="de-DE" sz="2400" dirty="0"/>
              <a:t> </a:t>
            </a:r>
            <a:r>
              <a:rPr lang="de-DE" sz="2400" dirty="0" err="1"/>
              <a:t>difference</a:t>
            </a:r>
            <a:r>
              <a:rPr lang="de-DE" sz="2400" dirty="0"/>
              <a:t> </a:t>
            </a:r>
            <a:r>
              <a:rPr lang="de-DE" sz="2400" dirty="0" err="1"/>
              <a:t>if</a:t>
            </a:r>
            <a:r>
              <a:rPr lang="de-DE" sz="2400" dirty="0"/>
              <a:t> a </a:t>
            </a:r>
            <a:r>
              <a:rPr lang="de-DE" sz="2400" dirty="0" err="1"/>
              <a:t>graupel</a:t>
            </a:r>
            <a:r>
              <a:rPr lang="de-DE" sz="2400" dirty="0"/>
              <a:t> </a:t>
            </a:r>
            <a:r>
              <a:rPr lang="de-DE" sz="2400" dirty="0" err="1"/>
              <a:t>has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</a:t>
            </a:r>
            <a:r>
              <a:rPr lang="de-DE" sz="2400" dirty="0" err="1"/>
              <a:t>crystal</a:t>
            </a:r>
            <a:r>
              <a:rPr lang="de-DE" sz="2400" dirty="0"/>
              <a:t> type on </a:t>
            </a:r>
            <a:r>
              <a:rPr lang="de-DE" sz="2400" dirty="0" err="1"/>
              <a:t>its</a:t>
            </a:r>
            <a:r>
              <a:rPr lang="de-DE" sz="2400" dirty="0"/>
              <a:t> </a:t>
            </a:r>
            <a:r>
              <a:rPr lang="de-DE" sz="2400" dirty="0" err="1"/>
              <a:t>surface</a:t>
            </a:r>
            <a:r>
              <a:rPr lang="de-DE" sz="2400" dirty="0"/>
              <a:t>?</a:t>
            </a:r>
          </a:p>
          <a:p>
            <a:pPr>
              <a:lnSpc>
                <a:spcPct val="150000"/>
              </a:lnSpc>
            </a:pP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there</a:t>
            </a:r>
            <a:r>
              <a:rPr lang="de-DE" sz="2400" dirty="0"/>
              <a:t> a </a:t>
            </a:r>
            <a:r>
              <a:rPr lang="de-DE" sz="2400" dirty="0" err="1"/>
              <a:t>temperature</a:t>
            </a:r>
            <a:r>
              <a:rPr lang="de-DE" sz="2400" dirty="0"/>
              <a:t> </a:t>
            </a:r>
            <a:r>
              <a:rPr lang="de-DE" sz="2400" dirty="0" err="1"/>
              <a:t>dependency</a:t>
            </a:r>
            <a:r>
              <a:rPr lang="de-DE" sz="2400" dirty="0"/>
              <a:t> on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number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fragments</a:t>
            </a:r>
            <a:r>
              <a:rPr lang="de-DE" sz="2400" dirty="0"/>
              <a:t> </a:t>
            </a:r>
            <a:r>
              <a:rPr lang="de-DE" sz="2400" dirty="0" err="1"/>
              <a:t>generated</a:t>
            </a:r>
            <a:r>
              <a:rPr lang="de-DE" sz="2400" dirty="0"/>
              <a:t>?</a:t>
            </a:r>
          </a:p>
          <a:p>
            <a:pPr>
              <a:lnSpc>
                <a:spcPct val="150000"/>
              </a:lnSpc>
            </a:pPr>
            <a:r>
              <a:rPr lang="de-DE" sz="2400" dirty="0" err="1"/>
              <a:t>Snowflake-snowflake</a:t>
            </a:r>
            <a:r>
              <a:rPr lang="de-DE" sz="2400" dirty="0"/>
              <a:t> </a:t>
            </a:r>
            <a:r>
              <a:rPr lang="de-DE" sz="2400" dirty="0" err="1"/>
              <a:t>collisions</a:t>
            </a: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2C978E9-9D16-3386-9914-907AA839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C367BE-B0CD-88AA-3F12-A1EE5EBD28C5}"/>
              </a:ext>
            </a:extLst>
          </p:cNvPr>
          <p:cNvSpPr txBox="1"/>
          <p:nvPr/>
        </p:nvSpPr>
        <p:spPr>
          <a:xfrm>
            <a:off x="1563421" y="6196229"/>
            <a:ext cx="8628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Results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published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in: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Grzegorczyk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et al., ACP, 23, 13505-13521,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2023</a:t>
            </a:r>
            <a:r>
              <a:rPr lang="de-DE" b="1" dirty="0">
                <a:solidFill>
                  <a:schemeClr val="bg1"/>
                </a:solidFill>
                <a:latin typeface="Noto Sans "/>
              </a:rPr>
              <a:t>;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9350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Noto Sans "/>
              </a:rPr>
              <a:t>	</a:t>
            </a:r>
            <a:r>
              <a:rPr lang="de-DE" b="1" dirty="0" err="1">
                <a:solidFill>
                  <a:schemeClr val="bg1"/>
                </a:solidFill>
                <a:latin typeface="Noto Sans "/>
              </a:rPr>
              <a:t>Yadav</a:t>
            </a:r>
            <a:r>
              <a:rPr lang="de-DE" b="1" dirty="0">
                <a:solidFill>
                  <a:schemeClr val="bg1"/>
                </a:solidFill>
                <a:latin typeface="Noto Sans "/>
              </a:rPr>
              <a:t> et al., EGUsphere-2024-3222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5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75993-5BCC-D3FA-8CCA-00D56A82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EC3D78-2299-49DF-7F30-0BDDC249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B0F3C4-A158-468D-EF6E-D9801CA4E6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38" y="1690688"/>
            <a:ext cx="6909486" cy="34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9A9D177-66E8-4AFF-0453-1695F9D48A64}"/>
              </a:ext>
            </a:extLst>
          </p:cNvPr>
          <p:cNvSpPr txBox="1"/>
          <p:nvPr/>
        </p:nvSpPr>
        <p:spPr>
          <a:xfrm>
            <a:off x="7274943" y="5405887"/>
            <a:ext cx="2648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6363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SIP HAPPENS!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AA6898-B402-7B3D-70CA-35E3A398FDA4}"/>
              </a:ext>
            </a:extLst>
          </p:cNvPr>
          <p:cNvSpPr txBox="1"/>
          <p:nvPr/>
        </p:nvSpPr>
        <p:spPr>
          <a:xfrm>
            <a:off x="9682177" y="5951995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(A. Korolev)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9B61BCE-06F5-8682-E90C-B74670A1077E}"/>
              </a:ext>
            </a:extLst>
          </p:cNvPr>
          <p:cNvSpPr txBox="1"/>
          <p:nvPr/>
        </p:nvSpPr>
        <p:spPr>
          <a:xfrm>
            <a:off x="1563421" y="6196229"/>
            <a:ext cx="8628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Results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published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in: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Grzegorczyk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et al., ACP, 23, 13505-13521,</a:t>
            </a:r>
            <a:r>
              <a:rPr kumimoji="0" lang="de-DE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2023</a:t>
            </a:r>
            <a:r>
              <a:rPr lang="de-DE" b="1" dirty="0">
                <a:solidFill>
                  <a:schemeClr val="bg1"/>
                </a:solidFill>
                <a:latin typeface="Noto Sans "/>
              </a:rPr>
              <a:t>;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9350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Noto Sans "/>
              </a:rPr>
              <a:t>	</a:t>
            </a:r>
            <a:r>
              <a:rPr lang="de-DE" b="1" dirty="0" err="1">
                <a:solidFill>
                  <a:schemeClr val="bg1"/>
                </a:solidFill>
                <a:latin typeface="Noto Sans "/>
              </a:rPr>
              <a:t>Yadav</a:t>
            </a:r>
            <a:r>
              <a:rPr lang="de-DE" b="1" dirty="0">
                <a:solidFill>
                  <a:schemeClr val="bg1"/>
                </a:solidFill>
                <a:latin typeface="Noto Sans "/>
              </a:rPr>
              <a:t> et al., EGUsphere-2024-3222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9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EF2D87DB-A678-8768-7F66-5E6BD36960D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95" y="3543657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20" name="Image 19" descr="Une image contenant texte, carte, dessin au trait&#10;&#10;Description générée automatiquement">
            <a:extLst>
              <a:ext uri="{FF2B5EF4-FFF2-40B4-BE49-F238E27FC236}">
                <a16:creationId xmlns:a16="http://schemas.microsoft.com/office/drawing/2014/main" id="{465CE75B-7946-091F-598F-C49908C8CCD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69" y="854853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D71B7C3-5FE7-C159-B000-2061EF5F729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47" y="874984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26" name="Image 25" descr="Une image contenant extérieur, neige, arbre, couvert&#10;&#10;Description générée automatiquement">
            <a:extLst>
              <a:ext uri="{FF2B5EF4-FFF2-40B4-BE49-F238E27FC236}">
                <a16:creationId xmlns:a16="http://schemas.microsoft.com/office/drawing/2014/main" id="{D1475BFF-9C05-F099-A0CB-224094816C02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36" y="874984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36" name="Image 35" descr="Une image contenant texte, invertébré, blanc, arthropode&#10;&#10;Description générée automatiquement">
            <a:extLst>
              <a:ext uri="{FF2B5EF4-FFF2-40B4-BE49-F238E27FC236}">
                <a16:creationId xmlns:a16="http://schemas.microsoft.com/office/drawing/2014/main" id="{94110DE0-E3DD-5466-1208-42896D6838E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58" y="875884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39" name="Image 38" descr="Une image contenant plante, feuille, fougère&#10;&#10;Description générée automatiquement">
            <a:extLst>
              <a:ext uri="{FF2B5EF4-FFF2-40B4-BE49-F238E27FC236}">
                <a16:creationId xmlns:a16="http://schemas.microsoft.com/office/drawing/2014/main" id="{2BB38CF8-E3B3-EC35-6589-1E9AC521AD29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" y="854853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22" name="Image 21" descr="Une image contenant texte, arthropode, blanc, vieux&#10;&#10;Description générée automatiquement">
            <a:extLst>
              <a:ext uri="{FF2B5EF4-FFF2-40B4-BE49-F238E27FC236}">
                <a16:creationId xmlns:a16="http://schemas.microsoft.com/office/drawing/2014/main" id="{0A33E48C-8551-2A32-6387-96CA9BC28B97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" y="3543657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AFED940-596E-EC7A-4724-67693CCF3C32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745" y="3543657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6" name="Image 15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37BAF3F5-F632-4E17-F80F-9F4CFA465341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12" y="3543657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45" name="Image 44" descr="Une image contenant dessin au trait, vieux&#10;&#10;Description générée automatiquement">
            <a:extLst>
              <a:ext uri="{FF2B5EF4-FFF2-40B4-BE49-F238E27FC236}">
                <a16:creationId xmlns:a16="http://schemas.microsoft.com/office/drawing/2014/main" id="{D9DEF87F-2A83-302A-BC7F-C171D603E7AC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34" y="3543657"/>
            <a:ext cx="2016000" cy="2124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20" name="ZoneTexte 119">
            <a:extLst>
              <a:ext uri="{FF2B5EF4-FFF2-40B4-BE49-F238E27FC236}">
                <a16:creationId xmlns:a16="http://schemas.microsoft.com/office/drawing/2014/main" id="{42340C71-D138-7FF4-42AE-3E89C788C69D}"/>
              </a:ext>
            </a:extLst>
          </p:cNvPr>
          <p:cNvSpPr txBox="1"/>
          <p:nvPr/>
        </p:nvSpPr>
        <p:spPr>
          <a:xfrm>
            <a:off x="797866" y="2978853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Dendrite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F7AE59CF-2650-24D1-087B-419AD85151B0}"/>
              </a:ext>
            </a:extLst>
          </p:cNvPr>
          <p:cNvSpPr txBox="1"/>
          <p:nvPr/>
        </p:nvSpPr>
        <p:spPr>
          <a:xfrm>
            <a:off x="2995412" y="2996693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Dendrite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C33B2250-A5B6-4AE6-B84F-E79B1A4C7D06}"/>
              </a:ext>
            </a:extLst>
          </p:cNvPr>
          <p:cNvSpPr txBox="1"/>
          <p:nvPr/>
        </p:nvSpPr>
        <p:spPr>
          <a:xfrm>
            <a:off x="5153519" y="2978853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Dendrite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plates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DE8EBEC7-32B7-AADF-FB74-AE47E8AA8FDE}"/>
              </a:ext>
            </a:extLst>
          </p:cNvPr>
          <p:cNvSpPr txBox="1"/>
          <p:nvPr/>
        </p:nvSpPr>
        <p:spPr>
          <a:xfrm>
            <a:off x="797866" y="5720104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Skeletal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plate 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71CB3677-29F1-FB1B-A742-5C35FB604ADF}"/>
              </a:ext>
            </a:extLst>
          </p:cNvPr>
          <p:cNvSpPr txBox="1"/>
          <p:nvPr/>
        </p:nvSpPr>
        <p:spPr>
          <a:xfrm>
            <a:off x="2995412" y="5737944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Needles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36D9C1D9-5875-2131-D657-A4D49E32B84D}"/>
              </a:ext>
            </a:extLst>
          </p:cNvPr>
          <p:cNvSpPr txBox="1"/>
          <p:nvPr/>
        </p:nvSpPr>
        <p:spPr>
          <a:xfrm>
            <a:off x="5153519" y="5720104"/>
            <a:ext cx="201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Dendrite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6337AF3D-1940-BE60-C943-69F2DF3A957F}"/>
              </a:ext>
            </a:extLst>
          </p:cNvPr>
          <p:cNvSpPr txBox="1"/>
          <p:nvPr/>
        </p:nvSpPr>
        <p:spPr>
          <a:xfrm>
            <a:off x="7351065" y="5737944"/>
            <a:ext cx="201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Skeletal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scrolls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3F494899-83A4-DCC1-E8C8-E59E264B044E}"/>
              </a:ext>
            </a:extLst>
          </p:cNvPr>
          <p:cNvSpPr txBox="1"/>
          <p:nvPr/>
        </p:nvSpPr>
        <p:spPr>
          <a:xfrm>
            <a:off x="9509172" y="5720104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Bundle 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sheaths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7B9919F1-46DC-0B57-5A17-14F456D2AB9A}"/>
              </a:ext>
            </a:extLst>
          </p:cNvPr>
          <p:cNvSpPr txBox="1"/>
          <p:nvPr/>
        </p:nvSpPr>
        <p:spPr>
          <a:xfrm>
            <a:off x="7374729" y="2985372"/>
            <a:ext cx="20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Plates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dendrites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DCF3DC4A-4E54-84B5-C14A-F361E88089C0}"/>
              </a:ext>
            </a:extLst>
          </p:cNvPr>
          <p:cNvSpPr txBox="1"/>
          <p:nvPr/>
        </p:nvSpPr>
        <p:spPr>
          <a:xfrm>
            <a:off x="9453970" y="2963416"/>
            <a:ext cx="201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Assemblage of crossed plates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416A70-50AD-9292-A9E0-49124372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2648BA-694E-4272-9AE6-063A1F16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40774-CFD2-4AB8-B231-46D42DA9185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9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42C513D-22F6-5189-9F84-751315BE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Honestly</a:t>
            </a:r>
            <a:r>
              <a:rPr lang="de-DE" dirty="0"/>
              <a:t>…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constrains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4C77F06-1FCD-24FB-3676-D195FBD96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graupel</a:t>
            </a:r>
            <a:r>
              <a:rPr lang="de-DE" dirty="0"/>
              <a:t> and </a:t>
            </a:r>
            <a:r>
              <a:rPr lang="de-DE" dirty="0" err="1"/>
              <a:t>snowflakes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whether</a:t>
            </a:r>
            <a:r>
              <a:rPr lang="de-DE" dirty="0"/>
              <a:t> </a:t>
            </a:r>
            <a:r>
              <a:rPr lang="de-DE" dirty="0" err="1"/>
              <a:t>dendritic</a:t>
            </a:r>
            <a:r>
              <a:rPr lang="de-DE" dirty="0"/>
              <a:t> </a:t>
            </a:r>
            <a:r>
              <a:rPr lang="de-DE" dirty="0" err="1"/>
              <a:t>crystals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debatable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(-15 °C) and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relative </a:t>
            </a:r>
            <a:r>
              <a:rPr lang="de-DE" dirty="0" err="1"/>
              <a:t>humidity</a:t>
            </a:r>
            <a:r>
              <a:rPr lang="de-DE" dirty="0"/>
              <a:t> (120% </a:t>
            </a:r>
            <a:r>
              <a:rPr lang="de-DE" dirty="0" err="1"/>
              <a:t>wrt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)</a:t>
            </a:r>
          </a:p>
          <a:p>
            <a:pPr>
              <a:lnSpc>
                <a:spcPct val="150000"/>
              </a:lnSpc>
            </a:pPr>
            <a:r>
              <a:rPr lang="de-DE" dirty="0"/>
              <a:t>large </a:t>
            </a:r>
            <a:r>
              <a:rPr lang="de-DE" dirty="0" err="1"/>
              <a:t>snowflakes</a:t>
            </a:r>
            <a:r>
              <a:rPr lang="de-DE" dirty="0"/>
              <a:t> (~ 1 cm)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relatively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9E8DCC-108F-E218-4FDE-79232BB6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40774-CFD2-4AB8-B231-46D42DA9185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5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sse&#10;&#10;Description générée automatiquement">
            <a:extLst>
              <a:ext uri="{FF2B5EF4-FFF2-40B4-BE49-F238E27FC236}">
                <a16:creationId xmlns:a16="http://schemas.microsoft.com/office/drawing/2014/main" id="{63A2B414-905D-5752-0841-3B8EFE041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3"/>
          <a:stretch/>
        </p:blipFill>
        <p:spPr>
          <a:xfrm>
            <a:off x="8200477" y="1366455"/>
            <a:ext cx="1453187" cy="197458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C4EF3E7-8945-CCBF-A6F3-599283B42665}"/>
              </a:ext>
            </a:extLst>
          </p:cNvPr>
          <p:cNvCxnSpPr>
            <a:cxnSpLocks/>
          </p:cNvCxnSpPr>
          <p:nvPr/>
        </p:nvCxnSpPr>
        <p:spPr>
          <a:xfrm flipH="1">
            <a:off x="8844727" y="2060481"/>
            <a:ext cx="93153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3723083-70C6-6A3F-3666-8452B72681F8}"/>
              </a:ext>
            </a:extLst>
          </p:cNvPr>
          <p:cNvSpPr txBox="1"/>
          <p:nvPr/>
        </p:nvSpPr>
        <p:spPr>
          <a:xfrm flipH="1">
            <a:off x="9776260" y="1719994"/>
            <a:ext cx="1191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Snowflake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F39EEFC-A200-5C91-E7E1-B4711C3E3C3B}"/>
              </a:ext>
            </a:extLst>
          </p:cNvPr>
          <p:cNvCxnSpPr>
            <a:cxnSpLocks/>
          </p:cNvCxnSpPr>
          <p:nvPr/>
        </p:nvCxnSpPr>
        <p:spPr>
          <a:xfrm flipH="1">
            <a:off x="4665161" y="3236118"/>
            <a:ext cx="221458" cy="0"/>
          </a:xfrm>
          <a:prstGeom prst="straightConnector1">
            <a:avLst/>
          </a:prstGeom>
          <a:ln w="19050"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DD908AF-F7E8-8202-B902-9BDBEDA26964}"/>
              </a:ext>
            </a:extLst>
          </p:cNvPr>
          <p:cNvSpPr txBox="1"/>
          <p:nvPr/>
        </p:nvSpPr>
        <p:spPr>
          <a:xfrm>
            <a:off x="4586233" y="2734666"/>
            <a:ext cx="1355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77EFA9-6CE5-6172-5C26-5E8151F4D639}"/>
              </a:ext>
            </a:extLst>
          </p:cNvPr>
          <p:cNvSpPr txBox="1"/>
          <p:nvPr/>
        </p:nvSpPr>
        <p:spPr>
          <a:xfrm>
            <a:off x="4663219" y="3838373"/>
            <a:ext cx="1355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tube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5B1068-5A80-1267-186F-8E7877FDA67F}"/>
              </a:ext>
            </a:extLst>
          </p:cNvPr>
          <p:cNvSpPr txBox="1"/>
          <p:nvPr/>
        </p:nvSpPr>
        <p:spPr>
          <a:xfrm flipH="1">
            <a:off x="8999710" y="2779047"/>
            <a:ext cx="29887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tube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7EE488-26BD-FDC7-7CC7-506E3B5C54E9}"/>
              </a:ext>
            </a:extLst>
          </p:cNvPr>
          <p:cNvSpPr txBox="1"/>
          <p:nvPr/>
        </p:nvSpPr>
        <p:spPr>
          <a:xfrm>
            <a:off x="4886619" y="4741905"/>
            <a:ext cx="1355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Petri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dish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56E14CC-FAA6-AC3B-AE18-543E5950D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9" y="1800789"/>
            <a:ext cx="5081169" cy="3545652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93B3547-C36C-1A9B-1255-99859AE4A9B4}"/>
              </a:ext>
            </a:extLst>
          </p:cNvPr>
          <p:cNvCxnSpPr>
            <a:cxnSpLocks/>
          </p:cNvCxnSpPr>
          <p:nvPr/>
        </p:nvCxnSpPr>
        <p:spPr>
          <a:xfrm flipV="1">
            <a:off x="4439503" y="3799122"/>
            <a:ext cx="824659" cy="1722674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A198C9C-4E90-5715-F56F-9E1849C4ABC4}"/>
              </a:ext>
            </a:extLst>
          </p:cNvPr>
          <p:cNvCxnSpPr>
            <a:cxnSpLocks/>
          </p:cNvCxnSpPr>
          <p:nvPr/>
        </p:nvCxnSpPr>
        <p:spPr>
          <a:xfrm flipV="1">
            <a:off x="6147128" y="3762054"/>
            <a:ext cx="47304" cy="1759742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3E0E683-3FD4-B6E0-1F5B-6097057B75F9}"/>
              </a:ext>
            </a:extLst>
          </p:cNvPr>
          <p:cNvCxnSpPr>
            <a:cxnSpLocks/>
          </p:cNvCxnSpPr>
          <p:nvPr/>
        </p:nvCxnSpPr>
        <p:spPr>
          <a:xfrm>
            <a:off x="1522034" y="3191551"/>
            <a:ext cx="1414390" cy="186296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D1F11C4-27F4-0AF8-C4F6-52D932EBA932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1734647" y="3591332"/>
            <a:ext cx="2205673" cy="222217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F0A1B06-EEB7-FFBA-9C7F-ED6E2FFD0A7B}"/>
              </a:ext>
            </a:extLst>
          </p:cNvPr>
          <p:cNvCxnSpPr>
            <a:cxnSpLocks/>
          </p:cNvCxnSpPr>
          <p:nvPr/>
        </p:nvCxnSpPr>
        <p:spPr>
          <a:xfrm>
            <a:off x="1765460" y="2060481"/>
            <a:ext cx="3639412" cy="42720"/>
          </a:xfrm>
          <a:prstGeom prst="straightConnector1">
            <a:avLst/>
          </a:prstGeom>
          <a:ln w="190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0032860E-BE82-AE13-ED25-C120D6941356}"/>
              </a:ext>
            </a:extLst>
          </p:cNvPr>
          <p:cNvSpPr txBox="1"/>
          <p:nvPr/>
        </p:nvSpPr>
        <p:spPr>
          <a:xfrm>
            <a:off x="5674920" y="5567026"/>
            <a:ext cx="115818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A7A3AD1-DE51-CC29-CE37-2693AA2B61FF}"/>
              </a:ext>
            </a:extLst>
          </p:cNvPr>
          <p:cNvSpPr txBox="1"/>
          <p:nvPr/>
        </p:nvSpPr>
        <p:spPr>
          <a:xfrm>
            <a:off x="3698884" y="5576613"/>
            <a:ext cx="148123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Sampling volume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7E0B503-5AF9-E013-60AA-6854319A7DCF}"/>
              </a:ext>
            </a:extLst>
          </p:cNvPr>
          <p:cNvSpPr txBox="1"/>
          <p:nvPr/>
        </p:nvSpPr>
        <p:spPr>
          <a:xfrm>
            <a:off x="150211" y="3644272"/>
            <a:ext cx="158443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expander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9CFB0FF-081B-CCCB-1A75-4C4A87D4D173}"/>
              </a:ext>
            </a:extLst>
          </p:cNvPr>
          <p:cNvSpPr txBox="1"/>
          <p:nvPr/>
        </p:nvSpPr>
        <p:spPr>
          <a:xfrm>
            <a:off x="593997" y="2980816"/>
            <a:ext cx="92803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794E52C-97B0-D3C2-0EBF-2515397209C2}"/>
              </a:ext>
            </a:extLst>
          </p:cNvPr>
          <p:cNvSpPr txBox="1"/>
          <p:nvPr/>
        </p:nvSpPr>
        <p:spPr>
          <a:xfrm>
            <a:off x="433233" y="1889163"/>
            <a:ext cx="134051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 tube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48CB7FD-8292-CA3D-5FC7-260F0AB68720}"/>
              </a:ext>
            </a:extLst>
          </p:cNvPr>
          <p:cNvCxnSpPr>
            <a:cxnSpLocks/>
          </p:cNvCxnSpPr>
          <p:nvPr/>
        </p:nvCxnSpPr>
        <p:spPr>
          <a:xfrm flipH="1">
            <a:off x="8819974" y="2945394"/>
            <a:ext cx="95628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615BC298-073F-C72A-E4D8-054EF9CC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graupel-</a:t>
            </a:r>
            <a:r>
              <a:rPr lang="de-DE" dirty="0" err="1"/>
              <a:t>snowflake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A5168-49F0-D5BE-ECFC-D8D37F98F518}"/>
              </a:ext>
            </a:extLst>
          </p:cNvPr>
          <p:cNvSpPr txBox="1"/>
          <p:nvPr/>
        </p:nvSpPr>
        <p:spPr>
          <a:xfrm>
            <a:off x="-8577" y="1387352"/>
            <a:ext cx="90654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rPr>
              <a:t>Holographic instrument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  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AA3B96-D67C-2E13-3E78-1785C8A26D74}"/>
              </a:ext>
            </a:extLst>
          </p:cNvPr>
          <p:cNvSpPr txBox="1"/>
          <p:nvPr/>
        </p:nvSpPr>
        <p:spPr>
          <a:xfrm>
            <a:off x="4439503" y="3510213"/>
            <a:ext cx="9065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rPr>
              <a:t>Reconstructed holographic image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  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13786-B07A-0E60-1AD7-256DB0E6D6B1}"/>
              </a:ext>
            </a:extLst>
          </p:cNvPr>
          <p:cNvSpPr txBox="1"/>
          <p:nvPr/>
        </p:nvSpPr>
        <p:spPr>
          <a:xfrm>
            <a:off x="4439503" y="956465"/>
            <a:ext cx="90654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rPr>
              <a:t>Launch system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  "/>
              <a:ea typeface="+mn-ea"/>
              <a:cs typeface="+mn-cs"/>
            </a:endParaRPr>
          </a:p>
        </p:txBody>
      </p:sp>
      <p:pic>
        <p:nvPicPr>
          <p:cNvPr id="2" name="Image 53" descr="Une image contenant extérieur, troupeau, volant, nature&#10;&#10;Description générée automatiquement">
            <a:extLst>
              <a:ext uri="{FF2B5EF4-FFF2-40B4-BE49-F238E27FC236}">
                <a16:creationId xmlns:a16="http://schemas.microsoft.com/office/drawing/2014/main" id="{24965379-AFE7-2DA0-B3F6-57926AB1C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4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44985" r="3211" b="16949"/>
          <a:stretch/>
        </p:blipFill>
        <p:spPr>
          <a:xfrm>
            <a:off x="7795967" y="3914994"/>
            <a:ext cx="2262205" cy="22074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1805AB-0AF2-CF0A-9089-1528AFD5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53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72691-EB0F-A26E-A12D-7B820C2E2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90D9FB-045B-24C2-F6C9-3467D535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Screenshot, Schneeflocke enthält.&#10;&#10;Automatisch generierte Beschreibung">
            <a:extLst>
              <a:ext uri="{FF2B5EF4-FFF2-40B4-BE49-F238E27FC236}">
                <a16:creationId xmlns:a16="http://schemas.microsoft.com/office/drawing/2014/main" id="{71E4E3ED-56D8-9189-C746-CA022D4C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831" r="-1" b="10158"/>
          <a:stretch/>
        </p:blipFill>
        <p:spPr>
          <a:xfrm>
            <a:off x="3484084" y="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5BF5E5-E6E8-3768-B64E-34809AFCC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52D8B0-68E5-A1A4-D71D-2936656D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48" y="-330230"/>
            <a:ext cx="7165782" cy="3692028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studies into the fragmentation of ice particles due to collision</a:t>
            </a:r>
            <a:endParaRPr lang="de-DE" sz="5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DEB1BF-1380-B394-8411-9B2186A38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47" y="4342726"/>
            <a:ext cx="8107851" cy="2515274"/>
          </a:xfrm>
          <a:noFill/>
        </p:spPr>
        <p:txBody>
          <a:bodyPr>
            <a:normAutofit/>
          </a:bodyPr>
          <a:lstStyle/>
          <a:p>
            <a:pPr algn="l"/>
            <a:r>
              <a:rPr lang="de-DE" b="1" dirty="0"/>
              <a:t>Miklós Szakáll</a:t>
            </a:r>
          </a:p>
          <a:p>
            <a:pPr algn="l"/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University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Mainz, Germany</a:t>
            </a:r>
          </a:p>
          <a:p>
            <a:pPr algn="l"/>
            <a:endParaRPr lang="de-DE" sz="2000" dirty="0"/>
          </a:p>
          <a:p>
            <a:pPr algn="l"/>
            <a:r>
              <a:rPr lang="de-DE" sz="2000" b="1" dirty="0"/>
              <a:t>Pierre </a:t>
            </a:r>
            <a:r>
              <a:rPr lang="de-DE" sz="2000" b="1" dirty="0" err="1"/>
              <a:t>Grzegorczyk</a:t>
            </a:r>
            <a:r>
              <a:rPr lang="de-DE" sz="2000" b="1" dirty="0"/>
              <a:t>, </a:t>
            </a:r>
            <a:r>
              <a:rPr lang="de-DE" sz="2000" b="1" dirty="0" err="1"/>
              <a:t>Subir</a:t>
            </a:r>
            <a:r>
              <a:rPr lang="de-DE" sz="2000" b="1" dirty="0"/>
              <a:t> K. Mitra, Alexander Theis, </a:t>
            </a:r>
            <a:r>
              <a:rPr lang="de-DE" sz="2000" b="1" dirty="0" err="1"/>
              <a:t>Sudha</a:t>
            </a:r>
            <a:r>
              <a:rPr lang="de-DE" sz="2000" b="1" dirty="0"/>
              <a:t> </a:t>
            </a:r>
            <a:r>
              <a:rPr lang="de-DE" sz="2000" b="1" dirty="0" err="1"/>
              <a:t>Yadav</a:t>
            </a:r>
            <a:endParaRPr lang="de-DE" sz="2000" b="1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D7CA0A5-1272-34CC-6B91-1E7F3A65C11F}"/>
              </a:ext>
            </a:extLst>
          </p:cNvPr>
          <p:cNvSpPr/>
          <p:nvPr/>
        </p:nvSpPr>
        <p:spPr>
          <a:xfrm>
            <a:off x="1993982" y="2530404"/>
            <a:ext cx="6973037" cy="139814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  <a:alpha val="44000"/>
                </a:schemeClr>
              </a:gs>
              <a:gs pos="50000">
                <a:srgbClr val="595959">
                  <a:tint val="44500"/>
                  <a:satMod val="160000"/>
                </a:srgbClr>
              </a:gs>
              <a:gs pos="100000">
                <a:schemeClr val="tx1">
                  <a:lumMod val="50000"/>
                  <a:lumOff val="50000"/>
                  <a:alpha val="44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SECONDARY ICE PRODUCTION (SIP) / </a:t>
            </a:r>
          </a:p>
          <a:p>
            <a:pPr algn="ctr"/>
            <a:r>
              <a:rPr lang="de-DE" sz="3200" b="1" dirty="0">
                <a:solidFill>
                  <a:schemeClr val="tx1"/>
                </a:solidFill>
              </a:rPr>
              <a:t>ICE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380903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98B49-C120-C226-CB14-6C9D23C7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BE5B2A-410A-18D2-BEAF-A2D6159A8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421" y="561361"/>
            <a:ext cx="4893778" cy="10262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/>
              <a:t>Fragmentation due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collisions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dendritic</a:t>
            </a:r>
            <a:r>
              <a:rPr lang="de-DE" sz="2000" dirty="0"/>
              <a:t> </a:t>
            </a:r>
            <a:r>
              <a:rPr lang="de-DE" sz="2000" dirty="0" err="1"/>
              <a:t>crystals</a:t>
            </a:r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104512-8A91-B9CC-396F-4225ED22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CEEFEB-56AC-ABE4-ED68-235D92A46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94"/>
          <a:stretch/>
        </p:blipFill>
        <p:spPr>
          <a:xfrm>
            <a:off x="8555137" y="4199311"/>
            <a:ext cx="2641123" cy="11841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E42F56-36AC-D742-9727-8FB8063996A0}"/>
              </a:ext>
            </a:extLst>
          </p:cNvPr>
          <p:cNvSpPr txBox="1"/>
          <p:nvPr/>
        </p:nvSpPr>
        <p:spPr>
          <a:xfrm>
            <a:off x="8671004" y="5524874"/>
            <a:ext cx="2375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Korolev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and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Leisner,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ACP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, 2020</a:t>
            </a:r>
          </a:p>
        </p:txBody>
      </p:sp>
      <p:pic>
        <p:nvPicPr>
          <p:cNvPr id="7" name="Picture 41">
            <a:extLst>
              <a:ext uri="{FF2B5EF4-FFF2-40B4-BE49-F238E27FC236}">
                <a16:creationId xmlns:a16="http://schemas.microsoft.com/office/drawing/2014/main" id="{B1244FFE-2A3F-EF07-D429-B8C07FDBE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8" t="45543" r="19876" b="22377"/>
          <a:stretch/>
        </p:blipFill>
        <p:spPr>
          <a:xfrm>
            <a:off x="8060546" y="1825625"/>
            <a:ext cx="3349783" cy="11416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A7710F-00DF-9B58-38E8-2D3712F6A369}"/>
              </a:ext>
            </a:extLst>
          </p:cNvPr>
          <p:cNvSpPr txBox="1"/>
          <p:nvPr/>
        </p:nvSpPr>
        <p:spPr>
          <a:xfrm>
            <a:off x="8754113" y="2967276"/>
            <a:ext cx="1699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Takahashi,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GRL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, 1993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1DD7A94-C4AB-9B33-51D5-1D827AC77C33}"/>
              </a:ext>
            </a:extLst>
          </p:cNvPr>
          <p:cNvGrpSpPr/>
          <p:nvPr/>
        </p:nvGrpSpPr>
        <p:grpSpPr>
          <a:xfrm>
            <a:off x="223199" y="1381748"/>
            <a:ext cx="7381775" cy="4443485"/>
            <a:chOff x="942446" y="1396036"/>
            <a:chExt cx="7381775" cy="444348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37207DF-BD26-3E3D-A435-D60516DD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446" y="1961723"/>
              <a:ext cx="1316258" cy="3447062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547CA59-050A-F01A-5B83-7BF4F3FF7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>
              <a:off x="2228221" y="1396036"/>
              <a:ext cx="6096000" cy="4443485"/>
            </a:xfrm>
            <a:prstGeom prst="rect">
              <a:avLst/>
            </a:prstGeom>
          </p:spPr>
        </p:pic>
      </p:grp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A9FEA849-94CA-374C-36E6-5F49A9C6D7A9}"/>
              </a:ext>
            </a:extLst>
          </p:cNvPr>
          <p:cNvSpPr txBox="1">
            <a:spLocks/>
          </p:cNvSpPr>
          <p:nvPr/>
        </p:nvSpPr>
        <p:spPr>
          <a:xfrm>
            <a:off x="7730421" y="3339888"/>
            <a:ext cx="4893778" cy="102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002A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02A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02A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02A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1002A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636363"/>
                </a:solidFill>
                <a:latin typeface="Noto Sans "/>
                <a:ea typeface="Noto Sans regular" panose="020B0502040504020204" pitchFamily="34"/>
                <a:cs typeface="Noto Sans regular" panose="020B0502040504020204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de-DE" sz="2000" dirty="0"/>
              <a:t>In </a:t>
            </a:r>
            <a:r>
              <a:rPr lang="de-DE" sz="2000" dirty="0" err="1"/>
              <a:t>general</a:t>
            </a:r>
            <a:r>
              <a:rPr lang="de-DE" sz="2000" dirty="0"/>
              <a:t>: Fragmentation due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collision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graupel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EBC779F-F28E-64D2-A5AF-21D375205D15}"/>
              </a:ext>
            </a:extLst>
          </p:cNvPr>
          <p:cNvSpPr txBox="1"/>
          <p:nvPr/>
        </p:nvSpPr>
        <p:spPr>
          <a:xfrm>
            <a:off x="5495162" y="5786642"/>
            <a:ext cx="198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von</a:t>
            </a:r>
            <a:r>
              <a:rPr kumimoji="0" lang="de-DE" sz="1200" b="0" i="0" u="none" strike="noStrike" kern="1200" cap="none" spc="0" normalizeH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 Terzi et al.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ACP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, 2022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3FCF144-7CAF-955D-CB39-7D00045C186D}"/>
              </a:ext>
            </a:extLst>
          </p:cNvPr>
          <p:cNvSpPr/>
          <p:nvPr/>
        </p:nvSpPr>
        <p:spPr>
          <a:xfrm>
            <a:off x="1959958" y="5415822"/>
            <a:ext cx="8779759" cy="653572"/>
          </a:xfrm>
          <a:prstGeom prst="roundRect">
            <a:avLst/>
          </a:prstGeom>
          <a:solidFill>
            <a:srgbClr val="8C8C8C"/>
          </a:solidFill>
          <a:ln>
            <a:solidFill>
              <a:srgbClr val="6363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Our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goal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Earn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basic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understanding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on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collision</a:t>
            </a:r>
            <a:r>
              <a:rPr lang="de-DE" sz="2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process</a:t>
            </a:r>
            <a:endParaRPr lang="de-DE" sz="2400" dirty="0">
              <a:solidFill>
                <a:schemeClr val="tx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8" grpId="0"/>
      <p:bldP spid="15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A52C2D-D3A5-B1E4-7C76-B657862F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framework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1F54F85-842F-C396-2AC3-2A8C8C969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431985"/>
            <a:ext cx="5778500" cy="4744979"/>
          </a:xfrm>
        </p:spPr>
        <p:txBody>
          <a:bodyPr>
            <a:normAutofit/>
          </a:bodyPr>
          <a:lstStyle/>
          <a:p>
            <a:r>
              <a:rPr lang="de-DE" sz="1800" dirty="0" err="1"/>
              <a:t>Collision</a:t>
            </a:r>
            <a:r>
              <a:rPr lang="de-DE" sz="1800" dirty="0"/>
              <a:t> </a:t>
            </a:r>
            <a:r>
              <a:rPr lang="de-DE" sz="1800" dirty="0" err="1"/>
              <a:t>kinetic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 (CKE, </a:t>
            </a:r>
            <a:r>
              <a:rPr lang="de-DE" sz="1800" i="1" dirty="0"/>
              <a:t>K</a:t>
            </a:r>
            <a:r>
              <a:rPr lang="de-DE" sz="1800" i="1" baseline="-25000" dirty="0"/>
              <a:t>0</a:t>
            </a:r>
            <a:r>
              <a:rPr lang="de-DE" sz="1800" dirty="0"/>
              <a:t>)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dirty="0" err="1"/>
              <a:t>Number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new</a:t>
            </a:r>
            <a:r>
              <a:rPr lang="de-DE" sz="1800" dirty="0"/>
              <a:t> </a:t>
            </a:r>
            <a:r>
              <a:rPr lang="de-DE" sz="1800" dirty="0" err="1"/>
              <a:t>fragments</a:t>
            </a:r>
            <a:r>
              <a:rPr lang="de-DE" sz="1800" dirty="0"/>
              <a:t> per </a:t>
            </a:r>
            <a:r>
              <a:rPr lang="de-DE" sz="1800" dirty="0" err="1"/>
              <a:t>collision</a:t>
            </a: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𝛼 - </a:t>
            </a:r>
            <a:r>
              <a:rPr lang="de-DE" sz="1800" dirty="0" err="1"/>
              <a:t>equivalent</a:t>
            </a:r>
            <a:r>
              <a:rPr lang="de-DE" sz="1800" dirty="0"/>
              <a:t> </a:t>
            </a:r>
            <a:r>
              <a:rPr lang="de-DE" sz="1800" dirty="0" err="1"/>
              <a:t>spherical</a:t>
            </a:r>
            <a:r>
              <a:rPr lang="de-DE" sz="1800" dirty="0"/>
              <a:t> </a:t>
            </a:r>
            <a:r>
              <a:rPr lang="de-DE" sz="1800" dirty="0" err="1"/>
              <a:t>area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smaller</a:t>
            </a:r>
            <a:r>
              <a:rPr lang="de-DE" sz="1800" dirty="0"/>
              <a:t> </a:t>
            </a:r>
            <a:r>
              <a:rPr lang="de-DE" sz="1800" dirty="0" err="1"/>
              <a:t>particle</a:t>
            </a:r>
            <a:endParaRPr lang="de-DE" sz="1800" dirty="0"/>
          </a:p>
          <a:p>
            <a:pPr marL="0" indent="0">
              <a:buNone/>
            </a:pPr>
            <a:r>
              <a:rPr lang="de-DE" sz="1800" i="1" dirty="0"/>
              <a:t>A -</a:t>
            </a:r>
            <a:r>
              <a:rPr lang="de-DE" sz="1800" dirty="0"/>
              <a:t> </a:t>
            </a:r>
            <a:r>
              <a:rPr lang="de-DE" sz="1800" dirty="0" err="1"/>
              <a:t>number</a:t>
            </a:r>
            <a:r>
              <a:rPr lang="de-DE" sz="1800" dirty="0"/>
              <a:t> </a:t>
            </a:r>
            <a:r>
              <a:rPr lang="de-DE" sz="1800" dirty="0" err="1"/>
              <a:t>density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breakable</a:t>
            </a:r>
            <a:r>
              <a:rPr lang="de-DE" sz="1800" dirty="0"/>
              <a:t> </a:t>
            </a:r>
            <a:r>
              <a:rPr lang="de-DE" sz="1800" dirty="0" err="1"/>
              <a:t>asperities</a:t>
            </a:r>
            <a:endParaRPr lang="de-DE" sz="1800" dirty="0"/>
          </a:p>
          <a:p>
            <a:pPr marL="0" indent="0">
              <a:buNone/>
            </a:pPr>
            <a:r>
              <a:rPr lang="de-DE" sz="1800" i="1" dirty="0"/>
              <a:t>C - </a:t>
            </a:r>
            <a:r>
              <a:rPr lang="de-DE" sz="1800" dirty="0" err="1"/>
              <a:t>asperity-fragility</a:t>
            </a:r>
            <a:r>
              <a:rPr lang="de-DE" sz="1800" dirty="0"/>
              <a:t> </a:t>
            </a:r>
            <a:r>
              <a:rPr lang="de-DE" sz="1800" dirty="0" err="1"/>
              <a:t>coefficient</a:t>
            </a:r>
            <a:endParaRPr lang="de-DE" sz="1800" dirty="0"/>
          </a:p>
          <a:p>
            <a:pPr marL="0" indent="0">
              <a:buNone/>
            </a:pPr>
            <a:r>
              <a:rPr lang="el-GR" sz="1800" i="1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1800" dirty="0" err="1"/>
              <a:t>shape</a:t>
            </a:r>
            <a:r>
              <a:rPr lang="de-DE" sz="1800" dirty="0"/>
              <a:t> </a:t>
            </a:r>
            <a:r>
              <a:rPr lang="de-DE" sz="1800" dirty="0" err="1"/>
              <a:t>function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C8DE02-90FE-EFD3-B8F9-ED232E80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9003026-3AF2-D90C-D601-39246F87F919}"/>
                  </a:ext>
                </a:extLst>
              </p:cNvPr>
              <p:cNvSpPr txBox="1"/>
              <p:nvPr/>
            </p:nvSpPr>
            <p:spPr>
              <a:xfrm>
                <a:off x="1850494" y="1985260"/>
                <a:ext cx="2661498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9003026-3AF2-D90C-D601-39246F87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494" y="1985260"/>
                <a:ext cx="2661498" cy="565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3DE7D423-66EF-5B04-023B-726BF46E933C}"/>
              </a:ext>
            </a:extLst>
          </p:cNvPr>
          <p:cNvSpPr txBox="1"/>
          <p:nvPr/>
        </p:nvSpPr>
        <p:spPr>
          <a:xfrm>
            <a:off x="3845237" y="5899965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Phillips et al.,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JAS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t>, 2017</a:t>
            </a:r>
          </a:p>
        </p:txBody>
      </p:sp>
      <p:pic>
        <p:nvPicPr>
          <p:cNvPr id="13" name="Espace réservé du contenu 4">
            <a:extLst>
              <a:ext uri="{FF2B5EF4-FFF2-40B4-BE49-F238E27FC236}">
                <a16:creationId xmlns:a16="http://schemas.microsoft.com/office/drawing/2014/main" id="{2E0CCDBA-B20A-89BE-EFEC-2FDD39AC71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14" y="1758156"/>
            <a:ext cx="4279416" cy="435133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C5E1D5-1696-A601-36E0-B7E3E9D287C8}"/>
                  </a:ext>
                </a:extLst>
              </p:cNvPr>
              <p:cNvSpPr txBox="1"/>
              <p:nvPr/>
            </p:nvSpPr>
            <p:spPr>
              <a:xfrm>
                <a:off x="1163928" y="3557457"/>
                <a:ext cx="3373551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C5E1D5-1696-A601-36E0-B7E3E9D28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28" y="3557457"/>
                <a:ext cx="3373551" cy="718402"/>
              </a:xfrm>
              <a:prstGeom prst="rect">
                <a:avLst/>
              </a:prstGeom>
              <a:blipFill>
                <a:blip r:embed="rId4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650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C7E9C9-37B6-B56B-4DBE-2F00D494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investigated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54F106-55AB-FE75-730A-120453ED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C02C54-C2BA-B682-313D-865B74A6A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63" y="1862045"/>
            <a:ext cx="2238149" cy="22381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882557-4F29-9832-C355-25554231B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26" y="1862045"/>
            <a:ext cx="2238149" cy="22381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E9CF44B-3070-3449-F93C-F08FB7587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38" y="1862045"/>
            <a:ext cx="2238149" cy="2238149"/>
          </a:xfrm>
          <a:prstGeom prst="rect">
            <a:avLst/>
          </a:prstGeom>
        </p:spPr>
      </p:pic>
      <p:pic>
        <p:nvPicPr>
          <p:cNvPr id="12" name="Image 1" descr="Une image contenant texte, arbre&#10;&#10;Description générée automatiquement">
            <a:extLst>
              <a:ext uri="{FF2B5EF4-FFF2-40B4-BE49-F238E27FC236}">
                <a16:creationId xmlns:a16="http://schemas.microsoft.com/office/drawing/2014/main" id="{8397BB03-AA62-4CB1-AC28-26559B216F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1" t="13720" r="4814" b="6375"/>
          <a:stretch/>
        </p:blipFill>
        <p:spPr>
          <a:xfrm>
            <a:off x="2898087" y="1862045"/>
            <a:ext cx="2318912" cy="22381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93478B-BE9B-C4EF-DA12-6CD0770DB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17897" r="10804" b="17144"/>
          <a:stretch/>
        </p:blipFill>
        <p:spPr>
          <a:xfrm rot="5400000">
            <a:off x="-1098503" y="1634983"/>
            <a:ext cx="5148131" cy="29511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BB339C-94D6-B32A-5E5A-B4288F489229}"/>
              </a:ext>
            </a:extLst>
          </p:cNvPr>
          <p:cNvSpPr txBox="1"/>
          <p:nvPr/>
        </p:nvSpPr>
        <p:spPr>
          <a:xfrm>
            <a:off x="0" y="5484973"/>
            <a:ext cx="295112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Temperture</a:t>
            </a:r>
            <a:r>
              <a:rPr lang="de-DE" sz="2000" b="1" dirty="0">
                <a:solidFill>
                  <a:prstClr val="white"/>
                </a:solidFill>
              </a:rPr>
              <a:t>: -7°C </a:t>
            </a:r>
            <a:r>
              <a:rPr lang="de-DE" sz="2000" b="1" dirty="0" err="1">
                <a:solidFill>
                  <a:prstClr val="white"/>
                </a:solidFill>
              </a:rPr>
              <a:t>to</a:t>
            </a:r>
            <a:r>
              <a:rPr lang="de-DE" sz="2000" b="1" dirty="0">
                <a:solidFill>
                  <a:prstClr val="white"/>
                </a:solidFill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-15 °C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Air </a:t>
            </a:r>
            <a:r>
              <a:rPr lang="de-DE" sz="2000" b="1" dirty="0" err="1">
                <a:solidFill>
                  <a:prstClr val="white"/>
                </a:solidFill>
                <a:latin typeface="Calibri" panose="020F0502020204030204"/>
              </a:rPr>
              <a:t>speed</a:t>
            </a: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: 2.8 m/s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EEDAC43-5A6A-4A04-3F3B-F4F2F44BE909}"/>
              </a:ext>
            </a:extLst>
          </p:cNvPr>
          <p:cNvSpPr txBox="1"/>
          <p:nvPr/>
        </p:nvSpPr>
        <p:spPr>
          <a:xfrm>
            <a:off x="0" y="143312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Graupel </a:t>
            </a:r>
            <a:r>
              <a:rPr lang="de-DE" sz="2000" dirty="0" err="1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generator</a:t>
            </a:r>
            <a:endParaRPr lang="de-DE" sz="2000" dirty="0">
              <a:solidFill>
                <a:srgbClr val="636363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762E1AC-52A3-F6C8-8E8D-7A122E3AF20C}"/>
              </a:ext>
            </a:extLst>
          </p:cNvPr>
          <p:cNvSpPr txBox="1"/>
          <p:nvPr/>
        </p:nvSpPr>
        <p:spPr>
          <a:xfrm>
            <a:off x="10181145" y="4407345"/>
            <a:ext cx="1535998" cy="142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5.0 mm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0.89 g/cm</a:t>
            </a:r>
            <a:r>
              <a:rPr lang="de-DE" sz="2000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-15 °C; -5°C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E235BF3-157E-E09F-A0A4-10D2F4159B63}"/>
              </a:ext>
            </a:extLst>
          </p:cNvPr>
          <p:cNvSpPr txBox="1"/>
          <p:nvPr/>
        </p:nvSpPr>
        <p:spPr>
          <a:xfrm>
            <a:off x="3171045" y="4407345"/>
            <a:ext cx="1470274" cy="142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2.12 mm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0.21 g/cm</a:t>
            </a:r>
            <a:r>
              <a:rPr lang="de-DE" sz="2000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-15 °C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E597AE6-48DD-ABC2-5A6C-E06F7BECBF12}"/>
              </a:ext>
            </a:extLst>
          </p:cNvPr>
          <p:cNvSpPr txBox="1"/>
          <p:nvPr/>
        </p:nvSpPr>
        <p:spPr>
          <a:xfrm>
            <a:off x="5507745" y="4407345"/>
            <a:ext cx="1611339" cy="142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2.5 mm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0.334 g/cm</a:t>
            </a:r>
            <a:r>
              <a:rPr lang="de-DE" sz="2000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-15 °C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A77284B-7DD2-CF46-862B-6826D4A28232}"/>
              </a:ext>
            </a:extLst>
          </p:cNvPr>
          <p:cNvSpPr txBox="1"/>
          <p:nvPr/>
        </p:nvSpPr>
        <p:spPr>
          <a:xfrm>
            <a:off x="7844445" y="4407345"/>
            <a:ext cx="1611339" cy="142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2.45 mm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0.558 g/cm</a:t>
            </a:r>
            <a:r>
              <a:rPr lang="de-DE" sz="2000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-7 °C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C08E07-363A-0C63-4AB6-3FA574DCAD21}"/>
              </a:ext>
            </a:extLst>
          </p:cNvPr>
          <p:cNvSpPr txBox="1"/>
          <p:nvPr/>
        </p:nvSpPr>
        <p:spPr>
          <a:xfrm>
            <a:off x="6515739" y="1244099"/>
            <a:ext cx="201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BARE GRAUPEL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55B4F3-995C-A298-E831-37162E85D877}"/>
              </a:ext>
            </a:extLst>
          </p:cNvPr>
          <p:cNvSpPr txBox="1"/>
          <p:nvPr/>
        </p:nvSpPr>
        <p:spPr>
          <a:xfrm>
            <a:off x="3151654" y="1130262"/>
            <a:ext cx="179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GRAUPEL W/ </a:t>
            </a:r>
          </a:p>
          <a:p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DENDRITES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EE90A7-49BB-F4A7-26DC-F2C902223AE7}"/>
              </a:ext>
            </a:extLst>
          </p:cNvPr>
          <p:cNvSpPr txBox="1"/>
          <p:nvPr/>
        </p:nvSpPr>
        <p:spPr>
          <a:xfrm>
            <a:off x="10130650" y="1244099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ICE PELLETS</a:t>
            </a:r>
          </a:p>
        </p:txBody>
      </p:sp>
    </p:spTree>
    <p:extLst>
      <p:ext uri="{BB962C8B-B14F-4D97-AF65-F5344CB8AC3E}">
        <p14:creationId xmlns:p14="http://schemas.microsoft.com/office/powerpoint/2010/main" val="21470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CD2B-14CC-6BD5-4D48-21C698CC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graupel-graupel </a:t>
            </a:r>
            <a:r>
              <a:rPr lang="de-DE" dirty="0" err="1"/>
              <a:t>collision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0ADE16-617D-206B-57C3-DCD5EF3EC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14C8F0-2C1E-3AA3-B59E-4E8C7CF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40774-CFD2-4AB8-B231-46D42DA9185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0BD303-16CC-870B-C880-2117EEF10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51"/>
          <a:stretch/>
        </p:blipFill>
        <p:spPr>
          <a:xfrm>
            <a:off x="296970" y="1491930"/>
            <a:ext cx="3313302" cy="1650118"/>
          </a:xfrm>
          <a:prstGeom prst="rect">
            <a:avLst/>
          </a:prstGeom>
          <a:ln w="0">
            <a:noFill/>
          </a:ln>
        </p:spPr>
      </p:pic>
      <p:pic>
        <p:nvPicPr>
          <p:cNvPr id="7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7A0B8FF1-5826-9969-958F-549E59D6B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6301" r="22054" b="4074"/>
          <a:stretch>
            <a:fillRect/>
          </a:stretch>
        </p:blipFill>
        <p:spPr>
          <a:xfrm>
            <a:off x="5126886" y="1097852"/>
            <a:ext cx="2786724" cy="49120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DA08F8-F50C-B775-8D84-D1B8B85B264D}"/>
              </a:ext>
            </a:extLst>
          </p:cNvPr>
          <p:cNvSpPr txBox="1"/>
          <p:nvPr/>
        </p:nvSpPr>
        <p:spPr>
          <a:xfrm>
            <a:off x="3507477" y="4000569"/>
            <a:ext cx="1353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err="1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Stagnant</a:t>
            </a:r>
            <a:r>
              <a:rPr lang="de-DE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de-DE" sz="2000" dirty="0" err="1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particle</a:t>
            </a:r>
            <a:endParaRPr lang="en-US" altLang="fr-FR" sz="2000" dirty="0" err="1">
              <a:solidFill>
                <a:srgbClr val="636363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16A872A7-6D41-DE59-DCE6-14FCA8BBB147}"/>
              </a:ext>
            </a:extLst>
          </p:cNvPr>
          <p:cNvSpPr txBox="1"/>
          <p:nvPr/>
        </p:nvSpPr>
        <p:spPr>
          <a:xfrm>
            <a:off x="3734527" y="1493634"/>
            <a:ext cx="123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Fall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tube</a:t>
            </a: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636363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71B5856A-5264-EAF5-8BA0-A30F0A409858}"/>
              </a:ext>
            </a:extLst>
          </p:cNvPr>
          <p:cNvSpPr txBox="1"/>
          <p:nvPr/>
        </p:nvSpPr>
        <p:spPr>
          <a:xfrm>
            <a:off x="3657997" y="5318098"/>
            <a:ext cx="128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Petri </a:t>
            </a:r>
            <a:r>
              <a:rPr lang="fr-FR" sz="2000" dirty="0" err="1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dish</a:t>
            </a:r>
            <a:endParaRPr lang="fr-FR" sz="2000" dirty="0">
              <a:solidFill>
                <a:srgbClr val="636363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2" name="Straight Arrow Connector 30">
            <a:extLst>
              <a:ext uri="{FF2B5EF4-FFF2-40B4-BE49-F238E27FC236}">
                <a16:creationId xmlns:a16="http://schemas.microsoft.com/office/drawing/2014/main" id="{CFB174E3-2094-6ABF-E637-FB42C72F201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969700" y="1693689"/>
            <a:ext cx="1000393" cy="8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1">
            <a:extLst>
              <a:ext uri="{FF2B5EF4-FFF2-40B4-BE49-F238E27FC236}">
                <a16:creationId xmlns:a16="http://schemas.microsoft.com/office/drawing/2014/main" id="{63F34AF4-7B5B-96FA-AABB-A4DF583D3358}"/>
              </a:ext>
            </a:extLst>
          </p:cNvPr>
          <p:cNvCxnSpPr>
            <a:cxnSpLocks/>
          </p:cNvCxnSpPr>
          <p:nvPr/>
        </p:nvCxnSpPr>
        <p:spPr>
          <a:xfrm>
            <a:off x="4784635" y="4341576"/>
            <a:ext cx="11854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2">
            <a:extLst>
              <a:ext uri="{FF2B5EF4-FFF2-40B4-BE49-F238E27FC236}">
                <a16:creationId xmlns:a16="http://schemas.microsoft.com/office/drawing/2014/main" id="{609CA41E-5F96-01B4-4437-7A4928F5A9B4}"/>
              </a:ext>
            </a:extLst>
          </p:cNvPr>
          <p:cNvCxnSpPr>
            <a:cxnSpLocks/>
          </p:cNvCxnSpPr>
          <p:nvPr/>
        </p:nvCxnSpPr>
        <p:spPr>
          <a:xfrm>
            <a:off x="4752089" y="5672041"/>
            <a:ext cx="69168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llision">
            <a:hlinkClick r:id="" action="ppaction://media"/>
            <a:extLst>
              <a:ext uri="{FF2B5EF4-FFF2-40B4-BE49-F238E27FC236}">
                <a16:creationId xmlns:a16="http://schemas.microsoft.com/office/drawing/2014/main" id="{D9CB704C-0399-34C2-1E35-508BF4F33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4193" y="1294323"/>
            <a:ext cx="3663343" cy="420370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2FA34CB-C1D6-0E07-668F-6FB411661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0" r="19520"/>
          <a:stretch/>
        </p:blipFill>
        <p:spPr>
          <a:xfrm>
            <a:off x="264039" y="4341576"/>
            <a:ext cx="3313302" cy="1650118"/>
          </a:xfrm>
          <a:prstGeom prst="rect">
            <a:avLst/>
          </a:prstGeom>
          <a:ln w="0">
            <a:noFill/>
          </a:ln>
        </p:spPr>
      </p:pic>
      <p:cxnSp>
        <p:nvCxnSpPr>
          <p:cNvPr id="4" name="Straight Arrow Connector 30">
            <a:extLst>
              <a:ext uri="{FF2B5EF4-FFF2-40B4-BE49-F238E27FC236}">
                <a16:creationId xmlns:a16="http://schemas.microsoft.com/office/drawing/2014/main" id="{98D9AEF3-D947-8743-03BA-715A1626007A}"/>
              </a:ext>
            </a:extLst>
          </p:cNvPr>
          <p:cNvCxnSpPr>
            <a:cxnSpLocks/>
          </p:cNvCxnSpPr>
          <p:nvPr/>
        </p:nvCxnSpPr>
        <p:spPr>
          <a:xfrm>
            <a:off x="8173450" y="2953173"/>
            <a:ext cx="124433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30">
            <a:extLst>
              <a:ext uri="{FF2B5EF4-FFF2-40B4-BE49-F238E27FC236}">
                <a16:creationId xmlns:a16="http://schemas.microsoft.com/office/drawing/2014/main" id="{5DD545B9-8233-EF16-478D-81A7E5894E64}"/>
              </a:ext>
            </a:extLst>
          </p:cNvPr>
          <p:cNvCxnSpPr>
            <a:cxnSpLocks/>
          </p:cNvCxnSpPr>
          <p:nvPr/>
        </p:nvCxnSpPr>
        <p:spPr>
          <a:xfrm flipH="1">
            <a:off x="10291125" y="3663350"/>
            <a:ext cx="903029" cy="4309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86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DA81B-96A9-D6EF-8ADC-F0D58BAF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676"/>
            <a:ext cx="11381117" cy="1173012"/>
          </a:xfrm>
        </p:spPr>
        <p:txBody>
          <a:bodyPr/>
          <a:lstStyle/>
          <a:p>
            <a:r>
              <a:rPr lang="de-DE" dirty="0" err="1"/>
              <a:t>graupel</a:t>
            </a:r>
            <a:r>
              <a:rPr lang="de-DE" dirty="0"/>
              <a:t> – </a:t>
            </a:r>
            <a:r>
              <a:rPr lang="de-DE" dirty="0" err="1"/>
              <a:t>graupel</a:t>
            </a:r>
            <a:r>
              <a:rPr lang="de-DE" dirty="0"/>
              <a:t>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CCAD7A-00D3-B6F6-1AB6-BB1D29BD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Inhaltsplatzhalter 11">
            <a:extLst>
              <a:ext uri="{FF2B5EF4-FFF2-40B4-BE49-F238E27FC236}">
                <a16:creationId xmlns:a16="http://schemas.microsoft.com/office/drawing/2014/main" id="{9C7F4AB3-81DB-70E2-3D7F-238ED561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7" y="1179105"/>
            <a:ext cx="3243391" cy="26402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FE05F88-1BCB-D3C6-CE0C-CCF137826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8058" b="3262"/>
          <a:stretch/>
        </p:blipFill>
        <p:spPr>
          <a:xfrm>
            <a:off x="4210334" y="1690688"/>
            <a:ext cx="7451807" cy="51969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C590306-C0B5-BC5F-EC68-AD65DDA9DE53}"/>
              </a:ext>
            </a:extLst>
          </p:cNvPr>
          <p:cNvSpPr txBox="1"/>
          <p:nvPr/>
        </p:nvSpPr>
        <p:spPr>
          <a:xfrm>
            <a:off x="7154338" y="2289958"/>
            <a:ext cx="3104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None/>
            </a:pPr>
            <a:r>
              <a:rPr lang="de-DE" sz="1800" i="1" dirty="0"/>
              <a:t>A -</a:t>
            </a:r>
            <a:r>
              <a:rPr lang="de-DE" sz="1800" dirty="0"/>
              <a:t> </a:t>
            </a:r>
            <a:r>
              <a:rPr lang="de-DE" sz="1800" dirty="0" err="1"/>
              <a:t>number</a:t>
            </a:r>
            <a:r>
              <a:rPr lang="de-DE" sz="1800" dirty="0"/>
              <a:t> </a:t>
            </a:r>
            <a:r>
              <a:rPr lang="de-DE" sz="1800" dirty="0" err="1"/>
              <a:t>density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breakable</a:t>
            </a:r>
            <a:r>
              <a:rPr lang="de-DE" sz="1800" dirty="0"/>
              <a:t> </a:t>
            </a:r>
            <a:r>
              <a:rPr lang="de-DE" sz="1800" dirty="0" err="1"/>
              <a:t>asperities</a:t>
            </a:r>
            <a:endParaRPr lang="de-DE" sz="18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FD3D1C-4948-8749-F410-7C360E75C7C1}"/>
              </a:ext>
            </a:extLst>
          </p:cNvPr>
          <p:cNvSpPr txBox="1"/>
          <p:nvPr/>
        </p:nvSpPr>
        <p:spPr>
          <a:xfrm>
            <a:off x="7154338" y="4542620"/>
            <a:ext cx="338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800" i="1" dirty="0"/>
              <a:t>C - </a:t>
            </a:r>
            <a:r>
              <a:rPr lang="de-DE" sz="1800" dirty="0" err="1"/>
              <a:t>asperity-fragility</a:t>
            </a:r>
            <a:r>
              <a:rPr lang="de-DE" sz="1800" dirty="0"/>
              <a:t> </a:t>
            </a:r>
            <a:r>
              <a:rPr lang="de-DE" sz="1800" dirty="0" err="1"/>
              <a:t>coefficient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DEF13F-F3EF-6787-01D0-6DBE0308F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 r="4544"/>
          <a:stretch/>
        </p:blipFill>
        <p:spPr>
          <a:xfrm>
            <a:off x="650427" y="3681290"/>
            <a:ext cx="3375233" cy="3194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F16585C-F448-8D82-105C-5159A5BA0F6C}"/>
                  </a:ext>
                </a:extLst>
              </p:cNvPr>
              <p:cNvSpPr txBox="1"/>
              <p:nvPr/>
            </p:nvSpPr>
            <p:spPr>
              <a:xfrm>
                <a:off x="4772167" y="1109719"/>
                <a:ext cx="3373551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F16585C-F448-8D82-105C-5159A5BA0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167" y="1109719"/>
                <a:ext cx="3373551" cy="718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EA8E3857-1B24-5455-14D3-AD5BB3EFD9A6}"/>
              </a:ext>
            </a:extLst>
          </p:cNvPr>
          <p:cNvSpPr txBox="1"/>
          <p:nvPr/>
        </p:nvSpPr>
        <p:spPr>
          <a:xfrm>
            <a:off x="2226565" y="4480743"/>
            <a:ext cx="17091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BARE GRAUPEL</a:t>
            </a:r>
          </a:p>
          <a:p>
            <a:r>
              <a:rPr lang="de-DE" sz="1600" b="1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0.334 g/cm</a:t>
            </a:r>
            <a:r>
              <a:rPr lang="de-DE" sz="1600" b="1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0.558 g/cm</a:t>
            </a:r>
            <a:r>
              <a:rPr lang="de-DE" sz="1600" b="1" baseline="30000" dirty="0">
                <a:solidFill>
                  <a:schemeClr val="accent6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  <a:p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0.89 g/cm</a:t>
            </a:r>
            <a:r>
              <a:rPr lang="de-DE" sz="1600" b="1" baseline="30000" dirty="0">
                <a:solidFill>
                  <a:schemeClr val="accent5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B61440-0E8A-DD8E-C0A0-CF1F0B3DC3C5}"/>
              </a:ext>
            </a:extLst>
          </p:cNvPr>
          <p:cNvSpPr txBox="1"/>
          <p:nvPr/>
        </p:nvSpPr>
        <p:spPr>
          <a:xfrm>
            <a:off x="2344386" y="2985476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GRAUPEL W/</a:t>
            </a:r>
          </a:p>
          <a:p>
            <a:r>
              <a:rPr lang="de-DE" sz="2400" b="1" baseline="30000" dirty="0">
                <a:solidFill>
                  <a:srgbClr val="63636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DENDRITES</a:t>
            </a:r>
          </a:p>
        </p:txBody>
      </p:sp>
    </p:spTree>
    <p:extLst>
      <p:ext uri="{BB962C8B-B14F-4D97-AF65-F5344CB8AC3E}">
        <p14:creationId xmlns:p14="http://schemas.microsoft.com/office/powerpoint/2010/main" val="27205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3CD2B-14CC-6BD5-4D48-21C698CC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graupel-graupel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(</a:t>
            </a:r>
            <a:r>
              <a:rPr lang="de-DE" dirty="0" err="1"/>
              <a:t>Dendritic</a:t>
            </a:r>
            <a:r>
              <a:rPr lang="de-DE" dirty="0"/>
              <a:t>)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6AE7482E-EF34-F8D4-1895-0AEF4570D2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14C8F0-2C1E-3AA3-B59E-4E8C7CFD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40774-CFD2-4AB8-B231-46D42DA9185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ea typeface="+mn-ea"/>
              <a:cs typeface="+mn-cs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FCF7A2-C481-72CC-3370-B25F92C9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7894" y="1027905"/>
            <a:ext cx="4678346" cy="5118549"/>
          </a:xfrm>
        </p:spPr>
        <p:txBody>
          <a:bodyPr>
            <a:normAutofit fontScale="92500" lnSpcReduction="20000"/>
          </a:bodyPr>
          <a:lstStyle/>
          <a:p>
            <a:pPr marL="297814" indent="-285750">
              <a:lnSpc>
                <a:spcPct val="150000"/>
              </a:lnSpc>
              <a:spcBef>
                <a:spcPts val="900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Same</a:t>
            </a:r>
            <a:r>
              <a:rPr lang="en-US" sz="1800" spc="-2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distribution</a:t>
            </a:r>
            <a:r>
              <a:rPr lang="en-US" sz="1800" spc="-1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shape</a:t>
            </a: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97814" indent="-285750">
              <a:lnSpc>
                <a:spcPct val="150000"/>
              </a:lnSpc>
              <a:spcBef>
                <a:spcPts val="805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Maximum</a:t>
            </a:r>
            <a:r>
              <a:rPr lang="en-US" sz="1800" spc="-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1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at</a:t>
            </a:r>
            <a:r>
              <a:rPr lang="en-US" sz="1800" spc="-1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75</a:t>
            </a:r>
            <a:r>
              <a:rPr lang="en-US" sz="1800" spc="-2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µm</a:t>
            </a:r>
          </a:p>
          <a:p>
            <a:pPr marL="297815" marR="508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Similar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</a:t>
            </a:r>
            <a:r>
              <a:rPr lang="en-US" sz="1800" spc="-1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Takahashi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(1993)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observation</a:t>
            </a:r>
            <a:r>
              <a:rPr lang="en-US" sz="1800" spc="-5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</a:t>
            </a:r>
            <a:r>
              <a:rPr lang="en-US" sz="1800" spc="-1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60/100</a:t>
            </a:r>
            <a:r>
              <a:rPr lang="en-US" sz="1800" spc="-1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µm</a:t>
            </a:r>
            <a:r>
              <a:rPr lang="en-US" sz="1800" spc="-1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crystals</a:t>
            </a:r>
          </a:p>
          <a:p>
            <a:pPr marL="297815" marR="508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Distribution shape is independent of CKE</a:t>
            </a:r>
          </a:p>
          <a:p>
            <a:pPr marL="297815" marR="508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97815" marR="508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27329" algn="l"/>
                <a:tab pos="227965" algn="l"/>
              </a:tabLst>
            </a:pP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7329" indent="-215265">
              <a:lnSpc>
                <a:spcPct val="150000"/>
              </a:lnSpc>
              <a:spcBef>
                <a:spcPts val="900"/>
              </a:spcBef>
              <a:buFont typeface="Arial MT"/>
              <a:buChar char="•"/>
              <a:tabLst>
                <a:tab pos="227329" algn="l"/>
                <a:tab pos="227965" algn="l"/>
              </a:tabLst>
            </a:pP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Distribution</a:t>
            </a:r>
            <a:r>
              <a:rPr lang="en-US" sz="1800" spc="-5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peak</a:t>
            </a:r>
            <a:r>
              <a:rPr lang="en-US" sz="1800" spc="-4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depends</a:t>
            </a:r>
            <a:r>
              <a:rPr lang="en-US" sz="1800" spc="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</a:t>
            </a:r>
            <a:r>
              <a:rPr lang="en-US" sz="1800" spc="-2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CKE</a:t>
            </a: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7329" indent="-215265">
              <a:lnSpc>
                <a:spcPct val="150000"/>
              </a:lnSpc>
              <a:spcBef>
                <a:spcPts val="805"/>
              </a:spcBef>
              <a:buFont typeface="Arial MT"/>
              <a:buChar char="•"/>
              <a:tabLst>
                <a:tab pos="227329" algn="l"/>
                <a:tab pos="227965" algn="l"/>
              </a:tabLst>
            </a:pP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Mean</a:t>
            </a:r>
            <a:r>
              <a:rPr lang="en-US" sz="1800" spc="-5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area</a:t>
            </a:r>
            <a:r>
              <a:rPr lang="en-US" sz="1800" spc="-3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depends</a:t>
            </a:r>
            <a:r>
              <a:rPr lang="en-US" sz="1800" spc="1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</a:t>
            </a:r>
            <a:r>
              <a:rPr lang="en-US" sz="1800" spc="-2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CKE</a:t>
            </a: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7329" indent="-215265">
              <a:lnSpc>
                <a:spcPct val="150000"/>
              </a:lnSpc>
              <a:spcBef>
                <a:spcPts val="815"/>
              </a:spcBef>
              <a:buFont typeface="Arial MT"/>
              <a:buChar char="•"/>
              <a:tabLst>
                <a:tab pos="227329" algn="l"/>
                <a:tab pos="227965" algn="l"/>
              </a:tabLst>
            </a:pP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Same</a:t>
            </a:r>
            <a:r>
              <a:rPr lang="en-US" sz="1800" spc="-2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distribution</a:t>
            </a:r>
            <a:r>
              <a:rPr lang="en-US" sz="1800" spc="-1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shape</a:t>
            </a:r>
          </a:p>
          <a:p>
            <a:pPr marL="227329" indent="-215265">
              <a:lnSpc>
                <a:spcPct val="150000"/>
              </a:lnSpc>
              <a:spcBef>
                <a:spcPts val="815"/>
              </a:spcBef>
              <a:buFont typeface="Arial MT"/>
              <a:buChar char="•"/>
              <a:tabLst>
                <a:tab pos="227329" algn="l"/>
                <a:tab pos="227965" algn="l"/>
              </a:tabLst>
            </a:pPr>
            <a:endParaRPr lang="en-US" sz="1800" spc="-5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2064" indent="0">
              <a:lnSpc>
                <a:spcPct val="150000"/>
              </a:lnSpc>
              <a:spcBef>
                <a:spcPts val="815"/>
              </a:spcBef>
              <a:buNone/>
              <a:tabLst>
                <a:tab pos="227329" algn="l"/>
                <a:tab pos="227965" algn="l"/>
              </a:tabLst>
            </a:pPr>
            <a:r>
              <a:rPr lang="en-US" sz="1800" spc="-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Note: detection limit is 25 to 30 µm</a:t>
            </a:r>
            <a:endParaRPr lang="en-US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endParaRPr lang="de-DE" sz="1800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6646E305-746E-665E-E20A-22B60076F939}"/>
              </a:ext>
            </a:extLst>
          </p:cNvPr>
          <p:cNvSpPr txBox="1"/>
          <p:nvPr/>
        </p:nvSpPr>
        <p:spPr>
          <a:xfrm>
            <a:off x="422015" y="3784582"/>
            <a:ext cx="664515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Mean</a:t>
            </a:r>
            <a:r>
              <a:rPr kumimoji="0" sz="13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distributions</a:t>
            </a:r>
            <a:r>
              <a:rPr kumimoji="0" sz="1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fragments</a:t>
            </a:r>
            <a:r>
              <a:rPr kumimoji="0" sz="1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area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8" name="object 20">
            <a:extLst>
              <a:ext uri="{FF2B5EF4-FFF2-40B4-BE49-F238E27FC236}">
                <a16:creationId xmlns:a16="http://schemas.microsoft.com/office/drawing/2014/main" id="{B5858A0F-11FF-C811-6717-BB50ABC53F7B}"/>
              </a:ext>
            </a:extLst>
          </p:cNvPr>
          <p:cNvGrpSpPr/>
          <p:nvPr/>
        </p:nvGrpSpPr>
        <p:grpSpPr>
          <a:xfrm>
            <a:off x="422015" y="3653586"/>
            <a:ext cx="6671266" cy="2500386"/>
            <a:chOff x="685419" y="4158615"/>
            <a:chExt cx="4867275" cy="1584325"/>
          </a:xfrm>
        </p:grpSpPr>
        <p:pic>
          <p:nvPicPr>
            <p:cNvPr id="19" name="object 21">
              <a:extLst>
                <a:ext uri="{FF2B5EF4-FFF2-40B4-BE49-F238E27FC236}">
                  <a16:creationId xmlns:a16="http://schemas.microsoft.com/office/drawing/2014/main" id="{4DBFDEC1-64FD-D095-2A34-9EC67861EE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944" y="4168140"/>
              <a:ext cx="4847844" cy="1565148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107038CD-10BB-F63F-A2C5-BC6A4B0B5BC1}"/>
                </a:ext>
              </a:extLst>
            </p:cNvPr>
            <p:cNvSpPr/>
            <p:nvPr/>
          </p:nvSpPr>
          <p:spPr>
            <a:xfrm>
              <a:off x="690181" y="4163377"/>
              <a:ext cx="4857750" cy="1574800"/>
            </a:xfrm>
            <a:custGeom>
              <a:avLst/>
              <a:gdLst/>
              <a:ahLst/>
              <a:cxnLst/>
              <a:rect l="l" t="t" r="r" b="b"/>
              <a:pathLst>
                <a:path w="4857750" h="1574800">
                  <a:moveTo>
                    <a:pt x="0" y="1574673"/>
                  </a:moveTo>
                  <a:lnTo>
                    <a:pt x="4857369" y="1574673"/>
                  </a:lnTo>
                  <a:lnTo>
                    <a:pt x="4857369" y="0"/>
                  </a:lnTo>
                  <a:lnTo>
                    <a:pt x="0" y="0"/>
                  </a:lnTo>
                  <a:lnTo>
                    <a:pt x="0" y="15746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object 23">
            <a:extLst>
              <a:ext uri="{FF2B5EF4-FFF2-40B4-BE49-F238E27FC236}">
                <a16:creationId xmlns:a16="http://schemas.microsoft.com/office/drawing/2014/main" id="{8D26C3BC-9487-9166-2B54-FB00CDE946EF}"/>
              </a:ext>
            </a:extLst>
          </p:cNvPr>
          <p:cNvGrpSpPr/>
          <p:nvPr/>
        </p:nvGrpSpPr>
        <p:grpSpPr>
          <a:xfrm>
            <a:off x="423921" y="1042638"/>
            <a:ext cx="6668655" cy="2558511"/>
            <a:chOff x="680847" y="1843595"/>
            <a:chExt cx="4865370" cy="1621155"/>
          </a:xfrm>
        </p:grpSpPr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117CF27F-5E34-BB50-2323-E18307104A9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372" y="1853183"/>
              <a:ext cx="4846320" cy="1601724"/>
            </a:xfrm>
            <a:prstGeom prst="rect">
              <a:avLst/>
            </a:prstGeom>
          </p:spPr>
        </p:pic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A724F952-8B3F-2410-2CBC-F3C329440142}"/>
                </a:ext>
              </a:extLst>
            </p:cNvPr>
            <p:cNvSpPr/>
            <p:nvPr/>
          </p:nvSpPr>
          <p:spPr>
            <a:xfrm>
              <a:off x="685609" y="1848357"/>
              <a:ext cx="4855845" cy="1611630"/>
            </a:xfrm>
            <a:custGeom>
              <a:avLst/>
              <a:gdLst/>
              <a:ahLst/>
              <a:cxnLst/>
              <a:rect l="l" t="t" r="r" b="b"/>
              <a:pathLst>
                <a:path w="4855845" h="1611629">
                  <a:moveTo>
                    <a:pt x="0" y="1611249"/>
                  </a:moveTo>
                  <a:lnTo>
                    <a:pt x="4855845" y="1611249"/>
                  </a:lnTo>
                  <a:lnTo>
                    <a:pt x="4855845" y="0"/>
                  </a:lnTo>
                  <a:lnTo>
                    <a:pt x="0" y="0"/>
                  </a:lnTo>
                  <a:lnTo>
                    <a:pt x="0" y="16112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93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14">
            <a:hlinkClick r:id="" action="ppaction://media"/>
            <a:extLst>
              <a:ext uri="{FF2B5EF4-FFF2-40B4-BE49-F238E27FC236}">
                <a16:creationId xmlns:a16="http://schemas.microsoft.com/office/drawing/2014/main" id="{55900957-7B6B-6AB1-A14E-94037CF9A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21" t="14743" r="-523" b="13485"/>
          <a:stretch/>
        </p:blipFill>
        <p:spPr>
          <a:xfrm>
            <a:off x="496961" y="859909"/>
            <a:ext cx="3157827" cy="5251696"/>
          </a:xfrm>
          <a:prstGeom prst="rect">
            <a:avLst/>
          </a:prstGeom>
        </p:spPr>
      </p:pic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1341249A-97EC-DA0A-947D-78DD005969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" t="21955" r="-2359" b="3714"/>
          <a:stretch/>
        </p:blipFill>
        <p:spPr>
          <a:xfrm>
            <a:off x="6096000" y="858140"/>
            <a:ext cx="3215278" cy="525346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E906734-99CC-A26D-7EE0-F6EDF049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graupel-</a:t>
            </a:r>
            <a:r>
              <a:rPr lang="de-DE" dirty="0" err="1"/>
              <a:t>snowflake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F82C1F-8691-63A3-E726-1F9E8A721034}"/>
              </a:ext>
            </a:extLst>
          </p:cNvPr>
          <p:cNvSpPr txBox="1"/>
          <p:nvPr/>
        </p:nvSpPr>
        <p:spPr>
          <a:xfrm>
            <a:off x="8733074" y="5679980"/>
            <a:ext cx="2595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Side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collision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A2BD70-F85B-2514-B66A-008704D857CA}"/>
              </a:ext>
            </a:extLst>
          </p:cNvPr>
          <p:cNvSpPr txBox="1"/>
          <p:nvPr/>
        </p:nvSpPr>
        <p:spPr>
          <a:xfrm>
            <a:off x="3350576" y="5679980"/>
            <a:ext cx="2434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Central collision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16C8C7-5C6B-2357-6AF5-7B7E518E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0774-CFD2-4AB8-B231-46D42DA9185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3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Breitbild</PresentationFormat>
  <Paragraphs>149</Paragraphs>
  <Slides>15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</vt:lpstr>
      <vt:lpstr>Arial MT</vt:lpstr>
      <vt:lpstr>Calibri</vt:lpstr>
      <vt:lpstr>Calibri   </vt:lpstr>
      <vt:lpstr>Calibri Light</vt:lpstr>
      <vt:lpstr>Cambria Math</vt:lpstr>
      <vt:lpstr>Noto Sans</vt:lpstr>
      <vt:lpstr>Noto Sans </vt:lpstr>
      <vt:lpstr>Noto Sans Bold</vt:lpstr>
      <vt:lpstr>Wingdings</vt:lpstr>
      <vt:lpstr>1_Office</vt:lpstr>
      <vt:lpstr>3_Office</vt:lpstr>
      <vt:lpstr>Laboratory studies into the fragmentation of ice particles due to collision</vt:lpstr>
      <vt:lpstr>Laboratory studies into the fragmentation of ice particles due to collision</vt:lpstr>
      <vt:lpstr>Motivation</vt:lpstr>
      <vt:lpstr>theoretical framework</vt:lpstr>
      <vt:lpstr>investigated particles</vt:lpstr>
      <vt:lpstr>graupel-graupel collision</vt:lpstr>
      <vt:lpstr>graupel – graupel collision results</vt:lpstr>
      <vt:lpstr>graupel-graupel collision results (Dendritic)</vt:lpstr>
      <vt:lpstr>graupel-snowflake collisions</vt:lpstr>
      <vt:lpstr>graupel-snowflake collisions - results</vt:lpstr>
      <vt:lpstr>summary and outlook</vt:lpstr>
      <vt:lpstr>thank you for your attention! </vt:lpstr>
      <vt:lpstr>thank you for your attention</vt:lpstr>
      <vt:lpstr>Honestly… (constrains of the experiments)</vt:lpstr>
      <vt:lpstr>graupel-snowflake collisions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szakall.miklos@o365.u-szeged.hu</dc:creator>
  <cp:lastModifiedBy>Szakall, Dr. Miklos</cp:lastModifiedBy>
  <cp:revision>87</cp:revision>
  <dcterms:created xsi:type="dcterms:W3CDTF">2022-06-01T14:31:42Z</dcterms:created>
  <dcterms:modified xsi:type="dcterms:W3CDTF">2025-03-19T15:58:41Z</dcterms:modified>
</cp:coreProperties>
</file>