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305" r:id="rId3"/>
    <p:sldId id="306" r:id="rId4"/>
    <p:sldId id="298" r:id="rId5"/>
    <p:sldId id="277" r:id="rId6"/>
    <p:sldId id="267" r:id="rId7"/>
    <p:sldId id="308" r:id="rId8"/>
    <p:sldId id="300" r:id="rId9"/>
    <p:sldId id="311" r:id="rId10"/>
    <p:sldId id="299" r:id="rId11"/>
    <p:sldId id="307" r:id="rId12"/>
    <p:sldId id="310" r:id="rId13"/>
    <p:sldId id="304" r:id="rId14"/>
    <p:sldId id="271" r:id="rId15"/>
    <p:sldId id="31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4C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1187AA-1C82-E84D-A37A-EEDA6B0DE658}" v="129" dt="2025-03-15T10:32:06.0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27"/>
    <p:restoredTop sz="79275"/>
  </p:normalViewPr>
  <p:slideViewPr>
    <p:cSldViewPr snapToGrid="0">
      <p:cViewPr varScale="1">
        <p:scale>
          <a:sx n="93" d="100"/>
          <a:sy n="93" d="100"/>
        </p:scale>
        <p:origin x="132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9D688-B11C-2747-A03E-0849DB2C7BAA}" type="datetimeFigureOut">
              <a:rPr lang="en-US" smtClean="0"/>
              <a:t>3/19/25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7C2C5-55BD-AB47-9CB3-A78EC7A95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29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7C2C5-55BD-AB47-9CB3-A78EC7A95C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42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5E968-FCE0-431C-99B4-EC8EA971DFFE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9464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5E968-FCE0-431C-99B4-EC8EA971DFFE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6768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5E968-FCE0-431C-99B4-EC8EA971DFFE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4012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97C2C5-55BD-AB47-9CB3-A78EC7A95C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61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5E968-FCE0-431C-99B4-EC8EA971DFFE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4635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5E968-FCE0-431C-99B4-EC8EA971DFFE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0368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F74F1-9C14-7CD1-B896-DF2BEC059C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8FB953-B755-3EC8-513C-D5BD0996C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F1992-BAAB-357E-FD98-1F5C1802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9D3F-562D-734C-AEB1-17EC2F8D72F8}" type="datetime1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B05BD-A2FB-DD7D-567F-1563B7EF1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B692E-FCFE-1C03-A576-96E57EC7D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72A3-EC1D-EF4B-B524-98C41248F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39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E9016-057A-B24E-8636-963AF3E0E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01638E-6ECF-04C7-690B-48A73DABD5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EDB60-C02B-948A-49C2-B259C1BBF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4CB83-E78E-134A-A1C1-145CCA24C24D}" type="datetime1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0A991-89E8-A153-B3CD-C97F2AFE8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77970-939A-F18D-CD1E-63BD27147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72A3-EC1D-EF4B-B524-98C41248F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51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ACE6A1-DB32-E755-3845-8D011513FB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649AAE-5DBD-C737-863C-63F6C4FA5E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92991-B4C8-9BC4-56B1-BBDEB7169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AC17-2561-F447-8FC5-4072AE6EAC85}" type="datetime1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5077F-89C7-CD1F-C7B6-293908610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D19C2-0ADF-00D1-32D8-268C73C94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72A3-EC1D-EF4B-B524-98C41248F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4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3B75C-B8F7-42CF-9B4E-F22D929D9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FAF67-A938-3190-B181-B1B3DC3A0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515B8-8319-59E4-0FA9-92AF3795A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8DEC5-2EC0-F349-B47F-D355D8DA7FA4}" type="datetime1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BD370-8443-D7E1-1B44-F679B288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80909-F774-CDBC-E179-896675DB8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72A3-EC1D-EF4B-B524-98C41248F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90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6DDB6-F163-6EF8-DF2E-218DB681D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4FFDA-9DB2-B4A3-FF30-1525A15F9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152CB-FF7E-FC07-2852-6E597C2BC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6BC6F-175F-7B4D-B374-7C354B0F1628}" type="datetime1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CC6B1-CE2A-99B2-960F-E76989432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F51FF-210E-E808-AC46-46C2EEB19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72A3-EC1D-EF4B-B524-98C41248F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48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CFA5E-A25D-4B9A-88A9-7B7D739FC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8E900-EBE2-E4FE-E460-79C77DF97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37C383-632C-120C-C5D7-417903D37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AEF00-F663-F6F3-0656-D47106DB2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C715-A17A-AE4C-AF94-0B8F4635A4B5}" type="datetime1">
              <a:rPr lang="en-US" smtClean="0"/>
              <a:t>3/19/25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45C60-9C09-C655-0BCE-5B73160ED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ED85A4-22BC-B5CD-0075-410EBBFEF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72A3-EC1D-EF4B-B524-98C41248F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70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20B85-BD26-DCE9-D71C-D00F4B277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11026B-3909-A268-B77A-8249D8074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06E3A9-E942-769C-890E-F6579F6CD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06DD40-0F0F-71A5-3712-774EB3295F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D6D9FC-E628-8896-D5FC-F7ED0B7A1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7208FD-13D9-FE88-63E1-B4863B4DD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A5AE-CDA0-4147-982A-13D2591D4399}" type="datetime1">
              <a:rPr lang="en-US" smtClean="0"/>
              <a:t>3/19/25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BA58F3-345A-A784-088D-7E83FEAFE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50A7F7-08C3-3AFB-7CB2-3D7CBC216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72A3-EC1D-EF4B-B524-98C41248F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35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61F04-E2F6-D41A-9F38-3EDBE40D2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7B03E4-2866-E206-AD25-1D81B4BBB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FA04-060D-EE46-B4C8-DD6A65E311FA}" type="datetime1">
              <a:rPr lang="en-US" smtClean="0"/>
              <a:t>3/19/25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71941-8BD7-2A86-FF1F-9284735F2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3927D-5D5D-F3FF-E7E1-C41ECE0B9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72A3-EC1D-EF4B-B524-98C41248F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13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E9C88E-0243-F256-D402-3ADE52FF3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D49CD-0C57-4144-934F-600D25E58723}" type="datetime1">
              <a:rPr lang="en-US" smtClean="0"/>
              <a:t>3/19/25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D28FF5-E914-B472-90B4-CC74F8BEC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632C5-C575-697B-35BA-4EA1B9726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72A3-EC1D-EF4B-B524-98C41248F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09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36E4E-0D8D-DE91-4E13-F6586B12F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C32A7-BE4C-D956-9024-DDB2D2CEF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587D34-8AD0-9ACE-CE44-DC6BD44F4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120C0-E892-1C31-57F3-D5A5CDA56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6DA6-B38B-8B43-B469-C130017BF1CF}" type="datetime1">
              <a:rPr lang="en-US" smtClean="0"/>
              <a:t>3/19/25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50F607-9ED6-A06B-1B9A-D7E75D555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330DC-3965-CE7B-1BA8-425B6E8D1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72A3-EC1D-EF4B-B524-98C41248F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06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7671-D3FA-1FD1-D837-8FDD59943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9E0DFD-9D43-5985-84FC-72C7142B30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2E1E58-E371-86CD-3C8D-F04E1A868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50D329-F13A-D73A-4919-827F1BB6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824C7-E5B6-594D-9224-0E65F422E9E8}" type="datetime1">
              <a:rPr lang="en-US" smtClean="0"/>
              <a:t>3/19/25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E16F4D-9F3F-D40F-51B3-D38EFCB3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834224-11A4-165D-2D39-BD125BABE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72A3-EC1D-EF4B-B524-98C41248F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64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B51169-7C2D-3477-B3A9-BB6AE325A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2E35BE-3629-5FAA-5348-8D313A716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49197-1085-B52D-BD65-EB1433292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04071B-271C-7246-ADF8-2A7E755009EC}" type="datetime1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DEEF4-920D-C46D-B3A2-3B0BB46931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E09B2-7CCF-F35E-361F-3378C12E8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9C72A3-EC1D-EF4B-B524-98C41248F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75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02/2016JD025998" TargetMode="External"/><Relationship Id="rId3" Type="http://schemas.openxmlformats.org/officeDocument/2006/relationships/hyperlink" Target="https://doi.org/10.1029/2019JD030316" TargetMode="External"/><Relationship Id="rId7" Type="http://schemas.openxmlformats.org/officeDocument/2006/relationships/hyperlink" Target="https://doi.org/10.1002/2013GL05745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02/qj.3010" TargetMode="External"/><Relationship Id="rId5" Type="http://schemas.openxmlformats.org/officeDocument/2006/relationships/hyperlink" Target="https://doi.org/10.1002/2014JD023023" TargetMode="External"/><Relationship Id="rId4" Type="http://schemas.openxmlformats.org/officeDocument/2006/relationships/hyperlink" Target="https://doi.org/10.1175/JTECH2024.1" TargetMode="External"/><Relationship Id="rId9" Type="http://schemas.openxmlformats.org/officeDocument/2006/relationships/hyperlink" Target="https://doi.org/10.1029/2020GL090682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3" Type="http://schemas.openxmlformats.org/officeDocument/2006/relationships/image" Target="../media/image19.pn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image" Target="../media/image21.jpe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19" Type="http://schemas.openxmlformats.org/officeDocument/2006/relationships/image" Target="../media/image32.svg"/><Relationship Id="rId4" Type="http://schemas.openxmlformats.org/officeDocument/2006/relationships/image" Target="../media/image20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mall pond in a grassy area&#10;&#10;Description automatically generated">
            <a:extLst>
              <a:ext uri="{FF2B5EF4-FFF2-40B4-BE49-F238E27FC236}">
                <a16:creationId xmlns:a16="http://schemas.microsoft.com/office/drawing/2014/main" id="{8C13AD0A-8666-6764-386D-8B80BE84E1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4094" b="11667"/>
          <a:stretch/>
        </p:blipFill>
        <p:spPr>
          <a:xfrm rot="-60000">
            <a:off x="-124152" y="-185036"/>
            <a:ext cx="12453515" cy="77623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89A1E7-0EC2-78FD-0EF4-13A84BFFD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6136" y="808888"/>
            <a:ext cx="7131000" cy="1233197"/>
          </a:xfrm>
        </p:spPr>
        <p:txBody>
          <a:bodyPr>
            <a:noAutofit/>
          </a:bodyPr>
          <a:lstStyle/>
          <a:p>
            <a:r>
              <a:rPr lang="en-US" sz="3600" b="1" dirty="0"/>
              <a:t>Retrieving rain evaporation rates from Doppler radars </a:t>
            </a:r>
            <a:br>
              <a:rPr lang="en-US" sz="3600" b="1" dirty="0"/>
            </a:br>
            <a:r>
              <a:rPr lang="en-US" sz="3600" b="1" dirty="0"/>
              <a:t>at the Barbados Cloud Observatory</a:t>
            </a:r>
            <a:endParaRPr lang="en-US" dirty="0"/>
          </a:p>
        </p:txBody>
      </p:sp>
      <p:sp>
        <p:nvSpPr>
          <p:cNvPr id="5" name="Vincent Joel Peterhans">
            <a:extLst>
              <a:ext uri="{FF2B5EF4-FFF2-40B4-BE49-F238E27FC236}">
                <a16:creationId xmlns:a16="http://schemas.microsoft.com/office/drawing/2014/main" id="{7C2B898F-24C6-DAD8-D11D-692FE4C35B0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98975" y="1017272"/>
            <a:ext cx="3288147" cy="184236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 b="1" i="0" kern="600" spc="19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252000" algn="l" defTabSz="914400" rtl="0" eaLnBrk="1" latinLnBrk="0" hangingPunct="1">
              <a:lnSpc>
                <a:spcPts val="1600"/>
              </a:lnSpc>
              <a:spcBef>
                <a:spcPts val="300"/>
              </a:spcBef>
              <a:spcAft>
                <a:spcPts val="0"/>
              </a:spcAft>
              <a:buSzPct val="110000"/>
              <a:buFont typeface=".SF NS Symbols Regular"/>
              <a:buChar char="↘"/>
              <a:defRPr sz="1300" i="1" kern="600" spc="4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None/>
              <a:defRPr sz="1800" b="1" kern="4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None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300"/>
              </a:lnSpc>
              <a:spcBef>
                <a:spcPts val="525"/>
              </a:spcBef>
              <a:buFont typeface="Arial" panose="020B0604020202020204" pitchFamily="34" charset="0"/>
              <a:buNone/>
              <a:defRPr sz="160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 panose="05050102010706020507" pitchFamily="18" charset="2"/>
              <a:buNone/>
              <a:defRPr sz="1600" b="0" i="0" kern="6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ts val="2300"/>
              </a:lnSpc>
              <a:spcBef>
                <a:spcPts val="525"/>
              </a:spcBef>
              <a:spcAft>
                <a:spcPts val="0"/>
              </a:spcAft>
              <a:buClr>
                <a:schemeClr val="tx2"/>
              </a:buClr>
              <a:buFont typeface="Wingdings 3" panose="05040102010807070707" pitchFamily="18" charset="2"/>
              <a:buNone/>
              <a:defRPr sz="1600" b="0" i="1" kern="600" spc="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16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ts val="1100"/>
              </a:lnSpc>
              <a:spcBef>
                <a:spcPts val="525"/>
              </a:spcBef>
              <a:buFont typeface="Arial" panose="020B0604020202020204" pitchFamily="34" charset="0"/>
              <a:buNone/>
              <a:defRPr sz="1600" b="0" i="1" kern="600" spc="1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+mj-lt"/>
              </a:rPr>
              <a:t>Nina Robbins Blanch</a:t>
            </a:r>
            <a:endParaRPr lang="en-US" sz="2000" b="0" dirty="0">
              <a:solidFill>
                <a:schemeClr val="tx1"/>
              </a:solidFill>
              <a:latin typeface="+mj-lt"/>
            </a:endParaRPr>
          </a:p>
          <a:p>
            <a:r>
              <a:rPr lang="en-US" sz="2000" b="0" dirty="0">
                <a:solidFill>
                  <a:schemeClr val="tx1"/>
                </a:solidFill>
                <a:latin typeface="+mj-lt"/>
              </a:rPr>
              <a:t>Florian </a:t>
            </a:r>
            <a:r>
              <a:rPr lang="en-US" sz="2000" b="0" dirty="0" err="1">
                <a:solidFill>
                  <a:schemeClr val="tx1"/>
                </a:solidFill>
                <a:latin typeface="+mj-lt"/>
              </a:rPr>
              <a:t>Poydenot</a:t>
            </a:r>
            <a:r>
              <a:rPr lang="en-US" sz="2000" b="0" dirty="0">
                <a:solidFill>
                  <a:schemeClr val="tx1"/>
                </a:solidFill>
                <a:latin typeface="+mj-lt"/>
              </a:rPr>
              <a:t>,    Claudia </a:t>
            </a:r>
            <a:r>
              <a:rPr lang="en-US" sz="2000" b="0" dirty="0" err="1">
                <a:solidFill>
                  <a:schemeClr val="tx1"/>
                </a:solidFill>
                <a:latin typeface="+mj-lt"/>
              </a:rPr>
              <a:t>Acquistapace</a:t>
            </a:r>
            <a:r>
              <a:rPr lang="en-US" sz="2000" b="0" dirty="0">
                <a:solidFill>
                  <a:schemeClr val="tx1"/>
                </a:solidFill>
                <a:latin typeface="+mj-lt"/>
              </a:rPr>
              <a:t>, Sabrina </a:t>
            </a:r>
            <a:r>
              <a:rPr lang="en-US" sz="2000" b="0" dirty="0" err="1">
                <a:solidFill>
                  <a:schemeClr val="tx1"/>
                </a:solidFill>
                <a:latin typeface="+mj-lt"/>
              </a:rPr>
              <a:t>Schnitt</a:t>
            </a:r>
            <a:r>
              <a:rPr lang="en-US" sz="2000" b="0" dirty="0">
                <a:solidFill>
                  <a:schemeClr val="tx1"/>
                </a:solidFill>
                <a:latin typeface="+mj-lt"/>
              </a:rPr>
              <a:t>, and Raphaela Vogel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A02D9C-DC68-C540-1353-92E6DF88E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02" y="4929675"/>
            <a:ext cx="2455107" cy="911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6BB478-5F32-0AA5-5F5E-5270DB148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0576" y="5385202"/>
            <a:ext cx="3536172" cy="17666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F43376-E02B-6E5F-5FC0-158BE8EE401A}"/>
              </a:ext>
            </a:extLst>
          </p:cNvPr>
          <p:cNvSpPr txBox="1"/>
          <p:nvPr/>
        </p:nvSpPr>
        <p:spPr>
          <a:xfrm>
            <a:off x="8719762" y="6268503"/>
            <a:ext cx="3676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>
                <a:solidFill>
                  <a:schemeClr val="bg1"/>
                </a:solidFill>
              </a:rPr>
              <a:t>PrePEP</a:t>
            </a:r>
            <a:r>
              <a:rPr lang="en-US" sz="1800" b="1" dirty="0">
                <a:solidFill>
                  <a:schemeClr val="bg1"/>
                </a:solidFill>
              </a:rPr>
              <a:t> – 20/03/2025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36D262-5899-4526-AAE2-820DC5901E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952" y="5156270"/>
            <a:ext cx="1377776" cy="136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07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red and blue graph&#10;&#10;Description automatically generated">
            <a:extLst>
              <a:ext uri="{FF2B5EF4-FFF2-40B4-BE49-F238E27FC236}">
                <a16:creationId xmlns:a16="http://schemas.microsoft.com/office/drawing/2014/main" id="{E43C2ABF-264D-0D39-AAA5-58F3C08212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610"/>
          <a:stretch/>
        </p:blipFill>
        <p:spPr>
          <a:xfrm>
            <a:off x="169861" y="976685"/>
            <a:ext cx="7433438" cy="2622098"/>
          </a:xfrm>
          <a:prstGeom prst="rect">
            <a:avLst/>
          </a:prstGeom>
        </p:spPr>
      </p:pic>
      <p:pic>
        <p:nvPicPr>
          <p:cNvPr id="31" name="Picture 30" descr="A graph showing a number of times&#10;&#10;Description automatically generated with medium confidence">
            <a:extLst>
              <a:ext uri="{FF2B5EF4-FFF2-40B4-BE49-F238E27FC236}">
                <a16:creationId xmlns:a16="http://schemas.microsoft.com/office/drawing/2014/main" id="{FBEDCE55-C5AD-9D36-443F-B4C55D1A1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60" y="3643906"/>
            <a:ext cx="7433439" cy="30707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9EA379E-35E8-0BBF-61F3-9A0EDDF30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617" y="387320"/>
            <a:ext cx="10408765" cy="384654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rgbClr val="244C96"/>
                </a:solidFill>
              </a:rPr>
              <a:t>Single frequency retrieval is smoother, and dual-frequency retrieval matches at high SNR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978A5-6F7E-FD90-0F46-BE06B05D3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72A3-EC1D-EF4B-B524-98C41248F748}" type="slidenum">
              <a:rPr lang="en-US" smtClean="0"/>
              <a:t>10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0AD5E8-9787-34D5-E1D2-58C9914E8C15}"/>
              </a:ext>
            </a:extLst>
          </p:cNvPr>
          <p:cNvSpPr txBox="1"/>
          <p:nvPr/>
        </p:nvSpPr>
        <p:spPr>
          <a:xfrm>
            <a:off x="916669" y="1069216"/>
            <a:ext cx="25008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Single frequency retrieval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0F9B1E-101E-9902-503C-1C2599989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9126" y="1731740"/>
            <a:ext cx="3745444" cy="35502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844BB3-8AFF-CF31-5AF2-70C51D00E36F}"/>
              </a:ext>
            </a:extLst>
          </p:cNvPr>
          <p:cNvSpPr txBox="1"/>
          <p:nvPr/>
        </p:nvSpPr>
        <p:spPr>
          <a:xfrm>
            <a:off x="916669" y="3710752"/>
            <a:ext cx="21625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Dual frequency retrieval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7102A6-C04D-707A-9D18-97936002DC01}"/>
              </a:ext>
            </a:extLst>
          </p:cNvPr>
          <p:cNvSpPr txBox="1"/>
          <p:nvPr/>
        </p:nvSpPr>
        <p:spPr>
          <a:xfrm>
            <a:off x="7985999" y="6342587"/>
            <a:ext cx="2979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FF0000"/>
                </a:solidFill>
                <a:effectLst/>
              </a:rPr>
              <a:t>Caution: preliminary data!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937B99-F261-B2D7-C0A8-2D7DE1B6BC94}"/>
              </a:ext>
            </a:extLst>
          </p:cNvPr>
          <p:cNvSpPr txBox="1"/>
          <p:nvPr/>
        </p:nvSpPr>
        <p:spPr>
          <a:xfrm>
            <a:off x="1934788" y="4166487"/>
            <a:ext cx="12658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SNR &lt; 40 dB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7DFBF59-874A-FC7D-9B44-8D879C145B0A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567707" y="4505041"/>
            <a:ext cx="404093" cy="35374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12BFB89-EFCF-A603-E640-B11C52BCF6A5}"/>
              </a:ext>
            </a:extLst>
          </p:cNvPr>
          <p:cNvCxnSpPr>
            <a:cxnSpLocks/>
          </p:cNvCxnSpPr>
          <p:nvPr/>
        </p:nvCxnSpPr>
        <p:spPr>
          <a:xfrm>
            <a:off x="801666" y="5655513"/>
            <a:ext cx="5824602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49C7B33-5CC1-CD97-987E-4F7FB2560F7F}"/>
              </a:ext>
            </a:extLst>
          </p:cNvPr>
          <p:cNvCxnSpPr>
            <a:cxnSpLocks/>
          </p:cNvCxnSpPr>
          <p:nvPr/>
        </p:nvCxnSpPr>
        <p:spPr>
          <a:xfrm>
            <a:off x="801666" y="2989557"/>
            <a:ext cx="5824602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B35857F0-0B69-2E51-EF24-2E250F3F1353}"/>
              </a:ext>
            </a:extLst>
          </p:cNvPr>
          <p:cNvSpPr txBox="1"/>
          <p:nvPr/>
        </p:nvSpPr>
        <p:spPr>
          <a:xfrm>
            <a:off x="889348" y="2681148"/>
            <a:ext cx="6826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CBH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F8A05F-797F-ED20-55B8-D6DEFB4B8B53}"/>
                  </a:ext>
                </a:extLst>
              </p:cNvPr>
              <p:cNvSpPr txBox="1"/>
              <p:nvPr/>
            </p:nvSpPr>
            <p:spPr>
              <a:xfrm>
                <a:off x="9469151" y="5154745"/>
                <a:ext cx="965392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𝑆𝐹</m:t>
                        </m:r>
                      </m:sub>
                    </m:sSub>
                  </m:oMath>
                </a14:m>
                <a:r>
                  <a:rPr lang="en-US" sz="1600" dirty="0"/>
                  <a:t> /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F8A05F-797F-ED20-55B8-D6DEFB4B8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9151" y="5154745"/>
                <a:ext cx="965392" cy="246221"/>
              </a:xfrm>
              <a:prstGeom prst="rect">
                <a:avLst/>
              </a:prstGeom>
              <a:blipFill>
                <a:blip r:embed="rId6"/>
                <a:stretch>
                  <a:fillRect l="-3896" t="-30000" r="-3896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A89D0F1-AAC7-8D90-8723-7B79355C7801}"/>
                  </a:ext>
                </a:extLst>
              </p:cNvPr>
              <p:cNvSpPr txBox="1"/>
              <p:nvPr/>
            </p:nvSpPr>
            <p:spPr>
              <a:xfrm rot="16200000">
                <a:off x="7591861" y="3305889"/>
                <a:ext cx="995272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𝐷𝐹</m:t>
                        </m:r>
                      </m:sub>
                    </m:sSub>
                  </m:oMath>
                </a14:m>
                <a:r>
                  <a:rPr lang="en-US" sz="1600" dirty="0"/>
                  <a:t> /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A89D0F1-AAC7-8D90-8723-7B79355C78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591861" y="3305889"/>
                <a:ext cx="995272" cy="246221"/>
              </a:xfrm>
              <a:prstGeom prst="rect">
                <a:avLst/>
              </a:prstGeom>
              <a:blipFill>
                <a:blip r:embed="rId7"/>
                <a:stretch>
                  <a:fillRect l="-25000" t="-2500" r="-50000" b="-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585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EA379E-35E8-0BBF-61F3-9A0EDDF30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93" y="501650"/>
            <a:ext cx="10798813" cy="384654"/>
          </a:xfrm>
        </p:spPr>
        <p:txBody>
          <a:bodyPr>
            <a:noAutofit/>
          </a:bodyPr>
          <a:lstStyle/>
          <a:p>
            <a:pPr algn="ctr"/>
            <a:r>
              <a:rPr lang="en-US" sz="2000" dirty="0">
                <a:solidFill>
                  <a:srgbClr val="244C96"/>
                </a:solidFill>
              </a:rPr>
              <a:t>Correcting the DSD by the vertical velocity results in physical drop sizes (&gt;0mm) from true fall velocities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606FA5D-6F11-70BA-5E7C-4F76CFDE9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72A3-EC1D-EF4B-B524-98C41248F748}" type="slidenum">
              <a:rPr lang="en-US" smtClean="0"/>
              <a:t>11</a:t>
            </a:fld>
            <a:endParaRPr lang="en-US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8A93953E-2A48-C520-DAD0-A06412A2A4BB}"/>
              </a:ext>
            </a:extLst>
          </p:cNvPr>
          <p:cNvSpPr/>
          <p:nvPr/>
        </p:nvSpPr>
        <p:spPr>
          <a:xfrm rot="16200000">
            <a:off x="3175010" y="5156728"/>
            <a:ext cx="277091" cy="1634778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B68F74-9257-CEDB-1A5D-C0C65D4039F2}"/>
              </a:ext>
            </a:extLst>
          </p:cNvPr>
          <p:cNvSpPr txBox="1"/>
          <p:nvPr/>
        </p:nvSpPr>
        <p:spPr>
          <a:xfrm>
            <a:off x="2679150" y="6169580"/>
            <a:ext cx="126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unphysical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1E97C-B020-A3D2-EF44-7E58C3A883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587"/>
          <a:stretch/>
        </p:blipFill>
        <p:spPr>
          <a:xfrm>
            <a:off x="1579346" y="1750930"/>
            <a:ext cx="4182627" cy="40700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2932A4-92B7-0C50-45AD-6D7E3C6F3470}"/>
              </a:ext>
            </a:extLst>
          </p:cNvPr>
          <p:cNvSpPr txBox="1"/>
          <p:nvPr/>
        </p:nvSpPr>
        <p:spPr>
          <a:xfrm>
            <a:off x="4618120" y="1218410"/>
            <a:ext cx="29557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Single frequency retrieval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32BA9A-20F1-CD76-259B-16ADD71AFA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18"/>
          <a:stretch/>
        </p:blipFill>
        <p:spPr>
          <a:xfrm>
            <a:off x="5958213" y="1750930"/>
            <a:ext cx="4969679" cy="407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73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EA379E-35E8-0BBF-61F3-9A0EDDF30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808" y="459870"/>
            <a:ext cx="11300384" cy="384654"/>
          </a:xfrm>
        </p:spPr>
        <p:txBody>
          <a:bodyPr>
            <a:noAutofit/>
          </a:bodyPr>
          <a:lstStyle/>
          <a:p>
            <a:pPr algn="ctr"/>
            <a:r>
              <a:rPr lang="en-US" sz="2000" dirty="0">
                <a:solidFill>
                  <a:srgbClr val="244C96"/>
                </a:solidFill>
              </a:rPr>
              <a:t>Preliminary evaporation rate retrieval at the subcloud layer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1D76B81-95A3-2E6F-E337-E5C0795F0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72A3-EC1D-EF4B-B524-98C41248F748}" type="slidenum">
              <a:rPr lang="en-US" smtClean="0"/>
              <a:t>12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08544D-ED5A-0E8A-E3D1-02AF3A68A8D1}"/>
              </a:ext>
            </a:extLst>
          </p:cNvPr>
          <p:cNvSpPr txBox="1"/>
          <p:nvPr/>
        </p:nvSpPr>
        <p:spPr>
          <a:xfrm>
            <a:off x="900830" y="6013377"/>
            <a:ext cx="25008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Single frequency retrieval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CA3DC4-921A-515B-7EC6-B21AFFDCE78F}"/>
              </a:ext>
            </a:extLst>
          </p:cNvPr>
          <p:cNvSpPr txBox="1"/>
          <p:nvPr/>
        </p:nvSpPr>
        <p:spPr>
          <a:xfrm>
            <a:off x="8036655" y="2176231"/>
            <a:ext cx="34916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Stronger evaporation associated with downdrafts.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Order of magnitude is consistent with the literature (</a:t>
            </a:r>
            <a:r>
              <a:rPr lang="en-US" dirty="0" err="1"/>
              <a:t>Tridon</a:t>
            </a:r>
            <a:r>
              <a:rPr lang="en-US" dirty="0"/>
              <a:t> et al., 2017).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robust evaporation rates expected with dual frequency retrieval.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49C2FE-DC47-330B-8F02-9B9666109AF8}"/>
              </a:ext>
            </a:extLst>
          </p:cNvPr>
          <p:cNvSpPr txBox="1"/>
          <p:nvPr/>
        </p:nvSpPr>
        <p:spPr>
          <a:xfrm>
            <a:off x="7207819" y="6295453"/>
            <a:ext cx="2979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FF0000"/>
                </a:solidFill>
                <a:effectLst/>
              </a:rPr>
              <a:t>Caution: preliminary data!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" name="Picture 29" descr="A close-up of a barcode&#10;&#10;Description automatically generated">
            <a:extLst>
              <a:ext uri="{FF2B5EF4-FFF2-40B4-BE49-F238E27FC236}">
                <a16:creationId xmlns:a16="http://schemas.microsoft.com/office/drawing/2014/main" id="{2BA4FE6E-A5FA-04A9-D4E3-FA31956C9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08" y="3576904"/>
            <a:ext cx="7035708" cy="2260221"/>
          </a:xfrm>
          <a:prstGeom prst="rect">
            <a:avLst/>
          </a:prstGeom>
        </p:spPr>
      </p:pic>
      <p:pic>
        <p:nvPicPr>
          <p:cNvPr id="32" name="Picture 31" descr="A graph showing the time of a meteor&#10;&#10;Description automatically generated with medium confidence">
            <a:extLst>
              <a:ext uri="{FF2B5EF4-FFF2-40B4-BE49-F238E27FC236}">
                <a16:creationId xmlns:a16="http://schemas.microsoft.com/office/drawing/2014/main" id="{89EA6893-2F69-FE4C-1450-DF591122E1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465"/>
          <a:stretch/>
        </p:blipFill>
        <p:spPr>
          <a:xfrm>
            <a:off x="445808" y="1429893"/>
            <a:ext cx="6971942" cy="2040444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091299-6B6E-A267-A178-79BA18C96DD8}"/>
              </a:ext>
            </a:extLst>
          </p:cNvPr>
          <p:cNvCxnSpPr>
            <a:cxnSpLocks/>
          </p:cNvCxnSpPr>
          <p:nvPr/>
        </p:nvCxnSpPr>
        <p:spPr>
          <a:xfrm>
            <a:off x="1064713" y="1736955"/>
            <a:ext cx="5398717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66993D4-57D5-3310-EF6F-92D7A649C65A}"/>
              </a:ext>
            </a:extLst>
          </p:cNvPr>
          <p:cNvCxnSpPr>
            <a:cxnSpLocks/>
          </p:cNvCxnSpPr>
          <p:nvPr/>
        </p:nvCxnSpPr>
        <p:spPr>
          <a:xfrm>
            <a:off x="1064713" y="3743207"/>
            <a:ext cx="5398717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6925B0F-5595-ACFB-BA79-411FD07AD1E8}"/>
              </a:ext>
            </a:extLst>
          </p:cNvPr>
          <p:cNvSpPr txBox="1"/>
          <p:nvPr/>
        </p:nvSpPr>
        <p:spPr>
          <a:xfrm>
            <a:off x="1064713" y="1429178"/>
            <a:ext cx="6826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CBH</a:t>
            </a:r>
          </a:p>
        </p:txBody>
      </p:sp>
    </p:spTree>
    <p:extLst>
      <p:ext uri="{BB962C8B-B14F-4D97-AF65-F5344CB8AC3E}">
        <p14:creationId xmlns:p14="http://schemas.microsoft.com/office/powerpoint/2010/main" val="917759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EA379E-35E8-0BBF-61F3-9A0EDDF30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617" y="481406"/>
            <a:ext cx="10408765" cy="646331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solidFill>
                  <a:srgbClr val="244C96"/>
                </a:solidFill>
              </a:rPr>
              <a:t>Different retrievals will have different levels of skill in different regimes </a:t>
            </a:r>
            <a:br>
              <a:rPr lang="en-US" sz="2000" dirty="0">
                <a:solidFill>
                  <a:srgbClr val="244C96"/>
                </a:solidFill>
              </a:rPr>
            </a:br>
            <a:r>
              <a:rPr lang="en-US" sz="2000" dirty="0">
                <a:solidFill>
                  <a:srgbClr val="244C96"/>
                </a:solidFill>
              </a:rPr>
              <a:t>They can be assessed against each other and combined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D2F841-CCDD-7BF7-6AFA-D6A05842009C}"/>
              </a:ext>
            </a:extLst>
          </p:cNvPr>
          <p:cNvSpPr txBox="1"/>
          <p:nvPr/>
        </p:nvSpPr>
        <p:spPr>
          <a:xfrm>
            <a:off x="3327760" y="3251396"/>
            <a:ext cx="38482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70C0"/>
                </a:solidFill>
              </a:rPr>
              <a:t>Dual-frequency retrieval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cs typeface="Calibri"/>
              </a:rPr>
              <a:t>Tridon</a:t>
            </a:r>
            <a:r>
              <a:rPr lang="en-US" dirty="0">
                <a:cs typeface="Calibri"/>
              </a:rPr>
              <a:t> et al. (2013, 2015, 2017),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cs typeface="Calibri"/>
              </a:rPr>
              <a:t>Robbins-Blanch et al. (in prep.)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97FA36-C42D-868C-862F-DEA6B2D7EBDD}"/>
              </a:ext>
            </a:extLst>
          </p:cNvPr>
          <p:cNvSpPr txBox="1"/>
          <p:nvPr/>
        </p:nvSpPr>
        <p:spPr>
          <a:xfrm>
            <a:off x="3433103" y="1589402"/>
            <a:ext cx="36375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accent2"/>
                </a:solidFill>
              </a:rPr>
              <a:t>Single-frequency retrieval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Zhu et al. (2020),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Poydenot</a:t>
            </a:r>
            <a:r>
              <a:rPr lang="en-US" b="1" dirty="0"/>
              <a:t> et al. (in prep.)</a:t>
            </a:r>
            <a:endParaRPr lang="en-US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1CF70A-8FC8-27D3-2DF8-DC8CD199AAA9}"/>
              </a:ext>
            </a:extLst>
          </p:cNvPr>
          <p:cNvSpPr txBox="1"/>
          <p:nvPr/>
        </p:nvSpPr>
        <p:spPr>
          <a:xfrm>
            <a:off x="3454884" y="4913390"/>
            <a:ext cx="35939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accent6"/>
                </a:solidFill>
              </a:rPr>
              <a:t>Observationally-constrained microphysical model </a:t>
            </a:r>
          </a:p>
          <a:p>
            <a:pPr algn="ctr" defTabSz="914400">
              <a:defRPr/>
            </a:pPr>
            <a:r>
              <a:rPr lang="en-US" dirty="0"/>
              <a:t>Sarkar et al. (2025), </a:t>
            </a:r>
          </a:p>
          <a:p>
            <a:pPr algn="ctr" defTabSz="914400">
              <a:defRPr/>
            </a:pPr>
            <a:r>
              <a:rPr lang="en-US" dirty="0" err="1"/>
              <a:t>Niebaum</a:t>
            </a:r>
            <a:r>
              <a:rPr lang="en-US" dirty="0"/>
              <a:t> et al. (in prep.)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0AB4E58-F881-1B7E-61C3-58B631228060}"/>
              </a:ext>
            </a:extLst>
          </p:cNvPr>
          <p:cNvCxnSpPr>
            <a:cxnSpLocks/>
          </p:cNvCxnSpPr>
          <p:nvPr/>
        </p:nvCxnSpPr>
        <p:spPr>
          <a:xfrm>
            <a:off x="7283964" y="3752618"/>
            <a:ext cx="1004168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47E4E3C-2C13-F428-265C-E6E92E80420E}"/>
              </a:ext>
            </a:extLst>
          </p:cNvPr>
          <p:cNvSpPr txBox="1"/>
          <p:nvPr/>
        </p:nvSpPr>
        <p:spPr>
          <a:xfrm>
            <a:off x="8553286" y="1516847"/>
            <a:ext cx="24946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cs typeface="Calibri"/>
              </a:rPr>
              <a:t>Use for light rain cases, and in combination with the Doppler lidar.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6FFB11-F235-360F-FE9C-2A817BDD10FA}"/>
              </a:ext>
            </a:extLst>
          </p:cNvPr>
          <p:cNvSpPr txBox="1"/>
          <p:nvPr/>
        </p:nvSpPr>
        <p:spPr>
          <a:xfrm>
            <a:off x="8553286" y="3290953"/>
            <a:ext cx="24051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cs typeface="Calibri"/>
              </a:rPr>
              <a:t>Use for moderate to heavy rain cases and below cloud base.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FF7BD3-357D-6261-2D35-92DE6B9564D4}"/>
              </a:ext>
            </a:extLst>
          </p:cNvPr>
          <p:cNvSpPr txBox="1"/>
          <p:nvPr/>
        </p:nvSpPr>
        <p:spPr>
          <a:xfrm>
            <a:off x="8553286" y="4929239"/>
            <a:ext cx="2743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cs typeface="Calibri"/>
              </a:rPr>
              <a:t>Use for the entire BCO period (when dual-frequency measurements are unavailable)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667B60F-E262-BF71-50AB-58A3E85D4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72A3-EC1D-EF4B-B524-98C41248F748}" type="slidenum">
              <a:rPr lang="en-US" smtClean="0"/>
              <a:t>13</a:t>
            </a:fld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5A92CA8-0478-7B35-383B-A5C29CDBA0E6}"/>
              </a:ext>
            </a:extLst>
          </p:cNvPr>
          <p:cNvCxnSpPr>
            <a:cxnSpLocks/>
            <a:stCxn id="4" idx="2"/>
            <a:endCxn id="2" idx="0"/>
          </p:cNvCxnSpPr>
          <p:nvPr/>
        </p:nvCxnSpPr>
        <p:spPr>
          <a:xfrm flipH="1">
            <a:off x="5251883" y="2512732"/>
            <a:ext cx="1" cy="7386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92BDB5-562C-36CE-981F-2AE163417FE1}"/>
              </a:ext>
            </a:extLst>
          </p:cNvPr>
          <p:cNvCxnSpPr>
            <a:cxnSpLocks/>
            <a:stCxn id="2" idx="2"/>
            <a:endCxn id="5" idx="0"/>
          </p:cNvCxnSpPr>
          <p:nvPr/>
        </p:nvCxnSpPr>
        <p:spPr>
          <a:xfrm>
            <a:off x="5251883" y="4174726"/>
            <a:ext cx="0" cy="7386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768490C3-98D0-2BC6-5FB1-C6D530ADB64E}"/>
              </a:ext>
            </a:extLst>
          </p:cNvPr>
          <p:cNvCxnSpPr>
            <a:cxnSpLocks/>
            <a:stCxn id="4" idx="1"/>
            <a:endCxn id="5" idx="1"/>
          </p:cNvCxnSpPr>
          <p:nvPr/>
        </p:nvCxnSpPr>
        <p:spPr>
          <a:xfrm rot="10800000" flipH="1" flipV="1">
            <a:off x="3433102" y="2051067"/>
            <a:ext cx="21781" cy="3462488"/>
          </a:xfrm>
          <a:prstGeom prst="bentConnector3">
            <a:avLst>
              <a:gd name="adj1" fmla="val -2314738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325321-38CF-73A7-51CB-3DBE247E2C50}"/>
              </a:ext>
            </a:extLst>
          </p:cNvPr>
          <p:cNvSpPr txBox="1"/>
          <p:nvPr/>
        </p:nvSpPr>
        <p:spPr>
          <a:xfrm>
            <a:off x="904050" y="3320646"/>
            <a:ext cx="19117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cs typeface="Calibri"/>
              </a:rPr>
              <a:t>Use to get a first guess of the DSD at cloud base</a:t>
            </a:r>
            <a:endParaRPr lang="en-US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B016DDE-9471-3825-0250-0A9803247291}"/>
              </a:ext>
            </a:extLst>
          </p:cNvPr>
          <p:cNvCxnSpPr>
            <a:cxnSpLocks/>
          </p:cNvCxnSpPr>
          <p:nvPr/>
        </p:nvCxnSpPr>
        <p:spPr>
          <a:xfrm>
            <a:off x="7283964" y="5529404"/>
            <a:ext cx="1004168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96A08D2-8343-C7AE-A6A9-ACFE09AFBC7E}"/>
              </a:ext>
            </a:extLst>
          </p:cNvPr>
          <p:cNvCxnSpPr>
            <a:cxnSpLocks/>
          </p:cNvCxnSpPr>
          <p:nvPr/>
        </p:nvCxnSpPr>
        <p:spPr>
          <a:xfrm>
            <a:off x="7283964" y="1980449"/>
            <a:ext cx="1004168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49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5" grpId="0"/>
      <p:bldP spid="16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3B791FA-9919-6ECB-1722-571BC1B4CB04}"/>
              </a:ext>
            </a:extLst>
          </p:cNvPr>
          <p:cNvSpPr txBox="1"/>
          <p:nvPr/>
        </p:nvSpPr>
        <p:spPr>
          <a:xfrm>
            <a:off x="960120" y="1826412"/>
            <a:ext cx="106172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What is the vertical structure of rain evaporation? Is it top- or bottom-heavy?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How is rain evaporation influenced by rain intensity and ambient humidity?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How does the vertical distribution of rain evaporation affect boundary layer stability and cloudiness?</a:t>
            </a:r>
          </a:p>
        </p:txBody>
      </p:sp>
      <p:pic>
        <p:nvPicPr>
          <p:cNvPr id="9" name="Picture 8" descr="Clouds and blue sky above the earth&#10;&#10;Description automatically generated">
            <a:extLst>
              <a:ext uri="{FF2B5EF4-FFF2-40B4-BE49-F238E27FC236}">
                <a16:creationId xmlns:a16="http://schemas.microsoft.com/office/drawing/2014/main" id="{C6E18540-F783-F945-64BC-6BCE0F5EB9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29" t="16254" r="2298" b="-168"/>
          <a:stretch/>
        </p:blipFill>
        <p:spPr>
          <a:xfrm>
            <a:off x="6116455" y="3667157"/>
            <a:ext cx="4473454" cy="25163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01453053-BE29-5E7B-208A-D932616E3866}"/>
              </a:ext>
            </a:extLst>
          </p:cNvPr>
          <p:cNvSpPr txBox="1">
            <a:spLocks/>
          </p:cNvSpPr>
          <p:nvPr/>
        </p:nvSpPr>
        <p:spPr>
          <a:xfrm>
            <a:off x="652180" y="365426"/>
            <a:ext cx="10887640" cy="11725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14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cap="none" dirty="0">
                <a:solidFill>
                  <a:srgbClr val="244C96"/>
                </a:solidFill>
              </a:rPr>
              <a:t>Outlook</a:t>
            </a:r>
            <a:r>
              <a:rPr lang="en-US" sz="1800" b="0" cap="none" dirty="0">
                <a:solidFill>
                  <a:srgbClr val="244C96"/>
                </a:solidFill>
              </a:rPr>
              <a:t> </a:t>
            </a:r>
          </a:p>
          <a:p>
            <a:pPr algn="ctr"/>
            <a:r>
              <a:rPr lang="en-US" sz="2000" b="0" cap="none" spc="0" dirty="0">
                <a:solidFill>
                  <a:srgbClr val="244C96"/>
                </a:solidFill>
                <a:latin typeface="+mn-lt"/>
              </a:rPr>
              <a:t>How does this data help us understand the role of rain evaporation in determining cloudiness?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E12428-E1A3-9E0B-A43D-83072C48AE19}"/>
              </a:ext>
            </a:extLst>
          </p:cNvPr>
          <p:cNvSpPr txBox="1"/>
          <p:nvPr/>
        </p:nvSpPr>
        <p:spPr>
          <a:xfrm>
            <a:off x="10764836" y="5015246"/>
            <a:ext cx="1211263" cy="27808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US" sz="1600" b="1" dirty="0">
                <a:solidFill>
                  <a:srgbClr val="244C96"/>
                </a:solidFill>
              </a:rPr>
              <a:t>Thank you!</a:t>
            </a:r>
          </a:p>
        </p:txBody>
      </p:sp>
      <p:pic>
        <p:nvPicPr>
          <p:cNvPr id="2" name="Picture 1" descr="Clouds in the sky with clouds&#10;&#10;Description automatically generated">
            <a:extLst>
              <a:ext uri="{FF2B5EF4-FFF2-40B4-BE49-F238E27FC236}">
                <a16:creationId xmlns:a16="http://schemas.microsoft.com/office/drawing/2014/main" id="{DF565893-DDC0-6437-ACF4-17F679BA5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009" y="3667157"/>
            <a:ext cx="4473454" cy="25163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D67AE-1A3B-E597-7DE8-A05694E01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72A3-EC1D-EF4B-B524-98C41248F748}" type="slidenum">
              <a:rPr lang="en-US" smtClean="0"/>
              <a:t>14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0C2190-0440-A2ED-1752-CF18CB478A53}"/>
              </a:ext>
            </a:extLst>
          </p:cNvPr>
          <p:cNvGrpSpPr/>
          <p:nvPr/>
        </p:nvGrpSpPr>
        <p:grpSpPr>
          <a:xfrm>
            <a:off x="10972800" y="5382882"/>
            <a:ext cx="914400" cy="474131"/>
            <a:chOff x="10972800" y="5382882"/>
            <a:chExt cx="914400" cy="474131"/>
          </a:xfrm>
        </p:grpSpPr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886BC3B6-35AE-0C21-FCFF-FE6CFD3EC22F}"/>
                </a:ext>
              </a:extLst>
            </p:cNvPr>
            <p:cNvSpPr/>
            <p:nvPr/>
          </p:nvSpPr>
          <p:spPr>
            <a:xfrm rot="10800000">
              <a:off x="11130280" y="5382882"/>
              <a:ext cx="447040" cy="294640"/>
            </a:xfrm>
            <a:prstGeom prst="cloud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E0A3EEC-AED1-61E0-0544-5E74ED98C6FB}"/>
                </a:ext>
              </a:extLst>
            </p:cNvPr>
            <p:cNvSpPr/>
            <p:nvPr/>
          </p:nvSpPr>
          <p:spPr>
            <a:xfrm>
              <a:off x="10972800" y="5562372"/>
              <a:ext cx="914400" cy="2946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3598DC0-4E2D-C7DE-ED55-A3D52A3EFA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26" t="26708" r="63274" b="33624"/>
          <a:stretch/>
        </p:blipFill>
        <p:spPr>
          <a:xfrm>
            <a:off x="24882" y="6102735"/>
            <a:ext cx="813318" cy="7007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C590B3-20E0-368F-5B02-032A6E19BEA3}"/>
              </a:ext>
            </a:extLst>
          </p:cNvPr>
          <p:cNvSpPr txBox="1"/>
          <p:nvPr/>
        </p:nvSpPr>
        <p:spPr>
          <a:xfrm>
            <a:off x="838200" y="6473174"/>
            <a:ext cx="61001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Nina Robbins Blanch (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nina.robbins.blanch@uni-hamburg.de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)</a:t>
            </a:r>
            <a:endParaRPr lang="en-US" sz="1400" b="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803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01453053-BE29-5E7B-208A-D932616E3866}"/>
              </a:ext>
            </a:extLst>
          </p:cNvPr>
          <p:cNvSpPr txBox="1">
            <a:spLocks/>
          </p:cNvSpPr>
          <p:nvPr/>
        </p:nvSpPr>
        <p:spPr>
          <a:xfrm>
            <a:off x="652180" y="365427"/>
            <a:ext cx="10887640" cy="4612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spcAft>
                <a:spcPts val="1800"/>
              </a:spcAft>
              <a:buNone/>
              <a:defRPr sz="2300" b="1" kern="600" cap="all" spc="14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cap="none" dirty="0">
                <a:solidFill>
                  <a:srgbClr val="244C96"/>
                </a:solidFill>
              </a:rPr>
              <a:t>References</a:t>
            </a:r>
            <a:endParaRPr lang="en-US" sz="1800" b="0" cap="none" dirty="0">
              <a:solidFill>
                <a:srgbClr val="244C96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D67AE-1A3B-E597-7DE8-A05694E01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72A3-EC1D-EF4B-B524-98C41248F748}" type="slidenum">
              <a:rPr lang="en-US" smtClean="0"/>
              <a:t>15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63C33-8274-2F3F-0907-EE4BF8540E4B}"/>
              </a:ext>
            </a:extLst>
          </p:cNvPr>
          <p:cNvSpPr txBox="1"/>
          <p:nvPr/>
        </p:nvSpPr>
        <p:spPr>
          <a:xfrm>
            <a:off x="541120" y="1067766"/>
            <a:ext cx="11109760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Li, </a:t>
            </a:r>
            <a:r>
              <a:rPr lang="en-US" sz="1400" dirty="0" err="1">
                <a:effectLst/>
              </a:rPr>
              <a:t>Haoran</a:t>
            </a:r>
            <a:r>
              <a:rPr lang="en-US" sz="1400" dirty="0">
                <a:effectLst/>
              </a:rPr>
              <a:t>, and Dmitri Moisseev. “Melting Layer Attenuation at Ka- and W-Bands as Derived From Multifrequency Radar Doppler Spectra Observations.” </a:t>
            </a:r>
            <a:r>
              <a:rPr lang="en-US" sz="1400" i="1" dirty="0">
                <a:effectLst/>
              </a:rPr>
              <a:t>Journal of Geophysical Research: Atmospheres</a:t>
            </a:r>
            <a:r>
              <a:rPr lang="en-US" sz="1400" dirty="0">
                <a:effectLst/>
              </a:rPr>
              <a:t> 124, no. 16 (2019): 9520–33. </a:t>
            </a:r>
            <a:r>
              <a:rPr lang="en-US" sz="1400" dirty="0">
                <a:effectLst/>
                <a:hlinkClick r:id="rId3"/>
              </a:rPr>
              <a:t>https://doi.org/10.1029/2019JD030316</a:t>
            </a:r>
            <a:r>
              <a:rPr lang="en-US" sz="1400" dirty="0">
                <a:effectLst/>
              </a:rPr>
              <a:t>.</a:t>
            </a:r>
          </a:p>
          <a:p>
            <a:endParaRPr lang="en-US" sz="14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Moisseev, Dmitri N., and V. Chandrasekar. “Nonparametric Estimation of Raindrop Size Distributions from Dual-Polarization Radar Spectral Observations.” </a:t>
            </a:r>
            <a:r>
              <a:rPr lang="en-US" sz="1400" i="1" dirty="0">
                <a:effectLst/>
              </a:rPr>
              <a:t>Journal of Atmospheric and Oceanic Technology</a:t>
            </a:r>
            <a:r>
              <a:rPr lang="en-US" sz="1400" dirty="0">
                <a:effectLst/>
              </a:rPr>
              <a:t> 24, no. 6 (June 2007): 1008–18. </a:t>
            </a:r>
            <a:r>
              <a:rPr lang="en-US" sz="1400" dirty="0">
                <a:effectLst/>
                <a:hlinkClick r:id="rId4"/>
              </a:rPr>
              <a:t>https://doi.org/10.1175/JTECH2024.1</a:t>
            </a:r>
            <a:r>
              <a:rPr lang="en-US" sz="1400" dirty="0">
                <a:effectLst/>
              </a:rPr>
              <a:t>.</a:t>
            </a:r>
          </a:p>
          <a:p>
            <a:endParaRPr lang="en-US" sz="14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effectLst/>
              </a:rPr>
              <a:t>Tridon</a:t>
            </a:r>
            <a:r>
              <a:rPr lang="en-US" sz="1400" dirty="0">
                <a:effectLst/>
              </a:rPr>
              <a:t>, F., and A. Battaglia. “Dual-Frequency Radar Doppler Spectral Retrieval of Rain Drop Size Distributions and Entangled Dynamics Variables.” </a:t>
            </a:r>
            <a:r>
              <a:rPr lang="en-US" sz="1400" i="1" dirty="0">
                <a:effectLst/>
              </a:rPr>
              <a:t>Journal of Geophysical Research: Atmospheres</a:t>
            </a:r>
            <a:r>
              <a:rPr lang="en-US" sz="1400" dirty="0">
                <a:effectLst/>
              </a:rPr>
              <a:t> 120, no. 11 (2015): 5585–5601. </a:t>
            </a:r>
            <a:r>
              <a:rPr lang="en-US" sz="1400" dirty="0">
                <a:effectLst/>
                <a:hlinkClick r:id="rId5"/>
              </a:rPr>
              <a:t>https://doi.org/10.1002/2014JD023023</a:t>
            </a:r>
            <a:r>
              <a:rPr lang="en-US" sz="1400" dirty="0">
                <a:effectLst/>
              </a:rPr>
              <a:t>.</a:t>
            </a:r>
          </a:p>
          <a:p>
            <a:endParaRPr lang="en-US" sz="14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effectLst/>
              </a:rPr>
              <a:t>Tridon</a:t>
            </a:r>
            <a:r>
              <a:rPr lang="en-US" sz="1400" dirty="0">
                <a:effectLst/>
              </a:rPr>
              <a:t>, F., A. Battaglia, E. Luke, and P. </a:t>
            </a:r>
            <a:r>
              <a:rPr lang="en-US" sz="1400" dirty="0" err="1">
                <a:effectLst/>
              </a:rPr>
              <a:t>Kollias</a:t>
            </a:r>
            <a:r>
              <a:rPr lang="en-US" sz="1400" dirty="0">
                <a:effectLst/>
              </a:rPr>
              <a:t>. “Rain Retrieval from Dual-Frequency Radar Doppler Spectra: Validation and Potential for a Midlatitude Precipitating Case-Study.” </a:t>
            </a:r>
            <a:r>
              <a:rPr lang="en-US" sz="1400" i="1" dirty="0">
                <a:effectLst/>
              </a:rPr>
              <a:t>Quarterly Journal of the Royal Meteorological Society</a:t>
            </a:r>
            <a:r>
              <a:rPr lang="en-US" sz="1400" dirty="0">
                <a:effectLst/>
              </a:rPr>
              <a:t> 143, no. 704 (2017): 1364–80. </a:t>
            </a:r>
            <a:r>
              <a:rPr lang="en-US" sz="1400" dirty="0">
                <a:effectLst/>
                <a:hlinkClick r:id="rId6"/>
              </a:rPr>
              <a:t>https://doi.org/10.1002/qj.3010</a:t>
            </a:r>
            <a:r>
              <a:rPr lang="en-US" sz="1400" dirty="0">
                <a:effectLst/>
              </a:rPr>
              <a:t>.</a:t>
            </a:r>
          </a:p>
          <a:p>
            <a:endParaRPr lang="en-US" sz="14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effectLst/>
              </a:rPr>
              <a:t>Tridon</a:t>
            </a:r>
            <a:r>
              <a:rPr lang="en-US" sz="1400" dirty="0">
                <a:effectLst/>
              </a:rPr>
              <a:t>, Frédéric, Alessandro Battaglia, and </a:t>
            </a:r>
            <a:r>
              <a:rPr lang="en-US" sz="1400" dirty="0" err="1">
                <a:effectLst/>
              </a:rPr>
              <a:t>Pavlos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Kollias</a:t>
            </a:r>
            <a:r>
              <a:rPr lang="en-US" sz="1400" dirty="0">
                <a:effectLst/>
              </a:rPr>
              <a:t>. “Disentangling Mie and Attenuation Effects in Rain Using a Ka-W Dual-Wavelength Doppler Spectral Ratio Technique.” </a:t>
            </a:r>
            <a:r>
              <a:rPr lang="en-US" sz="1400" i="1" dirty="0">
                <a:effectLst/>
              </a:rPr>
              <a:t>Geophysical Research Letters</a:t>
            </a:r>
            <a:r>
              <a:rPr lang="en-US" sz="1400" dirty="0">
                <a:effectLst/>
              </a:rPr>
              <a:t> 40, no. 20 (2013): 5548–52. </a:t>
            </a:r>
            <a:r>
              <a:rPr lang="en-US" sz="1400" dirty="0">
                <a:effectLst/>
                <a:hlinkClick r:id="rId7"/>
              </a:rPr>
              <a:t>https://doi.org/10.1002/2013GL057454</a:t>
            </a:r>
            <a:r>
              <a:rPr lang="en-US" sz="1400" dirty="0">
                <a:effectLst/>
              </a:rPr>
              <a:t>.</a:t>
            </a:r>
          </a:p>
          <a:p>
            <a:endParaRPr lang="en-US" sz="14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effectLst/>
              </a:rPr>
              <a:t>Tridon</a:t>
            </a:r>
            <a:r>
              <a:rPr lang="en-US" sz="1400" dirty="0">
                <a:effectLst/>
              </a:rPr>
              <a:t>, Frédéric, Alessandro Battaglia, and Daniel Watters. “Evaporation in Action Sensed by Multiwavelength Doppler Radars.” </a:t>
            </a:r>
            <a:r>
              <a:rPr lang="en-US" sz="1400" i="1" dirty="0">
                <a:effectLst/>
              </a:rPr>
              <a:t>Journal of Geophysical Research: Atmospheres</a:t>
            </a:r>
            <a:r>
              <a:rPr lang="en-US" sz="1400" dirty="0">
                <a:effectLst/>
              </a:rPr>
              <a:t> 122, no. 17 (2017): 9379–90. </a:t>
            </a:r>
            <a:r>
              <a:rPr lang="en-US" sz="1400" dirty="0">
                <a:effectLst/>
                <a:hlinkClick r:id="rId8"/>
              </a:rPr>
              <a:t>https://doi.org/10.1002/2016JD025998</a:t>
            </a:r>
            <a:r>
              <a:rPr lang="en-US" sz="1400" dirty="0">
                <a:effectLst/>
              </a:rPr>
              <a:t>.</a:t>
            </a:r>
          </a:p>
          <a:p>
            <a:endParaRPr lang="en-US" sz="14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Zhu, Zeen, </a:t>
            </a:r>
            <a:r>
              <a:rPr lang="en-US" sz="1400" dirty="0" err="1">
                <a:effectLst/>
              </a:rPr>
              <a:t>Pavlos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Kollias</a:t>
            </a:r>
            <a:r>
              <a:rPr lang="en-US" sz="1400" dirty="0">
                <a:effectLst/>
              </a:rPr>
              <a:t>, Fan Yang, and Edward Luke. “On the Estimation of In-Cloud Vertical Air Motion Using Radar Doppler Spectra.” </a:t>
            </a:r>
            <a:r>
              <a:rPr lang="en-US" sz="1400" i="1" dirty="0">
                <a:effectLst/>
              </a:rPr>
              <a:t>Geophysical Research Letters</a:t>
            </a:r>
            <a:r>
              <a:rPr lang="en-US" sz="1400" dirty="0">
                <a:effectLst/>
              </a:rPr>
              <a:t> 48, no. 1 (2021): e2020GL090682. </a:t>
            </a:r>
            <a:r>
              <a:rPr lang="en-US" sz="1400" dirty="0">
                <a:effectLst/>
                <a:hlinkClick r:id="rId9"/>
              </a:rPr>
              <a:t>https://doi.org/10.1029/2020GL090682</a:t>
            </a:r>
            <a:r>
              <a:rPr lang="en-US" sz="1400" dirty="0">
                <a:effectLst/>
              </a:rPr>
              <a:t>.</a:t>
            </a:r>
          </a:p>
          <a:p>
            <a:endParaRPr lang="en-US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2935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louds in the sky with clouds&#10;&#10;Description automatically generated">
            <a:extLst>
              <a:ext uri="{FF2B5EF4-FFF2-40B4-BE49-F238E27FC236}">
                <a16:creationId xmlns:a16="http://schemas.microsoft.com/office/drawing/2014/main" id="{23EFE8AE-4061-A401-2327-43BE174BF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60902"/>
            <a:ext cx="6651318" cy="37413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A5DF4E2-099B-EC8A-8AD6-2B2747EBA7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61" t="21997" r="12573" b="18120"/>
          <a:stretch/>
        </p:blipFill>
        <p:spPr>
          <a:xfrm rot="5400000">
            <a:off x="5929601" y="3558566"/>
            <a:ext cx="3694433" cy="299297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849997-C8C1-112F-9293-351FECB28F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11" t="22510" r="6849" b="23402"/>
          <a:stretch/>
        </p:blipFill>
        <p:spPr>
          <a:xfrm>
            <a:off x="0" y="-9238"/>
            <a:ext cx="6736344" cy="3217072"/>
          </a:xfrm>
          <a:prstGeom prst="rect">
            <a:avLst/>
          </a:prstGeom>
        </p:spPr>
      </p:pic>
      <p:pic>
        <p:nvPicPr>
          <p:cNvPr id="15" name="Picture 14" descr="A large cloud formation in the sky&#10;&#10;Description automatically generated">
            <a:extLst>
              <a:ext uri="{FF2B5EF4-FFF2-40B4-BE49-F238E27FC236}">
                <a16:creationId xmlns:a16="http://schemas.microsoft.com/office/drawing/2014/main" id="{26F22543-0AAB-2122-8DB8-2417177B5A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607" r="1288" b="9855"/>
          <a:stretch/>
        </p:blipFill>
        <p:spPr>
          <a:xfrm>
            <a:off x="9208261" y="3207835"/>
            <a:ext cx="2992976" cy="3694434"/>
          </a:xfrm>
          <a:prstGeom prst="rect">
            <a:avLst/>
          </a:prstGeom>
        </p:spPr>
      </p:pic>
      <p:pic>
        <p:nvPicPr>
          <p:cNvPr id="19" name="Picture 18" descr="A beach with waves and clouds&#10;&#10;Description automatically generated">
            <a:extLst>
              <a:ext uri="{FF2B5EF4-FFF2-40B4-BE49-F238E27FC236}">
                <a16:creationId xmlns:a16="http://schemas.microsoft.com/office/drawing/2014/main" id="{7A28544C-14E7-1EF0-A836-0FA7FF60F1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1587"/>
          <a:stretch/>
        </p:blipFill>
        <p:spPr>
          <a:xfrm>
            <a:off x="6651317" y="-9237"/>
            <a:ext cx="5549919" cy="3217071"/>
          </a:xfrm>
          <a:prstGeom prst="rect">
            <a:avLst/>
          </a:prstGeom>
        </p:spPr>
      </p:pic>
      <p:sp>
        <p:nvSpPr>
          <p:cNvPr id="20" name="TextBox 2">
            <a:extLst>
              <a:ext uri="{FF2B5EF4-FFF2-40B4-BE49-F238E27FC236}">
                <a16:creationId xmlns:a16="http://schemas.microsoft.com/office/drawing/2014/main" id="{F66C1F16-6382-855D-7FE0-DC4E28FE41EE}"/>
              </a:ext>
            </a:extLst>
          </p:cNvPr>
          <p:cNvSpPr txBox="1"/>
          <p:nvPr/>
        </p:nvSpPr>
        <p:spPr>
          <a:xfrm>
            <a:off x="0" y="2930835"/>
            <a:ext cx="1223622" cy="27699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cs typeface="Calibri"/>
              </a:rPr>
              <a:t>Bjorn Stevens</a:t>
            </a:r>
            <a:endParaRPr lang="en-US" sz="1200" dirty="0"/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B53AABC1-D61B-CEBB-01FD-DF611A21B255}"/>
              </a:ext>
            </a:extLst>
          </p:cNvPr>
          <p:cNvSpPr txBox="1"/>
          <p:nvPr/>
        </p:nvSpPr>
        <p:spPr>
          <a:xfrm>
            <a:off x="6651316" y="2939979"/>
            <a:ext cx="1334451" cy="27699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cs typeface="Calibri"/>
              </a:rPr>
              <a:t>Raphaela Vogel</a:t>
            </a:r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02569E-543A-B8AD-E26B-91757D313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72A3-EC1D-EF4B-B524-98C41248F748}" type="slidenum">
              <a:rPr lang="en-US" smtClean="0"/>
              <a:t>2</a:t>
            </a:fld>
            <a:endParaRPr 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CEB6A038-CA01-B01F-A95D-02465E98C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0"/>
          <a:stretch/>
        </p:blipFill>
        <p:spPr bwMode="auto">
          <a:xfrm>
            <a:off x="10626211" y="111939"/>
            <a:ext cx="1512428" cy="141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33253E-D9FF-2CB5-3E6D-3683A322E7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338" y="349820"/>
            <a:ext cx="2483480" cy="28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57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iagram&#10;&#10;Description automatically generated">
            <a:extLst>
              <a:ext uri="{FF2B5EF4-FFF2-40B4-BE49-F238E27FC236}">
                <a16:creationId xmlns:a16="http://schemas.microsoft.com/office/drawing/2014/main" id="{39A92757-EC97-EBF9-8204-851FAD977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476" y="1138139"/>
            <a:ext cx="7214673" cy="5350525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4929AC-6706-3A26-0698-A3E2A625A2C8}"/>
              </a:ext>
            </a:extLst>
          </p:cNvPr>
          <p:cNvSpPr txBox="1"/>
          <p:nvPr/>
        </p:nvSpPr>
        <p:spPr>
          <a:xfrm>
            <a:off x="6090201" y="3166941"/>
            <a:ext cx="1559379" cy="57304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lnSpc>
                <a:spcPts val="2300"/>
              </a:lnSpc>
              <a:spcBef>
                <a:spcPts val="1150"/>
              </a:spcBef>
            </a:pPr>
            <a:r>
              <a:rPr lang="en-US" sz="1600" dirty="0">
                <a:solidFill>
                  <a:srgbClr val="00B0F0"/>
                </a:solidFill>
              </a:rPr>
              <a:t>evaporative cooling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0C5A910-8BD7-3986-69A0-74FBEA054636}"/>
              </a:ext>
            </a:extLst>
          </p:cNvPr>
          <p:cNvCxnSpPr>
            <a:cxnSpLocks/>
          </p:cNvCxnSpPr>
          <p:nvPr/>
        </p:nvCxnSpPr>
        <p:spPr>
          <a:xfrm flipV="1">
            <a:off x="6959580" y="2924062"/>
            <a:ext cx="149954" cy="262059"/>
          </a:xfrm>
          <a:prstGeom prst="straightConnector1">
            <a:avLst/>
          </a:prstGeom>
          <a:ln w="19050" cmpd="sng">
            <a:solidFill>
              <a:srgbClr val="00B0F0"/>
            </a:solidFill>
            <a:prstDash val="solid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67D50C3-D283-2AF4-102A-7D51F29EE68A}"/>
              </a:ext>
            </a:extLst>
          </p:cNvPr>
          <p:cNvSpPr txBox="1"/>
          <p:nvPr/>
        </p:nvSpPr>
        <p:spPr>
          <a:xfrm>
            <a:off x="4353230" y="5719861"/>
            <a:ext cx="1559379" cy="27808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US" sz="1600" dirty="0">
                <a:solidFill>
                  <a:srgbClr val="00B0F0"/>
                </a:solidFill>
              </a:rPr>
              <a:t>cold pool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D922D0-538E-9DF7-4751-1025CB292F13}"/>
              </a:ext>
            </a:extLst>
          </p:cNvPr>
          <p:cNvSpPr txBox="1"/>
          <p:nvPr/>
        </p:nvSpPr>
        <p:spPr>
          <a:xfrm>
            <a:off x="7830910" y="4728919"/>
            <a:ext cx="1559379" cy="27808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US" sz="1600" dirty="0">
                <a:solidFill>
                  <a:srgbClr val="00B0F0"/>
                </a:solidFill>
              </a:rPr>
              <a:t>downdraft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1DB7F2-AAE1-AC89-27B4-3C4CB12555D1}"/>
              </a:ext>
            </a:extLst>
          </p:cNvPr>
          <p:cNvSpPr txBox="1"/>
          <p:nvPr/>
        </p:nvSpPr>
        <p:spPr>
          <a:xfrm>
            <a:off x="2793851" y="4990978"/>
            <a:ext cx="1559379" cy="27808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US" sz="1600" dirty="0">
                <a:solidFill>
                  <a:srgbClr val="00B0F0"/>
                </a:solidFill>
              </a:rPr>
              <a:t>cloud hole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4D293CE6-CAE7-E7A8-4DAC-BB569746A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526" y="369336"/>
            <a:ext cx="8824947" cy="436936"/>
          </a:xfrm>
        </p:spPr>
        <p:txBody>
          <a:bodyPr/>
          <a:lstStyle/>
          <a:p>
            <a:pPr algn="ctr"/>
            <a:r>
              <a:rPr lang="en-US" sz="1800" dirty="0">
                <a:solidFill>
                  <a:srgbClr val="244C96"/>
                </a:solidFill>
              </a:rPr>
              <a:t>Rain processes strongly modulate cloudiness through cold pools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CB568B-34BB-21A0-4669-C059C6DFA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72A3-EC1D-EF4B-B524-98C41248F7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8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45849997-C8C1-112F-9293-351FECB28F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65" t="22510" r="9751" b="23402"/>
          <a:stretch/>
        </p:blipFill>
        <p:spPr>
          <a:xfrm>
            <a:off x="5100702" y="-9237"/>
            <a:ext cx="7100534" cy="3438238"/>
          </a:xfrm>
          <a:prstGeom prst="rect">
            <a:avLst/>
          </a:prstGeom>
        </p:spPr>
      </p:pic>
      <p:pic>
        <p:nvPicPr>
          <p:cNvPr id="11" name="Picture 10" descr="Clouds and blue sky above the clouds&#10;&#10;Description automatically generated">
            <a:extLst>
              <a:ext uri="{FF2B5EF4-FFF2-40B4-BE49-F238E27FC236}">
                <a16:creationId xmlns:a16="http://schemas.microsoft.com/office/drawing/2014/main" id="{3B585B1A-1AF9-A184-3071-72517317A3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024" r="7372" b="1316"/>
          <a:stretch/>
        </p:blipFill>
        <p:spPr>
          <a:xfrm>
            <a:off x="6105515" y="3428999"/>
            <a:ext cx="6095721" cy="3444703"/>
          </a:xfrm>
          <a:prstGeom prst="rect">
            <a:avLst/>
          </a:prstGeom>
        </p:spPr>
      </p:pic>
      <p:pic>
        <p:nvPicPr>
          <p:cNvPr id="7" name="Picture 6" descr="Clouds and blue sky above the earth&#10;&#10;Description automatically generated">
            <a:extLst>
              <a:ext uri="{FF2B5EF4-FFF2-40B4-BE49-F238E27FC236}">
                <a16:creationId xmlns:a16="http://schemas.microsoft.com/office/drawing/2014/main" id="{B49264D2-A0E7-24C0-1FA7-515E2F0094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41" r="8322" b="1853"/>
          <a:stretch/>
        </p:blipFill>
        <p:spPr>
          <a:xfrm>
            <a:off x="-20019" y="3429000"/>
            <a:ext cx="6184032" cy="3444702"/>
          </a:xfrm>
          <a:prstGeom prst="rect">
            <a:avLst/>
          </a:prstGeom>
        </p:spPr>
      </p:pic>
      <p:sp>
        <p:nvSpPr>
          <p:cNvPr id="20" name="TextBox 2">
            <a:extLst>
              <a:ext uri="{FF2B5EF4-FFF2-40B4-BE49-F238E27FC236}">
                <a16:creationId xmlns:a16="http://schemas.microsoft.com/office/drawing/2014/main" id="{F66C1F16-6382-855D-7FE0-DC4E28FE41EE}"/>
              </a:ext>
            </a:extLst>
          </p:cNvPr>
          <p:cNvSpPr txBox="1"/>
          <p:nvPr/>
        </p:nvSpPr>
        <p:spPr>
          <a:xfrm>
            <a:off x="11170746" y="3111675"/>
            <a:ext cx="1454587" cy="27699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cs typeface="Calibri"/>
              </a:rPr>
              <a:t>Bjorn Stevens</a:t>
            </a:r>
            <a:endParaRPr lang="en-US" sz="1200" dirty="0"/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CDA11C27-59D7-EA99-71E6-FC67BB75390B}"/>
              </a:ext>
            </a:extLst>
          </p:cNvPr>
          <p:cNvSpPr txBox="1"/>
          <p:nvPr/>
        </p:nvSpPr>
        <p:spPr>
          <a:xfrm>
            <a:off x="4955574" y="6581001"/>
            <a:ext cx="1460449" cy="27699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cs typeface="Calibri"/>
              </a:rPr>
              <a:t>Jakob Deutloff</a:t>
            </a:r>
            <a:endParaRPr lang="en-US" sz="1200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F5DF4C45-9FA9-0E75-3318-3605589506E9}"/>
              </a:ext>
            </a:extLst>
          </p:cNvPr>
          <p:cNvSpPr txBox="1"/>
          <p:nvPr/>
        </p:nvSpPr>
        <p:spPr>
          <a:xfrm>
            <a:off x="10731551" y="6596703"/>
            <a:ext cx="1460449" cy="27699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cs typeface="Calibri"/>
              </a:rPr>
              <a:t>Nicolas </a:t>
            </a:r>
            <a:r>
              <a:rPr lang="en-US" sz="1200" dirty="0" err="1">
                <a:cs typeface="Calibri"/>
              </a:rPr>
              <a:t>Rochetin</a:t>
            </a:r>
            <a:endParaRPr lang="en-US" sz="1200" dirty="0"/>
          </a:p>
        </p:txBody>
      </p:sp>
      <p:pic>
        <p:nvPicPr>
          <p:cNvPr id="46" name="Picture 45" descr="Clouds and blue sky above the earth&#10;&#10;Description automatically generated">
            <a:extLst>
              <a:ext uri="{FF2B5EF4-FFF2-40B4-BE49-F238E27FC236}">
                <a16:creationId xmlns:a16="http://schemas.microsoft.com/office/drawing/2014/main" id="{F65B70F4-A3C3-7E7C-7FFF-FD19AA9FC6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16" t="34876" r="2298" b="2115"/>
          <a:stretch/>
        </p:blipFill>
        <p:spPr>
          <a:xfrm>
            <a:off x="-20019" y="-9238"/>
            <a:ext cx="6184032" cy="34382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D320B1-1AEF-4296-6915-EB44FB127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38" y="349820"/>
            <a:ext cx="2483480" cy="28146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B7D578-BDD8-3DFC-FC24-CBBF5769C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72A3-EC1D-EF4B-B524-98C41248F748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A469D7-AF4D-9F13-AA8E-82ABB67B73E3}"/>
              </a:ext>
            </a:extLst>
          </p:cNvPr>
          <p:cNvSpPr txBox="1"/>
          <p:nvPr/>
        </p:nvSpPr>
        <p:spPr>
          <a:xfrm>
            <a:off x="4545758" y="261297"/>
            <a:ext cx="3236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0" u="none" strike="noStrike" dirty="0">
                <a:solidFill>
                  <a:srgbClr val="000000"/>
                </a:solidFill>
                <a:effectLst/>
              </a:rPr>
              <a:t>cold pools and cloud holes</a:t>
            </a:r>
            <a:endParaRPr lang="en-US" b="1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183425BB-1048-C6FD-CB1E-716C86C0A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0"/>
          <a:stretch/>
        </p:blipFill>
        <p:spPr bwMode="auto">
          <a:xfrm>
            <a:off x="10626211" y="111939"/>
            <a:ext cx="1512428" cy="141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408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beach with waves and clouds&#10;&#10;Description automatically generated">
            <a:extLst>
              <a:ext uri="{FF2B5EF4-FFF2-40B4-BE49-F238E27FC236}">
                <a16:creationId xmlns:a16="http://schemas.microsoft.com/office/drawing/2014/main" id="{39F3C17E-35A7-13B8-9EA2-C39D99FAFD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224" b="15227"/>
          <a:stretch/>
        </p:blipFill>
        <p:spPr>
          <a:xfrm>
            <a:off x="-16043" y="4026568"/>
            <a:ext cx="12208043" cy="2833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3D4777-7C96-26F8-60A7-3F1801F276DD}"/>
              </a:ext>
            </a:extLst>
          </p:cNvPr>
          <p:cNvSpPr txBox="1"/>
          <p:nvPr/>
        </p:nvSpPr>
        <p:spPr>
          <a:xfrm>
            <a:off x="366091" y="602013"/>
            <a:ext cx="11459817" cy="836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US" sz="2000" b="1" dirty="0">
                <a:solidFill>
                  <a:srgbClr val="244C96"/>
                </a:solidFill>
                <a:latin typeface="+mj-lt"/>
              </a:rPr>
              <a:t>The role of rain evaporation for determining cloudiness in cold pools and cloud holes is unclear </a:t>
            </a:r>
          </a:p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US" sz="2000" dirty="0">
                <a:solidFill>
                  <a:srgbClr val="244C96"/>
                </a:solidFill>
              </a:rPr>
              <a:t>Condensate evaporation, radiative, convective, and turbulent processes also play a role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CC7BE6-8A57-77DE-0F62-A7081F5193A7}"/>
              </a:ext>
            </a:extLst>
          </p:cNvPr>
          <p:cNvSpPr txBox="1"/>
          <p:nvPr/>
        </p:nvSpPr>
        <p:spPr>
          <a:xfrm>
            <a:off x="3048000" y="2089870"/>
            <a:ext cx="6096000" cy="1284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  <a:spcBef>
                <a:spcPts val="1150"/>
              </a:spcBef>
            </a:pPr>
            <a:r>
              <a:rPr lang="en-US" sz="2000" b="1" dirty="0"/>
              <a:t>Main reasons for this knowledge gap:</a:t>
            </a:r>
          </a:p>
          <a:p>
            <a:pPr marL="285750" indent="-285750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L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ack of long-term rain evaporation measurements.</a:t>
            </a:r>
          </a:p>
          <a:p>
            <a:pPr marL="285750" indent="-285750">
              <a:lnSpc>
                <a:spcPts val="2300"/>
              </a:lnSpc>
              <a:spcBef>
                <a:spcPts val="115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U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ncertain model skill.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id="{78E864ED-DA5E-98BE-1751-CC652E573A8F}"/>
              </a:ext>
            </a:extLst>
          </p:cNvPr>
          <p:cNvSpPr txBox="1"/>
          <p:nvPr/>
        </p:nvSpPr>
        <p:spPr>
          <a:xfrm>
            <a:off x="-25602" y="6539817"/>
            <a:ext cx="1334451" cy="27699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cs typeface="Calibri"/>
              </a:rPr>
              <a:t>Raphaela Vogel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DF1AAA-8C5E-62B9-2164-A7E20E8C6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72A3-EC1D-EF4B-B524-98C41248F748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94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each with waves and clouds&#10;&#10;Description automatically generated">
            <a:extLst>
              <a:ext uri="{FF2B5EF4-FFF2-40B4-BE49-F238E27FC236}">
                <a16:creationId xmlns:a16="http://schemas.microsoft.com/office/drawing/2014/main" id="{0DC06D66-E05F-540D-463F-E9B1464574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224" b="15227"/>
          <a:stretch/>
        </p:blipFill>
        <p:spPr>
          <a:xfrm>
            <a:off x="-16043" y="4026569"/>
            <a:ext cx="12208043" cy="283143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9EA379E-35E8-0BBF-61F3-9A0EDDF30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617" y="513704"/>
            <a:ext cx="10408765" cy="384654"/>
          </a:xfrm>
        </p:spPr>
        <p:txBody>
          <a:bodyPr>
            <a:noAutofit/>
          </a:bodyPr>
          <a:lstStyle/>
          <a:p>
            <a:pPr algn="ctr"/>
            <a:r>
              <a:rPr lang="en-US" sz="2200" dirty="0">
                <a:solidFill>
                  <a:srgbClr val="244C96"/>
                </a:solidFill>
              </a:rPr>
              <a:t>Steps towards understanding rain evaporation in the trades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4290762-15C1-2C57-07BA-58055C41D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1617" y="1534440"/>
            <a:ext cx="10555745" cy="2416486"/>
          </a:xfrm>
          <a:noFill/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</a:rPr>
              <a:t>Compare rain evaporation retrieval methods and assess their robustness.</a:t>
            </a:r>
          </a:p>
          <a:p>
            <a:pPr marL="342900" indent="-342900">
              <a:buFont typeface="+mj-lt"/>
              <a:buAutoNum type="arabicPeriod"/>
            </a:pPr>
            <a:endParaRPr lang="en-US" sz="1800" b="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</a:rPr>
              <a:t>Obtain a &gt;10 year-long dataset of rain evaporation at the Barbados Cloud Observatory.</a:t>
            </a:r>
          </a:p>
          <a:p>
            <a:pPr marL="342900" indent="-342900">
              <a:buFont typeface="+mj-lt"/>
              <a:buAutoNum type="arabicPeriod"/>
            </a:pPr>
            <a:endParaRPr lang="en-US" sz="1400" b="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</a:rPr>
              <a:t>Characterize the vertical structure of evaporation, its link to downdrafts and cold pools, and its impact on atmospheric stability and thus cloud formation.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53ECF-0D06-FCB9-C6A9-04B49052B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72A3-EC1D-EF4B-B524-98C41248F748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D40405-E1C1-789D-E229-C2848EB39EBD}"/>
              </a:ext>
            </a:extLst>
          </p:cNvPr>
          <p:cNvSpPr txBox="1"/>
          <p:nvPr/>
        </p:nvSpPr>
        <p:spPr>
          <a:xfrm>
            <a:off x="11017250" y="205927"/>
            <a:ext cx="6731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</a:rPr>
              <a:t>BCO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844A2141-C072-3505-D6C1-F976D019429D}"/>
              </a:ext>
            </a:extLst>
          </p:cNvPr>
          <p:cNvSpPr txBox="1"/>
          <p:nvPr/>
        </p:nvSpPr>
        <p:spPr>
          <a:xfrm>
            <a:off x="-25602" y="6539817"/>
            <a:ext cx="1334451" cy="27699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cs typeface="Calibri"/>
              </a:rPr>
              <a:t>Raphaela Vogel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9E0D206-7203-B9E6-037F-EF3B5A31A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100" y="244027"/>
            <a:ext cx="1870632" cy="18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56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A4F551C-2532-5B4B-0DFF-9430DD53A3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82" r="366"/>
          <a:stretch/>
        </p:blipFill>
        <p:spPr>
          <a:xfrm>
            <a:off x="5344885" y="921759"/>
            <a:ext cx="3608575" cy="385822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5E86B0B-BFCF-BDCD-991B-FECFEC43A464}"/>
              </a:ext>
            </a:extLst>
          </p:cNvPr>
          <p:cNvSpPr txBox="1"/>
          <p:nvPr/>
        </p:nvSpPr>
        <p:spPr>
          <a:xfrm>
            <a:off x="1065582" y="5022619"/>
            <a:ext cx="10856565" cy="166199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Doppler velocity can be translated to drop size (small drops fall slower, large drops fall faster).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Evaporation leads to a shrinkage of raindrops as they fall.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can track changes in rain mass flux between atmospheric layers following </a:t>
            </a:r>
            <a:r>
              <a:rPr lang="en-US" dirty="0" err="1"/>
              <a:t>Tridon</a:t>
            </a:r>
            <a:r>
              <a:rPr lang="en-US" dirty="0"/>
              <a:t> et al. (2017).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A779BA1-AD53-426E-AA1B-FC6515D88F60}"/>
              </a:ext>
            </a:extLst>
          </p:cNvPr>
          <p:cNvCxnSpPr>
            <a:cxnSpLocks/>
          </p:cNvCxnSpPr>
          <p:nvPr/>
        </p:nvCxnSpPr>
        <p:spPr>
          <a:xfrm>
            <a:off x="6127391" y="1301754"/>
            <a:ext cx="0" cy="23674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D981CB8-8B22-E50B-92A1-7EFD8999A6D2}"/>
              </a:ext>
            </a:extLst>
          </p:cNvPr>
          <p:cNvSpPr txBox="1"/>
          <p:nvPr/>
        </p:nvSpPr>
        <p:spPr>
          <a:xfrm>
            <a:off x="8953461" y="3326411"/>
            <a:ext cx="10287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Large drops evaporate slower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7236E-21F3-22F8-0138-8EB184FACE46}"/>
              </a:ext>
            </a:extLst>
          </p:cNvPr>
          <p:cNvSpPr txBox="1"/>
          <p:nvPr/>
        </p:nvSpPr>
        <p:spPr>
          <a:xfrm>
            <a:off x="6482289" y="3284321"/>
            <a:ext cx="10983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Small drops evaporate</a:t>
            </a:r>
            <a:r>
              <a:rPr lang="en-US" sz="1400" b="0" i="0" u="none" strike="noStrike" dirty="0">
                <a:solidFill>
                  <a:schemeClr val="accent2"/>
                </a:solidFill>
                <a:effectLst/>
              </a:rPr>
              <a:t> faster</a:t>
            </a:r>
            <a:endParaRPr lang="en-US" sz="1400" dirty="0">
              <a:solidFill>
                <a:schemeClr val="accent2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74DD53-C6D5-5562-348D-A66AB989CB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61" t="25864" r="12573" b="15360"/>
          <a:stretch/>
        </p:blipFill>
        <p:spPr>
          <a:xfrm rot="5400000">
            <a:off x="9592363" y="2090618"/>
            <a:ext cx="2337590" cy="1557917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4A30B8DF-ADE7-F841-B0F5-69A5D7E0A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617" y="136525"/>
            <a:ext cx="10408765" cy="578944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rgbClr val="244C96"/>
                </a:solidFill>
              </a:rPr>
              <a:t>How can we retrieve rain evaporation from Doppler radar data?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AA014-9E24-80B4-3678-0902054D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72A3-EC1D-EF4B-B524-98C41248F748}" type="slidenum">
              <a:rPr lang="en-US" smtClean="0"/>
              <a:t>7</a:t>
            </a:fld>
            <a:endParaRPr lang="en-US"/>
          </a:p>
        </p:txBody>
      </p:sp>
      <p:pic>
        <p:nvPicPr>
          <p:cNvPr id="12" name="Picture 11" descr="A colorful rainbow colored cloud&#10;&#10;Description automatically generated with low confidence">
            <a:extLst>
              <a:ext uri="{FF2B5EF4-FFF2-40B4-BE49-F238E27FC236}">
                <a16:creationId xmlns:a16="http://schemas.microsoft.com/office/drawing/2014/main" id="{18651BD6-262B-5F36-EF71-BCCE849222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897" r="6904"/>
          <a:stretch/>
        </p:blipFill>
        <p:spPr>
          <a:xfrm>
            <a:off x="11598198" y="1679009"/>
            <a:ext cx="146360" cy="27439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EC7DA2-7886-DFC2-ED35-5AE04C89CA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79" r="51172"/>
          <a:stretch/>
        </p:blipFill>
        <p:spPr>
          <a:xfrm>
            <a:off x="1087103" y="979425"/>
            <a:ext cx="3436670" cy="385822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D3B2117-F653-C18C-4285-348D2989EA03}"/>
              </a:ext>
            </a:extLst>
          </p:cNvPr>
          <p:cNvCxnSpPr>
            <a:cxnSpLocks/>
          </p:cNvCxnSpPr>
          <p:nvPr/>
        </p:nvCxnSpPr>
        <p:spPr>
          <a:xfrm>
            <a:off x="4090214" y="4059079"/>
            <a:ext cx="1603619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D40C331-0A3E-63E6-1BE7-04413B157869}"/>
              </a:ext>
            </a:extLst>
          </p:cNvPr>
          <p:cNvSpPr txBox="1"/>
          <p:nvPr/>
        </p:nvSpPr>
        <p:spPr>
          <a:xfrm rot="16200000">
            <a:off x="657044" y="2650815"/>
            <a:ext cx="381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5C7B10-D4AC-AD7E-138A-FA28C816A705}"/>
              </a:ext>
            </a:extLst>
          </p:cNvPr>
          <p:cNvSpPr txBox="1"/>
          <p:nvPr/>
        </p:nvSpPr>
        <p:spPr>
          <a:xfrm rot="16200000">
            <a:off x="4954329" y="2517981"/>
            <a:ext cx="381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8940EA-DD82-7E78-613A-2519CFF1FB7E}"/>
              </a:ext>
            </a:extLst>
          </p:cNvPr>
          <p:cNvSpPr txBox="1"/>
          <p:nvPr/>
        </p:nvSpPr>
        <p:spPr>
          <a:xfrm>
            <a:off x="1264146" y="3634187"/>
            <a:ext cx="11336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What we observe</a:t>
            </a:r>
          </a:p>
        </p:txBody>
      </p:sp>
    </p:spTree>
    <p:extLst>
      <p:ext uri="{BB962C8B-B14F-4D97-AF65-F5344CB8AC3E}">
        <p14:creationId xmlns:p14="http://schemas.microsoft.com/office/powerpoint/2010/main" val="276697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D1E7B05-3F74-7BBE-72A5-3B4A0E105563}"/>
              </a:ext>
            </a:extLst>
          </p:cNvPr>
          <p:cNvGrpSpPr/>
          <p:nvPr/>
        </p:nvGrpSpPr>
        <p:grpSpPr>
          <a:xfrm>
            <a:off x="5470956" y="5002534"/>
            <a:ext cx="5911986" cy="1427799"/>
            <a:chOff x="3522167" y="3286184"/>
            <a:chExt cx="4493568" cy="1114229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63CE7CC-416D-F4ED-8013-915EEB189DF4}"/>
                </a:ext>
              </a:extLst>
            </p:cNvPr>
            <p:cNvCxnSpPr>
              <a:cxnSpLocks/>
            </p:cNvCxnSpPr>
            <p:nvPr/>
          </p:nvCxnSpPr>
          <p:spPr>
            <a:xfrm>
              <a:off x="8015735" y="3451995"/>
              <a:ext cx="0" cy="833260"/>
            </a:xfrm>
            <a:prstGeom prst="line">
              <a:avLst/>
            </a:prstGeom>
            <a:solidFill>
              <a:schemeClr val="bg1"/>
            </a:solidFill>
            <a:ln w="57150" cmpd="sng">
              <a:solidFill>
                <a:srgbClr val="244C96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299DB49-9E14-1E4B-24B3-16977D2EB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749" t="28941" r="62247" b="61341"/>
            <a:stretch/>
          </p:blipFill>
          <p:spPr>
            <a:xfrm>
              <a:off x="3522167" y="3286184"/>
              <a:ext cx="4453733" cy="1114229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46FDBC0-15EB-6BAC-7334-3C37E8B6D9E1}"/>
              </a:ext>
            </a:extLst>
          </p:cNvPr>
          <p:cNvGrpSpPr/>
          <p:nvPr/>
        </p:nvGrpSpPr>
        <p:grpSpPr>
          <a:xfrm>
            <a:off x="986844" y="2239870"/>
            <a:ext cx="3414104" cy="589886"/>
            <a:chOff x="979054" y="5123268"/>
            <a:chExt cx="3842328" cy="711200"/>
          </a:xfrm>
        </p:grpSpPr>
        <p:pic>
          <p:nvPicPr>
            <p:cNvPr id="29" name="Image 16">
              <a:extLst>
                <a:ext uri="{FF2B5EF4-FFF2-40B4-BE49-F238E27FC236}">
                  <a16:creationId xmlns:a16="http://schemas.microsoft.com/office/drawing/2014/main" id="{DBA99863-00F8-A46C-057B-1C05B9E0E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1161308" y="5344941"/>
              <a:ext cx="3477820" cy="267854"/>
            </a:xfrm>
            <a:prstGeom prst="rect">
              <a:avLst/>
            </a:prstGeom>
          </p:spPr>
        </p:pic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1256C5A8-5050-5EB6-E57A-9EA18F305684}"/>
                </a:ext>
              </a:extLst>
            </p:cNvPr>
            <p:cNvSpPr/>
            <p:nvPr/>
          </p:nvSpPr>
          <p:spPr>
            <a:xfrm>
              <a:off x="979054" y="5123268"/>
              <a:ext cx="3842328" cy="711200"/>
            </a:xfrm>
            <a:prstGeom prst="round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14EFF30-E578-4CD6-7B28-ED8C82C2BDE3}"/>
              </a:ext>
            </a:extLst>
          </p:cNvPr>
          <p:cNvSpPr txBox="1"/>
          <p:nvPr/>
        </p:nvSpPr>
        <p:spPr>
          <a:xfrm>
            <a:off x="483013" y="1316942"/>
            <a:ext cx="44217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Zhu et al. (2020) &amp; </a:t>
            </a:r>
            <a:r>
              <a:rPr lang="en-US" sz="1600" b="1" dirty="0" err="1"/>
              <a:t>Poydenot</a:t>
            </a:r>
            <a:r>
              <a:rPr lang="en-US" sz="1600" b="1" dirty="0"/>
              <a:t> et al. (in prep.)</a:t>
            </a:r>
          </a:p>
          <a:p>
            <a:pPr algn="ctr"/>
            <a:endParaRPr lang="en-US" sz="1600" b="1" dirty="0"/>
          </a:p>
          <a:p>
            <a:pPr algn="ctr"/>
            <a:r>
              <a:rPr lang="en-US" sz="1600" i="1" dirty="0"/>
              <a:t>Suited for in-cloud and drizzle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10C622-8F59-EAEF-8256-69CA10A84861}"/>
              </a:ext>
            </a:extLst>
          </p:cNvPr>
          <p:cNvSpPr txBox="1"/>
          <p:nvPr/>
        </p:nvSpPr>
        <p:spPr>
          <a:xfrm>
            <a:off x="5735093" y="1302480"/>
            <a:ext cx="6134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Tridon</a:t>
            </a:r>
            <a:r>
              <a:rPr lang="en-US" sz="1600" dirty="0"/>
              <a:t> et al. (2013, 2015, 2017) &amp; </a:t>
            </a:r>
            <a:r>
              <a:rPr lang="en-US" sz="1600" b="1" dirty="0"/>
              <a:t>Robbins-Blanch et al. (in prep.)</a:t>
            </a:r>
          </a:p>
          <a:p>
            <a:pPr algn="ctr"/>
            <a:endParaRPr lang="en-US" sz="1600" b="1" dirty="0"/>
          </a:p>
          <a:p>
            <a:pPr algn="ctr"/>
            <a:r>
              <a:rPr lang="en-US" sz="1600" i="1" dirty="0"/>
              <a:t>Suited for moderate to heavy rain below cloud base</a:t>
            </a:r>
          </a:p>
          <a:p>
            <a:pPr algn="ctr"/>
            <a:endParaRPr lang="en-US" sz="1600" b="1" dirty="0"/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E75A01DB-6234-A1B9-6EF9-8F9CDC554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616" y="372937"/>
            <a:ext cx="10408765" cy="384654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rgbClr val="244C96"/>
                </a:solidFill>
              </a:rPr>
              <a:t>Observed Doppler </a:t>
            </a:r>
            <a:r>
              <a:rPr lang="en-US" sz="2000" b="0" dirty="0">
                <a:solidFill>
                  <a:srgbClr val="244C96"/>
                </a:solidFill>
              </a:rPr>
              <a:t>spectra need to be corrected for</a:t>
            </a:r>
            <a:r>
              <a:rPr lang="en-US" sz="2000" dirty="0">
                <a:solidFill>
                  <a:srgbClr val="244C96"/>
                </a:solidFill>
              </a:rPr>
              <a:t> vertical wind and turbulence broadening</a:t>
            </a:r>
          </a:p>
        </p:txBody>
      </p:sp>
      <p:pic>
        <p:nvPicPr>
          <p:cNvPr id="45" name="Picture 2" descr="Details are in the caption following the image">
            <a:extLst>
              <a:ext uri="{FF2B5EF4-FFF2-40B4-BE49-F238E27FC236}">
                <a16:creationId xmlns:a16="http://schemas.microsoft.com/office/drawing/2014/main" id="{6DC575F7-267F-CEC8-DE57-2F80E14E0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 b="5280"/>
          <a:stretch/>
        </p:blipFill>
        <p:spPr bwMode="auto">
          <a:xfrm>
            <a:off x="7213600" y="2264705"/>
            <a:ext cx="2827687" cy="221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EE2F347-D2B1-CFA4-C48E-B8C5E17EA349}"/>
              </a:ext>
            </a:extLst>
          </p:cNvPr>
          <p:cNvCxnSpPr>
            <a:cxnSpLocks/>
          </p:cNvCxnSpPr>
          <p:nvPr/>
        </p:nvCxnSpPr>
        <p:spPr>
          <a:xfrm>
            <a:off x="9213325" y="4738252"/>
            <a:ext cx="0" cy="50304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Elbow Connector 53">
            <a:extLst>
              <a:ext uri="{FF2B5EF4-FFF2-40B4-BE49-F238E27FC236}">
                <a16:creationId xmlns:a16="http://schemas.microsoft.com/office/drawing/2014/main" id="{23987523-8764-6AA9-39D7-AF1EBA4DFA2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812299" y="3977402"/>
            <a:ext cx="1723110" cy="508002"/>
          </a:xfrm>
          <a:prstGeom prst="bentConnector3">
            <a:avLst>
              <a:gd name="adj1" fmla="val 99851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8" name="Straight Arrow Connector 2047">
            <a:extLst>
              <a:ext uri="{FF2B5EF4-FFF2-40B4-BE49-F238E27FC236}">
                <a16:creationId xmlns:a16="http://schemas.microsoft.com/office/drawing/2014/main" id="{26BAC0D9-F2E5-D4CC-CAB9-C134930F1D54}"/>
              </a:ext>
            </a:extLst>
          </p:cNvPr>
          <p:cNvCxnSpPr>
            <a:cxnSpLocks/>
          </p:cNvCxnSpPr>
          <p:nvPr/>
        </p:nvCxnSpPr>
        <p:spPr>
          <a:xfrm>
            <a:off x="10041288" y="2992415"/>
            <a:ext cx="35066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Arrow Connector 2050">
            <a:extLst>
              <a:ext uri="{FF2B5EF4-FFF2-40B4-BE49-F238E27FC236}">
                <a16:creationId xmlns:a16="http://schemas.microsoft.com/office/drawing/2014/main" id="{87F437F9-F359-0489-FADA-26E792DAA139}"/>
              </a:ext>
            </a:extLst>
          </p:cNvPr>
          <p:cNvCxnSpPr>
            <a:cxnSpLocks/>
          </p:cNvCxnSpPr>
          <p:nvPr/>
        </p:nvCxnSpPr>
        <p:spPr>
          <a:xfrm flipH="1">
            <a:off x="8400744" y="2992415"/>
            <a:ext cx="4015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8" name="Image 9">
            <a:extLst>
              <a:ext uri="{FF2B5EF4-FFF2-40B4-BE49-F238E27FC236}">
                <a16:creationId xmlns:a16="http://schemas.microsoft.com/office/drawing/2014/main" id="{02BCAB9A-40DD-F2EB-8C85-9CD61D07F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893956" y="3957037"/>
            <a:ext cx="168656" cy="113792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59" name="TextBox 2058">
                <a:extLst>
                  <a:ext uri="{FF2B5EF4-FFF2-40B4-BE49-F238E27FC236}">
                    <a16:creationId xmlns:a16="http://schemas.microsoft.com/office/drawing/2014/main" id="{53D46E8E-E822-81C2-EDCD-E17F281CA8CB}"/>
                  </a:ext>
                </a:extLst>
              </p:cNvPr>
              <p:cNvSpPr txBox="1"/>
              <p:nvPr/>
            </p:nvSpPr>
            <p:spPr>
              <a:xfrm>
                <a:off x="7707444" y="3272679"/>
                <a:ext cx="328188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059" name="TextBox 2058">
                <a:extLst>
                  <a:ext uri="{FF2B5EF4-FFF2-40B4-BE49-F238E27FC236}">
                    <a16:creationId xmlns:a16="http://schemas.microsoft.com/office/drawing/2014/main" id="{53D46E8E-E822-81C2-EDCD-E17F281CA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7444" y="3272679"/>
                <a:ext cx="328188" cy="338554"/>
              </a:xfrm>
              <a:prstGeom prst="rect">
                <a:avLst/>
              </a:prstGeom>
              <a:blipFill>
                <a:blip r:embed="rId10"/>
                <a:stretch>
                  <a:fillRect r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60" name="Image 11">
            <a:extLst>
              <a:ext uri="{FF2B5EF4-FFF2-40B4-BE49-F238E27FC236}">
                <a16:creationId xmlns:a16="http://schemas.microsoft.com/office/drawing/2014/main" id="{9F6F3713-D27B-3F7A-8EBB-EDD469833F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10182114" y="2755588"/>
            <a:ext cx="1060704" cy="148336"/>
          </a:xfrm>
          <a:prstGeom prst="rect">
            <a:avLst/>
          </a:prstGeom>
        </p:spPr>
      </p:pic>
      <p:sp>
        <p:nvSpPr>
          <p:cNvPr id="2065" name="TextBox 2064">
            <a:extLst>
              <a:ext uri="{FF2B5EF4-FFF2-40B4-BE49-F238E27FC236}">
                <a16:creationId xmlns:a16="http://schemas.microsoft.com/office/drawing/2014/main" id="{A4B5B57E-3F6E-EA9E-A913-3730E9569436}"/>
              </a:ext>
            </a:extLst>
          </p:cNvPr>
          <p:cNvSpPr txBox="1"/>
          <p:nvPr/>
        </p:nvSpPr>
        <p:spPr>
          <a:xfrm>
            <a:off x="844373" y="924834"/>
            <a:ext cx="37632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</a:rPr>
              <a:t>Single-frequency edge velocity retrieval</a:t>
            </a:r>
          </a:p>
        </p:txBody>
      </p:sp>
      <p:sp>
        <p:nvSpPr>
          <p:cNvPr id="2066" name="TextBox 2065">
            <a:extLst>
              <a:ext uri="{FF2B5EF4-FFF2-40B4-BE49-F238E27FC236}">
                <a16:creationId xmlns:a16="http://schemas.microsoft.com/office/drawing/2014/main" id="{34B3538F-C01C-A9C8-E365-6D22EA39752E}"/>
              </a:ext>
            </a:extLst>
          </p:cNvPr>
          <p:cNvSpPr txBox="1"/>
          <p:nvPr/>
        </p:nvSpPr>
        <p:spPr>
          <a:xfrm>
            <a:off x="5821373" y="923123"/>
            <a:ext cx="59617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Dual-frequency retrieval leveraging Doppler spectral ratio (DSR)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F67D6F-19C6-5025-AD9B-B9F2ABC42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C72A3-EC1D-EF4B-B524-98C41248F748}" type="slidenum">
              <a:rPr lang="en-US" smtClean="0"/>
              <a:t>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0F322E-F8C6-4095-ABB7-B93DC67D88A1}"/>
              </a:ext>
            </a:extLst>
          </p:cNvPr>
          <p:cNvSpPr txBox="1"/>
          <p:nvPr/>
        </p:nvSpPr>
        <p:spPr>
          <a:xfrm>
            <a:off x="10149850" y="3759576"/>
            <a:ext cx="10929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(a-priori)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1739ED-AC06-F212-4833-9BBFB89207B5}"/>
              </a:ext>
            </a:extLst>
          </p:cNvPr>
          <p:cNvSpPr txBox="1"/>
          <p:nvPr/>
        </p:nvSpPr>
        <p:spPr>
          <a:xfrm rot="16200000">
            <a:off x="6817305" y="3127508"/>
            <a:ext cx="6531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DSR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8712BF-AB7C-CF59-E605-F225289B78B8}"/>
              </a:ext>
            </a:extLst>
          </p:cNvPr>
          <p:cNvSpPr txBox="1"/>
          <p:nvPr/>
        </p:nvSpPr>
        <p:spPr>
          <a:xfrm>
            <a:off x="8400744" y="4374262"/>
            <a:ext cx="6531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v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A40917C-7988-EFED-1A9B-9AEC91CDC5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0197" y="3126455"/>
            <a:ext cx="3630314" cy="360043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34B1AC3-1E81-8CD9-592C-B132008636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2192" y="3124997"/>
            <a:ext cx="3626324" cy="359647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0C3DD30-55BC-64DE-D79A-BC4525BAA7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62192" y="3124997"/>
            <a:ext cx="3626323" cy="3596477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5A615B3-FB16-1FCD-768D-8CF95BCD36E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67027" y="3118394"/>
            <a:ext cx="3625583" cy="359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2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2059" grpId="0" animBg="1"/>
      <p:bldP spid="2065" grpId="0"/>
      <p:bldP spid="2066" grpId="0"/>
      <p:bldP spid="4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AEB73-904C-A4D5-D7B0-C311815F2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43650"/>
            <a:ext cx="2743200" cy="365125"/>
          </a:xfrm>
        </p:spPr>
        <p:txBody>
          <a:bodyPr/>
          <a:lstStyle/>
          <a:p>
            <a:fld id="{829C72A3-EC1D-EF4B-B524-98C41248F748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06A053DB-5D3C-E6A7-A70E-8DC31532C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617" y="387320"/>
            <a:ext cx="10408765" cy="384654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rgbClr val="244C96"/>
                </a:solidFill>
              </a:rPr>
              <a:t>Case study: a moderate rain case in July 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E1040C-BC1C-F5B0-63C4-71D841A660DD}"/>
              </a:ext>
            </a:extLst>
          </p:cNvPr>
          <p:cNvSpPr txBox="1"/>
          <p:nvPr/>
        </p:nvSpPr>
        <p:spPr>
          <a:xfrm>
            <a:off x="6552694" y="990521"/>
            <a:ext cx="42028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W-band radar</a:t>
            </a:r>
            <a:endParaRPr lang="en-US" sz="1600" dirty="0"/>
          </a:p>
        </p:txBody>
      </p:sp>
      <p:pic>
        <p:nvPicPr>
          <p:cNvPr id="16" name="Picture 15" descr="A colorful image of a fire&#10;&#10;Description automatically generated with medium confidence">
            <a:extLst>
              <a:ext uri="{FF2B5EF4-FFF2-40B4-BE49-F238E27FC236}">
                <a16:creationId xmlns:a16="http://schemas.microsoft.com/office/drawing/2014/main" id="{E51F974F-61B8-48F6-E3E1-2844D4846E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54" b="13410"/>
          <a:stretch/>
        </p:blipFill>
        <p:spPr>
          <a:xfrm>
            <a:off x="6093152" y="1519066"/>
            <a:ext cx="5830486" cy="2272815"/>
          </a:xfrm>
          <a:prstGeom prst="rect">
            <a:avLst/>
          </a:prstGeom>
        </p:spPr>
      </p:pic>
      <p:pic>
        <p:nvPicPr>
          <p:cNvPr id="24" name="Picture 23" descr="A colorful image of a fire&#10;&#10;Description automatically generated with medium confidence">
            <a:extLst>
              <a:ext uri="{FF2B5EF4-FFF2-40B4-BE49-F238E27FC236}">
                <a16:creationId xmlns:a16="http://schemas.microsoft.com/office/drawing/2014/main" id="{ECD3EDDE-E3E8-9185-900A-BD7A8BC6F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054"/>
          <a:stretch/>
        </p:blipFill>
        <p:spPr>
          <a:xfrm>
            <a:off x="328561" y="1519066"/>
            <a:ext cx="5637274" cy="2624795"/>
          </a:xfrm>
          <a:prstGeom prst="rect">
            <a:avLst/>
          </a:prstGeom>
        </p:spPr>
      </p:pic>
      <p:pic>
        <p:nvPicPr>
          <p:cNvPr id="28" name="Picture 27" descr="A blue and red graph&#10;&#10;Description automatically generated">
            <a:extLst>
              <a:ext uri="{FF2B5EF4-FFF2-40B4-BE49-F238E27FC236}">
                <a16:creationId xmlns:a16="http://schemas.microsoft.com/office/drawing/2014/main" id="{A4ACA7ED-B80D-19A9-D531-58C6AB7950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473"/>
          <a:stretch/>
        </p:blipFill>
        <p:spPr>
          <a:xfrm>
            <a:off x="328561" y="3791881"/>
            <a:ext cx="5688454" cy="262479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48F88A5-96E5-9059-0419-2B031DD87465}"/>
              </a:ext>
            </a:extLst>
          </p:cNvPr>
          <p:cNvSpPr txBox="1"/>
          <p:nvPr/>
        </p:nvSpPr>
        <p:spPr>
          <a:xfrm>
            <a:off x="1436408" y="990521"/>
            <a:ext cx="42028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Ka-band radar</a:t>
            </a:r>
            <a:endParaRPr lang="en-US" sz="1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2A1A03-3437-8C62-8C4F-14CAD1218DBB}"/>
              </a:ext>
            </a:extLst>
          </p:cNvPr>
          <p:cNvSpPr txBox="1"/>
          <p:nvPr/>
        </p:nvSpPr>
        <p:spPr>
          <a:xfrm>
            <a:off x="962292" y="1580967"/>
            <a:ext cx="21849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CBH from ceilometer</a:t>
            </a:r>
          </a:p>
        </p:txBody>
      </p:sp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153CC624-2511-8AEB-ABEA-030CC877B8AF}"/>
              </a:ext>
            </a:extLst>
          </p:cNvPr>
          <p:cNvCxnSpPr>
            <a:cxnSpLocks/>
            <a:stCxn id="30" idx="2"/>
          </p:cNvCxnSpPr>
          <p:nvPr/>
        </p:nvCxnSpPr>
        <p:spPr>
          <a:xfrm rot="16200000" flipH="1">
            <a:off x="2065888" y="1877600"/>
            <a:ext cx="1095756" cy="1118043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5" name="Picture 34" descr="A blue and red graph&#10;&#10;Description automatically generated with medium confidence">
            <a:extLst>
              <a:ext uri="{FF2B5EF4-FFF2-40B4-BE49-F238E27FC236}">
                <a16:creationId xmlns:a16="http://schemas.microsoft.com/office/drawing/2014/main" id="{1148D9DB-0594-02F4-0A60-21717F0987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87"/>
          <a:stretch/>
        </p:blipFill>
        <p:spPr>
          <a:xfrm>
            <a:off x="6093152" y="3781080"/>
            <a:ext cx="5830487" cy="2646393"/>
          </a:xfrm>
          <a:prstGeom prst="rect">
            <a:avLst/>
          </a:prstGeom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6AE3FBB2-D4B0-8AB9-29D1-3BFA91B99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509" y="149225"/>
            <a:ext cx="953746" cy="95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23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11610</TotalTime>
  <Words>1035</Words>
  <Application>Microsoft Macintosh PowerPoint</Application>
  <PresentationFormat>Widescreen</PresentationFormat>
  <Paragraphs>135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Cambria Math</vt:lpstr>
      <vt:lpstr>Office Theme</vt:lpstr>
      <vt:lpstr>Retrieving rain evaporation rates from Doppler radars  at the Barbados Cloud Observatory</vt:lpstr>
      <vt:lpstr>PowerPoint Presentation</vt:lpstr>
      <vt:lpstr>Rain processes strongly modulate cloudiness through cold pools</vt:lpstr>
      <vt:lpstr>PowerPoint Presentation</vt:lpstr>
      <vt:lpstr>PowerPoint Presentation</vt:lpstr>
      <vt:lpstr>Steps towards understanding rain evaporation in the trades </vt:lpstr>
      <vt:lpstr>How can we retrieve rain evaporation from Doppler radar data?</vt:lpstr>
      <vt:lpstr>Observed Doppler spectra need to be corrected for vertical wind and turbulence broadening</vt:lpstr>
      <vt:lpstr>Case study: a moderate rain case in July 2024</vt:lpstr>
      <vt:lpstr>Single frequency retrieval is smoother, and dual-frequency retrieval matches at high SNR</vt:lpstr>
      <vt:lpstr>Correcting the DSD by the vertical velocity results in physical drop sizes (&gt;0mm) from true fall velocities</vt:lpstr>
      <vt:lpstr>Preliminary evaporation rate retrieval at the subcloud layer</vt:lpstr>
      <vt:lpstr>Different retrievals will have different levels of skill in different regimes  They can be assessed against each other and combined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Nina Robbins Blanch</dc:creator>
  <cp:lastModifiedBy>Nina Robbins Blanch</cp:lastModifiedBy>
  <cp:revision>2</cp:revision>
  <cp:lastPrinted>2025-03-14T10:22:03Z</cp:lastPrinted>
  <dcterms:created xsi:type="dcterms:W3CDTF">2025-03-10T13:50:40Z</dcterms:created>
  <dcterms:modified xsi:type="dcterms:W3CDTF">2025-03-19T10:41:47Z</dcterms:modified>
</cp:coreProperties>
</file>