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2" r:id="rId2"/>
    <p:sldId id="271" r:id="rId3"/>
    <p:sldId id="379" r:id="rId4"/>
    <p:sldId id="286" r:id="rId5"/>
    <p:sldId id="374" r:id="rId6"/>
    <p:sldId id="368" r:id="rId7"/>
    <p:sldId id="378" r:id="rId8"/>
    <p:sldId id="376" r:id="rId9"/>
    <p:sldId id="370" r:id="rId10"/>
    <p:sldId id="348" r:id="rId11"/>
    <p:sldId id="346" r:id="rId12"/>
    <p:sldId id="257" r:id="rId13"/>
    <p:sldId id="264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4EAFEAD-B7B0-4450-A4BC-546A7A0A5050}">
          <p14:sldIdLst>
            <p14:sldId id="342"/>
          </p14:sldIdLst>
        </p14:section>
        <p14:section name="Motivation" id="{78751E5A-678C-4987-B77B-EFF67C2BF24A}">
          <p14:sldIdLst>
            <p14:sldId id="271"/>
            <p14:sldId id="379"/>
          </p14:sldIdLst>
        </p14:section>
        <p14:section name="Meteorological Background" id="{673E5C32-23BA-4851-9E90-46D4D6789836}">
          <p14:sldIdLst>
            <p14:sldId id="286"/>
            <p14:sldId id="374"/>
          </p14:sldIdLst>
        </p14:section>
        <p14:section name="CLOPPER" id="{A7BB55D5-5E8D-4413-B880-7951E87263D1}">
          <p14:sldIdLst>
            <p14:sldId id="368"/>
            <p14:sldId id="378"/>
          </p14:sldIdLst>
        </p14:section>
        <p14:section name="First Results" id="{4D8C6959-62AA-47B1-8F1A-69AB5718600D}">
          <p14:sldIdLst>
            <p14:sldId id="376"/>
          </p14:sldIdLst>
        </p14:section>
        <p14:section name="Outlook" id="{3C4840F8-D286-43D4-8F46-24BF3E885F42}">
          <p14:sldIdLst>
            <p14:sldId id="370"/>
          </p14:sldIdLst>
        </p14:section>
        <p14:section name="Backup" id="{FEC16953-C7F9-43A8-8412-B0F73A93A9C6}">
          <p14:sldIdLst>
            <p14:sldId id="348"/>
            <p14:sldId id="346"/>
            <p14:sldId id="257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2D00"/>
    <a:srgbClr val="FF7C5D"/>
    <a:srgbClr val="E20000"/>
    <a:srgbClr val="F20000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05" autoAdjust="0"/>
  </p:normalViewPr>
  <p:slideViewPr>
    <p:cSldViewPr snapToGrid="0">
      <p:cViewPr>
        <p:scale>
          <a:sx n="66" d="100"/>
          <a:sy n="66" d="100"/>
        </p:scale>
        <p:origin x="744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BAAA3-0748-4E78-9717-CB8AF63CDB7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993C2-0296-4AF4-B4C2-7DA27EF016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20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D5E5-A9BB-4DAB-9BF0-F551B67AA4C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4201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and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relevant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study</a:t>
            </a:r>
            <a:endParaRPr lang="de-DE" dirty="0"/>
          </a:p>
          <a:p>
            <a:endParaRPr lang="de-DE" dirty="0"/>
          </a:p>
          <a:p>
            <a:r>
              <a:rPr lang="de-DE" dirty="0"/>
              <a:t>Radenz: </a:t>
            </a:r>
            <a:r>
              <a:rPr lang="de-DE" dirty="0" err="1"/>
              <a:t>stationary</a:t>
            </a:r>
            <a:r>
              <a:rPr lang="de-DE" dirty="0"/>
              <a:t> </a:t>
            </a:r>
            <a:r>
              <a:rPr lang="de-DE" dirty="0" err="1"/>
              <a:t>ground-based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; multi-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datasets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Heymsfield</a:t>
            </a:r>
            <a:r>
              <a:rPr lang="de-DE" dirty="0"/>
              <a:t>: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refined</a:t>
            </a:r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D5E5-A9BB-4DAB-9BF0-F551B67AA4C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825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1FAB3C2D-F64F-4455-8E10-8B7FEDAB2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immersion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freezing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INP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immersed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within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supercooled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water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droplet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(INP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enclosed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by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liquid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water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difference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to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condensation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freezing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Droplet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used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to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be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 warmer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than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 INP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activation</a:t>
            </a:r>
            <a:r>
              <a:rPr lang="de-DE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DE" sz="1800" b="0" i="0" u="none" strike="noStrike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temperature</a:t>
            </a:r>
            <a:endParaRPr lang="de-DE" sz="1800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669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mehr </a:t>
            </a:r>
            <a:r>
              <a:rPr lang="de-DE" dirty="0" err="1"/>
              <a:t>natural</a:t>
            </a:r>
            <a:r>
              <a:rPr lang="de-DE" dirty="0"/>
              <a:t>: resultiert aus weniger </a:t>
            </a:r>
            <a:r>
              <a:rPr lang="de-DE" dirty="0" err="1"/>
              <a:t>anthropogenic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in jedem fall relativ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>
                <a:sym typeface="Wingdings" panose="05000000000000000000" pitchFamily="2" charset="2"/>
              </a:rPr>
              <a:t>one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key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goal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>
                <a:sym typeface="Wingdings" panose="05000000000000000000" pitchFamily="2" charset="2"/>
              </a:rPr>
              <a:t>prepare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climate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models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transition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europe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from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anthropogenic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natural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environment</a:t>
            </a:r>
            <a:endParaRPr lang="de-DE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>
                <a:sym typeface="Wingdings" panose="05000000000000000000" pitchFamily="2" charset="2"/>
              </a:rPr>
              <a:t>approach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>
                <a:sym typeface="Wingdings" panose="05000000000000000000" pitchFamily="2" charset="2"/>
              </a:rPr>
              <a:t>investigate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trasition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means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measurements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models</a:t>
            </a:r>
            <a:endParaRPr lang="de-DE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KÜRZER!!!!!!!!!!!!!!!!!!!!!!!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D5E5-A9BB-4DAB-9BF0-F551B67AA4C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29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de-DE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D5E5-A9BB-4DAB-9BF0-F551B67AA4C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71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C1FAC75B-F71B-4AA3-A203-01B2792D5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liquid-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dependent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immersion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condensation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and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contact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freezing</a:t>
            </a:r>
            <a:endParaRPr lang="de-DE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!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most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processes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aerosol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dependend</a:t>
            </a:r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boundaries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super sharp</a:t>
            </a:r>
          </a:p>
          <a:p>
            <a:endParaRPr lang="de-DE" dirty="0"/>
          </a:p>
          <a:p>
            <a:pPr marL="228600" indent="-228600">
              <a:buAutoNum type="arabicPeriod"/>
            </a:pPr>
            <a:r>
              <a:rPr lang="de-DE" dirty="0"/>
              <a:t>liquid </a:t>
            </a:r>
            <a:r>
              <a:rPr lang="de-DE" dirty="0" err="1"/>
              <a:t>dependend</a:t>
            </a:r>
            <a:r>
              <a:rPr lang="de-DE" dirty="0"/>
              <a:t> </a:t>
            </a:r>
            <a:r>
              <a:rPr lang="de-DE" dirty="0" err="1"/>
              <a:t>freezing</a:t>
            </a:r>
            <a:r>
              <a:rPr lang="de-DE" dirty="0"/>
              <a:t> </a:t>
            </a:r>
            <a:r>
              <a:rPr lang="de-DE" dirty="0" err="1"/>
              <a:t>aerosol</a:t>
            </a:r>
            <a:r>
              <a:rPr lang="de-DE" dirty="0"/>
              <a:t> </a:t>
            </a:r>
            <a:r>
              <a:rPr lang="de-DE" dirty="0" err="1"/>
              <a:t>dependend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hauptaugenmerk</a:t>
            </a:r>
            <a:r>
              <a:rPr lang="de-DE" dirty="0">
                <a:sym typeface="Wingdings" panose="05000000000000000000" pitchFamily="2" charset="2"/>
              </a:rPr>
              <a:t> liquid  zu erwarten: Niederschlag ändert sich mit veränderten Aerosoleigenschaften</a:t>
            </a:r>
            <a:endParaRPr lang="de-DE" dirty="0"/>
          </a:p>
          <a:p>
            <a:pPr marL="228600" indent="-228600">
              <a:buAutoNum type="arabicPeriod"/>
            </a:pP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evaluation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D5E5-A9BB-4DAB-9BF0-F551B67AA4C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767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preip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D5E5-A9BB-4DAB-9BF0-F551B67AA4C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437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Why? </a:t>
            </a:r>
            <a:r>
              <a:rPr lang="de-DE">
                <a:sym typeface="Wingdings" panose="05000000000000000000" pitchFamily="2" charset="2"/>
              </a:rPr>
              <a:t> CTT indicates… , freezing process, ….</a:t>
            </a:r>
            <a:endParaRPr lang="de-DE"/>
          </a:p>
          <a:p>
            <a:r>
              <a:rPr lang="de-DE">
                <a:sym typeface="Wingdings" panose="05000000000000000000" pitchFamily="2" charset="2"/>
              </a:rPr>
              <a:t>What for?  for …, model comparison, …</a:t>
            </a:r>
            <a:endParaRPr lang="de-DE"/>
          </a:p>
          <a:p>
            <a:r>
              <a:rPr lang="de-DE"/>
              <a:t>CTT vs PR algorithm</a:t>
            </a:r>
          </a:p>
          <a:p>
            <a:r>
              <a:rPr lang="de-DE">
                <a:sym typeface="Wingdings" panose="05000000000000000000" pitchFamily="2" charset="2"/>
              </a:rPr>
              <a:t>Where is the cloud top?  fallstreak algorithm(s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D5E5-A9BB-4DAB-9BF0-F551B67AA4C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887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linke </a:t>
            </a:r>
            <a:r>
              <a:rPr lang="de-DE" dirty="0" err="1"/>
              <a:t>grafik</a:t>
            </a:r>
            <a:r>
              <a:rPr lang="de-DE" dirty="0"/>
              <a:t> die </a:t>
            </a:r>
            <a:r>
              <a:rPr lang="de-DE" dirty="0" err="1"/>
              <a:t>regime</a:t>
            </a: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statistik</a:t>
            </a:r>
            <a:r>
              <a:rPr lang="de-DE" dirty="0"/>
              <a:t> darunter mit vertikalen linken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993C2-0296-4AF4-B4C2-7DA27EF016E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7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r>
              <a:rPr 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über </a:t>
            </a:r>
            <a:r>
              <a:rPr 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outlook</a:t>
            </a:r>
            <a:r>
              <a:rPr 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 (mit zahlen für jedes </a:t>
            </a:r>
            <a:r>
              <a:rPr 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regime</a:t>
            </a:r>
            <a:r>
              <a:rPr 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457200" lvl="1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de-DE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lvl="1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hier sagen, „wie wir in den vorherigen Vorträgen schon gehört haben, gibt es interessante Techniken zur Detektion von Aerosol oder Cloud Dynamik </a:t>
            </a:r>
            <a:r>
              <a:rPr lang="de-DE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properties</a:t>
            </a:r>
            <a:r>
              <a:rPr lang="de-DE" sz="1200" dirty="0">
                <a:latin typeface="Helvetica" panose="020B0604020202020204" pitchFamily="34" charset="0"/>
                <a:cs typeface="Helvetica" panose="020B0604020202020204" pitchFamily="34" charset="0"/>
              </a:rPr>
              <a:t>…“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D5E5-A9BB-4DAB-9BF0-F551B67AA4C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079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704308" y="585692"/>
            <a:ext cx="10783384" cy="2864021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4800" b="1" baseline="0">
                <a:latin typeface="Helvetica"/>
                <a:cs typeface="Helvetica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der </a:t>
            </a:r>
            <a:r>
              <a:rPr lang="en-US" dirty="0" err="1"/>
              <a:t>Präsentation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04308" y="3871513"/>
            <a:ext cx="10783384" cy="121581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4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Name des </a:t>
            </a:r>
            <a:r>
              <a:rPr lang="en-US" dirty="0" err="1"/>
              <a:t>Vortragenden</a:t>
            </a:r>
            <a:endParaRPr lang="en-US" dirty="0"/>
          </a:p>
          <a:p>
            <a:pPr lvl="0"/>
            <a:r>
              <a:rPr lang="de-DE" dirty="0"/>
              <a:t>G</a:t>
            </a:r>
            <a:r>
              <a:rPr lang="en-US" dirty="0" err="1"/>
              <a:t>gf</a:t>
            </a:r>
            <a:r>
              <a:rPr lang="en-US" dirty="0"/>
              <a:t>. </a:t>
            </a:r>
            <a:r>
              <a:rPr lang="de-DE" dirty="0" err="1"/>
              <a:t>w</a:t>
            </a:r>
            <a:r>
              <a:rPr lang="en-US" dirty="0" err="1"/>
              <a:t>eiter</a:t>
            </a:r>
            <a:r>
              <a:rPr lang="en-US" dirty="0"/>
              <a:t> </a:t>
            </a:r>
            <a:r>
              <a:rPr lang="en-US" dirty="0" err="1"/>
              <a:t>Namen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1" y="5136000"/>
            <a:ext cx="1650487" cy="13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408B2734-5098-4FEA-800B-457B3D48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5516" y="6342982"/>
            <a:ext cx="2743200" cy="365125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5B7E53A9-FAE5-4AAC-85A3-21D7B04C29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739D76BF-C957-4AA0-BFDE-0E0F91C69CAB}"/>
              </a:ext>
            </a:extLst>
          </p:cNvPr>
          <p:cNvSpPr txBox="1">
            <a:spLocks/>
          </p:cNvSpPr>
          <p:nvPr userDrawn="1"/>
        </p:nvSpPr>
        <p:spPr>
          <a:xfrm>
            <a:off x="2007975" y="6342982"/>
            <a:ext cx="3428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Tom Gaudek, gaudek@tropos.de</a:t>
            </a:r>
            <a:endParaRPr lang="de-DE" b="1" dirty="0">
              <a:solidFill>
                <a:schemeClr val="tx1">
                  <a:lumMod val="85000"/>
                  <a:lumOff val="1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05C6526-0FFF-4C28-8086-72142A8FF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0" y="6114987"/>
            <a:ext cx="1618595" cy="57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9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75A3D6-1330-4CDA-B30D-E8ACE934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5516" y="6342982"/>
            <a:ext cx="2743200" cy="365125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5B7E53A9-FAE5-4AAC-85A3-21D7B04C297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D8BD70-583A-46A5-8E54-206FC5B57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0" y="6114987"/>
            <a:ext cx="1618595" cy="570260"/>
          </a:xfrm>
          <a:prstGeom prst="rect">
            <a:avLst/>
          </a:prstGeom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B3DE834C-08F4-4ECE-BBB1-9D6F263EEB89}"/>
              </a:ext>
            </a:extLst>
          </p:cNvPr>
          <p:cNvSpPr txBox="1">
            <a:spLocks/>
          </p:cNvSpPr>
          <p:nvPr userDrawn="1"/>
        </p:nvSpPr>
        <p:spPr>
          <a:xfrm>
            <a:off x="2007975" y="6342982"/>
            <a:ext cx="3428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Tom Gaudek, gaudek@tropos.de</a:t>
            </a:r>
            <a:endParaRPr lang="de-DE" b="1" dirty="0">
              <a:solidFill>
                <a:schemeClr val="tx1">
                  <a:lumMod val="85000"/>
                  <a:lumOff val="1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2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66E9E-893E-4086-9E07-BF370B8E5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718DE7-CC8B-47A4-B020-C28718553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A5DED4-85AF-4892-986C-E6A11FC8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462C-3163-4C6A-AF77-582A2423FF3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B509F9-0353-4797-9A48-AB1AF0156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54D53B-C657-48DE-B732-50D7CE4D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BE02C-54F8-4FAD-B937-C06E4BC487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94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880BD-2486-4B7D-B7F8-6EB2F2E4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57FFB8-474F-4337-942B-FDBCE6023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102"/>
            <a:ext cx="10515600" cy="396103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75A3D6-1330-4CDA-B30D-E8ACE934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5516" y="6342982"/>
            <a:ext cx="2743200" cy="365125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5B7E53A9-FAE5-4AAC-85A3-21D7B04C29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88DD3621-007B-48FC-A0E5-1672B7844FCC}"/>
              </a:ext>
            </a:extLst>
          </p:cNvPr>
          <p:cNvSpPr txBox="1">
            <a:spLocks/>
          </p:cNvSpPr>
          <p:nvPr userDrawn="1"/>
        </p:nvSpPr>
        <p:spPr>
          <a:xfrm>
            <a:off x="2007976" y="6342982"/>
            <a:ext cx="3373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Tom Gaudek, 1</a:t>
            </a:r>
            <a:r>
              <a:rPr lang="de-DE" b="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de-DE" b="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PhD </a:t>
            </a:r>
            <a:r>
              <a:rPr lang="de-DE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talk</a:t>
            </a:r>
            <a:r>
              <a:rPr lang="de-DE" b="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gaudek@tropos.de</a:t>
            </a:r>
            <a:endParaRPr lang="de-DE" b="1" dirty="0">
              <a:solidFill>
                <a:schemeClr val="tx1">
                  <a:lumMod val="85000"/>
                  <a:lumOff val="1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D8BD70-583A-46A5-8E54-206FC5B57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0" y="6114987"/>
            <a:ext cx="1618595" cy="57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4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365C08C-2EB1-49AC-964E-9538F8F5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7F59D0-A0BE-438B-B477-79D0B4A31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8B4B3A-4F3C-452D-B6A7-55FCB1AE3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38332-2BFD-400B-B149-11F0C38511FB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FD9B97-2804-4FA5-8718-953600A38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807B61-711D-4AC1-8296-955DE1231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8CD84-86CF-4E5A-BD0D-6545927BC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33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6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2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6374" y="1055955"/>
            <a:ext cx="10098677" cy="14469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Relationships between cloud thermodynamic structure</a:t>
            </a:r>
            <a:br>
              <a:rPr lang="en-US" sz="2800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and the properties of precipitation from cloud radar and</a:t>
            </a:r>
            <a:br>
              <a:rPr lang="en-US" sz="2800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disdrometer observations</a:t>
            </a:r>
            <a:endParaRPr lang="de-DE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6A9A497-0870-4D24-8CD4-4DDA02288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69" y="5212681"/>
            <a:ext cx="1595064" cy="11049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EFAE531-A75B-433C-97B6-46FAB3F54627}"/>
              </a:ext>
            </a:extLst>
          </p:cNvPr>
          <p:cNvSpPr txBox="1"/>
          <p:nvPr/>
        </p:nvSpPr>
        <p:spPr>
          <a:xfrm>
            <a:off x="537754" y="3220655"/>
            <a:ext cx="111164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latin typeface="Helvetica" panose="020B0604020202020204" pitchFamily="34" charset="0"/>
                <a:cs typeface="Helvetica" panose="020B0604020202020204" pitchFamily="34" charset="0"/>
              </a:rPr>
              <a:t>Tom Gaudek, Johannes Bühl, Kevin Ohneiser, Martin Radenz, Patric Seifert</a:t>
            </a:r>
            <a:endParaRPr lang="de-DE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de-DE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de-DE" sz="2200" dirty="0" err="1">
                <a:latin typeface="Helvetica" panose="020B0604020202020204" pitchFamily="34" charset="0"/>
                <a:cs typeface="Helvetica" panose="020B0604020202020204" pitchFamily="34" charset="0"/>
              </a:rPr>
              <a:t>PrePEP</a:t>
            </a:r>
            <a:r>
              <a:rPr lang="de-DE" sz="2200" dirty="0">
                <a:latin typeface="Helvetica" panose="020B0604020202020204" pitchFamily="34" charset="0"/>
                <a:cs typeface="Helvetica" panose="020B0604020202020204" pitchFamily="34" charset="0"/>
              </a:rPr>
              <a:t> 2025</a:t>
            </a:r>
          </a:p>
          <a:p>
            <a:pPr algn="ctr"/>
            <a:endParaRPr lang="de-DE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de-DE" sz="2200" dirty="0">
                <a:latin typeface="Helvetica" panose="020B0604020202020204" pitchFamily="34" charset="0"/>
                <a:cs typeface="Helvetica" panose="020B0604020202020204" pitchFamily="34" charset="0"/>
              </a:rPr>
              <a:t>20 March 2025</a:t>
            </a:r>
            <a:endParaRPr lang="de-DE" sz="2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1D42217-EC7F-4278-A300-709AE53A77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826"/>
          <a:stretch/>
        </p:blipFill>
        <p:spPr>
          <a:xfrm>
            <a:off x="6405914" y="5202132"/>
            <a:ext cx="1993038" cy="12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89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4E83FC-C173-4E4D-AEC6-225012C6A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34" y="3265726"/>
            <a:ext cx="6498308" cy="50480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satellite-based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observation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cloud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phase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during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rain events</a:t>
            </a:r>
            <a:r>
              <a:rPr lang="de-DE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90E941-499A-4D24-B1F3-45E6651B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53A9-FAE5-4AAC-85A3-21D7B04C297A}" type="slidenum">
              <a:rPr lang="de-DE" smtClean="0"/>
              <a:t>10</a:t>
            </a:fld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E610283-D63E-4F98-BE79-E4D3A0692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56" y="323634"/>
            <a:ext cx="4053064" cy="865439"/>
          </a:xfrm>
        </p:spPr>
        <p:txBody>
          <a:bodyPr anchor="t">
            <a:normAutofit/>
          </a:bodyPr>
          <a:lstStyle/>
          <a:p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Observation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cloud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precipitation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processes</a:t>
            </a:r>
            <a:endParaRPr lang="de-DE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24C8B0-3535-4C5E-9670-89E49168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32" y="1258509"/>
            <a:ext cx="6691437" cy="194767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41AEC36-883F-420E-A02B-6ADAD13C3816}"/>
              </a:ext>
            </a:extLst>
          </p:cNvPr>
          <p:cNvSpPr txBox="1"/>
          <p:nvPr/>
        </p:nvSpPr>
        <p:spPr>
          <a:xfrm>
            <a:off x="9184640" y="5331669"/>
            <a:ext cx="300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___________________________</a:t>
            </a:r>
          </a:p>
          <a:p>
            <a:r>
              <a:rPr lang="en-US" sz="1600" baseline="30000" dirty="0"/>
              <a:t>5</a:t>
            </a:r>
            <a:r>
              <a:rPr lang="en-US" sz="1600" dirty="0"/>
              <a:t> </a:t>
            </a:r>
            <a:r>
              <a:rPr lang="en-US" sz="1600" dirty="0" err="1"/>
              <a:t>Mülmenstädt</a:t>
            </a:r>
            <a:r>
              <a:rPr lang="en-US" sz="1600" dirty="0"/>
              <a:t> et al. (2015, GRL)</a:t>
            </a:r>
          </a:p>
          <a:p>
            <a:r>
              <a:rPr lang="en-US" sz="1600" baseline="30000" dirty="0"/>
              <a:t>6</a:t>
            </a:r>
            <a:r>
              <a:rPr lang="en-US" sz="1600" dirty="0"/>
              <a:t> </a:t>
            </a:r>
            <a:r>
              <a:rPr lang="en-US" sz="1600" dirty="0" err="1"/>
              <a:t>Heymsfield</a:t>
            </a:r>
            <a:r>
              <a:rPr lang="en-US" sz="1600" dirty="0"/>
              <a:t> et al. (2020, JAS)</a:t>
            </a:r>
          </a:p>
          <a:p>
            <a:r>
              <a:rPr lang="en-US" sz="1600" baseline="30000" dirty="0"/>
              <a:t>7</a:t>
            </a:r>
            <a:r>
              <a:rPr lang="en-US" sz="1600" dirty="0"/>
              <a:t> Radenz et al. (2021, ACP)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F74D5AA-25BC-41EB-815F-F03C6C4302C9}"/>
              </a:ext>
            </a:extLst>
          </p:cNvPr>
          <p:cNvSpPr txBox="1">
            <a:spLocks/>
          </p:cNvSpPr>
          <p:nvPr/>
        </p:nvSpPr>
        <p:spPr>
          <a:xfrm>
            <a:off x="353382" y="4088432"/>
            <a:ext cx="6370464" cy="173278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Heymsfield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et al. (2020): global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cloud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phase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fractions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during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precipitation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events</a:t>
            </a:r>
            <a:endParaRPr lang="de-DE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combined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satellite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modelling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data</a:t>
            </a:r>
            <a:endParaRPr lang="de-DE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57%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cold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rain; 15%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combination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cold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and warm rain; 23% warm rain; 5% </a:t>
            </a:r>
            <a:r>
              <a:rPr lang="de-DE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precipitating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ice</a:t>
            </a:r>
            <a:r>
              <a:rPr lang="de-DE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EB17F6D-D1AD-4009-8845-76EA12C16635}"/>
              </a:ext>
            </a:extLst>
          </p:cNvPr>
          <p:cNvGrpSpPr/>
          <p:nvPr/>
        </p:nvGrpSpPr>
        <p:grpSpPr>
          <a:xfrm>
            <a:off x="6879383" y="616405"/>
            <a:ext cx="5188201" cy="4929494"/>
            <a:chOff x="6879383" y="616405"/>
            <a:chExt cx="5188201" cy="492949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623C15A-9DA6-44E5-A9CA-22A04568C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0034" y="616405"/>
              <a:ext cx="3006456" cy="3962400"/>
            </a:xfrm>
            <a:prstGeom prst="rect">
              <a:avLst/>
            </a:prstGeom>
          </p:spPr>
        </p:pic>
        <p:sp>
          <p:nvSpPr>
            <p:cNvPr id="12" name="Inhaltsplatzhalter 2">
              <a:extLst>
                <a:ext uri="{FF2B5EF4-FFF2-40B4-BE49-F238E27FC236}">
                  <a16:creationId xmlns:a16="http://schemas.microsoft.com/office/drawing/2014/main" id="{E3CDC7D8-3D13-4E79-8828-B7AE0D700BD8}"/>
                </a:ext>
              </a:extLst>
            </p:cNvPr>
            <p:cNvSpPr txBox="1">
              <a:spLocks/>
            </p:cNvSpPr>
            <p:nvPr/>
          </p:nvSpPr>
          <p:spPr>
            <a:xfrm>
              <a:off x="6879383" y="4578805"/>
              <a:ext cx="5004824" cy="96709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de-DE" sz="1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hemispheric</a:t>
              </a:r>
              <a:r>
                <a:rPr lang="de-DE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1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contrast</a:t>
              </a:r>
              <a:r>
                <a:rPr lang="de-DE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1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studies</a:t>
              </a:r>
              <a:r>
                <a:rPr lang="de-DE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: </a:t>
              </a:r>
              <a:r>
                <a:rPr lang="de-DE" sz="1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average</a:t>
              </a:r>
              <a:r>
                <a:rPr lang="de-DE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 INP </a:t>
              </a:r>
              <a:r>
                <a:rPr lang="de-DE" sz="1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concentrations</a:t>
              </a:r>
              <a:r>
                <a:rPr lang="de-DE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1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for</a:t>
              </a:r>
              <a:r>
                <a:rPr lang="de-DE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 different </a:t>
              </a:r>
              <a:r>
                <a:rPr lang="de-DE" sz="1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stations</a:t>
              </a:r>
              <a:r>
                <a:rPr lang="de-DE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1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derived</a:t>
              </a:r>
              <a:r>
                <a:rPr lang="de-DE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1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by</a:t>
              </a:r>
              <a:r>
                <a:rPr lang="de-DE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1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ground-based</a:t>
              </a:r>
              <a:r>
                <a:rPr lang="de-DE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1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lidar</a:t>
              </a:r>
              <a:r>
                <a:rPr lang="de-DE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 measurements</a:t>
              </a:r>
              <a:r>
                <a:rPr lang="de-DE" sz="1800" baseline="30000" dirty="0">
                  <a:latin typeface="Helvetica" panose="020B0604020202020204" pitchFamily="34" charset="0"/>
                  <a:cs typeface="Helvetica" panose="020B0604020202020204" pitchFamily="34" charset="0"/>
                </a:rPr>
                <a:t>7</a:t>
              </a: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CFA4325D-91A0-4C53-B05D-748BD55F6D3F}"/>
                </a:ext>
              </a:extLst>
            </p:cNvPr>
            <p:cNvSpPr txBox="1"/>
            <p:nvPr/>
          </p:nvSpPr>
          <p:spPr>
            <a:xfrm>
              <a:off x="10697664" y="616405"/>
              <a:ext cx="136992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Leipzig, Germany</a:t>
              </a:r>
            </a:p>
            <a:p>
              <a:endParaRPr lang="de-DE" sz="1600" b="1" dirty="0"/>
            </a:p>
            <a:p>
              <a:r>
                <a:rPr lang="de-DE" sz="1600" b="1" dirty="0">
                  <a:solidFill>
                    <a:srgbClr val="E66914"/>
                  </a:solidFill>
                </a:rPr>
                <a:t>Limassol, Cyprus</a:t>
              </a:r>
            </a:p>
            <a:p>
              <a:endParaRPr lang="de-DE" sz="1600" b="1" dirty="0"/>
            </a:p>
            <a:p>
              <a:r>
                <a:rPr lang="de-DE" sz="1600" b="1" dirty="0">
                  <a:solidFill>
                    <a:schemeClr val="accent5">
                      <a:lumMod val="75000"/>
                    </a:schemeClr>
                  </a:solidFill>
                </a:rPr>
                <a:t>Punta Arenas, Chile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80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feld 142">
            <a:extLst>
              <a:ext uri="{FF2B5EF4-FFF2-40B4-BE49-F238E27FC236}">
                <a16:creationId xmlns:a16="http://schemas.microsoft.com/office/drawing/2014/main" id="{16958D72-742E-4B5F-9BA2-1B70A1B48051}"/>
              </a:ext>
            </a:extLst>
          </p:cNvPr>
          <p:cNvSpPr txBox="1"/>
          <p:nvPr/>
        </p:nvSpPr>
        <p:spPr>
          <a:xfrm>
            <a:off x="9377417" y="5232812"/>
            <a:ext cx="2814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_________________________</a:t>
            </a:r>
          </a:p>
          <a:p>
            <a:r>
              <a:rPr lang="en-US" sz="1600" baseline="30000" dirty="0"/>
              <a:t>8</a:t>
            </a:r>
            <a:r>
              <a:rPr lang="en-US" sz="1600" dirty="0"/>
              <a:t> de Boer et al. (2011, GRL)</a:t>
            </a:r>
          </a:p>
          <a:p>
            <a:r>
              <a:rPr lang="en-US" sz="1600" baseline="30000" dirty="0"/>
              <a:t>11</a:t>
            </a:r>
            <a:r>
              <a:rPr lang="en-US" sz="1600" dirty="0"/>
              <a:t> Ansmann et al. (2009, JGR)</a:t>
            </a:r>
          </a:p>
          <a:p>
            <a:r>
              <a:rPr lang="en-US" sz="1600" baseline="30000" dirty="0"/>
              <a:t>12</a:t>
            </a:r>
            <a:r>
              <a:rPr lang="en-US" sz="1600" dirty="0"/>
              <a:t> Knopf and Alpert (2023, NRP)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4959F7-E788-434A-A7C1-60F77405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8584" y="6342982"/>
            <a:ext cx="580131" cy="365125"/>
          </a:xfrm>
        </p:spPr>
        <p:txBody>
          <a:bodyPr/>
          <a:lstStyle/>
          <a:p>
            <a:fld id="{5B7E53A9-FAE5-4AAC-85A3-21D7B04C297A}" type="slidenum">
              <a:rPr lang="de-DE" smtClean="0"/>
              <a:t>11</a:t>
            </a:fld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2EFD3C60-7471-4BD8-8BBD-16BF1B88520A}"/>
              </a:ext>
            </a:extLst>
          </p:cNvPr>
          <p:cNvSpPr txBox="1">
            <a:spLocks/>
          </p:cNvSpPr>
          <p:nvPr/>
        </p:nvSpPr>
        <p:spPr>
          <a:xfrm>
            <a:off x="9793439" y="2636710"/>
            <a:ext cx="2235277" cy="728055"/>
          </a:xfrm>
          <a:prstGeom prst="rect">
            <a:avLst/>
          </a:prstGeom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ice particle</a:t>
            </a:r>
          </a:p>
        </p:txBody>
      </p:sp>
      <p:sp>
        <p:nvSpPr>
          <p:cNvPr id="7" name="Stern: 6 Zacken 6">
            <a:extLst>
              <a:ext uri="{FF2B5EF4-FFF2-40B4-BE49-F238E27FC236}">
                <a16:creationId xmlns:a16="http://schemas.microsoft.com/office/drawing/2014/main" id="{0F7D13D0-2A9B-4922-9FE0-E321CFD13BF7}"/>
              </a:ext>
            </a:extLst>
          </p:cNvPr>
          <p:cNvSpPr>
            <a:spLocks noChangeAspect="1"/>
          </p:cNvSpPr>
          <p:nvPr/>
        </p:nvSpPr>
        <p:spPr>
          <a:xfrm rot="1124070">
            <a:off x="9334951" y="2840234"/>
            <a:ext cx="368645" cy="368645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656724EA-A148-4857-A8E0-B24AECD07D5F}"/>
              </a:ext>
            </a:extLst>
          </p:cNvPr>
          <p:cNvSpPr txBox="1">
            <a:spLocks/>
          </p:cNvSpPr>
          <p:nvPr/>
        </p:nvSpPr>
        <p:spPr>
          <a:xfrm>
            <a:off x="9807955" y="1053542"/>
            <a:ext cx="2220762" cy="728055"/>
          </a:xfrm>
          <a:prstGeom prst="rect">
            <a:avLst/>
          </a:prstGeom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ice nucleating particle (INP)</a:t>
            </a:r>
          </a:p>
        </p:txBody>
      </p:sp>
      <p:sp>
        <p:nvSpPr>
          <p:cNvPr id="28" name="Gleichschenkliges Dreieck 27">
            <a:extLst>
              <a:ext uri="{FF2B5EF4-FFF2-40B4-BE49-F238E27FC236}">
                <a16:creationId xmlns:a16="http://schemas.microsoft.com/office/drawing/2014/main" id="{A09265C1-211C-45AC-9DC3-5DBDABF874EE}"/>
              </a:ext>
            </a:extLst>
          </p:cNvPr>
          <p:cNvSpPr/>
          <p:nvPr/>
        </p:nvSpPr>
        <p:spPr>
          <a:xfrm rot="19678345">
            <a:off x="9352945" y="1276444"/>
            <a:ext cx="190800" cy="18316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24E33450-B231-4142-AB9F-AA8E8B769918}"/>
              </a:ext>
            </a:extLst>
          </p:cNvPr>
          <p:cNvSpPr txBox="1">
            <a:spLocks/>
          </p:cNvSpPr>
          <p:nvPr/>
        </p:nvSpPr>
        <p:spPr>
          <a:xfrm>
            <a:off x="9798547" y="1836600"/>
            <a:ext cx="2309633" cy="728054"/>
          </a:xfrm>
          <a:prstGeom prst="rect">
            <a:avLst/>
          </a:prstGeom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liquid water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38D50EC8-CEA1-46A6-B0EE-F923A9E664F5}"/>
              </a:ext>
            </a:extLst>
          </p:cNvPr>
          <p:cNvSpPr/>
          <p:nvPr/>
        </p:nvSpPr>
        <p:spPr>
          <a:xfrm>
            <a:off x="9318896" y="2053735"/>
            <a:ext cx="337159" cy="310249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5" name="Inhaltsplatzhalter 3">
            <a:extLst>
              <a:ext uri="{FF2B5EF4-FFF2-40B4-BE49-F238E27FC236}">
                <a16:creationId xmlns:a16="http://schemas.microsoft.com/office/drawing/2014/main" id="{3B0E6D88-B083-4751-8F1C-00FA49040F25}"/>
              </a:ext>
            </a:extLst>
          </p:cNvPr>
          <p:cNvSpPr txBox="1">
            <a:spLocks/>
          </p:cNvSpPr>
          <p:nvPr/>
        </p:nvSpPr>
        <p:spPr>
          <a:xfrm>
            <a:off x="248357" y="837981"/>
            <a:ext cx="7406528" cy="527617"/>
          </a:xfrm>
          <a:prstGeom prst="rect">
            <a:avLst/>
          </a:prstGeom>
          <a:noFill/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heterogeneous (primary) ice formation processes</a:t>
            </a:r>
          </a:p>
        </p:txBody>
      </p:sp>
      <p:sp>
        <p:nvSpPr>
          <p:cNvPr id="217" name="Rechteck 216">
            <a:extLst>
              <a:ext uri="{FF2B5EF4-FFF2-40B4-BE49-F238E27FC236}">
                <a16:creationId xmlns:a16="http://schemas.microsoft.com/office/drawing/2014/main" id="{AA444C7E-40CA-4EF6-80A0-F8F19E51BFFF}"/>
              </a:ext>
            </a:extLst>
          </p:cNvPr>
          <p:cNvSpPr/>
          <p:nvPr/>
        </p:nvSpPr>
        <p:spPr>
          <a:xfrm>
            <a:off x="0" y="1"/>
            <a:ext cx="12192000" cy="584790"/>
          </a:xfrm>
          <a:prstGeom prst="rect">
            <a:avLst/>
          </a:prstGeom>
          <a:solidFill>
            <a:srgbClr val="52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   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Aerosols, </a:t>
            </a:r>
            <a:r>
              <a:rPr lang="de-DE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Clouds 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Precipitation</a:t>
            </a:r>
          </a:p>
        </p:txBody>
      </p:sp>
      <p:sp>
        <p:nvSpPr>
          <p:cNvPr id="224" name="Inhaltsplatzhalter 3">
            <a:extLst>
              <a:ext uri="{FF2B5EF4-FFF2-40B4-BE49-F238E27FC236}">
                <a16:creationId xmlns:a16="http://schemas.microsoft.com/office/drawing/2014/main" id="{FD7BB4B6-8BA1-4398-8B52-67DD7E6A1703}"/>
              </a:ext>
            </a:extLst>
          </p:cNvPr>
          <p:cNvSpPr txBox="1">
            <a:spLocks/>
          </p:cNvSpPr>
          <p:nvPr/>
        </p:nvSpPr>
        <p:spPr>
          <a:xfrm>
            <a:off x="9798547" y="3427552"/>
            <a:ext cx="2309633" cy="728054"/>
          </a:xfrm>
          <a:prstGeom prst="rect">
            <a:avLst/>
          </a:prstGeom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water </a:t>
            </a:r>
            <a:r>
              <a:rPr lang="en-US" sz="2000" dirty="0" err="1"/>
              <a:t>vapour</a:t>
            </a:r>
            <a:endParaRPr lang="en-US" sz="200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46ADAD1-3AD6-4840-9F6E-D63832375FA8}"/>
              </a:ext>
            </a:extLst>
          </p:cNvPr>
          <p:cNvGrpSpPr/>
          <p:nvPr/>
        </p:nvGrpSpPr>
        <p:grpSpPr>
          <a:xfrm>
            <a:off x="9377416" y="3695329"/>
            <a:ext cx="302810" cy="246041"/>
            <a:chOff x="9377416" y="3695329"/>
            <a:chExt cx="302810" cy="246041"/>
          </a:xfrm>
        </p:grpSpPr>
        <p:sp>
          <p:nvSpPr>
            <p:cNvPr id="226" name="Ellipse 225">
              <a:extLst>
                <a:ext uri="{FF2B5EF4-FFF2-40B4-BE49-F238E27FC236}">
                  <a16:creationId xmlns:a16="http://schemas.microsoft.com/office/drawing/2014/main" id="{9727C90E-1B94-4090-BE38-3C1774E2FAF2}"/>
                </a:ext>
              </a:extLst>
            </p:cNvPr>
            <p:cNvSpPr/>
            <p:nvPr/>
          </p:nvSpPr>
          <p:spPr>
            <a:xfrm>
              <a:off x="9377416" y="3881546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6" name="Ellipse 235">
              <a:extLst>
                <a:ext uri="{FF2B5EF4-FFF2-40B4-BE49-F238E27FC236}">
                  <a16:creationId xmlns:a16="http://schemas.microsoft.com/office/drawing/2014/main" id="{3E23A89B-924F-4061-AB5C-A64091414883}"/>
                </a:ext>
              </a:extLst>
            </p:cNvPr>
            <p:cNvSpPr/>
            <p:nvPr/>
          </p:nvSpPr>
          <p:spPr>
            <a:xfrm>
              <a:off x="9532074" y="3810068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7" name="Ellipse 236">
              <a:extLst>
                <a:ext uri="{FF2B5EF4-FFF2-40B4-BE49-F238E27FC236}">
                  <a16:creationId xmlns:a16="http://schemas.microsoft.com/office/drawing/2014/main" id="{3F62AB0E-8D32-41E4-B09B-F80D2C7424D1}"/>
                </a:ext>
              </a:extLst>
            </p:cNvPr>
            <p:cNvSpPr/>
            <p:nvPr/>
          </p:nvSpPr>
          <p:spPr>
            <a:xfrm>
              <a:off x="9423135" y="3718189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D2C33852-197D-428E-ACD2-F34A0408A2DB}"/>
                </a:ext>
              </a:extLst>
            </p:cNvPr>
            <p:cNvSpPr/>
            <p:nvPr/>
          </p:nvSpPr>
          <p:spPr>
            <a:xfrm>
              <a:off x="9590594" y="3695329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1" name="Ellipse 240">
              <a:extLst>
                <a:ext uri="{FF2B5EF4-FFF2-40B4-BE49-F238E27FC236}">
                  <a16:creationId xmlns:a16="http://schemas.microsoft.com/office/drawing/2014/main" id="{0D96A8CC-4A76-43AE-92F4-2158484C7445}"/>
                </a:ext>
              </a:extLst>
            </p:cNvPr>
            <p:cNvSpPr/>
            <p:nvPr/>
          </p:nvSpPr>
          <p:spPr>
            <a:xfrm>
              <a:off x="9634507" y="3895651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9" name="Grafik 218">
            <a:extLst>
              <a:ext uri="{FF2B5EF4-FFF2-40B4-BE49-F238E27FC236}">
                <a16:creationId xmlns:a16="http://schemas.microsoft.com/office/drawing/2014/main" id="{A7AFE453-FD6E-429A-A016-1CE0A9773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171" y="2493826"/>
            <a:ext cx="2415517" cy="1807092"/>
          </a:xfrm>
          <a:prstGeom prst="rect">
            <a:avLst/>
          </a:prstGeom>
        </p:spPr>
      </p:pic>
      <p:sp>
        <p:nvSpPr>
          <p:cNvPr id="306" name="Stern: 6 Zacken 305">
            <a:extLst>
              <a:ext uri="{FF2B5EF4-FFF2-40B4-BE49-F238E27FC236}">
                <a16:creationId xmlns:a16="http://schemas.microsoft.com/office/drawing/2014/main" id="{05909FB8-3DA9-4EBE-85B0-6457CABBC416}"/>
              </a:ext>
            </a:extLst>
          </p:cNvPr>
          <p:cNvSpPr>
            <a:spLocks noChangeAspect="1"/>
          </p:cNvSpPr>
          <p:nvPr/>
        </p:nvSpPr>
        <p:spPr>
          <a:xfrm rot="20583426">
            <a:off x="3549982" y="2851347"/>
            <a:ext cx="411973" cy="411973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7" name="Stern: 6 Zacken 306">
            <a:extLst>
              <a:ext uri="{FF2B5EF4-FFF2-40B4-BE49-F238E27FC236}">
                <a16:creationId xmlns:a16="http://schemas.microsoft.com/office/drawing/2014/main" id="{FDC3A56B-FF70-48BC-9E8A-671AD9A8C7DF}"/>
              </a:ext>
            </a:extLst>
          </p:cNvPr>
          <p:cNvSpPr>
            <a:spLocks noChangeAspect="1"/>
          </p:cNvSpPr>
          <p:nvPr/>
        </p:nvSpPr>
        <p:spPr>
          <a:xfrm rot="1124070">
            <a:off x="4517656" y="2741158"/>
            <a:ext cx="448185" cy="448185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8" name="Stern: 6 Zacken 307">
            <a:extLst>
              <a:ext uri="{FF2B5EF4-FFF2-40B4-BE49-F238E27FC236}">
                <a16:creationId xmlns:a16="http://schemas.microsoft.com/office/drawing/2014/main" id="{1C29DC96-0655-4EFB-A88A-BD47F391E70A}"/>
              </a:ext>
            </a:extLst>
          </p:cNvPr>
          <p:cNvSpPr>
            <a:spLocks noChangeAspect="1"/>
          </p:cNvSpPr>
          <p:nvPr/>
        </p:nvSpPr>
        <p:spPr>
          <a:xfrm rot="1528497">
            <a:off x="4135714" y="3583851"/>
            <a:ext cx="347201" cy="347201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9" name="Stern: 6 Zacken 308">
            <a:extLst>
              <a:ext uri="{FF2B5EF4-FFF2-40B4-BE49-F238E27FC236}">
                <a16:creationId xmlns:a16="http://schemas.microsoft.com/office/drawing/2014/main" id="{0E913CBE-5616-4D70-BE4F-BE139126B46A}"/>
              </a:ext>
            </a:extLst>
          </p:cNvPr>
          <p:cNvSpPr>
            <a:spLocks noChangeAspect="1"/>
          </p:cNvSpPr>
          <p:nvPr/>
        </p:nvSpPr>
        <p:spPr>
          <a:xfrm rot="16546819">
            <a:off x="3485433" y="3730867"/>
            <a:ext cx="445477" cy="445477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0" name="Stern: 6 Zacken 309">
            <a:extLst>
              <a:ext uri="{FF2B5EF4-FFF2-40B4-BE49-F238E27FC236}">
                <a16:creationId xmlns:a16="http://schemas.microsoft.com/office/drawing/2014/main" id="{E5688E44-DA5A-496F-AB7C-6D87A1A9C739}"/>
              </a:ext>
            </a:extLst>
          </p:cNvPr>
          <p:cNvSpPr>
            <a:spLocks noChangeAspect="1"/>
          </p:cNvSpPr>
          <p:nvPr/>
        </p:nvSpPr>
        <p:spPr>
          <a:xfrm rot="2339911">
            <a:off x="4816621" y="3829496"/>
            <a:ext cx="367166" cy="367166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D9CE2F9A-22F4-4856-AB27-8A3553E96260}"/>
              </a:ext>
            </a:extLst>
          </p:cNvPr>
          <p:cNvGrpSpPr/>
          <p:nvPr/>
        </p:nvGrpSpPr>
        <p:grpSpPr>
          <a:xfrm>
            <a:off x="-199416" y="1748611"/>
            <a:ext cx="3801744" cy="1549208"/>
            <a:chOff x="-199416" y="1748611"/>
            <a:chExt cx="3801744" cy="1549208"/>
          </a:xfrm>
        </p:grpSpPr>
        <p:sp>
          <p:nvSpPr>
            <p:cNvPr id="218" name="Inhaltsplatzhalter 3">
              <a:extLst>
                <a:ext uri="{FF2B5EF4-FFF2-40B4-BE49-F238E27FC236}">
                  <a16:creationId xmlns:a16="http://schemas.microsoft.com/office/drawing/2014/main" id="{F519995E-3553-4743-B198-AF9FFF286115}"/>
                </a:ext>
              </a:extLst>
            </p:cNvPr>
            <p:cNvSpPr txBox="1">
              <a:spLocks/>
            </p:cNvSpPr>
            <p:nvPr/>
          </p:nvSpPr>
          <p:spPr>
            <a:xfrm>
              <a:off x="-199416" y="1748611"/>
              <a:ext cx="3051950" cy="527617"/>
            </a:xfrm>
            <a:prstGeom prst="rect">
              <a:avLst/>
            </a:prstGeom>
            <a:noFill/>
          </p:spPr>
          <p:txBody>
            <a:bodyPr vert="horz" lIns="110557" tIns="55279" rIns="110557" bIns="55279" anchor="ctr"/>
            <a:lstStyle>
              <a:lvl1pPr marL="342876" indent="-342876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1800" b="1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742896" indent="-285729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17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085" indent="-228583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52" indent="-228583" algn="l" defTabSz="457167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85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752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9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deposition freezing</a:t>
              </a:r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30B02E68-44BB-400B-BAA3-7C88B67EDA9A}"/>
                </a:ext>
              </a:extLst>
            </p:cNvPr>
            <p:cNvGrpSpPr/>
            <p:nvPr/>
          </p:nvGrpSpPr>
          <p:grpSpPr>
            <a:xfrm>
              <a:off x="403287" y="2221447"/>
              <a:ext cx="3199041" cy="1076372"/>
              <a:chOff x="403287" y="2221447"/>
              <a:chExt cx="3199041" cy="1076372"/>
            </a:xfrm>
          </p:grpSpPr>
          <p:sp>
            <p:nvSpPr>
              <p:cNvPr id="305" name="Stern: 6 Zacken 304">
                <a:extLst>
                  <a:ext uri="{FF2B5EF4-FFF2-40B4-BE49-F238E27FC236}">
                    <a16:creationId xmlns:a16="http://schemas.microsoft.com/office/drawing/2014/main" id="{9AD572E7-D483-44FD-A64B-4437DF6A7AD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2307603" y="2553884"/>
                <a:ext cx="475917" cy="475917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3" name="Gleichschenkliges Dreieck 222">
                <a:extLst>
                  <a:ext uri="{FF2B5EF4-FFF2-40B4-BE49-F238E27FC236}">
                    <a16:creationId xmlns:a16="http://schemas.microsoft.com/office/drawing/2014/main" id="{B6273256-1680-4F22-B386-A9C863AD3C2F}"/>
                  </a:ext>
                </a:extLst>
              </p:cNvPr>
              <p:cNvSpPr/>
              <p:nvPr/>
            </p:nvSpPr>
            <p:spPr>
              <a:xfrm rot="19678345">
                <a:off x="847545" y="2545130"/>
                <a:ext cx="190800" cy="183162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2" name="Ellipse 241">
                <a:extLst>
                  <a:ext uri="{FF2B5EF4-FFF2-40B4-BE49-F238E27FC236}">
                    <a16:creationId xmlns:a16="http://schemas.microsoft.com/office/drawing/2014/main" id="{5761044F-B618-4A31-84AC-596300439CE8}"/>
                  </a:ext>
                </a:extLst>
              </p:cNvPr>
              <p:cNvSpPr/>
              <p:nvPr/>
            </p:nvSpPr>
            <p:spPr>
              <a:xfrm>
                <a:off x="1184569" y="2528766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6" name="Ellipse 245">
                <a:extLst>
                  <a:ext uri="{FF2B5EF4-FFF2-40B4-BE49-F238E27FC236}">
                    <a16:creationId xmlns:a16="http://schemas.microsoft.com/office/drawing/2014/main" id="{F12084BB-CDAE-4688-9E1B-59836AE83A07}"/>
                  </a:ext>
                </a:extLst>
              </p:cNvPr>
              <p:cNvSpPr/>
              <p:nvPr/>
            </p:nvSpPr>
            <p:spPr>
              <a:xfrm>
                <a:off x="1339227" y="2457288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8" name="Ellipse 247">
                <a:extLst>
                  <a:ext uri="{FF2B5EF4-FFF2-40B4-BE49-F238E27FC236}">
                    <a16:creationId xmlns:a16="http://schemas.microsoft.com/office/drawing/2014/main" id="{6A733AF9-7EB6-4CD2-8EDF-35DBD37A6DB7}"/>
                  </a:ext>
                </a:extLst>
              </p:cNvPr>
              <p:cNvSpPr/>
              <p:nvPr/>
            </p:nvSpPr>
            <p:spPr>
              <a:xfrm>
                <a:off x="1230288" y="2365409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9" name="Ellipse 248">
                <a:extLst>
                  <a:ext uri="{FF2B5EF4-FFF2-40B4-BE49-F238E27FC236}">
                    <a16:creationId xmlns:a16="http://schemas.microsoft.com/office/drawing/2014/main" id="{7C41D2A6-C0F8-4197-BA55-1EAEECEF3256}"/>
                  </a:ext>
                </a:extLst>
              </p:cNvPr>
              <p:cNvSpPr/>
              <p:nvPr/>
            </p:nvSpPr>
            <p:spPr>
              <a:xfrm>
                <a:off x="1397747" y="2342549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0" name="Ellipse 249">
                <a:extLst>
                  <a:ext uri="{FF2B5EF4-FFF2-40B4-BE49-F238E27FC236}">
                    <a16:creationId xmlns:a16="http://schemas.microsoft.com/office/drawing/2014/main" id="{778D3EA0-2DC8-4331-BB77-A0F9D5175C71}"/>
                  </a:ext>
                </a:extLst>
              </p:cNvPr>
              <p:cNvSpPr/>
              <p:nvPr/>
            </p:nvSpPr>
            <p:spPr>
              <a:xfrm>
                <a:off x="1441660" y="2542871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1" name="Ellipse 250">
                <a:extLst>
                  <a:ext uri="{FF2B5EF4-FFF2-40B4-BE49-F238E27FC236}">
                    <a16:creationId xmlns:a16="http://schemas.microsoft.com/office/drawing/2014/main" id="{C9E6A4ED-F37A-4ED6-A224-0E468EF87AA2}"/>
                  </a:ext>
                </a:extLst>
              </p:cNvPr>
              <p:cNvSpPr/>
              <p:nvPr/>
            </p:nvSpPr>
            <p:spPr>
              <a:xfrm>
                <a:off x="1067427" y="2932146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2" name="Ellipse 251">
                <a:extLst>
                  <a:ext uri="{FF2B5EF4-FFF2-40B4-BE49-F238E27FC236}">
                    <a16:creationId xmlns:a16="http://schemas.microsoft.com/office/drawing/2014/main" id="{B197374D-9FC7-403A-9F73-1C1BB9CE2D58}"/>
                  </a:ext>
                </a:extLst>
              </p:cNvPr>
              <p:cNvSpPr/>
              <p:nvPr/>
            </p:nvSpPr>
            <p:spPr>
              <a:xfrm>
                <a:off x="1222085" y="2860668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3" name="Ellipse 252">
                <a:extLst>
                  <a:ext uri="{FF2B5EF4-FFF2-40B4-BE49-F238E27FC236}">
                    <a16:creationId xmlns:a16="http://schemas.microsoft.com/office/drawing/2014/main" id="{8B6AB7BC-318C-4AB9-9AE5-BFDFF9100D06}"/>
                  </a:ext>
                </a:extLst>
              </p:cNvPr>
              <p:cNvSpPr/>
              <p:nvPr/>
            </p:nvSpPr>
            <p:spPr>
              <a:xfrm>
                <a:off x="1113146" y="2768789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4" name="Ellipse 253">
                <a:extLst>
                  <a:ext uri="{FF2B5EF4-FFF2-40B4-BE49-F238E27FC236}">
                    <a16:creationId xmlns:a16="http://schemas.microsoft.com/office/drawing/2014/main" id="{187CD19E-F18C-437A-9355-739565CC5417}"/>
                  </a:ext>
                </a:extLst>
              </p:cNvPr>
              <p:cNvSpPr/>
              <p:nvPr/>
            </p:nvSpPr>
            <p:spPr>
              <a:xfrm>
                <a:off x="1280605" y="2745929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5" name="Ellipse 254">
                <a:extLst>
                  <a:ext uri="{FF2B5EF4-FFF2-40B4-BE49-F238E27FC236}">
                    <a16:creationId xmlns:a16="http://schemas.microsoft.com/office/drawing/2014/main" id="{C0878E8D-C3E3-489F-AC40-B7794F146DD6}"/>
                  </a:ext>
                </a:extLst>
              </p:cNvPr>
              <p:cNvSpPr/>
              <p:nvPr/>
            </p:nvSpPr>
            <p:spPr>
              <a:xfrm>
                <a:off x="1324518" y="2946251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6" name="Ellipse 255">
                <a:extLst>
                  <a:ext uri="{FF2B5EF4-FFF2-40B4-BE49-F238E27FC236}">
                    <a16:creationId xmlns:a16="http://schemas.microsoft.com/office/drawing/2014/main" id="{2FD6D672-3631-4D18-85C1-3B03D5289DE1}"/>
                  </a:ext>
                </a:extLst>
              </p:cNvPr>
              <p:cNvSpPr/>
              <p:nvPr/>
            </p:nvSpPr>
            <p:spPr>
              <a:xfrm>
                <a:off x="600718" y="2913082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7" name="Ellipse 256">
                <a:extLst>
                  <a:ext uri="{FF2B5EF4-FFF2-40B4-BE49-F238E27FC236}">
                    <a16:creationId xmlns:a16="http://schemas.microsoft.com/office/drawing/2014/main" id="{283C8320-452B-432E-9C97-D9E301B924D6}"/>
                  </a:ext>
                </a:extLst>
              </p:cNvPr>
              <p:cNvSpPr/>
              <p:nvPr/>
            </p:nvSpPr>
            <p:spPr>
              <a:xfrm>
                <a:off x="793386" y="3019638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8" name="Ellipse 257">
                <a:extLst>
                  <a:ext uri="{FF2B5EF4-FFF2-40B4-BE49-F238E27FC236}">
                    <a16:creationId xmlns:a16="http://schemas.microsoft.com/office/drawing/2014/main" id="{56D865CD-6903-4BCE-939A-8682E022B7B8}"/>
                  </a:ext>
                </a:extLst>
              </p:cNvPr>
              <p:cNvSpPr/>
              <p:nvPr/>
            </p:nvSpPr>
            <p:spPr>
              <a:xfrm>
                <a:off x="684447" y="2927759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9" name="Ellipse 258">
                <a:extLst>
                  <a:ext uri="{FF2B5EF4-FFF2-40B4-BE49-F238E27FC236}">
                    <a16:creationId xmlns:a16="http://schemas.microsoft.com/office/drawing/2014/main" id="{6C8D69D9-3BC7-4293-A958-6AEF930676DD}"/>
                  </a:ext>
                </a:extLst>
              </p:cNvPr>
              <p:cNvSpPr/>
              <p:nvPr/>
            </p:nvSpPr>
            <p:spPr>
              <a:xfrm>
                <a:off x="851906" y="2904899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0" name="Ellipse 259">
                <a:extLst>
                  <a:ext uri="{FF2B5EF4-FFF2-40B4-BE49-F238E27FC236}">
                    <a16:creationId xmlns:a16="http://schemas.microsoft.com/office/drawing/2014/main" id="{94F524CC-45D5-44A0-8CE3-B33E2F0262EC}"/>
                  </a:ext>
                </a:extLst>
              </p:cNvPr>
              <p:cNvSpPr/>
              <p:nvPr/>
            </p:nvSpPr>
            <p:spPr>
              <a:xfrm>
                <a:off x="1456582" y="2727768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1" name="Ellipse 260">
                <a:extLst>
                  <a:ext uri="{FF2B5EF4-FFF2-40B4-BE49-F238E27FC236}">
                    <a16:creationId xmlns:a16="http://schemas.microsoft.com/office/drawing/2014/main" id="{A227E433-2B0C-4C09-9B13-AEEEFF499B30}"/>
                  </a:ext>
                </a:extLst>
              </p:cNvPr>
              <p:cNvSpPr/>
              <p:nvPr/>
            </p:nvSpPr>
            <p:spPr>
              <a:xfrm>
                <a:off x="403287" y="2799247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3" name="Ellipse 262">
                <a:extLst>
                  <a:ext uri="{FF2B5EF4-FFF2-40B4-BE49-F238E27FC236}">
                    <a16:creationId xmlns:a16="http://schemas.microsoft.com/office/drawing/2014/main" id="{947BB2E0-C648-4255-AD1B-E925F32ED8C8}"/>
                  </a:ext>
                </a:extLst>
              </p:cNvPr>
              <p:cNvSpPr/>
              <p:nvPr/>
            </p:nvSpPr>
            <p:spPr>
              <a:xfrm>
                <a:off x="557945" y="2727769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3" name="Ellipse 282">
                <a:extLst>
                  <a:ext uri="{FF2B5EF4-FFF2-40B4-BE49-F238E27FC236}">
                    <a16:creationId xmlns:a16="http://schemas.microsoft.com/office/drawing/2014/main" id="{C2EA4FBB-9BA3-4A51-A7FB-9F9F63FF4EA8}"/>
                  </a:ext>
                </a:extLst>
              </p:cNvPr>
              <p:cNvSpPr/>
              <p:nvPr/>
            </p:nvSpPr>
            <p:spPr>
              <a:xfrm>
                <a:off x="449006" y="2635890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4" name="Ellipse 283">
                <a:extLst>
                  <a:ext uri="{FF2B5EF4-FFF2-40B4-BE49-F238E27FC236}">
                    <a16:creationId xmlns:a16="http://schemas.microsoft.com/office/drawing/2014/main" id="{108A1208-954C-4C10-8B58-F34F9FCE7AF1}"/>
                  </a:ext>
                </a:extLst>
              </p:cNvPr>
              <p:cNvSpPr/>
              <p:nvPr/>
            </p:nvSpPr>
            <p:spPr>
              <a:xfrm>
                <a:off x="616465" y="2613030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5" name="Ellipse 284">
                <a:extLst>
                  <a:ext uri="{FF2B5EF4-FFF2-40B4-BE49-F238E27FC236}">
                    <a16:creationId xmlns:a16="http://schemas.microsoft.com/office/drawing/2014/main" id="{8C23E3FA-14D8-4530-8575-008207C4839E}"/>
                  </a:ext>
                </a:extLst>
              </p:cNvPr>
              <p:cNvSpPr/>
              <p:nvPr/>
            </p:nvSpPr>
            <p:spPr>
              <a:xfrm>
                <a:off x="660378" y="2813352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6" name="Ellipse 285">
                <a:extLst>
                  <a:ext uri="{FF2B5EF4-FFF2-40B4-BE49-F238E27FC236}">
                    <a16:creationId xmlns:a16="http://schemas.microsoft.com/office/drawing/2014/main" id="{FB2DC89F-AB1B-4F13-B607-EC01E670C6A8}"/>
                  </a:ext>
                </a:extLst>
              </p:cNvPr>
              <p:cNvSpPr/>
              <p:nvPr/>
            </p:nvSpPr>
            <p:spPr>
              <a:xfrm>
                <a:off x="473075" y="2434002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7" name="Ellipse 286">
                <a:extLst>
                  <a:ext uri="{FF2B5EF4-FFF2-40B4-BE49-F238E27FC236}">
                    <a16:creationId xmlns:a16="http://schemas.microsoft.com/office/drawing/2014/main" id="{C39FC03E-9B74-4D3E-AD2F-0AD8B2DDFBD1}"/>
                  </a:ext>
                </a:extLst>
              </p:cNvPr>
              <p:cNvSpPr/>
              <p:nvPr/>
            </p:nvSpPr>
            <p:spPr>
              <a:xfrm>
                <a:off x="627733" y="2362524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8" name="Ellipse 287">
                <a:extLst>
                  <a:ext uri="{FF2B5EF4-FFF2-40B4-BE49-F238E27FC236}">
                    <a16:creationId xmlns:a16="http://schemas.microsoft.com/office/drawing/2014/main" id="{3C6635DA-95C5-4F04-8878-6EE1ED40D698}"/>
                  </a:ext>
                </a:extLst>
              </p:cNvPr>
              <p:cNvSpPr/>
              <p:nvPr/>
            </p:nvSpPr>
            <p:spPr>
              <a:xfrm>
                <a:off x="518794" y="2270645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9" name="Ellipse 288">
                <a:extLst>
                  <a:ext uri="{FF2B5EF4-FFF2-40B4-BE49-F238E27FC236}">
                    <a16:creationId xmlns:a16="http://schemas.microsoft.com/office/drawing/2014/main" id="{D571AF31-DED4-4573-9195-6C5597816CEA}"/>
                  </a:ext>
                </a:extLst>
              </p:cNvPr>
              <p:cNvSpPr/>
              <p:nvPr/>
            </p:nvSpPr>
            <p:spPr>
              <a:xfrm>
                <a:off x="686253" y="2247785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2" name="Ellipse 291">
                <a:extLst>
                  <a:ext uri="{FF2B5EF4-FFF2-40B4-BE49-F238E27FC236}">
                    <a16:creationId xmlns:a16="http://schemas.microsoft.com/office/drawing/2014/main" id="{4045D61A-F7AC-4CA8-91ED-443562841D6A}"/>
                  </a:ext>
                </a:extLst>
              </p:cNvPr>
              <p:cNvSpPr/>
              <p:nvPr/>
            </p:nvSpPr>
            <p:spPr>
              <a:xfrm>
                <a:off x="730166" y="2448107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3" name="Ellipse 292">
                <a:extLst>
                  <a:ext uri="{FF2B5EF4-FFF2-40B4-BE49-F238E27FC236}">
                    <a16:creationId xmlns:a16="http://schemas.microsoft.com/office/drawing/2014/main" id="{DCE20175-D8C5-41B5-BEC1-085D83A4D3A7}"/>
                  </a:ext>
                </a:extLst>
              </p:cNvPr>
              <p:cNvSpPr/>
              <p:nvPr/>
            </p:nvSpPr>
            <p:spPr>
              <a:xfrm>
                <a:off x="871165" y="2407664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4" name="Ellipse 293">
                <a:extLst>
                  <a:ext uri="{FF2B5EF4-FFF2-40B4-BE49-F238E27FC236}">
                    <a16:creationId xmlns:a16="http://schemas.microsoft.com/office/drawing/2014/main" id="{565039B6-0AF2-4FF4-82B0-961EC55E2BF0}"/>
                  </a:ext>
                </a:extLst>
              </p:cNvPr>
              <p:cNvSpPr/>
              <p:nvPr/>
            </p:nvSpPr>
            <p:spPr>
              <a:xfrm>
                <a:off x="1025823" y="2336186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5" name="Ellipse 294">
                <a:extLst>
                  <a:ext uri="{FF2B5EF4-FFF2-40B4-BE49-F238E27FC236}">
                    <a16:creationId xmlns:a16="http://schemas.microsoft.com/office/drawing/2014/main" id="{4D428CA9-ACDD-4403-BAF5-A4496A5F71D5}"/>
                  </a:ext>
                </a:extLst>
              </p:cNvPr>
              <p:cNvSpPr/>
              <p:nvPr/>
            </p:nvSpPr>
            <p:spPr>
              <a:xfrm>
                <a:off x="916884" y="2244307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6" name="Ellipse 295">
                <a:extLst>
                  <a:ext uri="{FF2B5EF4-FFF2-40B4-BE49-F238E27FC236}">
                    <a16:creationId xmlns:a16="http://schemas.microsoft.com/office/drawing/2014/main" id="{87CE4408-1496-46C7-90AC-478E593E80AF}"/>
                  </a:ext>
                </a:extLst>
              </p:cNvPr>
              <p:cNvSpPr/>
              <p:nvPr/>
            </p:nvSpPr>
            <p:spPr>
              <a:xfrm>
                <a:off x="1084343" y="2221447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7" name="Ellipse 296">
                <a:extLst>
                  <a:ext uri="{FF2B5EF4-FFF2-40B4-BE49-F238E27FC236}">
                    <a16:creationId xmlns:a16="http://schemas.microsoft.com/office/drawing/2014/main" id="{464BBBF3-EA90-4554-9B46-A028E7CD7108}"/>
                  </a:ext>
                </a:extLst>
              </p:cNvPr>
              <p:cNvSpPr/>
              <p:nvPr/>
            </p:nvSpPr>
            <p:spPr>
              <a:xfrm>
                <a:off x="1128256" y="2421769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8" name="Gleichschenkliges Dreieck 297">
                <a:extLst>
                  <a:ext uri="{FF2B5EF4-FFF2-40B4-BE49-F238E27FC236}">
                    <a16:creationId xmlns:a16="http://schemas.microsoft.com/office/drawing/2014/main" id="{4E8C187F-72A4-4400-A270-C70426F0C909}"/>
                  </a:ext>
                </a:extLst>
              </p:cNvPr>
              <p:cNvSpPr/>
              <p:nvPr/>
            </p:nvSpPr>
            <p:spPr>
              <a:xfrm rot="19678345">
                <a:off x="2447952" y="2681906"/>
                <a:ext cx="190800" cy="183162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9" name="Ellipse 298">
                <a:extLst>
                  <a:ext uri="{FF2B5EF4-FFF2-40B4-BE49-F238E27FC236}">
                    <a16:creationId xmlns:a16="http://schemas.microsoft.com/office/drawing/2014/main" id="{E3548C2E-5A26-44A1-8B45-C781DC561C9C}"/>
                  </a:ext>
                </a:extLst>
              </p:cNvPr>
              <p:cNvSpPr/>
              <p:nvPr/>
            </p:nvSpPr>
            <p:spPr>
              <a:xfrm>
                <a:off x="2722819" y="3111781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0" name="Ellipse 299">
                <a:extLst>
                  <a:ext uri="{FF2B5EF4-FFF2-40B4-BE49-F238E27FC236}">
                    <a16:creationId xmlns:a16="http://schemas.microsoft.com/office/drawing/2014/main" id="{0C304B48-4CFB-47AD-99B1-4DDAB72A8356}"/>
                  </a:ext>
                </a:extLst>
              </p:cNvPr>
              <p:cNvSpPr/>
              <p:nvPr/>
            </p:nvSpPr>
            <p:spPr>
              <a:xfrm>
                <a:off x="2351413" y="3074477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1" name="Ellipse 300">
                <a:extLst>
                  <a:ext uri="{FF2B5EF4-FFF2-40B4-BE49-F238E27FC236}">
                    <a16:creationId xmlns:a16="http://schemas.microsoft.com/office/drawing/2014/main" id="{5990DDC2-CF6B-49FD-9445-27A78EB91BF0}"/>
                  </a:ext>
                </a:extLst>
              </p:cNvPr>
              <p:cNvSpPr/>
              <p:nvPr/>
            </p:nvSpPr>
            <p:spPr>
              <a:xfrm>
                <a:off x="2899818" y="2645252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2" name="Ellipse 301">
                <a:extLst>
                  <a:ext uri="{FF2B5EF4-FFF2-40B4-BE49-F238E27FC236}">
                    <a16:creationId xmlns:a16="http://schemas.microsoft.com/office/drawing/2014/main" id="{1ADD7338-63AE-40B7-85E2-E35636DBB450}"/>
                  </a:ext>
                </a:extLst>
              </p:cNvPr>
              <p:cNvSpPr/>
              <p:nvPr/>
            </p:nvSpPr>
            <p:spPr>
              <a:xfrm>
                <a:off x="2215153" y="2927759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3" name="Ellipse 302">
                <a:extLst>
                  <a:ext uri="{FF2B5EF4-FFF2-40B4-BE49-F238E27FC236}">
                    <a16:creationId xmlns:a16="http://schemas.microsoft.com/office/drawing/2014/main" id="{409194C6-8382-43DF-A7CA-EFDF51BC5137}"/>
                  </a:ext>
                </a:extLst>
              </p:cNvPr>
              <p:cNvSpPr/>
              <p:nvPr/>
            </p:nvSpPr>
            <p:spPr>
              <a:xfrm>
                <a:off x="2189125" y="2469159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4" name="Ellipse 303">
                <a:extLst>
                  <a:ext uri="{FF2B5EF4-FFF2-40B4-BE49-F238E27FC236}">
                    <a16:creationId xmlns:a16="http://schemas.microsoft.com/office/drawing/2014/main" id="{F6B882B3-D84B-4AB4-8AAB-9ADE89D3B22E}"/>
                  </a:ext>
                </a:extLst>
              </p:cNvPr>
              <p:cNvSpPr/>
              <p:nvPr/>
            </p:nvSpPr>
            <p:spPr>
              <a:xfrm>
                <a:off x="2517944" y="2472689"/>
                <a:ext cx="45719" cy="457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Bogen 17">
                <a:extLst>
                  <a:ext uri="{FF2B5EF4-FFF2-40B4-BE49-F238E27FC236}">
                    <a16:creationId xmlns:a16="http://schemas.microsoft.com/office/drawing/2014/main" id="{504AC3F1-00CB-4879-9093-9A31E37C69A6}"/>
                  </a:ext>
                </a:extLst>
              </p:cNvPr>
              <p:cNvSpPr/>
              <p:nvPr/>
            </p:nvSpPr>
            <p:spPr>
              <a:xfrm rot="20350235">
                <a:off x="2555061" y="2420322"/>
                <a:ext cx="1047267" cy="877497"/>
              </a:xfrm>
              <a:prstGeom prst="arc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1" name="Bogen 360">
                <a:extLst>
                  <a:ext uri="{FF2B5EF4-FFF2-40B4-BE49-F238E27FC236}">
                    <a16:creationId xmlns:a16="http://schemas.microsoft.com/office/drawing/2014/main" id="{2109F6C9-1786-44E3-A053-FEF0E32CF58B}"/>
                  </a:ext>
                </a:extLst>
              </p:cNvPr>
              <p:cNvSpPr/>
              <p:nvPr/>
            </p:nvSpPr>
            <p:spPr>
              <a:xfrm rot="13476483" flipH="1">
                <a:off x="1246473" y="2308724"/>
                <a:ext cx="1047267" cy="877497"/>
              </a:xfrm>
              <a:prstGeom prst="arc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6EC36D95-10EB-4293-B6F1-35552F827019}"/>
              </a:ext>
            </a:extLst>
          </p:cNvPr>
          <p:cNvGrpSpPr/>
          <p:nvPr/>
        </p:nvGrpSpPr>
        <p:grpSpPr>
          <a:xfrm>
            <a:off x="4961930" y="3890698"/>
            <a:ext cx="3675451" cy="2078058"/>
            <a:chOff x="4961930" y="3890698"/>
            <a:chExt cx="3675451" cy="2078058"/>
          </a:xfrm>
        </p:grpSpPr>
        <p:sp>
          <p:nvSpPr>
            <p:cNvPr id="222" name="Inhaltsplatzhalter 3">
              <a:extLst>
                <a:ext uri="{FF2B5EF4-FFF2-40B4-BE49-F238E27FC236}">
                  <a16:creationId xmlns:a16="http://schemas.microsoft.com/office/drawing/2014/main" id="{49FCC10B-F987-423D-8639-699943D8B00B}"/>
                </a:ext>
              </a:extLst>
            </p:cNvPr>
            <p:cNvSpPr txBox="1">
              <a:spLocks/>
            </p:cNvSpPr>
            <p:nvPr/>
          </p:nvSpPr>
          <p:spPr>
            <a:xfrm>
              <a:off x="5795843" y="4126878"/>
              <a:ext cx="2032756" cy="527617"/>
            </a:xfrm>
            <a:prstGeom prst="rect">
              <a:avLst/>
            </a:prstGeom>
            <a:noFill/>
          </p:spPr>
          <p:txBody>
            <a:bodyPr vert="horz" lIns="110557" tIns="55279" rIns="110557" bIns="55279" anchor="ctr"/>
            <a:lstStyle>
              <a:lvl1pPr marL="342876" indent="-342876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1800" b="1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742896" indent="-285729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17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085" indent="-228583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52" indent="-228583" algn="l" defTabSz="457167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85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752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9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condensation freezing</a:t>
              </a:r>
            </a:p>
          </p:txBody>
        </p:sp>
        <p:sp>
          <p:nvSpPr>
            <p:cNvPr id="326" name="Gleichschenkliges Dreieck 325">
              <a:extLst>
                <a:ext uri="{FF2B5EF4-FFF2-40B4-BE49-F238E27FC236}">
                  <a16:creationId xmlns:a16="http://schemas.microsoft.com/office/drawing/2014/main" id="{1E4309EC-2314-44D6-949F-8C19FDC9F8A3}"/>
                </a:ext>
              </a:extLst>
            </p:cNvPr>
            <p:cNvSpPr/>
            <p:nvPr/>
          </p:nvSpPr>
          <p:spPr>
            <a:xfrm rot="19678345">
              <a:off x="7982625" y="5084475"/>
              <a:ext cx="190800" cy="183162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7" name="Ellipse 326">
              <a:extLst>
                <a:ext uri="{FF2B5EF4-FFF2-40B4-BE49-F238E27FC236}">
                  <a16:creationId xmlns:a16="http://schemas.microsoft.com/office/drawing/2014/main" id="{0F199AE1-FC75-44E0-8679-9888951991EB}"/>
                </a:ext>
              </a:extLst>
            </p:cNvPr>
            <p:cNvSpPr/>
            <p:nvPr/>
          </p:nvSpPr>
          <p:spPr>
            <a:xfrm>
              <a:off x="8319649" y="5068111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8" name="Ellipse 327">
              <a:extLst>
                <a:ext uri="{FF2B5EF4-FFF2-40B4-BE49-F238E27FC236}">
                  <a16:creationId xmlns:a16="http://schemas.microsoft.com/office/drawing/2014/main" id="{33D386F4-1FC4-4079-982A-0EA9E614CE76}"/>
                </a:ext>
              </a:extLst>
            </p:cNvPr>
            <p:cNvSpPr/>
            <p:nvPr/>
          </p:nvSpPr>
          <p:spPr>
            <a:xfrm>
              <a:off x="8474307" y="4996633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9" name="Ellipse 328">
              <a:extLst>
                <a:ext uri="{FF2B5EF4-FFF2-40B4-BE49-F238E27FC236}">
                  <a16:creationId xmlns:a16="http://schemas.microsoft.com/office/drawing/2014/main" id="{5502DE59-FCED-4996-9665-BC4B9F5E237D}"/>
                </a:ext>
              </a:extLst>
            </p:cNvPr>
            <p:cNvSpPr/>
            <p:nvPr/>
          </p:nvSpPr>
          <p:spPr>
            <a:xfrm>
              <a:off x="8365368" y="4904754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0" name="Ellipse 329">
              <a:extLst>
                <a:ext uri="{FF2B5EF4-FFF2-40B4-BE49-F238E27FC236}">
                  <a16:creationId xmlns:a16="http://schemas.microsoft.com/office/drawing/2014/main" id="{CDAA7FB3-68F9-47AD-AF27-098A713AF460}"/>
                </a:ext>
              </a:extLst>
            </p:cNvPr>
            <p:cNvSpPr/>
            <p:nvPr/>
          </p:nvSpPr>
          <p:spPr>
            <a:xfrm>
              <a:off x="8532827" y="4881894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1" name="Ellipse 330">
              <a:extLst>
                <a:ext uri="{FF2B5EF4-FFF2-40B4-BE49-F238E27FC236}">
                  <a16:creationId xmlns:a16="http://schemas.microsoft.com/office/drawing/2014/main" id="{9EFE5F7B-859A-4837-AB87-F26667D317C1}"/>
                </a:ext>
              </a:extLst>
            </p:cNvPr>
            <p:cNvSpPr/>
            <p:nvPr/>
          </p:nvSpPr>
          <p:spPr>
            <a:xfrm>
              <a:off x="8576740" y="5082216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2" name="Ellipse 331">
              <a:extLst>
                <a:ext uri="{FF2B5EF4-FFF2-40B4-BE49-F238E27FC236}">
                  <a16:creationId xmlns:a16="http://schemas.microsoft.com/office/drawing/2014/main" id="{390078FF-D4B6-439C-8271-865426DD9322}"/>
                </a:ext>
              </a:extLst>
            </p:cNvPr>
            <p:cNvSpPr/>
            <p:nvPr/>
          </p:nvSpPr>
          <p:spPr>
            <a:xfrm>
              <a:off x="8202507" y="5471491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3" name="Ellipse 332">
              <a:extLst>
                <a:ext uri="{FF2B5EF4-FFF2-40B4-BE49-F238E27FC236}">
                  <a16:creationId xmlns:a16="http://schemas.microsoft.com/office/drawing/2014/main" id="{99D5350A-2CBA-482D-B345-27D680657016}"/>
                </a:ext>
              </a:extLst>
            </p:cNvPr>
            <p:cNvSpPr/>
            <p:nvPr/>
          </p:nvSpPr>
          <p:spPr>
            <a:xfrm>
              <a:off x="8357165" y="5400013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4" name="Ellipse 333">
              <a:extLst>
                <a:ext uri="{FF2B5EF4-FFF2-40B4-BE49-F238E27FC236}">
                  <a16:creationId xmlns:a16="http://schemas.microsoft.com/office/drawing/2014/main" id="{DE2AF58E-9622-492B-A53C-750D84A58477}"/>
                </a:ext>
              </a:extLst>
            </p:cNvPr>
            <p:cNvSpPr/>
            <p:nvPr/>
          </p:nvSpPr>
          <p:spPr>
            <a:xfrm>
              <a:off x="8248226" y="5308134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5" name="Ellipse 334">
              <a:extLst>
                <a:ext uri="{FF2B5EF4-FFF2-40B4-BE49-F238E27FC236}">
                  <a16:creationId xmlns:a16="http://schemas.microsoft.com/office/drawing/2014/main" id="{A010D9FA-630F-42D1-8645-3BB081A5C329}"/>
                </a:ext>
              </a:extLst>
            </p:cNvPr>
            <p:cNvSpPr/>
            <p:nvPr/>
          </p:nvSpPr>
          <p:spPr>
            <a:xfrm>
              <a:off x="8415685" y="5285274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6" name="Ellipse 335">
              <a:extLst>
                <a:ext uri="{FF2B5EF4-FFF2-40B4-BE49-F238E27FC236}">
                  <a16:creationId xmlns:a16="http://schemas.microsoft.com/office/drawing/2014/main" id="{342FBF19-4B79-407E-B7BE-B2D8DB031803}"/>
                </a:ext>
              </a:extLst>
            </p:cNvPr>
            <p:cNvSpPr/>
            <p:nvPr/>
          </p:nvSpPr>
          <p:spPr>
            <a:xfrm>
              <a:off x="8459598" y="5485596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7" name="Ellipse 336">
              <a:extLst>
                <a:ext uri="{FF2B5EF4-FFF2-40B4-BE49-F238E27FC236}">
                  <a16:creationId xmlns:a16="http://schemas.microsoft.com/office/drawing/2014/main" id="{26A55C4A-219A-482E-8767-3B6CC1769CCD}"/>
                </a:ext>
              </a:extLst>
            </p:cNvPr>
            <p:cNvSpPr/>
            <p:nvPr/>
          </p:nvSpPr>
          <p:spPr>
            <a:xfrm>
              <a:off x="7735798" y="5452427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8" name="Ellipse 337">
              <a:extLst>
                <a:ext uri="{FF2B5EF4-FFF2-40B4-BE49-F238E27FC236}">
                  <a16:creationId xmlns:a16="http://schemas.microsoft.com/office/drawing/2014/main" id="{35094FEA-8E95-4413-8209-BFB8FF5B610D}"/>
                </a:ext>
              </a:extLst>
            </p:cNvPr>
            <p:cNvSpPr/>
            <p:nvPr/>
          </p:nvSpPr>
          <p:spPr>
            <a:xfrm>
              <a:off x="7928466" y="5558983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9" name="Ellipse 338">
              <a:extLst>
                <a:ext uri="{FF2B5EF4-FFF2-40B4-BE49-F238E27FC236}">
                  <a16:creationId xmlns:a16="http://schemas.microsoft.com/office/drawing/2014/main" id="{6007DD3B-3228-4267-9F52-08A53C88D914}"/>
                </a:ext>
              </a:extLst>
            </p:cNvPr>
            <p:cNvSpPr/>
            <p:nvPr/>
          </p:nvSpPr>
          <p:spPr>
            <a:xfrm>
              <a:off x="7819527" y="5467104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0" name="Ellipse 339">
              <a:extLst>
                <a:ext uri="{FF2B5EF4-FFF2-40B4-BE49-F238E27FC236}">
                  <a16:creationId xmlns:a16="http://schemas.microsoft.com/office/drawing/2014/main" id="{AFC6810F-321D-4832-82E0-FB5A74998B7C}"/>
                </a:ext>
              </a:extLst>
            </p:cNvPr>
            <p:cNvSpPr/>
            <p:nvPr/>
          </p:nvSpPr>
          <p:spPr>
            <a:xfrm>
              <a:off x="7986986" y="5444244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1" name="Ellipse 340">
              <a:extLst>
                <a:ext uri="{FF2B5EF4-FFF2-40B4-BE49-F238E27FC236}">
                  <a16:creationId xmlns:a16="http://schemas.microsoft.com/office/drawing/2014/main" id="{444A2B9B-278C-423E-8935-B1F6F51B172A}"/>
                </a:ext>
              </a:extLst>
            </p:cNvPr>
            <p:cNvSpPr/>
            <p:nvPr/>
          </p:nvSpPr>
          <p:spPr>
            <a:xfrm>
              <a:off x="8591662" y="5267113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2" name="Ellipse 341">
              <a:extLst>
                <a:ext uri="{FF2B5EF4-FFF2-40B4-BE49-F238E27FC236}">
                  <a16:creationId xmlns:a16="http://schemas.microsoft.com/office/drawing/2014/main" id="{594D7C22-F5D7-4643-A156-FB2EFE933EB9}"/>
                </a:ext>
              </a:extLst>
            </p:cNvPr>
            <p:cNvSpPr/>
            <p:nvPr/>
          </p:nvSpPr>
          <p:spPr>
            <a:xfrm>
              <a:off x="7538367" y="5338592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3" name="Ellipse 342">
              <a:extLst>
                <a:ext uri="{FF2B5EF4-FFF2-40B4-BE49-F238E27FC236}">
                  <a16:creationId xmlns:a16="http://schemas.microsoft.com/office/drawing/2014/main" id="{C6BB00BD-57E7-401F-B502-2138AA994DC4}"/>
                </a:ext>
              </a:extLst>
            </p:cNvPr>
            <p:cNvSpPr/>
            <p:nvPr/>
          </p:nvSpPr>
          <p:spPr>
            <a:xfrm>
              <a:off x="7693025" y="5267114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F2A6026D-EA1F-47F2-8B36-2A3EE5C7C8F4}"/>
                </a:ext>
              </a:extLst>
            </p:cNvPr>
            <p:cNvSpPr/>
            <p:nvPr/>
          </p:nvSpPr>
          <p:spPr>
            <a:xfrm>
              <a:off x="7584086" y="5175235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E473ACE7-EC73-41F0-82F3-FF23BB42FC7E}"/>
                </a:ext>
              </a:extLst>
            </p:cNvPr>
            <p:cNvSpPr/>
            <p:nvPr/>
          </p:nvSpPr>
          <p:spPr>
            <a:xfrm>
              <a:off x="7751545" y="5152375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6" name="Ellipse 345">
              <a:extLst>
                <a:ext uri="{FF2B5EF4-FFF2-40B4-BE49-F238E27FC236}">
                  <a16:creationId xmlns:a16="http://schemas.microsoft.com/office/drawing/2014/main" id="{9D4E86E1-334D-4AAB-A15F-225680AD225D}"/>
                </a:ext>
              </a:extLst>
            </p:cNvPr>
            <p:cNvSpPr/>
            <p:nvPr/>
          </p:nvSpPr>
          <p:spPr>
            <a:xfrm>
              <a:off x="7795458" y="5352697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D11B66DF-43D1-4B45-989E-C60702F51C61}"/>
                </a:ext>
              </a:extLst>
            </p:cNvPr>
            <p:cNvSpPr/>
            <p:nvPr/>
          </p:nvSpPr>
          <p:spPr>
            <a:xfrm>
              <a:off x="7608155" y="4973347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ACB4301C-713B-4941-9E2F-453A1113D4EA}"/>
                </a:ext>
              </a:extLst>
            </p:cNvPr>
            <p:cNvSpPr/>
            <p:nvPr/>
          </p:nvSpPr>
          <p:spPr>
            <a:xfrm>
              <a:off x="7762813" y="4901869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9" name="Ellipse 348">
              <a:extLst>
                <a:ext uri="{FF2B5EF4-FFF2-40B4-BE49-F238E27FC236}">
                  <a16:creationId xmlns:a16="http://schemas.microsoft.com/office/drawing/2014/main" id="{F4C29917-D88A-41B4-AE9A-3513DBDCDAA0}"/>
                </a:ext>
              </a:extLst>
            </p:cNvPr>
            <p:cNvSpPr/>
            <p:nvPr/>
          </p:nvSpPr>
          <p:spPr>
            <a:xfrm>
              <a:off x="7653874" y="4809990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99040D46-B1FD-47C7-8E71-6CF71D559658}"/>
                </a:ext>
              </a:extLst>
            </p:cNvPr>
            <p:cNvSpPr/>
            <p:nvPr/>
          </p:nvSpPr>
          <p:spPr>
            <a:xfrm>
              <a:off x="7821333" y="4787130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8571CB3A-9873-48E8-AECC-16784C646E6D}"/>
                </a:ext>
              </a:extLst>
            </p:cNvPr>
            <p:cNvSpPr/>
            <p:nvPr/>
          </p:nvSpPr>
          <p:spPr>
            <a:xfrm>
              <a:off x="7865246" y="4987452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2" name="Ellipse 351">
              <a:extLst>
                <a:ext uri="{FF2B5EF4-FFF2-40B4-BE49-F238E27FC236}">
                  <a16:creationId xmlns:a16="http://schemas.microsoft.com/office/drawing/2014/main" id="{59E74114-5B7A-4DF0-9F00-CBD560E539E4}"/>
                </a:ext>
              </a:extLst>
            </p:cNvPr>
            <p:cNvSpPr/>
            <p:nvPr/>
          </p:nvSpPr>
          <p:spPr>
            <a:xfrm>
              <a:off x="8006245" y="4947009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42C83FB7-156C-4F78-A991-3810B1F7F8B2}"/>
                </a:ext>
              </a:extLst>
            </p:cNvPr>
            <p:cNvSpPr/>
            <p:nvPr/>
          </p:nvSpPr>
          <p:spPr>
            <a:xfrm>
              <a:off x="8160903" y="4875531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CBE17FC7-EC96-43FB-B6C6-17CD5EBB4069}"/>
                </a:ext>
              </a:extLst>
            </p:cNvPr>
            <p:cNvSpPr/>
            <p:nvPr/>
          </p:nvSpPr>
          <p:spPr>
            <a:xfrm>
              <a:off x="8051964" y="4783652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5" name="Ellipse 354">
              <a:extLst>
                <a:ext uri="{FF2B5EF4-FFF2-40B4-BE49-F238E27FC236}">
                  <a16:creationId xmlns:a16="http://schemas.microsoft.com/office/drawing/2014/main" id="{6E51A193-0DE4-446A-A68A-058301C7E9E1}"/>
                </a:ext>
              </a:extLst>
            </p:cNvPr>
            <p:cNvSpPr/>
            <p:nvPr/>
          </p:nvSpPr>
          <p:spPr>
            <a:xfrm>
              <a:off x="8296789" y="4735482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6" name="Ellipse 355">
              <a:extLst>
                <a:ext uri="{FF2B5EF4-FFF2-40B4-BE49-F238E27FC236}">
                  <a16:creationId xmlns:a16="http://schemas.microsoft.com/office/drawing/2014/main" id="{EC9422D4-FBA7-408A-A231-38ED95F7D8FB}"/>
                </a:ext>
              </a:extLst>
            </p:cNvPr>
            <p:cNvSpPr/>
            <p:nvPr/>
          </p:nvSpPr>
          <p:spPr>
            <a:xfrm>
              <a:off x="8263336" y="4961114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7" name="Ellipse 356">
              <a:extLst>
                <a:ext uri="{FF2B5EF4-FFF2-40B4-BE49-F238E27FC236}">
                  <a16:creationId xmlns:a16="http://schemas.microsoft.com/office/drawing/2014/main" id="{0C4F88FC-37E2-4228-AEDC-612537E5B407}"/>
                </a:ext>
              </a:extLst>
            </p:cNvPr>
            <p:cNvSpPr/>
            <p:nvPr/>
          </p:nvSpPr>
          <p:spPr>
            <a:xfrm>
              <a:off x="6412908" y="5313593"/>
              <a:ext cx="524659" cy="52761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8" name="Gleichschenkliges Dreieck 357">
              <a:extLst>
                <a:ext uri="{FF2B5EF4-FFF2-40B4-BE49-F238E27FC236}">
                  <a16:creationId xmlns:a16="http://schemas.microsoft.com/office/drawing/2014/main" id="{EEA38087-D522-4A71-8293-E855338DEFE3}"/>
                </a:ext>
              </a:extLst>
            </p:cNvPr>
            <p:cNvSpPr/>
            <p:nvPr/>
          </p:nvSpPr>
          <p:spPr>
            <a:xfrm rot="14390304">
              <a:off x="6618639" y="5557086"/>
              <a:ext cx="190800" cy="183162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9" name="Stern: 6 Zacken 358">
              <a:extLst>
                <a:ext uri="{FF2B5EF4-FFF2-40B4-BE49-F238E27FC236}">
                  <a16:creationId xmlns:a16="http://schemas.microsoft.com/office/drawing/2014/main" id="{D239F5B8-CA73-47E4-90DD-63DC6E76A617}"/>
                </a:ext>
              </a:extLst>
            </p:cNvPr>
            <p:cNvSpPr>
              <a:spLocks noChangeAspect="1"/>
            </p:cNvSpPr>
            <p:nvPr/>
          </p:nvSpPr>
          <p:spPr>
            <a:xfrm rot="1124070">
              <a:off x="5316334" y="4780932"/>
              <a:ext cx="475917" cy="475917"/>
            </a:xfrm>
            <a:prstGeom prst="star6">
              <a:avLst>
                <a:gd name="adj" fmla="val 27130"/>
                <a:gd name="hf" fmla="val 11547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0" name="Gleichschenkliges Dreieck 359">
              <a:extLst>
                <a:ext uri="{FF2B5EF4-FFF2-40B4-BE49-F238E27FC236}">
                  <a16:creationId xmlns:a16="http://schemas.microsoft.com/office/drawing/2014/main" id="{0D6CF673-3473-44F3-83AE-E1F6E8DBF5BC}"/>
                </a:ext>
              </a:extLst>
            </p:cNvPr>
            <p:cNvSpPr/>
            <p:nvPr/>
          </p:nvSpPr>
          <p:spPr>
            <a:xfrm rot="15110993">
              <a:off x="5424988" y="4978604"/>
              <a:ext cx="190800" cy="183162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4" name="Bogen 363">
              <a:extLst>
                <a:ext uri="{FF2B5EF4-FFF2-40B4-BE49-F238E27FC236}">
                  <a16:creationId xmlns:a16="http://schemas.microsoft.com/office/drawing/2014/main" id="{7AB93391-0929-42FA-B5E2-2B12885193AE}"/>
                </a:ext>
              </a:extLst>
            </p:cNvPr>
            <p:cNvSpPr/>
            <p:nvPr/>
          </p:nvSpPr>
          <p:spPr>
            <a:xfrm rot="7961394">
              <a:off x="6876928" y="5006374"/>
              <a:ext cx="1047267" cy="877497"/>
            </a:xfrm>
            <a:prstGeom prst="arc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5" name="Bogen 364">
              <a:extLst>
                <a:ext uri="{FF2B5EF4-FFF2-40B4-BE49-F238E27FC236}">
                  <a16:creationId xmlns:a16="http://schemas.microsoft.com/office/drawing/2014/main" id="{02D06D0D-9D7B-46D9-9999-AB81383A80BD}"/>
                </a:ext>
              </a:extLst>
            </p:cNvPr>
            <p:cNvSpPr/>
            <p:nvPr/>
          </p:nvSpPr>
          <p:spPr>
            <a:xfrm rot="12294845">
              <a:off x="5725635" y="4686676"/>
              <a:ext cx="991504" cy="854307"/>
            </a:xfrm>
            <a:prstGeom prst="arc">
              <a:avLst>
                <a:gd name="adj1" fmla="val 14666032"/>
                <a:gd name="adj2" fmla="val 18989560"/>
              </a:avLst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7" name="Bogen 366">
              <a:extLst>
                <a:ext uri="{FF2B5EF4-FFF2-40B4-BE49-F238E27FC236}">
                  <a16:creationId xmlns:a16="http://schemas.microsoft.com/office/drawing/2014/main" id="{2AF83CB8-9AB6-4BD8-8745-FD52C4A8D811}"/>
                </a:ext>
              </a:extLst>
            </p:cNvPr>
            <p:cNvSpPr/>
            <p:nvPr/>
          </p:nvSpPr>
          <p:spPr>
            <a:xfrm rot="13693844">
              <a:off x="4893332" y="3959296"/>
              <a:ext cx="991504" cy="854307"/>
            </a:xfrm>
            <a:prstGeom prst="arc">
              <a:avLst>
                <a:gd name="adj1" fmla="val 14666032"/>
                <a:gd name="adj2" fmla="val 18989560"/>
              </a:avLst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9E67CDAA-745C-47E9-8EA9-422B6CB66F8E}"/>
              </a:ext>
            </a:extLst>
          </p:cNvPr>
          <p:cNvGrpSpPr/>
          <p:nvPr/>
        </p:nvGrpSpPr>
        <p:grpSpPr>
          <a:xfrm>
            <a:off x="5153092" y="1507583"/>
            <a:ext cx="3610149" cy="1970957"/>
            <a:chOff x="5153092" y="1507583"/>
            <a:chExt cx="3610149" cy="1970957"/>
          </a:xfrm>
        </p:grpSpPr>
        <p:sp>
          <p:nvSpPr>
            <p:cNvPr id="362" name="Bogen 361">
              <a:extLst>
                <a:ext uri="{FF2B5EF4-FFF2-40B4-BE49-F238E27FC236}">
                  <a16:creationId xmlns:a16="http://schemas.microsoft.com/office/drawing/2014/main" id="{DB8EC006-4640-455B-A3B4-E9E88BE3033F}"/>
                </a:ext>
              </a:extLst>
            </p:cNvPr>
            <p:cNvSpPr/>
            <p:nvPr/>
          </p:nvSpPr>
          <p:spPr>
            <a:xfrm rot="8250773" flipH="1">
              <a:off x="7214426" y="2541875"/>
              <a:ext cx="1047267" cy="877497"/>
            </a:xfrm>
            <a:prstGeom prst="arc">
              <a:avLst>
                <a:gd name="adj1" fmla="val 19676739"/>
                <a:gd name="adj2" fmla="val 2760275"/>
              </a:avLst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D4A67B49-49C8-43C9-9026-7A1FAC785734}"/>
                </a:ext>
              </a:extLst>
            </p:cNvPr>
            <p:cNvGrpSpPr/>
            <p:nvPr/>
          </p:nvGrpSpPr>
          <p:grpSpPr>
            <a:xfrm>
              <a:off x="5153092" y="1507583"/>
              <a:ext cx="3610149" cy="1970957"/>
              <a:chOff x="5153092" y="1507583"/>
              <a:chExt cx="3610149" cy="1970957"/>
            </a:xfrm>
          </p:grpSpPr>
          <p:sp>
            <p:nvSpPr>
              <p:cNvPr id="220" name="Inhaltsplatzhalter 3">
                <a:extLst>
                  <a:ext uri="{FF2B5EF4-FFF2-40B4-BE49-F238E27FC236}">
                    <a16:creationId xmlns:a16="http://schemas.microsoft.com/office/drawing/2014/main" id="{C1104C08-D42F-463F-B476-4F62FF0325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7649" y="1507583"/>
                <a:ext cx="3051950" cy="527617"/>
              </a:xfrm>
              <a:prstGeom prst="rect">
                <a:avLst/>
              </a:prstGeom>
              <a:noFill/>
            </p:spPr>
            <p:txBody>
              <a:bodyPr vert="horz" lIns="110557" tIns="55279" rIns="110557" bIns="55279" anchor="ctr"/>
              <a:lstStyle>
                <a:lvl1pPr marL="342876" indent="-342876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b="1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896" indent="-285729" algn="l" defTabSz="457167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17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085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252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419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85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52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19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/>
                  <a:t>immersion freezing</a:t>
                </a:r>
              </a:p>
            </p:txBody>
          </p:sp>
          <p:grpSp>
            <p:nvGrpSpPr>
              <p:cNvPr id="43" name="Gruppieren 42">
                <a:extLst>
                  <a:ext uri="{FF2B5EF4-FFF2-40B4-BE49-F238E27FC236}">
                    <a16:creationId xmlns:a16="http://schemas.microsoft.com/office/drawing/2014/main" id="{2EB46874-AB7D-4420-8557-E8D8860A2EB3}"/>
                  </a:ext>
                </a:extLst>
              </p:cNvPr>
              <p:cNvGrpSpPr/>
              <p:nvPr/>
            </p:nvGrpSpPr>
            <p:grpSpPr>
              <a:xfrm>
                <a:off x="5153092" y="2112115"/>
                <a:ext cx="3610149" cy="1366425"/>
                <a:chOff x="5153092" y="2112115"/>
                <a:chExt cx="3610149" cy="1366425"/>
              </a:xfrm>
            </p:grpSpPr>
            <p:sp>
              <p:nvSpPr>
                <p:cNvPr id="320" name="Ellipse 319">
                  <a:extLst>
                    <a:ext uri="{FF2B5EF4-FFF2-40B4-BE49-F238E27FC236}">
                      <a16:creationId xmlns:a16="http://schemas.microsoft.com/office/drawing/2014/main" id="{3FDF4185-90F2-4DE8-B0AB-261F206FFC2F}"/>
                    </a:ext>
                  </a:extLst>
                </p:cNvPr>
                <p:cNvSpPr/>
                <p:nvPr/>
              </p:nvSpPr>
              <p:spPr>
                <a:xfrm>
                  <a:off x="8238582" y="2950923"/>
                  <a:ext cx="524659" cy="527617"/>
                </a:xfrm>
                <a:prstGeom prst="ellipse">
                  <a:avLst/>
                </a:prstGeom>
                <a:solidFill>
                  <a:srgbClr val="000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1" name="Gleichschenkliges Dreieck 320">
                  <a:extLst>
                    <a:ext uri="{FF2B5EF4-FFF2-40B4-BE49-F238E27FC236}">
                      <a16:creationId xmlns:a16="http://schemas.microsoft.com/office/drawing/2014/main" id="{F01A47BE-0D58-48F0-BAEB-AFEF401B88BD}"/>
                    </a:ext>
                  </a:extLst>
                </p:cNvPr>
                <p:cNvSpPr/>
                <p:nvPr/>
              </p:nvSpPr>
              <p:spPr>
                <a:xfrm rot="14390304">
                  <a:off x="8444313" y="3194416"/>
                  <a:ext cx="190800" cy="183162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2" name="Ellipse 321">
                  <a:extLst>
                    <a:ext uri="{FF2B5EF4-FFF2-40B4-BE49-F238E27FC236}">
                      <a16:creationId xmlns:a16="http://schemas.microsoft.com/office/drawing/2014/main" id="{F4F53A06-2922-47A8-8C8B-AA660991A567}"/>
                    </a:ext>
                  </a:extLst>
                </p:cNvPr>
                <p:cNvSpPr/>
                <p:nvPr/>
              </p:nvSpPr>
              <p:spPr>
                <a:xfrm>
                  <a:off x="7013245" y="2271630"/>
                  <a:ext cx="524659" cy="52761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3" name="Gleichschenkliges Dreieck 322">
                  <a:extLst>
                    <a:ext uri="{FF2B5EF4-FFF2-40B4-BE49-F238E27FC236}">
                      <a16:creationId xmlns:a16="http://schemas.microsoft.com/office/drawing/2014/main" id="{9BDDC1A6-58CA-465B-A461-12E5B78360E2}"/>
                    </a:ext>
                  </a:extLst>
                </p:cNvPr>
                <p:cNvSpPr/>
                <p:nvPr/>
              </p:nvSpPr>
              <p:spPr>
                <a:xfrm rot="14390304">
                  <a:off x="7218976" y="2515123"/>
                  <a:ext cx="190800" cy="183162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4" name="Stern: 6 Zacken 323">
                  <a:extLst>
                    <a:ext uri="{FF2B5EF4-FFF2-40B4-BE49-F238E27FC236}">
                      <a16:creationId xmlns:a16="http://schemas.microsoft.com/office/drawing/2014/main" id="{6FF635EA-35DF-4CB7-B37C-5F28D29D2B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124070">
                  <a:off x="6068191" y="2788913"/>
                  <a:ext cx="475917" cy="475917"/>
                </a:xfrm>
                <a:prstGeom prst="star6">
                  <a:avLst>
                    <a:gd name="adj" fmla="val 27130"/>
                    <a:gd name="hf" fmla="val 115470"/>
                  </a:avLst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5" name="Gleichschenkliges Dreieck 324">
                  <a:extLst>
                    <a:ext uri="{FF2B5EF4-FFF2-40B4-BE49-F238E27FC236}">
                      <a16:creationId xmlns:a16="http://schemas.microsoft.com/office/drawing/2014/main" id="{9831728E-47BD-48B0-A66F-6CB28EA2E6AA}"/>
                    </a:ext>
                  </a:extLst>
                </p:cNvPr>
                <p:cNvSpPr/>
                <p:nvPr/>
              </p:nvSpPr>
              <p:spPr>
                <a:xfrm rot="15110993">
                  <a:off x="6176279" y="2928021"/>
                  <a:ext cx="190800" cy="183162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27" name="Gruppieren 26">
                  <a:extLst>
                    <a:ext uri="{FF2B5EF4-FFF2-40B4-BE49-F238E27FC236}">
                      <a16:creationId xmlns:a16="http://schemas.microsoft.com/office/drawing/2014/main" id="{70B72BF8-55E3-4E4F-B2A1-295A51C62853}"/>
                    </a:ext>
                  </a:extLst>
                </p:cNvPr>
                <p:cNvGrpSpPr/>
                <p:nvPr/>
              </p:nvGrpSpPr>
              <p:grpSpPr>
                <a:xfrm>
                  <a:off x="7914068" y="2112115"/>
                  <a:ext cx="435007" cy="402763"/>
                  <a:chOff x="10141528" y="5604702"/>
                  <a:chExt cx="435007" cy="402763"/>
                </a:xfrm>
              </p:grpSpPr>
              <p:sp>
                <p:nvSpPr>
                  <p:cNvPr id="20" name="Textfeld 19">
                    <a:extLst>
                      <a:ext uri="{FF2B5EF4-FFF2-40B4-BE49-F238E27FC236}">
                        <a16:creationId xmlns:a16="http://schemas.microsoft.com/office/drawing/2014/main" id="{D8A39063-A393-4DEB-A087-3460CD995A4C}"/>
                      </a:ext>
                    </a:extLst>
                  </p:cNvPr>
                  <p:cNvSpPr txBox="1"/>
                  <p:nvPr/>
                </p:nvSpPr>
                <p:spPr>
                  <a:xfrm>
                    <a:off x="10141528" y="5604702"/>
                    <a:ext cx="38750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2000" dirty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T</a:t>
                    </a:r>
                  </a:p>
                </p:txBody>
              </p:sp>
              <p:cxnSp>
                <p:nvCxnSpPr>
                  <p:cNvPr id="26" name="Gerade Verbindung mit Pfeil 25">
                    <a:extLst>
                      <a:ext uri="{FF2B5EF4-FFF2-40B4-BE49-F238E27FC236}">
                        <a16:creationId xmlns:a16="http://schemas.microsoft.com/office/drawing/2014/main" id="{15294B98-CE4E-4BD5-929B-A8DBF05881CB}"/>
                      </a:ext>
                    </a:extLst>
                  </p:cNvPr>
                  <p:cNvCxnSpPr/>
                  <p:nvPr/>
                </p:nvCxnSpPr>
                <p:spPr>
                  <a:xfrm>
                    <a:off x="10576535" y="5680713"/>
                    <a:ext cx="0" cy="326752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3" name="Bogen 362">
                  <a:extLst>
                    <a:ext uri="{FF2B5EF4-FFF2-40B4-BE49-F238E27FC236}">
                      <a16:creationId xmlns:a16="http://schemas.microsoft.com/office/drawing/2014/main" id="{D25B32D2-A379-4254-BF9C-86A525680C11}"/>
                    </a:ext>
                  </a:extLst>
                </p:cNvPr>
                <p:cNvSpPr/>
                <p:nvPr/>
              </p:nvSpPr>
              <p:spPr>
                <a:xfrm rot="455554" flipH="1">
                  <a:off x="6472441" y="2417520"/>
                  <a:ext cx="737426" cy="681767"/>
                </a:xfrm>
                <a:prstGeom prst="arc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8" name="Bogen 367">
                  <a:extLst>
                    <a:ext uri="{FF2B5EF4-FFF2-40B4-BE49-F238E27FC236}">
                      <a16:creationId xmlns:a16="http://schemas.microsoft.com/office/drawing/2014/main" id="{C4C38B57-86EB-4452-A7D2-BAE7AABE730E}"/>
                    </a:ext>
                  </a:extLst>
                </p:cNvPr>
                <p:cNvSpPr/>
                <p:nvPr/>
              </p:nvSpPr>
              <p:spPr>
                <a:xfrm rot="10366981">
                  <a:off x="5153092" y="2548609"/>
                  <a:ext cx="1047267" cy="877497"/>
                </a:xfrm>
                <a:prstGeom prst="arc">
                  <a:avLst>
                    <a:gd name="adj1" fmla="val 13609834"/>
                    <a:gd name="adj2" fmla="val 18385638"/>
                  </a:avLst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01CB3A27-BFB9-464C-B0DD-43A8D57C621C}"/>
              </a:ext>
            </a:extLst>
          </p:cNvPr>
          <p:cNvGrpSpPr/>
          <p:nvPr/>
        </p:nvGrpSpPr>
        <p:grpSpPr>
          <a:xfrm>
            <a:off x="-77604" y="3659514"/>
            <a:ext cx="3852977" cy="1379076"/>
            <a:chOff x="-77604" y="3659514"/>
            <a:chExt cx="3852977" cy="1379076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4E2BD275-B5F8-4EFE-A580-81AA7F50B879}"/>
                </a:ext>
              </a:extLst>
            </p:cNvPr>
            <p:cNvGrpSpPr/>
            <p:nvPr/>
          </p:nvGrpSpPr>
          <p:grpSpPr>
            <a:xfrm>
              <a:off x="-77604" y="3659514"/>
              <a:ext cx="3105546" cy="1379076"/>
              <a:chOff x="-77604" y="3659514"/>
              <a:chExt cx="3105546" cy="1379076"/>
            </a:xfrm>
          </p:grpSpPr>
          <p:sp>
            <p:nvSpPr>
              <p:cNvPr id="221" name="Inhaltsplatzhalter 3">
                <a:extLst>
                  <a:ext uri="{FF2B5EF4-FFF2-40B4-BE49-F238E27FC236}">
                    <a16:creationId xmlns:a16="http://schemas.microsoft.com/office/drawing/2014/main" id="{163EEB87-6687-4913-90AC-5F7CAA74A4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7604" y="3659514"/>
                <a:ext cx="2653119" cy="527617"/>
              </a:xfrm>
              <a:prstGeom prst="rect">
                <a:avLst/>
              </a:prstGeom>
              <a:noFill/>
            </p:spPr>
            <p:txBody>
              <a:bodyPr vert="horz" lIns="110557" tIns="55279" rIns="110557" bIns="55279" anchor="ctr"/>
              <a:lstStyle>
                <a:lvl1pPr marL="342876" indent="-342876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b="1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896" indent="-285729" algn="l" defTabSz="457167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17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085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252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419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85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52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19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/>
                  <a:t>contact nucleation</a:t>
                </a:r>
              </a:p>
            </p:txBody>
          </p:sp>
          <p:sp>
            <p:nvSpPr>
              <p:cNvPr id="316" name="Ellipse 315">
                <a:extLst>
                  <a:ext uri="{FF2B5EF4-FFF2-40B4-BE49-F238E27FC236}">
                    <a16:creationId xmlns:a16="http://schemas.microsoft.com/office/drawing/2014/main" id="{5D48877A-D1FA-4310-8401-99487A92E056}"/>
                  </a:ext>
                </a:extLst>
              </p:cNvPr>
              <p:cNvSpPr/>
              <p:nvPr/>
            </p:nvSpPr>
            <p:spPr>
              <a:xfrm>
                <a:off x="1012657" y="4335120"/>
                <a:ext cx="479480" cy="45011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7" name="Gleichschenkliges Dreieck 316">
                <a:extLst>
                  <a:ext uri="{FF2B5EF4-FFF2-40B4-BE49-F238E27FC236}">
                    <a16:creationId xmlns:a16="http://schemas.microsoft.com/office/drawing/2014/main" id="{6FBB68B3-0CE9-4DA2-A225-F03ECAE0AECD}"/>
                  </a:ext>
                </a:extLst>
              </p:cNvPr>
              <p:cNvSpPr/>
              <p:nvPr/>
            </p:nvSpPr>
            <p:spPr>
              <a:xfrm rot="19678345">
                <a:off x="386647" y="4855428"/>
                <a:ext cx="190800" cy="183162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8" name="Stern: 6 Zacken 317">
                <a:extLst>
                  <a:ext uri="{FF2B5EF4-FFF2-40B4-BE49-F238E27FC236}">
                    <a16:creationId xmlns:a16="http://schemas.microsoft.com/office/drawing/2014/main" id="{9F3E0D2D-CB9D-49AA-9927-8E0812BCAB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2552025" y="4294271"/>
                <a:ext cx="475917" cy="475917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9" name="Gleichschenkliges Dreieck 318">
                <a:extLst>
                  <a:ext uri="{FF2B5EF4-FFF2-40B4-BE49-F238E27FC236}">
                    <a16:creationId xmlns:a16="http://schemas.microsoft.com/office/drawing/2014/main" id="{23E09926-B57F-4293-A91C-C96087CFDDBD}"/>
                  </a:ext>
                </a:extLst>
              </p:cNvPr>
              <p:cNvSpPr/>
              <p:nvPr/>
            </p:nvSpPr>
            <p:spPr>
              <a:xfrm rot="19678345">
                <a:off x="2480115" y="4440648"/>
                <a:ext cx="190800" cy="183162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9" name="Bogen 368">
                <a:extLst>
                  <a:ext uri="{FF2B5EF4-FFF2-40B4-BE49-F238E27FC236}">
                    <a16:creationId xmlns:a16="http://schemas.microsoft.com/office/drawing/2014/main" id="{1C87428A-7176-45DF-9820-2BBE829EDA65}"/>
                  </a:ext>
                </a:extLst>
              </p:cNvPr>
              <p:cNvSpPr/>
              <p:nvPr/>
            </p:nvSpPr>
            <p:spPr>
              <a:xfrm rot="173663">
                <a:off x="1613555" y="4262459"/>
                <a:ext cx="825270" cy="750356"/>
              </a:xfrm>
              <a:prstGeom prst="arc">
                <a:avLst>
                  <a:gd name="adj1" fmla="val 12939044"/>
                  <a:gd name="adj2" fmla="val 19502019"/>
                </a:avLst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2" name="Gerade Verbindung mit Pfeil 31">
                <a:extLst>
                  <a:ext uri="{FF2B5EF4-FFF2-40B4-BE49-F238E27FC236}">
                    <a16:creationId xmlns:a16="http://schemas.microsoft.com/office/drawing/2014/main" id="{C6736928-646A-48E7-A0F6-31844BD75737}"/>
                  </a:ext>
                </a:extLst>
              </p:cNvPr>
              <p:cNvCxnSpPr/>
              <p:nvPr/>
            </p:nvCxnSpPr>
            <p:spPr>
              <a:xfrm flipV="1">
                <a:off x="659487" y="4722571"/>
                <a:ext cx="293705" cy="155759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0" name="Bogen 369">
              <a:extLst>
                <a:ext uri="{FF2B5EF4-FFF2-40B4-BE49-F238E27FC236}">
                  <a16:creationId xmlns:a16="http://schemas.microsoft.com/office/drawing/2014/main" id="{CEF9884D-56F7-4668-865E-10230E3AC0D7}"/>
                </a:ext>
              </a:extLst>
            </p:cNvPr>
            <p:cNvSpPr/>
            <p:nvPr/>
          </p:nvSpPr>
          <p:spPr>
            <a:xfrm rot="8832980" flipH="1">
              <a:off x="2728106" y="3709081"/>
              <a:ext cx="1047267" cy="877497"/>
            </a:xfrm>
            <a:prstGeom prst="arc">
              <a:avLst>
                <a:gd name="adj1" fmla="val 13497758"/>
                <a:gd name="adj2" fmla="val 18471810"/>
              </a:avLst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1" name="Inhaltsplatzhalter 3">
            <a:extLst>
              <a:ext uri="{FF2B5EF4-FFF2-40B4-BE49-F238E27FC236}">
                <a16:creationId xmlns:a16="http://schemas.microsoft.com/office/drawing/2014/main" id="{7FC39F28-10D2-4851-8F3E-F838F92B22B7}"/>
              </a:ext>
            </a:extLst>
          </p:cNvPr>
          <p:cNvSpPr txBox="1">
            <a:spLocks/>
          </p:cNvSpPr>
          <p:nvPr/>
        </p:nvSpPr>
        <p:spPr>
          <a:xfrm>
            <a:off x="8758996" y="4249851"/>
            <a:ext cx="3326632" cy="2102718"/>
          </a:xfrm>
          <a:prstGeom prst="rect">
            <a:avLst/>
          </a:prstGeom>
          <a:solidFill>
            <a:schemeClr val="bg1"/>
          </a:solidFill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 dirty="0"/>
              <a:t>contact nucleation</a:t>
            </a:r>
          </a:p>
          <a:p>
            <a:pPr marL="0" indent="0" algn="ctr">
              <a:buNone/>
            </a:pPr>
            <a:r>
              <a:rPr lang="en-US" sz="2000" b="0" dirty="0"/>
              <a:t>+ condensation freezing</a:t>
            </a:r>
          </a:p>
          <a:p>
            <a:pPr marL="0" indent="0" algn="ctr">
              <a:buNone/>
            </a:pPr>
            <a:r>
              <a:rPr lang="en-US" sz="2000" b="0" dirty="0"/>
              <a:t>+ immersion freezing</a:t>
            </a:r>
          </a:p>
          <a:p>
            <a:pPr marL="0" indent="0" algn="ctr">
              <a:buNone/>
            </a:pPr>
            <a:endParaRPr lang="en-US" sz="600" b="0" dirty="0"/>
          </a:p>
          <a:p>
            <a:pPr marL="0" indent="0" algn="ctr">
              <a:buNone/>
            </a:pPr>
            <a:r>
              <a:rPr lang="en-US" sz="2000" dirty="0">
                <a:solidFill>
                  <a:srgbClr val="CC0000"/>
                </a:solidFill>
                <a:sym typeface="Wingdings" panose="05000000000000000000" pitchFamily="2" charset="2"/>
              </a:rPr>
              <a:t> liquid-dependent freezing processes</a:t>
            </a:r>
            <a:endParaRPr lang="en-US" sz="2000" dirty="0">
              <a:solidFill>
                <a:srgbClr val="CC00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E03B524-D748-4025-A7BD-3185D69BC594}"/>
              </a:ext>
            </a:extLst>
          </p:cNvPr>
          <p:cNvSpPr txBox="1"/>
          <p:nvPr/>
        </p:nvSpPr>
        <p:spPr>
          <a:xfrm>
            <a:off x="3336182" y="4892176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RH</a:t>
            </a:r>
            <a:r>
              <a:rPr lang="de-DE" baseline="-25000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de-DE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100%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D0839DB9-8DAB-442E-9E90-AEF94DCE0C15}"/>
              </a:ext>
            </a:extLst>
          </p:cNvPr>
          <p:cNvSpPr txBox="1"/>
          <p:nvPr/>
        </p:nvSpPr>
        <p:spPr>
          <a:xfrm>
            <a:off x="3907290" y="3201926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RH</a:t>
            </a:r>
            <a:r>
              <a:rPr lang="de-DE" baseline="-2500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</a:t>
            </a:r>
            <a:r>
              <a:rPr lang="de-DE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100%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5C5D32E8-81EA-42A6-A1E1-175F859A00EF}"/>
              </a:ext>
            </a:extLst>
          </p:cNvPr>
          <p:cNvSpPr/>
          <p:nvPr/>
        </p:nvSpPr>
        <p:spPr>
          <a:xfrm>
            <a:off x="4567934" y="4046991"/>
            <a:ext cx="98103" cy="902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152882D1-FAA0-4A9A-8045-AC006331D4C9}"/>
              </a:ext>
            </a:extLst>
          </p:cNvPr>
          <p:cNvSpPr/>
          <p:nvPr/>
        </p:nvSpPr>
        <p:spPr>
          <a:xfrm>
            <a:off x="4057948" y="3918510"/>
            <a:ext cx="98103" cy="902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93F74747-3D3A-44F0-A230-238294B68F96}"/>
              </a:ext>
            </a:extLst>
          </p:cNvPr>
          <p:cNvSpPr/>
          <p:nvPr/>
        </p:nvSpPr>
        <p:spPr>
          <a:xfrm>
            <a:off x="4197018" y="2720727"/>
            <a:ext cx="98103" cy="902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0B34528B-97AF-4334-A411-56179025E7DB}"/>
              </a:ext>
            </a:extLst>
          </p:cNvPr>
          <p:cNvSpPr/>
          <p:nvPr/>
        </p:nvSpPr>
        <p:spPr>
          <a:xfrm>
            <a:off x="5270578" y="2996139"/>
            <a:ext cx="98103" cy="902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B4F52B5C-E712-4E53-B767-F4116F0998E1}"/>
              </a:ext>
            </a:extLst>
          </p:cNvPr>
          <p:cNvSpPr/>
          <p:nvPr/>
        </p:nvSpPr>
        <p:spPr>
          <a:xfrm>
            <a:off x="3435236" y="3554111"/>
            <a:ext cx="98103" cy="9027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48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D7B01D2-7413-43C6-AB86-37312483E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3" b="31597"/>
          <a:stretch/>
        </p:blipFill>
        <p:spPr>
          <a:xfrm>
            <a:off x="1571624" y="13179"/>
            <a:ext cx="5103937" cy="20771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9D44E80-9F37-4D7A-B1C2-E26928C6E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8" r="15503" b="31759"/>
          <a:stretch/>
        </p:blipFill>
        <p:spPr>
          <a:xfrm>
            <a:off x="1571622" y="2065352"/>
            <a:ext cx="5103937" cy="18694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A27C8CC-6F30-4AF9-9423-A4C48CDD3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" r="12421" b="-630"/>
          <a:stretch/>
        </p:blipFill>
        <p:spPr>
          <a:xfrm>
            <a:off x="1571621" y="3941445"/>
            <a:ext cx="5290135" cy="28498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53FDA34-3369-45AD-9976-746136F9DB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5" b="26245"/>
          <a:stretch/>
        </p:blipFill>
        <p:spPr>
          <a:xfrm>
            <a:off x="11485791" y="2038222"/>
            <a:ext cx="647935" cy="19477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F84FB4B-8DFC-4AF3-8499-1E16F5821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14842" b="31508"/>
          <a:stretch/>
        </p:blipFill>
        <p:spPr>
          <a:xfrm>
            <a:off x="6926032" y="13179"/>
            <a:ext cx="4400550" cy="207718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C218636-C96B-4D7F-9F51-DBD18C7E39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6849" r="14746" b="31508"/>
          <a:stretch/>
        </p:blipFill>
        <p:spPr>
          <a:xfrm>
            <a:off x="6926032" y="2090363"/>
            <a:ext cx="4400551" cy="186946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08EF1C7-E771-4E1C-996A-F09468BC2F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6743" r="12212"/>
          <a:stretch/>
        </p:blipFill>
        <p:spPr>
          <a:xfrm>
            <a:off x="6934199" y="3933825"/>
            <a:ext cx="4543425" cy="282825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67E528B-65FE-4A6A-8C2A-85D259726F9A}"/>
              </a:ext>
            </a:extLst>
          </p:cNvPr>
          <p:cNvSpPr txBox="1"/>
          <p:nvPr/>
        </p:nvSpPr>
        <p:spPr>
          <a:xfrm>
            <a:off x="136754" y="1556019"/>
            <a:ext cx="131716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time bin </a:t>
            </a:r>
            <a:r>
              <a:rPr lang="de-DE" b="1" dirty="0" err="1"/>
              <a:t>tolerance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next</a:t>
            </a:r>
            <a:r>
              <a:rPr lang="de-DE" b="1" dirty="0"/>
              <a:t> </a:t>
            </a:r>
            <a:r>
              <a:rPr lang="de-DE" b="1" dirty="0" err="1"/>
              <a:t>height</a:t>
            </a:r>
            <a:r>
              <a:rPr lang="de-DE" b="1" dirty="0"/>
              <a:t> </a:t>
            </a:r>
            <a:r>
              <a:rPr lang="de-DE" b="1" dirty="0" err="1"/>
              <a:t>level</a:t>
            </a:r>
            <a:endParaRPr lang="de-DE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511E11B-902E-4B29-839F-5F23C05466FE}"/>
              </a:ext>
            </a:extLst>
          </p:cNvPr>
          <p:cNvSpPr txBox="1"/>
          <p:nvPr/>
        </p:nvSpPr>
        <p:spPr>
          <a:xfrm>
            <a:off x="2809875" y="581025"/>
            <a:ext cx="486540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±1</a:t>
            </a:r>
          </a:p>
        </p:txBody>
      </p:sp>
      <p:sp>
        <p:nvSpPr>
          <p:cNvPr id="19" name="Geschweifte Klammer links 18">
            <a:extLst>
              <a:ext uri="{FF2B5EF4-FFF2-40B4-BE49-F238E27FC236}">
                <a16:creationId xmlns:a16="http://schemas.microsoft.com/office/drawing/2014/main" id="{BA55CADB-A7C4-4E40-AE98-D47408FC3A37}"/>
              </a:ext>
            </a:extLst>
          </p:cNvPr>
          <p:cNvSpPr/>
          <p:nvPr/>
        </p:nvSpPr>
        <p:spPr>
          <a:xfrm>
            <a:off x="3609975" y="438150"/>
            <a:ext cx="628650" cy="1514475"/>
          </a:xfrm>
          <a:prstGeom prst="leftBrace">
            <a:avLst>
              <a:gd name="adj1" fmla="val 8333"/>
              <a:gd name="adj2" fmla="val 22956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7DDB89E-5926-4AE8-AD0E-BA2DED184320}"/>
              </a:ext>
            </a:extLst>
          </p:cNvPr>
          <p:cNvSpPr txBox="1"/>
          <p:nvPr/>
        </p:nvSpPr>
        <p:spPr>
          <a:xfrm>
            <a:off x="2676525" y="2418945"/>
            <a:ext cx="486540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±2</a:t>
            </a:r>
          </a:p>
        </p:txBody>
      </p:sp>
      <p:sp>
        <p:nvSpPr>
          <p:cNvPr id="21" name="Geschweifte Klammer links 20">
            <a:extLst>
              <a:ext uri="{FF2B5EF4-FFF2-40B4-BE49-F238E27FC236}">
                <a16:creationId xmlns:a16="http://schemas.microsoft.com/office/drawing/2014/main" id="{26211D03-35C5-448E-AAA8-65695F51A3F0}"/>
              </a:ext>
            </a:extLst>
          </p:cNvPr>
          <p:cNvSpPr/>
          <p:nvPr/>
        </p:nvSpPr>
        <p:spPr>
          <a:xfrm>
            <a:off x="3476625" y="2196462"/>
            <a:ext cx="628650" cy="1594084"/>
          </a:xfrm>
          <a:prstGeom prst="leftBrace">
            <a:avLst>
              <a:gd name="adj1" fmla="val 8333"/>
              <a:gd name="adj2" fmla="val 31392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CF134E2-0982-4649-B9C3-AD8043B2F7F6}"/>
              </a:ext>
            </a:extLst>
          </p:cNvPr>
          <p:cNvSpPr txBox="1"/>
          <p:nvPr/>
        </p:nvSpPr>
        <p:spPr>
          <a:xfrm>
            <a:off x="2419350" y="4285411"/>
            <a:ext cx="486540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±3</a:t>
            </a:r>
          </a:p>
        </p:txBody>
      </p:sp>
      <p:sp>
        <p:nvSpPr>
          <p:cNvPr id="23" name="Geschweifte Klammer links 22">
            <a:extLst>
              <a:ext uri="{FF2B5EF4-FFF2-40B4-BE49-F238E27FC236}">
                <a16:creationId xmlns:a16="http://schemas.microsoft.com/office/drawing/2014/main" id="{9717CB21-1251-4DD6-A546-ABF5CC1A6B01}"/>
              </a:ext>
            </a:extLst>
          </p:cNvPr>
          <p:cNvSpPr/>
          <p:nvPr/>
        </p:nvSpPr>
        <p:spPr>
          <a:xfrm>
            <a:off x="3219450" y="4047544"/>
            <a:ext cx="628650" cy="1609467"/>
          </a:xfrm>
          <a:prstGeom prst="leftBrace">
            <a:avLst>
              <a:gd name="adj1" fmla="val 8333"/>
              <a:gd name="adj2" fmla="val 22956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AC2738C-44EF-4A76-B8D9-E8F5339AD051}"/>
              </a:ext>
            </a:extLst>
          </p:cNvPr>
          <p:cNvSpPr txBox="1"/>
          <p:nvPr/>
        </p:nvSpPr>
        <p:spPr>
          <a:xfrm>
            <a:off x="7046271" y="429650"/>
            <a:ext cx="486540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±5</a:t>
            </a:r>
          </a:p>
        </p:txBody>
      </p:sp>
      <p:sp>
        <p:nvSpPr>
          <p:cNvPr id="25" name="Geschweifte Klammer links 24">
            <a:extLst>
              <a:ext uri="{FF2B5EF4-FFF2-40B4-BE49-F238E27FC236}">
                <a16:creationId xmlns:a16="http://schemas.microsoft.com/office/drawing/2014/main" id="{F15B0E7A-76E0-4DD2-9A0D-F28CB8AD0846}"/>
              </a:ext>
            </a:extLst>
          </p:cNvPr>
          <p:cNvSpPr/>
          <p:nvPr/>
        </p:nvSpPr>
        <p:spPr>
          <a:xfrm>
            <a:off x="7846371" y="286775"/>
            <a:ext cx="628650" cy="1665850"/>
          </a:xfrm>
          <a:prstGeom prst="leftBrace">
            <a:avLst>
              <a:gd name="adj1" fmla="val 8333"/>
              <a:gd name="adj2" fmla="val 22956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78736AC-B064-42A4-80E5-DF68AE94EF6D}"/>
              </a:ext>
            </a:extLst>
          </p:cNvPr>
          <p:cNvSpPr txBox="1"/>
          <p:nvPr/>
        </p:nvSpPr>
        <p:spPr>
          <a:xfrm>
            <a:off x="7208991" y="2273112"/>
            <a:ext cx="486540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±2</a:t>
            </a:r>
          </a:p>
        </p:txBody>
      </p:sp>
      <p:sp>
        <p:nvSpPr>
          <p:cNvPr id="27" name="Geschweifte Klammer links 26">
            <a:extLst>
              <a:ext uri="{FF2B5EF4-FFF2-40B4-BE49-F238E27FC236}">
                <a16:creationId xmlns:a16="http://schemas.microsoft.com/office/drawing/2014/main" id="{FAC98329-2DA3-4380-9354-FECD2A51FC9B}"/>
              </a:ext>
            </a:extLst>
          </p:cNvPr>
          <p:cNvSpPr/>
          <p:nvPr/>
        </p:nvSpPr>
        <p:spPr>
          <a:xfrm>
            <a:off x="8058149" y="2130237"/>
            <a:ext cx="579591" cy="1220729"/>
          </a:xfrm>
          <a:prstGeom prst="leftBrace">
            <a:avLst>
              <a:gd name="adj1" fmla="val 8333"/>
              <a:gd name="adj2" fmla="val 28418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A82B113-165F-4EA9-B205-8AD7C65B2ACF}"/>
              </a:ext>
            </a:extLst>
          </p:cNvPr>
          <p:cNvSpPr txBox="1"/>
          <p:nvPr/>
        </p:nvSpPr>
        <p:spPr>
          <a:xfrm>
            <a:off x="7147030" y="3291432"/>
            <a:ext cx="486540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±1</a:t>
            </a:r>
          </a:p>
        </p:txBody>
      </p:sp>
      <p:sp>
        <p:nvSpPr>
          <p:cNvPr id="29" name="Geschweifte Klammer links 28">
            <a:extLst>
              <a:ext uri="{FF2B5EF4-FFF2-40B4-BE49-F238E27FC236}">
                <a16:creationId xmlns:a16="http://schemas.microsoft.com/office/drawing/2014/main" id="{1A499883-C327-4069-9197-E34C676B6427}"/>
              </a:ext>
            </a:extLst>
          </p:cNvPr>
          <p:cNvSpPr/>
          <p:nvPr/>
        </p:nvSpPr>
        <p:spPr>
          <a:xfrm>
            <a:off x="8027376" y="3390840"/>
            <a:ext cx="628650" cy="487594"/>
          </a:xfrm>
          <a:prstGeom prst="leftBrace">
            <a:avLst>
              <a:gd name="adj1" fmla="val 8333"/>
              <a:gd name="adj2" fmla="val 22956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027056B-88D3-4990-BBFC-D6EA5B4B60CB}"/>
              </a:ext>
            </a:extLst>
          </p:cNvPr>
          <p:cNvSpPr txBox="1"/>
          <p:nvPr/>
        </p:nvSpPr>
        <p:spPr>
          <a:xfrm>
            <a:off x="7149658" y="4124179"/>
            <a:ext cx="486540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±3</a:t>
            </a:r>
          </a:p>
        </p:txBody>
      </p:sp>
      <p:sp>
        <p:nvSpPr>
          <p:cNvPr id="31" name="Geschweifte Klammer links 30">
            <a:extLst>
              <a:ext uri="{FF2B5EF4-FFF2-40B4-BE49-F238E27FC236}">
                <a16:creationId xmlns:a16="http://schemas.microsoft.com/office/drawing/2014/main" id="{6B371842-787E-492E-A5D3-FBC207BA7D18}"/>
              </a:ext>
            </a:extLst>
          </p:cNvPr>
          <p:cNvSpPr/>
          <p:nvPr/>
        </p:nvSpPr>
        <p:spPr>
          <a:xfrm>
            <a:off x="7998816" y="3981304"/>
            <a:ext cx="579591" cy="1220729"/>
          </a:xfrm>
          <a:prstGeom prst="leftBrace">
            <a:avLst>
              <a:gd name="adj1" fmla="val 8333"/>
              <a:gd name="adj2" fmla="val 28418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49244FF-8422-493F-859F-64620026CD95}"/>
              </a:ext>
            </a:extLst>
          </p:cNvPr>
          <p:cNvSpPr txBox="1"/>
          <p:nvPr/>
        </p:nvSpPr>
        <p:spPr>
          <a:xfrm>
            <a:off x="7087697" y="5142499"/>
            <a:ext cx="486540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±1</a:t>
            </a:r>
          </a:p>
        </p:txBody>
      </p:sp>
      <p:sp>
        <p:nvSpPr>
          <p:cNvPr id="33" name="Geschweifte Klammer links 32">
            <a:extLst>
              <a:ext uri="{FF2B5EF4-FFF2-40B4-BE49-F238E27FC236}">
                <a16:creationId xmlns:a16="http://schemas.microsoft.com/office/drawing/2014/main" id="{785FAAD4-93CA-4D48-A831-8435F3147CD3}"/>
              </a:ext>
            </a:extLst>
          </p:cNvPr>
          <p:cNvSpPr/>
          <p:nvPr/>
        </p:nvSpPr>
        <p:spPr>
          <a:xfrm>
            <a:off x="7968043" y="5241907"/>
            <a:ext cx="628650" cy="487594"/>
          </a:xfrm>
          <a:prstGeom prst="leftBrace">
            <a:avLst>
              <a:gd name="adj1" fmla="val 8333"/>
              <a:gd name="adj2" fmla="val 22956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20D5EBA-2B3A-4D2F-8D83-1D9AFD3273BB}"/>
              </a:ext>
            </a:extLst>
          </p:cNvPr>
          <p:cNvSpPr txBox="1"/>
          <p:nvPr/>
        </p:nvSpPr>
        <p:spPr>
          <a:xfrm>
            <a:off x="4032" y="99970"/>
            <a:ext cx="167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13 Jul 2015</a:t>
            </a:r>
          </a:p>
          <a:p>
            <a:pPr algn="ctr"/>
            <a:r>
              <a:rPr lang="de-DE" sz="2000" b="1" dirty="0"/>
              <a:t>13:50 – 15:00</a:t>
            </a:r>
          </a:p>
        </p:txBody>
      </p:sp>
    </p:spTree>
    <p:extLst>
      <p:ext uri="{BB962C8B-B14F-4D97-AF65-F5344CB8AC3E}">
        <p14:creationId xmlns:p14="http://schemas.microsoft.com/office/powerpoint/2010/main" val="4096662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6610E4CF-199B-42C2-A4E3-B0BBAB1EC9A7}"/>
              </a:ext>
            </a:extLst>
          </p:cNvPr>
          <p:cNvSpPr txBox="1"/>
          <p:nvPr/>
        </p:nvSpPr>
        <p:spPr>
          <a:xfrm>
            <a:off x="112351" y="113581"/>
            <a:ext cx="4413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Statistics</a:t>
            </a:r>
            <a:r>
              <a:rPr lang="de-DE" sz="2400" b="1" dirty="0"/>
              <a:t> </a:t>
            </a:r>
            <a:r>
              <a:rPr lang="de-DE" sz="2400" b="1" dirty="0" err="1"/>
              <a:t>over</a:t>
            </a:r>
            <a:r>
              <a:rPr lang="de-DE" sz="2400" b="1" dirty="0"/>
              <a:t> Leipzig – V1 vs. V2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B09C82-A058-4800-BA21-ECC86D704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5"/>
          <a:stretch/>
        </p:blipFill>
        <p:spPr>
          <a:xfrm>
            <a:off x="0" y="1752595"/>
            <a:ext cx="6344359" cy="40767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68A688-114F-47EC-AFBE-5054A6049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/>
          <a:stretch/>
        </p:blipFill>
        <p:spPr>
          <a:xfrm>
            <a:off x="6403306" y="1752595"/>
            <a:ext cx="5783814" cy="407670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40A8E07-BB50-4581-A4F5-F6A45D7DD990}"/>
              </a:ext>
            </a:extLst>
          </p:cNvPr>
          <p:cNvSpPr txBox="1"/>
          <p:nvPr/>
        </p:nvSpPr>
        <p:spPr>
          <a:xfrm>
            <a:off x="2373616" y="990538"/>
            <a:ext cx="486540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±1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979CC40-30AC-43A4-840D-4929CB1F3F71}"/>
              </a:ext>
            </a:extLst>
          </p:cNvPr>
          <p:cNvSpPr txBox="1"/>
          <p:nvPr/>
        </p:nvSpPr>
        <p:spPr>
          <a:xfrm>
            <a:off x="8110094" y="1299248"/>
            <a:ext cx="486540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±1</a:t>
            </a:r>
          </a:p>
        </p:txBody>
      </p:sp>
      <p:sp>
        <p:nvSpPr>
          <p:cNvPr id="15" name="Geschweifte Klammer links 14">
            <a:extLst>
              <a:ext uri="{FF2B5EF4-FFF2-40B4-BE49-F238E27FC236}">
                <a16:creationId xmlns:a16="http://schemas.microsoft.com/office/drawing/2014/main" id="{534E29DF-00AB-4B10-A81C-5826F7525C47}"/>
              </a:ext>
            </a:extLst>
          </p:cNvPr>
          <p:cNvSpPr/>
          <p:nvPr/>
        </p:nvSpPr>
        <p:spPr>
          <a:xfrm>
            <a:off x="8997765" y="1299248"/>
            <a:ext cx="486540" cy="400110"/>
          </a:xfrm>
          <a:prstGeom prst="leftBrace">
            <a:avLst>
              <a:gd name="adj1" fmla="val 12240"/>
              <a:gd name="adj2" fmla="val 47741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8CAD264-9FE6-456D-B12D-A8C2C71C2497}"/>
              </a:ext>
            </a:extLst>
          </p:cNvPr>
          <p:cNvSpPr txBox="1"/>
          <p:nvPr/>
        </p:nvSpPr>
        <p:spPr>
          <a:xfrm>
            <a:off x="8110094" y="642452"/>
            <a:ext cx="486540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±3</a:t>
            </a:r>
          </a:p>
        </p:txBody>
      </p:sp>
      <p:sp>
        <p:nvSpPr>
          <p:cNvPr id="17" name="Geschweifte Klammer links 16">
            <a:extLst>
              <a:ext uri="{FF2B5EF4-FFF2-40B4-BE49-F238E27FC236}">
                <a16:creationId xmlns:a16="http://schemas.microsoft.com/office/drawing/2014/main" id="{F868354F-129B-40D3-92EB-016871F79B04}"/>
              </a:ext>
            </a:extLst>
          </p:cNvPr>
          <p:cNvSpPr/>
          <p:nvPr/>
        </p:nvSpPr>
        <p:spPr>
          <a:xfrm>
            <a:off x="3352097" y="785449"/>
            <a:ext cx="486541" cy="810287"/>
          </a:xfrm>
          <a:prstGeom prst="leftBrace">
            <a:avLst>
              <a:gd name="adj1" fmla="val 12625"/>
              <a:gd name="adj2" fmla="val 45845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8FB5A7-31FA-43B2-A4F3-1EF51075F7F7}"/>
              </a:ext>
            </a:extLst>
          </p:cNvPr>
          <p:cNvSpPr txBox="1"/>
          <p:nvPr/>
        </p:nvSpPr>
        <p:spPr>
          <a:xfrm>
            <a:off x="661781" y="990538"/>
            <a:ext cx="1365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Version 1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9A326E5-2DB9-4EB1-87C5-7B57C6EA2774}"/>
              </a:ext>
            </a:extLst>
          </p:cNvPr>
          <p:cNvSpPr txBox="1"/>
          <p:nvPr/>
        </p:nvSpPr>
        <p:spPr>
          <a:xfrm>
            <a:off x="6538706" y="990538"/>
            <a:ext cx="1170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Version 2</a:t>
            </a:r>
          </a:p>
        </p:txBody>
      </p:sp>
      <p:sp>
        <p:nvSpPr>
          <p:cNvPr id="19" name="Geschweifte Klammer links 18">
            <a:extLst>
              <a:ext uri="{FF2B5EF4-FFF2-40B4-BE49-F238E27FC236}">
                <a16:creationId xmlns:a16="http://schemas.microsoft.com/office/drawing/2014/main" id="{A6D1208F-5A4D-4B4A-80B6-DD12940C29B1}"/>
              </a:ext>
            </a:extLst>
          </p:cNvPr>
          <p:cNvSpPr/>
          <p:nvPr/>
        </p:nvSpPr>
        <p:spPr>
          <a:xfrm>
            <a:off x="8997765" y="513691"/>
            <a:ext cx="486540" cy="732320"/>
          </a:xfrm>
          <a:prstGeom prst="leftBrace">
            <a:avLst>
              <a:gd name="adj1" fmla="val 12240"/>
              <a:gd name="adj2" fmla="val 47741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902574-5395-481C-806F-57BD464326E7}"/>
              </a:ext>
            </a:extLst>
          </p:cNvPr>
          <p:cNvSpPr txBox="1"/>
          <p:nvPr/>
        </p:nvSpPr>
        <p:spPr>
          <a:xfrm>
            <a:off x="3876781" y="933275"/>
            <a:ext cx="6495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all 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6F823A-88F4-4D2D-AE6B-1E9A8800F9A4}"/>
              </a:ext>
            </a:extLst>
          </p:cNvPr>
          <p:cNvSpPr txBox="1"/>
          <p:nvPr/>
        </p:nvSpPr>
        <p:spPr>
          <a:xfrm>
            <a:off x="9560667" y="1283860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T &gt; 0°C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2B9F137-4595-4B22-9775-2CA31274C8DB}"/>
              </a:ext>
            </a:extLst>
          </p:cNvPr>
          <p:cNvSpPr txBox="1"/>
          <p:nvPr/>
        </p:nvSpPr>
        <p:spPr>
          <a:xfrm>
            <a:off x="9560667" y="713400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T &lt; 0°C</a:t>
            </a:r>
          </a:p>
        </p:txBody>
      </p:sp>
    </p:spTree>
    <p:extLst>
      <p:ext uri="{BB962C8B-B14F-4D97-AF65-F5344CB8AC3E}">
        <p14:creationId xmlns:p14="http://schemas.microsoft.com/office/powerpoint/2010/main" val="2295438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2DB9ECE6-B808-41CA-9081-997D920952B3}"/>
              </a:ext>
            </a:extLst>
          </p:cNvPr>
          <p:cNvSpPr/>
          <p:nvPr/>
        </p:nvSpPr>
        <p:spPr>
          <a:xfrm>
            <a:off x="2039024" y="5858246"/>
            <a:ext cx="3323198" cy="999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41794CA-900A-4236-9B4F-AFC8DBF2E377}"/>
              </a:ext>
            </a:extLst>
          </p:cNvPr>
          <p:cNvGrpSpPr/>
          <p:nvPr/>
        </p:nvGrpSpPr>
        <p:grpSpPr>
          <a:xfrm>
            <a:off x="2983912" y="67983"/>
            <a:ext cx="8125344" cy="6778623"/>
            <a:chOff x="2983912" y="67983"/>
            <a:chExt cx="8125344" cy="6778623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29F44F6-24C9-4693-BF84-2131E00E7339}"/>
                </a:ext>
              </a:extLst>
            </p:cNvPr>
            <p:cNvSpPr txBox="1"/>
            <p:nvPr/>
          </p:nvSpPr>
          <p:spPr>
            <a:xfrm>
              <a:off x="6238126" y="6569607"/>
              <a:ext cx="4871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chemeClr val="bg2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 https://projects.au.dk/cleancloud/cleancloud-project/work-packages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1218C8B-5F42-4F8C-87CE-93203D1B6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103" y="67985"/>
              <a:ext cx="8040395" cy="5542013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ACC0421E-622F-40DF-BEBF-76CC812CC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7" r="70496" b="70862"/>
            <a:stretch/>
          </p:blipFill>
          <p:spPr>
            <a:xfrm>
              <a:off x="2986036" y="491490"/>
              <a:ext cx="2372233" cy="1191006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A0B1D02C-F6C4-44DF-9DE7-FD77AFF55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18"/>
            <a:stretch/>
          </p:blipFill>
          <p:spPr>
            <a:xfrm>
              <a:off x="9430715" y="69340"/>
              <a:ext cx="1597783" cy="5539301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A35AB7B4-5926-46E1-8C50-16E4676AC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74"/>
            <a:stretch/>
          </p:blipFill>
          <p:spPr>
            <a:xfrm>
              <a:off x="2983913" y="67983"/>
              <a:ext cx="8040396" cy="1597527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AD7C0F31-2C15-472D-8F8A-7544F45CE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5" b="24699"/>
            <a:stretch/>
          </p:blipFill>
          <p:spPr>
            <a:xfrm>
              <a:off x="7793083" y="67983"/>
              <a:ext cx="3232657" cy="5061796"/>
            </a:xfrm>
            <a:prstGeom prst="rect">
              <a:avLst/>
            </a:prstGeom>
          </p:spPr>
        </p:pic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C1071285-7910-4C18-9E4D-B19D0445591C}"/>
                </a:ext>
              </a:extLst>
            </p:cNvPr>
            <p:cNvGrpSpPr/>
            <p:nvPr/>
          </p:nvGrpSpPr>
          <p:grpSpPr>
            <a:xfrm>
              <a:off x="2983912" y="5486839"/>
              <a:ext cx="8099916" cy="1173439"/>
              <a:chOff x="2078772" y="5611590"/>
              <a:chExt cx="8040397" cy="1173439"/>
            </a:xfrm>
          </p:grpSpPr>
          <p:grpSp>
            <p:nvGrpSpPr>
              <p:cNvPr id="68" name="Gruppieren 67">
                <a:extLst>
                  <a:ext uri="{FF2B5EF4-FFF2-40B4-BE49-F238E27FC236}">
                    <a16:creationId xmlns:a16="http://schemas.microsoft.com/office/drawing/2014/main" id="{A362BA23-B34A-4E43-8DF6-AD8FC04E85A0}"/>
                  </a:ext>
                </a:extLst>
              </p:cNvPr>
              <p:cNvGrpSpPr/>
              <p:nvPr/>
            </p:nvGrpSpPr>
            <p:grpSpPr>
              <a:xfrm>
                <a:off x="2078772" y="5611590"/>
                <a:ext cx="8040397" cy="1173439"/>
                <a:chOff x="2078772" y="5611590"/>
                <a:chExt cx="8040397" cy="1173439"/>
              </a:xfrm>
            </p:grpSpPr>
            <p:pic>
              <p:nvPicPr>
                <p:cNvPr id="32" name="Grafik 31">
                  <a:extLst>
                    <a:ext uri="{FF2B5EF4-FFF2-40B4-BE49-F238E27FC236}">
                      <a16:creationId xmlns:a16="http://schemas.microsoft.com/office/drawing/2014/main" id="{A4CEB64B-4D00-4AC7-9A1A-224BD7B67A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2543"/>
                <a:stretch/>
              </p:blipFill>
              <p:spPr>
                <a:xfrm>
                  <a:off x="2078772" y="5611590"/>
                  <a:ext cx="8040397" cy="1173439"/>
                </a:xfrm>
                <a:prstGeom prst="rect">
                  <a:avLst/>
                </a:prstGeom>
              </p:spPr>
            </p:pic>
            <p:grpSp>
              <p:nvGrpSpPr>
                <p:cNvPr id="67" name="Gruppieren 66">
                  <a:extLst>
                    <a:ext uri="{FF2B5EF4-FFF2-40B4-BE49-F238E27FC236}">
                      <a16:creationId xmlns:a16="http://schemas.microsoft.com/office/drawing/2014/main" id="{A88EB5C2-E130-478B-8067-1DFA034B55AD}"/>
                    </a:ext>
                  </a:extLst>
                </p:cNvPr>
                <p:cNvGrpSpPr/>
                <p:nvPr/>
              </p:nvGrpSpPr>
              <p:grpSpPr>
                <a:xfrm>
                  <a:off x="2316480" y="5781437"/>
                  <a:ext cx="1958340" cy="787920"/>
                  <a:chOff x="2316480" y="5781437"/>
                  <a:chExt cx="1958340" cy="787920"/>
                </a:xfrm>
              </p:grpSpPr>
              <p:sp>
                <p:nvSpPr>
                  <p:cNvPr id="51" name="Rechteck 50">
                    <a:extLst>
                      <a:ext uri="{FF2B5EF4-FFF2-40B4-BE49-F238E27FC236}">
                        <a16:creationId xmlns:a16="http://schemas.microsoft.com/office/drawing/2014/main" id="{586B8635-C825-431A-8922-BF0250876138}"/>
                      </a:ext>
                    </a:extLst>
                  </p:cNvPr>
                  <p:cNvSpPr/>
                  <p:nvPr/>
                </p:nvSpPr>
                <p:spPr>
                  <a:xfrm>
                    <a:off x="2316480" y="6252155"/>
                    <a:ext cx="874395" cy="1343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600" dirty="0"/>
                  </a:p>
                </p:txBody>
              </p:sp>
              <p:grpSp>
                <p:nvGrpSpPr>
                  <p:cNvPr id="56" name="Gruppieren 55">
                    <a:extLst>
                      <a:ext uri="{FF2B5EF4-FFF2-40B4-BE49-F238E27FC236}">
                        <a16:creationId xmlns:a16="http://schemas.microsoft.com/office/drawing/2014/main" id="{32FCAB34-02E5-4892-B64D-6C72A4841111}"/>
                      </a:ext>
                    </a:extLst>
                  </p:cNvPr>
                  <p:cNvGrpSpPr/>
                  <p:nvPr/>
                </p:nvGrpSpPr>
                <p:grpSpPr>
                  <a:xfrm>
                    <a:off x="2433518" y="5781437"/>
                    <a:ext cx="1841302" cy="787920"/>
                    <a:chOff x="2433518" y="5781437"/>
                    <a:chExt cx="1841302" cy="787920"/>
                  </a:xfrm>
                </p:grpSpPr>
                <p:sp>
                  <p:nvSpPr>
                    <p:cNvPr id="50" name="Rechteck 49">
                      <a:extLst>
                        <a:ext uri="{FF2B5EF4-FFF2-40B4-BE49-F238E27FC236}">
                          <a16:creationId xmlns:a16="http://schemas.microsoft.com/office/drawing/2014/main" id="{01E22615-4D5F-4004-8C06-E7FB09DA1E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8075" y="6435047"/>
                      <a:ext cx="626745" cy="1343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600" dirty="0"/>
                    </a:p>
                  </p:txBody>
                </p:sp>
                <p:sp>
                  <p:nvSpPr>
                    <p:cNvPr id="52" name="Rechteck 51">
                      <a:extLst>
                        <a:ext uri="{FF2B5EF4-FFF2-40B4-BE49-F238E27FC236}">
                          <a16:creationId xmlns:a16="http://schemas.microsoft.com/office/drawing/2014/main" id="{942830B7-63DD-4257-BB6A-2669EED4AEA4}"/>
                        </a:ext>
                      </a:extLst>
                    </p:cNvPr>
                    <p:cNvSpPr/>
                    <p:nvPr/>
                  </p:nvSpPr>
                  <p:spPr>
                    <a:xfrm rot="1375074">
                      <a:off x="2433518" y="5781437"/>
                      <a:ext cx="424840" cy="1343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600" dirty="0"/>
                    </a:p>
                  </p:txBody>
                </p:sp>
                <p:sp>
                  <p:nvSpPr>
                    <p:cNvPr id="53" name="Rechteck 52">
                      <a:extLst>
                        <a:ext uri="{FF2B5EF4-FFF2-40B4-BE49-F238E27FC236}">
                          <a16:creationId xmlns:a16="http://schemas.microsoft.com/office/drawing/2014/main" id="{09639142-7CD8-447A-BB79-79AED51DC99E}"/>
                        </a:ext>
                      </a:extLst>
                    </p:cNvPr>
                    <p:cNvSpPr/>
                    <p:nvPr/>
                  </p:nvSpPr>
                  <p:spPr>
                    <a:xfrm rot="981775">
                      <a:off x="2817674" y="5946956"/>
                      <a:ext cx="626745" cy="1343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600" dirty="0"/>
                    </a:p>
                  </p:txBody>
                </p:sp>
                <p:sp>
                  <p:nvSpPr>
                    <p:cNvPr id="54" name="Rechteck 53">
                      <a:extLst>
                        <a:ext uri="{FF2B5EF4-FFF2-40B4-BE49-F238E27FC236}">
                          <a16:creationId xmlns:a16="http://schemas.microsoft.com/office/drawing/2014/main" id="{6CE7D192-C4D5-46EE-AA5B-1F5881559508}"/>
                        </a:ext>
                      </a:extLst>
                    </p:cNvPr>
                    <p:cNvSpPr/>
                    <p:nvPr/>
                  </p:nvSpPr>
                  <p:spPr>
                    <a:xfrm rot="981775">
                      <a:off x="2845212" y="5864376"/>
                      <a:ext cx="134072" cy="1531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600" dirty="0"/>
                    </a:p>
                  </p:txBody>
                </p:sp>
                <p:sp>
                  <p:nvSpPr>
                    <p:cNvPr id="55" name="Rechteck 54">
                      <a:extLst>
                        <a:ext uri="{FF2B5EF4-FFF2-40B4-BE49-F238E27FC236}">
                          <a16:creationId xmlns:a16="http://schemas.microsoft.com/office/drawing/2014/main" id="{4AA3BB85-F911-426C-9771-BB1C255BA5F9}"/>
                        </a:ext>
                      </a:extLst>
                    </p:cNvPr>
                    <p:cNvSpPr/>
                    <p:nvPr/>
                  </p:nvSpPr>
                  <p:spPr>
                    <a:xfrm rot="981775">
                      <a:off x="3384326" y="6041607"/>
                      <a:ext cx="164462" cy="1343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600" dirty="0"/>
                    </a:p>
                  </p:txBody>
                </p:sp>
              </p:grpSp>
            </p:grpSp>
          </p:grpSp>
          <p:grpSp>
            <p:nvGrpSpPr>
              <p:cNvPr id="65" name="Gruppieren 64">
                <a:extLst>
                  <a:ext uri="{FF2B5EF4-FFF2-40B4-BE49-F238E27FC236}">
                    <a16:creationId xmlns:a16="http://schemas.microsoft.com/office/drawing/2014/main" id="{952ACC99-5829-4037-90DA-ABF232C6C18C}"/>
                  </a:ext>
                </a:extLst>
              </p:cNvPr>
              <p:cNvGrpSpPr/>
              <p:nvPr/>
            </p:nvGrpSpPr>
            <p:grpSpPr>
              <a:xfrm>
                <a:off x="2156598" y="5744144"/>
                <a:ext cx="4151100" cy="895257"/>
                <a:chOff x="2148216" y="5737088"/>
                <a:chExt cx="4151100" cy="895257"/>
              </a:xfrm>
            </p:grpSpPr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4354F93F-306A-4E8F-BACE-CCA508DA43E3}"/>
                    </a:ext>
                  </a:extLst>
                </p:cNvPr>
                <p:cNvSpPr txBox="1"/>
                <p:nvPr/>
              </p:nvSpPr>
              <p:spPr>
                <a:xfrm rot="21325161">
                  <a:off x="5670501" y="5895787"/>
                  <a:ext cx="628815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CO</a:t>
                  </a:r>
                  <a:r>
                    <a:rPr lang="de-DE" sz="1400" baseline="-25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95F04D33-8C0E-4F04-8E4D-AB1209FF2CA2}"/>
                    </a:ext>
                  </a:extLst>
                </p:cNvPr>
                <p:cNvSpPr txBox="1"/>
                <p:nvPr/>
              </p:nvSpPr>
              <p:spPr>
                <a:xfrm rot="1158471">
                  <a:off x="2204312" y="5737088"/>
                  <a:ext cx="13320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Anthropogenic</a:t>
                  </a:r>
                  <a:endParaRPr lang="de-DE" sz="14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FBF88283-65A1-499C-A943-67E2FFE291BD}"/>
                    </a:ext>
                  </a:extLst>
                </p:cNvPr>
                <p:cNvSpPr txBox="1"/>
                <p:nvPr/>
              </p:nvSpPr>
              <p:spPr>
                <a:xfrm rot="21416446">
                  <a:off x="3493148" y="6324568"/>
                  <a:ext cx="15204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Temperature</a:t>
                  </a:r>
                  <a:endParaRPr lang="de-DE" sz="1400" baseline="-250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58" name="Textfeld 57">
                  <a:extLst>
                    <a:ext uri="{FF2B5EF4-FFF2-40B4-BE49-F238E27FC236}">
                      <a16:creationId xmlns:a16="http://schemas.microsoft.com/office/drawing/2014/main" id="{F01EE00F-7D8F-4314-B24B-28ABD161B030}"/>
                    </a:ext>
                  </a:extLst>
                </p:cNvPr>
                <p:cNvSpPr txBox="1"/>
                <p:nvPr/>
              </p:nvSpPr>
              <p:spPr>
                <a:xfrm rot="693757">
                  <a:off x="3373366" y="6005222"/>
                  <a:ext cx="85401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DE" sz="14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aerosols</a:t>
                  </a:r>
                  <a:endParaRPr lang="de-DE" sz="1400" dirty="0"/>
                </a:p>
              </p:txBody>
            </p:sp>
            <p:sp>
              <p:nvSpPr>
                <p:cNvPr id="59" name="Textfeld 58">
                  <a:extLst>
                    <a:ext uri="{FF2B5EF4-FFF2-40B4-BE49-F238E27FC236}">
                      <a16:creationId xmlns:a16="http://schemas.microsoft.com/office/drawing/2014/main" id="{0C7933A0-9A00-4AAF-90D8-E3CF36D773FF}"/>
                    </a:ext>
                  </a:extLst>
                </p:cNvPr>
                <p:cNvSpPr txBox="1"/>
                <p:nvPr/>
              </p:nvSpPr>
              <p:spPr>
                <a:xfrm>
                  <a:off x="2148216" y="6152061"/>
                  <a:ext cx="149368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Natural </a:t>
                  </a:r>
                  <a:r>
                    <a:rPr lang="de-DE" sz="14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aerosols</a:t>
                  </a:r>
                  <a:endParaRPr lang="de-DE" sz="14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8E58F43D-54F9-404B-96A2-E6073D8DC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6" y="331292"/>
            <a:ext cx="2182267" cy="151165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9325EDA-8AC4-405C-A8D1-9FF61552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53A9-FAE5-4AAC-85A3-21D7B04C297A}" type="slidenum">
              <a:rPr lang="de-DE" smtClean="0"/>
              <a:t>2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8478610-62D1-457E-BAE7-26F38D84789B}"/>
              </a:ext>
            </a:extLst>
          </p:cNvPr>
          <p:cNvGrpSpPr/>
          <p:nvPr/>
        </p:nvGrpSpPr>
        <p:grpSpPr>
          <a:xfrm>
            <a:off x="5577053" y="168324"/>
            <a:ext cx="2990772" cy="4639086"/>
            <a:chOff x="5577053" y="168324"/>
            <a:chExt cx="2990772" cy="463908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A1594D79-A030-4F20-A9B4-20576077969B}"/>
                </a:ext>
              </a:extLst>
            </p:cNvPr>
            <p:cNvSpPr/>
            <p:nvPr/>
          </p:nvSpPr>
          <p:spPr>
            <a:xfrm>
              <a:off x="5749773" y="2220178"/>
              <a:ext cx="2301072" cy="64633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C137618D-A99E-4BDA-B853-7655E0472E8F}"/>
                </a:ext>
              </a:extLst>
            </p:cNvPr>
            <p:cNvGrpSpPr/>
            <p:nvPr/>
          </p:nvGrpSpPr>
          <p:grpSpPr>
            <a:xfrm>
              <a:off x="5577053" y="168324"/>
              <a:ext cx="2990772" cy="4639086"/>
              <a:chOff x="4675722" y="168324"/>
              <a:chExt cx="2990772" cy="4639086"/>
            </a:xfrm>
          </p:grpSpPr>
          <p:grpSp>
            <p:nvGrpSpPr>
              <p:cNvPr id="42" name="Gruppieren 41">
                <a:extLst>
                  <a:ext uri="{FF2B5EF4-FFF2-40B4-BE49-F238E27FC236}">
                    <a16:creationId xmlns:a16="http://schemas.microsoft.com/office/drawing/2014/main" id="{4036A447-B5A5-41F6-A646-5BF68778BA79}"/>
                  </a:ext>
                </a:extLst>
              </p:cNvPr>
              <p:cNvGrpSpPr/>
              <p:nvPr/>
            </p:nvGrpSpPr>
            <p:grpSpPr>
              <a:xfrm>
                <a:off x="4675722" y="168324"/>
                <a:ext cx="2990772" cy="4639086"/>
                <a:chOff x="4675722" y="168324"/>
                <a:chExt cx="2990772" cy="4639086"/>
              </a:xfrm>
            </p:grpSpPr>
            <p:grpSp>
              <p:nvGrpSpPr>
                <p:cNvPr id="33" name="Gruppieren 32">
                  <a:extLst>
                    <a:ext uri="{FF2B5EF4-FFF2-40B4-BE49-F238E27FC236}">
                      <a16:creationId xmlns:a16="http://schemas.microsoft.com/office/drawing/2014/main" id="{78958B45-F9B0-473B-AB21-960F129A24A2}"/>
                    </a:ext>
                  </a:extLst>
                </p:cNvPr>
                <p:cNvGrpSpPr/>
                <p:nvPr/>
              </p:nvGrpSpPr>
              <p:grpSpPr>
                <a:xfrm>
                  <a:off x="4848442" y="2220178"/>
                  <a:ext cx="2301072" cy="646331"/>
                  <a:chOff x="7124282" y="2434213"/>
                  <a:chExt cx="2301072" cy="646331"/>
                </a:xfrm>
              </p:grpSpPr>
              <p:sp>
                <p:nvSpPr>
                  <p:cNvPr id="34" name="Textfeld 33">
                    <a:extLst>
                      <a:ext uri="{FF2B5EF4-FFF2-40B4-BE49-F238E27FC236}">
                        <a16:creationId xmlns:a16="http://schemas.microsoft.com/office/drawing/2014/main" id="{B01A0DE5-D122-4E34-823D-A4FAF6FBCCCD}"/>
                      </a:ext>
                    </a:extLst>
                  </p:cNvPr>
                  <p:cNvSpPr txBox="1"/>
                  <p:nvPr/>
                </p:nvSpPr>
                <p:spPr>
                  <a:xfrm>
                    <a:off x="7124282" y="2434213"/>
                    <a:ext cx="618540" cy="646331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rPr>
                      <a:t>CL</a:t>
                    </a:r>
                  </a:p>
                  <a:p>
                    <a:pPr algn="ctr"/>
                    <a:r>
                      <a:rPr lang="de-DE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35" name="Textfeld 34">
                    <a:extLst>
                      <a:ext uri="{FF2B5EF4-FFF2-40B4-BE49-F238E27FC236}">
                        <a16:creationId xmlns:a16="http://schemas.microsoft.com/office/drawing/2014/main" id="{02DF61F4-D9D8-40AF-AAEE-B7AC37D93DC4}"/>
                      </a:ext>
                    </a:extLst>
                  </p:cNvPr>
                  <p:cNvSpPr txBox="1"/>
                  <p:nvPr/>
                </p:nvSpPr>
                <p:spPr>
                  <a:xfrm>
                    <a:off x="7742822" y="2434213"/>
                    <a:ext cx="1682532" cy="6463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b="1" dirty="0"/>
                      <a:t>Aerosols and</a:t>
                    </a:r>
                  </a:p>
                  <a:p>
                    <a:r>
                      <a:rPr lang="de-DE" b="1" dirty="0" err="1"/>
                      <a:t>cloud</a:t>
                    </a:r>
                    <a:r>
                      <a:rPr lang="de-DE" b="1" dirty="0"/>
                      <a:t> </a:t>
                    </a:r>
                    <a:r>
                      <a:rPr lang="de-DE" b="1" dirty="0" err="1"/>
                      <a:t>processes</a:t>
                    </a:r>
                    <a:endParaRPr lang="de-DE" b="1" dirty="0"/>
                  </a:p>
                </p:txBody>
              </p:sp>
            </p:grpSp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E47646BB-3203-4EF3-9FF3-83613BD73EB9}"/>
                    </a:ext>
                  </a:extLst>
                </p:cNvPr>
                <p:cNvSpPr txBox="1"/>
                <p:nvPr/>
              </p:nvSpPr>
              <p:spPr>
                <a:xfrm>
                  <a:off x="4675722" y="168324"/>
                  <a:ext cx="618540" cy="646331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dirty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CL</a:t>
                  </a:r>
                </a:p>
                <a:p>
                  <a:pPr algn="ctr"/>
                  <a:r>
                    <a:rPr lang="de-DE" dirty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3</a:t>
                  </a:r>
                </a:p>
              </p:txBody>
            </p:sp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32522D08-E42A-4140-8A20-9556177E33D2}"/>
                    </a:ext>
                  </a:extLst>
                </p:cNvPr>
                <p:cNvSpPr txBox="1"/>
                <p:nvPr/>
              </p:nvSpPr>
              <p:spPr>
                <a:xfrm>
                  <a:off x="5294261" y="168324"/>
                  <a:ext cx="2372233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/>
                    <a:t>Regional </a:t>
                  </a:r>
                  <a:r>
                    <a:rPr lang="de-DE" dirty="0" err="1"/>
                    <a:t>to</a:t>
                  </a:r>
                  <a:r>
                    <a:rPr lang="de-DE" dirty="0"/>
                    <a:t> global </a:t>
                  </a:r>
                  <a:r>
                    <a:rPr lang="de-DE" dirty="0" err="1"/>
                    <a:t>post</a:t>
                  </a:r>
                  <a:endParaRPr lang="de-DE" dirty="0"/>
                </a:p>
                <a:p>
                  <a:r>
                    <a:rPr lang="de-DE" dirty="0"/>
                    <a:t>fossil </a:t>
                  </a:r>
                  <a:r>
                    <a:rPr lang="de-DE" dirty="0" err="1"/>
                    <a:t>projections</a:t>
                  </a:r>
                  <a:endParaRPr lang="de-DE" dirty="0"/>
                </a:p>
              </p:txBody>
            </p:sp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8CA35649-7C7B-4123-821F-BB9B687E13A6}"/>
                    </a:ext>
                  </a:extLst>
                </p:cNvPr>
                <p:cNvSpPr txBox="1"/>
                <p:nvPr/>
              </p:nvSpPr>
              <p:spPr>
                <a:xfrm>
                  <a:off x="4743682" y="4161079"/>
                  <a:ext cx="618540" cy="646331"/>
                </a:xfrm>
                <a:prstGeom prst="rect">
                  <a:avLst/>
                </a:prstGeom>
                <a:solidFill>
                  <a:srgbClr val="FF9933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dirty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CL</a:t>
                  </a:r>
                </a:p>
                <a:p>
                  <a:pPr algn="ctr"/>
                  <a:r>
                    <a:rPr lang="de-DE" dirty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F7EE378A-0D64-4E52-8E78-A2A1FAE77FFD}"/>
                    </a:ext>
                  </a:extLst>
                </p:cNvPr>
                <p:cNvSpPr txBox="1"/>
                <p:nvPr/>
              </p:nvSpPr>
              <p:spPr>
                <a:xfrm>
                  <a:off x="5362222" y="4161079"/>
                  <a:ext cx="2217138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err="1"/>
                    <a:t>Convective</a:t>
                  </a:r>
                  <a:r>
                    <a:rPr lang="de-DE" dirty="0"/>
                    <a:t> </a:t>
                  </a:r>
                  <a:r>
                    <a:rPr lang="de-DE" dirty="0" err="1"/>
                    <a:t>systems</a:t>
                  </a:r>
                  <a:r>
                    <a:rPr lang="de-DE" dirty="0"/>
                    <a:t> and extreme </a:t>
                  </a:r>
                  <a:r>
                    <a:rPr lang="de-DE" dirty="0" err="1"/>
                    <a:t>weather</a:t>
                  </a:r>
                  <a:endParaRPr lang="de-DE" dirty="0"/>
                </a:p>
              </p:txBody>
            </p:sp>
          </p:grpSp>
          <p:sp>
            <p:nvSpPr>
              <p:cNvPr id="43" name="Pfeil: nach oben und unten 42">
                <a:extLst>
                  <a:ext uri="{FF2B5EF4-FFF2-40B4-BE49-F238E27FC236}">
                    <a16:creationId xmlns:a16="http://schemas.microsoft.com/office/drawing/2014/main" id="{28C66BA4-6025-453F-A546-600EB72C9F0C}"/>
                  </a:ext>
                </a:extLst>
              </p:cNvPr>
              <p:cNvSpPr/>
              <p:nvPr/>
            </p:nvSpPr>
            <p:spPr>
              <a:xfrm>
                <a:off x="6096000" y="1087120"/>
                <a:ext cx="416560" cy="810689"/>
              </a:xfrm>
              <a:prstGeom prst="upDown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Pfeil: nach oben und unten 45">
                <a:extLst>
                  <a:ext uri="{FF2B5EF4-FFF2-40B4-BE49-F238E27FC236}">
                    <a16:creationId xmlns:a16="http://schemas.microsoft.com/office/drawing/2014/main" id="{6A96C236-9729-4548-954A-F502144CC582}"/>
                  </a:ext>
                </a:extLst>
              </p:cNvPr>
              <p:cNvSpPr/>
              <p:nvPr/>
            </p:nvSpPr>
            <p:spPr>
              <a:xfrm>
                <a:off x="6102780" y="3108449"/>
                <a:ext cx="416560" cy="810689"/>
              </a:xfrm>
              <a:prstGeom prst="upDown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71" name="Textfeld 70">
            <a:extLst>
              <a:ext uri="{FF2B5EF4-FFF2-40B4-BE49-F238E27FC236}">
                <a16:creationId xmlns:a16="http://schemas.microsoft.com/office/drawing/2014/main" id="{FDD9CFEF-928B-4E5D-8295-0DB859564F70}"/>
              </a:ext>
            </a:extLst>
          </p:cNvPr>
          <p:cNvSpPr txBox="1"/>
          <p:nvPr/>
        </p:nvSpPr>
        <p:spPr>
          <a:xfrm rot="654877">
            <a:off x="8092259" y="2090278"/>
            <a:ext cx="3902066" cy="2046714"/>
          </a:xfrm>
          <a:prstGeom prst="rect">
            <a:avLst/>
          </a:prstGeom>
          <a:solidFill>
            <a:srgbClr val="FFA48F">
              <a:alpha val="82745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de-DE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This </a:t>
            </a:r>
            <a:r>
              <a:rPr lang="de-DE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study</a:t>
            </a: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Relationships</a:t>
            </a: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between</a:t>
            </a: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aerosol</a:t>
            </a: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de-DE" sz="2000" b="1" u="sng" dirty="0" err="1">
                <a:latin typeface="Helvetica" panose="020B0604020202020204" pitchFamily="34" charset="0"/>
                <a:cs typeface="Helvetica" panose="020B0604020202020204" pitchFamily="34" charset="0"/>
              </a:rPr>
              <a:t>temperature</a:t>
            </a: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de-DE" sz="2000" b="1" u="sng" dirty="0" err="1">
                <a:latin typeface="Helvetica" panose="020B0604020202020204" pitchFamily="34" charset="0"/>
                <a:cs typeface="Helvetica" panose="020B0604020202020204" pitchFamily="34" charset="0"/>
              </a:rPr>
              <a:t>cloud</a:t>
            </a:r>
            <a:r>
              <a:rPr lang="de-DE" sz="20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b="1" u="sng" dirty="0" err="1">
                <a:latin typeface="Helvetica" panose="020B0604020202020204" pitchFamily="34" charset="0"/>
                <a:cs typeface="Helvetica" panose="020B0604020202020204" pitchFamily="34" charset="0"/>
              </a:rPr>
              <a:t>structure</a:t>
            </a: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, and </a:t>
            </a:r>
            <a:r>
              <a:rPr lang="de-DE" sz="2000" b="1" u="sng" dirty="0" err="1">
                <a:latin typeface="Helvetica" panose="020B0604020202020204" pitchFamily="34" charset="0"/>
                <a:cs typeface="Helvetica" panose="020B0604020202020204" pitchFamily="34" charset="0"/>
              </a:rPr>
              <a:t>precipitation</a:t>
            </a: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for</a:t>
            </a: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key</a:t>
            </a: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-sites </a:t>
            </a:r>
            <a:r>
              <a:rPr lang="de-DE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climate</a:t>
            </a:r>
            <a:r>
              <a:rPr lang="de-DE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research</a:t>
            </a:r>
            <a:endParaRPr lang="de-DE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de-DE" sz="11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Inhaltsplatzhalter 2">
            <a:extLst>
              <a:ext uri="{FF2B5EF4-FFF2-40B4-BE49-F238E27FC236}">
                <a16:creationId xmlns:a16="http://schemas.microsoft.com/office/drawing/2014/main" id="{1015D245-F804-4298-8D56-9D08AF14CD8A}"/>
              </a:ext>
            </a:extLst>
          </p:cNvPr>
          <p:cNvSpPr txBox="1">
            <a:spLocks/>
          </p:cNvSpPr>
          <p:nvPr/>
        </p:nvSpPr>
        <p:spPr>
          <a:xfrm>
            <a:off x="196548" y="3737288"/>
            <a:ext cx="2504241" cy="84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EU project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01/2024 – 12/2027 </a:t>
            </a:r>
            <a:endParaRPr lang="de-DE" sz="2000" b="1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A30A87F3-8A11-4F37-B1A7-335AA05ADCD1}"/>
              </a:ext>
            </a:extLst>
          </p:cNvPr>
          <p:cNvSpPr txBox="1">
            <a:spLocks/>
          </p:cNvSpPr>
          <p:nvPr/>
        </p:nvSpPr>
        <p:spPr>
          <a:xfrm>
            <a:off x="62164" y="2232749"/>
            <a:ext cx="2887960" cy="1281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Clouds and climate transitioning to </a:t>
            </a:r>
            <a:r>
              <a:rPr lang="en-US" sz="20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post-fossil aerosol regime</a:t>
            </a:r>
            <a:endParaRPr lang="de-DE" sz="2000" b="1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9EDB9-7D97-478A-A45A-098A466B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53A9-FAE5-4AAC-85A3-21D7B04C297A}" type="slidenum">
              <a:rPr lang="de-DE" smtClean="0"/>
              <a:t>3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3056CA3-E8E3-48CB-8442-ED12FC7A5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" t="3529" r="3559" b="14021"/>
          <a:stretch/>
        </p:blipFill>
        <p:spPr>
          <a:xfrm>
            <a:off x="6456" y="977152"/>
            <a:ext cx="6316974" cy="3169727"/>
          </a:xfrm>
          <a:prstGeom prst="rect">
            <a:avLst/>
          </a:prstGeom>
        </p:spPr>
      </p:pic>
      <p:sp>
        <p:nvSpPr>
          <p:cNvPr id="42" name="Stern: 5 Zacken 41">
            <a:extLst>
              <a:ext uri="{FF2B5EF4-FFF2-40B4-BE49-F238E27FC236}">
                <a16:creationId xmlns:a16="http://schemas.microsoft.com/office/drawing/2014/main" id="{38D3AB05-5C25-45C6-B1D8-8BE149E732C8}"/>
              </a:ext>
            </a:extLst>
          </p:cNvPr>
          <p:cNvSpPr/>
          <p:nvPr/>
        </p:nvSpPr>
        <p:spPr>
          <a:xfrm>
            <a:off x="1949321" y="2472540"/>
            <a:ext cx="260523" cy="260523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Stern: 5 Zacken 42">
            <a:extLst>
              <a:ext uri="{FF2B5EF4-FFF2-40B4-BE49-F238E27FC236}">
                <a16:creationId xmlns:a16="http://schemas.microsoft.com/office/drawing/2014/main" id="{45ED8404-F484-41E4-B904-40BBE8C716F4}"/>
              </a:ext>
            </a:extLst>
          </p:cNvPr>
          <p:cNvSpPr/>
          <p:nvPr/>
        </p:nvSpPr>
        <p:spPr>
          <a:xfrm>
            <a:off x="5629223" y="3299232"/>
            <a:ext cx="260523" cy="260523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956E6897-78C4-4594-B0D9-144316739CE7}"/>
              </a:ext>
            </a:extLst>
          </p:cNvPr>
          <p:cNvSpPr txBox="1"/>
          <p:nvPr/>
        </p:nvSpPr>
        <p:spPr>
          <a:xfrm>
            <a:off x="2241952" y="3172463"/>
            <a:ext cx="20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Punta Arenas, Chile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420393A-924B-4B14-8653-FF256995673C}"/>
              </a:ext>
            </a:extLst>
          </p:cNvPr>
          <p:cNvSpPr txBox="1"/>
          <p:nvPr/>
        </p:nvSpPr>
        <p:spPr>
          <a:xfrm>
            <a:off x="3875764" y="1693703"/>
            <a:ext cx="1765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Limassol, Cyprus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68E74FDC-996F-4BFD-A708-9EBCB15D5D65}"/>
              </a:ext>
            </a:extLst>
          </p:cNvPr>
          <p:cNvSpPr txBox="1"/>
          <p:nvPr/>
        </p:nvSpPr>
        <p:spPr>
          <a:xfrm>
            <a:off x="1350804" y="1353397"/>
            <a:ext cx="18425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Leipzig, Germany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F56BF60-AEAD-4A62-874E-50BFF99BCDB9}"/>
              </a:ext>
            </a:extLst>
          </p:cNvPr>
          <p:cNvSpPr txBox="1"/>
          <p:nvPr/>
        </p:nvSpPr>
        <p:spPr>
          <a:xfrm>
            <a:off x="226343" y="2280803"/>
            <a:ext cx="1782283" cy="646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FFFF00"/>
                </a:solidFill>
              </a:rPr>
              <a:t>Campina (ATTO),</a:t>
            </a:r>
          </a:p>
          <a:p>
            <a:pPr algn="ctr"/>
            <a:r>
              <a:rPr lang="de-DE" b="1" dirty="0">
                <a:solidFill>
                  <a:srgbClr val="FFFF00"/>
                </a:solidFill>
              </a:rPr>
              <a:t>Brazil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D0320C0-8F27-4AD8-A315-385B61347F40}"/>
              </a:ext>
            </a:extLst>
          </p:cNvPr>
          <p:cNvSpPr txBox="1"/>
          <p:nvPr/>
        </p:nvSpPr>
        <p:spPr>
          <a:xfrm>
            <a:off x="4469991" y="3001001"/>
            <a:ext cx="160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FFFF00"/>
                </a:solidFill>
              </a:rPr>
              <a:t>Invercargill, NZ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EB4EC424-3B51-4D62-A1D4-A87E83CEABCA}"/>
              </a:ext>
            </a:extLst>
          </p:cNvPr>
          <p:cNvSpPr txBox="1"/>
          <p:nvPr/>
        </p:nvSpPr>
        <p:spPr>
          <a:xfrm>
            <a:off x="3510709" y="3540700"/>
            <a:ext cx="14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Neumayer III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2E9AE92F-07FF-470B-8580-4AD1FDF1C6F7}"/>
              </a:ext>
            </a:extLst>
          </p:cNvPr>
          <p:cNvSpPr txBox="1"/>
          <p:nvPr/>
        </p:nvSpPr>
        <p:spPr>
          <a:xfrm>
            <a:off x="433446" y="254693"/>
            <a:ext cx="830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CleanCloud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key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sites</a:t>
            </a:r>
            <a:endParaRPr lang="de-DE" sz="2400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1B9CBBE9-5F21-45EC-94EC-BA9027F2BC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58"/>
          <a:stretch/>
        </p:blipFill>
        <p:spPr>
          <a:xfrm>
            <a:off x="9008004" y="646569"/>
            <a:ext cx="2591870" cy="112529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263A0E3-1CE2-4A33-8CD8-E3D614D9C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826"/>
          <a:stretch/>
        </p:blipFill>
        <p:spPr>
          <a:xfrm>
            <a:off x="6847291" y="599033"/>
            <a:ext cx="2006840" cy="12132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5B01BCE-EA03-47FB-A1C1-4B4009217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875" y="2460675"/>
            <a:ext cx="5702655" cy="378630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578AD6AD-1EDA-4F22-8F8D-FB43E53A41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10" y="2544186"/>
            <a:ext cx="3472633" cy="8261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A3D7DED-1255-42B2-A163-08DED510A956}"/>
              </a:ext>
            </a:extLst>
          </p:cNvPr>
          <p:cNvSpPr txBox="1"/>
          <p:nvPr/>
        </p:nvSpPr>
        <p:spPr>
          <a:xfrm>
            <a:off x="10162813" y="5903654"/>
            <a:ext cx="1935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https://www.tropos.de/</a:t>
            </a:r>
          </a:p>
        </p:txBody>
      </p:sp>
      <p:sp>
        <p:nvSpPr>
          <p:cNvPr id="26" name="Stern: 5 Zacken 25">
            <a:extLst>
              <a:ext uri="{FF2B5EF4-FFF2-40B4-BE49-F238E27FC236}">
                <a16:creationId xmlns:a16="http://schemas.microsoft.com/office/drawing/2014/main" id="{A98CAE2F-FDAC-4780-886D-FD2EDF3682AF}"/>
              </a:ext>
            </a:extLst>
          </p:cNvPr>
          <p:cNvSpPr/>
          <p:nvPr/>
        </p:nvSpPr>
        <p:spPr>
          <a:xfrm>
            <a:off x="3347044" y="3760479"/>
            <a:ext cx="260523" cy="260523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Stern: 5 Zacken 26">
            <a:extLst>
              <a:ext uri="{FF2B5EF4-FFF2-40B4-BE49-F238E27FC236}">
                <a16:creationId xmlns:a16="http://schemas.microsoft.com/office/drawing/2014/main" id="{53DD6587-864F-4744-AB44-381765D0D30B}"/>
              </a:ext>
            </a:extLst>
          </p:cNvPr>
          <p:cNvSpPr/>
          <p:nvPr/>
        </p:nvSpPr>
        <p:spPr>
          <a:xfrm>
            <a:off x="2000755" y="3318052"/>
            <a:ext cx="260523" cy="260523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Stern: 5 Zacken 27">
            <a:extLst>
              <a:ext uri="{FF2B5EF4-FFF2-40B4-BE49-F238E27FC236}">
                <a16:creationId xmlns:a16="http://schemas.microsoft.com/office/drawing/2014/main" id="{0F0824D3-2088-4238-96B1-8AEE387191F8}"/>
              </a:ext>
            </a:extLst>
          </p:cNvPr>
          <p:cNvSpPr/>
          <p:nvPr/>
        </p:nvSpPr>
        <p:spPr>
          <a:xfrm>
            <a:off x="3216782" y="1416028"/>
            <a:ext cx="260523" cy="260523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Stern: 5 Zacken 28">
            <a:extLst>
              <a:ext uri="{FF2B5EF4-FFF2-40B4-BE49-F238E27FC236}">
                <a16:creationId xmlns:a16="http://schemas.microsoft.com/office/drawing/2014/main" id="{0CD91F5F-82F1-4E9E-B22E-784F37FADB8F}"/>
              </a:ext>
            </a:extLst>
          </p:cNvPr>
          <p:cNvSpPr/>
          <p:nvPr/>
        </p:nvSpPr>
        <p:spPr>
          <a:xfrm>
            <a:off x="3604733" y="1748107"/>
            <a:ext cx="260523" cy="260523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8325642D-A4EF-4279-B798-904E7B66FAF1}"/>
              </a:ext>
            </a:extLst>
          </p:cNvPr>
          <p:cNvSpPr txBox="1">
            <a:spLocks/>
          </p:cNvSpPr>
          <p:nvPr/>
        </p:nvSpPr>
        <p:spPr>
          <a:xfrm>
            <a:off x="226344" y="4195116"/>
            <a:ext cx="6097086" cy="1850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CleanCloud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: key regions with different dominating aerosol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LACROS-like stations were operating in most of those key sites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longterm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Cloudnet datasets available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8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8926AEAE-E403-48B5-94BA-D7993569F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34" y="958007"/>
            <a:ext cx="6261867" cy="4684616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4959F7-E788-434A-A7C1-60F77405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53A9-FAE5-4AAC-85A3-21D7B04C297A}" type="slidenum">
              <a:rPr lang="de-DE" smtClean="0"/>
              <a:t>4</a:t>
            </a:fld>
            <a:endParaRPr lang="de-DE" dirty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A28797E5-7200-43AB-A31B-0FF3D343E2F5}"/>
              </a:ext>
            </a:extLst>
          </p:cNvPr>
          <p:cNvSpPr txBox="1">
            <a:spLocks/>
          </p:cNvSpPr>
          <p:nvPr/>
        </p:nvSpPr>
        <p:spPr>
          <a:xfrm>
            <a:off x="8524626" y="4228289"/>
            <a:ext cx="3431253" cy="2114057"/>
          </a:xfrm>
          <a:prstGeom prst="rect">
            <a:avLst/>
          </a:prstGeom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/>
              <a:t>SIP	   –	secondary ice 			      	production</a:t>
            </a:r>
          </a:p>
          <a:p>
            <a:pPr marL="0" indent="0">
              <a:buNone/>
            </a:pPr>
            <a:r>
              <a:rPr lang="en-US" sz="2000" b="0" dirty="0"/>
              <a:t>WBF</a:t>
            </a:r>
            <a:r>
              <a:rPr lang="en-US" sz="1400" b="0" dirty="0"/>
              <a:t>  </a:t>
            </a:r>
            <a:r>
              <a:rPr lang="en-US" sz="2000" b="0" dirty="0"/>
              <a:t>–	Wegener-Bergeron- 		</a:t>
            </a:r>
            <a:r>
              <a:rPr lang="en-US" sz="2000" b="0" dirty="0" err="1"/>
              <a:t>Findeisen</a:t>
            </a:r>
            <a:r>
              <a:rPr lang="en-US" sz="2000" b="0" dirty="0"/>
              <a:t>-process</a:t>
            </a:r>
          </a:p>
        </p:txBody>
      </p:sp>
      <p:grpSp>
        <p:nvGrpSpPr>
          <p:cNvPr id="268" name="Gruppieren 267">
            <a:extLst>
              <a:ext uri="{FF2B5EF4-FFF2-40B4-BE49-F238E27FC236}">
                <a16:creationId xmlns:a16="http://schemas.microsoft.com/office/drawing/2014/main" id="{1C262C7C-C0C7-4E05-B0C3-433D54FC8A1F}"/>
              </a:ext>
            </a:extLst>
          </p:cNvPr>
          <p:cNvGrpSpPr/>
          <p:nvPr/>
        </p:nvGrpSpPr>
        <p:grpSpPr>
          <a:xfrm>
            <a:off x="8738929" y="3106612"/>
            <a:ext cx="3176107" cy="728055"/>
            <a:chOff x="9015892" y="2336919"/>
            <a:chExt cx="3176107" cy="728055"/>
          </a:xfrm>
        </p:grpSpPr>
        <p:sp>
          <p:nvSpPr>
            <p:cNvPr id="11" name="Inhaltsplatzhalter 3">
              <a:extLst>
                <a:ext uri="{FF2B5EF4-FFF2-40B4-BE49-F238E27FC236}">
                  <a16:creationId xmlns:a16="http://schemas.microsoft.com/office/drawing/2014/main" id="{2EFD3C60-7471-4BD8-8BBD-16BF1B88520A}"/>
                </a:ext>
              </a:extLst>
            </p:cNvPr>
            <p:cNvSpPr txBox="1">
              <a:spLocks/>
            </p:cNvSpPr>
            <p:nvPr/>
          </p:nvSpPr>
          <p:spPr>
            <a:xfrm>
              <a:off x="9523815" y="2336919"/>
              <a:ext cx="2668184" cy="728055"/>
            </a:xfrm>
            <a:prstGeom prst="rect">
              <a:avLst/>
            </a:prstGeom>
          </p:spPr>
          <p:txBody>
            <a:bodyPr vert="horz" lIns="110557" tIns="55279" rIns="110557" bIns="55279" anchor="ctr"/>
            <a:lstStyle>
              <a:lvl1pPr marL="342876" indent="-342876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1800" b="1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742896" indent="-285729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17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085" indent="-228583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52" indent="-228583" algn="l" defTabSz="457167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85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752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9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ice particles</a:t>
              </a:r>
            </a:p>
          </p:txBody>
        </p:sp>
        <p:grpSp>
          <p:nvGrpSpPr>
            <p:cNvPr id="267" name="Gruppieren 266">
              <a:extLst>
                <a:ext uri="{FF2B5EF4-FFF2-40B4-BE49-F238E27FC236}">
                  <a16:creationId xmlns:a16="http://schemas.microsoft.com/office/drawing/2014/main" id="{653E06C4-99F9-43D2-B23F-14BA5355EE3A}"/>
                </a:ext>
              </a:extLst>
            </p:cNvPr>
            <p:cNvGrpSpPr/>
            <p:nvPr/>
          </p:nvGrpSpPr>
          <p:grpSpPr>
            <a:xfrm>
              <a:off x="9015892" y="2475339"/>
              <a:ext cx="431355" cy="486473"/>
              <a:chOff x="9015892" y="2475339"/>
              <a:chExt cx="431355" cy="486473"/>
            </a:xfrm>
          </p:grpSpPr>
          <p:sp>
            <p:nvSpPr>
              <p:cNvPr id="7" name="Stern: 6 Zacken 6">
                <a:extLst>
                  <a:ext uri="{FF2B5EF4-FFF2-40B4-BE49-F238E27FC236}">
                    <a16:creationId xmlns:a16="http://schemas.microsoft.com/office/drawing/2014/main" id="{0F7D13D0-2A9B-4922-9FE0-E321CFD13BF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9226991" y="2475339"/>
                <a:ext cx="170406" cy="170406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Stern: 6 Zacken 13">
                <a:extLst>
                  <a:ext uri="{FF2B5EF4-FFF2-40B4-BE49-F238E27FC236}">
                    <a16:creationId xmlns:a16="http://schemas.microsoft.com/office/drawing/2014/main" id="{21E24753-BF68-4EA9-84BF-F5CB2FE114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1663">
                <a:off x="9015892" y="2661247"/>
                <a:ext cx="170406" cy="170406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Stern: 6 Zacken 14">
                <a:extLst>
                  <a:ext uri="{FF2B5EF4-FFF2-40B4-BE49-F238E27FC236}">
                    <a16:creationId xmlns:a16="http://schemas.microsoft.com/office/drawing/2014/main" id="{4D4D42B8-D8EB-446C-BF1C-3FD109B705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083609">
                <a:off x="9276841" y="2791406"/>
                <a:ext cx="170406" cy="170406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72B20DA7-55B0-4476-96CF-6D2D94513E64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159488" y="2137144"/>
            <a:ext cx="6859456" cy="20227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2BD68026-A3FB-4DE8-AF30-3479FA4A60BB}"/>
              </a:ext>
            </a:extLst>
          </p:cNvPr>
          <p:cNvSpPr txBox="1"/>
          <p:nvPr/>
        </p:nvSpPr>
        <p:spPr>
          <a:xfrm>
            <a:off x="7018944" y="1972705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-37°C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FA792C5-D18E-4BC5-8483-71840A15DE30}"/>
              </a:ext>
            </a:extLst>
          </p:cNvPr>
          <p:cNvSpPr txBox="1"/>
          <p:nvPr/>
        </p:nvSpPr>
        <p:spPr>
          <a:xfrm>
            <a:off x="7212009" y="4588541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0°C</a:t>
            </a:r>
          </a:p>
        </p:txBody>
      </p:sp>
      <p:grpSp>
        <p:nvGrpSpPr>
          <p:cNvPr id="281" name="Gruppieren 280">
            <a:extLst>
              <a:ext uri="{FF2B5EF4-FFF2-40B4-BE49-F238E27FC236}">
                <a16:creationId xmlns:a16="http://schemas.microsoft.com/office/drawing/2014/main" id="{B080F3A2-4DAE-4731-A091-E0D113A8CD1A}"/>
              </a:ext>
            </a:extLst>
          </p:cNvPr>
          <p:cNvGrpSpPr/>
          <p:nvPr/>
        </p:nvGrpSpPr>
        <p:grpSpPr>
          <a:xfrm>
            <a:off x="8871235" y="1523444"/>
            <a:ext cx="3041839" cy="728055"/>
            <a:chOff x="9150160" y="1608678"/>
            <a:chExt cx="3041839" cy="728055"/>
          </a:xfrm>
        </p:grpSpPr>
        <p:sp>
          <p:nvSpPr>
            <p:cNvPr id="10" name="Inhaltsplatzhalter 3">
              <a:extLst>
                <a:ext uri="{FF2B5EF4-FFF2-40B4-BE49-F238E27FC236}">
                  <a16:creationId xmlns:a16="http://schemas.microsoft.com/office/drawing/2014/main" id="{656724EA-A148-4857-A8E0-B24AECD07D5F}"/>
                </a:ext>
              </a:extLst>
            </p:cNvPr>
            <p:cNvSpPr txBox="1">
              <a:spLocks/>
            </p:cNvSpPr>
            <p:nvPr/>
          </p:nvSpPr>
          <p:spPr>
            <a:xfrm>
              <a:off x="9523816" y="1608678"/>
              <a:ext cx="2668183" cy="728055"/>
            </a:xfrm>
            <a:prstGeom prst="rect">
              <a:avLst/>
            </a:prstGeom>
          </p:spPr>
          <p:txBody>
            <a:bodyPr vert="horz" lIns="110557" tIns="55279" rIns="110557" bIns="55279" anchor="ctr"/>
            <a:lstStyle>
              <a:lvl1pPr marL="342876" indent="-342876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1800" b="1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742896" indent="-285729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17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085" indent="-228583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52" indent="-228583" algn="l" defTabSz="457167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85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752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9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ice nucleating particles (INP)</a:t>
              </a:r>
            </a:p>
          </p:txBody>
        </p: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EDFE55AC-E810-46BF-9028-4AF4F84F4D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50160" y="1893331"/>
              <a:ext cx="185270" cy="154147"/>
              <a:chOff x="9150157" y="1893325"/>
              <a:chExt cx="246943" cy="205460"/>
            </a:xfrm>
          </p:grpSpPr>
          <p:sp>
            <p:nvSpPr>
              <p:cNvPr id="28" name="Gleichschenkliges Dreieck 27">
                <a:extLst>
                  <a:ext uri="{FF2B5EF4-FFF2-40B4-BE49-F238E27FC236}">
                    <a16:creationId xmlns:a16="http://schemas.microsoft.com/office/drawing/2014/main" id="{A09265C1-211C-45AC-9DC3-5DBDABF874EE}"/>
                  </a:ext>
                </a:extLst>
              </p:cNvPr>
              <p:cNvSpPr/>
              <p:nvPr/>
            </p:nvSpPr>
            <p:spPr>
              <a:xfrm rot="19678345">
                <a:off x="9150157" y="1893948"/>
                <a:ext cx="64294" cy="61721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Gleichschenkliges Dreieck 28">
                <a:extLst>
                  <a:ext uri="{FF2B5EF4-FFF2-40B4-BE49-F238E27FC236}">
                    <a16:creationId xmlns:a16="http://schemas.microsoft.com/office/drawing/2014/main" id="{A29A5788-B2F6-466D-92E6-5651ACA4B24D}"/>
                  </a:ext>
                </a:extLst>
              </p:cNvPr>
              <p:cNvSpPr/>
              <p:nvPr/>
            </p:nvSpPr>
            <p:spPr>
              <a:xfrm rot="12282611">
                <a:off x="9266749" y="2037064"/>
                <a:ext cx="64294" cy="61721"/>
              </a:xfrm>
              <a:prstGeom prst="triangle">
                <a:avLst/>
              </a:prstGeom>
              <a:solidFill>
                <a:srgbClr val="FF9933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Gleichschenkliges Dreieck 29">
                <a:extLst>
                  <a:ext uri="{FF2B5EF4-FFF2-40B4-BE49-F238E27FC236}">
                    <a16:creationId xmlns:a16="http://schemas.microsoft.com/office/drawing/2014/main" id="{267D1C0D-3768-44E6-B1BB-7595CE13E99E}"/>
                  </a:ext>
                </a:extLst>
              </p:cNvPr>
              <p:cNvSpPr/>
              <p:nvPr/>
            </p:nvSpPr>
            <p:spPr>
              <a:xfrm rot="3375670">
                <a:off x="9334093" y="1894611"/>
                <a:ext cx="64294" cy="61721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280" name="Gruppieren 279">
            <a:extLst>
              <a:ext uri="{FF2B5EF4-FFF2-40B4-BE49-F238E27FC236}">
                <a16:creationId xmlns:a16="http://schemas.microsoft.com/office/drawing/2014/main" id="{77DA8607-410A-4679-8A9F-03AB7CCE3154}"/>
              </a:ext>
            </a:extLst>
          </p:cNvPr>
          <p:cNvGrpSpPr/>
          <p:nvPr/>
        </p:nvGrpSpPr>
        <p:grpSpPr>
          <a:xfrm>
            <a:off x="8864306" y="766810"/>
            <a:ext cx="3048769" cy="728056"/>
            <a:chOff x="9143231" y="880623"/>
            <a:chExt cx="3048769" cy="728056"/>
          </a:xfrm>
        </p:grpSpPr>
        <p:sp>
          <p:nvSpPr>
            <p:cNvPr id="9" name="Inhaltsplatzhalter 3">
              <a:extLst>
                <a:ext uri="{FF2B5EF4-FFF2-40B4-BE49-F238E27FC236}">
                  <a16:creationId xmlns:a16="http://schemas.microsoft.com/office/drawing/2014/main" id="{813A6C6A-E153-4BC8-970D-74E3D93F8B1A}"/>
                </a:ext>
              </a:extLst>
            </p:cNvPr>
            <p:cNvSpPr txBox="1">
              <a:spLocks/>
            </p:cNvSpPr>
            <p:nvPr/>
          </p:nvSpPr>
          <p:spPr>
            <a:xfrm>
              <a:off x="9523815" y="880623"/>
              <a:ext cx="2668185" cy="728056"/>
            </a:xfrm>
            <a:prstGeom prst="rect">
              <a:avLst/>
            </a:prstGeom>
          </p:spPr>
          <p:txBody>
            <a:bodyPr vert="horz" lIns="110557" tIns="55279" rIns="110557" bIns="55279" anchor="ctr"/>
            <a:lstStyle>
              <a:lvl1pPr marL="342876" indent="-342876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1800" b="1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742896" indent="-285729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17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085" indent="-228583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52" indent="-228583" algn="l" defTabSz="457167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85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752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9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cloud condensation nuclei (CCN)</a:t>
              </a:r>
            </a:p>
          </p:txBody>
        </p:sp>
        <p:grpSp>
          <p:nvGrpSpPr>
            <p:cNvPr id="279" name="Gruppieren 278">
              <a:extLst>
                <a:ext uri="{FF2B5EF4-FFF2-40B4-BE49-F238E27FC236}">
                  <a16:creationId xmlns:a16="http://schemas.microsoft.com/office/drawing/2014/main" id="{3809B1DA-C536-47CF-AE2C-745EDC06478B}"/>
                </a:ext>
              </a:extLst>
            </p:cNvPr>
            <p:cNvGrpSpPr/>
            <p:nvPr/>
          </p:nvGrpSpPr>
          <p:grpSpPr>
            <a:xfrm>
              <a:off x="9143231" y="1192001"/>
              <a:ext cx="218950" cy="204663"/>
              <a:chOff x="9143231" y="1192001"/>
              <a:chExt cx="218950" cy="204663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8AF7F7C6-67E3-4C8B-A234-B244E6216D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43231" y="1192001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CE14A5AC-1711-4447-80AD-81F57C9961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24206" y="1242617"/>
                <a:ext cx="37975" cy="37975"/>
              </a:xfrm>
              <a:prstGeom prst="ellipse">
                <a:avLst/>
              </a:prstGeom>
              <a:solidFill>
                <a:srgbClr val="D60093"/>
              </a:solidFill>
              <a:ln>
                <a:solidFill>
                  <a:srgbClr val="66003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44957947-F480-4A8C-B7B2-21AE98192F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85152" y="1358689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266" name="Gruppieren 265">
            <a:extLst>
              <a:ext uri="{FF2B5EF4-FFF2-40B4-BE49-F238E27FC236}">
                <a16:creationId xmlns:a16="http://schemas.microsoft.com/office/drawing/2014/main" id="{BD21CE02-2ABA-4615-9D6F-F6937A299360}"/>
              </a:ext>
            </a:extLst>
          </p:cNvPr>
          <p:cNvGrpSpPr/>
          <p:nvPr/>
        </p:nvGrpSpPr>
        <p:grpSpPr>
          <a:xfrm>
            <a:off x="3955693" y="1303197"/>
            <a:ext cx="1531964" cy="665764"/>
            <a:chOff x="3955693" y="1303197"/>
            <a:chExt cx="1531964" cy="665764"/>
          </a:xfrm>
        </p:grpSpPr>
        <p:sp>
          <p:nvSpPr>
            <p:cNvPr id="176" name="Stern: 6 Zacken 175">
              <a:extLst>
                <a:ext uri="{FF2B5EF4-FFF2-40B4-BE49-F238E27FC236}">
                  <a16:creationId xmlns:a16="http://schemas.microsoft.com/office/drawing/2014/main" id="{7DFB6C45-D308-406C-BB78-62849EC0E4A8}"/>
                </a:ext>
              </a:extLst>
            </p:cNvPr>
            <p:cNvSpPr>
              <a:spLocks noChangeAspect="1"/>
            </p:cNvSpPr>
            <p:nvPr/>
          </p:nvSpPr>
          <p:spPr>
            <a:xfrm rot="1124070">
              <a:off x="3955693" y="1460164"/>
              <a:ext cx="120402" cy="120402"/>
            </a:xfrm>
            <a:prstGeom prst="star6">
              <a:avLst>
                <a:gd name="adj" fmla="val 27130"/>
                <a:gd name="hf" fmla="val 11547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7" name="Stern: 6 Zacken 176">
              <a:extLst>
                <a:ext uri="{FF2B5EF4-FFF2-40B4-BE49-F238E27FC236}">
                  <a16:creationId xmlns:a16="http://schemas.microsoft.com/office/drawing/2014/main" id="{D28E937F-50AF-4127-A983-635B3D9A7C62}"/>
                </a:ext>
              </a:extLst>
            </p:cNvPr>
            <p:cNvSpPr>
              <a:spLocks noChangeAspect="1"/>
            </p:cNvSpPr>
            <p:nvPr/>
          </p:nvSpPr>
          <p:spPr>
            <a:xfrm rot="2131663">
              <a:off x="4502663" y="1303197"/>
              <a:ext cx="80797" cy="80797"/>
            </a:xfrm>
            <a:prstGeom prst="star6">
              <a:avLst>
                <a:gd name="adj" fmla="val 27130"/>
                <a:gd name="hf" fmla="val 11547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Stern: 6 Zacken 177">
              <a:extLst>
                <a:ext uri="{FF2B5EF4-FFF2-40B4-BE49-F238E27FC236}">
                  <a16:creationId xmlns:a16="http://schemas.microsoft.com/office/drawing/2014/main" id="{F5D326CC-00E5-4D23-BA65-158E12E36791}"/>
                </a:ext>
              </a:extLst>
            </p:cNvPr>
            <p:cNvSpPr>
              <a:spLocks noChangeAspect="1"/>
            </p:cNvSpPr>
            <p:nvPr/>
          </p:nvSpPr>
          <p:spPr>
            <a:xfrm rot="573653">
              <a:off x="4175723" y="1765349"/>
              <a:ext cx="170406" cy="170406"/>
            </a:xfrm>
            <a:prstGeom prst="star6">
              <a:avLst>
                <a:gd name="adj" fmla="val 27130"/>
                <a:gd name="hf" fmla="val 11547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9" name="Stern: 6 Zacken 178">
              <a:extLst>
                <a:ext uri="{FF2B5EF4-FFF2-40B4-BE49-F238E27FC236}">
                  <a16:creationId xmlns:a16="http://schemas.microsoft.com/office/drawing/2014/main" id="{473C3B03-529A-4C23-86F7-C766A7504EEA}"/>
                </a:ext>
              </a:extLst>
            </p:cNvPr>
            <p:cNvSpPr>
              <a:spLocks noChangeAspect="1"/>
            </p:cNvSpPr>
            <p:nvPr/>
          </p:nvSpPr>
          <p:spPr>
            <a:xfrm rot="1124070">
              <a:off x="5161733" y="1375111"/>
              <a:ext cx="80797" cy="80797"/>
            </a:xfrm>
            <a:prstGeom prst="star6">
              <a:avLst>
                <a:gd name="adj" fmla="val 27130"/>
                <a:gd name="hf" fmla="val 11547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0" name="Stern: 6 Zacken 179">
              <a:extLst>
                <a:ext uri="{FF2B5EF4-FFF2-40B4-BE49-F238E27FC236}">
                  <a16:creationId xmlns:a16="http://schemas.microsoft.com/office/drawing/2014/main" id="{57510729-B2FE-47E7-912A-FBD7A162436D}"/>
                </a:ext>
              </a:extLst>
            </p:cNvPr>
            <p:cNvSpPr>
              <a:spLocks noChangeAspect="1"/>
            </p:cNvSpPr>
            <p:nvPr/>
          </p:nvSpPr>
          <p:spPr>
            <a:xfrm rot="21312243">
              <a:off x="4693257" y="1538026"/>
              <a:ext cx="120402" cy="120402"/>
            </a:xfrm>
            <a:prstGeom prst="star6">
              <a:avLst>
                <a:gd name="adj" fmla="val 27130"/>
                <a:gd name="hf" fmla="val 11547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1" name="Stern: 6 Zacken 180">
              <a:extLst>
                <a:ext uri="{FF2B5EF4-FFF2-40B4-BE49-F238E27FC236}">
                  <a16:creationId xmlns:a16="http://schemas.microsoft.com/office/drawing/2014/main" id="{ED3817E8-0D83-44AD-A509-BC9568434E76}"/>
                </a:ext>
              </a:extLst>
            </p:cNvPr>
            <p:cNvSpPr>
              <a:spLocks noChangeAspect="1"/>
            </p:cNvSpPr>
            <p:nvPr/>
          </p:nvSpPr>
          <p:spPr>
            <a:xfrm rot="21083609">
              <a:off x="5129510" y="1798555"/>
              <a:ext cx="170406" cy="170406"/>
            </a:xfrm>
            <a:prstGeom prst="star6">
              <a:avLst>
                <a:gd name="adj" fmla="val 27130"/>
                <a:gd name="hf" fmla="val 11547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2" name="Stern: 6 Zacken 181">
              <a:extLst>
                <a:ext uri="{FF2B5EF4-FFF2-40B4-BE49-F238E27FC236}">
                  <a16:creationId xmlns:a16="http://schemas.microsoft.com/office/drawing/2014/main" id="{E78A79A2-B0D9-48E4-8149-1EB1626B6C73}"/>
                </a:ext>
              </a:extLst>
            </p:cNvPr>
            <p:cNvSpPr>
              <a:spLocks noChangeAspect="1"/>
            </p:cNvSpPr>
            <p:nvPr/>
          </p:nvSpPr>
          <p:spPr>
            <a:xfrm rot="21083609">
              <a:off x="5367255" y="1603879"/>
              <a:ext cx="120402" cy="120402"/>
            </a:xfrm>
            <a:prstGeom prst="star6">
              <a:avLst>
                <a:gd name="adj" fmla="val 27130"/>
                <a:gd name="hf" fmla="val 11547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Stern: 6 Zacken 195">
              <a:extLst>
                <a:ext uri="{FF2B5EF4-FFF2-40B4-BE49-F238E27FC236}">
                  <a16:creationId xmlns:a16="http://schemas.microsoft.com/office/drawing/2014/main" id="{24FEAEE2-CE80-4244-A8AA-45B600A9EFA2}"/>
                </a:ext>
              </a:extLst>
            </p:cNvPr>
            <p:cNvSpPr>
              <a:spLocks noChangeAspect="1"/>
            </p:cNvSpPr>
            <p:nvPr/>
          </p:nvSpPr>
          <p:spPr>
            <a:xfrm rot="1124070">
              <a:off x="4708080" y="1857129"/>
              <a:ext cx="80797" cy="80797"/>
            </a:xfrm>
            <a:prstGeom prst="star6">
              <a:avLst>
                <a:gd name="adj" fmla="val 27130"/>
                <a:gd name="hf" fmla="val 11547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8" name="Stern: 6 Zacken 197">
            <a:extLst>
              <a:ext uri="{FF2B5EF4-FFF2-40B4-BE49-F238E27FC236}">
                <a16:creationId xmlns:a16="http://schemas.microsoft.com/office/drawing/2014/main" id="{45569420-49EC-49D7-96C7-6591B28B0B2D}"/>
              </a:ext>
            </a:extLst>
          </p:cNvPr>
          <p:cNvSpPr>
            <a:spLocks noChangeAspect="1"/>
          </p:cNvSpPr>
          <p:nvPr/>
        </p:nvSpPr>
        <p:spPr>
          <a:xfrm rot="573653">
            <a:off x="4871804" y="2173201"/>
            <a:ext cx="170406" cy="170406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9" name="Stern: 6 Zacken 198">
            <a:extLst>
              <a:ext uri="{FF2B5EF4-FFF2-40B4-BE49-F238E27FC236}">
                <a16:creationId xmlns:a16="http://schemas.microsoft.com/office/drawing/2014/main" id="{964128BD-2157-4DB7-8371-31919411D817}"/>
              </a:ext>
            </a:extLst>
          </p:cNvPr>
          <p:cNvSpPr>
            <a:spLocks noChangeAspect="1"/>
          </p:cNvSpPr>
          <p:nvPr/>
        </p:nvSpPr>
        <p:spPr>
          <a:xfrm rot="21083609">
            <a:off x="5800191" y="2206407"/>
            <a:ext cx="170406" cy="170406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0" name="Stern: 6 Zacken 199">
            <a:extLst>
              <a:ext uri="{FF2B5EF4-FFF2-40B4-BE49-F238E27FC236}">
                <a16:creationId xmlns:a16="http://schemas.microsoft.com/office/drawing/2014/main" id="{D5D8D2CE-0BBC-401F-B691-2A1D0F7B3595}"/>
              </a:ext>
            </a:extLst>
          </p:cNvPr>
          <p:cNvSpPr>
            <a:spLocks noChangeAspect="1"/>
          </p:cNvSpPr>
          <p:nvPr/>
        </p:nvSpPr>
        <p:spPr>
          <a:xfrm rot="20739823">
            <a:off x="4346154" y="2396650"/>
            <a:ext cx="132315" cy="132315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1" name="Stern: 6 Zacken 200">
            <a:extLst>
              <a:ext uri="{FF2B5EF4-FFF2-40B4-BE49-F238E27FC236}">
                <a16:creationId xmlns:a16="http://schemas.microsoft.com/office/drawing/2014/main" id="{E394CF3E-2697-4916-9BAB-497701927C69}"/>
              </a:ext>
            </a:extLst>
          </p:cNvPr>
          <p:cNvSpPr>
            <a:spLocks noChangeAspect="1"/>
          </p:cNvSpPr>
          <p:nvPr/>
        </p:nvSpPr>
        <p:spPr>
          <a:xfrm rot="19649779">
            <a:off x="5303069" y="2421948"/>
            <a:ext cx="132315" cy="132315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2" name="Stern: 6 Zacken 201">
            <a:extLst>
              <a:ext uri="{FF2B5EF4-FFF2-40B4-BE49-F238E27FC236}">
                <a16:creationId xmlns:a16="http://schemas.microsoft.com/office/drawing/2014/main" id="{F83CEAE5-9566-42B1-90E6-93591794B71C}"/>
              </a:ext>
            </a:extLst>
          </p:cNvPr>
          <p:cNvSpPr>
            <a:spLocks noChangeAspect="1"/>
          </p:cNvSpPr>
          <p:nvPr/>
        </p:nvSpPr>
        <p:spPr>
          <a:xfrm rot="573653">
            <a:off x="5021331" y="2877672"/>
            <a:ext cx="170406" cy="170406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3" name="Stern: 6 Zacken 202">
            <a:extLst>
              <a:ext uri="{FF2B5EF4-FFF2-40B4-BE49-F238E27FC236}">
                <a16:creationId xmlns:a16="http://schemas.microsoft.com/office/drawing/2014/main" id="{DF7CAF55-DDD5-47F2-B28B-1DE3161BED71}"/>
              </a:ext>
            </a:extLst>
          </p:cNvPr>
          <p:cNvSpPr>
            <a:spLocks noChangeAspect="1"/>
          </p:cNvSpPr>
          <p:nvPr/>
        </p:nvSpPr>
        <p:spPr>
          <a:xfrm rot="21083609">
            <a:off x="5861184" y="2739947"/>
            <a:ext cx="170406" cy="170406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4" name="Stern: 6 Zacken 203">
            <a:extLst>
              <a:ext uri="{FF2B5EF4-FFF2-40B4-BE49-F238E27FC236}">
                <a16:creationId xmlns:a16="http://schemas.microsoft.com/office/drawing/2014/main" id="{A0344F8B-177E-44BF-893F-EE9A5EF6537E}"/>
              </a:ext>
            </a:extLst>
          </p:cNvPr>
          <p:cNvSpPr>
            <a:spLocks noChangeAspect="1"/>
          </p:cNvSpPr>
          <p:nvPr/>
        </p:nvSpPr>
        <p:spPr>
          <a:xfrm rot="20739823">
            <a:off x="4601841" y="3199244"/>
            <a:ext cx="132315" cy="132315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Stern: 6 Zacken 204">
            <a:extLst>
              <a:ext uri="{FF2B5EF4-FFF2-40B4-BE49-F238E27FC236}">
                <a16:creationId xmlns:a16="http://schemas.microsoft.com/office/drawing/2014/main" id="{E448C368-7CBA-4A97-A218-A2B4D76A5018}"/>
              </a:ext>
            </a:extLst>
          </p:cNvPr>
          <p:cNvSpPr>
            <a:spLocks noChangeAspect="1"/>
          </p:cNvSpPr>
          <p:nvPr/>
        </p:nvSpPr>
        <p:spPr>
          <a:xfrm rot="19649779">
            <a:off x="5598042" y="3052792"/>
            <a:ext cx="132315" cy="132315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6" name="Inhaltsplatzhalter 3">
            <a:extLst>
              <a:ext uri="{FF2B5EF4-FFF2-40B4-BE49-F238E27FC236}">
                <a16:creationId xmlns:a16="http://schemas.microsoft.com/office/drawing/2014/main" id="{D026B5D6-A983-4C17-929B-7D0C028A7CC1}"/>
              </a:ext>
            </a:extLst>
          </p:cNvPr>
          <p:cNvSpPr txBox="1">
            <a:spLocks/>
          </p:cNvSpPr>
          <p:nvPr/>
        </p:nvSpPr>
        <p:spPr>
          <a:xfrm>
            <a:off x="5447871" y="989322"/>
            <a:ext cx="1808705" cy="527617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homogeneous ice formation</a:t>
            </a:r>
          </a:p>
        </p:txBody>
      </p:sp>
      <p:sp>
        <p:nvSpPr>
          <p:cNvPr id="207" name="Stern: 6 Zacken 206">
            <a:extLst>
              <a:ext uri="{FF2B5EF4-FFF2-40B4-BE49-F238E27FC236}">
                <a16:creationId xmlns:a16="http://schemas.microsoft.com/office/drawing/2014/main" id="{7B9707A0-41DF-4EBC-BDB3-F255B8195B89}"/>
              </a:ext>
            </a:extLst>
          </p:cNvPr>
          <p:cNvSpPr>
            <a:spLocks noChangeAspect="1"/>
          </p:cNvSpPr>
          <p:nvPr/>
        </p:nvSpPr>
        <p:spPr>
          <a:xfrm rot="21013590">
            <a:off x="5517053" y="3532503"/>
            <a:ext cx="132315" cy="132315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8" name="Stern: 6 Zacken 207">
            <a:extLst>
              <a:ext uri="{FF2B5EF4-FFF2-40B4-BE49-F238E27FC236}">
                <a16:creationId xmlns:a16="http://schemas.microsoft.com/office/drawing/2014/main" id="{CD294E6C-F83A-4F29-A163-F3D3BD06AB34}"/>
              </a:ext>
            </a:extLst>
          </p:cNvPr>
          <p:cNvSpPr>
            <a:spLocks noChangeAspect="1"/>
          </p:cNvSpPr>
          <p:nvPr/>
        </p:nvSpPr>
        <p:spPr>
          <a:xfrm rot="1937464">
            <a:off x="5259005" y="4092318"/>
            <a:ext cx="170406" cy="170406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9" name="Stern: 6 Zacken 208">
            <a:extLst>
              <a:ext uri="{FF2B5EF4-FFF2-40B4-BE49-F238E27FC236}">
                <a16:creationId xmlns:a16="http://schemas.microsoft.com/office/drawing/2014/main" id="{F8D0D966-83E1-460B-8A7F-4EA530AB0C58}"/>
              </a:ext>
            </a:extLst>
          </p:cNvPr>
          <p:cNvSpPr>
            <a:spLocks noChangeAspect="1"/>
          </p:cNvSpPr>
          <p:nvPr/>
        </p:nvSpPr>
        <p:spPr>
          <a:xfrm rot="847420">
            <a:off x="6075168" y="3850502"/>
            <a:ext cx="170406" cy="170406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0" name="Stern: 6 Zacken 209">
            <a:extLst>
              <a:ext uri="{FF2B5EF4-FFF2-40B4-BE49-F238E27FC236}">
                <a16:creationId xmlns:a16="http://schemas.microsoft.com/office/drawing/2014/main" id="{54D20940-7565-4095-941B-EFD83B97D763}"/>
              </a:ext>
            </a:extLst>
          </p:cNvPr>
          <p:cNvSpPr>
            <a:spLocks noChangeAspect="1"/>
          </p:cNvSpPr>
          <p:nvPr/>
        </p:nvSpPr>
        <p:spPr>
          <a:xfrm rot="503634">
            <a:off x="4717572" y="4337474"/>
            <a:ext cx="132315" cy="132315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1" name="Stern: 6 Zacken 210">
            <a:extLst>
              <a:ext uri="{FF2B5EF4-FFF2-40B4-BE49-F238E27FC236}">
                <a16:creationId xmlns:a16="http://schemas.microsoft.com/office/drawing/2014/main" id="{E06AEEE0-B438-4945-93B4-A472C588BBB2}"/>
              </a:ext>
            </a:extLst>
          </p:cNvPr>
          <p:cNvSpPr>
            <a:spLocks noChangeAspect="1"/>
          </p:cNvSpPr>
          <p:nvPr/>
        </p:nvSpPr>
        <p:spPr>
          <a:xfrm rot="21013590">
            <a:off x="5812026" y="4163347"/>
            <a:ext cx="132315" cy="132315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2" name="Stern: 6 Zacken 211">
            <a:extLst>
              <a:ext uri="{FF2B5EF4-FFF2-40B4-BE49-F238E27FC236}">
                <a16:creationId xmlns:a16="http://schemas.microsoft.com/office/drawing/2014/main" id="{CB21C6B0-3182-4E04-AD27-5704E664FE82}"/>
              </a:ext>
            </a:extLst>
          </p:cNvPr>
          <p:cNvSpPr>
            <a:spLocks noChangeAspect="1"/>
          </p:cNvSpPr>
          <p:nvPr/>
        </p:nvSpPr>
        <p:spPr>
          <a:xfrm rot="847420">
            <a:off x="4996962" y="3481628"/>
            <a:ext cx="170406" cy="170406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9" name="Gruppieren 268">
            <a:extLst>
              <a:ext uri="{FF2B5EF4-FFF2-40B4-BE49-F238E27FC236}">
                <a16:creationId xmlns:a16="http://schemas.microsoft.com/office/drawing/2014/main" id="{FCA9F8D6-9B82-421D-9011-051A97C22AF9}"/>
              </a:ext>
            </a:extLst>
          </p:cNvPr>
          <p:cNvGrpSpPr/>
          <p:nvPr/>
        </p:nvGrpSpPr>
        <p:grpSpPr>
          <a:xfrm>
            <a:off x="8697041" y="2306502"/>
            <a:ext cx="3214865" cy="728054"/>
            <a:chOff x="8977134" y="3064973"/>
            <a:chExt cx="3214865" cy="728054"/>
          </a:xfrm>
        </p:grpSpPr>
        <p:sp>
          <p:nvSpPr>
            <p:cNvPr id="12" name="Inhaltsplatzhalter 3">
              <a:extLst>
                <a:ext uri="{FF2B5EF4-FFF2-40B4-BE49-F238E27FC236}">
                  <a16:creationId xmlns:a16="http://schemas.microsoft.com/office/drawing/2014/main" id="{24E33450-B231-4142-AB9F-AA8E8B769918}"/>
                </a:ext>
              </a:extLst>
            </p:cNvPr>
            <p:cNvSpPr txBox="1">
              <a:spLocks/>
            </p:cNvSpPr>
            <p:nvPr/>
          </p:nvSpPr>
          <p:spPr>
            <a:xfrm>
              <a:off x="9523815" y="3064973"/>
              <a:ext cx="2668184" cy="728054"/>
            </a:xfrm>
            <a:prstGeom prst="rect">
              <a:avLst/>
            </a:prstGeom>
          </p:spPr>
          <p:txBody>
            <a:bodyPr vert="horz" lIns="110557" tIns="55279" rIns="110557" bIns="55279" anchor="ctr"/>
            <a:lstStyle>
              <a:lvl1pPr marL="342876" indent="-342876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1800" b="1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742896" indent="-285729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17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085" indent="-228583" algn="l" defTabSz="457167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52" indent="-228583" algn="l" defTabSz="457167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85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752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919" indent="-228583" algn="l" defTabSz="45716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liquid water</a:t>
              </a:r>
            </a:p>
          </p:txBody>
        </p:sp>
        <p:sp>
          <p:nvSpPr>
            <p:cNvPr id="225" name="Ellipse 224">
              <a:extLst>
                <a:ext uri="{FF2B5EF4-FFF2-40B4-BE49-F238E27FC236}">
                  <a16:creationId xmlns:a16="http://schemas.microsoft.com/office/drawing/2014/main" id="{3173D29F-D1B2-4D11-AB49-66AA2B13A15E}"/>
                </a:ext>
              </a:extLst>
            </p:cNvPr>
            <p:cNvSpPr/>
            <p:nvPr/>
          </p:nvSpPr>
          <p:spPr>
            <a:xfrm>
              <a:off x="8977134" y="3212630"/>
              <a:ext cx="247921" cy="16359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7" name="Ellipse 226">
              <a:extLst>
                <a:ext uri="{FF2B5EF4-FFF2-40B4-BE49-F238E27FC236}">
                  <a16:creationId xmlns:a16="http://schemas.microsoft.com/office/drawing/2014/main" id="{38D50EC8-CEA1-46A6-B0EE-F923A9E664F5}"/>
                </a:ext>
              </a:extLst>
            </p:cNvPr>
            <p:cNvSpPr/>
            <p:nvPr/>
          </p:nvSpPr>
          <p:spPr>
            <a:xfrm>
              <a:off x="9263896" y="3341460"/>
              <a:ext cx="156526" cy="13712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8" name="Ellipse 227">
              <a:extLst>
                <a:ext uri="{FF2B5EF4-FFF2-40B4-BE49-F238E27FC236}">
                  <a16:creationId xmlns:a16="http://schemas.microsoft.com/office/drawing/2014/main" id="{31EA5916-C066-40BA-9FBC-9AABFEB2253C}"/>
                </a:ext>
              </a:extLst>
            </p:cNvPr>
            <p:cNvSpPr/>
            <p:nvPr/>
          </p:nvSpPr>
          <p:spPr>
            <a:xfrm>
              <a:off x="9044166" y="3478582"/>
              <a:ext cx="216110" cy="13916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9" name="Ellipse 228">
            <a:extLst>
              <a:ext uri="{FF2B5EF4-FFF2-40B4-BE49-F238E27FC236}">
                <a16:creationId xmlns:a16="http://schemas.microsoft.com/office/drawing/2014/main" id="{FD4F0466-45EE-41AA-833A-FB20953274C6}"/>
              </a:ext>
            </a:extLst>
          </p:cNvPr>
          <p:cNvSpPr/>
          <p:nvPr/>
        </p:nvSpPr>
        <p:spPr>
          <a:xfrm>
            <a:off x="4564473" y="5030997"/>
            <a:ext cx="247921" cy="16359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4549BE0C-A1CF-4811-9404-D712578BB396}"/>
              </a:ext>
            </a:extLst>
          </p:cNvPr>
          <p:cNvSpPr/>
          <p:nvPr/>
        </p:nvSpPr>
        <p:spPr>
          <a:xfrm>
            <a:off x="5547556" y="5099109"/>
            <a:ext cx="301836" cy="19475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0E9229D8-621B-4AE7-B6B5-DBF3B6F88804}"/>
              </a:ext>
            </a:extLst>
          </p:cNvPr>
          <p:cNvSpPr/>
          <p:nvPr/>
        </p:nvSpPr>
        <p:spPr>
          <a:xfrm>
            <a:off x="5113981" y="5217348"/>
            <a:ext cx="247921" cy="16359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95864256-D1D0-4802-9FAB-6FBA48530EE1}"/>
              </a:ext>
            </a:extLst>
          </p:cNvPr>
          <p:cNvSpPr/>
          <p:nvPr/>
        </p:nvSpPr>
        <p:spPr>
          <a:xfrm>
            <a:off x="4686000" y="5511833"/>
            <a:ext cx="172835" cy="12449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162A9108-E686-4573-933D-73B3CD4A4D02}"/>
              </a:ext>
            </a:extLst>
          </p:cNvPr>
          <p:cNvSpPr/>
          <p:nvPr/>
        </p:nvSpPr>
        <p:spPr>
          <a:xfrm>
            <a:off x="5633973" y="5555060"/>
            <a:ext cx="215419" cy="168729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096A5B95-3E77-4801-AA5B-ECC6EF74D05E}"/>
              </a:ext>
            </a:extLst>
          </p:cNvPr>
          <p:cNvSpPr/>
          <p:nvPr/>
        </p:nvSpPr>
        <p:spPr>
          <a:xfrm>
            <a:off x="5137357" y="5618986"/>
            <a:ext cx="247921" cy="16359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AC2434D9-4F1B-4F1B-812D-64EC222B676C}"/>
              </a:ext>
            </a:extLst>
          </p:cNvPr>
          <p:cNvCxnSpPr>
            <a:cxnSpLocks/>
          </p:cNvCxnSpPr>
          <p:nvPr/>
        </p:nvCxnSpPr>
        <p:spPr>
          <a:xfrm>
            <a:off x="142258" y="4752980"/>
            <a:ext cx="7006255" cy="1968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Inhaltsplatzhalter 3">
            <a:extLst>
              <a:ext uri="{FF2B5EF4-FFF2-40B4-BE49-F238E27FC236}">
                <a16:creationId xmlns:a16="http://schemas.microsoft.com/office/drawing/2014/main" id="{96F6681F-A17B-4AD3-9508-4C92B6375651}"/>
              </a:ext>
            </a:extLst>
          </p:cNvPr>
          <p:cNvSpPr txBox="1">
            <a:spLocks/>
          </p:cNvSpPr>
          <p:nvPr/>
        </p:nvSpPr>
        <p:spPr>
          <a:xfrm>
            <a:off x="5704403" y="4512913"/>
            <a:ext cx="1126944" cy="40051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melting</a:t>
            </a:r>
          </a:p>
        </p:txBody>
      </p:sp>
      <p:sp>
        <p:nvSpPr>
          <p:cNvPr id="270" name="Stern: 6 Zacken 269">
            <a:extLst>
              <a:ext uri="{FF2B5EF4-FFF2-40B4-BE49-F238E27FC236}">
                <a16:creationId xmlns:a16="http://schemas.microsoft.com/office/drawing/2014/main" id="{8A3D4B37-1EB8-4B08-B559-7E9D43A71EDD}"/>
              </a:ext>
            </a:extLst>
          </p:cNvPr>
          <p:cNvSpPr>
            <a:spLocks noChangeAspect="1"/>
          </p:cNvSpPr>
          <p:nvPr/>
        </p:nvSpPr>
        <p:spPr>
          <a:xfrm rot="503634">
            <a:off x="4946858" y="4727928"/>
            <a:ext cx="178431" cy="178431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1" name="Stern: 6 Zacken 270">
            <a:extLst>
              <a:ext uri="{FF2B5EF4-FFF2-40B4-BE49-F238E27FC236}">
                <a16:creationId xmlns:a16="http://schemas.microsoft.com/office/drawing/2014/main" id="{1F95FB99-0338-41BB-9862-6D9D399D8B0F}"/>
              </a:ext>
            </a:extLst>
          </p:cNvPr>
          <p:cNvSpPr>
            <a:spLocks noChangeAspect="1"/>
          </p:cNvSpPr>
          <p:nvPr/>
        </p:nvSpPr>
        <p:spPr>
          <a:xfrm rot="503634">
            <a:off x="5477465" y="4739111"/>
            <a:ext cx="178431" cy="178431"/>
          </a:xfrm>
          <a:prstGeom prst="star6">
            <a:avLst>
              <a:gd name="adj" fmla="val 27130"/>
              <a:gd name="hf" fmla="val 115470"/>
            </a:avLst>
          </a:prstGeom>
          <a:solidFill>
            <a:schemeClr val="accent5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0" name="Inhaltsplatzhalter 3">
            <a:extLst>
              <a:ext uri="{FF2B5EF4-FFF2-40B4-BE49-F238E27FC236}">
                <a16:creationId xmlns:a16="http://schemas.microsoft.com/office/drawing/2014/main" id="{D8E3764E-6380-41AF-B4D5-01A72128805D}"/>
              </a:ext>
            </a:extLst>
          </p:cNvPr>
          <p:cNvSpPr txBox="1">
            <a:spLocks/>
          </p:cNvSpPr>
          <p:nvPr/>
        </p:nvSpPr>
        <p:spPr>
          <a:xfrm>
            <a:off x="4991210" y="5804138"/>
            <a:ext cx="1512969" cy="61406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warm / cold</a:t>
            </a:r>
          </a:p>
          <a:p>
            <a:pPr marL="0" indent="0" algn="ctr">
              <a:buNone/>
            </a:pPr>
            <a:r>
              <a:rPr lang="en-US" dirty="0"/>
              <a:t>rain</a:t>
            </a:r>
          </a:p>
        </p:txBody>
      </p:sp>
      <p:sp>
        <p:nvSpPr>
          <p:cNvPr id="291" name="Ellipse 290">
            <a:extLst>
              <a:ext uri="{FF2B5EF4-FFF2-40B4-BE49-F238E27FC236}">
                <a16:creationId xmlns:a16="http://schemas.microsoft.com/office/drawing/2014/main" id="{CDC2078A-D652-4037-8C91-609D42953984}"/>
              </a:ext>
            </a:extLst>
          </p:cNvPr>
          <p:cNvSpPr/>
          <p:nvPr/>
        </p:nvSpPr>
        <p:spPr>
          <a:xfrm>
            <a:off x="4660865" y="5862588"/>
            <a:ext cx="172835" cy="12449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8" name="Textfeld 217">
            <a:extLst>
              <a:ext uri="{FF2B5EF4-FFF2-40B4-BE49-F238E27FC236}">
                <a16:creationId xmlns:a16="http://schemas.microsoft.com/office/drawing/2014/main" id="{7CD819F3-7BBD-4B5E-943E-3480EAEC5120}"/>
              </a:ext>
            </a:extLst>
          </p:cNvPr>
          <p:cNvSpPr txBox="1"/>
          <p:nvPr/>
        </p:nvSpPr>
        <p:spPr>
          <a:xfrm>
            <a:off x="2867977" y="5819191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RH</a:t>
            </a:r>
            <a:r>
              <a:rPr lang="de-DE" baseline="-25000" dirty="0" err="1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</a:t>
            </a:r>
            <a:r>
              <a:rPr lang="de-DE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100%</a:t>
            </a:r>
          </a:p>
        </p:txBody>
      </p:sp>
      <p:sp>
        <p:nvSpPr>
          <p:cNvPr id="219" name="Textfeld 218">
            <a:extLst>
              <a:ext uri="{FF2B5EF4-FFF2-40B4-BE49-F238E27FC236}">
                <a16:creationId xmlns:a16="http://schemas.microsoft.com/office/drawing/2014/main" id="{303AF78E-03E4-4CEA-9A88-4F2EA1D76E7B}"/>
              </a:ext>
            </a:extLst>
          </p:cNvPr>
          <p:cNvSpPr txBox="1"/>
          <p:nvPr/>
        </p:nvSpPr>
        <p:spPr>
          <a:xfrm>
            <a:off x="604877" y="2962471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RH</a:t>
            </a:r>
            <a:r>
              <a:rPr lang="de-DE" baseline="-25000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de-DE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100%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B054976-8434-4232-BD1C-451B8FA472E9}"/>
              </a:ext>
            </a:extLst>
          </p:cNvPr>
          <p:cNvGrpSpPr/>
          <p:nvPr/>
        </p:nvGrpSpPr>
        <p:grpSpPr>
          <a:xfrm>
            <a:off x="1150029" y="1633683"/>
            <a:ext cx="2401112" cy="2175356"/>
            <a:chOff x="1150029" y="1633683"/>
            <a:chExt cx="2401112" cy="2175356"/>
          </a:xfrm>
        </p:grpSpPr>
        <p:grpSp>
          <p:nvGrpSpPr>
            <p:cNvPr id="265" name="Gruppieren 264">
              <a:extLst>
                <a:ext uri="{FF2B5EF4-FFF2-40B4-BE49-F238E27FC236}">
                  <a16:creationId xmlns:a16="http://schemas.microsoft.com/office/drawing/2014/main" id="{F0207E37-704D-49AA-B444-86E4535195CA}"/>
                </a:ext>
              </a:extLst>
            </p:cNvPr>
            <p:cNvGrpSpPr/>
            <p:nvPr/>
          </p:nvGrpSpPr>
          <p:grpSpPr>
            <a:xfrm>
              <a:off x="1150029" y="1633683"/>
              <a:ext cx="2401112" cy="2175356"/>
              <a:chOff x="1150029" y="1633683"/>
              <a:chExt cx="2401112" cy="2175356"/>
            </a:xfrm>
          </p:grpSpPr>
          <p:sp>
            <p:nvSpPr>
              <p:cNvPr id="173" name="Stern: 6 Zacken 172">
                <a:extLst>
                  <a:ext uri="{FF2B5EF4-FFF2-40B4-BE49-F238E27FC236}">
                    <a16:creationId xmlns:a16="http://schemas.microsoft.com/office/drawing/2014/main" id="{574C8EF7-1B96-4761-A360-B98D7EF446E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2751313" y="2742928"/>
                <a:ext cx="170406" cy="170406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4" name="Stern: 6 Zacken 193">
                <a:extLst>
                  <a:ext uri="{FF2B5EF4-FFF2-40B4-BE49-F238E27FC236}">
                    <a16:creationId xmlns:a16="http://schemas.microsoft.com/office/drawing/2014/main" id="{4FA4F6CC-8EA2-4B56-B08B-FB3C9B3FC2D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1150029" y="3433366"/>
                <a:ext cx="170406" cy="170406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8" name="Stern: 6 Zacken 167">
                <a:extLst>
                  <a:ext uri="{FF2B5EF4-FFF2-40B4-BE49-F238E27FC236}">
                    <a16:creationId xmlns:a16="http://schemas.microsoft.com/office/drawing/2014/main" id="{AC4C22E0-4FFA-4D19-9218-4BDC054512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2079069" y="3479814"/>
                <a:ext cx="170406" cy="170406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9" name="Stern: 6 Zacken 168">
                <a:extLst>
                  <a:ext uri="{FF2B5EF4-FFF2-40B4-BE49-F238E27FC236}">
                    <a16:creationId xmlns:a16="http://schemas.microsoft.com/office/drawing/2014/main" id="{F23FBEC2-DEBB-4B98-B10C-7ED8AB83826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1756078" y="2470731"/>
                <a:ext cx="88463" cy="88463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0" name="Stern: 6 Zacken 169">
                <a:extLst>
                  <a:ext uri="{FF2B5EF4-FFF2-40B4-BE49-F238E27FC236}">
                    <a16:creationId xmlns:a16="http://schemas.microsoft.com/office/drawing/2014/main" id="{C77D6677-CD95-4AA1-BD7F-DAC5C5B40B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2224420" y="1932184"/>
                <a:ext cx="88463" cy="88463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1" name="Stern: 6 Zacken 170">
                <a:extLst>
                  <a:ext uri="{FF2B5EF4-FFF2-40B4-BE49-F238E27FC236}">
                    <a16:creationId xmlns:a16="http://schemas.microsoft.com/office/drawing/2014/main" id="{2A3EEED3-B53B-4729-8360-199D92B2B6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1642300" y="3638633"/>
                <a:ext cx="170406" cy="170406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2" name="Stern: 6 Zacken 171">
                <a:extLst>
                  <a:ext uri="{FF2B5EF4-FFF2-40B4-BE49-F238E27FC236}">
                    <a16:creationId xmlns:a16="http://schemas.microsoft.com/office/drawing/2014/main" id="{78E56E4C-5D03-4275-983B-8788B49BE1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2594225" y="3419429"/>
                <a:ext cx="143008" cy="143008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4" name="Stern: 6 Zacken 173">
                <a:extLst>
                  <a:ext uri="{FF2B5EF4-FFF2-40B4-BE49-F238E27FC236}">
                    <a16:creationId xmlns:a16="http://schemas.microsoft.com/office/drawing/2014/main" id="{B55A7565-96BF-4667-90D8-78B973356C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1886748" y="1633683"/>
                <a:ext cx="88463" cy="88463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1" name="Stern: 6 Zacken 190">
                <a:extLst>
                  <a:ext uri="{FF2B5EF4-FFF2-40B4-BE49-F238E27FC236}">
                    <a16:creationId xmlns:a16="http://schemas.microsoft.com/office/drawing/2014/main" id="{AF7B6D7F-D06E-4D5E-AD6F-FBB0C13D090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2435237" y="2262223"/>
                <a:ext cx="88463" cy="88463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2" name="Stern: 6 Zacken 191">
                <a:extLst>
                  <a:ext uri="{FF2B5EF4-FFF2-40B4-BE49-F238E27FC236}">
                    <a16:creationId xmlns:a16="http://schemas.microsoft.com/office/drawing/2014/main" id="{51BADC46-C4A4-4247-B0B5-73C34768263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2841922" y="1909120"/>
                <a:ext cx="88463" cy="88463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3" name="Stern: 6 Zacken 192">
                <a:extLst>
                  <a:ext uri="{FF2B5EF4-FFF2-40B4-BE49-F238E27FC236}">
                    <a16:creationId xmlns:a16="http://schemas.microsoft.com/office/drawing/2014/main" id="{6D001E59-7AB9-4A27-A10B-268574B9B5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3380735" y="2445223"/>
                <a:ext cx="170406" cy="170406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5" name="Stern: 6 Zacken 194">
                <a:extLst>
                  <a:ext uri="{FF2B5EF4-FFF2-40B4-BE49-F238E27FC236}">
                    <a16:creationId xmlns:a16="http://schemas.microsoft.com/office/drawing/2014/main" id="{3515F656-75EB-4AC8-8B01-F690AAA87D7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24070">
                <a:off x="3101253" y="2280936"/>
                <a:ext cx="88463" cy="88463"/>
              </a:xfrm>
              <a:prstGeom prst="star6">
                <a:avLst>
                  <a:gd name="adj" fmla="val 27130"/>
                  <a:gd name="hf" fmla="val 115470"/>
                </a:avLst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20" name="Stern: 6 Zacken 219">
              <a:extLst>
                <a:ext uri="{FF2B5EF4-FFF2-40B4-BE49-F238E27FC236}">
                  <a16:creationId xmlns:a16="http://schemas.microsoft.com/office/drawing/2014/main" id="{1CAB7912-C9BB-4E8E-B790-8067A8732D33}"/>
                </a:ext>
              </a:extLst>
            </p:cNvPr>
            <p:cNvSpPr>
              <a:spLocks noChangeAspect="1"/>
            </p:cNvSpPr>
            <p:nvPr/>
          </p:nvSpPr>
          <p:spPr>
            <a:xfrm rot="1124070">
              <a:off x="2144410" y="2625604"/>
              <a:ext cx="88463" cy="88463"/>
            </a:xfrm>
            <a:prstGeom prst="star6">
              <a:avLst>
                <a:gd name="adj" fmla="val 27130"/>
                <a:gd name="hf" fmla="val 11547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6310EFB-3A36-4993-BB4C-6D8DB5EAEFD6}"/>
              </a:ext>
            </a:extLst>
          </p:cNvPr>
          <p:cNvGrpSpPr/>
          <p:nvPr/>
        </p:nvGrpSpPr>
        <p:grpSpPr>
          <a:xfrm>
            <a:off x="1581624" y="1829691"/>
            <a:ext cx="2734552" cy="3707957"/>
            <a:chOff x="1581624" y="1829691"/>
            <a:chExt cx="2734552" cy="3707957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56FFBC75-8FBF-4B68-9E6F-CB3B6D358781}"/>
                </a:ext>
              </a:extLst>
            </p:cNvPr>
            <p:cNvGrpSpPr/>
            <p:nvPr/>
          </p:nvGrpSpPr>
          <p:grpSpPr>
            <a:xfrm>
              <a:off x="2128033" y="3161766"/>
              <a:ext cx="2188143" cy="2375882"/>
              <a:chOff x="2128033" y="3161766"/>
              <a:chExt cx="2188143" cy="2375882"/>
            </a:xfrm>
          </p:grpSpPr>
          <p:sp>
            <p:nvSpPr>
              <p:cNvPr id="239" name="Ellipse 238">
                <a:extLst>
                  <a:ext uri="{FF2B5EF4-FFF2-40B4-BE49-F238E27FC236}">
                    <a16:creationId xmlns:a16="http://schemas.microsoft.com/office/drawing/2014/main" id="{2371030D-2F0B-477E-8525-C9DD2AF224A1}"/>
                  </a:ext>
                </a:extLst>
              </p:cNvPr>
              <p:cNvSpPr/>
              <p:nvPr/>
            </p:nvSpPr>
            <p:spPr>
              <a:xfrm>
                <a:off x="2499811" y="4895592"/>
                <a:ext cx="105696" cy="8638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8" name="Ellipse 237">
                <a:extLst>
                  <a:ext uri="{FF2B5EF4-FFF2-40B4-BE49-F238E27FC236}">
                    <a16:creationId xmlns:a16="http://schemas.microsoft.com/office/drawing/2014/main" id="{5F125178-D3DA-410F-80DD-94C227DB190A}"/>
                  </a:ext>
                </a:extLst>
              </p:cNvPr>
              <p:cNvSpPr/>
              <p:nvPr/>
            </p:nvSpPr>
            <p:spPr>
              <a:xfrm>
                <a:off x="2719125" y="5182563"/>
                <a:ext cx="156526" cy="13712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5" name="Ellipse 234">
                <a:extLst>
                  <a:ext uri="{FF2B5EF4-FFF2-40B4-BE49-F238E27FC236}">
                    <a16:creationId xmlns:a16="http://schemas.microsoft.com/office/drawing/2014/main" id="{C31F0875-CF6A-4FC4-9647-831940A606AF}"/>
                  </a:ext>
                </a:extLst>
              </p:cNvPr>
              <p:cNvSpPr/>
              <p:nvPr/>
            </p:nvSpPr>
            <p:spPr>
              <a:xfrm>
                <a:off x="2311351" y="5050439"/>
                <a:ext cx="156526" cy="13712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3" name="Ellipse 242">
                <a:extLst>
                  <a:ext uri="{FF2B5EF4-FFF2-40B4-BE49-F238E27FC236}">
                    <a16:creationId xmlns:a16="http://schemas.microsoft.com/office/drawing/2014/main" id="{0FEB4A01-9F82-4A5D-AD13-DBB1C5475CAA}"/>
                  </a:ext>
                </a:extLst>
              </p:cNvPr>
              <p:cNvSpPr/>
              <p:nvPr/>
            </p:nvSpPr>
            <p:spPr>
              <a:xfrm>
                <a:off x="3007577" y="4902144"/>
                <a:ext cx="156526" cy="13712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5" name="Ellipse 244">
                <a:extLst>
                  <a:ext uri="{FF2B5EF4-FFF2-40B4-BE49-F238E27FC236}">
                    <a16:creationId xmlns:a16="http://schemas.microsoft.com/office/drawing/2014/main" id="{0B2DC35E-D2C2-4BB9-A035-F444490FBFA1}"/>
                  </a:ext>
                </a:extLst>
              </p:cNvPr>
              <p:cNvSpPr/>
              <p:nvPr/>
            </p:nvSpPr>
            <p:spPr>
              <a:xfrm>
                <a:off x="3489706" y="5012733"/>
                <a:ext cx="156526" cy="13712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7" name="Ellipse 246">
                <a:extLst>
                  <a:ext uri="{FF2B5EF4-FFF2-40B4-BE49-F238E27FC236}">
                    <a16:creationId xmlns:a16="http://schemas.microsoft.com/office/drawing/2014/main" id="{00FD50E9-8221-4E52-92A8-1631E6B5EA8D}"/>
                  </a:ext>
                </a:extLst>
              </p:cNvPr>
              <p:cNvSpPr/>
              <p:nvPr/>
            </p:nvSpPr>
            <p:spPr>
              <a:xfrm>
                <a:off x="3138032" y="5218307"/>
                <a:ext cx="105696" cy="8748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" name="Gruppieren 1">
                <a:extLst>
                  <a:ext uri="{FF2B5EF4-FFF2-40B4-BE49-F238E27FC236}">
                    <a16:creationId xmlns:a16="http://schemas.microsoft.com/office/drawing/2014/main" id="{F42AE86B-1634-42D5-A50E-27182D2A828D}"/>
                  </a:ext>
                </a:extLst>
              </p:cNvPr>
              <p:cNvGrpSpPr/>
              <p:nvPr/>
            </p:nvGrpSpPr>
            <p:grpSpPr>
              <a:xfrm>
                <a:off x="2128033" y="3161766"/>
                <a:ext cx="995051" cy="1415190"/>
                <a:chOff x="2128033" y="3161766"/>
                <a:chExt cx="995051" cy="1415190"/>
              </a:xfrm>
            </p:grpSpPr>
            <p:sp>
              <p:nvSpPr>
                <p:cNvPr id="272" name="Ellipse 271">
                  <a:extLst>
                    <a:ext uri="{FF2B5EF4-FFF2-40B4-BE49-F238E27FC236}">
                      <a16:creationId xmlns:a16="http://schemas.microsoft.com/office/drawing/2014/main" id="{30EE3B5D-3522-411A-96FF-F268E6DB636D}"/>
                    </a:ext>
                  </a:extLst>
                </p:cNvPr>
                <p:cNvSpPr/>
                <p:nvPr/>
              </p:nvSpPr>
              <p:spPr>
                <a:xfrm>
                  <a:off x="2299363" y="4489468"/>
                  <a:ext cx="105696" cy="8748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3" name="Ellipse 272">
                  <a:extLst>
                    <a:ext uri="{FF2B5EF4-FFF2-40B4-BE49-F238E27FC236}">
                      <a16:creationId xmlns:a16="http://schemas.microsoft.com/office/drawing/2014/main" id="{F46D3521-5732-407D-BA0C-819C886A71AA}"/>
                    </a:ext>
                  </a:extLst>
                </p:cNvPr>
                <p:cNvSpPr/>
                <p:nvPr/>
              </p:nvSpPr>
              <p:spPr>
                <a:xfrm>
                  <a:off x="2672784" y="4089406"/>
                  <a:ext cx="105696" cy="8748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4" name="Ellipse 273">
                  <a:extLst>
                    <a:ext uri="{FF2B5EF4-FFF2-40B4-BE49-F238E27FC236}">
                      <a16:creationId xmlns:a16="http://schemas.microsoft.com/office/drawing/2014/main" id="{52B18BF3-E1AA-4F30-A090-EF3474E40B34}"/>
                    </a:ext>
                  </a:extLst>
                </p:cNvPr>
                <p:cNvSpPr/>
                <p:nvPr/>
              </p:nvSpPr>
              <p:spPr>
                <a:xfrm>
                  <a:off x="3017388" y="4407896"/>
                  <a:ext cx="105696" cy="8748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5" name="Ellipse 274">
                  <a:extLst>
                    <a:ext uri="{FF2B5EF4-FFF2-40B4-BE49-F238E27FC236}">
                      <a16:creationId xmlns:a16="http://schemas.microsoft.com/office/drawing/2014/main" id="{33829E29-AF6F-4D09-8E8D-F051B947F02F}"/>
                    </a:ext>
                  </a:extLst>
                </p:cNvPr>
                <p:cNvSpPr/>
                <p:nvPr/>
              </p:nvSpPr>
              <p:spPr>
                <a:xfrm>
                  <a:off x="2128033" y="3876157"/>
                  <a:ext cx="105696" cy="8748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6" name="Ellipse 275">
                  <a:extLst>
                    <a:ext uri="{FF2B5EF4-FFF2-40B4-BE49-F238E27FC236}">
                      <a16:creationId xmlns:a16="http://schemas.microsoft.com/office/drawing/2014/main" id="{6B6730E9-1604-4370-B0DE-7A2378F4B0E0}"/>
                    </a:ext>
                  </a:extLst>
                </p:cNvPr>
                <p:cNvSpPr/>
                <p:nvPr/>
              </p:nvSpPr>
              <p:spPr>
                <a:xfrm>
                  <a:off x="2397302" y="3246574"/>
                  <a:ext cx="70186" cy="64111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77" name="Ellipse 276">
                  <a:extLst>
                    <a:ext uri="{FF2B5EF4-FFF2-40B4-BE49-F238E27FC236}">
                      <a16:creationId xmlns:a16="http://schemas.microsoft.com/office/drawing/2014/main" id="{B0EF49E8-E33F-4964-BDF3-417CBBF8AC83}"/>
                    </a:ext>
                  </a:extLst>
                </p:cNvPr>
                <p:cNvSpPr/>
                <p:nvPr/>
              </p:nvSpPr>
              <p:spPr>
                <a:xfrm>
                  <a:off x="3004277" y="3161766"/>
                  <a:ext cx="105696" cy="8748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82" name="Ellipse 281">
                <a:extLst>
                  <a:ext uri="{FF2B5EF4-FFF2-40B4-BE49-F238E27FC236}">
                    <a16:creationId xmlns:a16="http://schemas.microsoft.com/office/drawing/2014/main" id="{C424D07E-8FCE-4CE5-BB8B-93DE6E47A096}"/>
                  </a:ext>
                </a:extLst>
              </p:cNvPr>
              <p:cNvSpPr/>
              <p:nvPr/>
            </p:nvSpPr>
            <p:spPr>
              <a:xfrm flipH="1">
                <a:off x="2261363" y="5380946"/>
                <a:ext cx="93965" cy="8300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4" name="Ellipse 213">
                <a:extLst>
                  <a:ext uri="{FF2B5EF4-FFF2-40B4-BE49-F238E27FC236}">
                    <a16:creationId xmlns:a16="http://schemas.microsoft.com/office/drawing/2014/main" id="{15EC28E6-A3E2-4B4F-B031-54EDA8791911}"/>
                  </a:ext>
                </a:extLst>
              </p:cNvPr>
              <p:cNvSpPr/>
              <p:nvPr/>
            </p:nvSpPr>
            <p:spPr>
              <a:xfrm>
                <a:off x="3603091" y="5301921"/>
                <a:ext cx="156526" cy="13712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5" name="Ellipse 214">
                <a:extLst>
                  <a:ext uri="{FF2B5EF4-FFF2-40B4-BE49-F238E27FC236}">
                    <a16:creationId xmlns:a16="http://schemas.microsoft.com/office/drawing/2014/main" id="{6D02F87F-7EA5-4C37-B31C-DA4AD9C50D91}"/>
                  </a:ext>
                </a:extLst>
              </p:cNvPr>
              <p:cNvSpPr/>
              <p:nvPr/>
            </p:nvSpPr>
            <p:spPr>
              <a:xfrm>
                <a:off x="3960965" y="5155628"/>
                <a:ext cx="105696" cy="87488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6" name="Ellipse 215">
                <a:extLst>
                  <a:ext uri="{FF2B5EF4-FFF2-40B4-BE49-F238E27FC236}">
                    <a16:creationId xmlns:a16="http://schemas.microsoft.com/office/drawing/2014/main" id="{06E78881-7433-406B-BE43-BB47F067B054}"/>
                  </a:ext>
                </a:extLst>
              </p:cNvPr>
              <p:cNvSpPr/>
              <p:nvPr/>
            </p:nvSpPr>
            <p:spPr>
              <a:xfrm>
                <a:off x="4159650" y="5400525"/>
                <a:ext cx="156526" cy="13712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085798BB-BA51-420F-AC8B-0C931DE0973D}"/>
                </a:ext>
              </a:extLst>
            </p:cNvPr>
            <p:cNvSpPr/>
            <p:nvPr/>
          </p:nvSpPr>
          <p:spPr>
            <a:xfrm>
              <a:off x="2053126" y="1829691"/>
              <a:ext cx="64882" cy="4571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1" name="Ellipse 240">
              <a:extLst>
                <a:ext uri="{FF2B5EF4-FFF2-40B4-BE49-F238E27FC236}">
                  <a16:creationId xmlns:a16="http://schemas.microsoft.com/office/drawing/2014/main" id="{41AE4372-B59C-4CC6-8586-B6FC22DD7880}"/>
                </a:ext>
              </a:extLst>
            </p:cNvPr>
            <p:cNvSpPr/>
            <p:nvPr/>
          </p:nvSpPr>
          <p:spPr>
            <a:xfrm>
              <a:off x="2598726" y="2023994"/>
              <a:ext cx="65580" cy="6382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2" name="Ellipse 241">
              <a:extLst>
                <a:ext uri="{FF2B5EF4-FFF2-40B4-BE49-F238E27FC236}">
                  <a16:creationId xmlns:a16="http://schemas.microsoft.com/office/drawing/2014/main" id="{997D2FAF-5898-481F-AA7B-5835D3992A21}"/>
                </a:ext>
              </a:extLst>
            </p:cNvPr>
            <p:cNvSpPr/>
            <p:nvPr/>
          </p:nvSpPr>
          <p:spPr>
            <a:xfrm>
              <a:off x="1581624" y="3463411"/>
              <a:ext cx="78239" cy="5549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6" name="Ellipse 245">
              <a:extLst>
                <a:ext uri="{FF2B5EF4-FFF2-40B4-BE49-F238E27FC236}">
                  <a16:creationId xmlns:a16="http://schemas.microsoft.com/office/drawing/2014/main" id="{AFB11C32-E579-40B1-B9B4-242A25CDA109}"/>
                </a:ext>
              </a:extLst>
            </p:cNvPr>
            <p:cNvSpPr/>
            <p:nvPr/>
          </p:nvSpPr>
          <p:spPr>
            <a:xfrm>
              <a:off x="1606418" y="2777576"/>
              <a:ext cx="106294" cy="8721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8" name="Ellipse 247">
              <a:extLst>
                <a:ext uri="{FF2B5EF4-FFF2-40B4-BE49-F238E27FC236}">
                  <a16:creationId xmlns:a16="http://schemas.microsoft.com/office/drawing/2014/main" id="{71DBA04A-F4BA-40CB-9694-41BC65C0ACB1}"/>
                </a:ext>
              </a:extLst>
            </p:cNvPr>
            <p:cNvSpPr/>
            <p:nvPr/>
          </p:nvSpPr>
          <p:spPr>
            <a:xfrm>
              <a:off x="2535799" y="2494919"/>
              <a:ext cx="77368" cy="6526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EE17579-D8EB-40ED-9794-581C24F432EE}"/>
              </a:ext>
            </a:extLst>
          </p:cNvPr>
          <p:cNvGrpSpPr/>
          <p:nvPr/>
        </p:nvGrpSpPr>
        <p:grpSpPr>
          <a:xfrm>
            <a:off x="61140" y="1283647"/>
            <a:ext cx="3813485" cy="4582227"/>
            <a:chOff x="61140" y="1283647"/>
            <a:chExt cx="3813485" cy="4582227"/>
          </a:xfrm>
        </p:grpSpPr>
        <p:grpSp>
          <p:nvGrpSpPr>
            <p:cNvPr id="264" name="Gruppieren 263">
              <a:extLst>
                <a:ext uri="{FF2B5EF4-FFF2-40B4-BE49-F238E27FC236}">
                  <a16:creationId xmlns:a16="http://schemas.microsoft.com/office/drawing/2014/main" id="{8AAFFC07-66B9-49D8-8E86-9DBC0A649C85}"/>
                </a:ext>
              </a:extLst>
            </p:cNvPr>
            <p:cNvGrpSpPr/>
            <p:nvPr/>
          </p:nvGrpSpPr>
          <p:grpSpPr>
            <a:xfrm>
              <a:off x="1267383" y="1469629"/>
              <a:ext cx="2607242" cy="4384481"/>
              <a:chOff x="1267383" y="1469629"/>
              <a:chExt cx="2607242" cy="4384481"/>
            </a:xfrm>
          </p:grpSpPr>
          <p:sp>
            <p:nvSpPr>
              <p:cNvPr id="120" name="Gleichschenkliges Dreieck 119">
                <a:extLst>
                  <a:ext uri="{FF2B5EF4-FFF2-40B4-BE49-F238E27FC236}">
                    <a16:creationId xmlns:a16="http://schemas.microsoft.com/office/drawing/2014/main" id="{5D66BEB1-07FD-4758-A48D-022668F9CB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78345">
                <a:off x="1495593" y="2372654"/>
                <a:ext cx="48236" cy="46306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2" name="Gleichschenkliges Dreieck 121">
                <a:extLst>
                  <a:ext uri="{FF2B5EF4-FFF2-40B4-BE49-F238E27FC236}">
                    <a16:creationId xmlns:a16="http://schemas.microsoft.com/office/drawing/2014/main" id="{3EF7B907-DF7F-426D-B40D-6D0754F83C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75670">
                <a:off x="1869872" y="2825623"/>
                <a:ext cx="48236" cy="46306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62" name="Gruppieren 261">
                <a:extLst>
                  <a:ext uri="{FF2B5EF4-FFF2-40B4-BE49-F238E27FC236}">
                    <a16:creationId xmlns:a16="http://schemas.microsoft.com/office/drawing/2014/main" id="{BE3CBC41-6097-4CA1-AD58-FA5CB6D4B8FC}"/>
                  </a:ext>
                </a:extLst>
              </p:cNvPr>
              <p:cNvGrpSpPr/>
              <p:nvPr/>
            </p:nvGrpSpPr>
            <p:grpSpPr>
              <a:xfrm>
                <a:off x="1267383" y="1469629"/>
                <a:ext cx="2607242" cy="4384481"/>
                <a:chOff x="1267383" y="1469629"/>
                <a:chExt cx="2607242" cy="4384481"/>
              </a:xfrm>
            </p:grpSpPr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6B001CB0-E651-44EC-9A23-8EE3EB4F4C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77962" y="5188210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A15ADCD1-14C5-4385-8835-FC20B4AC22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58962" y="5333219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7FCF790E-7BDB-4E2D-A181-4E45A6F0C8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28578" y="5548518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4" name="Gleichschenkliges Dreieck 43">
                  <a:extLst>
                    <a:ext uri="{FF2B5EF4-FFF2-40B4-BE49-F238E27FC236}">
                      <a16:creationId xmlns:a16="http://schemas.microsoft.com/office/drawing/2014/main" id="{85AB5711-5110-464F-97A5-AF873D19D2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1931726" y="5138205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5" name="Gleichschenkliges Dreieck 44">
                  <a:extLst>
                    <a:ext uri="{FF2B5EF4-FFF2-40B4-BE49-F238E27FC236}">
                      <a16:creationId xmlns:a16="http://schemas.microsoft.com/office/drawing/2014/main" id="{73C66BFE-D8D6-4038-90C7-DC376E6AB0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282611">
                  <a:off x="1651676" y="5371027"/>
                  <a:ext cx="48236" cy="46306"/>
                </a:xfrm>
                <a:prstGeom prst="triangl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" name="Gleichschenkliges Dreieck 45">
                  <a:extLst>
                    <a:ext uri="{FF2B5EF4-FFF2-40B4-BE49-F238E27FC236}">
                      <a16:creationId xmlns:a16="http://schemas.microsoft.com/office/drawing/2014/main" id="{E1150AFE-B9DE-4B27-9208-732157F5AC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1350193" y="5347330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" name="Gleichschenkliges Dreieck 46">
                  <a:extLst>
                    <a:ext uri="{FF2B5EF4-FFF2-40B4-BE49-F238E27FC236}">
                      <a16:creationId xmlns:a16="http://schemas.microsoft.com/office/drawing/2014/main" id="{7FFEB196-EAD6-4A63-A602-7CED60ABBE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1267383" y="5067735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D2A8CEAD-FF4B-4A8C-99CE-47A19DD20B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96982" y="5593031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" name="Gleichschenkliges Dreieck 48">
                  <a:extLst>
                    <a:ext uri="{FF2B5EF4-FFF2-40B4-BE49-F238E27FC236}">
                      <a16:creationId xmlns:a16="http://schemas.microsoft.com/office/drawing/2014/main" id="{F51947CF-6D8D-4799-AE4C-AFE4B23A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1818584" y="5555089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20AB9563-4865-4957-A5AA-C434349FED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68443" y="5780901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4" name="Ellipse 53">
                  <a:extLst>
                    <a:ext uri="{FF2B5EF4-FFF2-40B4-BE49-F238E27FC236}">
                      <a16:creationId xmlns:a16="http://schemas.microsoft.com/office/drawing/2014/main" id="{85F48E7B-D8F1-40BB-8D71-D45C2C288E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89529" y="4309393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C4CD91E6-C9A6-4045-9491-231B5EB4D8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45286" y="4484956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7406C24E-9BF9-453F-BF6A-B4B427CF98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93751" y="4916990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" name="Gleichschenkliges Dreieck 57">
                  <a:extLst>
                    <a:ext uri="{FF2B5EF4-FFF2-40B4-BE49-F238E27FC236}">
                      <a16:creationId xmlns:a16="http://schemas.microsoft.com/office/drawing/2014/main" id="{FC19DDCC-9426-4816-ADD6-F6E2CB45B2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282611">
                  <a:off x="1938000" y="4522764"/>
                  <a:ext cx="48236" cy="46306"/>
                </a:xfrm>
                <a:prstGeom prst="triangl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Gleichschenkliges Dreieck 58">
                  <a:extLst>
                    <a:ext uri="{FF2B5EF4-FFF2-40B4-BE49-F238E27FC236}">
                      <a16:creationId xmlns:a16="http://schemas.microsoft.com/office/drawing/2014/main" id="{5041CF0F-42B5-44D6-9D3C-3B1CC921ED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1557025" y="4586812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0" name="Gleichschenkliges Dreieck 59">
                  <a:extLst>
                    <a:ext uri="{FF2B5EF4-FFF2-40B4-BE49-F238E27FC236}">
                      <a16:creationId xmlns:a16="http://schemas.microsoft.com/office/drawing/2014/main" id="{EB113780-BBBA-46D1-A62A-5DA4649EAB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1398993" y="4251766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25B06DE3-4884-4913-BD1C-59F430607D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71674" y="4722015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2" name="Gleichschenkliges Dreieck 61">
                  <a:extLst>
                    <a:ext uri="{FF2B5EF4-FFF2-40B4-BE49-F238E27FC236}">
                      <a16:creationId xmlns:a16="http://schemas.microsoft.com/office/drawing/2014/main" id="{CEE9FE4C-3637-4E6C-B974-7AC005285C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2104908" y="4706826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3F701B90-481A-46C9-8E9C-067015801D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54767" y="4932638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15D895A6-7DAB-4AB5-846E-CD27694A57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49542" y="4176384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58C0C43D-80FC-4B70-A2CA-6E6ECBEBF5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79079" y="5077652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F159A423-8437-4525-B199-1F4783956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86764" y="5233304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4F1C0E77-AD94-4139-B40F-72DFA9D5CF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04387" y="5517085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9" name="Gleichschenkliges Dreieck 68">
                  <a:extLst>
                    <a:ext uri="{FF2B5EF4-FFF2-40B4-BE49-F238E27FC236}">
                      <a16:creationId xmlns:a16="http://schemas.microsoft.com/office/drawing/2014/main" id="{2A0C6D4D-FAD2-432D-B365-988A1EB676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2816208" y="4985385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0" name="Gleichschenkliges Dreieck 69">
                  <a:extLst>
                    <a:ext uri="{FF2B5EF4-FFF2-40B4-BE49-F238E27FC236}">
                      <a16:creationId xmlns:a16="http://schemas.microsoft.com/office/drawing/2014/main" id="{43A51FFF-A847-48B1-928F-CC27E77436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282611">
                  <a:off x="2476869" y="5263370"/>
                  <a:ext cx="48236" cy="46306"/>
                </a:xfrm>
                <a:prstGeom prst="triangl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1" name="Gleichschenkliges Dreieck 70">
                  <a:extLst>
                    <a:ext uri="{FF2B5EF4-FFF2-40B4-BE49-F238E27FC236}">
                      <a16:creationId xmlns:a16="http://schemas.microsoft.com/office/drawing/2014/main" id="{1B0C68E5-3E89-4821-B9EF-2936F8E843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2231092" y="5250400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2" name="Gleichschenkliges Dreieck 71">
                  <a:extLst>
                    <a:ext uri="{FF2B5EF4-FFF2-40B4-BE49-F238E27FC236}">
                      <a16:creationId xmlns:a16="http://schemas.microsoft.com/office/drawing/2014/main" id="{4EC017ED-C989-4E4F-8426-B25EDA44CA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2204520" y="4940885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3" name="Ellipse 72">
                  <a:extLst>
                    <a:ext uri="{FF2B5EF4-FFF2-40B4-BE49-F238E27FC236}">
                      <a16:creationId xmlns:a16="http://schemas.microsoft.com/office/drawing/2014/main" id="{29F9F125-892D-49BE-9AF6-4467BB9903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22175" y="5485374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4" name="Gleichschenkliges Dreieck 73">
                  <a:extLst>
                    <a:ext uri="{FF2B5EF4-FFF2-40B4-BE49-F238E27FC236}">
                      <a16:creationId xmlns:a16="http://schemas.microsoft.com/office/drawing/2014/main" id="{6CF36FC0-1687-4DF2-A247-CA6095C344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2688709" y="5552237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5" name="Ellipse 74">
                  <a:extLst>
                    <a:ext uri="{FF2B5EF4-FFF2-40B4-BE49-F238E27FC236}">
                      <a16:creationId xmlns:a16="http://schemas.microsoft.com/office/drawing/2014/main" id="{A5C953AC-D6D8-4457-970A-919DC1B47D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33538" y="5816135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6" name="Ellipse 75">
                  <a:extLst>
                    <a:ext uri="{FF2B5EF4-FFF2-40B4-BE49-F238E27FC236}">
                      <a16:creationId xmlns:a16="http://schemas.microsoft.com/office/drawing/2014/main" id="{EF23B62F-0D1D-4C62-9D22-219D477739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37073" y="4916990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0" name="Ellipse 79">
                  <a:extLst>
                    <a:ext uri="{FF2B5EF4-FFF2-40B4-BE49-F238E27FC236}">
                      <a16:creationId xmlns:a16="http://schemas.microsoft.com/office/drawing/2014/main" id="{B7695B2D-D46F-4102-9963-419D64C43D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0172" y="4557969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1" name="Gleichschenkliges Dreieck 80">
                  <a:extLst>
                    <a:ext uri="{FF2B5EF4-FFF2-40B4-BE49-F238E27FC236}">
                      <a16:creationId xmlns:a16="http://schemas.microsoft.com/office/drawing/2014/main" id="{35DF2F50-9A5C-41A7-A6C8-3D03B85918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3087180" y="4121136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2" name="Gleichschenkliges Dreieck 81">
                  <a:extLst>
                    <a:ext uri="{FF2B5EF4-FFF2-40B4-BE49-F238E27FC236}">
                      <a16:creationId xmlns:a16="http://schemas.microsoft.com/office/drawing/2014/main" id="{64E306DB-3410-4656-BE04-071E2F4E77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282611">
                  <a:off x="2773270" y="4380478"/>
                  <a:ext cx="48236" cy="46306"/>
                </a:xfrm>
                <a:prstGeom prst="triangl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3" name="Gleichschenkliges Dreieck 82">
                  <a:extLst>
                    <a:ext uri="{FF2B5EF4-FFF2-40B4-BE49-F238E27FC236}">
                      <a16:creationId xmlns:a16="http://schemas.microsoft.com/office/drawing/2014/main" id="{88181AC1-6D88-4885-8013-5A07D6CAFA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2471787" y="4356781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4" name="Gleichschenkliges Dreieck 83">
                  <a:extLst>
                    <a:ext uri="{FF2B5EF4-FFF2-40B4-BE49-F238E27FC236}">
                      <a16:creationId xmlns:a16="http://schemas.microsoft.com/office/drawing/2014/main" id="{81A8A5C5-9F5D-4252-A7D8-80A474F378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2527379" y="4128993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5" name="Ellipse 84">
                  <a:extLst>
                    <a:ext uri="{FF2B5EF4-FFF2-40B4-BE49-F238E27FC236}">
                      <a16:creationId xmlns:a16="http://schemas.microsoft.com/office/drawing/2014/main" id="{B6F3EABE-A502-4BB3-9BE6-D94312DA68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16657" y="4659881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6" name="Gleichschenkliges Dreieck 85">
                  <a:extLst>
                    <a:ext uri="{FF2B5EF4-FFF2-40B4-BE49-F238E27FC236}">
                      <a16:creationId xmlns:a16="http://schemas.microsoft.com/office/drawing/2014/main" id="{2151BE19-A0C8-4A6B-A65F-67AB23B4B9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2940178" y="4564540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7" name="Ellipse 86">
                  <a:extLst>
                    <a:ext uri="{FF2B5EF4-FFF2-40B4-BE49-F238E27FC236}">
                      <a16:creationId xmlns:a16="http://schemas.microsoft.com/office/drawing/2014/main" id="{A9828C70-66A9-43DA-80E4-BBCB49B8E8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90037" y="4790352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0" name="Ellipse 89">
                  <a:extLst>
                    <a:ext uri="{FF2B5EF4-FFF2-40B4-BE49-F238E27FC236}">
                      <a16:creationId xmlns:a16="http://schemas.microsoft.com/office/drawing/2014/main" id="{9F011C3C-4F0D-4E35-8B13-E6E4F1A402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05704" y="3382732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1" name="Ellipse 90">
                  <a:extLst>
                    <a:ext uri="{FF2B5EF4-FFF2-40B4-BE49-F238E27FC236}">
                      <a16:creationId xmlns:a16="http://schemas.microsoft.com/office/drawing/2014/main" id="{3089CE10-52F3-4C93-B267-128918D3B1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98734" y="3419351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2" name="Ellipse 91">
                  <a:extLst>
                    <a:ext uri="{FF2B5EF4-FFF2-40B4-BE49-F238E27FC236}">
                      <a16:creationId xmlns:a16="http://schemas.microsoft.com/office/drawing/2014/main" id="{2A9F27D0-69D3-440C-8EE1-92EF0DE558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98130" y="3844450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5" name="Gleichschenkliges Dreieck 94">
                  <a:extLst>
                    <a:ext uri="{FF2B5EF4-FFF2-40B4-BE49-F238E27FC236}">
                      <a16:creationId xmlns:a16="http://schemas.microsoft.com/office/drawing/2014/main" id="{EBB5D353-C6AC-457F-AED7-4EC992A486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1348511" y="3810439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6" name="Gleichschenkliges Dreieck 95">
                  <a:extLst>
                    <a:ext uri="{FF2B5EF4-FFF2-40B4-BE49-F238E27FC236}">
                      <a16:creationId xmlns:a16="http://schemas.microsoft.com/office/drawing/2014/main" id="{2BA5725E-2E88-464E-A698-A68024381D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1413025" y="3315645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9" name="Ellipse 98">
                  <a:extLst>
                    <a:ext uri="{FF2B5EF4-FFF2-40B4-BE49-F238E27FC236}">
                      <a16:creationId xmlns:a16="http://schemas.microsoft.com/office/drawing/2014/main" id="{5DFAECE6-F684-423C-A4C7-6575762538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9940" y="4038087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3" name="Ellipse 102">
                  <a:extLst>
                    <a:ext uri="{FF2B5EF4-FFF2-40B4-BE49-F238E27FC236}">
                      <a16:creationId xmlns:a16="http://schemas.microsoft.com/office/drawing/2014/main" id="{CCDAD7BB-D131-45C8-A96B-9D700233E7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51211" y="3249599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4" name="Ellipse 103">
                  <a:extLst>
                    <a:ext uri="{FF2B5EF4-FFF2-40B4-BE49-F238E27FC236}">
                      <a16:creationId xmlns:a16="http://schemas.microsoft.com/office/drawing/2014/main" id="{F040BF86-62B9-4D18-82C9-8B925C0180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06000" y="3862661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5" name="Gleichschenkliges Dreieck 104">
                  <a:extLst>
                    <a:ext uri="{FF2B5EF4-FFF2-40B4-BE49-F238E27FC236}">
                      <a16:creationId xmlns:a16="http://schemas.microsoft.com/office/drawing/2014/main" id="{30904DB0-7001-4105-959A-EB2AE2AA7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3087181" y="3351898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7" name="Gleichschenkliges Dreieck 106">
                  <a:extLst>
                    <a:ext uri="{FF2B5EF4-FFF2-40B4-BE49-F238E27FC236}">
                      <a16:creationId xmlns:a16="http://schemas.microsoft.com/office/drawing/2014/main" id="{596C140C-8167-485A-A778-FD85635D73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2380785" y="3696299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8" name="Gleichschenkliges Dreieck 107">
                  <a:extLst>
                    <a:ext uri="{FF2B5EF4-FFF2-40B4-BE49-F238E27FC236}">
                      <a16:creationId xmlns:a16="http://schemas.microsoft.com/office/drawing/2014/main" id="{31ED253C-C54F-43A4-B52E-F7ACF723ED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2186908" y="2912649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9" name="Ellipse 108">
                  <a:extLst>
                    <a:ext uri="{FF2B5EF4-FFF2-40B4-BE49-F238E27FC236}">
                      <a16:creationId xmlns:a16="http://schemas.microsoft.com/office/drawing/2014/main" id="{77BE69B8-188C-486E-96AC-77DDBE4320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79747" y="4115194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0" name="Gleichschenkliges Dreieck 109">
                  <a:extLst>
                    <a:ext uri="{FF2B5EF4-FFF2-40B4-BE49-F238E27FC236}">
                      <a16:creationId xmlns:a16="http://schemas.microsoft.com/office/drawing/2014/main" id="{FE7C43C2-6F9B-44DE-9E31-A6E0E79EC5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2908448" y="3736050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1" name="Ellipse 110">
                  <a:extLst>
                    <a:ext uri="{FF2B5EF4-FFF2-40B4-BE49-F238E27FC236}">
                      <a16:creationId xmlns:a16="http://schemas.microsoft.com/office/drawing/2014/main" id="{A1282E13-56B6-4B2B-B458-61BE986D37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59554" y="4088726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2" name="Ellipse 111">
                  <a:extLst>
                    <a:ext uri="{FF2B5EF4-FFF2-40B4-BE49-F238E27FC236}">
                      <a16:creationId xmlns:a16="http://schemas.microsoft.com/office/drawing/2014/main" id="{E214F105-3767-409D-AA90-00E1342EA1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67532" y="3076794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3" name="Ellipse 122">
                  <a:extLst>
                    <a:ext uri="{FF2B5EF4-FFF2-40B4-BE49-F238E27FC236}">
                      <a16:creationId xmlns:a16="http://schemas.microsoft.com/office/drawing/2014/main" id="{19D7DEFE-7313-4F3F-AC77-62F89D0CEA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50534" y="2752658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4" name="Ellipse 123">
                  <a:extLst>
                    <a:ext uri="{FF2B5EF4-FFF2-40B4-BE49-F238E27FC236}">
                      <a16:creationId xmlns:a16="http://schemas.microsoft.com/office/drawing/2014/main" id="{481BB3C9-CAAF-4B13-880F-53D566B3BA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1821" y="2478927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6" name="Ellipse 125">
                  <a:extLst>
                    <a:ext uri="{FF2B5EF4-FFF2-40B4-BE49-F238E27FC236}">
                      <a16:creationId xmlns:a16="http://schemas.microsoft.com/office/drawing/2014/main" id="{E6F2037C-7F44-46C6-97B0-505F64BD45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79079" y="2696178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7" name="Ellipse 126">
                  <a:extLst>
                    <a:ext uri="{FF2B5EF4-FFF2-40B4-BE49-F238E27FC236}">
                      <a16:creationId xmlns:a16="http://schemas.microsoft.com/office/drawing/2014/main" id="{905DBD58-5BC5-4063-8C31-48056FF977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096875" y="2511502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0" name="Gleichschenkliges Dreieck 129">
                  <a:extLst>
                    <a:ext uri="{FF2B5EF4-FFF2-40B4-BE49-F238E27FC236}">
                      <a16:creationId xmlns:a16="http://schemas.microsoft.com/office/drawing/2014/main" id="{306D40DE-B573-483C-98E6-ABBE34C09F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282611">
                  <a:off x="2527810" y="1857935"/>
                  <a:ext cx="48236" cy="46306"/>
                </a:xfrm>
                <a:prstGeom prst="triangl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2" name="Gleichschenkliges Dreieck 131">
                  <a:extLst>
                    <a:ext uri="{FF2B5EF4-FFF2-40B4-BE49-F238E27FC236}">
                      <a16:creationId xmlns:a16="http://schemas.microsoft.com/office/drawing/2014/main" id="{74F98EE6-DCCB-4864-AC51-08F9AC0AC3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2193284" y="2191542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4" name="Gleichschenkliges Dreieck 133">
                  <a:extLst>
                    <a:ext uri="{FF2B5EF4-FFF2-40B4-BE49-F238E27FC236}">
                      <a16:creationId xmlns:a16="http://schemas.microsoft.com/office/drawing/2014/main" id="{F8874752-E8BE-4DCB-ACF7-6B20E10A92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3168839" y="3024125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6" name="Ellipse 135">
                  <a:extLst>
                    <a:ext uri="{FF2B5EF4-FFF2-40B4-BE49-F238E27FC236}">
                      <a16:creationId xmlns:a16="http://schemas.microsoft.com/office/drawing/2014/main" id="{7B42AED9-C16B-4B50-985D-775339D077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48473" y="2311270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3" name="Ellipse 162">
                  <a:extLst>
                    <a:ext uri="{FF2B5EF4-FFF2-40B4-BE49-F238E27FC236}">
                      <a16:creationId xmlns:a16="http://schemas.microsoft.com/office/drawing/2014/main" id="{C30327AC-1CC7-4238-AD83-4729E4A1FE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3746" y="5743602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4" name="Gleichschenkliges Dreieck 163">
                  <a:extLst>
                    <a:ext uri="{FF2B5EF4-FFF2-40B4-BE49-F238E27FC236}">
                      <a16:creationId xmlns:a16="http://schemas.microsoft.com/office/drawing/2014/main" id="{29D854BF-F0EE-4772-BB54-73F8731F2F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2319959" y="5768209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5" name="Ellipse 164">
                  <a:extLst>
                    <a:ext uri="{FF2B5EF4-FFF2-40B4-BE49-F238E27FC236}">
                      <a16:creationId xmlns:a16="http://schemas.microsoft.com/office/drawing/2014/main" id="{B0B9C218-A090-4EA1-A0D9-211FB17B0D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05753" y="3800670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3" name="Ellipse 182">
                  <a:extLst>
                    <a:ext uri="{FF2B5EF4-FFF2-40B4-BE49-F238E27FC236}">
                      <a16:creationId xmlns:a16="http://schemas.microsoft.com/office/drawing/2014/main" id="{1F6CE900-4793-456A-9AFB-969AA3F696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09726" y="2263732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4" name="Gleichschenkliges Dreieck 183">
                  <a:extLst>
                    <a:ext uri="{FF2B5EF4-FFF2-40B4-BE49-F238E27FC236}">
                      <a16:creationId xmlns:a16="http://schemas.microsoft.com/office/drawing/2014/main" id="{AA7FF844-CDD6-4AB8-95B4-AD8E0CF5169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2811133" y="2223962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5" name="Ellipse 184">
                  <a:extLst>
                    <a:ext uri="{FF2B5EF4-FFF2-40B4-BE49-F238E27FC236}">
                      <a16:creationId xmlns:a16="http://schemas.microsoft.com/office/drawing/2014/main" id="{B4858FDF-3D30-47FF-8122-CBC5AD5071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26047" y="2090927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6" name="Ellipse 185">
                  <a:extLst>
                    <a:ext uri="{FF2B5EF4-FFF2-40B4-BE49-F238E27FC236}">
                      <a16:creationId xmlns:a16="http://schemas.microsoft.com/office/drawing/2014/main" id="{EA10973C-492F-4F71-99BB-03D96593AC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24691" y="1799553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7" name="Ellipse 186">
                  <a:extLst>
                    <a:ext uri="{FF2B5EF4-FFF2-40B4-BE49-F238E27FC236}">
                      <a16:creationId xmlns:a16="http://schemas.microsoft.com/office/drawing/2014/main" id="{BF1AF804-626E-4C7B-8AF4-BB79E35068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8251" y="1673940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8" name="Ellipse 187">
                  <a:extLst>
                    <a:ext uri="{FF2B5EF4-FFF2-40B4-BE49-F238E27FC236}">
                      <a16:creationId xmlns:a16="http://schemas.microsoft.com/office/drawing/2014/main" id="{6143C73E-59E5-416B-BE0F-D7EBA895C65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037594" y="1710311"/>
                  <a:ext cx="37975" cy="37975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9" name="Gleichschenkliges Dreieck 188">
                  <a:extLst>
                    <a:ext uri="{FF2B5EF4-FFF2-40B4-BE49-F238E27FC236}">
                      <a16:creationId xmlns:a16="http://schemas.microsoft.com/office/drawing/2014/main" id="{53CD4A7E-EFB9-4F19-955C-C17E0A9D1D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282611">
                  <a:off x="3448676" y="1884214"/>
                  <a:ext cx="48236" cy="46306"/>
                </a:xfrm>
                <a:prstGeom prst="triangl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90" name="Gleichschenkliges Dreieck 189">
                  <a:extLst>
                    <a:ext uri="{FF2B5EF4-FFF2-40B4-BE49-F238E27FC236}">
                      <a16:creationId xmlns:a16="http://schemas.microsoft.com/office/drawing/2014/main" id="{18CE90E0-5EE5-4C3A-A9E5-719438E366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3827354" y="2038258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97" name="Gleichschenkliges Dreieck 196">
                  <a:extLst>
                    <a:ext uri="{FF2B5EF4-FFF2-40B4-BE49-F238E27FC236}">
                      <a16:creationId xmlns:a16="http://schemas.microsoft.com/office/drawing/2014/main" id="{88EEED8B-FA6F-46E0-BFD4-CB89C86FEA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78345">
                  <a:off x="3230049" y="1469629"/>
                  <a:ext cx="48236" cy="46306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8" name="Gleichschenkliges Dreieck 97">
                  <a:extLst>
                    <a:ext uri="{FF2B5EF4-FFF2-40B4-BE49-F238E27FC236}">
                      <a16:creationId xmlns:a16="http://schemas.microsoft.com/office/drawing/2014/main" id="{86FA4ABB-E2F9-4015-A9C8-0ECC5A1125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3375670">
                  <a:off x="1843340" y="1676859"/>
                  <a:ext cx="48236" cy="4630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6" name="Gleichschenkliges Dreieck 105">
                  <a:extLst>
                    <a:ext uri="{FF2B5EF4-FFF2-40B4-BE49-F238E27FC236}">
                      <a16:creationId xmlns:a16="http://schemas.microsoft.com/office/drawing/2014/main" id="{92FCA1E1-B515-4793-9D5B-1A698A4708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282611">
                  <a:off x="2647307" y="3546541"/>
                  <a:ext cx="48236" cy="46306"/>
                </a:xfrm>
                <a:prstGeom prst="triangle">
                  <a:avLst/>
                </a:prstGeom>
                <a:solidFill>
                  <a:srgbClr val="FF9933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4" name="Ellipse 243">
                  <a:extLst>
                    <a:ext uri="{FF2B5EF4-FFF2-40B4-BE49-F238E27FC236}">
                      <a16:creationId xmlns:a16="http://schemas.microsoft.com/office/drawing/2014/main" id="{6EB45186-4A32-4D7F-8524-DFCAE079CE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073264" y="4968052"/>
                  <a:ext cx="37975" cy="37975"/>
                </a:xfrm>
                <a:prstGeom prst="ellipse">
                  <a:avLst/>
                </a:prstGeom>
                <a:solidFill>
                  <a:srgbClr val="D60093"/>
                </a:solidFill>
                <a:ln>
                  <a:solidFill>
                    <a:srgbClr val="66003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DC08128C-C5BC-41D3-8C09-B7B227F9CD53}"/>
                </a:ext>
              </a:extLst>
            </p:cNvPr>
            <p:cNvGrpSpPr/>
            <p:nvPr/>
          </p:nvGrpSpPr>
          <p:grpSpPr>
            <a:xfrm>
              <a:off x="61140" y="1283647"/>
              <a:ext cx="1125347" cy="4582227"/>
              <a:chOff x="61140" y="1283647"/>
              <a:chExt cx="1125347" cy="4582227"/>
            </a:xfrm>
          </p:grpSpPr>
          <p:sp>
            <p:nvSpPr>
              <p:cNvPr id="254" name="Gleichschenkliges Dreieck 253">
                <a:extLst>
                  <a:ext uri="{FF2B5EF4-FFF2-40B4-BE49-F238E27FC236}">
                    <a16:creationId xmlns:a16="http://schemas.microsoft.com/office/drawing/2014/main" id="{F144AE3D-472A-481B-A59C-3535CCB7D1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78345">
                <a:off x="254024" y="1464759"/>
                <a:ext cx="48236" cy="46306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5" name="Gleichschenkliges Dreieck 254">
                <a:extLst>
                  <a:ext uri="{FF2B5EF4-FFF2-40B4-BE49-F238E27FC236}">
                    <a16:creationId xmlns:a16="http://schemas.microsoft.com/office/drawing/2014/main" id="{E534EC25-839C-49AB-AAAB-4C2CC2DD461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75670">
                <a:off x="628303" y="1917728"/>
                <a:ext cx="48236" cy="46306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6" name="Ellipse 255">
                <a:extLst>
                  <a:ext uri="{FF2B5EF4-FFF2-40B4-BE49-F238E27FC236}">
                    <a16:creationId xmlns:a16="http://schemas.microsoft.com/office/drawing/2014/main" id="{1AB1F8D6-031D-435C-848F-A1A91EE1B8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135" y="2474837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7" name="Ellipse 256">
                <a:extLst>
                  <a:ext uri="{FF2B5EF4-FFF2-40B4-BE49-F238E27FC236}">
                    <a16:creationId xmlns:a16="http://schemas.microsoft.com/office/drawing/2014/main" id="{ED408AFD-8250-4DB7-B963-CA6048D62D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7165" y="2511456"/>
                <a:ext cx="37975" cy="37975"/>
              </a:xfrm>
              <a:prstGeom prst="ellipse">
                <a:avLst/>
              </a:prstGeom>
              <a:solidFill>
                <a:srgbClr val="D60093"/>
              </a:solidFill>
              <a:ln>
                <a:solidFill>
                  <a:srgbClr val="66003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8" name="Ellipse 257">
                <a:extLst>
                  <a:ext uri="{FF2B5EF4-FFF2-40B4-BE49-F238E27FC236}">
                    <a16:creationId xmlns:a16="http://schemas.microsoft.com/office/drawing/2014/main" id="{53472830-BFB7-48C4-939D-DD300A0F21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6561" y="2936555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9" name="Gleichschenkliges Dreieck 258">
                <a:extLst>
                  <a:ext uri="{FF2B5EF4-FFF2-40B4-BE49-F238E27FC236}">
                    <a16:creationId xmlns:a16="http://schemas.microsoft.com/office/drawing/2014/main" id="{C8008F11-2C6A-4CAA-B369-53FF24E2F7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75670">
                <a:off x="106942" y="2902544"/>
                <a:ext cx="48236" cy="46306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0" name="Gleichschenkliges Dreieck 259">
                <a:extLst>
                  <a:ext uri="{FF2B5EF4-FFF2-40B4-BE49-F238E27FC236}">
                    <a16:creationId xmlns:a16="http://schemas.microsoft.com/office/drawing/2014/main" id="{6CC11841-3759-4372-8F26-79612FF3DBE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78345">
                <a:off x="171456" y="2407750"/>
                <a:ext cx="48236" cy="46306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1" name="Gleichschenkliges Dreieck 260">
                <a:extLst>
                  <a:ext uri="{FF2B5EF4-FFF2-40B4-BE49-F238E27FC236}">
                    <a16:creationId xmlns:a16="http://schemas.microsoft.com/office/drawing/2014/main" id="{018A7538-FE6D-4F3A-9186-71C0E9276B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75670">
                <a:off x="1139216" y="2788404"/>
                <a:ext cx="48236" cy="46306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3" name="Gleichschenkliges Dreieck 262">
                <a:extLst>
                  <a:ext uri="{FF2B5EF4-FFF2-40B4-BE49-F238E27FC236}">
                    <a16:creationId xmlns:a16="http://schemas.microsoft.com/office/drawing/2014/main" id="{63768CAA-0F93-4068-8D2C-7FDEBA6A62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78345">
                <a:off x="945339" y="2004754"/>
                <a:ext cx="48236" cy="46306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3" name="Ellipse 282">
                <a:extLst>
                  <a:ext uri="{FF2B5EF4-FFF2-40B4-BE49-F238E27FC236}">
                    <a16:creationId xmlns:a16="http://schemas.microsoft.com/office/drawing/2014/main" id="{E766ADA1-186F-4452-94DE-B19CDEC13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8965" y="1844763"/>
                <a:ext cx="37975" cy="37975"/>
              </a:xfrm>
              <a:prstGeom prst="ellipse">
                <a:avLst/>
              </a:prstGeom>
              <a:solidFill>
                <a:srgbClr val="D60093"/>
              </a:solidFill>
              <a:ln>
                <a:solidFill>
                  <a:srgbClr val="66003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4" name="Ellipse 283">
                <a:extLst>
                  <a:ext uri="{FF2B5EF4-FFF2-40B4-BE49-F238E27FC236}">
                    <a16:creationId xmlns:a16="http://schemas.microsoft.com/office/drawing/2014/main" id="{5FE9CF50-B781-425C-8650-33D8F8558B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0252" y="1571032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5" name="Ellipse 284">
                <a:extLst>
                  <a:ext uri="{FF2B5EF4-FFF2-40B4-BE49-F238E27FC236}">
                    <a16:creationId xmlns:a16="http://schemas.microsoft.com/office/drawing/2014/main" id="{6598C220-38AE-4A2B-A703-B5D6901B4C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7510" y="1788283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6" name="Gleichschenkliges Dreieck 285">
                <a:extLst>
                  <a:ext uri="{FF2B5EF4-FFF2-40B4-BE49-F238E27FC236}">
                    <a16:creationId xmlns:a16="http://schemas.microsoft.com/office/drawing/2014/main" id="{BEECF771-A75B-482B-9899-D88EE675A3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78345">
                <a:off x="951715" y="1283647"/>
                <a:ext cx="48236" cy="46306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7" name="Gleichschenkliges Dreieck 286">
                <a:extLst>
                  <a:ext uri="{FF2B5EF4-FFF2-40B4-BE49-F238E27FC236}">
                    <a16:creationId xmlns:a16="http://schemas.microsoft.com/office/drawing/2014/main" id="{072AA164-3039-4E0C-97A2-6694B5AC60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78345">
                <a:off x="106199" y="3618650"/>
                <a:ext cx="48236" cy="46306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8" name="Gleichschenkliges Dreieck 287">
                <a:extLst>
                  <a:ext uri="{FF2B5EF4-FFF2-40B4-BE49-F238E27FC236}">
                    <a16:creationId xmlns:a16="http://schemas.microsoft.com/office/drawing/2014/main" id="{0842C40E-4451-43A8-B49A-B08A9A88EF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75670">
                <a:off x="480478" y="4071619"/>
                <a:ext cx="48236" cy="46306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9" name="Ellipse 288">
                <a:extLst>
                  <a:ext uri="{FF2B5EF4-FFF2-40B4-BE49-F238E27FC236}">
                    <a16:creationId xmlns:a16="http://schemas.microsoft.com/office/drawing/2014/main" id="{222A5B31-20C4-4E05-A246-16A957CE8B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310" y="4628728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2" name="Ellipse 291">
                <a:extLst>
                  <a:ext uri="{FF2B5EF4-FFF2-40B4-BE49-F238E27FC236}">
                    <a16:creationId xmlns:a16="http://schemas.microsoft.com/office/drawing/2014/main" id="{892B21BF-EA11-43CF-920D-B972660E01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9340" y="4665347"/>
                <a:ext cx="37975" cy="37975"/>
              </a:xfrm>
              <a:prstGeom prst="ellipse">
                <a:avLst/>
              </a:prstGeom>
              <a:solidFill>
                <a:srgbClr val="D60093"/>
              </a:solidFill>
              <a:ln>
                <a:solidFill>
                  <a:srgbClr val="66003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3" name="Ellipse 292">
                <a:extLst>
                  <a:ext uri="{FF2B5EF4-FFF2-40B4-BE49-F238E27FC236}">
                    <a16:creationId xmlns:a16="http://schemas.microsoft.com/office/drawing/2014/main" id="{ABD9D340-25C4-4328-87DA-B4B5B33AEA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8736" y="5090446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6" name="Gleichschenkliges Dreieck 295">
                <a:extLst>
                  <a:ext uri="{FF2B5EF4-FFF2-40B4-BE49-F238E27FC236}">
                    <a16:creationId xmlns:a16="http://schemas.microsoft.com/office/drawing/2014/main" id="{8021B8F2-C5AB-4E74-BE93-3A315682EB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75670">
                <a:off x="991391" y="4942295"/>
                <a:ext cx="48236" cy="46306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7" name="Gleichschenkliges Dreieck 296">
                <a:extLst>
                  <a:ext uri="{FF2B5EF4-FFF2-40B4-BE49-F238E27FC236}">
                    <a16:creationId xmlns:a16="http://schemas.microsoft.com/office/drawing/2014/main" id="{27E96D83-388A-4BC8-A922-5CA1F1156B5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78345">
                <a:off x="797514" y="4158645"/>
                <a:ext cx="48236" cy="46306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8" name="Ellipse 297">
                <a:extLst>
                  <a:ext uri="{FF2B5EF4-FFF2-40B4-BE49-F238E27FC236}">
                    <a16:creationId xmlns:a16="http://schemas.microsoft.com/office/drawing/2014/main" id="{E7CF7B15-D809-4559-891E-4A3BC36BD6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140" y="3998654"/>
                <a:ext cx="37975" cy="37975"/>
              </a:xfrm>
              <a:prstGeom prst="ellipse">
                <a:avLst/>
              </a:prstGeom>
              <a:solidFill>
                <a:srgbClr val="D60093"/>
              </a:solidFill>
              <a:ln>
                <a:solidFill>
                  <a:srgbClr val="66003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9" name="Ellipse 298">
                <a:extLst>
                  <a:ext uri="{FF2B5EF4-FFF2-40B4-BE49-F238E27FC236}">
                    <a16:creationId xmlns:a16="http://schemas.microsoft.com/office/drawing/2014/main" id="{F0E8D206-A9C4-4317-A9A8-C271DA67C1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427" y="3724923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0" name="Ellipse 299">
                <a:extLst>
                  <a:ext uri="{FF2B5EF4-FFF2-40B4-BE49-F238E27FC236}">
                    <a16:creationId xmlns:a16="http://schemas.microsoft.com/office/drawing/2014/main" id="{EB52F426-DABD-4C3F-8DE0-942D39EB54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9685" y="3942174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1" name="Gleichschenkliges Dreieck 300">
                <a:extLst>
                  <a:ext uri="{FF2B5EF4-FFF2-40B4-BE49-F238E27FC236}">
                    <a16:creationId xmlns:a16="http://schemas.microsoft.com/office/drawing/2014/main" id="{86E63627-3E08-4D82-9777-A488BE7E6D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78345">
                <a:off x="803890" y="3437538"/>
                <a:ext cx="48236" cy="46306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2" name="Gleichschenkliges Dreieck 301">
                <a:extLst>
                  <a:ext uri="{FF2B5EF4-FFF2-40B4-BE49-F238E27FC236}">
                    <a16:creationId xmlns:a16="http://schemas.microsoft.com/office/drawing/2014/main" id="{812981C5-D7DB-4EA1-97F8-FF256FA0616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78345">
                <a:off x="103430" y="5365634"/>
                <a:ext cx="48236" cy="46306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3" name="Gleichschenkliges Dreieck 302">
                <a:extLst>
                  <a:ext uri="{FF2B5EF4-FFF2-40B4-BE49-F238E27FC236}">
                    <a16:creationId xmlns:a16="http://schemas.microsoft.com/office/drawing/2014/main" id="{8DD4F190-7678-4593-8AED-C3CB448B14A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75670">
                <a:off x="477709" y="5818603"/>
                <a:ext cx="48236" cy="46306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2" name="Ellipse 311">
                <a:extLst>
                  <a:ext uri="{FF2B5EF4-FFF2-40B4-BE49-F238E27FC236}">
                    <a16:creationId xmlns:a16="http://schemas.microsoft.com/office/drawing/2014/main" id="{09A668EE-915B-4925-A087-AEFCD1A637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658" y="5471907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3" name="Ellipse 312">
                <a:extLst>
                  <a:ext uri="{FF2B5EF4-FFF2-40B4-BE49-F238E27FC236}">
                    <a16:creationId xmlns:a16="http://schemas.microsoft.com/office/drawing/2014/main" id="{91AD0D80-FB66-4105-8989-AB6CD67898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916" y="5689158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4" name="Gleichschenkliges Dreieck 313">
                <a:extLst>
                  <a:ext uri="{FF2B5EF4-FFF2-40B4-BE49-F238E27FC236}">
                    <a16:creationId xmlns:a16="http://schemas.microsoft.com/office/drawing/2014/main" id="{53546405-135D-4CF4-8719-EAC7108DF4F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78345">
                <a:off x="801121" y="5184522"/>
                <a:ext cx="48236" cy="46306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5" name="Ellipse 314">
                <a:extLst>
                  <a:ext uri="{FF2B5EF4-FFF2-40B4-BE49-F238E27FC236}">
                    <a16:creationId xmlns:a16="http://schemas.microsoft.com/office/drawing/2014/main" id="{94004A65-C5B0-4285-A3B4-075E16F91F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4986" y="4333844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6" name="Ellipse 315">
                <a:extLst>
                  <a:ext uri="{FF2B5EF4-FFF2-40B4-BE49-F238E27FC236}">
                    <a16:creationId xmlns:a16="http://schemas.microsoft.com/office/drawing/2014/main" id="{05B06A51-7514-4442-89EF-66D655B3AD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628" y="3333243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7" name="Ellipse 316">
                <a:extLst>
                  <a:ext uri="{FF2B5EF4-FFF2-40B4-BE49-F238E27FC236}">
                    <a16:creationId xmlns:a16="http://schemas.microsoft.com/office/drawing/2014/main" id="{54CBB59F-7E43-4D9E-866D-3A7DA985C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7127" y="4312970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8" name="Gleichschenkliges Dreieck 317">
                <a:extLst>
                  <a:ext uri="{FF2B5EF4-FFF2-40B4-BE49-F238E27FC236}">
                    <a16:creationId xmlns:a16="http://schemas.microsoft.com/office/drawing/2014/main" id="{9109E4D8-4D31-4217-99BD-5539841103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75670">
                <a:off x="198758" y="4603813"/>
                <a:ext cx="48236" cy="46306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9" name="Gleichschenkliges Dreieck 318">
                <a:extLst>
                  <a:ext uri="{FF2B5EF4-FFF2-40B4-BE49-F238E27FC236}">
                    <a16:creationId xmlns:a16="http://schemas.microsoft.com/office/drawing/2014/main" id="{6FC6CD9F-3721-4CC0-A1A9-7ED125CC42B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75670">
                <a:off x="874494" y="3700007"/>
                <a:ext cx="48236" cy="46306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0" name="Gleichschenkliges Dreieck 319">
                <a:extLst>
                  <a:ext uri="{FF2B5EF4-FFF2-40B4-BE49-F238E27FC236}">
                    <a16:creationId xmlns:a16="http://schemas.microsoft.com/office/drawing/2014/main" id="{17B0DC77-6C8C-48F2-B3F9-FDAFBFC61B3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75670">
                <a:off x="901632" y="5428106"/>
                <a:ext cx="48236" cy="46306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1" name="Ellipse 320">
                <a:extLst>
                  <a:ext uri="{FF2B5EF4-FFF2-40B4-BE49-F238E27FC236}">
                    <a16:creationId xmlns:a16="http://schemas.microsoft.com/office/drawing/2014/main" id="{CF50DD51-62DA-4688-AE4F-17EA12C4EE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658" y="4445808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2" name="Ellipse 321">
                <a:extLst>
                  <a:ext uri="{FF2B5EF4-FFF2-40B4-BE49-F238E27FC236}">
                    <a16:creationId xmlns:a16="http://schemas.microsoft.com/office/drawing/2014/main" id="{010CDF35-A4DC-4AF7-B97D-69827D03F5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9069" y="2800412"/>
                <a:ext cx="37975" cy="37975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67" name="Inhaltsplatzhalter 3">
            <a:extLst>
              <a:ext uri="{FF2B5EF4-FFF2-40B4-BE49-F238E27FC236}">
                <a16:creationId xmlns:a16="http://schemas.microsoft.com/office/drawing/2014/main" id="{CF0285FA-7664-4F95-8209-67D9D6D13C22}"/>
              </a:ext>
            </a:extLst>
          </p:cNvPr>
          <p:cNvSpPr txBox="1">
            <a:spLocks/>
          </p:cNvSpPr>
          <p:nvPr/>
        </p:nvSpPr>
        <p:spPr>
          <a:xfrm>
            <a:off x="2089113" y="5418343"/>
            <a:ext cx="1733708" cy="320893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condensation</a:t>
            </a:r>
          </a:p>
        </p:txBody>
      </p:sp>
      <p:sp>
        <p:nvSpPr>
          <p:cNvPr id="175" name="Inhaltsplatzhalter 3">
            <a:extLst>
              <a:ext uri="{FF2B5EF4-FFF2-40B4-BE49-F238E27FC236}">
                <a16:creationId xmlns:a16="http://schemas.microsoft.com/office/drawing/2014/main" id="{3B0E6D88-B083-4751-8F1C-00FA49040F25}"/>
              </a:ext>
            </a:extLst>
          </p:cNvPr>
          <p:cNvSpPr txBox="1">
            <a:spLocks/>
          </p:cNvSpPr>
          <p:nvPr/>
        </p:nvSpPr>
        <p:spPr>
          <a:xfrm>
            <a:off x="342256" y="1966563"/>
            <a:ext cx="1871666" cy="527617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heterogeneous ice formation</a:t>
            </a:r>
          </a:p>
        </p:txBody>
      </p:sp>
      <p:sp>
        <p:nvSpPr>
          <p:cNvPr id="278" name="Inhaltsplatzhalter 3">
            <a:extLst>
              <a:ext uri="{FF2B5EF4-FFF2-40B4-BE49-F238E27FC236}">
                <a16:creationId xmlns:a16="http://schemas.microsoft.com/office/drawing/2014/main" id="{C24F3769-F8F8-4D47-BEDD-708C10F5BF7E}"/>
              </a:ext>
            </a:extLst>
          </p:cNvPr>
          <p:cNvSpPr txBox="1">
            <a:spLocks/>
          </p:cNvSpPr>
          <p:nvPr/>
        </p:nvSpPr>
        <p:spPr>
          <a:xfrm>
            <a:off x="3179992" y="2254480"/>
            <a:ext cx="1667763" cy="2395939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dirty="0"/>
              <a:t>riming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/>
              <a:t>SIP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/>
              <a:t>aggregation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/>
              <a:t>WBF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/>
              <a:t>collision coalescence</a:t>
            </a:r>
          </a:p>
        </p:txBody>
      </p:sp>
      <p:sp>
        <p:nvSpPr>
          <p:cNvPr id="294" name="Textfeld 293">
            <a:extLst>
              <a:ext uri="{FF2B5EF4-FFF2-40B4-BE49-F238E27FC236}">
                <a16:creationId xmlns:a16="http://schemas.microsoft.com/office/drawing/2014/main" id="{72BA148F-F734-466D-B1A7-83186C391835}"/>
              </a:ext>
            </a:extLst>
          </p:cNvPr>
          <p:cNvSpPr txBox="1"/>
          <p:nvPr/>
        </p:nvSpPr>
        <p:spPr>
          <a:xfrm>
            <a:off x="433446" y="234151"/>
            <a:ext cx="7131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Precipitation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formation</a:t>
            </a:r>
            <a:endParaRPr lang="de-DE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312E96C-9AB4-4FB5-B089-135586614DB0}"/>
              </a:ext>
            </a:extLst>
          </p:cNvPr>
          <p:cNvGrpSpPr/>
          <p:nvPr/>
        </p:nvGrpSpPr>
        <p:grpSpPr>
          <a:xfrm>
            <a:off x="324103" y="966802"/>
            <a:ext cx="8119031" cy="4794805"/>
            <a:chOff x="324103" y="966802"/>
            <a:chExt cx="8119031" cy="4794805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C440DC7-2437-476D-BE34-04C0A8486128}"/>
                </a:ext>
              </a:extLst>
            </p:cNvPr>
            <p:cNvGrpSpPr/>
            <p:nvPr/>
          </p:nvGrpSpPr>
          <p:grpSpPr>
            <a:xfrm>
              <a:off x="324103" y="966802"/>
              <a:ext cx="6932473" cy="4794805"/>
              <a:chOff x="324103" y="966802"/>
              <a:chExt cx="6932473" cy="4794805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D07F8E39-9FDE-4FDD-A3A3-073671751F1F}"/>
                  </a:ext>
                </a:extLst>
              </p:cNvPr>
              <p:cNvSpPr/>
              <p:nvPr/>
            </p:nvSpPr>
            <p:spPr>
              <a:xfrm>
                <a:off x="324103" y="1936545"/>
                <a:ext cx="1912196" cy="562235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5" name="Rechteck 294">
                <a:extLst>
                  <a:ext uri="{FF2B5EF4-FFF2-40B4-BE49-F238E27FC236}">
                    <a16:creationId xmlns:a16="http://schemas.microsoft.com/office/drawing/2014/main" id="{410802E5-D984-4A9F-AA08-126C24AFB476}"/>
                  </a:ext>
                </a:extLst>
              </p:cNvPr>
              <p:cNvSpPr/>
              <p:nvPr/>
            </p:nvSpPr>
            <p:spPr>
              <a:xfrm>
                <a:off x="5432022" y="966802"/>
                <a:ext cx="1824554" cy="562235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4" name="Rechteck 303">
                <a:extLst>
                  <a:ext uri="{FF2B5EF4-FFF2-40B4-BE49-F238E27FC236}">
                    <a16:creationId xmlns:a16="http://schemas.microsoft.com/office/drawing/2014/main" id="{F8EA5AB9-B1B8-49FF-A454-05E132669981}"/>
                  </a:ext>
                </a:extLst>
              </p:cNvPr>
              <p:cNvSpPr/>
              <p:nvPr/>
            </p:nvSpPr>
            <p:spPr>
              <a:xfrm>
                <a:off x="2067378" y="5392115"/>
                <a:ext cx="1771059" cy="369492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05" name="Textfeld 304">
              <a:extLst>
                <a:ext uri="{FF2B5EF4-FFF2-40B4-BE49-F238E27FC236}">
                  <a16:creationId xmlns:a16="http://schemas.microsoft.com/office/drawing/2014/main" id="{94030782-82DA-4CB9-B77A-D85D23DA1CB1}"/>
                </a:ext>
              </a:extLst>
            </p:cNvPr>
            <p:cNvSpPr txBox="1"/>
            <p:nvPr/>
          </p:nvSpPr>
          <p:spPr>
            <a:xfrm>
              <a:off x="5083541" y="2634574"/>
              <a:ext cx="3359593" cy="1369606"/>
            </a:xfrm>
            <a:prstGeom prst="rect">
              <a:avLst/>
            </a:prstGeom>
            <a:solidFill>
              <a:srgbClr val="FF7C5D">
                <a:alpha val="82353"/>
              </a:srgb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endParaRPr lang="de-DE" sz="12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de-DE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Primary </a:t>
              </a:r>
              <a:r>
                <a:rPr lang="de-DE" sz="2000" b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hydrometeor</a:t>
              </a:r>
              <a:r>
                <a:rPr lang="de-DE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2000" b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formation</a:t>
              </a:r>
              <a:r>
                <a:rPr lang="de-DE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2000" b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processes</a:t>
              </a:r>
              <a:r>
                <a:rPr lang="de-DE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2000" b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are</a:t>
              </a:r>
              <a:r>
                <a:rPr lang="de-DE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2000" b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temperature</a:t>
              </a:r>
              <a:r>
                <a:rPr lang="de-DE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DE" sz="2000" b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dependent</a:t>
              </a:r>
              <a:endParaRPr lang="de-DE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endParaRPr lang="de-DE" sz="11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B9540972-0FCA-42D6-951C-CB6A3514FF4D}"/>
              </a:ext>
            </a:extLst>
          </p:cNvPr>
          <p:cNvSpPr/>
          <p:nvPr/>
        </p:nvSpPr>
        <p:spPr>
          <a:xfrm>
            <a:off x="8697041" y="695816"/>
            <a:ext cx="3249543" cy="15586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0" name="Inhaltsplatzhalter 3">
            <a:extLst>
              <a:ext uri="{FF2B5EF4-FFF2-40B4-BE49-F238E27FC236}">
                <a16:creationId xmlns:a16="http://schemas.microsoft.com/office/drawing/2014/main" id="{0E41B3D6-3A26-4C26-BC50-FD2EB0FEAD60}"/>
              </a:ext>
            </a:extLst>
          </p:cNvPr>
          <p:cNvSpPr txBox="1">
            <a:spLocks/>
          </p:cNvSpPr>
          <p:nvPr/>
        </p:nvSpPr>
        <p:spPr>
          <a:xfrm>
            <a:off x="8666638" y="73531"/>
            <a:ext cx="3431253" cy="498394"/>
          </a:xfrm>
          <a:prstGeom prst="rect">
            <a:avLst/>
          </a:prstGeom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cloud-relevant aerosols</a:t>
            </a:r>
          </a:p>
        </p:txBody>
      </p:sp>
    </p:spTree>
    <p:extLst>
      <p:ext uri="{BB962C8B-B14F-4D97-AF65-F5344CB8AC3E}">
        <p14:creationId xmlns:p14="http://schemas.microsoft.com/office/powerpoint/2010/main" val="417190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9EDB9-7D97-478A-A45A-098A466B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53A9-FAE5-4AAC-85A3-21D7B04C297A}" type="slidenum">
              <a:rPr lang="de-DE" smtClean="0"/>
              <a:t>5</a:t>
            </a:fld>
            <a:endParaRPr lang="de-DE"/>
          </a:p>
        </p:txBody>
      </p:sp>
      <p:graphicFrame>
        <p:nvGraphicFramePr>
          <p:cNvPr id="10" name="Tabelle 10">
            <a:extLst>
              <a:ext uri="{FF2B5EF4-FFF2-40B4-BE49-F238E27FC236}">
                <a16:creationId xmlns:a16="http://schemas.microsoft.com/office/drawing/2014/main" id="{5E91AA0A-8B6C-41EF-8FBC-ED568E8B9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577084"/>
              </p:ext>
            </p:extLst>
          </p:nvPr>
        </p:nvGraphicFramePr>
        <p:xfrm>
          <a:off x="579542" y="798740"/>
          <a:ext cx="11175853" cy="1909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460">
                  <a:extLst>
                    <a:ext uri="{9D8B030D-6E8A-4147-A177-3AD203B41FA5}">
                      <a16:colId xmlns:a16="http://schemas.microsoft.com/office/drawing/2014/main" val="1647586495"/>
                    </a:ext>
                  </a:extLst>
                </a:gridCol>
                <a:gridCol w="1814722">
                  <a:extLst>
                    <a:ext uri="{9D8B030D-6E8A-4147-A177-3AD203B41FA5}">
                      <a16:colId xmlns:a16="http://schemas.microsoft.com/office/drawing/2014/main" val="516339997"/>
                    </a:ext>
                  </a:extLst>
                </a:gridCol>
                <a:gridCol w="1861752">
                  <a:extLst>
                    <a:ext uri="{9D8B030D-6E8A-4147-A177-3AD203B41FA5}">
                      <a16:colId xmlns:a16="http://schemas.microsoft.com/office/drawing/2014/main" val="305402629"/>
                    </a:ext>
                  </a:extLst>
                </a:gridCol>
                <a:gridCol w="1968843">
                  <a:extLst>
                    <a:ext uri="{9D8B030D-6E8A-4147-A177-3AD203B41FA5}">
                      <a16:colId xmlns:a16="http://schemas.microsoft.com/office/drawing/2014/main" val="2166528543"/>
                    </a:ext>
                  </a:extLst>
                </a:gridCol>
                <a:gridCol w="2150076">
                  <a:extLst>
                    <a:ext uri="{9D8B030D-6E8A-4147-A177-3AD203B41FA5}">
                      <a16:colId xmlns:a16="http://schemas.microsoft.com/office/drawing/2014/main" val="2009833864"/>
                    </a:ext>
                  </a:extLst>
                </a:gridCol>
              </a:tblGrid>
              <a:tr h="416254"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Temperature</a:t>
                      </a:r>
                      <a:endParaRPr lang="de-DE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-27°C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-27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-37°C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&lt; -37°C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15727"/>
                  </a:ext>
                </a:extLst>
              </a:tr>
              <a:tr h="375936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warm 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30423"/>
                  </a:ext>
                </a:extLst>
              </a:tr>
              <a:tr h="363937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liquid-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dependent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freezing</a:t>
                      </a:r>
                      <a:r>
                        <a:rPr lang="de-DE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1,2 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997616"/>
                  </a:ext>
                </a:extLst>
              </a:tr>
              <a:tr h="375936"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deposition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freezing</a:t>
                      </a:r>
                      <a:r>
                        <a:rPr lang="de-DE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9591983"/>
                  </a:ext>
                </a:extLst>
              </a:tr>
              <a:tr h="375936"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homogeneous</a:t>
                      </a:r>
                      <a:r>
                        <a:rPr lang="de-DE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freezing</a:t>
                      </a:r>
                      <a:r>
                        <a:rPr lang="de-DE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525385"/>
                  </a:ext>
                </a:extLst>
              </a:tr>
            </a:tbl>
          </a:graphicData>
        </a:graphic>
      </p:graphicFrame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27DB33A2-9355-4666-86EC-BDB709E3B482}"/>
              </a:ext>
            </a:extLst>
          </p:cNvPr>
          <p:cNvSpPr/>
          <p:nvPr/>
        </p:nvSpPr>
        <p:spPr>
          <a:xfrm>
            <a:off x="3999163" y="1235876"/>
            <a:ext cx="2980757" cy="33667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4000">
                <a:schemeClr val="accent2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D51CA98D-FEE4-46D0-8E02-4019BD7DCE92}"/>
              </a:ext>
            </a:extLst>
          </p:cNvPr>
          <p:cNvSpPr/>
          <p:nvPr/>
        </p:nvSpPr>
        <p:spPr>
          <a:xfrm>
            <a:off x="5791200" y="1604751"/>
            <a:ext cx="3779520" cy="336670"/>
          </a:xfrm>
          <a:prstGeom prst="roundRect">
            <a:avLst/>
          </a:prstGeom>
          <a:gradFill>
            <a:gsLst>
              <a:gs pos="5000">
                <a:schemeClr val="accent2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DDE8C87B-4EE8-4BD9-8BFF-1EA18D37D0CD}"/>
              </a:ext>
            </a:extLst>
          </p:cNvPr>
          <p:cNvSpPr/>
          <p:nvPr/>
        </p:nvSpPr>
        <p:spPr>
          <a:xfrm>
            <a:off x="7661189" y="1983813"/>
            <a:ext cx="4050750" cy="33667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396F2FAA-063F-42DE-98CB-A33A508EE0EE}"/>
              </a:ext>
            </a:extLst>
          </p:cNvPr>
          <p:cNvSpPr/>
          <p:nvPr/>
        </p:nvSpPr>
        <p:spPr>
          <a:xfrm>
            <a:off x="9649463" y="2353554"/>
            <a:ext cx="2062476" cy="33667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0CFA12F-128A-4FA1-A75B-5A6FAA36AC7F}"/>
              </a:ext>
            </a:extLst>
          </p:cNvPr>
          <p:cNvSpPr txBox="1"/>
          <p:nvPr/>
        </p:nvSpPr>
        <p:spPr>
          <a:xfrm>
            <a:off x="493729" y="2808629"/>
            <a:ext cx="4917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 liquid-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dependent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freezing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includes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immersion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condensation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and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contact</a:t>
            </a:r>
            <a:r>
              <a:rPr lang="de-DE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freezing</a:t>
            </a:r>
            <a:endParaRPr lang="de-DE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E1574E8-F571-4CE8-BD0C-3CBCEAB2EEBD}"/>
              </a:ext>
            </a:extLst>
          </p:cNvPr>
          <p:cNvSpPr txBox="1"/>
          <p:nvPr/>
        </p:nvSpPr>
        <p:spPr>
          <a:xfrm>
            <a:off x="433446" y="217839"/>
            <a:ext cx="7131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Definition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cloud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-top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temperature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regimes</a:t>
            </a:r>
            <a:endParaRPr lang="de-DE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619463B-C2C2-429E-B434-081CAFC8C119}"/>
              </a:ext>
            </a:extLst>
          </p:cNvPr>
          <p:cNvSpPr txBox="1"/>
          <p:nvPr/>
        </p:nvSpPr>
        <p:spPr>
          <a:xfrm>
            <a:off x="7511971" y="222148"/>
            <a:ext cx="466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de Boer et al. (2011, GRL)	    </a:t>
            </a:r>
            <a:r>
              <a:rPr lang="en-US" sz="1200" baseline="30000" dirty="0"/>
              <a:t>3</a:t>
            </a:r>
            <a:r>
              <a:rPr lang="en-US" sz="1200" dirty="0"/>
              <a:t> Westbrook and Illingworth (2011, GRL)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 Ansmann et al. (2009, JGR)	    </a:t>
            </a:r>
            <a:r>
              <a:rPr lang="en-US" sz="1200" baseline="30000" dirty="0"/>
              <a:t>4</a:t>
            </a:r>
            <a:r>
              <a:rPr lang="en-US" sz="1200" dirty="0"/>
              <a:t> Koop et al. (2004, ZPC)</a:t>
            </a:r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4D133BB4-F124-4A16-AB4B-F5160BEFE0D3}"/>
              </a:ext>
            </a:extLst>
          </p:cNvPr>
          <p:cNvSpPr txBox="1">
            <a:spLocks/>
          </p:cNvSpPr>
          <p:nvPr/>
        </p:nvSpPr>
        <p:spPr>
          <a:xfrm>
            <a:off x="493452" y="4753619"/>
            <a:ext cx="2751187" cy="1076427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In which regions are which processes dominating?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7986C1C1-51F0-47F9-A7B0-AE7538F42BF1}"/>
              </a:ext>
            </a:extLst>
          </p:cNvPr>
          <p:cNvSpPr txBox="1">
            <a:spLocks/>
          </p:cNvSpPr>
          <p:nvPr/>
        </p:nvSpPr>
        <p:spPr>
          <a:xfrm>
            <a:off x="3514446" y="4758984"/>
            <a:ext cx="2751187" cy="1076428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How do models represent the precipitation patterns?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5407DDF9-017B-4593-B786-9953C2960460}"/>
              </a:ext>
            </a:extLst>
          </p:cNvPr>
          <p:cNvSpPr txBox="1">
            <a:spLocks/>
          </p:cNvSpPr>
          <p:nvPr/>
        </p:nvSpPr>
        <p:spPr>
          <a:xfrm>
            <a:off x="6909813" y="2774087"/>
            <a:ext cx="4803764" cy="66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 b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ice</a:t>
            </a:r>
            <a:r>
              <a:rPr lang="de-DE" sz="16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nucleation</a:t>
            </a:r>
            <a:r>
              <a:rPr lang="de-DE" sz="16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onset</a:t>
            </a:r>
            <a:r>
              <a:rPr lang="de-DE" sz="16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temperatures</a:t>
            </a:r>
            <a:r>
              <a:rPr lang="de-DE" sz="16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and </a:t>
            </a:r>
            <a:r>
              <a:rPr lang="de-DE" sz="1600" b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saturation</a:t>
            </a:r>
            <a:r>
              <a:rPr lang="de-DE" sz="16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ratios</a:t>
            </a:r>
            <a:r>
              <a:rPr lang="de-DE" sz="16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from</a:t>
            </a:r>
            <a:r>
              <a:rPr lang="de-DE" sz="16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laboratory</a:t>
            </a:r>
            <a:r>
              <a:rPr lang="de-DE" sz="1600" b="1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experiments</a:t>
            </a:r>
            <a:endParaRPr lang="de-DE" sz="1600" b="1" baseline="300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19CC9389-CC34-49A1-9D7A-C3ECA276BF26}"/>
              </a:ext>
            </a:extLst>
          </p:cNvPr>
          <p:cNvGrpSpPr/>
          <p:nvPr/>
        </p:nvGrpSpPr>
        <p:grpSpPr>
          <a:xfrm>
            <a:off x="6624577" y="3304813"/>
            <a:ext cx="4944594" cy="3446948"/>
            <a:chOff x="6127206" y="3037238"/>
            <a:chExt cx="4944594" cy="3743213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292C2E54-16A6-49C3-A70A-0050EA751A37}"/>
                </a:ext>
              </a:extLst>
            </p:cNvPr>
            <p:cNvGrpSpPr/>
            <p:nvPr/>
          </p:nvGrpSpPr>
          <p:grpSpPr>
            <a:xfrm>
              <a:off x="6127206" y="3037238"/>
              <a:ext cx="4944594" cy="3743213"/>
              <a:chOff x="6127206" y="3037238"/>
              <a:chExt cx="4944594" cy="3743213"/>
            </a:xfrm>
          </p:grpSpPr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EA6DB400-9C3F-45EC-8688-AD12081BEA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3176"/>
              <a:stretch/>
            </p:blipFill>
            <p:spPr>
              <a:xfrm>
                <a:off x="6127206" y="3037238"/>
                <a:ext cx="4944594" cy="3347884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240766D7-13E6-499F-81E0-4D7835BD2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89340"/>
              <a:stretch/>
            </p:blipFill>
            <p:spPr>
              <a:xfrm>
                <a:off x="6127206" y="6369422"/>
                <a:ext cx="4944594" cy="411029"/>
              </a:xfrm>
              <a:prstGeom prst="rect">
                <a:avLst/>
              </a:prstGeom>
            </p:spPr>
          </p:pic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737E6845-3CDE-41AF-9209-932D76DF7955}"/>
                  </a:ext>
                </a:extLst>
              </p:cNvPr>
              <p:cNvSpPr/>
              <p:nvPr/>
            </p:nvSpPr>
            <p:spPr>
              <a:xfrm>
                <a:off x="8755380" y="3158771"/>
                <a:ext cx="2163004" cy="10322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8CA7CA1F-243F-4767-B554-B079D39A6004}"/>
                </a:ext>
              </a:extLst>
            </p:cNvPr>
            <p:cNvGrpSpPr/>
            <p:nvPr/>
          </p:nvGrpSpPr>
          <p:grpSpPr>
            <a:xfrm>
              <a:off x="7579523" y="3136364"/>
              <a:ext cx="3372146" cy="1323439"/>
              <a:chOff x="7579523" y="3136364"/>
              <a:chExt cx="3372146" cy="1323439"/>
            </a:xfrm>
          </p:grpSpPr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3D7BC396-E32E-4CF6-A731-0CEEE54F9A57}"/>
                  </a:ext>
                </a:extLst>
              </p:cNvPr>
              <p:cNvSpPr txBox="1"/>
              <p:nvPr/>
            </p:nvSpPr>
            <p:spPr>
              <a:xfrm>
                <a:off x="9169665" y="3136364"/>
                <a:ext cx="1782004" cy="1323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 err="1"/>
                  <a:t>black</a:t>
                </a:r>
                <a:r>
                  <a:rPr lang="de-DE" sz="1600" b="1" dirty="0"/>
                  <a:t> </a:t>
                </a:r>
                <a:r>
                  <a:rPr lang="de-DE" sz="1600" b="1" dirty="0" err="1"/>
                  <a:t>carbon</a:t>
                </a:r>
                <a:endParaRPr lang="de-DE" sz="1600" b="1" dirty="0"/>
              </a:p>
              <a:p>
                <a:r>
                  <a:rPr lang="de-DE" sz="16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ammonium</a:t>
                </a:r>
                <a:r>
                  <a:rPr lang="de-DE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de-DE" sz="16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sulfate</a:t>
                </a:r>
                <a:endParaRPr lang="de-DE" sz="16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r>
                  <a:rPr lang="de-DE" sz="1600" b="1" dirty="0" err="1">
                    <a:solidFill>
                      <a:srgbClr val="0077EE"/>
                    </a:solidFill>
                  </a:rPr>
                  <a:t>organics</a:t>
                </a:r>
                <a:endParaRPr lang="de-DE" sz="1600" b="1" dirty="0">
                  <a:solidFill>
                    <a:srgbClr val="0077EE"/>
                  </a:solidFill>
                </a:endParaRPr>
              </a:p>
              <a:p>
                <a:r>
                  <a:rPr lang="de-DE" sz="1600" b="1" dirty="0" err="1">
                    <a:solidFill>
                      <a:srgbClr val="FF0000"/>
                    </a:solidFill>
                  </a:rPr>
                  <a:t>dust</a:t>
                </a:r>
                <a:endParaRPr lang="de-DE" sz="1600" b="1" dirty="0">
                  <a:solidFill>
                    <a:srgbClr val="FF0000"/>
                  </a:solidFill>
                </a:endParaRPr>
              </a:p>
              <a:p>
                <a:r>
                  <a:rPr lang="de-DE" sz="1600" b="1" dirty="0" err="1">
                    <a:solidFill>
                      <a:srgbClr val="00B050"/>
                    </a:solidFill>
                  </a:rPr>
                  <a:t>bioaerosols</a:t>
                </a:r>
                <a:endParaRPr lang="de-DE" sz="16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2" name="Inhaltsplatzhalter 2">
                <a:extLst>
                  <a:ext uri="{FF2B5EF4-FFF2-40B4-BE49-F238E27FC236}">
                    <a16:creationId xmlns:a16="http://schemas.microsoft.com/office/drawing/2014/main" id="{610C5A7E-0AFC-4C96-B4B1-E6D23212AA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79523" y="3157088"/>
                <a:ext cx="1681310" cy="3307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None/>
                </a:pPr>
                <a:r>
                  <a:rPr lang="de-DE" sz="1600" dirty="0" err="1">
                    <a:cs typeface="Helvetica" panose="020B0604020202020204" pitchFamily="34" charset="0"/>
                    <a:sym typeface="Wingdings" panose="05000000000000000000" pitchFamily="2" charset="2"/>
                  </a:rPr>
                  <a:t>simplified</a:t>
                </a:r>
                <a:r>
                  <a:rPr lang="de-DE" sz="1600" dirty="0">
                    <a:cs typeface="Helvetica" panose="020B0604020202020204" pitchFamily="34" charset="0"/>
                    <a:sym typeface="Wingdings" panose="05000000000000000000" pitchFamily="2" charset="2"/>
                  </a:rPr>
                  <a:t> legend:</a:t>
                </a:r>
                <a:endParaRPr lang="de-DE" sz="1600" baseline="30000" dirty="0">
                  <a:cs typeface="Helvetica" panose="020B0604020202020204" pitchFamily="34" charset="0"/>
                  <a:sym typeface="Wingdings" panose="05000000000000000000" pitchFamily="2" charset="2"/>
                </a:endParaRPr>
              </a:p>
            </p:txBody>
          </p:sp>
        </p:grpSp>
      </p:grpSp>
      <p:sp>
        <p:nvSpPr>
          <p:cNvPr id="36" name="Inhaltsplatzhalter 3">
            <a:extLst>
              <a:ext uri="{FF2B5EF4-FFF2-40B4-BE49-F238E27FC236}">
                <a16:creationId xmlns:a16="http://schemas.microsoft.com/office/drawing/2014/main" id="{6386B8ED-B2D3-46A9-91BC-BA3F95BA2CCF}"/>
              </a:ext>
            </a:extLst>
          </p:cNvPr>
          <p:cNvSpPr txBox="1">
            <a:spLocks/>
          </p:cNvSpPr>
          <p:nvPr/>
        </p:nvSpPr>
        <p:spPr>
          <a:xfrm>
            <a:off x="493452" y="3655958"/>
            <a:ext cx="5772181" cy="858169"/>
          </a:xfrm>
          <a:prstGeom prst="rect">
            <a:avLst/>
          </a:prstGeom>
          <a:solidFill>
            <a:srgbClr val="FF7C5D">
              <a:alpha val="75000"/>
            </a:srgbClr>
          </a:solidFill>
        </p:spPr>
        <p:txBody>
          <a:bodyPr vert="horz" lIns="110557" tIns="55279" rIns="110557" bIns="55279" anchor="ctr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Freezing </a:t>
            </a:r>
            <a:r>
              <a:rPr lang="de-DE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processes</a:t>
            </a:r>
            <a:r>
              <a:rPr lang="de-DE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are</a:t>
            </a:r>
            <a:r>
              <a:rPr lang="de-DE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temperature-dependent</a:t>
            </a:r>
            <a:r>
              <a:rPr lang="de-DE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!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12E1BF4-2B52-4E5E-B33B-C0EB510B970E}"/>
              </a:ext>
            </a:extLst>
          </p:cNvPr>
          <p:cNvSpPr txBox="1"/>
          <p:nvPr/>
        </p:nvSpPr>
        <p:spPr>
          <a:xfrm>
            <a:off x="5433568" y="6278172"/>
            <a:ext cx="1534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Hoose</a:t>
            </a:r>
            <a:r>
              <a:rPr lang="en-US" sz="1400" dirty="0"/>
              <a:t> and </a:t>
            </a:r>
            <a:r>
              <a:rPr lang="en-US" sz="1400" dirty="0" err="1"/>
              <a:t>Möhler</a:t>
            </a:r>
            <a:r>
              <a:rPr lang="en-US" sz="1400" dirty="0"/>
              <a:t> (2012, ACP)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578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9EDB9-7D97-478A-A45A-098A466B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53A9-FAE5-4AAC-85A3-21D7B04C297A}" type="slidenum">
              <a:rPr lang="de-DE" smtClean="0"/>
              <a:t>6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544FEB2-52D8-44FF-BB98-FAFAA443F4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55" t="13056" r="11204" b="40695"/>
          <a:stretch/>
        </p:blipFill>
        <p:spPr>
          <a:xfrm>
            <a:off x="4575957" y="2425769"/>
            <a:ext cx="1274893" cy="15271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E184AFC-77A5-4F8A-9B06-3B4273AFB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2637" r="72778" b="56806"/>
          <a:stretch/>
        </p:blipFill>
        <p:spPr>
          <a:xfrm>
            <a:off x="4575957" y="966221"/>
            <a:ext cx="1274893" cy="13276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2C9DDA71-D838-4C5E-BA25-167AFD77C341}"/>
              </a:ext>
            </a:extLst>
          </p:cNvPr>
          <p:cNvSpPr/>
          <p:nvPr/>
        </p:nvSpPr>
        <p:spPr>
          <a:xfrm>
            <a:off x="8456439" y="2226912"/>
            <a:ext cx="798576" cy="73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23C9CFC-B965-482C-A949-1F5F8C977AE0}"/>
              </a:ext>
            </a:extLst>
          </p:cNvPr>
          <p:cNvSpPr txBox="1"/>
          <p:nvPr/>
        </p:nvSpPr>
        <p:spPr>
          <a:xfrm>
            <a:off x="212358" y="922764"/>
            <a:ext cx="3938128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de-DE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idea</a:t>
            </a:r>
            <a:r>
              <a:rPr lang="de-DE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b="1" dirty="0">
                <a:latin typeface="Helvetica" panose="020B0604020202020204" pitchFamily="34" charset="0"/>
                <a:cs typeface="Helvetica" panose="020B0604020202020204" pitchFamily="34" charset="0"/>
              </a:rPr>
              <a:t> CLOPPER: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idea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: different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temperature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regimes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can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be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assigned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certain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hydrometeor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formation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processes</a:t>
            </a:r>
            <a:endParaRPr lang="de-DE" sz="175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combination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of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disdrometer,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cloud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radar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and ECMWF IFS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model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is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used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(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combined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in CLOUDNET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categorize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files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fallstreak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algorithm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is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applied</a:t>
            </a:r>
            <a:endParaRPr lang="de-DE" sz="175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F5D1B5A1-9999-430D-A2B9-A689A2633D5C}"/>
              </a:ext>
            </a:extLst>
          </p:cNvPr>
          <p:cNvSpPr txBox="1"/>
          <p:nvPr/>
        </p:nvSpPr>
        <p:spPr>
          <a:xfrm>
            <a:off x="433446" y="275714"/>
            <a:ext cx="830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Cloud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properties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versus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precipitation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rate (CLOPPER)</a:t>
            </a:r>
            <a:endParaRPr lang="de-DE" sz="2400" dirty="0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46E5E208-0A6A-437D-AA06-2738EA058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3202" y="2362353"/>
            <a:ext cx="4896957" cy="881453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8009B2C5-26FE-45EC-9C1A-251D7462D87B}"/>
              </a:ext>
            </a:extLst>
          </p:cNvPr>
          <p:cNvSpPr/>
          <p:nvPr/>
        </p:nvSpPr>
        <p:spPr>
          <a:xfrm>
            <a:off x="6345079" y="2398803"/>
            <a:ext cx="4824982" cy="680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A2A9B84-AABB-46AB-9125-DE186A908D96}"/>
              </a:ext>
            </a:extLst>
          </p:cNvPr>
          <p:cNvGrpSpPr/>
          <p:nvPr/>
        </p:nvGrpSpPr>
        <p:grpSpPr>
          <a:xfrm>
            <a:off x="6319888" y="2192954"/>
            <a:ext cx="4769073" cy="2520328"/>
            <a:chOff x="6065610" y="2065245"/>
            <a:chExt cx="4995982" cy="2640243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A9476668-4A57-45B0-BDC2-E7593354D8E8}"/>
                </a:ext>
              </a:extLst>
            </p:cNvPr>
            <p:cNvGrpSpPr/>
            <p:nvPr/>
          </p:nvGrpSpPr>
          <p:grpSpPr>
            <a:xfrm>
              <a:off x="6065610" y="2065245"/>
              <a:ext cx="4995982" cy="2640243"/>
              <a:chOff x="6065610" y="2065245"/>
              <a:chExt cx="4995982" cy="2640243"/>
            </a:xfrm>
          </p:grpSpPr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EF232A52-3AC2-4262-B1D8-BBC0D6592E5B}"/>
                  </a:ext>
                </a:extLst>
              </p:cNvPr>
              <p:cNvGrpSpPr/>
              <p:nvPr/>
            </p:nvGrpSpPr>
            <p:grpSpPr>
              <a:xfrm>
                <a:off x="6065610" y="2065245"/>
                <a:ext cx="4938358" cy="2217831"/>
                <a:chOff x="6055813" y="1985256"/>
                <a:chExt cx="4938358" cy="2217831"/>
              </a:xfrm>
            </p:grpSpPr>
            <p:pic>
              <p:nvPicPr>
                <p:cNvPr id="9" name="Grafik 8">
                  <a:extLst>
                    <a:ext uri="{FF2B5EF4-FFF2-40B4-BE49-F238E27FC236}">
                      <a16:creationId xmlns:a16="http://schemas.microsoft.com/office/drawing/2014/main" id="{0E7C0EA3-4489-4936-8FD5-E70C9AE46E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r="15893" b="26060"/>
                <a:stretch/>
              </p:blipFill>
              <p:spPr>
                <a:xfrm>
                  <a:off x="6055813" y="1985256"/>
                  <a:ext cx="4938358" cy="2217831"/>
                </a:xfrm>
                <a:prstGeom prst="rect">
                  <a:avLst/>
                </a:prstGeom>
              </p:spPr>
            </p:pic>
            <p:sp>
              <p:nvSpPr>
                <p:cNvPr id="10" name="TextBox 1">
                  <a:extLst>
                    <a:ext uri="{FF2B5EF4-FFF2-40B4-BE49-F238E27FC236}">
                      <a16:creationId xmlns:a16="http://schemas.microsoft.com/office/drawing/2014/main" id="{872C80E2-8D3B-4D19-BA80-FDA5E9A8335B}"/>
                    </a:ext>
                  </a:extLst>
                </p:cNvPr>
                <p:cNvSpPr txBox="1"/>
                <p:nvPr/>
              </p:nvSpPr>
              <p:spPr>
                <a:xfrm>
                  <a:off x="6729677" y="2229148"/>
                  <a:ext cx="376269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Profile-based approach: risk of mismatches</a:t>
                  </a:r>
                  <a:endParaRPr lang="en-US" sz="1600" dirty="0"/>
                </a:p>
              </p:txBody>
            </p:sp>
          </p:grp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7977BC69-047E-4E9C-883C-09BF5BA1DB8E}"/>
                  </a:ext>
                </a:extLst>
              </p:cNvPr>
              <p:cNvSpPr/>
              <p:nvPr/>
            </p:nvSpPr>
            <p:spPr>
              <a:xfrm>
                <a:off x="6443536" y="4085255"/>
                <a:ext cx="4618056" cy="6202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</p:grp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35C38972-8C65-473A-9468-06AD8128502D}"/>
                </a:ext>
              </a:extLst>
            </p:cNvPr>
            <p:cNvSpPr/>
            <p:nvPr/>
          </p:nvSpPr>
          <p:spPr>
            <a:xfrm>
              <a:off x="6893918" y="2128988"/>
              <a:ext cx="3608253" cy="163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7886B29-B99A-4C35-B5E3-396D23E274F6}"/>
              </a:ext>
            </a:extLst>
          </p:cNvPr>
          <p:cNvGrpSpPr/>
          <p:nvPr/>
        </p:nvGrpSpPr>
        <p:grpSpPr>
          <a:xfrm>
            <a:off x="6313202" y="772367"/>
            <a:ext cx="5005351" cy="1568296"/>
            <a:chOff x="6065610" y="590397"/>
            <a:chExt cx="5243502" cy="1642914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A46BD856-2779-4649-99F6-F4EE649B99AF}"/>
                </a:ext>
              </a:extLst>
            </p:cNvPr>
            <p:cNvGrpSpPr/>
            <p:nvPr/>
          </p:nvGrpSpPr>
          <p:grpSpPr>
            <a:xfrm>
              <a:off x="6065610" y="590397"/>
              <a:ext cx="5243502" cy="1642914"/>
              <a:chOff x="6065610" y="590397"/>
              <a:chExt cx="5243502" cy="1642914"/>
            </a:xfrm>
          </p:grpSpPr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853D78E5-8D40-4A7C-9192-2E3B13D9485B}"/>
                  </a:ext>
                </a:extLst>
              </p:cNvPr>
              <p:cNvGrpSpPr/>
              <p:nvPr/>
            </p:nvGrpSpPr>
            <p:grpSpPr>
              <a:xfrm>
                <a:off x="6065610" y="590397"/>
                <a:ext cx="5243502" cy="1642914"/>
                <a:chOff x="6065610" y="503529"/>
                <a:chExt cx="5243502" cy="1642914"/>
              </a:xfrm>
            </p:grpSpPr>
            <p:pic>
              <p:nvPicPr>
                <p:cNvPr id="12" name="Grafik 11">
                  <a:extLst>
                    <a:ext uri="{FF2B5EF4-FFF2-40B4-BE49-F238E27FC236}">
                      <a16:creationId xmlns:a16="http://schemas.microsoft.com/office/drawing/2014/main" id="{5D19D16B-550B-4148-8E8B-3FF69787C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9754" b="31817"/>
                <a:stretch/>
              </p:blipFill>
              <p:spPr>
                <a:xfrm>
                  <a:off x="6706365" y="503529"/>
                  <a:ext cx="4602747" cy="1642914"/>
                </a:xfrm>
                <a:prstGeom prst="rect">
                  <a:avLst/>
                </a:prstGeom>
              </p:spPr>
            </p:pic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91C6E460-D1C0-44A2-A2B7-22068D7A8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16372" r="-1635"/>
                <a:stretch/>
              </p:blipFill>
              <p:spPr>
                <a:xfrm>
                  <a:off x="6065610" y="792919"/>
                  <a:ext cx="238151" cy="1127945"/>
                </a:xfrm>
                <a:prstGeom prst="rect">
                  <a:avLst/>
                </a:prstGeom>
              </p:spPr>
            </p:pic>
            <p:pic>
              <p:nvPicPr>
                <p:cNvPr id="33" name="Grafik 32">
                  <a:extLst>
                    <a:ext uri="{FF2B5EF4-FFF2-40B4-BE49-F238E27FC236}">
                      <a16:creationId xmlns:a16="http://schemas.microsoft.com/office/drawing/2014/main" id="{60780210-2068-41D6-8E29-8E29CFD079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25296" y="684538"/>
                  <a:ext cx="281069" cy="236567"/>
                </a:xfrm>
                <a:prstGeom prst="rect">
                  <a:avLst/>
                </a:prstGeom>
              </p:spPr>
            </p:pic>
            <p:pic>
              <p:nvPicPr>
                <p:cNvPr id="35" name="Grafik 34">
                  <a:extLst>
                    <a:ext uri="{FF2B5EF4-FFF2-40B4-BE49-F238E27FC236}">
                      <a16:creationId xmlns:a16="http://schemas.microsoft.com/office/drawing/2014/main" id="{FF0488CA-3F27-4C5B-B44A-441F5A7D6C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60430" y="1137531"/>
                  <a:ext cx="245936" cy="189722"/>
                </a:xfrm>
                <a:prstGeom prst="rect">
                  <a:avLst/>
                </a:prstGeom>
              </p:spPr>
            </p:pic>
            <p:pic>
              <p:nvPicPr>
                <p:cNvPr id="37" name="Grafik 36">
                  <a:extLst>
                    <a:ext uri="{FF2B5EF4-FFF2-40B4-BE49-F238E27FC236}">
                      <a16:creationId xmlns:a16="http://schemas.microsoft.com/office/drawing/2014/main" id="{3F558B21-2D36-4A97-A19F-555335C2E7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82332" y="1540437"/>
                  <a:ext cx="346652" cy="180353"/>
                </a:xfrm>
                <a:prstGeom prst="rect">
                  <a:avLst/>
                </a:prstGeom>
              </p:spPr>
            </p:pic>
            <p:pic>
              <p:nvPicPr>
                <p:cNvPr id="39" name="Grafik 38">
                  <a:extLst>
                    <a:ext uri="{FF2B5EF4-FFF2-40B4-BE49-F238E27FC236}">
                      <a16:creationId xmlns:a16="http://schemas.microsoft.com/office/drawing/2014/main" id="{11B0DC45-A14C-4F78-8A39-01BEC83078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89370" y="1960026"/>
                  <a:ext cx="327914" cy="163957"/>
                </a:xfrm>
                <a:prstGeom prst="rect">
                  <a:avLst/>
                </a:prstGeom>
              </p:spPr>
            </p:pic>
          </p:grpSp>
          <p:pic>
            <p:nvPicPr>
              <p:cNvPr id="53" name="Grafik 52">
                <a:extLst>
                  <a:ext uri="{FF2B5EF4-FFF2-40B4-BE49-F238E27FC236}">
                    <a16:creationId xmlns:a16="http://schemas.microsoft.com/office/drawing/2014/main" id="{5BECC7A1-77D8-441C-BDA8-C86AC9436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75860" y="591385"/>
                <a:ext cx="1734529" cy="184112"/>
              </a:xfrm>
              <a:prstGeom prst="rect">
                <a:avLst/>
              </a:prstGeom>
            </p:spPr>
          </p:pic>
        </p:grpSp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A46FF6FD-90EC-40A2-BEF3-A48AAF271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85629" r="2443"/>
            <a:stretch/>
          </p:blipFill>
          <p:spPr>
            <a:xfrm rot="16200000">
              <a:off x="6084966" y="1755574"/>
              <a:ext cx="219075" cy="171216"/>
            </a:xfrm>
            <a:prstGeom prst="rect">
              <a:avLst/>
            </a:prstGeom>
          </p:spPr>
        </p:pic>
      </p:grpSp>
      <p:pic>
        <p:nvPicPr>
          <p:cNvPr id="50" name="Grafik 49">
            <a:extLst>
              <a:ext uri="{FF2B5EF4-FFF2-40B4-BE49-F238E27FC236}">
                <a16:creationId xmlns:a16="http://schemas.microsoft.com/office/drawing/2014/main" id="{808588CE-B8E1-4604-BEAB-60CF7E494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760" y="4120204"/>
            <a:ext cx="4896957" cy="881453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7926C019-9612-456E-B737-896A76250EB1}"/>
              </a:ext>
            </a:extLst>
          </p:cNvPr>
          <p:cNvSpPr/>
          <p:nvPr/>
        </p:nvSpPr>
        <p:spPr>
          <a:xfrm>
            <a:off x="6346591" y="4155931"/>
            <a:ext cx="4866301" cy="84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5A43967-B169-4315-83FC-F37A19AF99B6}"/>
              </a:ext>
            </a:extLst>
          </p:cNvPr>
          <p:cNvGrpSpPr/>
          <p:nvPr/>
        </p:nvGrpSpPr>
        <p:grpSpPr>
          <a:xfrm>
            <a:off x="6350548" y="4173576"/>
            <a:ext cx="4953270" cy="2607622"/>
            <a:chOff x="6096000" y="4094884"/>
            <a:chExt cx="5188943" cy="2731691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F3C89BF3-CA48-46CC-B688-C05148D18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96000" y="4094884"/>
              <a:ext cx="5188943" cy="2731691"/>
            </a:xfrm>
            <a:prstGeom prst="rect">
              <a:avLst/>
            </a:prstGeom>
          </p:spPr>
        </p:pic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ACD77B5-DD67-4738-9398-0BC0EDA4D8D0}"/>
                </a:ext>
              </a:extLst>
            </p:cNvPr>
            <p:cNvSpPr/>
            <p:nvPr/>
          </p:nvSpPr>
          <p:spPr>
            <a:xfrm>
              <a:off x="9687760" y="4209728"/>
              <a:ext cx="209603" cy="203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A7E12019-4F9C-45AB-B228-276BCC2426D6}"/>
                </a:ext>
              </a:extLst>
            </p:cNvPr>
            <p:cNvSpPr txBox="1"/>
            <p:nvPr/>
          </p:nvSpPr>
          <p:spPr>
            <a:xfrm>
              <a:off x="9579217" y="4160132"/>
              <a:ext cx="5724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300" dirty="0">
                  <a:latin typeface="Helvetica" panose="020B0604020202020204" pitchFamily="34" charset="0"/>
                  <a:cs typeface="Helvetica" panose="020B0604020202020204" pitchFamily="34" charset="0"/>
                </a:rPr>
                <a:t>PR</a:t>
              </a:r>
              <a:endParaRPr lang="de-DE" sz="1300" dirty="0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376B236-D272-4F94-B985-7667F225A56F}"/>
              </a:ext>
            </a:extLst>
          </p:cNvPr>
          <p:cNvGrpSpPr/>
          <p:nvPr/>
        </p:nvGrpSpPr>
        <p:grpSpPr>
          <a:xfrm>
            <a:off x="11105540" y="3006690"/>
            <a:ext cx="868020" cy="2388233"/>
            <a:chOff x="11064240" y="2885440"/>
            <a:chExt cx="909320" cy="2501864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C06985D-D591-434A-8434-CD66A5205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189454" y="2983464"/>
              <a:ext cx="700095" cy="2289571"/>
            </a:xfrm>
            <a:prstGeom prst="rect">
              <a:avLst/>
            </a:prstGeom>
          </p:spPr>
        </p:pic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DF7A6630-702B-4D80-959E-0948B8A3DFD4}"/>
                </a:ext>
              </a:extLst>
            </p:cNvPr>
            <p:cNvGrpSpPr/>
            <p:nvPr/>
          </p:nvGrpSpPr>
          <p:grpSpPr>
            <a:xfrm>
              <a:off x="11064240" y="2885440"/>
              <a:ext cx="909320" cy="2501864"/>
              <a:chOff x="11064240" y="2885440"/>
              <a:chExt cx="909320" cy="2501864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08B1F2F6-4B82-4FB7-B8AF-6DF709422011}"/>
                  </a:ext>
                </a:extLst>
              </p:cNvPr>
              <p:cNvSpPr/>
              <p:nvPr/>
            </p:nvSpPr>
            <p:spPr>
              <a:xfrm>
                <a:off x="11158220" y="2885440"/>
                <a:ext cx="815340" cy="124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4E8045FD-78D8-428A-8DA6-EFACE8E308AB}"/>
                  </a:ext>
                </a:extLst>
              </p:cNvPr>
              <p:cNvSpPr/>
              <p:nvPr/>
            </p:nvSpPr>
            <p:spPr>
              <a:xfrm>
                <a:off x="11131831" y="5262844"/>
                <a:ext cx="815340" cy="124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7EFEA2D7-48D9-4AC0-8233-BB5697E81FC9}"/>
                  </a:ext>
                </a:extLst>
              </p:cNvPr>
              <p:cNvSpPr/>
              <p:nvPr/>
            </p:nvSpPr>
            <p:spPr>
              <a:xfrm>
                <a:off x="11064240" y="5186089"/>
                <a:ext cx="320040" cy="124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600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15591C4-9108-497D-81B9-0D88C7738602}"/>
              </a:ext>
            </a:extLst>
          </p:cNvPr>
          <p:cNvSpPr/>
          <p:nvPr/>
        </p:nvSpPr>
        <p:spPr>
          <a:xfrm>
            <a:off x="101229" y="6007930"/>
            <a:ext cx="4552051" cy="77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9EDB9-7D97-478A-A45A-098A466B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53A9-FAE5-4AAC-85A3-21D7B04C297A}" type="slidenum">
              <a:rPr lang="de-DE" smtClean="0"/>
              <a:t>7</a:t>
            </a:fld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2C9DDA71-D838-4C5E-BA25-167AFD77C341}"/>
              </a:ext>
            </a:extLst>
          </p:cNvPr>
          <p:cNvSpPr/>
          <p:nvPr/>
        </p:nvSpPr>
        <p:spPr>
          <a:xfrm>
            <a:off x="8456439" y="2226912"/>
            <a:ext cx="798576" cy="73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23C9CFC-B965-482C-A949-1F5F8C977AE0}"/>
              </a:ext>
            </a:extLst>
          </p:cNvPr>
          <p:cNvSpPr txBox="1"/>
          <p:nvPr/>
        </p:nvSpPr>
        <p:spPr>
          <a:xfrm>
            <a:off x="212358" y="922764"/>
            <a:ext cx="3938128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de-DE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idea</a:t>
            </a:r>
            <a:r>
              <a:rPr lang="de-DE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b="1" dirty="0">
                <a:latin typeface="Helvetica" panose="020B0604020202020204" pitchFamily="34" charset="0"/>
                <a:cs typeface="Helvetica" panose="020B0604020202020204" pitchFamily="34" charset="0"/>
              </a:rPr>
              <a:t> CLOPPER: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idea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: different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temperature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regimes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can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be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assigned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certain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hydrometeor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formation</a:t>
            </a:r>
            <a:r>
              <a:rPr lang="de-DE" sz="175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processes</a:t>
            </a:r>
            <a:endParaRPr lang="de-DE" sz="175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combination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of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disdrometer,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cloud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radar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and ECMWF IFS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model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is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used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(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combined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in CLOUDNET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categorize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files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fallstreak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algorithm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is</a:t>
            </a:r>
            <a:r>
              <a:rPr lang="de-DE" sz="175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de-DE" sz="175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applied</a:t>
            </a:r>
            <a:endParaRPr lang="de-DE" sz="175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F5D1B5A1-9999-430D-A2B9-A689A2633D5C}"/>
              </a:ext>
            </a:extLst>
          </p:cNvPr>
          <p:cNvSpPr txBox="1"/>
          <p:nvPr/>
        </p:nvSpPr>
        <p:spPr>
          <a:xfrm>
            <a:off x="433446" y="275714"/>
            <a:ext cx="830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Cloud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properties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versus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precipitation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rate (CLOPPER)</a:t>
            </a:r>
            <a:endParaRPr lang="de-DE" sz="2400" dirty="0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46E5E208-0A6A-437D-AA06-2738EA058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202" y="2362353"/>
            <a:ext cx="4896957" cy="881453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8009B2C5-26FE-45EC-9C1A-251D7462D87B}"/>
              </a:ext>
            </a:extLst>
          </p:cNvPr>
          <p:cNvSpPr/>
          <p:nvPr/>
        </p:nvSpPr>
        <p:spPr>
          <a:xfrm>
            <a:off x="6345079" y="2398803"/>
            <a:ext cx="4824982" cy="680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A2A9B84-AABB-46AB-9125-DE186A908D96}"/>
              </a:ext>
            </a:extLst>
          </p:cNvPr>
          <p:cNvGrpSpPr/>
          <p:nvPr/>
        </p:nvGrpSpPr>
        <p:grpSpPr>
          <a:xfrm>
            <a:off x="6319888" y="2192954"/>
            <a:ext cx="4769073" cy="2520328"/>
            <a:chOff x="6065610" y="2065245"/>
            <a:chExt cx="4995982" cy="2640243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A9476668-4A57-45B0-BDC2-E7593354D8E8}"/>
                </a:ext>
              </a:extLst>
            </p:cNvPr>
            <p:cNvGrpSpPr/>
            <p:nvPr/>
          </p:nvGrpSpPr>
          <p:grpSpPr>
            <a:xfrm>
              <a:off x="6065610" y="2065245"/>
              <a:ext cx="4995982" cy="2640243"/>
              <a:chOff x="6065610" y="2065245"/>
              <a:chExt cx="4995982" cy="2640243"/>
            </a:xfrm>
          </p:grpSpPr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EF232A52-3AC2-4262-B1D8-BBC0D6592E5B}"/>
                  </a:ext>
                </a:extLst>
              </p:cNvPr>
              <p:cNvGrpSpPr/>
              <p:nvPr/>
            </p:nvGrpSpPr>
            <p:grpSpPr>
              <a:xfrm>
                <a:off x="6065610" y="2065245"/>
                <a:ext cx="4938358" cy="2217831"/>
                <a:chOff x="6055813" y="1985256"/>
                <a:chExt cx="4938358" cy="2217831"/>
              </a:xfrm>
            </p:grpSpPr>
            <p:pic>
              <p:nvPicPr>
                <p:cNvPr id="9" name="Grafik 8">
                  <a:extLst>
                    <a:ext uri="{FF2B5EF4-FFF2-40B4-BE49-F238E27FC236}">
                      <a16:creationId xmlns:a16="http://schemas.microsoft.com/office/drawing/2014/main" id="{0E7C0EA3-4489-4936-8FD5-E70C9AE46E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893" b="26060"/>
                <a:stretch/>
              </p:blipFill>
              <p:spPr>
                <a:xfrm>
                  <a:off x="6055813" y="1985256"/>
                  <a:ext cx="4938358" cy="2217831"/>
                </a:xfrm>
                <a:prstGeom prst="rect">
                  <a:avLst/>
                </a:prstGeom>
              </p:spPr>
            </p:pic>
            <p:sp>
              <p:nvSpPr>
                <p:cNvPr id="10" name="TextBox 1">
                  <a:extLst>
                    <a:ext uri="{FF2B5EF4-FFF2-40B4-BE49-F238E27FC236}">
                      <a16:creationId xmlns:a16="http://schemas.microsoft.com/office/drawing/2014/main" id="{872C80E2-8D3B-4D19-BA80-FDA5E9A8335B}"/>
                    </a:ext>
                  </a:extLst>
                </p:cNvPr>
                <p:cNvSpPr txBox="1"/>
                <p:nvPr/>
              </p:nvSpPr>
              <p:spPr>
                <a:xfrm>
                  <a:off x="6729677" y="2229148"/>
                  <a:ext cx="376269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Profile-based approach: risk of mismatches</a:t>
                  </a:r>
                  <a:endParaRPr lang="en-US" sz="1600" dirty="0"/>
                </a:p>
              </p:txBody>
            </p:sp>
          </p:grp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7977BC69-047E-4E9C-883C-09BF5BA1DB8E}"/>
                  </a:ext>
                </a:extLst>
              </p:cNvPr>
              <p:cNvSpPr/>
              <p:nvPr/>
            </p:nvSpPr>
            <p:spPr>
              <a:xfrm>
                <a:off x="6443536" y="4085255"/>
                <a:ext cx="4618056" cy="6202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</p:grp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35C38972-8C65-473A-9468-06AD8128502D}"/>
                </a:ext>
              </a:extLst>
            </p:cNvPr>
            <p:cNvSpPr/>
            <p:nvPr/>
          </p:nvSpPr>
          <p:spPr>
            <a:xfrm>
              <a:off x="6893918" y="2128988"/>
              <a:ext cx="3608253" cy="163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7886B29-B99A-4C35-B5E3-396D23E274F6}"/>
              </a:ext>
            </a:extLst>
          </p:cNvPr>
          <p:cNvGrpSpPr/>
          <p:nvPr/>
        </p:nvGrpSpPr>
        <p:grpSpPr>
          <a:xfrm>
            <a:off x="6313202" y="772367"/>
            <a:ext cx="5005351" cy="1568296"/>
            <a:chOff x="6065610" y="590397"/>
            <a:chExt cx="5243502" cy="1642914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A46BD856-2779-4649-99F6-F4EE649B99AF}"/>
                </a:ext>
              </a:extLst>
            </p:cNvPr>
            <p:cNvGrpSpPr/>
            <p:nvPr/>
          </p:nvGrpSpPr>
          <p:grpSpPr>
            <a:xfrm>
              <a:off x="6065610" y="590397"/>
              <a:ext cx="5243502" cy="1642914"/>
              <a:chOff x="6065610" y="590397"/>
              <a:chExt cx="5243502" cy="1642914"/>
            </a:xfrm>
          </p:grpSpPr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853D78E5-8D40-4A7C-9192-2E3B13D9485B}"/>
                  </a:ext>
                </a:extLst>
              </p:cNvPr>
              <p:cNvGrpSpPr/>
              <p:nvPr/>
            </p:nvGrpSpPr>
            <p:grpSpPr>
              <a:xfrm>
                <a:off x="6065610" y="590397"/>
                <a:ext cx="5243502" cy="1642914"/>
                <a:chOff x="6065610" y="503529"/>
                <a:chExt cx="5243502" cy="1642914"/>
              </a:xfrm>
            </p:grpSpPr>
            <p:pic>
              <p:nvPicPr>
                <p:cNvPr id="12" name="Grafik 11">
                  <a:extLst>
                    <a:ext uri="{FF2B5EF4-FFF2-40B4-BE49-F238E27FC236}">
                      <a16:creationId xmlns:a16="http://schemas.microsoft.com/office/drawing/2014/main" id="{5D19D16B-550B-4148-8E8B-3FF69787C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9754" b="31817"/>
                <a:stretch/>
              </p:blipFill>
              <p:spPr>
                <a:xfrm>
                  <a:off x="6706365" y="503529"/>
                  <a:ext cx="4602747" cy="1642914"/>
                </a:xfrm>
                <a:prstGeom prst="rect">
                  <a:avLst/>
                </a:prstGeom>
              </p:spPr>
            </p:pic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91C6E460-D1C0-44A2-A2B7-22068D7A8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16372" r="-1635"/>
                <a:stretch/>
              </p:blipFill>
              <p:spPr>
                <a:xfrm>
                  <a:off x="6065610" y="792919"/>
                  <a:ext cx="238151" cy="1127945"/>
                </a:xfrm>
                <a:prstGeom prst="rect">
                  <a:avLst/>
                </a:prstGeom>
              </p:spPr>
            </p:pic>
            <p:pic>
              <p:nvPicPr>
                <p:cNvPr id="33" name="Grafik 32">
                  <a:extLst>
                    <a:ext uri="{FF2B5EF4-FFF2-40B4-BE49-F238E27FC236}">
                      <a16:creationId xmlns:a16="http://schemas.microsoft.com/office/drawing/2014/main" id="{60780210-2068-41D6-8E29-8E29CFD079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425296" y="684538"/>
                  <a:ext cx="281069" cy="236567"/>
                </a:xfrm>
                <a:prstGeom prst="rect">
                  <a:avLst/>
                </a:prstGeom>
              </p:spPr>
            </p:pic>
            <p:pic>
              <p:nvPicPr>
                <p:cNvPr id="35" name="Grafik 34">
                  <a:extLst>
                    <a:ext uri="{FF2B5EF4-FFF2-40B4-BE49-F238E27FC236}">
                      <a16:creationId xmlns:a16="http://schemas.microsoft.com/office/drawing/2014/main" id="{FF0488CA-3F27-4C5B-B44A-441F5A7D6C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60430" y="1137531"/>
                  <a:ext cx="245936" cy="189722"/>
                </a:xfrm>
                <a:prstGeom prst="rect">
                  <a:avLst/>
                </a:prstGeom>
              </p:spPr>
            </p:pic>
            <p:pic>
              <p:nvPicPr>
                <p:cNvPr id="37" name="Grafik 36">
                  <a:extLst>
                    <a:ext uri="{FF2B5EF4-FFF2-40B4-BE49-F238E27FC236}">
                      <a16:creationId xmlns:a16="http://schemas.microsoft.com/office/drawing/2014/main" id="{3F558B21-2D36-4A97-A19F-555335C2E7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82332" y="1540437"/>
                  <a:ext cx="346652" cy="180353"/>
                </a:xfrm>
                <a:prstGeom prst="rect">
                  <a:avLst/>
                </a:prstGeom>
              </p:spPr>
            </p:pic>
            <p:pic>
              <p:nvPicPr>
                <p:cNvPr id="39" name="Grafik 38">
                  <a:extLst>
                    <a:ext uri="{FF2B5EF4-FFF2-40B4-BE49-F238E27FC236}">
                      <a16:creationId xmlns:a16="http://schemas.microsoft.com/office/drawing/2014/main" id="{11B0DC45-A14C-4F78-8A39-01BEC83078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389370" y="1960026"/>
                  <a:ext cx="327914" cy="163957"/>
                </a:xfrm>
                <a:prstGeom prst="rect">
                  <a:avLst/>
                </a:prstGeom>
              </p:spPr>
            </p:pic>
          </p:grpSp>
          <p:pic>
            <p:nvPicPr>
              <p:cNvPr id="53" name="Grafik 52">
                <a:extLst>
                  <a:ext uri="{FF2B5EF4-FFF2-40B4-BE49-F238E27FC236}">
                    <a16:creationId xmlns:a16="http://schemas.microsoft.com/office/drawing/2014/main" id="{5BECC7A1-77D8-441C-BDA8-C86AC9436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75860" y="591385"/>
                <a:ext cx="1734529" cy="184112"/>
              </a:xfrm>
              <a:prstGeom prst="rect">
                <a:avLst/>
              </a:prstGeom>
            </p:spPr>
          </p:pic>
        </p:grpSp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A46FF6FD-90EC-40A2-BEF3-A48AAF271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5629" r="2443"/>
            <a:stretch/>
          </p:blipFill>
          <p:spPr>
            <a:xfrm rot="16200000">
              <a:off x="6084966" y="1755574"/>
              <a:ext cx="219075" cy="171216"/>
            </a:xfrm>
            <a:prstGeom prst="rect">
              <a:avLst/>
            </a:prstGeom>
          </p:spPr>
        </p:pic>
      </p:grpSp>
      <p:pic>
        <p:nvPicPr>
          <p:cNvPr id="50" name="Grafik 49">
            <a:extLst>
              <a:ext uri="{FF2B5EF4-FFF2-40B4-BE49-F238E27FC236}">
                <a16:creationId xmlns:a16="http://schemas.microsoft.com/office/drawing/2014/main" id="{808588CE-B8E1-4604-BEAB-60CF7E494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760" y="4120204"/>
            <a:ext cx="4896957" cy="881453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7926C019-9612-456E-B737-896A76250EB1}"/>
              </a:ext>
            </a:extLst>
          </p:cNvPr>
          <p:cNvSpPr/>
          <p:nvPr/>
        </p:nvSpPr>
        <p:spPr>
          <a:xfrm>
            <a:off x="6346591" y="4155931"/>
            <a:ext cx="4866301" cy="84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5A43967-B169-4315-83FC-F37A19AF99B6}"/>
              </a:ext>
            </a:extLst>
          </p:cNvPr>
          <p:cNvGrpSpPr/>
          <p:nvPr/>
        </p:nvGrpSpPr>
        <p:grpSpPr>
          <a:xfrm>
            <a:off x="6350548" y="4173576"/>
            <a:ext cx="4953270" cy="2607622"/>
            <a:chOff x="6096000" y="4094884"/>
            <a:chExt cx="5188943" cy="2731691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F3C89BF3-CA48-46CC-B688-C05148D18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6000" y="4094884"/>
              <a:ext cx="5188943" cy="2731691"/>
            </a:xfrm>
            <a:prstGeom prst="rect">
              <a:avLst/>
            </a:prstGeom>
          </p:spPr>
        </p:pic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ACD77B5-DD67-4738-9398-0BC0EDA4D8D0}"/>
                </a:ext>
              </a:extLst>
            </p:cNvPr>
            <p:cNvSpPr/>
            <p:nvPr/>
          </p:nvSpPr>
          <p:spPr>
            <a:xfrm>
              <a:off x="9687760" y="4209728"/>
              <a:ext cx="209603" cy="203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A7E12019-4F9C-45AB-B228-276BCC2426D6}"/>
                </a:ext>
              </a:extLst>
            </p:cNvPr>
            <p:cNvSpPr txBox="1"/>
            <p:nvPr/>
          </p:nvSpPr>
          <p:spPr>
            <a:xfrm>
              <a:off x="9579393" y="4153934"/>
              <a:ext cx="5724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PR</a:t>
              </a:r>
              <a:endParaRPr lang="de-DE" sz="1200" dirty="0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376B236-D272-4F94-B985-7667F225A56F}"/>
              </a:ext>
            </a:extLst>
          </p:cNvPr>
          <p:cNvGrpSpPr/>
          <p:nvPr/>
        </p:nvGrpSpPr>
        <p:grpSpPr>
          <a:xfrm>
            <a:off x="11105540" y="3006690"/>
            <a:ext cx="868020" cy="2388233"/>
            <a:chOff x="11064240" y="2885440"/>
            <a:chExt cx="909320" cy="2501864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C06985D-D591-434A-8434-CD66A5205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89454" y="2983464"/>
              <a:ext cx="700095" cy="2289571"/>
            </a:xfrm>
            <a:prstGeom prst="rect">
              <a:avLst/>
            </a:prstGeom>
          </p:spPr>
        </p:pic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DF7A6630-702B-4D80-959E-0948B8A3DFD4}"/>
                </a:ext>
              </a:extLst>
            </p:cNvPr>
            <p:cNvGrpSpPr/>
            <p:nvPr/>
          </p:nvGrpSpPr>
          <p:grpSpPr>
            <a:xfrm>
              <a:off x="11064240" y="2885440"/>
              <a:ext cx="909320" cy="2501864"/>
              <a:chOff x="11064240" y="2885440"/>
              <a:chExt cx="909320" cy="2501864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08B1F2F6-4B82-4FB7-B8AF-6DF709422011}"/>
                  </a:ext>
                </a:extLst>
              </p:cNvPr>
              <p:cNvSpPr/>
              <p:nvPr/>
            </p:nvSpPr>
            <p:spPr>
              <a:xfrm>
                <a:off x="11158220" y="2885440"/>
                <a:ext cx="815340" cy="124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4E8045FD-78D8-428A-8DA6-EFACE8E308AB}"/>
                  </a:ext>
                </a:extLst>
              </p:cNvPr>
              <p:cNvSpPr/>
              <p:nvPr/>
            </p:nvSpPr>
            <p:spPr>
              <a:xfrm>
                <a:off x="11131831" y="5262844"/>
                <a:ext cx="815340" cy="124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7EFEA2D7-48D9-4AC0-8233-BB5697E81FC9}"/>
                  </a:ext>
                </a:extLst>
              </p:cNvPr>
              <p:cNvSpPr/>
              <p:nvPr/>
            </p:nvSpPr>
            <p:spPr>
              <a:xfrm>
                <a:off x="11064240" y="5186089"/>
                <a:ext cx="320040" cy="124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8" name="Inhaltsplatzhalter 2">
            <a:extLst>
              <a:ext uri="{FF2B5EF4-FFF2-40B4-BE49-F238E27FC236}">
                <a16:creationId xmlns:a16="http://schemas.microsoft.com/office/drawing/2014/main" id="{F1A3BA99-6D39-4509-A63A-2F2FC3BEB244}"/>
              </a:ext>
            </a:extLst>
          </p:cNvPr>
          <p:cNvSpPr txBox="1">
            <a:spLocks/>
          </p:cNvSpPr>
          <p:nvPr/>
        </p:nvSpPr>
        <p:spPr>
          <a:xfrm>
            <a:off x="80446" y="3934508"/>
            <a:ext cx="4210912" cy="395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sz="1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schematic</a:t>
            </a:r>
            <a:r>
              <a:rPr lang="de-DE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fallstreak</a:t>
            </a:r>
            <a:r>
              <a:rPr lang="de-DE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reconstruction</a:t>
            </a:r>
            <a:endParaRPr lang="de-DE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Pfeil: nach links und rechts 10">
            <a:extLst>
              <a:ext uri="{FF2B5EF4-FFF2-40B4-BE49-F238E27FC236}">
                <a16:creationId xmlns:a16="http://schemas.microsoft.com/office/drawing/2014/main" id="{55521432-99EB-4229-9417-AB8C4EDA7A9D}"/>
              </a:ext>
            </a:extLst>
          </p:cNvPr>
          <p:cNvSpPr/>
          <p:nvPr/>
        </p:nvSpPr>
        <p:spPr>
          <a:xfrm rot="20566390">
            <a:off x="5723362" y="5343358"/>
            <a:ext cx="582695" cy="230734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EB7F4B31-17CE-4DF8-8478-0342FA7437A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55" t="13056" r="11204" b="40695"/>
          <a:stretch/>
        </p:blipFill>
        <p:spPr>
          <a:xfrm>
            <a:off x="4575957" y="2425769"/>
            <a:ext cx="1274893" cy="15271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F859FD2C-0B0F-4F13-99B2-8C71949943E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2637" r="72778" b="56806"/>
          <a:stretch/>
        </p:blipFill>
        <p:spPr>
          <a:xfrm>
            <a:off x="4575957" y="966221"/>
            <a:ext cx="1274893" cy="13276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3127135-8FCE-46FC-98DE-1687B554AB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17500" y="4329677"/>
            <a:ext cx="3325001" cy="2485652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E41E9AC-BBA5-401A-8B59-2F6BA8B1DCF3}"/>
              </a:ext>
            </a:extLst>
          </p:cNvPr>
          <p:cNvGrpSpPr/>
          <p:nvPr/>
        </p:nvGrpSpPr>
        <p:grpSpPr>
          <a:xfrm>
            <a:off x="76312" y="4627917"/>
            <a:ext cx="2219224" cy="2148207"/>
            <a:chOff x="76312" y="4627917"/>
            <a:chExt cx="2219224" cy="2148207"/>
          </a:xfrm>
        </p:grpSpPr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6F5AFC00-A666-4CF9-8666-44106598AE53}"/>
                </a:ext>
              </a:extLst>
            </p:cNvPr>
            <p:cNvSpPr txBox="1"/>
            <p:nvPr/>
          </p:nvSpPr>
          <p:spPr>
            <a:xfrm>
              <a:off x="95354" y="6191349"/>
              <a:ext cx="1874145" cy="584775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/>
                <a:t>time bin </a:t>
              </a:r>
              <a:r>
                <a:rPr lang="de-DE" sz="1600" b="1" dirty="0" err="1"/>
                <a:t>tolerance</a:t>
              </a:r>
              <a:r>
                <a:rPr lang="de-DE" sz="1600" b="1" dirty="0"/>
                <a:t> </a:t>
              </a:r>
              <a:r>
                <a:rPr lang="de-DE" sz="1600" b="1" dirty="0" err="1"/>
                <a:t>for</a:t>
              </a:r>
              <a:r>
                <a:rPr lang="de-DE" sz="1600" b="1" dirty="0"/>
                <a:t> </a:t>
              </a:r>
              <a:r>
                <a:rPr lang="de-DE" sz="1600" b="1" dirty="0" err="1"/>
                <a:t>next</a:t>
              </a:r>
              <a:r>
                <a:rPr lang="de-DE" sz="1600" b="1" dirty="0"/>
                <a:t> </a:t>
              </a:r>
              <a:r>
                <a:rPr lang="de-DE" sz="1600" b="1" dirty="0" err="1"/>
                <a:t>height</a:t>
              </a:r>
              <a:r>
                <a:rPr lang="de-DE" sz="1600" b="1" dirty="0"/>
                <a:t> </a:t>
              </a:r>
              <a:r>
                <a:rPr lang="de-DE" sz="1600" b="1" dirty="0" err="1"/>
                <a:t>level</a:t>
              </a:r>
              <a:endParaRPr lang="de-DE" sz="1600" b="1" dirty="0"/>
            </a:p>
          </p:txBody>
        </p:sp>
        <p:sp>
          <p:nvSpPr>
            <p:cNvPr id="62" name="Geschweifte Klammer links 61">
              <a:extLst>
                <a:ext uri="{FF2B5EF4-FFF2-40B4-BE49-F238E27FC236}">
                  <a16:creationId xmlns:a16="http://schemas.microsoft.com/office/drawing/2014/main" id="{431617E4-3A21-4F22-A358-D4D16C281CA3}"/>
                </a:ext>
              </a:extLst>
            </p:cNvPr>
            <p:cNvSpPr/>
            <p:nvPr/>
          </p:nvSpPr>
          <p:spPr>
            <a:xfrm>
              <a:off x="1920043" y="5742575"/>
              <a:ext cx="375493" cy="835769"/>
            </a:xfrm>
            <a:prstGeom prst="leftBrace">
              <a:avLst>
                <a:gd name="adj1" fmla="val 8333"/>
                <a:gd name="adj2" fmla="val 22956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98EAD57C-3038-44E3-923C-D2BFC15F878F}"/>
                </a:ext>
              </a:extLst>
            </p:cNvPr>
            <p:cNvSpPr txBox="1"/>
            <p:nvPr/>
          </p:nvSpPr>
          <p:spPr>
            <a:xfrm>
              <a:off x="993596" y="4768693"/>
              <a:ext cx="486540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b="1" dirty="0"/>
                <a:t>±2</a:t>
              </a:r>
            </a:p>
          </p:txBody>
        </p:sp>
        <p:sp>
          <p:nvSpPr>
            <p:cNvPr id="66" name="Geschweifte Klammer links 65">
              <a:extLst>
                <a:ext uri="{FF2B5EF4-FFF2-40B4-BE49-F238E27FC236}">
                  <a16:creationId xmlns:a16="http://schemas.microsoft.com/office/drawing/2014/main" id="{72D7FFAE-9184-4E14-AA46-5770CB2B9DE0}"/>
                </a:ext>
              </a:extLst>
            </p:cNvPr>
            <p:cNvSpPr/>
            <p:nvPr/>
          </p:nvSpPr>
          <p:spPr>
            <a:xfrm>
              <a:off x="1920043" y="4627917"/>
              <a:ext cx="355923" cy="1111301"/>
            </a:xfrm>
            <a:prstGeom prst="leftBrace">
              <a:avLst>
                <a:gd name="adj1" fmla="val 15128"/>
                <a:gd name="adj2" fmla="val 30364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090820FC-6F49-4373-A34B-2BE971FBCAC6}"/>
                </a:ext>
              </a:extLst>
            </p:cNvPr>
            <p:cNvSpPr txBox="1"/>
            <p:nvPr/>
          </p:nvSpPr>
          <p:spPr>
            <a:xfrm>
              <a:off x="986340" y="5709690"/>
              <a:ext cx="486540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b="1" dirty="0"/>
                <a:t>±1</a:t>
              </a: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2474E5D1-B057-4C3B-BFE2-1370973B7261}"/>
                </a:ext>
              </a:extLst>
            </p:cNvPr>
            <p:cNvSpPr txBox="1"/>
            <p:nvPr/>
          </p:nvSpPr>
          <p:spPr>
            <a:xfrm>
              <a:off x="89487" y="5738526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T &gt; 0°C</a:t>
              </a: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4000D68F-FF83-4E98-9C3A-90D8E671C9A8}"/>
                </a:ext>
              </a:extLst>
            </p:cNvPr>
            <p:cNvSpPr txBox="1"/>
            <p:nvPr/>
          </p:nvSpPr>
          <p:spPr>
            <a:xfrm>
              <a:off x="76312" y="4814235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T &lt; 0°C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90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24">
            <a:extLst>
              <a:ext uri="{FF2B5EF4-FFF2-40B4-BE49-F238E27FC236}">
                <a16:creationId xmlns:a16="http://schemas.microsoft.com/office/drawing/2014/main" id="{C6D698ED-7CD6-4A57-B8BD-667D7530B710}"/>
              </a:ext>
            </a:extLst>
          </p:cNvPr>
          <p:cNvSpPr txBox="1"/>
          <p:nvPr/>
        </p:nvSpPr>
        <p:spPr>
          <a:xfrm>
            <a:off x="9465099" y="1548683"/>
            <a:ext cx="2553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Leipzig</a:t>
            </a:r>
          </a:p>
          <a:p>
            <a:pPr algn="ctr"/>
            <a:r>
              <a:rPr lang="de-DE" sz="2400" b="1" dirty="0"/>
              <a:t>01/2015 – 12/2015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89B8B59-FEB2-4456-A9BE-FD8D1788B448}"/>
              </a:ext>
            </a:extLst>
          </p:cNvPr>
          <p:cNvSpPr txBox="1"/>
          <p:nvPr/>
        </p:nvSpPr>
        <p:spPr>
          <a:xfrm>
            <a:off x="433446" y="275714"/>
            <a:ext cx="830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Statistics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for</a:t>
            </a:r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Leipzig 2015</a:t>
            </a:r>
            <a:endParaRPr lang="de-DE" sz="2400" dirty="0"/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90EFA043-3E4D-4B39-B954-C947297CB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4" y="3450615"/>
            <a:ext cx="7565966" cy="3310111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0AD279B1-792A-4A86-9810-F10E8A67D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4" y="831292"/>
            <a:ext cx="9144406" cy="2635113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72AE5AE-1925-41D7-A4D1-6B8CFBDFF266}"/>
              </a:ext>
            </a:extLst>
          </p:cNvPr>
          <p:cNvGrpSpPr/>
          <p:nvPr/>
        </p:nvGrpSpPr>
        <p:grpSpPr>
          <a:xfrm>
            <a:off x="3092645" y="1203960"/>
            <a:ext cx="4801674" cy="5206025"/>
            <a:chOff x="3092645" y="1203960"/>
            <a:chExt cx="4801674" cy="5206025"/>
          </a:xfrm>
        </p:grpSpPr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B0EFD2A3-BC80-4BE0-A866-214AADF24B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4840" y="1203960"/>
              <a:ext cx="0" cy="4826002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E6064427-A971-4F14-BDD1-6BC33D175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9606" y="1203960"/>
              <a:ext cx="0" cy="483772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7473292-4CE8-4165-B366-55533480EE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7388" y="1226820"/>
              <a:ext cx="0" cy="481486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675CA32-2182-4466-911C-9DA17CDD2EF0}"/>
                </a:ext>
              </a:extLst>
            </p:cNvPr>
            <p:cNvSpPr txBox="1"/>
            <p:nvPr/>
          </p:nvSpPr>
          <p:spPr>
            <a:xfrm>
              <a:off x="3803845" y="6040653"/>
              <a:ext cx="32878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7C5D"/>
                  </a:solidFill>
                </a:rPr>
                <a:t>       -37       -27	                 0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4CAE109-D1CA-40ED-A556-FFA84C46E627}"/>
                </a:ext>
              </a:extLst>
            </p:cNvPr>
            <p:cNvSpPr txBox="1"/>
            <p:nvPr/>
          </p:nvSpPr>
          <p:spPr>
            <a:xfrm>
              <a:off x="3092645" y="5420893"/>
              <a:ext cx="48016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rgbClr val="EA2D00"/>
                  </a:solidFill>
                </a:rPr>
                <a:t>      49%          16%             33%                   2%      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B17B9EAD-E51D-4469-A4DD-3B500B42CAAB}"/>
              </a:ext>
            </a:extLst>
          </p:cNvPr>
          <p:cNvSpPr txBox="1"/>
          <p:nvPr/>
        </p:nvSpPr>
        <p:spPr>
          <a:xfrm>
            <a:off x="3916681" y="6305550"/>
            <a:ext cx="2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960CA68-48A4-4A96-8933-0ED4744F12B7}"/>
              </a:ext>
            </a:extLst>
          </p:cNvPr>
          <p:cNvSpPr txBox="1"/>
          <p:nvPr/>
        </p:nvSpPr>
        <p:spPr>
          <a:xfrm>
            <a:off x="8340549" y="3466403"/>
            <a:ext cx="3866452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2400" dirty="0" err="1"/>
              <a:t>homogeneous</a:t>
            </a:r>
            <a:r>
              <a:rPr lang="de-DE" sz="2400" dirty="0"/>
              <a:t> &amp;| </a:t>
            </a:r>
            <a:r>
              <a:rPr lang="de-DE" sz="2400" dirty="0" err="1"/>
              <a:t>deposition</a:t>
            </a:r>
            <a:r>
              <a:rPr lang="de-DE" sz="2400" dirty="0"/>
              <a:t> </a:t>
            </a:r>
            <a:r>
              <a:rPr lang="de-DE" sz="2400" dirty="0" err="1"/>
              <a:t>freezing</a:t>
            </a:r>
            <a:r>
              <a:rPr lang="de-DE" sz="2400" dirty="0"/>
              <a:t> (&lt; -37°C): 49%</a:t>
            </a:r>
          </a:p>
          <a:p>
            <a:pPr>
              <a:spcAft>
                <a:spcPts val="800"/>
              </a:spcAft>
            </a:pPr>
            <a:r>
              <a:rPr lang="de-DE" sz="2400" dirty="0"/>
              <a:t>liquid-</a:t>
            </a:r>
            <a:r>
              <a:rPr lang="de-DE" sz="2400" dirty="0" err="1"/>
              <a:t>dep</a:t>
            </a:r>
            <a:r>
              <a:rPr lang="de-DE" sz="2400" dirty="0"/>
              <a:t>. &amp;| </a:t>
            </a:r>
            <a:r>
              <a:rPr lang="de-DE" sz="2400" dirty="0" err="1"/>
              <a:t>deposition</a:t>
            </a:r>
            <a:r>
              <a:rPr lang="de-DE" sz="2400" dirty="0"/>
              <a:t> </a:t>
            </a:r>
            <a:r>
              <a:rPr lang="de-DE" sz="2400" dirty="0" err="1"/>
              <a:t>freezing</a:t>
            </a:r>
            <a:r>
              <a:rPr lang="de-DE" sz="2400" dirty="0"/>
              <a:t> (-37°C – -27°C): 16%</a:t>
            </a:r>
          </a:p>
          <a:p>
            <a:pPr>
              <a:spcAft>
                <a:spcPts val="800"/>
              </a:spcAft>
            </a:pPr>
            <a:r>
              <a:rPr lang="de-DE" sz="2400" dirty="0"/>
              <a:t>liquid-</a:t>
            </a:r>
            <a:r>
              <a:rPr lang="de-DE" sz="2400" dirty="0" err="1"/>
              <a:t>dep</a:t>
            </a:r>
            <a:r>
              <a:rPr lang="de-DE" sz="2400" dirty="0"/>
              <a:t>. &amp;| warm rain       (-27°C – 0°C): 33%</a:t>
            </a:r>
          </a:p>
          <a:p>
            <a:pPr>
              <a:spcAft>
                <a:spcPts val="800"/>
              </a:spcAft>
            </a:pPr>
            <a:r>
              <a:rPr lang="de-DE" sz="2400" dirty="0"/>
              <a:t>warm rain (&gt; 0°C): 2%</a:t>
            </a:r>
          </a:p>
        </p:txBody>
      </p:sp>
    </p:spTree>
    <p:extLst>
      <p:ext uri="{BB962C8B-B14F-4D97-AF65-F5344CB8AC3E}">
        <p14:creationId xmlns:p14="http://schemas.microsoft.com/office/powerpoint/2010/main" val="386199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9EDB9-7D97-478A-A45A-098A466B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53A9-FAE5-4AAC-85A3-21D7B04C297A}" type="slidenum">
              <a:rPr lang="de-DE" smtClean="0"/>
              <a:t>9</a:t>
            </a:fld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3E1D9E5-3DEB-47A4-937D-FB5BC01F72AB}"/>
              </a:ext>
            </a:extLst>
          </p:cNvPr>
          <p:cNvSpPr txBox="1"/>
          <p:nvPr/>
        </p:nvSpPr>
        <p:spPr>
          <a:xfrm>
            <a:off x="332854" y="3034784"/>
            <a:ext cx="560058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CLOPPER will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be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applied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to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               different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stations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CLOPPER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can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be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extended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in-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cloud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vertical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velocity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ambient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aerosol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properties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evolution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hydrometeor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habits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combined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cloud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tracking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studies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analyse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impact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air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mass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origin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on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detected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clouds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2E9AE92F-07FF-470B-8580-4AD1FDF1C6F7}"/>
              </a:ext>
            </a:extLst>
          </p:cNvPr>
          <p:cNvSpPr txBox="1"/>
          <p:nvPr/>
        </p:nvSpPr>
        <p:spPr>
          <a:xfrm>
            <a:off x="435371" y="2568252"/>
            <a:ext cx="830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Outlook</a:t>
            </a:r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911467-01C9-4567-B105-B33419C73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15" y="2756984"/>
            <a:ext cx="6166941" cy="3095649"/>
          </a:xfrm>
          <a:prstGeom prst="rect">
            <a:avLst/>
          </a:prstGeom>
        </p:spPr>
      </p:pic>
      <p:graphicFrame>
        <p:nvGraphicFramePr>
          <p:cNvPr id="39" name="Tabelle 10">
            <a:extLst>
              <a:ext uri="{FF2B5EF4-FFF2-40B4-BE49-F238E27FC236}">
                <a16:creationId xmlns:a16="http://schemas.microsoft.com/office/drawing/2014/main" id="{91F94750-B9E1-4344-94F0-4AC2DF73C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712478"/>
              </p:ext>
            </p:extLst>
          </p:nvPr>
        </p:nvGraphicFramePr>
        <p:xfrm>
          <a:off x="498517" y="1057625"/>
          <a:ext cx="11258113" cy="1402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05342">
                  <a:extLst>
                    <a:ext uri="{9D8B030D-6E8A-4147-A177-3AD203B41FA5}">
                      <a16:colId xmlns:a16="http://schemas.microsoft.com/office/drawing/2014/main" val="1647586495"/>
                    </a:ext>
                  </a:extLst>
                </a:gridCol>
                <a:gridCol w="1957259">
                  <a:extLst>
                    <a:ext uri="{9D8B030D-6E8A-4147-A177-3AD203B41FA5}">
                      <a16:colId xmlns:a16="http://schemas.microsoft.com/office/drawing/2014/main" val="516339997"/>
                    </a:ext>
                  </a:extLst>
                </a:gridCol>
                <a:gridCol w="2128835">
                  <a:extLst>
                    <a:ext uri="{9D8B030D-6E8A-4147-A177-3AD203B41FA5}">
                      <a16:colId xmlns:a16="http://schemas.microsoft.com/office/drawing/2014/main" val="305402629"/>
                    </a:ext>
                  </a:extLst>
                </a:gridCol>
                <a:gridCol w="1944609">
                  <a:extLst>
                    <a:ext uri="{9D8B030D-6E8A-4147-A177-3AD203B41FA5}">
                      <a16:colId xmlns:a16="http://schemas.microsoft.com/office/drawing/2014/main" val="2166528543"/>
                    </a:ext>
                  </a:extLst>
                </a:gridCol>
                <a:gridCol w="1822068">
                  <a:extLst>
                    <a:ext uri="{9D8B030D-6E8A-4147-A177-3AD203B41FA5}">
                      <a16:colId xmlns:a16="http://schemas.microsoft.com/office/drawing/2014/main" val="2009833864"/>
                    </a:ext>
                  </a:extLst>
                </a:gridCol>
              </a:tblGrid>
              <a:tr h="416254">
                <a:tc>
                  <a:txBody>
                    <a:bodyPr/>
                    <a:lstStyle/>
                    <a:p>
                      <a:r>
                        <a:rPr lang="de-DE" sz="2000" dirty="0" err="1">
                          <a:solidFill>
                            <a:schemeClr val="tx1"/>
                          </a:solidFill>
                        </a:rPr>
                        <a:t>Temperature</a:t>
                      </a:r>
                      <a:endParaRPr lang="de-DE" sz="20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0°C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warm rain 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endParaRPr lang="de-D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0 </a:t>
                      </a:r>
                      <a:r>
                        <a:rPr lang="de-DE" sz="2000" dirty="0" err="1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 -27°C</a:t>
                      </a:r>
                    </a:p>
                    <a:p>
                      <a:pPr algn="ct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liquid-</a:t>
                      </a:r>
                      <a:r>
                        <a:rPr lang="de-DE" sz="2000" b="0" dirty="0" err="1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. &amp;| warm rain 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-27 </a:t>
                      </a:r>
                      <a:r>
                        <a:rPr lang="de-DE" sz="2000" dirty="0" err="1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 -37°C</a:t>
                      </a:r>
                    </a:p>
                    <a:p>
                      <a:pPr algn="ct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liquid-</a:t>
                      </a:r>
                      <a:r>
                        <a:rPr lang="de-DE" sz="2000" b="0" dirty="0" err="1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. &amp;| </a:t>
                      </a:r>
                      <a:r>
                        <a:rPr lang="de-DE" sz="2000" b="0" dirty="0" err="1">
                          <a:solidFill>
                            <a:schemeClr val="tx1"/>
                          </a:solidFill>
                        </a:rPr>
                        <a:t>depos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de-DE" sz="2000" b="0" dirty="0" err="1">
                          <a:solidFill>
                            <a:schemeClr val="tx1"/>
                          </a:solidFill>
                        </a:rPr>
                        <a:t>freezing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&lt; -37°C</a:t>
                      </a:r>
                    </a:p>
                    <a:p>
                      <a:pPr algn="ct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hom. &amp;| </a:t>
                      </a:r>
                      <a:r>
                        <a:rPr lang="de-DE" sz="2000" b="0" dirty="0" err="1">
                          <a:solidFill>
                            <a:schemeClr val="tx1"/>
                          </a:solidFill>
                        </a:rPr>
                        <a:t>depos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de-DE" sz="2000" b="0" dirty="0" err="1">
                          <a:solidFill>
                            <a:schemeClr val="tx1"/>
                          </a:solidFill>
                        </a:rPr>
                        <a:t>freezing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15727"/>
                  </a:ext>
                </a:extLst>
              </a:tr>
              <a:tr h="375936">
                <a:tc>
                  <a:txBody>
                    <a:bodyPr/>
                    <a:lstStyle/>
                    <a:p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Leipzig</a:t>
                      </a:r>
                      <a:endParaRPr lang="de-DE" sz="20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930423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7AEAC498-F19E-4669-8DB5-45FFEEDDBAAF}"/>
              </a:ext>
            </a:extLst>
          </p:cNvPr>
          <p:cNvSpPr txBox="1"/>
          <p:nvPr/>
        </p:nvSpPr>
        <p:spPr>
          <a:xfrm>
            <a:off x="435371" y="171985"/>
            <a:ext cx="830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endParaRPr lang="de-DE" sz="24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02B1B18-1161-433D-B7B9-44758101BE56}"/>
              </a:ext>
            </a:extLst>
          </p:cNvPr>
          <p:cNvSpPr txBox="1"/>
          <p:nvPr/>
        </p:nvSpPr>
        <p:spPr>
          <a:xfrm>
            <a:off x="463791" y="638686"/>
            <a:ext cx="10809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CLOPPER: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assignment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precipitation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formation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processes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to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temperature</a:t>
            </a:r>
            <a:r>
              <a:rPr 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regimes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1211</Words>
  <Application>Microsoft Office PowerPoint</Application>
  <PresentationFormat>Breitbild</PresentationFormat>
  <Paragraphs>249</Paragraphs>
  <Slides>13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Wingdings</vt:lpstr>
      <vt:lpstr>Office</vt:lpstr>
      <vt:lpstr>Relationships between cloud thermodynamic structure and the properties of precipitation from cloud radar and disdrometer observations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Observation of cloud and precipitation processes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the impact of environmental parameters on the properties of clouds and precipitation as observed with ground-based remote sensing</dc:title>
  <dc:creator>Tom Gaudek</dc:creator>
  <cp:lastModifiedBy>Tom Gaudek</cp:lastModifiedBy>
  <cp:revision>62</cp:revision>
  <dcterms:created xsi:type="dcterms:W3CDTF">2025-03-12T10:50:20Z</dcterms:created>
  <dcterms:modified xsi:type="dcterms:W3CDTF">2025-03-19T21:41:36Z</dcterms:modified>
</cp:coreProperties>
</file>