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858" r:id="rId3"/>
    <p:sldId id="857" r:id="rId4"/>
    <p:sldId id="842" r:id="rId5"/>
    <p:sldId id="834" r:id="rId6"/>
    <p:sldId id="853" r:id="rId7"/>
    <p:sldId id="871" r:id="rId8"/>
    <p:sldId id="822" r:id="rId9"/>
    <p:sldId id="883" r:id="rId10"/>
    <p:sldId id="831" r:id="rId11"/>
    <p:sldId id="882" r:id="rId12"/>
    <p:sldId id="875" r:id="rId13"/>
    <p:sldId id="885" r:id="rId14"/>
    <p:sldId id="881" r:id="rId15"/>
    <p:sldId id="878" r:id="rId16"/>
  </p:sldIdLst>
  <p:sldSz cx="9144000" cy="5143500" type="screen16x9"/>
  <p:notesSz cx="9144000" cy="6858000"/>
  <p:custDataLst>
    <p:tags r:id="rId19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17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DFF"/>
    <a:srgbClr val="EDB201"/>
    <a:srgbClr val="C0504D"/>
    <a:srgbClr val="1F497D"/>
    <a:srgbClr val="595959"/>
    <a:srgbClr val="173BA2"/>
    <a:srgbClr val="4EE6FF"/>
    <a:srgbClr val="100ED7"/>
    <a:srgbClr val="ECCF34"/>
    <a:srgbClr val="AED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83905" autoAdjust="0"/>
  </p:normalViewPr>
  <p:slideViewPr>
    <p:cSldViewPr snapToGrid="0" snapToObjects="1">
      <p:cViewPr>
        <p:scale>
          <a:sx n="138" d="100"/>
          <a:sy n="138" d="100"/>
        </p:scale>
        <p:origin x="416" y="-96"/>
      </p:cViewPr>
      <p:guideLst>
        <p:guide orient="horz" pos="1620"/>
        <p:guide pos="17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48177-2407-0D49-9835-5781DAC83F0D}" type="datetimeFigureOut">
              <a:rPr lang="de-DE" smtClean="0"/>
              <a:t>14.03.25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91A59-BA37-B840-9F34-6A5241F80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3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6B2FA-36B6-3841-940F-1C8FBB5FC5DA}" type="datetimeFigureOut">
              <a:rPr lang="de-DE" smtClean="0"/>
              <a:t>14.03.25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C6C91-DC43-0248-9538-D308BBE26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12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200" dirty="0">
              <a:solidFill>
                <a:schemeClr val="tx1"/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2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7E89-8BF8-75A6-364F-3C5D7A77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345FC-7D15-FF6D-E1CC-5844D1F84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67656-3E41-651A-4A93-E853BA0D0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C3E85-6505-11D8-61AE-6F7B1E65F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06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0BB1F-8485-B047-FB16-A9C9C2632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4B132-F963-3B64-3107-B4FDEBB51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0B299-806D-E136-C80B-C787DE7E3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CC273-563D-FD80-1FA7-7C761C4A4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C6C91-DC43-0248-9538-D308BBE26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99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3CEA3-E8FB-67EA-BD1C-30A2004A3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DCC13-FFB1-E913-2025-98716E75F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82A44-7FF3-2BE4-79AA-5AC7AC6DA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9AA8D-4294-0B07-5302-02AD888BF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4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1767A-674B-B7B6-EF30-D52E3C38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CBFF9-0359-2BED-0100-52744744F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071EF-5438-4529-AF94-7FB988C7C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972C2-FCEB-4592-8DAD-44BFEE559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1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F1179-9C0B-9627-1285-6B0D8B047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7FE20-4993-3F1D-C9E9-08BD253E5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D1507-5684-DB9E-6273-663FD0606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sz="12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9E563-CC5E-42B7-5490-50EA9CE2F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6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89AEB-7D80-ECE4-DE2C-F25F804FE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79AE7-570E-3753-DFEF-BE013CAA8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D85FE-C4FF-58BE-F8E4-E7FF67FCB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885BC-8119-52DA-A087-886542989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C6C91-DC43-0248-9538-D308BBE26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2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EF3F-076C-FEAF-D0AC-9C387461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87198-B4C3-2DB3-E745-C41AD77F0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707089-6A20-0A80-9E87-3095BEED6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F6C0C-F4A3-494C-B7D0-E11D02FF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3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534DA-0107-ADB1-6F81-0EF4F9304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63682-95E3-671F-2E9A-E0A9828F3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2E9D7-3804-6B72-1DF2-E6F121B0E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3EE2-047D-4130-B148-2CB22079A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7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F5935-6B62-B77F-CE4C-BA0ABD16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B491B0-4F1D-B3DA-404E-AFCD4E889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972ACB5-D8CD-689C-6769-8275341D8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725F8B-598C-90C3-33A5-3107B2D40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0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EA90A-5C4A-88FC-D28D-356C2AAB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40F5E-5025-CC2F-BC87-86383B842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99316-DFEA-4649-E986-218AF1B46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CA5F5-8E7F-46ED-85A3-96847B7D6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3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B3B80-546A-A0AA-F258-DD0E898F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E59A2D-22D9-8F75-6D60-4F1272401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076483-1174-1DC7-7DBC-FE3D72E1B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607F18-5544-2ECB-1EE9-795179C5D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082C-D7E4-15E5-5AAD-064BC265A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31708D-4619-F128-87A3-F27218415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A30DB6-DCFE-0FB9-E916-BAF340D11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869A41-6F60-41FD-1E29-5C35522DC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81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525A9-1D4C-7463-E401-E211497E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CD1441-9FDD-7781-93E2-A46F00637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69DAD3-30A6-FB33-7D5F-062409E1E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1E1FA9-183F-8E01-D4AF-4CF42716D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C6C91-DC43-0248-9538-D308BBE264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BAA4-1968-87BC-F074-A8FE8F62C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B4E5C-CBAA-D4DB-424E-464BCBA1D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6E6A3-78B8-032B-CDA0-25ADA6C68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B2455-6C14-8AC0-71CF-7C8730879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C6C91-DC43-0248-9538-D308BBE26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6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BD06-5957-3D4A-B94C-ECCD513AD11B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CAF3-B239-0A44-8E32-D660AC01DC65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6140-84A5-E844-97DD-887224108E93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7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701E-52B6-1A4A-ADE5-966797317A44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6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F226-C42A-EC4C-9D58-B14C6A552BE3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5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832D-5BC0-8746-AF5E-D5DCB177B733}" type="datetime1">
              <a:rPr lang="en-US" smtClean="0"/>
              <a:t>3/14/25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3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99C7-5C36-1A48-B61F-EDA1874AE077}" type="datetime1">
              <a:rPr lang="en-US" smtClean="0"/>
              <a:t>3/14/25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6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6D5D-AFFD-9149-8CDD-93EE64F5DFA1}" type="datetime1">
              <a:rPr lang="en-US" smtClean="0"/>
              <a:t>3/14/25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8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8CC5-616D-5E4D-A9B3-A9C714EF2261}" type="datetime1">
              <a:rPr lang="en-US" smtClean="0"/>
              <a:t>3/14/25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3B6-337B-8846-921B-19002BA394D8}" type="datetime1">
              <a:rPr lang="en-US" smtClean="0"/>
              <a:t>3/14/25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5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9CB7-174B-264A-AF50-5E91B5BA2900}" type="datetime1">
              <a:rPr lang="en-US" smtClean="0"/>
              <a:t>3/14/25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2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07306-2F41-2A4C-96BC-37C06C3DE3B6}" type="datetime1">
              <a:rPr lang="en-US" smtClean="0"/>
              <a:t>3/14/25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D8088-B5AF-1F4F-B8B0-B9110813E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CD4DD-4648-8743-B528-E59AA7DE6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7" r="28503" b="17331"/>
          <a:stretch/>
        </p:blipFill>
        <p:spPr>
          <a:xfrm>
            <a:off x="0" y="0"/>
            <a:ext cx="9202950" cy="5143500"/>
          </a:xfrm>
          <a:prstGeom prst="rect">
            <a:avLst/>
          </a:prstGeom>
          <a:effectLst/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CD10C481-FD21-E12E-FCC6-AB92FFF7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828" y="4790498"/>
            <a:ext cx="3719291" cy="27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sz="105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Trade cumulus clouds during EUREC</a:t>
            </a:r>
            <a:r>
              <a:rPr lang="en-US" sz="1050" i="1" baseline="30000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4</a:t>
            </a:r>
            <a:r>
              <a:rPr lang="en-US" sz="105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A field campaign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B0FECECD-98BE-6225-B05E-F4B8EDD93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54" y="192505"/>
            <a:ext cx="6949441" cy="1300629"/>
          </a:xfrm>
          <a:prstGeom prst="rect">
            <a:avLst/>
          </a:prstGeom>
          <a:solidFill>
            <a:schemeClr val="bg1">
              <a:lumMod val="95000"/>
              <a:alpha val="90395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1000"/>
              </a:spcBef>
              <a:buSzPct val="100000"/>
              <a:defRPr/>
            </a:pPr>
            <a:r>
              <a:rPr lang="en-US" sz="1800" b="1" dirty="0">
                <a:solidFill>
                  <a:schemeClr val="tx1"/>
                </a:solidFill>
                <a:latin typeface="Century Gothic"/>
                <a:cs typeface="Century Gothic"/>
              </a:rPr>
              <a:t>ROTO</a:t>
            </a:r>
            <a:r>
              <a:rPr lang="az-Cyrl-AZ" sz="1800" b="1" dirty="0">
                <a:solidFill>
                  <a:schemeClr val="tx1"/>
                </a:solidFill>
                <a:latin typeface="Century Gothic"/>
                <a:cs typeface="Century Gothic"/>
              </a:rPr>
              <a:t>Я - </a:t>
            </a:r>
            <a:r>
              <a:rPr lang="en-US" sz="1800" b="1" dirty="0">
                <a:solidFill>
                  <a:schemeClr val="tx1"/>
                </a:solidFill>
                <a:latin typeface="Century Gothic"/>
                <a:cs typeface="Century Gothic"/>
              </a:rPr>
              <a:t>Constraining the role of warm rain processes for cloud amount and cloud organization in the trades </a:t>
            </a:r>
          </a:p>
          <a:p>
            <a:pPr algn="ctr">
              <a:spcBef>
                <a:spcPts val="1000"/>
              </a:spcBef>
              <a:buSzPct val="100000"/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/>
                <a:cs typeface="Century Gothic"/>
              </a:rPr>
              <a:t>Raphaela Vogel</a:t>
            </a:r>
            <a:r>
              <a:rPr lang="en-US" sz="1400" dirty="0">
                <a:solidFill>
                  <a:schemeClr val="tx1"/>
                </a:solidFill>
                <a:latin typeface="Century Gothic"/>
                <a:cs typeface="Century Gothic"/>
              </a:rPr>
              <a:t>, Nils </a:t>
            </a:r>
            <a:r>
              <a:rPr lang="en-US" sz="1400" dirty="0" err="1">
                <a:solidFill>
                  <a:schemeClr val="tx1"/>
                </a:solidFill>
                <a:latin typeface="Century Gothic"/>
                <a:cs typeface="Century Gothic"/>
              </a:rPr>
              <a:t>Antary</a:t>
            </a:r>
            <a:r>
              <a:rPr lang="en-US" sz="1400" dirty="0">
                <a:solidFill>
                  <a:schemeClr val="tx1"/>
                </a:solidFill>
                <a:latin typeface="Century Gothic"/>
                <a:cs typeface="Century Gothic"/>
              </a:rPr>
              <a:t>, Clara Bayley, Nils Niebaum, Florian </a:t>
            </a:r>
            <a:r>
              <a:rPr lang="en-US" sz="1400" dirty="0" err="1">
                <a:solidFill>
                  <a:schemeClr val="tx1"/>
                </a:solidFill>
                <a:latin typeface="Century Gothic"/>
                <a:cs typeface="Century Gothic"/>
              </a:rPr>
              <a:t>Poydenot</a:t>
            </a:r>
            <a:r>
              <a:rPr lang="en-US" sz="1400" dirty="0">
                <a:solidFill>
                  <a:schemeClr val="tx1"/>
                </a:solidFill>
                <a:latin typeface="Century Gothic"/>
                <a:cs typeface="Century Gothic"/>
              </a:rPr>
              <a:t>, Nina Robbins-Blanch, Jan Kazil, Mampi Sarkar, Zeen Zhu</a:t>
            </a:r>
          </a:p>
          <a:p>
            <a:pPr algn="ctr">
              <a:lnSpc>
                <a:spcPct val="125000"/>
              </a:lnSpc>
              <a:spcBef>
                <a:spcPts val="100"/>
              </a:spcBef>
              <a:buSzPct val="100000"/>
              <a:defRPr/>
            </a:pPr>
            <a:endParaRPr lang="en-US" sz="1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CD7F7-81BD-B14A-3E96-5C919960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80" y="4392195"/>
            <a:ext cx="1714500" cy="558800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618473A-29AB-29AB-94DB-4DA3FDE54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0911" t="11280" r="3687"/>
          <a:stretch/>
        </p:blipFill>
        <p:spPr>
          <a:xfrm>
            <a:off x="8534627" y="4490606"/>
            <a:ext cx="609373" cy="599784"/>
          </a:xfrm>
        </p:spPr>
      </p:pic>
      <p:pic>
        <p:nvPicPr>
          <p:cNvPr id="5" name="Picture 4" descr="Home">
            <a:extLst>
              <a:ext uri="{FF2B5EF4-FFF2-40B4-BE49-F238E27FC236}">
                <a16:creationId xmlns:a16="http://schemas.microsoft.com/office/drawing/2014/main" id="{D0BB2F7B-D3CA-E003-CD3C-20AA00BE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1"/>
          <a:stretch/>
        </p:blipFill>
        <p:spPr bwMode="auto">
          <a:xfrm>
            <a:off x="7732234" y="4477242"/>
            <a:ext cx="743443" cy="647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7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4C69B-4CB8-E886-163F-EDE13B2BA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79C35-2190-7EF0-43B5-6BDE7C17B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3887" r="2559" b="4337"/>
          <a:stretch/>
        </p:blipFill>
        <p:spPr>
          <a:xfrm>
            <a:off x="4084905" y="806331"/>
            <a:ext cx="4937532" cy="2681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445001B-809B-5886-ED5D-784E260F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9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FBFB84E3-3138-A646-4EAD-F375ADCB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0" y="216419"/>
            <a:ext cx="8826424" cy="3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2. (Light) rain evaporation not sensitive to microphysical complexity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B822CC-E391-E2EA-2A62-74007EBAF2A8}"/>
              </a:ext>
            </a:extLst>
          </p:cNvPr>
          <p:cNvSpPr txBox="1"/>
          <p:nvPr/>
        </p:nvSpPr>
        <p:spPr>
          <a:xfrm>
            <a:off x="83598" y="806331"/>
            <a:ext cx="3728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Rain evaporation during EUREC</a:t>
            </a:r>
            <a:r>
              <a:rPr lang="en-US" sz="1200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4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 campaign constrained using the Super-droplet model CLEO </a:t>
            </a:r>
            <a:r>
              <a:rPr lang="en-US" sz="105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(Bayley et al., in prep)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in a 1D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rainshaft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setup</a:t>
            </a:r>
            <a:endParaRPr lang="de-DE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6E7FA6-0C7E-B5EE-400E-B5206CB5E51A}"/>
              </a:ext>
            </a:extLst>
          </p:cNvPr>
          <p:cNvSpPr txBox="1"/>
          <p:nvPr/>
        </p:nvSpPr>
        <p:spPr>
          <a:xfrm>
            <a:off x="2876337" y="4894676"/>
            <a:ext cx="31323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105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(Niebaum, Bayley et al., in prep)</a:t>
            </a:r>
            <a:endParaRPr lang="en-US" sz="105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  <a:sym typeface="Wingding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E5171-DDC4-7F58-65D0-C85E8C8B7163}"/>
              </a:ext>
            </a:extLst>
          </p:cNvPr>
          <p:cNvGrpSpPr/>
          <p:nvPr/>
        </p:nvGrpSpPr>
        <p:grpSpPr>
          <a:xfrm>
            <a:off x="86760" y="1497141"/>
            <a:ext cx="3415646" cy="2672536"/>
            <a:chOff x="83899" y="1465752"/>
            <a:chExt cx="3415646" cy="26725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C78C74-C2A6-5F8C-EBED-9999B695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2655"/>
            <a:stretch/>
          </p:blipFill>
          <p:spPr>
            <a:xfrm>
              <a:off x="367227" y="1510683"/>
              <a:ext cx="3132318" cy="26276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E8F0B-07EB-4679-8FE5-9202C9B95814}"/>
                </a:ext>
              </a:extLst>
            </p:cNvPr>
            <p:cNvSpPr txBox="1"/>
            <p:nvPr/>
          </p:nvSpPr>
          <p:spPr>
            <a:xfrm rot="16200000">
              <a:off x="-996371" y="2546022"/>
              <a:ext cx="24375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  <a:latin typeface="Century Gothic"/>
                  <a:cs typeface="Century Gothic"/>
                  <a:sym typeface="Wingdings"/>
                </a:rPr>
                <a:t>sub-cloud layer          cloud</a:t>
              </a:r>
              <a:endParaRPr lang="de-DE" sz="12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2A7382C-629D-1778-7B5D-CA4C9CA3B5A8}"/>
              </a:ext>
            </a:extLst>
          </p:cNvPr>
          <p:cNvSpPr txBox="1"/>
          <p:nvPr/>
        </p:nvSpPr>
        <p:spPr>
          <a:xfrm>
            <a:off x="430722" y="4199938"/>
            <a:ext cx="15168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aircraft in-situ data</a:t>
            </a:r>
            <a:endParaRPr lang="de-DE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C7237-2CEC-8653-9A49-2162785B1CFC}"/>
              </a:ext>
            </a:extLst>
          </p:cNvPr>
          <p:cNvSpPr txBox="1"/>
          <p:nvPr/>
        </p:nvSpPr>
        <p:spPr>
          <a:xfrm>
            <a:off x="2185273" y="4200621"/>
            <a:ext cx="13363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dropsonde data</a:t>
            </a:r>
            <a:endParaRPr lang="de-DE" sz="1100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D85D1E4-4ABB-0557-CD9F-9AD0E1151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926" y="3650794"/>
            <a:ext cx="4759098" cy="124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Evaporation rate increases but evaporation fraction decreases with increasing rain flux (and mean drop radius)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Collision-coalescence-breakup processes not relevant for light rain rates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Inclusion of ventilation factor important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ED5F7C-0089-8B24-81EC-F6F61E144D86}"/>
              </a:ext>
            </a:extLst>
          </p:cNvPr>
          <p:cNvGrpSpPr/>
          <p:nvPr/>
        </p:nvGrpSpPr>
        <p:grpSpPr>
          <a:xfrm>
            <a:off x="4084905" y="806332"/>
            <a:ext cx="4937532" cy="2681936"/>
            <a:chOff x="3964093" y="806332"/>
            <a:chExt cx="4937532" cy="26819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735ACA-E228-B1D9-7DF1-6A13725FE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99" t="3887" r="2559" b="4337"/>
            <a:stretch/>
          </p:blipFill>
          <p:spPr>
            <a:xfrm>
              <a:off x="3964093" y="806332"/>
              <a:ext cx="4937532" cy="26819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C09523-2FA1-9902-9A5F-04671C52C8D6}"/>
                </a:ext>
              </a:extLst>
            </p:cNvPr>
            <p:cNvSpPr txBox="1"/>
            <p:nvPr/>
          </p:nvSpPr>
          <p:spPr>
            <a:xfrm>
              <a:off x="4685532" y="843407"/>
              <a:ext cx="1608680" cy="6848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00"/>
                </a:spcBef>
              </a:pPr>
              <a:r>
                <a:rPr lang="en-US" sz="900" dirty="0" err="1">
                  <a:solidFill>
                    <a:schemeClr val="tx2">
                      <a:lumMod val="50000"/>
                    </a:schemeClr>
                  </a:solidFill>
                  <a:latin typeface="Helvetica" pitchFamily="2" charset="0"/>
                  <a:cs typeface="Century Gothic"/>
                  <a:sym typeface="Wingdings"/>
                </a:rPr>
                <a:t>Evap</a:t>
              </a:r>
              <a:r>
                <a:rPr lang="en-US" sz="900" dirty="0">
                  <a:solidFill>
                    <a:schemeClr val="tx2">
                      <a:lumMod val="50000"/>
                    </a:schemeClr>
                  </a:solidFill>
                  <a:latin typeface="Helvetica" pitchFamily="2" charset="0"/>
                  <a:cs typeface="Century Gothic"/>
                  <a:sym typeface="Wingdings"/>
                </a:rPr>
                <a:t> only</a:t>
              </a:r>
            </a:p>
            <a:p>
              <a:pPr>
                <a:spcBef>
                  <a:spcPts val="100"/>
                </a:spcBef>
              </a:pPr>
              <a:r>
                <a:rPr lang="en-US" sz="900" dirty="0">
                  <a:solidFill>
                    <a:schemeClr val="tx2">
                      <a:lumMod val="50000"/>
                    </a:schemeClr>
                  </a:solidFill>
                  <a:latin typeface="Helvetica" pitchFamily="2" charset="0"/>
                  <a:cs typeface="Century Gothic"/>
                  <a:sym typeface="Wingdings"/>
                </a:rPr>
                <a:t>+ Collision-Coalescence</a:t>
              </a:r>
            </a:p>
            <a:p>
              <a:pPr>
                <a:spcBef>
                  <a:spcPts val="100"/>
                </a:spcBef>
              </a:pPr>
              <a:r>
                <a:rPr lang="en-US" sz="900" dirty="0">
                  <a:solidFill>
                    <a:schemeClr val="tx2">
                      <a:lumMod val="50000"/>
                    </a:schemeClr>
                  </a:solidFill>
                  <a:latin typeface="Helvetica" pitchFamily="2" charset="0"/>
                  <a:sym typeface="Wingdings"/>
                </a:rPr>
                <a:t>+ Breakup (few fragments)</a:t>
              </a:r>
            </a:p>
            <a:p>
              <a:pPr>
                <a:spcBef>
                  <a:spcPts val="100"/>
                </a:spcBef>
              </a:pPr>
              <a:r>
                <a:rPr lang="en-US" sz="900" dirty="0">
                  <a:solidFill>
                    <a:schemeClr val="tx2">
                      <a:lumMod val="50000"/>
                    </a:schemeClr>
                  </a:solidFill>
                  <a:latin typeface="Helvetica" pitchFamily="2" charset="0"/>
                  <a:sym typeface="Wingdings"/>
                </a:rPr>
                <a:t>+ Breakup (many frag.)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C07126-39D3-B971-D44E-10354C95E189}"/>
              </a:ext>
            </a:extLst>
          </p:cNvPr>
          <p:cNvSpPr txBox="1"/>
          <p:nvPr/>
        </p:nvSpPr>
        <p:spPr>
          <a:xfrm>
            <a:off x="7285440" y="2201045"/>
            <a:ext cx="12196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evaporation fraction</a:t>
            </a:r>
            <a:endParaRPr lang="de-DE" sz="1100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AB215D5-8158-5942-4D17-4F298CD39C95}"/>
              </a:ext>
            </a:extLst>
          </p:cNvPr>
          <p:cNvSpPr/>
          <p:nvPr/>
        </p:nvSpPr>
        <p:spPr>
          <a:xfrm rot="9809092">
            <a:off x="6941397" y="1893910"/>
            <a:ext cx="549879" cy="550865"/>
          </a:xfrm>
          <a:prstGeom prst="arc">
            <a:avLst/>
          </a:prstGeom>
          <a:ln w="9525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15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3444E-D780-3689-F1D5-3A4B94364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B60824-82FF-C4CA-0C2E-5B6411CCBF65}"/>
              </a:ext>
            </a:extLst>
          </p:cNvPr>
          <p:cNvSpPr txBox="1"/>
          <p:nvPr/>
        </p:nvSpPr>
        <p:spPr>
          <a:xfrm>
            <a:off x="304112" y="316147"/>
            <a:ext cx="8535775" cy="4587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Early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ROTO</a:t>
            </a:r>
            <a:r>
              <a:rPr kumimoji="0" lang="az-Cyrl-AZ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 results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1. Vertical air-motion retrieval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Zhu et al. 2021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developed for stratocumulus applicable to trade cumulus regime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Poydenot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, Zhu et al., in prep)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2. Collision-coalescence-breakup processes not relevant for rain evaporation for the light rain rates measured during the EUREC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 field campaign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(Niebaum, Bayley et al., in prep)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>
              <a:spcBef>
                <a:spcPts val="1900"/>
              </a:spcBef>
              <a:buClr>
                <a:prstClr val="black"/>
              </a:buClr>
              <a:buSzPct val="100000"/>
              <a:defRPr/>
            </a:pPr>
            <a:r>
              <a:rPr lang="en-US" b="1" dirty="0">
                <a:solidFill>
                  <a:srgbClr val="4EE6FF"/>
                </a:solidFill>
                <a:latin typeface="Century Gothic"/>
                <a:sym typeface="Wingdings"/>
              </a:rPr>
              <a:t>3. Simulated cold pool properties show (some) consistency among large-eddy simulation models for idealized trade-wind case </a:t>
            </a:r>
            <a:r>
              <a:rPr lang="en-US" sz="1200" i="1" dirty="0">
                <a:solidFill>
                  <a:srgbClr val="4EE6FF"/>
                </a:solidFill>
                <a:latin typeface="Century Gothic"/>
                <a:sym typeface="Wingdings"/>
              </a:rPr>
              <a:t>(</a:t>
            </a:r>
            <a:r>
              <a:rPr lang="en-US" sz="1200" i="1" dirty="0" err="1">
                <a:solidFill>
                  <a:srgbClr val="4EE6FF"/>
                </a:solidFill>
                <a:latin typeface="Century Gothic"/>
                <a:sym typeface="Wingdings"/>
              </a:rPr>
              <a:t>Antary</a:t>
            </a:r>
            <a:r>
              <a:rPr lang="en-US" sz="1200" i="1" dirty="0">
                <a:solidFill>
                  <a:srgbClr val="4EE6FF"/>
                </a:solidFill>
                <a:latin typeface="Century Gothic"/>
                <a:sym typeface="Wingdings"/>
              </a:rPr>
              <a:t>, Kazil et al., in prep)</a:t>
            </a:r>
            <a:endParaRPr lang="en-US" dirty="0">
              <a:solidFill>
                <a:srgbClr val="4EE6FF"/>
              </a:solidFill>
              <a:latin typeface="Century Gothic"/>
              <a:sym typeface="Wingding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Century Gothic"/>
              <a:sym typeface="Wingding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Century Gothic"/>
              <a:sym typeface="Wingdings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430B1BB-F675-1842-5A8A-9426EF33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21BEF-0053-A94E-B142-740FCE83DB6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0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3112-8F52-6D4E-570F-E609CD29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A8B37D6-A8BB-90A6-93CB-28B3A4A5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11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38A1D298-CC2C-9798-6F9E-F3165CD6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0" y="169206"/>
            <a:ext cx="8826424" cy="3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3. Consistency of simulated cold pools among CP-MIP 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172482-D5E8-253F-0F1B-AF9E30D11728}"/>
              </a:ext>
            </a:extLst>
          </p:cNvPr>
          <p:cNvSpPr txBox="1"/>
          <p:nvPr/>
        </p:nvSpPr>
        <p:spPr>
          <a:xfrm>
            <a:off x="100599" y="590807"/>
            <a:ext cx="290126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EUREC</a:t>
            </a:r>
            <a:r>
              <a:rPr lang="en-US" sz="1100" b="1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4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 Cold pool model </a:t>
            </a:r>
            <a:r>
              <a:rPr lang="en-US" sz="1100" b="1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intercomp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.: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144 x 144 x 7 km</a:t>
            </a:r>
            <a:r>
              <a:rPr lang="en-US" sz="1100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3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domain, dx=150 m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Periodic boundary conditions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ERA5 forcing along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Lagrangian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traj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.</a:t>
            </a:r>
          </a:p>
          <a:p>
            <a:pPr marL="95250" indent="-95250">
              <a:buFontTx/>
              <a:buChar char="-"/>
            </a:pP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init.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cylindric 1 g/kg water vapor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anom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 </a:t>
            </a:r>
          </a:p>
          <a:p>
            <a:endParaRPr lang="de-DE" sz="12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4B137B-B8D9-5E23-4B07-CABA348398D2}"/>
              </a:ext>
            </a:extLst>
          </p:cNvPr>
          <p:cNvGrpSpPr/>
          <p:nvPr/>
        </p:nvGrpSpPr>
        <p:grpSpPr>
          <a:xfrm>
            <a:off x="-30204" y="1797859"/>
            <a:ext cx="3231438" cy="3284695"/>
            <a:chOff x="-30204" y="1797859"/>
            <a:chExt cx="3231438" cy="32846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1EDF16-2217-43A5-1619-A9B119E23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460" t="2338" r="2170" b="90347"/>
            <a:stretch/>
          </p:blipFill>
          <p:spPr>
            <a:xfrm>
              <a:off x="867606" y="2077718"/>
              <a:ext cx="1820677" cy="2632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B18436-54EC-22C2-019B-C944FBAA4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603" t="13940" r="8971" b="4708"/>
            <a:stretch/>
          </p:blipFill>
          <p:spPr>
            <a:xfrm>
              <a:off x="163292" y="2403283"/>
              <a:ext cx="2822232" cy="238215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3B4979-3365-C362-AF75-22EC7401B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43" t="2460" r="50404" b="90347"/>
            <a:stretch/>
          </p:blipFill>
          <p:spPr>
            <a:xfrm>
              <a:off x="900766" y="1797859"/>
              <a:ext cx="1924387" cy="2632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203FB4-BC13-1167-26C5-B571F47582B5}"/>
                </a:ext>
              </a:extLst>
            </p:cNvPr>
            <p:cNvSpPr txBox="1"/>
            <p:nvPr/>
          </p:nvSpPr>
          <p:spPr>
            <a:xfrm rot="16200000">
              <a:off x="-657839" y="3667923"/>
              <a:ext cx="15168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entury Gothic"/>
                  <a:cs typeface="Century Gothic"/>
                  <a:sym typeface="Wingdings"/>
                </a:rPr>
                <a:t>Time / h </a:t>
              </a:r>
              <a:endParaRPr lang="de-DE" sz="1100" b="1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764A41-8731-808B-957F-70831EC75AF6}"/>
                </a:ext>
              </a:extLst>
            </p:cNvPr>
            <p:cNvCxnSpPr/>
            <p:nvPr/>
          </p:nvCxnSpPr>
          <p:spPr>
            <a:xfrm flipV="1">
              <a:off x="100600" y="3250276"/>
              <a:ext cx="0" cy="5569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E8FB9C-BBE8-A570-A7E5-853DC2EDBB90}"/>
                </a:ext>
              </a:extLst>
            </p:cNvPr>
            <p:cNvSpPr txBox="1"/>
            <p:nvPr/>
          </p:nvSpPr>
          <p:spPr>
            <a:xfrm>
              <a:off x="1138844" y="4820944"/>
              <a:ext cx="105563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/>
                <a:t>y / km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6B120F-A377-8A5A-4DC0-96B978A90160}"/>
                </a:ext>
              </a:extLst>
            </p:cNvPr>
            <p:cNvSpPr txBox="1"/>
            <p:nvPr/>
          </p:nvSpPr>
          <p:spPr>
            <a:xfrm rot="16200000">
              <a:off x="2166745" y="3403499"/>
              <a:ext cx="180736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Century Gothic"/>
                  <a:cs typeface="Century Gothic"/>
                  <a:sym typeface="Wingdings"/>
                </a:rPr>
                <a:t>Temp. perturbation / K</a:t>
              </a:r>
              <a:endParaRPr lang="de-DE" sz="11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C1D86F5-07A5-1BB3-7192-FA8BE83AF3A3}"/>
                </a:ext>
              </a:extLst>
            </p:cNvPr>
            <p:cNvSpPr/>
            <p:nvPr/>
          </p:nvSpPr>
          <p:spPr>
            <a:xfrm>
              <a:off x="1244279" y="2440312"/>
              <a:ext cx="504692" cy="104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BF08D6-CD28-EDC6-443A-5A3DFF7FC7C3}"/>
                </a:ext>
              </a:extLst>
            </p:cNvPr>
            <p:cNvSpPr txBox="1"/>
            <p:nvPr/>
          </p:nvSpPr>
          <p:spPr>
            <a:xfrm>
              <a:off x="821720" y="2367778"/>
              <a:ext cx="128054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/>
                <a:t>ICON 2-mom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E2D3044-4728-7612-6486-43010A1E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640" y="690262"/>
            <a:ext cx="5130275" cy="260039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00BDFEC-B1F2-66DB-9FC5-8055569C4349}"/>
              </a:ext>
            </a:extLst>
          </p:cNvPr>
          <p:cNvSpPr txBox="1"/>
          <p:nvPr/>
        </p:nvSpPr>
        <p:spPr>
          <a:xfrm>
            <a:off x="3396246" y="4861506"/>
            <a:ext cx="23515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(</a:t>
            </a:r>
            <a:r>
              <a:rPr lang="en-US" sz="105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Antary</a:t>
            </a:r>
            <a:r>
              <a:rPr lang="en-US" sz="105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, Kazil et al., in prep</a:t>
            </a: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)</a:t>
            </a:r>
            <a:endParaRPr lang="en-US" sz="105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43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88810-6137-BAD3-532A-4D5223410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608F46FD-9CAA-1C6F-45FD-2FF09EB7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12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8A272-1FEF-E67F-4A23-2943F2D52626}"/>
              </a:ext>
            </a:extLst>
          </p:cNvPr>
          <p:cNvSpPr txBox="1"/>
          <p:nvPr/>
        </p:nvSpPr>
        <p:spPr>
          <a:xfrm>
            <a:off x="3396246" y="4861506"/>
            <a:ext cx="23515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(</a:t>
            </a:r>
            <a:r>
              <a:rPr lang="en-US" sz="105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Antary</a:t>
            </a:r>
            <a:r>
              <a:rPr lang="en-US" sz="105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, Kazil et al., in prep</a:t>
            </a: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)</a:t>
            </a:r>
            <a:endParaRPr lang="en-US" sz="105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  <a:sym typeface="Wingding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18E9D-2F4B-CEA9-69EB-0C912CCF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460" t="2338" r="2170" b="90347"/>
          <a:stretch/>
        </p:blipFill>
        <p:spPr>
          <a:xfrm>
            <a:off x="867606" y="2077718"/>
            <a:ext cx="1820677" cy="263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B31164-8E00-3063-334A-9FB1A126AE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03" t="13940" r="8971" b="4708"/>
          <a:stretch/>
        </p:blipFill>
        <p:spPr>
          <a:xfrm>
            <a:off x="163292" y="2403283"/>
            <a:ext cx="2822232" cy="2382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14B5C8-1B46-6642-5DEF-5ADD5353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3" t="2460" r="50404" b="90347"/>
          <a:stretch/>
        </p:blipFill>
        <p:spPr>
          <a:xfrm>
            <a:off x="900766" y="1797859"/>
            <a:ext cx="1924387" cy="263233"/>
          </a:xfrm>
          <a:prstGeom prst="rect">
            <a:avLst/>
          </a:prstGeom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id="{8E49BB73-DE83-FCB8-A2C9-31689AF1C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0" y="169206"/>
            <a:ext cx="8826424" cy="3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3. Consistency of simulated cold pools among CP-MIP 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1104E7-0C5A-D19C-4C02-4A513E75DF61}"/>
              </a:ext>
            </a:extLst>
          </p:cNvPr>
          <p:cNvSpPr txBox="1"/>
          <p:nvPr/>
        </p:nvSpPr>
        <p:spPr>
          <a:xfrm>
            <a:off x="100599" y="590807"/>
            <a:ext cx="290126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EUREC</a:t>
            </a:r>
            <a:r>
              <a:rPr lang="en-US" sz="1100" b="1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4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 Cold pool model </a:t>
            </a:r>
            <a:r>
              <a:rPr lang="en-US" sz="1100" b="1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intercomp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.: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144 x 144 x 7 km</a:t>
            </a:r>
            <a:r>
              <a:rPr lang="en-US" sz="1100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3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domain, dx=150 m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Periodic boundary conditions</a:t>
            </a:r>
          </a:p>
          <a:p>
            <a:pPr marL="95250" indent="-95250">
              <a:buFontTx/>
              <a:buChar char="-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ERA5 forcing along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Lagrangian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traj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.</a:t>
            </a:r>
          </a:p>
          <a:p>
            <a:pPr marL="95250" indent="-95250">
              <a:buFontTx/>
              <a:buChar char="-"/>
            </a:pP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init.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cylindric 1 g/kg water vapor </a:t>
            </a:r>
            <a:r>
              <a:rPr lang="en-US" sz="11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anom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 </a:t>
            </a:r>
          </a:p>
          <a:p>
            <a:endParaRPr lang="de-DE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6F13AF-9B65-8468-5485-A531B5AB49AC}"/>
              </a:ext>
            </a:extLst>
          </p:cNvPr>
          <p:cNvSpPr txBox="1"/>
          <p:nvPr/>
        </p:nvSpPr>
        <p:spPr>
          <a:xfrm rot="16200000">
            <a:off x="-657839" y="3667923"/>
            <a:ext cx="15168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Time / h </a:t>
            </a:r>
            <a:endParaRPr lang="de-DE" sz="1100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089086-4E55-7128-2834-9A92212578E0}"/>
              </a:ext>
            </a:extLst>
          </p:cNvPr>
          <p:cNvCxnSpPr/>
          <p:nvPr/>
        </p:nvCxnSpPr>
        <p:spPr>
          <a:xfrm flipV="1">
            <a:off x="100600" y="3250276"/>
            <a:ext cx="0" cy="55695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7CF99C-3CC7-678C-B21C-61EB7BE3511C}"/>
              </a:ext>
            </a:extLst>
          </p:cNvPr>
          <p:cNvSpPr txBox="1"/>
          <p:nvPr/>
        </p:nvSpPr>
        <p:spPr>
          <a:xfrm>
            <a:off x="1138844" y="4820944"/>
            <a:ext cx="10556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/>
              <a:t>y /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1C893C-E3E8-DD8D-9C10-FA14DAB55023}"/>
              </a:ext>
            </a:extLst>
          </p:cNvPr>
          <p:cNvSpPr txBox="1"/>
          <p:nvPr/>
        </p:nvSpPr>
        <p:spPr>
          <a:xfrm rot="16200000">
            <a:off x="2166745" y="3403499"/>
            <a:ext cx="1807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Temp. perturbation / K</a:t>
            </a:r>
            <a:endParaRPr lang="de-DE" sz="11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58ABE6-32B2-B589-124C-78295640CDCB}"/>
              </a:ext>
            </a:extLst>
          </p:cNvPr>
          <p:cNvSpPr/>
          <p:nvPr/>
        </p:nvSpPr>
        <p:spPr>
          <a:xfrm>
            <a:off x="1244279" y="2440312"/>
            <a:ext cx="504692" cy="10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23C5F7-3745-9F64-829E-C9AF58383E38}"/>
              </a:ext>
            </a:extLst>
          </p:cNvPr>
          <p:cNvSpPr txBox="1"/>
          <p:nvPr/>
        </p:nvSpPr>
        <p:spPr>
          <a:xfrm>
            <a:off x="821720" y="2367778"/>
            <a:ext cx="12805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/>
              <a:t>ICON 2-mom </a:t>
            </a:r>
            <a:r>
              <a:rPr lang="de-DE" sz="1100" b="1" dirty="0" err="1"/>
              <a:t>bulk</a:t>
            </a:r>
            <a:endParaRPr lang="de-DE" sz="11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0A31D3D-E538-DBBC-8860-F2116D503493}"/>
              </a:ext>
            </a:extLst>
          </p:cNvPr>
          <p:cNvGrpSpPr/>
          <p:nvPr/>
        </p:nvGrpSpPr>
        <p:grpSpPr>
          <a:xfrm>
            <a:off x="3231932" y="525407"/>
            <a:ext cx="5848908" cy="4144855"/>
            <a:chOff x="3231932" y="525407"/>
            <a:chExt cx="5848908" cy="41448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62DB51-8453-30CC-5152-648D013D4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657" t="15526" r="22443" b="4805"/>
            <a:stretch/>
          </p:blipFill>
          <p:spPr>
            <a:xfrm>
              <a:off x="3234264" y="654234"/>
              <a:ext cx="1936953" cy="18981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FC6BD2-CBF7-D495-00AA-F4E626E4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13" t="14122" r="21202" b="4805"/>
            <a:stretch/>
          </p:blipFill>
          <p:spPr>
            <a:xfrm>
              <a:off x="5201047" y="646987"/>
              <a:ext cx="1936953" cy="18981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50FF36-7ACB-F263-40B3-881D25490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04" t="15942" r="23146" b="5282"/>
            <a:stretch/>
          </p:blipFill>
          <p:spPr>
            <a:xfrm>
              <a:off x="3231932" y="2761634"/>
              <a:ext cx="1922659" cy="18981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54C40F-3C4D-095D-60B2-EC1014AF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077" t="16154" r="22825" b="4574"/>
            <a:stretch/>
          </p:blipFill>
          <p:spPr>
            <a:xfrm>
              <a:off x="5166877" y="2772075"/>
              <a:ext cx="1951914" cy="18981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6D33EA-3375-B89F-3DAE-7C62FC6B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007" t="16070" r="22895" b="5155"/>
            <a:stretch/>
          </p:blipFill>
          <p:spPr>
            <a:xfrm>
              <a:off x="7116603" y="2772075"/>
              <a:ext cx="1964237" cy="18981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AFE81A3-D184-CEB2-E968-400F1E01B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158" t="15683" r="22745" b="5044"/>
            <a:stretch/>
          </p:blipFill>
          <p:spPr>
            <a:xfrm>
              <a:off x="7122764" y="654234"/>
              <a:ext cx="1951914" cy="189818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859601-27EA-290B-A295-1E627F4262AF}"/>
                </a:ext>
              </a:extLst>
            </p:cNvPr>
            <p:cNvSpPr/>
            <p:nvPr/>
          </p:nvSpPr>
          <p:spPr>
            <a:xfrm>
              <a:off x="3998686" y="2706914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3E3E8A-C46D-6FA4-4BE1-4FB07AA0B12E}"/>
                </a:ext>
              </a:extLst>
            </p:cNvPr>
            <p:cNvSpPr txBox="1"/>
            <p:nvPr/>
          </p:nvSpPr>
          <p:spPr>
            <a:xfrm>
              <a:off x="3654704" y="2629388"/>
              <a:ext cx="128054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/>
                <a:t>ICON 1-mom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7DBC2A-11EB-75FA-0F6D-5BA63D03BA08}"/>
                </a:ext>
              </a:extLst>
            </p:cNvPr>
            <p:cNvSpPr/>
            <p:nvPr/>
          </p:nvSpPr>
          <p:spPr>
            <a:xfrm>
              <a:off x="5921345" y="2706914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7AB807-06A0-7D0B-F1B0-C3F0FB7B40C0}"/>
                </a:ext>
              </a:extLst>
            </p:cNvPr>
            <p:cNvSpPr txBox="1"/>
            <p:nvPr/>
          </p:nvSpPr>
          <p:spPr>
            <a:xfrm>
              <a:off x="5437284" y="2629388"/>
              <a:ext cx="14569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 err="1"/>
                <a:t>MicroHH</a:t>
              </a:r>
              <a:r>
                <a:rPr lang="de-DE" sz="1100" b="1" dirty="0"/>
                <a:t> 2-mom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FF6D63-7CEC-565D-BE98-7F2F6719A6AA}"/>
                </a:ext>
              </a:extLst>
            </p:cNvPr>
            <p:cNvSpPr/>
            <p:nvPr/>
          </p:nvSpPr>
          <p:spPr>
            <a:xfrm>
              <a:off x="7859093" y="2706914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789BE5-1E07-A92C-E84E-C47B8B25EC2C}"/>
                </a:ext>
              </a:extLst>
            </p:cNvPr>
            <p:cNvSpPr txBox="1"/>
            <p:nvPr/>
          </p:nvSpPr>
          <p:spPr>
            <a:xfrm>
              <a:off x="7489371" y="2629388"/>
              <a:ext cx="132805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/>
                <a:t>SCALE 1-mom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E1BC2D-196D-FB61-1410-E8D0DC96C91B}"/>
                </a:ext>
              </a:extLst>
            </p:cNvPr>
            <p:cNvSpPr/>
            <p:nvPr/>
          </p:nvSpPr>
          <p:spPr>
            <a:xfrm>
              <a:off x="7946918" y="602933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5E919-A8E7-060A-8A92-3B996E5D01A5}"/>
                </a:ext>
              </a:extLst>
            </p:cNvPr>
            <p:cNvSpPr txBox="1"/>
            <p:nvPr/>
          </p:nvSpPr>
          <p:spPr>
            <a:xfrm>
              <a:off x="7462857" y="525407"/>
              <a:ext cx="14569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/>
                <a:t>DALES 2-mom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510996-B36A-2644-199A-441B32854CDF}"/>
                </a:ext>
              </a:extLst>
            </p:cNvPr>
            <p:cNvSpPr/>
            <p:nvPr/>
          </p:nvSpPr>
          <p:spPr>
            <a:xfrm>
              <a:off x="5917512" y="636848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ECB14A-B7E9-2FB5-844C-1961160F7D87}"/>
                </a:ext>
              </a:extLst>
            </p:cNvPr>
            <p:cNvSpPr txBox="1"/>
            <p:nvPr/>
          </p:nvSpPr>
          <p:spPr>
            <a:xfrm>
              <a:off x="5433451" y="559322"/>
              <a:ext cx="14569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100" b="1" dirty="0"/>
                <a:t>SAM 2-mom bin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0345082-59BE-5F76-E7C6-F0CD29989A29}"/>
                </a:ext>
              </a:extLst>
            </p:cNvPr>
            <p:cNvSpPr/>
            <p:nvPr/>
          </p:nvSpPr>
          <p:spPr>
            <a:xfrm>
              <a:off x="4013250" y="602933"/>
              <a:ext cx="435428" cy="13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C120EE-9567-996B-8A9F-936903CF4A9D}"/>
                </a:ext>
              </a:extLst>
            </p:cNvPr>
            <p:cNvSpPr txBox="1"/>
            <p:nvPr/>
          </p:nvSpPr>
          <p:spPr>
            <a:xfrm>
              <a:off x="3529189" y="525407"/>
              <a:ext cx="14569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100" b="1" dirty="0"/>
                <a:t>SAM 2-mom </a:t>
              </a:r>
              <a:r>
                <a:rPr lang="de-DE" sz="1100" b="1" dirty="0" err="1"/>
                <a:t>bulk</a:t>
              </a:r>
              <a:endParaRPr lang="de-DE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0575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69B9B-5198-6F54-F336-5CF5772D7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B391F6AD-407A-6AC1-2C76-93889251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13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00CC7-C233-45F3-DD92-2BBAFB1F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60" r="2652"/>
          <a:stretch/>
        </p:blipFill>
        <p:spPr>
          <a:xfrm>
            <a:off x="4957436" y="2906756"/>
            <a:ext cx="3234093" cy="2236743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FEBC538-2CAF-7D4B-E1F8-996EE31FC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0" y="169206"/>
            <a:ext cx="8826424" cy="3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3. Consistency of simulated cold pools among CP-MIP models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EC9F21-6D3F-2E82-7661-E2E2300BBE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38" r="2736" b="6860"/>
          <a:stretch/>
        </p:blipFill>
        <p:spPr>
          <a:xfrm>
            <a:off x="5058580" y="579427"/>
            <a:ext cx="3132949" cy="2177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2FA4A7-A300-FCCA-3840-BB60D3558FCE}"/>
              </a:ext>
            </a:extLst>
          </p:cNvPr>
          <p:cNvSpPr txBox="1"/>
          <p:nvPr/>
        </p:nvSpPr>
        <p:spPr>
          <a:xfrm>
            <a:off x="3396246" y="4861506"/>
            <a:ext cx="23515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(</a:t>
            </a:r>
            <a:r>
              <a:rPr lang="en-US" sz="105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Antary</a:t>
            </a:r>
            <a:r>
              <a:rPr lang="en-US" sz="105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, Kazil et al., in prep</a:t>
            </a:r>
            <a:r>
              <a:rPr 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cs typeface="Century Gothic"/>
                <a:sym typeface="Wingdings"/>
              </a:rPr>
              <a:t>)</a:t>
            </a:r>
            <a:endParaRPr lang="en-US" sz="105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  <a:sym typeface="Wingding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585DF-629D-B6BD-4ACC-BB6D1E1868FD}"/>
              </a:ext>
            </a:extLst>
          </p:cNvPr>
          <p:cNvSpPr/>
          <p:nvPr/>
        </p:nvSpPr>
        <p:spPr>
          <a:xfrm>
            <a:off x="5469775" y="2809702"/>
            <a:ext cx="1313410" cy="52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FE32A9-EC68-22DA-593E-D40920BC2F9A}"/>
              </a:ext>
            </a:extLst>
          </p:cNvPr>
          <p:cNvGrpSpPr/>
          <p:nvPr/>
        </p:nvGrpSpPr>
        <p:grpSpPr>
          <a:xfrm>
            <a:off x="457495" y="474906"/>
            <a:ext cx="4004964" cy="3177051"/>
            <a:chOff x="457495" y="576502"/>
            <a:chExt cx="4004964" cy="31770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59F3EC-1F69-90FB-F176-966EC6C3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495" y="838353"/>
              <a:ext cx="3852564" cy="29152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F0E47C-845D-7DEF-4063-2F19BE5EB3C0}"/>
                </a:ext>
              </a:extLst>
            </p:cNvPr>
            <p:cNvSpPr/>
            <p:nvPr/>
          </p:nvSpPr>
          <p:spPr>
            <a:xfrm rot="1993209">
              <a:off x="3531765" y="973123"/>
              <a:ext cx="394283" cy="1249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D2D1AD-8CD2-F53F-9CA0-CBC157AF53FA}"/>
                </a:ext>
              </a:extLst>
            </p:cNvPr>
            <p:cNvSpPr/>
            <p:nvPr/>
          </p:nvSpPr>
          <p:spPr>
            <a:xfrm>
              <a:off x="526129" y="576502"/>
              <a:ext cx="3783930" cy="523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8D2C6A-02E5-9984-6913-E8A827DB4170}"/>
                </a:ext>
              </a:extLst>
            </p:cNvPr>
            <p:cNvSpPr/>
            <p:nvPr/>
          </p:nvSpPr>
          <p:spPr>
            <a:xfrm>
              <a:off x="4186565" y="796014"/>
              <a:ext cx="275894" cy="2604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2E9F59A-8623-17B2-2057-82051E074458}"/>
              </a:ext>
            </a:extLst>
          </p:cNvPr>
          <p:cNvSpPr/>
          <p:nvPr/>
        </p:nvSpPr>
        <p:spPr>
          <a:xfrm>
            <a:off x="5458942" y="2750714"/>
            <a:ext cx="2888104" cy="156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95C0271D-3076-A30A-C151-316A4CEAB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82" y="3828192"/>
            <a:ext cx="4568082" cy="99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First order behavior surprisingly consistent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Surface rain &amp; rain efficiency sensitive to microphysics scheme, but cold pool properties largely unaffected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Outlook: Comparison with observations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6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E8D0A-1CB2-C528-790F-81CDD32C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1CFE2C-A781-840E-88B6-3EE18D8CA7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117" t="16978" r="3171" b="16929"/>
          <a:stretch/>
        </p:blipFill>
        <p:spPr>
          <a:xfrm>
            <a:off x="0" y="1"/>
            <a:ext cx="920737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931AE-AACD-2EBB-E32E-5CF7E535DC29}"/>
              </a:ext>
            </a:extLst>
          </p:cNvPr>
          <p:cNvSpPr txBox="1"/>
          <p:nvPr/>
        </p:nvSpPr>
        <p:spPr>
          <a:xfrm>
            <a:off x="434053" y="1028649"/>
            <a:ext cx="8535775" cy="3421449"/>
          </a:xfrm>
          <a:prstGeom prst="rect">
            <a:avLst/>
          </a:prstGeom>
          <a:solidFill>
            <a:schemeClr val="bg1">
              <a:lumMod val="85000"/>
              <a:alpha val="65023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lang="en-US" dirty="0">
                <a:latin typeface="Century Gothic"/>
              </a:rPr>
              <a:t>Take-home messages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1. Vertical air-motion retrieval of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Zhu et al. 2021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developed for stratocumulus applicable to trade cumulus regime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Poydenot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, Zhu et al., in prep)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2. Collision-coalescence-breakup processes not relevant for rain evaporation for the light rain rates measured during the EUREC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 field campaign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(Niebaum, Bayley et al., in prep)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3.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Simulated cold pool properties show (some) consistency among large-eddy simulation models for idealized trade-wind case </a:t>
            </a:r>
            <a:r>
              <a:rPr lang="en-US" sz="1100" i="1" dirty="0">
                <a:latin typeface="Century Gothic"/>
                <a:sym typeface="Wingdings"/>
              </a:rPr>
              <a:t>(</a:t>
            </a:r>
            <a:r>
              <a:rPr lang="en-US" sz="1100" i="1" dirty="0" err="1">
                <a:latin typeface="Century Gothic"/>
                <a:sym typeface="Wingdings"/>
              </a:rPr>
              <a:t>Antary</a:t>
            </a:r>
            <a:r>
              <a:rPr lang="en-US" sz="1100" i="1" dirty="0">
                <a:latin typeface="Century Gothic"/>
                <a:sym typeface="Wingdings"/>
              </a:rPr>
              <a:t>, Kazil et al., in prep)</a:t>
            </a:r>
          </a:p>
          <a:p>
            <a:pPr lvl="0" algn="ctr">
              <a:spcBef>
                <a:spcPts val="1300"/>
              </a:spcBef>
              <a:buClr>
                <a:prstClr val="black"/>
              </a:buClr>
              <a:buSzPct val="100000"/>
              <a:defRPr/>
            </a:pPr>
            <a:r>
              <a:rPr lang="en-US" b="1" dirty="0">
                <a:latin typeface="Century Gothic"/>
                <a:cs typeface="Century Gothic"/>
                <a:sym typeface="Wingdings" pitchFamily="2" charset="2"/>
              </a:rPr>
              <a:t>The new process observations and large-domain Super-droplet simulations will help us elucidate the role of rain evaporation and cold pools for weather and climate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sym typeface="Wingdings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4506493-426C-0915-7DA0-9214A507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21BEF-0053-A94E-B142-740FCE83DB6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7BEB609-648C-3750-22E3-1CCA2E2DC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0911" t="11280" r="3687"/>
          <a:stretch/>
        </p:blipFill>
        <p:spPr>
          <a:xfrm>
            <a:off x="206157" y="131634"/>
            <a:ext cx="816885" cy="804031"/>
          </a:xfrm>
        </p:spPr>
      </p:pic>
      <p:pic>
        <p:nvPicPr>
          <p:cNvPr id="4" name="Picture 3" descr="Home">
            <a:extLst>
              <a:ext uri="{FF2B5EF4-FFF2-40B4-BE49-F238E27FC236}">
                <a16:creationId xmlns:a16="http://schemas.microsoft.com/office/drawing/2014/main" id="{79BE7055-29F2-FAE5-E940-5131240C0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1"/>
          <a:stretch/>
        </p:blipFill>
        <p:spPr bwMode="auto">
          <a:xfrm>
            <a:off x="8084745" y="106794"/>
            <a:ext cx="1059255" cy="921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033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DABA9-0EB0-49BF-FA5F-FA89A89A6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E111F0-2291-1C5B-4ED1-A541FB48D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7" r="28503" b="17331"/>
          <a:stretch/>
        </p:blipFill>
        <p:spPr>
          <a:xfrm>
            <a:off x="0" y="0"/>
            <a:ext cx="9202950" cy="5143500"/>
          </a:xfrm>
          <a:prstGeom prst="rect">
            <a:avLst/>
          </a:prstGeom>
          <a:effectLst/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6ED7349-6175-8F69-33F6-83F8678D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181" y="1132985"/>
            <a:ext cx="2387065" cy="1438765"/>
          </a:xfrm>
          <a:prstGeom prst="rect">
            <a:avLst/>
          </a:prstGeom>
          <a:solidFill>
            <a:srgbClr val="595959">
              <a:alpha val="5098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500"/>
              </a:spcBef>
              <a:buSzPct val="100000"/>
              <a:defRPr/>
            </a:pPr>
            <a:r>
              <a:rPr lang="en-US" sz="1800" b="1" dirty="0">
                <a:solidFill>
                  <a:schemeClr val="bg1"/>
                </a:solidFill>
                <a:latin typeface="Century Gothic"/>
                <a:cs typeface="Century Gothic"/>
              </a:rPr>
              <a:t>...the silent majority</a:t>
            </a:r>
          </a:p>
          <a:p>
            <a:pPr>
              <a:spcBef>
                <a:spcPts val="500"/>
              </a:spcBef>
              <a:buSzPct val="100000"/>
              <a:defRPr/>
            </a:pPr>
            <a:r>
              <a:rPr lang="en-US" sz="1600" dirty="0">
                <a:solidFill>
                  <a:schemeClr val="bg1"/>
                </a:solidFill>
                <a:latin typeface="Century Gothic"/>
                <a:sym typeface="Wingdings"/>
              </a:rPr>
              <a:t>major source of uncertainty in global warming 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(Bony &amp; Dufresne 2005, </a:t>
            </a:r>
            <a:r>
              <a:rPr lang="en-US" sz="1200" i="1" dirty="0" err="1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Zelinka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 et al. 2020)</a:t>
            </a:r>
            <a:endParaRPr lang="en-US" sz="100" dirty="0">
              <a:solidFill>
                <a:schemeClr val="bg1">
                  <a:lumMod val="8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9766EAF-AD3A-F573-706D-25B9FF5E7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828" y="4790498"/>
            <a:ext cx="3719291" cy="27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sz="105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Trade cumulus clouds during EUREC</a:t>
            </a:r>
            <a:r>
              <a:rPr lang="en-US" sz="1050" i="1" baseline="30000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4</a:t>
            </a:r>
            <a:r>
              <a:rPr lang="en-US" sz="1050" i="1" dirty="0">
                <a:solidFill>
                  <a:schemeClr val="bg1">
                    <a:lumMod val="85000"/>
                  </a:schemeClr>
                </a:solidFill>
                <a:latin typeface="Century Gothic"/>
                <a:cs typeface="Century Gothic"/>
                <a:sym typeface="Wingdings"/>
              </a:rPr>
              <a:t>A field campaign</a:t>
            </a:r>
          </a:p>
        </p:txBody>
      </p:sp>
    </p:spTree>
    <p:extLst>
      <p:ext uri="{BB962C8B-B14F-4D97-AF65-F5344CB8AC3E}">
        <p14:creationId xmlns:p14="http://schemas.microsoft.com/office/powerpoint/2010/main" val="8872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FB2C-F4D1-5EB5-4E54-981A059DD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FC9E0EBA-BAD4-2EED-8270-3392ACAB250D}"/>
              </a:ext>
            </a:extLst>
          </p:cNvPr>
          <p:cNvGrpSpPr/>
          <p:nvPr/>
        </p:nvGrpSpPr>
        <p:grpSpPr>
          <a:xfrm>
            <a:off x="0" y="-4058"/>
            <a:ext cx="9144000" cy="5147558"/>
            <a:chOff x="5482298" y="1147472"/>
            <a:chExt cx="9144000" cy="5147558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BF3B7CCE-E0CB-EFD3-7915-38D16FE5E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117" t="15644" r="3171" b="17752"/>
            <a:stretch/>
          </p:blipFill>
          <p:spPr>
            <a:xfrm>
              <a:off x="5482298" y="1147472"/>
              <a:ext cx="9144000" cy="5147558"/>
            </a:xfrm>
            <a:prstGeom prst="rect">
              <a:avLst/>
            </a:prstGeom>
          </p:spPr>
        </p:pic>
        <p:sp>
          <p:nvSpPr>
            <p:cNvPr id="1027" name="Text Box 3">
              <a:extLst>
                <a:ext uri="{FF2B5EF4-FFF2-40B4-BE49-F238E27FC236}">
                  <a16:creationId xmlns:a16="http://schemas.microsoft.com/office/drawing/2014/main" id="{4A81DC89-B21F-6756-5682-6794A730E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2839" y="5940945"/>
              <a:ext cx="2201239" cy="277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a14="http://schemas.microsoft.com/office/drawing/2010/main" xmlns="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</a:pPr>
              <a:r>
                <a:rPr lang="en-US" sz="1050" i="1" dirty="0">
                  <a:solidFill>
                    <a:schemeClr val="bg1">
                      <a:lumMod val="85000"/>
                    </a:schemeClr>
                  </a:solidFill>
                  <a:latin typeface="Century Gothic"/>
                  <a:cs typeface="Century Gothic"/>
                  <a:sym typeface="Wingdings"/>
                </a:rPr>
                <a:t>(Credit: ORCESTRA / Stevens)</a:t>
              </a:r>
            </a:p>
          </p:txBody>
        </p:sp>
      </p:grpSp>
      <p:sp>
        <p:nvSpPr>
          <p:cNvPr id="3" name="Text Box 3">
            <a:extLst>
              <a:ext uri="{FF2B5EF4-FFF2-40B4-BE49-F238E27FC236}">
                <a16:creationId xmlns:a16="http://schemas.microsoft.com/office/drawing/2014/main" id="{0A459082-8E1F-226A-3AD0-AD531976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04" y="199335"/>
            <a:ext cx="3909996" cy="387806"/>
          </a:xfrm>
          <a:prstGeom prst="rect">
            <a:avLst/>
          </a:prstGeom>
          <a:solidFill>
            <a:srgbClr val="595959">
              <a:alpha val="32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500"/>
              </a:spcBef>
              <a:buSzPct val="100000"/>
              <a:defRPr/>
            </a:pPr>
            <a:r>
              <a:rPr lang="en-US" sz="1800" b="1" dirty="0">
                <a:solidFill>
                  <a:schemeClr val="bg1"/>
                </a:solidFill>
                <a:latin typeface="Century Gothic"/>
                <a:cs typeface="Century Gothic"/>
              </a:rPr>
              <a:t>...relevance for radiation budget?</a:t>
            </a:r>
            <a:endParaRPr lang="en-US" sz="100" dirty="0">
              <a:solidFill>
                <a:schemeClr val="bg1">
                  <a:lumMod val="8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0A9C210-B445-7ED3-2548-56D846DD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2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245E0-8FDB-0DA8-D013-8D18251C586C}"/>
              </a:ext>
            </a:extLst>
          </p:cNvPr>
          <p:cNvSpPr txBox="1"/>
          <p:nvPr/>
        </p:nvSpPr>
        <p:spPr>
          <a:xfrm>
            <a:off x="154004" y="587141"/>
            <a:ext cx="3909996" cy="584775"/>
          </a:xfrm>
          <a:prstGeom prst="rect">
            <a:avLst/>
          </a:prstGeom>
          <a:solidFill>
            <a:srgbClr val="595959">
              <a:alpha val="32000"/>
            </a:srgbClr>
          </a:solidFill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evaporation of tiny raindrops critically impacts the mesoscale cloud field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0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73E5-5D7C-473B-0562-0C5F0F88C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41826799-0F7A-4EAD-BF9B-093F998BA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903"/>
            <a:ext cx="9144000" cy="3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How rain evaporation can influence the mesoscale structure of a cloud field</a:t>
            </a:r>
            <a:endParaRPr lang="en-US" sz="100" dirty="0">
              <a:solidFill>
                <a:schemeClr val="tx2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34F21-7810-815B-170B-82D4E7712FFA}"/>
              </a:ext>
            </a:extLst>
          </p:cNvPr>
          <p:cNvGrpSpPr/>
          <p:nvPr/>
        </p:nvGrpSpPr>
        <p:grpSpPr>
          <a:xfrm>
            <a:off x="853612" y="805904"/>
            <a:ext cx="3928005" cy="1988409"/>
            <a:chOff x="2076133" y="929008"/>
            <a:chExt cx="3928005" cy="19884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2B035-DA27-8F66-09DB-5B90DBBD8F2D}"/>
                </a:ext>
              </a:extLst>
            </p:cNvPr>
            <p:cNvSpPr txBox="1"/>
            <p:nvPr/>
          </p:nvSpPr>
          <p:spPr>
            <a:xfrm>
              <a:off x="2076133" y="2635718"/>
              <a:ext cx="1103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prstClr val="black"/>
                </a:buClr>
                <a:buSzPct val="100000"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4DA8D2"/>
                  </a:solidFill>
                  <a:latin typeface="Century Gothic"/>
                  <a:cs typeface="Century Gothic"/>
                  <a:sym typeface="Wingdings"/>
                </a:rPr>
                <a:t>evaporation</a:t>
              </a:r>
              <a:endParaRPr kumimoji="0" lang="en-US" sz="1200" b="1" i="1" u="none" strike="noStrike" kern="1200" cap="none" spc="0" normalizeH="0" baseline="0" noProof="0" dirty="0">
                <a:solidFill>
                  <a:srgbClr val="4DA8D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DF19AD-BF97-8C87-C7E2-715A3CE3DED6}"/>
                </a:ext>
              </a:extLst>
            </p:cNvPr>
            <p:cNvSpPr txBox="1"/>
            <p:nvPr/>
          </p:nvSpPr>
          <p:spPr>
            <a:xfrm>
              <a:off x="3371857" y="2640418"/>
              <a:ext cx="1103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prstClr val="black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solidFill>
                    <a:srgbClr val="4DA8D2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  <a:sym typeface="Wingdings"/>
                </a:rPr>
                <a:t>downdrafts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C598F4-062F-63F1-BCE4-0631C6535266}"/>
                </a:ext>
              </a:extLst>
            </p:cNvPr>
            <p:cNvSpPr txBox="1"/>
            <p:nvPr/>
          </p:nvSpPr>
          <p:spPr>
            <a:xfrm>
              <a:off x="4859650" y="2640418"/>
              <a:ext cx="1103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prstClr val="black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solidFill>
                    <a:srgbClr val="4DA8D2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  <a:sym typeface="Wingdings"/>
                </a:rPr>
                <a:t>cold pools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FDA28B-30D0-EDAB-AD28-E8FD5752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387178" y="929008"/>
              <a:ext cx="3616960" cy="1625342"/>
            </a:xfrm>
            <a:prstGeom prst="rect">
              <a:avLst/>
            </a:prstGeom>
          </p:spPr>
        </p:pic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2640AD3-9BBA-D937-D359-8865CBF8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3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7CC39-A9C7-1E88-9EA8-34E6A082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145" t="55014"/>
          <a:stretch/>
        </p:blipFill>
        <p:spPr>
          <a:xfrm>
            <a:off x="6361477" y="801617"/>
            <a:ext cx="2225094" cy="162534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5" name="Line 33">
            <a:extLst>
              <a:ext uri="{FF2B5EF4-FFF2-40B4-BE49-F238E27FC236}">
                <a16:creationId xmlns:a16="http://schemas.microsoft.com/office/drawing/2014/main" id="{77489D14-407C-4401-0010-EC2CD8C1E0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4599" y="1264514"/>
            <a:ext cx="21973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41FD9BA-DBB7-4423-8064-F651B0E35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68" y="3206466"/>
            <a:ext cx="8053664" cy="1874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Rain drops evaporate in the unsaturated air below clouds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Induces cooling and negative buoyancy, accelerating the air towards the ground  downdraft 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Spreads out radially at the surface as a density current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 cold pool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Cloudiness suppressed inside cold pool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(</a:t>
            </a:r>
            <a:r>
              <a:rPr lang="en-US" sz="11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cloud holes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)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but enhanced at the gust front (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cloud arcs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)</a:t>
            </a:r>
            <a:b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</a:b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especially when cold-pools collide </a:t>
            </a:r>
            <a:r>
              <a:rPr lang="en-US" sz="1000" i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/>
              </a:rPr>
              <a:t>(e.g., Zuidema et al. 2017, Schlemmer &amp; </a:t>
            </a:r>
            <a:r>
              <a:rPr lang="en-US" sz="1000" i="1" dirty="0" err="1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/>
              </a:rPr>
              <a:t>Hohenegger</a:t>
            </a:r>
            <a:r>
              <a:rPr lang="en-US" sz="1000" i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Century Gothic"/>
                <a:ea typeface="+mn-ea"/>
                <a:cs typeface="Century Gothic"/>
                <a:sym typeface="Wingdings"/>
              </a:rPr>
              <a:t>2014, Torri &amp; Kuang 2016) </a:t>
            </a:r>
            <a:endParaRPr lang="en-US" sz="1050" i="1" dirty="0">
              <a:solidFill>
                <a:prstClr val="black"/>
              </a:solidFill>
              <a:latin typeface="Century Gothic"/>
              <a:ea typeface="+mn-ea"/>
              <a:cs typeface="Century Gothic"/>
              <a:sym typeface="Wingdings"/>
            </a:endParaRP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Although not deeper than ~2-3 km, about 30% of trade cumuli rain </a:t>
            </a:r>
            <a:r>
              <a:rPr lang="en-US" sz="1000" i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 pitchFamily="2" charset="2"/>
              </a:rPr>
              <a:t>(Nuijens et al. 2017)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+mn-cs"/>
                <a:sym typeface="Wingdings" pitchFamily="2" charset="2"/>
              </a:rPr>
              <a:t> &amp;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 cold pools occur about 8% of the time in the winter trades </a:t>
            </a:r>
            <a:r>
              <a:rPr lang="en-US" sz="1000" i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 pitchFamily="2" charset="2"/>
              </a:rPr>
              <a:t>(Vogel et al. 2021, </a:t>
            </a:r>
            <a:r>
              <a:rPr lang="en-US" sz="1000" i="1" dirty="0" err="1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 pitchFamily="2" charset="2"/>
              </a:rPr>
              <a:t>Touzé</a:t>
            </a:r>
            <a:r>
              <a:rPr lang="en-US" sz="1000" i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+mn-cs"/>
                <a:sym typeface="Wingdings" pitchFamily="2" charset="2"/>
              </a:rPr>
              <a:t>-Peiffer et al. 2022) 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Century Gothic"/>
              <a:cs typeface="Century Gothic"/>
              <a:sym typeface="Wingdings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A262E-8DDC-696D-2FE6-88567366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0" t="51282" r="69014" b="-804"/>
          <a:stretch/>
        </p:blipFill>
        <p:spPr>
          <a:xfrm>
            <a:off x="5870818" y="641738"/>
            <a:ext cx="1243017" cy="183889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848972-4B56-B980-EA74-EBA6CEECCBAC}"/>
              </a:ext>
            </a:extLst>
          </p:cNvPr>
          <p:cNvSpPr txBox="1"/>
          <p:nvPr/>
        </p:nvSpPr>
        <p:spPr>
          <a:xfrm>
            <a:off x="5391354" y="2519591"/>
            <a:ext cx="1736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solidFill>
                  <a:srgbClr val="4DA8D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/>
              </a:rPr>
              <a:t>initiation of new (deeper) clouds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54289-E4BC-CE07-F3BA-81C681993B5D}"/>
              </a:ext>
            </a:extLst>
          </p:cNvPr>
          <p:cNvSpPr txBox="1"/>
          <p:nvPr/>
        </p:nvSpPr>
        <p:spPr>
          <a:xfrm>
            <a:off x="7191375" y="2519591"/>
            <a:ext cx="1243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solidFill>
                  <a:srgbClr val="4DA8D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/>
              </a:rPr>
              <a:t>cloud suppression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163614-8D83-0699-38A0-EC5671A4FEA6}"/>
              </a:ext>
            </a:extLst>
          </p:cNvPr>
          <p:cNvSpPr/>
          <p:nvPr/>
        </p:nvSpPr>
        <p:spPr>
          <a:xfrm>
            <a:off x="749089" y="4215121"/>
            <a:ext cx="7600152" cy="25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FE84BD-1D21-7180-879F-FAB7A21282CE}"/>
              </a:ext>
            </a:extLst>
          </p:cNvPr>
          <p:cNvSpPr/>
          <p:nvPr/>
        </p:nvSpPr>
        <p:spPr>
          <a:xfrm>
            <a:off x="5552960" y="2754723"/>
            <a:ext cx="962976" cy="233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FC48E5-7805-CDB1-0B66-590C5F5F5C41}"/>
              </a:ext>
            </a:extLst>
          </p:cNvPr>
          <p:cNvGrpSpPr/>
          <p:nvPr/>
        </p:nvGrpSpPr>
        <p:grpSpPr>
          <a:xfrm>
            <a:off x="222477" y="801617"/>
            <a:ext cx="266775" cy="967916"/>
            <a:chOff x="5190272" y="1373046"/>
            <a:chExt cx="266775" cy="9679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8E479F-880A-A8AB-B32F-A9D9D70C17F6}"/>
                </a:ext>
              </a:extLst>
            </p:cNvPr>
            <p:cNvSpPr txBox="1"/>
            <p:nvPr/>
          </p:nvSpPr>
          <p:spPr>
            <a:xfrm rot="5400000">
              <a:off x="4983424" y="1689374"/>
              <a:ext cx="68563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prstClr val="black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  <a:sym typeface="Wingdings"/>
                </a:rPr>
                <a:t> </a:t>
              </a:r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  <a:latin typeface="Century Gothic"/>
                  <a:cs typeface="Century Gothic"/>
                  <a:sym typeface="Wingdings"/>
                </a:rPr>
                <a:t>2.5</a:t>
              </a:r>
              <a:r>
                <a:rPr kumimoji="0" lang="en-US" sz="1100" b="1" i="0" u="none" strike="noStrike" kern="1200" cap="none" spc="0" normalizeH="0" baseline="0" noProof="0" dirty="0"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  <a:sym typeface="Wingdings"/>
                </a:rPr>
                <a:t> km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9C4C9D-1F01-24C0-0BF3-EEFE79F2DF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0272" y="1373046"/>
              <a:ext cx="0" cy="96791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none" w="sm" len="med"/>
              <a:tailEnd type="none" w="sm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7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B64E6-4BAE-C409-7D9D-2CB75178C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3645A2E-E72A-6BFC-01BA-F6973A80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0" y="169206"/>
            <a:ext cx="8826424" cy="3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500" b="1" dirty="0">
                <a:solidFill>
                  <a:schemeClr val="tx1"/>
                </a:solidFill>
                <a:latin typeface="Century Gothic"/>
                <a:cs typeface="Century Gothic"/>
              </a:rPr>
              <a:t>Importance of rain evaporation and cold pools for weather and climate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4B4BA376-4F12-17D2-7845-008BCA703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55" y="706926"/>
            <a:ext cx="4711459" cy="2645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Ubiquity of cold pools in trades well-documented, but fundamental understanding of their role for mean state, cloud organization &amp; cloud amount missing</a:t>
            </a: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endParaRPr lang="en-US" sz="300" dirty="0">
              <a:solidFill>
                <a:schemeClr val="tx1"/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Also: potential changes with warming very unclear</a:t>
            </a:r>
            <a:endParaRPr lang="en-US" sz="1400" b="1" dirty="0">
              <a:solidFill>
                <a:schemeClr val="tx1"/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endParaRPr lang="en-US" sz="900" dirty="0">
              <a:solidFill>
                <a:schemeClr val="tx1"/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Challenges: 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Multiscale &amp; Multiphysics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Parameterized / neglected in coarse models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Uncertain skill of high-resolution models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Lack of robust rain process observations</a:t>
            </a: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endParaRPr lang="en-US" sz="1200" dirty="0">
              <a:solidFill>
                <a:schemeClr val="tx1"/>
              </a:solidFill>
              <a:latin typeface="Century Gothic"/>
              <a:cs typeface="Century Gothic"/>
              <a:sym typeface="Wingdings" pitchFamily="2" charset="2"/>
            </a:endParaRPr>
          </a:p>
          <a:p>
            <a:pPr>
              <a:spcAft>
                <a:spcPts val="300"/>
              </a:spcAft>
              <a:buClr>
                <a:schemeClr val="tx1"/>
              </a:buClr>
              <a:buSzPct val="100000"/>
            </a:pPr>
            <a:endParaRPr lang="en-US" sz="1200" dirty="0">
              <a:solidFill>
                <a:schemeClr val="tx1"/>
              </a:solidFill>
              <a:latin typeface="Century Gothic"/>
              <a:cs typeface="Century Gothic"/>
              <a:sym typeface="Wingdings" pitchFamily="2" charset="2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1200" dirty="0">
              <a:solidFill>
                <a:schemeClr val="tx1"/>
              </a:solidFill>
              <a:latin typeface="Century Gothic"/>
              <a:cs typeface="Century Gothic"/>
              <a:sym typeface="Wingdings" pitchFamily="2" charset="2"/>
            </a:endParaRPr>
          </a:p>
        </p:txBody>
      </p:sp>
      <p:sp>
        <p:nvSpPr>
          <p:cNvPr id="1034" name="Line 33">
            <a:extLst>
              <a:ext uri="{FF2B5EF4-FFF2-40B4-BE49-F238E27FC236}">
                <a16:creationId xmlns:a16="http://schemas.microsoft.com/office/drawing/2014/main" id="{55701B3E-E475-AAB6-7138-8E439CD5E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317" y="4100183"/>
            <a:ext cx="87106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035" name="Line 34">
            <a:extLst>
              <a:ext uri="{FF2B5EF4-FFF2-40B4-BE49-F238E27FC236}">
                <a16:creationId xmlns:a16="http://schemas.microsoft.com/office/drawing/2014/main" id="{E8735D0C-04D4-CC21-8F91-47EF5A7DE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5272" y="4005739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36" name="Text Box 36">
            <a:extLst>
              <a:ext uri="{FF2B5EF4-FFF2-40B4-BE49-F238E27FC236}">
                <a16:creationId xmlns:a16="http://schemas.microsoft.com/office/drawing/2014/main" id="{AFA07A9F-146F-1FD3-7CE9-0D0FBE918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13" y="4205764"/>
            <a:ext cx="8553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2600325" algn="l"/>
                <a:tab pos="4486275" algn="l"/>
                <a:tab pos="6819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buNone/>
            </a:pPr>
            <a:r>
              <a:rPr lang="de-DE" altLang="de-DE" sz="1200" dirty="0">
                <a:latin typeface="Century Gothic" panose="020B0502020202020204" pitchFamily="34" charset="0"/>
              </a:rPr>
              <a:t>1mm	                                  1m	                               1km	   </a:t>
            </a:r>
            <a:r>
              <a:rPr lang="de-DE" altLang="de-DE" sz="1200" b="1" dirty="0">
                <a:latin typeface="Century Gothic" panose="020B0502020202020204" pitchFamily="34" charset="0"/>
              </a:rPr>
              <a:t>10km      100km   1000km           </a:t>
            </a:r>
            <a:r>
              <a:rPr lang="de-DE" altLang="de-DE" sz="1200" dirty="0">
                <a:latin typeface="Century Gothic" panose="020B0502020202020204" pitchFamily="34" charset="0"/>
              </a:rPr>
              <a:t>global</a:t>
            </a:r>
            <a:endParaRPr lang="de-DE" altLang="de-DE" sz="1600" dirty="0">
              <a:latin typeface="Century Gothic" panose="020B0502020202020204" pitchFamily="34" charset="0"/>
            </a:endParaRPr>
          </a:p>
        </p:txBody>
      </p:sp>
      <p:sp>
        <p:nvSpPr>
          <p:cNvPr id="1037" name="Line 38">
            <a:extLst>
              <a:ext uri="{FF2B5EF4-FFF2-40B4-BE49-F238E27FC236}">
                <a16:creationId xmlns:a16="http://schemas.microsoft.com/office/drawing/2014/main" id="{02FDD73F-09F5-81E7-906E-EE3943EAA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108" y="4005739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38" name="Line 40">
            <a:extLst>
              <a:ext uri="{FF2B5EF4-FFF2-40B4-BE49-F238E27FC236}">
                <a16:creationId xmlns:a16="http://schemas.microsoft.com/office/drawing/2014/main" id="{F633D146-4053-729D-9830-AA1600C38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6208" y="4005739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39" name="Line 41">
            <a:extLst>
              <a:ext uri="{FF2B5EF4-FFF2-40B4-BE49-F238E27FC236}">
                <a16:creationId xmlns:a16="http://schemas.microsoft.com/office/drawing/2014/main" id="{C96F485A-C03A-3DBA-A062-8049B55B6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9453" y="4005739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0" name="Line 34">
            <a:extLst>
              <a:ext uri="{FF2B5EF4-FFF2-40B4-BE49-F238E27FC236}">
                <a16:creationId xmlns:a16="http://schemas.microsoft.com/office/drawing/2014/main" id="{ABF5B77F-366C-0616-5657-18BA1CA22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2960" y="4005739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1" name="Line 38">
            <a:extLst>
              <a:ext uri="{FF2B5EF4-FFF2-40B4-BE49-F238E27FC236}">
                <a16:creationId xmlns:a16="http://schemas.microsoft.com/office/drawing/2014/main" id="{EEB5D90C-AABA-09FE-7955-CC3196754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0796" y="4005739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2" name="Line 40">
            <a:extLst>
              <a:ext uri="{FF2B5EF4-FFF2-40B4-BE49-F238E27FC236}">
                <a16:creationId xmlns:a16="http://schemas.microsoft.com/office/drawing/2014/main" id="{69103B23-494C-3643-4E89-1D74189A0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3896" y="4005739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3" name="Line 34">
            <a:extLst>
              <a:ext uri="{FF2B5EF4-FFF2-40B4-BE49-F238E27FC236}">
                <a16:creationId xmlns:a16="http://schemas.microsoft.com/office/drawing/2014/main" id="{C3EF1CBC-416D-4793-654C-03145904F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3456" y="4006035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4" name="Line 38">
            <a:extLst>
              <a:ext uri="{FF2B5EF4-FFF2-40B4-BE49-F238E27FC236}">
                <a16:creationId xmlns:a16="http://schemas.microsoft.com/office/drawing/2014/main" id="{F457F78A-D1CE-F41C-CE78-DFB99279F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1292" y="4006035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5" name="Line 40">
            <a:extLst>
              <a:ext uri="{FF2B5EF4-FFF2-40B4-BE49-F238E27FC236}">
                <a16:creationId xmlns:a16="http://schemas.microsoft.com/office/drawing/2014/main" id="{515D5B32-2D94-88D5-2044-68A4D97C1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4392" y="4006035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6" name="Line 34">
            <a:extLst>
              <a:ext uri="{FF2B5EF4-FFF2-40B4-BE49-F238E27FC236}">
                <a16:creationId xmlns:a16="http://schemas.microsoft.com/office/drawing/2014/main" id="{3E64A578-6328-390A-6C0E-3337AE2E92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515" y="4004311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47" name="Line 34">
            <a:extLst>
              <a:ext uri="{FF2B5EF4-FFF2-40B4-BE49-F238E27FC236}">
                <a16:creationId xmlns:a16="http://schemas.microsoft.com/office/drawing/2014/main" id="{36285563-3ABD-7063-3E79-84A644145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203" y="4004311"/>
            <a:ext cx="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D5D33F30-D699-7315-259E-FC6957AA2EC4}"/>
              </a:ext>
            </a:extLst>
          </p:cNvPr>
          <p:cNvCxnSpPr>
            <a:cxnSpLocks/>
          </p:cNvCxnSpPr>
          <p:nvPr/>
        </p:nvCxnSpPr>
        <p:spPr>
          <a:xfrm>
            <a:off x="5276314" y="4100183"/>
            <a:ext cx="163547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A00E5C3D-B6B9-8BAA-B019-C73EFE86A3A2}"/>
              </a:ext>
            </a:extLst>
          </p:cNvPr>
          <p:cNvSpPr txBox="1"/>
          <p:nvPr/>
        </p:nvSpPr>
        <p:spPr>
          <a:xfrm>
            <a:off x="5448958" y="3728249"/>
            <a:ext cx="135048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lang="en-US" sz="1600" b="1" dirty="0">
                <a:solidFill>
                  <a:srgbClr val="EDB201"/>
                </a:solidFill>
                <a:latin typeface="Century Gothic"/>
                <a:cs typeface="Century Gothic"/>
                <a:sym typeface="Wingdings"/>
              </a:rPr>
              <a:t>mesoscale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DB201"/>
              </a:solidFill>
              <a:effectLst/>
              <a:uLnTx/>
              <a:uFillTx/>
              <a:latin typeface="Century Gothic"/>
              <a:cs typeface="Century Gothic"/>
              <a:sym typeface="Wingdings"/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6A614B9A-8DED-8EE6-6414-08E8D91C22B4}"/>
              </a:ext>
            </a:extLst>
          </p:cNvPr>
          <p:cNvSpPr txBox="1"/>
          <p:nvPr/>
        </p:nvSpPr>
        <p:spPr>
          <a:xfrm>
            <a:off x="3850942" y="4515554"/>
            <a:ext cx="2471483" cy="2769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entury Gothic"/>
                <a:cs typeface="Century Gothic"/>
                <a:sym typeface="Wingdings" pitchFamily="2" charset="2"/>
              </a:rPr>
              <a:t>Large-eddy simulation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6DBD02B9-A947-774C-3F10-4EBBC41BED26}"/>
              </a:ext>
            </a:extLst>
          </p:cNvPr>
          <p:cNvSpPr txBox="1"/>
          <p:nvPr/>
        </p:nvSpPr>
        <p:spPr>
          <a:xfrm>
            <a:off x="5276314" y="4825344"/>
            <a:ext cx="3088507" cy="27699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/>
                </a:solidFill>
                <a:latin typeface="Century Gothic"/>
                <a:cs typeface="Century Gothic"/>
                <a:sym typeface="Wingdings" pitchFamily="2" charset="2"/>
              </a:rPr>
              <a:t>Coupled storm-resolving simulations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A19FC7F2-F09F-B861-0DBD-D51404BEF607}"/>
              </a:ext>
            </a:extLst>
          </p:cNvPr>
          <p:cNvSpPr txBox="1"/>
          <p:nvPr/>
        </p:nvSpPr>
        <p:spPr>
          <a:xfrm>
            <a:off x="6360695" y="4515554"/>
            <a:ext cx="2004126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4126"/>
                      <a:gd name="connsiteY0" fmla="*/ 0 h 276999"/>
                      <a:gd name="connsiteX1" fmla="*/ 480990 w 2004126"/>
                      <a:gd name="connsiteY1" fmla="*/ 0 h 276999"/>
                      <a:gd name="connsiteX2" fmla="*/ 921898 w 2004126"/>
                      <a:gd name="connsiteY2" fmla="*/ 0 h 276999"/>
                      <a:gd name="connsiteX3" fmla="*/ 1463012 w 2004126"/>
                      <a:gd name="connsiteY3" fmla="*/ 0 h 276999"/>
                      <a:gd name="connsiteX4" fmla="*/ 2004126 w 2004126"/>
                      <a:gd name="connsiteY4" fmla="*/ 0 h 276999"/>
                      <a:gd name="connsiteX5" fmla="*/ 2004126 w 2004126"/>
                      <a:gd name="connsiteY5" fmla="*/ 276999 h 276999"/>
                      <a:gd name="connsiteX6" fmla="*/ 1543177 w 2004126"/>
                      <a:gd name="connsiteY6" fmla="*/ 276999 h 276999"/>
                      <a:gd name="connsiteX7" fmla="*/ 1082228 w 2004126"/>
                      <a:gd name="connsiteY7" fmla="*/ 276999 h 276999"/>
                      <a:gd name="connsiteX8" fmla="*/ 541114 w 2004126"/>
                      <a:gd name="connsiteY8" fmla="*/ 276999 h 276999"/>
                      <a:gd name="connsiteX9" fmla="*/ 0 w 2004126"/>
                      <a:gd name="connsiteY9" fmla="*/ 276999 h 276999"/>
                      <a:gd name="connsiteX10" fmla="*/ 0 w 2004126"/>
                      <a:gd name="connsiteY10" fmla="*/ 0 h 276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004126" h="276999" extrusionOk="0">
                        <a:moveTo>
                          <a:pt x="0" y="0"/>
                        </a:moveTo>
                        <a:cubicBezTo>
                          <a:pt x="100037" y="-1907"/>
                          <a:pt x="284437" y="34072"/>
                          <a:pt x="480990" y="0"/>
                        </a:cubicBezTo>
                        <a:cubicBezTo>
                          <a:pt x="677543" y="-34072"/>
                          <a:pt x="813254" y="40421"/>
                          <a:pt x="921898" y="0"/>
                        </a:cubicBezTo>
                        <a:cubicBezTo>
                          <a:pt x="1030542" y="-40421"/>
                          <a:pt x="1249254" y="32830"/>
                          <a:pt x="1463012" y="0"/>
                        </a:cubicBezTo>
                        <a:cubicBezTo>
                          <a:pt x="1676770" y="-32830"/>
                          <a:pt x="1886396" y="40689"/>
                          <a:pt x="2004126" y="0"/>
                        </a:cubicBezTo>
                        <a:cubicBezTo>
                          <a:pt x="2036005" y="125317"/>
                          <a:pt x="1989046" y="162129"/>
                          <a:pt x="2004126" y="276999"/>
                        </a:cubicBezTo>
                        <a:cubicBezTo>
                          <a:pt x="1855680" y="313038"/>
                          <a:pt x="1646130" y="270826"/>
                          <a:pt x="1543177" y="276999"/>
                        </a:cubicBezTo>
                        <a:cubicBezTo>
                          <a:pt x="1440224" y="283172"/>
                          <a:pt x="1233325" y="259800"/>
                          <a:pt x="1082228" y="276999"/>
                        </a:cubicBezTo>
                        <a:cubicBezTo>
                          <a:pt x="931131" y="294198"/>
                          <a:pt x="695257" y="239250"/>
                          <a:pt x="541114" y="276999"/>
                        </a:cubicBezTo>
                        <a:cubicBezTo>
                          <a:pt x="386971" y="314748"/>
                          <a:pt x="184930" y="243600"/>
                          <a:pt x="0" y="276999"/>
                        </a:cubicBezTo>
                        <a:cubicBezTo>
                          <a:pt x="-29239" y="160037"/>
                          <a:pt x="32309" y="781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sym typeface="Wingdings" pitchFamily="2" charset="2"/>
              </a:rPr>
              <a:t>traditional GCMs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0236EAFA-2345-EBD4-8AD4-81F44D663556}"/>
              </a:ext>
            </a:extLst>
          </p:cNvPr>
          <p:cNvSpPr txBox="1"/>
          <p:nvPr/>
        </p:nvSpPr>
        <p:spPr>
          <a:xfrm>
            <a:off x="2138982" y="3645698"/>
            <a:ext cx="1002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T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 pitchFamily="2" charset="2"/>
              </a:rPr>
              <a:t>urbulence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338C066C-4AA1-670D-E607-F522237AEC19}"/>
              </a:ext>
            </a:extLst>
          </p:cNvPr>
          <p:cNvSpPr txBox="1"/>
          <p:nvPr/>
        </p:nvSpPr>
        <p:spPr>
          <a:xfrm>
            <a:off x="6934039" y="3680103"/>
            <a:ext cx="1505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Planetary waves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E5AB9CE6-DF88-0921-87CA-D97036E6F6D4}"/>
              </a:ext>
            </a:extLst>
          </p:cNvPr>
          <p:cNvSpPr txBox="1"/>
          <p:nvPr/>
        </p:nvSpPr>
        <p:spPr>
          <a:xfrm>
            <a:off x="3945811" y="3529151"/>
            <a:ext cx="2229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Shallow &amp; deep convection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B9D247F0-42D6-E962-BFD3-F7C3E843941F}"/>
              </a:ext>
            </a:extLst>
          </p:cNvPr>
          <p:cNvSpPr txBox="1"/>
          <p:nvPr/>
        </p:nvSpPr>
        <p:spPr>
          <a:xfrm>
            <a:off x="3207800" y="3780503"/>
            <a:ext cx="14816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Gravity waves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3D6E9788-B751-F08A-61BF-76B213827490}"/>
              </a:ext>
            </a:extLst>
          </p:cNvPr>
          <p:cNvGrpSpPr/>
          <p:nvPr/>
        </p:nvGrpSpPr>
        <p:grpSpPr>
          <a:xfrm>
            <a:off x="5799905" y="742605"/>
            <a:ext cx="3198103" cy="1934829"/>
            <a:chOff x="5826032" y="1117088"/>
            <a:chExt cx="3198103" cy="1934829"/>
          </a:xfrm>
        </p:grpSpPr>
        <p:pic>
          <p:nvPicPr>
            <p:cNvPr id="1066" name="Picture 1065">
              <a:extLst>
                <a:ext uri="{FF2B5EF4-FFF2-40B4-BE49-F238E27FC236}">
                  <a16:creationId xmlns:a16="http://schemas.microsoft.com/office/drawing/2014/main" id="{BFD0773A-4FA5-FC8B-C5AA-93A0A3F6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117" t="13056" r="3171" b="14303"/>
            <a:stretch/>
          </p:blipFill>
          <p:spPr>
            <a:xfrm>
              <a:off x="5826032" y="1117088"/>
              <a:ext cx="3137564" cy="1926361"/>
            </a:xfrm>
            <a:prstGeom prst="rect">
              <a:avLst/>
            </a:prstGeom>
          </p:spPr>
        </p:pic>
        <p:sp>
          <p:nvSpPr>
            <p:cNvPr id="1067" name="Text Box 3">
              <a:extLst>
                <a:ext uri="{FF2B5EF4-FFF2-40B4-BE49-F238E27FC236}">
                  <a16:creationId xmlns:a16="http://schemas.microsoft.com/office/drawing/2014/main" id="{93F29156-2FCB-EE78-BE17-AA2162004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9735" y="2811801"/>
              <a:ext cx="1874400" cy="240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a14="http://schemas.microsoft.com/office/drawing/2010/main" xmlns="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</a:pPr>
              <a:r>
                <a:rPr lang="en-US" sz="900" i="1" dirty="0">
                  <a:solidFill>
                    <a:schemeClr val="bg1">
                      <a:lumMod val="85000"/>
                    </a:schemeClr>
                  </a:solidFill>
                  <a:latin typeface="Century Gothic"/>
                  <a:cs typeface="Century Gothic"/>
                  <a:sym typeface="Wingdings"/>
                </a:rPr>
                <a:t>(Credit: ORCESTRA / Stevens)</a:t>
              </a:r>
            </a:p>
          </p:txBody>
        </p:sp>
      </p:grpSp>
      <p:cxnSp>
        <p:nvCxnSpPr>
          <p:cNvPr id="1068" name="Straight Arrow Connector 1067">
            <a:extLst>
              <a:ext uri="{FF2B5EF4-FFF2-40B4-BE49-F238E27FC236}">
                <a16:creationId xmlns:a16="http://schemas.microsoft.com/office/drawing/2014/main" id="{C124EED9-6749-C880-E015-4BC69782E84F}"/>
              </a:ext>
            </a:extLst>
          </p:cNvPr>
          <p:cNvCxnSpPr>
            <a:cxnSpLocks/>
          </p:cNvCxnSpPr>
          <p:nvPr/>
        </p:nvCxnSpPr>
        <p:spPr>
          <a:xfrm>
            <a:off x="5904408" y="2721875"/>
            <a:ext cx="2896799" cy="0"/>
          </a:xfrm>
          <a:prstGeom prst="straightConnector1">
            <a:avLst/>
          </a:prstGeom>
          <a:ln w="15875">
            <a:solidFill>
              <a:srgbClr val="EDB20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TextBox 1068">
                <a:extLst>
                  <a:ext uri="{FF2B5EF4-FFF2-40B4-BE49-F238E27FC236}">
                    <a16:creationId xmlns:a16="http://schemas.microsoft.com/office/drawing/2014/main" id="{79BCBF52-FF83-2CFF-3FE3-3AC7CF2470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0199" y="2701517"/>
                <a:ext cx="754864" cy="274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smtClean="0">
                          <a:solidFill>
                            <a:srgbClr val="EDB201"/>
                          </a:solidFill>
                          <a:latin typeface="Cambria Math" panose="02040503050406030204" pitchFamily="18" charset="0"/>
                          <a:cs typeface="Century Gothic"/>
                          <a:sym typeface="Wingdings"/>
                        </a:rPr>
                        <m:t>~</m:t>
                      </m:r>
                      <m:r>
                        <a:rPr lang="en-US" sz="1200" b="1" i="1" smtClean="0">
                          <a:solidFill>
                            <a:srgbClr val="EDB201"/>
                          </a:solidFill>
                          <a:latin typeface="Cambria Math" panose="02040503050406030204" pitchFamily="18" charset="0"/>
                          <a:cs typeface="Century Gothic"/>
                          <a:sym typeface="Wingdings"/>
                        </a:rPr>
                        <m:t>𝟐𝟎𝟎</m:t>
                      </m:r>
                      <m:r>
                        <a:rPr lang="en-US" sz="1200" b="1" i="0" smtClean="0">
                          <a:solidFill>
                            <a:srgbClr val="EDB201"/>
                          </a:solidFill>
                          <a:latin typeface="Cambria Math" panose="02040503050406030204" pitchFamily="18" charset="0"/>
                          <a:cs typeface="Century Gothic"/>
                          <a:sym typeface="Wingdings"/>
                        </a:rPr>
                        <m:t> </m:t>
                      </m:r>
                      <m:r>
                        <a:rPr lang="en-US" sz="1200" b="1" i="1">
                          <a:solidFill>
                            <a:srgbClr val="EDB201"/>
                          </a:solidFill>
                          <a:latin typeface="Cambria Math" panose="02040503050406030204" pitchFamily="18" charset="0"/>
                          <a:cs typeface="Century Gothic"/>
                          <a:sym typeface="Wingdings"/>
                        </a:rPr>
                        <m:t>𝐤𝐦</m:t>
                      </m:r>
                    </m:oMath>
                  </m:oMathPara>
                </a14:m>
                <a:endParaRPr lang="de-DE" sz="1200" b="1" dirty="0">
                  <a:solidFill>
                    <a:srgbClr val="EDB201"/>
                  </a:solidFill>
                  <a:latin typeface="Century Gothic" charset="0"/>
                  <a:ea typeface="Geneva" charset="0"/>
                </a:endParaRPr>
              </a:p>
            </p:txBody>
          </p:sp>
        </mc:Choice>
        <mc:Fallback xmlns="">
          <p:sp>
            <p:nvSpPr>
              <p:cNvPr id="1069" name="TextBox 1068">
                <a:extLst>
                  <a:ext uri="{FF2B5EF4-FFF2-40B4-BE49-F238E27FC236}">
                    <a16:creationId xmlns:a16="http://schemas.microsoft.com/office/drawing/2014/main" id="{79BCBF52-FF83-2CFF-3FE3-3AC7CF24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199" y="2701517"/>
                <a:ext cx="754864" cy="274847"/>
              </a:xfrm>
              <a:prstGeom prst="rect">
                <a:avLst/>
              </a:prstGeom>
              <a:blipFill>
                <a:blip r:embed="rId4"/>
                <a:stretch>
                  <a:fillRect r="-3279" b="-1304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Slide Number Placeholder 4">
            <a:extLst>
              <a:ext uri="{FF2B5EF4-FFF2-40B4-BE49-F238E27FC236}">
                <a16:creationId xmlns:a16="http://schemas.microsoft.com/office/drawing/2014/main" id="{E5E18601-2D09-E179-A05D-5E2A0EF8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4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EE66017C-B47F-2BF8-A986-9047A0AC39DD}"/>
              </a:ext>
            </a:extLst>
          </p:cNvPr>
          <p:cNvSpPr txBox="1"/>
          <p:nvPr/>
        </p:nvSpPr>
        <p:spPr>
          <a:xfrm>
            <a:off x="-93241" y="3543665"/>
            <a:ext cx="1777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 pitchFamily="2" charset="2"/>
              </a:rPr>
              <a:t>Radiation, Aerosols &amp; Cloud microphysics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49A6E-8CFA-1485-35B3-979DFC387B1D}"/>
              </a:ext>
            </a:extLst>
          </p:cNvPr>
          <p:cNvSpPr/>
          <p:nvPr/>
        </p:nvSpPr>
        <p:spPr>
          <a:xfrm>
            <a:off x="564855" y="2694058"/>
            <a:ext cx="3857373" cy="480848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8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036" grpId="0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9" grpId="0"/>
      <p:bldP spid="1050" grpId="0" animBg="1"/>
      <p:bldP spid="1051" grpId="0" animBg="1"/>
      <p:bldP spid="1054" grpId="0" animBg="1"/>
      <p:bldP spid="1061" grpId="0"/>
      <p:bldP spid="1062" grpId="0"/>
      <p:bldP spid="1063" grpId="0"/>
      <p:bldP spid="1064" grpId="0"/>
      <p:bldP spid="1069" grpId="0"/>
      <p:bldP spid="107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B3CA0-328B-6A19-D0AE-FB7FE30F3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2F9E1A78-C74D-0DED-D410-213A1967E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191" y="685484"/>
            <a:ext cx="7081615" cy="824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Radiative budget: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Do cold pools reduce total cloudiness?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Mesoscale organization: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What role do they play in the patterning of clouds?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42EB0D5-17FA-040E-4D85-7CE2BFA65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79" y="169206"/>
            <a:ext cx="6850281" cy="3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ERC starting grant ROTO</a:t>
            </a:r>
            <a:r>
              <a:rPr lang="az-Cyrl-AZ" sz="1600" b="1" dirty="0">
                <a:solidFill>
                  <a:schemeClr val="tx2">
                    <a:lumMod val="50000"/>
                  </a:schemeClr>
                </a:solidFill>
                <a:latin typeface="Century Gothic"/>
              </a:rPr>
              <a:t>Я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Gothic"/>
              </a:rPr>
              <a:t>*</a:t>
            </a:r>
            <a:endParaRPr lang="az-Cyrl-AZ" sz="1600" b="1" dirty="0">
              <a:solidFill>
                <a:schemeClr val="tx2">
                  <a:lumMod val="50000"/>
                </a:schemeClr>
              </a:solidFill>
              <a:latin typeface="Century Gothic"/>
            </a:endParaRPr>
          </a:p>
        </p:txBody>
      </p:sp>
      <p:pic>
        <p:nvPicPr>
          <p:cNvPr id="5" name="Picture 4" descr="Home">
            <a:extLst>
              <a:ext uri="{FF2B5EF4-FFF2-40B4-BE49-F238E27FC236}">
                <a16:creationId xmlns:a16="http://schemas.microsoft.com/office/drawing/2014/main" id="{2D5EF149-17EF-89C2-9369-56C0A8BE9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1"/>
          <a:stretch/>
        </p:blipFill>
        <p:spPr bwMode="auto">
          <a:xfrm>
            <a:off x="7928542" y="62276"/>
            <a:ext cx="1264413" cy="11004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652DD-FFC4-874F-AA96-461679321455}"/>
              </a:ext>
            </a:extLst>
          </p:cNvPr>
          <p:cNvSpPr txBox="1"/>
          <p:nvPr/>
        </p:nvSpPr>
        <p:spPr>
          <a:xfrm>
            <a:off x="83002" y="4712613"/>
            <a:ext cx="29125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*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R</a:t>
            </a: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ain and cloud</a:t>
            </a:r>
            <a:r>
              <a:rPr kumimoji="0" lang="en-US" sz="1100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 </a:t>
            </a:r>
            <a:r>
              <a:rPr kumimoji="0" lang="en-US" sz="1100" b="1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O</a:t>
            </a:r>
            <a:r>
              <a:rPr kumimoji="0" lang="en-US" sz="1100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rganization in the </a:t>
            </a:r>
            <a:r>
              <a:rPr kumimoji="0" lang="en-US" sz="1100" b="1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T</a:t>
            </a:r>
            <a:r>
              <a:rPr kumimoji="0" lang="en-US" sz="1100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rades using </a:t>
            </a:r>
            <a:r>
              <a:rPr kumimoji="0" lang="en-US" sz="1100" b="1" i="1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O</a:t>
            </a:r>
            <a:r>
              <a:rPr kumimoji="0" lang="en-US" sz="1100" i="1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bse</a:t>
            </a:r>
            <a:r>
              <a:rPr kumimoji="0" lang="en-US" sz="1100" b="1" i="1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R</a:t>
            </a:r>
            <a:r>
              <a:rPr kumimoji="0" lang="en-US" sz="1100" i="1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vations</a:t>
            </a:r>
            <a:r>
              <a:rPr kumimoji="0" lang="en-US" sz="1100" i="1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 Gothic"/>
                <a:cs typeface="Century Gothic"/>
                <a:sym typeface="Wingdings" pitchFamily="2" charset="2"/>
              </a:rPr>
              <a:t> and models</a:t>
            </a:r>
            <a:endParaRPr lang="de-DE" sz="1400" i="1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118E1B8-C1AF-0F6C-6A8D-17A2436F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5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64E57E-35D0-9D85-A8F3-91BC81ED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11" t="11280" r="3687"/>
          <a:stretch/>
        </p:blipFill>
        <p:spPr>
          <a:xfrm>
            <a:off x="2047330" y="86810"/>
            <a:ext cx="5049339" cy="49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 L -0.40625 -0.362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9" y="-181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0DE01-EC05-BC55-D342-CA4D98F81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AFE0D50F-1AB3-2E35-03F5-AD280E346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191" y="685484"/>
            <a:ext cx="7081615" cy="824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Radiative budget: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Do cold pools reduce total cloudiness?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Mesoscale organization: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What role do they play in the patterning of clouds?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D80980E4-4369-1108-C545-9B352013D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79" y="169206"/>
            <a:ext cx="6850281" cy="393221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ERC starting grant ROTO</a:t>
            </a:r>
            <a:r>
              <a:rPr lang="az-Cyrl-AZ" sz="1600" b="1" dirty="0">
                <a:solidFill>
                  <a:schemeClr val="tx2">
                    <a:lumMod val="50000"/>
                  </a:schemeClr>
                </a:solidFill>
                <a:latin typeface="Century Gothic"/>
              </a:rPr>
              <a:t>Я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*</a:t>
            </a:r>
            <a:endParaRPr lang="az-Cyrl-AZ" sz="16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1655FC0B-759D-6E9E-9236-B799D88B1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1"/>
          <a:stretch/>
        </p:blipFill>
        <p:spPr bwMode="auto">
          <a:xfrm>
            <a:off x="7928542" y="62276"/>
            <a:ext cx="1264413" cy="1100400"/>
          </a:xfrm>
          <a:prstGeom prst="rect">
            <a:avLst/>
          </a:prstGeom>
          <a:noFill/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E892EB80-49E0-7697-157E-B8456DF8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1" y="1780750"/>
            <a:ext cx="2613043" cy="14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Tool 1:</a:t>
            </a:r>
          </a:p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Create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a </a:t>
            </a:r>
            <a:r>
              <a:rPr lang="en-US" sz="105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&gt;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10-year dataset of rain evaporation &amp; downdraft profiles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from radar-lidar synergy &amp; 1D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rainshaft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models</a:t>
            </a:r>
            <a:endParaRPr lang="en-US" sz="1400" i="1" dirty="0">
              <a:solidFill>
                <a:srgbClr val="0C96FE"/>
              </a:solidFill>
              <a:latin typeface="Century Gothic"/>
              <a:cs typeface="Century Gothic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EEA23-03AC-A10B-AEB4-95CACDDA10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5802" y="1779483"/>
            <a:ext cx="997554" cy="1336011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FC169F30-2341-EA61-7A2A-A0BD5A002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0911" t="11280" r="3687"/>
          <a:stretch/>
        </p:blipFill>
        <p:spPr>
          <a:xfrm>
            <a:off x="227674" y="87169"/>
            <a:ext cx="1260000" cy="1240172"/>
          </a:xfr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3C7BC23B-3D72-CFF0-EC25-AE94609EB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87" y="3379823"/>
            <a:ext cx="4291686" cy="111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33350" indent="-1333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Apply Doppler &amp; multi-frequency methods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(Zhu et al. 2021, </a:t>
            </a:r>
            <a:r>
              <a:rPr lang="en-US" sz="11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Tridon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 et al. 2017) 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/>
              </a:rPr>
              <a:t>t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o BCO &amp; EUREC</a:t>
            </a:r>
            <a:r>
              <a:rPr lang="en-US" sz="1300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 data</a:t>
            </a:r>
          </a:p>
          <a:p>
            <a:pPr marL="133350" indent="-1333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Assess robustness combining different approaches</a:t>
            </a:r>
          </a:p>
          <a:p>
            <a:pPr lvl="0" algn="ctr">
              <a:spcAft>
                <a:spcPts val="600"/>
              </a:spcAft>
              <a:buClr>
                <a:prstClr val="black"/>
              </a:buClr>
              <a:buSzPct val="100000"/>
              <a:tabLst/>
            </a:pPr>
            <a:r>
              <a:rPr lang="en-US" sz="1300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 </a:t>
            </a:r>
            <a:r>
              <a:rPr lang="en-US" sz="1300" b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Nina Robbins-</a:t>
            </a:r>
            <a:r>
              <a:rPr lang="en-US" sz="1300" b="1" dirty="0" err="1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Blanch’s</a:t>
            </a:r>
            <a:r>
              <a:rPr lang="en-US" sz="1300" b="1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 talk earlier today!</a:t>
            </a:r>
            <a:endParaRPr lang="en-US" sz="300" b="1" dirty="0">
              <a:solidFill>
                <a:srgbClr val="1F497D">
                  <a:lumMod val="50000"/>
                </a:srgb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 marL="133350" indent="-1333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2">
                  <a:lumMod val="50000"/>
                </a:scheme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0AFA8BBD-6AE6-44A5-63AB-5F43830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6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0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869A6-9245-57FF-CDE5-80C61C8D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42F3EC42-C37F-018E-51D0-96C67553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191" y="685484"/>
            <a:ext cx="7081615" cy="824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Radiative budget: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Do cold pools reduce total cloudiness?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Mesoscale organization: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What role do they play in the patterning of clouds?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E8218BF5-EE16-1CEF-471F-97F1B82CD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79" y="169206"/>
            <a:ext cx="6850281" cy="393221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ts val="500"/>
              </a:spcBef>
              <a:buSzPct val="100000"/>
              <a:defRPr/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</a:rPr>
              <a:t>ERC starting grant ROTO</a:t>
            </a:r>
            <a:r>
              <a:rPr lang="az-Cyrl-AZ" sz="1600" b="1" dirty="0">
                <a:solidFill>
                  <a:schemeClr val="tx2">
                    <a:lumMod val="50000"/>
                  </a:schemeClr>
                </a:solidFill>
                <a:latin typeface="Century Gothic"/>
              </a:rPr>
              <a:t>Я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*</a:t>
            </a:r>
            <a:endParaRPr lang="az-Cyrl-AZ" sz="16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3" name="Picture 2" descr="Home">
            <a:extLst>
              <a:ext uri="{FF2B5EF4-FFF2-40B4-BE49-F238E27FC236}">
                <a16:creationId xmlns:a16="http://schemas.microsoft.com/office/drawing/2014/main" id="{4CDC985D-96A6-582E-F2F5-C3AFB0173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1"/>
          <a:stretch/>
        </p:blipFill>
        <p:spPr bwMode="auto">
          <a:xfrm>
            <a:off x="7928542" y="62276"/>
            <a:ext cx="1264413" cy="1100400"/>
          </a:xfrm>
          <a:prstGeom prst="rect">
            <a:avLst/>
          </a:prstGeom>
          <a:noFill/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345553D-281F-8CD3-4F82-F9FDD8ADA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1" y="1780750"/>
            <a:ext cx="2613043" cy="14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Tool 1:</a:t>
            </a:r>
          </a:p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Create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a </a:t>
            </a:r>
            <a:r>
              <a:rPr lang="en-US" sz="105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&gt;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10-year dataset of rain evaporation &amp; downdraft profiles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from radar-lidar synergy &amp; 1D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rainshaft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models</a:t>
            </a:r>
            <a:endParaRPr lang="en-US" sz="1400" i="1" dirty="0">
              <a:solidFill>
                <a:srgbClr val="0C96FE"/>
              </a:solidFill>
              <a:latin typeface="Century Gothic"/>
              <a:cs typeface="Century Gothic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82935-5B45-125D-6165-FB99E8D4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5802" y="1779483"/>
            <a:ext cx="997554" cy="1336011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31A7A0E-7BFF-9FCB-BF1C-09A89354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1779483"/>
            <a:ext cx="2299856" cy="1326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54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Tool 2:</a:t>
            </a:r>
          </a:p>
          <a:p>
            <a:pPr>
              <a:spcBef>
                <a:spcPts val="100"/>
              </a:spcBef>
              <a:buClr>
                <a:schemeClr val="tx1"/>
              </a:buClr>
              <a:buSzPct val="100000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Perform high-resolution </a:t>
            </a: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large domain simulations with Super-droplet microphysics (SDM)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E2E839-90A3-5E42-FA41-AE10C86B2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3"/>
          <a:stretch/>
        </p:blipFill>
        <p:spPr>
          <a:xfrm>
            <a:off x="6831545" y="1513443"/>
            <a:ext cx="1123530" cy="1543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C5FCFE-8A4F-5396-E592-3994239BF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5"/>
          <a:stretch/>
        </p:blipFill>
        <p:spPr>
          <a:xfrm>
            <a:off x="7981278" y="1521376"/>
            <a:ext cx="1123529" cy="1535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01843A-4EBC-1281-5028-EB4E809E1937}"/>
              </a:ext>
            </a:extLst>
          </p:cNvPr>
          <p:cNvSpPr txBox="1"/>
          <p:nvPr/>
        </p:nvSpPr>
        <p:spPr>
          <a:xfrm>
            <a:off x="6716655" y="3019817"/>
            <a:ext cx="24768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 pitchFamily="2" charset="2"/>
              </a:rPr>
              <a:t>(Clara Bayley,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 pitchFamily="2" charset="2"/>
              </a:rPr>
              <a:t>Shima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  <a:sym typeface="Wingdings" pitchFamily="2" charset="2"/>
              </a:rPr>
              <a:t> et al. 2009)</a:t>
            </a:r>
            <a:endParaRPr lang="de-DE" dirty="0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F923C63-F711-C164-90CB-0DF985A98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10911" t="11280" r="3687"/>
          <a:stretch/>
        </p:blipFill>
        <p:spPr>
          <a:xfrm>
            <a:off x="227674" y="87169"/>
            <a:ext cx="1260000" cy="1240172"/>
          </a:xfr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2B5192CE-4251-9B17-7BF7-DBCFF62C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87" y="3379823"/>
            <a:ext cx="4291686" cy="111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33350" indent="-1333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Apply Doppler &amp; multi-frequency methods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(Zhu et al. 2021, </a:t>
            </a:r>
            <a:r>
              <a:rPr lang="en-US" sz="11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Tridon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+mn-ea"/>
                <a:cs typeface="+mn-cs"/>
                <a:sym typeface="Wingdings"/>
              </a:rPr>
              <a:t> et al. 2017) 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/>
              </a:rPr>
              <a:t>t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o BCO &amp; EUREC</a:t>
            </a:r>
            <a:r>
              <a:rPr lang="en-US" sz="1300" baseline="300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 data</a:t>
            </a:r>
          </a:p>
          <a:p>
            <a:pPr marL="133350" indent="-1333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Assess robustness combining different approaches</a:t>
            </a: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 </a:t>
            </a:r>
            <a:r>
              <a:rPr lang="en-US" sz="1300" b="1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Nina Robbins-</a:t>
            </a:r>
            <a:r>
              <a:rPr lang="en-US" sz="1300" b="1" dirty="0" err="1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Blanch’s</a:t>
            </a:r>
            <a:r>
              <a:rPr lang="en-US" sz="1300" b="1" dirty="0">
                <a:solidFill>
                  <a:schemeClr val="tx2">
                    <a:lumMod val="50000"/>
                  </a:scheme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 talk earlier today!</a:t>
            </a:r>
            <a:endParaRPr lang="en-US" sz="300" b="1" dirty="0">
              <a:solidFill>
                <a:schemeClr val="tx2">
                  <a:lumMod val="50000"/>
                </a:scheme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C2EAD9E2-2043-32C1-4ACC-F825F9B58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110" y="3379823"/>
            <a:ext cx="4156703" cy="1050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4000" rIns="36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6pPr>
            <a:lvl7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7pPr>
            <a:lvl8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8pPr>
            <a:lvl9pPr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185738" indent="-185738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ICON LES with Clara Bayley’s new SDM CLEO</a:t>
            </a:r>
          </a:p>
          <a:p>
            <a:pPr marL="171450" lvl="0" indent="-171450"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300" dirty="0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Quantitative model evaluation with new </a:t>
            </a:r>
            <a:r>
              <a:rPr lang="en-US" sz="1300" dirty="0" err="1">
                <a:solidFill>
                  <a:srgbClr val="1F497D">
                    <a:lumMod val="50000"/>
                  </a:srgbClr>
                </a:solidFill>
                <a:latin typeface="Century Gothic"/>
                <a:ea typeface="+mn-ea"/>
                <a:cs typeface="Century Gothic"/>
                <a:sym typeface="Wingdings" pitchFamily="2" charset="2"/>
              </a:rPr>
              <a:t>obs</a:t>
            </a:r>
            <a:endParaRPr lang="en-US" sz="1300" dirty="0">
              <a:solidFill>
                <a:srgbClr val="1F497D">
                  <a:lumMod val="50000"/>
                </a:srgbClr>
              </a:solidFill>
              <a:latin typeface="Century Gothic"/>
              <a:ea typeface="+mn-ea"/>
              <a:cs typeface="Century Gothic"/>
              <a:sym typeface="Wingdings" pitchFamily="2" charset="2"/>
            </a:endParaRPr>
          </a:p>
          <a:p>
            <a:pPr marL="185738" indent="-185738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Cold-Pool Model Intercomparison project (with J. Kazil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 pitchFamily="2" charset="2"/>
              </a:rPr>
              <a:t>&amp; others)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entury Gothic"/>
              <a:cs typeface="Century Gothic"/>
              <a:sym typeface="Wingdings"/>
            </a:endParaRP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Century Gothic"/>
              <a:cs typeface="Century Gothic"/>
              <a:sym typeface="Wingdings" pitchFamily="2" charset="2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6967C2-9073-D0FE-D1EA-5EA296BDF019}"/>
              </a:ext>
            </a:extLst>
          </p:cNvPr>
          <p:cNvCxnSpPr>
            <a:cxnSpLocks/>
          </p:cNvCxnSpPr>
          <p:nvPr/>
        </p:nvCxnSpPr>
        <p:spPr>
          <a:xfrm>
            <a:off x="4283334" y="3847820"/>
            <a:ext cx="506776" cy="0"/>
          </a:xfrm>
          <a:prstGeom prst="straightConnector1">
            <a:avLst/>
          </a:prstGeom>
          <a:ln w="15875">
            <a:solidFill>
              <a:srgbClr val="00B0F0"/>
            </a:solidFill>
            <a:headEnd type="stealth" w="med" len="med"/>
            <a:tailEnd type="stealth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DD92DD-758E-A8E2-223F-0FBE970631A6}"/>
              </a:ext>
            </a:extLst>
          </p:cNvPr>
          <p:cNvSpPr txBox="1"/>
          <p:nvPr/>
        </p:nvSpPr>
        <p:spPr>
          <a:xfrm>
            <a:off x="1803042" y="4536154"/>
            <a:ext cx="59741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Benchmark for new global km-scale simulations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(e.g., </a:t>
            </a:r>
            <a:r>
              <a:rPr lang="en-US" sz="1200" i="1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NextGEMS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, </a:t>
            </a:r>
            <a:r>
              <a:rPr lang="en-US" sz="1200" i="1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DestinE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)</a:t>
            </a:r>
            <a:r>
              <a:rPr lang="en-US" sz="1300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 and new satellite data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(e.g., </a:t>
            </a:r>
            <a:r>
              <a:rPr lang="en-US" sz="1200" i="1" dirty="0" err="1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EarthCARE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Century Gothic"/>
                <a:cs typeface="Century Gothic"/>
                <a:sym typeface="Wingdings"/>
              </a:rPr>
              <a:t>, INCUS, WIVERN...)</a:t>
            </a:r>
            <a:endParaRPr lang="en-US" sz="1300" i="1" dirty="0">
              <a:solidFill>
                <a:schemeClr val="tx2">
                  <a:lumMod val="50000"/>
                </a:schemeClr>
              </a:solidFill>
              <a:latin typeface="Century Gothic"/>
              <a:cs typeface="Century Gothic"/>
              <a:sym typeface="Wingdings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2478FAF2-17FB-8348-91AA-6F5B7943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algn="l">
              <a:defRPr/>
            </a:pPr>
            <a:fld id="{00521BEF-0053-A94E-B142-740FCE83DB6E}" type="slidenum">
              <a:rPr lang="en-US" sz="1050" smtClean="0">
                <a:latin typeface="Century Gothic" panose="020B0502020202020204" pitchFamily="34" charset="0"/>
              </a:rPr>
              <a:pPr algn="l">
                <a:defRPr/>
              </a:pPr>
              <a:t>7</a:t>
            </a:fld>
            <a:endParaRPr lang="en-US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BEA30-FA15-FB14-EECA-18518B17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9BC6B5-D038-0281-C206-BAB986C96910}"/>
              </a:ext>
            </a:extLst>
          </p:cNvPr>
          <p:cNvSpPr txBox="1"/>
          <p:nvPr/>
        </p:nvSpPr>
        <p:spPr>
          <a:xfrm>
            <a:off x="304112" y="316147"/>
            <a:ext cx="8535775" cy="4587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Early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ROTO</a:t>
            </a:r>
            <a:r>
              <a:rPr kumimoji="0" lang="az-Cyrl-AZ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 results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1. Vertical air-motion retrieval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Zhu et al. 2021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developed for stratocumulus applicable to trade cumulus regime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Poydenot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, Zhu et al., in prep)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2. Collision-coalescence-breakup processes not relevant for rain evaporation for the light rain rates measured during the EUREC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 field campaign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(Niebaum, Bayley et al., in prep)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>
              <a:spcBef>
                <a:spcPts val="1900"/>
              </a:spcBef>
              <a:buClr>
                <a:prstClr val="black"/>
              </a:buClr>
              <a:buSzPct val="100000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3. Simulated cold </a:t>
            </a:r>
            <a:r>
              <a:rPr lang="en-US" dirty="0">
                <a:solidFill>
                  <a:srgbClr val="4EE6FF"/>
                </a:solidFill>
                <a:latin typeface="Century Gothic"/>
                <a:sym typeface="Wingdings"/>
              </a:rPr>
              <a:t>pool properties show (some) consistency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among 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arge-eddy simulation models for idealized trade-wind case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(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Antary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EE6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/>
              </a:rPr>
              <a:t>, Kazil et al., in prep)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Century Gothic"/>
              <a:sym typeface="Wingding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EE6FF"/>
              </a:solidFill>
              <a:effectLst/>
              <a:uLnTx/>
              <a:uFillTx/>
              <a:latin typeface="Century Gothic"/>
              <a:ea typeface="+mn-ea"/>
              <a:cs typeface="Century Gothic"/>
              <a:sym typeface="Wingdings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C802CFE-1153-F42E-FD4D-690FC84C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657" y="4857750"/>
            <a:ext cx="348343" cy="28575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21BEF-0053-A94E-B142-740FCE83DB6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f3906ac2-54ea-4643-8a76-41189799b76c"/>
  <p:tag name="SLIDO_EVENT_UUID" val="b21e8598-3f6f-49b7-b146-9c26ca7d77e8"/>
  <p:tag name="SLIDO_EVENT_SECTION_UUID" val="1184ec78-8707-4550-aa89-d830bb9000ea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138497</TotalTime>
  <Words>1302</Words>
  <Application>Microsoft Macintosh PowerPoint</Application>
  <PresentationFormat>On-screen Show (16:9)</PresentationFormat>
  <Paragraphs>161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Century Gothic</vt:lpstr>
      <vt:lpstr>Helvetica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Ein Microsoft Office-Anwender</dc:creator>
  <cp:keywords/>
  <dc:description/>
  <cp:lastModifiedBy>raphaela vogel</cp:lastModifiedBy>
  <cp:revision>2194</cp:revision>
  <cp:lastPrinted>2024-11-30T13:09:35Z</cp:lastPrinted>
  <dcterms:created xsi:type="dcterms:W3CDTF">2018-10-29T16:57:05Z</dcterms:created>
  <dcterms:modified xsi:type="dcterms:W3CDTF">2025-03-19T19:50:01Z</dcterms:modified>
  <cp:category/>
</cp:coreProperties>
</file>