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88" r:id="rId3"/>
    <p:sldId id="295" r:id="rId4"/>
    <p:sldId id="333" r:id="rId5"/>
    <p:sldId id="289" r:id="rId6"/>
    <p:sldId id="291" r:id="rId7"/>
    <p:sldId id="335" r:id="rId8"/>
    <p:sldId id="280" r:id="rId9"/>
    <p:sldId id="336" r:id="rId10"/>
    <p:sldId id="282" r:id="rId11"/>
    <p:sldId id="284" r:id="rId12"/>
    <p:sldId id="263" r:id="rId13"/>
    <p:sldId id="285" r:id="rId14"/>
    <p:sldId id="265" r:id="rId15"/>
    <p:sldId id="283" r:id="rId16"/>
    <p:sldId id="337" r:id="rId17"/>
    <p:sldId id="334"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83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9FB91-9CDE-4576-924A-BBDED00257FA}" type="datetimeFigureOut">
              <a:rPr lang="en-IN" smtClean="0"/>
              <a:t>17-03-2025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C37F5-DF45-4C5F-8C58-744C574CDC45}" type="slidenum">
              <a:rPr lang="en-IN" smtClean="0"/>
              <a:t>‹#›</a:t>
            </a:fld>
            <a:endParaRPr lang="en-IN"/>
          </a:p>
        </p:txBody>
      </p:sp>
    </p:spTree>
    <p:extLst>
      <p:ext uri="{BB962C8B-B14F-4D97-AF65-F5344CB8AC3E}">
        <p14:creationId xmlns:p14="http://schemas.microsoft.com/office/powerpoint/2010/main" val="423188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A2EDCAB-3EA6-4F00-8793-D2EF95863577}" type="slidenum">
              <a:rPr lang="en-IN" smtClean="0"/>
              <a:t>9</a:t>
            </a:fld>
            <a:endParaRPr lang="en-IN"/>
          </a:p>
        </p:txBody>
      </p:sp>
    </p:spTree>
    <p:extLst>
      <p:ext uri="{BB962C8B-B14F-4D97-AF65-F5344CB8AC3E}">
        <p14:creationId xmlns:p14="http://schemas.microsoft.com/office/powerpoint/2010/main" val="247822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0DC37F5-DF45-4C5F-8C58-744C574CDC45}" type="slidenum">
              <a:rPr lang="en-IN" smtClean="0"/>
              <a:t>17</a:t>
            </a:fld>
            <a:endParaRPr lang="en-IN"/>
          </a:p>
        </p:txBody>
      </p:sp>
    </p:spTree>
    <p:extLst>
      <p:ext uri="{BB962C8B-B14F-4D97-AF65-F5344CB8AC3E}">
        <p14:creationId xmlns:p14="http://schemas.microsoft.com/office/powerpoint/2010/main" val="22368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B8FE-12E2-C432-0901-9990180DA1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55D5A7C-E273-9C29-8105-8FC9366289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EF9B950-7A6F-9186-29A9-9AE73C4C6878}"/>
              </a:ext>
            </a:extLst>
          </p:cNvPr>
          <p:cNvSpPr>
            <a:spLocks noGrp="1"/>
          </p:cNvSpPr>
          <p:nvPr>
            <p:ph type="dt" sz="half" idx="10"/>
          </p:nvPr>
        </p:nvSpPr>
        <p:spPr/>
        <p:txBody>
          <a:bodyPr/>
          <a:lstStyle/>
          <a:p>
            <a:fld id="{D39CB2C2-A92B-4C79-92B1-5AE3FEF34FD1}" type="datetimeFigureOut">
              <a:rPr lang="en-IN" smtClean="0"/>
              <a:t>17-03-2025</a:t>
            </a:fld>
            <a:endParaRPr lang="en-IN"/>
          </a:p>
        </p:txBody>
      </p:sp>
      <p:sp>
        <p:nvSpPr>
          <p:cNvPr id="5" name="Footer Placeholder 4">
            <a:extLst>
              <a:ext uri="{FF2B5EF4-FFF2-40B4-BE49-F238E27FC236}">
                <a16:creationId xmlns:a16="http://schemas.microsoft.com/office/drawing/2014/main" id="{2ED15940-42E6-F0EC-0263-4DD0E426FB5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8B0D38-3597-EF55-05C7-3393C7E15807}"/>
              </a:ext>
            </a:extLst>
          </p:cNvPr>
          <p:cNvSpPr>
            <a:spLocks noGrp="1"/>
          </p:cNvSpPr>
          <p:nvPr>
            <p:ph type="sldNum" sz="quarter" idx="12"/>
          </p:nvPr>
        </p:nvSpPr>
        <p:spPr/>
        <p:txBody>
          <a:bodyPr/>
          <a:lstStyle/>
          <a:p>
            <a:fld id="{DF87636B-8D0B-4ADF-A987-FAFF6B0D7C74}" type="slidenum">
              <a:rPr lang="en-IN" smtClean="0"/>
              <a:t>‹#›</a:t>
            </a:fld>
            <a:endParaRPr lang="en-IN"/>
          </a:p>
        </p:txBody>
      </p:sp>
    </p:spTree>
    <p:extLst>
      <p:ext uri="{BB962C8B-B14F-4D97-AF65-F5344CB8AC3E}">
        <p14:creationId xmlns:p14="http://schemas.microsoft.com/office/powerpoint/2010/main" val="277064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15172-A518-CB0E-D0B3-CB88E1A269B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C7D2417-3797-1562-3B72-807DA7307A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271104C-CDB9-512A-CAB9-0784BCE7FC08}"/>
              </a:ext>
            </a:extLst>
          </p:cNvPr>
          <p:cNvSpPr>
            <a:spLocks noGrp="1"/>
          </p:cNvSpPr>
          <p:nvPr>
            <p:ph type="dt" sz="half" idx="10"/>
          </p:nvPr>
        </p:nvSpPr>
        <p:spPr/>
        <p:txBody>
          <a:bodyPr/>
          <a:lstStyle/>
          <a:p>
            <a:fld id="{D39CB2C2-A92B-4C79-92B1-5AE3FEF34FD1}" type="datetimeFigureOut">
              <a:rPr lang="en-IN" smtClean="0"/>
              <a:t>17-03-2025</a:t>
            </a:fld>
            <a:endParaRPr lang="en-IN"/>
          </a:p>
        </p:txBody>
      </p:sp>
      <p:sp>
        <p:nvSpPr>
          <p:cNvPr id="5" name="Footer Placeholder 4">
            <a:extLst>
              <a:ext uri="{FF2B5EF4-FFF2-40B4-BE49-F238E27FC236}">
                <a16:creationId xmlns:a16="http://schemas.microsoft.com/office/drawing/2014/main" id="{238DDB72-C443-C196-3B33-19771BF64B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2C8E35A-CE75-E64D-0E21-E9B3EB4160D7}"/>
              </a:ext>
            </a:extLst>
          </p:cNvPr>
          <p:cNvSpPr>
            <a:spLocks noGrp="1"/>
          </p:cNvSpPr>
          <p:nvPr>
            <p:ph type="sldNum" sz="quarter" idx="12"/>
          </p:nvPr>
        </p:nvSpPr>
        <p:spPr/>
        <p:txBody>
          <a:bodyPr/>
          <a:lstStyle/>
          <a:p>
            <a:fld id="{DF87636B-8D0B-4ADF-A987-FAFF6B0D7C74}" type="slidenum">
              <a:rPr lang="en-IN" smtClean="0"/>
              <a:t>‹#›</a:t>
            </a:fld>
            <a:endParaRPr lang="en-IN"/>
          </a:p>
        </p:txBody>
      </p:sp>
    </p:spTree>
    <p:extLst>
      <p:ext uri="{BB962C8B-B14F-4D97-AF65-F5344CB8AC3E}">
        <p14:creationId xmlns:p14="http://schemas.microsoft.com/office/powerpoint/2010/main" val="229326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42D4E7-A861-DCC9-79EB-B9A9C81D94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080CB6A-F09B-3413-0DC5-73D040F07A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B212486-6749-C792-0D36-481299D17D64}"/>
              </a:ext>
            </a:extLst>
          </p:cNvPr>
          <p:cNvSpPr>
            <a:spLocks noGrp="1"/>
          </p:cNvSpPr>
          <p:nvPr>
            <p:ph type="dt" sz="half" idx="10"/>
          </p:nvPr>
        </p:nvSpPr>
        <p:spPr/>
        <p:txBody>
          <a:bodyPr/>
          <a:lstStyle/>
          <a:p>
            <a:fld id="{D39CB2C2-A92B-4C79-92B1-5AE3FEF34FD1}" type="datetimeFigureOut">
              <a:rPr lang="en-IN" smtClean="0"/>
              <a:t>17-03-2025</a:t>
            </a:fld>
            <a:endParaRPr lang="en-IN"/>
          </a:p>
        </p:txBody>
      </p:sp>
      <p:sp>
        <p:nvSpPr>
          <p:cNvPr id="5" name="Footer Placeholder 4">
            <a:extLst>
              <a:ext uri="{FF2B5EF4-FFF2-40B4-BE49-F238E27FC236}">
                <a16:creationId xmlns:a16="http://schemas.microsoft.com/office/drawing/2014/main" id="{A159DA04-F0BD-75B0-000E-F7A6516070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A12B9AE-5290-6871-4E2D-4E2447A157CD}"/>
              </a:ext>
            </a:extLst>
          </p:cNvPr>
          <p:cNvSpPr>
            <a:spLocks noGrp="1"/>
          </p:cNvSpPr>
          <p:nvPr>
            <p:ph type="sldNum" sz="quarter" idx="12"/>
          </p:nvPr>
        </p:nvSpPr>
        <p:spPr/>
        <p:txBody>
          <a:bodyPr/>
          <a:lstStyle/>
          <a:p>
            <a:fld id="{DF87636B-8D0B-4ADF-A987-FAFF6B0D7C74}" type="slidenum">
              <a:rPr lang="en-IN" smtClean="0"/>
              <a:t>‹#›</a:t>
            </a:fld>
            <a:endParaRPr lang="en-IN"/>
          </a:p>
        </p:txBody>
      </p:sp>
    </p:spTree>
    <p:extLst>
      <p:ext uri="{BB962C8B-B14F-4D97-AF65-F5344CB8AC3E}">
        <p14:creationId xmlns:p14="http://schemas.microsoft.com/office/powerpoint/2010/main" val="137475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7494-4810-8859-787F-BF200EFF933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3E6910C-3F3D-440E-C231-B597683DE8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CB392AE-E749-6C75-E345-257D0A55AE85}"/>
              </a:ext>
            </a:extLst>
          </p:cNvPr>
          <p:cNvSpPr>
            <a:spLocks noGrp="1"/>
          </p:cNvSpPr>
          <p:nvPr>
            <p:ph type="dt" sz="half" idx="10"/>
          </p:nvPr>
        </p:nvSpPr>
        <p:spPr/>
        <p:txBody>
          <a:bodyPr/>
          <a:lstStyle/>
          <a:p>
            <a:fld id="{D39CB2C2-A92B-4C79-92B1-5AE3FEF34FD1}" type="datetimeFigureOut">
              <a:rPr lang="en-IN" smtClean="0"/>
              <a:t>17-03-2025</a:t>
            </a:fld>
            <a:endParaRPr lang="en-IN"/>
          </a:p>
        </p:txBody>
      </p:sp>
      <p:sp>
        <p:nvSpPr>
          <p:cNvPr id="5" name="Footer Placeholder 4">
            <a:extLst>
              <a:ext uri="{FF2B5EF4-FFF2-40B4-BE49-F238E27FC236}">
                <a16:creationId xmlns:a16="http://schemas.microsoft.com/office/drawing/2014/main" id="{38A5AFF0-4945-648C-238E-868BA89CA12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143305-D9B6-FA4F-C8C7-572AB76BF640}"/>
              </a:ext>
            </a:extLst>
          </p:cNvPr>
          <p:cNvSpPr>
            <a:spLocks noGrp="1"/>
          </p:cNvSpPr>
          <p:nvPr>
            <p:ph type="sldNum" sz="quarter" idx="12"/>
          </p:nvPr>
        </p:nvSpPr>
        <p:spPr/>
        <p:txBody>
          <a:bodyPr/>
          <a:lstStyle/>
          <a:p>
            <a:fld id="{DF87636B-8D0B-4ADF-A987-FAFF6B0D7C74}" type="slidenum">
              <a:rPr lang="en-IN" smtClean="0"/>
              <a:t>‹#›</a:t>
            </a:fld>
            <a:endParaRPr lang="en-IN"/>
          </a:p>
        </p:txBody>
      </p:sp>
    </p:spTree>
    <p:extLst>
      <p:ext uri="{BB962C8B-B14F-4D97-AF65-F5344CB8AC3E}">
        <p14:creationId xmlns:p14="http://schemas.microsoft.com/office/powerpoint/2010/main" val="345567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BA40-B00B-7E2B-3D02-137E04D71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2E0AFFE-3D35-2A6D-1BBC-58589146B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129D47-BFE7-6134-F722-CF96822B425C}"/>
              </a:ext>
            </a:extLst>
          </p:cNvPr>
          <p:cNvSpPr>
            <a:spLocks noGrp="1"/>
          </p:cNvSpPr>
          <p:nvPr>
            <p:ph type="dt" sz="half" idx="10"/>
          </p:nvPr>
        </p:nvSpPr>
        <p:spPr/>
        <p:txBody>
          <a:bodyPr/>
          <a:lstStyle/>
          <a:p>
            <a:fld id="{D39CB2C2-A92B-4C79-92B1-5AE3FEF34FD1}" type="datetimeFigureOut">
              <a:rPr lang="en-IN" smtClean="0"/>
              <a:t>17-03-2025</a:t>
            </a:fld>
            <a:endParaRPr lang="en-IN"/>
          </a:p>
        </p:txBody>
      </p:sp>
      <p:sp>
        <p:nvSpPr>
          <p:cNvPr id="5" name="Footer Placeholder 4">
            <a:extLst>
              <a:ext uri="{FF2B5EF4-FFF2-40B4-BE49-F238E27FC236}">
                <a16:creationId xmlns:a16="http://schemas.microsoft.com/office/drawing/2014/main" id="{61FF9F3D-7F49-2E3E-3645-ED783F6BC2A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9D4752A-DEDD-99B9-EEC4-E8E2DC68CA3F}"/>
              </a:ext>
            </a:extLst>
          </p:cNvPr>
          <p:cNvSpPr>
            <a:spLocks noGrp="1"/>
          </p:cNvSpPr>
          <p:nvPr>
            <p:ph type="sldNum" sz="quarter" idx="12"/>
          </p:nvPr>
        </p:nvSpPr>
        <p:spPr/>
        <p:txBody>
          <a:bodyPr/>
          <a:lstStyle/>
          <a:p>
            <a:fld id="{DF87636B-8D0B-4ADF-A987-FAFF6B0D7C74}" type="slidenum">
              <a:rPr lang="en-IN" smtClean="0"/>
              <a:t>‹#›</a:t>
            </a:fld>
            <a:endParaRPr lang="en-IN"/>
          </a:p>
        </p:txBody>
      </p:sp>
    </p:spTree>
    <p:extLst>
      <p:ext uri="{BB962C8B-B14F-4D97-AF65-F5344CB8AC3E}">
        <p14:creationId xmlns:p14="http://schemas.microsoft.com/office/powerpoint/2010/main" val="103189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8CB8-48E4-F3C0-93CA-446020E444E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9EA7FB0-B7CB-5EB1-2A85-D542321F2F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EC7560C-759E-609D-4714-E2FF772087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A7BF025-540E-1FDF-9852-EF2BAAE2DC56}"/>
              </a:ext>
            </a:extLst>
          </p:cNvPr>
          <p:cNvSpPr>
            <a:spLocks noGrp="1"/>
          </p:cNvSpPr>
          <p:nvPr>
            <p:ph type="dt" sz="half" idx="10"/>
          </p:nvPr>
        </p:nvSpPr>
        <p:spPr/>
        <p:txBody>
          <a:bodyPr/>
          <a:lstStyle/>
          <a:p>
            <a:fld id="{D39CB2C2-A92B-4C79-92B1-5AE3FEF34FD1}" type="datetimeFigureOut">
              <a:rPr lang="en-IN" smtClean="0"/>
              <a:t>17-03-2025</a:t>
            </a:fld>
            <a:endParaRPr lang="en-IN"/>
          </a:p>
        </p:txBody>
      </p:sp>
      <p:sp>
        <p:nvSpPr>
          <p:cNvPr id="6" name="Footer Placeholder 5">
            <a:extLst>
              <a:ext uri="{FF2B5EF4-FFF2-40B4-BE49-F238E27FC236}">
                <a16:creationId xmlns:a16="http://schemas.microsoft.com/office/drawing/2014/main" id="{4E2DC674-1080-D9BE-A097-47207A33DA5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AA0C1C6-609B-62C2-4004-A4669DF5EE02}"/>
              </a:ext>
            </a:extLst>
          </p:cNvPr>
          <p:cNvSpPr>
            <a:spLocks noGrp="1"/>
          </p:cNvSpPr>
          <p:nvPr>
            <p:ph type="sldNum" sz="quarter" idx="12"/>
          </p:nvPr>
        </p:nvSpPr>
        <p:spPr/>
        <p:txBody>
          <a:bodyPr/>
          <a:lstStyle/>
          <a:p>
            <a:fld id="{DF87636B-8D0B-4ADF-A987-FAFF6B0D7C74}" type="slidenum">
              <a:rPr lang="en-IN" smtClean="0"/>
              <a:t>‹#›</a:t>
            </a:fld>
            <a:endParaRPr lang="en-IN"/>
          </a:p>
        </p:txBody>
      </p:sp>
    </p:spTree>
    <p:extLst>
      <p:ext uri="{BB962C8B-B14F-4D97-AF65-F5344CB8AC3E}">
        <p14:creationId xmlns:p14="http://schemas.microsoft.com/office/powerpoint/2010/main" val="284369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9D3D-7AC4-DB3D-E27F-0E688C2C7B6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9E96002-17D2-ABF4-8563-AD331F7FD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C98615-5F2F-967F-4BEE-A6D890C21E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D24E719-E6AF-6E49-3862-5B14EC8873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F53F68-0041-E7B9-57BF-3992912C7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DBE1407-1F4F-A70E-293C-D98D1891C6C9}"/>
              </a:ext>
            </a:extLst>
          </p:cNvPr>
          <p:cNvSpPr>
            <a:spLocks noGrp="1"/>
          </p:cNvSpPr>
          <p:nvPr>
            <p:ph type="dt" sz="half" idx="10"/>
          </p:nvPr>
        </p:nvSpPr>
        <p:spPr/>
        <p:txBody>
          <a:bodyPr/>
          <a:lstStyle/>
          <a:p>
            <a:fld id="{D39CB2C2-A92B-4C79-92B1-5AE3FEF34FD1}" type="datetimeFigureOut">
              <a:rPr lang="en-IN" smtClean="0"/>
              <a:t>17-03-2025</a:t>
            </a:fld>
            <a:endParaRPr lang="en-IN"/>
          </a:p>
        </p:txBody>
      </p:sp>
      <p:sp>
        <p:nvSpPr>
          <p:cNvPr id="8" name="Footer Placeholder 7">
            <a:extLst>
              <a:ext uri="{FF2B5EF4-FFF2-40B4-BE49-F238E27FC236}">
                <a16:creationId xmlns:a16="http://schemas.microsoft.com/office/drawing/2014/main" id="{F63015C5-3611-A27C-57D8-9DB5343F642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BB5F233-40E1-3A89-2AC7-68597AA35F90}"/>
              </a:ext>
            </a:extLst>
          </p:cNvPr>
          <p:cNvSpPr>
            <a:spLocks noGrp="1"/>
          </p:cNvSpPr>
          <p:nvPr>
            <p:ph type="sldNum" sz="quarter" idx="12"/>
          </p:nvPr>
        </p:nvSpPr>
        <p:spPr/>
        <p:txBody>
          <a:bodyPr/>
          <a:lstStyle/>
          <a:p>
            <a:fld id="{DF87636B-8D0B-4ADF-A987-FAFF6B0D7C74}" type="slidenum">
              <a:rPr lang="en-IN" smtClean="0"/>
              <a:t>‹#›</a:t>
            </a:fld>
            <a:endParaRPr lang="en-IN"/>
          </a:p>
        </p:txBody>
      </p:sp>
    </p:spTree>
    <p:extLst>
      <p:ext uri="{BB962C8B-B14F-4D97-AF65-F5344CB8AC3E}">
        <p14:creationId xmlns:p14="http://schemas.microsoft.com/office/powerpoint/2010/main" val="5753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822E-3882-0072-C592-797A837C549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FDC714D-A0A7-E268-7395-2E2533987746}"/>
              </a:ext>
            </a:extLst>
          </p:cNvPr>
          <p:cNvSpPr>
            <a:spLocks noGrp="1"/>
          </p:cNvSpPr>
          <p:nvPr>
            <p:ph type="dt" sz="half" idx="10"/>
          </p:nvPr>
        </p:nvSpPr>
        <p:spPr/>
        <p:txBody>
          <a:bodyPr/>
          <a:lstStyle/>
          <a:p>
            <a:fld id="{D39CB2C2-A92B-4C79-92B1-5AE3FEF34FD1}" type="datetimeFigureOut">
              <a:rPr lang="en-IN" smtClean="0"/>
              <a:t>17-03-2025</a:t>
            </a:fld>
            <a:endParaRPr lang="en-IN"/>
          </a:p>
        </p:txBody>
      </p:sp>
      <p:sp>
        <p:nvSpPr>
          <p:cNvPr id="4" name="Footer Placeholder 3">
            <a:extLst>
              <a:ext uri="{FF2B5EF4-FFF2-40B4-BE49-F238E27FC236}">
                <a16:creationId xmlns:a16="http://schemas.microsoft.com/office/drawing/2014/main" id="{AFBD74EA-B026-7119-A155-C53CFED1304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79B55D7-8998-8C06-219B-F562B9399B95}"/>
              </a:ext>
            </a:extLst>
          </p:cNvPr>
          <p:cNvSpPr>
            <a:spLocks noGrp="1"/>
          </p:cNvSpPr>
          <p:nvPr>
            <p:ph type="sldNum" sz="quarter" idx="12"/>
          </p:nvPr>
        </p:nvSpPr>
        <p:spPr/>
        <p:txBody>
          <a:bodyPr/>
          <a:lstStyle/>
          <a:p>
            <a:fld id="{DF87636B-8D0B-4ADF-A987-FAFF6B0D7C74}" type="slidenum">
              <a:rPr lang="en-IN" smtClean="0"/>
              <a:t>‹#›</a:t>
            </a:fld>
            <a:endParaRPr lang="en-IN"/>
          </a:p>
        </p:txBody>
      </p:sp>
    </p:spTree>
    <p:extLst>
      <p:ext uri="{BB962C8B-B14F-4D97-AF65-F5344CB8AC3E}">
        <p14:creationId xmlns:p14="http://schemas.microsoft.com/office/powerpoint/2010/main" val="2993306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9324C6-60FF-0BE1-B4E5-840AEDB32EB3}"/>
              </a:ext>
            </a:extLst>
          </p:cNvPr>
          <p:cNvSpPr>
            <a:spLocks noGrp="1"/>
          </p:cNvSpPr>
          <p:nvPr>
            <p:ph type="dt" sz="half" idx="10"/>
          </p:nvPr>
        </p:nvSpPr>
        <p:spPr/>
        <p:txBody>
          <a:bodyPr/>
          <a:lstStyle/>
          <a:p>
            <a:fld id="{D39CB2C2-A92B-4C79-92B1-5AE3FEF34FD1}" type="datetimeFigureOut">
              <a:rPr lang="en-IN" smtClean="0"/>
              <a:t>17-03-2025</a:t>
            </a:fld>
            <a:endParaRPr lang="en-IN"/>
          </a:p>
        </p:txBody>
      </p:sp>
      <p:sp>
        <p:nvSpPr>
          <p:cNvPr id="3" name="Footer Placeholder 2">
            <a:extLst>
              <a:ext uri="{FF2B5EF4-FFF2-40B4-BE49-F238E27FC236}">
                <a16:creationId xmlns:a16="http://schemas.microsoft.com/office/drawing/2014/main" id="{4406163F-FE67-5C3D-E7B5-783D240D9C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2437583-9037-7F25-43B4-1324A16D42CB}"/>
              </a:ext>
            </a:extLst>
          </p:cNvPr>
          <p:cNvSpPr>
            <a:spLocks noGrp="1"/>
          </p:cNvSpPr>
          <p:nvPr>
            <p:ph type="sldNum" sz="quarter" idx="12"/>
          </p:nvPr>
        </p:nvSpPr>
        <p:spPr/>
        <p:txBody>
          <a:bodyPr/>
          <a:lstStyle/>
          <a:p>
            <a:fld id="{DF87636B-8D0B-4ADF-A987-FAFF6B0D7C74}" type="slidenum">
              <a:rPr lang="en-IN" smtClean="0"/>
              <a:t>‹#›</a:t>
            </a:fld>
            <a:endParaRPr lang="en-IN"/>
          </a:p>
        </p:txBody>
      </p:sp>
    </p:spTree>
    <p:extLst>
      <p:ext uri="{BB962C8B-B14F-4D97-AF65-F5344CB8AC3E}">
        <p14:creationId xmlns:p14="http://schemas.microsoft.com/office/powerpoint/2010/main" val="117870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7542-882E-3801-FBB5-5FC11062D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8703BF4-FB4F-C405-8D33-B99181812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CA28CDE-397C-74EB-F691-F6B7EB844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5743B-60DF-5386-2B85-854E0365B7C8}"/>
              </a:ext>
            </a:extLst>
          </p:cNvPr>
          <p:cNvSpPr>
            <a:spLocks noGrp="1"/>
          </p:cNvSpPr>
          <p:nvPr>
            <p:ph type="dt" sz="half" idx="10"/>
          </p:nvPr>
        </p:nvSpPr>
        <p:spPr/>
        <p:txBody>
          <a:bodyPr/>
          <a:lstStyle/>
          <a:p>
            <a:fld id="{D39CB2C2-A92B-4C79-92B1-5AE3FEF34FD1}" type="datetimeFigureOut">
              <a:rPr lang="en-IN" smtClean="0"/>
              <a:t>17-03-2025</a:t>
            </a:fld>
            <a:endParaRPr lang="en-IN"/>
          </a:p>
        </p:txBody>
      </p:sp>
      <p:sp>
        <p:nvSpPr>
          <p:cNvPr id="6" name="Footer Placeholder 5">
            <a:extLst>
              <a:ext uri="{FF2B5EF4-FFF2-40B4-BE49-F238E27FC236}">
                <a16:creationId xmlns:a16="http://schemas.microsoft.com/office/drawing/2014/main" id="{DB995B14-F638-AA76-B313-461542A3CE4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FE864B-EAFF-894D-1E38-BE6F116B96D4}"/>
              </a:ext>
            </a:extLst>
          </p:cNvPr>
          <p:cNvSpPr>
            <a:spLocks noGrp="1"/>
          </p:cNvSpPr>
          <p:nvPr>
            <p:ph type="sldNum" sz="quarter" idx="12"/>
          </p:nvPr>
        </p:nvSpPr>
        <p:spPr/>
        <p:txBody>
          <a:bodyPr/>
          <a:lstStyle/>
          <a:p>
            <a:fld id="{DF87636B-8D0B-4ADF-A987-FAFF6B0D7C74}" type="slidenum">
              <a:rPr lang="en-IN" smtClean="0"/>
              <a:t>‹#›</a:t>
            </a:fld>
            <a:endParaRPr lang="en-IN"/>
          </a:p>
        </p:txBody>
      </p:sp>
    </p:spTree>
    <p:extLst>
      <p:ext uri="{BB962C8B-B14F-4D97-AF65-F5344CB8AC3E}">
        <p14:creationId xmlns:p14="http://schemas.microsoft.com/office/powerpoint/2010/main" val="142687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9A9C-54E3-11EE-AA5E-0F0D6AB92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133E2D6-5F5C-575D-8797-1EA28F79D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79C7902-6E81-AC7A-3A44-3AB758662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50E75-3510-2415-917B-1B75ED3DD7D9}"/>
              </a:ext>
            </a:extLst>
          </p:cNvPr>
          <p:cNvSpPr>
            <a:spLocks noGrp="1"/>
          </p:cNvSpPr>
          <p:nvPr>
            <p:ph type="dt" sz="half" idx="10"/>
          </p:nvPr>
        </p:nvSpPr>
        <p:spPr/>
        <p:txBody>
          <a:bodyPr/>
          <a:lstStyle/>
          <a:p>
            <a:fld id="{D39CB2C2-A92B-4C79-92B1-5AE3FEF34FD1}" type="datetimeFigureOut">
              <a:rPr lang="en-IN" smtClean="0"/>
              <a:t>17-03-2025</a:t>
            </a:fld>
            <a:endParaRPr lang="en-IN"/>
          </a:p>
        </p:txBody>
      </p:sp>
      <p:sp>
        <p:nvSpPr>
          <p:cNvPr id="6" name="Footer Placeholder 5">
            <a:extLst>
              <a:ext uri="{FF2B5EF4-FFF2-40B4-BE49-F238E27FC236}">
                <a16:creationId xmlns:a16="http://schemas.microsoft.com/office/drawing/2014/main" id="{2B96971F-8C3A-9C36-2B6E-1C08338FD7B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7DDA936-0A3C-427B-CB1E-DF34A176A458}"/>
              </a:ext>
            </a:extLst>
          </p:cNvPr>
          <p:cNvSpPr>
            <a:spLocks noGrp="1"/>
          </p:cNvSpPr>
          <p:nvPr>
            <p:ph type="sldNum" sz="quarter" idx="12"/>
          </p:nvPr>
        </p:nvSpPr>
        <p:spPr/>
        <p:txBody>
          <a:bodyPr/>
          <a:lstStyle/>
          <a:p>
            <a:fld id="{DF87636B-8D0B-4ADF-A987-FAFF6B0D7C74}" type="slidenum">
              <a:rPr lang="en-IN" smtClean="0"/>
              <a:t>‹#›</a:t>
            </a:fld>
            <a:endParaRPr lang="en-IN"/>
          </a:p>
        </p:txBody>
      </p:sp>
    </p:spTree>
    <p:extLst>
      <p:ext uri="{BB962C8B-B14F-4D97-AF65-F5344CB8AC3E}">
        <p14:creationId xmlns:p14="http://schemas.microsoft.com/office/powerpoint/2010/main" val="217526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0F0AA6-8CA0-B7D8-6071-B797F303A9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8E1ADDE-1128-D5BB-6815-3A63B0A168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FD66FA-8773-7A3F-1917-015F001A9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CB2C2-A92B-4C79-92B1-5AE3FEF34FD1}" type="datetimeFigureOut">
              <a:rPr lang="en-IN" smtClean="0"/>
              <a:t>17-03-2025</a:t>
            </a:fld>
            <a:endParaRPr lang="en-IN"/>
          </a:p>
        </p:txBody>
      </p:sp>
      <p:sp>
        <p:nvSpPr>
          <p:cNvPr id="5" name="Footer Placeholder 4">
            <a:extLst>
              <a:ext uri="{FF2B5EF4-FFF2-40B4-BE49-F238E27FC236}">
                <a16:creationId xmlns:a16="http://schemas.microsoft.com/office/drawing/2014/main" id="{DC24D68B-C4A3-97D0-4868-8FE2110D75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1BAA64B-9B39-86DF-367F-B2F94D61B3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7636B-8D0B-4ADF-A987-FAFF6B0D7C74}" type="slidenum">
              <a:rPr lang="en-IN" smtClean="0"/>
              <a:t>‹#›</a:t>
            </a:fld>
            <a:endParaRPr lang="en-IN"/>
          </a:p>
        </p:txBody>
      </p:sp>
    </p:spTree>
    <p:extLst>
      <p:ext uri="{BB962C8B-B14F-4D97-AF65-F5344CB8AC3E}">
        <p14:creationId xmlns:p14="http://schemas.microsoft.com/office/powerpoint/2010/main" val="337851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07/s00704-014-1143-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org/10.1016/S0022-0248(00)00575-3" TargetMode="External"/><Relationship Id="rId5" Type="http://schemas.openxmlformats.org/officeDocument/2006/relationships/hyperlink" Target="https://doi.org/10.1016/j.jhydrol.2011.03.049" TargetMode="External"/><Relationship Id="rId4" Type="http://schemas.openxmlformats.org/officeDocument/2006/relationships/hyperlink" Target="https://doi.org/10.1016/j.jag.2022.102928"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samiulsk5@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mdpune.gov.in/cmpg/Griddata/Rainfall_1_NetCDF.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46F36766-3D71-FEBE-9135-85E9797B5637}"/>
              </a:ext>
            </a:extLst>
          </p:cNvPr>
          <p:cNvSpPr txBox="1">
            <a:spLocks/>
          </p:cNvSpPr>
          <p:nvPr/>
        </p:nvSpPr>
        <p:spPr>
          <a:xfrm>
            <a:off x="1524000" y="5336055"/>
            <a:ext cx="9144000" cy="122746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buNone/>
            </a:pPr>
            <a:endParaRPr lang="en-IN" sz="60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buNone/>
            </a:pPr>
            <a:r>
              <a:rPr lang="en-IN" sz="56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Centre for the Study of Regional Development (CSRD)</a:t>
            </a:r>
          </a:p>
          <a:p>
            <a:pPr marL="0" indent="0" algn="ctr">
              <a:lnSpc>
                <a:spcPct val="107000"/>
              </a:lnSpc>
              <a:buNone/>
            </a:pPr>
            <a:r>
              <a:rPr lang="en-IN" sz="56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School of Social Science (SSS)</a:t>
            </a:r>
          </a:p>
          <a:p>
            <a:pPr marL="0" indent="0" algn="ctr">
              <a:lnSpc>
                <a:spcPct val="107000"/>
              </a:lnSpc>
              <a:buNone/>
            </a:pPr>
            <a:r>
              <a:rPr lang="en-IN" sz="56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Jawaharlal Nehru University, New Delhi-110067</a:t>
            </a:r>
          </a:p>
        </p:txBody>
      </p:sp>
      <p:sp>
        <p:nvSpPr>
          <p:cNvPr id="9" name="TextBox 8">
            <a:extLst>
              <a:ext uri="{FF2B5EF4-FFF2-40B4-BE49-F238E27FC236}">
                <a16:creationId xmlns:a16="http://schemas.microsoft.com/office/drawing/2014/main" id="{72126A3D-4D95-950A-CACE-E1A443AAAEB8}"/>
              </a:ext>
            </a:extLst>
          </p:cNvPr>
          <p:cNvSpPr txBox="1"/>
          <p:nvPr/>
        </p:nvSpPr>
        <p:spPr>
          <a:xfrm>
            <a:off x="-48561" y="1671028"/>
            <a:ext cx="12192000" cy="837280"/>
          </a:xfrm>
          <a:prstGeom prst="rect">
            <a:avLst/>
          </a:prstGeom>
          <a:noFill/>
        </p:spPr>
        <p:txBody>
          <a:bodyPr wrap="square" rtlCol="0">
            <a:spAutoFit/>
          </a:bodyPr>
          <a:lstStyle/>
          <a:p>
            <a:pPr marL="0" marR="0" algn="ctr">
              <a:lnSpc>
                <a:spcPct val="107000"/>
              </a:lnSpc>
              <a:spcAft>
                <a:spcPts val="800"/>
              </a:spcAft>
            </a:pPr>
            <a:r>
              <a:rPr lang="en-IN" sz="2000" b="1" kern="100" dirty="0">
                <a:solidFill>
                  <a:schemeClr val="accent1">
                    <a:lumMod val="50000"/>
                  </a:schemeClr>
                </a:solidFill>
                <a:effectLst/>
                <a:latin typeface="Times New Roman" panose="02020603050405020304" pitchFamily="18" charset="0"/>
                <a:ea typeface="Calibri" panose="020F0502020204030204" pitchFamily="34" charset="0"/>
                <a:cs typeface="Vrinda" panose="020B0502040204020203" pitchFamily="34" charset="0"/>
              </a:rPr>
              <a:t>Comprehending Meteorological Drought in the Tons River Basin, India:</a:t>
            </a:r>
            <a:endParaRPr lang="en-IN" sz="2000" kern="100" dirty="0">
              <a:solidFill>
                <a:schemeClr val="accent1">
                  <a:lumMod val="50000"/>
                </a:schemeClr>
              </a:solidFill>
              <a:effectLst/>
              <a:latin typeface="Calibri" panose="020F0502020204030204" pitchFamily="34" charset="0"/>
              <a:ea typeface="Calibri" panose="020F0502020204030204" pitchFamily="34" charset="0"/>
              <a:cs typeface="Vrinda" panose="020B0502040204020203" pitchFamily="34" charset="0"/>
            </a:endParaRPr>
          </a:p>
          <a:p>
            <a:pPr marL="0" marR="0" algn="ctr">
              <a:lnSpc>
                <a:spcPct val="107000"/>
              </a:lnSpc>
              <a:spcAft>
                <a:spcPts val="800"/>
              </a:spcAft>
            </a:pPr>
            <a:r>
              <a:rPr lang="en-IN" sz="2000" b="1" kern="100" dirty="0">
                <a:solidFill>
                  <a:schemeClr val="accent1">
                    <a:lumMod val="50000"/>
                  </a:schemeClr>
                </a:solidFill>
                <a:effectLst/>
                <a:latin typeface="Times New Roman" panose="02020603050405020304" pitchFamily="18" charset="0"/>
                <a:ea typeface="Calibri" panose="020F0502020204030204" pitchFamily="34" charset="0"/>
                <a:cs typeface="Vrinda" panose="020B0502040204020203" pitchFamily="34" charset="0"/>
              </a:rPr>
              <a:t>A Spatio-Temporal Assessment of Variability and its impact on water resources</a:t>
            </a:r>
            <a:endParaRPr lang="en-IN" sz="2000" kern="100" dirty="0">
              <a:solidFill>
                <a:schemeClr val="accent1">
                  <a:lumMod val="50000"/>
                </a:schemeClr>
              </a:solidFill>
              <a:effectLst/>
              <a:latin typeface="Calibri" panose="020F0502020204030204" pitchFamily="34" charset="0"/>
              <a:ea typeface="Calibri" panose="020F0502020204030204" pitchFamily="34" charset="0"/>
              <a:cs typeface="Vrinda" panose="020B0502040204020203" pitchFamily="34" charset="0"/>
            </a:endParaRPr>
          </a:p>
        </p:txBody>
      </p:sp>
      <p:sp>
        <p:nvSpPr>
          <p:cNvPr id="10" name="TextBox 9">
            <a:extLst>
              <a:ext uri="{FF2B5EF4-FFF2-40B4-BE49-F238E27FC236}">
                <a16:creationId xmlns:a16="http://schemas.microsoft.com/office/drawing/2014/main" id="{ADBDB556-BF5E-31C7-A6E2-CDB6AB8A7099}"/>
              </a:ext>
            </a:extLst>
          </p:cNvPr>
          <p:cNvSpPr txBox="1"/>
          <p:nvPr/>
        </p:nvSpPr>
        <p:spPr>
          <a:xfrm>
            <a:off x="4500461" y="2822874"/>
            <a:ext cx="3191069" cy="1000274"/>
          </a:xfrm>
          <a:prstGeom prst="rect">
            <a:avLst/>
          </a:prstGeom>
          <a:noFill/>
        </p:spPr>
        <p:txBody>
          <a:bodyPr wrap="square" rtlCol="0">
            <a:spAutoFit/>
          </a:bodyPr>
          <a:lstStyle/>
          <a:p>
            <a:pPr marL="0" marR="0" algn="ctr">
              <a:lnSpc>
                <a:spcPct val="150000"/>
              </a:lnSpc>
            </a:pPr>
            <a:r>
              <a:rPr lang="en-US" sz="1800" b="1" dirty="0">
                <a:solidFill>
                  <a:schemeClr val="accent1">
                    <a:lumMod val="50000"/>
                  </a:schemeClr>
                </a:solidFill>
                <a:effectLst/>
                <a:latin typeface="Times New Roman" panose="02020603050405020304" pitchFamily="18" charset="0"/>
                <a:ea typeface="Times New Roman" panose="02020603050405020304" pitchFamily="18" charset="0"/>
              </a:rPr>
              <a:t>Samiul Sk</a:t>
            </a:r>
            <a:r>
              <a:rPr lang="en-US" sz="1800" b="1" baseline="30000" dirty="0">
                <a:solidFill>
                  <a:schemeClr val="accent1">
                    <a:lumMod val="50000"/>
                  </a:schemeClr>
                </a:solidFill>
                <a:effectLst/>
                <a:latin typeface="Times New Roman" panose="02020603050405020304" pitchFamily="18" charset="0"/>
                <a:ea typeface="Times New Roman" panose="02020603050405020304" pitchFamily="18" charset="0"/>
              </a:rPr>
              <a:t>1</a:t>
            </a:r>
            <a:r>
              <a:rPr lang="en-US" sz="1800" b="1" dirty="0">
                <a:solidFill>
                  <a:schemeClr val="accent1">
                    <a:lumMod val="50000"/>
                  </a:schemeClr>
                </a:solidFill>
                <a:effectLst/>
                <a:latin typeface="Times New Roman" panose="02020603050405020304" pitchFamily="18" charset="0"/>
                <a:ea typeface="Times New Roman" panose="02020603050405020304" pitchFamily="18" charset="0"/>
              </a:rPr>
              <a:t>, S. Sreekesh</a:t>
            </a:r>
            <a:r>
              <a:rPr lang="en-US" sz="1800" b="1" baseline="30000" dirty="0">
                <a:solidFill>
                  <a:schemeClr val="accent1">
                    <a:lumMod val="50000"/>
                  </a:schemeClr>
                </a:solidFill>
                <a:effectLst/>
                <a:latin typeface="Times New Roman" panose="02020603050405020304" pitchFamily="18" charset="0"/>
                <a:ea typeface="Times New Roman" panose="02020603050405020304" pitchFamily="18" charset="0"/>
              </a:rPr>
              <a:t>2</a:t>
            </a:r>
            <a:endParaRPr lang="en-IN" sz="1800" b="1" dirty="0">
              <a:solidFill>
                <a:schemeClr val="accent1">
                  <a:lumMod val="50000"/>
                </a:schemeClr>
              </a:solidFill>
              <a:effectLst/>
              <a:latin typeface="Times New Roman" panose="02020603050405020304" pitchFamily="18" charset="0"/>
              <a:ea typeface="Times New Roman" panose="02020603050405020304" pitchFamily="18" charset="0"/>
            </a:endParaRPr>
          </a:p>
          <a:p>
            <a:pPr algn="ctr"/>
            <a:r>
              <a:rPr lang="en-US" sz="1600" b="1" baseline="30000" dirty="0">
                <a:solidFill>
                  <a:schemeClr val="accent1">
                    <a:lumMod val="50000"/>
                  </a:schemeClr>
                </a:solidFill>
                <a:effectLst/>
                <a:latin typeface="Times New Roman" panose="02020603050405020304" pitchFamily="18" charset="0"/>
                <a:ea typeface="Times New Roman" panose="02020603050405020304" pitchFamily="18" charset="0"/>
              </a:rPr>
              <a:t>1 </a:t>
            </a:r>
            <a:r>
              <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Ph.D. Scholar (Presenting Author),</a:t>
            </a:r>
          </a:p>
          <a:p>
            <a:pPr algn="ctr"/>
            <a:r>
              <a:rPr lang="en-US" sz="1600" b="1" baseline="30000" dirty="0">
                <a:solidFill>
                  <a:schemeClr val="accent1">
                    <a:lumMod val="50000"/>
                  </a:schemeClr>
                </a:solidFill>
                <a:effectLst/>
                <a:latin typeface="Times New Roman" panose="02020603050405020304" pitchFamily="18" charset="0"/>
                <a:ea typeface="Times New Roman" panose="02020603050405020304" pitchFamily="18" charset="0"/>
              </a:rPr>
              <a:t>2</a:t>
            </a:r>
            <a:r>
              <a:rPr lang="en-IN" sz="1600" b="1" baseline="30000" dirty="0">
                <a:solidFill>
                  <a:schemeClr val="accent1">
                    <a:lumMod val="50000"/>
                  </a:schemeClr>
                </a:solidFill>
                <a:latin typeface="Times New Roman" panose="02020603050405020304" pitchFamily="18" charset="0"/>
                <a:ea typeface="Times New Roman" panose="02020603050405020304" pitchFamily="18" charset="0"/>
              </a:rPr>
              <a:t> </a:t>
            </a:r>
            <a:r>
              <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Professor, CSRD, JNU</a:t>
            </a:r>
            <a:endParaRPr lang="en-IN" sz="16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046BAD9E-E007-BF8E-EF29-A460AD6A3C10}"/>
              </a:ext>
            </a:extLst>
          </p:cNvPr>
          <p:cNvPicPr>
            <a:picLocks noChangeAspect="1"/>
          </p:cNvPicPr>
          <p:nvPr/>
        </p:nvPicPr>
        <p:blipFill>
          <a:blip r:embed="rId2"/>
          <a:stretch>
            <a:fillRect/>
          </a:stretch>
        </p:blipFill>
        <p:spPr>
          <a:xfrm>
            <a:off x="5513219" y="4445647"/>
            <a:ext cx="1165555" cy="1149215"/>
          </a:xfrm>
          <a:prstGeom prst="rect">
            <a:avLst/>
          </a:prstGeom>
        </p:spPr>
      </p:pic>
      <p:sp>
        <p:nvSpPr>
          <p:cNvPr id="13" name="TextBox 12">
            <a:extLst>
              <a:ext uri="{FF2B5EF4-FFF2-40B4-BE49-F238E27FC236}">
                <a16:creationId xmlns:a16="http://schemas.microsoft.com/office/drawing/2014/main" id="{3BA046BB-17F6-06AF-2212-9D15D280B183}"/>
              </a:ext>
            </a:extLst>
          </p:cNvPr>
          <p:cNvSpPr txBox="1"/>
          <p:nvPr/>
        </p:nvSpPr>
        <p:spPr>
          <a:xfrm>
            <a:off x="2381213" y="539286"/>
            <a:ext cx="7332453" cy="846386"/>
          </a:xfrm>
          <a:prstGeom prst="rect">
            <a:avLst/>
          </a:prstGeom>
          <a:noFill/>
        </p:spPr>
        <p:txBody>
          <a:bodyPr wrap="square">
            <a:spAutoFit/>
          </a:bodyPr>
          <a:lstStyle/>
          <a:p>
            <a:pPr algn="ctr"/>
            <a:r>
              <a:rPr lang="en-IN" sz="1700" b="1" dirty="0" err="1">
                <a:solidFill>
                  <a:schemeClr val="accent1">
                    <a:lumMod val="50000"/>
                  </a:schemeClr>
                </a:solidFill>
                <a:effectLst/>
                <a:uFill>
                  <a:solidFill>
                    <a:srgbClr val="000000"/>
                  </a:solidFill>
                </a:uFill>
                <a:latin typeface="Times New Roman" panose="02020603050405020304" pitchFamily="18" charset="0"/>
                <a:ea typeface="Calibri" panose="020F0502020204030204" pitchFamily="34" charset="0"/>
                <a:cs typeface="Mangal" panose="02040503050203030202" pitchFamily="18" charset="0"/>
              </a:rPr>
              <a:t>PrePEP</a:t>
            </a:r>
            <a:r>
              <a:rPr lang="en-IN" sz="1700" b="1" dirty="0">
                <a:solidFill>
                  <a:schemeClr val="accent1">
                    <a:lumMod val="50000"/>
                  </a:schemeClr>
                </a:solidFill>
                <a:effectLst/>
                <a:uFill>
                  <a:solidFill>
                    <a:srgbClr val="000000"/>
                  </a:solidFill>
                </a:uFill>
                <a:latin typeface="Times New Roman" panose="02020603050405020304" pitchFamily="18" charset="0"/>
                <a:ea typeface="Calibri" panose="020F0502020204030204" pitchFamily="34" charset="0"/>
                <a:cs typeface="Mangal" panose="02040503050203030202" pitchFamily="18" charset="0"/>
              </a:rPr>
              <a:t>-Conference: Precipitation Processes-Estimation and Prediction</a:t>
            </a:r>
          </a:p>
          <a:p>
            <a:pPr algn="ctr"/>
            <a:r>
              <a:rPr lang="en-IN" sz="1600" dirty="0">
                <a:solidFill>
                  <a:schemeClr val="accent1">
                    <a:lumMod val="50000"/>
                  </a:schemeClr>
                </a:solidFill>
                <a:effectLst/>
                <a:uFill>
                  <a:solidFill>
                    <a:srgbClr val="000000"/>
                  </a:solidFill>
                </a:uFill>
                <a:latin typeface="Times New Roman" panose="02020603050405020304" pitchFamily="18" charset="0"/>
                <a:ea typeface="Calibri" panose="020F0502020204030204" pitchFamily="34" charset="0"/>
                <a:cs typeface="Mangal" panose="02040503050203030202" pitchFamily="18" charset="0"/>
              </a:rPr>
              <a:t>16–21 Mar 2025 </a:t>
            </a:r>
          </a:p>
          <a:p>
            <a:pPr algn="ctr"/>
            <a:r>
              <a:rPr lang="en-IN" sz="1600" b="1" dirty="0">
                <a:solidFill>
                  <a:schemeClr val="accent1">
                    <a:lumMod val="50000"/>
                  </a:schemeClr>
                </a:solidFill>
                <a:effectLst/>
                <a:uFill>
                  <a:solidFill>
                    <a:srgbClr val="000000"/>
                  </a:solidFill>
                </a:uFill>
                <a:latin typeface="Times New Roman" panose="02020603050405020304" pitchFamily="18" charset="0"/>
                <a:ea typeface="Calibri" panose="020F0502020204030204" pitchFamily="34" charset="0"/>
                <a:cs typeface="Mangal" panose="02040503050203030202" pitchFamily="18" charset="0"/>
              </a:rPr>
              <a:t>University of Bonn</a:t>
            </a:r>
          </a:p>
        </p:txBody>
      </p:sp>
      <p:pic>
        <p:nvPicPr>
          <p:cNvPr id="19" name="Picture 18">
            <a:extLst>
              <a:ext uri="{FF2B5EF4-FFF2-40B4-BE49-F238E27FC236}">
                <a16:creationId xmlns:a16="http://schemas.microsoft.com/office/drawing/2014/main" id="{703E6824-02D2-F80E-3E9E-FEC8D425B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1876" y="5426765"/>
            <a:ext cx="2316485" cy="1327284"/>
          </a:xfrm>
          <a:prstGeom prst="rect">
            <a:avLst/>
          </a:prstGeom>
        </p:spPr>
      </p:pic>
      <p:pic>
        <p:nvPicPr>
          <p:cNvPr id="3" name="Picture 2">
            <a:extLst>
              <a:ext uri="{FF2B5EF4-FFF2-40B4-BE49-F238E27FC236}">
                <a16:creationId xmlns:a16="http://schemas.microsoft.com/office/drawing/2014/main" id="{05C5D7CC-8CC0-1368-87DA-4E3A78CE5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891" y="4952638"/>
            <a:ext cx="508031" cy="1149215"/>
          </a:xfrm>
          <a:prstGeom prst="rect">
            <a:avLst/>
          </a:prstGeom>
        </p:spPr>
      </p:pic>
      <p:sp>
        <p:nvSpPr>
          <p:cNvPr id="5" name="TextBox 4">
            <a:extLst>
              <a:ext uri="{FF2B5EF4-FFF2-40B4-BE49-F238E27FC236}">
                <a16:creationId xmlns:a16="http://schemas.microsoft.com/office/drawing/2014/main" id="{16431A3D-7276-C499-5A0E-B2AEC63B09DE}"/>
              </a:ext>
            </a:extLst>
          </p:cNvPr>
          <p:cNvSpPr txBox="1"/>
          <p:nvPr/>
        </p:nvSpPr>
        <p:spPr>
          <a:xfrm>
            <a:off x="0" y="6131292"/>
            <a:ext cx="3178947" cy="461665"/>
          </a:xfrm>
          <a:prstGeom prst="rect">
            <a:avLst/>
          </a:prstGeom>
          <a:noFill/>
        </p:spPr>
        <p:txBody>
          <a:bodyPr wrap="square" rtlCol="0">
            <a:spAutoFit/>
          </a:bodyPr>
          <a:lstStyle/>
          <a:p>
            <a:pPr algn="ctr"/>
            <a:r>
              <a:rPr lang="en-US" sz="1200" b="1" dirty="0">
                <a:solidFill>
                  <a:schemeClr val="accent1">
                    <a:lumMod val="50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Indian Council Social Science Research</a:t>
            </a:r>
          </a:p>
          <a:p>
            <a:pPr algn="ctr"/>
            <a:r>
              <a:rPr lang="en-US" sz="1200" b="1" dirty="0">
                <a:solidFill>
                  <a:schemeClr val="accent1">
                    <a:lumMod val="50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Ministry of Education, Govt. of India</a:t>
            </a:r>
            <a:endParaRPr lang="en-IN" sz="1200" b="1" dirty="0">
              <a:solidFill>
                <a:schemeClr val="accent1">
                  <a:lumMod val="50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p:txBody>
      </p:sp>
    </p:spTree>
    <p:extLst>
      <p:ext uri="{BB962C8B-B14F-4D97-AF65-F5344CB8AC3E}">
        <p14:creationId xmlns:p14="http://schemas.microsoft.com/office/powerpoint/2010/main" val="3862267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A4C4-A4B1-B109-7DFD-1A6B090B5A61}"/>
              </a:ext>
            </a:extLst>
          </p:cNvPr>
          <p:cNvSpPr>
            <a:spLocks noGrp="1"/>
          </p:cNvSpPr>
          <p:nvPr>
            <p:ph type="title"/>
          </p:nvPr>
        </p:nvSpPr>
        <p:spPr>
          <a:xfrm>
            <a:off x="1311965" y="335307"/>
            <a:ext cx="10515600" cy="514769"/>
          </a:xfrm>
        </p:spPr>
        <p:txBody>
          <a:bodyPr>
            <a:normAutofit/>
          </a:bodyPr>
          <a:lstStyle/>
          <a:p>
            <a:r>
              <a:rPr lang="en-US" sz="1800" b="1" dirty="0">
                <a:solidFill>
                  <a:schemeClr val="accent1">
                    <a:lumMod val="50000"/>
                  </a:schemeClr>
                </a:solidFill>
                <a:effectLst/>
                <a:latin typeface="Times New Roman" panose="02020603050405020304" pitchFamily="18" charset="0"/>
                <a:ea typeface="Calibri" panose="020F0502020204030204" pitchFamily="34" charset="0"/>
              </a:rPr>
              <a:t>Surface waterbody extension obtained from NDWI, MNDWI, and AWEIS (1990-91 to 2023-24).</a:t>
            </a:r>
            <a:endParaRPr lang="en-IN" sz="1800" b="1" dirty="0">
              <a:solidFill>
                <a:schemeClr val="accent1">
                  <a:lumMod val="50000"/>
                </a:schemeClr>
              </a:solidFill>
            </a:endParaRPr>
          </a:p>
        </p:txBody>
      </p:sp>
      <p:pic>
        <p:nvPicPr>
          <p:cNvPr id="4" name="Picture 3">
            <a:extLst>
              <a:ext uri="{FF2B5EF4-FFF2-40B4-BE49-F238E27FC236}">
                <a16:creationId xmlns:a16="http://schemas.microsoft.com/office/drawing/2014/main" id="{D8FA6704-4CD4-485A-183F-5B379190A2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7705" y="931780"/>
            <a:ext cx="8338930" cy="3441437"/>
          </a:xfrm>
          <a:prstGeom prst="rect">
            <a:avLst/>
          </a:prstGeom>
          <a:ln w="9525" cap="sq">
            <a:solidFill>
              <a:schemeClr val="tx1"/>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DE97A042-F745-7233-A96C-593819B01A38}"/>
              </a:ext>
            </a:extLst>
          </p:cNvPr>
          <p:cNvSpPr txBox="1"/>
          <p:nvPr/>
        </p:nvSpPr>
        <p:spPr>
          <a:xfrm>
            <a:off x="1240734" y="4577427"/>
            <a:ext cx="9710531" cy="1754326"/>
          </a:xfrm>
          <a:prstGeom prst="rect">
            <a:avLst/>
          </a:prstGeom>
          <a:noFill/>
        </p:spPr>
        <p:txBody>
          <a:bodyPr wrap="square">
            <a:spAutoFit/>
          </a:bodyPr>
          <a:lstStyle/>
          <a:p>
            <a:pPr marL="285750" indent="-285750" algn="just">
              <a:buFont typeface="Arial" panose="020B0604020202020204" pitchFamily="34" charset="0"/>
              <a:buChar char="•"/>
            </a:pPr>
            <a:r>
              <a:rPr lang="en-IN" dirty="0">
                <a:solidFill>
                  <a:schemeClr val="accent1">
                    <a:lumMod val="50000"/>
                  </a:schemeClr>
                </a:solidFill>
                <a:latin typeface="Times New Roman" panose="02020603050405020304" pitchFamily="18" charset="0"/>
                <a:cs typeface="Times New Roman" panose="02020603050405020304" pitchFamily="18" charset="0"/>
              </a:rPr>
              <a:t>The spatiotemporal characteristics of the extension of the total surface water bodies are compiled in the above diagram, which show significant variations in the surface water extension from 1990-91 to 2023-34. The total area of all surface water bodies shows a mean of 157.63 sq. km., a median of 148.95 sq. km., and a maximum of 272.92 sq. km. in the year 2012-13. The variance of 3083.8 sq. km. and standard deviation of 55.53 sq. km. reflect high variability in the combined water area. The coefficient of variation (CV) for the total area is 35.23%, indicating moderate relative variability. </a:t>
            </a:r>
          </a:p>
        </p:txBody>
      </p:sp>
    </p:spTree>
    <p:extLst>
      <p:ext uri="{BB962C8B-B14F-4D97-AF65-F5344CB8AC3E}">
        <p14:creationId xmlns:p14="http://schemas.microsoft.com/office/powerpoint/2010/main" val="60481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0045-3EE5-F3FE-A420-3C4F468E7924}"/>
              </a:ext>
            </a:extLst>
          </p:cNvPr>
          <p:cNvSpPr>
            <a:spLocks noGrp="1"/>
          </p:cNvSpPr>
          <p:nvPr>
            <p:ph type="title"/>
          </p:nvPr>
        </p:nvSpPr>
        <p:spPr>
          <a:xfrm>
            <a:off x="838200" y="140839"/>
            <a:ext cx="10515600" cy="428505"/>
          </a:xfrm>
        </p:spPr>
        <p:txBody>
          <a:bodyPr>
            <a:normAutofit/>
          </a:bodyPr>
          <a:lstStyle/>
          <a:p>
            <a:r>
              <a:rPr lang="en-US" sz="1800" b="1" dirty="0">
                <a:effectLst/>
                <a:latin typeface="Times New Roman" panose="02020603050405020304" pitchFamily="18" charset="0"/>
                <a:ea typeface="Calibri" panose="020F0502020204030204" pitchFamily="34" charset="0"/>
              </a:rPr>
              <a:t>Surface Water Extent of the Tons River Basin from 1990-91 to 2023-24</a:t>
            </a:r>
            <a:r>
              <a:rPr lang="en-US" sz="1800" dirty="0">
                <a:effectLst/>
                <a:latin typeface="Times New Roman" panose="02020603050405020304" pitchFamily="18" charset="0"/>
                <a:ea typeface="Calibri" panose="020F0502020204030204" pitchFamily="34" charset="0"/>
              </a:rPr>
              <a:t>.</a:t>
            </a:r>
            <a:endParaRPr lang="en-IN" dirty="0"/>
          </a:p>
        </p:txBody>
      </p:sp>
      <p:pic>
        <p:nvPicPr>
          <p:cNvPr id="4" name="Content Placeholder 3">
            <a:extLst>
              <a:ext uri="{FF2B5EF4-FFF2-40B4-BE49-F238E27FC236}">
                <a16:creationId xmlns:a16="http://schemas.microsoft.com/office/drawing/2014/main" id="{36335633-BAC7-B151-E34E-5C43C53EB08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739"/>
          <a:stretch/>
        </p:blipFill>
        <p:spPr bwMode="auto">
          <a:xfrm>
            <a:off x="1414670" y="733245"/>
            <a:ext cx="9939130" cy="59839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4029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9B63F-B21F-B1E3-FD04-8FB716A62BC5}"/>
              </a:ext>
            </a:extLst>
          </p:cNvPr>
          <p:cNvSpPr>
            <a:spLocks noGrp="1"/>
          </p:cNvSpPr>
          <p:nvPr>
            <p:ph type="title"/>
          </p:nvPr>
        </p:nvSpPr>
        <p:spPr>
          <a:xfrm>
            <a:off x="899304" y="123587"/>
            <a:ext cx="5259956" cy="411252"/>
          </a:xfrm>
        </p:spPr>
        <p:txBody>
          <a:bodyPr>
            <a:normAutofit fontScale="90000"/>
          </a:bodyPr>
          <a:lstStyle/>
          <a:p>
            <a:r>
              <a:rPr lang="en-US" sz="1800" dirty="0">
                <a:effectLst/>
                <a:latin typeface="Times New Roman" panose="02020603050405020304" pitchFamily="18" charset="0"/>
                <a:ea typeface="Calibri" panose="020F0502020204030204" pitchFamily="34" charset="0"/>
              </a:rPr>
              <a:t>Surface water extent of the Tons River Dam Reservoir from 1990-91 to 2023-24.</a:t>
            </a:r>
            <a:endParaRPr lang="en-IN" dirty="0"/>
          </a:p>
        </p:txBody>
      </p:sp>
      <p:pic>
        <p:nvPicPr>
          <p:cNvPr id="6" name="Picture 5">
            <a:extLst>
              <a:ext uri="{FF2B5EF4-FFF2-40B4-BE49-F238E27FC236}">
                <a16:creationId xmlns:a16="http://schemas.microsoft.com/office/drawing/2014/main" id="{46DC314C-D8E7-5B27-6147-FB4F5F8D41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78"/>
          <a:stretch/>
        </p:blipFill>
        <p:spPr bwMode="auto">
          <a:xfrm>
            <a:off x="317373" y="874578"/>
            <a:ext cx="6462989" cy="5739065"/>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7F5B301F-C246-80BB-E87C-EB5F1086E5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0362" y="780631"/>
            <a:ext cx="4879060" cy="5833012"/>
          </a:xfrm>
          <a:prstGeom prst="rect">
            <a:avLst/>
          </a:prstGeom>
          <a:noFill/>
          <a:ln>
            <a:noFill/>
          </a:ln>
        </p:spPr>
      </p:pic>
      <p:sp>
        <p:nvSpPr>
          <p:cNvPr id="11" name="TextBox 10">
            <a:extLst>
              <a:ext uri="{FF2B5EF4-FFF2-40B4-BE49-F238E27FC236}">
                <a16:creationId xmlns:a16="http://schemas.microsoft.com/office/drawing/2014/main" id="{F2B2A8A1-ACB3-00B5-8BFF-764D479631A9}"/>
              </a:ext>
            </a:extLst>
          </p:cNvPr>
          <p:cNvSpPr txBox="1"/>
          <p:nvPr/>
        </p:nvSpPr>
        <p:spPr>
          <a:xfrm>
            <a:off x="7004648" y="58377"/>
            <a:ext cx="4804913"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Surface water extent of the Pipari Dam Reservoir from 1991 and 2024.</a:t>
            </a:r>
            <a:endParaRPr lang="en-IN" dirty="0"/>
          </a:p>
        </p:txBody>
      </p:sp>
    </p:spTree>
    <p:extLst>
      <p:ext uri="{BB962C8B-B14F-4D97-AF65-F5344CB8AC3E}">
        <p14:creationId xmlns:p14="http://schemas.microsoft.com/office/powerpoint/2010/main" val="4043876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D488-A8A3-27AD-E2A2-4EFFEFE5C4F5}"/>
              </a:ext>
            </a:extLst>
          </p:cNvPr>
          <p:cNvSpPr>
            <a:spLocks noGrp="1"/>
          </p:cNvSpPr>
          <p:nvPr>
            <p:ph type="title"/>
          </p:nvPr>
        </p:nvSpPr>
        <p:spPr>
          <a:xfrm>
            <a:off x="812321" y="149465"/>
            <a:ext cx="4570562" cy="569074"/>
          </a:xfrm>
        </p:spPr>
        <p:txBody>
          <a:bodyPr>
            <a:normAutofit fontScale="90000"/>
          </a:bodyPr>
          <a:lstStyle/>
          <a:p>
            <a:r>
              <a:rPr lang="en-US" sz="1800" dirty="0">
                <a:effectLst/>
                <a:latin typeface="Times New Roman" panose="02020603050405020304" pitchFamily="18" charset="0"/>
                <a:ea typeface="Calibri" panose="020F0502020204030204" pitchFamily="34" charset="0"/>
              </a:rPr>
              <a:t>Surface water extent of the Gorma Dam Reservoir from 1990-91 to 2023-24.</a:t>
            </a:r>
            <a:endParaRPr lang="en-IN" dirty="0"/>
          </a:p>
        </p:txBody>
      </p:sp>
      <p:pic>
        <p:nvPicPr>
          <p:cNvPr id="4" name="Picture 3">
            <a:extLst>
              <a:ext uri="{FF2B5EF4-FFF2-40B4-BE49-F238E27FC236}">
                <a16:creationId xmlns:a16="http://schemas.microsoft.com/office/drawing/2014/main" id="{3DBBE048-2DD6-6B42-667F-34B41A3BC3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8" y="776377"/>
            <a:ext cx="5243938" cy="5932158"/>
          </a:xfrm>
          <a:prstGeom prst="rect">
            <a:avLst/>
          </a:prstGeom>
          <a:noFill/>
          <a:ln>
            <a:noFill/>
          </a:ln>
        </p:spPr>
      </p:pic>
      <p:pic>
        <p:nvPicPr>
          <p:cNvPr id="5" name="Picture 4">
            <a:extLst>
              <a:ext uri="{FF2B5EF4-FFF2-40B4-BE49-F238E27FC236}">
                <a16:creationId xmlns:a16="http://schemas.microsoft.com/office/drawing/2014/main" id="{5C51DB2C-3343-2E14-DE22-485D2A87A9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045" y="718539"/>
            <a:ext cx="4868175" cy="5989996"/>
          </a:xfrm>
          <a:prstGeom prst="rect">
            <a:avLst/>
          </a:prstGeom>
          <a:noFill/>
          <a:ln>
            <a:noFill/>
          </a:ln>
        </p:spPr>
      </p:pic>
      <p:sp>
        <p:nvSpPr>
          <p:cNvPr id="7" name="TextBox 6">
            <a:extLst>
              <a:ext uri="{FF2B5EF4-FFF2-40B4-BE49-F238E27FC236}">
                <a16:creationId xmlns:a16="http://schemas.microsoft.com/office/drawing/2014/main" id="{701A797B-A36D-9CF0-2EA3-C6D190F00EC5}"/>
              </a:ext>
            </a:extLst>
          </p:cNvPr>
          <p:cNvSpPr txBox="1"/>
          <p:nvPr/>
        </p:nvSpPr>
        <p:spPr>
          <a:xfrm>
            <a:off x="6549606" y="72208"/>
            <a:ext cx="4690614"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Surface water extent of the Adwa Dam Reservoir from 1991 and 2024.</a:t>
            </a:r>
            <a:endParaRPr lang="en-IN" dirty="0"/>
          </a:p>
        </p:txBody>
      </p:sp>
    </p:spTree>
    <p:extLst>
      <p:ext uri="{BB962C8B-B14F-4D97-AF65-F5344CB8AC3E}">
        <p14:creationId xmlns:p14="http://schemas.microsoft.com/office/powerpoint/2010/main" val="34880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35396-792D-5802-A793-6718EDF61C5C}"/>
              </a:ext>
            </a:extLst>
          </p:cNvPr>
          <p:cNvSpPr>
            <a:spLocks noGrp="1"/>
          </p:cNvSpPr>
          <p:nvPr>
            <p:ph type="title"/>
          </p:nvPr>
        </p:nvSpPr>
        <p:spPr>
          <a:xfrm>
            <a:off x="838200" y="365125"/>
            <a:ext cx="5907657" cy="626913"/>
          </a:xfrm>
        </p:spPr>
        <p:txBody>
          <a:bodyPr>
            <a:normAutofit/>
          </a:bodyPr>
          <a:lstStyle/>
          <a:p>
            <a:r>
              <a:rPr lang="en-US" sz="1800" dirty="0">
                <a:effectLst/>
                <a:latin typeface="Times New Roman" panose="02020603050405020304" pitchFamily="18" charset="0"/>
                <a:ea typeface="Calibri" panose="020F0502020204030204" pitchFamily="34" charset="0"/>
              </a:rPr>
              <a:t>Surface water extent of the Sirsi Dam Reservoir from 1990-91 to 2023-24.</a:t>
            </a:r>
            <a:endParaRPr lang="en-IN" dirty="0"/>
          </a:p>
        </p:txBody>
      </p:sp>
      <p:pic>
        <p:nvPicPr>
          <p:cNvPr id="8" name="Picture 7">
            <a:extLst>
              <a:ext uri="{FF2B5EF4-FFF2-40B4-BE49-F238E27FC236}">
                <a16:creationId xmlns:a16="http://schemas.microsoft.com/office/drawing/2014/main" id="{1C29D47F-CD04-CA58-E2B2-2B2992AC6D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73"/>
          <a:stretch/>
        </p:blipFill>
        <p:spPr bwMode="auto">
          <a:xfrm>
            <a:off x="303866" y="1104181"/>
            <a:ext cx="6362298" cy="5388694"/>
          </a:xfrm>
          <a:prstGeom prst="rect">
            <a:avLst/>
          </a:prstGeom>
          <a:noFill/>
          <a:ln>
            <a:noFill/>
          </a:ln>
          <a:extLst>
            <a:ext uri="{53640926-AAD7-44D8-BBD7-CCE9431645EC}">
              <a14:shadowObscured xmlns:a14="http://schemas.microsoft.com/office/drawing/2010/main"/>
            </a:ext>
          </a:extLst>
        </p:spPr>
      </p:pic>
      <p:graphicFrame>
        <p:nvGraphicFramePr>
          <p:cNvPr id="11" name="Table 10">
            <a:extLst>
              <a:ext uri="{FF2B5EF4-FFF2-40B4-BE49-F238E27FC236}">
                <a16:creationId xmlns:a16="http://schemas.microsoft.com/office/drawing/2014/main" id="{36DE5760-5940-1C08-FF8D-15DEB2AD8D09}"/>
              </a:ext>
            </a:extLst>
          </p:cNvPr>
          <p:cNvGraphicFramePr>
            <a:graphicFrameLocks noGrp="1"/>
          </p:cNvGraphicFramePr>
          <p:nvPr>
            <p:extLst>
              <p:ext uri="{D42A27DB-BD31-4B8C-83A1-F6EECF244321}">
                <p14:modId xmlns:p14="http://schemas.microsoft.com/office/powerpoint/2010/main" val="585731284"/>
              </p:ext>
            </p:extLst>
          </p:nvPr>
        </p:nvGraphicFramePr>
        <p:xfrm>
          <a:off x="6732925" y="1778220"/>
          <a:ext cx="5227608" cy="2701838"/>
        </p:xfrm>
        <a:graphic>
          <a:graphicData uri="http://schemas.openxmlformats.org/drawingml/2006/table">
            <a:tbl>
              <a:tblPr firstRow="1" firstCol="1" bandRow="1">
                <a:tableStyleId>{5C22544A-7EE6-4342-B048-85BDC9FD1C3A}</a:tableStyleId>
              </a:tblPr>
              <a:tblGrid>
                <a:gridCol w="560717">
                  <a:extLst>
                    <a:ext uri="{9D8B030D-6E8A-4147-A177-3AD203B41FA5}">
                      <a16:colId xmlns:a16="http://schemas.microsoft.com/office/drawing/2014/main" val="770098795"/>
                    </a:ext>
                  </a:extLst>
                </a:gridCol>
                <a:gridCol w="983411">
                  <a:extLst>
                    <a:ext uri="{9D8B030D-6E8A-4147-A177-3AD203B41FA5}">
                      <a16:colId xmlns:a16="http://schemas.microsoft.com/office/drawing/2014/main" val="3724093379"/>
                    </a:ext>
                  </a:extLst>
                </a:gridCol>
                <a:gridCol w="545232">
                  <a:extLst>
                    <a:ext uri="{9D8B030D-6E8A-4147-A177-3AD203B41FA5}">
                      <a16:colId xmlns:a16="http://schemas.microsoft.com/office/drawing/2014/main" val="535390809"/>
                    </a:ext>
                  </a:extLst>
                </a:gridCol>
                <a:gridCol w="602081">
                  <a:extLst>
                    <a:ext uri="{9D8B030D-6E8A-4147-A177-3AD203B41FA5}">
                      <a16:colId xmlns:a16="http://schemas.microsoft.com/office/drawing/2014/main" val="1047896779"/>
                    </a:ext>
                  </a:extLst>
                </a:gridCol>
                <a:gridCol w="533722">
                  <a:extLst>
                    <a:ext uri="{9D8B030D-6E8A-4147-A177-3AD203B41FA5}">
                      <a16:colId xmlns:a16="http://schemas.microsoft.com/office/drawing/2014/main" val="3857291248"/>
                    </a:ext>
                  </a:extLst>
                </a:gridCol>
                <a:gridCol w="695881">
                  <a:extLst>
                    <a:ext uri="{9D8B030D-6E8A-4147-A177-3AD203B41FA5}">
                      <a16:colId xmlns:a16="http://schemas.microsoft.com/office/drawing/2014/main" val="2025133969"/>
                    </a:ext>
                  </a:extLst>
                </a:gridCol>
                <a:gridCol w="806231">
                  <a:extLst>
                    <a:ext uri="{9D8B030D-6E8A-4147-A177-3AD203B41FA5}">
                      <a16:colId xmlns:a16="http://schemas.microsoft.com/office/drawing/2014/main" val="2825188416"/>
                    </a:ext>
                  </a:extLst>
                </a:gridCol>
                <a:gridCol w="500333">
                  <a:extLst>
                    <a:ext uri="{9D8B030D-6E8A-4147-A177-3AD203B41FA5}">
                      <a16:colId xmlns:a16="http://schemas.microsoft.com/office/drawing/2014/main" val="2492101613"/>
                    </a:ext>
                  </a:extLst>
                </a:gridCol>
              </a:tblGrid>
              <a:tr h="365806">
                <a:tc>
                  <a:txBody>
                    <a:bodyPr/>
                    <a:lstStyle/>
                    <a:p>
                      <a:pPr marL="0" marR="0" algn="ctr">
                        <a:lnSpc>
                          <a:spcPct val="107000"/>
                        </a:lnSpc>
                        <a:spcAft>
                          <a:spcPts val="800"/>
                        </a:spcAft>
                      </a:pPr>
                      <a:r>
                        <a:rPr lang="en-US" sz="1100" kern="0" dirty="0">
                          <a:effectLst/>
                          <a:latin typeface="Times New Roman" panose="02020603050405020304" pitchFamily="18" charset="0"/>
                          <a:cs typeface="Times New Roman" panose="02020603050405020304" pitchFamily="18" charset="0"/>
                        </a:rPr>
                        <a:t>Sl. No.</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0" dirty="0">
                          <a:effectLst/>
                          <a:latin typeface="Times New Roman" panose="02020603050405020304" pitchFamily="18" charset="0"/>
                          <a:cs typeface="Times New Roman" panose="02020603050405020304" pitchFamily="18" charset="0"/>
                        </a:rPr>
                        <a:t>Reservoir’s Names</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100" kern="0" dirty="0">
                          <a:effectLst/>
                          <a:latin typeface="Times New Roman" panose="02020603050405020304" pitchFamily="18" charset="0"/>
                          <a:cs typeface="Times New Roman" panose="02020603050405020304" pitchFamily="18" charset="0"/>
                        </a:rPr>
                        <a:t>Mean</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100" kern="0">
                          <a:effectLst/>
                          <a:latin typeface="Times New Roman" panose="02020603050405020304" pitchFamily="18" charset="0"/>
                          <a:cs typeface="Times New Roman" panose="02020603050405020304" pitchFamily="18" charset="0"/>
                        </a:rPr>
                        <a:t>Median</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100" kern="0">
                          <a:effectLst/>
                          <a:latin typeface="Times New Roman" panose="02020603050405020304" pitchFamily="18" charset="0"/>
                          <a:cs typeface="Times New Roman" panose="02020603050405020304" pitchFamily="18" charset="0"/>
                        </a:rPr>
                        <a:t>Minimum</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100" kern="0">
                          <a:effectLst/>
                          <a:latin typeface="Times New Roman" panose="02020603050405020304" pitchFamily="18" charset="0"/>
                          <a:cs typeface="Times New Roman" panose="02020603050405020304" pitchFamily="18" charset="0"/>
                        </a:rPr>
                        <a:t>Maximum</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100" kern="0">
                          <a:effectLst/>
                          <a:latin typeface="Times New Roman" panose="02020603050405020304" pitchFamily="18" charset="0"/>
                          <a:cs typeface="Times New Roman" panose="02020603050405020304" pitchFamily="18" charset="0"/>
                        </a:rPr>
                        <a:t>Standard Deviation</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100" kern="0">
                          <a:effectLst/>
                          <a:latin typeface="Times New Roman" panose="02020603050405020304" pitchFamily="18" charset="0"/>
                          <a:cs typeface="Times New Roman" panose="02020603050405020304" pitchFamily="18" charset="0"/>
                        </a:rPr>
                        <a:t>CV (%)</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2895393"/>
                  </a:ext>
                </a:extLst>
              </a:tr>
              <a:tr h="374042">
                <a:tc>
                  <a:txBody>
                    <a:bodyPr/>
                    <a:lstStyle/>
                    <a:p>
                      <a:pPr marL="342900" marR="0" lvl="0" indent="-342900">
                        <a:lnSpc>
                          <a:spcPct val="107000"/>
                        </a:lnSpc>
                        <a:spcAft>
                          <a:spcPts val="800"/>
                        </a:spcAft>
                        <a:buFont typeface="+mj-lt"/>
                        <a:buAutoNum type="arabicPeriod"/>
                      </a:pPr>
                      <a:r>
                        <a:rPr lang="en-US" sz="1100" kern="0">
                          <a:effectLst/>
                          <a:latin typeface="Times New Roman" panose="02020603050405020304" pitchFamily="18" charset="0"/>
                          <a:cs typeface="Times New Roman" panose="02020603050405020304" pitchFamily="18" charset="0"/>
                        </a:rPr>
                        <a:t> </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IN" sz="1100" kern="0">
                          <a:effectLst/>
                          <a:latin typeface="Times New Roman" panose="02020603050405020304" pitchFamily="18" charset="0"/>
                          <a:cs typeface="Times New Roman" panose="02020603050405020304" pitchFamily="18" charset="0"/>
                        </a:rPr>
                        <a:t>Tons River Dam Reservoir</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8.98</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dirty="0">
                          <a:effectLst/>
                          <a:latin typeface="Times New Roman" panose="02020603050405020304" pitchFamily="18" charset="0"/>
                          <a:cs typeface="Times New Roman" panose="02020603050405020304" pitchFamily="18" charset="0"/>
                        </a:rPr>
                        <a:t>8.36</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0.93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21.20</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3.91</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43.59</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6593589"/>
                  </a:ext>
                </a:extLst>
              </a:tr>
              <a:tr h="178765">
                <a:tc>
                  <a:txBody>
                    <a:bodyPr/>
                    <a:lstStyle/>
                    <a:p>
                      <a:pPr marL="0" marR="0" lvl="0" indent="0">
                        <a:lnSpc>
                          <a:spcPct val="107000"/>
                        </a:lnSpc>
                        <a:spcAft>
                          <a:spcPts val="800"/>
                        </a:spcAft>
                        <a:buFont typeface="+mj-lt"/>
                        <a:buNone/>
                      </a:pPr>
                      <a:r>
                        <a:rPr lang="en-US" sz="1100" kern="0" dirty="0">
                          <a:effectLst/>
                          <a:latin typeface="Times New Roman" panose="02020603050405020304" pitchFamily="18" charset="0"/>
                          <a:cs typeface="Times New Roman" panose="02020603050405020304" pitchFamily="18" charset="0"/>
                        </a:rPr>
                        <a:t>2. 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IN" sz="1100" kern="0">
                          <a:effectLst/>
                          <a:latin typeface="Times New Roman" panose="02020603050405020304" pitchFamily="18" charset="0"/>
                          <a:cs typeface="Times New Roman" panose="02020603050405020304" pitchFamily="18" charset="0"/>
                        </a:rPr>
                        <a:t>Sirsi Dam Reservoir</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16.91</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16.11</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7.60</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30.11</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6.43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38.02</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8094476"/>
                  </a:ext>
                </a:extLst>
              </a:tr>
              <a:tr h="365806">
                <a:tc>
                  <a:txBody>
                    <a:bodyPr/>
                    <a:lstStyle/>
                    <a:p>
                      <a:pPr marL="0" marR="0" lvl="0" indent="0">
                        <a:lnSpc>
                          <a:spcPct val="107000"/>
                        </a:lnSpc>
                        <a:spcAft>
                          <a:spcPts val="800"/>
                        </a:spcAft>
                        <a:buFont typeface="+mj-lt"/>
                        <a:buNone/>
                      </a:pPr>
                      <a:r>
                        <a:rPr lang="en-US" sz="1100" kern="0" dirty="0">
                          <a:effectLst/>
                          <a:latin typeface="Times New Roman" panose="02020603050405020304" pitchFamily="18" charset="0"/>
                          <a:cs typeface="Times New Roman" panose="02020603050405020304" pitchFamily="18" charset="0"/>
                        </a:rPr>
                        <a:t>3. 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IN" sz="1100" kern="0">
                          <a:effectLst/>
                          <a:latin typeface="Times New Roman" panose="02020603050405020304" pitchFamily="18" charset="0"/>
                          <a:cs typeface="Times New Roman" panose="02020603050405020304" pitchFamily="18" charset="0"/>
                        </a:rPr>
                        <a:t>Pipari Dam Reservoir</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14.21</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14.70</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1.13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25.34</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6.93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48.76</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484388"/>
                  </a:ext>
                </a:extLst>
              </a:tr>
              <a:tr h="365806">
                <a:tc>
                  <a:txBody>
                    <a:bodyPr/>
                    <a:lstStyle/>
                    <a:p>
                      <a:pPr marL="0" marR="0" lvl="0" indent="0">
                        <a:lnSpc>
                          <a:spcPct val="107000"/>
                        </a:lnSpc>
                        <a:spcAft>
                          <a:spcPts val="800"/>
                        </a:spcAft>
                        <a:buFont typeface="+mj-lt"/>
                        <a:buNone/>
                      </a:pPr>
                      <a:r>
                        <a:rPr lang="en-US" sz="1100" kern="0" dirty="0">
                          <a:effectLst/>
                          <a:latin typeface="Times New Roman" panose="02020603050405020304" pitchFamily="18" charset="0"/>
                          <a:cs typeface="Times New Roman" panose="02020603050405020304" pitchFamily="18" charset="0"/>
                        </a:rPr>
                        <a:t>4. 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IN" sz="1100" kern="0" dirty="0">
                          <a:effectLst/>
                          <a:latin typeface="Times New Roman" panose="02020603050405020304" pitchFamily="18" charset="0"/>
                          <a:cs typeface="Times New Roman" panose="02020603050405020304" pitchFamily="18" charset="0"/>
                        </a:rPr>
                        <a:t>Gorma Dam Reservoir</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4.30</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4.23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1.32</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8.14</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1.68</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39.12</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7252621"/>
                  </a:ext>
                </a:extLst>
              </a:tr>
              <a:tr h="365806">
                <a:tc>
                  <a:txBody>
                    <a:bodyPr/>
                    <a:lstStyle/>
                    <a:p>
                      <a:pPr marL="0" marR="0" lvl="0" indent="0">
                        <a:lnSpc>
                          <a:spcPct val="107000"/>
                        </a:lnSpc>
                        <a:spcAft>
                          <a:spcPts val="800"/>
                        </a:spcAft>
                        <a:buFont typeface="+mj-lt"/>
                        <a:buNone/>
                      </a:pPr>
                      <a:r>
                        <a:rPr lang="en-US" sz="1100" kern="0" dirty="0">
                          <a:effectLst/>
                          <a:latin typeface="Times New Roman" panose="02020603050405020304" pitchFamily="18" charset="0"/>
                          <a:cs typeface="Times New Roman" panose="02020603050405020304" pitchFamily="18" charset="0"/>
                        </a:rPr>
                        <a:t>5. 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IN" sz="1100" kern="0">
                          <a:effectLst/>
                          <a:latin typeface="Times New Roman" panose="02020603050405020304" pitchFamily="18" charset="0"/>
                          <a:cs typeface="Times New Roman" panose="02020603050405020304" pitchFamily="18" charset="0"/>
                        </a:rPr>
                        <a:t>Adwa Dam Reservoir</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10.33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dirty="0">
                          <a:effectLst/>
                          <a:latin typeface="Times New Roman" panose="02020603050405020304" pitchFamily="18" charset="0"/>
                          <a:cs typeface="Times New Roman" panose="02020603050405020304" pitchFamily="18" charset="0"/>
                        </a:rPr>
                        <a:t>10.29</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3.14</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19.52</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4.38</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42.43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0461083"/>
                  </a:ext>
                </a:extLst>
              </a:tr>
              <a:tr h="365806">
                <a:tc>
                  <a:txBody>
                    <a:bodyPr/>
                    <a:lstStyle/>
                    <a:p>
                      <a:pPr marL="0" marR="0" lvl="0" indent="0">
                        <a:lnSpc>
                          <a:spcPct val="107000"/>
                        </a:lnSpc>
                        <a:spcAft>
                          <a:spcPts val="800"/>
                        </a:spcAft>
                        <a:buFont typeface="+mj-lt"/>
                        <a:buNone/>
                      </a:pPr>
                      <a:r>
                        <a:rPr lang="en-US" sz="1100" kern="0" dirty="0">
                          <a:effectLst/>
                          <a:latin typeface="Times New Roman" panose="02020603050405020304" pitchFamily="18" charset="0"/>
                          <a:cs typeface="Times New Roman" panose="02020603050405020304" pitchFamily="18" charset="0"/>
                        </a:rPr>
                        <a:t>6. 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IN" sz="1100" kern="0">
                          <a:effectLst/>
                          <a:latin typeface="Times New Roman" panose="02020603050405020304" pitchFamily="18" charset="0"/>
                          <a:cs typeface="Times New Roman" panose="02020603050405020304" pitchFamily="18" charset="0"/>
                        </a:rPr>
                        <a:t>Total Area of the SWB</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157.63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dirty="0">
                          <a:effectLst/>
                          <a:latin typeface="Times New Roman" panose="02020603050405020304" pitchFamily="18" charset="0"/>
                          <a:cs typeface="Times New Roman" panose="02020603050405020304" pitchFamily="18" charset="0"/>
                        </a:rPr>
                        <a:t>148.95</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74.60</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272.92</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a:effectLst/>
                          <a:latin typeface="Times New Roman" panose="02020603050405020304" pitchFamily="18" charset="0"/>
                          <a:cs typeface="Times New Roman" panose="02020603050405020304" pitchFamily="18" charset="0"/>
                        </a:rPr>
                        <a:t>55.53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pPr>
                      <a:r>
                        <a:rPr lang="en-IN" sz="1100" kern="0" dirty="0">
                          <a:effectLst/>
                          <a:latin typeface="Times New Roman" panose="02020603050405020304" pitchFamily="18" charset="0"/>
                          <a:cs typeface="Times New Roman" panose="02020603050405020304" pitchFamily="18" charset="0"/>
                        </a:rPr>
                        <a:t>35.23</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1571378"/>
                  </a:ext>
                </a:extLst>
              </a:tr>
            </a:tbl>
          </a:graphicData>
        </a:graphic>
      </p:graphicFrame>
      <p:sp>
        <p:nvSpPr>
          <p:cNvPr id="3" name="TextBox 2">
            <a:extLst>
              <a:ext uri="{FF2B5EF4-FFF2-40B4-BE49-F238E27FC236}">
                <a16:creationId xmlns:a16="http://schemas.microsoft.com/office/drawing/2014/main" id="{C33F5DDB-5F4C-56FE-5EAC-945B6FD347DE}"/>
              </a:ext>
            </a:extLst>
          </p:cNvPr>
          <p:cNvSpPr txBox="1"/>
          <p:nvPr/>
        </p:nvSpPr>
        <p:spPr>
          <a:xfrm>
            <a:off x="6732925" y="1004108"/>
            <a:ext cx="5227608"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Descriptive Statistics of the Computed Area of the </a:t>
            </a:r>
            <a:r>
              <a:rPr lang="en-US" dirty="0">
                <a:latin typeface="Times New Roman" panose="02020603050405020304" pitchFamily="18" charset="0"/>
                <a:ea typeface="Calibri" panose="020F0502020204030204" pitchFamily="34" charset="0"/>
              </a:rPr>
              <a:t>5 reservoirs </a:t>
            </a:r>
            <a:r>
              <a:rPr lang="en-US" sz="1800" dirty="0">
                <a:effectLst/>
                <a:latin typeface="Times New Roman" panose="02020603050405020304" pitchFamily="18" charset="0"/>
                <a:ea typeface="Calibri" panose="020F0502020204030204" pitchFamily="34" charset="0"/>
              </a:rPr>
              <a:t>classes using the NDDI.</a:t>
            </a:r>
            <a:endParaRPr lang="en-IN" dirty="0"/>
          </a:p>
        </p:txBody>
      </p:sp>
    </p:spTree>
    <p:extLst>
      <p:ext uri="{BB962C8B-B14F-4D97-AF65-F5344CB8AC3E}">
        <p14:creationId xmlns:p14="http://schemas.microsoft.com/office/powerpoint/2010/main" val="337783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78A8-94FA-77FF-D1B1-F90888D3B112}"/>
              </a:ext>
            </a:extLst>
          </p:cNvPr>
          <p:cNvSpPr>
            <a:spLocks noGrp="1"/>
          </p:cNvSpPr>
          <p:nvPr>
            <p:ph type="title"/>
          </p:nvPr>
        </p:nvSpPr>
        <p:spPr>
          <a:xfrm>
            <a:off x="586409" y="552563"/>
            <a:ext cx="6392361" cy="497517"/>
          </a:xfrm>
        </p:spPr>
        <p:txBody>
          <a:bodyPr>
            <a:noAutofit/>
          </a:bodyPr>
          <a:lstStyle/>
          <a:p>
            <a:r>
              <a:rPr lang="en-US" sz="2000" i="1" kern="100" dirty="0">
                <a:solidFill>
                  <a:srgbClr val="44546A"/>
                </a:solidFill>
                <a:effectLst/>
                <a:latin typeface="Times New Roman" panose="02020603050405020304" pitchFamily="18" charset="0"/>
                <a:ea typeface="Calibri" panose="020F0502020204030204" pitchFamily="34" charset="0"/>
                <a:cs typeface="Vrinda" panose="020B0502040204020203" pitchFamily="34" charset="0"/>
              </a:rPr>
              <a:t>Predicted Probabilities between the NDDI &amp; SWE (1990-91 to 2023-24)</a:t>
            </a:r>
            <a:endParaRPr lang="en-IN" sz="2000" dirty="0"/>
          </a:p>
        </p:txBody>
      </p:sp>
      <p:pic>
        <p:nvPicPr>
          <p:cNvPr id="4" name="Content Placeholder 3">
            <a:extLst>
              <a:ext uri="{FF2B5EF4-FFF2-40B4-BE49-F238E27FC236}">
                <a16:creationId xmlns:a16="http://schemas.microsoft.com/office/drawing/2014/main" id="{EE6B479E-F801-C156-BFB2-13E001F972E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952" b="1"/>
          <a:stretch/>
        </p:blipFill>
        <p:spPr bwMode="auto">
          <a:xfrm>
            <a:off x="138326" y="1510748"/>
            <a:ext cx="6840444" cy="3394851"/>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6726955B-752B-87A5-1CDB-4C507692AD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8770" y="937841"/>
            <a:ext cx="5213230" cy="4170043"/>
          </a:xfrm>
          <a:prstGeom prst="rect">
            <a:avLst/>
          </a:prstGeom>
          <a:noFill/>
          <a:ln>
            <a:noFill/>
          </a:ln>
        </p:spPr>
      </p:pic>
    </p:spTree>
    <p:extLst>
      <p:ext uri="{BB962C8B-B14F-4D97-AF65-F5344CB8AC3E}">
        <p14:creationId xmlns:p14="http://schemas.microsoft.com/office/powerpoint/2010/main" val="1651520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30A6-3A95-8CE4-3AA0-594C17D9D498}"/>
              </a:ext>
            </a:extLst>
          </p:cNvPr>
          <p:cNvSpPr>
            <a:spLocks noGrp="1"/>
          </p:cNvSpPr>
          <p:nvPr>
            <p:ph type="title"/>
          </p:nvPr>
        </p:nvSpPr>
        <p:spPr>
          <a:xfrm>
            <a:off x="838200" y="365125"/>
            <a:ext cx="10515600" cy="429531"/>
          </a:xfrm>
        </p:spPr>
        <p:txBody>
          <a:bodyPr>
            <a:normAutofit fontScale="90000"/>
          </a:bodyPr>
          <a:lstStyle/>
          <a:p>
            <a:r>
              <a:rPr lang="en-US" sz="2800" b="1" dirty="0">
                <a:latin typeface="Times New Roman" panose="02020603050405020304" pitchFamily="18" charset="0"/>
                <a:cs typeface="Times New Roman" panose="02020603050405020304" pitchFamily="18" charset="0"/>
              </a:rPr>
              <a:t>Conclusions</a:t>
            </a:r>
            <a:endParaRPr lang="en-IN"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CEEA3BB-732A-E32E-1D5F-9050D5134596}"/>
              </a:ext>
            </a:extLst>
          </p:cNvPr>
          <p:cNvSpPr>
            <a:spLocks noGrp="1"/>
          </p:cNvSpPr>
          <p:nvPr>
            <p:ph idx="1"/>
          </p:nvPr>
        </p:nvSpPr>
        <p:spPr>
          <a:xfrm>
            <a:off x="838200" y="903514"/>
            <a:ext cx="10515600" cy="5273449"/>
          </a:xfrm>
        </p:spPr>
        <p:txBody>
          <a:bodyPr>
            <a:normAutofit lnSpcReduction="10000"/>
          </a:bodyPr>
          <a:lstStyle/>
          <a:p>
            <a:pPr algn="just">
              <a:lnSpc>
                <a:spcPct val="150000"/>
              </a:lnSpc>
            </a:pPr>
            <a:r>
              <a:rPr lang="en-IN" sz="2000" dirty="0">
                <a:solidFill>
                  <a:schemeClr val="accent1">
                    <a:lumMod val="50000"/>
                  </a:schemeClr>
                </a:solidFill>
                <a:latin typeface="Times New Roman" panose="02020603050405020304" pitchFamily="18" charset="0"/>
                <a:cs typeface="Times New Roman" panose="02020603050405020304" pitchFamily="18" charset="0"/>
              </a:rPr>
              <a:t>The present study is mainly focused on the impact of the meteorological drought on the extension of the surface water bodies over space and time in the Tons River basin.</a:t>
            </a:r>
          </a:p>
          <a:p>
            <a:pPr algn="just">
              <a:lnSpc>
                <a:spcPct val="150000"/>
              </a:lnSpc>
            </a:pPr>
            <a:r>
              <a:rPr lang="en-IN" sz="2000" dirty="0">
                <a:solidFill>
                  <a:schemeClr val="accent1">
                    <a:lumMod val="50000"/>
                  </a:schemeClr>
                </a:solidFill>
                <a:latin typeface="Times New Roman" panose="02020603050405020304" pitchFamily="18" charset="0"/>
                <a:cs typeface="Times New Roman" panose="02020603050405020304" pitchFamily="18" charset="0"/>
              </a:rPr>
              <a:t>It is also found that the river basin is characterized by water bodies of very small numbers and in size.</a:t>
            </a:r>
          </a:p>
          <a:p>
            <a:pPr algn="just">
              <a:lnSpc>
                <a:spcPct val="150000"/>
              </a:lnSpc>
            </a:pPr>
            <a:r>
              <a:rPr lang="en-IN" sz="2000" dirty="0">
                <a:solidFill>
                  <a:schemeClr val="accent1">
                    <a:lumMod val="50000"/>
                  </a:schemeClr>
                </a:solidFill>
                <a:latin typeface="Times New Roman" panose="02020603050405020304" pitchFamily="18" charset="0"/>
                <a:cs typeface="Times New Roman" panose="02020603050405020304" pitchFamily="18" charset="0"/>
              </a:rPr>
              <a:t>The extension of the surface water body has been affected by the increasing drought with higher intensity over the last 34 years. The figure shows that the water bodies (ponds, lakes, reservoirs, and rivers) in the Tons River Basin were significantly affected by the meteorological drought, with the values of the predicted probabilities ranging from 0.6 to 1. </a:t>
            </a:r>
          </a:p>
          <a:p>
            <a:pPr algn="just">
              <a:lnSpc>
                <a:spcPct val="150000"/>
              </a:lnSpc>
            </a:pPr>
            <a:r>
              <a:rPr lang="en-IN" sz="2000" dirty="0">
                <a:solidFill>
                  <a:schemeClr val="accent1">
                    <a:lumMod val="50000"/>
                  </a:schemeClr>
                </a:solidFill>
                <a:latin typeface="Times New Roman" panose="02020603050405020304" pitchFamily="18" charset="0"/>
                <a:cs typeface="Times New Roman" panose="02020603050405020304" pitchFamily="18" charset="0"/>
              </a:rPr>
              <a:t>The predicted probabilities between NDDI and surface water body extent approached 0 in the areas without surface water bodies. An Area under curve (AUC) of 0.95 highlights a strong relationship between NDDI and the extension of the surface water bodies.</a:t>
            </a:r>
          </a:p>
          <a:p>
            <a:endParaRPr lang="en-IN" dirty="0"/>
          </a:p>
        </p:txBody>
      </p:sp>
    </p:spTree>
    <p:extLst>
      <p:ext uri="{BB962C8B-B14F-4D97-AF65-F5344CB8AC3E}">
        <p14:creationId xmlns:p14="http://schemas.microsoft.com/office/powerpoint/2010/main" val="297140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D8A7-5C44-D35A-D722-4610910031D7}"/>
              </a:ext>
            </a:extLst>
          </p:cNvPr>
          <p:cNvSpPr>
            <a:spLocks noGrp="1"/>
          </p:cNvSpPr>
          <p:nvPr>
            <p:ph type="title"/>
          </p:nvPr>
        </p:nvSpPr>
        <p:spPr>
          <a:xfrm>
            <a:off x="838200" y="681037"/>
            <a:ext cx="10515600" cy="442085"/>
          </a:xfrm>
        </p:spPr>
        <p:txBody>
          <a:bodyPr>
            <a:normAutofit fontScale="90000"/>
          </a:bodyPr>
          <a:lstStyle/>
          <a:p>
            <a:r>
              <a:rPr lang="en-US" sz="2800" b="1" dirty="0">
                <a:latin typeface="Times New Roman" panose="02020603050405020304" pitchFamily="18" charset="0"/>
                <a:cs typeface="Times New Roman" panose="02020603050405020304" pitchFamily="18" charset="0"/>
              </a:rPr>
              <a:t>Reference</a:t>
            </a:r>
            <a:endParaRPr lang="en-IN"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98AD327-745B-5847-A26D-E0EED8AD1121}"/>
              </a:ext>
            </a:extLst>
          </p:cNvPr>
          <p:cNvSpPr>
            <a:spLocks noGrp="1"/>
          </p:cNvSpPr>
          <p:nvPr>
            <p:ph idx="1"/>
          </p:nvPr>
        </p:nvSpPr>
        <p:spPr>
          <a:xfrm>
            <a:off x="838200" y="1421295"/>
            <a:ext cx="10515600" cy="4755667"/>
          </a:xfrm>
        </p:spPr>
        <p:txBody>
          <a:bodyPr/>
          <a:lstStyle/>
          <a:p>
            <a:pPr marL="342900" indent="-342900" algn="just">
              <a:buAutoNum type="arabicPeriod"/>
            </a:pPr>
            <a:r>
              <a:rPr lang="en-IN" sz="1600" kern="0" dirty="0">
                <a:effectLst/>
                <a:latin typeface="Times New Roman" panose="02020603050405020304" pitchFamily="18" charset="0"/>
                <a:ea typeface="Calibri" panose="020F0502020204030204" pitchFamily="34" charset="0"/>
                <a:cs typeface="Times New Roman" panose="02020603050405020304" pitchFamily="18" charset="0"/>
              </a:rPr>
              <a:t>Jenkins, K., &amp; Warren, R. (2015). Quantifying the impact of climate change on drought regimes using the Standardised Precipitation Index. </a:t>
            </a:r>
            <a:r>
              <a:rPr lang="en-IN" sz="1600" i="1" kern="0" dirty="0">
                <a:effectLst/>
                <a:latin typeface="Times New Roman" panose="02020603050405020304" pitchFamily="18" charset="0"/>
                <a:ea typeface="Calibri" panose="020F0502020204030204" pitchFamily="34" charset="0"/>
                <a:cs typeface="Times New Roman" panose="02020603050405020304" pitchFamily="18" charset="0"/>
              </a:rPr>
              <a:t>Theoretical and Applied Climatology</a:t>
            </a:r>
            <a:r>
              <a:rPr lang="en-IN" sz="16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600" i="1" kern="0" dirty="0">
                <a:effectLst/>
                <a:latin typeface="Times New Roman" panose="02020603050405020304" pitchFamily="18" charset="0"/>
                <a:ea typeface="Calibri" panose="020F0502020204030204" pitchFamily="34" charset="0"/>
                <a:cs typeface="Times New Roman" panose="02020603050405020304" pitchFamily="18" charset="0"/>
              </a:rPr>
              <a:t>120</a:t>
            </a:r>
            <a:r>
              <a:rPr lang="en-IN" sz="1600" kern="0" dirty="0">
                <a:effectLst/>
                <a:latin typeface="Times New Roman" panose="02020603050405020304" pitchFamily="18" charset="0"/>
                <a:ea typeface="Calibri" panose="020F0502020204030204" pitchFamily="34" charset="0"/>
                <a:cs typeface="Times New Roman" panose="02020603050405020304" pitchFamily="18" charset="0"/>
              </a:rPr>
              <a:t>(1–2), 41–54. </a:t>
            </a:r>
            <a:r>
              <a:rPr lang="en-IN" sz="1600" kern="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https://doi.org/10.1007/s00704-014-1143-x</a:t>
            </a:r>
            <a:r>
              <a:rPr lang="en-IN" sz="1600" kern="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AutoNum type="arabicPeriod"/>
            </a:pPr>
            <a:r>
              <a:rPr lang="en-IN" sz="1600" kern="0" dirty="0">
                <a:effectLst/>
                <a:latin typeface="Times New Roman" panose="02020603050405020304" pitchFamily="18" charset="0"/>
                <a:ea typeface="Calibri" panose="020F0502020204030204" pitchFamily="34" charset="0"/>
                <a:cs typeface="Times New Roman" panose="02020603050405020304" pitchFamily="18" charset="0"/>
              </a:rPr>
              <a:t>Li, K., Wang, J., Cheng, W., Wang, Y., Zhou, Y., &amp; </a:t>
            </a:r>
            <a:r>
              <a:rPr lang="en-IN" sz="1600" kern="0" dirty="0" err="1">
                <a:effectLst/>
                <a:latin typeface="Times New Roman" panose="02020603050405020304" pitchFamily="18" charset="0"/>
                <a:ea typeface="Calibri" panose="020F0502020204030204" pitchFamily="34" charset="0"/>
                <a:cs typeface="Times New Roman" panose="02020603050405020304" pitchFamily="18" charset="0"/>
              </a:rPr>
              <a:t>Altansukh</a:t>
            </a:r>
            <a:r>
              <a:rPr lang="en-IN" sz="1600" kern="0" dirty="0">
                <a:effectLst/>
                <a:latin typeface="Times New Roman" panose="02020603050405020304" pitchFamily="18" charset="0"/>
                <a:ea typeface="Calibri" panose="020F0502020204030204" pitchFamily="34" charset="0"/>
                <a:cs typeface="Times New Roman" panose="02020603050405020304" pitchFamily="18" charset="0"/>
              </a:rPr>
              <a:t>, O. (2022). International Journal of Applied Earth Observations and Geoinformation Deep learning empowers the Google Earth Engine for automated water extraction in the Lake Baikal Basin. </a:t>
            </a:r>
            <a:r>
              <a:rPr lang="en-IN" sz="1600" i="1" kern="0" dirty="0">
                <a:effectLst/>
                <a:latin typeface="Times New Roman" panose="02020603050405020304" pitchFamily="18" charset="0"/>
                <a:ea typeface="Calibri" panose="020F0502020204030204" pitchFamily="34" charset="0"/>
                <a:cs typeface="Times New Roman" panose="02020603050405020304" pitchFamily="18" charset="0"/>
              </a:rPr>
              <a:t>International Journal of Applied Earth Observation and Geoinformation</a:t>
            </a:r>
            <a:r>
              <a:rPr lang="en-IN" sz="16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600" i="1" kern="0" dirty="0">
                <a:effectLst/>
                <a:latin typeface="Times New Roman" panose="02020603050405020304" pitchFamily="18" charset="0"/>
                <a:ea typeface="Calibri" panose="020F0502020204030204" pitchFamily="34" charset="0"/>
                <a:cs typeface="Times New Roman" panose="02020603050405020304" pitchFamily="18" charset="0"/>
              </a:rPr>
              <a:t>112</a:t>
            </a:r>
            <a:r>
              <a:rPr lang="en-IN" sz="1600" kern="0" dirty="0">
                <a:effectLst/>
                <a:latin typeface="Times New Roman" panose="02020603050405020304" pitchFamily="18" charset="0"/>
                <a:ea typeface="Calibri" panose="020F0502020204030204" pitchFamily="34" charset="0"/>
                <a:cs typeface="Times New Roman" panose="02020603050405020304" pitchFamily="18" charset="0"/>
              </a:rPr>
              <a:t>(February), 102928. </a:t>
            </a:r>
            <a:r>
              <a:rPr lang="en-IN" sz="1600" kern="0" dirty="0">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https://doi.org/10.1016/j.jag.2022.102928</a:t>
            </a:r>
            <a:r>
              <a:rPr lang="en-IN" sz="1600" kern="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AutoNum type="arabicPeriod"/>
            </a:pP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Mishra, A. K., &amp; Singh, V. P. (2011). Drought </a:t>
            </a:r>
            <a:r>
              <a:rPr lang="en-IN" sz="1600" kern="0" dirty="0" err="1">
                <a:effectLst/>
                <a:latin typeface="Times New Roman" panose="02020603050405020304" pitchFamily="18" charset="0"/>
                <a:ea typeface="Times New Roman" panose="02020603050405020304" pitchFamily="18" charset="0"/>
                <a:cs typeface="Times New Roman" panose="02020603050405020304" pitchFamily="18" charset="0"/>
              </a:rPr>
              <a:t>modeling</a:t>
            </a: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 - A review. </a:t>
            </a:r>
            <a:r>
              <a:rPr lang="en-IN" sz="1600" i="1" kern="0" dirty="0">
                <a:effectLst/>
                <a:latin typeface="Times New Roman" panose="02020603050405020304" pitchFamily="18" charset="0"/>
                <a:ea typeface="Times New Roman" panose="02020603050405020304" pitchFamily="18" charset="0"/>
                <a:cs typeface="Times New Roman" panose="02020603050405020304" pitchFamily="18" charset="0"/>
              </a:rPr>
              <a:t>Journal of Hydrology</a:t>
            </a: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600" i="1" kern="0" dirty="0">
                <a:effectLst/>
                <a:latin typeface="Times New Roman" panose="02020603050405020304" pitchFamily="18" charset="0"/>
                <a:ea typeface="Times New Roman" panose="02020603050405020304" pitchFamily="18" charset="0"/>
                <a:cs typeface="Times New Roman" panose="02020603050405020304" pitchFamily="18" charset="0"/>
              </a:rPr>
              <a:t>403</a:t>
            </a: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(1–2), 157–175. </a:t>
            </a: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https://doi.org/10.1016/j.jhydrol.2011.03.049</a:t>
            </a:r>
            <a:endPar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AutoNum type="arabicPeriod"/>
            </a:pP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IPCC. (2014). Synthesis Report. Contribution of Working Groups I, II and III to the Fifth Assessment Report of the Intergovernmental Panel on Climate Change [Core Writing Team, R.K. Pachauri and L.A. Meyer (eds.)]. In </a:t>
            </a:r>
            <a:r>
              <a:rPr lang="en-IN" sz="1600" i="1" kern="0" dirty="0">
                <a:effectLst/>
                <a:latin typeface="Times New Roman" panose="02020603050405020304" pitchFamily="18" charset="0"/>
                <a:ea typeface="Times New Roman" panose="02020603050405020304" pitchFamily="18" charset="0"/>
                <a:cs typeface="Times New Roman" panose="02020603050405020304" pitchFamily="18" charset="0"/>
              </a:rPr>
              <a:t>IPCC, Geneva, Switzerland, 151 pp</a:t>
            </a: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https://doi.org/10.1016/S0022-0248(00)00575-3</a:t>
            </a:r>
            <a:r>
              <a:rPr lang="en-IN" sz="1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AutoNum type="arabicPeriod"/>
            </a:pPr>
            <a:r>
              <a:rPr lang="en-IN" sz="1600" dirty="0">
                <a:latin typeface="Times New Roman" panose="02020603050405020304" pitchFamily="18" charset="0"/>
                <a:cs typeface="Times New Roman" panose="02020603050405020304" pitchFamily="18" charset="0"/>
              </a:rPr>
              <a:t>Wilhite, D. A. (1993). Drought Assessment, Management, and Planning: Theory and Case Studies. In D. A. Wilhite (Ed.), Kluwer Academic Publishers (1 </a:t>
            </a:r>
            <a:r>
              <a:rPr lang="en-IN" sz="1600" dirty="0" err="1">
                <a:latin typeface="Times New Roman" panose="02020603050405020304" pitchFamily="18" charset="0"/>
                <a:cs typeface="Times New Roman" panose="02020603050405020304" pitchFamily="18" charset="0"/>
              </a:rPr>
              <a:t>st</a:t>
            </a:r>
            <a:r>
              <a:rPr lang="en-IN" sz="1600" dirty="0">
                <a:latin typeface="Times New Roman" panose="02020603050405020304" pitchFamily="18" charset="0"/>
                <a:cs typeface="Times New Roman" panose="02020603050405020304" pitchFamily="18" charset="0"/>
              </a:rPr>
              <a:t>). Kluwer Academic Publishers. https://doi.org/DOI 10.1007/978-1-4615-3224-8 </a:t>
            </a:r>
            <a:endParaRPr lang="en-IN"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AutoNum type="arabicPeriod"/>
            </a:pP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AutoNum type="arabicPeriod"/>
            </a:pPr>
            <a:endParaRPr lang="en-IN" sz="1800" kern="0" dirty="0">
              <a:effectLst/>
              <a:latin typeface="Times New Roman" panose="02020603050405020304" pitchFamily="18" charset="0"/>
              <a:ea typeface="Calibri" panose="020F0502020204030204" pitchFamily="34" charset="0"/>
              <a:cs typeface="Vrinda" panose="020B0502040204020203" pitchFamily="34" charset="0"/>
            </a:endParaRPr>
          </a:p>
          <a:p>
            <a:pPr marL="342900" indent="-342900">
              <a:buFont typeface="Arial" panose="020B0604020202020204" pitchFamily="34" charset="0"/>
              <a:buAutoNum type="arabicPeriod"/>
            </a:pPr>
            <a:endParaRPr lang="en-IN" sz="1800" kern="100" dirty="0">
              <a:effectLst/>
              <a:latin typeface="Calibri" panose="020F0502020204030204" pitchFamily="34" charset="0"/>
              <a:ea typeface="Calibri" panose="020F0502020204030204" pitchFamily="34" charset="0"/>
              <a:cs typeface="Vrinda" panose="020B0502040204020203" pitchFamily="34" charset="0"/>
            </a:endParaRPr>
          </a:p>
          <a:p>
            <a:pPr marL="342900" indent="-342900">
              <a:buAutoNum type="arabicPeriod"/>
            </a:pPr>
            <a:endParaRPr lang="en-IN" sz="1800" kern="100" dirty="0">
              <a:effectLst/>
              <a:latin typeface="Calibri" panose="020F0502020204030204" pitchFamily="34" charset="0"/>
              <a:ea typeface="Calibri" panose="020F0502020204030204" pitchFamily="34" charset="0"/>
              <a:cs typeface="Vrinda" panose="020B0502040204020203" pitchFamily="34" charset="0"/>
            </a:endParaRPr>
          </a:p>
          <a:p>
            <a:endParaRPr lang="en-IN" dirty="0"/>
          </a:p>
        </p:txBody>
      </p:sp>
    </p:spTree>
    <p:extLst>
      <p:ext uri="{BB962C8B-B14F-4D97-AF65-F5344CB8AC3E}">
        <p14:creationId xmlns:p14="http://schemas.microsoft.com/office/powerpoint/2010/main" val="1114139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5E0B6-40C0-CD9A-CC7F-B81E4747206B}"/>
              </a:ext>
            </a:extLst>
          </p:cNvPr>
          <p:cNvSpPr>
            <a:spLocks noGrp="1"/>
          </p:cNvSpPr>
          <p:nvPr>
            <p:ph type="title"/>
          </p:nvPr>
        </p:nvSpPr>
        <p:spPr>
          <a:xfrm>
            <a:off x="3076163" y="2103437"/>
            <a:ext cx="6198704" cy="1325563"/>
          </a:xfrm>
        </p:spPr>
        <p:txBody>
          <a:bodyPr/>
          <a:lstStyle/>
          <a:p>
            <a:r>
              <a:rPr lang="en-US" sz="3200" b="1" dirty="0">
                <a:solidFill>
                  <a:schemeClr val="accent1">
                    <a:lumMod val="50000"/>
                  </a:schemeClr>
                </a:solidFill>
                <a:latin typeface="Century" panose="02040604050505020304" pitchFamily="18" charset="0"/>
              </a:rPr>
              <a:t>Thank you for listening to me</a:t>
            </a:r>
            <a:br>
              <a:rPr lang="en-IN" sz="4400" b="1" dirty="0">
                <a:solidFill>
                  <a:schemeClr val="tx1">
                    <a:lumMod val="95000"/>
                    <a:lumOff val="5000"/>
                  </a:schemeClr>
                </a:solidFill>
                <a:latin typeface="Century" panose="02040604050505020304" pitchFamily="18" charset="0"/>
              </a:rPr>
            </a:br>
            <a:endParaRPr lang="en-IN" dirty="0"/>
          </a:p>
        </p:txBody>
      </p:sp>
      <p:sp>
        <p:nvSpPr>
          <p:cNvPr id="4" name="TextBox 3">
            <a:extLst>
              <a:ext uri="{FF2B5EF4-FFF2-40B4-BE49-F238E27FC236}">
                <a16:creationId xmlns:a16="http://schemas.microsoft.com/office/drawing/2014/main" id="{9D1DA18C-106E-9BB3-FAB6-0ED6C2DA7871}"/>
              </a:ext>
            </a:extLst>
          </p:cNvPr>
          <p:cNvSpPr txBox="1"/>
          <p:nvPr/>
        </p:nvSpPr>
        <p:spPr>
          <a:xfrm>
            <a:off x="8422585" y="5212931"/>
            <a:ext cx="3510998" cy="830997"/>
          </a:xfrm>
          <a:prstGeom prst="rect">
            <a:avLst/>
          </a:prstGeom>
          <a:noFill/>
        </p:spPr>
        <p:txBody>
          <a:bodyPr wrap="square">
            <a:spAutoFit/>
          </a:bodyPr>
          <a:lstStyle/>
          <a:p>
            <a:r>
              <a:rPr lang="en-US" sz="1600" dirty="0">
                <a:solidFill>
                  <a:schemeClr val="accent1">
                    <a:lumMod val="50000"/>
                  </a:schemeClr>
                </a:solidFill>
                <a:latin typeface="Times New Roman" panose="02020603050405020304" pitchFamily="18" charset="0"/>
                <a:ea typeface="Sans Serif Collection" panose="020B0502040504020204" pitchFamily="34" charset="0"/>
                <a:cs typeface="Times New Roman" panose="02020603050405020304" pitchFamily="18" charset="0"/>
              </a:rPr>
              <a:t>International Travel Funded by</a:t>
            </a:r>
          </a:p>
          <a:p>
            <a:r>
              <a:rPr lang="en-US" sz="1600" dirty="0">
                <a:solidFill>
                  <a:schemeClr val="accent6">
                    <a:lumMod val="75000"/>
                  </a:schemeClr>
                </a:solidFill>
                <a:latin typeface="Times New Roman" panose="02020603050405020304" pitchFamily="18" charset="0"/>
                <a:ea typeface="Sans Serif Collection" panose="020B0502040504020204" pitchFamily="34" charset="0"/>
                <a:cs typeface="Times New Roman" panose="02020603050405020304" pitchFamily="18" charset="0"/>
              </a:rPr>
              <a:t>Indian Council Social Science Research</a:t>
            </a:r>
          </a:p>
          <a:p>
            <a:r>
              <a:rPr lang="en-US" sz="1600" dirty="0">
                <a:solidFill>
                  <a:schemeClr val="accent6">
                    <a:lumMod val="75000"/>
                  </a:schemeClr>
                </a:solidFill>
                <a:latin typeface="Times New Roman" panose="02020603050405020304" pitchFamily="18" charset="0"/>
                <a:ea typeface="Sans Serif Collection" panose="020B0502040504020204" pitchFamily="34" charset="0"/>
                <a:cs typeface="Times New Roman" panose="02020603050405020304" pitchFamily="18" charset="0"/>
              </a:rPr>
              <a:t>Ministry of Education, Govt. of India</a:t>
            </a:r>
            <a:endParaRPr lang="en-IN" sz="1600" dirty="0">
              <a:solidFill>
                <a:schemeClr val="accent6">
                  <a:lumMod val="75000"/>
                </a:schemeClr>
              </a:solidFill>
              <a:latin typeface="Times New Roman" panose="02020603050405020304" pitchFamily="18" charset="0"/>
              <a:ea typeface="Sans Serif Collection" panose="020B0502040504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3DAB886-CBC9-F6FE-708F-7B37F1926444}"/>
              </a:ext>
            </a:extLst>
          </p:cNvPr>
          <p:cNvSpPr txBox="1"/>
          <p:nvPr/>
        </p:nvSpPr>
        <p:spPr>
          <a:xfrm>
            <a:off x="814194" y="5212931"/>
            <a:ext cx="3627782"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Feel Free to Contact me-</a:t>
            </a:r>
          </a:p>
          <a:p>
            <a:r>
              <a:rPr lang="en-US" sz="1600" dirty="0">
                <a:latin typeface="Times New Roman" panose="02020603050405020304" pitchFamily="18" charset="0"/>
                <a:cs typeface="Times New Roman" panose="02020603050405020304" pitchFamily="18" charset="0"/>
              </a:rPr>
              <a:t>Email ID- </a:t>
            </a:r>
            <a:r>
              <a:rPr lang="en-US" sz="1600" dirty="0">
                <a:latin typeface="Times New Roman" panose="02020603050405020304" pitchFamily="18" charset="0"/>
                <a:cs typeface="Times New Roman" panose="02020603050405020304" pitchFamily="18" charset="0"/>
                <a:hlinkClick r:id="rId2"/>
              </a:rPr>
              <a:t>samiulsk5@gmail.com</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Phone- 8967231355  </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04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A591-2566-41F8-B66F-CE9D901FAD3B}"/>
              </a:ext>
            </a:extLst>
          </p:cNvPr>
          <p:cNvSpPr>
            <a:spLocks noGrp="1"/>
          </p:cNvSpPr>
          <p:nvPr>
            <p:ph type="title"/>
          </p:nvPr>
        </p:nvSpPr>
        <p:spPr>
          <a:xfrm>
            <a:off x="838200" y="47076"/>
            <a:ext cx="10515600" cy="763879"/>
          </a:xfrm>
        </p:spPr>
        <p:txBody>
          <a:bodyPr>
            <a:normAutofit/>
          </a:bodyPr>
          <a:lstStyle/>
          <a:p>
            <a:r>
              <a:rPr lang="en-US" sz="2000" b="1" dirty="0">
                <a:latin typeface="Times New Roman" panose="02020603050405020304" pitchFamily="18" charset="0"/>
                <a:cs typeface="Times New Roman" panose="02020603050405020304" pitchFamily="18" charset="0"/>
              </a:rPr>
              <a:t>Introduction:</a:t>
            </a:r>
            <a:endParaRPr lang="en-IN" sz="2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2EB4C0-FDCE-4C73-B815-ED56FDF06490}"/>
              </a:ext>
            </a:extLst>
          </p:cNvPr>
          <p:cNvSpPr>
            <a:spLocks noGrp="1"/>
          </p:cNvSpPr>
          <p:nvPr>
            <p:ph idx="1"/>
          </p:nvPr>
        </p:nvSpPr>
        <p:spPr>
          <a:xfrm>
            <a:off x="838200" y="651013"/>
            <a:ext cx="10631557" cy="5809422"/>
          </a:xfrm>
        </p:spPr>
        <p:txBody>
          <a:bodyPr>
            <a:normAutofit lnSpcReduction="10000"/>
          </a:bodyPr>
          <a:lstStyle/>
          <a:p>
            <a:pPr marL="342900" indent="-342900" algn="just">
              <a:lnSpc>
                <a:spcPct val="150000"/>
              </a:lnSpc>
              <a:buFont typeface="Wingdings" panose="05000000000000000000" pitchFamily="2" charset="2"/>
              <a:buChar char=""/>
            </a:pPr>
            <a:r>
              <a:rPr lang="en-IN"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 recent human-induced warming is expected to increase the frequency and severity of extreme climatic events, like heat waves, extreme rainfall, drought, and cyclones across the earth (Jenkins &amp; Warren, 2015; </a:t>
            </a:r>
            <a:r>
              <a:rPr lang="en-IN"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IPCC</a:t>
            </a:r>
            <a:r>
              <a:rPr lang="en-IN"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2023;). </a:t>
            </a:r>
            <a:endPar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In the 21</a:t>
            </a:r>
            <a:r>
              <a:rPr lang="en-US" sz="1800" baseline="30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century, </a:t>
            </a:r>
            <a:r>
              <a:rPr lang="en-IN"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with changing climate variables, semi-arid regions face frequent </a:t>
            </a: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drought issues </a:t>
            </a:r>
            <a:r>
              <a:rPr lang="en-IN"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(Li et al., 2010; Mishra &amp; Singh, 2011)</a:t>
            </a:r>
            <a:r>
              <a:rPr lang="en-IN" sz="1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IN"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buFont typeface="Wingdings" panose="05000000000000000000" pitchFamily="2" charset="2"/>
              <a:buChar char=""/>
            </a:pPr>
            <a:r>
              <a:rPr lang="en-IN"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According to the IPCC's Sixth Assessment Report, 2023, severe hazards from dryland water scarcity are anticipated in the near future at 1.5°C global warming.</a:t>
            </a:r>
            <a:r>
              <a:rPr lang="en-IN" sz="1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IN"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 frequency, duration, and areal extent of drought are affected by it (Wilhite, 1993). </a:t>
            </a:r>
          </a:p>
          <a:p>
            <a:pPr marL="342900" lvl="0" indent="-342900" algn="just">
              <a:lnSpc>
                <a:spcPct val="150000"/>
              </a:lnSpc>
              <a:buFont typeface="Wingdings" panose="05000000000000000000" pitchFamily="2" charset="2"/>
              <a:buChar char=""/>
            </a:pP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The semi-arid region is highly vulnerable to meteorological drought. Any significant changes in the average temperature and rainfall pattern lead to weather and climate alteration, ultimately resulting in </a:t>
            </a:r>
            <a:r>
              <a:rPr lang="en-US" sz="1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droughts with higher intensity and severity.</a:t>
            </a:r>
          </a:p>
          <a:p>
            <a:pPr marL="342900" lvl="0" indent="-342900" algn="just">
              <a:lnSpc>
                <a:spcPct val="150000"/>
              </a:lnSpc>
              <a:buFont typeface="Wingdings" panose="05000000000000000000" pitchFamily="2" charset="2"/>
              <a:buChar char=""/>
            </a:pPr>
            <a:r>
              <a:rPr lang="en-IN" sz="1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Surface water coverage is more adversely affected by meteorological drought in the semi-arid region than in the humid region over space and time.</a:t>
            </a:r>
            <a:endParaRPr lang="en-IN"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IN" sz="1400" dirty="0"/>
          </a:p>
        </p:txBody>
      </p:sp>
    </p:spTree>
    <p:extLst>
      <p:ext uri="{BB962C8B-B14F-4D97-AF65-F5344CB8AC3E}">
        <p14:creationId xmlns:p14="http://schemas.microsoft.com/office/powerpoint/2010/main" val="296609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A5029-4965-3615-E8C5-CEAD90687418}"/>
              </a:ext>
            </a:extLst>
          </p:cNvPr>
          <p:cNvSpPr>
            <a:spLocks noGrp="1"/>
          </p:cNvSpPr>
          <p:nvPr>
            <p:ph idx="1"/>
          </p:nvPr>
        </p:nvSpPr>
        <p:spPr>
          <a:xfrm>
            <a:off x="884583" y="333168"/>
            <a:ext cx="10340008" cy="2449790"/>
          </a:xfrm>
        </p:spPr>
        <p:txBody>
          <a:bodyPr>
            <a:noAutofit/>
          </a:bodyPr>
          <a:lstStyle/>
          <a:p>
            <a:pPr marL="0" indent="0" algn="just">
              <a:buNone/>
            </a:pPr>
            <a:r>
              <a:rPr lang="en-US" sz="2400" b="1" dirty="0">
                <a:solidFill>
                  <a:schemeClr val="accent1">
                    <a:lumMod val="50000"/>
                  </a:schemeClr>
                </a:solidFill>
                <a:latin typeface="Times New Roman" panose="02020603050405020304" pitchFamily="18" charset="0"/>
                <a:cs typeface="Times New Roman" panose="02020603050405020304" pitchFamily="18" charset="0"/>
              </a:rPr>
              <a:t>Objective</a:t>
            </a:r>
          </a:p>
          <a:p>
            <a:pPr marL="514350" indent="-514350" algn="just">
              <a:lnSpc>
                <a:spcPct val="100000"/>
              </a:lnSpc>
              <a:buAutoNum type="arabicPeriod"/>
            </a:pPr>
            <a:r>
              <a:rPr lang="en-IN" sz="2000" dirty="0">
                <a:solidFill>
                  <a:schemeClr val="accent1">
                    <a:lumMod val="50000"/>
                  </a:schemeClr>
                </a:solidFill>
                <a:latin typeface="Times New Roman" panose="02020603050405020304" pitchFamily="18" charset="0"/>
                <a:cs typeface="Times New Roman" panose="02020603050405020304" pitchFamily="18" charset="0"/>
              </a:rPr>
              <a:t>To study the Meteorological drought in the Tons River Basin over space and Time.</a:t>
            </a:r>
          </a:p>
          <a:p>
            <a:pPr marL="514350" indent="-514350" algn="just">
              <a:lnSpc>
                <a:spcPct val="100000"/>
              </a:lnSpc>
              <a:buAutoNum type="arabicPeriod"/>
            </a:pPr>
            <a:r>
              <a:rPr lang="en-IN" sz="2000" dirty="0">
                <a:solidFill>
                  <a:schemeClr val="accent1">
                    <a:lumMod val="50000"/>
                  </a:schemeClr>
                </a:solidFill>
                <a:latin typeface="Times New Roman" panose="02020603050405020304" pitchFamily="18" charset="0"/>
                <a:cs typeface="Times New Roman" panose="02020603050405020304" pitchFamily="18" charset="0"/>
              </a:rPr>
              <a:t>To provide insight into the impact of the meteorological drought on the surface water resources of the Tons River Basin.</a:t>
            </a:r>
          </a:p>
          <a:p>
            <a:pPr marL="514350" indent="-514350" algn="just">
              <a:lnSpc>
                <a:spcPct val="100000"/>
              </a:lnSpc>
              <a:buAutoNum type="arabicPeriod"/>
            </a:pPr>
            <a:r>
              <a:rPr lang="en-IN" sz="2000" dirty="0">
                <a:solidFill>
                  <a:schemeClr val="accent1">
                    <a:lumMod val="50000"/>
                  </a:schemeClr>
                </a:solidFill>
                <a:latin typeface="Times New Roman" panose="02020603050405020304" pitchFamily="18" charset="0"/>
                <a:cs typeface="Times New Roman" panose="02020603050405020304" pitchFamily="18" charset="0"/>
              </a:rPr>
              <a:t>Furthermore, to study the dynamics of surface water extent, which are the primary sources of freshwater resources in the river basin.</a:t>
            </a:r>
          </a:p>
        </p:txBody>
      </p:sp>
      <p:graphicFrame>
        <p:nvGraphicFramePr>
          <p:cNvPr id="6" name="Table 5">
            <a:extLst>
              <a:ext uri="{FF2B5EF4-FFF2-40B4-BE49-F238E27FC236}">
                <a16:creationId xmlns:a16="http://schemas.microsoft.com/office/drawing/2014/main" id="{046C5423-DCF2-F2C6-A940-A0D5F85667B0}"/>
              </a:ext>
            </a:extLst>
          </p:cNvPr>
          <p:cNvGraphicFramePr>
            <a:graphicFrameLocks noGrp="1"/>
          </p:cNvGraphicFramePr>
          <p:nvPr>
            <p:extLst>
              <p:ext uri="{D42A27DB-BD31-4B8C-83A1-F6EECF244321}">
                <p14:modId xmlns:p14="http://schemas.microsoft.com/office/powerpoint/2010/main" val="40209774"/>
              </p:ext>
            </p:extLst>
          </p:nvPr>
        </p:nvGraphicFramePr>
        <p:xfrm>
          <a:off x="2043132" y="4221351"/>
          <a:ext cx="8347589" cy="1463208"/>
        </p:xfrm>
        <a:graphic>
          <a:graphicData uri="http://schemas.openxmlformats.org/drawingml/2006/table">
            <a:tbl>
              <a:tblPr firstRow="1" firstCol="1" bandRow="1">
                <a:tableStyleId>{5C22544A-7EE6-4342-B048-85BDC9FD1C3A}</a:tableStyleId>
              </a:tblPr>
              <a:tblGrid>
                <a:gridCol w="915263">
                  <a:extLst>
                    <a:ext uri="{9D8B030D-6E8A-4147-A177-3AD203B41FA5}">
                      <a16:colId xmlns:a16="http://schemas.microsoft.com/office/drawing/2014/main" val="747273778"/>
                    </a:ext>
                  </a:extLst>
                </a:gridCol>
                <a:gridCol w="3435512">
                  <a:extLst>
                    <a:ext uri="{9D8B030D-6E8A-4147-A177-3AD203B41FA5}">
                      <a16:colId xmlns:a16="http://schemas.microsoft.com/office/drawing/2014/main" val="1844763963"/>
                    </a:ext>
                  </a:extLst>
                </a:gridCol>
                <a:gridCol w="3996814">
                  <a:extLst>
                    <a:ext uri="{9D8B030D-6E8A-4147-A177-3AD203B41FA5}">
                      <a16:colId xmlns:a16="http://schemas.microsoft.com/office/drawing/2014/main" val="3495516156"/>
                    </a:ext>
                  </a:extLst>
                </a:gridCol>
              </a:tblGrid>
              <a:tr h="448240">
                <a:tc>
                  <a:txBody>
                    <a:bodyPr/>
                    <a:lstStyle/>
                    <a:p>
                      <a:pPr algn="just" fontAlgn="base">
                        <a:lnSpc>
                          <a:spcPct val="100000"/>
                        </a:lnSpc>
                        <a:spcAft>
                          <a:spcPts val="600"/>
                        </a:spcAft>
                      </a:pPr>
                      <a:r>
                        <a:rPr lang="en-IN" sz="1800">
                          <a:effectLst/>
                          <a:latin typeface="Times New Roman" panose="02020603050405020304" pitchFamily="18" charset="0"/>
                          <a:cs typeface="Times New Roman" panose="02020603050405020304" pitchFamily="18" charset="0"/>
                        </a:rPr>
                        <a:t>Sl. No.</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lnSpc>
                          <a:spcPct val="100000"/>
                        </a:lnSpc>
                        <a:spcAft>
                          <a:spcPts val="600"/>
                        </a:spcAft>
                      </a:pPr>
                      <a:r>
                        <a:rPr lang="en-IN" sz="1800" dirty="0">
                          <a:effectLst/>
                          <a:latin typeface="Times New Roman" panose="02020603050405020304" pitchFamily="18" charset="0"/>
                          <a:cs typeface="Times New Roman" panose="02020603050405020304" pitchFamily="18" charset="0"/>
                        </a:rPr>
                        <a:t>Name of the Data</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lnSpc>
                          <a:spcPct val="100000"/>
                        </a:lnSpc>
                        <a:spcAft>
                          <a:spcPts val="600"/>
                        </a:spcAft>
                      </a:pPr>
                      <a:r>
                        <a:rPr lang="en-IN" sz="1800" dirty="0">
                          <a:effectLst/>
                          <a:latin typeface="Times New Roman" panose="02020603050405020304" pitchFamily="18" charset="0"/>
                          <a:cs typeface="Times New Roman" panose="02020603050405020304" pitchFamily="18" charset="0"/>
                        </a:rPr>
                        <a:t>Time Period of Data Required</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0484622"/>
                  </a:ext>
                </a:extLst>
              </a:tr>
              <a:tr h="1014968">
                <a:tc>
                  <a:txBody>
                    <a:bodyPr/>
                    <a:lstStyle/>
                    <a:p>
                      <a:pPr algn="ctr" fontAlgn="base">
                        <a:lnSpc>
                          <a:spcPct val="150000"/>
                        </a:lnSpc>
                        <a:spcAft>
                          <a:spcPts val="600"/>
                        </a:spcAft>
                      </a:pPr>
                      <a:r>
                        <a:rPr lang="en-IN" sz="1800" dirty="0">
                          <a:effectLst/>
                          <a:latin typeface="Times New Roman" panose="02020603050405020304" pitchFamily="18" charset="0"/>
                          <a:cs typeface="Times New Roman" panose="02020603050405020304" pitchFamily="18" charset="0"/>
                        </a:rPr>
                        <a:t>1.</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Bef>
                          <a:spcPts val="0"/>
                        </a:spcBef>
                        <a:spcAft>
                          <a:spcPts val="0"/>
                        </a:spcAft>
                      </a:pPr>
                      <a:r>
                        <a:rPr lang="en-IN" sz="1800" dirty="0">
                          <a:effectLst/>
                          <a:latin typeface="Times New Roman" panose="02020603050405020304" pitchFamily="18" charset="0"/>
                          <a:cs typeface="Times New Roman" panose="02020603050405020304" pitchFamily="18" charset="0"/>
                        </a:rPr>
                        <a:t>Landsat 5, </a:t>
                      </a:r>
                    </a:p>
                    <a:p>
                      <a:pPr algn="just">
                        <a:lnSpc>
                          <a:spcPct val="100000"/>
                        </a:lnSpc>
                        <a:spcBef>
                          <a:spcPts val="0"/>
                        </a:spcBef>
                        <a:spcAft>
                          <a:spcPts val="0"/>
                        </a:spcAft>
                      </a:pPr>
                      <a:r>
                        <a:rPr lang="en-IN" sz="1800" dirty="0">
                          <a:effectLst/>
                          <a:latin typeface="Times New Roman" panose="02020603050405020304" pitchFamily="18" charset="0"/>
                          <a:cs typeface="Times New Roman" panose="02020603050405020304" pitchFamily="18" charset="0"/>
                        </a:rPr>
                        <a:t>Landsat 7 ETM+ C2 L2,</a:t>
                      </a:r>
                    </a:p>
                    <a:p>
                      <a:pPr algn="just">
                        <a:lnSpc>
                          <a:spcPct val="100000"/>
                        </a:lnSpc>
                        <a:spcBef>
                          <a:spcPts val="0"/>
                        </a:spcBef>
                        <a:spcAft>
                          <a:spcPts val="0"/>
                        </a:spcAft>
                      </a:pPr>
                      <a:r>
                        <a:rPr lang="en-IN" sz="1800" dirty="0">
                          <a:effectLst/>
                          <a:latin typeface="Times New Roman" panose="02020603050405020304" pitchFamily="18" charset="0"/>
                          <a:cs typeface="Times New Roman" panose="02020603050405020304" pitchFamily="18" charset="0"/>
                        </a:rPr>
                        <a:t>Landsat 8 OLI/TIRS C2</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50000"/>
                        </a:lnSpc>
                        <a:spcAft>
                          <a:spcPts val="600"/>
                        </a:spcAft>
                      </a:pPr>
                      <a:r>
                        <a:rPr lang="en-IN" sz="1800" dirty="0">
                          <a:effectLst/>
                          <a:latin typeface="Times New Roman" panose="02020603050405020304" pitchFamily="18" charset="0"/>
                          <a:cs typeface="Times New Roman" panose="02020603050405020304" pitchFamily="18" charset="0"/>
                        </a:rPr>
                        <a:t>From 01.06.1990 to 30.05.2024</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3938388"/>
                  </a:ext>
                </a:extLst>
              </a:tr>
            </a:tbl>
          </a:graphicData>
        </a:graphic>
      </p:graphicFrame>
      <p:sp>
        <p:nvSpPr>
          <p:cNvPr id="7" name="TextBox 6">
            <a:extLst>
              <a:ext uri="{FF2B5EF4-FFF2-40B4-BE49-F238E27FC236}">
                <a16:creationId xmlns:a16="http://schemas.microsoft.com/office/drawing/2014/main" id="{DCFD6B1F-B882-A2E9-F6B4-7BDBA7D694FE}"/>
              </a:ext>
            </a:extLst>
          </p:cNvPr>
          <p:cNvSpPr txBox="1"/>
          <p:nvPr/>
        </p:nvSpPr>
        <p:spPr>
          <a:xfrm>
            <a:off x="1779105" y="3482602"/>
            <a:ext cx="8855766" cy="498663"/>
          </a:xfrm>
          <a:prstGeom prst="rect">
            <a:avLst/>
          </a:prstGeom>
          <a:noFill/>
        </p:spPr>
        <p:txBody>
          <a:bodyPr wrap="square">
            <a:spAutoFit/>
          </a:bodyPr>
          <a:lstStyle/>
          <a:p>
            <a:pPr marL="285750" indent="-285750" algn="just" fontAlgn="base">
              <a:lnSpc>
                <a:spcPct val="150000"/>
              </a:lnSpc>
              <a:spcAft>
                <a:spcPts val="600"/>
              </a:spcAft>
              <a:buFont typeface="Wingdings" panose="05000000000000000000" pitchFamily="2" charset="2"/>
              <a:buChar char="Ø"/>
            </a:pPr>
            <a:r>
              <a:rPr lang="en-IN"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Satellite image-based indices </a:t>
            </a:r>
            <a:r>
              <a:rPr lang="en-IN"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have</a:t>
            </a:r>
            <a:r>
              <a:rPr lang="en-IN"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calculated using following satellite images</a:t>
            </a: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FAEC2DF9-750C-6E70-FBFC-9B495AD3A41F}"/>
              </a:ext>
            </a:extLst>
          </p:cNvPr>
          <p:cNvSpPr>
            <a:spLocks noGrp="1"/>
          </p:cNvSpPr>
          <p:nvPr>
            <p:ph type="title"/>
          </p:nvPr>
        </p:nvSpPr>
        <p:spPr>
          <a:xfrm>
            <a:off x="884583" y="3031433"/>
            <a:ext cx="10422834" cy="700501"/>
          </a:xfrm>
        </p:spPr>
        <p:txBody>
          <a:bodyPr>
            <a:normAutofit/>
          </a:bodyPr>
          <a:lstStyle/>
          <a:p>
            <a:r>
              <a:rPr lang="en-US" sz="2400" b="1" dirty="0">
                <a:solidFill>
                  <a:schemeClr val="accent1">
                    <a:lumMod val="50000"/>
                  </a:schemeClr>
                </a:solidFill>
                <a:latin typeface="Times New Roman" panose="02020603050405020304" pitchFamily="18" charset="0"/>
                <a:cs typeface="Times New Roman" panose="02020603050405020304" pitchFamily="18" charset="0"/>
              </a:rPr>
              <a:t>Database</a:t>
            </a:r>
            <a:r>
              <a:rPr lang="en-US" sz="2400" b="1" dirty="0">
                <a:latin typeface="Times New Roman" panose="02020603050405020304" pitchFamily="18" charset="0"/>
                <a:cs typeface="Times New Roman" panose="02020603050405020304" pitchFamily="18" charset="0"/>
              </a:rPr>
              <a:t>:</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74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8814-D06C-EA77-B438-0C47F979BB44}"/>
              </a:ext>
            </a:extLst>
          </p:cNvPr>
          <p:cNvSpPr>
            <a:spLocks noGrp="1"/>
          </p:cNvSpPr>
          <p:nvPr>
            <p:ph type="title"/>
          </p:nvPr>
        </p:nvSpPr>
        <p:spPr>
          <a:xfrm>
            <a:off x="818865" y="86829"/>
            <a:ext cx="9968403" cy="709531"/>
          </a:xfrm>
        </p:spPr>
        <p:txBody>
          <a:bodyPr>
            <a:normAutofit/>
          </a:bodyPr>
          <a:lstStyle/>
          <a:p>
            <a:r>
              <a:rPr lang="en-US" sz="2200" b="1" dirty="0">
                <a:latin typeface="Times New Roman" panose="02020603050405020304" pitchFamily="18" charset="0"/>
                <a:cs typeface="Times New Roman" panose="02020603050405020304" pitchFamily="18" charset="0"/>
              </a:rPr>
              <a:t>IMD Gridded Rainfall and the grids in the River basin</a:t>
            </a:r>
            <a:endParaRPr lang="en-IN" dirty="0"/>
          </a:p>
        </p:txBody>
      </p:sp>
      <p:graphicFrame>
        <p:nvGraphicFramePr>
          <p:cNvPr id="6" name="Content Placeholder 5">
            <a:extLst>
              <a:ext uri="{FF2B5EF4-FFF2-40B4-BE49-F238E27FC236}">
                <a16:creationId xmlns:a16="http://schemas.microsoft.com/office/drawing/2014/main" id="{1AF115D4-BFCA-B9D1-F6F5-AF9CCD9EBBB7}"/>
              </a:ext>
            </a:extLst>
          </p:cNvPr>
          <p:cNvGraphicFramePr>
            <a:graphicFrameLocks noGrp="1"/>
          </p:cNvGraphicFramePr>
          <p:nvPr>
            <p:ph idx="1"/>
            <p:extLst>
              <p:ext uri="{D42A27DB-BD31-4B8C-83A1-F6EECF244321}">
                <p14:modId xmlns:p14="http://schemas.microsoft.com/office/powerpoint/2010/main" val="2035153535"/>
              </p:ext>
            </p:extLst>
          </p:nvPr>
        </p:nvGraphicFramePr>
        <p:xfrm>
          <a:off x="818866" y="1048297"/>
          <a:ext cx="10919248" cy="4219969"/>
        </p:xfrm>
        <a:graphic>
          <a:graphicData uri="http://schemas.openxmlformats.org/drawingml/2006/table">
            <a:tbl>
              <a:tblPr firstRow="1" firstCol="1" bandRow="1">
                <a:tableStyleId>{5C22544A-7EE6-4342-B048-85BDC9FD1C3A}</a:tableStyleId>
              </a:tblPr>
              <a:tblGrid>
                <a:gridCol w="1950076">
                  <a:extLst>
                    <a:ext uri="{9D8B030D-6E8A-4147-A177-3AD203B41FA5}">
                      <a16:colId xmlns:a16="http://schemas.microsoft.com/office/drawing/2014/main" val="1781151829"/>
                    </a:ext>
                  </a:extLst>
                </a:gridCol>
                <a:gridCol w="2182447">
                  <a:extLst>
                    <a:ext uri="{9D8B030D-6E8A-4147-A177-3AD203B41FA5}">
                      <a16:colId xmlns:a16="http://schemas.microsoft.com/office/drawing/2014/main" val="120341760"/>
                    </a:ext>
                  </a:extLst>
                </a:gridCol>
                <a:gridCol w="1655810">
                  <a:extLst>
                    <a:ext uri="{9D8B030D-6E8A-4147-A177-3AD203B41FA5}">
                      <a16:colId xmlns:a16="http://schemas.microsoft.com/office/drawing/2014/main" val="3580311239"/>
                    </a:ext>
                  </a:extLst>
                </a:gridCol>
                <a:gridCol w="1668656">
                  <a:extLst>
                    <a:ext uri="{9D8B030D-6E8A-4147-A177-3AD203B41FA5}">
                      <a16:colId xmlns:a16="http://schemas.microsoft.com/office/drawing/2014/main" val="1182255026"/>
                    </a:ext>
                  </a:extLst>
                </a:gridCol>
                <a:gridCol w="1485327">
                  <a:extLst>
                    <a:ext uri="{9D8B030D-6E8A-4147-A177-3AD203B41FA5}">
                      <a16:colId xmlns:a16="http://schemas.microsoft.com/office/drawing/2014/main" val="95340333"/>
                    </a:ext>
                  </a:extLst>
                </a:gridCol>
                <a:gridCol w="1976932">
                  <a:extLst>
                    <a:ext uri="{9D8B030D-6E8A-4147-A177-3AD203B41FA5}">
                      <a16:colId xmlns:a16="http://schemas.microsoft.com/office/drawing/2014/main" val="220688391"/>
                    </a:ext>
                  </a:extLst>
                </a:gridCol>
              </a:tblGrid>
              <a:tr h="1134504">
                <a:tc>
                  <a:txBody>
                    <a:bodyPr/>
                    <a:lstStyle/>
                    <a:p>
                      <a:pPr algn="ctr">
                        <a:lnSpc>
                          <a:spcPct val="150000"/>
                        </a:lnSpc>
                        <a:spcAft>
                          <a:spcPts val="800"/>
                        </a:spcAft>
                      </a:pPr>
                      <a:r>
                        <a:rPr lang="en-IN" sz="1600" kern="100">
                          <a:effectLst/>
                          <a:latin typeface="Times New Roman" panose="02020603050405020304" pitchFamily="18" charset="0"/>
                          <a:cs typeface="Times New Roman" panose="02020603050405020304" pitchFamily="18" charset="0"/>
                        </a:rPr>
                        <a:t>Data</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IN" sz="1600" kern="100" dirty="0">
                          <a:effectLst/>
                          <a:latin typeface="Times New Roman" panose="02020603050405020304" pitchFamily="18" charset="0"/>
                          <a:cs typeface="Times New Roman" panose="02020603050405020304" pitchFamily="18" charset="0"/>
                        </a:rPr>
                        <a:t>Source</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IN" sz="1600" kern="100" dirty="0">
                          <a:effectLst/>
                          <a:latin typeface="Times New Roman" panose="02020603050405020304" pitchFamily="18" charset="0"/>
                          <a:cs typeface="Times New Roman" panose="02020603050405020304" pitchFamily="18" charset="0"/>
                        </a:rPr>
                        <a:t>Time Period of Data used</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IN" sz="1600" kern="100" dirty="0">
                          <a:effectLst/>
                          <a:latin typeface="Times New Roman" panose="02020603050405020304" pitchFamily="18" charset="0"/>
                          <a:cs typeface="Times New Roman" panose="02020603050405020304" pitchFamily="18" charset="0"/>
                        </a:rPr>
                        <a:t>Spatial Resolution</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IN" sz="1600" kern="100" dirty="0">
                          <a:effectLst/>
                          <a:latin typeface="Times New Roman" panose="02020603050405020304" pitchFamily="18" charset="0"/>
                          <a:cs typeface="Times New Roman" panose="02020603050405020304" pitchFamily="18" charset="0"/>
                        </a:rPr>
                        <a:t>Unit of the Rainfall</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IN" sz="1600" kern="100" dirty="0">
                          <a:effectLst/>
                          <a:latin typeface="Times New Roman" panose="02020603050405020304" pitchFamily="18" charset="0"/>
                          <a:cs typeface="Times New Roman" panose="02020603050405020304" pitchFamily="18" charset="0"/>
                        </a:rPr>
                        <a:t>Interpolation used for data preparation</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7771078"/>
                  </a:ext>
                </a:extLst>
              </a:tr>
              <a:tr h="1544345">
                <a:tc>
                  <a:txBody>
                    <a:bodyPr/>
                    <a:lstStyle/>
                    <a:p>
                      <a:pPr algn="ctr">
                        <a:lnSpc>
                          <a:spcPct val="150000"/>
                        </a:lnSpc>
                        <a:spcAft>
                          <a:spcPts val="800"/>
                        </a:spcAft>
                      </a:pPr>
                      <a:r>
                        <a:rPr lang="en-IN" sz="1600" kern="100" dirty="0">
                          <a:effectLst/>
                          <a:latin typeface="Times New Roman" panose="02020603050405020304" pitchFamily="18" charset="0"/>
                          <a:cs typeface="Times New Roman" panose="02020603050405020304" pitchFamily="18" charset="0"/>
                        </a:rPr>
                        <a:t>0.25° x 0.25° Daily Gridded Rainfall Data (IMD4)</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IN" sz="1600" kern="100" dirty="0">
                          <a:effectLst/>
                          <a:latin typeface="Times New Roman" panose="02020603050405020304" pitchFamily="18" charset="0"/>
                          <a:cs typeface="Times New Roman" panose="02020603050405020304" pitchFamily="18" charset="0"/>
                        </a:rPr>
                        <a:t>IMD (Data Supply Portal), MoES, Government of India, Pune.</a:t>
                      </a:r>
                    </a:p>
                    <a:p>
                      <a:pPr marL="0" marR="0" lvl="0" indent="0" algn="ctr" defTabSz="914400" rtl="0" eaLnBrk="1" fontAlgn="auto" latinLnBrk="0" hangingPunct="1">
                        <a:lnSpc>
                          <a:spcPct val="150000"/>
                        </a:lnSpc>
                        <a:spcBef>
                          <a:spcPts val="0"/>
                        </a:spcBef>
                        <a:spcAft>
                          <a:spcPts val="800"/>
                        </a:spcAft>
                        <a:buClrTx/>
                        <a:buSzTx/>
                        <a:buFontTx/>
                        <a:buNone/>
                        <a:tabLst/>
                        <a:defRPr/>
                      </a:pPr>
                      <a:r>
                        <a:rPr lang="en-IN" sz="1600" dirty="0"/>
                        <a:t>(</a:t>
                      </a:r>
                      <a:r>
                        <a:rPr lang="en-IN" sz="1600" dirty="0">
                          <a:hlinkClick r:id="rId2"/>
                        </a:rPr>
                        <a:t>https://www.imdpune.gov.in/cmpg/Griddata/Rainfall_1_NetCDF.html</a:t>
                      </a:r>
                      <a:r>
                        <a:rPr lang="en-IN" sz="1600" dirty="0"/>
                        <a:t>)</a:t>
                      </a:r>
                    </a:p>
                    <a:p>
                      <a:pPr algn="ctr">
                        <a:lnSpc>
                          <a:spcPct val="150000"/>
                        </a:lnSpc>
                        <a:spcAft>
                          <a:spcPts val="800"/>
                        </a:spcAft>
                      </a:pP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IN" sz="1600" kern="100" dirty="0">
                          <a:effectLst/>
                          <a:latin typeface="Times New Roman" panose="02020603050405020304" pitchFamily="18" charset="0"/>
                          <a:cs typeface="Times New Roman" panose="02020603050405020304" pitchFamily="18" charset="0"/>
                        </a:rPr>
                        <a:t>1961 to 2020</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IN" sz="1600" kern="100" dirty="0">
                          <a:effectLst/>
                          <a:latin typeface="Times New Roman" panose="02020603050405020304" pitchFamily="18" charset="0"/>
                          <a:cs typeface="Times New Roman" panose="02020603050405020304" pitchFamily="18" charset="0"/>
                        </a:rPr>
                        <a:t>0.25° x 0.25°</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IN" sz="1600" kern="100" dirty="0" err="1">
                          <a:effectLst/>
                          <a:latin typeface="Times New Roman" panose="02020603050405020304" pitchFamily="18" charset="0"/>
                          <a:cs typeface="Times New Roman" panose="02020603050405020304" pitchFamily="18" charset="0"/>
                        </a:rPr>
                        <a:t>Millimeters</a:t>
                      </a:r>
                      <a:r>
                        <a:rPr lang="en-IN" sz="1600" kern="100" dirty="0">
                          <a:effectLst/>
                          <a:latin typeface="Times New Roman" panose="02020603050405020304" pitchFamily="18" charset="0"/>
                          <a:cs typeface="Times New Roman" panose="02020603050405020304" pitchFamily="18" charset="0"/>
                        </a:rPr>
                        <a:t> (mm)</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IN" sz="1600" kern="100" dirty="0">
                          <a:effectLst/>
                          <a:latin typeface="Times New Roman" panose="02020603050405020304" pitchFamily="18" charset="0"/>
                          <a:cs typeface="Times New Roman" panose="02020603050405020304" pitchFamily="18" charset="0"/>
                        </a:rPr>
                        <a:t>IDW by Shepard (1968)</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4953809"/>
                  </a:ext>
                </a:extLst>
              </a:tr>
            </a:tbl>
          </a:graphicData>
        </a:graphic>
      </p:graphicFrame>
      <p:pic>
        <p:nvPicPr>
          <p:cNvPr id="7" name="Picture 6">
            <a:extLst>
              <a:ext uri="{FF2B5EF4-FFF2-40B4-BE49-F238E27FC236}">
                <a16:creationId xmlns:a16="http://schemas.microsoft.com/office/drawing/2014/main" id="{86C38696-DCE3-39B9-ACE7-63B10BAAC319}"/>
              </a:ext>
            </a:extLst>
          </p:cNvPr>
          <p:cNvPicPr>
            <a:picLocks noChangeAspect="1"/>
          </p:cNvPicPr>
          <p:nvPr/>
        </p:nvPicPr>
        <p:blipFill>
          <a:blip r:embed="rId3"/>
          <a:stretch>
            <a:fillRect/>
          </a:stretch>
        </p:blipFill>
        <p:spPr>
          <a:xfrm>
            <a:off x="5822119" y="3361786"/>
            <a:ext cx="5756969" cy="3347912"/>
          </a:xfrm>
          <a:prstGeom prst="rect">
            <a:avLst/>
          </a:prstGeom>
        </p:spPr>
      </p:pic>
      <p:sp>
        <p:nvSpPr>
          <p:cNvPr id="8" name="TextBox 7">
            <a:extLst>
              <a:ext uri="{FF2B5EF4-FFF2-40B4-BE49-F238E27FC236}">
                <a16:creationId xmlns:a16="http://schemas.microsoft.com/office/drawing/2014/main" id="{6925AAA2-6D3F-B034-1319-9B28754461DF}"/>
              </a:ext>
            </a:extLst>
          </p:cNvPr>
          <p:cNvSpPr txBox="1"/>
          <p:nvPr/>
        </p:nvSpPr>
        <p:spPr>
          <a:xfrm>
            <a:off x="719473" y="584900"/>
            <a:ext cx="10919248" cy="463397"/>
          </a:xfrm>
          <a:prstGeom prst="rect">
            <a:avLst/>
          </a:prstGeom>
          <a:noFill/>
        </p:spPr>
        <p:txBody>
          <a:bodyPr wrap="square">
            <a:spAutoFit/>
          </a:bodyPr>
          <a:lstStyle/>
          <a:p>
            <a:pPr marL="285750" indent="-285750" algn="just" fontAlgn="base">
              <a:lnSpc>
                <a:spcPct val="150000"/>
              </a:lnSpc>
              <a:spcAft>
                <a:spcPts val="6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analyze meteorological drought  the following data have used: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676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73F4CA-26A2-F798-A307-5CBB4DA3EA0E}"/>
              </a:ext>
            </a:extLst>
          </p:cNvPr>
          <p:cNvSpPr/>
          <p:nvPr/>
        </p:nvSpPr>
        <p:spPr>
          <a:xfrm>
            <a:off x="532659" y="1578889"/>
            <a:ext cx="6355157" cy="478506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IN">
              <a:solidFill>
                <a:schemeClr val="tx1"/>
              </a:solidFill>
            </a:endParaRPr>
          </a:p>
        </p:txBody>
      </p:sp>
      <p:sp>
        <p:nvSpPr>
          <p:cNvPr id="5" name="Title 1">
            <a:extLst>
              <a:ext uri="{FF2B5EF4-FFF2-40B4-BE49-F238E27FC236}">
                <a16:creationId xmlns:a16="http://schemas.microsoft.com/office/drawing/2014/main" id="{646E66B7-0A71-59B7-15EC-181CBAE61FA1}"/>
              </a:ext>
            </a:extLst>
          </p:cNvPr>
          <p:cNvSpPr txBox="1">
            <a:spLocks/>
          </p:cNvSpPr>
          <p:nvPr/>
        </p:nvSpPr>
        <p:spPr>
          <a:xfrm>
            <a:off x="838200" y="195309"/>
            <a:ext cx="10515600" cy="721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latin typeface="Times New Roman" panose="02020603050405020304" pitchFamily="18" charset="0"/>
                <a:cs typeface="Times New Roman" panose="02020603050405020304" pitchFamily="18" charset="0"/>
              </a:rPr>
              <a:t>The Study Area:</a:t>
            </a:r>
            <a:endParaRPr lang="en-IN" sz="20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173E588-1AFD-AF30-DE67-98E0C771F895}"/>
              </a:ext>
            </a:extLst>
          </p:cNvPr>
          <p:cNvSpPr/>
          <p:nvPr/>
        </p:nvSpPr>
        <p:spPr>
          <a:xfrm>
            <a:off x="532660" y="859883"/>
            <a:ext cx="11203620" cy="569473"/>
          </a:xfrm>
          <a:prstGeom prst="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r>
              <a:rPr lang="en-US" sz="1600" dirty="0">
                <a:solidFill>
                  <a:schemeClr val="tx1"/>
                </a:solidFill>
                <a:effectLst/>
                <a:latin typeface="Times New Roman" panose="02020603050405020304" pitchFamily="18" charset="0"/>
                <a:ea typeface="Calibri" panose="020F0502020204030204" pitchFamily="34" charset="0"/>
              </a:rPr>
              <a:t>In the present study, to understand the nature, intens</a:t>
            </a:r>
            <a:r>
              <a:rPr lang="en-US" sz="1600" dirty="0">
                <a:solidFill>
                  <a:schemeClr val="tx1"/>
                </a:solidFill>
                <a:latin typeface="Times New Roman" panose="02020603050405020304" pitchFamily="18" charset="0"/>
                <a:ea typeface="Calibri" panose="020F0502020204030204" pitchFamily="34" charset="0"/>
              </a:rPr>
              <a:t>ity</a:t>
            </a:r>
            <a:r>
              <a:rPr lang="en-US" sz="1600" dirty="0">
                <a:solidFill>
                  <a:schemeClr val="tx1"/>
                </a:solidFill>
                <a:effectLst/>
                <a:latin typeface="Times New Roman" panose="02020603050405020304" pitchFamily="18" charset="0"/>
                <a:ea typeface="Calibri" panose="020F0502020204030204" pitchFamily="34" charset="0"/>
              </a:rPr>
              <a:t>, and Spatio-temporal pattern of drought with changing climate and how the aridity intensifies meteorological drought, Tons River basin have taken as the study area. </a:t>
            </a:r>
            <a:endParaRPr lang="en-IN" sz="1600" dirty="0">
              <a:solidFill>
                <a:schemeClr val="tx1"/>
              </a:solidFill>
            </a:endParaRPr>
          </a:p>
        </p:txBody>
      </p:sp>
      <p:sp>
        <p:nvSpPr>
          <p:cNvPr id="7" name="Rectangle 6">
            <a:extLst>
              <a:ext uri="{FF2B5EF4-FFF2-40B4-BE49-F238E27FC236}">
                <a16:creationId xmlns:a16="http://schemas.microsoft.com/office/drawing/2014/main" id="{4E5474D5-A8E1-AD52-16C4-D13F0AC5A463}"/>
              </a:ext>
            </a:extLst>
          </p:cNvPr>
          <p:cNvSpPr/>
          <p:nvPr/>
        </p:nvSpPr>
        <p:spPr>
          <a:xfrm>
            <a:off x="7066720" y="2877608"/>
            <a:ext cx="4669559" cy="10384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500" dirty="0">
                <a:solidFill>
                  <a:schemeClr val="tx1"/>
                </a:solidFill>
                <a:latin typeface="Times New Roman" panose="02020603050405020304" pitchFamily="18" charset="0"/>
                <a:ea typeface="Calibri" panose="020F0502020204030204" pitchFamily="34" charset="0"/>
              </a:rPr>
              <a:t>It covers an </a:t>
            </a:r>
            <a:r>
              <a:rPr lang="en-US" sz="1500" dirty="0">
                <a:solidFill>
                  <a:schemeClr val="tx1"/>
                </a:solidFill>
                <a:effectLst/>
                <a:latin typeface="Times New Roman" panose="02020603050405020304" pitchFamily="18" charset="0"/>
                <a:ea typeface="Calibri" panose="020F0502020204030204" pitchFamily="34" charset="0"/>
              </a:rPr>
              <a:t>area of about 17,000 square km, out of which 11,974 square km lies in Madhya Pradesh, and the rest lie in UP. </a:t>
            </a:r>
          </a:p>
        </p:txBody>
      </p:sp>
      <p:sp>
        <p:nvSpPr>
          <p:cNvPr id="8" name="Rectangle 7">
            <a:extLst>
              <a:ext uri="{FF2B5EF4-FFF2-40B4-BE49-F238E27FC236}">
                <a16:creationId xmlns:a16="http://schemas.microsoft.com/office/drawing/2014/main" id="{B567B39A-E984-E6BA-8A4A-77D486B8FECA}"/>
              </a:ext>
            </a:extLst>
          </p:cNvPr>
          <p:cNvSpPr/>
          <p:nvPr/>
        </p:nvSpPr>
        <p:spPr>
          <a:xfrm>
            <a:off x="7066719" y="4086926"/>
            <a:ext cx="4669561" cy="22770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400" dirty="0">
              <a:solidFill>
                <a:schemeClr val="tx1"/>
              </a:solidFill>
              <a:effectLst/>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US" sz="1500" dirty="0">
                <a:solidFill>
                  <a:schemeClr val="tx1"/>
                </a:solidFill>
                <a:effectLst/>
                <a:latin typeface="Times New Roman" panose="02020603050405020304" pitchFamily="18" charset="0"/>
                <a:ea typeface="Calibri" panose="020F0502020204030204" pitchFamily="34" charset="0"/>
              </a:rPr>
              <a:t>It receives 90% of the total annual rainfall during the summer season (Darshana et al., 2013) and depends on monsoonal rainfall.</a:t>
            </a:r>
          </a:p>
          <a:p>
            <a:pPr marL="285750" indent="-285750" algn="just">
              <a:buFont typeface="Arial" panose="020B0604020202020204" pitchFamily="34" charset="0"/>
              <a:buChar char="•"/>
            </a:pPr>
            <a:r>
              <a:rPr lang="en-US" sz="15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The maximum temperature in this area is found in the months of April and May, and the temperature ranges from 36° to 41°C, minimum temperature is found in the months of December and January, ranging from 8° to 12°C.</a:t>
            </a:r>
            <a:endParaRPr lang="en-US" sz="1500" dirty="0">
              <a:solidFill>
                <a:schemeClr val="tx1"/>
              </a:solidFill>
              <a:effectLst/>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endParaRPr lang="en-IN" sz="1400" dirty="0">
              <a:solidFill>
                <a:schemeClr val="tx1"/>
              </a:solidFill>
            </a:endParaRPr>
          </a:p>
        </p:txBody>
      </p:sp>
      <p:sp>
        <p:nvSpPr>
          <p:cNvPr id="9" name="Rectangle 8">
            <a:extLst>
              <a:ext uri="{FF2B5EF4-FFF2-40B4-BE49-F238E27FC236}">
                <a16:creationId xmlns:a16="http://schemas.microsoft.com/office/drawing/2014/main" id="{8A498103-B46B-47F8-79A9-84F154893FDF}"/>
              </a:ext>
            </a:extLst>
          </p:cNvPr>
          <p:cNvSpPr/>
          <p:nvPr/>
        </p:nvSpPr>
        <p:spPr>
          <a:xfrm>
            <a:off x="7066722" y="1578889"/>
            <a:ext cx="4669558" cy="11921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5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endParaRPr>
          </a:p>
          <a:p>
            <a:pPr marL="285750" indent="-285750" algn="just">
              <a:buFont typeface="Arial" panose="020B0604020202020204" pitchFamily="34" charset="0"/>
              <a:buChar char="•"/>
            </a:pPr>
            <a:r>
              <a:rPr lang="en-US" sz="15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It is one of the important sub-basins of the River Ganga. It is also known as the Tamsa River. It originates from the Kaimur range of the Satna District of Madhya Pradesh.</a:t>
            </a:r>
            <a:endParaRPr lang="en-IN" sz="15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pPr algn="ctr"/>
            <a:endParaRPr lang="en-IN" sz="1400" dirty="0">
              <a:solidFill>
                <a:schemeClr val="tx1"/>
              </a:solidFill>
            </a:endParaRPr>
          </a:p>
        </p:txBody>
      </p:sp>
      <p:pic>
        <p:nvPicPr>
          <p:cNvPr id="10" name="Picture 9">
            <a:extLst>
              <a:ext uri="{FF2B5EF4-FFF2-40B4-BE49-F238E27FC236}">
                <a16:creationId xmlns:a16="http://schemas.microsoft.com/office/drawing/2014/main" id="{2D46E501-B3FC-ACBC-AC6F-B815F62D4300}"/>
              </a:ext>
            </a:extLst>
          </p:cNvPr>
          <p:cNvPicPr>
            <a:picLocks noChangeAspect="1"/>
          </p:cNvPicPr>
          <p:nvPr/>
        </p:nvPicPr>
        <p:blipFill>
          <a:blip r:embed="rId2"/>
          <a:stretch>
            <a:fillRect/>
          </a:stretch>
        </p:blipFill>
        <p:spPr>
          <a:xfrm>
            <a:off x="570028" y="1639153"/>
            <a:ext cx="6317788" cy="4614164"/>
          </a:xfrm>
          <a:prstGeom prst="rect">
            <a:avLst/>
          </a:prstGeom>
        </p:spPr>
      </p:pic>
    </p:spTree>
    <p:extLst>
      <p:ext uri="{BB962C8B-B14F-4D97-AF65-F5344CB8AC3E}">
        <p14:creationId xmlns:p14="http://schemas.microsoft.com/office/powerpoint/2010/main" val="229370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E949-877D-43B7-0C57-E846289DE15C}"/>
              </a:ext>
            </a:extLst>
          </p:cNvPr>
          <p:cNvSpPr>
            <a:spLocks noGrp="1"/>
          </p:cNvSpPr>
          <p:nvPr>
            <p:ph type="title"/>
          </p:nvPr>
        </p:nvSpPr>
        <p:spPr>
          <a:xfrm>
            <a:off x="397565" y="188180"/>
            <a:ext cx="10515600" cy="459823"/>
          </a:xfrm>
        </p:spPr>
        <p:txBody>
          <a:bodyPr>
            <a:normAutofit fontScale="90000"/>
          </a:bodyPr>
          <a:lstStyle/>
          <a:p>
            <a:r>
              <a:rPr lang="en-US" sz="2800" b="1" dirty="0">
                <a:latin typeface="Times New Roman" panose="02020603050405020304" pitchFamily="18" charset="0"/>
                <a:cs typeface="Times New Roman" panose="02020603050405020304" pitchFamily="18" charset="0"/>
              </a:rPr>
              <a:t>Methods</a:t>
            </a:r>
            <a:endParaRPr lang="en-IN" sz="2800" b="1"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B0E2CAE5-94C8-8C6D-FB86-4F3CBA0F47CB}"/>
              </a:ext>
            </a:extLst>
          </p:cNvPr>
          <p:cNvPicPr>
            <a:picLocks noChangeAspect="1"/>
          </p:cNvPicPr>
          <p:nvPr/>
        </p:nvPicPr>
        <p:blipFill rotWithShape="1">
          <a:blip r:embed="rId2">
            <a:extLst>
              <a:ext uri="{28A0092B-C50C-407E-A947-70E740481C1C}">
                <a14:useLocalDpi xmlns:a14="http://schemas.microsoft.com/office/drawing/2010/main" val="0"/>
              </a:ext>
            </a:extLst>
          </a:blip>
          <a:srcRect b="23608"/>
          <a:stretch/>
        </p:blipFill>
        <p:spPr bwMode="auto">
          <a:xfrm>
            <a:off x="6096000" y="1242391"/>
            <a:ext cx="5768008" cy="5395220"/>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AA665EC5-D13F-CEE5-DF8B-EFDF0EB0CC8C}"/>
              </a:ext>
            </a:extLst>
          </p:cNvPr>
          <p:cNvSpPr txBox="1"/>
          <p:nvPr/>
        </p:nvSpPr>
        <p:spPr>
          <a:xfrm>
            <a:off x="5983357" y="750383"/>
            <a:ext cx="6457122" cy="353943"/>
          </a:xfrm>
          <a:prstGeom prst="rect">
            <a:avLst/>
          </a:prstGeom>
          <a:noFill/>
        </p:spPr>
        <p:txBody>
          <a:bodyPr wrap="square">
            <a:spAutoFit/>
          </a:bodyPr>
          <a:lstStyle/>
          <a:p>
            <a:r>
              <a:rPr lang="en-US" sz="1700" dirty="0">
                <a:effectLst/>
                <a:latin typeface="Times New Roman" panose="02020603050405020304" pitchFamily="18" charset="0"/>
                <a:ea typeface="Calibri" panose="020F0502020204030204" pitchFamily="34" charset="0"/>
              </a:rPr>
              <a:t>2. Schematic Representation of the Convolutional Neural Network.</a:t>
            </a:r>
            <a:endParaRPr lang="en-IN" sz="1700" dirty="0"/>
          </a:p>
        </p:txBody>
      </p:sp>
      <p:pic>
        <p:nvPicPr>
          <p:cNvPr id="7" name="Content Placeholder 3">
            <a:extLst>
              <a:ext uri="{FF2B5EF4-FFF2-40B4-BE49-F238E27FC236}">
                <a16:creationId xmlns:a16="http://schemas.microsoft.com/office/drawing/2014/main" id="{E18DD92B-8C57-BA60-5080-D7FAE4BD85F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991" y="1119662"/>
            <a:ext cx="5267739" cy="5517949"/>
          </a:xfrm>
          <a:prstGeom prst="rect">
            <a:avLst/>
          </a:prstGeom>
          <a:noFill/>
          <a:ln>
            <a:noFill/>
          </a:ln>
        </p:spPr>
      </p:pic>
      <p:sp>
        <p:nvSpPr>
          <p:cNvPr id="8" name="Title 1">
            <a:extLst>
              <a:ext uri="{FF2B5EF4-FFF2-40B4-BE49-F238E27FC236}">
                <a16:creationId xmlns:a16="http://schemas.microsoft.com/office/drawing/2014/main" id="{BE0F38F2-B492-04E2-8EEB-5E5713754A8A}"/>
              </a:ext>
            </a:extLst>
          </p:cNvPr>
          <p:cNvSpPr txBox="1">
            <a:spLocks/>
          </p:cNvSpPr>
          <p:nvPr/>
        </p:nvSpPr>
        <p:spPr>
          <a:xfrm>
            <a:off x="397565" y="717036"/>
            <a:ext cx="4618507" cy="402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kern="100" dirty="0">
                <a:solidFill>
                  <a:schemeClr val="tx1">
                    <a:lumMod val="95000"/>
                    <a:lumOff val="5000"/>
                  </a:schemeClr>
                </a:solidFill>
                <a:latin typeface="Times New Roman" panose="02020603050405020304" pitchFamily="18" charset="0"/>
                <a:ea typeface="Calibri" panose="020F0502020204030204" pitchFamily="34" charset="0"/>
                <a:cs typeface="Vrinda" panose="020B0502040204020203" pitchFamily="34" charset="0"/>
              </a:rPr>
              <a:t>1. Schematic representation of the methodology.</a:t>
            </a:r>
            <a:endParaRPr lang="en-IN" dirty="0">
              <a:solidFill>
                <a:schemeClr val="tx1">
                  <a:lumMod val="95000"/>
                  <a:lumOff val="5000"/>
                </a:schemeClr>
              </a:solidFill>
            </a:endParaRPr>
          </a:p>
        </p:txBody>
      </p:sp>
    </p:spTree>
    <p:extLst>
      <p:ext uri="{BB962C8B-B14F-4D97-AF65-F5344CB8AC3E}">
        <p14:creationId xmlns:p14="http://schemas.microsoft.com/office/powerpoint/2010/main" val="3678636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7159-BA63-7D25-3FB2-889D1CC98B59}"/>
              </a:ext>
            </a:extLst>
          </p:cNvPr>
          <p:cNvSpPr>
            <a:spLocks noGrp="1"/>
          </p:cNvSpPr>
          <p:nvPr>
            <p:ph type="title"/>
          </p:nvPr>
        </p:nvSpPr>
        <p:spPr>
          <a:xfrm>
            <a:off x="838200" y="678634"/>
            <a:ext cx="10515600" cy="385373"/>
          </a:xfrm>
        </p:spPr>
        <p:txBody>
          <a:bodyPr>
            <a:noAutofit/>
          </a:bodyPr>
          <a:lstStyle/>
          <a:p>
            <a:r>
              <a:rPr lang="en-US" sz="2400" dirty="0">
                <a:latin typeface="Times New Roman" panose="02020603050405020304" pitchFamily="18" charset="0"/>
                <a:cs typeface="Times New Roman" panose="02020603050405020304" pitchFamily="18" charset="0"/>
              </a:rPr>
              <a:t>Meteorological Drought Conditions in the TRB (1990-91 to 2023-24)</a:t>
            </a:r>
            <a:endParaRPr lang="en-IN" sz="24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E1C958FF-9E4E-6A01-8B7E-52BC088261D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705"/>
          <a:stretch/>
        </p:blipFill>
        <p:spPr bwMode="auto">
          <a:xfrm>
            <a:off x="257271" y="1140299"/>
            <a:ext cx="7774427" cy="5569953"/>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FC1756F9-3873-740A-FBF7-420EE8DC7EEF}"/>
              </a:ext>
            </a:extLst>
          </p:cNvPr>
          <p:cNvSpPr txBox="1"/>
          <p:nvPr/>
        </p:nvSpPr>
        <p:spPr>
          <a:xfrm>
            <a:off x="838199" y="243840"/>
            <a:ext cx="10848703" cy="461665"/>
          </a:xfrm>
          <a:prstGeom prst="rect">
            <a:avLst/>
          </a:prstGeom>
          <a:noFill/>
        </p:spPr>
        <p:txBody>
          <a:bodyPr wrap="square" rtlCol="0">
            <a:spAutoFit/>
          </a:bodyPr>
          <a:lstStyle/>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Results and Discussion</a:t>
            </a:r>
            <a:endParaRPr lang="en-IN"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F2BB19E-E657-4285-9791-8C755F0C6B70}"/>
              </a:ext>
            </a:extLst>
          </p:cNvPr>
          <p:cNvSpPr txBox="1"/>
          <p:nvPr/>
        </p:nvSpPr>
        <p:spPr>
          <a:xfrm rot="16200000">
            <a:off x="7199416" y="3347596"/>
            <a:ext cx="134765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SPI Values</a:t>
            </a:r>
            <a:endParaRPr lang="en-IN"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92AB18C-F560-65D6-C036-92C52BB91A46}"/>
              </a:ext>
            </a:extLst>
          </p:cNvPr>
          <p:cNvSpPr txBox="1"/>
          <p:nvPr/>
        </p:nvSpPr>
        <p:spPr>
          <a:xfrm>
            <a:off x="8140149" y="1388777"/>
            <a:ext cx="3896139" cy="4524315"/>
          </a:xfrm>
          <a:prstGeom prst="rect">
            <a:avLst/>
          </a:prstGeom>
          <a:noFill/>
        </p:spPr>
        <p:txBody>
          <a:bodyPr wrap="square">
            <a:spAutoFit/>
          </a:bodyPr>
          <a:lstStyle/>
          <a:p>
            <a:pPr marL="285750" indent="-285750" algn="just">
              <a:buFont typeface="Arial" panose="020B0604020202020204" pitchFamily="34" charset="0"/>
              <a:buChar char="•"/>
            </a:pPr>
            <a:r>
              <a:rPr lang="en-IN" sz="1600" dirty="0">
                <a:latin typeface="Times New Roman" panose="02020603050405020304" pitchFamily="18" charset="0"/>
                <a:ea typeface="Calibri" panose="020F0502020204030204" pitchFamily="34" charset="0"/>
              </a:rPr>
              <a:t>F</a:t>
            </a:r>
            <a:r>
              <a:rPr lang="en-IN" sz="1600" dirty="0">
                <a:effectLst/>
                <a:latin typeface="Times New Roman" panose="02020603050405020304" pitchFamily="18" charset="0"/>
                <a:ea typeface="Calibri" panose="020F0502020204030204" pitchFamily="34" charset="0"/>
              </a:rPr>
              <a:t>requently experiencing meteorological drought every year from 1990-91 to 2023-24 except 2011-12.</a:t>
            </a:r>
          </a:p>
          <a:p>
            <a:pPr marL="285750" indent="-285750" algn="just">
              <a:buFont typeface="Arial" panose="020B0604020202020204" pitchFamily="34" charset="0"/>
              <a:buChar char="•"/>
            </a:pPr>
            <a:endParaRPr lang="en-IN" sz="1600"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IN" sz="1600" dirty="0">
                <a:effectLst/>
                <a:latin typeface="Times New Roman" panose="02020603050405020304" pitchFamily="18" charset="0"/>
                <a:ea typeface="Calibri" panose="020F0502020204030204" pitchFamily="34" charset="0"/>
              </a:rPr>
              <a:t>From very less to extreme drought in the years 2007-08, 2009-10, 2010-11, 2014-15, 2015-16, 2017-18, 2018-19, and 2023-24.</a:t>
            </a:r>
          </a:p>
          <a:p>
            <a:pPr marL="285750" indent="-285750" algn="just">
              <a:buFont typeface="Arial" panose="020B0604020202020204" pitchFamily="34" charset="0"/>
              <a:buChar char="•"/>
            </a:pPr>
            <a:endParaRPr lang="en-IN" sz="1600"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IN" sz="1600" dirty="0">
                <a:effectLst/>
                <a:latin typeface="Times New Roman" panose="02020603050405020304" pitchFamily="18" charset="0"/>
                <a:ea typeface="Calibri" panose="020F0502020204030204" pitchFamily="34" charset="0"/>
              </a:rPr>
              <a:t>With higher drought intensity and covering almost the entire river basin has been found in the hydrological year 2007-08.</a:t>
            </a:r>
          </a:p>
          <a:p>
            <a:pPr marL="285750" indent="-285750" algn="just">
              <a:buFont typeface="Arial" panose="020B0604020202020204" pitchFamily="34" charset="0"/>
              <a:buChar char="•"/>
            </a:pPr>
            <a:endParaRPr lang="en-IN" sz="1600" dirty="0">
              <a:effectLst/>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IN" sz="1600" dirty="0">
                <a:latin typeface="Times New Roman" panose="02020603050405020304" pitchFamily="18" charset="0"/>
                <a:ea typeface="Calibri" panose="020F0502020204030204" pitchFamily="34" charset="0"/>
              </a:rPr>
              <a:t>While some parts of the river basin were under moist to very moist conditions in the years 1994-95, 1999-00, 2003-04, 2011-12,2012-13, and 2013-14. </a:t>
            </a:r>
          </a:p>
        </p:txBody>
      </p:sp>
    </p:spTree>
    <p:extLst>
      <p:ext uri="{BB962C8B-B14F-4D97-AF65-F5344CB8AC3E}">
        <p14:creationId xmlns:p14="http://schemas.microsoft.com/office/powerpoint/2010/main" val="8962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D59032-9544-8211-2218-23797F785D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19"/>
          <a:stretch/>
        </p:blipFill>
        <p:spPr bwMode="auto">
          <a:xfrm>
            <a:off x="1204822" y="583273"/>
            <a:ext cx="9782355" cy="6059759"/>
          </a:xfrm>
          <a:prstGeom prst="rect">
            <a:avLst/>
          </a:prstGeom>
          <a:noFill/>
          <a:ln>
            <a:noFill/>
          </a:ln>
          <a:extLst>
            <a:ext uri="{53640926-AAD7-44D8-BBD7-CCE9431645EC}">
              <a14:shadowObscured xmlns:a14="http://schemas.microsoft.com/office/drawing/2010/main"/>
            </a:ext>
          </a:extLst>
        </p:spPr>
      </p:pic>
      <p:sp>
        <p:nvSpPr>
          <p:cNvPr id="5" name="Subtitle 2">
            <a:extLst>
              <a:ext uri="{FF2B5EF4-FFF2-40B4-BE49-F238E27FC236}">
                <a16:creationId xmlns:a16="http://schemas.microsoft.com/office/drawing/2014/main" id="{7FF0966B-B135-69E1-6E89-3D0458D11D0B}"/>
              </a:ext>
            </a:extLst>
          </p:cNvPr>
          <p:cNvSpPr txBox="1">
            <a:spLocks/>
          </p:cNvSpPr>
          <p:nvPr/>
        </p:nvSpPr>
        <p:spPr>
          <a:xfrm>
            <a:off x="1584134" y="214968"/>
            <a:ext cx="9144000" cy="331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Times New Roman" panose="02020603050405020304" pitchFamily="18" charset="0"/>
                <a:cs typeface="Times New Roman" panose="02020603050405020304" pitchFamily="18" charset="0"/>
              </a:rPr>
              <a:t>Meteorological Drought Pattern in the Tons River Basin (1990-91 to 2023-24)</a:t>
            </a:r>
            <a:endParaRPr lang="en-IN"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9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BFF8B-29FF-2A28-E619-2E7BA01F472B}"/>
              </a:ext>
            </a:extLst>
          </p:cNvPr>
          <p:cNvSpPr>
            <a:spLocks noGrp="1"/>
          </p:cNvSpPr>
          <p:nvPr>
            <p:ph type="title"/>
          </p:nvPr>
        </p:nvSpPr>
        <p:spPr>
          <a:xfrm>
            <a:off x="838200" y="86831"/>
            <a:ext cx="10515600" cy="608909"/>
          </a:xfrm>
        </p:spPr>
        <p:txBody>
          <a:bodyPr>
            <a:normAutofit/>
          </a:bodyPr>
          <a:lstStyle/>
          <a:p>
            <a:r>
              <a:rPr lang="en-US" sz="2400" b="1" dirty="0">
                <a:latin typeface="Times New Roman" panose="02020603050405020304" pitchFamily="18" charset="0"/>
                <a:cs typeface="Times New Roman" panose="02020603050405020304" pitchFamily="18" charset="0"/>
              </a:rPr>
              <a:t>Areas under different drought classes</a:t>
            </a:r>
            <a:endParaRPr lang="en-IN" sz="24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BD1CD942-ECC3-3D4C-090A-DD3CA7B8C14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6469"/>
          <a:stretch/>
        </p:blipFill>
        <p:spPr>
          <a:xfrm>
            <a:off x="125881" y="553760"/>
            <a:ext cx="9539836" cy="4323521"/>
          </a:xfrm>
        </p:spPr>
      </p:pic>
      <p:graphicFrame>
        <p:nvGraphicFramePr>
          <p:cNvPr id="3" name="Table 2">
            <a:extLst>
              <a:ext uri="{FF2B5EF4-FFF2-40B4-BE49-F238E27FC236}">
                <a16:creationId xmlns:a16="http://schemas.microsoft.com/office/drawing/2014/main" id="{BA0CE776-E04A-833B-CDC0-70CD5B2658C0}"/>
              </a:ext>
            </a:extLst>
          </p:cNvPr>
          <p:cNvGraphicFramePr>
            <a:graphicFrameLocks noGrp="1"/>
          </p:cNvGraphicFramePr>
          <p:nvPr/>
        </p:nvGraphicFramePr>
        <p:xfrm>
          <a:off x="5900057" y="4757057"/>
          <a:ext cx="6166060" cy="1951070"/>
        </p:xfrm>
        <a:graphic>
          <a:graphicData uri="http://schemas.openxmlformats.org/drawingml/2006/table">
            <a:tbl>
              <a:tblPr firstRow="1" firstCol="1" bandRow="1">
                <a:tableStyleId>{5C22544A-7EE6-4342-B048-85BDC9FD1C3A}</a:tableStyleId>
              </a:tblPr>
              <a:tblGrid>
                <a:gridCol w="457200">
                  <a:extLst>
                    <a:ext uri="{9D8B030D-6E8A-4147-A177-3AD203B41FA5}">
                      <a16:colId xmlns:a16="http://schemas.microsoft.com/office/drawing/2014/main" val="1215605796"/>
                    </a:ext>
                  </a:extLst>
                </a:gridCol>
                <a:gridCol w="1558207">
                  <a:extLst>
                    <a:ext uri="{9D8B030D-6E8A-4147-A177-3AD203B41FA5}">
                      <a16:colId xmlns:a16="http://schemas.microsoft.com/office/drawing/2014/main" val="2760167312"/>
                    </a:ext>
                  </a:extLst>
                </a:gridCol>
                <a:gridCol w="682299">
                  <a:extLst>
                    <a:ext uri="{9D8B030D-6E8A-4147-A177-3AD203B41FA5}">
                      <a16:colId xmlns:a16="http://schemas.microsoft.com/office/drawing/2014/main" val="3688803193"/>
                    </a:ext>
                  </a:extLst>
                </a:gridCol>
                <a:gridCol w="625441">
                  <a:extLst>
                    <a:ext uri="{9D8B030D-6E8A-4147-A177-3AD203B41FA5}">
                      <a16:colId xmlns:a16="http://schemas.microsoft.com/office/drawing/2014/main" val="3400177685"/>
                    </a:ext>
                  </a:extLst>
                </a:gridCol>
                <a:gridCol w="737262">
                  <a:extLst>
                    <a:ext uri="{9D8B030D-6E8A-4147-A177-3AD203B41FA5}">
                      <a16:colId xmlns:a16="http://schemas.microsoft.com/office/drawing/2014/main" val="235740785"/>
                    </a:ext>
                  </a:extLst>
                </a:gridCol>
                <a:gridCol w="754320">
                  <a:extLst>
                    <a:ext uri="{9D8B030D-6E8A-4147-A177-3AD203B41FA5}">
                      <a16:colId xmlns:a16="http://schemas.microsoft.com/office/drawing/2014/main" val="2596609415"/>
                    </a:ext>
                  </a:extLst>
                </a:gridCol>
                <a:gridCol w="737262">
                  <a:extLst>
                    <a:ext uri="{9D8B030D-6E8A-4147-A177-3AD203B41FA5}">
                      <a16:colId xmlns:a16="http://schemas.microsoft.com/office/drawing/2014/main" val="1633099529"/>
                    </a:ext>
                  </a:extLst>
                </a:gridCol>
                <a:gridCol w="614069">
                  <a:extLst>
                    <a:ext uri="{9D8B030D-6E8A-4147-A177-3AD203B41FA5}">
                      <a16:colId xmlns:a16="http://schemas.microsoft.com/office/drawing/2014/main" val="695728783"/>
                    </a:ext>
                  </a:extLst>
                </a:gridCol>
              </a:tblGrid>
              <a:tr h="365135">
                <a:tc>
                  <a:txBody>
                    <a:bodyPr/>
                    <a:lstStyle/>
                    <a:p>
                      <a:pPr marL="0" marR="0" algn="ctr">
                        <a:lnSpc>
                          <a:spcPct val="107000"/>
                        </a:lnSpc>
                        <a:spcAft>
                          <a:spcPts val="800"/>
                        </a:spcAft>
                        <a:buNone/>
                      </a:pPr>
                      <a:r>
                        <a:rPr lang="en-US" sz="1100" kern="0">
                          <a:effectLst/>
                          <a:latin typeface="Times New Roman" panose="02020603050405020304" pitchFamily="18" charset="0"/>
                          <a:cs typeface="Times New Roman" panose="02020603050405020304" pitchFamily="18" charset="0"/>
                        </a:rPr>
                        <a:t>Sl. No.</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latin typeface="Times New Roman" panose="02020603050405020304" pitchFamily="18" charset="0"/>
                          <a:cs typeface="Times New Roman" panose="02020603050405020304" pitchFamily="18" charset="0"/>
                        </a:rPr>
                        <a:t>Drought Classes</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latin typeface="Times New Roman" panose="02020603050405020304" pitchFamily="18" charset="0"/>
                          <a:cs typeface="Times New Roman" panose="02020603050405020304" pitchFamily="18" charset="0"/>
                        </a:rPr>
                        <a:t>Mean</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latin typeface="Times New Roman" panose="02020603050405020304" pitchFamily="18" charset="0"/>
                          <a:cs typeface="Times New Roman" panose="02020603050405020304" pitchFamily="18" charset="0"/>
                        </a:rPr>
                        <a:t>Median</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latin typeface="Times New Roman" panose="02020603050405020304" pitchFamily="18" charset="0"/>
                          <a:cs typeface="Times New Roman" panose="02020603050405020304" pitchFamily="18" charset="0"/>
                        </a:rPr>
                        <a:t>Minimum</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latin typeface="Times New Roman" panose="02020603050405020304" pitchFamily="18" charset="0"/>
                          <a:cs typeface="Times New Roman" panose="02020603050405020304" pitchFamily="18" charset="0"/>
                        </a:rPr>
                        <a:t>Maximum</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latin typeface="Times New Roman" panose="02020603050405020304" pitchFamily="18" charset="0"/>
                          <a:cs typeface="Times New Roman" panose="02020603050405020304" pitchFamily="18" charset="0"/>
                        </a:rPr>
                        <a:t>Standard Deviation</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dirty="0">
                          <a:effectLst/>
                          <a:latin typeface="Times New Roman" panose="02020603050405020304" pitchFamily="18" charset="0"/>
                          <a:cs typeface="Times New Roman" panose="02020603050405020304" pitchFamily="18" charset="0"/>
                        </a:rPr>
                        <a:t>CV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3798973"/>
                  </a:ext>
                </a:extLst>
              </a:tr>
              <a:tr h="176215">
                <a:tc>
                  <a:txBody>
                    <a:bodyPr/>
                    <a:lstStyle/>
                    <a:p>
                      <a:pPr marL="342900" marR="0" lvl="0" indent="-342900">
                        <a:lnSpc>
                          <a:spcPct val="107000"/>
                        </a:lnSpc>
                        <a:spcAft>
                          <a:spcPts val="800"/>
                        </a:spcAft>
                        <a:buFont typeface="+mj-lt"/>
                        <a:buAutoNum type="arabicPeriod"/>
                      </a:pPr>
                      <a:r>
                        <a:rPr lang="en-US" sz="1100" kern="0" dirty="0">
                          <a:effectLst/>
                          <a:latin typeface="Times New Roman" panose="02020603050405020304" pitchFamily="18" charset="0"/>
                          <a:cs typeface="Times New Roman" panose="02020603050405020304" pitchFamily="18" charset="0"/>
                        </a:rPr>
                        <a:t>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Extremely Wet</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51.86</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47.33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21.53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113.90</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23.25</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44.83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359920"/>
                  </a:ext>
                </a:extLst>
              </a:tr>
              <a:tr h="176215">
                <a:tc>
                  <a:txBody>
                    <a:bodyPr/>
                    <a:lstStyle/>
                    <a:p>
                      <a:pPr marL="0" marR="0" lvl="0" indent="0">
                        <a:lnSpc>
                          <a:spcPct val="107000"/>
                        </a:lnSpc>
                        <a:spcAft>
                          <a:spcPts val="800"/>
                        </a:spcAft>
                        <a:buFont typeface="+mj-lt"/>
                        <a:buNone/>
                      </a:pPr>
                      <a:r>
                        <a:rPr lang="en-US" sz="1100" kern="0" dirty="0">
                          <a:effectLst/>
                          <a:latin typeface="Times New Roman" panose="02020603050405020304" pitchFamily="18" charset="0"/>
                          <a:cs typeface="Times New Roman" panose="02020603050405020304" pitchFamily="18" charset="0"/>
                        </a:rPr>
                        <a:t>2. 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Moderately Wet</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13.94</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14.08</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5.58</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dirty="0">
                          <a:effectLst/>
                          <a:latin typeface="Times New Roman" panose="02020603050405020304" pitchFamily="18" charset="0"/>
                          <a:cs typeface="Times New Roman" panose="02020603050405020304" pitchFamily="18" charset="0"/>
                        </a:rPr>
                        <a:t>19.32</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3.85</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27.60</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5908005"/>
                  </a:ext>
                </a:extLst>
              </a:tr>
              <a:tr h="176215">
                <a:tc>
                  <a:txBody>
                    <a:bodyPr/>
                    <a:lstStyle/>
                    <a:p>
                      <a:pPr marL="0" marR="0" lvl="0" indent="0">
                        <a:lnSpc>
                          <a:spcPct val="107000"/>
                        </a:lnSpc>
                        <a:spcAft>
                          <a:spcPts val="800"/>
                        </a:spcAft>
                        <a:buFont typeface="+mj-lt"/>
                        <a:buNone/>
                      </a:pPr>
                      <a:r>
                        <a:rPr lang="en-US" sz="1100" kern="0" dirty="0">
                          <a:effectLst/>
                          <a:latin typeface="Times New Roman" panose="02020603050405020304" pitchFamily="18" charset="0"/>
                          <a:cs typeface="Times New Roman" panose="02020603050405020304" pitchFamily="18" charset="0"/>
                        </a:rPr>
                        <a:t>3. 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Very Slightly Wet</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16.41</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15.93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dirty="0">
                          <a:effectLst/>
                          <a:latin typeface="Times New Roman" panose="02020603050405020304" pitchFamily="18" charset="0"/>
                          <a:cs typeface="Times New Roman" panose="02020603050405020304" pitchFamily="18" charset="0"/>
                        </a:rPr>
                        <a:t>11.01</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27.26</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3.41</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20.79</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7790873"/>
                  </a:ext>
                </a:extLst>
              </a:tr>
              <a:tr h="176215">
                <a:tc>
                  <a:txBody>
                    <a:bodyPr/>
                    <a:lstStyle/>
                    <a:p>
                      <a:pPr marL="0" marR="0" lvl="0" indent="0">
                        <a:lnSpc>
                          <a:spcPct val="107000"/>
                        </a:lnSpc>
                        <a:spcAft>
                          <a:spcPts val="800"/>
                        </a:spcAft>
                        <a:buFont typeface="+mj-lt"/>
                        <a:buNone/>
                      </a:pPr>
                      <a:r>
                        <a:rPr lang="en-US" sz="1100" kern="0" dirty="0">
                          <a:effectLst/>
                          <a:latin typeface="Times New Roman" panose="02020603050405020304" pitchFamily="18" charset="0"/>
                          <a:cs typeface="Times New Roman" panose="02020603050405020304" pitchFamily="18" charset="0"/>
                        </a:rPr>
                        <a:t>4. 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Mild Wet</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20.24</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20.42</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dirty="0">
                          <a:effectLst/>
                          <a:latin typeface="Times New Roman" panose="02020603050405020304" pitchFamily="18" charset="0"/>
                          <a:cs typeface="Times New Roman" panose="02020603050405020304" pitchFamily="18" charset="0"/>
                        </a:rPr>
                        <a:t>11.19</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31.50</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4.99</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24.66</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6694877"/>
                  </a:ext>
                </a:extLst>
              </a:tr>
              <a:tr h="176215">
                <a:tc>
                  <a:txBody>
                    <a:bodyPr/>
                    <a:lstStyle/>
                    <a:p>
                      <a:pPr marL="0" marR="0" lvl="0" indent="0">
                        <a:lnSpc>
                          <a:spcPct val="107000"/>
                        </a:lnSpc>
                        <a:spcAft>
                          <a:spcPts val="800"/>
                        </a:spcAft>
                        <a:buFont typeface="+mj-lt"/>
                        <a:buNone/>
                      </a:pPr>
                      <a:r>
                        <a:rPr lang="en-US" sz="1100" kern="0" dirty="0">
                          <a:effectLst/>
                          <a:latin typeface="Times New Roman" panose="02020603050405020304" pitchFamily="18" charset="0"/>
                          <a:cs typeface="Times New Roman" panose="02020603050405020304" pitchFamily="18" charset="0"/>
                        </a:rPr>
                        <a:t>5. 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Normal Condition</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5073.10</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4685.59</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1765.07</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8148.55</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1593.80</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31.42</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8122163"/>
                  </a:ext>
                </a:extLst>
              </a:tr>
              <a:tr h="176215">
                <a:tc>
                  <a:txBody>
                    <a:bodyPr/>
                    <a:lstStyle/>
                    <a:p>
                      <a:pPr marL="0" marR="0" lvl="0" indent="0">
                        <a:lnSpc>
                          <a:spcPct val="107000"/>
                        </a:lnSpc>
                        <a:spcAft>
                          <a:spcPts val="800"/>
                        </a:spcAft>
                        <a:buFont typeface="+mj-lt"/>
                        <a:buNone/>
                      </a:pPr>
                      <a:r>
                        <a:rPr lang="en-US" sz="1100" kern="0" dirty="0">
                          <a:effectLst/>
                          <a:latin typeface="Times New Roman" panose="02020603050405020304" pitchFamily="18" charset="0"/>
                          <a:cs typeface="Times New Roman" panose="02020603050405020304" pitchFamily="18" charset="0"/>
                        </a:rPr>
                        <a:t>6. 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Mild Drought</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dirty="0">
                          <a:effectLst/>
                          <a:latin typeface="Times New Roman" panose="02020603050405020304" pitchFamily="18" charset="0"/>
                          <a:cs typeface="Times New Roman" panose="02020603050405020304" pitchFamily="18" charset="0"/>
                        </a:rPr>
                        <a:t>5483.73</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5404.41</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4137.04</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6843.03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710.55</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12.96</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1490187"/>
                  </a:ext>
                </a:extLst>
              </a:tr>
              <a:tr h="176215">
                <a:tc>
                  <a:txBody>
                    <a:bodyPr/>
                    <a:lstStyle/>
                    <a:p>
                      <a:pPr marL="0" marR="0" lvl="0" indent="0">
                        <a:lnSpc>
                          <a:spcPct val="107000"/>
                        </a:lnSpc>
                        <a:spcAft>
                          <a:spcPts val="800"/>
                        </a:spcAft>
                        <a:buFont typeface="+mj-lt"/>
                        <a:buNone/>
                      </a:pPr>
                      <a:r>
                        <a:rPr lang="en-US" sz="1100" kern="0" dirty="0">
                          <a:effectLst/>
                          <a:latin typeface="Times New Roman" panose="02020603050405020304" pitchFamily="18" charset="0"/>
                          <a:cs typeface="Times New Roman" panose="02020603050405020304" pitchFamily="18" charset="0"/>
                        </a:rPr>
                        <a:t>7. 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Moderate Drought</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2483.89</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2459.77</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1696.53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3977.46</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dirty="0">
                          <a:effectLst/>
                          <a:latin typeface="Times New Roman" panose="02020603050405020304" pitchFamily="18" charset="0"/>
                          <a:cs typeface="Times New Roman" panose="02020603050405020304" pitchFamily="18" charset="0"/>
                        </a:rPr>
                        <a:t>511.51</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20.59</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0073763"/>
                  </a:ext>
                </a:extLst>
              </a:tr>
              <a:tr h="176215">
                <a:tc>
                  <a:txBody>
                    <a:bodyPr/>
                    <a:lstStyle/>
                    <a:p>
                      <a:pPr marL="0" marR="0" lvl="0" indent="0">
                        <a:lnSpc>
                          <a:spcPct val="107000"/>
                        </a:lnSpc>
                        <a:spcAft>
                          <a:spcPts val="800"/>
                        </a:spcAft>
                        <a:buFont typeface="+mj-lt"/>
                        <a:buNone/>
                      </a:pPr>
                      <a:r>
                        <a:rPr lang="en-US" sz="1100" kern="0" dirty="0">
                          <a:effectLst/>
                          <a:latin typeface="Times New Roman" panose="02020603050405020304" pitchFamily="18" charset="0"/>
                          <a:cs typeface="Times New Roman" panose="02020603050405020304" pitchFamily="18" charset="0"/>
                        </a:rPr>
                        <a:t>8. 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Severe Drought</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1388.00</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1339.50</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986.05</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2344.94</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dirty="0">
                          <a:effectLst/>
                          <a:latin typeface="Times New Roman" panose="02020603050405020304" pitchFamily="18" charset="0"/>
                          <a:cs typeface="Times New Roman" panose="02020603050405020304" pitchFamily="18" charset="0"/>
                        </a:rPr>
                        <a:t>367.41</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26.47</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5982526"/>
                  </a:ext>
                </a:extLst>
              </a:tr>
              <a:tr h="176215">
                <a:tc>
                  <a:txBody>
                    <a:bodyPr/>
                    <a:lstStyle/>
                    <a:p>
                      <a:pPr marL="0" marR="0" lvl="0" indent="0">
                        <a:lnSpc>
                          <a:spcPct val="107000"/>
                        </a:lnSpc>
                        <a:spcAft>
                          <a:spcPts val="800"/>
                        </a:spcAft>
                        <a:buFont typeface="+mj-lt"/>
                        <a:buNone/>
                      </a:pPr>
                      <a:r>
                        <a:rPr lang="en-US" sz="1100" kern="0" dirty="0">
                          <a:effectLst/>
                          <a:latin typeface="Times New Roman" panose="02020603050405020304" pitchFamily="18" charset="0"/>
                          <a:cs typeface="Times New Roman" panose="02020603050405020304" pitchFamily="18" charset="0"/>
                        </a:rPr>
                        <a:t>9 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Very Severe Drought</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dirty="0">
                          <a:effectLst/>
                          <a:latin typeface="Times New Roman" panose="02020603050405020304" pitchFamily="18" charset="0"/>
                          <a:cs typeface="Times New Roman" panose="02020603050405020304" pitchFamily="18" charset="0"/>
                        </a:rPr>
                        <a:t>2856.88</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2852.98</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1248.83</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a:effectLst/>
                          <a:latin typeface="Times New Roman" panose="02020603050405020304" pitchFamily="18" charset="0"/>
                          <a:cs typeface="Times New Roman" panose="02020603050405020304" pitchFamily="18" charset="0"/>
                        </a:rPr>
                        <a:t>5351.29</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dirty="0">
                          <a:effectLst/>
                          <a:latin typeface="Times New Roman" panose="02020603050405020304" pitchFamily="18" charset="0"/>
                          <a:cs typeface="Times New Roman" panose="02020603050405020304" pitchFamily="18" charset="0"/>
                        </a:rPr>
                        <a:t>1106.02</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Aft>
                          <a:spcPts val="800"/>
                        </a:spcAft>
                        <a:buNone/>
                      </a:pPr>
                      <a:r>
                        <a:rPr lang="en-IN" sz="1100" kern="0" dirty="0">
                          <a:effectLst/>
                          <a:latin typeface="Times New Roman" panose="02020603050405020304" pitchFamily="18" charset="0"/>
                          <a:cs typeface="Times New Roman" panose="02020603050405020304" pitchFamily="18" charset="0"/>
                        </a:rPr>
                        <a:t>38.71</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0782946"/>
                  </a:ext>
                </a:extLst>
              </a:tr>
            </a:tbl>
          </a:graphicData>
        </a:graphic>
      </p:graphicFrame>
      <p:sp>
        <p:nvSpPr>
          <p:cNvPr id="13" name="TextBox 12">
            <a:extLst>
              <a:ext uri="{FF2B5EF4-FFF2-40B4-BE49-F238E27FC236}">
                <a16:creationId xmlns:a16="http://schemas.microsoft.com/office/drawing/2014/main" id="{A50DFFC2-D18C-B388-D2A0-C4C7445B142E}"/>
              </a:ext>
            </a:extLst>
          </p:cNvPr>
          <p:cNvSpPr txBox="1"/>
          <p:nvPr/>
        </p:nvSpPr>
        <p:spPr>
          <a:xfrm>
            <a:off x="8201490" y="3833727"/>
            <a:ext cx="3859570" cy="923330"/>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Descriptive Statistics of the Computed Area under the defined different classes using the NDDI.</a:t>
            </a:r>
            <a:endParaRPr lang="en-IN" dirty="0"/>
          </a:p>
        </p:txBody>
      </p:sp>
      <p:sp>
        <p:nvSpPr>
          <p:cNvPr id="6" name="TextBox 5">
            <a:extLst>
              <a:ext uri="{FF2B5EF4-FFF2-40B4-BE49-F238E27FC236}">
                <a16:creationId xmlns:a16="http://schemas.microsoft.com/office/drawing/2014/main" id="{92D47DD5-B84B-9B29-B78E-AC09DC898713}"/>
              </a:ext>
            </a:extLst>
          </p:cNvPr>
          <p:cNvSpPr txBox="1"/>
          <p:nvPr/>
        </p:nvSpPr>
        <p:spPr>
          <a:xfrm>
            <a:off x="230013" y="4980563"/>
            <a:ext cx="5565913" cy="1569660"/>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Droughts are Happening every year. </a:t>
            </a:r>
          </a:p>
          <a:p>
            <a:pPr marL="285750" indent="-285750" algn="just">
              <a:buFont typeface="Arial" panose="020B0604020202020204" pitchFamily="34" charset="0"/>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5483.73 sq. km (31.54%) were characterized by mild drought conditions.</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 After the mild drought, 2856.88 sq. km. (16.43%) were found under the very severe meteorological drought, followed by 2483.89 sq. km. (14.29%) under moderate drought and 1388 sq. km. (7.98%) under severe drought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224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1808</Words>
  <Application>Microsoft Office PowerPoint</Application>
  <PresentationFormat>Widescreen</PresentationFormat>
  <Paragraphs>244</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Century</vt:lpstr>
      <vt:lpstr>Sans Serif Collection</vt:lpstr>
      <vt:lpstr>Times New Roman</vt:lpstr>
      <vt:lpstr>Wingdings</vt:lpstr>
      <vt:lpstr>Office Theme</vt:lpstr>
      <vt:lpstr>PowerPoint Presentation</vt:lpstr>
      <vt:lpstr>Introduction:</vt:lpstr>
      <vt:lpstr>Database:</vt:lpstr>
      <vt:lpstr>IMD Gridded Rainfall and the grids in the River basin</vt:lpstr>
      <vt:lpstr>PowerPoint Presentation</vt:lpstr>
      <vt:lpstr>Methods</vt:lpstr>
      <vt:lpstr>Meteorological Drought Conditions in the TRB (1990-91 to 2023-24)</vt:lpstr>
      <vt:lpstr>PowerPoint Presentation</vt:lpstr>
      <vt:lpstr>Areas under different drought classes</vt:lpstr>
      <vt:lpstr>Surface waterbody extension obtained from NDWI, MNDWI, and AWEIS (1990-91 to 2023-24).</vt:lpstr>
      <vt:lpstr>Surface Water Extent of the Tons River Basin from 1990-91 to 2023-24.</vt:lpstr>
      <vt:lpstr>Surface water extent of the Tons River Dam Reservoir from 1990-91 to 2023-24.</vt:lpstr>
      <vt:lpstr>Surface water extent of the Gorma Dam Reservoir from 1990-91 to 2023-24.</vt:lpstr>
      <vt:lpstr>Surface water extent of the Sirsi Dam Reservoir from 1990-91 to 2023-24.</vt:lpstr>
      <vt:lpstr>Predicted Probabilities between the NDDI &amp; SWE (1990-91 to 2023-24)</vt:lpstr>
      <vt:lpstr>Conclusions</vt:lpstr>
      <vt:lpstr>Reference</vt:lpstr>
      <vt:lpstr>Thank you for listening to 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Samiul Sk</dc:creator>
  <cp:lastModifiedBy>Samiul Sk</cp:lastModifiedBy>
  <cp:revision>81</cp:revision>
  <dcterms:created xsi:type="dcterms:W3CDTF">2025-03-12T09:47:12Z</dcterms:created>
  <dcterms:modified xsi:type="dcterms:W3CDTF">2025-03-17T08:40:43Z</dcterms:modified>
</cp:coreProperties>
</file>