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6" r:id="rId4"/>
    <p:sldMasterId id="2147483735" r:id="rId5"/>
  </p:sldMasterIdLst>
  <p:notesMasterIdLst>
    <p:notesMasterId r:id="rId39"/>
  </p:notesMasterIdLst>
  <p:handoutMasterIdLst>
    <p:handoutMasterId r:id="rId40"/>
  </p:handoutMasterIdLst>
  <p:sldIdLst>
    <p:sldId id="655" r:id="rId6"/>
    <p:sldId id="668" r:id="rId7"/>
    <p:sldId id="682" r:id="rId8"/>
    <p:sldId id="669" r:id="rId9"/>
    <p:sldId id="645" r:id="rId10"/>
    <p:sldId id="659" r:id="rId11"/>
    <p:sldId id="657" r:id="rId12"/>
    <p:sldId id="662" r:id="rId13"/>
    <p:sldId id="681" r:id="rId14"/>
    <p:sldId id="684" r:id="rId15"/>
    <p:sldId id="685" r:id="rId16"/>
    <p:sldId id="686" r:id="rId17"/>
    <p:sldId id="636" r:id="rId18"/>
    <p:sldId id="680" r:id="rId19"/>
    <p:sldId id="648" r:id="rId20"/>
    <p:sldId id="679" r:id="rId21"/>
    <p:sldId id="664" r:id="rId22"/>
    <p:sldId id="671" r:id="rId23"/>
    <p:sldId id="640" r:id="rId24"/>
    <p:sldId id="672" r:id="rId25"/>
    <p:sldId id="674" r:id="rId26"/>
    <p:sldId id="675" r:id="rId27"/>
    <p:sldId id="676" r:id="rId28"/>
    <p:sldId id="678" r:id="rId29"/>
    <p:sldId id="677" r:id="rId30"/>
    <p:sldId id="271" r:id="rId31"/>
    <p:sldId id="272" r:id="rId32"/>
    <p:sldId id="618" r:id="rId33"/>
    <p:sldId id="660" r:id="rId34"/>
    <p:sldId id="652" r:id="rId35"/>
    <p:sldId id="653" r:id="rId36"/>
    <p:sldId id="654" r:id="rId37"/>
    <p:sldId id="666" r:id="rId38"/>
  </p:sldIdLst>
  <p:sldSz cx="9144000" cy="5143500" type="screen16x9"/>
  <p:notesSz cx="7023100" cy="93091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192AE2-05A0-4BE3-8FED-15BCFFF05F61}">
          <p14:sldIdLst>
            <p14:sldId id="655"/>
            <p14:sldId id="668"/>
            <p14:sldId id="682"/>
            <p14:sldId id="669"/>
            <p14:sldId id="645"/>
            <p14:sldId id="659"/>
            <p14:sldId id="657"/>
            <p14:sldId id="662"/>
            <p14:sldId id="681"/>
            <p14:sldId id="684"/>
            <p14:sldId id="685"/>
            <p14:sldId id="686"/>
            <p14:sldId id="636"/>
            <p14:sldId id="680"/>
            <p14:sldId id="648"/>
            <p14:sldId id="679"/>
            <p14:sldId id="664"/>
            <p14:sldId id="671"/>
            <p14:sldId id="640"/>
            <p14:sldId id="672"/>
            <p14:sldId id="674"/>
            <p14:sldId id="675"/>
            <p14:sldId id="676"/>
            <p14:sldId id="678"/>
            <p14:sldId id="677"/>
            <p14:sldId id="271"/>
            <p14:sldId id="272"/>
            <p14:sldId id="618"/>
            <p14:sldId id="660"/>
            <p14:sldId id="652"/>
            <p14:sldId id="653"/>
            <p14:sldId id="654"/>
            <p14:sldId id="6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5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rrer Bettina" initials="dub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B0D8"/>
    <a:srgbClr val="003300"/>
    <a:srgbClr val="777777"/>
    <a:srgbClr val="746D68"/>
    <a:srgbClr val="FF0000"/>
    <a:srgbClr val="0070C0"/>
    <a:srgbClr val="000000"/>
    <a:srgbClr val="FFFFFF"/>
    <a:srgbClr val="66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6A7FB6-DB88-4C85-BCF8-93F741C7A042}" v="9" dt="2021-04-21T14:40:16.021"/>
    <p1510:client id="{AECBD779-A007-4488-8B83-A9803723ACA5}" v="2" dt="2021-04-21T14:41:52.517"/>
    <p1510:client id="{EE411092-3ACE-4AFB-AFA8-16CC6829247E}" v="1" dt="2023-05-26T09:13:16.4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287" autoAdjust="0"/>
  </p:normalViewPr>
  <p:slideViewPr>
    <p:cSldViewPr snapToGrid="0" showGuides="1">
      <p:cViewPr>
        <p:scale>
          <a:sx n="104" d="100"/>
          <a:sy n="104" d="100"/>
        </p:scale>
        <p:origin x="875" y="53"/>
      </p:cViewPr>
      <p:guideLst>
        <p:guide orient="horz" pos="2160"/>
        <p:guide pos="2880"/>
        <p:guide orient="horz" pos="15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2940" y="96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ka Feldmann" userId="aafbf8eb46e98d9b" providerId="Windows Live" clId="Web-{1A6A7FB6-DB88-4C85-BCF8-93F741C7A042}"/>
    <pc:docChg chg="delSld">
      <pc:chgData name="Monika Feldmann" userId="aafbf8eb46e98d9b" providerId="Windows Live" clId="Web-{1A6A7FB6-DB88-4C85-BCF8-93F741C7A042}" dt="2021-04-21T14:40:16.021" v="8"/>
      <pc:docMkLst>
        <pc:docMk/>
      </pc:docMkLst>
      <pc:sldChg chg="del">
        <pc:chgData name="Monika Feldmann" userId="aafbf8eb46e98d9b" providerId="Windows Live" clId="Web-{1A6A7FB6-DB88-4C85-BCF8-93F741C7A042}" dt="2021-04-21T14:40:16.021" v="8"/>
        <pc:sldMkLst>
          <pc:docMk/>
          <pc:sldMk cId="2224197110" sldId="280"/>
        </pc:sldMkLst>
      </pc:sldChg>
      <pc:sldChg chg="del">
        <pc:chgData name="Monika Feldmann" userId="aafbf8eb46e98d9b" providerId="Windows Live" clId="Web-{1A6A7FB6-DB88-4C85-BCF8-93F741C7A042}" dt="2021-04-21T14:40:16.021" v="4"/>
        <pc:sldMkLst>
          <pc:docMk/>
          <pc:sldMk cId="2922727501" sldId="282"/>
        </pc:sldMkLst>
      </pc:sldChg>
      <pc:sldChg chg="del">
        <pc:chgData name="Monika Feldmann" userId="aafbf8eb46e98d9b" providerId="Windows Live" clId="Web-{1A6A7FB6-DB88-4C85-BCF8-93F741C7A042}" dt="2021-04-21T14:40:16.021" v="3"/>
        <pc:sldMkLst>
          <pc:docMk/>
          <pc:sldMk cId="2379204161" sldId="283"/>
        </pc:sldMkLst>
      </pc:sldChg>
      <pc:sldChg chg="del">
        <pc:chgData name="Monika Feldmann" userId="aafbf8eb46e98d9b" providerId="Windows Live" clId="Web-{1A6A7FB6-DB88-4C85-BCF8-93F741C7A042}" dt="2021-04-21T14:40:16.021" v="0"/>
        <pc:sldMkLst>
          <pc:docMk/>
          <pc:sldMk cId="25381347" sldId="284"/>
        </pc:sldMkLst>
      </pc:sldChg>
      <pc:sldChg chg="del">
        <pc:chgData name="Monika Feldmann" userId="aafbf8eb46e98d9b" providerId="Windows Live" clId="Web-{1A6A7FB6-DB88-4C85-BCF8-93F741C7A042}" dt="2021-04-21T14:40:16.021" v="6"/>
        <pc:sldMkLst>
          <pc:docMk/>
          <pc:sldMk cId="1498055232" sldId="289"/>
        </pc:sldMkLst>
      </pc:sldChg>
      <pc:sldChg chg="del">
        <pc:chgData name="Monika Feldmann" userId="aafbf8eb46e98d9b" providerId="Windows Live" clId="Web-{1A6A7FB6-DB88-4C85-BCF8-93F741C7A042}" dt="2021-04-21T14:40:16.021" v="7"/>
        <pc:sldMkLst>
          <pc:docMk/>
          <pc:sldMk cId="1882575277" sldId="292"/>
        </pc:sldMkLst>
      </pc:sldChg>
      <pc:sldChg chg="del">
        <pc:chgData name="Monika Feldmann" userId="aafbf8eb46e98d9b" providerId="Windows Live" clId="Web-{1A6A7FB6-DB88-4C85-BCF8-93F741C7A042}" dt="2021-04-21T14:40:16.021" v="1"/>
        <pc:sldMkLst>
          <pc:docMk/>
          <pc:sldMk cId="1368849047" sldId="293"/>
        </pc:sldMkLst>
      </pc:sldChg>
      <pc:sldChg chg="del">
        <pc:chgData name="Monika Feldmann" userId="aafbf8eb46e98d9b" providerId="Windows Live" clId="Web-{1A6A7FB6-DB88-4C85-BCF8-93F741C7A042}" dt="2021-04-21T14:40:16.021" v="5"/>
        <pc:sldMkLst>
          <pc:docMk/>
          <pc:sldMk cId="2311323875" sldId="294"/>
        </pc:sldMkLst>
      </pc:sldChg>
      <pc:sldChg chg="del">
        <pc:chgData name="Monika Feldmann" userId="aafbf8eb46e98d9b" providerId="Windows Live" clId="Web-{1A6A7FB6-DB88-4C85-BCF8-93F741C7A042}" dt="2021-04-21T14:40:16.021" v="2"/>
        <pc:sldMkLst>
          <pc:docMk/>
          <pc:sldMk cId="2120379012" sldId="297"/>
        </pc:sldMkLst>
      </pc:sldChg>
    </pc:docChg>
  </pc:docChgLst>
  <pc:docChgLst>
    <pc:chgData name="Monika Feldmann" userId="aafbf8eb46e98d9b" providerId="Windows Live" clId="Web-{AECBD779-A007-4488-8B83-A9803723ACA5}"/>
    <pc:docChg chg="delSld">
      <pc:chgData name="Monika Feldmann" userId="aafbf8eb46e98d9b" providerId="Windows Live" clId="Web-{AECBD779-A007-4488-8B83-A9803723ACA5}" dt="2021-04-21T14:41:52.517" v="1"/>
      <pc:docMkLst>
        <pc:docMk/>
      </pc:docMkLst>
      <pc:sldChg chg="del">
        <pc:chgData name="Monika Feldmann" userId="aafbf8eb46e98d9b" providerId="Windows Live" clId="Web-{AECBD779-A007-4488-8B83-A9803723ACA5}" dt="2021-04-21T14:41:52.517" v="1"/>
        <pc:sldMkLst>
          <pc:docMk/>
          <pc:sldMk cId="946902326" sldId="274"/>
        </pc:sldMkLst>
      </pc:sldChg>
      <pc:sldChg chg="del">
        <pc:chgData name="Monika Feldmann" userId="aafbf8eb46e98d9b" providerId="Windows Live" clId="Web-{AECBD779-A007-4488-8B83-A9803723ACA5}" dt="2021-04-21T14:41:52.517" v="0"/>
        <pc:sldMkLst>
          <pc:docMk/>
          <pc:sldMk cId="3040766095" sldId="287"/>
        </pc:sldMkLst>
      </pc:sldChg>
    </pc:docChg>
  </pc:docChgLst>
  <pc:docChgLst>
    <pc:chgData name="Gionata Ghiggi" userId="1VfmNAcw+z06ISNpXCJtRk1IqXsEY6wlK4yN0V/eAW4=" providerId="None" clId="Web-{EE411092-3ACE-4AFB-AFA8-16CC6829247E}"/>
    <pc:docChg chg="modSld">
      <pc:chgData name="Gionata Ghiggi" userId="1VfmNAcw+z06ISNpXCJtRk1IqXsEY6wlK4yN0V/eAW4=" providerId="None" clId="Web-{EE411092-3ACE-4AFB-AFA8-16CC6829247E}" dt="2023-05-26T09:13:16.494" v="0" actId="1076"/>
      <pc:docMkLst>
        <pc:docMk/>
      </pc:docMkLst>
      <pc:sldChg chg="modSp">
        <pc:chgData name="Gionata Ghiggi" userId="1VfmNAcw+z06ISNpXCJtRk1IqXsEY6wlK4yN0V/eAW4=" providerId="None" clId="Web-{EE411092-3ACE-4AFB-AFA8-16CC6829247E}" dt="2023-05-26T09:13:16.494" v="0" actId="1076"/>
        <pc:sldMkLst>
          <pc:docMk/>
          <pc:sldMk cId="1978653150" sldId="437"/>
        </pc:sldMkLst>
        <pc:picChg chg="mod">
          <ac:chgData name="Gionata Ghiggi" userId="1VfmNAcw+z06ISNpXCJtRk1IqXsEY6wlK4yN0V/eAW4=" providerId="None" clId="Web-{EE411092-3ACE-4AFB-AFA8-16CC6829247E}" dt="2023-05-26T09:13:16.494" v="0" actId="1076"/>
          <ac:picMkLst>
            <pc:docMk/>
            <pc:sldMk cId="1978653150" sldId="437"/>
            <ac:picMk id="6" creationId="{6E645ECC-C31F-4B0A-BDCB-33A1EB2FD3C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5539B3AE-4F5B-4C8A-901D-39FC07883C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804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758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698500"/>
            <a:ext cx="62007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415" y="4421824"/>
            <a:ext cx="5150273" cy="418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A1435824-F435-405F-82FC-C5B86CD5CBF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0551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 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5722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789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1614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9937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8368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5977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6347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0181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9554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076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8798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4446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9424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8714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6346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6122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0f8b798d1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0f8b798d1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136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f1bc7d7bc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0f1bc7d7bc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31941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disdrodb software is extensively documented and I would be happy to coach and help the new people willing to taking over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39567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4044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86500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259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6140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8033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6827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9486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5681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882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9836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066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3.xml"/><Relationship Id="rId3" Type="http://schemas.openxmlformats.org/officeDocument/2006/relationships/slide" Target="../slides/slide6.xml"/><Relationship Id="rId7" Type="http://schemas.openxmlformats.org/officeDocument/2006/relationships/slide" Target="../slides/slide18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9.xml"/><Relationship Id="rId5" Type="http://schemas.openxmlformats.org/officeDocument/2006/relationships/slide" Target="../slides/slide8.xml"/><Relationship Id="rId10" Type="http://schemas.openxmlformats.org/officeDocument/2006/relationships/slide" Target="../slides/slide2.xml"/><Relationship Id="rId4" Type="http://schemas.openxmlformats.org/officeDocument/2006/relationships/slide" Target="../slides/slide7.xml"/><Relationship Id="rId9" Type="http://schemas.openxmlformats.org/officeDocument/2006/relationships/slide" Target="../slides/slide1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8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9.xml"/><Relationship Id="rId5" Type="http://schemas.openxmlformats.org/officeDocument/2006/relationships/slide" Target="../slides/slide8.xml"/><Relationship Id="rId10" Type="http://schemas.openxmlformats.org/officeDocument/2006/relationships/slide" Target="../slides/slide2.xml"/><Relationship Id="rId4" Type="http://schemas.openxmlformats.org/officeDocument/2006/relationships/slide" Target="../slides/slide7.xml"/><Relationship Id="rId9" Type="http://schemas.openxmlformats.org/officeDocument/2006/relationships/slide" Target="../slides/slide13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8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9.xml"/><Relationship Id="rId5" Type="http://schemas.openxmlformats.org/officeDocument/2006/relationships/slide" Target="../slides/slide8.xml"/><Relationship Id="rId10" Type="http://schemas.openxmlformats.org/officeDocument/2006/relationships/slide" Target="../slides/slide2.xml"/><Relationship Id="rId4" Type="http://schemas.openxmlformats.org/officeDocument/2006/relationships/slide" Target="../slides/slide7.xml"/><Relationship Id="rId9" Type="http://schemas.openxmlformats.org/officeDocument/2006/relationships/slide" Target="../slides/slide2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8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9.xml"/><Relationship Id="rId5" Type="http://schemas.openxmlformats.org/officeDocument/2006/relationships/slide" Target="../slides/slide8.xml"/><Relationship Id="rId10" Type="http://schemas.openxmlformats.org/officeDocument/2006/relationships/slide" Target="../slides/slide13.xml"/><Relationship Id="rId4" Type="http://schemas.openxmlformats.org/officeDocument/2006/relationships/slide" Target="../slides/slide7.xml"/><Relationship Id="rId9" Type="http://schemas.openxmlformats.org/officeDocument/2006/relationships/slide" Target="../slides/slide2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3.xml"/><Relationship Id="rId3" Type="http://schemas.openxmlformats.org/officeDocument/2006/relationships/slide" Target="../slides/slide7.xml"/><Relationship Id="rId7" Type="http://schemas.openxmlformats.org/officeDocument/2006/relationships/slide" Target="../slides/slide19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18.xml"/><Relationship Id="rId5" Type="http://schemas.openxmlformats.org/officeDocument/2006/relationships/slide" Target="../slides/slide9.xml"/><Relationship Id="rId10" Type="http://schemas.openxmlformats.org/officeDocument/2006/relationships/slide" Target="../slides/slide2.xml"/><Relationship Id="rId4" Type="http://schemas.openxmlformats.org/officeDocument/2006/relationships/slide" Target="../slides/slide8.xml"/><Relationship Id="rId9" Type="http://schemas.openxmlformats.org/officeDocument/2006/relationships/slide" Target="../slides/slide1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3.xml"/><Relationship Id="rId3" Type="http://schemas.openxmlformats.org/officeDocument/2006/relationships/slide" Target="../slides/slide7.xml"/><Relationship Id="rId7" Type="http://schemas.openxmlformats.org/officeDocument/2006/relationships/slide" Target="../slides/slide19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18.xml"/><Relationship Id="rId5" Type="http://schemas.openxmlformats.org/officeDocument/2006/relationships/slide" Target="../slides/slide9.xml"/><Relationship Id="rId10" Type="http://schemas.openxmlformats.org/officeDocument/2006/relationships/slide" Target="../slides/slide2.xml"/><Relationship Id="rId4" Type="http://schemas.openxmlformats.org/officeDocument/2006/relationships/slide" Target="../slides/slide8.xml"/><Relationship Id="rId9" Type="http://schemas.openxmlformats.org/officeDocument/2006/relationships/slide" Target="../slides/slide1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3.xml"/><Relationship Id="rId3" Type="http://schemas.openxmlformats.org/officeDocument/2006/relationships/slide" Target="../slides/slide6.xml"/><Relationship Id="rId7" Type="http://schemas.openxmlformats.org/officeDocument/2006/relationships/slide" Target="../slides/slide19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18.xml"/><Relationship Id="rId5" Type="http://schemas.openxmlformats.org/officeDocument/2006/relationships/slide" Target="../slides/slide9.xml"/><Relationship Id="rId10" Type="http://schemas.openxmlformats.org/officeDocument/2006/relationships/slide" Target="../slides/slide2.xml"/><Relationship Id="rId4" Type="http://schemas.openxmlformats.org/officeDocument/2006/relationships/slide" Target="../slides/slide8.xml"/><Relationship Id="rId9" Type="http://schemas.openxmlformats.org/officeDocument/2006/relationships/slide" Target="../slides/slide13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3.xml"/><Relationship Id="rId3" Type="http://schemas.openxmlformats.org/officeDocument/2006/relationships/slide" Target="../slides/slide6.xml"/><Relationship Id="rId7" Type="http://schemas.openxmlformats.org/officeDocument/2006/relationships/slide" Target="../slides/slide19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18.xml"/><Relationship Id="rId5" Type="http://schemas.openxmlformats.org/officeDocument/2006/relationships/slide" Target="../slides/slide9.xml"/><Relationship Id="rId10" Type="http://schemas.openxmlformats.org/officeDocument/2006/relationships/slide" Target="../slides/slide2.xml"/><Relationship Id="rId4" Type="http://schemas.openxmlformats.org/officeDocument/2006/relationships/slide" Target="../slides/slide7.xml"/><Relationship Id="rId9" Type="http://schemas.openxmlformats.org/officeDocument/2006/relationships/slide" Target="../slides/slide13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3.xml"/><Relationship Id="rId3" Type="http://schemas.openxmlformats.org/officeDocument/2006/relationships/slide" Target="../slides/slide6.xml"/><Relationship Id="rId7" Type="http://schemas.openxmlformats.org/officeDocument/2006/relationships/slide" Target="../slides/slide19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18.xml"/><Relationship Id="rId5" Type="http://schemas.openxmlformats.org/officeDocument/2006/relationships/slide" Target="../slides/slide8.xml"/><Relationship Id="rId10" Type="http://schemas.openxmlformats.org/officeDocument/2006/relationships/slide" Target="../slides/slide2.xml"/><Relationship Id="rId4" Type="http://schemas.openxmlformats.org/officeDocument/2006/relationships/slide" Target="../slides/slide7.xml"/><Relationship Id="rId9" Type="http://schemas.openxmlformats.org/officeDocument/2006/relationships/slide" Target="../slides/slide1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3.xml"/><Relationship Id="rId3" Type="http://schemas.openxmlformats.org/officeDocument/2006/relationships/slide" Target="../slides/slide6.xml"/><Relationship Id="rId7" Type="http://schemas.openxmlformats.org/officeDocument/2006/relationships/slide" Target="../slides/slide19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9.xml"/><Relationship Id="rId5" Type="http://schemas.openxmlformats.org/officeDocument/2006/relationships/slide" Target="../slides/slide8.xml"/><Relationship Id="rId10" Type="http://schemas.openxmlformats.org/officeDocument/2006/relationships/slide" Target="../slides/slide2.xml"/><Relationship Id="rId4" Type="http://schemas.openxmlformats.org/officeDocument/2006/relationships/slide" Target="../slides/slide7.xml"/><Relationship Id="rId9" Type="http://schemas.openxmlformats.org/officeDocument/2006/relationships/slide" Target="../slides/slide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69926" y="2571750"/>
            <a:ext cx="6858000" cy="648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kumimoji="0" lang="de-DE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</a:pPr>
            <a:r>
              <a:rPr lang="en-GB" noProof="0" dirty="0"/>
              <a:t>Subtitle Arial, 20 point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7694" y="374576"/>
            <a:ext cx="7617600" cy="1638000"/>
          </a:xfrm>
          <a:prstGeom prst="rect">
            <a:avLst/>
          </a:prstGeom>
        </p:spPr>
        <p:txBody>
          <a:bodyPr/>
          <a:lstStyle>
            <a:lvl1pPr algn="ctr">
              <a:defRPr kumimoji="0" lang="de-DE" sz="44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Presentation Title Arial, 44 point</a:t>
            </a:r>
          </a:p>
        </p:txBody>
      </p:sp>
    </p:spTree>
    <p:extLst>
      <p:ext uri="{BB962C8B-B14F-4D97-AF65-F5344CB8AC3E}">
        <p14:creationId xmlns:p14="http://schemas.microsoft.com/office/powerpoint/2010/main" val="237603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8913574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ClrTx/>
              <a:buNone/>
              <a:defRPr sz="1600"/>
            </a:lvl3pPr>
          </a:lstStyle>
          <a:p>
            <a:pPr lvl="2"/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F8E5D-EB92-4F22-878A-2C1580413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606" y="248259"/>
            <a:ext cx="8913575" cy="496888"/>
          </a:xfrm>
          <a:prstGeom prst="rect">
            <a:avLst/>
          </a:prstGeom>
        </p:spPr>
        <p:txBody>
          <a:bodyPr/>
          <a:lstStyle>
            <a:lvl1pPr>
              <a:defRPr sz="2400" u="sng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L1</a:t>
            </a:r>
            <a:endParaRPr lang="en-C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A9DB35-E7C6-4328-AA7A-0F5E7EA14054}"/>
              </a:ext>
            </a:extLst>
          </p:cNvPr>
          <p:cNvGrpSpPr/>
          <p:nvPr userDrawn="1"/>
        </p:nvGrpSpPr>
        <p:grpSpPr>
          <a:xfrm>
            <a:off x="177975" y="4847148"/>
            <a:ext cx="7312715" cy="288064"/>
            <a:chOff x="177975" y="4847148"/>
            <a:chExt cx="7312715" cy="288064"/>
          </a:xfrm>
        </p:grpSpPr>
        <p:sp>
          <p:nvSpPr>
            <p:cNvPr id="5" name="Rectangle 4">
              <a:hlinkClick r:id="rId2" action="ppaction://hlinksldjump"/>
              <a:extLst>
                <a:ext uri="{FF2B5EF4-FFF2-40B4-BE49-F238E27FC236}">
                  <a16:creationId xmlns:a16="http://schemas.microsoft.com/office/drawing/2014/main" id="{9D19EB45-E095-4347-9C07-3D3434504554}"/>
                </a:ext>
              </a:extLst>
            </p:cNvPr>
            <p:cNvSpPr/>
            <p:nvPr userDrawn="1"/>
          </p:nvSpPr>
          <p:spPr bwMode="auto">
            <a:xfrm>
              <a:off x="979707" y="4856323"/>
              <a:ext cx="600468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>
              <a:hlinkClick r:id="rId3" action="ppaction://hlinksldjump"/>
              <a:extLst>
                <a:ext uri="{FF2B5EF4-FFF2-40B4-BE49-F238E27FC236}">
                  <a16:creationId xmlns:a16="http://schemas.microsoft.com/office/drawing/2014/main" id="{1B32CEF2-5E29-469A-8B5F-B89C12589356}"/>
                </a:ext>
              </a:extLst>
            </p:cNvPr>
            <p:cNvSpPr/>
            <p:nvPr userDrawn="1"/>
          </p:nvSpPr>
          <p:spPr bwMode="auto">
            <a:xfrm>
              <a:off x="1580176" y="4847148"/>
              <a:ext cx="913741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8512C876-A3A1-4226-8FF8-F1FF405CC41A}"/>
                </a:ext>
              </a:extLst>
            </p:cNvPr>
            <p:cNvSpPr/>
            <p:nvPr userDrawn="1"/>
          </p:nvSpPr>
          <p:spPr bwMode="auto">
            <a:xfrm>
              <a:off x="2530762" y="4847148"/>
              <a:ext cx="734293" cy="24208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>
              <a:hlinkClick r:id="rId5" action="ppaction://hlinksldjump"/>
              <a:extLst>
                <a:ext uri="{FF2B5EF4-FFF2-40B4-BE49-F238E27FC236}">
                  <a16:creationId xmlns:a16="http://schemas.microsoft.com/office/drawing/2014/main" id="{CF8D5152-669E-4035-BC06-D950447FCE63}"/>
                </a:ext>
              </a:extLst>
            </p:cNvPr>
            <p:cNvSpPr/>
            <p:nvPr userDrawn="1"/>
          </p:nvSpPr>
          <p:spPr bwMode="auto">
            <a:xfrm>
              <a:off x="3295649" y="4884082"/>
              <a:ext cx="1345623" cy="205153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6915B330-EEDF-4835-A968-C5442CF0A895}"/>
                </a:ext>
              </a:extLst>
            </p:cNvPr>
            <p:cNvSpPr/>
            <p:nvPr userDrawn="1"/>
          </p:nvSpPr>
          <p:spPr bwMode="auto">
            <a:xfrm>
              <a:off x="4641272" y="4847148"/>
              <a:ext cx="794328" cy="242086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D2A283E-480D-48A0-9124-9B7FA0D7AF6D}"/>
                </a:ext>
              </a:extLst>
            </p:cNvPr>
            <p:cNvSpPr/>
            <p:nvPr userDrawn="1"/>
          </p:nvSpPr>
          <p:spPr bwMode="auto">
            <a:xfrm>
              <a:off x="5435600" y="4868210"/>
              <a:ext cx="429491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A392E863-3902-4283-9AC6-52C8147C4E12}"/>
                </a:ext>
              </a:extLst>
            </p:cNvPr>
            <p:cNvSpPr/>
            <p:nvPr userDrawn="1"/>
          </p:nvSpPr>
          <p:spPr bwMode="auto">
            <a:xfrm>
              <a:off x="6294582" y="4857679"/>
              <a:ext cx="46643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B8E44981-B18D-496B-A80B-10F7547104B2}"/>
                </a:ext>
              </a:extLst>
            </p:cNvPr>
            <p:cNvSpPr/>
            <p:nvPr userDrawn="1"/>
          </p:nvSpPr>
          <p:spPr bwMode="auto">
            <a:xfrm>
              <a:off x="6724073" y="4868210"/>
              <a:ext cx="766617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02E05A14-FE8F-40E4-92E1-2AD5B350FDD4}"/>
                </a:ext>
              </a:extLst>
            </p:cNvPr>
            <p:cNvSpPr/>
            <p:nvPr userDrawn="1"/>
          </p:nvSpPr>
          <p:spPr bwMode="auto">
            <a:xfrm>
              <a:off x="177975" y="4863528"/>
              <a:ext cx="771138" cy="26250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1783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8913574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ClrTx/>
              <a:buNone/>
              <a:defRPr sz="1600"/>
            </a:lvl3pPr>
          </a:lstStyle>
          <a:p>
            <a:pPr lvl="2"/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F8E5D-EB92-4F22-878A-2C1580413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606" y="248259"/>
            <a:ext cx="8913575" cy="496888"/>
          </a:xfrm>
          <a:prstGeom prst="rect">
            <a:avLst/>
          </a:prstGeom>
        </p:spPr>
        <p:txBody>
          <a:bodyPr/>
          <a:lstStyle>
            <a:lvl1pPr>
              <a:defRPr sz="2400" u="sng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L2</a:t>
            </a:r>
            <a:endParaRPr lang="en-C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222696-6081-4CDB-B083-82FAA29917D5}"/>
              </a:ext>
            </a:extLst>
          </p:cNvPr>
          <p:cNvGrpSpPr/>
          <p:nvPr userDrawn="1"/>
        </p:nvGrpSpPr>
        <p:grpSpPr>
          <a:xfrm>
            <a:off x="177975" y="4847148"/>
            <a:ext cx="7312715" cy="288064"/>
            <a:chOff x="177975" y="4847148"/>
            <a:chExt cx="7312715" cy="288064"/>
          </a:xfrm>
        </p:grpSpPr>
        <p:sp>
          <p:nvSpPr>
            <p:cNvPr id="5" name="Rectangle 4">
              <a:hlinkClick r:id="rId2" action="ppaction://hlinksldjump"/>
              <a:extLst>
                <a:ext uri="{FF2B5EF4-FFF2-40B4-BE49-F238E27FC236}">
                  <a16:creationId xmlns:a16="http://schemas.microsoft.com/office/drawing/2014/main" id="{243D0943-EAB7-4F7E-B9EC-8AE9B6029459}"/>
                </a:ext>
              </a:extLst>
            </p:cNvPr>
            <p:cNvSpPr/>
            <p:nvPr userDrawn="1"/>
          </p:nvSpPr>
          <p:spPr bwMode="auto">
            <a:xfrm>
              <a:off x="979707" y="4856323"/>
              <a:ext cx="600468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>
              <a:hlinkClick r:id="rId3" action="ppaction://hlinksldjump"/>
              <a:extLst>
                <a:ext uri="{FF2B5EF4-FFF2-40B4-BE49-F238E27FC236}">
                  <a16:creationId xmlns:a16="http://schemas.microsoft.com/office/drawing/2014/main" id="{D74AC6B2-0742-4729-81EE-D36DFC33956F}"/>
                </a:ext>
              </a:extLst>
            </p:cNvPr>
            <p:cNvSpPr/>
            <p:nvPr userDrawn="1"/>
          </p:nvSpPr>
          <p:spPr bwMode="auto">
            <a:xfrm>
              <a:off x="1580176" y="4847148"/>
              <a:ext cx="913741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0A17A3AF-2413-4003-90CB-8656121298E7}"/>
                </a:ext>
              </a:extLst>
            </p:cNvPr>
            <p:cNvSpPr/>
            <p:nvPr userDrawn="1"/>
          </p:nvSpPr>
          <p:spPr bwMode="auto">
            <a:xfrm>
              <a:off x="2530762" y="4847148"/>
              <a:ext cx="734293" cy="24208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>
              <a:hlinkClick r:id="rId5" action="ppaction://hlinksldjump"/>
              <a:extLst>
                <a:ext uri="{FF2B5EF4-FFF2-40B4-BE49-F238E27FC236}">
                  <a16:creationId xmlns:a16="http://schemas.microsoft.com/office/drawing/2014/main" id="{79EDEB80-2899-47C5-B388-4819CC84C2DA}"/>
                </a:ext>
              </a:extLst>
            </p:cNvPr>
            <p:cNvSpPr/>
            <p:nvPr userDrawn="1"/>
          </p:nvSpPr>
          <p:spPr bwMode="auto">
            <a:xfrm>
              <a:off x="3295649" y="4884082"/>
              <a:ext cx="1345623" cy="205153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F04783D7-CAA5-4545-89D8-A02E85580198}"/>
                </a:ext>
              </a:extLst>
            </p:cNvPr>
            <p:cNvSpPr/>
            <p:nvPr userDrawn="1"/>
          </p:nvSpPr>
          <p:spPr bwMode="auto">
            <a:xfrm>
              <a:off x="4641272" y="4847148"/>
              <a:ext cx="794328" cy="242086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C2118124-AAE0-4433-BC3E-6E66A3C5C310}"/>
                </a:ext>
              </a:extLst>
            </p:cNvPr>
            <p:cNvSpPr/>
            <p:nvPr userDrawn="1"/>
          </p:nvSpPr>
          <p:spPr bwMode="auto">
            <a:xfrm>
              <a:off x="5435600" y="4868210"/>
              <a:ext cx="429491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87C3B920-24F4-4AA7-B076-D5077C4175EA}"/>
                </a:ext>
              </a:extLst>
            </p:cNvPr>
            <p:cNvSpPr/>
            <p:nvPr userDrawn="1"/>
          </p:nvSpPr>
          <p:spPr bwMode="auto">
            <a:xfrm>
              <a:off x="5902036" y="4863528"/>
              <a:ext cx="39254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B8554215-487F-415D-9A65-6054595D81E8}"/>
                </a:ext>
              </a:extLst>
            </p:cNvPr>
            <p:cNvSpPr/>
            <p:nvPr userDrawn="1"/>
          </p:nvSpPr>
          <p:spPr bwMode="auto">
            <a:xfrm>
              <a:off x="6724073" y="4868210"/>
              <a:ext cx="766617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CFA114-59F0-4B99-9FCF-6128CD4568BE}"/>
                </a:ext>
              </a:extLst>
            </p:cNvPr>
            <p:cNvSpPr/>
            <p:nvPr userDrawn="1"/>
          </p:nvSpPr>
          <p:spPr bwMode="auto">
            <a:xfrm>
              <a:off x="177975" y="4863528"/>
              <a:ext cx="771138" cy="26250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85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8913574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ClrTx/>
              <a:buNone/>
              <a:defRPr sz="1600"/>
            </a:lvl3pPr>
          </a:lstStyle>
          <a:p>
            <a:pPr lvl="2"/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F8E5D-EB92-4F22-878A-2C1580413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606" y="248259"/>
            <a:ext cx="8913575" cy="496888"/>
          </a:xfrm>
          <a:prstGeom prst="rect">
            <a:avLst/>
          </a:prstGeom>
        </p:spPr>
        <p:txBody>
          <a:bodyPr/>
          <a:lstStyle>
            <a:lvl1pPr>
              <a:defRPr sz="2400" u="sng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Summary</a:t>
            </a:r>
            <a:endParaRPr lang="en-C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ED23E2-ECA4-40EE-9200-F7F284D5DAF2}"/>
              </a:ext>
            </a:extLst>
          </p:cNvPr>
          <p:cNvGrpSpPr/>
          <p:nvPr userDrawn="1"/>
        </p:nvGrpSpPr>
        <p:grpSpPr>
          <a:xfrm>
            <a:off x="177975" y="4847148"/>
            <a:ext cx="6583043" cy="288064"/>
            <a:chOff x="177975" y="4847148"/>
            <a:chExt cx="6583043" cy="288064"/>
          </a:xfrm>
        </p:grpSpPr>
        <p:sp>
          <p:nvSpPr>
            <p:cNvPr id="5" name="Rectangle 4">
              <a:hlinkClick r:id="rId2" action="ppaction://hlinksldjump"/>
              <a:extLst>
                <a:ext uri="{FF2B5EF4-FFF2-40B4-BE49-F238E27FC236}">
                  <a16:creationId xmlns:a16="http://schemas.microsoft.com/office/drawing/2014/main" id="{2EA1B62F-1B71-4CCB-A32B-809C856A34F7}"/>
                </a:ext>
              </a:extLst>
            </p:cNvPr>
            <p:cNvSpPr/>
            <p:nvPr userDrawn="1"/>
          </p:nvSpPr>
          <p:spPr bwMode="auto">
            <a:xfrm>
              <a:off x="979707" y="4856323"/>
              <a:ext cx="600468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>
              <a:hlinkClick r:id="rId3" action="ppaction://hlinksldjump"/>
              <a:extLst>
                <a:ext uri="{FF2B5EF4-FFF2-40B4-BE49-F238E27FC236}">
                  <a16:creationId xmlns:a16="http://schemas.microsoft.com/office/drawing/2014/main" id="{4A9CF0A5-2675-4603-8BBE-B419DAC72736}"/>
                </a:ext>
              </a:extLst>
            </p:cNvPr>
            <p:cNvSpPr/>
            <p:nvPr userDrawn="1"/>
          </p:nvSpPr>
          <p:spPr bwMode="auto">
            <a:xfrm>
              <a:off x="1580176" y="4847148"/>
              <a:ext cx="913741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4A8D78D2-8789-40D8-B22B-B0B856374807}"/>
                </a:ext>
              </a:extLst>
            </p:cNvPr>
            <p:cNvSpPr/>
            <p:nvPr userDrawn="1"/>
          </p:nvSpPr>
          <p:spPr bwMode="auto">
            <a:xfrm>
              <a:off x="2530762" y="4847148"/>
              <a:ext cx="734293" cy="24208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>
              <a:hlinkClick r:id="rId5" action="ppaction://hlinksldjump"/>
              <a:extLst>
                <a:ext uri="{FF2B5EF4-FFF2-40B4-BE49-F238E27FC236}">
                  <a16:creationId xmlns:a16="http://schemas.microsoft.com/office/drawing/2014/main" id="{DEF844A4-E73F-4228-955A-74B08AE47A61}"/>
                </a:ext>
              </a:extLst>
            </p:cNvPr>
            <p:cNvSpPr/>
            <p:nvPr userDrawn="1"/>
          </p:nvSpPr>
          <p:spPr bwMode="auto">
            <a:xfrm>
              <a:off x="3295649" y="4884082"/>
              <a:ext cx="1345623" cy="205153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CC8DE0CD-763A-4F6B-B0F3-E47727769576}"/>
                </a:ext>
              </a:extLst>
            </p:cNvPr>
            <p:cNvSpPr/>
            <p:nvPr userDrawn="1"/>
          </p:nvSpPr>
          <p:spPr bwMode="auto">
            <a:xfrm>
              <a:off x="4641272" y="4847148"/>
              <a:ext cx="794328" cy="242086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9CE8153-7F44-4146-AC73-97F8EC04A352}"/>
                </a:ext>
              </a:extLst>
            </p:cNvPr>
            <p:cNvSpPr/>
            <p:nvPr userDrawn="1"/>
          </p:nvSpPr>
          <p:spPr bwMode="auto">
            <a:xfrm>
              <a:off x="5435600" y="4868210"/>
              <a:ext cx="429491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A0F8215-44F3-42B5-A00F-04A0B9D851C1}"/>
                </a:ext>
              </a:extLst>
            </p:cNvPr>
            <p:cNvSpPr/>
            <p:nvPr userDrawn="1"/>
          </p:nvSpPr>
          <p:spPr bwMode="auto">
            <a:xfrm>
              <a:off x="5902036" y="4863528"/>
              <a:ext cx="39254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>
              <a:hlinkClick r:id="rId9" action="ppaction://hlinksldjump"/>
              <a:extLst>
                <a:ext uri="{FF2B5EF4-FFF2-40B4-BE49-F238E27FC236}">
                  <a16:creationId xmlns:a16="http://schemas.microsoft.com/office/drawing/2014/main" id="{CDFC3A5D-FCD3-4CC0-9413-9E502C449BC0}"/>
                </a:ext>
              </a:extLst>
            </p:cNvPr>
            <p:cNvSpPr/>
            <p:nvPr userDrawn="1"/>
          </p:nvSpPr>
          <p:spPr bwMode="auto">
            <a:xfrm>
              <a:off x="6294582" y="4857679"/>
              <a:ext cx="46643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0E3A3452-9998-45B9-B179-01B52DED3C07}"/>
                </a:ext>
              </a:extLst>
            </p:cNvPr>
            <p:cNvSpPr/>
            <p:nvPr userDrawn="1"/>
          </p:nvSpPr>
          <p:spPr bwMode="auto">
            <a:xfrm>
              <a:off x="177975" y="4863528"/>
              <a:ext cx="771138" cy="26250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486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73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PM-GEO-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0607" y="946409"/>
            <a:ext cx="8913574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Tx/>
              <a:defRPr sz="1600"/>
            </a:lvl3pPr>
          </a:lstStyle>
          <a:p>
            <a:pPr lvl="0"/>
            <a:r>
              <a:rPr lang="en-GB" noProof="0" dirty="0" err="1"/>
              <a:t>Grundschrift</a:t>
            </a:r>
            <a:r>
              <a:rPr lang="en-GB" noProof="0" dirty="0"/>
              <a:t> </a:t>
            </a:r>
            <a:r>
              <a:rPr lang="en-GB" noProof="0" dirty="0" err="1"/>
              <a:t>mit</a:t>
            </a:r>
            <a:r>
              <a:rPr lang="en-GB" noProof="0" dirty="0"/>
              <a:t> </a:t>
            </a:r>
            <a:r>
              <a:rPr lang="en-GB" noProof="0" dirty="0" err="1"/>
              <a:t>Aufzählung</a:t>
            </a:r>
            <a:r>
              <a:rPr lang="en-GB" noProof="0" dirty="0"/>
              <a:t>, Arial normal,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1"/>
            <a:r>
              <a:rPr lang="en-GB" noProof="0" dirty="0" err="1"/>
              <a:t>Ebene</a:t>
            </a:r>
            <a:r>
              <a:rPr lang="en-GB" noProof="0" dirty="0"/>
              <a:t> </a:t>
            </a:r>
            <a:r>
              <a:rPr lang="en-GB" noProof="0" dirty="0" err="1"/>
              <a:t>zwei</a:t>
            </a:r>
            <a:r>
              <a:rPr lang="en-GB" noProof="0" dirty="0"/>
              <a:t>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2"/>
            <a:endParaRPr lang="en-GB" noProof="0" dirty="0"/>
          </a:p>
        </p:txBody>
      </p:sp>
      <p:sp>
        <p:nvSpPr>
          <p:cNvPr id="17" name="Rechteck 16"/>
          <p:cNvSpPr/>
          <p:nvPr userDrawn="1"/>
        </p:nvSpPr>
        <p:spPr bwMode="auto">
          <a:xfrm>
            <a:off x="1023252" y="4250539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F8E5D-EB92-4F22-878A-2C1580413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606" y="248259"/>
            <a:ext cx="8913575" cy="496888"/>
          </a:xfrm>
          <a:prstGeom prst="rect">
            <a:avLst/>
          </a:prstGeom>
        </p:spPr>
        <p:txBody>
          <a:bodyPr/>
          <a:lstStyle>
            <a:lvl1pPr>
              <a:defRPr sz="2400" u="sng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DISDRODB</a:t>
            </a:r>
            <a:endParaRPr lang="en-CH" dirty="0"/>
          </a:p>
        </p:txBody>
      </p:sp>
      <p:sp>
        <p:nvSpPr>
          <p:cNvPr id="14" name="Rectangle 13">
            <a:hlinkClick r:id="" action="ppaction://noaction"/>
            <a:extLst>
              <a:ext uri="{FF2B5EF4-FFF2-40B4-BE49-F238E27FC236}">
                <a16:creationId xmlns:a16="http://schemas.microsoft.com/office/drawing/2014/main" id="{73C7F793-8C81-4475-9AEB-13475A93369F}"/>
              </a:ext>
            </a:extLst>
          </p:cNvPr>
          <p:cNvSpPr/>
          <p:nvPr userDrawn="1"/>
        </p:nvSpPr>
        <p:spPr bwMode="auto">
          <a:xfrm>
            <a:off x="4982929" y="4985733"/>
            <a:ext cx="865422" cy="158912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8FA0FD08-59DF-4631-94A4-EDD16362C964}"/>
              </a:ext>
            </a:extLst>
          </p:cNvPr>
          <p:cNvSpPr/>
          <p:nvPr userDrawn="1"/>
        </p:nvSpPr>
        <p:spPr bwMode="auto">
          <a:xfrm>
            <a:off x="5848351" y="4827681"/>
            <a:ext cx="893544" cy="158912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>
            <a:hlinkClick r:id="" action="ppaction://noaction"/>
            <a:extLst>
              <a:ext uri="{FF2B5EF4-FFF2-40B4-BE49-F238E27FC236}">
                <a16:creationId xmlns:a16="http://schemas.microsoft.com/office/drawing/2014/main" id="{40A9CAB5-41D1-4C3D-9DD4-AA99A8EA2655}"/>
              </a:ext>
            </a:extLst>
          </p:cNvPr>
          <p:cNvSpPr/>
          <p:nvPr userDrawn="1"/>
        </p:nvSpPr>
        <p:spPr bwMode="auto">
          <a:xfrm>
            <a:off x="4982929" y="4818375"/>
            <a:ext cx="865422" cy="168217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DB6400F5-88D8-4D78-88A2-076FF1B443C0}"/>
              </a:ext>
            </a:extLst>
          </p:cNvPr>
          <p:cNvSpPr/>
          <p:nvPr userDrawn="1"/>
        </p:nvSpPr>
        <p:spPr bwMode="auto">
          <a:xfrm>
            <a:off x="5848351" y="4995767"/>
            <a:ext cx="837300" cy="139445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001DA0C3-D26B-4700-9E51-7F2C46DB72B0}"/>
              </a:ext>
            </a:extLst>
          </p:cNvPr>
          <p:cNvSpPr/>
          <p:nvPr userDrawn="1"/>
        </p:nvSpPr>
        <p:spPr bwMode="auto">
          <a:xfrm>
            <a:off x="3909227" y="4885348"/>
            <a:ext cx="1031164" cy="249864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02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ti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0607" y="946409"/>
            <a:ext cx="8913574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Tx/>
              <a:defRPr sz="1600"/>
            </a:lvl3pPr>
          </a:lstStyle>
          <a:p>
            <a:pPr lvl="0"/>
            <a:r>
              <a:rPr lang="en-GB" noProof="0" dirty="0" err="1"/>
              <a:t>Grundschrift</a:t>
            </a:r>
            <a:r>
              <a:rPr lang="en-GB" noProof="0" dirty="0"/>
              <a:t> </a:t>
            </a:r>
            <a:r>
              <a:rPr lang="en-GB" noProof="0" dirty="0" err="1"/>
              <a:t>mit</a:t>
            </a:r>
            <a:r>
              <a:rPr lang="en-GB" noProof="0" dirty="0"/>
              <a:t> </a:t>
            </a:r>
            <a:r>
              <a:rPr lang="en-GB" noProof="0" dirty="0" err="1"/>
              <a:t>Aufzählung</a:t>
            </a:r>
            <a:r>
              <a:rPr lang="en-GB" noProof="0" dirty="0"/>
              <a:t>, Arial normal,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1"/>
            <a:r>
              <a:rPr lang="en-GB" noProof="0" dirty="0" err="1"/>
              <a:t>Ebene</a:t>
            </a:r>
            <a:r>
              <a:rPr lang="en-GB" noProof="0" dirty="0"/>
              <a:t> </a:t>
            </a:r>
            <a:r>
              <a:rPr lang="en-GB" noProof="0" dirty="0" err="1"/>
              <a:t>zwei</a:t>
            </a:r>
            <a:r>
              <a:rPr lang="en-GB" noProof="0" dirty="0"/>
              <a:t>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2"/>
            <a:endParaRPr lang="en-GB" noProof="0" dirty="0"/>
          </a:p>
        </p:txBody>
      </p:sp>
      <p:sp>
        <p:nvSpPr>
          <p:cNvPr id="17" name="Rechteck 16"/>
          <p:cNvSpPr/>
          <p:nvPr userDrawn="1"/>
        </p:nvSpPr>
        <p:spPr bwMode="auto">
          <a:xfrm>
            <a:off x="1023252" y="4250539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F8E5D-EB92-4F22-878A-2C1580413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606" y="248259"/>
            <a:ext cx="8913575" cy="496888"/>
          </a:xfrm>
          <a:prstGeom prst="rect">
            <a:avLst/>
          </a:prstGeom>
        </p:spPr>
        <p:txBody>
          <a:bodyPr/>
          <a:lstStyle>
            <a:lvl1pPr>
              <a:defRPr sz="2400" u="sng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Motivation</a:t>
            </a:r>
            <a:endParaRPr lang="en-C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EB83A6-C825-41FF-9635-B12829A1A36A}"/>
              </a:ext>
            </a:extLst>
          </p:cNvPr>
          <p:cNvGrpSpPr/>
          <p:nvPr userDrawn="1"/>
        </p:nvGrpSpPr>
        <p:grpSpPr>
          <a:xfrm>
            <a:off x="979707" y="4847148"/>
            <a:ext cx="6510983" cy="288064"/>
            <a:chOff x="979707" y="4847148"/>
            <a:chExt cx="6510983" cy="288064"/>
          </a:xfrm>
        </p:grpSpPr>
        <p:sp>
          <p:nvSpPr>
            <p:cNvPr id="8" name="Rectangle 7">
              <a:hlinkClick r:id="rId2" action="ppaction://hlinksldjump"/>
              <a:extLst>
                <a:ext uri="{FF2B5EF4-FFF2-40B4-BE49-F238E27FC236}">
                  <a16:creationId xmlns:a16="http://schemas.microsoft.com/office/drawing/2014/main" id="{26408AE2-59D5-4CED-86B2-1B36C2223516}"/>
                </a:ext>
              </a:extLst>
            </p:cNvPr>
            <p:cNvSpPr/>
            <p:nvPr userDrawn="1"/>
          </p:nvSpPr>
          <p:spPr bwMode="auto">
            <a:xfrm>
              <a:off x="979707" y="4856323"/>
              <a:ext cx="600468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>
              <a:hlinkClick r:id="rId3" action="ppaction://hlinksldjump"/>
              <a:extLst>
                <a:ext uri="{FF2B5EF4-FFF2-40B4-BE49-F238E27FC236}">
                  <a16:creationId xmlns:a16="http://schemas.microsoft.com/office/drawing/2014/main" id="{4A5BDBDE-08B1-4A12-948C-EEE74A662084}"/>
                </a:ext>
              </a:extLst>
            </p:cNvPr>
            <p:cNvSpPr/>
            <p:nvPr userDrawn="1"/>
          </p:nvSpPr>
          <p:spPr bwMode="auto">
            <a:xfrm>
              <a:off x="1580176" y="4847148"/>
              <a:ext cx="913741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E9DF20E5-D4E8-45E7-8E76-9454626F252D}"/>
                </a:ext>
              </a:extLst>
            </p:cNvPr>
            <p:cNvSpPr/>
            <p:nvPr userDrawn="1"/>
          </p:nvSpPr>
          <p:spPr bwMode="auto">
            <a:xfrm>
              <a:off x="2530762" y="4847148"/>
              <a:ext cx="734293" cy="24208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9667A95F-8D7F-4F20-ABDA-0AE11D0DCC9F}"/>
                </a:ext>
              </a:extLst>
            </p:cNvPr>
            <p:cNvSpPr/>
            <p:nvPr userDrawn="1"/>
          </p:nvSpPr>
          <p:spPr bwMode="auto">
            <a:xfrm>
              <a:off x="3295649" y="4884082"/>
              <a:ext cx="1345623" cy="205153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>
              <a:hlinkClick r:id="rId6" action="ppaction://hlinksldjump"/>
              <a:extLst>
                <a:ext uri="{FF2B5EF4-FFF2-40B4-BE49-F238E27FC236}">
                  <a16:creationId xmlns:a16="http://schemas.microsoft.com/office/drawing/2014/main" id="{5BB93153-AEBF-4996-8BD1-55E4D8A5E658}"/>
                </a:ext>
              </a:extLst>
            </p:cNvPr>
            <p:cNvSpPr/>
            <p:nvPr userDrawn="1"/>
          </p:nvSpPr>
          <p:spPr bwMode="auto">
            <a:xfrm>
              <a:off x="4641272" y="4847148"/>
              <a:ext cx="794328" cy="242086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 15">
              <a:hlinkClick r:id="rId7" action="ppaction://hlinksldjump"/>
              <a:extLst>
                <a:ext uri="{FF2B5EF4-FFF2-40B4-BE49-F238E27FC236}">
                  <a16:creationId xmlns:a16="http://schemas.microsoft.com/office/drawing/2014/main" id="{12A86BD1-89BA-42F9-B1EF-B584EB3C3133}"/>
                </a:ext>
              </a:extLst>
            </p:cNvPr>
            <p:cNvSpPr/>
            <p:nvPr userDrawn="1"/>
          </p:nvSpPr>
          <p:spPr bwMode="auto">
            <a:xfrm>
              <a:off x="5435600" y="4868210"/>
              <a:ext cx="429491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tangle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E0FD21D1-0D84-42F4-AB16-C4BFDBFFBD75}"/>
                </a:ext>
              </a:extLst>
            </p:cNvPr>
            <p:cNvSpPr/>
            <p:nvPr userDrawn="1"/>
          </p:nvSpPr>
          <p:spPr bwMode="auto">
            <a:xfrm>
              <a:off x="5902036" y="4863528"/>
              <a:ext cx="39254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773D4A7A-91F5-488B-BA64-0E7577B8B239}"/>
                </a:ext>
              </a:extLst>
            </p:cNvPr>
            <p:cNvSpPr/>
            <p:nvPr userDrawn="1"/>
          </p:nvSpPr>
          <p:spPr bwMode="auto">
            <a:xfrm>
              <a:off x="6294582" y="4857679"/>
              <a:ext cx="46643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tangle 22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7CFD17-BC63-44FF-BE73-7B837CEAF352}"/>
                </a:ext>
              </a:extLst>
            </p:cNvPr>
            <p:cNvSpPr/>
            <p:nvPr userDrawn="1"/>
          </p:nvSpPr>
          <p:spPr bwMode="auto">
            <a:xfrm>
              <a:off x="6724073" y="4868210"/>
              <a:ext cx="766617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24173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0607" y="946409"/>
            <a:ext cx="8913574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Tx/>
              <a:defRPr sz="1600"/>
            </a:lvl3pPr>
          </a:lstStyle>
          <a:p>
            <a:pPr lvl="0"/>
            <a:r>
              <a:rPr lang="en-GB" noProof="0" dirty="0" err="1"/>
              <a:t>Grundschrift</a:t>
            </a:r>
            <a:r>
              <a:rPr lang="en-GB" noProof="0" dirty="0"/>
              <a:t> </a:t>
            </a:r>
            <a:r>
              <a:rPr lang="en-GB" noProof="0" dirty="0" err="1"/>
              <a:t>mit</a:t>
            </a:r>
            <a:r>
              <a:rPr lang="en-GB" noProof="0" dirty="0"/>
              <a:t> </a:t>
            </a:r>
            <a:r>
              <a:rPr lang="en-GB" noProof="0" dirty="0" err="1"/>
              <a:t>Aufzählung</a:t>
            </a:r>
            <a:r>
              <a:rPr lang="en-GB" noProof="0" dirty="0"/>
              <a:t>, Arial normal,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1"/>
            <a:r>
              <a:rPr lang="en-GB" noProof="0" dirty="0" err="1"/>
              <a:t>Ebene</a:t>
            </a:r>
            <a:r>
              <a:rPr lang="en-GB" noProof="0" dirty="0"/>
              <a:t> </a:t>
            </a:r>
            <a:r>
              <a:rPr lang="en-GB" noProof="0" dirty="0" err="1"/>
              <a:t>zwei</a:t>
            </a:r>
            <a:r>
              <a:rPr lang="en-GB" noProof="0" dirty="0"/>
              <a:t>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2"/>
            <a:endParaRPr lang="en-GB" noProof="0" dirty="0"/>
          </a:p>
        </p:txBody>
      </p:sp>
      <p:sp>
        <p:nvSpPr>
          <p:cNvPr id="17" name="Rechteck 16"/>
          <p:cNvSpPr/>
          <p:nvPr userDrawn="1"/>
        </p:nvSpPr>
        <p:spPr bwMode="auto">
          <a:xfrm>
            <a:off x="1023252" y="4250539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F8E5D-EB92-4F22-878A-2C1580413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606" y="248259"/>
            <a:ext cx="8913575" cy="496888"/>
          </a:xfrm>
          <a:prstGeom prst="rect">
            <a:avLst/>
          </a:prstGeom>
        </p:spPr>
        <p:txBody>
          <a:bodyPr/>
          <a:lstStyle>
            <a:lvl1pPr>
              <a:defRPr sz="2400" u="sng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Vision</a:t>
            </a:r>
            <a:endParaRPr lang="en-CH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896AAC-923F-455D-AB2A-A1DFC7BFAA91}"/>
              </a:ext>
            </a:extLst>
          </p:cNvPr>
          <p:cNvGrpSpPr/>
          <p:nvPr userDrawn="1"/>
        </p:nvGrpSpPr>
        <p:grpSpPr>
          <a:xfrm>
            <a:off x="177975" y="4847148"/>
            <a:ext cx="7312715" cy="278889"/>
            <a:chOff x="177975" y="4847148"/>
            <a:chExt cx="7312715" cy="278889"/>
          </a:xfrm>
        </p:grpSpPr>
        <p:sp>
          <p:nvSpPr>
            <p:cNvPr id="15" name="Rectangle 14">
              <a:hlinkClick r:id="rId2" action="ppaction://hlinksldjump"/>
              <a:extLst>
                <a:ext uri="{FF2B5EF4-FFF2-40B4-BE49-F238E27FC236}">
                  <a16:creationId xmlns:a16="http://schemas.microsoft.com/office/drawing/2014/main" id="{9D2D0771-6458-4032-99F8-026AB3C3F59F}"/>
                </a:ext>
              </a:extLst>
            </p:cNvPr>
            <p:cNvSpPr/>
            <p:nvPr userDrawn="1"/>
          </p:nvSpPr>
          <p:spPr bwMode="auto">
            <a:xfrm>
              <a:off x="1580176" y="4847148"/>
              <a:ext cx="913741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 15">
              <a:hlinkClick r:id="rId3" action="ppaction://hlinksldjump"/>
              <a:extLst>
                <a:ext uri="{FF2B5EF4-FFF2-40B4-BE49-F238E27FC236}">
                  <a16:creationId xmlns:a16="http://schemas.microsoft.com/office/drawing/2014/main" id="{AADC1B14-17D4-424E-B654-94E8A1F64D79}"/>
                </a:ext>
              </a:extLst>
            </p:cNvPr>
            <p:cNvSpPr/>
            <p:nvPr userDrawn="1"/>
          </p:nvSpPr>
          <p:spPr bwMode="auto">
            <a:xfrm>
              <a:off x="2530762" y="4847148"/>
              <a:ext cx="734293" cy="24208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ctangle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EBB1BDB4-1551-4CCD-85B9-B8F14FBB0692}"/>
                </a:ext>
              </a:extLst>
            </p:cNvPr>
            <p:cNvSpPr/>
            <p:nvPr userDrawn="1"/>
          </p:nvSpPr>
          <p:spPr bwMode="auto">
            <a:xfrm>
              <a:off x="3295649" y="4884082"/>
              <a:ext cx="1345623" cy="205153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tangl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3DD3625B-710A-4280-9875-63E1B7083E25}"/>
                </a:ext>
              </a:extLst>
            </p:cNvPr>
            <p:cNvSpPr/>
            <p:nvPr userDrawn="1"/>
          </p:nvSpPr>
          <p:spPr bwMode="auto">
            <a:xfrm>
              <a:off x="4641272" y="4847148"/>
              <a:ext cx="794328" cy="242086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tangle 23">
              <a:hlinkClick r:id="rId6" action="ppaction://hlinksldjump"/>
              <a:extLst>
                <a:ext uri="{FF2B5EF4-FFF2-40B4-BE49-F238E27FC236}">
                  <a16:creationId xmlns:a16="http://schemas.microsoft.com/office/drawing/2014/main" id="{00DC6C03-C4C6-4132-A292-457275211394}"/>
                </a:ext>
              </a:extLst>
            </p:cNvPr>
            <p:cNvSpPr/>
            <p:nvPr userDrawn="1"/>
          </p:nvSpPr>
          <p:spPr bwMode="auto">
            <a:xfrm>
              <a:off x="5435600" y="4868210"/>
              <a:ext cx="429491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ectangle 24">
              <a:hlinkClick r:id="rId7" action="ppaction://hlinksldjump"/>
              <a:extLst>
                <a:ext uri="{FF2B5EF4-FFF2-40B4-BE49-F238E27FC236}">
                  <a16:creationId xmlns:a16="http://schemas.microsoft.com/office/drawing/2014/main" id="{6EC9C0D3-9389-45CB-B6B0-77074427AADC}"/>
                </a:ext>
              </a:extLst>
            </p:cNvPr>
            <p:cNvSpPr/>
            <p:nvPr userDrawn="1"/>
          </p:nvSpPr>
          <p:spPr bwMode="auto">
            <a:xfrm>
              <a:off x="5902036" y="4863528"/>
              <a:ext cx="39254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ectangle 26">
              <a:hlinkClick r:id="rId8" action="ppaction://hlinksldjump"/>
              <a:extLst>
                <a:ext uri="{FF2B5EF4-FFF2-40B4-BE49-F238E27FC236}">
                  <a16:creationId xmlns:a16="http://schemas.microsoft.com/office/drawing/2014/main" id="{FB5AC095-9BCC-4B37-A488-3A26098CE57E}"/>
                </a:ext>
              </a:extLst>
            </p:cNvPr>
            <p:cNvSpPr/>
            <p:nvPr userDrawn="1"/>
          </p:nvSpPr>
          <p:spPr bwMode="auto">
            <a:xfrm>
              <a:off x="6294582" y="4857679"/>
              <a:ext cx="46643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ectangle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9D3557E9-5222-4C1E-A4D5-47EF54A00B09}"/>
                </a:ext>
              </a:extLst>
            </p:cNvPr>
            <p:cNvSpPr/>
            <p:nvPr userDrawn="1"/>
          </p:nvSpPr>
          <p:spPr bwMode="auto">
            <a:xfrm>
              <a:off x="6724073" y="4868210"/>
              <a:ext cx="766617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Rectangle 28">
              <a:hlinkClick r:id="rId10" action="ppaction://hlinksldjump"/>
              <a:extLst>
                <a:ext uri="{FF2B5EF4-FFF2-40B4-BE49-F238E27FC236}">
                  <a16:creationId xmlns:a16="http://schemas.microsoft.com/office/drawing/2014/main" id="{B1D41681-5244-4A9E-85D8-360B09F5F38E}"/>
                </a:ext>
              </a:extLst>
            </p:cNvPr>
            <p:cNvSpPr/>
            <p:nvPr userDrawn="1"/>
          </p:nvSpPr>
          <p:spPr bwMode="auto">
            <a:xfrm>
              <a:off x="177975" y="4863528"/>
              <a:ext cx="771138" cy="26250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97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ganiz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8913574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ClrTx/>
              <a:buNone/>
              <a:defRPr sz="1600"/>
            </a:lvl3pPr>
          </a:lstStyle>
          <a:p>
            <a:pPr lvl="2"/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F8E5D-EB92-4F22-878A-2C1580413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606" y="248259"/>
            <a:ext cx="8913575" cy="496888"/>
          </a:xfrm>
          <a:prstGeom prst="rect">
            <a:avLst/>
          </a:prstGeom>
        </p:spPr>
        <p:txBody>
          <a:bodyPr/>
          <a:lstStyle>
            <a:lvl1pPr>
              <a:defRPr sz="2400" u="sng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Organization</a:t>
            </a:r>
            <a:endParaRPr lang="en-C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4E946B-EBFE-4B97-B73E-FF27D17EA27A}"/>
              </a:ext>
            </a:extLst>
          </p:cNvPr>
          <p:cNvGrpSpPr/>
          <p:nvPr userDrawn="1"/>
        </p:nvGrpSpPr>
        <p:grpSpPr>
          <a:xfrm>
            <a:off x="177975" y="4847148"/>
            <a:ext cx="7312715" cy="288064"/>
            <a:chOff x="177975" y="4847148"/>
            <a:chExt cx="7312715" cy="288064"/>
          </a:xfrm>
        </p:grpSpPr>
        <p:sp>
          <p:nvSpPr>
            <p:cNvPr id="5" name="Rectangle 4">
              <a:hlinkClick r:id="rId2" action="ppaction://hlinksldjump"/>
              <a:extLst>
                <a:ext uri="{FF2B5EF4-FFF2-40B4-BE49-F238E27FC236}">
                  <a16:creationId xmlns:a16="http://schemas.microsoft.com/office/drawing/2014/main" id="{AF266106-6195-409F-B548-359B25115757}"/>
                </a:ext>
              </a:extLst>
            </p:cNvPr>
            <p:cNvSpPr/>
            <p:nvPr userDrawn="1"/>
          </p:nvSpPr>
          <p:spPr bwMode="auto">
            <a:xfrm>
              <a:off x="979707" y="4856323"/>
              <a:ext cx="600468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DD657412-2B6D-4F4B-8A05-260FD145708F}"/>
                </a:ext>
              </a:extLst>
            </p:cNvPr>
            <p:cNvSpPr/>
            <p:nvPr userDrawn="1"/>
          </p:nvSpPr>
          <p:spPr bwMode="auto">
            <a:xfrm>
              <a:off x="2530762" y="4847148"/>
              <a:ext cx="734293" cy="24208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>
              <a:hlinkClick r:id="rId4" action="ppaction://hlinksldjump"/>
              <a:extLst>
                <a:ext uri="{FF2B5EF4-FFF2-40B4-BE49-F238E27FC236}">
                  <a16:creationId xmlns:a16="http://schemas.microsoft.com/office/drawing/2014/main" id="{EA09CC63-8181-4B74-8A4E-67E3D7FB8DD1}"/>
                </a:ext>
              </a:extLst>
            </p:cNvPr>
            <p:cNvSpPr/>
            <p:nvPr userDrawn="1"/>
          </p:nvSpPr>
          <p:spPr bwMode="auto">
            <a:xfrm>
              <a:off x="3295649" y="4884082"/>
              <a:ext cx="1345623" cy="205153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>
              <a:hlinkClick r:id="rId5" action="ppaction://hlinksldjump"/>
              <a:extLst>
                <a:ext uri="{FF2B5EF4-FFF2-40B4-BE49-F238E27FC236}">
                  <a16:creationId xmlns:a16="http://schemas.microsoft.com/office/drawing/2014/main" id="{C5C41AB4-9EC6-4E24-9773-A430FEB50F43}"/>
                </a:ext>
              </a:extLst>
            </p:cNvPr>
            <p:cNvSpPr/>
            <p:nvPr userDrawn="1"/>
          </p:nvSpPr>
          <p:spPr bwMode="auto">
            <a:xfrm>
              <a:off x="4641272" y="4847148"/>
              <a:ext cx="794328" cy="242086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011B963B-9361-42D4-8D11-D499E18B7012}"/>
                </a:ext>
              </a:extLst>
            </p:cNvPr>
            <p:cNvSpPr/>
            <p:nvPr userDrawn="1"/>
          </p:nvSpPr>
          <p:spPr bwMode="auto">
            <a:xfrm>
              <a:off x="5435600" y="4868210"/>
              <a:ext cx="429491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DF865411-0E80-4D31-B7E8-85285BB5DCF5}"/>
                </a:ext>
              </a:extLst>
            </p:cNvPr>
            <p:cNvSpPr/>
            <p:nvPr userDrawn="1"/>
          </p:nvSpPr>
          <p:spPr bwMode="auto">
            <a:xfrm>
              <a:off x="5902036" y="4863528"/>
              <a:ext cx="39254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2E997261-6594-41E0-8C48-4C6C9752D5D7}"/>
                </a:ext>
              </a:extLst>
            </p:cNvPr>
            <p:cNvSpPr/>
            <p:nvPr userDrawn="1"/>
          </p:nvSpPr>
          <p:spPr bwMode="auto">
            <a:xfrm>
              <a:off x="6294582" y="4857679"/>
              <a:ext cx="46643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4135592A-F141-4C1A-B774-703F804B7DBC}"/>
                </a:ext>
              </a:extLst>
            </p:cNvPr>
            <p:cNvSpPr/>
            <p:nvPr userDrawn="1"/>
          </p:nvSpPr>
          <p:spPr bwMode="auto">
            <a:xfrm>
              <a:off x="6724073" y="4868210"/>
              <a:ext cx="766617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5C29B131-8688-47D9-9A76-F2D9C2710623}"/>
                </a:ext>
              </a:extLst>
            </p:cNvPr>
            <p:cNvSpPr/>
            <p:nvPr userDrawn="1"/>
          </p:nvSpPr>
          <p:spPr bwMode="auto">
            <a:xfrm>
              <a:off x="177975" y="4863528"/>
              <a:ext cx="771138" cy="26250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52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8913574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ClrTx/>
              <a:buNone/>
              <a:defRPr sz="1600"/>
            </a:lvl3pPr>
          </a:lstStyle>
          <a:p>
            <a:pPr lvl="2"/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F8E5D-EB92-4F22-878A-2C1580413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606" y="248259"/>
            <a:ext cx="8913575" cy="496888"/>
          </a:xfrm>
          <a:prstGeom prst="rect">
            <a:avLst/>
          </a:prstGeom>
        </p:spPr>
        <p:txBody>
          <a:bodyPr/>
          <a:lstStyle>
            <a:lvl1pPr>
              <a:defRPr sz="2400" u="sng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Metadata</a:t>
            </a:r>
            <a:endParaRPr lang="en-C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C01BAE-B741-4085-A759-5623DE5A8A70}"/>
              </a:ext>
            </a:extLst>
          </p:cNvPr>
          <p:cNvGrpSpPr/>
          <p:nvPr userDrawn="1"/>
        </p:nvGrpSpPr>
        <p:grpSpPr>
          <a:xfrm>
            <a:off x="177975" y="4847148"/>
            <a:ext cx="7312715" cy="288064"/>
            <a:chOff x="177975" y="4847148"/>
            <a:chExt cx="7312715" cy="288064"/>
          </a:xfrm>
        </p:grpSpPr>
        <p:sp>
          <p:nvSpPr>
            <p:cNvPr id="5" name="Rectangle 4">
              <a:hlinkClick r:id="rId2" action="ppaction://hlinksldjump"/>
              <a:extLst>
                <a:ext uri="{FF2B5EF4-FFF2-40B4-BE49-F238E27FC236}">
                  <a16:creationId xmlns:a16="http://schemas.microsoft.com/office/drawing/2014/main" id="{35C4933C-C75F-4B5A-81D4-CBE3D4530628}"/>
                </a:ext>
              </a:extLst>
            </p:cNvPr>
            <p:cNvSpPr/>
            <p:nvPr userDrawn="1"/>
          </p:nvSpPr>
          <p:spPr bwMode="auto">
            <a:xfrm>
              <a:off x="979707" y="4856323"/>
              <a:ext cx="600468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>
              <a:hlinkClick r:id="rId3" action="ppaction://hlinksldjump"/>
              <a:extLst>
                <a:ext uri="{FF2B5EF4-FFF2-40B4-BE49-F238E27FC236}">
                  <a16:creationId xmlns:a16="http://schemas.microsoft.com/office/drawing/2014/main" id="{26D30CB3-578B-469C-9489-F8354B23BCAE}"/>
                </a:ext>
              </a:extLst>
            </p:cNvPr>
            <p:cNvSpPr/>
            <p:nvPr userDrawn="1"/>
          </p:nvSpPr>
          <p:spPr bwMode="auto">
            <a:xfrm>
              <a:off x="1580176" y="4847148"/>
              <a:ext cx="913741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>
              <a:hlinkClick r:id="rId4" action="ppaction://hlinksldjump"/>
              <a:extLst>
                <a:ext uri="{FF2B5EF4-FFF2-40B4-BE49-F238E27FC236}">
                  <a16:creationId xmlns:a16="http://schemas.microsoft.com/office/drawing/2014/main" id="{1B949B04-7ACC-4AA2-8720-92328B1B236F}"/>
                </a:ext>
              </a:extLst>
            </p:cNvPr>
            <p:cNvSpPr/>
            <p:nvPr userDrawn="1"/>
          </p:nvSpPr>
          <p:spPr bwMode="auto">
            <a:xfrm>
              <a:off x="3295649" y="4884082"/>
              <a:ext cx="1345623" cy="205153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>
              <a:hlinkClick r:id="rId5" action="ppaction://hlinksldjump"/>
              <a:extLst>
                <a:ext uri="{FF2B5EF4-FFF2-40B4-BE49-F238E27FC236}">
                  <a16:creationId xmlns:a16="http://schemas.microsoft.com/office/drawing/2014/main" id="{C697D013-3244-455E-9B62-8F0A6319A76E}"/>
                </a:ext>
              </a:extLst>
            </p:cNvPr>
            <p:cNvSpPr/>
            <p:nvPr userDrawn="1"/>
          </p:nvSpPr>
          <p:spPr bwMode="auto">
            <a:xfrm>
              <a:off x="4641272" y="4847148"/>
              <a:ext cx="794328" cy="242086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0A8E2CB5-4491-4E2C-B60A-C3F329C626F7}"/>
                </a:ext>
              </a:extLst>
            </p:cNvPr>
            <p:cNvSpPr/>
            <p:nvPr userDrawn="1"/>
          </p:nvSpPr>
          <p:spPr bwMode="auto">
            <a:xfrm>
              <a:off x="5435600" y="4868210"/>
              <a:ext cx="429491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67BAF1C3-EEE6-4CD9-918B-0C0DD75A8CA6}"/>
                </a:ext>
              </a:extLst>
            </p:cNvPr>
            <p:cNvSpPr/>
            <p:nvPr userDrawn="1"/>
          </p:nvSpPr>
          <p:spPr bwMode="auto">
            <a:xfrm>
              <a:off x="5902036" y="4863528"/>
              <a:ext cx="39254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98D19BC1-B15B-4DB2-B1E7-DB16F81CA776}"/>
                </a:ext>
              </a:extLst>
            </p:cNvPr>
            <p:cNvSpPr/>
            <p:nvPr userDrawn="1"/>
          </p:nvSpPr>
          <p:spPr bwMode="auto">
            <a:xfrm>
              <a:off x="6294582" y="4857679"/>
              <a:ext cx="46643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09C92942-1389-4B7D-8688-84C88D99949D}"/>
                </a:ext>
              </a:extLst>
            </p:cNvPr>
            <p:cNvSpPr/>
            <p:nvPr userDrawn="1"/>
          </p:nvSpPr>
          <p:spPr bwMode="auto">
            <a:xfrm>
              <a:off x="6724073" y="4868210"/>
              <a:ext cx="766617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79576DAC-3055-4C8C-A5C2-F75B057E06C6}"/>
                </a:ext>
              </a:extLst>
            </p:cNvPr>
            <p:cNvSpPr/>
            <p:nvPr userDrawn="1"/>
          </p:nvSpPr>
          <p:spPr bwMode="auto">
            <a:xfrm>
              <a:off x="177975" y="4863528"/>
              <a:ext cx="771138" cy="26250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975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entralized Arch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8913574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ClrTx/>
              <a:buNone/>
              <a:defRPr sz="1600"/>
            </a:lvl3pPr>
          </a:lstStyle>
          <a:p>
            <a:pPr lvl="2"/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F8E5D-EB92-4F22-878A-2C1580413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606" y="248259"/>
            <a:ext cx="8913575" cy="496888"/>
          </a:xfrm>
          <a:prstGeom prst="rect">
            <a:avLst/>
          </a:prstGeom>
        </p:spPr>
        <p:txBody>
          <a:bodyPr/>
          <a:lstStyle>
            <a:lvl1pPr>
              <a:defRPr sz="2400" u="sng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Decentralized Archive</a:t>
            </a:r>
            <a:endParaRPr lang="en-C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93DCA0-E06A-4E32-B5B8-E8389C9B8E59}"/>
              </a:ext>
            </a:extLst>
          </p:cNvPr>
          <p:cNvGrpSpPr/>
          <p:nvPr userDrawn="1"/>
        </p:nvGrpSpPr>
        <p:grpSpPr>
          <a:xfrm>
            <a:off x="177975" y="4847148"/>
            <a:ext cx="7312715" cy="288064"/>
            <a:chOff x="177975" y="4847148"/>
            <a:chExt cx="7312715" cy="288064"/>
          </a:xfrm>
        </p:grpSpPr>
        <p:sp>
          <p:nvSpPr>
            <p:cNvPr id="5" name="Rectangle 4">
              <a:hlinkClick r:id="rId2" action="ppaction://hlinksldjump"/>
              <a:extLst>
                <a:ext uri="{FF2B5EF4-FFF2-40B4-BE49-F238E27FC236}">
                  <a16:creationId xmlns:a16="http://schemas.microsoft.com/office/drawing/2014/main" id="{EC481705-8C9F-47DF-8656-26057539FD6A}"/>
                </a:ext>
              </a:extLst>
            </p:cNvPr>
            <p:cNvSpPr/>
            <p:nvPr userDrawn="1"/>
          </p:nvSpPr>
          <p:spPr bwMode="auto">
            <a:xfrm>
              <a:off x="979707" y="4856323"/>
              <a:ext cx="600468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>
              <a:hlinkClick r:id="rId3" action="ppaction://hlinksldjump"/>
              <a:extLst>
                <a:ext uri="{FF2B5EF4-FFF2-40B4-BE49-F238E27FC236}">
                  <a16:creationId xmlns:a16="http://schemas.microsoft.com/office/drawing/2014/main" id="{C5408073-FB85-40B1-83BE-D265936336EB}"/>
                </a:ext>
              </a:extLst>
            </p:cNvPr>
            <p:cNvSpPr/>
            <p:nvPr userDrawn="1"/>
          </p:nvSpPr>
          <p:spPr bwMode="auto">
            <a:xfrm>
              <a:off x="1580176" y="4847148"/>
              <a:ext cx="913741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48C54820-3B7F-40A7-91E6-1023092ABE0B}"/>
                </a:ext>
              </a:extLst>
            </p:cNvPr>
            <p:cNvSpPr/>
            <p:nvPr userDrawn="1"/>
          </p:nvSpPr>
          <p:spPr bwMode="auto">
            <a:xfrm>
              <a:off x="2530762" y="4847148"/>
              <a:ext cx="734293" cy="24208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>
              <a:hlinkClick r:id="rId5" action="ppaction://hlinksldjump"/>
              <a:extLst>
                <a:ext uri="{FF2B5EF4-FFF2-40B4-BE49-F238E27FC236}">
                  <a16:creationId xmlns:a16="http://schemas.microsoft.com/office/drawing/2014/main" id="{900DE890-7E01-4DD8-8132-CA0FB1962099}"/>
                </a:ext>
              </a:extLst>
            </p:cNvPr>
            <p:cNvSpPr/>
            <p:nvPr userDrawn="1"/>
          </p:nvSpPr>
          <p:spPr bwMode="auto">
            <a:xfrm>
              <a:off x="4641272" y="4847148"/>
              <a:ext cx="794328" cy="242086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2A6324AE-46F4-453D-920D-A03A66CCE772}"/>
                </a:ext>
              </a:extLst>
            </p:cNvPr>
            <p:cNvSpPr/>
            <p:nvPr userDrawn="1"/>
          </p:nvSpPr>
          <p:spPr bwMode="auto">
            <a:xfrm>
              <a:off x="5435600" y="4868210"/>
              <a:ext cx="429491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5F7661F1-40A3-447F-A87A-C3191527F2C9}"/>
                </a:ext>
              </a:extLst>
            </p:cNvPr>
            <p:cNvSpPr/>
            <p:nvPr userDrawn="1"/>
          </p:nvSpPr>
          <p:spPr bwMode="auto">
            <a:xfrm>
              <a:off x="5902036" y="4863528"/>
              <a:ext cx="39254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5682163F-E8BA-4B5C-A660-24B51A4E28CA}"/>
                </a:ext>
              </a:extLst>
            </p:cNvPr>
            <p:cNvSpPr/>
            <p:nvPr userDrawn="1"/>
          </p:nvSpPr>
          <p:spPr bwMode="auto">
            <a:xfrm>
              <a:off x="6294582" y="4857679"/>
              <a:ext cx="46643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B41B2735-9950-4EF1-89DF-08D41D2AE1FE}"/>
                </a:ext>
              </a:extLst>
            </p:cNvPr>
            <p:cNvSpPr/>
            <p:nvPr userDrawn="1"/>
          </p:nvSpPr>
          <p:spPr bwMode="auto">
            <a:xfrm>
              <a:off x="6724073" y="4868210"/>
              <a:ext cx="766617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8D9E0A9-FA48-43AF-865E-AB40960FD608}"/>
                </a:ext>
              </a:extLst>
            </p:cNvPr>
            <p:cNvSpPr/>
            <p:nvPr userDrawn="1"/>
          </p:nvSpPr>
          <p:spPr bwMode="auto">
            <a:xfrm>
              <a:off x="177975" y="4863528"/>
              <a:ext cx="771138" cy="26250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9863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8913574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ClrTx/>
              <a:buNone/>
              <a:defRPr sz="1600"/>
            </a:lvl3pPr>
          </a:lstStyle>
          <a:p>
            <a:pPr lvl="2"/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F8E5D-EB92-4F22-878A-2C1580413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606" y="248259"/>
            <a:ext cx="8913575" cy="496888"/>
          </a:xfrm>
          <a:prstGeom prst="rect">
            <a:avLst/>
          </a:prstGeom>
        </p:spPr>
        <p:txBody>
          <a:bodyPr/>
          <a:lstStyle>
            <a:lvl1pPr>
              <a:defRPr sz="2400" u="sng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Products</a:t>
            </a:r>
            <a:endParaRPr lang="en-C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35371D-0DC3-4DA2-8E88-AA1EC535DFFF}"/>
              </a:ext>
            </a:extLst>
          </p:cNvPr>
          <p:cNvGrpSpPr/>
          <p:nvPr userDrawn="1"/>
        </p:nvGrpSpPr>
        <p:grpSpPr>
          <a:xfrm>
            <a:off x="177975" y="4847148"/>
            <a:ext cx="7312715" cy="288064"/>
            <a:chOff x="177975" y="4847148"/>
            <a:chExt cx="7312715" cy="288064"/>
          </a:xfrm>
        </p:grpSpPr>
        <p:sp>
          <p:nvSpPr>
            <p:cNvPr id="5" name="Rectangle 4">
              <a:hlinkClick r:id="rId2" action="ppaction://hlinksldjump"/>
              <a:extLst>
                <a:ext uri="{FF2B5EF4-FFF2-40B4-BE49-F238E27FC236}">
                  <a16:creationId xmlns:a16="http://schemas.microsoft.com/office/drawing/2014/main" id="{EE8DF83B-0875-48A9-8E86-FD8BE49347BC}"/>
                </a:ext>
              </a:extLst>
            </p:cNvPr>
            <p:cNvSpPr/>
            <p:nvPr userDrawn="1"/>
          </p:nvSpPr>
          <p:spPr bwMode="auto">
            <a:xfrm>
              <a:off x="979707" y="4856323"/>
              <a:ext cx="600468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>
              <a:hlinkClick r:id="rId3" action="ppaction://hlinksldjump"/>
              <a:extLst>
                <a:ext uri="{FF2B5EF4-FFF2-40B4-BE49-F238E27FC236}">
                  <a16:creationId xmlns:a16="http://schemas.microsoft.com/office/drawing/2014/main" id="{0B9BA2D2-CCC3-4D3E-9332-55A2A2F6A5A5}"/>
                </a:ext>
              </a:extLst>
            </p:cNvPr>
            <p:cNvSpPr/>
            <p:nvPr userDrawn="1"/>
          </p:nvSpPr>
          <p:spPr bwMode="auto">
            <a:xfrm>
              <a:off x="1580176" y="4847148"/>
              <a:ext cx="913741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86085376-C53F-4B49-9B75-D4E5C26426A1}"/>
                </a:ext>
              </a:extLst>
            </p:cNvPr>
            <p:cNvSpPr/>
            <p:nvPr userDrawn="1"/>
          </p:nvSpPr>
          <p:spPr bwMode="auto">
            <a:xfrm>
              <a:off x="2530762" y="4847148"/>
              <a:ext cx="734293" cy="24208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>
              <a:hlinkClick r:id="rId5" action="ppaction://hlinksldjump"/>
              <a:extLst>
                <a:ext uri="{FF2B5EF4-FFF2-40B4-BE49-F238E27FC236}">
                  <a16:creationId xmlns:a16="http://schemas.microsoft.com/office/drawing/2014/main" id="{016AFAD3-8D39-47B4-B272-76FA2E807592}"/>
                </a:ext>
              </a:extLst>
            </p:cNvPr>
            <p:cNvSpPr/>
            <p:nvPr userDrawn="1"/>
          </p:nvSpPr>
          <p:spPr bwMode="auto">
            <a:xfrm>
              <a:off x="3295649" y="4884082"/>
              <a:ext cx="1345623" cy="205153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6A32A7DE-53EA-4DA8-B1B4-AB26EDBF947F}"/>
                </a:ext>
              </a:extLst>
            </p:cNvPr>
            <p:cNvSpPr/>
            <p:nvPr userDrawn="1"/>
          </p:nvSpPr>
          <p:spPr bwMode="auto">
            <a:xfrm>
              <a:off x="5435600" y="4868210"/>
              <a:ext cx="429491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A2D144C9-59BA-425C-B5E9-864C4D9E2145}"/>
                </a:ext>
              </a:extLst>
            </p:cNvPr>
            <p:cNvSpPr/>
            <p:nvPr userDrawn="1"/>
          </p:nvSpPr>
          <p:spPr bwMode="auto">
            <a:xfrm>
              <a:off x="5902036" y="4863528"/>
              <a:ext cx="39254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B8256220-3C8F-4280-8D8E-C2A8D1B561BD}"/>
                </a:ext>
              </a:extLst>
            </p:cNvPr>
            <p:cNvSpPr/>
            <p:nvPr userDrawn="1"/>
          </p:nvSpPr>
          <p:spPr bwMode="auto">
            <a:xfrm>
              <a:off x="6294582" y="4857679"/>
              <a:ext cx="46643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199251DD-8303-421A-A15B-CEDA6DC8F9BA}"/>
                </a:ext>
              </a:extLst>
            </p:cNvPr>
            <p:cNvSpPr/>
            <p:nvPr userDrawn="1"/>
          </p:nvSpPr>
          <p:spPr bwMode="auto">
            <a:xfrm>
              <a:off x="6724073" y="4868210"/>
              <a:ext cx="766617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6219FE5E-42D0-431B-BD35-B925A20C6668}"/>
                </a:ext>
              </a:extLst>
            </p:cNvPr>
            <p:cNvSpPr/>
            <p:nvPr userDrawn="1"/>
          </p:nvSpPr>
          <p:spPr bwMode="auto">
            <a:xfrm>
              <a:off x="177975" y="4863528"/>
              <a:ext cx="771138" cy="26250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42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8913574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ClrTx/>
              <a:buNone/>
              <a:defRPr sz="1600"/>
            </a:lvl3pPr>
          </a:lstStyle>
          <a:p>
            <a:pPr lvl="2"/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F8E5D-EB92-4F22-878A-2C1580413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606" y="248259"/>
            <a:ext cx="8913575" cy="496888"/>
          </a:xfrm>
          <a:prstGeom prst="rect">
            <a:avLst/>
          </a:prstGeom>
        </p:spPr>
        <p:txBody>
          <a:bodyPr/>
          <a:lstStyle>
            <a:lvl1pPr>
              <a:defRPr sz="2400" u="sng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L0</a:t>
            </a:r>
            <a:endParaRPr lang="en-C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6A31B3-D841-444A-8998-E3F6FD98F2F0}"/>
              </a:ext>
            </a:extLst>
          </p:cNvPr>
          <p:cNvGrpSpPr/>
          <p:nvPr userDrawn="1"/>
        </p:nvGrpSpPr>
        <p:grpSpPr>
          <a:xfrm>
            <a:off x="177975" y="4847148"/>
            <a:ext cx="7312715" cy="288064"/>
            <a:chOff x="177975" y="4847148"/>
            <a:chExt cx="7312715" cy="288064"/>
          </a:xfrm>
        </p:grpSpPr>
        <p:sp>
          <p:nvSpPr>
            <p:cNvPr id="5" name="Rectangle 4">
              <a:hlinkClick r:id="rId2" action="ppaction://hlinksldjump"/>
              <a:extLst>
                <a:ext uri="{FF2B5EF4-FFF2-40B4-BE49-F238E27FC236}">
                  <a16:creationId xmlns:a16="http://schemas.microsoft.com/office/drawing/2014/main" id="{28A5D1D5-3FAA-4ECD-AD9D-6F800A010D1C}"/>
                </a:ext>
              </a:extLst>
            </p:cNvPr>
            <p:cNvSpPr/>
            <p:nvPr userDrawn="1"/>
          </p:nvSpPr>
          <p:spPr bwMode="auto">
            <a:xfrm>
              <a:off x="979707" y="4856323"/>
              <a:ext cx="600468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5B3607-C99A-42EA-AAE3-519172916773}"/>
                </a:ext>
              </a:extLst>
            </p:cNvPr>
            <p:cNvSpPr/>
            <p:nvPr userDrawn="1"/>
          </p:nvSpPr>
          <p:spPr bwMode="auto">
            <a:xfrm>
              <a:off x="1580176" y="4847148"/>
              <a:ext cx="913741" cy="27888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FB3B1791-1155-40B1-AB8D-B4BC32482774}"/>
                </a:ext>
              </a:extLst>
            </p:cNvPr>
            <p:cNvSpPr/>
            <p:nvPr userDrawn="1"/>
          </p:nvSpPr>
          <p:spPr bwMode="auto">
            <a:xfrm>
              <a:off x="2530762" y="4847148"/>
              <a:ext cx="734293" cy="24208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>
              <a:hlinkClick r:id="rId5" action="ppaction://hlinksldjump"/>
              <a:extLst>
                <a:ext uri="{FF2B5EF4-FFF2-40B4-BE49-F238E27FC236}">
                  <a16:creationId xmlns:a16="http://schemas.microsoft.com/office/drawing/2014/main" id="{28AAA0AE-F501-4723-90D6-AA06E0316C62}"/>
                </a:ext>
              </a:extLst>
            </p:cNvPr>
            <p:cNvSpPr/>
            <p:nvPr userDrawn="1"/>
          </p:nvSpPr>
          <p:spPr bwMode="auto">
            <a:xfrm>
              <a:off x="3295649" y="4884082"/>
              <a:ext cx="1345623" cy="205153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CC8570AF-E9EA-45AB-8ACB-1E8314D15103}"/>
                </a:ext>
              </a:extLst>
            </p:cNvPr>
            <p:cNvSpPr/>
            <p:nvPr userDrawn="1"/>
          </p:nvSpPr>
          <p:spPr bwMode="auto">
            <a:xfrm>
              <a:off x="4641272" y="4847148"/>
              <a:ext cx="794328" cy="242086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61AE4FAE-2BAC-4619-AEA3-692CEFD67DD8}"/>
                </a:ext>
              </a:extLst>
            </p:cNvPr>
            <p:cNvSpPr/>
            <p:nvPr userDrawn="1"/>
          </p:nvSpPr>
          <p:spPr bwMode="auto">
            <a:xfrm>
              <a:off x="5902036" y="4863528"/>
              <a:ext cx="39254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44B9DF34-53D1-4E07-B591-371DEB0A61F6}"/>
                </a:ext>
              </a:extLst>
            </p:cNvPr>
            <p:cNvSpPr/>
            <p:nvPr userDrawn="1"/>
          </p:nvSpPr>
          <p:spPr bwMode="auto">
            <a:xfrm>
              <a:off x="6294582" y="4857679"/>
              <a:ext cx="466436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43E21441-E254-420A-9883-5DF41F237E4E}"/>
                </a:ext>
              </a:extLst>
            </p:cNvPr>
            <p:cNvSpPr/>
            <p:nvPr userDrawn="1"/>
          </p:nvSpPr>
          <p:spPr bwMode="auto">
            <a:xfrm>
              <a:off x="6724073" y="4868210"/>
              <a:ext cx="766617" cy="2210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437921BF-CA44-436A-A110-25F84588D530}"/>
                </a:ext>
              </a:extLst>
            </p:cNvPr>
            <p:cNvSpPr/>
            <p:nvPr userDrawn="1"/>
          </p:nvSpPr>
          <p:spPr bwMode="auto">
            <a:xfrm>
              <a:off x="177975" y="4863528"/>
              <a:ext cx="771138" cy="262509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169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" Target="../slides/slide2.xml"/><Relationship Id="rId18" Type="http://schemas.openxmlformats.org/officeDocument/2006/relationships/slide" Target="../slides/slide9.xml"/><Relationship Id="rId3" Type="http://schemas.openxmlformats.org/officeDocument/2006/relationships/slideLayout" Target="../slideLayouts/slideLayout5.xml"/><Relationship Id="rId21" Type="http://schemas.openxmlformats.org/officeDocument/2006/relationships/slide" Target="../slides/slide19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7" Type="http://schemas.openxmlformats.org/officeDocument/2006/relationships/slide" Target="../slides/slide8.xml"/><Relationship Id="rId2" Type="http://schemas.openxmlformats.org/officeDocument/2006/relationships/slideLayout" Target="../slideLayouts/slideLayout4.xml"/><Relationship Id="rId16" Type="http://schemas.openxmlformats.org/officeDocument/2006/relationships/slide" Target="../slides/slide7.xml"/><Relationship Id="rId20" Type="http://schemas.openxmlformats.org/officeDocument/2006/relationships/slide" Target="../slides/slide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" Target="../slides/slide6.xml"/><Relationship Id="rId10" Type="http://schemas.openxmlformats.org/officeDocument/2006/relationships/slideLayout" Target="../slideLayouts/slideLayout12.xml"/><Relationship Id="rId19" Type="http://schemas.openxmlformats.org/officeDocument/2006/relationships/slide" Target="../slides/slide15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" Target="../slides/slide5.xml"/><Relationship Id="rId22" Type="http://schemas.openxmlformats.org/officeDocument/2006/relationships/slide" Target="../slides/slide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B31318-8763-48B4-8BEF-C6A50820CCBA}"/>
              </a:ext>
            </a:extLst>
          </p:cNvPr>
          <p:cNvSpPr/>
          <p:nvPr userDrawn="1"/>
        </p:nvSpPr>
        <p:spPr bwMode="auto">
          <a:xfrm>
            <a:off x="173670" y="4771176"/>
            <a:ext cx="8833805" cy="45889"/>
          </a:xfrm>
          <a:prstGeom prst="rect">
            <a:avLst/>
          </a:prstGeom>
          <a:solidFill>
            <a:srgbClr val="88B0D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AF0E22-20C6-46C4-9C5B-E3CC4303F237}"/>
              </a:ext>
            </a:extLst>
          </p:cNvPr>
          <p:cNvSpPr/>
          <p:nvPr userDrawn="1"/>
        </p:nvSpPr>
        <p:spPr bwMode="auto">
          <a:xfrm>
            <a:off x="0" y="7"/>
            <a:ext cx="9144000" cy="101431"/>
          </a:xfrm>
          <a:prstGeom prst="rect">
            <a:avLst/>
          </a:prstGeom>
          <a:solidFill>
            <a:srgbClr val="88B0D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2" descr="EPFL Alumni">
            <a:extLst>
              <a:ext uri="{FF2B5EF4-FFF2-40B4-BE49-F238E27FC236}">
                <a16:creationId xmlns:a16="http://schemas.microsoft.com/office/drawing/2014/main" id="{72A3D500-F336-43F1-B18C-B36DE15C1D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9" y="4889149"/>
            <a:ext cx="628784" cy="18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5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42" r:id="rId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 bwMode="auto">
          <a:xfrm>
            <a:off x="7737696" y="4878065"/>
            <a:ext cx="872577" cy="226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noProof="0" dirty="0">
                <a:latin typeface="Roboto Light"/>
                <a:cs typeface="Roboto Light"/>
              </a:rPr>
              <a:t>Gionata Ghiggi</a:t>
            </a:r>
          </a:p>
        </p:txBody>
      </p:sp>
      <p:sp>
        <p:nvSpPr>
          <p:cNvPr id="25" name="Rechteck 24"/>
          <p:cNvSpPr/>
          <p:nvPr userDrawn="1"/>
        </p:nvSpPr>
        <p:spPr>
          <a:xfrm>
            <a:off x="8450348" y="4863511"/>
            <a:ext cx="61947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EE35605-8AB3-442C-A293-9F31FDF185BC}" type="slidenum">
              <a:rPr lang="en-GB" sz="900" noProof="0" smtClean="0">
                <a:solidFill>
                  <a:prstClr val="black"/>
                </a:solidFill>
                <a:latin typeface="Roboto Light"/>
                <a:cs typeface="Roboto Light"/>
              </a:rPr>
              <a:pPr/>
              <a:t>‹#›</a:t>
            </a:fld>
            <a:r>
              <a:rPr lang="en-GB" sz="900" noProof="0" dirty="0">
                <a:solidFill>
                  <a:prstClr val="black"/>
                </a:solidFill>
                <a:latin typeface="Roboto Light"/>
                <a:cs typeface="Roboto Light"/>
              </a:rPr>
              <a:t>/16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964E0F-C0E0-4775-AEF7-8ADC507AFB84}"/>
              </a:ext>
            </a:extLst>
          </p:cNvPr>
          <p:cNvSpPr/>
          <p:nvPr userDrawn="1"/>
        </p:nvSpPr>
        <p:spPr bwMode="auto">
          <a:xfrm>
            <a:off x="0" y="7"/>
            <a:ext cx="9144000" cy="101431"/>
          </a:xfrm>
          <a:prstGeom prst="rect">
            <a:avLst/>
          </a:prstGeom>
          <a:solidFill>
            <a:srgbClr val="88B0D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1C8839-8D91-456F-9907-2903CF13526E}"/>
              </a:ext>
            </a:extLst>
          </p:cNvPr>
          <p:cNvSpPr/>
          <p:nvPr userDrawn="1"/>
        </p:nvSpPr>
        <p:spPr bwMode="auto">
          <a:xfrm>
            <a:off x="173670" y="4771176"/>
            <a:ext cx="8833805" cy="45889"/>
          </a:xfrm>
          <a:prstGeom prst="rect">
            <a:avLst/>
          </a:prstGeom>
          <a:solidFill>
            <a:srgbClr val="88B0D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: Rounded Corners 25">
            <a:hlinkClick r:id="rId13" action="ppaction://hlinksldjump"/>
            <a:extLst>
              <a:ext uri="{FF2B5EF4-FFF2-40B4-BE49-F238E27FC236}">
                <a16:creationId xmlns:a16="http://schemas.microsoft.com/office/drawing/2014/main" id="{018FECAB-5AC2-4D73-BC85-E5E2037AD5A1}"/>
              </a:ext>
            </a:extLst>
          </p:cNvPr>
          <p:cNvSpPr/>
          <p:nvPr userDrawn="1"/>
        </p:nvSpPr>
        <p:spPr bwMode="auto">
          <a:xfrm>
            <a:off x="186393" y="4900591"/>
            <a:ext cx="731380" cy="174864"/>
          </a:xfrm>
          <a:prstGeom prst="roundRect">
            <a:avLst/>
          </a:prstGeom>
          <a:solidFill>
            <a:srgbClr val="88B0D8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Motivation</a:t>
            </a:r>
            <a:endParaRPr kumimoji="0" lang="en-CH" sz="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ectangle: Rounded Corners 6">
            <a:hlinkClick r:id="rId14" action="ppaction://hlinksldjump"/>
            <a:extLst>
              <a:ext uri="{FF2B5EF4-FFF2-40B4-BE49-F238E27FC236}">
                <a16:creationId xmlns:a16="http://schemas.microsoft.com/office/drawing/2014/main" id="{D880AB50-3245-4BE8-8D05-554AF9F23A0F}"/>
              </a:ext>
            </a:extLst>
          </p:cNvPr>
          <p:cNvSpPr/>
          <p:nvPr userDrawn="1"/>
        </p:nvSpPr>
        <p:spPr bwMode="auto">
          <a:xfrm>
            <a:off x="1019149" y="4900591"/>
            <a:ext cx="517956" cy="174864"/>
          </a:xfrm>
          <a:prstGeom prst="roundRect">
            <a:avLst/>
          </a:prstGeom>
          <a:solidFill>
            <a:srgbClr val="88B0D8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Vision</a:t>
            </a:r>
            <a:endParaRPr kumimoji="0" lang="en-CH" sz="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ectangle: Rounded Corners 7">
            <a:hlinkClick r:id="rId15" action="ppaction://hlinksldjump"/>
            <a:extLst>
              <a:ext uri="{FF2B5EF4-FFF2-40B4-BE49-F238E27FC236}">
                <a16:creationId xmlns:a16="http://schemas.microsoft.com/office/drawing/2014/main" id="{83EEE509-FE32-4D34-9580-9FF6F4024CAC}"/>
              </a:ext>
            </a:extLst>
          </p:cNvPr>
          <p:cNvSpPr/>
          <p:nvPr userDrawn="1"/>
        </p:nvSpPr>
        <p:spPr bwMode="auto">
          <a:xfrm>
            <a:off x="1638481" y="4900591"/>
            <a:ext cx="831992" cy="174864"/>
          </a:xfrm>
          <a:prstGeom prst="roundRect">
            <a:avLst/>
          </a:prstGeom>
          <a:solidFill>
            <a:srgbClr val="88B0D8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Organization</a:t>
            </a:r>
            <a:endParaRPr kumimoji="0" lang="en-CH" sz="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Rectangle: Rounded Corners 8">
            <a:hlinkClick r:id="rId16" action="ppaction://hlinksldjump"/>
            <a:extLst>
              <a:ext uri="{FF2B5EF4-FFF2-40B4-BE49-F238E27FC236}">
                <a16:creationId xmlns:a16="http://schemas.microsoft.com/office/drawing/2014/main" id="{BE946A1B-46FC-4320-9950-75E2150C2BD6}"/>
              </a:ext>
            </a:extLst>
          </p:cNvPr>
          <p:cNvSpPr/>
          <p:nvPr userDrawn="1"/>
        </p:nvSpPr>
        <p:spPr bwMode="auto">
          <a:xfrm>
            <a:off x="2571849" y="4900591"/>
            <a:ext cx="658801" cy="174864"/>
          </a:xfrm>
          <a:prstGeom prst="roundRect">
            <a:avLst/>
          </a:prstGeom>
          <a:solidFill>
            <a:srgbClr val="88B0D8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Metadata</a:t>
            </a:r>
            <a:endParaRPr kumimoji="0" lang="en-CH" sz="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Rectangle: Rounded Corners 9">
            <a:hlinkClick r:id="rId17" action="ppaction://hlinksldjump"/>
            <a:extLst>
              <a:ext uri="{FF2B5EF4-FFF2-40B4-BE49-F238E27FC236}">
                <a16:creationId xmlns:a16="http://schemas.microsoft.com/office/drawing/2014/main" id="{298EE1B2-1411-44CF-BBCE-FC08B9E30ECC}"/>
              </a:ext>
            </a:extLst>
          </p:cNvPr>
          <p:cNvSpPr/>
          <p:nvPr userDrawn="1"/>
        </p:nvSpPr>
        <p:spPr bwMode="auto">
          <a:xfrm>
            <a:off x="3332026" y="4900591"/>
            <a:ext cx="1282939" cy="174864"/>
          </a:xfrm>
          <a:prstGeom prst="roundRect">
            <a:avLst/>
          </a:prstGeom>
          <a:solidFill>
            <a:srgbClr val="88B0D8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Decentralized Archive</a:t>
            </a:r>
            <a:endParaRPr kumimoji="0" lang="en-CH" sz="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Rectangle: Rounded Corners 10">
            <a:hlinkClick r:id="rId18" action="ppaction://hlinksldjump"/>
            <a:extLst>
              <a:ext uri="{FF2B5EF4-FFF2-40B4-BE49-F238E27FC236}">
                <a16:creationId xmlns:a16="http://schemas.microsoft.com/office/drawing/2014/main" id="{039578D1-2B39-4E53-80FF-A2D5F4ECD711}"/>
              </a:ext>
            </a:extLst>
          </p:cNvPr>
          <p:cNvSpPr/>
          <p:nvPr userDrawn="1"/>
        </p:nvSpPr>
        <p:spPr bwMode="auto">
          <a:xfrm>
            <a:off x="4716341" y="4896359"/>
            <a:ext cx="672537" cy="174864"/>
          </a:xfrm>
          <a:prstGeom prst="roundRect">
            <a:avLst/>
          </a:prstGeom>
          <a:solidFill>
            <a:srgbClr val="88B0D8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Products</a:t>
            </a:r>
            <a:endParaRPr kumimoji="0" lang="en-CH" sz="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Rectangle: Rounded Corners 11">
            <a:hlinkClick r:id="rId19" action="ppaction://hlinksldjump"/>
            <a:extLst>
              <a:ext uri="{FF2B5EF4-FFF2-40B4-BE49-F238E27FC236}">
                <a16:creationId xmlns:a16="http://schemas.microsoft.com/office/drawing/2014/main" id="{7A784DB7-12D9-467F-BAB2-5D8B8FC5B6BD}"/>
              </a:ext>
            </a:extLst>
          </p:cNvPr>
          <p:cNvSpPr/>
          <p:nvPr userDrawn="1"/>
        </p:nvSpPr>
        <p:spPr bwMode="auto">
          <a:xfrm>
            <a:off x="6785848" y="4889955"/>
            <a:ext cx="672537" cy="174864"/>
          </a:xfrm>
          <a:prstGeom prst="roundRect">
            <a:avLst/>
          </a:prstGeom>
          <a:solidFill>
            <a:srgbClr val="88B0D8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Summary</a:t>
            </a:r>
            <a:endParaRPr kumimoji="0" lang="en-CH" sz="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tangle: Rounded Corners 13">
            <a:hlinkClick r:id="rId20" action="ppaction://hlinksldjump"/>
            <a:extLst>
              <a:ext uri="{FF2B5EF4-FFF2-40B4-BE49-F238E27FC236}">
                <a16:creationId xmlns:a16="http://schemas.microsoft.com/office/drawing/2014/main" id="{EB6407F3-B768-4810-8B04-08D81442039E}"/>
              </a:ext>
            </a:extLst>
          </p:cNvPr>
          <p:cNvSpPr/>
          <p:nvPr userDrawn="1"/>
        </p:nvSpPr>
        <p:spPr bwMode="auto">
          <a:xfrm>
            <a:off x="5490254" y="4889955"/>
            <a:ext cx="335036" cy="174864"/>
          </a:xfrm>
          <a:prstGeom prst="roundRect">
            <a:avLst/>
          </a:prstGeom>
          <a:solidFill>
            <a:srgbClr val="88B0D8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L0</a:t>
            </a:r>
            <a:endParaRPr kumimoji="0" lang="en-CH" sz="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Rectangle: Rounded Corners 14">
            <a:hlinkClick r:id="rId21" action="ppaction://hlinksldjump"/>
            <a:extLst>
              <a:ext uri="{FF2B5EF4-FFF2-40B4-BE49-F238E27FC236}">
                <a16:creationId xmlns:a16="http://schemas.microsoft.com/office/drawing/2014/main" id="{85089CFF-1BD1-44D6-85CC-16230E6972DA}"/>
              </a:ext>
            </a:extLst>
          </p:cNvPr>
          <p:cNvSpPr/>
          <p:nvPr userDrawn="1"/>
        </p:nvSpPr>
        <p:spPr bwMode="auto">
          <a:xfrm>
            <a:off x="5926666" y="4889955"/>
            <a:ext cx="335036" cy="174864"/>
          </a:xfrm>
          <a:prstGeom prst="roundRect">
            <a:avLst/>
          </a:prstGeom>
          <a:solidFill>
            <a:srgbClr val="88B0D8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L1</a:t>
            </a:r>
            <a:endParaRPr kumimoji="0" lang="en-CH" sz="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Rectangle: Rounded Corners 15">
            <a:hlinkClick r:id="rId22" action="ppaction://hlinksldjump"/>
            <a:extLst>
              <a:ext uri="{FF2B5EF4-FFF2-40B4-BE49-F238E27FC236}">
                <a16:creationId xmlns:a16="http://schemas.microsoft.com/office/drawing/2014/main" id="{BBB4BB74-2294-4423-93AA-EDA80274C484}"/>
              </a:ext>
            </a:extLst>
          </p:cNvPr>
          <p:cNvSpPr/>
          <p:nvPr userDrawn="1"/>
        </p:nvSpPr>
        <p:spPr bwMode="auto">
          <a:xfrm>
            <a:off x="6363078" y="4889955"/>
            <a:ext cx="321392" cy="174864"/>
          </a:xfrm>
          <a:prstGeom prst="roundRect">
            <a:avLst/>
          </a:prstGeom>
          <a:solidFill>
            <a:srgbClr val="88B0D8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L2</a:t>
            </a:r>
            <a:endParaRPr kumimoji="0" lang="en-CH" sz="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18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1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isdrodb.readthedocs.io/" TargetMode="External"/><Relationship Id="rId2" Type="http://schemas.openxmlformats.org/officeDocument/2006/relationships/hyperlink" Target="https://github.com/ltelab/disdrodb-data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github.com/ltelab/disdrodb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50962" y="4822886"/>
            <a:ext cx="2493427" cy="375261"/>
          </a:xfrm>
        </p:spPr>
        <p:txBody>
          <a:bodyPr/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Gionata Ghiggi</a:t>
            </a:r>
          </a:p>
          <a:p>
            <a:pPr algn="ctr"/>
            <a:br>
              <a:rPr lang="en-US" sz="1400" dirty="0"/>
            </a:br>
            <a:endParaRPr lang="en-GB" sz="1400" b="1" dirty="0"/>
          </a:p>
          <a:p>
            <a:pPr algn="ctr"/>
            <a:r>
              <a:rPr lang="en-US" sz="2200" dirty="0"/>
              <a:t> </a:t>
            </a:r>
            <a:br>
              <a:rPr lang="en-US" sz="2200" dirty="0"/>
            </a:br>
            <a:endParaRPr lang="en-GB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F15A95-5744-40C1-BFC5-8BFFE4AA7BBF}"/>
              </a:ext>
            </a:extLst>
          </p:cNvPr>
          <p:cNvSpPr/>
          <p:nvPr/>
        </p:nvSpPr>
        <p:spPr>
          <a:xfrm>
            <a:off x="4693271" y="4839926"/>
            <a:ext cx="66678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 </a:t>
            </a:r>
            <a:r>
              <a:rPr lang="en-US" sz="1000" i="1" dirty="0" err="1"/>
              <a:t>PrePEP</a:t>
            </a:r>
            <a:r>
              <a:rPr lang="en-US" sz="1000" i="1" dirty="0"/>
              <a:t> Conference – 20.03.2025</a:t>
            </a:r>
            <a:endParaRPr lang="en-GB" sz="10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D18ACC-12D4-F37D-F6B3-67C23EF843D1}"/>
              </a:ext>
            </a:extLst>
          </p:cNvPr>
          <p:cNvSpPr txBox="1"/>
          <p:nvPr/>
        </p:nvSpPr>
        <p:spPr>
          <a:xfrm>
            <a:off x="161909" y="219539"/>
            <a:ext cx="81323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DISDRODB</a:t>
            </a:r>
          </a:p>
          <a:p>
            <a:r>
              <a:rPr lang="en-US" sz="1400" b="1" dirty="0"/>
              <a:t> A global </a:t>
            </a:r>
            <a:r>
              <a:rPr lang="en-US" sz="1400" b="1" dirty="0" err="1"/>
              <a:t>disdrometer</a:t>
            </a:r>
            <a:r>
              <a:rPr lang="en-US" sz="1400" b="1" dirty="0"/>
              <a:t> archive of raindrop size distribution observations</a:t>
            </a:r>
            <a:endParaRPr lang="it-IT" sz="1400" b="1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DFAA0A7-CC99-0D70-B6AC-0439B3116C1D}"/>
              </a:ext>
            </a:extLst>
          </p:cNvPr>
          <p:cNvCxnSpPr>
            <a:cxnSpLocks/>
          </p:cNvCxnSpPr>
          <p:nvPr/>
        </p:nvCxnSpPr>
        <p:spPr bwMode="auto">
          <a:xfrm>
            <a:off x="273682" y="999978"/>
            <a:ext cx="6098720" cy="0"/>
          </a:xfrm>
          <a:prstGeom prst="line">
            <a:avLst/>
          </a:prstGeom>
          <a:ln w="28575">
            <a:solidFill>
              <a:srgbClr val="88B0D8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EC1D986-CABE-4AA8-98BE-BDC42566B9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0" b="14320"/>
          <a:stretch/>
        </p:blipFill>
        <p:spPr>
          <a:xfrm>
            <a:off x="-193103" y="2293624"/>
            <a:ext cx="5515146" cy="25101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9D74E5-1B3B-4DF6-A8D9-208B92577AB1}"/>
              </a:ext>
            </a:extLst>
          </p:cNvPr>
          <p:cNvSpPr/>
          <p:nvPr/>
        </p:nvSpPr>
        <p:spPr>
          <a:xfrm>
            <a:off x="184629" y="1119292"/>
            <a:ext cx="5996698" cy="446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Gionata Ghiggi</a:t>
            </a:r>
            <a:r>
              <a:rPr lang="en-US" sz="1100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Anne Claire Billault-Roux</a:t>
            </a:r>
            <a:r>
              <a:rPr lang="en-US" sz="1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Kim Candolfi</a:t>
            </a:r>
            <a:r>
              <a:rPr lang="en-US" sz="1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Leo Pillac-Mage</a:t>
            </a:r>
            <a:r>
              <a:rPr lang="en-US" sz="1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Christine Unal</a:t>
            </a:r>
            <a:r>
              <a:rPr lang="en-US" sz="1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Marc Schleiss</a:t>
            </a:r>
            <a:r>
              <a:rPr lang="en-US" sz="1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Remko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Uijlenhoet</a:t>
            </a:r>
            <a:r>
              <a:rPr lang="en-US" sz="1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Tim Raupach</a:t>
            </a:r>
            <a:r>
              <a:rPr lang="en-US" sz="1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Alexis Berne</a:t>
            </a:r>
            <a:r>
              <a:rPr lang="en-US" sz="1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C8C623-B4B5-4CE9-AD0D-E41B0D0FB3F5}"/>
              </a:ext>
            </a:extLst>
          </p:cNvPr>
          <p:cNvSpPr/>
          <p:nvPr/>
        </p:nvSpPr>
        <p:spPr>
          <a:xfrm>
            <a:off x="184628" y="1615332"/>
            <a:ext cx="50745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Remote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Sensing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Laboratory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, EPFL, Lausanne,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Switzerland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000" dirty="0">
                <a:latin typeface="Calibri" panose="020F0502020204030204" pitchFamily="34" charset="0"/>
                <a:cs typeface="Calibri" panose="020F0502020204030204" pitchFamily="34" charset="0"/>
              </a:rPr>
              <a:t>(2)  Department </a:t>
            </a:r>
            <a:r>
              <a:rPr lang="de-CH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de-CH" sz="1000" dirty="0">
                <a:latin typeface="Calibri" panose="020F0502020204030204" pitchFamily="34" charset="0"/>
                <a:cs typeface="Calibri" panose="020F0502020204030204" pitchFamily="34" charset="0"/>
              </a:rPr>
              <a:t> Management, TU Delft, </a:t>
            </a:r>
            <a:r>
              <a:rPr lang="de-CH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Netherlands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000" dirty="0">
                <a:latin typeface="Calibri" panose="020F0502020204030204" pitchFamily="34" charset="0"/>
                <a:cs typeface="Calibri" panose="020F0502020204030204" pitchFamily="34" charset="0"/>
              </a:rPr>
              <a:t>(3)  </a:t>
            </a:r>
            <a:r>
              <a:rPr lang="de-CH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Geoscience</a:t>
            </a:r>
            <a:r>
              <a:rPr lang="de-CH" sz="1000" dirty="0">
                <a:latin typeface="Calibri" panose="020F0502020204030204" pitchFamily="34" charset="0"/>
                <a:cs typeface="Calibri" panose="020F0502020204030204" pitchFamily="34" charset="0"/>
              </a:rPr>
              <a:t> &amp; Remote </a:t>
            </a:r>
            <a:r>
              <a:rPr lang="de-CH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Sensing</a:t>
            </a:r>
            <a:r>
              <a:rPr lang="de-CH" sz="1000" dirty="0">
                <a:latin typeface="Calibri" panose="020F0502020204030204" pitchFamily="34" charset="0"/>
                <a:cs typeface="Calibri" panose="020F0502020204030204" pitchFamily="34" charset="0"/>
              </a:rPr>
              <a:t> Department, TU Delft, </a:t>
            </a:r>
            <a:r>
              <a:rPr lang="de-CH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Netherlands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000" dirty="0">
                <a:latin typeface="Calibri" panose="020F0502020204030204" pitchFamily="34" charset="0"/>
                <a:cs typeface="Calibri" panose="020F0502020204030204" pitchFamily="34" charset="0"/>
              </a:rPr>
              <a:t>(4)  Institute </a:t>
            </a:r>
            <a:r>
              <a:rPr lang="de-CH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000" dirty="0">
                <a:latin typeface="Calibri" panose="020F0502020204030204" pitchFamily="34" charset="0"/>
                <a:cs typeface="Calibri" panose="020F0502020204030204" pitchFamily="34" charset="0"/>
              </a:rPr>
              <a:t> Climate Risk and Response, University </a:t>
            </a:r>
            <a:r>
              <a:rPr lang="de-CH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000" dirty="0">
                <a:latin typeface="Calibri" panose="020F0502020204030204" pitchFamily="34" charset="0"/>
                <a:cs typeface="Calibri" panose="020F0502020204030204" pitchFamily="34" charset="0"/>
              </a:rPr>
              <a:t> New South Wales, Sydney, Australia  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Google Shape;95;p19">
            <a:extLst>
              <a:ext uri="{FF2B5EF4-FFF2-40B4-BE49-F238E27FC236}">
                <a16:creationId xmlns:a16="http://schemas.microsoft.com/office/drawing/2014/main" id="{F7625BA1-1030-4C33-A69C-A7FD98CDE150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grayscl/>
          </a:blip>
          <a:stretch>
            <a:fillRect/>
          </a:stretch>
        </p:blipFill>
        <p:spPr>
          <a:xfrm>
            <a:off x="7186153" y="3190789"/>
            <a:ext cx="1971732" cy="128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96;p19">
            <a:extLst>
              <a:ext uri="{FF2B5EF4-FFF2-40B4-BE49-F238E27FC236}">
                <a16:creationId xmlns:a16="http://schemas.microsoft.com/office/drawing/2014/main" id="{AE92BCAB-D2D0-439E-BDCF-776EE8A3F213}"/>
              </a:ext>
            </a:extLst>
          </p:cNvPr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grayscl/>
          </a:blip>
          <a:stretch>
            <a:fillRect/>
          </a:stretch>
        </p:blipFill>
        <p:spPr>
          <a:xfrm>
            <a:off x="7505015" y="2059317"/>
            <a:ext cx="1334008" cy="91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B677A7-8D79-41F1-90C2-F1D9A3687A7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692182" y="651188"/>
            <a:ext cx="959674" cy="12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26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21C608-F15D-4588-8DE4-1E0506901C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8913574" cy="3765634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DISDRODB L0 </a:t>
            </a:r>
          </a:p>
          <a:p>
            <a:r>
              <a:rPr lang="en-US" sz="2000" dirty="0"/>
              <a:t>Raw data </a:t>
            </a:r>
            <a:r>
              <a:rPr lang="en-US" sz="2000" b="1" dirty="0">
                <a:solidFill>
                  <a:srgbClr val="88B0D8"/>
                </a:solidFill>
              </a:rPr>
              <a:t>standardized</a:t>
            </a:r>
            <a:r>
              <a:rPr lang="en-US" sz="2000" dirty="0"/>
              <a:t> in </a:t>
            </a:r>
            <a:r>
              <a:rPr lang="en-US" sz="2000" b="1" dirty="0" err="1">
                <a:solidFill>
                  <a:srgbClr val="88B0D8"/>
                </a:solidFill>
              </a:rPr>
              <a:t>netCDF</a:t>
            </a:r>
            <a:r>
              <a:rPr lang="en-US" sz="2000" dirty="0"/>
              <a:t> format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DISDRODB L1 </a:t>
            </a:r>
          </a:p>
          <a:p>
            <a:r>
              <a:rPr lang="en-US" sz="2000" b="1" dirty="0">
                <a:solidFill>
                  <a:srgbClr val="88B0D8"/>
                </a:solidFill>
              </a:rPr>
              <a:t>Quality-checked and homogenized</a:t>
            </a:r>
            <a:r>
              <a:rPr lang="en-US" sz="2000" dirty="0"/>
              <a:t> DISDRODB L0 product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DISDRODB L2 </a:t>
            </a:r>
          </a:p>
          <a:p>
            <a:r>
              <a:rPr lang="en-US" sz="2000" b="1" dirty="0">
                <a:solidFill>
                  <a:srgbClr val="88B0D8"/>
                </a:solidFill>
              </a:rPr>
              <a:t>Empirical DSD </a:t>
            </a:r>
            <a:r>
              <a:rPr lang="en-US" sz="2000" dirty="0"/>
              <a:t>parameters (L2E)</a:t>
            </a:r>
          </a:p>
          <a:p>
            <a:r>
              <a:rPr lang="en-US" sz="2000" b="1" dirty="0">
                <a:solidFill>
                  <a:srgbClr val="88B0D8"/>
                </a:solidFill>
              </a:rPr>
              <a:t>Model-based DSD </a:t>
            </a:r>
            <a:r>
              <a:rPr lang="en-US" sz="2000" dirty="0"/>
              <a:t>parameters (L2M)</a:t>
            </a:r>
          </a:p>
          <a:p>
            <a:r>
              <a:rPr lang="en-US" sz="2000" b="1" dirty="0">
                <a:solidFill>
                  <a:srgbClr val="88B0D8"/>
                </a:solidFill>
              </a:rPr>
              <a:t>Polarimetric radar variables </a:t>
            </a:r>
            <a:r>
              <a:rPr lang="en-US" sz="2000" dirty="0"/>
              <a:t>at S, C, X, Ku, Ka and W bands.</a:t>
            </a:r>
            <a:r>
              <a:rPr lang="pl-PL" sz="2000" dirty="0"/>
              <a:t>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CCC3B3-435D-47F4-8A9A-4918A88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Products</a:t>
            </a:r>
          </a:p>
        </p:txBody>
      </p:sp>
    </p:spTree>
    <p:extLst>
      <p:ext uri="{BB962C8B-B14F-4D97-AF65-F5344CB8AC3E}">
        <p14:creationId xmlns:p14="http://schemas.microsoft.com/office/powerpoint/2010/main" val="536336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62B9A-8ED4-420E-9E4F-A3A3EE82C9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3507236" cy="2484121"/>
          </a:xfrm>
        </p:spPr>
        <p:txBody>
          <a:bodyPr/>
          <a:lstStyle/>
          <a:p>
            <a:r>
              <a:rPr lang="en-US" sz="1800" dirty="0">
                <a:solidFill>
                  <a:srgbClr val="003300"/>
                </a:solidFill>
              </a:rPr>
              <a:t>Multiple temporal aggregations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88B0D8"/>
                </a:solidFill>
                <a:sym typeface="Wingdings" panose="05000000000000000000" pitchFamily="2" charset="2"/>
              </a:rPr>
              <a:t>     </a:t>
            </a:r>
            <a:r>
              <a:rPr lang="en-US" sz="1800" b="1" dirty="0">
                <a:sym typeface="Wingdings" panose="05000000000000000000" pitchFamily="2" charset="2"/>
              </a:rPr>
              <a:t></a:t>
            </a:r>
            <a:r>
              <a:rPr lang="en-US" sz="1800" b="1" dirty="0">
                <a:solidFill>
                  <a:srgbClr val="88B0D8"/>
                </a:solidFill>
                <a:sym typeface="Wingdings" panose="05000000000000000000" pitchFamily="2" charset="2"/>
              </a:rPr>
              <a:t> </a:t>
            </a:r>
            <a:r>
              <a:rPr lang="en-US" sz="1800" dirty="0">
                <a:sym typeface="Wingdings" panose="05000000000000000000" pitchFamily="2" charset="2"/>
              </a:rPr>
              <a:t>…, </a:t>
            </a:r>
            <a:r>
              <a:rPr lang="en-US" sz="1800" dirty="0"/>
              <a:t>1MIN, 5MIN, 10MIN, …</a:t>
            </a:r>
          </a:p>
          <a:p>
            <a:r>
              <a:rPr lang="en-US" sz="1800" dirty="0"/>
              <a:t>Optional resampling using sliding windows (ROLL)</a:t>
            </a:r>
          </a:p>
          <a:p>
            <a:r>
              <a:rPr lang="en-US" sz="1800" dirty="0"/>
              <a:t>Polarimetric radar variables simulated using T-Matrix</a:t>
            </a:r>
          </a:p>
          <a:p>
            <a:r>
              <a:rPr lang="en-US" sz="1800" dirty="0"/>
              <a:t>Empirical DSD variables are provided in L2E product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59CABB-2374-496D-8E76-3CB3866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L2 product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7C1E7-BF54-4C28-B8E0-303495F92E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07" y="477078"/>
            <a:ext cx="5794884" cy="434616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3F966A1-2480-477F-9ADE-B4DF3EC0D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56" y="4396311"/>
            <a:ext cx="1531894" cy="2154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z="1400" b="1" dirty="0">
                <a:solidFill>
                  <a:schemeClr val="bg1"/>
                </a:solidFill>
                <a:latin typeface="var(--pst-font-family-monospace)"/>
              </a:rPr>
              <a:t>&gt;  disdrodb_run_l2e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710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62B9A-8ED4-420E-9E4F-A3A3EE82C9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3473159" cy="3318898"/>
          </a:xfrm>
        </p:spPr>
        <p:txBody>
          <a:bodyPr/>
          <a:lstStyle/>
          <a:p>
            <a:r>
              <a:rPr lang="en-US" sz="1800" dirty="0">
                <a:solidFill>
                  <a:srgbClr val="003300"/>
                </a:solidFill>
              </a:rPr>
              <a:t>Multiple temporal aggregations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88B0D8"/>
                </a:solidFill>
                <a:sym typeface="Wingdings" panose="05000000000000000000" pitchFamily="2" charset="2"/>
              </a:rPr>
              <a:t>     </a:t>
            </a:r>
            <a:r>
              <a:rPr lang="en-US" sz="1800" b="1" dirty="0">
                <a:sym typeface="Wingdings" panose="05000000000000000000" pitchFamily="2" charset="2"/>
              </a:rPr>
              <a:t></a:t>
            </a:r>
            <a:r>
              <a:rPr lang="en-US" sz="1800" b="1" dirty="0">
                <a:solidFill>
                  <a:srgbClr val="88B0D8"/>
                </a:solidFill>
                <a:sym typeface="Wingdings" panose="05000000000000000000" pitchFamily="2" charset="2"/>
              </a:rPr>
              <a:t> </a:t>
            </a:r>
            <a:r>
              <a:rPr lang="en-US" sz="1800" dirty="0">
                <a:sym typeface="Wingdings" panose="05000000000000000000" pitchFamily="2" charset="2"/>
              </a:rPr>
              <a:t>…, </a:t>
            </a:r>
            <a:r>
              <a:rPr lang="en-US" sz="1800" dirty="0"/>
              <a:t>1MIN, 5MIN, 10MIN, …</a:t>
            </a:r>
          </a:p>
          <a:p>
            <a:r>
              <a:rPr lang="en-US" sz="1800" dirty="0"/>
              <a:t>Optional resampling using sliding windows (ROLL)</a:t>
            </a:r>
          </a:p>
          <a:p>
            <a:r>
              <a:rPr lang="en-US" sz="1800" dirty="0"/>
              <a:t>Polarimetric radar variables simulated using T-Matrix</a:t>
            </a:r>
          </a:p>
          <a:p>
            <a:r>
              <a:rPr lang="en-US" sz="1800" dirty="0"/>
              <a:t>Empirical DSD variables are provided in L2E product</a:t>
            </a:r>
          </a:p>
          <a:p>
            <a:r>
              <a:rPr lang="en-US" sz="1800" dirty="0"/>
              <a:t>Modelled DSD parameters and variables are provided in L2M product</a:t>
            </a:r>
            <a:endParaRPr lang="en-US" sz="1800" dirty="0">
              <a:solidFill>
                <a:srgbClr val="003300"/>
              </a:solidFill>
            </a:endParaRPr>
          </a:p>
          <a:p>
            <a:endParaRPr lang="en-US" sz="1800" dirty="0">
              <a:solidFill>
                <a:srgbClr val="003300"/>
              </a:solidFill>
            </a:endParaRPr>
          </a:p>
          <a:p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59CABB-2374-496D-8E76-3CB3866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L2 product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F673D-5BDC-42DD-80D9-B619078D90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91" y="512122"/>
            <a:ext cx="5809509" cy="3873006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7FD603E-37AC-48B0-AE12-80E2E0422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56" y="4396311"/>
            <a:ext cx="1587999" cy="2154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z="1400" b="1" dirty="0">
                <a:solidFill>
                  <a:schemeClr val="bg1"/>
                </a:solidFill>
                <a:latin typeface="var(--pst-font-family-monospace)"/>
              </a:rPr>
              <a:t>&gt;  disdrodb_run_l2m 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5F30AE-6F48-435F-86E0-3BDF512DCD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8" t="12516" r="14594" b="74620"/>
          <a:stretch/>
        </p:blipFill>
        <p:spPr>
          <a:xfrm>
            <a:off x="7829551" y="1889518"/>
            <a:ext cx="1062038" cy="63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70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62B9A-8ED4-420E-9E4F-A3A3EE82C9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7" y="804415"/>
            <a:ext cx="8913574" cy="2484121"/>
          </a:xfrm>
        </p:spPr>
        <p:txBody>
          <a:bodyPr/>
          <a:lstStyle/>
          <a:p>
            <a:r>
              <a:rPr lang="en-US" dirty="0"/>
              <a:t>We initiated the effort toward the creation of a global DSD archive</a:t>
            </a:r>
          </a:p>
          <a:p>
            <a:r>
              <a:rPr lang="en-US" dirty="0"/>
              <a:t>Over 400 stations from 12 institutions have already been included</a:t>
            </a:r>
          </a:p>
          <a:p>
            <a:r>
              <a:rPr lang="en-US" dirty="0"/>
              <a:t>We need your help to grow the database!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59CABB-2374-496D-8E76-3CB3866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Global Archive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99B517-2D43-4B73-A1FA-01E6E4467E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0" b="14320"/>
          <a:stretch/>
        </p:blipFill>
        <p:spPr>
          <a:xfrm>
            <a:off x="1118600" y="1676001"/>
            <a:ext cx="7056340" cy="321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81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62B9A-8ED4-420E-9E4F-A3A3EE82C9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7" y="804415"/>
            <a:ext cx="8913574" cy="2484121"/>
          </a:xfrm>
        </p:spPr>
        <p:txBody>
          <a:bodyPr/>
          <a:lstStyle/>
          <a:p>
            <a:r>
              <a:rPr lang="en-US" dirty="0"/>
              <a:t>The analysis-ready data format makes exploration straightforward</a:t>
            </a:r>
          </a:p>
          <a:p>
            <a:r>
              <a:rPr lang="en-US" dirty="0"/>
              <a:t>Lot of DSD patterns to be revealed and analyzed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59CABB-2374-496D-8E76-3CB3866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Opportunities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AB0523-A50B-4C64-94F0-909AE076D5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1" y="1391500"/>
            <a:ext cx="8233114" cy="34936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930052-87D6-4546-BD87-B99029127EC8}"/>
              </a:ext>
            </a:extLst>
          </p:cNvPr>
          <p:cNvSpPr/>
          <p:nvPr/>
        </p:nvSpPr>
        <p:spPr>
          <a:xfrm>
            <a:off x="6838029" y="4381255"/>
            <a:ext cx="536438" cy="3440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US" sz="1600" b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125110-E846-4F9E-B569-2E77C77E1F91}"/>
              </a:ext>
            </a:extLst>
          </p:cNvPr>
          <p:cNvSpPr/>
          <p:nvPr/>
        </p:nvSpPr>
        <p:spPr>
          <a:xfrm>
            <a:off x="2494628" y="4377103"/>
            <a:ext cx="536438" cy="3440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600" b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815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E75648-5523-4750-AA52-4A6CE5484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CF77290-FD37-4D35-99E0-9B620DC7BF5C}"/>
              </a:ext>
            </a:extLst>
          </p:cNvPr>
          <p:cNvSpPr txBox="1">
            <a:spLocks/>
          </p:cNvSpPr>
          <p:nvPr/>
        </p:nvSpPr>
        <p:spPr>
          <a:xfrm>
            <a:off x="110606" y="840489"/>
            <a:ext cx="8849244" cy="2537193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We developed a suite of tools to standardize DSD data management and processing</a:t>
            </a:r>
          </a:p>
          <a:p>
            <a:r>
              <a:rPr lang="en-US" kern="0" dirty="0"/>
              <a:t>The DISDRODB metadata archive documents and keeps tracks of the </a:t>
            </a:r>
            <a:r>
              <a:rPr lang="en-US" kern="0" dirty="0" err="1"/>
              <a:t>disdrometer</a:t>
            </a:r>
            <a:r>
              <a:rPr lang="en-US" kern="0" dirty="0"/>
              <a:t> stations !</a:t>
            </a:r>
          </a:p>
          <a:p>
            <a:r>
              <a:rPr lang="en-US" kern="0" dirty="0"/>
              <a:t>The DISDRODB decentralized data archive allows the exchange of the raw data </a:t>
            </a:r>
            <a:br>
              <a:rPr lang="en-US" kern="0" dirty="0"/>
            </a:br>
            <a:r>
              <a:rPr lang="en-US" kern="0" dirty="0"/>
              <a:t>Everyone can contribute his data !</a:t>
            </a:r>
          </a:p>
          <a:p>
            <a:r>
              <a:rPr lang="en-US" kern="0" dirty="0"/>
              <a:t>The </a:t>
            </a:r>
            <a:r>
              <a:rPr lang="en-US" i="1" kern="0" dirty="0" err="1"/>
              <a:t>disdrodb</a:t>
            </a:r>
            <a:r>
              <a:rPr lang="en-US" kern="0" dirty="0"/>
              <a:t> software allows to easily download the raw data and produce the DISDRODB products</a:t>
            </a:r>
          </a:p>
          <a:p>
            <a:r>
              <a:rPr lang="en-US" kern="0" dirty="0"/>
              <a:t>Modular configuration files allow to customize every step of the DISDRODB processing chain </a:t>
            </a:r>
          </a:p>
          <a:p>
            <a:r>
              <a:rPr lang="en-US" kern="0" dirty="0"/>
              <a:t>The DISDRODB products provides standardized scientific analysis-ready data </a:t>
            </a:r>
          </a:p>
          <a:p>
            <a:r>
              <a:rPr lang="en-US" kern="0" dirty="0"/>
              <a:t>We initiated the effort by including &gt; 400 stations worldwide </a:t>
            </a:r>
            <a:r>
              <a:rPr lang="en-US" sz="1100" kern="0" dirty="0"/>
              <a:t>(and additional &gt; 300 in the making…) </a:t>
            </a:r>
          </a:p>
          <a:p>
            <a:pPr marL="0" indent="0">
              <a:buNone/>
            </a:pPr>
            <a:endParaRPr lang="en-US" kern="0" dirty="0"/>
          </a:p>
          <a:p>
            <a:r>
              <a:rPr lang="en-US" kern="0" dirty="0"/>
              <a:t>Potential to open new opportunities for global DSD studies </a:t>
            </a:r>
          </a:p>
          <a:p>
            <a:r>
              <a:rPr lang="en-US" kern="0" dirty="0"/>
              <a:t>Further product development and improvements are possible and encouraged !</a:t>
            </a:r>
          </a:p>
          <a:p>
            <a:r>
              <a:rPr lang="en-US" kern="0" dirty="0"/>
              <a:t>We look forward for feedbacks, new data and software contributors !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endParaRPr lang="en-US" kern="0" dirty="0">
              <a:sym typeface="Wingdings" panose="05000000000000000000" pitchFamily="2" charset="2"/>
            </a:endParaRPr>
          </a:p>
          <a:p>
            <a:endParaRPr lang="en-US" kern="0" dirty="0"/>
          </a:p>
          <a:p>
            <a:endParaRPr lang="en-US" kern="0" dirty="0"/>
          </a:p>
          <a:p>
            <a:pPr marL="0" indent="0">
              <a:buFont typeface="Arial" panose="020B0604020202020204" pitchFamily="34" charset="0"/>
              <a:buNone/>
            </a:pPr>
            <a:endParaRPr lang="en-US" kern="0" dirty="0"/>
          </a:p>
          <a:p>
            <a:pPr marL="0" indent="0">
              <a:buFont typeface="Arial" panose="020B0604020202020204" pitchFamily="34" charset="0"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190257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B88172-DA60-4AAF-B591-1F644A5F1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57C31-B07D-48B3-8486-728C7BEDCAB1}"/>
              </a:ext>
            </a:extLst>
          </p:cNvPr>
          <p:cNvSpPr txBox="1"/>
          <p:nvPr/>
        </p:nvSpPr>
        <p:spPr>
          <a:xfrm>
            <a:off x="674521" y="3176083"/>
            <a:ext cx="761779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solidFill>
                  <a:srgbClr val="88B0D8"/>
                </a:solidFill>
              </a:rPr>
              <a:t>Thanks for your attention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9F08EE-5CB2-4A02-BF51-F2EC046EE910}"/>
              </a:ext>
            </a:extLst>
          </p:cNvPr>
          <p:cNvSpPr/>
          <p:nvPr/>
        </p:nvSpPr>
        <p:spPr>
          <a:xfrm>
            <a:off x="110606" y="863590"/>
            <a:ext cx="7606185" cy="1708160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b="1" dirty="0">
                <a:solidFill>
                  <a:srgbClr val="88B0D8"/>
                </a:solidFill>
              </a:rPr>
              <a:t>Metadata Archive</a:t>
            </a:r>
            <a:r>
              <a:rPr lang="it-IT" dirty="0"/>
              <a:t>: </a:t>
            </a:r>
            <a:r>
              <a:rPr lang="it-I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https://github.com/ltelab/disdrodb-data</a:t>
            </a:r>
            <a:r>
              <a:rPr lang="it-IT" dirty="0"/>
              <a:t>  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88B0D8"/>
                </a:solidFill>
              </a:rPr>
              <a:t>Documentation</a:t>
            </a:r>
            <a:r>
              <a:rPr lang="en-US" dirty="0"/>
              <a:t>: </a:t>
            </a:r>
            <a:r>
              <a:rPr lang="en-CH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https://disdrodb.readthedocs.io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88B0D8"/>
                </a:solidFill>
              </a:rPr>
              <a:t>Software</a:t>
            </a:r>
            <a:r>
              <a:rPr lang="en-US" dirty="0"/>
              <a:t>: 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https://github.com/ltelab/disdrodb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88B0D8"/>
                </a:solidFill>
              </a:rPr>
              <a:t>Installation</a:t>
            </a:r>
            <a:r>
              <a:rPr lang="en-US" dirty="0"/>
              <a:t>: </a:t>
            </a:r>
            <a:r>
              <a:rPr lang="en-US" dirty="0" err="1"/>
              <a:t>conda</a:t>
            </a:r>
            <a:r>
              <a:rPr lang="en-US" dirty="0"/>
              <a:t> install disdrodb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b="1" kern="0" dirty="0">
                <a:solidFill>
                  <a:srgbClr val="88B0D8"/>
                </a:solidFill>
              </a:rPr>
              <a:t>Contact</a:t>
            </a:r>
            <a:r>
              <a:rPr lang="en-US" kern="0" dirty="0"/>
              <a:t>: gionata.ghiggi@epfl.ch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233909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CAFB00-91E3-42B6-B686-3DEAF1E406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0B1DED-B7B1-48F6-8BA9-158DC24ED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6FF41F-D0A0-4326-A49C-3C0CF798A5D0}"/>
              </a:ext>
            </a:extLst>
          </p:cNvPr>
          <p:cNvSpPr/>
          <p:nvPr/>
        </p:nvSpPr>
        <p:spPr bwMode="auto">
          <a:xfrm>
            <a:off x="0" y="61232"/>
            <a:ext cx="9144000" cy="5082268"/>
          </a:xfrm>
          <a:prstGeom prst="rect">
            <a:avLst/>
          </a:prstGeom>
          <a:solidFill>
            <a:srgbClr val="88B0D8"/>
          </a:solidFill>
          <a:ln w="9525" cap="flat" cmpd="sng" algn="ctr">
            <a:solidFill>
              <a:srgbClr val="88B0D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25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A8B3A0-A561-4E37-A025-680A5CC2B4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6" y="946409"/>
            <a:ext cx="4057739" cy="3246650"/>
          </a:xfrm>
        </p:spPr>
        <p:txBody>
          <a:bodyPr/>
          <a:lstStyle/>
          <a:p>
            <a:pPr marL="214313" indent="-214313"/>
            <a:r>
              <a:rPr lang="en-US" dirty="0"/>
              <a:t>Raw data converted and stored into daily </a:t>
            </a:r>
            <a:r>
              <a:rPr lang="en-US" b="1" dirty="0">
                <a:solidFill>
                  <a:srgbClr val="88B0D8"/>
                </a:solidFill>
              </a:rPr>
              <a:t>standardized</a:t>
            </a:r>
            <a:r>
              <a:rPr lang="en-US" dirty="0"/>
              <a:t> </a:t>
            </a:r>
            <a:r>
              <a:rPr lang="en-US" b="1" dirty="0">
                <a:solidFill>
                  <a:srgbClr val="88B0D8"/>
                </a:solidFill>
                <a:sym typeface="Wingdings" panose="05000000000000000000" pitchFamily="2" charset="2"/>
              </a:rPr>
              <a:t>C</a:t>
            </a:r>
            <a:r>
              <a:rPr lang="en-US" b="1" dirty="0">
                <a:solidFill>
                  <a:srgbClr val="88B0D8"/>
                </a:solidFill>
              </a:rPr>
              <a:t>F-compliant</a:t>
            </a:r>
            <a:r>
              <a:rPr lang="en-US" dirty="0"/>
              <a:t> </a:t>
            </a:r>
            <a:r>
              <a:rPr lang="en-US" b="1" dirty="0">
                <a:solidFill>
                  <a:srgbClr val="88B0D8"/>
                </a:solidFill>
              </a:rPr>
              <a:t>netCDF4</a:t>
            </a:r>
            <a:r>
              <a:rPr lang="en-US" dirty="0">
                <a:solidFill>
                  <a:srgbClr val="88B0D8"/>
                </a:solidFill>
              </a:rPr>
              <a:t> </a:t>
            </a:r>
            <a:r>
              <a:rPr lang="en-US" b="1" dirty="0">
                <a:solidFill>
                  <a:srgbClr val="88B0D8"/>
                </a:solidFill>
              </a:rPr>
              <a:t>files</a:t>
            </a:r>
          </a:p>
          <a:p>
            <a:pPr marL="214313" indent="-214313"/>
            <a:r>
              <a:rPr lang="en-US" dirty="0"/>
              <a:t>Standardized names for 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Dimensions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Coordinates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Attributes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Metadata  </a:t>
            </a:r>
          </a:p>
          <a:p>
            <a:pPr marL="0" indent="0">
              <a:buNone/>
            </a:pPr>
            <a:endParaRPr lang="en-US" sz="800" b="1" dirty="0">
              <a:solidFill>
                <a:srgbClr val="00B050"/>
              </a:solidFill>
            </a:endParaRPr>
          </a:p>
          <a:p>
            <a:r>
              <a:rPr lang="en-US" dirty="0"/>
              <a:t>Duplicated timesteps are removed  </a:t>
            </a:r>
          </a:p>
          <a:p>
            <a:r>
              <a:rPr lang="en-US" dirty="0"/>
              <a:t>No raw data is discarded or masked </a:t>
            </a:r>
          </a:p>
          <a:p>
            <a:r>
              <a:rPr lang="en-US" dirty="0"/>
              <a:t>No quality check of the data is performed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253A56-0D00-4AEB-9386-715775A48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L0 product</a:t>
            </a:r>
          </a:p>
        </p:txBody>
      </p:sp>
      <p:pic>
        <p:nvPicPr>
          <p:cNvPr id="5" name="Google Shape;103;p19">
            <a:extLst>
              <a:ext uri="{FF2B5EF4-FFF2-40B4-BE49-F238E27FC236}">
                <a16:creationId xmlns:a16="http://schemas.microsoft.com/office/drawing/2014/main" id="{DFED807D-784A-46E5-AB4E-EF8BE07452D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6800" y="4283357"/>
            <a:ext cx="480762" cy="41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FEA2C-28A1-4FB9-A2F8-DA86C996F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24" y="248259"/>
            <a:ext cx="4499523" cy="445074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96E66B24-8228-45A2-A4ED-B0D9F4378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56" y="4396311"/>
            <a:ext cx="1402050" cy="2154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z="1400" b="1" dirty="0">
                <a:solidFill>
                  <a:schemeClr val="bg1"/>
                </a:solidFill>
                <a:latin typeface="var(--pst-font-family-monospace)"/>
              </a:rPr>
              <a:t>&gt;  disdrodb_run_l0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643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62B9A-8ED4-420E-9E4F-A3A3EE82C9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3159993" cy="2484121"/>
          </a:xfrm>
        </p:spPr>
        <p:txBody>
          <a:bodyPr/>
          <a:lstStyle/>
          <a:p>
            <a:r>
              <a:rPr lang="en-US" sz="1800" dirty="0"/>
              <a:t>Filtered DSD spectrum</a:t>
            </a:r>
          </a:p>
          <a:p>
            <a:r>
              <a:rPr lang="en-US" sz="1800" dirty="0"/>
              <a:t>A configuration file allows to customize the filtering criteria and the techniques for estimating drop fall velocity</a:t>
            </a: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59CABB-2374-496D-8E76-3CB3866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L1 product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A4CD7-DC9A-4C02-B74B-36A133EAA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00" y="524550"/>
            <a:ext cx="6141600" cy="40944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B9FC15DD-2BDA-45DF-A7C2-EA07C3417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56" y="4396311"/>
            <a:ext cx="1402050" cy="2154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z="1400" b="1" dirty="0">
                <a:solidFill>
                  <a:schemeClr val="bg1"/>
                </a:solidFill>
                <a:latin typeface="var(--pst-font-family-monospace)"/>
              </a:rPr>
              <a:t>&gt;  disdrodb_run_l1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30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CA76FA-DA47-4AB0-B860-C64F20AD5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24" name="Google Shape;95;p19">
            <a:extLst>
              <a:ext uri="{FF2B5EF4-FFF2-40B4-BE49-F238E27FC236}">
                <a16:creationId xmlns:a16="http://schemas.microsoft.com/office/drawing/2014/main" id="{60606604-AE76-463B-9398-9F0F9C5A2026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grayscl/>
          </a:blip>
          <a:stretch>
            <a:fillRect/>
          </a:stretch>
        </p:blipFill>
        <p:spPr>
          <a:xfrm>
            <a:off x="7186153" y="3190789"/>
            <a:ext cx="1971732" cy="128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6;p19">
            <a:extLst>
              <a:ext uri="{FF2B5EF4-FFF2-40B4-BE49-F238E27FC236}">
                <a16:creationId xmlns:a16="http://schemas.microsoft.com/office/drawing/2014/main" id="{E52EB779-7CD0-4ABE-85BB-A557046DA1CB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grayscl/>
          </a:blip>
          <a:stretch>
            <a:fillRect/>
          </a:stretch>
        </p:blipFill>
        <p:spPr>
          <a:xfrm>
            <a:off x="7505015" y="2059317"/>
            <a:ext cx="1334008" cy="91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312E5B-0B80-49F9-AA9B-BA4027A342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692182" y="651188"/>
            <a:ext cx="959674" cy="122543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FEEBE6-6EC5-4668-8CC7-5CF4830CC4BE}"/>
              </a:ext>
            </a:extLst>
          </p:cNvPr>
          <p:cNvGrpSpPr/>
          <p:nvPr/>
        </p:nvGrpSpPr>
        <p:grpSpPr>
          <a:xfrm>
            <a:off x="110606" y="823665"/>
            <a:ext cx="6801394" cy="2203720"/>
            <a:chOff x="110606" y="823665"/>
            <a:chExt cx="6801394" cy="22037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E8CB20-3E7B-4199-B812-A65F96DD9918}"/>
                </a:ext>
              </a:extLst>
            </p:cNvPr>
            <p:cNvSpPr txBox="1"/>
            <p:nvPr/>
          </p:nvSpPr>
          <p:spPr>
            <a:xfrm>
              <a:off x="110606" y="823665"/>
              <a:ext cx="680139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Disdrometer data are scattered across institutions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Access to the data is often very difficult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Data documentation is often lacking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Older datasets are at risk of getting lost !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2DF85D-D15C-407E-B1FE-56CF9C2D6801}"/>
                </a:ext>
              </a:extLst>
            </p:cNvPr>
            <p:cNvSpPr/>
            <p:nvPr/>
          </p:nvSpPr>
          <p:spPr>
            <a:xfrm>
              <a:off x="135781" y="2288721"/>
              <a:ext cx="4572000" cy="7386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Different sensors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Different data formats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95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9CABB-2374-496D-8E76-3CB3866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L1 product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A4CD7-DC9A-4C02-B74B-36A133EAA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00" y="524550"/>
            <a:ext cx="6141600" cy="409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67BFC2-7721-4FD1-B019-90014671D5D1}"/>
              </a:ext>
            </a:extLst>
          </p:cNvPr>
          <p:cNvSpPr/>
          <p:nvPr/>
        </p:nvSpPr>
        <p:spPr bwMode="auto">
          <a:xfrm flipV="1">
            <a:off x="4046220" y="1021438"/>
            <a:ext cx="3796030" cy="1394102"/>
          </a:xfrm>
          <a:prstGeom prst="rect">
            <a:avLst/>
          </a:prstGeom>
          <a:solidFill>
            <a:srgbClr val="77777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06D558-E9DA-4EF8-97B4-3F21630B1BC4}"/>
              </a:ext>
            </a:extLst>
          </p:cNvPr>
          <p:cNvSpPr/>
          <p:nvPr/>
        </p:nvSpPr>
        <p:spPr bwMode="auto">
          <a:xfrm rot="5400000" flipV="1">
            <a:off x="5634267" y="1953351"/>
            <a:ext cx="1746885" cy="2671263"/>
          </a:xfrm>
          <a:prstGeom prst="rect">
            <a:avLst/>
          </a:prstGeom>
          <a:solidFill>
            <a:srgbClr val="77777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7BDB840-B569-41F0-BBD6-6E851CD842C6}"/>
              </a:ext>
            </a:extLst>
          </p:cNvPr>
          <p:cNvSpPr txBox="1">
            <a:spLocks/>
          </p:cNvSpPr>
          <p:nvPr/>
        </p:nvSpPr>
        <p:spPr>
          <a:xfrm>
            <a:off x="110607" y="946409"/>
            <a:ext cx="3159993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/>
              <a:t>Filtered DSD spectrum</a:t>
            </a:r>
          </a:p>
          <a:p>
            <a:r>
              <a:rPr lang="en-US" sz="1800" kern="0" dirty="0"/>
              <a:t>A configuration file allows to customize the filtering criteria and the techniques for estimating drop fall velocity</a:t>
            </a:r>
            <a:endParaRPr lang="en-US" sz="1200" kern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kern="0" dirty="0"/>
              <a:t> </a:t>
            </a:r>
            <a:endParaRPr lang="en-US" kern="0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64598552-BA8A-4FC5-8945-7AA5EA50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56" y="4396311"/>
            <a:ext cx="1402050" cy="2154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z="1400" b="1" dirty="0">
                <a:solidFill>
                  <a:schemeClr val="bg1"/>
                </a:solidFill>
                <a:latin typeface="var(--pst-font-family-monospace)"/>
              </a:rPr>
              <a:t>&gt;  disdrodb_run_l1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73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9CABB-2374-496D-8E76-3CB3866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L1 product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A4CD7-DC9A-4C02-B74B-36A133EAA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00" y="524550"/>
            <a:ext cx="6141600" cy="4094400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9102599-695C-493D-8C58-17AB1BAF42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3159993" cy="2484121"/>
          </a:xfrm>
        </p:spPr>
        <p:txBody>
          <a:bodyPr/>
          <a:lstStyle/>
          <a:p>
            <a:r>
              <a:rPr lang="en-US" sz="1800" dirty="0"/>
              <a:t>Filtered DSD spectrum</a:t>
            </a:r>
          </a:p>
          <a:p>
            <a:r>
              <a:rPr lang="en-US" sz="1800" dirty="0"/>
              <a:t>A configuration file allows to customize the filtering criteria and the techniques for estimating drop fall velocity</a:t>
            </a: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 </a:t>
            </a:r>
            <a:endParaRPr lang="en-US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5316915-1ED2-4433-9E8C-C59454DC1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56" y="4396311"/>
            <a:ext cx="1402050" cy="2154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z="1400" b="1" dirty="0">
                <a:solidFill>
                  <a:schemeClr val="bg1"/>
                </a:solidFill>
                <a:latin typeface="var(--pst-font-family-monospace)"/>
              </a:rPr>
              <a:t>&gt;  disdrodb_run_l1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96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9CABB-2374-496D-8E76-3CB3866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L1 product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A4CD7-DC9A-4C02-B74B-36A133EAA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00" y="524550"/>
            <a:ext cx="6141600" cy="4094400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D498FDA-FBA6-4077-A551-F7A28F3279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3159993" cy="2484121"/>
          </a:xfrm>
        </p:spPr>
        <p:txBody>
          <a:bodyPr/>
          <a:lstStyle/>
          <a:p>
            <a:r>
              <a:rPr lang="en-US" sz="1800" dirty="0"/>
              <a:t>Filtered DSD spectrum</a:t>
            </a:r>
          </a:p>
          <a:p>
            <a:r>
              <a:rPr lang="en-US" sz="1800" dirty="0"/>
              <a:t>A configuration file allows to customize the filtering criteria and the techniques for estimating drop fall velocity</a:t>
            </a: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 </a:t>
            </a:r>
            <a:endParaRPr lang="en-US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64F34770-6AA3-4B82-98A3-4811C2C8C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56" y="4396311"/>
            <a:ext cx="1402050" cy="2154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z="1400" b="1" dirty="0">
                <a:solidFill>
                  <a:schemeClr val="bg1"/>
                </a:solidFill>
                <a:latin typeface="var(--pst-font-family-monospace)"/>
              </a:rPr>
              <a:t>&gt;  disdrodb_run_l1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70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62B9A-8ED4-420E-9E4F-A3A3EE82C9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3507236" cy="2484121"/>
          </a:xfrm>
        </p:spPr>
        <p:txBody>
          <a:bodyPr/>
          <a:lstStyle/>
          <a:p>
            <a:r>
              <a:rPr lang="en-US" sz="1800" dirty="0">
                <a:solidFill>
                  <a:srgbClr val="003300"/>
                </a:solidFill>
              </a:rPr>
              <a:t>Multiple temporal aggregations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88B0D8"/>
                </a:solidFill>
                <a:sym typeface="Wingdings" panose="05000000000000000000" pitchFamily="2" charset="2"/>
              </a:rPr>
              <a:t>     </a:t>
            </a:r>
            <a:r>
              <a:rPr lang="en-US" sz="1800" b="1" dirty="0">
                <a:sym typeface="Wingdings" panose="05000000000000000000" pitchFamily="2" charset="2"/>
              </a:rPr>
              <a:t></a:t>
            </a:r>
            <a:r>
              <a:rPr lang="en-US" sz="1800" b="1" dirty="0">
                <a:solidFill>
                  <a:srgbClr val="88B0D8"/>
                </a:solidFill>
                <a:sym typeface="Wingdings" panose="05000000000000000000" pitchFamily="2" charset="2"/>
              </a:rPr>
              <a:t> </a:t>
            </a:r>
            <a:r>
              <a:rPr lang="en-US" sz="1800" dirty="0">
                <a:sym typeface="Wingdings" panose="05000000000000000000" pitchFamily="2" charset="2"/>
              </a:rPr>
              <a:t>…, </a:t>
            </a:r>
            <a:r>
              <a:rPr lang="en-US" sz="1800" dirty="0"/>
              <a:t>1MIN, 5MIN, 10MIN, …</a:t>
            </a:r>
          </a:p>
          <a:p>
            <a:r>
              <a:rPr lang="en-US" sz="1800" dirty="0"/>
              <a:t>Optional resampling using sliding windows (ROLL)</a:t>
            </a:r>
          </a:p>
          <a:p>
            <a:r>
              <a:rPr lang="en-US" sz="1800" dirty="0"/>
              <a:t>Polarimetric radar variables simulated using T-Matrix</a:t>
            </a:r>
          </a:p>
          <a:p>
            <a:r>
              <a:rPr lang="en-US" sz="1800" dirty="0"/>
              <a:t>Empirical DSD variables are provided in L2E product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59CABB-2374-496D-8E76-3CB3866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L2 product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7C1E7-BF54-4C28-B8E0-303495F92E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07" y="477078"/>
            <a:ext cx="5794884" cy="434616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3F966A1-2480-477F-9ADE-B4DF3EC0D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56" y="4396311"/>
            <a:ext cx="1531894" cy="2154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z="1400" b="1" dirty="0">
                <a:solidFill>
                  <a:schemeClr val="bg1"/>
                </a:solidFill>
                <a:latin typeface="var(--pst-font-family-monospace)"/>
              </a:rPr>
              <a:t>&gt;  disdrodb_run_l2e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658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7865CB-12FF-45F1-82E4-4A80B83DB9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07" y="477078"/>
            <a:ext cx="5794884" cy="434616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62B9A-8ED4-420E-9E4F-A3A3EE82C9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3405005" cy="2484121"/>
          </a:xfrm>
        </p:spPr>
        <p:txBody>
          <a:bodyPr/>
          <a:lstStyle/>
          <a:p>
            <a:r>
              <a:rPr lang="en-US" sz="1800" dirty="0">
                <a:solidFill>
                  <a:srgbClr val="003300"/>
                </a:solidFill>
              </a:rPr>
              <a:t>Multiple temporal aggregations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88B0D8"/>
                </a:solidFill>
                <a:sym typeface="Wingdings" panose="05000000000000000000" pitchFamily="2" charset="2"/>
              </a:rPr>
              <a:t>     </a:t>
            </a:r>
            <a:r>
              <a:rPr lang="en-US" sz="1800" b="1" dirty="0">
                <a:sym typeface="Wingdings" panose="05000000000000000000" pitchFamily="2" charset="2"/>
              </a:rPr>
              <a:t></a:t>
            </a:r>
            <a:r>
              <a:rPr lang="en-US" sz="1800" b="1" dirty="0">
                <a:solidFill>
                  <a:srgbClr val="88B0D8"/>
                </a:solidFill>
                <a:sym typeface="Wingdings" panose="05000000000000000000" pitchFamily="2" charset="2"/>
              </a:rPr>
              <a:t> </a:t>
            </a:r>
            <a:r>
              <a:rPr lang="en-US" sz="1800" dirty="0">
                <a:sym typeface="Wingdings" panose="05000000000000000000" pitchFamily="2" charset="2"/>
              </a:rPr>
              <a:t>…, </a:t>
            </a:r>
            <a:r>
              <a:rPr lang="en-US" sz="1800" dirty="0"/>
              <a:t>1MIN, 5MIN, 10MIN, …</a:t>
            </a:r>
          </a:p>
          <a:p>
            <a:r>
              <a:rPr lang="en-US" sz="1800" dirty="0"/>
              <a:t>Optional resampling using sliding windows (ROLL)</a:t>
            </a:r>
          </a:p>
          <a:p>
            <a:r>
              <a:rPr lang="en-US" sz="1800" dirty="0"/>
              <a:t>Polarimetric radar variables simulated using T-Matrix</a:t>
            </a:r>
          </a:p>
          <a:p>
            <a:r>
              <a:rPr lang="en-US" sz="1800" dirty="0"/>
              <a:t>Empirical DSD variables are provided in L2E product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59CABB-2374-496D-8E76-3CB3866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L2 product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AF6A8-7AC5-4321-8C0C-E380FA767882}"/>
              </a:ext>
            </a:extLst>
          </p:cNvPr>
          <p:cNvSpPr/>
          <p:nvPr/>
        </p:nvSpPr>
        <p:spPr bwMode="auto">
          <a:xfrm>
            <a:off x="5588544" y="1000124"/>
            <a:ext cx="70894" cy="327654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89B696C-FE70-413C-B0C8-380409CAD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56" y="4396311"/>
            <a:ext cx="1531894" cy="2154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z="1400" b="1" dirty="0">
                <a:solidFill>
                  <a:schemeClr val="bg1"/>
                </a:solidFill>
                <a:latin typeface="var(--pst-font-family-monospace)"/>
              </a:rPr>
              <a:t>&gt;  disdrodb_run_l2e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873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62B9A-8ED4-420E-9E4F-A3A3EE82C9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3473159" cy="3318898"/>
          </a:xfrm>
        </p:spPr>
        <p:txBody>
          <a:bodyPr/>
          <a:lstStyle/>
          <a:p>
            <a:r>
              <a:rPr lang="en-US" sz="1800" dirty="0">
                <a:solidFill>
                  <a:srgbClr val="003300"/>
                </a:solidFill>
              </a:rPr>
              <a:t>Multiple temporal aggregations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88B0D8"/>
                </a:solidFill>
                <a:sym typeface="Wingdings" panose="05000000000000000000" pitchFamily="2" charset="2"/>
              </a:rPr>
              <a:t>     </a:t>
            </a:r>
            <a:r>
              <a:rPr lang="en-US" sz="1800" b="1" dirty="0">
                <a:sym typeface="Wingdings" panose="05000000000000000000" pitchFamily="2" charset="2"/>
              </a:rPr>
              <a:t></a:t>
            </a:r>
            <a:r>
              <a:rPr lang="en-US" sz="1800" b="1" dirty="0">
                <a:solidFill>
                  <a:srgbClr val="88B0D8"/>
                </a:solidFill>
                <a:sym typeface="Wingdings" panose="05000000000000000000" pitchFamily="2" charset="2"/>
              </a:rPr>
              <a:t> </a:t>
            </a:r>
            <a:r>
              <a:rPr lang="en-US" sz="1800" dirty="0">
                <a:sym typeface="Wingdings" panose="05000000000000000000" pitchFamily="2" charset="2"/>
              </a:rPr>
              <a:t>…, </a:t>
            </a:r>
            <a:r>
              <a:rPr lang="en-US" sz="1800" dirty="0"/>
              <a:t>1MIN, 5MIN, 10MIN, …</a:t>
            </a:r>
          </a:p>
          <a:p>
            <a:r>
              <a:rPr lang="en-US" sz="1800" dirty="0"/>
              <a:t>Optional resampling using sliding windows (ROLL)</a:t>
            </a:r>
          </a:p>
          <a:p>
            <a:r>
              <a:rPr lang="en-US" sz="1800" dirty="0"/>
              <a:t>Polarimetric radar variables simulated using T-Matrix</a:t>
            </a:r>
          </a:p>
          <a:p>
            <a:r>
              <a:rPr lang="en-US" sz="1800" dirty="0"/>
              <a:t>Empirical DSD variables are provided in L2E product</a:t>
            </a:r>
          </a:p>
          <a:p>
            <a:r>
              <a:rPr lang="en-US" sz="1800" dirty="0"/>
              <a:t>Modelled DSD parameters and variables are provided in L2M product</a:t>
            </a:r>
            <a:endParaRPr lang="en-US" sz="1800" dirty="0">
              <a:solidFill>
                <a:srgbClr val="003300"/>
              </a:solidFill>
            </a:endParaRPr>
          </a:p>
          <a:p>
            <a:endParaRPr lang="en-US" sz="1800" dirty="0">
              <a:solidFill>
                <a:srgbClr val="003300"/>
              </a:solidFill>
            </a:endParaRPr>
          </a:p>
          <a:p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59CABB-2374-496D-8E76-3CB3866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L2 product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F673D-5BDC-42DD-80D9-B619078D90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91" y="512122"/>
            <a:ext cx="5809509" cy="3873006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7FD603E-37AC-48B0-AE12-80E2E0422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56" y="4396311"/>
            <a:ext cx="1587999" cy="2154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z="1400" b="1" dirty="0">
                <a:solidFill>
                  <a:schemeClr val="bg1"/>
                </a:solidFill>
                <a:latin typeface="var(--pst-font-family-monospace)"/>
              </a:rPr>
              <a:t>&gt;  disdrodb_run_l2m 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5F30AE-6F48-435F-86E0-3BDF512DCD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8" t="12516" r="14594" b="74620"/>
          <a:stretch/>
        </p:blipFill>
        <p:spPr>
          <a:xfrm>
            <a:off x="7829551" y="1889518"/>
            <a:ext cx="1062038" cy="63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38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176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0" cy="289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2;p30">
            <a:extLst>
              <a:ext uri="{FF2B5EF4-FFF2-40B4-BE49-F238E27FC236}">
                <a16:creationId xmlns:a16="http://schemas.microsoft.com/office/drawing/2014/main" id="{6A4EA487-B7E4-4B1A-B3EF-D05B5C65ADD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844705"/>
            <a:ext cx="9144000" cy="2392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044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CA76FA-DA47-4AB0-B860-C64F20AD5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- Documentation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F63F5-DA49-40E3-A207-19E6E20F2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00" y="745147"/>
            <a:ext cx="6955200" cy="383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1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4BED81-2439-4195-98DE-090A27A66E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7" y="946409"/>
            <a:ext cx="8913574" cy="1343191"/>
          </a:xfrm>
        </p:spPr>
        <p:txBody>
          <a:bodyPr/>
          <a:lstStyle/>
          <a:p>
            <a:pPr marL="342900" indent="-342900">
              <a:buAutoNum type="arabicParenR"/>
            </a:pPr>
            <a:r>
              <a:rPr lang="en-US" dirty="0"/>
              <a:t>Add your station information to the DISDRODB Metadata Archive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en-US" dirty="0"/>
              <a:t>Design the reader for your data and update the metadata </a:t>
            </a:r>
            <a:r>
              <a:rPr lang="en-US" b="1" dirty="0" err="1">
                <a:solidFill>
                  <a:srgbClr val="88B0D8"/>
                </a:solidFill>
              </a:rPr>
              <a:t>disdrodb_reader</a:t>
            </a:r>
            <a:r>
              <a:rPr lang="en-US" b="1" dirty="0">
                <a:solidFill>
                  <a:srgbClr val="88B0D8"/>
                </a:solidFill>
              </a:rPr>
              <a:t> </a:t>
            </a:r>
            <a:r>
              <a:rPr lang="en-US" dirty="0"/>
              <a:t>field</a:t>
            </a:r>
          </a:p>
          <a:p>
            <a:pPr marL="342900" indent="-342900">
              <a:buAutoNum type="arabicParenR"/>
            </a:pPr>
            <a:r>
              <a:rPr lang="en-US" dirty="0"/>
              <a:t>Ensure that your metadata and reader pass the DISDRODB Quality Screening Check</a:t>
            </a:r>
          </a:p>
          <a:p>
            <a:pPr marL="342900" indent="-342900">
              <a:buAutoNum type="arabicParenR"/>
            </a:pPr>
            <a:r>
              <a:rPr lang="en-US" dirty="0"/>
              <a:t>Upload your data to a remote repository and update the metadata </a:t>
            </a:r>
            <a:r>
              <a:rPr lang="en-US" b="1" dirty="0" err="1">
                <a:solidFill>
                  <a:srgbClr val="88B0D8"/>
                </a:solidFill>
              </a:rPr>
              <a:t>disdrodb_data_url</a:t>
            </a:r>
            <a:r>
              <a:rPr lang="en-US" b="1" dirty="0">
                <a:solidFill>
                  <a:srgbClr val="88B0D8"/>
                </a:solidFill>
              </a:rPr>
              <a:t> </a:t>
            </a:r>
            <a:r>
              <a:rPr lang="en-US" dirty="0"/>
              <a:t>field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C77DCC-1002-4109-9A9E-5550BF77F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– Data Contribution System</a:t>
            </a:r>
          </a:p>
        </p:txBody>
      </p:sp>
    </p:spTree>
    <p:extLst>
      <p:ext uri="{BB962C8B-B14F-4D97-AF65-F5344CB8AC3E}">
        <p14:creationId xmlns:p14="http://schemas.microsoft.com/office/powerpoint/2010/main" val="4291726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CA76FA-DA47-4AB0-B860-C64F20AD5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403E8C-0B7F-4E90-AF36-5B9B80A15CB0}"/>
              </a:ext>
            </a:extLst>
          </p:cNvPr>
          <p:cNvSpPr txBox="1"/>
          <p:nvPr/>
        </p:nvSpPr>
        <p:spPr>
          <a:xfrm>
            <a:off x="135781" y="3184364"/>
            <a:ext cx="470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standards for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Exchange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Quality Checks (QC)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F62AF7-1DDF-493E-AE97-5CB399EBD019}"/>
              </a:ext>
            </a:extLst>
          </p:cNvPr>
          <p:cNvSpPr txBox="1"/>
          <p:nvPr/>
        </p:nvSpPr>
        <p:spPr>
          <a:xfrm>
            <a:off x="3599558" y="3184364"/>
            <a:ext cx="391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Limited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Open Source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Analysis-Ready-Data (ARD)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Global DSD Studies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FC92A1-CADA-4608-A770-7C3FE79D79F0}"/>
              </a:ext>
            </a:extLst>
          </p:cNvPr>
          <p:cNvGrpSpPr/>
          <p:nvPr/>
        </p:nvGrpSpPr>
        <p:grpSpPr>
          <a:xfrm>
            <a:off x="110606" y="823665"/>
            <a:ext cx="6801394" cy="2203720"/>
            <a:chOff x="110606" y="823665"/>
            <a:chExt cx="6801394" cy="22037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2DE65E-2467-4F9A-86FA-FD18CFC34ED3}"/>
                </a:ext>
              </a:extLst>
            </p:cNvPr>
            <p:cNvSpPr txBox="1"/>
            <p:nvPr/>
          </p:nvSpPr>
          <p:spPr>
            <a:xfrm>
              <a:off x="110606" y="823665"/>
              <a:ext cx="680139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Disdrometer data are scattered across institutions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Access to the data is often very difficult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Data documentation is often lacking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Older datasets are at risk of getting lost !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1F9780-E201-4ED6-A95B-FF9D6A34F035}"/>
                </a:ext>
              </a:extLst>
            </p:cNvPr>
            <p:cNvSpPr/>
            <p:nvPr/>
          </p:nvSpPr>
          <p:spPr>
            <a:xfrm>
              <a:off x="135781" y="2288721"/>
              <a:ext cx="4572000" cy="7386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Different sensors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Different data formats</a:t>
              </a:r>
            </a:p>
          </p:txBody>
        </p:sp>
      </p:grpSp>
      <p:pic>
        <p:nvPicPr>
          <p:cNvPr id="11" name="Google Shape;95;p19">
            <a:extLst>
              <a:ext uri="{FF2B5EF4-FFF2-40B4-BE49-F238E27FC236}">
                <a16:creationId xmlns:a16="http://schemas.microsoft.com/office/drawing/2014/main" id="{2D3ECDD0-9A18-4E57-B69E-AC4A495C1157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grayscl/>
          </a:blip>
          <a:stretch>
            <a:fillRect/>
          </a:stretch>
        </p:blipFill>
        <p:spPr>
          <a:xfrm>
            <a:off x="7186153" y="3190789"/>
            <a:ext cx="1971732" cy="128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6;p19">
            <a:extLst>
              <a:ext uri="{FF2B5EF4-FFF2-40B4-BE49-F238E27FC236}">
                <a16:creationId xmlns:a16="http://schemas.microsoft.com/office/drawing/2014/main" id="{4868D402-7AB8-4526-8AB7-C3F97D46CA34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grayscl/>
          </a:blip>
          <a:stretch>
            <a:fillRect/>
          </a:stretch>
        </p:blipFill>
        <p:spPr>
          <a:xfrm>
            <a:off x="7505015" y="2059317"/>
            <a:ext cx="1334008" cy="91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1F530F-260C-4511-80BD-70EEE03A206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692182" y="651188"/>
            <a:ext cx="959674" cy="12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14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62B9A-8ED4-420E-9E4F-A3A3EE82C9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6" y="867209"/>
            <a:ext cx="8304885" cy="3668791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/>
              <a:t>DISDRODB L0A</a:t>
            </a:r>
          </a:p>
          <a:p>
            <a:r>
              <a:rPr lang="en-US" sz="1200" dirty="0"/>
              <a:t>Conversion of raw text-format data into Apache Parquet binary format.</a:t>
            </a:r>
          </a:p>
          <a:p>
            <a:r>
              <a:rPr lang="en-US" sz="1200" dirty="0"/>
              <a:t>Each input file produces one output file.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DISDRODB L0B</a:t>
            </a:r>
          </a:p>
          <a:p>
            <a:r>
              <a:rPr lang="en-US" sz="1200" dirty="0"/>
              <a:t>Conversion of raw </a:t>
            </a:r>
            <a:r>
              <a:rPr lang="en-US" sz="1200" dirty="0" err="1"/>
              <a:t>netCDF</a:t>
            </a:r>
            <a:r>
              <a:rPr lang="en-US" sz="1200" dirty="0"/>
              <a:t>-format data into DISDRODB L0B </a:t>
            </a:r>
            <a:r>
              <a:rPr lang="en-US" sz="1200" dirty="0" err="1"/>
              <a:t>netCDF</a:t>
            </a:r>
            <a:r>
              <a:rPr lang="en-US" sz="1200" dirty="0"/>
              <a:t> format.</a:t>
            </a:r>
          </a:p>
          <a:p>
            <a:r>
              <a:rPr lang="en-US" sz="1200" dirty="0"/>
              <a:t>Conversion of DISDRODB L0A files into DISDRODB L0B </a:t>
            </a:r>
            <a:r>
              <a:rPr lang="en-US" sz="1200" dirty="0" err="1"/>
              <a:t>netCDF</a:t>
            </a:r>
            <a:r>
              <a:rPr lang="en-US" sz="1200" dirty="0"/>
              <a:t> format.</a:t>
            </a:r>
          </a:p>
          <a:p>
            <a:r>
              <a:rPr lang="en-US" sz="1200" dirty="0"/>
              <a:t>Each input file produces one output file.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DISDRODB L0C </a:t>
            </a:r>
            <a:endParaRPr lang="en-US" sz="1200" b="1" dirty="0">
              <a:solidFill>
                <a:srgbClr val="00B050"/>
              </a:solidFill>
            </a:endParaRPr>
          </a:p>
          <a:p>
            <a:r>
              <a:rPr lang="en-US" sz="1200" dirty="0"/>
              <a:t>Data homogenization products.</a:t>
            </a:r>
          </a:p>
          <a:p>
            <a:r>
              <a:rPr lang="en-US" sz="1200" dirty="0"/>
              <a:t>DISDRODB L0B files are grouped into daily files.</a:t>
            </a:r>
          </a:p>
          <a:p>
            <a:r>
              <a:rPr lang="en-US" sz="1200" dirty="0"/>
              <a:t>Duplicate timestamps are removed, and timestamps are adjusted to correct for sensor offsets (e.g., 00:02 becomes 00:00).</a:t>
            </a:r>
          </a:p>
          <a:p>
            <a:r>
              <a:rPr lang="en-US" sz="1200" dirty="0"/>
              <a:t>A quality indicator is associated with each time step to indicate the availability of neighboring data, time adjustments, etc.</a:t>
            </a:r>
          </a:p>
          <a:p>
            <a:r>
              <a:rPr lang="en-US" sz="1200" dirty="0"/>
              <a:t>For sensors with variable sampling intervals, a separate file is generated for each interval, ensuring correct resampling for L2 products.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59CABB-2374-496D-8E76-3CB3866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L0 products</a:t>
            </a:r>
          </a:p>
        </p:txBody>
      </p:sp>
    </p:spTree>
    <p:extLst>
      <p:ext uri="{BB962C8B-B14F-4D97-AF65-F5344CB8AC3E}">
        <p14:creationId xmlns:p14="http://schemas.microsoft.com/office/powerpoint/2010/main" val="3791486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62B9A-8ED4-420E-9E4F-A3A3EE82C9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6" y="867209"/>
            <a:ext cx="8304885" cy="3668791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/>
              <a:t>DISDRODB L1 </a:t>
            </a:r>
            <a:endParaRPr lang="en-US" sz="1200" b="1" dirty="0">
              <a:solidFill>
                <a:srgbClr val="00B050"/>
              </a:solidFill>
            </a:endParaRPr>
          </a:p>
          <a:p>
            <a:r>
              <a:rPr lang="en-US" sz="1200" dirty="0"/>
              <a:t>Provides the filtered drop size distribution (DSD) spectrum.</a:t>
            </a:r>
          </a:p>
          <a:p>
            <a:r>
              <a:rPr lang="en-US" sz="1200" dirty="0"/>
              <a:t>For each DISDRODB L0C file, a DISDRODB L1 file is generated.</a:t>
            </a:r>
          </a:p>
          <a:p>
            <a:r>
              <a:rPr lang="en-US" sz="1200" dirty="0"/>
              <a:t>A configuration file allows customization of filtering criteria and techniques for estimating drop fall velocity.</a:t>
            </a:r>
          </a:p>
          <a:p>
            <a:r>
              <a:rPr lang="en-US" sz="1200" dirty="0"/>
              <a:t>All calculations are vectorized and parallelized.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59CABB-2374-496D-8E76-3CB3866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L1 product</a:t>
            </a:r>
          </a:p>
        </p:txBody>
      </p:sp>
    </p:spTree>
    <p:extLst>
      <p:ext uri="{BB962C8B-B14F-4D97-AF65-F5344CB8AC3E}">
        <p14:creationId xmlns:p14="http://schemas.microsoft.com/office/powerpoint/2010/main" val="1075030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62B9A-8ED4-420E-9E4F-A3A3EE82C9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6" y="867209"/>
            <a:ext cx="8304885" cy="3668791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/>
              <a:t>DISDRODB L2E </a:t>
            </a:r>
            <a:r>
              <a:rPr lang="en-US" sz="1200" b="1" dirty="0">
                <a:solidFill>
                  <a:srgbClr val="00B050"/>
                </a:solidFill>
              </a:rPr>
              <a:t> </a:t>
            </a:r>
            <a:endParaRPr lang="en-US" sz="1200" b="1" dirty="0"/>
          </a:p>
          <a:p>
            <a:r>
              <a:rPr lang="en-US" sz="1200" dirty="0"/>
              <a:t>Provides empirical DSD parameters and polarimetric radar variables at </a:t>
            </a:r>
            <a:r>
              <a:rPr lang="en-US" sz="1200" b="1" dirty="0">
                <a:solidFill>
                  <a:srgbClr val="88B0D8"/>
                </a:solidFill>
              </a:rPr>
              <a:t>W</a:t>
            </a:r>
            <a:r>
              <a:rPr lang="en-US" sz="1200" dirty="0"/>
              <a:t>, </a:t>
            </a:r>
            <a:r>
              <a:rPr lang="en-US" sz="1200" b="1" dirty="0">
                <a:solidFill>
                  <a:srgbClr val="88B0D8"/>
                </a:solidFill>
              </a:rPr>
              <a:t>Ka</a:t>
            </a:r>
            <a:r>
              <a:rPr lang="en-US" sz="1200" dirty="0"/>
              <a:t>, </a:t>
            </a:r>
            <a:r>
              <a:rPr lang="en-US" sz="1200" b="1" dirty="0">
                <a:solidFill>
                  <a:srgbClr val="88B0D8"/>
                </a:solidFill>
              </a:rPr>
              <a:t>Ku</a:t>
            </a:r>
            <a:r>
              <a:rPr lang="en-US" sz="1200" dirty="0"/>
              <a:t>, </a:t>
            </a:r>
            <a:r>
              <a:rPr lang="en-US" sz="1200" b="1" dirty="0">
                <a:solidFill>
                  <a:srgbClr val="88B0D8"/>
                </a:solidFill>
              </a:rPr>
              <a:t>X</a:t>
            </a:r>
            <a:r>
              <a:rPr lang="en-US" sz="1200" dirty="0"/>
              <a:t>, </a:t>
            </a:r>
            <a:r>
              <a:rPr lang="en-US" sz="1200" b="1" dirty="0">
                <a:solidFill>
                  <a:srgbClr val="88B0D8"/>
                </a:solidFill>
              </a:rPr>
              <a:t>C</a:t>
            </a:r>
            <a:r>
              <a:rPr lang="en-US" sz="1200" dirty="0"/>
              <a:t>, and </a:t>
            </a:r>
            <a:r>
              <a:rPr lang="en-US" sz="1200" b="1" dirty="0">
                <a:solidFill>
                  <a:srgbClr val="88B0D8"/>
                </a:solidFill>
              </a:rPr>
              <a:t>S</a:t>
            </a:r>
            <a:r>
              <a:rPr lang="en-US" sz="1200" dirty="0"/>
              <a:t> simulated using </a:t>
            </a:r>
            <a:r>
              <a:rPr lang="en-US" sz="1200" b="1" dirty="0">
                <a:solidFill>
                  <a:srgbClr val="88B0D8"/>
                </a:solidFill>
              </a:rPr>
              <a:t>T-Matrix</a:t>
            </a:r>
            <a:r>
              <a:rPr lang="en-US" sz="1200" dirty="0"/>
              <a:t> </a:t>
            </a:r>
          </a:p>
          <a:p>
            <a:r>
              <a:rPr lang="en-US" sz="1200" dirty="0"/>
              <a:t>All calculations and radar simulations are </a:t>
            </a:r>
            <a:r>
              <a:rPr lang="en-US" sz="1200" b="1" dirty="0">
                <a:solidFill>
                  <a:srgbClr val="88B0D8"/>
                </a:solidFill>
              </a:rPr>
              <a:t>vectorized and parallelized</a:t>
            </a:r>
            <a:r>
              <a:rPr lang="en-US" sz="1200" dirty="0"/>
              <a:t>.</a:t>
            </a:r>
          </a:p>
          <a:p>
            <a:r>
              <a:rPr lang="en-US" sz="1200" dirty="0"/>
              <a:t>A file is generated for each "</a:t>
            </a:r>
            <a:r>
              <a:rPr lang="en-US" sz="1200" b="1" dirty="0">
                <a:solidFill>
                  <a:srgbClr val="88B0D8"/>
                </a:solidFill>
              </a:rPr>
              <a:t>event</a:t>
            </a:r>
            <a:r>
              <a:rPr lang="en-US" sz="1200" dirty="0"/>
              <a:t>." </a:t>
            </a:r>
          </a:p>
          <a:p>
            <a:r>
              <a:rPr lang="en-US" sz="1200" dirty="0"/>
              <a:t>An event is defined by a </a:t>
            </a:r>
            <a:r>
              <a:rPr lang="en-US" sz="1200" i="1" dirty="0" err="1"/>
              <a:t>start_time</a:t>
            </a:r>
            <a:r>
              <a:rPr lang="en-US" sz="1200" dirty="0"/>
              <a:t> and </a:t>
            </a:r>
            <a:r>
              <a:rPr lang="en-US" sz="1200" i="1" dirty="0" err="1"/>
              <a:t>end_time</a:t>
            </a:r>
            <a:r>
              <a:rPr lang="en-US" sz="1200" dirty="0"/>
              <a:t>.</a:t>
            </a:r>
          </a:p>
          <a:p>
            <a:r>
              <a:rPr lang="en-US" sz="1200" dirty="0"/>
              <a:t>Users can choose to define an event as a group of consecutive days, months, or years (or the entire dataset) or, alternatively, based on configurable criteria that identify rain events.</a:t>
            </a:r>
          </a:p>
          <a:p>
            <a:r>
              <a:rPr lang="en-US" sz="1200" dirty="0"/>
              <a:t>The processing chain allows </a:t>
            </a:r>
            <a:r>
              <a:rPr lang="en-US" sz="1200" b="1" dirty="0">
                <a:solidFill>
                  <a:srgbClr val="88B0D8"/>
                </a:solidFill>
              </a:rPr>
              <a:t>multiple temporal aggregations </a:t>
            </a:r>
            <a:r>
              <a:rPr lang="en-US" sz="1200" dirty="0"/>
              <a:t>(1MIN, 5MIN, etc.) and resampling using sliding windows (e.g., "ROLL1MIN").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DISDRODB L2M </a:t>
            </a:r>
            <a:r>
              <a:rPr lang="en-US" sz="1200" b="1" dirty="0">
                <a:solidFill>
                  <a:srgbClr val="00B050"/>
                </a:solidFill>
              </a:rPr>
              <a:t> </a:t>
            </a:r>
            <a:endParaRPr lang="en-US" sz="1200" b="1" dirty="0"/>
          </a:p>
          <a:p>
            <a:r>
              <a:rPr lang="en-US" sz="1200" dirty="0"/>
              <a:t>Estimates PSD parameters and subsequently computes integrated DSD variables and polarimetric radar variables.</a:t>
            </a:r>
          </a:p>
          <a:p>
            <a:r>
              <a:rPr lang="en-US" sz="1200" dirty="0"/>
              <a:t>Various PSD models and parameter estimation methods available.</a:t>
            </a:r>
          </a:p>
          <a:p>
            <a:r>
              <a:rPr lang="en-US" sz="1200" dirty="0"/>
              <a:t>A L2M file is generated for each L2E file. </a:t>
            </a:r>
          </a:p>
          <a:p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59CABB-2374-496D-8E76-3CB3866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L2 products</a:t>
            </a:r>
          </a:p>
        </p:txBody>
      </p:sp>
    </p:spTree>
    <p:extLst>
      <p:ext uri="{BB962C8B-B14F-4D97-AF65-F5344CB8AC3E}">
        <p14:creationId xmlns:p14="http://schemas.microsoft.com/office/powerpoint/2010/main" val="3032310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62B9A-8ED4-420E-9E4F-A3A3EE82C9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5" y="745147"/>
            <a:ext cx="8913575" cy="3934853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/>
              <a:t>PSD models</a:t>
            </a:r>
          </a:p>
          <a:p>
            <a:r>
              <a:rPr lang="en-US" sz="1200" dirty="0"/>
              <a:t> </a:t>
            </a:r>
            <a:r>
              <a:rPr lang="en-US" sz="1200" b="1" dirty="0" err="1">
                <a:solidFill>
                  <a:srgbClr val="88B0D8"/>
                </a:solidFill>
              </a:rPr>
              <a:t>ExponentialPSD</a:t>
            </a:r>
            <a:endParaRPr lang="en-US" sz="1200" b="1" dirty="0">
              <a:solidFill>
                <a:srgbClr val="88B0D8"/>
              </a:solidFill>
            </a:endParaRPr>
          </a:p>
          <a:p>
            <a:r>
              <a:rPr lang="en-US" sz="1200" dirty="0"/>
              <a:t> </a:t>
            </a:r>
            <a:r>
              <a:rPr lang="en-US" sz="1200" b="1" dirty="0" err="1">
                <a:solidFill>
                  <a:srgbClr val="88B0D8"/>
                </a:solidFill>
              </a:rPr>
              <a:t>GammaPSD</a:t>
            </a:r>
            <a:endParaRPr lang="en-US" sz="1200" b="1" dirty="0">
              <a:solidFill>
                <a:srgbClr val="88B0D8"/>
              </a:solidFill>
            </a:endParaRPr>
          </a:p>
          <a:p>
            <a:r>
              <a:rPr lang="en-US" sz="1200" dirty="0"/>
              <a:t> </a:t>
            </a:r>
            <a:r>
              <a:rPr lang="en-US" sz="1200" b="1" dirty="0" err="1">
                <a:solidFill>
                  <a:srgbClr val="88B0D8"/>
                </a:solidFill>
              </a:rPr>
              <a:t>NormalizedGammaPSD</a:t>
            </a:r>
            <a:endParaRPr lang="en-US" sz="1200" b="1" dirty="0">
              <a:solidFill>
                <a:srgbClr val="88B0D8"/>
              </a:solidFill>
            </a:endParaRPr>
          </a:p>
          <a:p>
            <a:r>
              <a:rPr lang="en-US" sz="1200" dirty="0"/>
              <a:t> </a:t>
            </a:r>
            <a:r>
              <a:rPr lang="en-US" sz="1200" b="1" dirty="0" err="1">
                <a:solidFill>
                  <a:srgbClr val="88B0D8"/>
                </a:solidFill>
              </a:rPr>
              <a:t>LognormalPSD</a:t>
            </a:r>
            <a:endParaRPr lang="en-US" sz="1200" b="1" dirty="0">
              <a:solidFill>
                <a:srgbClr val="88B0D8"/>
              </a:solidFill>
            </a:endParaRP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Parameter estimation methods</a:t>
            </a:r>
            <a:endParaRPr lang="en-US" sz="1200" dirty="0"/>
          </a:p>
          <a:p>
            <a:pPr marL="0" indent="0">
              <a:buNone/>
            </a:pPr>
            <a:r>
              <a:rPr lang="en-US" sz="1200" b="1" dirty="0">
                <a:solidFill>
                  <a:srgbClr val="88B0D8"/>
                </a:solidFill>
              </a:rPr>
              <a:t>ML (Maximum Likelihood)</a:t>
            </a:r>
            <a:endParaRPr lang="en-US" sz="1200" dirty="0">
              <a:solidFill>
                <a:srgbClr val="88B0D8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dirty="0"/>
              <a:t>Options for likelihood: Poisson vs Multinomial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dirty="0"/>
              <a:t>Options for use of Truncated Likelihood.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dirty="0"/>
              <a:t>Options to use MOM estimates as initial values for ML optimization.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dirty="0"/>
              <a:t>Options for numerical optimization algorithms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88B0D8"/>
                </a:solidFill>
              </a:rPr>
              <a:t>MOM (Method of Moments)</a:t>
            </a:r>
            <a:endParaRPr lang="en-US" sz="1200" dirty="0">
              <a:solidFill>
                <a:srgbClr val="88B0D8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dirty="0"/>
              <a:t> Multiple formulations 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88B0D8"/>
                </a:solidFill>
              </a:rPr>
              <a:t>GS (Grid Search)</a:t>
            </a:r>
            <a:endParaRPr lang="en-US" sz="1200" dirty="0">
              <a:solidFill>
                <a:srgbClr val="88B0D8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dirty="0"/>
              <a:t>Minimizes a user-defined cost function with targets like ND, R, LWC, or Z, using different error metrics (i.e. MAE, MSE, …).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dirty="0"/>
              <a:t>Options to fix parameters (i.e.  µ of </a:t>
            </a:r>
            <a:r>
              <a:rPr lang="en-US" sz="1200" dirty="0" err="1"/>
              <a:t>NormalizedGammaPSD</a:t>
            </a:r>
            <a:r>
              <a:rPr lang="en-US" sz="1200" dirty="0"/>
              <a:t>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59CABB-2374-496D-8E76-3CB3866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– PSD models and parameter estimation</a:t>
            </a:r>
          </a:p>
        </p:txBody>
      </p:sp>
    </p:spTree>
    <p:extLst>
      <p:ext uri="{BB962C8B-B14F-4D97-AF65-F5344CB8AC3E}">
        <p14:creationId xmlns:p14="http://schemas.microsoft.com/office/powerpoint/2010/main" val="1261707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CA76FA-DA47-4AB0-B860-C64F20AD5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403E8C-0B7F-4E90-AF36-5B9B80A15CB0}"/>
              </a:ext>
            </a:extLst>
          </p:cNvPr>
          <p:cNvSpPr txBox="1"/>
          <p:nvPr/>
        </p:nvSpPr>
        <p:spPr>
          <a:xfrm>
            <a:off x="135781" y="3184364"/>
            <a:ext cx="470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standards for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Exchange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Quality Checks (QC)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F62AF7-1DDF-493E-AE97-5CB399EBD019}"/>
              </a:ext>
            </a:extLst>
          </p:cNvPr>
          <p:cNvSpPr txBox="1"/>
          <p:nvPr/>
        </p:nvSpPr>
        <p:spPr>
          <a:xfrm>
            <a:off x="3599558" y="3184364"/>
            <a:ext cx="391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Limited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Open Source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Analysis-Ready-Data (ARD)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Global DSD Studies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FC92A1-CADA-4608-A770-7C3FE79D79F0}"/>
              </a:ext>
            </a:extLst>
          </p:cNvPr>
          <p:cNvGrpSpPr/>
          <p:nvPr/>
        </p:nvGrpSpPr>
        <p:grpSpPr>
          <a:xfrm>
            <a:off x="110606" y="823665"/>
            <a:ext cx="6801394" cy="2203720"/>
            <a:chOff x="110606" y="823665"/>
            <a:chExt cx="6801394" cy="22037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2DE65E-2467-4F9A-86FA-FD18CFC34ED3}"/>
                </a:ext>
              </a:extLst>
            </p:cNvPr>
            <p:cNvSpPr txBox="1"/>
            <p:nvPr/>
          </p:nvSpPr>
          <p:spPr>
            <a:xfrm>
              <a:off x="110606" y="823665"/>
              <a:ext cx="680139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Disdrometer data are scattered across institutions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Access to the data is often very difficult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Data documentation is often lacking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Older datasets are at risk of getting lost !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1F9780-E201-4ED6-A95B-FF9D6A34F035}"/>
                </a:ext>
              </a:extLst>
            </p:cNvPr>
            <p:cNvSpPr/>
            <p:nvPr/>
          </p:nvSpPr>
          <p:spPr>
            <a:xfrm>
              <a:off x="135781" y="2288721"/>
              <a:ext cx="4572000" cy="7386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Different sensors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Different data formats</a:t>
              </a:r>
            </a:p>
          </p:txBody>
        </p:sp>
      </p:grpSp>
      <p:pic>
        <p:nvPicPr>
          <p:cNvPr id="11" name="Google Shape;95;p19">
            <a:extLst>
              <a:ext uri="{FF2B5EF4-FFF2-40B4-BE49-F238E27FC236}">
                <a16:creationId xmlns:a16="http://schemas.microsoft.com/office/drawing/2014/main" id="{2D3ECDD0-9A18-4E57-B69E-AC4A495C1157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grayscl/>
          </a:blip>
          <a:stretch>
            <a:fillRect/>
          </a:stretch>
        </p:blipFill>
        <p:spPr>
          <a:xfrm>
            <a:off x="7186153" y="3190789"/>
            <a:ext cx="1971732" cy="128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6;p19">
            <a:extLst>
              <a:ext uri="{FF2B5EF4-FFF2-40B4-BE49-F238E27FC236}">
                <a16:creationId xmlns:a16="http://schemas.microsoft.com/office/drawing/2014/main" id="{4868D402-7AB8-4526-8AB7-C3F97D46CA34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grayscl/>
          </a:blip>
          <a:stretch>
            <a:fillRect/>
          </a:stretch>
        </p:blipFill>
        <p:spPr>
          <a:xfrm>
            <a:off x="7505015" y="2059317"/>
            <a:ext cx="1334008" cy="91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1F530F-260C-4511-80BD-70EEE03A206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692182" y="651188"/>
            <a:ext cx="959674" cy="1225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A897F8-18E8-4F40-9093-7FB77C2ED909}"/>
              </a:ext>
            </a:extLst>
          </p:cNvPr>
          <p:cNvSpPr txBox="1"/>
          <p:nvPr/>
        </p:nvSpPr>
        <p:spPr>
          <a:xfrm rot="19823782">
            <a:off x="1298361" y="2015244"/>
            <a:ext cx="5593134" cy="9541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Weeks are wasted in searching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and wrangling the data</a:t>
            </a:r>
          </a:p>
        </p:txBody>
      </p:sp>
    </p:spTree>
    <p:extLst>
      <p:ext uri="{BB962C8B-B14F-4D97-AF65-F5344CB8AC3E}">
        <p14:creationId xmlns:p14="http://schemas.microsoft.com/office/powerpoint/2010/main" val="3323812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7A2975B-02B5-4862-A24A-FE1F641AFA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819" y="845778"/>
            <a:ext cx="7575020" cy="28942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>
                <a:solidFill>
                  <a:srgbClr val="88B0D8"/>
                </a:solidFill>
              </a:rPr>
              <a:t> </a:t>
            </a:r>
            <a:r>
              <a:rPr lang="en-US" b="1" dirty="0">
                <a:solidFill>
                  <a:srgbClr val="88B0D8"/>
                </a:solidFill>
              </a:rPr>
              <a:t>global archive </a:t>
            </a:r>
            <a:r>
              <a:rPr lang="en-US" dirty="0"/>
              <a:t>of </a:t>
            </a:r>
            <a:r>
              <a:rPr lang="en-US" b="1" dirty="0">
                <a:solidFill>
                  <a:srgbClr val="88B0D8"/>
                </a:solidFill>
              </a:rPr>
              <a:t>homogenized </a:t>
            </a:r>
            <a:r>
              <a:rPr lang="en-US" dirty="0"/>
              <a:t>and</a:t>
            </a:r>
            <a:r>
              <a:rPr lang="en-US" b="1" dirty="0">
                <a:solidFill>
                  <a:srgbClr val="88B0D8"/>
                </a:solidFill>
              </a:rPr>
              <a:t> quality checked</a:t>
            </a:r>
            <a:r>
              <a:rPr lang="en-US" dirty="0"/>
              <a:t> </a:t>
            </a:r>
            <a:r>
              <a:rPr lang="en-US" dirty="0" err="1"/>
              <a:t>disdrometer</a:t>
            </a:r>
            <a:r>
              <a:rPr lang="en-US" dirty="0"/>
              <a:t> data</a:t>
            </a:r>
          </a:p>
          <a:p>
            <a:r>
              <a:rPr lang="en-US" dirty="0"/>
              <a:t>A public </a:t>
            </a:r>
            <a:r>
              <a:rPr lang="en-US" b="1" dirty="0">
                <a:solidFill>
                  <a:srgbClr val="88B0D8"/>
                </a:solidFill>
              </a:rPr>
              <a:t>infrastructure </a:t>
            </a:r>
            <a:r>
              <a:rPr lang="en-US" dirty="0"/>
              <a:t>for</a:t>
            </a:r>
            <a:r>
              <a:rPr lang="en-US" b="1" dirty="0">
                <a:solidFill>
                  <a:srgbClr val="88B0D8"/>
                </a:solidFill>
              </a:rPr>
              <a:t> data exchange</a:t>
            </a:r>
            <a:r>
              <a:rPr lang="en-US" dirty="0"/>
              <a:t>,</a:t>
            </a:r>
            <a:r>
              <a:rPr lang="en-US" b="1" dirty="0">
                <a:solidFill>
                  <a:srgbClr val="88B0D8"/>
                </a:solidFill>
              </a:rPr>
              <a:t> sharing </a:t>
            </a:r>
            <a:r>
              <a:rPr lang="en-US" dirty="0"/>
              <a:t>and</a:t>
            </a:r>
            <a:r>
              <a:rPr lang="en-US" b="1" dirty="0">
                <a:solidFill>
                  <a:srgbClr val="88B0D8"/>
                </a:solidFill>
              </a:rPr>
              <a:t> standardization </a:t>
            </a:r>
          </a:p>
          <a:p>
            <a:r>
              <a:rPr lang="en-US" dirty="0"/>
              <a:t>An </a:t>
            </a:r>
            <a:r>
              <a:rPr lang="en-US" b="1" dirty="0">
                <a:solidFill>
                  <a:srgbClr val="88B0D8"/>
                </a:solidFill>
              </a:rPr>
              <a:t>open source software </a:t>
            </a:r>
            <a:r>
              <a:rPr lang="en-US" dirty="0"/>
              <a:t>for</a:t>
            </a:r>
            <a:r>
              <a:rPr lang="en-US" b="1" dirty="0">
                <a:solidFill>
                  <a:srgbClr val="88B0D8"/>
                </a:solidFill>
              </a:rPr>
              <a:t> data management</a:t>
            </a:r>
            <a:r>
              <a:rPr lang="en-US" dirty="0"/>
              <a:t>, </a:t>
            </a:r>
            <a:r>
              <a:rPr lang="en-US" b="1" dirty="0">
                <a:solidFill>
                  <a:srgbClr val="88B0D8"/>
                </a:solidFill>
              </a:rPr>
              <a:t>data processing</a:t>
            </a:r>
            <a:r>
              <a:rPr lang="en-US" b="1" dirty="0"/>
              <a:t> </a:t>
            </a:r>
            <a:r>
              <a:rPr lang="en-US" dirty="0"/>
              <a:t>and generation of </a:t>
            </a:r>
            <a:r>
              <a:rPr lang="en-US" b="1" dirty="0">
                <a:solidFill>
                  <a:srgbClr val="88B0D8"/>
                </a:solidFill>
                <a:sym typeface="Wingdings" panose="05000000000000000000" pitchFamily="2" charset="2"/>
              </a:rPr>
              <a:t>analysis-ready DSD products </a:t>
            </a:r>
            <a:endParaRPr lang="en-US" b="1" dirty="0">
              <a:solidFill>
                <a:srgbClr val="88B0D8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88B0D8"/>
              </a:solidFill>
            </a:endParaRPr>
          </a:p>
          <a:p>
            <a:endParaRPr lang="en-US" b="1" dirty="0">
              <a:solidFill>
                <a:srgbClr val="88B0D8"/>
              </a:solidFill>
            </a:endParaRPr>
          </a:p>
          <a:p>
            <a:r>
              <a:rPr lang="en-US" dirty="0">
                <a:sym typeface="Wingdings" panose="05000000000000000000" pitchFamily="2" charset="2"/>
              </a:rPr>
              <a:t>Make very convenient to join the DISDRODB initiative</a:t>
            </a:r>
          </a:p>
          <a:p>
            <a:r>
              <a:rPr lang="en-US" dirty="0"/>
              <a:t>Establish a research community automatically sharing their data</a:t>
            </a:r>
          </a:p>
          <a:p>
            <a:r>
              <a:rPr lang="en-US" dirty="0"/>
              <a:t>Promote mobilization and standardization of existing data archives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CA76FA-DA47-4AB0-B860-C64F20AD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06" y="215602"/>
            <a:ext cx="8913575" cy="496888"/>
          </a:xfrm>
        </p:spPr>
        <p:txBody>
          <a:bodyPr/>
          <a:lstStyle/>
          <a:p>
            <a:r>
              <a:rPr lang="en-US" dirty="0"/>
              <a:t>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EBC81F-F308-4CCD-A125-1E2400702F5F}"/>
              </a:ext>
            </a:extLst>
          </p:cNvPr>
          <p:cNvSpPr txBox="1"/>
          <p:nvPr/>
        </p:nvSpPr>
        <p:spPr>
          <a:xfrm>
            <a:off x="1482811" y="3739978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187D6F2-BB40-42E3-8281-C3CCCFD512FE}"/>
              </a:ext>
            </a:extLst>
          </p:cNvPr>
          <p:cNvSpPr txBox="1">
            <a:spLocks/>
          </p:cNvSpPr>
          <p:nvPr/>
        </p:nvSpPr>
        <p:spPr>
          <a:xfrm>
            <a:off x="119819" y="2062090"/>
            <a:ext cx="8913575" cy="49688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/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3728210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5FE4ED-0FE3-49A5-B05F-B9BB11125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Infrastructure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FC0052-50AD-40DF-8067-C90128553CB9}"/>
              </a:ext>
            </a:extLst>
          </p:cNvPr>
          <p:cNvGrpSpPr/>
          <p:nvPr/>
        </p:nvGrpSpPr>
        <p:grpSpPr>
          <a:xfrm>
            <a:off x="4328276" y="812267"/>
            <a:ext cx="4658127" cy="922465"/>
            <a:chOff x="4328276" y="812267"/>
            <a:chExt cx="4658127" cy="9224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72886F-3F18-47BB-97C6-76400089C056}"/>
                </a:ext>
              </a:extLst>
            </p:cNvPr>
            <p:cNvSpPr txBox="1"/>
            <p:nvPr/>
          </p:nvSpPr>
          <p:spPr>
            <a:xfrm>
              <a:off x="4474456" y="893656"/>
              <a:ext cx="45119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88B0D8"/>
                  </a:solidFill>
                </a:rPr>
                <a:t>DISDRODB Decentralized Raw Data Archive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CC8A33E-9ECA-428B-803F-C072D479A8EE}"/>
                </a:ext>
              </a:extLst>
            </p:cNvPr>
            <p:cNvGrpSpPr/>
            <p:nvPr/>
          </p:nvGrpSpPr>
          <p:grpSpPr>
            <a:xfrm>
              <a:off x="5361406" y="1233162"/>
              <a:ext cx="2864706" cy="412801"/>
              <a:chOff x="5914505" y="1877229"/>
              <a:chExt cx="3168437" cy="486772"/>
            </a:xfrm>
          </p:grpSpPr>
          <p:pic>
            <p:nvPicPr>
              <p:cNvPr id="1028" name="Picture 4" descr="About | Zenodo">
                <a:extLst>
                  <a:ext uri="{FF2B5EF4-FFF2-40B4-BE49-F238E27FC236}">
                    <a16:creationId xmlns:a16="http://schemas.microsoft.com/office/drawing/2014/main" id="{08033CCB-E122-43B6-8A89-AC9F643AD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4505" y="1971257"/>
                <a:ext cx="810206" cy="324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figshare research repository - Browse">
                <a:extLst>
                  <a:ext uri="{FF2B5EF4-FFF2-40B4-BE49-F238E27FC236}">
                    <a16:creationId xmlns:a16="http://schemas.microsoft.com/office/drawing/2014/main" id="{CB64B564-51FB-410E-97E0-232D747660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355" y="1915414"/>
                <a:ext cx="1150354" cy="4163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Amazon S3 Buckets">
                <a:extLst>
                  <a:ext uri="{FF2B5EF4-FFF2-40B4-BE49-F238E27FC236}">
                    <a16:creationId xmlns:a16="http://schemas.microsoft.com/office/drawing/2014/main" id="{35E18F93-18E1-48FB-B7A9-9643FBA592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74" t="5522" r="20972" b="30883"/>
              <a:stretch/>
            </p:blipFill>
            <p:spPr bwMode="auto">
              <a:xfrm>
                <a:off x="8026354" y="1912440"/>
                <a:ext cx="497552" cy="4163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Google Cloud Storage Bucket(GCS-Bucket ...">
                <a:extLst>
                  <a:ext uri="{FF2B5EF4-FFF2-40B4-BE49-F238E27FC236}">
                    <a16:creationId xmlns:a16="http://schemas.microsoft.com/office/drawing/2014/main" id="{DE1EE6F7-563F-4E68-9CA6-949C5A83FD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14" t="4399" r="18841" b="8406"/>
              <a:stretch/>
            </p:blipFill>
            <p:spPr bwMode="auto">
              <a:xfrm>
                <a:off x="8575863" y="1877229"/>
                <a:ext cx="507079" cy="486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82A315-A73C-4336-9417-E965591E7833}"/>
                </a:ext>
              </a:extLst>
            </p:cNvPr>
            <p:cNvSpPr/>
            <p:nvPr/>
          </p:nvSpPr>
          <p:spPr bwMode="auto">
            <a:xfrm>
              <a:off x="4328276" y="812267"/>
              <a:ext cx="4658127" cy="922465"/>
            </a:xfrm>
            <a:prstGeom prst="rect">
              <a:avLst/>
            </a:prstGeom>
            <a:noFill/>
            <a:ln w="9525" cap="flat" cmpd="sng" algn="ctr">
              <a:solidFill>
                <a:srgbClr val="88B0D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9CF928-B048-4589-BF1C-176921080009}"/>
              </a:ext>
            </a:extLst>
          </p:cNvPr>
          <p:cNvGrpSpPr/>
          <p:nvPr/>
        </p:nvGrpSpPr>
        <p:grpSpPr>
          <a:xfrm>
            <a:off x="222421" y="824978"/>
            <a:ext cx="3491743" cy="922465"/>
            <a:chOff x="222422" y="824978"/>
            <a:chExt cx="3418702" cy="9224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CF155B-B46B-416F-8847-DA373CA52519}"/>
                </a:ext>
              </a:extLst>
            </p:cNvPr>
            <p:cNvSpPr txBox="1"/>
            <p:nvPr/>
          </p:nvSpPr>
          <p:spPr>
            <a:xfrm>
              <a:off x="400939" y="893656"/>
              <a:ext cx="30812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88B0D8"/>
                  </a:solidFill>
                </a:rPr>
                <a:t>DISDRODB Metadata Archive</a:t>
              </a:r>
            </a:p>
          </p:txBody>
        </p:sp>
        <p:pic>
          <p:nvPicPr>
            <p:cNvPr id="1026" name="Picture 2" descr="GitHub Logo and symbol, meaning ...">
              <a:extLst>
                <a:ext uri="{FF2B5EF4-FFF2-40B4-BE49-F238E27FC236}">
                  <a16:creationId xmlns:a16="http://schemas.microsoft.com/office/drawing/2014/main" id="{DED598C8-F041-4A67-AC13-E743538EB7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853" y="1281041"/>
              <a:ext cx="604560" cy="338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9CE33D-7F4D-4382-AE36-1443D296D3AA}"/>
                </a:ext>
              </a:extLst>
            </p:cNvPr>
            <p:cNvSpPr/>
            <p:nvPr/>
          </p:nvSpPr>
          <p:spPr bwMode="auto">
            <a:xfrm>
              <a:off x="222422" y="824978"/>
              <a:ext cx="3418702" cy="922465"/>
            </a:xfrm>
            <a:prstGeom prst="rect">
              <a:avLst/>
            </a:prstGeom>
            <a:noFill/>
            <a:ln w="9525" cap="flat" cmpd="sng" algn="ctr">
              <a:solidFill>
                <a:srgbClr val="88B0D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D19622-D500-46CB-BAD5-86F38BA806A9}"/>
              </a:ext>
            </a:extLst>
          </p:cNvPr>
          <p:cNvGrpSpPr/>
          <p:nvPr/>
        </p:nvGrpSpPr>
        <p:grpSpPr>
          <a:xfrm>
            <a:off x="2956459" y="2474358"/>
            <a:ext cx="2743633" cy="708454"/>
            <a:chOff x="3418703" y="2224217"/>
            <a:chExt cx="2743633" cy="708454"/>
          </a:xfrm>
        </p:grpSpPr>
        <p:pic>
          <p:nvPicPr>
            <p:cNvPr id="1040" name="Picture 16" descr="Programming with Python | Accredited ...">
              <a:extLst>
                <a:ext uri="{FF2B5EF4-FFF2-40B4-BE49-F238E27FC236}">
                  <a16:creationId xmlns:a16="http://schemas.microsoft.com/office/drawing/2014/main" id="{DC9EA7AE-7740-4A4D-9FFB-4E188E1DC4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18" r="-1"/>
            <a:stretch/>
          </p:blipFill>
          <p:spPr bwMode="auto">
            <a:xfrm>
              <a:off x="4311800" y="2389834"/>
              <a:ext cx="960416" cy="456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00E7FC-2066-48EF-A051-F7C97DE06FBB}"/>
                </a:ext>
              </a:extLst>
            </p:cNvPr>
            <p:cNvSpPr txBox="1"/>
            <p:nvPr/>
          </p:nvSpPr>
          <p:spPr>
            <a:xfrm>
              <a:off x="3535397" y="2402473"/>
              <a:ext cx="2583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88B0D8"/>
                  </a:solidFill>
                </a:rPr>
                <a:t>disdrodb</a:t>
              </a:r>
              <a:r>
                <a:rPr lang="en-US" sz="1600" b="1" dirty="0">
                  <a:solidFill>
                    <a:srgbClr val="88B0D8"/>
                  </a:solidFill>
                </a:rPr>
                <a:t>           software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003478-C2B3-4DA5-9A27-13475BF9D43C}"/>
                </a:ext>
              </a:extLst>
            </p:cNvPr>
            <p:cNvSpPr/>
            <p:nvPr/>
          </p:nvSpPr>
          <p:spPr bwMode="auto">
            <a:xfrm>
              <a:off x="3418703" y="2224217"/>
              <a:ext cx="2743633" cy="708454"/>
            </a:xfrm>
            <a:prstGeom prst="rect">
              <a:avLst/>
            </a:prstGeom>
            <a:noFill/>
            <a:ln w="9525" cap="flat" cmpd="sng" algn="ctr">
              <a:solidFill>
                <a:srgbClr val="88B0D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E522E80-385D-4E4C-B83B-644FCC6106C5}"/>
              </a:ext>
            </a:extLst>
          </p:cNvPr>
          <p:cNvSpPr txBox="1"/>
          <p:nvPr/>
        </p:nvSpPr>
        <p:spPr>
          <a:xfrm>
            <a:off x="8462809" y="1747443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88B0D8"/>
                </a:solidFill>
              </a:rPr>
              <a:t>online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759AD1-0273-4ECF-97F1-3D0DDFF9688B}"/>
              </a:ext>
            </a:extLst>
          </p:cNvPr>
          <p:cNvSpPr txBox="1"/>
          <p:nvPr/>
        </p:nvSpPr>
        <p:spPr>
          <a:xfrm>
            <a:off x="140542" y="1758838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88B0D8"/>
                </a:solidFill>
              </a:rPr>
              <a:t>online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ED843D-62A3-4002-978E-AC615091EA2C}"/>
              </a:ext>
            </a:extLst>
          </p:cNvPr>
          <p:cNvGrpSpPr/>
          <p:nvPr/>
        </p:nvGrpSpPr>
        <p:grpSpPr>
          <a:xfrm>
            <a:off x="3162938" y="3597920"/>
            <a:ext cx="2494169" cy="742953"/>
            <a:chOff x="3253945" y="3588280"/>
            <a:chExt cx="2494169" cy="7429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077A98-F3D2-4CDD-8B0B-2F0BE119693A}"/>
                </a:ext>
              </a:extLst>
            </p:cNvPr>
            <p:cNvSpPr txBox="1"/>
            <p:nvPr/>
          </p:nvSpPr>
          <p:spPr>
            <a:xfrm>
              <a:off x="3341014" y="3690762"/>
              <a:ext cx="2407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88B0D8"/>
                  </a:solidFill>
                </a:rPr>
                <a:t>DISDRODB Products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99B9B9-4F37-445E-A762-184CF885FF99}"/>
                </a:ext>
              </a:extLst>
            </p:cNvPr>
            <p:cNvSpPr/>
            <p:nvPr/>
          </p:nvSpPr>
          <p:spPr bwMode="auto">
            <a:xfrm>
              <a:off x="3253945" y="3588280"/>
              <a:ext cx="2306595" cy="742953"/>
            </a:xfrm>
            <a:prstGeom prst="rect">
              <a:avLst/>
            </a:prstGeom>
            <a:noFill/>
            <a:ln w="9525" cap="flat" cmpd="sng" algn="ctr">
              <a:solidFill>
                <a:srgbClr val="88B0D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F3EDAAD-72C1-49A6-88C2-0184345809BF}"/>
                </a:ext>
              </a:extLst>
            </p:cNvPr>
            <p:cNvSpPr txBox="1"/>
            <p:nvPr/>
          </p:nvSpPr>
          <p:spPr>
            <a:xfrm>
              <a:off x="3551873" y="4029316"/>
              <a:ext cx="17620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88B0D8"/>
                  </a:solidFill>
                </a:rPr>
                <a:t>L0A L0B L0C L1 L2E L2M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CF7B2B8-5248-45AB-8B11-4E7F68F4838C}"/>
              </a:ext>
            </a:extLst>
          </p:cNvPr>
          <p:cNvSpPr txBox="1"/>
          <p:nvPr/>
        </p:nvSpPr>
        <p:spPr>
          <a:xfrm>
            <a:off x="5313894" y="3152264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88B0D8"/>
                </a:solidFill>
              </a:rPr>
              <a:t>local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7DE240-08F6-4440-AF9B-889F18A346C8}"/>
              </a:ext>
            </a:extLst>
          </p:cNvPr>
          <p:cNvSpPr txBox="1"/>
          <p:nvPr/>
        </p:nvSpPr>
        <p:spPr>
          <a:xfrm>
            <a:off x="5088510" y="4340873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88B0D8"/>
                </a:solidFill>
              </a:rPr>
              <a:t>local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40F7DA6-EE7A-46E8-9FA9-C9C9872FF41A}"/>
              </a:ext>
            </a:extLst>
          </p:cNvPr>
          <p:cNvSpPr/>
          <p:nvPr/>
        </p:nvSpPr>
        <p:spPr bwMode="auto">
          <a:xfrm rot="1642849">
            <a:off x="4883086" y="1783815"/>
            <a:ext cx="119008" cy="629510"/>
          </a:xfrm>
          <a:prstGeom prst="downArrow">
            <a:avLst/>
          </a:prstGeom>
          <a:solidFill>
            <a:srgbClr val="88B0D8"/>
          </a:solidFill>
          <a:ln w="9525" cap="flat" cmpd="sng" algn="ctr">
            <a:solidFill>
              <a:srgbClr val="88B0D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8B7AF0E-2278-47AB-9187-0F15672E849B}"/>
              </a:ext>
            </a:extLst>
          </p:cNvPr>
          <p:cNvSpPr/>
          <p:nvPr/>
        </p:nvSpPr>
        <p:spPr bwMode="auto">
          <a:xfrm rot="17731855">
            <a:off x="4813282" y="2049256"/>
            <a:ext cx="634321" cy="103631"/>
          </a:xfrm>
          <a:prstGeom prst="rightArrow">
            <a:avLst/>
          </a:prstGeom>
          <a:solidFill>
            <a:srgbClr val="88B0D8"/>
          </a:solidFill>
          <a:ln w="9525" cap="flat" cmpd="sng" algn="ctr">
            <a:solidFill>
              <a:srgbClr val="88B0D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7FA5521F-9666-46D4-A359-E6346FCE1178}"/>
              </a:ext>
            </a:extLst>
          </p:cNvPr>
          <p:cNvSpPr/>
          <p:nvPr/>
        </p:nvSpPr>
        <p:spPr bwMode="auto">
          <a:xfrm rot="19577136">
            <a:off x="3283356" y="1827701"/>
            <a:ext cx="119008" cy="629510"/>
          </a:xfrm>
          <a:prstGeom prst="downArrow">
            <a:avLst/>
          </a:prstGeom>
          <a:solidFill>
            <a:srgbClr val="88B0D8"/>
          </a:solidFill>
          <a:ln w="9525" cap="flat" cmpd="sng" algn="ctr">
            <a:solidFill>
              <a:srgbClr val="88B0D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EA0332A2-6805-428A-905A-1C27674B3172}"/>
              </a:ext>
            </a:extLst>
          </p:cNvPr>
          <p:cNvSpPr/>
          <p:nvPr/>
        </p:nvSpPr>
        <p:spPr bwMode="auto">
          <a:xfrm rot="14066142">
            <a:off x="3213552" y="2093142"/>
            <a:ext cx="634321" cy="103631"/>
          </a:xfrm>
          <a:prstGeom prst="rightArrow">
            <a:avLst/>
          </a:prstGeom>
          <a:solidFill>
            <a:srgbClr val="88B0D8"/>
          </a:solidFill>
          <a:ln w="9525" cap="flat" cmpd="sng" algn="ctr">
            <a:solidFill>
              <a:srgbClr val="88B0D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757001FC-5FC1-439E-8E59-05D640E12373}"/>
              </a:ext>
            </a:extLst>
          </p:cNvPr>
          <p:cNvSpPr/>
          <p:nvPr/>
        </p:nvSpPr>
        <p:spPr bwMode="auto">
          <a:xfrm>
            <a:off x="4243267" y="3169424"/>
            <a:ext cx="243725" cy="407619"/>
          </a:xfrm>
          <a:prstGeom prst="downArrow">
            <a:avLst/>
          </a:prstGeom>
          <a:solidFill>
            <a:srgbClr val="88B0D8"/>
          </a:solidFill>
          <a:ln w="9525" cap="flat" cmpd="sng" algn="ctr">
            <a:solidFill>
              <a:srgbClr val="88B0D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127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7A2975B-02B5-4862-A24A-FE1F641AFA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Keeps track of available disdrometer stations and remote data repositories with raw data</a:t>
            </a:r>
          </a:p>
          <a:p>
            <a:r>
              <a:rPr lang="en-US" dirty="0"/>
              <a:t>Each station has a file with a </a:t>
            </a:r>
            <a:r>
              <a:rPr lang="en-US" b="1" dirty="0">
                <a:solidFill>
                  <a:srgbClr val="88B0D8"/>
                </a:solidFill>
              </a:rPr>
              <a:t>standardized set of metadata </a:t>
            </a:r>
            <a:r>
              <a:rPr lang="en-US" dirty="0"/>
              <a:t>fields informing about geolocation, authorship, deployment status, issues, …  </a:t>
            </a:r>
            <a:r>
              <a:rPr lang="en-US" sz="1050" dirty="0">
                <a:sym typeface="Wingdings" panose="05000000000000000000" pitchFamily="2" charset="2"/>
              </a:rPr>
              <a:t> Summary of </a:t>
            </a:r>
            <a:r>
              <a:rPr lang="en-US" sz="1050" dirty="0">
                <a:solidFill>
                  <a:srgbClr val="003300"/>
                </a:solidFill>
                <a:sym typeface="Wingdings" panose="05000000000000000000" pitchFamily="2" charset="2"/>
              </a:rPr>
              <a:t>ACTRIS, ARM, DIVEN, </a:t>
            </a:r>
            <a:r>
              <a:rPr lang="en-US" sz="1050" dirty="0" err="1">
                <a:solidFill>
                  <a:srgbClr val="003300"/>
                </a:solidFill>
                <a:sym typeface="Wingdings" panose="05000000000000000000" pitchFamily="2" charset="2"/>
              </a:rPr>
              <a:t>OceanRAIN</a:t>
            </a:r>
            <a:r>
              <a:rPr lang="en-US" sz="1050" dirty="0">
                <a:solidFill>
                  <a:srgbClr val="003300"/>
                </a:solidFill>
                <a:sym typeface="Wingdings" panose="05000000000000000000" pitchFamily="2" charset="2"/>
              </a:rPr>
              <a:t> </a:t>
            </a:r>
            <a:r>
              <a:rPr lang="en-US" sz="1050" dirty="0">
                <a:sym typeface="Wingdings" panose="05000000000000000000" pitchFamily="2" charset="2"/>
              </a:rPr>
              <a:t>metadata</a:t>
            </a:r>
            <a:endParaRPr lang="en-US" sz="1050" dirty="0"/>
          </a:p>
          <a:p>
            <a:r>
              <a:rPr lang="en-US" b="1" dirty="0">
                <a:solidFill>
                  <a:srgbClr val="88B0D8"/>
                </a:solidFill>
              </a:rPr>
              <a:t>Hosted on GitHub</a:t>
            </a:r>
            <a:r>
              <a:rPr lang="en-US" dirty="0"/>
              <a:t>, enables collaborative and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recursive metadata improvements while keeping a </a:t>
            </a:r>
            <a:r>
              <a:rPr lang="en-US" b="1" dirty="0">
                <a:solidFill>
                  <a:srgbClr val="88B0D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transparent and fully reproducible</a:t>
            </a:r>
            <a:r>
              <a:rPr lang="en-US" b="1" dirty="0">
                <a:solidFill>
                  <a:srgbClr val="88B0D8"/>
                </a:solidFill>
                <a:cs typeface="Times New Roman" panose="02020603050405020304" pitchFamily="18" charset="0"/>
              </a:rPr>
              <a:t> history</a:t>
            </a:r>
            <a:r>
              <a:rPr lang="en-US" b="1" dirty="0">
                <a:cs typeface="Times New Roman" panose="02020603050405020304" pitchFamily="18" charset="0"/>
              </a:rPr>
              <a:t>.</a:t>
            </a:r>
            <a:r>
              <a:rPr lang="en-US" b="1" dirty="0">
                <a:solidFill>
                  <a:srgbClr val="88B0D8"/>
                </a:solidFill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Changes can be tracked over time !</a:t>
            </a:r>
            <a:endParaRPr lang="en-US" b="1" dirty="0">
              <a:solidFill>
                <a:srgbClr val="88B0D8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CA76FA-DA47-4AB0-B860-C64F20AD5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Metadata Archive</a:t>
            </a:r>
          </a:p>
        </p:txBody>
      </p:sp>
    </p:spTree>
    <p:extLst>
      <p:ext uri="{BB962C8B-B14F-4D97-AF65-F5344CB8AC3E}">
        <p14:creationId xmlns:p14="http://schemas.microsoft.com/office/powerpoint/2010/main" val="1647515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ED0CDB-911D-4408-B19C-05D9E23B4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7" y="831079"/>
            <a:ext cx="8913574" cy="3460835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Remove the cost (IT + staff) associated to maintaining a centralized data archive </a:t>
            </a:r>
          </a:p>
          <a:p>
            <a:r>
              <a:rPr lang="en-US" dirty="0">
                <a:sym typeface="Wingdings" panose="05000000000000000000" pitchFamily="2" charset="2"/>
              </a:rPr>
              <a:t>Data contributors do not need to wait for “external” actions</a:t>
            </a:r>
          </a:p>
          <a:p>
            <a:r>
              <a:rPr lang="en-US" dirty="0">
                <a:sym typeface="Wingdings" panose="05000000000000000000" pitchFamily="2" charset="2"/>
              </a:rPr>
              <a:t>Contributors upload directly their raw data on a remote repository (i.e. </a:t>
            </a:r>
            <a:r>
              <a:rPr lang="en-US" dirty="0" err="1">
                <a:sym typeface="Wingdings" panose="05000000000000000000" pitchFamily="2" charset="2"/>
              </a:rPr>
              <a:t>Zenodo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>
                <a:sym typeface="Wingdings" panose="05000000000000000000" pitchFamily="2" charset="2"/>
              </a:rPr>
              <a:t>Contributors maintain control </a:t>
            </a:r>
            <a:r>
              <a:rPr lang="en-US">
                <a:sym typeface="Wingdings" panose="05000000000000000000" pitchFamily="2" charset="2"/>
              </a:rPr>
              <a:t>and ownership </a:t>
            </a:r>
            <a:r>
              <a:rPr lang="en-US" dirty="0">
                <a:sym typeface="Wingdings" panose="05000000000000000000" pitchFamily="2" charset="2"/>
              </a:rPr>
              <a:t>of their data !</a:t>
            </a:r>
          </a:p>
          <a:p>
            <a:pPr marL="0" indent="0">
              <a:buNone/>
            </a:pPr>
            <a:endParaRPr lang="en-US" sz="9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7A3EE3-B041-43C7-BE96-E6A9F2C9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Decentralized Raw Data Archive</a:t>
            </a:r>
          </a:p>
        </p:txBody>
      </p:sp>
    </p:spTree>
    <p:extLst>
      <p:ext uri="{BB962C8B-B14F-4D97-AF65-F5344CB8AC3E}">
        <p14:creationId xmlns:p14="http://schemas.microsoft.com/office/powerpoint/2010/main" val="1793136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ED0CDB-911D-4408-B19C-05D9E23B4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607" y="831080"/>
            <a:ext cx="8347593" cy="1737116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To share their data through DISDRODB, contributors just need to:       </a:t>
            </a:r>
          </a:p>
          <a:p>
            <a:pPr marL="790575" lvl="1" indent="-342900">
              <a:buFont typeface="+mj-lt"/>
              <a:buAutoNum type="arabicParenR"/>
            </a:pPr>
            <a:r>
              <a:rPr lang="en-US" dirty="0">
                <a:sym typeface="Wingdings" panose="05000000000000000000" pitchFamily="2" charset="2"/>
              </a:rPr>
              <a:t>Upload the station raw data on a remote repository</a:t>
            </a:r>
          </a:p>
          <a:p>
            <a:pPr marL="790575" lvl="1" indent="-342900">
              <a:buFont typeface="+mj-lt"/>
              <a:buAutoNum type="arabicParenR"/>
            </a:pPr>
            <a:r>
              <a:rPr lang="en-US" dirty="0">
                <a:sym typeface="Wingdings" panose="05000000000000000000" pitchFamily="2" charset="2"/>
              </a:rPr>
              <a:t>Add the station reader (if not already available) to the </a:t>
            </a:r>
            <a:r>
              <a:rPr lang="en-US" i="1" dirty="0" err="1">
                <a:sym typeface="Wingdings" panose="05000000000000000000" pitchFamily="2" charset="2"/>
              </a:rPr>
              <a:t>disdrodb</a:t>
            </a:r>
            <a:r>
              <a:rPr lang="en-US" dirty="0">
                <a:sym typeface="Wingdings" panose="05000000000000000000" pitchFamily="2" charset="2"/>
              </a:rPr>
              <a:t> software</a:t>
            </a:r>
          </a:p>
          <a:p>
            <a:pPr marL="790575" lvl="1" indent="-342900">
              <a:buFont typeface="+mj-lt"/>
              <a:buAutoNum type="arabicParenR"/>
            </a:pPr>
            <a:r>
              <a:rPr lang="en-US" dirty="0">
                <a:sym typeface="Wingdings" panose="05000000000000000000" pitchFamily="2" charset="2"/>
              </a:rPr>
              <a:t>Specify the reader name and the </a:t>
            </a:r>
            <a:r>
              <a:rPr lang="en-US" dirty="0" err="1">
                <a:sym typeface="Wingdings" panose="05000000000000000000" pitchFamily="2" charset="2"/>
              </a:rPr>
              <a:t>url</a:t>
            </a:r>
            <a:r>
              <a:rPr lang="en-US" dirty="0">
                <a:sym typeface="Wingdings" panose="05000000000000000000" pitchFamily="2" charset="2"/>
              </a:rPr>
              <a:t> where the raw data are stored in the metadata</a:t>
            </a:r>
          </a:p>
          <a:p>
            <a:pPr marL="790575" lvl="1" indent="-342900">
              <a:buFont typeface="+mj-lt"/>
              <a:buAutoNum type="arabicParenR"/>
            </a:pPr>
            <a:r>
              <a:rPr lang="en-US" dirty="0">
                <a:sym typeface="Wingdings" panose="05000000000000000000" pitchFamily="2" charset="2"/>
              </a:rPr>
              <a:t>Upload the station metadata file to the DISDRODB Metadata Archive </a:t>
            </a:r>
          </a:p>
          <a:p>
            <a:r>
              <a:rPr lang="en-US" dirty="0">
                <a:sym typeface="Wingdings" panose="05000000000000000000" pitchFamily="2" charset="2"/>
              </a:rPr>
              <a:t>Users can download the raw data of stations of interest using the </a:t>
            </a:r>
            <a:r>
              <a:rPr lang="en-US" i="1" dirty="0" err="1">
                <a:sym typeface="Wingdings" panose="05000000000000000000" pitchFamily="2" charset="2"/>
              </a:rPr>
              <a:t>disdrodb</a:t>
            </a:r>
            <a:r>
              <a:rPr lang="en-US" dirty="0">
                <a:sym typeface="Wingdings" panose="05000000000000000000" pitchFamily="2" charset="2"/>
              </a:rPr>
              <a:t> software: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7A3EE3-B041-43C7-BE96-E6A9F2C9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DISDRODB </a:t>
            </a:r>
            <a:r>
              <a:rPr lang="en-US" dirty="0">
                <a:sym typeface="Wingdings" panose="05000000000000000000" pitchFamily="2" charset="2"/>
              </a:rPr>
              <a:t>Data Sharing Mechanism</a:t>
            </a:r>
            <a:br>
              <a:rPr lang="en-US" dirty="0">
                <a:sym typeface="Wingdings" panose="05000000000000000000" pitchFamily="2" charset="2"/>
              </a:rPr>
            </a:br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543C0EE-B417-4E2E-B5EF-B0855E606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08" y="2619149"/>
            <a:ext cx="7612790" cy="2154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r(--pst-font-family-monospace)"/>
              </a:rPr>
              <a:t>&gt;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ar(--pst-font-family-monospace)"/>
              </a:rPr>
              <a:t>disdrodb_download_archive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r(--pst-font-family-monospace)"/>
              </a:rPr>
              <a:t> --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ar(--pst-font-family-monospace)"/>
              </a:rPr>
              <a:t>data_sources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r(--pst-font-family-monospace)"/>
              </a:rPr>
              <a:t> &lt;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ar(--pst-font-family-monospace)"/>
              </a:rPr>
              <a:t>data_sources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r(--pst-font-family-monospace)"/>
              </a:rPr>
              <a:t>&gt; --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ar(--pst-font-family-monospace)"/>
              </a:rPr>
              <a:t>campaign_names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r(--pst-font-family-monospace)"/>
              </a:rPr>
              <a:t> &lt;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ar(--pst-font-family-monospace)"/>
              </a:rPr>
              <a:t>campaign_names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r(--pst-font-family-monospace)"/>
              </a:rPr>
              <a:t>&gt;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5DC7F3D0-D63B-45F4-892E-FD2F47EB35CE}"/>
              </a:ext>
            </a:extLst>
          </p:cNvPr>
          <p:cNvSpPr txBox="1">
            <a:spLocks/>
          </p:cNvSpPr>
          <p:nvPr/>
        </p:nvSpPr>
        <p:spPr>
          <a:xfrm>
            <a:off x="110605" y="3018915"/>
            <a:ext cx="4224631" cy="49688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/>
              <a:t>DISDRODB </a:t>
            </a:r>
            <a:r>
              <a:rPr lang="en-US" kern="0" dirty="0">
                <a:sym typeface="Wingdings" panose="05000000000000000000" pitchFamily="2" charset="2"/>
              </a:rPr>
              <a:t>Products Generation</a:t>
            </a:r>
            <a:endParaRPr lang="en-US" kern="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4A3C905-4AA5-495C-A5DB-195BCFC3F9C1}"/>
              </a:ext>
            </a:extLst>
          </p:cNvPr>
          <p:cNvSpPr txBox="1">
            <a:spLocks/>
          </p:cNvSpPr>
          <p:nvPr/>
        </p:nvSpPr>
        <p:spPr>
          <a:xfrm>
            <a:off x="110605" y="3464145"/>
            <a:ext cx="8347593" cy="319563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ym typeface="Wingdings" panose="05000000000000000000" pitchFamily="2" charset="2"/>
              </a:rPr>
              <a:t>Users can generate the DISDRODB products of interest using the </a:t>
            </a:r>
            <a:r>
              <a:rPr lang="en-US" i="1" kern="0" dirty="0" err="1">
                <a:sym typeface="Wingdings" panose="05000000000000000000" pitchFamily="2" charset="2"/>
              </a:rPr>
              <a:t>disdrodb</a:t>
            </a:r>
            <a:r>
              <a:rPr lang="en-US" kern="0" dirty="0">
                <a:sym typeface="Wingdings" panose="05000000000000000000" pitchFamily="2" charset="2"/>
              </a:rPr>
              <a:t> software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AB032B-9F18-45F0-947E-D694F50B7BB8}"/>
              </a:ext>
            </a:extLst>
          </p:cNvPr>
          <p:cNvGrpSpPr/>
          <p:nvPr/>
        </p:nvGrpSpPr>
        <p:grpSpPr>
          <a:xfrm>
            <a:off x="478008" y="3852755"/>
            <a:ext cx="1402050" cy="748238"/>
            <a:chOff x="498252" y="3830579"/>
            <a:chExt cx="1402050" cy="748238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EBAF5F5F-A2CB-4D0F-BB61-A6E4B4550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252" y="3830579"/>
              <a:ext cx="1402050" cy="2154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/>
              <a:r>
                <a:rPr lang="en-US" altLang="en-US" sz="1400" b="1" dirty="0">
                  <a:solidFill>
                    <a:schemeClr val="bg1"/>
                  </a:solidFill>
                  <a:latin typeface="var(--pst-font-family-monospace)"/>
                </a:rPr>
                <a:t>&gt;  disdrodb_run_l0</a:t>
              </a:r>
              <a:endPara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E597066A-2E36-4FDF-BA46-FE6E62D69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252" y="4096976"/>
              <a:ext cx="1402050" cy="2154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/>
              <a:r>
                <a:rPr lang="en-US" altLang="en-US" sz="1400" b="1" dirty="0">
                  <a:solidFill>
                    <a:schemeClr val="bg1"/>
                  </a:solidFill>
                  <a:latin typeface="var(--pst-font-family-monospace)"/>
                </a:rPr>
                <a:t>&gt;  disdrodb_run_l1</a:t>
              </a:r>
              <a:endPara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92FA6DFF-AB75-4461-94A3-152F6CEC3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252" y="4363373"/>
              <a:ext cx="1402050" cy="2154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/>
              <a:r>
                <a:rPr lang="en-US" altLang="en-US" sz="1400" b="1" dirty="0">
                  <a:solidFill>
                    <a:schemeClr val="bg1"/>
                  </a:solidFill>
                  <a:latin typeface="var(--pst-font-family-monospace)"/>
                </a:rPr>
                <a:t>&gt;  disdrodb_run_l2</a:t>
              </a:r>
              <a:endPara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524B162E-BCEC-469B-B64A-E30AE6F9A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252" y="4101058"/>
              <a:ext cx="1402050" cy="2154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/>
              <a:r>
                <a:rPr lang="en-US" altLang="en-US" sz="1400" b="1" dirty="0">
                  <a:solidFill>
                    <a:schemeClr val="bg1"/>
                  </a:solidFill>
                  <a:latin typeface="var(--pst-font-family-monospace)"/>
                </a:rPr>
                <a:t>&gt;  disdrodb_run_l1</a:t>
              </a:r>
              <a:endPara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A322049-6493-4CEE-B8BF-46E6B9A9187A}"/>
              </a:ext>
            </a:extLst>
          </p:cNvPr>
          <p:cNvSpPr txBox="1">
            <a:spLocks/>
          </p:cNvSpPr>
          <p:nvPr/>
        </p:nvSpPr>
        <p:spPr>
          <a:xfrm>
            <a:off x="110605" y="3468227"/>
            <a:ext cx="8347593" cy="311399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ym typeface="Wingdings" panose="05000000000000000000" pitchFamily="2" charset="2"/>
              </a:rPr>
              <a:t>Users can generate the DISDRODB products of interest using the </a:t>
            </a:r>
            <a:r>
              <a:rPr lang="en-US" i="1" kern="0" dirty="0" err="1">
                <a:sym typeface="Wingdings" panose="05000000000000000000" pitchFamily="2" charset="2"/>
              </a:rPr>
              <a:t>disdrodb</a:t>
            </a:r>
            <a:r>
              <a:rPr lang="en-US" kern="0" dirty="0">
                <a:sym typeface="Wingdings" panose="05000000000000000000" pitchFamily="2" charset="2"/>
              </a:rPr>
              <a:t> software:</a:t>
            </a:r>
          </a:p>
        </p:txBody>
      </p:sp>
    </p:spTree>
    <p:extLst>
      <p:ext uri="{BB962C8B-B14F-4D97-AF65-F5344CB8AC3E}">
        <p14:creationId xmlns:p14="http://schemas.microsoft.com/office/powerpoint/2010/main" val="3636208785"/>
      </p:ext>
    </p:extLst>
  </p:cSld>
  <p:clrMapOvr>
    <a:masterClrMapping/>
  </p:clrMapOvr>
</p:sld>
</file>

<file path=ppt/theme/theme1.xml><?xml version="1.0" encoding="utf-8"?>
<a:theme xmlns:a="http://schemas.openxmlformats.org/drawingml/2006/main" name="1_Kreuzraster komplett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Kreuzraster komplett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711EB1397DA214C991D0114E1C6705F" ma:contentTypeVersion="1" ma:contentTypeDescription="Ein neues Dokument erstellen." ma:contentTypeScope="" ma:versionID="4f497952251489acb7320a0ddcdc69ee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5e9f62132f8a72b8ccdf838efe357e2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Geplantes Startdatum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Geplantes Enddatum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8F031FF-B88D-427D-A541-B3BADEC17DB4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ternal/2005/internalDocumentation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EE9CD66-01A1-48D3-A44D-6CE4965594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70CE0D-FADF-4C0F-90CA-E3B937E9A86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en_Format_16-9</Template>
  <TotalTime>0</TotalTime>
  <Words>1927</Words>
  <Application>Microsoft Office PowerPoint</Application>
  <PresentationFormat>On-screen Show (16:9)</PresentationFormat>
  <Paragraphs>315</Paragraphs>
  <Slides>33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Calibri Light</vt:lpstr>
      <vt:lpstr>Courier New</vt:lpstr>
      <vt:lpstr>Roboto Light</vt:lpstr>
      <vt:lpstr>Symbol</vt:lpstr>
      <vt:lpstr>Times</vt:lpstr>
      <vt:lpstr>Times New Roman</vt:lpstr>
      <vt:lpstr>var(--pst-font-family-monospace)</vt:lpstr>
      <vt:lpstr>Wingdings</vt:lpstr>
      <vt:lpstr>1_Kreuzraster komplett</vt:lpstr>
      <vt:lpstr>2_Kreuzraster komplett</vt:lpstr>
      <vt:lpstr>PowerPoint Presentation</vt:lpstr>
      <vt:lpstr>Motivation</vt:lpstr>
      <vt:lpstr>Motivation</vt:lpstr>
      <vt:lpstr>Motivation</vt:lpstr>
      <vt:lpstr>Vision</vt:lpstr>
      <vt:lpstr>DISDRODB Infrastructure</vt:lpstr>
      <vt:lpstr>DISDRODB Metadata Archive</vt:lpstr>
      <vt:lpstr>DISDRODB Decentralized Raw Data Archive</vt:lpstr>
      <vt:lpstr>DISDRODB Data Sharing Mechanism </vt:lpstr>
      <vt:lpstr>DISDRODB Products</vt:lpstr>
      <vt:lpstr>DISDRODB L2 product</vt:lpstr>
      <vt:lpstr>DISDRODB L2 product</vt:lpstr>
      <vt:lpstr>DISDRODB Global Archive</vt:lpstr>
      <vt:lpstr>DISDRODB Opportunities</vt:lpstr>
      <vt:lpstr>Summary</vt:lpstr>
      <vt:lpstr>References</vt:lpstr>
      <vt:lpstr>PowerPoint Presentation</vt:lpstr>
      <vt:lpstr>DISDRODB L0 product</vt:lpstr>
      <vt:lpstr>DISDRODB L1 product</vt:lpstr>
      <vt:lpstr>DISDRODB L1 product</vt:lpstr>
      <vt:lpstr>DISDRODB L1 product</vt:lpstr>
      <vt:lpstr>DISDRODB L1 product</vt:lpstr>
      <vt:lpstr>DISDRODB L2 product</vt:lpstr>
      <vt:lpstr>DISDRODB L2 product</vt:lpstr>
      <vt:lpstr>DISDRODB L2 product</vt:lpstr>
      <vt:lpstr>PowerPoint Presentation</vt:lpstr>
      <vt:lpstr>PowerPoint Presentation</vt:lpstr>
      <vt:lpstr>DISDRODB - Documentation</vt:lpstr>
      <vt:lpstr>DISDRODB – Data Contribution System</vt:lpstr>
      <vt:lpstr>DISDRODB L0 products</vt:lpstr>
      <vt:lpstr>DISDRODB L1 product</vt:lpstr>
      <vt:lpstr>DISDRODB L2 products</vt:lpstr>
      <vt:lpstr>DISDRODB – PSD models and parameter estimation</vt:lpstr>
    </vt:vector>
  </TitlesOfParts>
  <Company>MeteoSwiss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challenges of mesocyclone detection in the Swiss Alps</dc:title>
  <dc:creator>Feldmann Monika</dc:creator>
  <cp:lastModifiedBy>Gionata Ghiggi</cp:lastModifiedBy>
  <cp:revision>639</cp:revision>
  <cp:lastPrinted>2016-02-16T15:38:09Z</cp:lastPrinted>
  <dcterms:created xsi:type="dcterms:W3CDTF">2020-10-21T15:11:55Z</dcterms:created>
  <dcterms:modified xsi:type="dcterms:W3CDTF">2025-03-19T17:36:00Z</dcterms:modified>
</cp:coreProperties>
</file>