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70" r:id="rId5"/>
    <p:sldId id="265" r:id="rId6"/>
    <p:sldId id="271" r:id="rId7"/>
    <p:sldId id="272" r:id="rId8"/>
    <p:sldId id="263" r:id="rId9"/>
    <p:sldId id="273" r:id="rId10"/>
    <p:sldId id="258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4007" autoAdjust="0"/>
  </p:normalViewPr>
  <p:slideViewPr>
    <p:cSldViewPr snapToGrid="0">
      <p:cViewPr varScale="1">
        <p:scale>
          <a:sx n="62" d="100"/>
          <a:sy n="62" d="100"/>
        </p:scale>
        <p:origin x="14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556AE-FD12-4174-835A-B53A7328E974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60B4C-E635-47FC-9829-A1941A919F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01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0B4C-E635-47FC-9829-A1941A919FB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17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52C455-9A9B-C04F-92B0-CB8144DEF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9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52C455-9A9B-C04F-92B0-CB8144DEF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0B4C-E635-47FC-9829-A1941A919FB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51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25B35-A44D-4165-8103-854B207C2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2AC1E3-6D9F-42A3-B850-AE8AF111A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13FE31-A58C-49C2-B606-0E0E0732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526BE5-826D-4EA4-9E3E-BFBABBE3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B72A5E-446A-42A8-9731-384D9932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10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B9CB2-4151-4036-8B5A-3DF87E29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1603DF-65D8-44DD-8F42-ED81B90C6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CD8F7D-67CF-49C5-9877-9FA660E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883A5F-06AA-46E1-9AE2-0844874B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0FA5C-5227-40B8-9005-C352499D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71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FDCC658-D3D6-4835-9A91-7594A3293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08742E-A91A-4129-8995-0C5A0865D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9989DE-13E7-4FAD-8F52-E20C66C8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A1BA6-C74A-4801-88DC-C98E646D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ABDDBE-E87D-4D90-B862-898C0E2B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26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AF102-D79A-49F9-8EDF-3F0B4FE1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6EA823-B197-4AF1-B9A1-DC99F48FA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997E77-066B-4DA0-8268-5791C4B8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97085C-6D62-4F62-9F53-187C6662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8FB907-E67D-49B0-8016-CBF2E9F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63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AAE4A-37CC-481C-AF97-FEACA289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ADEF65-EF35-4323-9603-DF272FDD7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66E5D1-39F6-4687-AEE5-72E984B2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90642A-0C9C-4DD8-B439-329DED53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E9D0B3-3CCC-43B9-A6D5-B7531F05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69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6484E-9976-4A54-B10F-18564368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35EF34-0141-429C-8AB5-E512DD9B5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5ED457-4579-4AD1-BB6C-541F96AD3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DC4514-6D40-424C-940B-AA156DDC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CDA228-3118-4379-92A0-E337AF8A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96122C-B277-40EA-A3E3-EF8D363C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66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89DC0-56A3-47EE-AB9A-2F73166F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E4CFBF-3175-4A3B-9A19-AC1D4E0BD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D7FC0A-6421-4DB8-A033-8FFA43DD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1B8975-7EC3-442C-848B-89EB8C11C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EE5A6A-318A-4D18-8BE0-5DEE58F50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817E66B-8058-4595-B736-42BEBFBB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168F02-22E5-4F2F-80BF-56F7A24E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CF7371-3F13-44D0-9311-9C565286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86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A8DEB-F7A3-431F-BC12-90E0FA46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AAE426-AAB5-4678-B6B0-5778FD26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FE48A2-628F-428B-8B37-69A8616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42A332-BCBC-42BE-8553-73D4E7E6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28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FCBB91-912C-4B97-8C5B-257F62CD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FB33EA-E7D4-4CF2-9E0D-04068171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EA3853-46D0-4F21-8287-9BEEBE15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49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2A2E6-9EB4-49C8-BB57-2EF9B3D83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DD5741-0F73-438E-9F74-D1A2751E6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A8DF63-312F-457F-B9D5-BA804D047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5D078C-FE30-4E11-AC60-06E7FBD7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8208DA-4E3A-4624-932B-FAFC26FC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A98EF8-A177-4FF0-A101-78E5DEAB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17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54662-E5F3-4BBA-85C7-DD0DB696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937921-989D-496A-92A3-E0F1F975E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E73372-FF0B-465F-869D-67074E81B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B0DBD2-24CC-49C9-9975-E308A45B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3ED6C2-1783-486F-A05E-382761B4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3B2624-C853-4DB2-90F2-D16269FD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1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F6DE06C-AFD0-48BA-A28E-E22E3712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0DFFA5-A1A8-4F87-B928-3CD59EACD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2CC0A-3BE9-4E75-9D90-D1483B6A1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DAE9-CF71-49CF-9C8B-CA62E1D7C0AE}" type="datetimeFigureOut">
              <a:rPr lang="de-DE" smtClean="0"/>
              <a:t>16.03.2025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89B30D-12C4-4BD1-B70F-00B8CD184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A40C5-6C6B-4775-9CAF-89C0AE932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196B-03ED-49E8-8C25-A495EDC2E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52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s://www.dwd.de/EN/research/researchprogramme/sinfony_iafe/sinfony_en_node.html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repep2025@uni-bonn.d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dwd.de/EN/research/researchprogramme/sinfony_iafe/sinfony_en_node.html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50AD6-6BE4-4601-B6A6-118F4C4E3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lang="de-DE" sz="6000" b="1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6000" b="1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00EC1E-8579-4F67-A9E1-1F4921CD4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69116" y="1836994"/>
            <a:ext cx="12633821" cy="816357"/>
          </a:xfrm>
        </p:spPr>
        <p:txBody>
          <a:bodyPr>
            <a:normAutofit/>
          </a:bodyPr>
          <a:lstStyle/>
          <a:p>
            <a:r>
              <a:rPr lang="de-DE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17 – 21 March 2025, Bonn, Germany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ADF347-121F-43A7-B2AD-6C062C12A95B}"/>
              </a:ext>
            </a:extLst>
          </p:cNvPr>
          <p:cNvSpPr txBox="1"/>
          <p:nvPr/>
        </p:nvSpPr>
        <p:spPr>
          <a:xfrm>
            <a:off x="-411060" y="-58723"/>
            <a:ext cx="12561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8114">
              <a:defRPr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18114">
              <a:defRPr/>
            </a:pPr>
            <a:r>
              <a:rPr lang="de-DE" sz="60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PrePEP</a:t>
            </a:r>
            <a:r>
              <a:rPr lang="de-DE" sz="60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2025</a:t>
            </a:r>
          </a:p>
          <a:p>
            <a:pPr algn="ctr" defTabSz="818114">
              <a:defRPr/>
            </a:pP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Conference on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Precipitation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Processes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–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Estimation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Prediction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C9477D-8819-48CC-8C95-5D83A10D6C65}"/>
              </a:ext>
            </a:extLst>
          </p:cNvPr>
          <p:cNvSpPr txBox="1"/>
          <p:nvPr/>
        </p:nvSpPr>
        <p:spPr>
          <a:xfrm>
            <a:off x="5721292" y="209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1F8DBD-1B67-4484-9752-10522E50B058}"/>
              </a:ext>
            </a:extLst>
          </p:cNvPr>
          <p:cNvSpPr txBox="1"/>
          <p:nvPr/>
        </p:nvSpPr>
        <p:spPr>
          <a:xfrm>
            <a:off x="-8390" y="2394984"/>
            <a:ext cx="1211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8114">
              <a:defRPr/>
            </a:pPr>
            <a:r>
              <a:rPr lang="de-DE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https://indico.scc.kit.edu/event/prepep/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011DE6F-322B-400E-A8DB-F727556E5B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35" y="2775466"/>
            <a:ext cx="6606057" cy="3420235"/>
          </a:xfrm>
          <a:prstGeom prst="rect">
            <a:avLst/>
          </a:prstGeom>
        </p:spPr>
      </p:pic>
      <p:pic>
        <p:nvPicPr>
          <p:cNvPr id="10" name="Grafik 9">
            <a:hlinkClick r:id="rId4"/>
            <a:extLst>
              <a:ext uri="{FF2B5EF4-FFF2-40B4-BE49-F238E27FC236}">
                <a16:creationId xmlns:a16="http://schemas.microsoft.com/office/drawing/2014/main" id="{5198D8BC-9262-40E1-9DAB-6F9C56C4C0C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0" y="5045166"/>
            <a:ext cx="1807306" cy="4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B69041-A3E7-4DBF-8361-EC6B43795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1950503"/>
            <a:ext cx="1702964" cy="1157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1D890E1-909E-4586-B73E-3F150AC14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" y="3622302"/>
            <a:ext cx="2100920" cy="6798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1C570C-AEC5-4B55-B6FB-7FAA4B137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9" y="6008117"/>
            <a:ext cx="2864551" cy="75458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9686EAA-9469-4757-AA26-2AFB6952129F}"/>
              </a:ext>
            </a:extLst>
          </p:cNvPr>
          <p:cNvSpPr txBox="1"/>
          <p:nvPr/>
        </p:nvSpPr>
        <p:spPr>
          <a:xfrm>
            <a:off x="-17092" y="6405917"/>
            <a:ext cx="12191998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8114">
              <a:lnSpc>
                <a:spcPct val="150000"/>
              </a:lnSpc>
              <a:defRPr/>
            </a:pPr>
            <a:r>
              <a:rPr lang="de-DE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</a:t>
            </a:r>
            <a:r>
              <a:rPr lang="de-D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University </a:t>
            </a:r>
            <a:r>
              <a:rPr lang="de-DE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Bonn, </a:t>
            </a:r>
            <a:r>
              <a:rPr lang="de-DE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main</a:t>
            </a:r>
            <a:r>
              <a:rPr lang="de-D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</a:t>
            </a:r>
            <a:r>
              <a:rPr lang="de-DE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© University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Bonn / Volker Lannert</a:t>
            </a:r>
            <a:endParaRPr lang="de-D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AE210EC-F64B-4C78-92F9-D818F564DB0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63" y="1905362"/>
            <a:ext cx="1530469" cy="16471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4CA601-25EB-4D07-8D6F-E08D87A24F46}"/>
              </a:ext>
            </a:extLst>
          </p:cNvPr>
          <p:cNvSpPr txBox="1"/>
          <p:nvPr/>
        </p:nvSpPr>
        <p:spPr>
          <a:xfrm>
            <a:off x="9106592" y="4295760"/>
            <a:ext cx="3123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PrePEP</a:t>
            </a:r>
            <a:r>
              <a:rPr lang="en-US" dirty="0">
                <a:latin typeface="Bahnschrift" panose="020B0502040204020203" pitchFamily="34" charset="0"/>
              </a:rPr>
              <a:t> discusses new approaches to improve the monitoring, understanding, nowcasting and prediction of precipitation processes.</a:t>
            </a:r>
            <a:endParaRPr lang="de-DE" dirty="0">
              <a:latin typeface="Bahnschrift" panose="020B0502040204020203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010CB1E-67EB-47AB-AC8C-AD5AC13032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63" y="237693"/>
            <a:ext cx="1864022" cy="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BA9BB6EA-300C-4998-9ADC-386B4826EE9E}"/>
              </a:ext>
            </a:extLst>
          </p:cNvPr>
          <p:cNvSpPr txBox="1"/>
          <p:nvPr/>
        </p:nvSpPr>
        <p:spPr>
          <a:xfrm>
            <a:off x="511728" y="83890"/>
            <a:ext cx="11492918" cy="6811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15"/>
              </a:lnSpc>
            </a:pPr>
            <a:r>
              <a:rPr lang="de-DE" sz="176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76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Overview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of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sessions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their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scope</a:t>
            </a:r>
            <a:endParaRPr lang="de-DE" sz="2800" b="1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15"/>
              </a:lnSpc>
            </a:pPr>
            <a:endParaRPr lang="de-DE" sz="1257" b="1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 1: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From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Classical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to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Integrated Remote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Sensing</a:t>
            </a: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1.A New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observation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strategies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clouds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precipitation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(multi-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frequency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spectral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polarimetry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, multi-sensor)</a:t>
            </a:r>
          </a:p>
          <a:p>
            <a:pPr>
              <a:lnSpc>
                <a:spcPct val="80000"/>
              </a:lnSpc>
              <a:spcBef>
                <a:spcPts val="675"/>
              </a:spcBef>
            </a:pP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	1.B New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retrieval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estimation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techniques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(e.g.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fusion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Bayesian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)</a:t>
            </a:r>
            <a:r>
              <a:rPr lang="de-DE" sz="1200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200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 2: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Enhancing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Process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Understanding</a:t>
            </a: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2.A New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observations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modeling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parameterization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development</a:t>
            </a:r>
            <a:endParaRPr lang="de-DE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75"/>
              </a:spcBef>
            </a:pP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	2.B Model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parameter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estimation</a:t>
            </a:r>
            <a:r>
              <a:rPr lang="de-DE" sz="1132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 3: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Prediction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Scales and Model Development</a:t>
            </a: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006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3.A Modeling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elements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nowcasting</a:t>
            </a:r>
            <a:endParaRPr lang="de-DE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75"/>
              </a:spcBef>
            </a:pP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	3.B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Hectometer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scale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modeling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precipitation</a:t>
            </a:r>
            <a:r>
              <a:rPr lang="de-DE" sz="1132" b="1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2012" b="1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2012" b="1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 4: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Seamless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Prediction</a:t>
            </a: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4.A Data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assimilation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integrating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nowcasting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new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observations</a:t>
            </a:r>
            <a:endParaRPr lang="de-DE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75"/>
              </a:spcBef>
            </a:pP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	4.B Blending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probabilistic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techniques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based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nowcasting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NWP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ensembles</a:t>
            </a:r>
            <a:r>
              <a:rPr lang="de-DE" sz="1132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2012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Session 5: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Precipitation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and Hydrological Models</a:t>
            </a: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de-DE" sz="1132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5.A Extreme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precipitation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events</a:t>
            </a:r>
            <a:endParaRPr lang="de-DE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75"/>
              </a:spcBef>
            </a:pP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	5.B Evaluation,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verification</a:t>
            </a:r>
            <a:r>
              <a:rPr lang="de-DE" sz="1400" dirty="0">
                <a:latin typeface="Bahnschrift" panose="020B0502040204020203" pitchFamily="34" charset="0"/>
                <a:cs typeface="Arial" panose="020B0604020202020204" pitchFamily="34" charset="0"/>
              </a:rPr>
              <a:t> and </a:t>
            </a:r>
            <a:r>
              <a:rPr lang="de-DE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interfaces</a:t>
            </a:r>
            <a:r>
              <a:rPr lang="de-DE" sz="1132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132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12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12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12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12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83" b="1" dirty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Contact: </a:t>
            </a:r>
            <a:r>
              <a:rPr lang="de-DE" sz="1383" i="1" dirty="0"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prepep2025@uni-bonn.de</a:t>
            </a:r>
            <a:endParaRPr lang="de-DE" sz="1383" i="1" dirty="0">
              <a:latin typeface="Bahnschrif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75"/>
              </a:spcBef>
            </a:pPr>
            <a:endParaRPr lang="en-US" sz="1383" i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57814" y="164417"/>
            <a:ext cx="10740614" cy="699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RealPEP</a:t>
            </a:r>
            <a:endParaRPr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" name="Gruppieren 11"/>
          <p:cNvGrpSpPr>
            <a:grpSpLocks noChangeAspect="1"/>
          </p:cNvGrpSpPr>
          <p:nvPr/>
        </p:nvGrpSpPr>
        <p:grpSpPr bwMode="auto">
          <a:xfrm>
            <a:off x="0" y="-50454"/>
            <a:ext cx="1593204" cy="1391222"/>
            <a:chOff x="2098985" y="1242022"/>
            <a:chExt cx="3211656" cy="2721387"/>
          </a:xfrm>
        </p:grpSpPr>
        <p:pic>
          <p:nvPicPr>
            <p:cNvPr id="6" name="Grafik 4"/>
            <p:cNvPicPr>
              <a:picLocks noChangeAspect="1"/>
            </p:cNvPicPr>
            <p:nvPr userDrawn="1"/>
          </p:nvPicPr>
          <p:blipFill>
            <a:blip r:embed="rId3"/>
            <a:srcRect r="53000" b="49196"/>
            <a:stretch/>
          </p:blipFill>
          <p:spPr bwMode="auto">
            <a:xfrm>
              <a:off x="2250555" y="1242022"/>
              <a:ext cx="2800425" cy="272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hteck 10"/>
            <p:cNvSpPr/>
            <p:nvPr userDrawn="1"/>
          </p:nvSpPr>
          <p:spPr bwMode="auto">
            <a:xfrm>
              <a:off x="2098985" y="1916029"/>
              <a:ext cx="3211656" cy="11850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2400" b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</a:rPr>
                <a:t>RealPEP</a:t>
              </a:r>
              <a:endParaRPr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25759" y="2564904"/>
            <a:ext cx="10038793" cy="22974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nhaltsplatzhalter 2"/>
          <p:cNvSpPr/>
          <p:nvPr/>
        </p:nvSpPr>
        <p:spPr bwMode="auto">
          <a:xfrm>
            <a:off x="263352" y="1052736"/>
            <a:ext cx="11881320" cy="188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1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1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 Near-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Realtime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Quantitative Precipitation Estimation and Prediction -</a:t>
            </a:r>
            <a:endParaRPr sz="3200" dirty="0"/>
          </a:p>
          <a:p>
            <a:pPr marL="0" indent="0" algn="just">
              <a:buNone/>
              <a:defRPr/>
            </a:pPr>
            <a:r>
              <a:rPr lang="en-US" sz="2400" dirty="0">
                <a:latin typeface="+mn-lt"/>
              </a:rPr>
              <a:t>exploit the full observational state evolution information at all stages to improve Flash floods prediction</a:t>
            </a:r>
            <a:endParaRPr dirty="0"/>
          </a:p>
          <a:p>
            <a:pPr marL="0" indent="0" algn="just">
              <a:buFont typeface="Arial"/>
              <a:buNone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en-US" sz="2600" dirty="0">
              <a:latin typeface="+mn-lt"/>
            </a:endParaRPr>
          </a:p>
        </p:txBody>
      </p:sp>
      <p:pic>
        <p:nvPicPr>
          <p:cNvPr id="10" name="Grafik 50" descr="E:\Powerpoint\GeneralMeeting_July2017\logos\UNI_Bonn_Logo_Standard_RZ_XL.png">
            <a:extLst>
              <a:ext uri="{FF2B5EF4-FFF2-40B4-BE49-F238E27FC236}">
                <a16:creationId xmlns:a16="http://schemas.microsoft.com/office/drawing/2014/main" id="{660A28DC-E404-C04B-8393-B8B9CAFE8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"/>
          <a:stretch/>
        </p:blipFill>
        <p:spPr bwMode="auto">
          <a:xfrm>
            <a:off x="2351584" y="6064812"/>
            <a:ext cx="132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8" descr="Image result for kit logo">
            <a:extLst>
              <a:ext uri="{FF2B5EF4-FFF2-40B4-BE49-F238E27FC236}">
                <a16:creationId xmlns:a16="http://schemas.microsoft.com/office/drawing/2014/main" id="{5FB8A220-6AD7-5F4B-A18C-F1117CEE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6136820"/>
            <a:ext cx="936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6143708"/>
            <a:ext cx="2057139" cy="57600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2" descr="https://pbs.twimg.com/profile_images/434032244529709056/YoEvvDQ__400x400.png">
            <a:extLst>
              <a:ext uri="{FF2B5EF4-FFF2-40B4-BE49-F238E27FC236}">
                <a16:creationId xmlns:a16="http://schemas.microsoft.com/office/drawing/2014/main" id="{18531CE2-D106-9A48-ACDF-265F31F8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1521" b="-289"/>
          <a:stretch/>
        </p:blipFill>
        <p:spPr bwMode="auto">
          <a:xfrm>
            <a:off x="9038090" y="5805264"/>
            <a:ext cx="442286" cy="7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rihani\Documents\TR32_Postdoc\Conferences_and_Meetings\logos\Logo_Verbundpartner_Geoverbund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8"/>
          <a:stretch/>
        </p:blipFill>
        <p:spPr bwMode="auto">
          <a:xfrm>
            <a:off x="5159896" y="6064812"/>
            <a:ext cx="148004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5EDA506-3B2B-46B5-BAD6-DD8B61B63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11" y="95694"/>
            <a:ext cx="2864551" cy="7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Bild 4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63971" y="1988840"/>
            <a:ext cx="486357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4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6846" y="1988840"/>
            <a:ext cx="486356" cy="16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erade Verbindung 17"/>
          <p:cNvCxnSpPr>
            <a:cxnSpLocks/>
            <a:stCxn id="9" idx="3"/>
            <a:endCxn id="10" idx="1"/>
          </p:cNvCxnSpPr>
          <p:nvPr/>
        </p:nvCxnSpPr>
        <p:spPr bwMode="auto">
          <a:xfrm>
            <a:off x="5550328" y="2798840"/>
            <a:ext cx="436518" cy="0"/>
          </a:xfrm>
          <a:prstGeom prst="line">
            <a:avLst/>
          </a:prstGeom>
          <a:ln w="1270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4603712" y="3068960"/>
            <a:ext cx="201321" cy="274403"/>
          </a:xfrm>
          <a:prstGeom prst="rect">
            <a:avLst/>
          </a:prstGeom>
        </p:spPr>
      </p:pic>
      <p:cxnSp>
        <p:nvCxnSpPr>
          <p:cNvPr id="13" name="Gerade Verbindung mit Pfeil 16"/>
          <p:cNvCxnSpPr>
            <a:cxnSpLocks/>
          </p:cNvCxnSpPr>
          <p:nvPr/>
        </p:nvCxnSpPr>
        <p:spPr bwMode="auto">
          <a:xfrm flipV="1">
            <a:off x="4704373" y="2852936"/>
            <a:ext cx="429131" cy="198573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/>
          </a:ln>
        </p:spPr>
      </p:cxnSp>
      <p:pic>
        <p:nvPicPr>
          <p:cNvPr id="14" name="Bild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6749583" y="3086974"/>
            <a:ext cx="201321" cy="274403"/>
          </a:xfrm>
          <a:prstGeom prst="rect">
            <a:avLst/>
          </a:prstGeom>
        </p:spPr>
      </p:pic>
      <p:pic>
        <p:nvPicPr>
          <p:cNvPr id="15" name="Bild 5"/>
          <p:cNvPicPr>
            <a:picLocks noChangeAspect="1"/>
          </p:cNvPicPr>
          <p:nvPr/>
        </p:nvPicPr>
        <p:blipFill>
          <a:blip r:embed="rId5"/>
          <a:srcRect l="12947" t="1" r="7244" b="268"/>
          <a:stretch/>
        </p:blipFill>
        <p:spPr bwMode="auto">
          <a:xfrm>
            <a:off x="4805033" y="3626942"/>
            <a:ext cx="2095269" cy="2619086"/>
          </a:xfrm>
          <a:prstGeom prst="rect">
            <a:avLst/>
          </a:prstGeom>
        </p:spPr>
      </p:pic>
      <p:cxnSp>
        <p:nvCxnSpPr>
          <p:cNvPr id="16" name="Gerade Verbindung mit Pfeil 19"/>
          <p:cNvCxnSpPr>
            <a:cxnSpLocks/>
          </p:cNvCxnSpPr>
          <p:nvPr/>
        </p:nvCxnSpPr>
        <p:spPr bwMode="auto">
          <a:xfrm flipH="1" flipV="1">
            <a:off x="6518856" y="2852936"/>
            <a:ext cx="275678" cy="26072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/>
          </a:ln>
        </p:spPr>
      </p:cxnSp>
      <p:pic>
        <p:nvPicPr>
          <p:cNvPr id="18" name="Grafik 2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711624" y="3626942"/>
            <a:ext cx="2075966" cy="2636194"/>
          </a:xfrm>
          <a:prstGeom prst="rect">
            <a:avLst/>
          </a:prstGeom>
        </p:spPr>
      </p:pic>
      <p:pic>
        <p:nvPicPr>
          <p:cNvPr id="19" name="Google Shape;102;p20"/>
          <p:cNvPicPr/>
          <p:nvPr/>
        </p:nvPicPr>
        <p:blipFill>
          <a:blip r:embed="rId7">
            <a:alphaModFix/>
          </a:blip>
          <a:srcRect r="53623"/>
          <a:stretch/>
        </p:blipFill>
        <p:spPr bwMode="auto">
          <a:xfrm>
            <a:off x="191344" y="3501008"/>
            <a:ext cx="2502837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feld 2"/>
          <p:cNvSpPr/>
          <p:nvPr/>
        </p:nvSpPr>
        <p:spPr bwMode="auto">
          <a:xfrm>
            <a:off x="479376" y="3140968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Convective Initiation</a:t>
            </a:r>
            <a:endParaRPr/>
          </a:p>
        </p:txBody>
      </p:sp>
      <p:sp>
        <p:nvSpPr>
          <p:cNvPr id="21" name="Textfeld 28"/>
          <p:cNvSpPr/>
          <p:nvPr/>
        </p:nvSpPr>
        <p:spPr bwMode="auto">
          <a:xfrm>
            <a:off x="2999656" y="6228020"/>
            <a:ext cx="424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Quantitative Precipitation Estimation (QPE)</a:t>
            </a:r>
            <a:endParaRPr/>
          </a:p>
        </p:txBody>
      </p:sp>
      <p:sp>
        <p:nvSpPr>
          <p:cNvPr id="23" name="Textfeld 30"/>
          <p:cNvSpPr/>
          <p:nvPr/>
        </p:nvSpPr>
        <p:spPr bwMode="auto">
          <a:xfrm>
            <a:off x="7196440" y="2924944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Quantitative Precipitation </a:t>
            </a:r>
            <a:endParaRPr/>
          </a:p>
          <a:p>
            <a:pPr algn="ctr"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Nowcasting (QPN)</a:t>
            </a:r>
            <a:endParaRPr/>
          </a:p>
        </p:txBody>
      </p:sp>
      <p:sp>
        <p:nvSpPr>
          <p:cNvPr id="24" name="Textfeld 31"/>
          <p:cNvSpPr/>
          <p:nvPr/>
        </p:nvSpPr>
        <p:spPr bwMode="auto">
          <a:xfrm>
            <a:off x="9912424" y="6093296"/>
            <a:ext cx="230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Flash Flood Prediction</a:t>
            </a:r>
            <a:endParaRPr/>
          </a:p>
          <a:p>
            <a:pPr algn="ctr">
              <a:defRPr/>
            </a:pP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(Hydro)</a:t>
            </a:r>
            <a:endParaRPr/>
          </a:p>
        </p:txBody>
      </p:sp>
      <p:pic>
        <p:nvPicPr>
          <p:cNvPr id="25" name="Grafik 34"/>
          <p:cNvPicPr>
            <a:picLocks noChangeAspect="1"/>
          </p:cNvPicPr>
          <p:nvPr/>
        </p:nvPicPr>
        <p:blipFill>
          <a:blip r:embed="rId8"/>
          <a:srcRect l="58005"/>
          <a:stretch/>
        </p:blipFill>
        <p:spPr bwMode="auto">
          <a:xfrm>
            <a:off x="9939411" y="2872149"/>
            <a:ext cx="2133253" cy="3221147"/>
          </a:xfrm>
          <a:prstGeom prst="rect">
            <a:avLst/>
          </a:prstGeom>
        </p:spPr>
      </p:pic>
      <p:sp>
        <p:nvSpPr>
          <p:cNvPr id="26" name="Textfeld 32"/>
          <p:cNvSpPr/>
          <p:nvPr/>
        </p:nvSpPr>
        <p:spPr bwMode="auto">
          <a:xfrm>
            <a:off x="9696400" y="2564904"/>
            <a:ext cx="250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/>
              <a:t>Cosmic-Ray Neutron Sensor</a:t>
            </a:r>
            <a:endParaRPr/>
          </a:p>
        </p:txBody>
      </p:sp>
      <p:grpSp>
        <p:nvGrpSpPr>
          <p:cNvPr id="27" name="Gruppieren 11"/>
          <p:cNvGrpSpPr>
            <a:grpSpLocks noChangeAspect="1"/>
          </p:cNvGrpSpPr>
          <p:nvPr/>
        </p:nvGrpSpPr>
        <p:grpSpPr bwMode="auto">
          <a:xfrm>
            <a:off x="0" y="-50454"/>
            <a:ext cx="1593204" cy="1391222"/>
            <a:chOff x="2098985" y="1242022"/>
            <a:chExt cx="3211656" cy="2721387"/>
          </a:xfrm>
        </p:grpSpPr>
        <p:pic>
          <p:nvPicPr>
            <p:cNvPr id="28" name="Grafik 4"/>
            <p:cNvPicPr>
              <a:picLocks noChangeAspect="1"/>
            </p:cNvPicPr>
            <p:nvPr userDrawn="1"/>
          </p:nvPicPr>
          <p:blipFill>
            <a:blip r:embed="rId9"/>
            <a:srcRect r="53000" b="49196"/>
            <a:stretch/>
          </p:blipFill>
          <p:spPr bwMode="auto">
            <a:xfrm>
              <a:off x="2250555" y="1242022"/>
              <a:ext cx="2800425" cy="272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hteck 10"/>
            <p:cNvSpPr/>
            <p:nvPr userDrawn="1"/>
          </p:nvSpPr>
          <p:spPr bwMode="auto">
            <a:xfrm>
              <a:off x="2098985" y="1916029"/>
              <a:ext cx="3211656" cy="11850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24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</a:rPr>
                <a:t>RealPEP</a:t>
              </a:r>
              <a:endParaRPr dirty="0"/>
            </a:p>
          </p:txBody>
        </p:sp>
      </p:grpSp>
      <p:sp>
        <p:nvSpPr>
          <p:cNvPr id="30" name="Titel 1"/>
          <p:cNvSpPr>
            <a:spLocks noGrp="1"/>
          </p:cNvSpPr>
          <p:nvPr>
            <p:ph type="title"/>
          </p:nvPr>
        </p:nvSpPr>
        <p:spPr bwMode="auto">
          <a:xfrm>
            <a:off x="357814" y="164417"/>
            <a:ext cx="10740614" cy="699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RealPEP</a:t>
            </a:r>
            <a:endParaRPr dirty="0"/>
          </a:p>
        </p:txBody>
      </p:sp>
      <p:sp>
        <p:nvSpPr>
          <p:cNvPr id="31" name="Inhaltsplatzhalter 2"/>
          <p:cNvSpPr/>
          <p:nvPr/>
        </p:nvSpPr>
        <p:spPr bwMode="auto">
          <a:xfrm>
            <a:off x="263352" y="1052736"/>
            <a:ext cx="11881320" cy="188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2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1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Monaco"/>
              <a:buChar char="∗"/>
              <a:defRPr sz="18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- Near-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Realtime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Quantitative Precipitation Estimation and Prediction -</a:t>
            </a:r>
            <a:endParaRPr sz="3200" dirty="0"/>
          </a:p>
          <a:p>
            <a:pPr marL="0" indent="0" algn="just">
              <a:buNone/>
              <a:defRPr/>
            </a:pPr>
            <a:r>
              <a:rPr lang="en-US" sz="2400" dirty="0">
                <a:latin typeface="+mn-lt"/>
              </a:rPr>
              <a:t>exploit the full observational state evolution information at all stages to improve Flash floods prediction</a:t>
            </a:r>
            <a:endParaRPr dirty="0"/>
          </a:p>
          <a:p>
            <a:pPr marL="0" indent="0" algn="just">
              <a:buFont typeface="Arial"/>
              <a:buNone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en-US" sz="2600" dirty="0">
              <a:latin typeface="+mn-lt"/>
            </a:endParaRPr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64" y="3717032"/>
            <a:ext cx="3778848" cy="28341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464152" y="6525344"/>
            <a:ext cx="1649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>
                <a:solidFill>
                  <a:schemeClr val="bg1">
                    <a:lumMod val="65000"/>
                  </a:schemeClr>
                </a:solidFill>
              </a:rPr>
              <a:t>Courtesy</a:t>
            </a:r>
            <a:r>
              <a:rPr lang="de-DE" sz="14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i="1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DE" sz="1400" i="1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de-DE" sz="1400" i="1" dirty="0" err="1">
                <a:solidFill>
                  <a:schemeClr val="bg1">
                    <a:lumMod val="65000"/>
                  </a:schemeClr>
                </a:solidFill>
              </a:rPr>
              <a:t>Khain</a:t>
            </a:r>
            <a:endParaRPr lang="de-DE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538" y="2015067"/>
            <a:ext cx="1187009" cy="155795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D19097E-1C28-41A2-B9C9-604E542153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8011" y="95694"/>
            <a:ext cx="2864551" cy="7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0AC7341-D6FB-4BFF-BCEF-039151DAB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490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95B6094-F24B-4DD4-BE87-E7EE27C41929}"/>
              </a:ext>
            </a:extLst>
          </p:cNvPr>
          <p:cNvSpPr txBox="1"/>
          <p:nvPr/>
        </p:nvSpPr>
        <p:spPr>
          <a:xfrm>
            <a:off x="1520989" y="758535"/>
            <a:ext cx="971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</a:rPr>
              <a:t>SPP2115: </a:t>
            </a:r>
            <a:r>
              <a:rPr lang="de-DE" sz="4000" b="1" dirty="0" err="1">
                <a:solidFill>
                  <a:schemeClr val="bg1"/>
                </a:solidFill>
              </a:rPr>
              <a:t>Polarimetric</a:t>
            </a:r>
            <a:r>
              <a:rPr lang="de-DE" sz="4000" b="1" dirty="0">
                <a:solidFill>
                  <a:schemeClr val="bg1"/>
                </a:solidFill>
              </a:rPr>
              <a:t> Radar </a:t>
            </a:r>
            <a:r>
              <a:rPr lang="de-DE" sz="4000" b="1" dirty="0" err="1">
                <a:solidFill>
                  <a:schemeClr val="bg1"/>
                </a:solidFill>
              </a:rPr>
              <a:t>Observations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meet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Atmospheric</a:t>
            </a:r>
            <a:r>
              <a:rPr lang="de-DE" sz="4000" b="1" dirty="0">
                <a:solidFill>
                  <a:schemeClr val="bg1"/>
                </a:solidFill>
              </a:rPr>
              <a:t> Modelling (PROM)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D4B331-F8F8-4B44-ACCC-5F645D39C4C7}"/>
              </a:ext>
            </a:extLst>
          </p:cNvPr>
          <p:cNvSpPr txBox="1"/>
          <p:nvPr/>
        </p:nvSpPr>
        <p:spPr>
          <a:xfrm>
            <a:off x="2817283" y="2859448"/>
            <a:ext cx="6950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</a:rPr>
              <a:t>Overall </a:t>
            </a:r>
            <a:r>
              <a:rPr lang="de-DE" b="1" i="1" dirty="0" err="1">
                <a:solidFill>
                  <a:schemeClr val="bg1"/>
                </a:solidFill>
              </a:rPr>
              <a:t>goal</a:t>
            </a:r>
            <a:r>
              <a:rPr lang="de-DE" b="1" i="1" dirty="0">
                <a:solidFill>
                  <a:schemeClr val="bg1"/>
                </a:solidFill>
              </a:rPr>
              <a:t>: </a:t>
            </a:r>
            <a:r>
              <a:rPr lang="de-DE" i="1" dirty="0">
                <a:solidFill>
                  <a:schemeClr val="bg1"/>
                </a:solidFill>
              </a:rPr>
              <a:t>Fusion </a:t>
            </a:r>
            <a:r>
              <a:rPr lang="de-DE" i="1" dirty="0" err="1">
                <a:solidFill>
                  <a:schemeClr val="bg1"/>
                </a:solidFill>
              </a:rPr>
              <a:t>of</a:t>
            </a:r>
            <a:r>
              <a:rPr lang="de-DE" i="1" dirty="0">
                <a:solidFill>
                  <a:schemeClr val="bg1"/>
                </a:solidFill>
              </a:rPr>
              <a:t> Radar </a:t>
            </a:r>
            <a:r>
              <a:rPr lang="de-DE" i="1" dirty="0" err="1">
                <a:solidFill>
                  <a:schemeClr val="bg1"/>
                </a:solidFill>
              </a:rPr>
              <a:t>Polarimetry</a:t>
            </a:r>
            <a:r>
              <a:rPr lang="de-DE" i="1" dirty="0">
                <a:solidFill>
                  <a:schemeClr val="bg1"/>
                </a:solidFill>
              </a:rPr>
              <a:t> and </a:t>
            </a:r>
            <a:r>
              <a:rPr lang="de-DE" i="1" dirty="0" err="1">
                <a:solidFill>
                  <a:schemeClr val="bg1"/>
                </a:solidFill>
              </a:rPr>
              <a:t>Numerical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err="1">
                <a:solidFill>
                  <a:schemeClr val="bg1"/>
                </a:solidFill>
              </a:rPr>
              <a:t>Atmospheric</a:t>
            </a:r>
            <a:r>
              <a:rPr lang="de-DE" i="1" dirty="0">
                <a:solidFill>
                  <a:schemeClr val="bg1"/>
                </a:solidFill>
              </a:rPr>
              <a:t> Modelling </a:t>
            </a:r>
            <a:r>
              <a:rPr lang="de-DE" i="1" dirty="0" err="1">
                <a:solidFill>
                  <a:schemeClr val="bg1"/>
                </a:solidFill>
              </a:rPr>
              <a:t>Towards</a:t>
            </a:r>
            <a:r>
              <a:rPr lang="de-DE" i="1" dirty="0">
                <a:solidFill>
                  <a:schemeClr val="bg1"/>
                </a:solidFill>
              </a:rPr>
              <a:t> an </a:t>
            </a:r>
            <a:r>
              <a:rPr lang="de-DE" i="1" dirty="0" err="1">
                <a:solidFill>
                  <a:schemeClr val="bg1"/>
                </a:solidFill>
              </a:rPr>
              <a:t>Improved</a:t>
            </a:r>
            <a:r>
              <a:rPr lang="de-DE" i="1" dirty="0">
                <a:solidFill>
                  <a:schemeClr val="bg1"/>
                </a:solidFill>
              </a:rPr>
              <a:t> Understanding </a:t>
            </a:r>
            <a:r>
              <a:rPr lang="de-DE" i="1" dirty="0" err="1">
                <a:solidFill>
                  <a:schemeClr val="bg1"/>
                </a:solidFill>
              </a:rPr>
              <a:t>of</a:t>
            </a:r>
            <a:r>
              <a:rPr lang="de-DE" i="1" dirty="0">
                <a:solidFill>
                  <a:schemeClr val="bg1"/>
                </a:solidFill>
              </a:rPr>
              <a:t> Cloud and </a:t>
            </a:r>
            <a:r>
              <a:rPr lang="de-DE" i="1" dirty="0" err="1">
                <a:solidFill>
                  <a:schemeClr val="bg1"/>
                </a:solidFill>
              </a:rPr>
              <a:t>Precipitation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err="1">
                <a:solidFill>
                  <a:schemeClr val="bg1"/>
                </a:solidFill>
              </a:rPr>
              <a:t>Processes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779317" y="1204509"/>
            <a:ext cx="11118273" cy="3348363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400" dirty="0">
                <a:cs typeface="Arial"/>
              </a:rPr>
              <a:t>Cloud and precipitation processes are a main source for uncertainties </a:t>
            </a:r>
            <a:r>
              <a:rPr lang="en-GB" sz="2400" dirty="0">
                <a:cs typeface="Arial"/>
              </a:rPr>
              <a:t>in weather prediction and climate change projections, which largely result from </a:t>
            </a:r>
            <a:r>
              <a:rPr lang="en-GB" sz="2400" b="1" dirty="0">
                <a:cs typeface="Arial"/>
              </a:rPr>
              <a:t>limited scientific understanding </a:t>
            </a:r>
            <a:r>
              <a:rPr lang="en-GB" sz="2400" dirty="0">
                <a:cs typeface="Arial"/>
              </a:rPr>
              <a:t>and the </a:t>
            </a:r>
            <a:r>
              <a:rPr lang="en-GB" sz="2400" b="1" dirty="0">
                <a:cs typeface="Arial"/>
              </a:rPr>
              <a:t>missing of sufficiently detailed observations. </a:t>
            </a:r>
            <a:r>
              <a:rPr lang="en-US" sz="1650" dirty="0"/>
              <a:t>	</a:t>
            </a:r>
            <a:endParaRPr lang="de-DE" sz="1650" dirty="0"/>
          </a:p>
        </p:txBody>
      </p:sp>
      <p:grpSp>
        <p:nvGrpSpPr>
          <p:cNvPr id="6" name="Gruppieren 21"/>
          <p:cNvGrpSpPr/>
          <p:nvPr/>
        </p:nvGrpSpPr>
        <p:grpSpPr bwMode="auto">
          <a:xfrm>
            <a:off x="5605309" y="3195820"/>
            <a:ext cx="4678316" cy="2897477"/>
            <a:chOff x="4223792" y="1916832"/>
            <a:chExt cx="8200195" cy="4776447"/>
          </a:xfrm>
        </p:grpSpPr>
        <p:sp>
          <p:nvSpPr>
            <p:cNvPr id="7" name="Textfeld 5"/>
            <p:cNvSpPr/>
            <p:nvPr/>
          </p:nvSpPr>
          <p:spPr bwMode="auto">
            <a:xfrm>
              <a:off x="4223792" y="4766957"/>
              <a:ext cx="4248473" cy="5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500"/>
                <a:t>Data Assimilation</a:t>
              </a:r>
              <a:endParaRPr sz="1350"/>
            </a:p>
          </p:txBody>
        </p:sp>
        <p:sp>
          <p:nvSpPr>
            <p:cNvPr id="8" name="Textfeld 6"/>
            <p:cNvSpPr/>
            <p:nvPr/>
          </p:nvSpPr>
          <p:spPr bwMode="auto">
            <a:xfrm>
              <a:off x="8672916" y="4766957"/>
              <a:ext cx="3751071" cy="5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500"/>
                <a:t>Atmospheric Models</a:t>
              </a:r>
              <a:endParaRPr sz="1350"/>
            </a:p>
          </p:txBody>
        </p:sp>
        <p:pic>
          <p:nvPicPr>
            <p:cNvPr id="9" name="Picture 2" descr="H:\Documents\20130624_Seminar\dualpol5_v.gif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104112" y="2371931"/>
              <a:ext cx="2710792" cy="1549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feld 4"/>
            <p:cNvSpPr/>
            <p:nvPr/>
          </p:nvSpPr>
          <p:spPr bwMode="auto">
            <a:xfrm>
              <a:off x="7032104" y="1916832"/>
              <a:ext cx="2782800" cy="5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500"/>
                <a:t>Radar Polarimetry</a:t>
              </a:r>
              <a:endParaRPr sz="1350"/>
            </a:p>
          </p:txBody>
        </p:sp>
        <p:pic>
          <p:nvPicPr>
            <p:cNvPr id="11" name="Grafik 9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015881" y="5265360"/>
              <a:ext cx="2512892" cy="1404000"/>
            </a:xfrm>
            <a:prstGeom prst="rect">
              <a:avLst/>
            </a:prstGeom>
          </p:spPr>
        </p:pic>
        <p:pic>
          <p:nvPicPr>
            <p:cNvPr id="12" name="Grafik 1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820860" y="5284825"/>
              <a:ext cx="1502596" cy="1408454"/>
            </a:xfrm>
            <a:prstGeom prst="rect">
              <a:avLst/>
            </a:prstGeom>
          </p:spPr>
        </p:pic>
        <p:cxnSp>
          <p:nvCxnSpPr>
            <p:cNvPr id="13" name="Gerade Verbindung mit Pfeil 12"/>
            <p:cNvCxnSpPr>
              <a:cxnSpLocks/>
            </p:cNvCxnSpPr>
            <p:nvPr/>
          </p:nvCxnSpPr>
          <p:spPr bwMode="auto">
            <a:xfrm flipH="1">
              <a:off x="6398563" y="3714131"/>
              <a:ext cx="561533" cy="108157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>
              <a:cxnSpLocks/>
            </p:cNvCxnSpPr>
            <p:nvPr/>
          </p:nvCxnSpPr>
          <p:spPr bwMode="auto">
            <a:xfrm>
              <a:off x="9948142" y="3715574"/>
              <a:ext cx="365583" cy="110950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8"/>
            <p:cNvCxnSpPr>
              <a:cxnSpLocks/>
            </p:cNvCxnSpPr>
            <p:nvPr/>
          </p:nvCxnSpPr>
          <p:spPr bwMode="auto">
            <a:xfrm flipH="1">
              <a:off x="7680176" y="5949281"/>
              <a:ext cx="1656184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002979" y="138669"/>
            <a:ext cx="7658102" cy="7514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PROM: Motivation &amp; Tools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35561" y="2837956"/>
            <a:ext cx="3162979" cy="397542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35560" y="2852936"/>
            <a:ext cx="3172082" cy="3996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9" name="Textfeld 18"/>
          <p:cNvSpPr txBox="1"/>
          <p:nvPr/>
        </p:nvSpPr>
        <p:spPr bwMode="auto">
          <a:xfrm>
            <a:off x="6826628" y="2590115"/>
            <a:ext cx="27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Model-Observation Fusion</a:t>
            </a:r>
            <a:endParaRPr/>
          </a:p>
        </p:txBody>
      </p:sp>
      <p:sp>
        <p:nvSpPr>
          <p:cNvPr id="20" name="Rechteck 19"/>
          <p:cNvSpPr/>
          <p:nvPr/>
        </p:nvSpPr>
        <p:spPr bwMode="auto">
          <a:xfrm>
            <a:off x="1631504" y="2636912"/>
            <a:ext cx="4256856" cy="419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/>
          <p:cNvSpPr/>
          <p:nvPr/>
        </p:nvSpPr>
        <p:spPr bwMode="auto">
          <a:xfrm>
            <a:off x="5159896" y="2708920"/>
            <a:ext cx="576064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feld 15"/>
          <p:cNvSpPr txBox="1"/>
          <p:nvPr/>
        </p:nvSpPr>
        <p:spPr bwMode="auto">
          <a:xfrm>
            <a:off x="2639617" y="257775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New Observations</a:t>
            </a:r>
            <a:endParaRPr/>
          </a:p>
        </p:txBody>
      </p:sp>
      <p:sp>
        <p:nvSpPr>
          <p:cNvPr id="21" name="Rechteck 20"/>
          <p:cNvSpPr/>
          <p:nvPr/>
        </p:nvSpPr>
        <p:spPr bwMode="auto">
          <a:xfrm>
            <a:off x="1631504" y="2780928"/>
            <a:ext cx="576064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hteck 21"/>
          <p:cNvSpPr/>
          <p:nvPr/>
        </p:nvSpPr>
        <p:spPr bwMode="auto">
          <a:xfrm>
            <a:off x="1775520" y="6754218"/>
            <a:ext cx="4256856" cy="419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DCA31E8-8177-43D6-8FCB-3877DEB21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8011" y="95694"/>
            <a:ext cx="2864551" cy="7545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13348D5-004A-4BBF-8667-433A11488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9" y="138669"/>
            <a:ext cx="1879365" cy="6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3EFBC-6ABA-4340-AB61-DD2933C0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266" y="146914"/>
            <a:ext cx="10515600" cy="1325563"/>
          </a:xfrm>
        </p:spPr>
        <p:txBody>
          <a:bodyPr/>
          <a:lstStyle/>
          <a:p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Seamless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INtegrated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FOrecastiNg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sYstem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dirty="0">
                <a:solidFill>
                  <a:schemeClr val="accent1">
                    <a:lumMod val="75000"/>
                  </a:schemeClr>
                </a:solidFill>
              </a:rPr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9283B2-A402-4A08-A37B-1010957E7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4" y="327679"/>
            <a:ext cx="1828649" cy="4876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E834292-60B7-40E7-9CC9-4338262AC2F7}"/>
              </a:ext>
            </a:extLst>
          </p:cNvPr>
          <p:cNvSpPr txBox="1"/>
          <p:nvPr/>
        </p:nvSpPr>
        <p:spPr>
          <a:xfrm>
            <a:off x="548175" y="2109461"/>
            <a:ext cx="11690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Talk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head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SINFONY, U. </a:t>
            </a:r>
            <a:r>
              <a:rPr lang="de-DE" sz="2400" dirty="0" err="1"/>
              <a:t>Blahak</a:t>
            </a:r>
            <a:r>
              <a:rPr lang="de-DE" sz="2400" dirty="0"/>
              <a:t> in Session 4B on Wednesday at 11:15:</a:t>
            </a:r>
          </a:p>
          <a:p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Current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status of SINFONY – The combination of nowcasting and numerical weather prediction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for forecasting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convective events at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DWD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D4A87-1ECD-43C6-BDD1-65ABE60A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9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Representing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Organizing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Committee</a:t>
            </a:r>
            <a:endParaRPr lang="de-DE" sz="40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BE9CCA-AAEB-4CCA-80FF-3F48A17C4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4" y="4993195"/>
            <a:ext cx="1828649" cy="4876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A291BD-29BD-4DD2-B858-DAB2E8FF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89" y="3723532"/>
            <a:ext cx="1879365" cy="698413"/>
          </a:xfrm>
          <a:prstGeom prst="rect">
            <a:avLst/>
          </a:prstGeom>
        </p:spPr>
      </p:pic>
      <p:grpSp>
        <p:nvGrpSpPr>
          <p:cNvPr id="6" name="Gruppieren 11">
            <a:extLst>
              <a:ext uri="{FF2B5EF4-FFF2-40B4-BE49-F238E27FC236}">
                <a16:creationId xmlns:a16="http://schemas.microsoft.com/office/drawing/2014/main" id="{3BB7620E-339F-48AD-B5AB-954A1F280D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192" y="1952641"/>
            <a:ext cx="1518012" cy="1325563"/>
            <a:chOff x="2098985" y="1242022"/>
            <a:chExt cx="3211656" cy="2721387"/>
          </a:xfrm>
        </p:grpSpPr>
        <p:pic>
          <p:nvPicPr>
            <p:cNvPr id="7" name="Grafik 4">
              <a:extLst>
                <a:ext uri="{FF2B5EF4-FFF2-40B4-BE49-F238E27FC236}">
                  <a16:creationId xmlns:a16="http://schemas.microsoft.com/office/drawing/2014/main" id="{F4561F44-BD94-407A-AB8B-3381FC757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r="53000" b="49196"/>
            <a:stretch/>
          </p:blipFill>
          <p:spPr bwMode="auto">
            <a:xfrm>
              <a:off x="2250555" y="1242022"/>
              <a:ext cx="2800425" cy="272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hteck 10">
              <a:extLst>
                <a:ext uri="{FF2B5EF4-FFF2-40B4-BE49-F238E27FC236}">
                  <a16:creationId xmlns:a16="http://schemas.microsoft.com/office/drawing/2014/main" id="{38AD8840-5402-4C42-93EC-CB3B8632F770}"/>
                </a:ext>
              </a:extLst>
            </p:cNvPr>
            <p:cNvSpPr/>
            <p:nvPr userDrawn="1"/>
          </p:nvSpPr>
          <p:spPr bwMode="auto">
            <a:xfrm>
              <a:off x="2098985" y="1916029"/>
              <a:ext cx="3211656" cy="11850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24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</a:rPr>
                <a:t>RealPEP</a:t>
              </a:r>
              <a:endParaRPr dirty="0"/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869F5DEF-135B-49B2-BEB5-F44886E780A9}"/>
              </a:ext>
            </a:extLst>
          </p:cNvPr>
          <p:cNvSpPr/>
          <p:nvPr/>
        </p:nvSpPr>
        <p:spPr>
          <a:xfrm>
            <a:off x="2531951" y="1955447"/>
            <a:ext cx="93280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PD Dr. Silke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Trömel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University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Bonn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Dr. Ulrich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Blahak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Deutscher Wetterdienst Offenbach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Prof. Dr. Roland Potthast, Deutscher Wetterdienst Offenbach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Dr. Christian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Chwala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Karlsruhe Institute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Technology, Campus Alpin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Prof. Dr. Clemens Simmer, University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Bonn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Assistant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Prof. Dr. Ricardo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Reinoso-Rondinel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KU Leuven-KMI, 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PD Dr. Miklos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Szakall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, University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Mainz</a:t>
            </a:r>
          </a:p>
          <a:p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• Kathrin Michel, University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Bonn</a:t>
            </a:r>
          </a:p>
        </p:txBody>
      </p:sp>
    </p:spTree>
    <p:extLst>
      <p:ext uri="{BB962C8B-B14F-4D97-AF65-F5344CB8AC3E}">
        <p14:creationId xmlns:p14="http://schemas.microsoft.com/office/powerpoint/2010/main" val="29683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617" y="-164981"/>
            <a:ext cx="10515600" cy="1318482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Radar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history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at University </a:t>
            </a: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of</a:t>
            </a:r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Bonn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5" t="40098" r="27969" b="22823"/>
          <a:stretch/>
        </p:blipFill>
        <p:spPr bwMode="auto">
          <a:xfrm>
            <a:off x="588816" y="1174855"/>
            <a:ext cx="34893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80A85B-E215-43B4-9304-28E69BE26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2450"/>
          <a:stretch/>
        </p:blipFill>
        <p:spPr>
          <a:xfrm>
            <a:off x="9252100" y="1192940"/>
            <a:ext cx="2344849" cy="257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4D56DF-3B6D-461F-AD3E-EF13F5588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1844" r="6414" b="8411"/>
          <a:stretch/>
        </p:blipFill>
        <p:spPr bwMode="auto">
          <a:xfrm>
            <a:off x="5216246" y="1152011"/>
            <a:ext cx="3081787" cy="271922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770C8F-BE05-4F54-958E-9EF812D36CA1}"/>
              </a:ext>
            </a:extLst>
          </p:cNvPr>
          <p:cNvSpPr txBox="1"/>
          <p:nvPr/>
        </p:nvSpPr>
        <p:spPr>
          <a:xfrm>
            <a:off x="484608" y="4526543"/>
            <a:ext cx="6403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1966	</a:t>
            </a:r>
            <a:r>
              <a:rPr lang="de-DE" sz="2000" dirty="0" err="1"/>
              <a:t>installation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1st </a:t>
            </a:r>
            <a:r>
              <a:rPr lang="de-DE" sz="2000" dirty="0" err="1"/>
              <a:t>radar</a:t>
            </a:r>
            <a:r>
              <a:rPr lang="de-DE" sz="2000" dirty="0"/>
              <a:t> </a:t>
            </a:r>
            <a:r>
              <a:rPr lang="de-DE" sz="2000" dirty="0" err="1"/>
              <a:t>at</a:t>
            </a:r>
            <a:r>
              <a:rPr lang="de-DE" sz="2000" dirty="0"/>
              <a:t> a German </a:t>
            </a:r>
            <a:r>
              <a:rPr lang="de-DE" sz="2000" dirty="0" err="1"/>
              <a:t>university</a:t>
            </a:r>
            <a:endParaRPr lang="de-DE" sz="2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2E0667-113F-464F-AF4B-DBEE63810B40}"/>
              </a:ext>
            </a:extLst>
          </p:cNvPr>
          <p:cNvSpPr txBox="1"/>
          <p:nvPr/>
        </p:nvSpPr>
        <p:spPr>
          <a:xfrm>
            <a:off x="484608" y="4886583"/>
            <a:ext cx="369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1997	</a:t>
            </a:r>
            <a:r>
              <a:rPr lang="de-DE" sz="2000" dirty="0" err="1"/>
              <a:t>thorough</a:t>
            </a:r>
            <a:r>
              <a:rPr lang="de-DE" sz="2000" dirty="0"/>
              <a:t> </a:t>
            </a:r>
            <a:r>
              <a:rPr lang="de-DE" sz="2000" dirty="0" err="1"/>
              <a:t>modernisation</a:t>
            </a:r>
            <a:endParaRPr lang="de-DE" sz="2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F1BE6B5-0E5C-4E0E-BF60-EC71CE1301BF}"/>
              </a:ext>
            </a:extLst>
          </p:cNvPr>
          <p:cNvSpPr txBox="1"/>
          <p:nvPr/>
        </p:nvSpPr>
        <p:spPr>
          <a:xfrm>
            <a:off x="484608" y="5246623"/>
            <a:ext cx="9349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1998	</a:t>
            </a:r>
            <a:r>
              <a:rPr lang="de-DE" sz="2000" dirty="0" err="1" smtClean="0"/>
              <a:t>continuous</a:t>
            </a:r>
            <a:r>
              <a:rPr lang="de-DE" sz="2000" dirty="0" smtClean="0"/>
              <a:t> </a:t>
            </a:r>
            <a:r>
              <a:rPr lang="de-DE" sz="2000" dirty="0" err="1"/>
              <a:t>measurements</a:t>
            </a:r>
            <a:r>
              <a:rPr lang="de-DE" sz="2000" dirty="0"/>
              <a:t>,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every</a:t>
            </a:r>
            <a:r>
              <a:rPr lang="de-DE" sz="2000" dirty="0"/>
              <a:t> 15, </a:t>
            </a:r>
            <a:r>
              <a:rPr lang="de-DE" sz="2000" dirty="0" err="1"/>
              <a:t>later</a:t>
            </a:r>
            <a:r>
              <a:rPr lang="de-DE" sz="2000" dirty="0"/>
              <a:t> </a:t>
            </a:r>
            <a:r>
              <a:rPr lang="de-DE" sz="2000" dirty="0" err="1"/>
              <a:t>every</a:t>
            </a:r>
            <a:r>
              <a:rPr lang="de-DE" sz="2000" dirty="0"/>
              <a:t> 10, </a:t>
            </a:r>
            <a:r>
              <a:rPr lang="de-DE" sz="2000" dirty="0" err="1"/>
              <a:t>nowadays</a:t>
            </a:r>
            <a:r>
              <a:rPr lang="de-DE" sz="2000" dirty="0"/>
              <a:t> </a:t>
            </a:r>
            <a:r>
              <a:rPr lang="de-DE" sz="2000" dirty="0" err="1"/>
              <a:t>every</a:t>
            </a:r>
            <a:r>
              <a:rPr lang="de-DE" sz="2000" dirty="0"/>
              <a:t> 5 min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ECDB1D-5777-4299-B3CC-BB1E5C99E8A1}"/>
              </a:ext>
            </a:extLst>
          </p:cNvPr>
          <p:cNvSpPr txBox="1"/>
          <p:nvPr/>
        </p:nvSpPr>
        <p:spPr>
          <a:xfrm>
            <a:off x="484608" y="5606663"/>
            <a:ext cx="2642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2003	Doppler </a:t>
            </a:r>
            <a:r>
              <a:rPr lang="de-DE" sz="2000" dirty="0" err="1"/>
              <a:t>ability</a:t>
            </a:r>
            <a:endParaRPr lang="de-DE" sz="2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7147E59-AEE0-4E48-A150-C59AFA49BB20}"/>
              </a:ext>
            </a:extLst>
          </p:cNvPr>
          <p:cNvSpPr txBox="1"/>
          <p:nvPr/>
        </p:nvSpPr>
        <p:spPr>
          <a:xfrm>
            <a:off x="484608" y="5957411"/>
            <a:ext cx="6163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2008	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installation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polarimetric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X band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radar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BoXPol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A1FDA9-236F-47EE-8201-D0E156EA29B7}"/>
              </a:ext>
            </a:extLst>
          </p:cNvPr>
          <p:cNvSpPr txBox="1"/>
          <p:nvPr/>
        </p:nvSpPr>
        <p:spPr>
          <a:xfrm>
            <a:off x="484608" y="4166503"/>
            <a:ext cx="773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1961	</a:t>
            </a:r>
            <a:r>
              <a:rPr lang="de-DE" sz="2000" dirty="0" err="1"/>
              <a:t>founding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Meteorological</a:t>
            </a:r>
            <a:r>
              <a:rPr lang="de-DE" sz="2000" dirty="0"/>
              <a:t> Institute </a:t>
            </a:r>
            <a:r>
              <a:rPr lang="de-DE" sz="2000" dirty="0" err="1"/>
              <a:t>by</a:t>
            </a:r>
            <a:r>
              <a:rPr lang="de-DE" sz="2000" dirty="0"/>
              <a:t> Prof. Dr. Hermann </a:t>
            </a:r>
            <a:r>
              <a:rPr lang="de-DE" sz="2000" dirty="0" err="1"/>
              <a:t>Flohn</a:t>
            </a:r>
            <a:endParaRPr lang="de-DE" sz="2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4A9C242-0AD9-45B6-A0A4-4446FE4DCFCD}"/>
              </a:ext>
            </a:extLst>
          </p:cNvPr>
          <p:cNvSpPr txBox="1"/>
          <p:nvPr/>
        </p:nvSpPr>
        <p:spPr>
          <a:xfrm>
            <a:off x="483103" y="6299934"/>
            <a:ext cx="4175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2023      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✝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BoXPol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stop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operations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50AD6-6BE4-4601-B6A6-118F4C4E30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de-DE" sz="3100" b="1" dirty="0"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lang="de-DE" sz="6000" b="1" dirty="0"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de-DE" sz="6000" b="1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ADF347-121F-43A7-B2AD-6C062C12A95B}"/>
              </a:ext>
            </a:extLst>
          </p:cNvPr>
          <p:cNvSpPr txBox="1"/>
          <p:nvPr/>
        </p:nvSpPr>
        <p:spPr>
          <a:xfrm>
            <a:off x="-411060" y="-58723"/>
            <a:ext cx="12561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8114">
              <a:defRPr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18114">
              <a:defRPr/>
            </a:pPr>
            <a:r>
              <a:rPr lang="de-DE" sz="4000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Organization</a:t>
            </a:r>
            <a:endParaRPr lang="de-DE" sz="4000" b="1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C9477D-8819-48CC-8C95-5D83A10D6C65}"/>
              </a:ext>
            </a:extLst>
          </p:cNvPr>
          <p:cNvSpPr txBox="1"/>
          <p:nvPr/>
        </p:nvSpPr>
        <p:spPr>
          <a:xfrm>
            <a:off x="5721292" y="209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5198D8BC-9262-40E1-9DAB-6F9C56C4C0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0" y="5045166"/>
            <a:ext cx="1807306" cy="4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B69041-A3E7-4DBF-8361-EC6B4379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1950503"/>
            <a:ext cx="1702964" cy="1157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1D890E1-909E-4586-B73E-3F150AC14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" y="3622302"/>
            <a:ext cx="2100920" cy="6798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C1C570C-AEC5-4B55-B6FB-7FAA4B137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9" y="6008117"/>
            <a:ext cx="2864551" cy="7545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010CB1E-67EB-47AB-AC8C-AD5AC13032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63" y="237693"/>
            <a:ext cx="1864022" cy="720365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B2E569C8-130D-4F8D-A8CB-B25635FE9934}"/>
              </a:ext>
            </a:extLst>
          </p:cNvPr>
          <p:cNvSpPr txBox="1">
            <a:spLocks/>
          </p:cNvSpPr>
          <p:nvPr/>
        </p:nvSpPr>
        <p:spPr>
          <a:xfrm>
            <a:off x="2811849" y="1345795"/>
            <a:ext cx="8749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Upload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 smtClean="0"/>
              <a:t>presentations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err="1"/>
              <a:t>Stay</a:t>
            </a:r>
            <a:r>
              <a:rPr lang="de-DE" dirty="0"/>
              <a:t> in time, time </a:t>
            </a:r>
            <a:r>
              <a:rPr lang="de-DE" dirty="0" err="1"/>
              <a:t>slots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talks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12 min + 3 min </a:t>
            </a:r>
            <a:r>
              <a:rPr lang="de-DE" dirty="0" err="1"/>
              <a:t>discussions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Posters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displayed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, </a:t>
            </a:r>
            <a:r>
              <a:rPr lang="de-DE" dirty="0" err="1"/>
              <a:t>poster</a:t>
            </a:r>
            <a:r>
              <a:rPr lang="de-DE" dirty="0"/>
              <a:t> </a:t>
            </a:r>
            <a:r>
              <a:rPr lang="de-DE" dirty="0" err="1"/>
              <a:t>session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authors</a:t>
            </a:r>
            <a:r>
              <a:rPr lang="de-DE" dirty="0"/>
              <a:t>                        in </a:t>
            </a:r>
            <a:r>
              <a:rPr lang="de-DE" dirty="0" err="1"/>
              <a:t>attendance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scheduled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 smtClean="0"/>
              <a:t>tomorrow</a:t>
            </a:r>
            <a:endParaRPr lang="de-D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acceptance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PrePEP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publicly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after </a:t>
            </a:r>
            <a:r>
              <a:rPr lang="de-DE" dirty="0" err="1"/>
              <a:t>conference</a:t>
            </a:r>
            <a:r>
              <a:rPr lang="de-DE" dirty="0" smtClean="0"/>
              <a:t>?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Market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options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lunch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After </a:t>
            </a:r>
            <a:r>
              <a:rPr lang="de-DE" dirty="0" err="1"/>
              <a:t>Icebreaker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leave</a:t>
            </a:r>
            <a:r>
              <a:rPr lang="de-DE" dirty="0"/>
              <a:t> at 21:30 </a:t>
            </a:r>
            <a:r>
              <a:rPr lang="de-DE" dirty="0" err="1"/>
              <a:t>latest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Bus </a:t>
            </a:r>
            <a:r>
              <a:rPr lang="de-DE" dirty="0" err="1"/>
              <a:t>for</a:t>
            </a:r>
            <a:r>
              <a:rPr lang="de-DE" dirty="0"/>
              <a:t> Ahrtal </a:t>
            </a:r>
            <a:r>
              <a:rPr lang="de-DE" dirty="0" err="1"/>
              <a:t>excursion</a:t>
            </a:r>
            <a:r>
              <a:rPr lang="de-DE" dirty="0"/>
              <a:t> on Wednesday </a:t>
            </a:r>
            <a:r>
              <a:rPr lang="de-DE" dirty="0" err="1"/>
              <a:t>leaves</a:t>
            </a:r>
            <a:r>
              <a:rPr lang="de-DE" dirty="0"/>
              <a:t> at 14:00,                                          i.e. 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previously</a:t>
            </a:r>
            <a:r>
              <a:rPr lang="de-DE" dirty="0"/>
              <a:t> </a:t>
            </a:r>
            <a:r>
              <a:rPr lang="de-DE" dirty="0" err="1"/>
              <a:t>scheduled</a:t>
            </a:r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WLAN </a:t>
            </a:r>
            <a:r>
              <a:rPr lang="de-DE" dirty="0" err="1"/>
              <a:t>access</a:t>
            </a:r>
            <a:r>
              <a:rPr lang="de-DE" dirty="0"/>
              <a:t>: Keep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password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 and log in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 smtClean="0"/>
              <a:t>daily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1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Breitbild</PresentationFormat>
  <Paragraphs>80</Paragraphs>
  <Slides>10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Bahnschrift</vt:lpstr>
      <vt:lpstr>Calibri</vt:lpstr>
      <vt:lpstr>Calibri Light</vt:lpstr>
      <vt:lpstr>Times New Roman</vt:lpstr>
      <vt:lpstr>Office</vt:lpstr>
      <vt:lpstr>   </vt:lpstr>
      <vt:lpstr>RealPEP</vt:lpstr>
      <vt:lpstr>RealPEP</vt:lpstr>
      <vt:lpstr>PowerPoint-Präsentation</vt:lpstr>
      <vt:lpstr>PROM: Motivation &amp; Tools</vt:lpstr>
      <vt:lpstr>Seamless INtegrated FOrecastiNg sYstem </vt:lpstr>
      <vt:lpstr>Representing Organizing Committee</vt:lpstr>
      <vt:lpstr>Radar history at University of Bonn</vt:lpstr>
      <vt:lpstr>  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kmichel</dc:creator>
  <cp:lastModifiedBy>silke</cp:lastModifiedBy>
  <cp:revision>53</cp:revision>
  <dcterms:created xsi:type="dcterms:W3CDTF">2024-07-12T07:44:20Z</dcterms:created>
  <dcterms:modified xsi:type="dcterms:W3CDTF">2025-03-16T17:24:08Z</dcterms:modified>
</cp:coreProperties>
</file>