
<file path=[Content_Types].xml><?xml version="1.0" encoding="utf-8"?>
<Types xmlns="http://schemas.openxmlformats.org/package/2006/content-types">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it-I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 name="Google Shape;7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7" name="Google Shape;46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0" name="Google Shape;510;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7" name="Google Shape;557;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4" name="Google Shape;58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5" name="Google Shape;585;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4" name="Google Shape;63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5" name="Google Shape;63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1" name="Google Shape;67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2" name="Google Shape;672;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9" name="Google Shape;70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5" name="Google Shape;73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9" name="Google Shape;74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2" name="Google Shape;76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5" name="Google Shape;77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1" name="Google Shape;78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7" name="Google Shape;78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4" name="Google Shape;81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9" name="Google Shape;839;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6" name="Google Shape;86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0" name="Google Shape;89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6" name="Google Shape;896;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p:cSld name="Diapositiva titolo">
    <p:spTree>
      <p:nvGrpSpPr>
        <p:cNvPr id="17" name="Shape 17"/>
        <p:cNvGrpSpPr/>
        <p:nvPr/>
      </p:nvGrpSpPr>
      <p:grpSpPr>
        <a:xfrm>
          <a:off x="0" y="0"/>
          <a:ext cx="0" cy="0"/>
          <a:chOff x="0" y="0"/>
          <a:chExt cx="0" cy="0"/>
        </a:xfrm>
      </p:grpSpPr>
      <p:sp>
        <p:nvSpPr>
          <p:cNvPr id="18" name="Google Shape;18;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1E5DAD"/>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2"/>
          <p:cNvSpPr txBox="1"/>
          <p:nvPr>
            <p:ph idx="1" type="subTitle"/>
          </p:nvPr>
        </p:nvSpPr>
        <p:spPr>
          <a:xfrm>
            <a:off x="1524000" y="3602038"/>
            <a:ext cx="9144000" cy="47690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262626"/>
              </a:buClr>
              <a:buSzPts val="2400"/>
              <a:buNone/>
              <a:defRPr sz="2400"/>
            </a:lvl1pPr>
            <a:lvl2pPr lvl="1" algn="ctr">
              <a:lnSpc>
                <a:spcPct val="90000"/>
              </a:lnSpc>
              <a:spcBef>
                <a:spcPts val="500"/>
              </a:spcBef>
              <a:spcAft>
                <a:spcPts val="0"/>
              </a:spcAft>
              <a:buClr>
                <a:srgbClr val="262626"/>
              </a:buClr>
              <a:buSzPts val="2000"/>
              <a:buNone/>
              <a:defRPr sz="2000"/>
            </a:lvl2pPr>
            <a:lvl3pPr lvl="2" algn="ctr">
              <a:lnSpc>
                <a:spcPct val="90000"/>
              </a:lnSpc>
              <a:spcBef>
                <a:spcPts val="500"/>
              </a:spcBef>
              <a:spcAft>
                <a:spcPts val="0"/>
              </a:spcAft>
              <a:buClr>
                <a:srgbClr val="262626"/>
              </a:buClr>
              <a:buSzPts val="1800"/>
              <a:buNone/>
              <a:defRPr sz="1800"/>
            </a:lvl3pPr>
            <a:lvl4pPr lvl="3" algn="ctr">
              <a:lnSpc>
                <a:spcPct val="90000"/>
              </a:lnSpc>
              <a:spcBef>
                <a:spcPts val="500"/>
              </a:spcBef>
              <a:spcAft>
                <a:spcPts val="0"/>
              </a:spcAft>
              <a:buClr>
                <a:srgbClr val="262626"/>
              </a:buClr>
              <a:buSzPts val="1600"/>
              <a:buNone/>
              <a:defRPr sz="1600"/>
            </a:lvl4pPr>
            <a:lvl5pPr lvl="4" algn="ctr">
              <a:lnSpc>
                <a:spcPct val="90000"/>
              </a:lnSpc>
              <a:spcBef>
                <a:spcPts val="500"/>
              </a:spcBef>
              <a:spcAft>
                <a:spcPts val="0"/>
              </a:spcAft>
              <a:buClr>
                <a:srgbClr val="26262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2"/>
          <p:cNvSpPr txBox="1"/>
          <p:nvPr>
            <p:ph idx="2" type="body"/>
          </p:nvPr>
        </p:nvSpPr>
        <p:spPr>
          <a:xfrm>
            <a:off x="1524000" y="4743543"/>
            <a:ext cx="2382838" cy="3651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262626"/>
              </a:buClr>
              <a:buSzPts val="1600"/>
              <a:buNone/>
              <a:defRPr sz="1600">
                <a:solidFill>
                  <a:srgbClr val="262626"/>
                </a:solidFill>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2"/>
          <p:cNvSpPr txBox="1"/>
          <p:nvPr>
            <p:ph idx="3" type="body"/>
          </p:nvPr>
        </p:nvSpPr>
        <p:spPr>
          <a:xfrm>
            <a:off x="5089236" y="4743543"/>
            <a:ext cx="5578766" cy="3651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262626"/>
              </a:buClr>
              <a:buSzPts val="1600"/>
              <a:buNone/>
              <a:defRPr sz="1600">
                <a:solidFill>
                  <a:srgbClr val="262626"/>
                </a:solidFill>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57" name="Shape 57"/>
        <p:cNvGrpSpPr/>
        <p:nvPr/>
      </p:nvGrpSpPr>
      <p:grpSpPr>
        <a:xfrm>
          <a:off x="0" y="0"/>
          <a:ext cx="0" cy="0"/>
          <a:chOff x="0" y="0"/>
          <a:chExt cx="0" cy="0"/>
        </a:xfrm>
      </p:grpSpPr>
      <p:sp>
        <p:nvSpPr>
          <p:cNvPr id="58" name="Google Shape;58;p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E5DAD"/>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1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262626"/>
              </a:buClr>
              <a:buSzPts val="3200"/>
              <a:buChar char="•"/>
              <a:defRPr sz="3200"/>
            </a:lvl1pPr>
            <a:lvl2pPr indent="-406400" lvl="1" marL="914400" algn="l">
              <a:lnSpc>
                <a:spcPct val="90000"/>
              </a:lnSpc>
              <a:spcBef>
                <a:spcPts val="500"/>
              </a:spcBef>
              <a:spcAft>
                <a:spcPts val="0"/>
              </a:spcAft>
              <a:buClr>
                <a:srgbClr val="262626"/>
              </a:buClr>
              <a:buSzPts val="2800"/>
              <a:buChar char="•"/>
              <a:defRPr sz="2800"/>
            </a:lvl2pPr>
            <a:lvl3pPr indent="-381000" lvl="2" marL="1371600" algn="l">
              <a:lnSpc>
                <a:spcPct val="90000"/>
              </a:lnSpc>
              <a:spcBef>
                <a:spcPts val="500"/>
              </a:spcBef>
              <a:spcAft>
                <a:spcPts val="0"/>
              </a:spcAft>
              <a:buClr>
                <a:srgbClr val="262626"/>
              </a:buClr>
              <a:buSzPts val="2400"/>
              <a:buChar char="•"/>
              <a:defRPr sz="2400"/>
            </a:lvl3pPr>
            <a:lvl4pPr indent="-355600" lvl="3" marL="1828800" algn="l">
              <a:lnSpc>
                <a:spcPct val="90000"/>
              </a:lnSpc>
              <a:spcBef>
                <a:spcPts val="500"/>
              </a:spcBef>
              <a:spcAft>
                <a:spcPts val="0"/>
              </a:spcAft>
              <a:buClr>
                <a:srgbClr val="262626"/>
              </a:buClr>
              <a:buSzPts val="2000"/>
              <a:buChar char="•"/>
              <a:defRPr sz="2000"/>
            </a:lvl4pPr>
            <a:lvl5pPr indent="-355600" lvl="4" marL="2286000" algn="l">
              <a:lnSpc>
                <a:spcPct val="90000"/>
              </a:lnSpc>
              <a:spcBef>
                <a:spcPts val="500"/>
              </a:spcBef>
              <a:spcAft>
                <a:spcPts val="0"/>
              </a:spcAft>
              <a:buClr>
                <a:srgbClr val="262626"/>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0" name="Google Shape;60;p1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62626"/>
              </a:buClr>
              <a:buSzPts val="1600"/>
              <a:buNone/>
              <a:defRPr sz="1600"/>
            </a:lvl1pPr>
            <a:lvl2pPr indent="-228600" lvl="1" marL="914400" algn="l">
              <a:lnSpc>
                <a:spcPct val="90000"/>
              </a:lnSpc>
              <a:spcBef>
                <a:spcPts val="500"/>
              </a:spcBef>
              <a:spcAft>
                <a:spcPts val="0"/>
              </a:spcAft>
              <a:buClr>
                <a:srgbClr val="262626"/>
              </a:buClr>
              <a:buSzPts val="1400"/>
              <a:buNone/>
              <a:defRPr sz="1400"/>
            </a:lvl2pPr>
            <a:lvl3pPr indent="-228600" lvl="2" marL="1371600" algn="l">
              <a:lnSpc>
                <a:spcPct val="90000"/>
              </a:lnSpc>
              <a:spcBef>
                <a:spcPts val="500"/>
              </a:spcBef>
              <a:spcAft>
                <a:spcPts val="0"/>
              </a:spcAft>
              <a:buClr>
                <a:srgbClr val="262626"/>
              </a:buClr>
              <a:buSzPts val="1200"/>
              <a:buNone/>
              <a:defRPr sz="1200"/>
            </a:lvl3pPr>
            <a:lvl4pPr indent="-228600" lvl="3" marL="1828800" algn="l">
              <a:lnSpc>
                <a:spcPct val="90000"/>
              </a:lnSpc>
              <a:spcBef>
                <a:spcPts val="500"/>
              </a:spcBef>
              <a:spcAft>
                <a:spcPts val="0"/>
              </a:spcAft>
              <a:buClr>
                <a:srgbClr val="262626"/>
              </a:buClr>
              <a:buSzPts val="1000"/>
              <a:buNone/>
              <a:defRPr sz="1000"/>
            </a:lvl4pPr>
            <a:lvl5pPr indent="-228600" lvl="4" marL="2286000" algn="l">
              <a:lnSpc>
                <a:spcPct val="90000"/>
              </a:lnSpc>
              <a:spcBef>
                <a:spcPts val="500"/>
              </a:spcBef>
              <a:spcAft>
                <a:spcPts val="0"/>
              </a:spcAft>
              <a:buClr>
                <a:srgbClr val="262626"/>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1" name="Google Shape;61;p11"/>
          <p:cNvSpPr txBox="1"/>
          <p:nvPr/>
        </p:nvSpPr>
        <p:spPr>
          <a:xfrm>
            <a:off x="11562710" y="6495448"/>
            <a:ext cx="555812" cy="307777"/>
          </a:xfrm>
          <a:prstGeom prst="rect">
            <a:avLst/>
          </a:prstGeom>
          <a:solidFill>
            <a:srgbClr val="A8D08C"/>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fld id="{00000000-1234-1234-1234-123412341234}" type="slidenum">
              <a:rPr b="1" lang="it-IT" sz="1400">
                <a:solidFill>
                  <a:srgbClr val="0A356F"/>
                </a:solidFill>
                <a:latin typeface="Arial"/>
                <a:ea typeface="Arial"/>
                <a:cs typeface="Arial"/>
                <a:sym typeface="Arial"/>
              </a:rPr>
              <a:t>‹#›</a:t>
            </a:fld>
            <a:endParaRPr b="1" sz="1400">
              <a:solidFill>
                <a:srgbClr val="0A356F"/>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62" name="Shape 62"/>
        <p:cNvGrpSpPr/>
        <p:nvPr/>
      </p:nvGrpSpPr>
      <p:grpSpPr>
        <a:xfrm>
          <a:off x="0" y="0"/>
          <a:ext cx="0" cy="0"/>
          <a:chOff x="0" y="0"/>
          <a:chExt cx="0" cy="0"/>
        </a:xfrm>
      </p:grpSpPr>
      <p:sp>
        <p:nvSpPr>
          <p:cNvPr id="63" name="Google Shape;63;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E5DAD"/>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12"/>
          <p:cNvSpPr/>
          <p:nvPr>
            <p:ph idx="2" type="pic"/>
          </p:nvPr>
        </p:nvSpPr>
        <p:spPr>
          <a:xfrm>
            <a:off x="5183188" y="987425"/>
            <a:ext cx="6172200" cy="4873625"/>
          </a:xfrm>
          <a:prstGeom prst="rect">
            <a:avLst/>
          </a:prstGeom>
          <a:noFill/>
          <a:ln>
            <a:noFill/>
          </a:ln>
        </p:spPr>
      </p:sp>
      <p:sp>
        <p:nvSpPr>
          <p:cNvPr id="65" name="Google Shape;65;p1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62626"/>
              </a:buClr>
              <a:buSzPts val="1600"/>
              <a:buNone/>
              <a:defRPr sz="1600"/>
            </a:lvl1pPr>
            <a:lvl2pPr indent="-228600" lvl="1" marL="914400" algn="l">
              <a:lnSpc>
                <a:spcPct val="90000"/>
              </a:lnSpc>
              <a:spcBef>
                <a:spcPts val="500"/>
              </a:spcBef>
              <a:spcAft>
                <a:spcPts val="0"/>
              </a:spcAft>
              <a:buClr>
                <a:srgbClr val="262626"/>
              </a:buClr>
              <a:buSzPts val="1400"/>
              <a:buNone/>
              <a:defRPr sz="1400"/>
            </a:lvl2pPr>
            <a:lvl3pPr indent="-228600" lvl="2" marL="1371600" algn="l">
              <a:lnSpc>
                <a:spcPct val="90000"/>
              </a:lnSpc>
              <a:spcBef>
                <a:spcPts val="500"/>
              </a:spcBef>
              <a:spcAft>
                <a:spcPts val="0"/>
              </a:spcAft>
              <a:buClr>
                <a:srgbClr val="262626"/>
              </a:buClr>
              <a:buSzPts val="1200"/>
              <a:buNone/>
              <a:defRPr sz="1200"/>
            </a:lvl3pPr>
            <a:lvl4pPr indent="-228600" lvl="3" marL="1828800" algn="l">
              <a:lnSpc>
                <a:spcPct val="90000"/>
              </a:lnSpc>
              <a:spcBef>
                <a:spcPts val="500"/>
              </a:spcBef>
              <a:spcAft>
                <a:spcPts val="0"/>
              </a:spcAft>
              <a:buClr>
                <a:srgbClr val="262626"/>
              </a:buClr>
              <a:buSzPts val="1000"/>
              <a:buNone/>
              <a:defRPr sz="1000"/>
            </a:lvl4pPr>
            <a:lvl5pPr indent="-228600" lvl="4" marL="2286000" algn="l">
              <a:lnSpc>
                <a:spcPct val="90000"/>
              </a:lnSpc>
              <a:spcBef>
                <a:spcPts val="500"/>
              </a:spcBef>
              <a:spcAft>
                <a:spcPts val="0"/>
              </a:spcAft>
              <a:buClr>
                <a:srgbClr val="262626"/>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6" name="Google Shape;66;p12"/>
          <p:cNvSpPr txBox="1"/>
          <p:nvPr/>
        </p:nvSpPr>
        <p:spPr>
          <a:xfrm>
            <a:off x="11562710" y="6495448"/>
            <a:ext cx="555812" cy="307777"/>
          </a:xfrm>
          <a:prstGeom prst="rect">
            <a:avLst/>
          </a:prstGeom>
          <a:solidFill>
            <a:srgbClr val="D7E8F5"/>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fld id="{00000000-1234-1234-1234-123412341234}" type="slidenum">
              <a:rPr b="1" lang="it-IT" sz="1400">
                <a:solidFill>
                  <a:srgbClr val="0A356F"/>
                </a:solidFill>
                <a:latin typeface="Arial"/>
                <a:ea typeface="Arial"/>
                <a:cs typeface="Arial"/>
                <a:sym typeface="Arial"/>
              </a:rPr>
              <a:t>‹#›</a:t>
            </a:fld>
            <a:endParaRPr b="1" sz="1400">
              <a:solidFill>
                <a:srgbClr val="0A356F"/>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67" name="Shape 67"/>
        <p:cNvGrpSpPr/>
        <p:nvPr/>
      </p:nvGrpSpPr>
      <p:grpSpPr>
        <a:xfrm>
          <a:off x="0" y="0"/>
          <a:ext cx="0" cy="0"/>
          <a:chOff x="0" y="0"/>
          <a:chExt cx="0" cy="0"/>
        </a:xfrm>
      </p:grpSpPr>
      <p:sp>
        <p:nvSpPr>
          <p:cNvPr id="68" name="Google Shape;68;p13"/>
          <p:cNvSpPr txBox="1"/>
          <p:nvPr>
            <p:ph type="title"/>
          </p:nvPr>
        </p:nvSpPr>
        <p:spPr>
          <a:xfrm>
            <a:off x="1513840" y="161925"/>
            <a:ext cx="7101840" cy="7150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5DA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13"/>
          <p:cNvSpPr txBox="1"/>
          <p:nvPr>
            <p:ph idx="1" type="body"/>
          </p:nvPr>
        </p:nvSpPr>
        <p:spPr>
          <a:xfrm rot="5400000">
            <a:off x="3637297" y="-1539540"/>
            <a:ext cx="4917406"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262626"/>
              </a:buClr>
              <a:buSzPts val="1800"/>
              <a:buChar char="•"/>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13"/>
          <p:cNvSpPr txBox="1"/>
          <p:nvPr/>
        </p:nvSpPr>
        <p:spPr>
          <a:xfrm>
            <a:off x="11562710" y="6495448"/>
            <a:ext cx="555812" cy="307777"/>
          </a:xfrm>
          <a:prstGeom prst="rect">
            <a:avLst/>
          </a:prstGeom>
          <a:solidFill>
            <a:srgbClr val="D7E8F5"/>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fld id="{00000000-1234-1234-1234-123412341234}" type="slidenum">
              <a:rPr b="1" lang="it-IT" sz="1400">
                <a:solidFill>
                  <a:srgbClr val="0A356F"/>
                </a:solidFill>
                <a:latin typeface="Arial"/>
                <a:ea typeface="Arial"/>
                <a:cs typeface="Arial"/>
                <a:sym typeface="Arial"/>
              </a:rPr>
              <a:t>‹#›</a:t>
            </a:fld>
            <a:endParaRPr b="1" sz="1400">
              <a:solidFill>
                <a:srgbClr val="0A356F"/>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71" name="Shape 71"/>
        <p:cNvGrpSpPr/>
        <p:nvPr/>
      </p:nvGrpSpPr>
      <p:grpSpPr>
        <a:xfrm>
          <a:off x="0" y="0"/>
          <a:ext cx="0" cy="0"/>
          <a:chOff x="0" y="0"/>
          <a:chExt cx="0" cy="0"/>
        </a:xfrm>
      </p:grpSpPr>
      <p:sp>
        <p:nvSpPr>
          <p:cNvPr id="72" name="Google Shape;72;p1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5DA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262626"/>
              </a:buClr>
              <a:buSzPts val="1800"/>
              <a:buChar char="•"/>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14"/>
          <p:cNvSpPr txBox="1"/>
          <p:nvPr/>
        </p:nvSpPr>
        <p:spPr>
          <a:xfrm>
            <a:off x="11562710" y="6495448"/>
            <a:ext cx="555812" cy="307777"/>
          </a:xfrm>
          <a:prstGeom prst="rect">
            <a:avLst/>
          </a:prstGeom>
          <a:solidFill>
            <a:srgbClr val="D7E8F5"/>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fld id="{00000000-1234-1234-1234-123412341234}" type="slidenum">
              <a:rPr b="1" lang="it-IT" sz="1400">
                <a:solidFill>
                  <a:srgbClr val="0A356F"/>
                </a:solidFill>
                <a:latin typeface="Arial"/>
                <a:ea typeface="Arial"/>
                <a:cs typeface="Arial"/>
                <a:sym typeface="Arial"/>
              </a:rPr>
              <a:t>‹#›</a:t>
            </a:fld>
            <a:endParaRPr b="1" sz="1400">
              <a:solidFill>
                <a:srgbClr val="0A356F"/>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22" name="Shape 22"/>
        <p:cNvGrpSpPr/>
        <p:nvPr/>
      </p:nvGrpSpPr>
      <p:grpSpPr>
        <a:xfrm>
          <a:off x="0" y="0"/>
          <a:ext cx="0" cy="0"/>
          <a:chOff x="0" y="0"/>
          <a:chExt cx="0" cy="0"/>
        </a:xfrm>
      </p:grpSpPr>
      <p:sp>
        <p:nvSpPr>
          <p:cNvPr id="23" name="Google Shape;23;p3"/>
          <p:cNvSpPr txBox="1"/>
          <p:nvPr>
            <p:ph type="title"/>
          </p:nvPr>
        </p:nvSpPr>
        <p:spPr>
          <a:xfrm>
            <a:off x="1454243" y="272735"/>
            <a:ext cx="10404021" cy="44314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5DAD"/>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3"/>
          <p:cNvSpPr txBox="1"/>
          <p:nvPr/>
        </p:nvSpPr>
        <p:spPr>
          <a:xfrm>
            <a:off x="11562710" y="6495448"/>
            <a:ext cx="555812" cy="307777"/>
          </a:xfrm>
          <a:prstGeom prst="rect">
            <a:avLst/>
          </a:prstGeom>
          <a:solidFill>
            <a:srgbClr val="D7E8F5"/>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fld id="{00000000-1234-1234-1234-123412341234}" type="slidenum">
              <a:rPr b="1" lang="it-IT" sz="1400">
                <a:solidFill>
                  <a:srgbClr val="0A356F"/>
                </a:solidFill>
                <a:latin typeface="Arial"/>
                <a:ea typeface="Arial"/>
                <a:cs typeface="Arial"/>
                <a:sym typeface="Arial"/>
              </a:rPr>
              <a:t>‹#›</a:t>
            </a:fld>
            <a:endParaRPr b="1" sz="1400">
              <a:solidFill>
                <a:srgbClr val="0A356F"/>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1513840" y="161925"/>
            <a:ext cx="7101840" cy="7150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5DA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body"/>
          </p:nvPr>
        </p:nvSpPr>
        <p:spPr>
          <a:xfrm>
            <a:off x="838200" y="1259557"/>
            <a:ext cx="10515600" cy="491740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262626"/>
              </a:buClr>
              <a:buSzPts val="1800"/>
              <a:buChar char="•"/>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4"/>
          <p:cNvSpPr txBox="1"/>
          <p:nvPr/>
        </p:nvSpPr>
        <p:spPr>
          <a:xfrm>
            <a:off x="11562710" y="6495448"/>
            <a:ext cx="555812" cy="307777"/>
          </a:xfrm>
          <a:prstGeom prst="rect">
            <a:avLst/>
          </a:prstGeom>
          <a:solidFill>
            <a:srgbClr val="D7E8F5"/>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fld id="{00000000-1234-1234-1234-123412341234}" type="slidenum">
              <a:rPr b="1" lang="it-IT" sz="1400">
                <a:solidFill>
                  <a:schemeClr val="dk1"/>
                </a:solidFill>
                <a:latin typeface="Arial"/>
                <a:ea typeface="Arial"/>
                <a:cs typeface="Arial"/>
                <a:sym typeface="Arial"/>
              </a:rPr>
              <a:t>‹#›</a:t>
            </a:fld>
            <a:endParaRPr b="1" sz="1400">
              <a:solidFill>
                <a:schemeClr val="dk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positiva titolo" type="title">
  <p:cSld name="TITLE">
    <p:spTree>
      <p:nvGrpSpPr>
        <p:cNvPr id="29" name="Shape 29"/>
        <p:cNvGrpSpPr/>
        <p:nvPr/>
      </p:nvGrpSpPr>
      <p:grpSpPr>
        <a:xfrm>
          <a:off x="0" y="0"/>
          <a:ext cx="0" cy="0"/>
          <a:chOff x="0" y="0"/>
          <a:chExt cx="0" cy="0"/>
        </a:xfrm>
      </p:grpSpPr>
      <p:sp>
        <p:nvSpPr>
          <p:cNvPr id="30" name="Google Shape;30;p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1E5DAD"/>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262626"/>
              </a:buClr>
              <a:buSzPts val="2400"/>
              <a:buNone/>
              <a:defRPr sz="2400"/>
            </a:lvl1pPr>
            <a:lvl2pPr lvl="1" algn="ctr">
              <a:lnSpc>
                <a:spcPct val="90000"/>
              </a:lnSpc>
              <a:spcBef>
                <a:spcPts val="500"/>
              </a:spcBef>
              <a:spcAft>
                <a:spcPts val="0"/>
              </a:spcAft>
              <a:buClr>
                <a:srgbClr val="262626"/>
              </a:buClr>
              <a:buSzPts val="2000"/>
              <a:buNone/>
              <a:defRPr sz="2000"/>
            </a:lvl2pPr>
            <a:lvl3pPr lvl="2" algn="ctr">
              <a:lnSpc>
                <a:spcPct val="90000"/>
              </a:lnSpc>
              <a:spcBef>
                <a:spcPts val="500"/>
              </a:spcBef>
              <a:spcAft>
                <a:spcPts val="0"/>
              </a:spcAft>
              <a:buClr>
                <a:srgbClr val="262626"/>
              </a:buClr>
              <a:buSzPts val="1800"/>
              <a:buNone/>
              <a:defRPr sz="1800"/>
            </a:lvl3pPr>
            <a:lvl4pPr lvl="3" algn="ctr">
              <a:lnSpc>
                <a:spcPct val="90000"/>
              </a:lnSpc>
              <a:spcBef>
                <a:spcPts val="500"/>
              </a:spcBef>
              <a:spcAft>
                <a:spcPts val="0"/>
              </a:spcAft>
              <a:buClr>
                <a:srgbClr val="262626"/>
              </a:buClr>
              <a:buSzPts val="1600"/>
              <a:buNone/>
              <a:defRPr sz="1600"/>
            </a:lvl4pPr>
            <a:lvl5pPr lvl="4" algn="ctr">
              <a:lnSpc>
                <a:spcPct val="90000"/>
              </a:lnSpc>
              <a:spcBef>
                <a:spcPts val="500"/>
              </a:spcBef>
              <a:spcAft>
                <a:spcPts val="0"/>
              </a:spcAft>
              <a:buClr>
                <a:srgbClr val="26262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2" name="Google Shape;32;p5"/>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3" name="Google Shape;33;p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4" name="Google Shape;34;p5"/>
          <p:cNvSpPr txBox="1"/>
          <p:nvPr>
            <p:ph idx="12" type="sldNum"/>
          </p:nvPr>
        </p:nvSpPr>
        <p:spPr>
          <a:xfrm>
            <a:off x="9448800" y="6492875"/>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asic">
  <p:cSld name="10_basic">
    <p:spTree>
      <p:nvGrpSpPr>
        <p:cNvPr id="35" name="Shape 35"/>
        <p:cNvGrpSpPr/>
        <p:nvPr/>
      </p:nvGrpSpPr>
      <p:grpSpPr>
        <a:xfrm>
          <a:off x="0" y="0"/>
          <a:ext cx="0" cy="0"/>
          <a:chOff x="0" y="0"/>
          <a:chExt cx="0" cy="0"/>
        </a:xfrm>
      </p:grpSpPr>
      <p:sp>
        <p:nvSpPr>
          <p:cNvPr id="36" name="Google Shape;36;p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 name="Google Shape;37;p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 name="Google Shape;3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39" name="Shape 39"/>
        <p:cNvGrpSpPr/>
        <p:nvPr/>
      </p:nvGrpSpPr>
      <p:grpSpPr>
        <a:xfrm>
          <a:off x="0" y="0"/>
          <a:ext cx="0" cy="0"/>
          <a:chOff x="0" y="0"/>
          <a:chExt cx="0" cy="0"/>
        </a:xfrm>
      </p:grpSpPr>
      <p:sp>
        <p:nvSpPr>
          <p:cNvPr id="40" name="Google Shape;40;p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E5DAD"/>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2" name="Google Shape;42;p7"/>
          <p:cNvSpPr txBox="1"/>
          <p:nvPr/>
        </p:nvSpPr>
        <p:spPr>
          <a:xfrm>
            <a:off x="11562710" y="6495448"/>
            <a:ext cx="555812" cy="307777"/>
          </a:xfrm>
          <a:prstGeom prst="rect">
            <a:avLst/>
          </a:prstGeom>
          <a:solidFill>
            <a:srgbClr val="D7E8F5"/>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fld id="{00000000-1234-1234-1234-123412341234}" type="slidenum">
              <a:rPr b="1" lang="it-IT" sz="1400">
                <a:solidFill>
                  <a:srgbClr val="0A356F"/>
                </a:solidFill>
                <a:latin typeface="Arial"/>
                <a:ea typeface="Arial"/>
                <a:cs typeface="Arial"/>
                <a:sym typeface="Arial"/>
              </a:rPr>
              <a:t>‹#›</a:t>
            </a:fld>
            <a:endParaRPr b="1" sz="1400">
              <a:solidFill>
                <a:srgbClr val="0A356F"/>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43" name="Shape 43"/>
        <p:cNvGrpSpPr/>
        <p:nvPr/>
      </p:nvGrpSpPr>
      <p:grpSpPr>
        <a:xfrm>
          <a:off x="0" y="0"/>
          <a:ext cx="0" cy="0"/>
          <a:chOff x="0" y="0"/>
          <a:chExt cx="0" cy="0"/>
        </a:xfrm>
      </p:grpSpPr>
      <p:sp>
        <p:nvSpPr>
          <p:cNvPr id="44" name="Google Shape;44;p8"/>
          <p:cNvSpPr txBox="1"/>
          <p:nvPr>
            <p:ph type="title"/>
          </p:nvPr>
        </p:nvSpPr>
        <p:spPr>
          <a:xfrm>
            <a:off x="1513840" y="161925"/>
            <a:ext cx="7101840" cy="7150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5DA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262626"/>
              </a:buClr>
              <a:buSzPts val="1800"/>
              <a:buChar char="•"/>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262626"/>
              </a:buClr>
              <a:buSzPts val="1800"/>
              <a:buChar char="•"/>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8"/>
          <p:cNvSpPr txBox="1"/>
          <p:nvPr/>
        </p:nvSpPr>
        <p:spPr>
          <a:xfrm>
            <a:off x="11562710" y="6495448"/>
            <a:ext cx="555812" cy="307777"/>
          </a:xfrm>
          <a:prstGeom prst="rect">
            <a:avLst/>
          </a:prstGeom>
          <a:solidFill>
            <a:srgbClr val="D7E8F5"/>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fld id="{00000000-1234-1234-1234-123412341234}" type="slidenum">
              <a:rPr b="1" lang="it-IT" sz="1400">
                <a:solidFill>
                  <a:srgbClr val="0A356F"/>
                </a:solidFill>
                <a:latin typeface="Arial"/>
                <a:ea typeface="Arial"/>
                <a:cs typeface="Arial"/>
                <a:sym typeface="Arial"/>
              </a:rPr>
              <a:t>‹#›</a:t>
            </a:fld>
            <a:endParaRPr b="1" sz="1400">
              <a:solidFill>
                <a:srgbClr val="0A356F"/>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48" name="Shape 48"/>
        <p:cNvGrpSpPr/>
        <p:nvPr/>
      </p:nvGrpSpPr>
      <p:grpSpPr>
        <a:xfrm>
          <a:off x="0" y="0"/>
          <a:ext cx="0" cy="0"/>
          <a:chOff x="0" y="0"/>
          <a:chExt cx="0" cy="0"/>
        </a:xfrm>
      </p:grpSpPr>
      <p:sp>
        <p:nvSpPr>
          <p:cNvPr id="49" name="Google Shape;49;p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5DA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262626"/>
              </a:buClr>
              <a:buSzPts val="2400"/>
              <a:buNone/>
              <a:defRPr b="1" sz="2400"/>
            </a:lvl1pPr>
            <a:lvl2pPr indent="-228600" lvl="1" marL="914400" algn="l">
              <a:lnSpc>
                <a:spcPct val="90000"/>
              </a:lnSpc>
              <a:spcBef>
                <a:spcPts val="500"/>
              </a:spcBef>
              <a:spcAft>
                <a:spcPts val="0"/>
              </a:spcAft>
              <a:buClr>
                <a:srgbClr val="262626"/>
              </a:buClr>
              <a:buSzPts val="2000"/>
              <a:buNone/>
              <a:defRPr b="1" sz="2000"/>
            </a:lvl2pPr>
            <a:lvl3pPr indent="-228600" lvl="2" marL="1371600" algn="l">
              <a:lnSpc>
                <a:spcPct val="90000"/>
              </a:lnSpc>
              <a:spcBef>
                <a:spcPts val="500"/>
              </a:spcBef>
              <a:spcAft>
                <a:spcPts val="0"/>
              </a:spcAft>
              <a:buClr>
                <a:srgbClr val="262626"/>
              </a:buClr>
              <a:buSzPts val="1800"/>
              <a:buNone/>
              <a:defRPr b="1" sz="1800"/>
            </a:lvl3pPr>
            <a:lvl4pPr indent="-228600" lvl="3" marL="1828800" algn="l">
              <a:lnSpc>
                <a:spcPct val="90000"/>
              </a:lnSpc>
              <a:spcBef>
                <a:spcPts val="500"/>
              </a:spcBef>
              <a:spcAft>
                <a:spcPts val="0"/>
              </a:spcAft>
              <a:buClr>
                <a:srgbClr val="262626"/>
              </a:buClr>
              <a:buSzPts val="1600"/>
              <a:buNone/>
              <a:defRPr b="1" sz="1600"/>
            </a:lvl4pPr>
            <a:lvl5pPr indent="-228600" lvl="4" marL="2286000" algn="l">
              <a:lnSpc>
                <a:spcPct val="90000"/>
              </a:lnSpc>
              <a:spcBef>
                <a:spcPts val="500"/>
              </a:spcBef>
              <a:spcAft>
                <a:spcPts val="0"/>
              </a:spcAft>
              <a:buClr>
                <a:srgbClr val="262626"/>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1" name="Google Shape;51;p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262626"/>
              </a:buClr>
              <a:buSzPts val="1800"/>
              <a:buChar char="•"/>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262626"/>
              </a:buClr>
              <a:buSzPts val="2400"/>
              <a:buNone/>
              <a:defRPr b="1" sz="2400"/>
            </a:lvl1pPr>
            <a:lvl2pPr indent="-228600" lvl="1" marL="914400" algn="l">
              <a:lnSpc>
                <a:spcPct val="90000"/>
              </a:lnSpc>
              <a:spcBef>
                <a:spcPts val="500"/>
              </a:spcBef>
              <a:spcAft>
                <a:spcPts val="0"/>
              </a:spcAft>
              <a:buClr>
                <a:srgbClr val="262626"/>
              </a:buClr>
              <a:buSzPts val="2000"/>
              <a:buNone/>
              <a:defRPr b="1" sz="2000"/>
            </a:lvl2pPr>
            <a:lvl3pPr indent="-228600" lvl="2" marL="1371600" algn="l">
              <a:lnSpc>
                <a:spcPct val="90000"/>
              </a:lnSpc>
              <a:spcBef>
                <a:spcPts val="500"/>
              </a:spcBef>
              <a:spcAft>
                <a:spcPts val="0"/>
              </a:spcAft>
              <a:buClr>
                <a:srgbClr val="262626"/>
              </a:buClr>
              <a:buSzPts val="1800"/>
              <a:buNone/>
              <a:defRPr b="1" sz="1800"/>
            </a:lvl3pPr>
            <a:lvl4pPr indent="-228600" lvl="3" marL="1828800" algn="l">
              <a:lnSpc>
                <a:spcPct val="90000"/>
              </a:lnSpc>
              <a:spcBef>
                <a:spcPts val="500"/>
              </a:spcBef>
              <a:spcAft>
                <a:spcPts val="0"/>
              </a:spcAft>
              <a:buClr>
                <a:srgbClr val="262626"/>
              </a:buClr>
              <a:buSzPts val="1600"/>
              <a:buNone/>
              <a:defRPr b="1" sz="1600"/>
            </a:lvl4pPr>
            <a:lvl5pPr indent="-228600" lvl="4" marL="2286000" algn="l">
              <a:lnSpc>
                <a:spcPct val="90000"/>
              </a:lnSpc>
              <a:spcBef>
                <a:spcPts val="500"/>
              </a:spcBef>
              <a:spcAft>
                <a:spcPts val="0"/>
              </a:spcAft>
              <a:buClr>
                <a:srgbClr val="262626"/>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262626"/>
              </a:buClr>
              <a:buSzPts val="1800"/>
              <a:buChar char="•"/>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9"/>
          <p:cNvSpPr txBox="1"/>
          <p:nvPr/>
        </p:nvSpPr>
        <p:spPr>
          <a:xfrm>
            <a:off x="11562710" y="6495448"/>
            <a:ext cx="555812" cy="307777"/>
          </a:xfrm>
          <a:prstGeom prst="rect">
            <a:avLst/>
          </a:prstGeom>
          <a:solidFill>
            <a:srgbClr val="D7E8F5"/>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fld id="{00000000-1234-1234-1234-123412341234}" type="slidenum">
              <a:rPr b="1" lang="it-IT" sz="1400">
                <a:solidFill>
                  <a:srgbClr val="0A356F"/>
                </a:solidFill>
                <a:latin typeface="Arial"/>
                <a:ea typeface="Arial"/>
                <a:cs typeface="Arial"/>
                <a:sym typeface="Arial"/>
              </a:rPr>
              <a:t>‹#›</a:t>
            </a:fld>
            <a:endParaRPr b="1" sz="1400">
              <a:solidFill>
                <a:srgbClr val="0A356F"/>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55" name="Shape 55"/>
        <p:cNvGrpSpPr/>
        <p:nvPr/>
      </p:nvGrpSpPr>
      <p:grpSpPr>
        <a:xfrm>
          <a:off x="0" y="0"/>
          <a:ext cx="0" cy="0"/>
          <a:chOff x="0" y="0"/>
          <a:chExt cx="0" cy="0"/>
        </a:xfrm>
      </p:grpSpPr>
      <p:sp>
        <p:nvSpPr>
          <p:cNvPr id="56" name="Google Shape;56;p10"/>
          <p:cNvSpPr txBox="1"/>
          <p:nvPr/>
        </p:nvSpPr>
        <p:spPr>
          <a:xfrm>
            <a:off x="11562710" y="6495448"/>
            <a:ext cx="555812" cy="307777"/>
          </a:xfrm>
          <a:prstGeom prst="rect">
            <a:avLst/>
          </a:prstGeom>
          <a:solidFill>
            <a:srgbClr val="D7E8F5"/>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fld id="{00000000-1234-1234-1234-123412341234}" type="slidenum">
              <a:rPr b="1" lang="it-IT" sz="1400">
                <a:solidFill>
                  <a:srgbClr val="0A356F"/>
                </a:solidFill>
                <a:latin typeface="Arial"/>
                <a:ea typeface="Arial"/>
                <a:cs typeface="Arial"/>
                <a:sym typeface="Arial"/>
              </a:rPr>
              <a:t>‹#›</a:t>
            </a:fld>
            <a:endParaRPr b="1" sz="1400">
              <a:solidFill>
                <a:srgbClr val="0A356F"/>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7.xml"/><Relationship Id="rId10" Type="http://schemas.openxmlformats.org/officeDocument/2006/relationships/slideLayout" Target="../slideLayouts/slideLayout6.xml"/><Relationship Id="rId13" Type="http://schemas.openxmlformats.org/officeDocument/2006/relationships/slideLayout" Target="../slideLayouts/slideLayout9.xml"/><Relationship Id="rId12" Type="http://schemas.openxmlformats.org/officeDocument/2006/relationships/slideLayout" Target="../slideLayouts/slideLayout8.xml"/><Relationship Id="rId1" Type="http://schemas.openxmlformats.org/officeDocument/2006/relationships/image" Target="../media/image2.gif"/><Relationship Id="rId2" Type="http://schemas.openxmlformats.org/officeDocument/2006/relationships/image" Target="../media/image13.png"/><Relationship Id="rId3" Type="http://schemas.openxmlformats.org/officeDocument/2006/relationships/image" Target="../media/image1.png"/><Relationship Id="rId4" Type="http://schemas.openxmlformats.org/officeDocument/2006/relationships/image" Target="../media/image11.png"/><Relationship Id="rId9" Type="http://schemas.openxmlformats.org/officeDocument/2006/relationships/slideLayout" Target="../slideLayouts/slideLayout5.xml"/><Relationship Id="rId15" Type="http://schemas.openxmlformats.org/officeDocument/2006/relationships/slideLayout" Target="../slideLayouts/slideLayout11.xml"/><Relationship Id="rId14" Type="http://schemas.openxmlformats.org/officeDocument/2006/relationships/slideLayout" Target="../slideLayouts/slideLayout10.xml"/><Relationship Id="rId17" Type="http://schemas.openxmlformats.org/officeDocument/2006/relationships/slideLayout" Target="../slideLayouts/slideLayout13.xml"/><Relationship Id="rId16" Type="http://schemas.openxmlformats.org/officeDocument/2006/relationships/slideLayout" Target="../slideLayouts/slideLayout12.xml"/><Relationship Id="rId5" Type="http://schemas.openxmlformats.org/officeDocument/2006/relationships/slideLayout" Target="../slideLayouts/slideLayout1.xml"/><Relationship Id="rId6" Type="http://schemas.openxmlformats.org/officeDocument/2006/relationships/slideLayout" Target="../slideLayouts/slideLayout2.xml"/><Relationship Id="rId18" Type="http://schemas.openxmlformats.org/officeDocument/2006/relationships/theme" Target="../theme/theme1.xml"/><Relationship Id="rId7" Type="http://schemas.openxmlformats.org/officeDocument/2006/relationships/slideLayout" Target="../slideLayouts/slideLayout3.xml"/><Relationship Id="rId8"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1513840" y="161925"/>
            <a:ext cx="7101840" cy="715045"/>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E5DAD"/>
              </a:buClr>
              <a:buSzPts val="2400"/>
              <a:buFont typeface="Calibri"/>
              <a:buNone/>
              <a:defRPr b="1" i="0" sz="2400" u="none" cap="none" strike="noStrike">
                <a:solidFill>
                  <a:srgbClr val="1E5DAD"/>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259557"/>
            <a:ext cx="10515600" cy="4917406"/>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262626"/>
              </a:buClr>
              <a:buSzPts val="2800"/>
              <a:buFont typeface="Arial"/>
              <a:buChar char="•"/>
              <a:defRPr b="0" i="0" sz="2800" u="none" cap="none" strike="noStrike">
                <a:solidFill>
                  <a:srgbClr val="262626"/>
                </a:solidFill>
                <a:latin typeface="Calibri"/>
                <a:ea typeface="Calibri"/>
                <a:cs typeface="Calibri"/>
                <a:sym typeface="Calibri"/>
              </a:defRPr>
            </a:lvl1pPr>
            <a:lvl2pPr indent="-381000" lvl="1" marL="914400" marR="0" rtl="0" algn="l">
              <a:lnSpc>
                <a:spcPct val="90000"/>
              </a:lnSpc>
              <a:spcBef>
                <a:spcPts val="500"/>
              </a:spcBef>
              <a:spcAft>
                <a:spcPts val="0"/>
              </a:spcAft>
              <a:buClr>
                <a:srgbClr val="262626"/>
              </a:buClr>
              <a:buSzPts val="2400"/>
              <a:buFont typeface="Arial"/>
              <a:buChar char="•"/>
              <a:defRPr b="0" i="0" sz="2400" u="none" cap="none" strike="noStrike">
                <a:solidFill>
                  <a:srgbClr val="26262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262626"/>
              </a:buClr>
              <a:buSzPts val="2000"/>
              <a:buFont typeface="Arial"/>
              <a:buChar char="•"/>
              <a:defRPr b="0" i="0" sz="2000" u="none" cap="none" strike="noStrike">
                <a:solidFill>
                  <a:srgbClr val="26262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262626"/>
              </a:buClr>
              <a:buSzPts val="1800"/>
              <a:buFont typeface="Arial"/>
              <a:buChar char="•"/>
              <a:defRPr b="0" i="0" sz="1800" u="none" cap="none" strike="noStrike">
                <a:solidFill>
                  <a:srgbClr val="26262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262626"/>
              </a:buClr>
              <a:buSzPts val="1800"/>
              <a:buFont typeface="Arial"/>
              <a:buChar char="•"/>
              <a:defRPr b="0" i="0" sz="1800" u="none" cap="none" strike="noStrike">
                <a:solidFill>
                  <a:srgbClr val="26262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2" type="sldNum"/>
          </p:nvPr>
        </p:nvSpPr>
        <p:spPr>
          <a:xfrm>
            <a:off x="9448800" y="6492875"/>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400" u="none" cap="none" strike="noStrike">
                <a:solidFill>
                  <a:schemeClr val="dk1"/>
                </a:solidFill>
                <a:latin typeface="Arial"/>
                <a:ea typeface="Arial"/>
                <a:cs typeface="Arial"/>
                <a:sym typeface="Arial"/>
              </a:defRPr>
            </a:lvl1pPr>
            <a:lvl2pPr indent="0" lvl="1" marL="0" marR="0" rtl="0" algn="r">
              <a:spcBef>
                <a:spcPts val="0"/>
              </a:spcBef>
              <a:buNone/>
              <a:defRPr b="1" i="0" sz="1400" u="none" cap="none" strike="noStrike">
                <a:solidFill>
                  <a:schemeClr val="dk1"/>
                </a:solidFill>
                <a:latin typeface="Arial"/>
                <a:ea typeface="Arial"/>
                <a:cs typeface="Arial"/>
                <a:sym typeface="Arial"/>
              </a:defRPr>
            </a:lvl2pPr>
            <a:lvl3pPr indent="0" lvl="2" marL="0" marR="0" rtl="0" algn="r">
              <a:spcBef>
                <a:spcPts val="0"/>
              </a:spcBef>
              <a:buNone/>
              <a:defRPr b="1" i="0" sz="1400" u="none" cap="none" strike="noStrike">
                <a:solidFill>
                  <a:schemeClr val="dk1"/>
                </a:solidFill>
                <a:latin typeface="Arial"/>
                <a:ea typeface="Arial"/>
                <a:cs typeface="Arial"/>
                <a:sym typeface="Arial"/>
              </a:defRPr>
            </a:lvl3pPr>
            <a:lvl4pPr indent="0" lvl="3" marL="0" marR="0" rtl="0" algn="r">
              <a:spcBef>
                <a:spcPts val="0"/>
              </a:spcBef>
              <a:buNone/>
              <a:defRPr b="1" i="0" sz="1400" u="none" cap="none" strike="noStrike">
                <a:solidFill>
                  <a:schemeClr val="dk1"/>
                </a:solidFill>
                <a:latin typeface="Arial"/>
                <a:ea typeface="Arial"/>
                <a:cs typeface="Arial"/>
                <a:sym typeface="Arial"/>
              </a:defRPr>
            </a:lvl4pPr>
            <a:lvl5pPr indent="0" lvl="4" marL="0" marR="0" rtl="0" algn="r">
              <a:spcBef>
                <a:spcPts val="0"/>
              </a:spcBef>
              <a:buNone/>
              <a:defRPr b="1" i="0" sz="1400" u="none" cap="none" strike="noStrike">
                <a:solidFill>
                  <a:schemeClr val="dk1"/>
                </a:solidFill>
                <a:latin typeface="Arial"/>
                <a:ea typeface="Arial"/>
                <a:cs typeface="Arial"/>
                <a:sym typeface="Arial"/>
              </a:defRPr>
            </a:lvl5pPr>
            <a:lvl6pPr indent="0" lvl="5" marL="0" marR="0" rtl="0" algn="r">
              <a:spcBef>
                <a:spcPts val="0"/>
              </a:spcBef>
              <a:buNone/>
              <a:defRPr b="1" i="0" sz="1400" u="none" cap="none" strike="noStrike">
                <a:solidFill>
                  <a:schemeClr val="dk1"/>
                </a:solidFill>
                <a:latin typeface="Arial"/>
                <a:ea typeface="Arial"/>
                <a:cs typeface="Arial"/>
                <a:sym typeface="Arial"/>
              </a:defRPr>
            </a:lvl6pPr>
            <a:lvl7pPr indent="0" lvl="6" marL="0" marR="0" rtl="0" algn="r">
              <a:spcBef>
                <a:spcPts val="0"/>
              </a:spcBef>
              <a:buNone/>
              <a:defRPr b="1" i="0" sz="1400" u="none" cap="none" strike="noStrike">
                <a:solidFill>
                  <a:schemeClr val="dk1"/>
                </a:solidFill>
                <a:latin typeface="Arial"/>
                <a:ea typeface="Arial"/>
                <a:cs typeface="Arial"/>
                <a:sym typeface="Arial"/>
              </a:defRPr>
            </a:lvl7pPr>
            <a:lvl8pPr indent="0" lvl="7" marL="0" marR="0" rtl="0" algn="r">
              <a:spcBef>
                <a:spcPts val="0"/>
              </a:spcBef>
              <a:buNone/>
              <a:defRPr b="1" i="0" sz="1400" u="none" cap="none" strike="noStrike">
                <a:solidFill>
                  <a:schemeClr val="dk1"/>
                </a:solidFill>
                <a:latin typeface="Arial"/>
                <a:ea typeface="Arial"/>
                <a:cs typeface="Arial"/>
                <a:sym typeface="Arial"/>
              </a:defRPr>
            </a:lvl8pPr>
            <a:lvl9pPr indent="0" lvl="8" marL="0" marR="0" rtl="0" algn="r">
              <a:spcBef>
                <a:spcPts val="0"/>
              </a:spcBef>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pic>
        <p:nvPicPr>
          <p:cNvPr id="13" name="Google Shape;13;p1"/>
          <p:cNvPicPr preferRelativeResize="0"/>
          <p:nvPr/>
        </p:nvPicPr>
        <p:blipFill rotWithShape="1">
          <a:blip r:embed="rId1">
            <a:alphaModFix/>
          </a:blip>
          <a:srcRect b="0" l="0" r="0" t="0"/>
          <a:stretch/>
        </p:blipFill>
        <p:spPr>
          <a:xfrm>
            <a:off x="182881" y="204948"/>
            <a:ext cx="568498" cy="580341"/>
          </a:xfrm>
          <a:prstGeom prst="rect">
            <a:avLst/>
          </a:prstGeom>
          <a:noFill/>
          <a:ln>
            <a:noFill/>
          </a:ln>
        </p:spPr>
      </p:pic>
      <p:pic>
        <p:nvPicPr>
          <p:cNvPr id="14" name="Google Shape;14;p1"/>
          <p:cNvPicPr preferRelativeResize="0"/>
          <p:nvPr/>
        </p:nvPicPr>
        <p:blipFill rotWithShape="1">
          <a:blip r:embed="rId2">
            <a:alphaModFix/>
          </a:blip>
          <a:srcRect b="0" l="0" r="0" t="0"/>
          <a:stretch/>
        </p:blipFill>
        <p:spPr>
          <a:xfrm>
            <a:off x="759535" y="172730"/>
            <a:ext cx="622164" cy="622164"/>
          </a:xfrm>
          <a:prstGeom prst="rect">
            <a:avLst/>
          </a:prstGeom>
          <a:noFill/>
          <a:ln>
            <a:noFill/>
          </a:ln>
        </p:spPr>
      </p:pic>
      <p:pic>
        <p:nvPicPr>
          <p:cNvPr id="15" name="Google Shape;15;p1"/>
          <p:cNvPicPr preferRelativeResize="0"/>
          <p:nvPr/>
        </p:nvPicPr>
        <p:blipFill rotWithShape="1">
          <a:blip r:embed="rId3">
            <a:alphaModFix/>
          </a:blip>
          <a:srcRect b="0" l="0" r="0" t="0"/>
          <a:stretch/>
        </p:blipFill>
        <p:spPr>
          <a:xfrm>
            <a:off x="8811660" y="224935"/>
            <a:ext cx="1905611" cy="432909"/>
          </a:xfrm>
          <a:prstGeom prst="rect">
            <a:avLst/>
          </a:prstGeom>
          <a:noFill/>
          <a:ln>
            <a:noFill/>
          </a:ln>
        </p:spPr>
      </p:pic>
      <p:pic>
        <p:nvPicPr>
          <p:cNvPr id="16" name="Google Shape;16;p1"/>
          <p:cNvPicPr preferRelativeResize="0"/>
          <p:nvPr/>
        </p:nvPicPr>
        <p:blipFill rotWithShape="1">
          <a:blip r:embed="rId4">
            <a:alphaModFix/>
          </a:blip>
          <a:srcRect b="0" l="0" r="0" t="0"/>
          <a:stretch/>
        </p:blipFill>
        <p:spPr>
          <a:xfrm>
            <a:off x="10830560" y="318537"/>
            <a:ext cx="1152437" cy="36702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5"/>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2.gif"/><Relationship Id="rId9"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image" Target="../media/image1.png"/><Relationship Id="rId7" Type="http://schemas.openxmlformats.org/officeDocument/2006/relationships/image" Target="../media/image11.png"/><Relationship Id="rId8"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7.png"/><Relationship Id="rId4" Type="http://schemas.openxmlformats.org/officeDocument/2006/relationships/image" Target="../media/image44.png"/><Relationship Id="rId5" Type="http://schemas.openxmlformats.org/officeDocument/2006/relationships/image" Target="../media/image4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2.png"/><Relationship Id="rId4" Type="http://schemas.openxmlformats.org/officeDocument/2006/relationships/image" Target="../media/image50.png"/><Relationship Id="rId5" Type="http://schemas.openxmlformats.org/officeDocument/2006/relationships/image" Target="../media/image38.png"/><Relationship Id="rId6"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54.png"/><Relationship Id="rId5" Type="http://schemas.openxmlformats.org/officeDocument/2006/relationships/image" Target="../media/image62.png"/><Relationship Id="rId6" Type="http://schemas.openxmlformats.org/officeDocument/2006/relationships/image" Target="../media/image51.png"/><Relationship Id="rId7" Type="http://schemas.openxmlformats.org/officeDocument/2006/relationships/image" Target="../media/image53.png"/><Relationship Id="rId8"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5.png"/><Relationship Id="rId4" Type="http://schemas.openxmlformats.org/officeDocument/2006/relationships/image" Target="../media/image54.png"/><Relationship Id="rId5" Type="http://schemas.openxmlformats.org/officeDocument/2006/relationships/image" Target="../media/image56.png"/><Relationship Id="rId6" Type="http://schemas.openxmlformats.org/officeDocument/2006/relationships/image" Target="../media/image61.png"/><Relationship Id="rId7" Type="http://schemas.openxmlformats.org/officeDocument/2006/relationships/image" Target="../media/image6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69.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68.pn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2.png"/><Relationship Id="rId4" Type="http://schemas.openxmlformats.org/officeDocument/2006/relationships/image" Target="../media/image70.png"/><Relationship Id="rId5" Type="http://schemas.openxmlformats.org/officeDocument/2006/relationships/image" Target="../media/image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2.png"/><Relationship Id="rId4" Type="http://schemas.openxmlformats.org/officeDocument/2006/relationships/image" Target="../media/image70.png"/><Relationship Id="rId5" Type="http://schemas.openxmlformats.org/officeDocument/2006/relationships/image" Target="../media/image5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2.png"/><Relationship Id="rId4" Type="http://schemas.openxmlformats.org/officeDocument/2006/relationships/image" Target="../media/image70.png"/><Relationship Id="rId5" Type="http://schemas.openxmlformats.org/officeDocument/2006/relationships/image" Target="../media/image5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2.png"/><Relationship Id="rId4" Type="http://schemas.openxmlformats.org/officeDocument/2006/relationships/image" Target="../media/image70.png"/><Relationship Id="rId9" Type="http://schemas.openxmlformats.org/officeDocument/2006/relationships/image" Target="../media/image79.png"/><Relationship Id="rId5" Type="http://schemas.openxmlformats.org/officeDocument/2006/relationships/image" Target="../media/image71.png"/><Relationship Id="rId6" Type="http://schemas.openxmlformats.org/officeDocument/2006/relationships/image" Target="../media/image76.png"/><Relationship Id="rId7" Type="http://schemas.openxmlformats.org/officeDocument/2006/relationships/image" Target="../media/image82.png"/><Relationship Id="rId8"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72.png"/><Relationship Id="rId4" Type="http://schemas.openxmlformats.org/officeDocument/2006/relationships/image" Target="../media/image70.png"/><Relationship Id="rId5" Type="http://schemas.openxmlformats.org/officeDocument/2006/relationships/image" Target="../media/image78.png"/><Relationship Id="rId6" Type="http://schemas.openxmlformats.org/officeDocument/2006/relationships/image" Target="../media/image83.png"/><Relationship Id="rId7" Type="http://schemas.openxmlformats.org/officeDocument/2006/relationships/image" Target="../media/image81.png"/><Relationship Id="rId8" Type="http://schemas.openxmlformats.org/officeDocument/2006/relationships/image" Target="../media/image54.png"/></Relationships>
</file>

<file path=ppt/slides/_rels/slide21.xml.rels><?xml version="1.0" encoding="UTF-8" standalone="yes"?><Relationships xmlns="http://schemas.openxmlformats.org/package/2006/relationships"><Relationship Id="rId11" Type="http://schemas.openxmlformats.org/officeDocument/2006/relationships/image" Target="../media/image70.png"/><Relationship Id="rId10" Type="http://schemas.openxmlformats.org/officeDocument/2006/relationships/image" Target="../media/image72.png"/><Relationship Id="rId13" Type="http://schemas.openxmlformats.org/officeDocument/2006/relationships/image" Target="../media/image87.png"/><Relationship Id="rId12"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7.png"/><Relationship Id="rId4" Type="http://schemas.openxmlformats.org/officeDocument/2006/relationships/image" Target="../media/image80.png"/><Relationship Id="rId9" Type="http://schemas.openxmlformats.org/officeDocument/2006/relationships/image" Target="../media/image94.png"/><Relationship Id="rId15" Type="http://schemas.openxmlformats.org/officeDocument/2006/relationships/image" Target="../media/image54.png"/><Relationship Id="rId14" Type="http://schemas.openxmlformats.org/officeDocument/2006/relationships/image" Target="../media/image81.png"/><Relationship Id="rId5" Type="http://schemas.openxmlformats.org/officeDocument/2006/relationships/image" Target="../media/image73.png"/><Relationship Id="rId6" Type="http://schemas.openxmlformats.org/officeDocument/2006/relationships/image" Target="../media/image86.png"/><Relationship Id="rId7" Type="http://schemas.openxmlformats.org/officeDocument/2006/relationships/image" Target="../media/image121.png"/><Relationship Id="rId8" Type="http://schemas.openxmlformats.org/officeDocument/2006/relationships/image" Target="../media/image74.png"/></Relationships>
</file>

<file path=ppt/slides/_rels/slide22.xml.rels><?xml version="1.0" encoding="UTF-8" standalone="yes"?><Relationships xmlns="http://schemas.openxmlformats.org/package/2006/relationships"><Relationship Id="rId11" Type="http://schemas.openxmlformats.org/officeDocument/2006/relationships/image" Target="../media/image85.png"/><Relationship Id="rId10"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2.png"/><Relationship Id="rId4" Type="http://schemas.openxmlformats.org/officeDocument/2006/relationships/image" Target="../media/image70.png"/><Relationship Id="rId9" Type="http://schemas.openxmlformats.org/officeDocument/2006/relationships/image" Target="../media/image2.gif"/><Relationship Id="rId5" Type="http://schemas.openxmlformats.org/officeDocument/2006/relationships/image" Target="../media/image81.png"/><Relationship Id="rId6" Type="http://schemas.openxmlformats.org/officeDocument/2006/relationships/image" Target="../media/image54.png"/><Relationship Id="rId7" Type="http://schemas.openxmlformats.org/officeDocument/2006/relationships/image" Target="../media/image105.png"/><Relationship Id="rId8" Type="http://schemas.openxmlformats.org/officeDocument/2006/relationships/image" Target="../media/image1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93.png"/><Relationship Id="rId4" Type="http://schemas.openxmlformats.org/officeDocument/2006/relationships/image" Target="../media/image89.png"/><Relationship Id="rId5" Type="http://schemas.openxmlformats.org/officeDocument/2006/relationships/image" Target="../media/image111.png"/><Relationship Id="rId6" Type="http://schemas.openxmlformats.org/officeDocument/2006/relationships/image" Target="../media/image9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0.png"/><Relationship Id="rId4" Type="http://schemas.openxmlformats.org/officeDocument/2006/relationships/image" Target="../media/image88.png"/><Relationship Id="rId5" Type="http://schemas.openxmlformats.org/officeDocument/2006/relationships/image" Target="../media/image1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03.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99.png"/><Relationship Id="rId4" Type="http://schemas.openxmlformats.org/officeDocument/2006/relationships/image" Target="../media/image95.png"/><Relationship Id="rId5"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06.png"/><Relationship Id="rId4" Type="http://schemas.openxmlformats.org/officeDocument/2006/relationships/image" Target="../media/image104.png"/><Relationship Id="rId5"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10.png"/><Relationship Id="rId7"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123.png"/><Relationship Id="rId4" Type="http://schemas.openxmlformats.org/officeDocument/2006/relationships/image" Target="../media/image100.png"/><Relationship Id="rId5" Type="http://schemas.openxmlformats.org/officeDocument/2006/relationships/image" Target="../media/image97.png"/><Relationship Id="rId6" Type="http://schemas.openxmlformats.org/officeDocument/2006/relationships/image" Target="../media/image118.png"/><Relationship Id="rId7" Type="http://schemas.openxmlformats.org/officeDocument/2006/relationships/image" Target="../media/image101.png"/><Relationship Id="rId8" Type="http://schemas.openxmlformats.org/officeDocument/2006/relationships/image" Target="../media/image102.png"/></Relationships>
</file>

<file path=ppt/slides/_rels/slide31.xml.rels><?xml version="1.0" encoding="UTF-8" standalone="yes"?><Relationships xmlns="http://schemas.openxmlformats.org/package/2006/relationships"><Relationship Id="rId11" Type="http://schemas.openxmlformats.org/officeDocument/2006/relationships/image" Target="../media/image114.png"/><Relationship Id="rId10" Type="http://schemas.openxmlformats.org/officeDocument/2006/relationships/image" Target="../media/image108.png"/><Relationship Id="rId13" Type="http://schemas.openxmlformats.org/officeDocument/2006/relationships/image" Target="../media/image107.png"/><Relationship Id="rId12" Type="http://schemas.openxmlformats.org/officeDocument/2006/relationships/image" Target="../media/image109.png"/><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10.png"/><Relationship Id="rId4" Type="http://schemas.openxmlformats.org/officeDocument/2006/relationships/image" Target="../media/image139.png"/><Relationship Id="rId9" Type="http://schemas.openxmlformats.org/officeDocument/2006/relationships/image" Target="../media/image112.png"/><Relationship Id="rId5" Type="http://schemas.openxmlformats.org/officeDocument/2006/relationships/image" Target="../media/image113.png"/><Relationship Id="rId6" Type="http://schemas.openxmlformats.org/officeDocument/2006/relationships/image" Target="../media/image11.png"/><Relationship Id="rId7" Type="http://schemas.openxmlformats.org/officeDocument/2006/relationships/image" Target="../media/image1.png"/><Relationship Id="rId8" Type="http://schemas.openxmlformats.org/officeDocument/2006/relationships/image" Target="../media/image14.png"/></Relationships>
</file>

<file path=ppt/slides/_rels/slide32.xml.rels><?xml version="1.0" encoding="UTF-8" standalone="yes"?><Relationships xmlns="http://schemas.openxmlformats.org/package/2006/relationships"><Relationship Id="rId11" Type="http://schemas.openxmlformats.org/officeDocument/2006/relationships/image" Target="../media/image124.png"/><Relationship Id="rId10"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20.png"/><Relationship Id="rId4" Type="http://schemas.openxmlformats.org/officeDocument/2006/relationships/image" Target="../media/image116.png"/><Relationship Id="rId9" Type="http://schemas.openxmlformats.org/officeDocument/2006/relationships/image" Target="../media/image126.png"/><Relationship Id="rId5" Type="http://schemas.openxmlformats.org/officeDocument/2006/relationships/image" Target="../media/image122.png"/><Relationship Id="rId6" Type="http://schemas.openxmlformats.org/officeDocument/2006/relationships/image" Target="../media/image119.png"/><Relationship Id="rId7" Type="http://schemas.openxmlformats.org/officeDocument/2006/relationships/image" Target="../media/image115.png"/><Relationship Id="rId8" Type="http://schemas.openxmlformats.org/officeDocument/2006/relationships/image" Target="../media/image125.png"/></Relationships>
</file>

<file path=ppt/slides/_rels/slide33.xml.rels><?xml version="1.0" encoding="UTF-8" standalone="yes"?><Relationships xmlns="http://schemas.openxmlformats.org/package/2006/relationships"><Relationship Id="rId10" Type="http://schemas.openxmlformats.org/officeDocument/2006/relationships/image" Target="../media/image138.png"/><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27.png"/><Relationship Id="rId4" Type="http://schemas.openxmlformats.org/officeDocument/2006/relationships/image" Target="../media/image129.png"/><Relationship Id="rId9" Type="http://schemas.openxmlformats.org/officeDocument/2006/relationships/image" Target="../media/image136.png"/><Relationship Id="rId5" Type="http://schemas.openxmlformats.org/officeDocument/2006/relationships/image" Target="../media/image128.png"/><Relationship Id="rId6" Type="http://schemas.openxmlformats.org/officeDocument/2006/relationships/image" Target="../media/image133.png"/><Relationship Id="rId7" Type="http://schemas.openxmlformats.org/officeDocument/2006/relationships/image" Target="../media/image131.png"/><Relationship Id="rId8" Type="http://schemas.openxmlformats.org/officeDocument/2006/relationships/image" Target="../media/image1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32.png"/><Relationship Id="rId4" Type="http://schemas.openxmlformats.org/officeDocument/2006/relationships/image" Target="../media/image1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6.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21.png"/><Relationship Id="rId5"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11" Type="http://schemas.openxmlformats.org/officeDocument/2006/relationships/image" Target="../media/image33.png"/><Relationship Id="rId10" Type="http://schemas.openxmlformats.org/officeDocument/2006/relationships/image" Target="../media/image25.png"/><Relationship Id="rId13" Type="http://schemas.openxmlformats.org/officeDocument/2006/relationships/image" Target="../media/image29.png"/><Relationship Id="rId12"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64.png"/><Relationship Id="rId9" Type="http://schemas.openxmlformats.org/officeDocument/2006/relationships/image" Target="../media/image28.png"/><Relationship Id="rId5" Type="http://schemas.openxmlformats.org/officeDocument/2006/relationships/image" Target="../media/image22.png"/><Relationship Id="rId6" Type="http://schemas.openxmlformats.org/officeDocument/2006/relationships/image" Target="../media/image20.png"/><Relationship Id="rId7" Type="http://schemas.openxmlformats.org/officeDocument/2006/relationships/image" Target="../media/image26.png"/><Relationship Id="rId8" Type="http://schemas.openxmlformats.org/officeDocument/2006/relationships/image" Target="../media/image6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7.png"/><Relationship Id="rId4" Type="http://schemas.openxmlformats.org/officeDocument/2006/relationships/image" Target="../media/image42.png"/><Relationship Id="rId5" Type="http://schemas.openxmlformats.org/officeDocument/2006/relationships/image" Target="../media/image27.png"/><Relationship Id="rId6" Type="http://schemas.openxmlformats.org/officeDocument/2006/relationships/image" Target="../media/image46.png"/><Relationship Id="rId7"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2.png"/><Relationship Id="rId4" Type="http://schemas.openxmlformats.org/officeDocument/2006/relationships/image" Target="../media/image35.png"/><Relationship Id="rId5" Type="http://schemas.openxmlformats.org/officeDocument/2006/relationships/image" Target="../media/image40.png"/><Relationship Id="rId6" Type="http://schemas.openxmlformats.org/officeDocument/2006/relationships/image" Target="../media/image43.png"/><Relationship Id="rId7" Type="http://schemas.openxmlformats.org/officeDocument/2006/relationships/image" Target="../media/image49.png"/><Relationship Id="rId8"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p15"/>
          <p:cNvPicPr preferRelativeResize="0"/>
          <p:nvPr/>
        </p:nvPicPr>
        <p:blipFill rotWithShape="1">
          <a:blip r:embed="rId3">
            <a:alphaModFix/>
          </a:blip>
          <a:srcRect b="0" l="0" r="0" t="0"/>
          <a:stretch/>
        </p:blipFill>
        <p:spPr>
          <a:xfrm>
            <a:off x="-8878" y="-8878"/>
            <a:ext cx="12192000" cy="6342927"/>
          </a:xfrm>
          <a:prstGeom prst="rect">
            <a:avLst/>
          </a:prstGeom>
          <a:noFill/>
          <a:ln>
            <a:noFill/>
          </a:ln>
        </p:spPr>
      </p:pic>
      <p:sp>
        <p:nvSpPr>
          <p:cNvPr id="80" name="Google Shape;80;p15"/>
          <p:cNvSpPr txBox="1"/>
          <p:nvPr>
            <p:ph type="ctrTitle"/>
          </p:nvPr>
        </p:nvSpPr>
        <p:spPr>
          <a:xfrm>
            <a:off x="0" y="2230767"/>
            <a:ext cx="12192000" cy="1346932"/>
          </a:xfrm>
          <a:prstGeom prst="rect">
            <a:avLst/>
          </a:prstGeom>
          <a:noFill/>
          <a:ln>
            <a:noFill/>
          </a:ln>
        </p:spPr>
        <p:txBody>
          <a:bodyPr anchorCtr="0" anchor="b" bIns="45700" lIns="91425" spcFirstLastPara="1" rIns="91425" wrap="square" tIns="45700">
            <a:noAutofit/>
          </a:bodyPr>
          <a:lstStyle/>
          <a:p>
            <a:pPr indent="0" lvl="0" marL="0" rtl="0" algn="ctr">
              <a:lnSpc>
                <a:spcPct val="104761"/>
              </a:lnSpc>
              <a:spcBef>
                <a:spcPts val="0"/>
              </a:spcBef>
              <a:spcAft>
                <a:spcPts val="0"/>
              </a:spcAft>
              <a:buClr>
                <a:srgbClr val="1E5DAD"/>
              </a:buClr>
              <a:buSzPts val="4200"/>
              <a:buFont typeface="Calibri"/>
              <a:buNone/>
            </a:pPr>
            <a:r>
              <a:rPr lang="it-IT" sz="4200">
                <a:latin typeface="Calibri"/>
                <a:ea typeface="Calibri"/>
                <a:cs typeface="Calibri"/>
                <a:sym typeface="Calibri"/>
              </a:rPr>
              <a:t>From the </a:t>
            </a:r>
            <a:r>
              <a:rPr i="1" lang="it-IT" sz="4200">
                <a:latin typeface="Calibri"/>
                <a:ea typeface="Calibri"/>
                <a:cs typeface="Calibri"/>
                <a:sym typeface="Calibri"/>
              </a:rPr>
              <a:t>"bad-looking"</a:t>
            </a:r>
            <a:r>
              <a:rPr lang="it-IT" sz="4200">
                <a:latin typeface="Calibri"/>
                <a:ea typeface="Calibri"/>
                <a:cs typeface="Calibri"/>
                <a:sym typeface="Calibri"/>
              </a:rPr>
              <a:t> raw data</a:t>
            </a:r>
            <a:br>
              <a:rPr lang="it-IT" sz="4200">
                <a:latin typeface="Calibri"/>
                <a:ea typeface="Calibri"/>
                <a:cs typeface="Calibri"/>
                <a:sym typeface="Calibri"/>
              </a:rPr>
            </a:br>
            <a:r>
              <a:rPr lang="it-IT" sz="4200">
                <a:latin typeface="Calibri"/>
                <a:ea typeface="Calibri"/>
                <a:cs typeface="Calibri"/>
                <a:sym typeface="Calibri"/>
              </a:rPr>
              <a:t>to the </a:t>
            </a:r>
            <a:r>
              <a:rPr i="1" lang="it-IT" sz="4200">
                <a:latin typeface="Calibri"/>
                <a:ea typeface="Calibri"/>
                <a:cs typeface="Calibri"/>
                <a:sym typeface="Calibri"/>
              </a:rPr>
              <a:t>"handsome"</a:t>
            </a:r>
            <a:r>
              <a:rPr lang="it-IT" sz="4200">
                <a:latin typeface="Calibri"/>
                <a:ea typeface="Calibri"/>
                <a:cs typeface="Calibri"/>
                <a:sym typeface="Calibri"/>
              </a:rPr>
              <a:t> precipitation estimate</a:t>
            </a:r>
            <a:endParaRPr sz="4200">
              <a:latin typeface="Calibri"/>
              <a:ea typeface="Calibri"/>
              <a:cs typeface="Calibri"/>
              <a:sym typeface="Calibri"/>
            </a:endParaRPr>
          </a:p>
        </p:txBody>
      </p:sp>
      <p:sp>
        <p:nvSpPr>
          <p:cNvPr id="81" name="Google Shape;81;p15"/>
          <p:cNvSpPr txBox="1"/>
          <p:nvPr>
            <p:ph idx="3" type="body"/>
          </p:nvPr>
        </p:nvSpPr>
        <p:spPr>
          <a:xfrm>
            <a:off x="0" y="3492064"/>
            <a:ext cx="12192000" cy="1268317"/>
          </a:xfrm>
          <a:prstGeom prst="rect">
            <a:avLst/>
          </a:prstGeom>
          <a:noFill/>
          <a:ln>
            <a:noFill/>
          </a:ln>
        </p:spPr>
        <p:txBody>
          <a:bodyPr anchorCtr="0" anchor="b" bIns="45700" lIns="91425" spcFirstLastPara="1" rIns="91425" wrap="square" tIns="45700">
            <a:noAutofit/>
          </a:bodyPr>
          <a:lstStyle/>
          <a:p>
            <a:pPr indent="0" lvl="0" marL="0" rtl="0" algn="ctr">
              <a:lnSpc>
                <a:spcPct val="108333"/>
              </a:lnSpc>
              <a:spcBef>
                <a:spcPts val="0"/>
              </a:spcBef>
              <a:spcAft>
                <a:spcPts val="0"/>
              </a:spcAft>
              <a:buClr>
                <a:srgbClr val="1E5DAD"/>
              </a:buClr>
              <a:buSzPts val="2400"/>
              <a:buNone/>
            </a:pPr>
            <a:r>
              <a:rPr b="1" lang="it-IT" sz="2400">
                <a:solidFill>
                  <a:srgbClr val="1E5DAD"/>
                </a:solidFill>
                <a:latin typeface="Calibri"/>
                <a:ea typeface="Calibri"/>
                <a:cs typeface="Calibri"/>
                <a:sym typeface="Calibri"/>
              </a:rPr>
              <a:t>Filippo Giannetti</a:t>
            </a:r>
            <a:endParaRPr/>
          </a:p>
          <a:p>
            <a:pPr indent="0" lvl="0" marL="0" rtl="0" algn="ctr">
              <a:lnSpc>
                <a:spcPct val="108333"/>
              </a:lnSpc>
              <a:spcBef>
                <a:spcPts val="0"/>
              </a:spcBef>
              <a:spcAft>
                <a:spcPts val="0"/>
              </a:spcAft>
              <a:buClr>
                <a:srgbClr val="1E5DAD"/>
              </a:buClr>
              <a:buSzPts val="2400"/>
              <a:buNone/>
            </a:pPr>
            <a:r>
              <a:rPr b="1" i="1" lang="it-IT" sz="2400">
                <a:solidFill>
                  <a:srgbClr val="1E5DAD"/>
                </a:solidFill>
                <a:latin typeface="Calibri"/>
                <a:ea typeface="Calibri"/>
                <a:cs typeface="Calibri"/>
                <a:sym typeface="Calibri"/>
              </a:rPr>
              <a:t>Department of Information Engineering, University of Pisa, Italy</a:t>
            </a:r>
            <a:endParaRPr b="1" i="1" sz="2400">
              <a:solidFill>
                <a:srgbClr val="1E5DAD"/>
              </a:solidFill>
              <a:latin typeface="Calibri"/>
              <a:ea typeface="Calibri"/>
              <a:cs typeface="Calibri"/>
              <a:sym typeface="Calibri"/>
            </a:endParaRPr>
          </a:p>
          <a:p>
            <a:pPr indent="0" lvl="0" marL="0" rtl="0" algn="ctr">
              <a:lnSpc>
                <a:spcPct val="108333"/>
              </a:lnSpc>
              <a:spcBef>
                <a:spcPts val="0"/>
              </a:spcBef>
              <a:spcAft>
                <a:spcPts val="0"/>
              </a:spcAft>
              <a:buClr>
                <a:srgbClr val="1E5DAD"/>
              </a:buClr>
              <a:buSzPts val="2400"/>
              <a:buNone/>
            </a:pPr>
            <a:r>
              <a:rPr b="1" lang="it-IT" sz="2400">
                <a:solidFill>
                  <a:srgbClr val="1E5DAD"/>
                </a:solidFill>
                <a:latin typeface="Calibri"/>
                <a:ea typeface="Calibri"/>
                <a:cs typeface="Calibri"/>
                <a:sym typeface="Calibri"/>
              </a:rPr>
              <a:t>filippo.giannetti@unipi.it</a:t>
            </a:r>
            <a:endParaRPr b="1" sz="2400">
              <a:solidFill>
                <a:srgbClr val="1E5DAD"/>
              </a:solidFill>
              <a:latin typeface="Calibri"/>
              <a:ea typeface="Calibri"/>
              <a:cs typeface="Calibri"/>
              <a:sym typeface="Calibri"/>
            </a:endParaRPr>
          </a:p>
        </p:txBody>
      </p:sp>
      <p:sp>
        <p:nvSpPr>
          <p:cNvPr id="82" name="Google Shape;82;p15"/>
          <p:cNvSpPr txBox="1"/>
          <p:nvPr/>
        </p:nvSpPr>
        <p:spPr>
          <a:xfrm>
            <a:off x="0" y="835965"/>
            <a:ext cx="11948160" cy="1468746"/>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1E5DAD"/>
              </a:buClr>
              <a:buSzPts val="5400"/>
              <a:buFont typeface="Calibri"/>
              <a:buNone/>
            </a:pPr>
            <a:r>
              <a:rPr b="1" i="0" lang="it-IT" sz="5400" u="none" cap="none" strike="noStrike">
                <a:solidFill>
                  <a:srgbClr val="1E5DAD"/>
                </a:solidFill>
                <a:latin typeface="Calibri"/>
                <a:ea typeface="Calibri"/>
                <a:cs typeface="Calibri"/>
                <a:sym typeface="Calibri"/>
              </a:rPr>
              <a:t>The amazing journey through an opportunistic satellite sensing system</a:t>
            </a:r>
            <a:endParaRPr b="1" i="0" sz="4000" u="none" cap="none" strike="noStrike">
              <a:solidFill>
                <a:srgbClr val="1E5DAD"/>
              </a:solidFill>
              <a:latin typeface="Calibri"/>
              <a:ea typeface="Calibri"/>
              <a:cs typeface="Calibri"/>
              <a:sym typeface="Calibri"/>
            </a:endParaRPr>
          </a:p>
        </p:txBody>
      </p:sp>
      <p:sp>
        <p:nvSpPr>
          <p:cNvPr id="83" name="Google Shape;83;p15"/>
          <p:cNvSpPr txBox="1"/>
          <p:nvPr/>
        </p:nvSpPr>
        <p:spPr>
          <a:xfrm>
            <a:off x="0" y="124033"/>
            <a:ext cx="86360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it-IT" sz="1400" u="none" cap="none" strike="noStrike">
                <a:solidFill>
                  <a:schemeClr val="lt1"/>
                </a:solidFill>
                <a:latin typeface="Calibri"/>
                <a:ea typeface="Calibri"/>
                <a:cs typeface="Calibri"/>
                <a:sym typeface="Calibri"/>
              </a:rPr>
              <a:t>vers. 08</a:t>
            </a:r>
            <a:endParaRPr b="0" i="0" sz="1400" u="none" cap="none" strike="noStrike">
              <a:solidFill>
                <a:schemeClr val="lt1"/>
              </a:solidFill>
              <a:latin typeface="Calibri"/>
              <a:ea typeface="Calibri"/>
              <a:cs typeface="Calibri"/>
              <a:sym typeface="Calibri"/>
            </a:endParaRPr>
          </a:p>
        </p:txBody>
      </p:sp>
      <p:sp>
        <p:nvSpPr>
          <p:cNvPr id="84" name="Google Shape;84;p15"/>
          <p:cNvSpPr/>
          <p:nvPr/>
        </p:nvSpPr>
        <p:spPr>
          <a:xfrm>
            <a:off x="0" y="6319777"/>
            <a:ext cx="12192000" cy="538223"/>
          </a:xfrm>
          <a:prstGeom prst="rect">
            <a:avLst/>
          </a:prstGeom>
          <a:solidFill>
            <a:srgbClr val="0556D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5" name="Google Shape;85;p15"/>
          <p:cNvSpPr/>
          <p:nvPr/>
        </p:nvSpPr>
        <p:spPr>
          <a:xfrm>
            <a:off x="0" y="6450604"/>
            <a:ext cx="12192000" cy="326371"/>
          </a:xfrm>
          <a:prstGeom prst="rect">
            <a:avLst/>
          </a:prstGeom>
          <a:noFill/>
          <a:ln>
            <a:noFill/>
          </a:ln>
        </p:spPr>
        <p:txBody>
          <a:bodyPr anchorCtr="0" anchor="t" bIns="45700" lIns="91425" spcFirstLastPara="1" rIns="91425" wrap="square" tIns="45700">
            <a:noAutofit/>
          </a:bodyPr>
          <a:lstStyle/>
          <a:p>
            <a:pPr indent="0" lvl="0" marL="0" marR="0" rtl="0" algn="ctr">
              <a:lnSpc>
                <a:spcPct val="112500"/>
              </a:lnSpc>
              <a:spcBef>
                <a:spcPts val="0"/>
              </a:spcBef>
              <a:spcAft>
                <a:spcPts val="0"/>
              </a:spcAft>
              <a:buNone/>
            </a:pPr>
            <a:r>
              <a:rPr b="1" i="0" lang="it-IT" sz="1600" u="none" cap="none" strike="noStrike">
                <a:solidFill>
                  <a:schemeClr val="lt1"/>
                </a:solidFill>
                <a:latin typeface="Calibri"/>
                <a:ea typeface="Calibri"/>
                <a:cs typeface="Calibri"/>
                <a:sym typeface="Calibri"/>
              </a:rPr>
              <a:t>Precipitation Processes - Estimation and Prediction (PrePEP), Bonn, Germany, March 16-21, 2025</a:t>
            </a:r>
            <a:endParaRPr b="1" i="0" sz="1600" u="none" cap="none" strike="noStrike">
              <a:solidFill>
                <a:schemeClr val="lt1"/>
              </a:solidFill>
              <a:latin typeface="Calibri"/>
              <a:ea typeface="Calibri"/>
              <a:cs typeface="Calibri"/>
              <a:sym typeface="Calibri"/>
            </a:endParaRPr>
          </a:p>
        </p:txBody>
      </p:sp>
      <p:pic>
        <p:nvPicPr>
          <p:cNvPr id="86" name="Google Shape;86;p15"/>
          <p:cNvPicPr preferRelativeResize="0"/>
          <p:nvPr/>
        </p:nvPicPr>
        <p:blipFill rotWithShape="1">
          <a:blip r:embed="rId4">
            <a:alphaModFix/>
          </a:blip>
          <a:srcRect b="0" l="0" r="0" t="0"/>
          <a:stretch/>
        </p:blipFill>
        <p:spPr>
          <a:xfrm>
            <a:off x="6757300" y="185195"/>
            <a:ext cx="578263" cy="590309"/>
          </a:xfrm>
          <a:prstGeom prst="rect">
            <a:avLst/>
          </a:prstGeom>
          <a:noFill/>
          <a:ln>
            <a:noFill/>
          </a:ln>
        </p:spPr>
      </p:pic>
      <p:pic>
        <p:nvPicPr>
          <p:cNvPr id="87" name="Google Shape;87;p15"/>
          <p:cNvPicPr preferRelativeResize="0"/>
          <p:nvPr/>
        </p:nvPicPr>
        <p:blipFill rotWithShape="1">
          <a:blip r:embed="rId5">
            <a:alphaModFix/>
          </a:blip>
          <a:srcRect b="0" l="0" r="0" t="0"/>
          <a:stretch/>
        </p:blipFill>
        <p:spPr>
          <a:xfrm>
            <a:off x="7495999" y="138006"/>
            <a:ext cx="622164" cy="622164"/>
          </a:xfrm>
          <a:prstGeom prst="rect">
            <a:avLst/>
          </a:prstGeom>
          <a:noFill/>
          <a:ln>
            <a:noFill/>
          </a:ln>
        </p:spPr>
      </p:pic>
      <p:pic>
        <p:nvPicPr>
          <p:cNvPr id="88" name="Google Shape;88;p15"/>
          <p:cNvPicPr preferRelativeResize="0"/>
          <p:nvPr/>
        </p:nvPicPr>
        <p:blipFill rotWithShape="1">
          <a:blip r:embed="rId6">
            <a:alphaModFix/>
          </a:blip>
          <a:srcRect b="0" l="0" r="0" t="0"/>
          <a:stretch/>
        </p:blipFill>
        <p:spPr>
          <a:xfrm>
            <a:off x="8337099" y="219919"/>
            <a:ext cx="2080541" cy="472649"/>
          </a:xfrm>
          <a:prstGeom prst="rect">
            <a:avLst/>
          </a:prstGeom>
          <a:noFill/>
          <a:ln>
            <a:noFill/>
          </a:ln>
        </p:spPr>
      </p:pic>
      <p:pic>
        <p:nvPicPr>
          <p:cNvPr id="89" name="Google Shape;89;p15"/>
          <p:cNvPicPr preferRelativeResize="0"/>
          <p:nvPr/>
        </p:nvPicPr>
        <p:blipFill rotWithShape="1">
          <a:blip r:embed="rId7">
            <a:alphaModFix/>
          </a:blip>
          <a:srcRect b="0" l="0" r="0" t="0"/>
          <a:stretch/>
        </p:blipFill>
        <p:spPr>
          <a:xfrm>
            <a:off x="10564342" y="289367"/>
            <a:ext cx="1425745" cy="454071"/>
          </a:xfrm>
          <a:prstGeom prst="rect">
            <a:avLst/>
          </a:prstGeom>
          <a:noFill/>
          <a:ln>
            <a:noFill/>
          </a:ln>
        </p:spPr>
      </p:pic>
      <p:pic>
        <p:nvPicPr>
          <p:cNvPr id="90" name="Google Shape;90;p15"/>
          <p:cNvPicPr preferRelativeResize="0"/>
          <p:nvPr/>
        </p:nvPicPr>
        <p:blipFill rotWithShape="1">
          <a:blip r:embed="rId8">
            <a:alphaModFix/>
          </a:blip>
          <a:srcRect b="0" l="0" r="0" t="0"/>
          <a:stretch/>
        </p:blipFill>
        <p:spPr>
          <a:xfrm>
            <a:off x="248304" y="5242123"/>
            <a:ext cx="962130" cy="306419"/>
          </a:xfrm>
          <a:prstGeom prst="rect">
            <a:avLst/>
          </a:prstGeom>
          <a:noFill/>
          <a:ln>
            <a:noFill/>
          </a:ln>
        </p:spPr>
      </p:pic>
      <p:pic>
        <p:nvPicPr>
          <p:cNvPr id="91" name="Google Shape;91;p15"/>
          <p:cNvPicPr preferRelativeResize="0"/>
          <p:nvPr/>
        </p:nvPicPr>
        <p:blipFill rotWithShape="1">
          <a:blip r:embed="rId6">
            <a:alphaModFix/>
          </a:blip>
          <a:srcRect b="0" l="0" r="0" t="0"/>
          <a:stretch/>
        </p:blipFill>
        <p:spPr>
          <a:xfrm>
            <a:off x="90472" y="4967943"/>
            <a:ext cx="1241179" cy="281966"/>
          </a:xfrm>
          <a:prstGeom prst="rect">
            <a:avLst/>
          </a:prstGeom>
          <a:noFill/>
          <a:ln>
            <a:noFill/>
          </a:ln>
        </p:spPr>
      </p:pic>
      <p:pic>
        <p:nvPicPr>
          <p:cNvPr id="92" name="Google Shape;92;p15"/>
          <p:cNvPicPr preferRelativeResize="0"/>
          <p:nvPr/>
        </p:nvPicPr>
        <p:blipFill rotWithShape="1">
          <a:blip r:embed="rId9">
            <a:alphaModFix/>
          </a:blip>
          <a:srcRect b="0" l="0" r="0" t="0"/>
          <a:stretch/>
        </p:blipFill>
        <p:spPr>
          <a:xfrm>
            <a:off x="1358229" y="5006266"/>
            <a:ext cx="1216292" cy="247313"/>
          </a:xfrm>
          <a:prstGeom prst="rect">
            <a:avLst/>
          </a:prstGeom>
          <a:noFill/>
          <a:ln>
            <a:noFill/>
          </a:ln>
        </p:spPr>
      </p:pic>
      <p:pic>
        <p:nvPicPr>
          <p:cNvPr id="93" name="Google Shape;93;p15"/>
          <p:cNvPicPr preferRelativeResize="0"/>
          <p:nvPr/>
        </p:nvPicPr>
        <p:blipFill rotWithShape="1">
          <a:blip r:embed="rId9">
            <a:alphaModFix/>
          </a:blip>
          <a:srcRect b="0" l="0" r="0" t="0"/>
          <a:stretch/>
        </p:blipFill>
        <p:spPr>
          <a:xfrm>
            <a:off x="1359709" y="5300704"/>
            <a:ext cx="1216292" cy="247313"/>
          </a:xfrm>
          <a:prstGeom prst="rect">
            <a:avLst/>
          </a:prstGeom>
          <a:noFill/>
          <a:ln>
            <a:noFill/>
          </a:ln>
        </p:spPr>
      </p:pic>
      <p:sp>
        <p:nvSpPr>
          <p:cNvPr id="94" name="Google Shape;94;p15"/>
          <p:cNvSpPr/>
          <p:nvPr/>
        </p:nvSpPr>
        <p:spPr>
          <a:xfrm>
            <a:off x="10999433" y="4740674"/>
            <a:ext cx="1192567" cy="96766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5" name="Google Shape;95;p15"/>
          <p:cNvSpPr/>
          <p:nvPr/>
        </p:nvSpPr>
        <p:spPr>
          <a:xfrm>
            <a:off x="2603535" y="5296938"/>
            <a:ext cx="9588465" cy="246221"/>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it-IT" sz="1000" u="none" cap="none" strike="noStrike">
                <a:solidFill>
                  <a:schemeClr val="dk1"/>
                </a:solidFill>
                <a:latin typeface="Arial"/>
                <a:ea typeface="Arial"/>
                <a:cs typeface="Arial"/>
                <a:sym typeface="Arial"/>
              </a:rPr>
              <a:t>SCORE (Smart Control of the Climate Resilience in European Coastal Cities), funded by EU’s H2020 research and innovation programme under Grant No. 101003534.</a:t>
            </a:r>
            <a:endParaRPr sz="1000">
              <a:solidFill>
                <a:schemeClr val="dk1"/>
              </a:solidFill>
              <a:latin typeface="Arial"/>
              <a:ea typeface="Arial"/>
              <a:cs typeface="Arial"/>
              <a:sym typeface="Arial"/>
            </a:endParaRPr>
          </a:p>
        </p:txBody>
      </p:sp>
      <p:sp>
        <p:nvSpPr>
          <p:cNvPr id="96" name="Google Shape;96;p15"/>
          <p:cNvSpPr/>
          <p:nvPr/>
        </p:nvSpPr>
        <p:spPr>
          <a:xfrm>
            <a:off x="2592282" y="5050703"/>
            <a:ext cx="9490228"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000">
                <a:solidFill>
                  <a:schemeClr val="dk1"/>
                </a:solidFill>
                <a:latin typeface="Arial"/>
                <a:ea typeface="Arial"/>
                <a:cs typeface="Arial"/>
                <a:sym typeface="Arial"/>
              </a:rPr>
              <a:t>COST Action CA20136 OPENSENSE (Opportunistic Precipitation Sensing Network), supported by COST (European Cooperation in Science and Technology).</a:t>
            </a:r>
            <a:endParaRPr sz="1000">
              <a:solidFill>
                <a:schemeClr val="dk1"/>
              </a:solidFill>
              <a:latin typeface="Arial"/>
              <a:ea typeface="Arial"/>
              <a:cs typeface="Arial"/>
              <a:sym typeface="Arial"/>
            </a:endParaRPr>
          </a:p>
        </p:txBody>
      </p:sp>
      <p:sp>
        <p:nvSpPr>
          <p:cNvPr id="97" name="Google Shape;97;p15"/>
          <p:cNvSpPr/>
          <p:nvPr/>
        </p:nvSpPr>
        <p:spPr>
          <a:xfrm>
            <a:off x="2441358" y="5501587"/>
            <a:ext cx="6096000" cy="78483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80000"/>
              </a:lnSpc>
              <a:spcBef>
                <a:spcPts val="0"/>
              </a:spcBef>
              <a:spcAft>
                <a:spcPts val="0"/>
              </a:spcAft>
              <a:buClr>
                <a:schemeClr val="dk1"/>
              </a:buClr>
              <a:buSzPts val="1000"/>
              <a:buFont typeface="Courier New"/>
              <a:buChar char="o"/>
            </a:pPr>
            <a:r>
              <a:rPr lang="it-IT" sz="1000">
                <a:solidFill>
                  <a:schemeClr val="dk1"/>
                </a:solidFill>
                <a:latin typeface="Arial"/>
                <a:ea typeface="Arial"/>
                <a:cs typeface="Arial"/>
                <a:sym typeface="Arial"/>
              </a:rPr>
              <a:t>Fabiola Sapienza (University of Pisa).</a:t>
            </a:r>
            <a:endParaRPr/>
          </a:p>
          <a:p>
            <a:pPr indent="-171450" lvl="0" marL="171450" marR="0" rtl="0" algn="l">
              <a:lnSpc>
                <a:spcPct val="180000"/>
              </a:lnSpc>
              <a:spcBef>
                <a:spcPts val="0"/>
              </a:spcBef>
              <a:spcAft>
                <a:spcPts val="0"/>
              </a:spcAft>
              <a:buClr>
                <a:schemeClr val="dk1"/>
              </a:buClr>
              <a:buSzPts val="1000"/>
              <a:buFont typeface="Courier New"/>
              <a:buChar char="o"/>
            </a:pPr>
            <a:r>
              <a:rPr lang="it-IT" sz="1000">
                <a:solidFill>
                  <a:schemeClr val="dk1"/>
                </a:solidFill>
                <a:latin typeface="Arial"/>
                <a:ea typeface="Arial"/>
                <a:cs typeface="Arial"/>
                <a:sym typeface="Arial"/>
              </a:rPr>
              <a:t>Attilio Vaccaro (MBI, Pisa) and the whole teams of the NEFOCAST and INSIDERAIN projects.</a:t>
            </a:r>
            <a:endParaRPr/>
          </a:p>
          <a:p>
            <a:pPr indent="-171450" lvl="0" marL="171450" marR="0" rtl="0" algn="l">
              <a:lnSpc>
                <a:spcPct val="180000"/>
              </a:lnSpc>
              <a:spcBef>
                <a:spcPts val="0"/>
              </a:spcBef>
              <a:spcAft>
                <a:spcPts val="0"/>
              </a:spcAft>
              <a:buClr>
                <a:schemeClr val="dk1"/>
              </a:buClr>
              <a:buSzPts val="1000"/>
              <a:buFont typeface="Courier New"/>
              <a:buChar char="o"/>
            </a:pPr>
            <a:r>
              <a:rPr lang="it-IT" sz="1000">
                <a:solidFill>
                  <a:schemeClr val="dk1"/>
                </a:solidFill>
                <a:latin typeface="Arial"/>
                <a:ea typeface="Arial"/>
                <a:cs typeface="Arial"/>
                <a:sym typeface="Arial"/>
              </a:rPr>
              <a:t>Roberto Nebuloni (CNR, Milan) and the whole Italian team within Opensense.</a:t>
            </a:r>
            <a:endParaRPr/>
          </a:p>
        </p:txBody>
      </p:sp>
      <p:sp>
        <p:nvSpPr>
          <p:cNvPr id="98" name="Google Shape;98;p15"/>
          <p:cNvSpPr/>
          <p:nvPr/>
        </p:nvSpPr>
        <p:spPr>
          <a:xfrm>
            <a:off x="0" y="4605960"/>
            <a:ext cx="1549734" cy="26161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100">
                <a:solidFill>
                  <a:schemeClr val="dk1"/>
                </a:solidFill>
                <a:latin typeface="Arial"/>
                <a:ea typeface="Arial"/>
                <a:cs typeface="Arial"/>
                <a:sym typeface="Arial"/>
              </a:rPr>
              <a:t>Acknowledgments</a:t>
            </a:r>
            <a:endParaRPr b="1" sz="1100">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24"/>
          <p:cNvSpPr txBox="1"/>
          <p:nvPr/>
        </p:nvSpPr>
        <p:spPr>
          <a:xfrm>
            <a:off x="1537045" y="292965"/>
            <a:ext cx="432797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2000">
                <a:solidFill>
                  <a:srgbClr val="24496E"/>
                </a:solidFill>
                <a:latin typeface="Arial"/>
                <a:ea typeface="Arial"/>
                <a:cs typeface="Arial"/>
                <a:sym typeface="Arial"/>
              </a:rPr>
              <a:t>Low-cost LNB performance</a:t>
            </a:r>
            <a:endParaRPr sz="2000">
              <a:solidFill>
                <a:srgbClr val="24496E"/>
              </a:solidFill>
              <a:latin typeface="Arial"/>
              <a:ea typeface="Arial"/>
              <a:cs typeface="Arial"/>
              <a:sym typeface="Arial"/>
            </a:endParaRPr>
          </a:p>
        </p:txBody>
      </p:sp>
      <p:sp>
        <p:nvSpPr>
          <p:cNvPr id="290" name="Google Shape;290;p24"/>
          <p:cNvSpPr/>
          <p:nvPr/>
        </p:nvSpPr>
        <p:spPr>
          <a:xfrm>
            <a:off x="4096977" y="874902"/>
            <a:ext cx="6771650" cy="340440"/>
          </a:xfrm>
          <a:prstGeom prst="rect">
            <a:avLst/>
          </a:prstGeom>
          <a:solidFill>
            <a:srgbClr val="DEEBF7"/>
          </a:solid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4"/>
              </a:buClr>
              <a:buSzPts val="1600"/>
              <a:buFont typeface="Arial"/>
              <a:buNone/>
            </a:pPr>
            <a:r>
              <a:rPr lang="it-IT" sz="1600">
                <a:solidFill>
                  <a:schemeClr val="dk1"/>
                </a:solidFill>
                <a:latin typeface="Arial"/>
                <a:ea typeface="Arial"/>
                <a:cs typeface="Arial"/>
                <a:sym typeface="Arial"/>
              </a:rPr>
              <a:t>GEO satellite Eutelsat 10A, on 11.345 GHz (Ku-Band)</a:t>
            </a:r>
            <a:endParaRPr/>
          </a:p>
        </p:txBody>
      </p:sp>
      <p:sp>
        <p:nvSpPr>
          <p:cNvPr id="291" name="Google Shape;291;p24"/>
          <p:cNvSpPr txBox="1"/>
          <p:nvPr/>
        </p:nvSpPr>
        <p:spPr>
          <a:xfrm>
            <a:off x="4083988" y="1303746"/>
            <a:ext cx="6830938" cy="386159"/>
          </a:xfrm>
          <a:prstGeom prst="rect">
            <a:avLst/>
          </a:prstGeom>
          <a:solidFill>
            <a:srgbClr val="DEEBF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4"/>
              </a:buClr>
              <a:buSzPts val="1600"/>
              <a:buFont typeface="Arial"/>
              <a:buNone/>
            </a:pPr>
            <a:r>
              <a:rPr lang="it-IT" sz="1600">
                <a:solidFill>
                  <a:schemeClr val="dk1"/>
                </a:solidFill>
                <a:latin typeface="Arial"/>
                <a:ea typeface="Arial"/>
                <a:cs typeface="Arial"/>
                <a:sym typeface="Arial"/>
              </a:rPr>
              <a:t>Rome, 29/05/2022 – Temperature: min 15° C – max 26° C – Clear sky</a:t>
            </a:r>
            <a:endParaRPr sz="1600">
              <a:solidFill>
                <a:schemeClr val="dk1"/>
              </a:solidFill>
              <a:latin typeface="Arial"/>
              <a:ea typeface="Arial"/>
              <a:cs typeface="Arial"/>
              <a:sym typeface="Arial"/>
            </a:endParaRPr>
          </a:p>
        </p:txBody>
      </p:sp>
      <p:grpSp>
        <p:nvGrpSpPr>
          <p:cNvPr id="292" name="Google Shape;292;p24"/>
          <p:cNvGrpSpPr/>
          <p:nvPr/>
        </p:nvGrpSpPr>
        <p:grpSpPr>
          <a:xfrm>
            <a:off x="3806448" y="1722002"/>
            <a:ext cx="7509134" cy="4988560"/>
            <a:chOff x="2348038" y="1745152"/>
            <a:chExt cx="7509134" cy="4988560"/>
          </a:xfrm>
        </p:grpSpPr>
        <p:grpSp>
          <p:nvGrpSpPr>
            <p:cNvPr id="293" name="Google Shape;293;p24"/>
            <p:cNvGrpSpPr/>
            <p:nvPr/>
          </p:nvGrpSpPr>
          <p:grpSpPr>
            <a:xfrm>
              <a:off x="2348038" y="1745152"/>
              <a:ext cx="7101206" cy="4988560"/>
              <a:chOff x="2516713" y="1869440"/>
              <a:chExt cx="7101206" cy="4988560"/>
            </a:xfrm>
          </p:grpSpPr>
          <p:pic>
            <p:nvPicPr>
              <p:cNvPr id="294" name="Google Shape;294;p24"/>
              <p:cNvPicPr preferRelativeResize="0"/>
              <p:nvPr/>
            </p:nvPicPr>
            <p:blipFill rotWithShape="1">
              <a:blip r:embed="rId3">
                <a:alphaModFix/>
              </a:blip>
              <a:srcRect b="0" l="0" r="0" t="0"/>
              <a:stretch/>
            </p:blipFill>
            <p:spPr>
              <a:xfrm>
                <a:off x="2516713" y="1869440"/>
                <a:ext cx="7101206" cy="4988560"/>
              </a:xfrm>
              <a:prstGeom prst="rect">
                <a:avLst/>
              </a:prstGeom>
              <a:noFill/>
              <a:ln>
                <a:noFill/>
              </a:ln>
            </p:spPr>
          </p:pic>
          <p:sp>
            <p:nvSpPr>
              <p:cNvPr id="295" name="Google Shape;295;p24"/>
              <p:cNvSpPr/>
              <p:nvPr/>
            </p:nvSpPr>
            <p:spPr>
              <a:xfrm>
                <a:off x="3522950" y="4900475"/>
                <a:ext cx="5639523" cy="1065320"/>
              </a:xfrm>
              <a:custGeom>
                <a:rect b="b" l="l" r="r" t="t"/>
                <a:pathLst>
                  <a:path extrusionOk="0" h="398455" w="6271260">
                    <a:moveTo>
                      <a:pt x="0" y="316977"/>
                    </a:moveTo>
                    <a:cubicBezTo>
                      <a:pt x="51117" y="326184"/>
                      <a:pt x="102235" y="335392"/>
                      <a:pt x="140970" y="339837"/>
                    </a:cubicBezTo>
                    <a:cubicBezTo>
                      <a:pt x="179705" y="344282"/>
                      <a:pt x="189865" y="346187"/>
                      <a:pt x="232410" y="343647"/>
                    </a:cubicBezTo>
                    <a:cubicBezTo>
                      <a:pt x="274955" y="341107"/>
                      <a:pt x="349250" y="324597"/>
                      <a:pt x="396240" y="324597"/>
                    </a:cubicBezTo>
                    <a:cubicBezTo>
                      <a:pt x="443230" y="324597"/>
                      <a:pt x="481330" y="340472"/>
                      <a:pt x="514350" y="343647"/>
                    </a:cubicBezTo>
                    <a:cubicBezTo>
                      <a:pt x="547370" y="346822"/>
                      <a:pt x="567055" y="340472"/>
                      <a:pt x="594360" y="343647"/>
                    </a:cubicBezTo>
                    <a:cubicBezTo>
                      <a:pt x="621665" y="346822"/>
                      <a:pt x="650875" y="363332"/>
                      <a:pt x="678180" y="362697"/>
                    </a:cubicBezTo>
                    <a:cubicBezTo>
                      <a:pt x="705485" y="362062"/>
                      <a:pt x="731520" y="337297"/>
                      <a:pt x="758190" y="339837"/>
                    </a:cubicBezTo>
                    <a:cubicBezTo>
                      <a:pt x="784860" y="342377"/>
                      <a:pt x="814705" y="369047"/>
                      <a:pt x="838200" y="377937"/>
                    </a:cubicBezTo>
                    <a:cubicBezTo>
                      <a:pt x="861695" y="386827"/>
                      <a:pt x="879475" y="390002"/>
                      <a:pt x="899160" y="393177"/>
                    </a:cubicBezTo>
                    <a:cubicBezTo>
                      <a:pt x="918845" y="396352"/>
                      <a:pt x="915035" y="400797"/>
                      <a:pt x="956310" y="396987"/>
                    </a:cubicBezTo>
                    <a:cubicBezTo>
                      <a:pt x="997585" y="393177"/>
                      <a:pt x="1146810" y="370317"/>
                      <a:pt x="1146810" y="370317"/>
                    </a:cubicBezTo>
                    <a:cubicBezTo>
                      <a:pt x="1238885" y="358252"/>
                      <a:pt x="1425575" y="339837"/>
                      <a:pt x="1508760" y="324597"/>
                    </a:cubicBezTo>
                    <a:cubicBezTo>
                      <a:pt x="1591945" y="309357"/>
                      <a:pt x="1607820" y="290307"/>
                      <a:pt x="1645920" y="278877"/>
                    </a:cubicBezTo>
                    <a:cubicBezTo>
                      <a:pt x="1684020" y="267447"/>
                      <a:pt x="1706245" y="264272"/>
                      <a:pt x="1737360" y="256017"/>
                    </a:cubicBezTo>
                    <a:cubicBezTo>
                      <a:pt x="1768475" y="247762"/>
                      <a:pt x="1795780" y="236332"/>
                      <a:pt x="1832610" y="229347"/>
                    </a:cubicBezTo>
                    <a:cubicBezTo>
                      <a:pt x="1869440" y="222362"/>
                      <a:pt x="1892935" y="225537"/>
                      <a:pt x="1958340" y="214107"/>
                    </a:cubicBezTo>
                    <a:cubicBezTo>
                      <a:pt x="2023745" y="202677"/>
                      <a:pt x="2140585" y="175372"/>
                      <a:pt x="2225040" y="160767"/>
                    </a:cubicBezTo>
                    <a:cubicBezTo>
                      <a:pt x="2309495" y="146162"/>
                      <a:pt x="2398395" y="137907"/>
                      <a:pt x="2465070" y="126477"/>
                    </a:cubicBezTo>
                    <a:cubicBezTo>
                      <a:pt x="2531745" y="115047"/>
                      <a:pt x="2580005" y="97902"/>
                      <a:pt x="2625090" y="92187"/>
                    </a:cubicBezTo>
                    <a:cubicBezTo>
                      <a:pt x="2670175" y="86472"/>
                      <a:pt x="2700655" y="92822"/>
                      <a:pt x="2735580" y="92187"/>
                    </a:cubicBezTo>
                    <a:cubicBezTo>
                      <a:pt x="2770505" y="91552"/>
                      <a:pt x="2800350" y="92187"/>
                      <a:pt x="2834640" y="88377"/>
                    </a:cubicBezTo>
                    <a:cubicBezTo>
                      <a:pt x="2868930" y="84567"/>
                      <a:pt x="2917825" y="73772"/>
                      <a:pt x="2941320" y="69327"/>
                    </a:cubicBezTo>
                    <a:cubicBezTo>
                      <a:pt x="2964815" y="64882"/>
                      <a:pt x="2941955" y="62977"/>
                      <a:pt x="2975610" y="61707"/>
                    </a:cubicBezTo>
                    <a:cubicBezTo>
                      <a:pt x="3009265" y="60437"/>
                      <a:pt x="3143250" y="61707"/>
                      <a:pt x="3143250" y="61707"/>
                    </a:cubicBezTo>
                    <a:cubicBezTo>
                      <a:pt x="3187065" y="61707"/>
                      <a:pt x="3207385" y="66787"/>
                      <a:pt x="3238500" y="61707"/>
                    </a:cubicBezTo>
                    <a:cubicBezTo>
                      <a:pt x="3269615" y="56627"/>
                      <a:pt x="3279140" y="36307"/>
                      <a:pt x="3329940" y="31227"/>
                    </a:cubicBezTo>
                    <a:cubicBezTo>
                      <a:pt x="3380740" y="26147"/>
                      <a:pt x="3486785" y="33767"/>
                      <a:pt x="3543300" y="31227"/>
                    </a:cubicBezTo>
                    <a:cubicBezTo>
                      <a:pt x="3599815" y="28687"/>
                      <a:pt x="3603625" y="21067"/>
                      <a:pt x="3669030" y="15987"/>
                    </a:cubicBezTo>
                    <a:cubicBezTo>
                      <a:pt x="3734435" y="10907"/>
                      <a:pt x="3867785" y="2652"/>
                      <a:pt x="3935730" y="747"/>
                    </a:cubicBezTo>
                    <a:cubicBezTo>
                      <a:pt x="4003675" y="-1158"/>
                      <a:pt x="4027170" y="747"/>
                      <a:pt x="4076700" y="4557"/>
                    </a:cubicBezTo>
                    <a:cubicBezTo>
                      <a:pt x="4126230" y="8367"/>
                      <a:pt x="4189730" y="19797"/>
                      <a:pt x="4232910" y="23607"/>
                    </a:cubicBezTo>
                    <a:cubicBezTo>
                      <a:pt x="4276090" y="27417"/>
                      <a:pt x="4276090" y="21067"/>
                      <a:pt x="4335780" y="27417"/>
                    </a:cubicBezTo>
                    <a:cubicBezTo>
                      <a:pt x="4395470" y="33767"/>
                      <a:pt x="4536440" y="54722"/>
                      <a:pt x="4591050" y="61707"/>
                    </a:cubicBezTo>
                    <a:cubicBezTo>
                      <a:pt x="4645660" y="68692"/>
                      <a:pt x="4663440" y="69327"/>
                      <a:pt x="4663440" y="69327"/>
                    </a:cubicBezTo>
                    <a:cubicBezTo>
                      <a:pt x="4700905" y="72502"/>
                      <a:pt x="4763135" y="72502"/>
                      <a:pt x="4815840" y="80757"/>
                    </a:cubicBezTo>
                    <a:cubicBezTo>
                      <a:pt x="4868545" y="89012"/>
                      <a:pt x="4933315" y="107427"/>
                      <a:pt x="4979670" y="118857"/>
                    </a:cubicBezTo>
                    <a:cubicBezTo>
                      <a:pt x="5026025" y="130287"/>
                      <a:pt x="5058410" y="142352"/>
                      <a:pt x="5093970" y="149337"/>
                    </a:cubicBezTo>
                    <a:cubicBezTo>
                      <a:pt x="5129530" y="156322"/>
                      <a:pt x="5170170" y="156957"/>
                      <a:pt x="5193030" y="160767"/>
                    </a:cubicBezTo>
                    <a:cubicBezTo>
                      <a:pt x="5215890" y="164577"/>
                      <a:pt x="5210175" y="170927"/>
                      <a:pt x="5231130" y="172197"/>
                    </a:cubicBezTo>
                    <a:cubicBezTo>
                      <a:pt x="5252085" y="173467"/>
                      <a:pt x="5280660" y="172832"/>
                      <a:pt x="5318760" y="168387"/>
                    </a:cubicBezTo>
                    <a:cubicBezTo>
                      <a:pt x="5356860" y="163942"/>
                      <a:pt x="5415280" y="146797"/>
                      <a:pt x="5459730" y="145527"/>
                    </a:cubicBezTo>
                    <a:cubicBezTo>
                      <a:pt x="5504180" y="144257"/>
                      <a:pt x="5546090" y="151877"/>
                      <a:pt x="5585460" y="160767"/>
                    </a:cubicBezTo>
                    <a:cubicBezTo>
                      <a:pt x="5624830" y="169657"/>
                      <a:pt x="5645150" y="192517"/>
                      <a:pt x="5695950" y="198867"/>
                    </a:cubicBezTo>
                    <a:cubicBezTo>
                      <a:pt x="5746750" y="205217"/>
                      <a:pt x="5826760" y="191882"/>
                      <a:pt x="5890260" y="198867"/>
                    </a:cubicBezTo>
                    <a:cubicBezTo>
                      <a:pt x="5953760" y="205852"/>
                      <a:pt x="6029960" y="233792"/>
                      <a:pt x="6076950" y="240777"/>
                    </a:cubicBezTo>
                    <a:cubicBezTo>
                      <a:pt x="6123940" y="247762"/>
                      <a:pt x="6139815" y="236332"/>
                      <a:pt x="6172200" y="240777"/>
                    </a:cubicBezTo>
                    <a:cubicBezTo>
                      <a:pt x="6204585" y="245222"/>
                      <a:pt x="6237922" y="256334"/>
                      <a:pt x="6271260" y="267447"/>
                    </a:cubicBezTo>
                  </a:path>
                </a:pathLst>
              </a:custGeom>
              <a:noFill/>
              <a:ln cap="flat" cmpd="sng" w="38100">
                <a:solidFill>
                  <a:srgbClr val="92D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96" name="Google Shape;296;p24"/>
            <p:cNvSpPr txBox="1"/>
            <p:nvPr/>
          </p:nvSpPr>
          <p:spPr>
            <a:xfrm>
              <a:off x="9055223" y="5708342"/>
              <a:ext cx="79899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it-IT" sz="1600">
                  <a:solidFill>
                    <a:srgbClr val="548135"/>
                  </a:solidFill>
                  <a:latin typeface="Arial"/>
                  <a:ea typeface="Arial"/>
                  <a:cs typeface="Arial"/>
                  <a:sym typeface="Arial"/>
                </a:rPr>
                <a:t>15° C</a:t>
              </a:r>
              <a:endParaRPr b="1" sz="1600">
                <a:solidFill>
                  <a:srgbClr val="548135"/>
                </a:solidFill>
                <a:latin typeface="Arial"/>
                <a:ea typeface="Arial"/>
                <a:cs typeface="Arial"/>
                <a:sym typeface="Arial"/>
              </a:endParaRPr>
            </a:p>
          </p:txBody>
        </p:sp>
        <p:sp>
          <p:nvSpPr>
            <p:cNvPr id="297" name="Google Shape;297;p24"/>
            <p:cNvSpPr txBox="1"/>
            <p:nvPr/>
          </p:nvSpPr>
          <p:spPr>
            <a:xfrm>
              <a:off x="9047825" y="5212672"/>
              <a:ext cx="79899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it-IT" sz="1600">
                  <a:solidFill>
                    <a:srgbClr val="548135"/>
                  </a:solidFill>
                  <a:latin typeface="Arial"/>
                  <a:ea typeface="Arial"/>
                  <a:cs typeface="Arial"/>
                  <a:sym typeface="Arial"/>
                </a:rPr>
                <a:t>20° C</a:t>
              </a:r>
              <a:endParaRPr b="1" sz="1600">
                <a:solidFill>
                  <a:srgbClr val="548135"/>
                </a:solidFill>
                <a:latin typeface="Arial"/>
                <a:ea typeface="Arial"/>
                <a:cs typeface="Arial"/>
                <a:sym typeface="Arial"/>
              </a:endParaRPr>
            </a:p>
          </p:txBody>
        </p:sp>
        <p:sp>
          <p:nvSpPr>
            <p:cNvPr id="298" name="Google Shape;298;p24"/>
            <p:cNvSpPr txBox="1"/>
            <p:nvPr/>
          </p:nvSpPr>
          <p:spPr>
            <a:xfrm>
              <a:off x="9058182" y="4725879"/>
              <a:ext cx="79899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it-IT" sz="1600">
                  <a:solidFill>
                    <a:srgbClr val="548135"/>
                  </a:solidFill>
                  <a:latin typeface="Arial"/>
                  <a:ea typeface="Arial"/>
                  <a:cs typeface="Arial"/>
                  <a:sym typeface="Arial"/>
                </a:rPr>
                <a:t>25° C</a:t>
              </a:r>
              <a:endParaRPr b="1" sz="1600">
                <a:solidFill>
                  <a:srgbClr val="548135"/>
                </a:solidFill>
                <a:latin typeface="Arial"/>
                <a:ea typeface="Arial"/>
                <a:cs typeface="Arial"/>
                <a:sym typeface="Arial"/>
              </a:endParaRPr>
            </a:p>
          </p:txBody>
        </p:sp>
        <p:sp>
          <p:nvSpPr>
            <p:cNvPr id="299" name="Google Shape;299;p24"/>
            <p:cNvSpPr txBox="1"/>
            <p:nvPr/>
          </p:nvSpPr>
          <p:spPr>
            <a:xfrm>
              <a:off x="9050784" y="4230208"/>
              <a:ext cx="79899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it-IT" sz="1600">
                  <a:solidFill>
                    <a:srgbClr val="548135"/>
                  </a:solidFill>
                  <a:latin typeface="Arial"/>
                  <a:ea typeface="Arial"/>
                  <a:cs typeface="Arial"/>
                  <a:sym typeface="Arial"/>
                </a:rPr>
                <a:t>30° C</a:t>
              </a:r>
              <a:endParaRPr b="1" sz="1600">
                <a:solidFill>
                  <a:srgbClr val="548135"/>
                </a:solidFill>
                <a:latin typeface="Arial"/>
                <a:ea typeface="Arial"/>
                <a:cs typeface="Arial"/>
                <a:sym typeface="Arial"/>
              </a:endParaRPr>
            </a:p>
          </p:txBody>
        </p:sp>
        <p:cxnSp>
          <p:nvCxnSpPr>
            <p:cNvPr id="300" name="Google Shape;300;p24"/>
            <p:cNvCxnSpPr/>
            <p:nvPr/>
          </p:nvCxnSpPr>
          <p:spPr>
            <a:xfrm flipH="1" rot="10800000">
              <a:off x="7847860" y="4882719"/>
              <a:ext cx="692458" cy="1"/>
            </a:xfrm>
            <a:prstGeom prst="straightConnector1">
              <a:avLst/>
            </a:prstGeom>
            <a:noFill/>
            <a:ln cap="flat" cmpd="sng" w="19050">
              <a:solidFill>
                <a:srgbClr val="548135"/>
              </a:solidFill>
              <a:prstDash val="solid"/>
              <a:miter lim="800000"/>
              <a:headEnd len="sm" w="sm" type="none"/>
              <a:tailEnd len="lg" w="lg" type="triangle"/>
            </a:ln>
          </p:spPr>
        </p:cxnSp>
      </p:grpSp>
      <p:pic>
        <p:nvPicPr>
          <p:cNvPr id="301" name="Google Shape;301;p24"/>
          <p:cNvPicPr preferRelativeResize="0"/>
          <p:nvPr/>
        </p:nvPicPr>
        <p:blipFill rotWithShape="1">
          <a:blip r:embed="rId4">
            <a:alphaModFix/>
          </a:blip>
          <a:srcRect b="0" l="0" r="0" t="0"/>
          <a:stretch/>
        </p:blipFill>
        <p:spPr>
          <a:xfrm>
            <a:off x="1603102" y="3823336"/>
            <a:ext cx="1031527" cy="671639"/>
          </a:xfrm>
          <a:prstGeom prst="rect">
            <a:avLst/>
          </a:prstGeom>
          <a:noFill/>
          <a:ln>
            <a:noFill/>
          </a:ln>
        </p:spPr>
      </p:pic>
      <p:pic>
        <p:nvPicPr>
          <p:cNvPr id="302" name="Google Shape;302;p24"/>
          <p:cNvPicPr preferRelativeResize="0"/>
          <p:nvPr/>
        </p:nvPicPr>
        <p:blipFill rotWithShape="1">
          <a:blip r:embed="rId5">
            <a:alphaModFix/>
          </a:blip>
          <a:srcRect b="0" l="0" r="0" t="0"/>
          <a:stretch/>
        </p:blipFill>
        <p:spPr>
          <a:xfrm>
            <a:off x="868238" y="797644"/>
            <a:ext cx="1959188" cy="1592250"/>
          </a:xfrm>
          <a:prstGeom prst="rect">
            <a:avLst/>
          </a:prstGeom>
          <a:noFill/>
          <a:ln>
            <a:noFill/>
          </a:ln>
        </p:spPr>
      </p:pic>
      <p:sp>
        <p:nvSpPr>
          <p:cNvPr id="303" name="Google Shape;303;p24"/>
          <p:cNvSpPr/>
          <p:nvPr/>
        </p:nvSpPr>
        <p:spPr>
          <a:xfrm>
            <a:off x="4930815" y="2615878"/>
            <a:ext cx="1979271" cy="42826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4" name="Google Shape;304;p24"/>
          <p:cNvSpPr txBox="1"/>
          <p:nvPr/>
        </p:nvSpPr>
        <p:spPr>
          <a:xfrm>
            <a:off x="4896092" y="2395958"/>
            <a:ext cx="1886673" cy="707886"/>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it-IT" sz="1600">
                <a:solidFill>
                  <a:srgbClr val="3565FF"/>
                </a:solidFill>
                <a:latin typeface="Arial"/>
                <a:ea typeface="Arial"/>
                <a:cs typeface="Arial"/>
                <a:sym typeface="Arial"/>
              </a:rPr>
              <a:t>  </a:t>
            </a:r>
            <a:r>
              <a:rPr b="1" lang="it-IT" sz="1600">
                <a:solidFill>
                  <a:srgbClr val="FF0000"/>
                </a:solidFill>
                <a:latin typeface="Arial"/>
                <a:ea typeface="Arial"/>
                <a:cs typeface="Arial"/>
                <a:sym typeface="Arial"/>
              </a:rPr>
              <a:t>SmartLNB</a:t>
            </a:r>
            <a:endParaRPr b="1" sz="1600">
              <a:solidFill>
                <a:srgbClr val="FF0000"/>
              </a:solidFill>
              <a:latin typeface="Arial"/>
              <a:ea typeface="Arial"/>
              <a:cs typeface="Arial"/>
              <a:sym typeface="Arial"/>
            </a:endParaRPr>
          </a:p>
          <a:p>
            <a:pPr indent="0" lvl="0" marL="0" marR="0" rtl="0" algn="l">
              <a:lnSpc>
                <a:spcPct val="150000"/>
              </a:lnSpc>
              <a:spcBef>
                <a:spcPts val="0"/>
              </a:spcBef>
              <a:spcAft>
                <a:spcPts val="0"/>
              </a:spcAft>
              <a:buNone/>
            </a:pPr>
            <a:r>
              <a:rPr b="1" lang="it-IT" sz="1600">
                <a:solidFill>
                  <a:srgbClr val="FF0000"/>
                </a:solidFill>
                <a:latin typeface="Arial"/>
                <a:ea typeface="Arial"/>
                <a:cs typeface="Arial"/>
                <a:sym typeface="Arial"/>
              </a:rPr>
              <a:t>  </a:t>
            </a:r>
            <a:r>
              <a:rPr b="1" lang="it-IT" sz="1600">
                <a:solidFill>
                  <a:srgbClr val="3565FF"/>
                </a:solidFill>
                <a:latin typeface="Arial"/>
                <a:ea typeface="Arial"/>
                <a:cs typeface="Arial"/>
                <a:sym typeface="Arial"/>
              </a:rPr>
              <a:t>LNB</a:t>
            </a:r>
            <a:endParaRPr b="1" sz="1600">
              <a:solidFill>
                <a:srgbClr val="3565FF"/>
              </a:solidFill>
              <a:latin typeface="Arial"/>
              <a:ea typeface="Arial"/>
              <a:cs typeface="Arial"/>
              <a:sym typeface="Arial"/>
            </a:endParaRPr>
          </a:p>
        </p:txBody>
      </p:sp>
      <p:cxnSp>
        <p:nvCxnSpPr>
          <p:cNvPr id="305" name="Google Shape;305;p24"/>
          <p:cNvCxnSpPr/>
          <p:nvPr/>
        </p:nvCxnSpPr>
        <p:spPr>
          <a:xfrm>
            <a:off x="2824480" y="1950720"/>
            <a:ext cx="2222082" cy="665158"/>
          </a:xfrm>
          <a:prstGeom prst="straightConnector1">
            <a:avLst/>
          </a:prstGeom>
          <a:noFill/>
          <a:ln cap="flat" cmpd="sng" w="9525">
            <a:solidFill>
              <a:srgbClr val="FF0000"/>
            </a:solidFill>
            <a:prstDash val="solid"/>
            <a:miter lim="800000"/>
            <a:headEnd len="sm" w="sm" type="none"/>
            <a:tailEnd len="med" w="med" type="triangle"/>
          </a:ln>
        </p:spPr>
      </p:cxnSp>
      <p:cxnSp>
        <p:nvCxnSpPr>
          <p:cNvPr id="306" name="Google Shape;306;p24"/>
          <p:cNvCxnSpPr/>
          <p:nvPr/>
        </p:nvCxnSpPr>
        <p:spPr>
          <a:xfrm flipH="1" rot="10800000">
            <a:off x="2814320" y="2918751"/>
            <a:ext cx="2222598" cy="1104609"/>
          </a:xfrm>
          <a:prstGeom prst="straightConnector1">
            <a:avLst/>
          </a:prstGeom>
          <a:noFill/>
          <a:ln cap="flat" cmpd="sng" w="9525">
            <a:solidFill>
              <a:srgbClr val="3565FF"/>
            </a:solidFill>
            <a:prstDash val="solid"/>
            <a:miter lim="800000"/>
            <a:headEnd len="sm" w="sm" type="none"/>
            <a:tailEnd len="med" w="med" type="triangle"/>
          </a:ln>
        </p:spPr>
      </p:cxnSp>
      <p:sp>
        <p:nvSpPr>
          <p:cNvPr id="307" name="Google Shape;307;p24"/>
          <p:cNvSpPr txBox="1"/>
          <p:nvPr/>
        </p:nvSpPr>
        <p:spPr>
          <a:xfrm>
            <a:off x="543754" y="2347218"/>
            <a:ext cx="2534854"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IT" sz="1800">
                <a:solidFill>
                  <a:schemeClr val="dk1"/>
                </a:solidFill>
                <a:latin typeface="Calibri"/>
                <a:ea typeface="Calibri"/>
                <a:cs typeface="Calibri"/>
                <a:sym typeface="Calibri"/>
              </a:rPr>
              <a:t>A few </a:t>
            </a:r>
            <a:r>
              <a:rPr b="1" lang="it-IT" sz="1800">
                <a:solidFill>
                  <a:srgbClr val="FF0000"/>
                </a:solidFill>
                <a:latin typeface="Calibri"/>
                <a:ea typeface="Calibri"/>
                <a:cs typeface="Calibri"/>
                <a:sym typeface="Calibri"/>
              </a:rPr>
              <a:t>hundreds of euro</a:t>
            </a:r>
            <a:endParaRPr b="1" sz="1800">
              <a:solidFill>
                <a:srgbClr val="FF0000"/>
              </a:solidFill>
              <a:latin typeface="Calibri"/>
              <a:ea typeface="Calibri"/>
              <a:cs typeface="Calibri"/>
              <a:sym typeface="Calibri"/>
            </a:endParaRPr>
          </a:p>
        </p:txBody>
      </p:sp>
      <p:sp>
        <p:nvSpPr>
          <p:cNvPr id="308" name="Google Shape;308;p24"/>
          <p:cNvSpPr txBox="1"/>
          <p:nvPr/>
        </p:nvSpPr>
        <p:spPr>
          <a:xfrm>
            <a:off x="1005182" y="4529895"/>
            <a:ext cx="173813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IT" sz="1800">
                <a:solidFill>
                  <a:schemeClr val="dk1"/>
                </a:solidFill>
                <a:latin typeface="Calibri"/>
                <a:ea typeface="Calibri"/>
                <a:cs typeface="Calibri"/>
                <a:sym typeface="Calibri"/>
              </a:rPr>
              <a:t>Around </a:t>
            </a:r>
            <a:r>
              <a:rPr b="1" lang="it-IT" sz="1800">
                <a:solidFill>
                  <a:srgbClr val="3565FF"/>
                </a:solidFill>
                <a:latin typeface="Calibri"/>
                <a:ea typeface="Calibri"/>
                <a:cs typeface="Calibri"/>
                <a:sym typeface="Calibri"/>
              </a:rPr>
              <a:t>5 euro</a:t>
            </a:r>
            <a:endParaRPr b="1" sz="1800">
              <a:solidFill>
                <a:srgbClr val="3565FF"/>
              </a:solidFill>
              <a:latin typeface="Calibri"/>
              <a:ea typeface="Calibri"/>
              <a:cs typeface="Calibri"/>
              <a:sym typeface="Calibri"/>
            </a:endParaRPr>
          </a:p>
        </p:txBody>
      </p:sp>
      <p:sp>
        <p:nvSpPr>
          <p:cNvPr id="309" name="Google Shape;309;p24"/>
          <p:cNvSpPr txBox="1"/>
          <p:nvPr/>
        </p:nvSpPr>
        <p:spPr>
          <a:xfrm rot="5400000">
            <a:off x="10556110" y="4743390"/>
            <a:ext cx="1904564"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IT" sz="1800">
                <a:solidFill>
                  <a:srgbClr val="548135"/>
                </a:solidFill>
                <a:latin typeface="Arial"/>
                <a:ea typeface="Arial"/>
                <a:cs typeface="Arial"/>
                <a:sym typeface="Arial"/>
              </a:rPr>
              <a:t>Atmospheric temperature</a:t>
            </a:r>
            <a:endParaRPr sz="1800">
              <a:solidFill>
                <a:srgbClr val="548135"/>
              </a:solidFill>
              <a:latin typeface="Arial"/>
              <a:ea typeface="Arial"/>
              <a:cs typeface="Arial"/>
              <a:sym typeface="Arial"/>
            </a:endParaRPr>
          </a:p>
        </p:txBody>
      </p:sp>
      <p:sp>
        <p:nvSpPr>
          <p:cNvPr id="310" name="Google Shape;310;p24"/>
          <p:cNvSpPr txBox="1"/>
          <p:nvPr/>
        </p:nvSpPr>
        <p:spPr>
          <a:xfrm>
            <a:off x="396461" y="4969770"/>
            <a:ext cx="3282838" cy="1477328"/>
          </a:xfrm>
          <a:prstGeom prst="rect">
            <a:avLst/>
          </a:prstGeom>
          <a:solidFill>
            <a:srgbClr val="E0EEF8"/>
          </a:solid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Cheap and noisy electronics</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Poor quality plastic case</a:t>
            </a:r>
            <a:endParaRPr/>
          </a:p>
          <a:p>
            <a:pPr indent="-285750" lvl="0" marL="285750" marR="0" rtl="0" algn="l">
              <a:spcBef>
                <a:spcPts val="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Poor thermal shielding</a:t>
            </a:r>
            <a:endParaRPr b="1" sz="1800">
              <a:solidFill>
                <a:srgbClr val="3565FF"/>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Dubious waterproofness</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Possible "wet antenna effect"</a:t>
            </a:r>
            <a:endParaRPr sz="1800">
              <a:solidFill>
                <a:schemeClr val="dk1"/>
              </a:solidFill>
              <a:latin typeface="Calibri"/>
              <a:ea typeface="Calibri"/>
              <a:cs typeface="Calibri"/>
              <a:sym typeface="Calibri"/>
            </a:endParaRPr>
          </a:p>
        </p:txBody>
      </p:sp>
      <p:sp>
        <p:nvSpPr>
          <p:cNvPr id="311" name="Google Shape;311;p24"/>
          <p:cNvSpPr/>
          <p:nvPr/>
        </p:nvSpPr>
        <p:spPr>
          <a:xfrm>
            <a:off x="1178991" y="4064605"/>
            <a:ext cx="267031" cy="238274"/>
          </a:xfrm>
          <a:prstGeom prst="triangle">
            <a:avLst>
              <a:gd fmla="val 50000" name="adj"/>
            </a:avLst>
          </a:prstGeom>
          <a:solidFill>
            <a:srgbClr val="FFFF00"/>
          </a:solidFill>
          <a:ln cap="flat" cmpd="sng" w="12700">
            <a:solidFill>
              <a:srgbClr val="3A383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2" name="Google Shape;312;p24"/>
          <p:cNvSpPr txBox="1"/>
          <p:nvPr/>
        </p:nvSpPr>
        <p:spPr>
          <a:xfrm>
            <a:off x="355821" y="2785370"/>
            <a:ext cx="3282838" cy="369332"/>
          </a:xfrm>
          <a:prstGeom prst="rect">
            <a:avLst/>
          </a:prstGeom>
          <a:solidFill>
            <a:srgbClr val="E0EEF8"/>
          </a:solid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High-end commercial device</a:t>
            </a: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25"/>
          <p:cNvPicPr preferRelativeResize="0"/>
          <p:nvPr/>
        </p:nvPicPr>
        <p:blipFill rotWithShape="1">
          <a:blip r:embed="rId3">
            <a:alphaModFix/>
          </a:blip>
          <a:srcRect b="0" l="0" r="0" t="0"/>
          <a:stretch/>
        </p:blipFill>
        <p:spPr>
          <a:xfrm>
            <a:off x="936173" y="1022353"/>
            <a:ext cx="2902402" cy="2902402"/>
          </a:xfrm>
          <a:prstGeom prst="rect">
            <a:avLst/>
          </a:prstGeom>
          <a:noFill/>
          <a:ln>
            <a:noFill/>
          </a:ln>
        </p:spPr>
      </p:pic>
      <p:sp>
        <p:nvSpPr>
          <p:cNvPr id="318" name="Google Shape;318;p25"/>
          <p:cNvSpPr/>
          <p:nvPr/>
        </p:nvSpPr>
        <p:spPr>
          <a:xfrm flipH="1" rot="3642700">
            <a:off x="2340445" y="257550"/>
            <a:ext cx="161091" cy="2538253"/>
          </a:xfrm>
          <a:prstGeom prst="downArrow">
            <a:avLst>
              <a:gd fmla="val 50000" name="adj1"/>
              <a:gd fmla="val 50000" name="adj2"/>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9" name="Google Shape;319;p25"/>
          <p:cNvSpPr/>
          <p:nvPr/>
        </p:nvSpPr>
        <p:spPr>
          <a:xfrm flipH="1" rot="3642700">
            <a:off x="2661643" y="547412"/>
            <a:ext cx="161091" cy="2092215"/>
          </a:xfrm>
          <a:prstGeom prst="downArrow">
            <a:avLst>
              <a:gd fmla="val 50000" name="adj1"/>
              <a:gd fmla="val 50000" name="adj2"/>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0" name="Google Shape;320;p25"/>
          <p:cNvSpPr/>
          <p:nvPr/>
        </p:nvSpPr>
        <p:spPr>
          <a:xfrm flipH="1" rot="3642700">
            <a:off x="2926921" y="796635"/>
            <a:ext cx="161091" cy="1753672"/>
          </a:xfrm>
          <a:prstGeom prst="downArrow">
            <a:avLst>
              <a:gd fmla="val 50000" name="adj1"/>
              <a:gd fmla="val 50000" name="adj2"/>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1" name="Google Shape;321;p25"/>
          <p:cNvSpPr/>
          <p:nvPr/>
        </p:nvSpPr>
        <p:spPr>
          <a:xfrm rot="-3798745">
            <a:off x="2683087" y="1848705"/>
            <a:ext cx="161091" cy="1187575"/>
          </a:xfrm>
          <a:prstGeom prst="downArrow">
            <a:avLst>
              <a:gd fmla="val 50000" name="adj1"/>
              <a:gd fmla="val 50000" name="adj2"/>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2" name="Google Shape;322;p25"/>
          <p:cNvSpPr/>
          <p:nvPr/>
        </p:nvSpPr>
        <p:spPr>
          <a:xfrm rot="-4221033">
            <a:off x="2480639" y="1672124"/>
            <a:ext cx="161091" cy="1558185"/>
          </a:xfrm>
          <a:prstGeom prst="downArrow">
            <a:avLst>
              <a:gd fmla="val 50000" name="adj1"/>
              <a:gd fmla="val 50000" name="adj2"/>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3" name="Google Shape;323;p25"/>
          <p:cNvSpPr/>
          <p:nvPr/>
        </p:nvSpPr>
        <p:spPr>
          <a:xfrm rot="-4603582">
            <a:off x="2213000" y="1434756"/>
            <a:ext cx="161091" cy="2070642"/>
          </a:xfrm>
          <a:prstGeom prst="downArrow">
            <a:avLst>
              <a:gd fmla="val 50000" name="adj1"/>
              <a:gd fmla="val 50000" name="adj2"/>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4" name="Google Shape;324;p25"/>
          <p:cNvSpPr/>
          <p:nvPr/>
        </p:nvSpPr>
        <p:spPr>
          <a:xfrm rot="7344201">
            <a:off x="2799719" y="1966381"/>
            <a:ext cx="129052" cy="822443"/>
          </a:xfrm>
          <a:prstGeom prst="downArrow">
            <a:avLst>
              <a:gd fmla="val 49459" name="adj1"/>
              <a:gd fmla="val 96902" name="adj2"/>
            </a:avLst>
          </a:prstGeom>
          <a:solidFill>
            <a:srgbClr val="FF0000"/>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5" name="Google Shape;325;p25"/>
          <p:cNvSpPr/>
          <p:nvPr/>
        </p:nvSpPr>
        <p:spPr>
          <a:xfrm flipH="1" rot="-7157300">
            <a:off x="3211553" y="960586"/>
            <a:ext cx="164219" cy="1546645"/>
          </a:xfrm>
          <a:prstGeom prst="downArrow">
            <a:avLst>
              <a:gd fmla="val 47690" name="adj1"/>
              <a:gd fmla="val 88735" name="adj2"/>
            </a:avLst>
          </a:prstGeom>
          <a:solidFill>
            <a:srgbClr val="FF0000"/>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6" name="Google Shape;326;p25"/>
          <p:cNvSpPr txBox="1"/>
          <p:nvPr/>
        </p:nvSpPr>
        <p:spPr>
          <a:xfrm rot="-1804707">
            <a:off x="3072862" y="1801530"/>
            <a:ext cx="856497" cy="338554"/>
          </a:xfrm>
          <a:prstGeom prst="rect">
            <a:avLst/>
          </a:prstGeom>
          <a:solidFill>
            <a:schemeClr val="lt1"/>
          </a:solidFill>
          <a:ln cap="flat" cmpd="sng" w="190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it-IT" sz="1600">
                <a:solidFill>
                  <a:srgbClr val="FF0000"/>
                </a:solidFill>
                <a:latin typeface="Calibri"/>
                <a:ea typeface="Calibri"/>
                <a:cs typeface="Calibri"/>
                <a:sym typeface="Calibri"/>
              </a:rPr>
              <a:t>RSL </a:t>
            </a:r>
            <a:endParaRPr/>
          </a:p>
        </p:txBody>
      </p:sp>
      <p:sp>
        <p:nvSpPr>
          <p:cNvPr id="327" name="Google Shape;327;p25"/>
          <p:cNvSpPr txBox="1"/>
          <p:nvPr/>
        </p:nvSpPr>
        <p:spPr>
          <a:xfrm>
            <a:off x="4856373" y="2902259"/>
            <a:ext cx="1660141" cy="605294"/>
          </a:xfrm>
          <a:prstGeom prst="rect">
            <a:avLst/>
          </a:prstGeom>
          <a:solidFill>
            <a:srgbClr val="DEEBF7"/>
          </a:solidFill>
          <a:ln>
            <a:noFill/>
          </a:ln>
        </p:spPr>
        <p:txBody>
          <a:bodyPr anchorCtr="0" anchor="t" bIns="45700" lIns="91425" spcFirstLastPara="1" rIns="91425" wrap="square" tIns="45700">
            <a:spAutoFit/>
          </a:bodyPr>
          <a:lstStyle/>
          <a:p>
            <a:pPr indent="0" lvl="0" marL="0" marR="0" rtl="0" algn="ctr">
              <a:lnSpc>
                <a:spcPct val="125000"/>
              </a:lnSpc>
              <a:spcBef>
                <a:spcPts val="0"/>
              </a:spcBef>
              <a:spcAft>
                <a:spcPts val="0"/>
              </a:spcAft>
              <a:buNone/>
            </a:pPr>
            <a:r>
              <a:rPr b="1" lang="it-IT" sz="1600">
                <a:solidFill>
                  <a:schemeClr val="dk1"/>
                </a:solidFill>
                <a:latin typeface="Calibri"/>
                <a:ea typeface="Calibri"/>
                <a:cs typeface="Calibri"/>
                <a:sym typeface="Calibri"/>
              </a:rPr>
              <a:t>SmartLNB</a:t>
            </a:r>
            <a:endParaRPr b="1" sz="1600">
              <a:solidFill>
                <a:schemeClr val="dk1"/>
              </a:solidFill>
              <a:latin typeface="Calibri"/>
              <a:ea typeface="Calibri"/>
              <a:cs typeface="Calibri"/>
              <a:sym typeface="Calibri"/>
            </a:endParaRPr>
          </a:p>
          <a:p>
            <a:pPr indent="0" lvl="0" marL="0" marR="0" rtl="0" algn="ctr">
              <a:lnSpc>
                <a:spcPct val="125000"/>
              </a:lnSpc>
              <a:spcBef>
                <a:spcPts val="0"/>
              </a:spcBef>
              <a:spcAft>
                <a:spcPts val="0"/>
              </a:spcAft>
              <a:buNone/>
            </a:pPr>
            <a:r>
              <a:rPr b="1" lang="it-IT" sz="1600">
                <a:solidFill>
                  <a:schemeClr val="dk1"/>
                </a:solidFill>
                <a:latin typeface="Calibri"/>
                <a:ea typeface="Calibri"/>
                <a:cs typeface="Calibri"/>
                <a:sym typeface="Calibri"/>
              </a:rPr>
              <a:t>(LNB + Decoder)</a:t>
            </a:r>
            <a:endParaRPr b="1" sz="1600">
              <a:solidFill>
                <a:schemeClr val="dk1"/>
              </a:solidFill>
              <a:latin typeface="Calibri"/>
              <a:ea typeface="Calibri"/>
              <a:cs typeface="Calibri"/>
              <a:sym typeface="Calibri"/>
            </a:endParaRPr>
          </a:p>
        </p:txBody>
      </p:sp>
      <p:grpSp>
        <p:nvGrpSpPr>
          <p:cNvPr id="328" name="Google Shape;328;p25"/>
          <p:cNvGrpSpPr/>
          <p:nvPr/>
        </p:nvGrpSpPr>
        <p:grpSpPr>
          <a:xfrm rot="-729487">
            <a:off x="3822147" y="3170506"/>
            <a:ext cx="2881129" cy="1371423"/>
            <a:chOff x="3728024" y="3602776"/>
            <a:chExt cx="3788068" cy="1904345"/>
          </a:xfrm>
        </p:grpSpPr>
        <p:sp>
          <p:nvSpPr>
            <p:cNvPr id="329" name="Google Shape;329;p25"/>
            <p:cNvSpPr/>
            <p:nvPr/>
          </p:nvSpPr>
          <p:spPr>
            <a:xfrm rot="-4603582">
              <a:off x="4766774" y="4966078"/>
              <a:ext cx="161091" cy="294462"/>
            </a:xfrm>
            <a:prstGeom prst="downArrow">
              <a:avLst>
                <a:gd fmla="val 50000" name="adj1"/>
                <a:gd fmla="val 50000" name="adj2"/>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30" name="Google Shape;330;p25"/>
            <p:cNvGrpSpPr/>
            <p:nvPr/>
          </p:nvGrpSpPr>
          <p:grpSpPr>
            <a:xfrm>
              <a:off x="3728024" y="3602776"/>
              <a:ext cx="3788068" cy="1904345"/>
              <a:chOff x="3728024" y="3602776"/>
              <a:chExt cx="3788068" cy="1904345"/>
            </a:xfrm>
          </p:grpSpPr>
          <p:sp>
            <p:nvSpPr>
              <p:cNvPr id="331" name="Google Shape;331;p25"/>
              <p:cNvSpPr/>
              <p:nvPr/>
            </p:nvSpPr>
            <p:spPr>
              <a:xfrm rot="-881683">
                <a:off x="3910024" y="3647025"/>
                <a:ext cx="542925" cy="1504950"/>
              </a:xfrm>
              <a:custGeom>
                <a:rect b="b" l="l" r="r" t="t"/>
                <a:pathLst>
                  <a:path extrusionOk="0" h="1504950" w="739537">
                    <a:moveTo>
                      <a:pt x="282337" y="0"/>
                    </a:moveTo>
                    <a:cubicBezTo>
                      <a:pt x="224393" y="78581"/>
                      <a:pt x="166449" y="157163"/>
                      <a:pt x="120412" y="285750"/>
                    </a:cubicBezTo>
                    <a:cubicBezTo>
                      <a:pt x="74375" y="414337"/>
                      <a:pt x="-25638" y="614363"/>
                      <a:pt x="6112" y="771525"/>
                    </a:cubicBezTo>
                    <a:cubicBezTo>
                      <a:pt x="37862" y="928687"/>
                      <a:pt x="188675" y="1106488"/>
                      <a:pt x="310912" y="1228725"/>
                    </a:cubicBezTo>
                    <a:cubicBezTo>
                      <a:pt x="433149" y="1350962"/>
                      <a:pt x="739537" y="1504950"/>
                      <a:pt x="739537" y="1504950"/>
                    </a:cubicBezTo>
                    <a:lnTo>
                      <a:pt x="739537" y="1504950"/>
                    </a:lnTo>
                  </a:path>
                </a:pathLst>
              </a:custGeom>
              <a:noFill/>
              <a:ln cap="flat" cmpd="sng" w="381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2" name="Google Shape;332;p25"/>
              <p:cNvSpPr/>
              <p:nvPr/>
            </p:nvSpPr>
            <p:spPr>
              <a:xfrm rot="-4997450">
                <a:off x="6212528" y="4053665"/>
                <a:ext cx="94699" cy="2518613"/>
              </a:xfrm>
              <a:custGeom>
                <a:rect b="b" l="l" r="r" t="t"/>
                <a:pathLst>
                  <a:path extrusionOk="0" h="1504950" w="739537">
                    <a:moveTo>
                      <a:pt x="282337" y="0"/>
                    </a:moveTo>
                    <a:cubicBezTo>
                      <a:pt x="224393" y="78581"/>
                      <a:pt x="166449" y="157163"/>
                      <a:pt x="120412" y="285750"/>
                    </a:cubicBezTo>
                    <a:cubicBezTo>
                      <a:pt x="74375" y="414337"/>
                      <a:pt x="-25638" y="614363"/>
                      <a:pt x="6112" y="771525"/>
                    </a:cubicBezTo>
                    <a:cubicBezTo>
                      <a:pt x="37862" y="928687"/>
                      <a:pt x="188675" y="1106488"/>
                      <a:pt x="310912" y="1228725"/>
                    </a:cubicBezTo>
                    <a:cubicBezTo>
                      <a:pt x="433149" y="1350962"/>
                      <a:pt x="739537" y="1504950"/>
                      <a:pt x="739537" y="1504950"/>
                    </a:cubicBezTo>
                    <a:lnTo>
                      <a:pt x="739537" y="1504950"/>
                    </a:lnTo>
                  </a:path>
                </a:pathLst>
              </a:custGeom>
              <a:noFill/>
              <a:ln cap="flat" cmpd="sng" w="381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sp>
        <p:nvSpPr>
          <p:cNvPr id="333" name="Google Shape;333;p25"/>
          <p:cNvSpPr txBox="1"/>
          <p:nvPr/>
        </p:nvSpPr>
        <p:spPr>
          <a:xfrm>
            <a:off x="7582988" y="3852153"/>
            <a:ext cx="1750423"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IT" sz="1600">
                <a:solidFill>
                  <a:schemeClr val="dk1"/>
                </a:solidFill>
                <a:latin typeface="Calibri"/>
                <a:ea typeface="Calibri"/>
                <a:cs typeface="Calibri"/>
                <a:sym typeface="Calibri"/>
              </a:rPr>
              <a:t>Indoor unit (IDU)</a:t>
            </a:r>
            <a:endParaRPr/>
          </a:p>
        </p:txBody>
      </p:sp>
      <p:pic>
        <p:nvPicPr>
          <p:cNvPr id="334" name="Google Shape;334;p25"/>
          <p:cNvPicPr preferRelativeResize="0"/>
          <p:nvPr/>
        </p:nvPicPr>
        <p:blipFill rotWithShape="1">
          <a:blip r:embed="rId4">
            <a:alphaModFix/>
          </a:blip>
          <a:srcRect b="0" l="0" r="0" t="0"/>
          <a:stretch/>
        </p:blipFill>
        <p:spPr>
          <a:xfrm>
            <a:off x="6750968" y="3809218"/>
            <a:ext cx="875983" cy="387518"/>
          </a:xfrm>
          <a:prstGeom prst="rect">
            <a:avLst/>
          </a:prstGeom>
          <a:noFill/>
          <a:ln>
            <a:noFill/>
          </a:ln>
        </p:spPr>
      </p:pic>
      <p:pic>
        <p:nvPicPr>
          <p:cNvPr id="335" name="Google Shape;335;p25"/>
          <p:cNvPicPr preferRelativeResize="0"/>
          <p:nvPr/>
        </p:nvPicPr>
        <p:blipFill rotWithShape="1">
          <a:blip r:embed="rId5">
            <a:alphaModFix/>
          </a:blip>
          <a:srcRect b="0" l="0" r="0" t="0"/>
          <a:stretch/>
        </p:blipFill>
        <p:spPr>
          <a:xfrm rot="752929">
            <a:off x="3059372" y="2580143"/>
            <a:ext cx="1689815" cy="1187991"/>
          </a:xfrm>
          <a:prstGeom prst="rect">
            <a:avLst/>
          </a:prstGeom>
          <a:noFill/>
          <a:ln>
            <a:noFill/>
          </a:ln>
        </p:spPr>
      </p:pic>
      <p:sp>
        <p:nvSpPr>
          <p:cNvPr id="336" name="Google Shape;336;p25"/>
          <p:cNvSpPr txBox="1"/>
          <p:nvPr/>
        </p:nvSpPr>
        <p:spPr>
          <a:xfrm rot="-1761009">
            <a:off x="1714590" y="943412"/>
            <a:ext cx="178625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it-IT" sz="1400">
                <a:solidFill>
                  <a:srgbClr val="00B0F0"/>
                </a:solidFill>
                <a:latin typeface="Calibri"/>
                <a:ea typeface="Calibri"/>
                <a:cs typeface="Calibri"/>
                <a:sym typeface="Calibri"/>
              </a:rPr>
              <a:t>DVB-S2 channels</a:t>
            </a:r>
            <a:endParaRPr b="1" sz="1400">
              <a:solidFill>
                <a:srgbClr val="00B0F0"/>
              </a:solidFill>
              <a:latin typeface="Calibri"/>
              <a:ea typeface="Calibri"/>
              <a:cs typeface="Calibri"/>
              <a:sym typeface="Calibri"/>
            </a:endParaRPr>
          </a:p>
        </p:txBody>
      </p:sp>
      <p:sp>
        <p:nvSpPr>
          <p:cNvPr id="337" name="Google Shape;337;p25"/>
          <p:cNvSpPr txBox="1"/>
          <p:nvPr/>
        </p:nvSpPr>
        <p:spPr>
          <a:xfrm>
            <a:off x="4199152" y="3927847"/>
            <a:ext cx="1417695"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IT" sz="1600">
                <a:solidFill>
                  <a:schemeClr val="dk1"/>
                </a:solidFill>
                <a:latin typeface="Calibri"/>
                <a:ea typeface="Calibri"/>
                <a:cs typeface="Calibri"/>
                <a:sym typeface="Calibri"/>
              </a:rPr>
              <a:t>Coaxial cable</a:t>
            </a:r>
            <a:endParaRPr sz="1600">
              <a:solidFill>
                <a:schemeClr val="dk1"/>
              </a:solidFill>
              <a:latin typeface="Calibri"/>
              <a:ea typeface="Calibri"/>
              <a:cs typeface="Calibri"/>
              <a:sym typeface="Calibri"/>
            </a:endParaRPr>
          </a:p>
        </p:txBody>
      </p:sp>
      <p:sp>
        <p:nvSpPr>
          <p:cNvPr id="338" name="Google Shape;338;p25"/>
          <p:cNvSpPr txBox="1"/>
          <p:nvPr/>
        </p:nvSpPr>
        <p:spPr>
          <a:xfrm>
            <a:off x="1537063" y="4616367"/>
            <a:ext cx="9720217" cy="2108269"/>
          </a:xfrm>
          <a:prstGeom prst="rect">
            <a:avLst/>
          </a:prstGeom>
          <a:solidFill>
            <a:srgbClr val="1F3864"/>
          </a:solid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FFFF00"/>
              </a:buClr>
              <a:buSzPts val="1700"/>
              <a:buFont typeface="Arial"/>
              <a:buChar char="●"/>
            </a:pPr>
            <a:r>
              <a:rPr b="1" lang="it-IT" sz="1700">
                <a:solidFill>
                  <a:srgbClr val="FFFF00"/>
                </a:solidFill>
                <a:latin typeface="Calibri"/>
                <a:ea typeface="Calibri"/>
                <a:cs typeface="Calibri"/>
                <a:sym typeface="Calibri"/>
              </a:rPr>
              <a:t>SmartLNB innovative satellite terminal</a:t>
            </a:r>
            <a:endParaRPr/>
          </a:p>
          <a:p>
            <a:pPr indent="-285750" lvl="1" marL="627063" marR="0" rtl="0" algn="l">
              <a:spcBef>
                <a:spcPts val="600"/>
              </a:spcBef>
              <a:spcAft>
                <a:spcPts val="0"/>
              </a:spcAft>
              <a:buClr>
                <a:srgbClr val="F4B081"/>
              </a:buClr>
              <a:buSzPts val="1700"/>
              <a:buFont typeface="Arial"/>
              <a:buChar char="●"/>
            </a:pPr>
            <a:r>
              <a:rPr b="1" i="0" lang="it-IT" sz="1700" u="none" cap="none" strike="noStrike">
                <a:solidFill>
                  <a:srgbClr val="F4B081"/>
                </a:solidFill>
                <a:latin typeface="Calibri"/>
                <a:ea typeface="Calibri"/>
                <a:cs typeface="Calibri"/>
                <a:sym typeface="Calibri"/>
              </a:rPr>
              <a:t>Commercial</a:t>
            </a:r>
            <a:r>
              <a:rPr b="0" i="0" lang="it-IT" sz="1700" u="none" cap="none" strike="noStrike">
                <a:solidFill>
                  <a:srgbClr val="F4B081"/>
                </a:solidFill>
                <a:latin typeface="Calibri"/>
                <a:ea typeface="Calibri"/>
                <a:cs typeface="Calibri"/>
                <a:sym typeface="Calibri"/>
              </a:rPr>
              <a:t> </a:t>
            </a:r>
            <a:r>
              <a:rPr b="0" i="0" lang="it-IT" sz="1700" u="none" cap="none" strike="noStrike">
                <a:solidFill>
                  <a:schemeClr val="lt1"/>
                </a:solidFill>
                <a:latin typeface="Calibri"/>
                <a:ea typeface="Calibri"/>
                <a:cs typeface="Calibri"/>
                <a:sym typeface="Calibri"/>
              </a:rPr>
              <a:t>device</a:t>
            </a:r>
            <a:endParaRPr b="0" i="0" sz="1700" u="none" cap="none" strike="noStrike">
              <a:solidFill>
                <a:schemeClr val="lt1"/>
              </a:solidFill>
              <a:latin typeface="Calibri"/>
              <a:ea typeface="Calibri"/>
              <a:cs typeface="Calibri"/>
              <a:sym typeface="Calibri"/>
            </a:endParaRPr>
          </a:p>
          <a:p>
            <a:pPr indent="-285750" lvl="1" marL="627063" marR="0" rtl="0" algn="l">
              <a:spcBef>
                <a:spcPts val="0"/>
              </a:spcBef>
              <a:spcAft>
                <a:spcPts val="0"/>
              </a:spcAft>
              <a:buClr>
                <a:srgbClr val="F4B081"/>
              </a:buClr>
              <a:buSzPts val="1700"/>
              <a:buFont typeface="Arial"/>
              <a:buChar char="●"/>
            </a:pPr>
            <a:r>
              <a:rPr b="1" i="0" lang="it-IT" sz="1700" u="none" cap="none" strike="noStrike">
                <a:solidFill>
                  <a:srgbClr val="F4B081"/>
                </a:solidFill>
                <a:latin typeface="Calibri"/>
                <a:ea typeface="Calibri"/>
                <a:cs typeface="Calibri"/>
                <a:sym typeface="Calibri"/>
              </a:rPr>
              <a:t>Integrated</a:t>
            </a:r>
            <a:r>
              <a:rPr b="0" i="0" lang="it-IT" sz="1700" u="none" cap="none" strike="noStrike">
                <a:solidFill>
                  <a:schemeClr val="lt1"/>
                </a:solidFill>
                <a:latin typeface="Calibri"/>
                <a:ea typeface="Calibri"/>
                <a:cs typeface="Calibri"/>
                <a:sym typeface="Calibri"/>
              </a:rPr>
              <a:t>: LNB + decoder unit are combined into the same case </a:t>
            </a:r>
            <a:endParaRPr/>
          </a:p>
          <a:p>
            <a:pPr indent="-285750" lvl="1" marL="627063" marR="0" rtl="0" algn="l">
              <a:spcBef>
                <a:spcPts val="0"/>
              </a:spcBef>
              <a:spcAft>
                <a:spcPts val="0"/>
              </a:spcAft>
              <a:buClr>
                <a:srgbClr val="F4B081"/>
              </a:buClr>
              <a:buSzPts val="1700"/>
              <a:buFont typeface="Arial"/>
              <a:buChar char="●"/>
            </a:pPr>
            <a:r>
              <a:rPr b="1" i="0" lang="it-IT" sz="1700" u="none" cap="none" strike="noStrike">
                <a:solidFill>
                  <a:srgbClr val="F4B081"/>
                </a:solidFill>
                <a:latin typeface="Calibri"/>
                <a:ea typeface="Calibri"/>
                <a:cs typeface="Calibri"/>
                <a:sym typeface="Calibri"/>
              </a:rPr>
              <a:t>Interactive</a:t>
            </a:r>
            <a:r>
              <a:rPr b="0" i="0" lang="it-IT" sz="1700" u="none" cap="none" strike="noStrike">
                <a:solidFill>
                  <a:schemeClr val="lt1"/>
                </a:solidFill>
                <a:latin typeface="Calibri"/>
                <a:ea typeface="Calibri"/>
                <a:cs typeface="Calibri"/>
                <a:sym typeface="Calibri"/>
              </a:rPr>
              <a:t>: two-way device</a:t>
            </a:r>
            <a:endParaRPr b="0" i="0" sz="1700" u="none" cap="none" strike="noStrike">
              <a:solidFill>
                <a:schemeClr val="lt1"/>
              </a:solidFill>
              <a:latin typeface="Calibri"/>
              <a:ea typeface="Calibri"/>
              <a:cs typeface="Calibri"/>
              <a:sym typeface="Calibri"/>
            </a:endParaRPr>
          </a:p>
          <a:p>
            <a:pPr indent="-285750" lvl="2" marL="1084263" marR="0" rtl="0" algn="l">
              <a:spcBef>
                <a:spcPts val="0"/>
              </a:spcBef>
              <a:spcAft>
                <a:spcPts val="0"/>
              </a:spcAft>
              <a:buClr>
                <a:srgbClr val="E0EEF8"/>
              </a:buClr>
              <a:buSzPts val="1700"/>
              <a:buFont typeface="Arial"/>
              <a:buChar char="●"/>
            </a:pPr>
            <a:r>
              <a:rPr b="1" i="1" lang="it-IT" sz="1700" u="none" cap="none" strike="noStrike">
                <a:solidFill>
                  <a:srgbClr val="E0EEF8"/>
                </a:solidFill>
                <a:latin typeface="Calibri"/>
                <a:ea typeface="Calibri"/>
                <a:cs typeface="Calibri"/>
                <a:sym typeface="Calibri"/>
              </a:rPr>
              <a:t>sensing</a:t>
            </a:r>
            <a:r>
              <a:rPr b="1" i="1" lang="it-IT" sz="1700" u="none" cap="none" strike="noStrike">
                <a:solidFill>
                  <a:schemeClr val="lt1"/>
                </a:solidFill>
                <a:latin typeface="Calibri"/>
                <a:ea typeface="Calibri"/>
                <a:cs typeface="Calibri"/>
                <a:sym typeface="Calibri"/>
              </a:rPr>
              <a:t>: </a:t>
            </a:r>
            <a:r>
              <a:rPr b="0" i="0" lang="it-IT" sz="1700" u="none" cap="none" strike="noStrike">
                <a:solidFill>
                  <a:schemeClr val="lt1"/>
                </a:solidFill>
                <a:latin typeface="Calibri"/>
                <a:ea typeface="Calibri"/>
                <a:cs typeface="Calibri"/>
                <a:sym typeface="Calibri"/>
              </a:rPr>
              <a:t>receives  DVB-S2 channels and measures </a:t>
            </a:r>
            <a:r>
              <a:rPr b="1" i="0" lang="it-IT" sz="1800" u="none" cap="none" strike="noStrike">
                <a:solidFill>
                  <a:srgbClr val="E0EEF8"/>
                </a:solidFill>
                <a:latin typeface="Calibri"/>
                <a:ea typeface="Calibri"/>
                <a:cs typeface="Calibri"/>
                <a:sym typeface="Calibri"/>
              </a:rPr>
              <a:t>RSL</a:t>
            </a:r>
            <a:endParaRPr b="1" i="0" sz="1800" u="none" cap="none" strike="noStrike">
              <a:solidFill>
                <a:srgbClr val="E0EEF8"/>
              </a:solidFill>
              <a:latin typeface="Calibri"/>
              <a:ea typeface="Calibri"/>
              <a:cs typeface="Calibri"/>
              <a:sym typeface="Calibri"/>
            </a:endParaRPr>
          </a:p>
          <a:p>
            <a:pPr indent="-285750" lvl="2" marL="1084263" marR="0" rtl="0" algn="l">
              <a:spcBef>
                <a:spcPts val="0"/>
              </a:spcBef>
              <a:spcAft>
                <a:spcPts val="0"/>
              </a:spcAft>
              <a:buClr>
                <a:srgbClr val="E0EEF8"/>
              </a:buClr>
              <a:buSzPts val="1700"/>
              <a:buFont typeface="Arial"/>
              <a:buChar char="●"/>
            </a:pPr>
            <a:r>
              <a:rPr b="1" i="1" lang="it-IT" sz="1700" u="none" cap="none" strike="noStrike">
                <a:solidFill>
                  <a:srgbClr val="E0EEF8"/>
                </a:solidFill>
                <a:latin typeface="Calibri"/>
                <a:ea typeface="Calibri"/>
                <a:cs typeface="Calibri"/>
                <a:sym typeface="Calibri"/>
              </a:rPr>
              <a:t>data-logging</a:t>
            </a:r>
            <a:r>
              <a:rPr b="1" i="1" lang="it-IT" sz="1700" u="none" cap="none" strike="noStrike">
                <a:solidFill>
                  <a:schemeClr val="lt1"/>
                </a:solidFill>
                <a:latin typeface="Calibri"/>
                <a:ea typeface="Calibri"/>
                <a:cs typeface="Calibri"/>
                <a:sym typeface="Calibri"/>
              </a:rPr>
              <a:t>: </a:t>
            </a:r>
            <a:r>
              <a:rPr b="0" i="0" lang="it-IT" sz="1700" u="none" cap="none" strike="noStrike">
                <a:solidFill>
                  <a:schemeClr val="lt1"/>
                </a:solidFill>
                <a:latin typeface="Calibri"/>
                <a:ea typeface="Calibri"/>
                <a:cs typeface="Calibri"/>
                <a:sym typeface="Calibri"/>
              </a:rPr>
              <a:t>transmits receiver status (incl. </a:t>
            </a:r>
            <a:r>
              <a:rPr b="1" i="0" lang="it-IT" sz="1600" u="none" cap="none" strike="noStrike">
                <a:solidFill>
                  <a:srgbClr val="E0EEF8"/>
                </a:solidFill>
                <a:latin typeface="Calibri"/>
                <a:ea typeface="Calibri"/>
                <a:cs typeface="Calibri"/>
                <a:sym typeface="Calibri"/>
              </a:rPr>
              <a:t>RSL</a:t>
            </a:r>
            <a:r>
              <a:rPr b="0" i="0" lang="it-IT" sz="1700" u="none" cap="none" strike="noStrike">
                <a:solidFill>
                  <a:schemeClr val="lt1"/>
                </a:solidFill>
                <a:latin typeface="Calibri"/>
                <a:ea typeface="Calibri"/>
                <a:cs typeface="Calibri"/>
                <a:sym typeface="Calibri"/>
              </a:rPr>
              <a:t>) and user's data (interactive TV, IoT sensors)</a:t>
            </a:r>
            <a:endParaRPr/>
          </a:p>
          <a:p>
            <a:pPr indent="-285750" lvl="2" marL="285750" marR="0" rtl="0" algn="l">
              <a:spcBef>
                <a:spcPts val="600"/>
              </a:spcBef>
              <a:spcAft>
                <a:spcPts val="0"/>
              </a:spcAft>
              <a:buClr>
                <a:srgbClr val="FFFF00"/>
              </a:buClr>
              <a:buSzPts val="1700"/>
              <a:buFont typeface="Arial"/>
              <a:buChar char="●"/>
            </a:pPr>
            <a:r>
              <a:rPr b="1" i="0" lang="it-IT" sz="1700" u="none" cap="none" strike="noStrike">
                <a:solidFill>
                  <a:srgbClr val="FFFF00"/>
                </a:solidFill>
                <a:latin typeface="Calibri"/>
                <a:ea typeface="Calibri"/>
                <a:cs typeface="Calibri"/>
                <a:sym typeface="Calibri"/>
              </a:rPr>
              <a:t>Very appealing solution for the practical implementation of opportunistic satellite-based rain-sensing</a:t>
            </a:r>
            <a:endParaRPr b="1" i="0" sz="1700" u="none" cap="none" strike="noStrike">
              <a:solidFill>
                <a:srgbClr val="FFFF00"/>
              </a:solidFill>
              <a:latin typeface="Calibri"/>
              <a:ea typeface="Calibri"/>
              <a:cs typeface="Calibri"/>
              <a:sym typeface="Calibri"/>
            </a:endParaRPr>
          </a:p>
        </p:txBody>
      </p:sp>
      <p:sp>
        <p:nvSpPr>
          <p:cNvPr id="339" name="Google Shape;339;p25"/>
          <p:cNvSpPr txBox="1"/>
          <p:nvPr>
            <p:ph type="title"/>
          </p:nvPr>
        </p:nvSpPr>
        <p:spPr>
          <a:xfrm>
            <a:off x="1454243" y="272735"/>
            <a:ext cx="10404021" cy="44314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5DAD"/>
              </a:buClr>
              <a:buSzPts val="2000"/>
              <a:buFont typeface="Calibri"/>
              <a:buNone/>
            </a:pPr>
            <a:r>
              <a:rPr b="1" i="0" lang="it-IT" sz="2000" u="none" cap="none" strike="noStrike">
                <a:solidFill>
                  <a:srgbClr val="1E5DAD"/>
                </a:solidFill>
                <a:latin typeface="Calibri"/>
                <a:ea typeface="Calibri"/>
                <a:cs typeface="Calibri"/>
                <a:sym typeface="Calibri"/>
              </a:rPr>
              <a:t>Satellite TV receivers technology:</a:t>
            </a:r>
            <a:br>
              <a:rPr b="1" i="0" lang="it-IT" sz="2000" u="none" cap="none" strike="noStrike">
                <a:solidFill>
                  <a:srgbClr val="1E5DAD"/>
                </a:solidFill>
                <a:latin typeface="Calibri"/>
                <a:ea typeface="Calibri"/>
                <a:cs typeface="Calibri"/>
                <a:sym typeface="Calibri"/>
              </a:rPr>
            </a:br>
            <a:r>
              <a:rPr b="1" i="0" lang="it-IT" sz="2000" u="none" cap="none" strike="noStrike">
                <a:solidFill>
                  <a:srgbClr val="1E5DAD"/>
                </a:solidFill>
                <a:latin typeface="Calibri"/>
                <a:ea typeface="Calibri"/>
                <a:cs typeface="Calibri"/>
                <a:sym typeface="Calibri"/>
              </a:rPr>
              <a:t>The </a:t>
            </a:r>
            <a:r>
              <a:rPr b="1" i="0" lang="it-IT" sz="2000" u="none" cap="none" strike="noStrike">
                <a:solidFill>
                  <a:srgbClr val="FF0000"/>
                </a:solidFill>
                <a:latin typeface="Calibri"/>
                <a:ea typeface="Calibri"/>
                <a:cs typeface="Calibri"/>
                <a:sym typeface="Calibri"/>
              </a:rPr>
              <a:t>SmartLNB </a:t>
            </a:r>
            <a:r>
              <a:rPr b="1" i="0" lang="it-IT" sz="2000" u="none" cap="none" strike="noStrike">
                <a:solidFill>
                  <a:srgbClr val="1E5DAD"/>
                </a:solidFill>
                <a:latin typeface="Calibri"/>
                <a:ea typeface="Calibri"/>
                <a:cs typeface="Calibri"/>
                <a:sym typeface="Calibri"/>
              </a:rPr>
              <a:t>as a data acquisition and logging decvice for rain OS</a:t>
            </a:r>
            <a:endParaRPr b="1" i="0" sz="2000" u="none" cap="none" strike="noStrike">
              <a:solidFill>
                <a:srgbClr val="1E5DAD"/>
              </a:solidFill>
              <a:latin typeface="Calibri"/>
              <a:ea typeface="Calibri"/>
              <a:cs typeface="Calibri"/>
              <a:sym typeface="Calibri"/>
            </a:endParaRPr>
          </a:p>
        </p:txBody>
      </p:sp>
      <p:sp>
        <p:nvSpPr>
          <p:cNvPr id="340" name="Google Shape;340;p25"/>
          <p:cNvSpPr txBox="1"/>
          <p:nvPr/>
        </p:nvSpPr>
        <p:spPr>
          <a:xfrm>
            <a:off x="4078514" y="1424414"/>
            <a:ext cx="577668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it-IT" sz="1600">
                <a:solidFill>
                  <a:srgbClr val="FF0000"/>
                </a:solidFill>
                <a:latin typeface="Calibri"/>
                <a:ea typeface="Calibri"/>
                <a:cs typeface="Calibri"/>
                <a:sym typeface="Calibri"/>
              </a:rPr>
              <a:t>Ku-Band return channel uplink towards GEO satellite carrying </a:t>
            </a:r>
            <a:endParaRPr/>
          </a:p>
          <a:p>
            <a:pPr indent="0" lvl="0" marL="0" marR="0" rtl="0" algn="l">
              <a:spcBef>
                <a:spcPts val="0"/>
              </a:spcBef>
              <a:spcAft>
                <a:spcPts val="0"/>
              </a:spcAft>
              <a:buNone/>
            </a:pPr>
            <a:r>
              <a:rPr b="1" lang="it-IT" sz="1600">
                <a:solidFill>
                  <a:srgbClr val="FF0000"/>
                </a:solidFill>
                <a:latin typeface="Calibri"/>
                <a:ea typeface="Calibri"/>
                <a:cs typeface="Calibri"/>
                <a:sym typeface="Calibri"/>
              </a:rPr>
              <a:t>receiver status info and RSL readings (1 or 2 per minute).</a:t>
            </a:r>
            <a:endParaRPr b="1" sz="1600">
              <a:solidFill>
                <a:srgbClr val="FF0000"/>
              </a:solidFill>
              <a:latin typeface="Calibri"/>
              <a:ea typeface="Calibri"/>
              <a:cs typeface="Calibri"/>
              <a:sym typeface="Calibri"/>
            </a:endParaRPr>
          </a:p>
        </p:txBody>
      </p:sp>
      <p:pic>
        <p:nvPicPr>
          <p:cNvPr id="341" name="Google Shape;341;p25"/>
          <p:cNvPicPr preferRelativeResize="0"/>
          <p:nvPr/>
        </p:nvPicPr>
        <p:blipFill rotWithShape="1">
          <a:blip r:embed="rId5">
            <a:alphaModFix/>
          </a:blip>
          <a:srcRect b="0" l="0" r="0" t="0"/>
          <a:stretch/>
        </p:blipFill>
        <p:spPr>
          <a:xfrm rot="752929">
            <a:off x="3055562" y="2473463"/>
            <a:ext cx="1689815" cy="1187991"/>
          </a:xfrm>
          <a:prstGeom prst="rect">
            <a:avLst/>
          </a:prstGeom>
          <a:noFill/>
          <a:ln>
            <a:noFill/>
          </a:ln>
        </p:spPr>
      </p:pic>
      <p:sp>
        <p:nvSpPr>
          <p:cNvPr id="342" name="Google Shape;342;p25"/>
          <p:cNvSpPr/>
          <p:nvPr/>
        </p:nvSpPr>
        <p:spPr>
          <a:xfrm rot="943242">
            <a:off x="3711212" y="2723981"/>
            <a:ext cx="474625" cy="323811"/>
          </a:xfrm>
          <a:prstGeom prst="rect">
            <a:avLst/>
          </a:prstGeom>
          <a:solidFill>
            <a:srgbClr val="E1EFD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3" name="Google Shape;343;p25"/>
          <p:cNvSpPr/>
          <p:nvPr/>
        </p:nvSpPr>
        <p:spPr>
          <a:xfrm rot="-4462868">
            <a:off x="3448596" y="3103270"/>
            <a:ext cx="141300" cy="161437"/>
          </a:xfrm>
          <a:prstGeom prst="downArrow">
            <a:avLst>
              <a:gd fmla="val 42655" name="adj1"/>
              <a:gd fmla="val 50000" name="adj2"/>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4" name="Google Shape;344;p25"/>
          <p:cNvSpPr/>
          <p:nvPr/>
        </p:nvSpPr>
        <p:spPr>
          <a:xfrm rot="6337132">
            <a:off x="3550932" y="2710419"/>
            <a:ext cx="141300" cy="162879"/>
          </a:xfrm>
          <a:prstGeom prst="downArrow">
            <a:avLst>
              <a:gd fmla="val 50000" name="adj1"/>
              <a:gd fmla="val 50000" name="adj2"/>
            </a:avLst>
          </a:prstGeom>
          <a:solidFill>
            <a:srgbClr val="FF0000"/>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5" name="Google Shape;345;p25"/>
          <p:cNvSpPr/>
          <p:nvPr/>
        </p:nvSpPr>
        <p:spPr>
          <a:xfrm flipH="1" rot="6280938">
            <a:off x="4084399" y="3067701"/>
            <a:ext cx="397818" cy="330139"/>
          </a:xfrm>
          <a:prstGeom prst="uturnArrow">
            <a:avLst>
              <a:gd fmla="val 21006" name="adj1"/>
              <a:gd fmla="val 19870" name="adj2"/>
              <a:gd fmla="val 42314" name="adj3"/>
              <a:gd fmla="val 43750" name="adj4"/>
              <a:gd fmla="val 99503" name="adj5"/>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46" name="Google Shape;346;p25"/>
          <p:cNvSpPr txBox="1"/>
          <p:nvPr/>
        </p:nvSpPr>
        <p:spPr>
          <a:xfrm rot="959225">
            <a:off x="3720079" y="2736494"/>
            <a:ext cx="40770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it-IT" sz="1200">
                <a:solidFill>
                  <a:srgbClr val="FF0000"/>
                </a:solidFill>
                <a:latin typeface="Calibri"/>
                <a:ea typeface="Calibri"/>
                <a:cs typeface="Calibri"/>
                <a:sym typeface="Calibri"/>
              </a:rPr>
              <a:t>TX</a:t>
            </a:r>
            <a:endParaRPr b="1" sz="1200">
              <a:solidFill>
                <a:srgbClr val="FF0000"/>
              </a:solidFill>
              <a:latin typeface="Calibri"/>
              <a:ea typeface="Calibri"/>
              <a:cs typeface="Calibri"/>
              <a:sym typeface="Calibri"/>
            </a:endParaRPr>
          </a:p>
        </p:txBody>
      </p:sp>
      <p:sp>
        <p:nvSpPr>
          <p:cNvPr id="347" name="Google Shape;347;p25"/>
          <p:cNvSpPr/>
          <p:nvPr/>
        </p:nvSpPr>
        <p:spPr>
          <a:xfrm rot="907153">
            <a:off x="3846427" y="3503005"/>
            <a:ext cx="141300" cy="290639"/>
          </a:xfrm>
          <a:prstGeom prst="downArrow">
            <a:avLst>
              <a:gd fmla="val 50000" name="adj1"/>
              <a:gd fmla="val 50000" name="adj2"/>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8" name="Google Shape;348;p25"/>
          <p:cNvSpPr/>
          <p:nvPr/>
        </p:nvSpPr>
        <p:spPr>
          <a:xfrm rot="943242">
            <a:off x="3588656" y="3107968"/>
            <a:ext cx="485682" cy="342940"/>
          </a:xfrm>
          <a:prstGeom prst="rect">
            <a:avLst/>
          </a:prstGeom>
          <a:solidFill>
            <a:srgbClr val="E1EFD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9" name="Google Shape;349;p25"/>
          <p:cNvSpPr txBox="1"/>
          <p:nvPr/>
        </p:nvSpPr>
        <p:spPr>
          <a:xfrm rot="959225">
            <a:off x="3629215" y="3129516"/>
            <a:ext cx="390419"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it-IT" sz="1200">
                <a:solidFill>
                  <a:srgbClr val="2F5496"/>
                </a:solidFill>
                <a:latin typeface="Calibri"/>
                <a:ea typeface="Calibri"/>
                <a:cs typeface="Calibri"/>
                <a:sym typeface="Calibri"/>
              </a:rPr>
              <a:t>RX</a:t>
            </a:r>
            <a:endParaRPr b="1" sz="1200">
              <a:solidFill>
                <a:srgbClr val="2F5496"/>
              </a:solidFill>
              <a:latin typeface="Calibri"/>
              <a:ea typeface="Calibri"/>
              <a:cs typeface="Calibri"/>
              <a:sym typeface="Calibri"/>
            </a:endParaRPr>
          </a:p>
        </p:txBody>
      </p:sp>
      <p:sp>
        <p:nvSpPr>
          <p:cNvPr id="350" name="Google Shape;350;p25"/>
          <p:cNvSpPr/>
          <p:nvPr/>
        </p:nvSpPr>
        <p:spPr>
          <a:xfrm rot="6413466">
            <a:off x="4134589" y="2569947"/>
            <a:ext cx="583053" cy="330139"/>
          </a:xfrm>
          <a:prstGeom prst="uturnArrow">
            <a:avLst>
              <a:gd fmla="val 21006" name="adj1"/>
              <a:gd fmla="val 19870" name="adj2"/>
              <a:gd fmla="val 42314" name="adj3"/>
              <a:gd fmla="val 43750" name="adj4"/>
              <a:gd fmla="val 99503" name="adj5"/>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51" name="Google Shape;351;p25"/>
          <p:cNvSpPr/>
          <p:nvPr/>
        </p:nvSpPr>
        <p:spPr>
          <a:xfrm rot="921489">
            <a:off x="4168139" y="2324099"/>
            <a:ext cx="497840" cy="24892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2" name="Google Shape;352;p25"/>
          <p:cNvSpPr txBox="1"/>
          <p:nvPr/>
        </p:nvSpPr>
        <p:spPr>
          <a:xfrm rot="865079">
            <a:off x="3983249" y="2349534"/>
            <a:ext cx="141769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IT" sz="1200">
                <a:solidFill>
                  <a:schemeClr val="dk1"/>
                </a:solidFill>
                <a:latin typeface="Calibri"/>
                <a:ea typeface="Calibri"/>
                <a:cs typeface="Calibri"/>
                <a:sym typeface="Calibri"/>
              </a:rPr>
              <a:t>(user data)</a:t>
            </a:r>
            <a:endParaRPr sz="1200">
              <a:solidFill>
                <a:schemeClr val="dk1"/>
              </a:solidFill>
              <a:latin typeface="Calibri"/>
              <a:ea typeface="Calibri"/>
              <a:cs typeface="Calibri"/>
              <a:sym typeface="Calibri"/>
            </a:endParaRPr>
          </a:p>
        </p:txBody>
      </p:sp>
      <p:pic>
        <p:nvPicPr>
          <p:cNvPr id="353" name="Google Shape;353;p25"/>
          <p:cNvPicPr preferRelativeResize="0"/>
          <p:nvPr/>
        </p:nvPicPr>
        <p:blipFill rotWithShape="1">
          <a:blip r:embed="rId6">
            <a:alphaModFix/>
          </a:blip>
          <a:srcRect b="0" l="0" r="0" t="0"/>
          <a:stretch/>
        </p:blipFill>
        <p:spPr>
          <a:xfrm>
            <a:off x="718820" y="4681332"/>
            <a:ext cx="706214" cy="44625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26"/>
          <p:cNvSpPr txBox="1"/>
          <p:nvPr>
            <p:ph type="title"/>
          </p:nvPr>
        </p:nvSpPr>
        <p:spPr>
          <a:xfrm>
            <a:off x="1454243" y="272735"/>
            <a:ext cx="10404021" cy="4431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5DAD"/>
              </a:buClr>
              <a:buSzPts val="2300"/>
              <a:buFont typeface="Calibri"/>
              <a:buNone/>
            </a:pPr>
            <a:r>
              <a:rPr lang="it-IT" sz="2300"/>
              <a:t>RSL harvesting from SmartLNB sensors via satellite return link</a:t>
            </a:r>
            <a:endParaRPr sz="2300"/>
          </a:p>
        </p:txBody>
      </p:sp>
      <p:pic>
        <p:nvPicPr>
          <p:cNvPr id="360" name="Google Shape;360;p26"/>
          <p:cNvPicPr preferRelativeResize="0"/>
          <p:nvPr/>
        </p:nvPicPr>
        <p:blipFill rotWithShape="1">
          <a:blip r:embed="rId3">
            <a:alphaModFix/>
          </a:blip>
          <a:srcRect b="0" l="0" r="0" t="0"/>
          <a:stretch/>
        </p:blipFill>
        <p:spPr>
          <a:xfrm flipH="1">
            <a:off x="7507486" y="4997588"/>
            <a:ext cx="722114" cy="711766"/>
          </a:xfrm>
          <a:prstGeom prst="rect">
            <a:avLst/>
          </a:prstGeom>
          <a:noFill/>
          <a:ln>
            <a:noFill/>
          </a:ln>
        </p:spPr>
      </p:pic>
      <p:sp>
        <p:nvSpPr>
          <p:cNvPr id="361" name="Google Shape;361;p26"/>
          <p:cNvSpPr txBox="1"/>
          <p:nvPr/>
        </p:nvSpPr>
        <p:spPr>
          <a:xfrm>
            <a:off x="7279784" y="5766630"/>
            <a:ext cx="133987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it-IT" sz="1600">
                <a:solidFill>
                  <a:srgbClr val="3F3F3F"/>
                </a:solidFill>
                <a:latin typeface="Calibri"/>
                <a:ea typeface="Calibri"/>
                <a:cs typeface="Calibri"/>
                <a:sym typeface="Calibri"/>
              </a:rPr>
              <a:t>Satellite hub</a:t>
            </a:r>
            <a:endParaRPr b="1" i="0" sz="1600">
              <a:solidFill>
                <a:srgbClr val="3F3F3F"/>
              </a:solidFill>
              <a:latin typeface="Calibri"/>
              <a:ea typeface="Calibri"/>
              <a:cs typeface="Calibri"/>
              <a:sym typeface="Calibri"/>
            </a:endParaRPr>
          </a:p>
        </p:txBody>
      </p:sp>
      <p:pic>
        <p:nvPicPr>
          <p:cNvPr id="362" name="Google Shape;362;p26"/>
          <p:cNvPicPr preferRelativeResize="0"/>
          <p:nvPr/>
        </p:nvPicPr>
        <p:blipFill rotWithShape="1">
          <a:blip r:embed="rId4">
            <a:alphaModFix/>
          </a:blip>
          <a:srcRect b="0" l="0" r="0" t="0"/>
          <a:stretch/>
        </p:blipFill>
        <p:spPr>
          <a:xfrm rot="-786482">
            <a:off x="5258530" y="1127017"/>
            <a:ext cx="655401" cy="632269"/>
          </a:xfrm>
          <a:prstGeom prst="rect">
            <a:avLst/>
          </a:prstGeom>
          <a:noFill/>
          <a:ln>
            <a:noFill/>
          </a:ln>
        </p:spPr>
      </p:pic>
      <p:sp>
        <p:nvSpPr>
          <p:cNvPr id="363" name="Google Shape;363;p26"/>
          <p:cNvSpPr/>
          <p:nvPr/>
        </p:nvSpPr>
        <p:spPr>
          <a:xfrm rot="1130245">
            <a:off x="1145370" y="1376402"/>
            <a:ext cx="5422687" cy="3558448"/>
          </a:xfrm>
          <a:prstGeom prst="triangle">
            <a:avLst>
              <a:gd fmla="val 67136" name="adj"/>
            </a:avLst>
          </a:prstGeom>
          <a:solidFill>
            <a:srgbClr val="A0C7F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4" name="Google Shape;364;p26"/>
          <p:cNvSpPr/>
          <p:nvPr/>
        </p:nvSpPr>
        <p:spPr>
          <a:xfrm rot="845747">
            <a:off x="43922" y="3873847"/>
            <a:ext cx="5860334" cy="2768489"/>
          </a:xfrm>
          <a:prstGeom prst="ellipse">
            <a:avLst/>
          </a:prstGeom>
          <a:solidFill>
            <a:srgbClr val="D5E6FB"/>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65" name="Google Shape;365;p26"/>
          <p:cNvPicPr preferRelativeResize="0"/>
          <p:nvPr/>
        </p:nvPicPr>
        <p:blipFill rotWithShape="1">
          <a:blip r:embed="rId5">
            <a:alphaModFix/>
          </a:blip>
          <a:srcRect b="0" l="0" r="0" t="0"/>
          <a:stretch/>
        </p:blipFill>
        <p:spPr>
          <a:xfrm>
            <a:off x="4399876" y="5515918"/>
            <a:ext cx="1219873" cy="935366"/>
          </a:xfrm>
          <a:prstGeom prst="rect">
            <a:avLst/>
          </a:prstGeom>
          <a:noFill/>
          <a:ln>
            <a:noFill/>
          </a:ln>
        </p:spPr>
      </p:pic>
      <p:pic>
        <p:nvPicPr>
          <p:cNvPr id="366" name="Google Shape;366;p26"/>
          <p:cNvPicPr preferRelativeResize="0"/>
          <p:nvPr/>
        </p:nvPicPr>
        <p:blipFill rotWithShape="1">
          <a:blip r:embed="rId5">
            <a:alphaModFix/>
          </a:blip>
          <a:srcRect b="0" l="0" r="0" t="0"/>
          <a:stretch/>
        </p:blipFill>
        <p:spPr>
          <a:xfrm>
            <a:off x="1866226" y="5114280"/>
            <a:ext cx="1219873" cy="935366"/>
          </a:xfrm>
          <a:prstGeom prst="rect">
            <a:avLst/>
          </a:prstGeom>
          <a:noFill/>
          <a:ln>
            <a:noFill/>
          </a:ln>
        </p:spPr>
      </p:pic>
      <p:pic>
        <p:nvPicPr>
          <p:cNvPr id="367" name="Google Shape;367;p26"/>
          <p:cNvPicPr preferRelativeResize="0"/>
          <p:nvPr/>
        </p:nvPicPr>
        <p:blipFill rotWithShape="1">
          <a:blip r:embed="rId5">
            <a:alphaModFix/>
          </a:blip>
          <a:srcRect b="0" l="0" r="0" t="0"/>
          <a:stretch/>
        </p:blipFill>
        <p:spPr>
          <a:xfrm>
            <a:off x="1459826" y="3472805"/>
            <a:ext cx="1219873" cy="935366"/>
          </a:xfrm>
          <a:prstGeom prst="rect">
            <a:avLst/>
          </a:prstGeom>
          <a:noFill/>
          <a:ln>
            <a:noFill/>
          </a:ln>
        </p:spPr>
      </p:pic>
      <p:sp>
        <p:nvSpPr>
          <p:cNvPr id="368" name="Google Shape;368;p26"/>
          <p:cNvSpPr/>
          <p:nvPr/>
        </p:nvSpPr>
        <p:spPr>
          <a:xfrm flipH="1" rot="-7157300">
            <a:off x="3251349" y="1234815"/>
            <a:ext cx="162900" cy="3605041"/>
          </a:xfrm>
          <a:prstGeom prst="downArrow">
            <a:avLst>
              <a:gd fmla="val 47889" name="adj1"/>
              <a:gd fmla="val 97162" name="adj2"/>
            </a:avLst>
          </a:prstGeom>
          <a:solidFill>
            <a:srgbClr val="FF0000"/>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9" name="Google Shape;369;p26"/>
          <p:cNvSpPr/>
          <p:nvPr/>
        </p:nvSpPr>
        <p:spPr>
          <a:xfrm flipH="1" rot="-8400330">
            <a:off x="3531170" y="1715196"/>
            <a:ext cx="162900" cy="4362955"/>
          </a:xfrm>
          <a:prstGeom prst="downArrow">
            <a:avLst>
              <a:gd fmla="val 47889" name="adj1"/>
              <a:gd fmla="val 97162" name="adj2"/>
            </a:avLst>
          </a:prstGeom>
          <a:solidFill>
            <a:srgbClr val="FF0000"/>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0" name="Google Shape;370;p26"/>
          <p:cNvSpPr/>
          <p:nvPr/>
        </p:nvSpPr>
        <p:spPr>
          <a:xfrm flipH="1" rot="-10447314">
            <a:off x="4841941" y="2240546"/>
            <a:ext cx="162900" cy="3751166"/>
          </a:xfrm>
          <a:prstGeom prst="downArrow">
            <a:avLst>
              <a:gd fmla="val 47889" name="adj1"/>
              <a:gd fmla="val 97162" name="adj2"/>
            </a:avLst>
          </a:prstGeom>
          <a:solidFill>
            <a:srgbClr val="FF0000"/>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1" name="Google Shape;371;p26"/>
          <p:cNvSpPr/>
          <p:nvPr/>
        </p:nvSpPr>
        <p:spPr>
          <a:xfrm rot="5875390">
            <a:off x="1893000" y="3831232"/>
            <a:ext cx="126464" cy="343700"/>
          </a:xfrm>
          <a:prstGeom prst="downArrow">
            <a:avLst>
              <a:gd fmla="val 50000" name="adj1"/>
              <a:gd fmla="val 92453" name="adj2"/>
            </a:avLst>
          </a:prstGeom>
          <a:solidFill>
            <a:srgbClr val="FF0000"/>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2" name="Google Shape;372;p26"/>
          <p:cNvSpPr/>
          <p:nvPr/>
        </p:nvSpPr>
        <p:spPr>
          <a:xfrm rot="5875390">
            <a:off x="2293050" y="5475882"/>
            <a:ext cx="126464" cy="343700"/>
          </a:xfrm>
          <a:prstGeom prst="downArrow">
            <a:avLst>
              <a:gd fmla="val 50000" name="adj1"/>
              <a:gd fmla="val 92453" name="adj2"/>
            </a:avLst>
          </a:prstGeom>
          <a:solidFill>
            <a:srgbClr val="FF0000"/>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3" name="Google Shape;373;p26"/>
          <p:cNvSpPr/>
          <p:nvPr/>
        </p:nvSpPr>
        <p:spPr>
          <a:xfrm rot="5875390">
            <a:off x="4814000" y="5875932"/>
            <a:ext cx="126464" cy="343700"/>
          </a:xfrm>
          <a:prstGeom prst="downArrow">
            <a:avLst>
              <a:gd fmla="val 50000" name="adj1"/>
              <a:gd fmla="val 92453" name="adj2"/>
            </a:avLst>
          </a:prstGeom>
          <a:solidFill>
            <a:srgbClr val="FF0000"/>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4" name="Google Shape;374;p26"/>
          <p:cNvSpPr/>
          <p:nvPr/>
        </p:nvSpPr>
        <p:spPr>
          <a:xfrm flipH="1" rot="-2273090">
            <a:off x="6568401" y="1539921"/>
            <a:ext cx="162900" cy="3751405"/>
          </a:xfrm>
          <a:prstGeom prst="downArrow">
            <a:avLst>
              <a:gd fmla="val 47889" name="adj1"/>
              <a:gd fmla="val 97162" name="adj2"/>
            </a:avLst>
          </a:prstGeom>
          <a:solidFill>
            <a:srgbClr val="FF0000"/>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5" name="Google Shape;375;p26"/>
          <p:cNvSpPr txBox="1"/>
          <p:nvPr/>
        </p:nvSpPr>
        <p:spPr>
          <a:xfrm>
            <a:off x="426127" y="4047921"/>
            <a:ext cx="1198485" cy="502702"/>
          </a:xfrm>
          <a:prstGeom prst="rect">
            <a:avLst/>
          </a:prstGeom>
          <a:noFill/>
          <a:ln>
            <a:noFill/>
          </a:ln>
        </p:spPr>
        <p:txBody>
          <a:bodyPr anchorCtr="0" anchor="t" bIns="45700" lIns="91425" spcFirstLastPara="1" rIns="91425" wrap="square" tIns="45700">
            <a:spAutoFit/>
          </a:bodyPr>
          <a:lstStyle/>
          <a:p>
            <a:pPr indent="0" lvl="0" marL="0" marR="0" rtl="0" algn="ctr">
              <a:lnSpc>
                <a:spcPct val="114285"/>
              </a:lnSpc>
              <a:spcBef>
                <a:spcPts val="0"/>
              </a:spcBef>
              <a:spcAft>
                <a:spcPts val="0"/>
              </a:spcAft>
              <a:buNone/>
            </a:pPr>
            <a:r>
              <a:rPr b="1" i="0" lang="it-IT" sz="1400">
                <a:solidFill>
                  <a:srgbClr val="3F3F3F"/>
                </a:solidFill>
                <a:latin typeface="Calibri"/>
                <a:ea typeface="Calibri"/>
                <a:cs typeface="Calibri"/>
                <a:sym typeface="Calibri"/>
              </a:rPr>
              <a:t>SmartLNB Terminal # 1</a:t>
            </a:r>
            <a:endParaRPr b="1" i="0" sz="1400">
              <a:solidFill>
                <a:srgbClr val="3F3F3F"/>
              </a:solidFill>
              <a:latin typeface="Calibri"/>
              <a:ea typeface="Calibri"/>
              <a:cs typeface="Calibri"/>
              <a:sym typeface="Calibri"/>
            </a:endParaRPr>
          </a:p>
        </p:txBody>
      </p:sp>
      <p:sp>
        <p:nvSpPr>
          <p:cNvPr id="376" name="Google Shape;376;p26"/>
          <p:cNvSpPr txBox="1"/>
          <p:nvPr/>
        </p:nvSpPr>
        <p:spPr>
          <a:xfrm>
            <a:off x="781235" y="5213331"/>
            <a:ext cx="1111065" cy="502702"/>
          </a:xfrm>
          <a:prstGeom prst="rect">
            <a:avLst/>
          </a:prstGeom>
          <a:noFill/>
          <a:ln>
            <a:noFill/>
          </a:ln>
        </p:spPr>
        <p:txBody>
          <a:bodyPr anchorCtr="0" anchor="t" bIns="45700" lIns="91425" spcFirstLastPara="1" rIns="91425" wrap="square" tIns="45700">
            <a:spAutoFit/>
          </a:bodyPr>
          <a:lstStyle/>
          <a:p>
            <a:pPr indent="0" lvl="0" marL="0" marR="0" rtl="0" algn="ctr">
              <a:lnSpc>
                <a:spcPct val="114285"/>
              </a:lnSpc>
              <a:spcBef>
                <a:spcPts val="0"/>
              </a:spcBef>
              <a:spcAft>
                <a:spcPts val="0"/>
              </a:spcAft>
              <a:buNone/>
            </a:pPr>
            <a:r>
              <a:rPr b="1" i="0" lang="it-IT" sz="1400">
                <a:solidFill>
                  <a:srgbClr val="3F3F3F"/>
                </a:solidFill>
                <a:latin typeface="Calibri"/>
                <a:ea typeface="Calibri"/>
                <a:cs typeface="Calibri"/>
                <a:sym typeface="Calibri"/>
              </a:rPr>
              <a:t>SmartLNB Terminal # 2</a:t>
            </a:r>
            <a:endParaRPr b="1" i="0" sz="1400">
              <a:solidFill>
                <a:srgbClr val="3F3F3F"/>
              </a:solidFill>
              <a:latin typeface="Calibri"/>
              <a:ea typeface="Calibri"/>
              <a:cs typeface="Calibri"/>
              <a:sym typeface="Calibri"/>
            </a:endParaRPr>
          </a:p>
        </p:txBody>
      </p:sp>
      <p:sp>
        <p:nvSpPr>
          <p:cNvPr id="377" name="Google Shape;377;p26"/>
          <p:cNvSpPr txBox="1"/>
          <p:nvPr/>
        </p:nvSpPr>
        <p:spPr>
          <a:xfrm>
            <a:off x="3382393" y="5943211"/>
            <a:ext cx="1160200" cy="502702"/>
          </a:xfrm>
          <a:prstGeom prst="rect">
            <a:avLst/>
          </a:prstGeom>
          <a:noFill/>
          <a:ln>
            <a:noFill/>
          </a:ln>
        </p:spPr>
        <p:txBody>
          <a:bodyPr anchorCtr="0" anchor="t" bIns="45700" lIns="91425" spcFirstLastPara="1" rIns="91425" wrap="square" tIns="45700">
            <a:spAutoFit/>
          </a:bodyPr>
          <a:lstStyle/>
          <a:p>
            <a:pPr indent="0" lvl="0" marL="0" marR="0" rtl="0" algn="ctr">
              <a:lnSpc>
                <a:spcPct val="114285"/>
              </a:lnSpc>
              <a:spcBef>
                <a:spcPts val="0"/>
              </a:spcBef>
              <a:spcAft>
                <a:spcPts val="0"/>
              </a:spcAft>
              <a:buNone/>
            </a:pPr>
            <a:r>
              <a:rPr b="1" i="0" lang="it-IT" sz="1400">
                <a:solidFill>
                  <a:srgbClr val="3F3F3F"/>
                </a:solidFill>
                <a:latin typeface="Calibri"/>
                <a:ea typeface="Calibri"/>
                <a:cs typeface="Calibri"/>
                <a:sym typeface="Calibri"/>
              </a:rPr>
              <a:t>SmartLNB Terminal # 3</a:t>
            </a:r>
            <a:endParaRPr b="1" i="0" sz="1400">
              <a:solidFill>
                <a:srgbClr val="3F3F3F"/>
              </a:solidFill>
              <a:latin typeface="Calibri"/>
              <a:ea typeface="Calibri"/>
              <a:cs typeface="Calibri"/>
              <a:sym typeface="Calibri"/>
            </a:endParaRPr>
          </a:p>
        </p:txBody>
      </p:sp>
      <p:sp>
        <p:nvSpPr>
          <p:cNvPr id="378" name="Google Shape;378;p26"/>
          <p:cNvSpPr txBox="1"/>
          <p:nvPr/>
        </p:nvSpPr>
        <p:spPr>
          <a:xfrm rot="-1725209">
            <a:off x="2879992" y="2632692"/>
            <a:ext cx="856497" cy="307777"/>
          </a:xfrm>
          <a:prstGeom prst="rect">
            <a:avLst/>
          </a:prstGeom>
          <a:solidFill>
            <a:schemeClr val="lt1"/>
          </a:solidFill>
          <a:ln cap="flat" cmpd="sng" w="190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it-IT" sz="1400">
                <a:solidFill>
                  <a:srgbClr val="FF0000"/>
                </a:solidFill>
                <a:latin typeface="Calibri"/>
                <a:ea typeface="Calibri"/>
                <a:cs typeface="Calibri"/>
                <a:sym typeface="Calibri"/>
              </a:rPr>
              <a:t>RSL # 1</a:t>
            </a:r>
            <a:endParaRPr b="1" sz="1400">
              <a:solidFill>
                <a:srgbClr val="FF0000"/>
              </a:solidFill>
              <a:latin typeface="Calibri"/>
              <a:ea typeface="Calibri"/>
              <a:cs typeface="Calibri"/>
              <a:sym typeface="Calibri"/>
            </a:endParaRPr>
          </a:p>
        </p:txBody>
      </p:sp>
      <p:sp>
        <p:nvSpPr>
          <p:cNvPr id="379" name="Google Shape;379;p26"/>
          <p:cNvSpPr txBox="1"/>
          <p:nvPr/>
        </p:nvSpPr>
        <p:spPr>
          <a:xfrm rot="-2992313">
            <a:off x="3215807" y="3397090"/>
            <a:ext cx="794247" cy="307777"/>
          </a:xfrm>
          <a:prstGeom prst="rect">
            <a:avLst/>
          </a:prstGeom>
          <a:solidFill>
            <a:schemeClr val="lt1"/>
          </a:solidFill>
          <a:ln cap="flat" cmpd="sng" w="190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it-IT" sz="1400">
                <a:solidFill>
                  <a:srgbClr val="FF0000"/>
                </a:solidFill>
                <a:latin typeface="Calibri"/>
                <a:ea typeface="Calibri"/>
                <a:cs typeface="Calibri"/>
                <a:sym typeface="Calibri"/>
              </a:rPr>
              <a:t>RSL # 2</a:t>
            </a:r>
            <a:endParaRPr/>
          </a:p>
        </p:txBody>
      </p:sp>
      <p:sp>
        <p:nvSpPr>
          <p:cNvPr id="380" name="Google Shape;380;p26"/>
          <p:cNvSpPr txBox="1"/>
          <p:nvPr/>
        </p:nvSpPr>
        <p:spPr>
          <a:xfrm rot="-5025032">
            <a:off x="4270573" y="4139385"/>
            <a:ext cx="789228" cy="307777"/>
          </a:xfrm>
          <a:prstGeom prst="rect">
            <a:avLst/>
          </a:prstGeom>
          <a:solidFill>
            <a:schemeClr val="lt1"/>
          </a:solidFill>
          <a:ln cap="flat" cmpd="sng" w="190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it-IT" sz="1400">
                <a:solidFill>
                  <a:srgbClr val="FF0000"/>
                </a:solidFill>
                <a:latin typeface="Calibri"/>
                <a:ea typeface="Calibri"/>
                <a:cs typeface="Calibri"/>
                <a:sym typeface="Calibri"/>
              </a:rPr>
              <a:t>RSL # 3</a:t>
            </a:r>
            <a:endParaRPr/>
          </a:p>
        </p:txBody>
      </p:sp>
      <p:grpSp>
        <p:nvGrpSpPr>
          <p:cNvPr id="381" name="Google Shape;381;p26"/>
          <p:cNvGrpSpPr/>
          <p:nvPr/>
        </p:nvGrpSpPr>
        <p:grpSpPr>
          <a:xfrm rot="1248972">
            <a:off x="5558219" y="2948935"/>
            <a:ext cx="1383842" cy="1593271"/>
            <a:chOff x="6367709" y="1115934"/>
            <a:chExt cx="1383842" cy="1593271"/>
          </a:xfrm>
        </p:grpSpPr>
        <p:sp>
          <p:nvSpPr>
            <p:cNvPr id="382" name="Google Shape;382;p26"/>
            <p:cNvSpPr txBox="1"/>
            <p:nvPr/>
          </p:nvSpPr>
          <p:spPr>
            <a:xfrm rot="1905197">
              <a:off x="6390691" y="1296839"/>
              <a:ext cx="775044" cy="307777"/>
            </a:xfrm>
            <a:prstGeom prst="rect">
              <a:avLst/>
            </a:prstGeom>
            <a:solidFill>
              <a:schemeClr val="lt1"/>
            </a:solidFill>
            <a:ln cap="flat" cmpd="sng" w="190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it-IT" sz="1400">
                  <a:solidFill>
                    <a:srgbClr val="FF0000"/>
                  </a:solidFill>
                  <a:latin typeface="Calibri"/>
                  <a:ea typeface="Calibri"/>
                  <a:cs typeface="Calibri"/>
                  <a:sym typeface="Calibri"/>
                </a:rPr>
                <a:t>RSL # 3</a:t>
              </a:r>
              <a:endParaRPr/>
            </a:p>
          </p:txBody>
        </p:sp>
        <p:sp>
          <p:nvSpPr>
            <p:cNvPr id="383" name="Google Shape;383;p26"/>
            <p:cNvSpPr txBox="1"/>
            <p:nvPr/>
          </p:nvSpPr>
          <p:spPr>
            <a:xfrm rot="1905197">
              <a:off x="6663533" y="1749184"/>
              <a:ext cx="756587" cy="307777"/>
            </a:xfrm>
            <a:prstGeom prst="rect">
              <a:avLst/>
            </a:prstGeom>
            <a:solidFill>
              <a:schemeClr val="lt1"/>
            </a:solidFill>
            <a:ln cap="flat" cmpd="sng" w="190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it-IT" sz="1400">
                  <a:solidFill>
                    <a:srgbClr val="FF0000"/>
                  </a:solidFill>
                  <a:latin typeface="Calibri"/>
                  <a:ea typeface="Calibri"/>
                  <a:cs typeface="Calibri"/>
                  <a:sym typeface="Calibri"/>
                </a:rPr>
                <a:t>RSL # 2</a:t>
              </a:r>
              <a:endParaRPr/>
            </a:p>
          </p:txBody>
        </p:sp>
        <p:sp>
          <p:nvSpPr>
            <p:cNvPr id="384" name="Google Shape;384;p26"/>
            <p:cNvSpPr txBox="1"/>
            <p:nvPr/>
          </p:nvSpPr>
          <p:spPr>
            <a:xfrm rot="1889122">
              <a:off x="6936432" y="2216966"/>
              <a:ext cx="793131" cy="307777"/>
            </a:xfrm>
            <a:prstGeom prst="rect">
              <a:avLst/>
            </a:prstGeom>
            <a:solidFill>
              <a:schemeClr val="lt1"/>
            </a:solidFill>
            <a:ln cap="flat" cmpd="sng" w="190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it-IT" sz="1400">
                  <a:solidFill>
                    <a:srgbClr val="FF0000"/>
                  </a:solidFill>
                  <a:latin typeface="Calibri"/>
                  <a:ea typeface="Calibri"/>
                  <a:cs typeface="Calibri"/>
                  <a:sym typeface="Calibri"/>
                </a:rPr>
                <a:t>RSL # 1</a:t>
              </a:r>
              <a:endParaRPr/>
            </a:p>
          </p:txBody>
        </p:sp>
      </p:grpSp>
      <p:sp>
        <p:nvSpPr>
          <p:cNvPr id="385" name="Google Shape;385;p26"/>
          <p:cNvSpPr txBox="1"/>
          <p:nvPr/>
        </p:nvSpPr>
        <p:spPr>
          <a:xfrm>
            <a:off x="5650048" y="5748102"/>
            <a:ext cx="1410509"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it-IT" sz="1600">
                <a:solidFill>
                  <a:srgbClr val="3F3F3F"/>
                </a:solidFill>
                <a:latin typeface="Calibri"/>
                <a:ea typeface="Calibri"/>
                <a:cs typeface="Calibri"/>
                <a:sym typeface="Calibri"/>
              </a:rPr>
              <a:t>Satellite footprint</a:t>
            </a:r>
            <a:endParaRPr b="1" i="0" sz="1600">
              <a:solidFill>
                <a:srgbClr val="3F3F3F"/>
              </a:solidFill>
              <a:latin typeface="Calibri"/>
              <a:ea typeface="Calibri"/>
              <a:cs typeface="Calibri"/>
              <a:sym typeface="Calibri"/>
            </a:endParaRPr>
          </a:p>
        </p:txBody>
      </p:sp>
      <p:sp>
        <p:nvSpPr>
          <p:cNvPr id="386" name="Google Shape;386;p26"/>
          <p:cNvSpPr txBox="1"/>
          <p:nvPr/>
        </p:nvSpPr>
        <p:spPr>
          <a:xfrm>
            <a:off x="4279036" y="783824"/>
            <a:ext cx="2738849"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it-IT" sz="1400">
                <a:solidFill>
                  <a:srgbClr val="3F3F3F"/>
                </a:solidFill>
                <a:latin typeface="Calibri"/>
                <a:ea typeface="Calibri"/>
                <a:cs typeface="Calibri"/>
                <a:sym typeface="Calibri"/>
              </a:rPr>
              <a:t>GEO sat EUTELSAT 10A</a:t>
            </a:r>
            <a:endParaRPr b="1" i="0" sz="1400">
              <a:solidFill>
                <a:srgbClr val="3F3F3F"/>
              </a:solidFill>
              <a:latin typeface="Calibri"/>
              <a:ea typeface="Calibri"/>
              <a:cs typeface="Calibri"/>
              <a:sym typeface="Calibri"/>
            </a:endParaRPr>
          </a:p>
        </p:txBody>
      </p:sp>
      <p:sp>
        <p:nvSpPr>
          <p:cNvPr id="387" name="Google Shape;387;p26"/>
          <p:cNvSpPr/>
          <p:nvPr/>
        </p:nvSpPr>
        <p:spPr>
          <a:xfrm flipH="1" rot="-5400000">
            <a:off x="8478147" y="5200570"/>
            <a:ext cx="162900" cy="456711"/>
          </a:xfrm>
          <a:prstGeom prst="downArrow">
            <a:avLst>
              <a:gd fmla="val 47889" name="adj1"/>
              <a:gd fmla="val 97162" name="adj2"/>
            </a:avLst>
          </a:prstGeom>
          <a:solidFill>
            <a:srgbClr val="FF0000"/>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8" name="Google Shape;388;p26"/>
          <p:cNvSpPr txBox="1"/>
          <p:nvPr/>
        </p:nvSpPr>
        <p:spPr>
          <a:xfrm>
            <a:off x="8036119" y="6043414"/>
            <a:ext cx="2851408" cy="675441"/>
          </a:xfrm>
          <a:prstGeom prst="rect">
            <a:avLst/>
          </a:prstGeom>
          <a:noFill/>
          <a:ln>
            <a:noFill/>
          </a:ln>
        </p:spPr>
        <p:txBody>
          <a:bodyPr anchorCtr="0" anchor="t" bIns="45700" lIns="91425" spcFirstLastPara="1" rIns="91425" wrap="square" tIns="45700">
            <a:spAutoFit/>
          </a:bodyPr>
          <a:lstStyle/>
          <a:p>
            <a:pPr indent="0" lvl="0" marL="0" marR="0" rtl="0" algn="ctr">
              <a:lnSpc>
                <a:spcPct val="93750"/>
              </a:lnSpc>
              <a:spcBef>
                <a:spcPts val="0"/>
              </a:spcBef>
              <a:spcAft>
                <a:spcPts val="0"/>
              </a:spcAft>
              <a:buNone/>
            </a:pPr>
            <a:r>
              <a:rPr b="1" i="0" lang="it-IT" sz="1600">
                <a:solidFill>
                  <a:srgbClr val="3F3F3F"/>
                </a:solidFill>
                <a:latin typeface="Calibri"/>
                <a:ea typeface="Calibri"/>
                <a:cs typeface="Calibri"/>
                <a:sym typeface="Calibri"/>
              </a:rPr>
              <a:t>Service Center</a:t>
            </a:r>
            <a:br>
              <a:rPr b="1" i="0" lang="it-IT" sz="1600">
                <a:solidFill>
                  <a:srgbClr val="3F3F3F"/>
                </a:solidFill>
                <a:latin typeface="Calibri"/>
                <a:ea typeface="Calibri"/>
                <a:cs typeface="Calibri"/>
                <a:sym typeface="Calibri"/>
              </a:rPr>
            </a:br>
            <a:r>
              <a:rPr b="1" i="0" lang="it-IT" sz="1600">
                <a:solidFill>
                  <a:srgbClr val="3F3F3F"/>
                </a:solidFill>
                <a:latin typeface="Calibri"/>
                <a:ea typeface="Calibri"/>
                <a:cs typeface="Calibri"/>
                <a:sym typeface="Calibri"/>
              </a:rPr>
              <a:t>(data storage and processing, rain retrieval)</a:t>
            </a:r>
            <a:endParaRPr b="1" i="0" sz="1600">
              <a:solidFill>
                <a:srgbClr val="3F3F3F"/>
              </a:solidFill>
              <a:latin typeface="Calibri"/>
              <a:ea typeface="Calibri"/>
              <a:cs typeface="Calibri"/>
              <a:sym typeface="Calibri"/>
            </a:endParaRPr>
          </a:p>
        </p:txBody>
      </p:sp>
      <p:sp>
        <p:nvSpPr>
          <p:cNvPr id="389" name="Google Shape;389;p26"/>
          <p:cNvSpPr/>
          <p:nvPr/>
        </p:nvSpPr>
        <p:spPr>
          <a:xfrm>
            <a:off x="10943235" y="5068158"/>
            <a:ext cx="1248765"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chemeClr val="dk1"/>
                </a:solidFill>
                <a:latin typeface="Calibri"/>
                <a:ea typeface="Calibri"/>
                <a:cs typeface="Calibri"/>
                <a:sym typeface="Calibri"/>
              </a:rPr>
              <a:t>Rain rate estimate (mm/h)</a:t>
            </a:r>
            <a:endParaRPr b="1" sz="1600">
              <a:solidFill>
                <a:schemeClr val="dk1"/>
              </a:solidFill>
              <a:latin typeface="Calibri"/>
              <a:ea typeface="Calibri"/>
              <a:cs typeface="Calibri"/>
              <a:sym typeface="Calibri"/>
            </a:endParaRPr>
          </a:p>
        </p:txBody>
      </p:sp>
      <p:pic>
        <p:nvPicPr>
          <p:cNvPr id="390" name="Google Shape;390;p26"/>
          <p:cNvPicPr preferRelativeResize="0"/>
          <p:nvPr/>
        </p:nvPicPr>
        <p:blipFill rotWithShape="1">
          <a:blip r:embed="rId6">
            <a:alphaModFix/>
          </a:blip>
          <a:srcRect b="0" l="0" r="0" t="0"/>
          <a:stretch/>
        </p:blipFill>
        <p:spPr>
          <a:xfrm>
            <a:off x="10585886" y="5221907"/>
            <a:ext cx="391354" cy="444376"/>
          </a:xfrm>
          <a:prstGeom prst="rect">
            <a:avLst/>
          </a:prstGeom>
          <a:noFill/>
          <a:ln>
            <a:noFill/>
          </a:ln>
        </p:spPr>
      </p:pic>
      <p:grpSp>
        <p:nvGrpSpPr>
          <p:cNvPr id="391" name="Google Shape;391;p26"/>
          <p:cNvGrpSpPr/>
          <p:nvPr/>
        </p:nvGrpSpPr>
        <p:grpSpPr>
          <a:xfrm>
            <a:off x="8835688" y="4958957"/>
            <a:ext cx="1074834" cy="1001881"/>
            <a:chOff x="6421342" y="5137662"/>
            <a:chExt cx="1074834" cy="1001881"/>
          </a:xfrm>
        </p:grpSpPr>
        <p:sp>
          <p:nvSpPr>
            <p:cNvPr id="392" name="Google Shape;392;p26"/>
            <p:cNvSpPr/>
            <p:nvPr/>
          </p:nvSpPr>
          <p:spPr>
            <a:xfrm>
              <a:off x="6438901" y="5137662"/>
              <a:ext cx="1057275" cy="1001881"/>
            </a:xfrm>
            <a:prstGeom prst="rect">
              <a:avLst/>
            </a:prstGeom>
            <a:solidFill>
              <a:srgbClr val="F7CAAC"/>
            </a:solid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3" name="Google Shape;393;p26"/>
            <p:cNvSpPr/>
            <p:nvPr/>
          </p:nvSpPr>
          <p:spPr>
            <a:xfrm>
              <a:off x="6421342" y="5203501"/>
              <a:ext cx="1074468"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600">
                  <a:solidFill>
                    <a:schemeClr val="dk1"/>
                  </a:solidFill>
                  <a:latin typeface="Calibri"/>
                  <a:ea typeface="Calibri"/>
                  <a:cs typeface="Calibri"/>
                  <a:sym typeface="Calibri"/>
                </a:rPr>
                <a:t>Algorithm</a:t>
              </a:r>
              <a:endParaRPr/>
            </a:p>
          </p:txBody>
        </p:sp>
        <p:pic>
          <p:nvPicPr>
            <p:cNvPr id="394" name="Google Shape;394;p26"/>
            <p:cNvPicPr preferRelativeResize="0"/>
            <p:nvPr/>
          </p:nvPicPr>
          <p:blipFill rotWithShape="1">
            <a:blip r:embed="rId7">
              <a:alphaModFix/>
            </a:blip>
            <a:srcRect b="0" l="0" r="0" t="0"/>
            <a:stretch/>
          </p:blipFill>
          <p:spPr>
            <a:xfrm>
              <a:off x="6507727" y="5571445"/>
              <a:ext cx="918562" cy="504824"/>
            </a:xfrm>
            <a:prstGeom prst="rect">
              <a:avLst/>
            </a:prstGeom>
            <a:noFill/>
            <a:ln>
              <a:noFill/>
            </a:ln>
          </p:spPr>
        </p:pic>
      </p:grpSp>
      <p:sp>
        <p:nvSpPr>
          <p:cNvPr id="395" name="Google Shape;395;p26"/>
          <p:cNvSpPr/>
          <p:nvPr/>
        </p:nvSpPr>
        <p:spPr>
          <a:xfrm flipH="1" rot="-5400000">
            <a:off x="10130526" y="5209752"/>
            <a:ext cx="162900" cy="456711"/>
          </a:xfrm>
          <a:prstGeom prst="downArrow">
            <a:avLst>
              <a:gd fmla="val 47889" name="adj1"/>
              <a:gd fmla="val 97162" name="adj2"/>
            </a:avLst>
          </a:prstGeom>
          <a:solidFill>
            <a:srgbClr val="FF0000"/>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96" name="Google Shape;396;p26"/>
          <p:cNvPicPr preferRelativeResize="0"/>
          <p:nvPr/>
        </p:nvPicPr>
        <p:blipFill rotWithShape="1">
          <a:blip r:embed="rId8">
            <a:alphaModFix/>
          </a:blip>
          <a:srcRect b="0" l="0" r="0" t="0"/>
          <a:stretch/>
        </p:blipFill>
        <p:spPr>
          <a:xfrm>
            <a:off x="8908145" y="4527614"/>
            <a:ext cx="960844" cy="382189"/>
          </a:xfrm>
          <a:prstGeom prst="rect">
            <a:avLst/>
          </a:prstGeom>
          <a:noFill/>
          <a:ln>
            <a:noFill/>
          </a:ln>
        </p:spPr>
      </p:pic>
      <p:sp>
        <p:nvSpPr>
          <p:cNvPr id="397" name="Google Shape;397;p26"/>
          <p:cNvSpPr txBox="1"/>
          <p:nvPr/>
        </p:nvSpPr>
        <p:spPr>
          <a:xfrm>
            <a:off x="6643135" y="1300384"/>
            <a:ext cx="4958723" cy="979755"/>
          </a:xfrm>
          <a:prstGeom prst="rect">
            <a:avLst/>
          </a:prstGeom>
          <a:solidFill>
            <a:srgbClr val="1F3864"/>
          </a:solid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FFFF00"/>
              </a:buClr>
              <a:buSzPts val="1700"/>
              <a:buFont typeface="Arial"/>
              <a:buChar char="●"/>
            </a:pPr>
            <a:r>
              <a:rPr b="1" lang="it-IT" sz="1700">
                <a:solidFill>
                  <a:srgbClr val="FFFF00"/>
                </a:solidFill>
                <a:latin typeface="Calibri"/>
                <a:ea typeface="Calibri"/>
                <a:cs typeface="Calibri"/>
                <a:sym typeface="Calibri"/>
              </a:rPr>
              <a:t>Satellite platform EUROBIS / HyperCube</a:t>
            </a:r>
            <a:endParaRPr b="1" sz="1700">
              <a:solidFill>
                <a:srgbClr val="FFFF00"/>
              </a:solidFill>
              <a:latin typeface="Calibri"/>
              <a:ea typeface="Calibri"/>
              <a:cs typeface="Calibri"/>
              <a:sym typeface="Calibri"/>
            </a:endParaRPr>
          </a:p>
          <a:p>
            <a:pPr indent="-285750" lvl="0" marL="285750" marR="0" rtl="0" algn="l">
              <a:spcBef>
                <a:spcPts val="400"/>
              </a:spcBef>
              <a:spcAft>
                <a:spcPts val="0"/>
              </a:spcAft>
              <a:buClr>
                <a:srgbClr val="FFFF00"/>
              </a:buClr>
              <a:buSzPts val="1700"/>
              <a:buFont typeface="Arial"/>
              <a:buChar char="●"/>
            </a:pPr>
            <a:r>
              <a:rPr b="1" lang="it-IT" sz="1700">
                <a:solidFill>
                  <a:srgbClr val="FFFF00"/>
                </a:solidFill>
                <a:latin typeface="Calibri"/>
                <a:ea typeface="Calibri"/>
                <a:cs typeface="Calibri"/>
                <a:sym typeface="Calibri"/>
              </a:rPr>
              <a:t>Owned and managed by MBI srl, Pisa, Italy</a:t>
            </a:r>
            <a:endParaRPr b="1" sz="1700">
              <a:solidFill>
                <a:srgbClr val="FFFF00"/>
              </a:solidFill>
              <a:latin typeface="Calibri"/>
              <a:ea typeface="Calibri"/>
              <a:cs typeface="Calibri"/>
              <a:sym typeface="Calibri"/>
            </a:endParaRPr>
          </a:p>
          <a:p>
            <a:pPr indent="-285750" lvl="0" marL="285750" marR="0" rtl="0" algn="l">
              <a:spcBef>
                <a:spcPts val="400"/>
              </a:spcBef>
              <a:spcAft>
                <a:spcPts val="0"/>
              </a:spcAft>
              <a:buClr>
                <a:srgbClr val="FFFF00"/>
              </a:buClr>
              <a:buSzPts val="1700"/>
              <a:buFont typeface="Arial"/>
              <a:buChar char="●"/>
            </a:pPr>
            <a:r>
              <a:rPr b="1" lang="it-IT" sz="1700">
                <a:solidFill>
                  <a:srgbClr val="FFFF00"/>
                </a:solidFill>
                <a:latin typeface="Calibri"/>
                <a:ea typeface="Calibri"/>
                <a:cs typeface="Calibri"/>
                <a:sym typeface="Calibri"/>
              </a:rPr>
              <a:t>Subscription required for return link access</a:t>
            </a:r>
            <a:endParaRPr b="1" sz="1700">
              <a:solidFill>
                <a:srgbClr val="FFFF00"/>
              </a:solidFill>
              <a:latin typeface="Calibri"/>
              <a:ea typeface="Calibri"/>
              <a:cs typeface="Calibri"/>
              <a:sym typeface="Calibri"/>
            </a:endParaRPr>
          </a:p>
        </p:txBody>
      </p:sp>
      <p:pic>
        <p:nvPicPr>
          <p:cNvPr id="398" name="Google Shape;398;p26"/>
          <p:cNvPicPr preferRelativeResize="0"/>
          <p:nvPr/>
        </p:nvPicPr>
        <p:blipFill rotWithShape="1">
          <a:blip r:embed="rId9">
            <a:alphaModFix/>
          </a:blip>
          <a:srcRect b="0" l="0" r="0" t="0"/>
          <a:stretch/>
        </p:blipFill>
        <p:spPr>
          <a:xfrm>
            <a:off x="8172731" y="3666022"/>
            <a:ext cx="564044" cy="564044"/>
          </a:xfrm>
          <a:prstGeom prst="rect">
            <a:avLst/>
          </a:prstGeom>
          <a:noFill/>
          <a:ln>
            <a:noFill/>
          </a:ln>
        </p:spPr>
      </p:pic>
      <p:sp>
        <p:nvSpPr>
          <p:cNvPr id="399" name="Google Shape;399;p26"/>
          <p:cNvSpPr txBox="1"/>
          <p:nvPr/>
        </p:nvSpPr>
        <p:spPr>
          <a:xfrm>
            <a:off x="7886281" y="4243488"/>
            <a:ext cx="1232535"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it-IT" sz="1600">
                <a:solidFill>
                  <a:srgbClr val="3F3F3F"/>
                </a:solidFill>
                <a:latin typeface="Calibri"/>
                <a:ea typeface="Calibri"/>
                <a:cs typeface="Calibri"/>
                <a:sym typeface="Calibri"/>
              </a:rPr>
              <a:t>Raw data</a:t>
            </a:r>
            <a:endParaRPr b="1" i="0" sz="1600">
              <a:solidFill>
                <a:srgbClr val="3F3F3F"/>
              </a:solidFill>
              <a:latin typeface="Calibri"/>
              <a:ea typeface="Calibri"/>
              <a:cs typeface="Calibri"/>
              <a:sym typeface="Calibri"/>
            </a:endParaRPr>
          </a:p>
        </p:txBody>
      </p:sp>
      <p:cxnSp>
        <p:nvCxnSpPr>
          <p:cNvPr id="400" name="Google Shape;400;p26"/>
          <p:cNvCxnSpPr/>
          <p:nvPr/>
        </p:nvCxnSpPr>
        <p:spPr>
          <a:xfrm>
            <a:off x="8468138" y="4661451"/>
            <a:ext cx="2" cy="646044"/>
          </a:xfrm>
          <a:prstGeom prst="straightConnector1">
            <a:avLst/>
          </a:prstGeom>
          <a:noFill/>
          <a:ln cap="flat" cmpd="sng" w="9525">
            <a:solidFill>
              <a:srgbClr val="FF0000"/>
            </a:solidFill>
            <a:prstDash val="solid"/>
            <a:miter lim="800000"/>
            <a:headEnd len="sm" w="sm" type="none"/>
            <a:tailEnd len="med" w="med" type="triangl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27"/>
          <p:cNvSpPr txBox="1"/>
          <p:nvPr>
            <p:ph type="title"/>
          </p:nvPr>
        </p:nvSpPr>
        <p:spPr>
          <a:xfrm>
            <a:off x="1454244" y="295885"/>
            <a:ext cx="7203620" cy="4431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5DAD"/>
              </a:buClr>
              <a:buSzPts val="2400"/>
              <a:buFont typeface="Calibri"/>
              <a:buNone/>
            </a:pPr>
            <a:r>
              <a:rPr lang="it-IT"/>
              <a:t>The "</a:t>
            </a:r>
            <a:r>
              <a:rPr lang="it-IT">
                <a:solidFill>
                  <a:srgbClr val="FF0000"/>
                </a:solidFill>
              </a:rPr>
              <a:t>bad-looking</a:t>
            </a:r>
            <a:r>
              <a:rPr lang="it-IT"/>
              <a:t>" raw data from the SmartLNB</a:t>
            </a:r>
            <a:endParaRPr/>
          </a:p>
        </p:txBody>
      </p:sp>
      <p:grpSp>
        <p:nvGrpSpPr>
          <p:cNvPr id="406" name="Google Shape;406;p27"/>
          <p:cNvGrpSpPr/>
          <p:nvPr/>
        </p:nvGrpSpPr>
        <p:grpSpPr>
          <a:xfrm>
            <a:off x="159371" y="1033419"/>
            <a:ext cx="7681608" cy="4627997"/>
            <a:chOff x="1233791" y="987699"/>
            <a:chExt cx="7681608" cy="4627997"/>
          </a:xfrm>
        </p:grpSpPr>
        <p:pic>
          <p:nvPicPr>
            <p:cNvPr id="407" name="Google Shape;407;p27"/>
            <p:cNvPicPr preferRelativeResize="0"/>
            <p:nvPr/>
          </p:nvPicPr>
          <p:blipFill rotWithShape="1">
            <a:blip r:embed="rId3">
              <a:alphaModFix/>
            </a:blip>
            <a:srcRect b="0" l="0" r="0" t="0"/>
            <a:stretch/>
          </p:blipFill>
          <p:spPr>
            <a:xfrm>
              <a:off x="2880618" y="1660349"/>
              <a:ext cx="3197239" cy="3955347"/>
            </a:xfrm>
            <a:prstGeom prst="rect">
              <a:avLst/>
            </a:prstGeom>
            <a:noFill/>
            <a:ln>
              <a:noFill/>
            </a:ln>
          </p:spPr>
        </p:pic>
        <p:pic>
          <p:nvPicPr>
            <p:cNvPr id="408" name="Google Shape;408;p27"/>
            <p:cNvPicPr preferRelativeResize="0"/>
            <p:nvPr/>
          </p:nvPicPr>
          <p:blipFill rotWithShape="1">
            <a:blip r:embed="rId4">
              <a:alphaModFix/>
            </a:blip>
            <a:srcRect b="0" l="0" r="0" t="0"/>
            <a:stretch/>
          </p:blipFill>
          <p:spPr>
            <a:xfrm>
              <a:off x="1233791" y="2910676"/>
              <a:ext cx="956655" cy="956655"/>
            </a:xfrm>
            <a:prstGeom prst="rect">
              <a:avLst/>
            </a:prstGeom>
            <a:noFill/>
            <a:ln>
              <a:noFill/>
            </a:ln>
          </p:spPr>
        </p:pic>
        <p:cxnSp>
          <p:nvCxnSpPr>
            <p:cNvPr id="409" name="Google Shape;409;p27"/>
            <p:cNvCxnSpPr/>
            <p:nvPr/>
          </p:nvCxnSpPr>
          <p:spPr>
            <a:xfrm flipH="1" rot="10800000">
              <a:off x="1691640" y="1695632"/>
              <a:ext cx="1018903" cy="978988"/>
            </a:xfrm>
            <a:prstGeom prst="straightConnector1">
              <a:avLst/>
            </a:prstGeom>
            <a:noFill/>
            <a:ln cap="flat" cmpd="sng" w="19050">
              <a:solidFill>
                <a:srgbClr val="008000"/>
              </a:solidFill>
              <a:prstDash val="solid"/>
              <a:miter lim="800000"/>
              <a:headEnd len="sm" w="sm" type="none"/>
              <a:tailEnd len="sm" w="sm" type="none"/>
            </a:ln>
          </p:spPr>
        </p:cxnSp>
        <p:cxnSp>
          <p:nvCxnSpPr>
            <p:cNvPr id="410" name="Google Shape;410;p27"/>
            <p:cNvCxnSpPr/>
            <p:nvPr/>
          </p:nvCxnSpPr>
          <p:spPr>
            <a:xfrm>
              <a:off x="1744980" y="4076700"/>
              <a:ext cx="994592" cy="1479731"/>
            </a:xfrm>
            <a:prstGeom prst="straightConnector1">
              <a:avLst/>
            </a:prstGeom>
            <a:noFill/>
            <a:ln cap="flat" cmpd="sng" w="19050">
              <a:solidFill>
                <a:srgbClr val="008000"/>
              </a:solidFill>
              <a:prstDash val="solid"/>
              <a:miter lim="800000"/>
              <a:headEnd len="sm" w="sm" type="none"/>
              <a:tailEnd len="sm" w="sm" type="none"/>
            </a:ln>
          </p:spPr>
        </p:cxnSp>
        <p:sp>
          <p:nvSpPr>
            <p:cNvPr id="411" name="Google Shape;411;p27"/>
            <p:cNvSpPr txBox="1"/>
            <p:nvPr/>
          </p:nvSpPr>
          <p:spPr>
            <a:xfrm>
              <a:off x="6257288" y="1943099"/>
              <a:ext cx="1442721" cy="348343"/>
            </a:xfrm>
            <a:prstGeom prst="rect">
              <a:avLst/>
            </a:prstGeom>
            <a:solidFill>
              <a:srgbClr val="FEE599"/>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it-IT" sz="1600">
                  <a:solidFill>
                    <a:schemeClr val="dk1"/>
                  </a:solidFill>
                  <a:latin typeface="Calibri"/>
                  <a:ea typeface="Calibri"/>
                  <a:cs typeface="Calibri"/>
                  <a:sym typeface="Calibri"/>
                </a:rPr>
                <a:t>Clear-Sky RSL</a:t>
              </a:r>
              <a:endParaRPr sz="1600">
                <a:solidFill>
                  <a:schemeClr val="dk1"/>
                </a:solidFill>
                <a:latin typeface="Calibri"/>
                <a:ea typeface="Calibri"/>
                <a:cs typeface="Calibri"/>
                <a:sym typeface="Calibri"/>
              </a:endParaRPr>
            </a:p>
          </p:txBody>
        </p:sp>
        <p:sp>
          <p:nvSpPr>
            <p:cNvPr id="412" name="Google Shape;412;p27"/>
            <p:cNvSpPr txBox="1"/>
            <p:nvPr/>
          </p:nvSpPr>
          <p:spPr>
            <a:xfrm>
              <a:off x="6286499" y="3955687"/>
              <a:ext cx="1478281" cy="341086"/>
            </a:xfrm>
            <a:prstGeom prst="rect">
              <a:avLst/>
            </a:prstGeom>
            <a:solidFill>
              <a:srgbClr val="E1EFD8"/>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it-IT" sz="1600">
                  <a:solidFill>
                    <a:schemeClr val="dk1"/>
                  </a:solidFill>
                  <a:latin typeface="Calibri"/>
                  <a:ea typeface="Calibri"/>
                  <a:cs typeface="Calibri"/>
                  <a:sym typeface="Calibri"/>
                </a:rPr>
                <a:t>Rain Fading RSL</a:t>
              </a:r>
              <a:endParaRPr sz="1600">
                <a:solidFill>
                  <a:schemeClr val="dk1"/>
                </a:solidFill>
                <a:latin typeface="Calibri"/>
                <a:ea typeface="Calibri"/>
                <a:cs typeface="Calibri"/>
                <a:sym typeface="Calibri"/>
              </a:endParaRPr>
            </a:p>
          </p:txBody>
        </p:sp>
        <p:sp>
          <p:nvSpPr>
            <p:cNvPr id="413" name="Google Shape;413;p27"/>
            <p:cNvSpPr txBox="1"/>
            <p:nvPr/>
          </p:nvSpPr>
          <p:spPr>
            <a:xfrm>
              <a:off x="2852421" y="987699"/>
              <a:ext cx="2062480" cy="584775"/>
            </a:xfrm>
            <a:prstGeom prst="rect">
              <a:avLst/>
            </a:prstGeom>
            <a:solidFill>
              <a:srgbClr val="E0EEF8"/>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IT" sz="1600">
                  <a:solidFill>
                    <a:schemeClr val="dk1"/>
                  </a:solidFill>
                  <a:latin typeface="Calibri"/>
                  <a:ea typeface="Calibri"/>
                  <a:cs typeface="Calibri"/>
                  <a:sym typeface="Calibri"/>
                </a:rPr>
                <a:t>1 sample every 30 sec (or 60 sec)</a:t>
              </a:r>
              <a:endParaRPr sz="1600">
                <a:solidFill>
                  <a:schemeClr val="dk1"/>
                </a:solidFill>
                <a:latin typeface="Calibri"/>
                <a:ea typeface="Calibri"/>
                <a:cs typeface="Calibri"/>
                <a:sym typeface="Calibri"/>
              </a:endParaRPr>
            </a:p>
          </p:txBody>
        </p:sp>
        <p:sp>
          <p:nvSpPr>
            <p:cNvPr id="414" name="Google Shape;414;p27"/>
            <p:cNvSpPr/>
            <p:nvPr/>
          </p:nvSpPr>
          <p:spPr>
            <a:xfrm rot="5400000">
              <a:off x="7690212" y="2151201"/>
              <a:ext cx="591094" cy="464458"/>
            </a:xfrm>
            <a:prstGeom prst="bentArrow">
              <a:avLst>
                <a:gd fmla="val 25000" name="adj1"/>
                <a:gd fmla="val 25000" name="adj2"/>
                <a:gd fmla="val 25000" name="adj3"/>
                <a:gd fmla="val 43750" name="adj4"/>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15" name="Google Shape;415;p27"/>
            <p:cNvSpPr/>
            <p:nvPr/>
          </p:nvSpPr>
          <p:spPr>
            <a:xfrm flipH="1" rot="5400000">
              <a:off x="7757705" y="3681730"/>
              <a:ext cx="569321" cy="464458"/>
            </a:xfrm>
            <a:prstGeom prst="bentArrow">
              <a:avLst>
                <a:gd fmla="val 25000" name="adj1"/>
                <a:gd fmla="val 25000" name="adj2"/>
                <a:gd fmla="val 25000" name="adj3"/>
                <a:gd fmla="val 43750" name="adj4"/>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16" name="Google Shape;416;p27"/>
            <p:cNvSpPr txBox="1"/>
            <p:nvPr/>
          </p:nvSpPr>
          <p:spPr>
            <a:xfrm>
              <a:off x="7266938" y="2739934"/>
              <a:ext cx="1648461" cy="338554"/>
            </a:xfrm>
            <a:prstGeom prst="rect">
              <a:avLst/>
            </a:prstGeom>
            <a:solidFill>
              <a:srgbClr val="FBE5D6"/>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it-IT" sz="1600">
                  <a:solidFill>
                    <a:schemeClr val="dk1"/>
                  </a:solidFill>
                  <a:latin typeface="Calibri"/>
                  <a:ea typeface="Calibri"/>
                  <a:cs typeface="Calibri"/>
                  <a:sym typeface="Calibri"/>
                </a:rPr>
                <a:t>Rain Attenuation</a:t>
              </a:r>
              <a:endParaRPr sz="1600">
                <a:solidFill>
                  <a:schemeClr val="dk1"/>
                </a:solidFill>
                <a:latin typeface="Calibri"/>
                <a:ea typeface="Calibri"/>
                <a:cs typeface="Calibri"/>
                <a:sym typeface="Calibri"/>
              </a:endParaRPr>
            </a:p>
          </p:txBody>
        </p:sp>
        <p:pic>
          <p:nvPicPr>
            <p:cNvPr id="417" name="Google Shape;417;p27"/>
            <p:cNvPicPr preferRelativeResize="0"/>
            <p:nvPr/>
          </p:nvPicPr>
          <p:blipFill rotWithShape="1">
            <a:blip r:embed="rId5">
              <a:alphaModFix/>
            </a:blip>
            <a:srcRect b="0" l="0" r="0" t="0"/>
            <a:stretch/>
          </p:blipFill>
          <p:spPr>
            <a:xfrm>
              <a:off x="7786902" y="3191988"/>
              <a:ext cx="687273" cy="368795"/>
            </a:xfrm>
            <a:prstGeom prst="rect">
              <a:avLst/>
            </a:prstGeom>
            <a:noFill/>
            <a:ln>
              <a:noFill/>
            </a:ln>
            <a:effectLst>
              <a:outerShdw blurRad="50800" rotWithShape="0" algn="tl" dir="2700000" dist="38100">
                <a:srgbClr val="000000">
                  <a:alpha val="40000"/>
                </a:srgbClr>
              </a:outerShdw>
            </a:effectLst>
          </p:spPr>
        </p:pic>
        <p:sp>
          <p:nvSpPr>
            <p:cNvPr id="418" name="Google Shape;418;p27"/>
            <p:cNvSpPr/>
            <p:nvPr/>
          </p:nvSpPr>
          <p:spPr>
            <a:xfrm>
              <a:off x="2698750" y="3699509"/>
              <a:ext cx="3543300" cy="1809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19" name="Google Shape;419;p27"/>
            <p:cNvGrpSpPr/>
            <p:nvPr/>
          </p:nvGrpSpPr>
          <p:grpSpPr>
            <a:xfrm>
              <a:off x="2838451" y="3716179"/>
              <a:ext cx="92868" cy="130969"/>
              <a:chOff x="2105026" y="3378994"/>
              <a:chExt cx="92868" cy="130969"/>
            </a:xfrm>
          </p:grpSpPr>
          <p:cxnSp>
            <p:nvCxnSpPr>
              <p:cNvPr id="420" name="Google Shape;420;p27"/>
              <p:cNvCxnSpPr/>
              <p:nvPr/>
            </p:nvCxnSpPr>
            <p:spPr>
              <a:xfrm flipH="1" rot="10800000">
                <a:off x="2105026" y="3378994"/>
                <a:ext cx="85724" cy="83344"/>
              </a:xfrm>
              <a:prstGeom prst="straightConnector1">
                <a:avLst/>
              </a:prstGeom>
              <a:noFill/>
              <a:ln cap="flat" cmpd="sng" w="9525">
                <a:solidFill>
                  <a:schemeClr val="dk1"/>
                </a:solidFill>
                <a:prstDash val="solid"/>
                <a:miter lim="800000"/>
                <a:headEnd len="sm" w="sm" type="none"/>
                <a:tailEnd len="sm" w="sm" type="none"/>
              </a:ln>
            </p:spPr>
          </p:cxnSp>
          <p:cxnSp>
            <p:nvCxnSpPr>
              <p:cNvPr id="421" name="Google Shape;421;p27"/>
              <p:cNvCxnSpPr/>
              <p:nvPr/>
            </p:nvCxnSpPr>
            <p:spPr>
              <a:xfrm flipH="1" rot="10800000">
                <a:off x="2112170" y="3426619"/>
                <a:ext cx="85724" cy="83344"/>
              </a:xfrm>
              <a:prstGeom prst="straightConnector1">
                <a:avLst/>
              </a:prstGeom>
              <a:noFill/>
              <a:ln cap="flat" cmpd="sng" w="9525">
                <a:solidFill>
                  <a:schemeClr val="dk1"/>
                </a:solidFill>
                <a:prstDash val="solid"/>
                <a:miter lim="800000"/>
                <a:headEnd len="sm" w="sm" type="none"/>
                <a:tailEnd len="sm" w="sm" type="none"/>
              </a:ln>
            </p:spPr>
          </p:cxnSp>
        </p:grpSp>
        <p:grpSp>
          <p:nvGrpSpPr>
            <p:cNvPr id="422" name="Google Shape;422;p27"/>
            <p:cNvGrpSpPr/>
            <p:nvPr/>
          </p:nvGrpSpPr>
          <p:grpSpPr>
            <a:xfrm>
              <a:off x="4850131" y="3716179"/>
              <a:ext cx="92868" cy="130969"/>
              <a:chOff x="2105026" y="3378994"/>
              <a:chExt cx="92868" cy="130969"/>
            </a:xfrm>
          </p:grpSpPr>
          <p:cxnSp>
            <p:nvCxnSpPr>
              <p:cNvPr id="423" name="Google Shape;423;p27"/>
              <p:cNvCxnSpPr/>
              <p:nvPr/>
            </p:nvCxnSpPr>
            <p:spPr>
              <a:xfrm flipH="1" rot="10800000">
                <a:off x="2105026" y="3378994"/>
                <a:ext cx="85724" cy="83344"/>
              </a:xfrm>
              <a:prstGeom prst="straightConnector1">
                <a:avLst/>
              </a:prstGeom>
              <a:noFill/>
              <a:ln cap="flat" cmpd="sng" w="9525">
                <a:solidFill>
                  <a:schemeClr val="dk1"/>
                </a:solidFill>
                <a:prstDash val="solid"/>
                <a:miter lim="800000"/>
                <a:headEnd len="sm" w="sm" type="none"/>
                <a:tailEnd len="sm" w="sm" type="none"/>
              </a:ln>
            </p:spPr>
          </p:cxnSp>
          <p:cxnSp>
            <p:nvCxnSpPr>
              <p:cNvPr id="424" name="Google Shape;424;p27"/>
              <p:cNvCxnSpPr/>
              <p:nvPr/>
            </p:nvCxnSpPr>
            <p:spPr>
              <a:xfrm flipH="1" rot="10800000">
                <a:off x="2112170" y="3426619"/>
                <a:ext cx="85724" cy="83344"/>
              </a:xfrm>
              <a:prstGeom prst="straightConnector1">
                <a:avLst/>
              </a:prstGeom>
              <a:noFill/>
              <a:ln cap="flat" cmpd="sng" w="9525">
                <a:solidFill>
                  <a:schemeClr val="dk1"/>
                </a:solidFill>
                <a:prstDash val="solid"/>
                <a:miter lim="800000"/>
                <a:headEnd len="sm" w="sm" type="none"/>
                <a:tailEnd len="sm" w="sm" type="none"/>
              </a:ln>
            </p:spPr>
          </p:cxnSp>
        </p:grpSp>
        <p:grpSp>
          <p:nvGrpSpPr>
            <p:cNvPr id="425" name="Google Shape;425;p27"/>
            <p:cNvGrpSpPr/>
            <p:nvPr/>
          </p:nvGrpSpPr>
          <p:grpSpPr>
            <a:xfrm>
              <a:off x="6008371" y="3716179"/>
              <a:ext cx="92868" cy="130969"/>
              <a:chOff x="2105026" y="3378994"/>
              <a:chExt cx="92868" cy="130969"/>
            </a:xfrm>
          </p:grpSpPr>
          <p:cxnSp>
            <p:nvCxnSpPr>
              <p:cNvPr id="426" name="Google Shape;426;p27"/>
              <p:cNvCxnSpPr/>
              <p:nvPr/>
            </p:nvCxnSpPr>
            <p:spPr>
              <a:xfrm flipH="1" rot="10800000">
                <a:off x="2105026" y="3378994"/>
                <a:ext cx="85724" cy="83344"/>
              </a:xfrm>
              <a:prstGeom prst="straightConnector1">
                <a:avLst/>
              </a:prstGeom>
              <a:noFill/>
              <a:ln cap="flat" cmpd="sng" w="9525">
                <a:solidFill>
                  <a:schemeClr val="dk1"/>
                </a:solidFill>
                <a:prstDash val="solid"/>
                <a:miter lim="800000"/>
                <a:headEnd len="sm" w="sm" type="none"/>
                <a:tailEnd len="sm" w="sm" type="none"/>
              </a:ln>
            </p:spPr>
          </p:cxnSp>
          <p:cxnSp>
            <p:nvCxnSpPr>
              <p:cNvPr id="427" name="Google Shape;427;p27"/>
              <p:cNvCxnSpPr/>
              <p:nvPr/>
            </p:nvCxnSpPr>
            <p:spPr>
              <a:xfrm flipH="1" rot="10800000">
                <a:off x="2112170" y="3426619"/>
                <a:ext cx="85724" cy="83344"/>
              </a:xfrm>
              <a:prstGeom prst="straightConnector1">
                <a:avLst/>
              </a:prstGeom>
              <a:noFill/>
              <a:ln cap="flat" cmpd="sng" w="9525">
                <a:solidFill>
                  <a:schemeClr val="dk1"/>
                </a:solidFill>
                <a:prstDash val="solid"/>
                <a:miter lim="800000"/>
                <a:headEnd len="sm" w="sm" type="none"/>
                <a:tailEnd len="sm" w="sm" type="none"/>
              </a:ln>
            </p:spPr>
          </p:cxnSp>
        </p:grpSp>
        <p:pic>
          <p:nvPicPr>
            <p:cNvPr id="428" name="Google Shape;428;p27"/>
            <p:cNvPicPr preferRelativeResize="0"/>
            <p:nvPr/>
          </p:nvPicPr>
          <p:blipFill rotWithShape="1">
            <a:blip r:embed="rId6">
              <a:alphaModFix/>
            </a:blip>
            <a:srcRect b="0" l="0" r="0" t="0"/>
            <a:stretch/>
          </p:blipFill>
          <p:spPr>
            <a:xfrm>
              <a:off x="5272042" y="1128769"/>
              <a:ext cx="640596" cy="367247"/>
            </a:xfrm>
            <a:prstGeom prst="rect">
              <a:avLst/>
            </a:prstGeom>
            <a:solidFill>
              <a:srgbClr val="E0EEF8"/>
            </a:solidFill>
            <a:ln>
              <a:noFill/>
            </a:ln>
          </p:spPr>
        </p:pic>
      </p:grpSp>
      <p:grpSp>
        <p:nvGrpSpPr>
          <p:cNvPr id="429" name="Google Shape;429;p27"/>
          <p:cNvGrpSpPr/>
          <p:nvPr/>
        </p:nvGrpSpPr>
        <p:grpSpPr>
          <a:xfrm>
            <a:off x="7894030" y="1841137"/>
            <a:ext cx="4057322" cy="2918208"/>
            <a:chOff x="7894030" y="1757317"/>
            <a:chExt cx="4057322" cy="2918208"/>
          </a:xfrm>
        </p:grpSpPr>
        <p:grpSp>
          <p:nvGrpSpPr>
            <p:cNvPr id="430" name="Google Shape;430;p27"/>
            <p:cNvGrpSpPr/>
            <p:nvPr/>
          </p:nvGrpSpPr>
          <p:grpSpPr>
            <a:xfrm>
              <a:off x="7894030" y="1976533"/>
              <a:ext cx="4057322" cy="2698992"/>
              <a:chOff x="7589230" y="2121313"/>
              <a:chExt cx="4057322" cy="2698992"/>
            </a:xfrm>
          </p:grpSpPr>
          <p:pic>
            <p:nvPicPr>
              <p:cNvPr id="431" name="Google Shape;431;p27"/>
              <p:cNvPicPr preferRelativeResize="0"/>
              <p:nvPr/>
            </p:nvPicPr>
            <p:blipFill rotWithShape="1">
              <a:blip r:embed="rId7">
                <a:alphaModFix/>
              </a:blip>
              <a:srcRect b="0" l="0" r="0" t="0"/>
              <a:stretch/>
            </p:blipFill>
            <p:spPr>
              <a:xfrm>
                <a:off x="8317848" y="2121313"/>
                <a:ext cx="3328704" cy="2188654"/>
              </a:xfrm>
              <a:prstGeom prst="rect">
                <a:avLst/>
              </a:prstGeom>
              <a:noFill/>
              <a:ln>
                <a:noFill/>
              </a:ln>
            </p:spPr>
          </p:pic>
          <p:sp>
            <p:nvSpPr>
              <p:cNvPr id="432" name="Google Shape;432;p27"/>
              <p:cNvSpPr/>
              <p:nvPr/>
            </p:nvSpPr>
            <p:spPr>
              <a:xfrm>
                <a:off x="9479280" y="2164080"/>
                <a:ext cx="670560" cy="222504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3" name="Google Shape;433;p27"/>
              <p:cNvSpPr txBox="1"/>
              <p:nvPr/>
            </p:nvSpPr>
            <p:spPr>
              <a:xfrm>
                <a:off x="8199120" y="4351020"/>
                <a:ext cx="142494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IT" sz="1200">
                    <a:solidFill>
                      <a:schemeClr val="dk1"/>
                    </a:solidFill>
                    <a:latin typeface="Arial"/>
                    <a:ea typeface="Arial"/>
                    <a:cs typeface="Arial"/>
                    <a:sym typeface="Arial"/>
                  </a:rPr>
                  <a:t>13/11/2021</a:t>
                </a:r>
                <a:br>
                  <a:rPr lang="it-IT" sz="1200">
                    <a:solidFill>
                      <a:schemeClr val="dk1"/>
                    </a:solidFill>
                    <a:latin typeface="Arial"/>
                    <a:ea typeface="Arial"/>
                    <a:cs typeface="Arial"/>
                    <a:sym typeface="Arial"/>
                  </a:rPr>
                </a:br>
                <a:r>
                  <a:rPr lang="it-IT" sz="1200">
                    <a:solidFill>
                      <a:schemeClr val="dk1"/>
                    </a:solidFill>
                    <a:latin typeface="Arial"/>
                    <a:ea typeface="Arial"/>
                    <a:cs typeface="Arial"/>
                    <a:sym typeface="Arial"/>
                  </a:rPr>
                  <a:t>16:45</a:t>
                </a:r>
                <a:endParaRPr sz="1200">
                  <a:solidFill>
                    <a:schemeClr val="dk1"/>
                  </a:solidFill>
                  <a:latin typeface="Arial"/>
                  <a:ea typeface="Arial"/>
                  <a:cs typeface="Arial"/>
                  <a:sym typeface="Arial"/>
                </a:endParaRPr>
              </a:p>
            </p:txBody>
          </p:sp>
          <p:sp>
            <p:nvSpPr>
              <p:cNvPr id="434" name="Google Shape;434;p27"/>
              <p:cNvSpPr txBox="1"/>
              <p:nvPr/>
            </p:nvSpPr>
            <p:spPr>
              <a:xfrm>
                <a:off x="7589230" y="2491740"/>
                <a:ext cx="80772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IT" sz="1200">
                    <a:solidFill>
                      <a:schemeClr val="dk1"/>
                    </a:solidFill>
                    <a:latin typeface="Arial"/>
                    <a:ea typeface="Arial"/>
                    <a:cs typeface="Arial"/>
                    <a:sym typeface="Arial"/>
                  </a:rPr>
                  <a:t>10.40 dB</a:t>
                </a:r>
                <a:endParaRPr sz="1200">
                  <a:solidFill>
                    <a:schemeClr val="dk1"/>
                  </a:solidFill>
                  <a:latin typeface="Arial"/>
                  <a:ea typeface="Arial"/>
                  <a:cs typeface="Arial"/>
                  <a:sym typeface="Arial"/>
                </a:endParaRPr>
              </a:p>
            </p:txBody>
          </p:sp>
          <p:sp>
            <p:nvSpPr>
              <p:cNvPr id="435" name="Google Shape;435;p27"/>
              <p:cNvSpPr txBox="1"/>
              <p:nvPr/>
            </p:nvSpPr>
            <p:spPr>
              <a:xfrm>
                <a:off x="10195560" y="4358640"/>
                <a:ext cx="142494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IT" sz="1200">
                    <a:solidFill>
                      <a:schemeClr val="dk1"/>
                    </a:solidFill>
                    <a:latin typeface="Arial"/>
                    <a:ea typeface="Arial"/>
                    <a:cs typeface="Arial"/>
                    <a:sym typeface="Arial"/>
                  </a:rPr>
                  <a:t>13/11/2021</a:t>
                </a:r>
                <a:br>
                  <a:rPr lang="it-IT" sz="1200">
                    <a:solidFill>
                      <a:schemeClr val="dk1"/>
                    </a:solidFill>
                    <a:latin typeface="Arial"/>
                    <a:ea typeface="Arial"/>
                    <a:cs typeface="Arial"/>
                    <a:sym typeface="Arial"/>
                  </a:rPr>
                </a:br>
                <a:r>
                  <a:rPr lang="it-IT" sz="1200">
                    <a:solidFill>
                      <a:schemeClr val="dk1"/>
                    </a:solidFill>
                    <a:latin typeface="Arial"/>
                    <a:ea typeface="Arial"/>
                    <a:cs typeface="Arial"/>
                    <a:sym typeface="Arial"/>
                  </a:rPr>
                  <a:t>21:25</a:t>
                </a:r>
                <a:endParaRPr sz="1200">
                  <a:solidFill>
                    <a:schemeClr val="dk1"/>
                  </a:solidFill>
                  <a:latin typeface="Arial"/>
                  <a:ea typeface="Arial"/>
                  <a:cs typeface="Arial"/>
                  <a:sym typeface="Arial"/>
                </a:endParaRPr>
              </a:p>
            </p:txBody>
          </p:sp>
          <p:sp>
            <p:nvSpPr>
              <p:cNvPr id="436" name="Google Shape;436;p27"/>
              <p:cNvSpPr txBox="1"/>
              <p:nvPr/>
            </p:nvSpPr>
            <p:spPr>
              <a:xfrm>
                <a:off x="7627330" y="3284220"/>
                <a:ext cx="80772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IT" sz="1200">
                    <a:solidFill>
                      <a:schemeClr val="dk1"/>
                    </a:solidFill>
                    <a:latin typeface="Arial"/>
                    <a:ea typeface="Arial"/>
                    <a:cs typeface="Arial"/>
                    <a:sym typeface="Arial"/>
                  </a:rPr>
                  <a:t>4.50 dB</a:t>
                </a:r>
                <a:endParaRPr sz="1200">
                  <a:solidFill>
                    <a:schemeClr val="dk1"/>
                  </a:solidFill>
                  <a:latin typeface="Arial"/>
                  <a:ea typeface="Arial"/>
                  <a:cs typeface="Arial"/>
                  <a:sym typeface="Arial"/>
                </a:endParaRPr>
              </a:p>
            </p:txBody>
          </p:sp>
        </p:grpSp>
        <p:sp>
          <p:nvSpPr>
            <p:cNvPr id="437" name="Google Shape;437;p27"/>
            <p:cNvSpPr txBox="1"/>
            <p:nvPr/>
          </p:nvSpPr>
          <p:spPr>
            <a:xfrm>
              <a:off x="8501378" y="1767839"/>
              <a:ext cx="1442721" cy="348343"/>
            </a:xfrm>
            <a:prstGeom prst="rect">
              <a:avLst/>
            </a:prstGeom>
            <a:solidFill>
              <a:srgbClr val="FEE599"/>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it-IT" sz="1600">
                  <a:solidFill>
                    <a:schemeClr val="dk1"/>
                  </a:solidFill>
                  <a:latin typeface="Calibri"/>
                  <a:ea typeface="Calibri"/>
                  <a:cs typeface="Calibri"/>
                  <a:sym typeface="Calibri"/>
                </a:rPr>
                <a:t>Clear-Sky RSLs</a:t>
              </a:r>
              <a:endParaRPr sz="1600">
                <a:solidFill>
                  <a:schemeClr val="dk1"/>
                </a:solidFill>
                <a:latin typeface="Calibri"/>
                <a:ea typeface="Calibri"/>
                <a:cs typeface="Calibri"/>
                <a:sym typeface="Calibri"/>
              </a:endParaRPr>
            </a:p>
          </p:txBody>
        </p:sp>
        <p:sp>
          <p:nvSpPr>
            <p:cNvPr id="438" name="Google Shape;438;p27"/>
            <p:cNvSpPr txBox="1"/>
            <p:nvPr/>
          </p:nvSpPr>
          <p:spPr>
            <a:xfrm>
              <a:off x="10402027" y="1757317"/>
              <a:ext cx="1546133" cy="341086"/>
            </a:xfrm>
            <a:prstGeom prst="rect">
              <a:avLst/>
            </a:prstGeom>
            <a:solidFill>
              <a:srgbClr val="E1EFD8"/>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it-IT" sz="1600">
                  <a:solidFill>
                    <a:schemeClr val="dk1"/>
                  </a:solidFill>
                  <a:latin typeface="Calibri"/>
                  <a:ea typeface="Calibri"/>
                  <a:cs typeface="Calibri"/>
                  <a:sym typeface="Calibri"/>
                </a:rPr>
                <a:t>Rain Fading RSLs</a:t>
              </a:r>
              <a:endParaRPr sz="1600">
                <a:solidFill>
                  <a:schemeClr val="dk1"/>
                </a:solidFill>
                <a:latin typeface="Calibri"/>
                <a:ea typeface="Calibri"/>
                <a:cs typeface="Calibri"/>
                <a:sym typeface="Calibri"/>
              </a:endParaRPr>
            </a:p>
          </p:txBody>
        </p:sp>
      </p:grpSp>
      <p:sp>
        <p:nvSpPr>
          <p:cNvPr id="439" name="Google Shape;439;p27"/>
          <p:cNvSpPr/>
          <p:nvPr/>
        </p:nvSpPr>
        <p:spPr>
          <a:xfrm>
            <a:off x="4962415" y="2010335"/>
            <a:ext cx="154416" cy="1667435"/>
          </a:xfrm>
          <a:prstGeom prst="rect">
            <a:avLst/>
          </a:prstGeom>
          <a:solidFill>
            <a:srgbClr val="FEE5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0" name="Google Shape;440;p27"/>
          <p:cNvSpPr/>
          <p:nvPr/>
        </p:nvSpPr>
        <p:spPr>
          <a:xfrm>
            <a:off x="4968689" y="3986381"/>
            <a:ext cx="144331" cy="1667435"/>
          </a:xfrm>
          <a:prstGeom prst="rect">
            <a:avLst/>
          </a:prstGeom>
          <a:solidFill>
            <a:srgbClr val="E1EF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1" name="Google Shape;441;p27"/>
          <p:cNvSpPr txBox="1"/>
          <p:nvPr/>
        </p:nvSpPr>
        <p:spPr>
          <a:xfrm rot="-5400000">
            <a:off x="7854308" y="3893805"/>
            <a:ext cx="960519"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Es/N0 (dB)</a:t>
            </a:r>
            <a:endParaRPr sz="1400">
              <a:solidFill>
                <a:schemeClr val="dk1"/>
              </a:solidFill>
              <a:latin typeface="Calibri"/>
              <a:ea typeface="Calibri"/>
              <a:cs typeface="Calibri"/>
              <a:sym typeface="Calibri"/>
            </a:endParaRPr>
          </a:p>
        </p:txBody>
      </p:sp>
      <p:cxnSp>
        <p:nvCxnSpPr>
          <p:cNvPr id="442" name="Google Shape;442;p27"/>
          <p:cNvCxnSpPr/>
          <p:nvPr/>
        </p:nvCxnSpPr>
        <p:spPr>
          <a:xfrm flipH="1" rot="10800000">
            <a:off x="9834880" y="2286000"/>
            <a:ext cx="568960" cy="5080"/>
          </a:xfrm>
          <a:prstGeom prst="straightConnector1">
            <a:avLst/>
          </a:prstGeom>
          <a:noFill/>
          <a:ln cap="flat" cmpd="sng" w="12700">
            <a:solidFill>
              <a:schemeClr val="dk1"/>
            </a:solidFill>
            <a:prstDash val="dash"/>
            <a:miter lim="800000"/>
            <a:headEnd len="sm" w="sm" type="none"/>
            <a:tailEnd len="sm" w="sm" type="none"/>
          </a:ln>
        </p:spPr>
      </p:cxnSp>
      <p:cxnSp>
        <p:nvCxnSpPr>
          <p:cNvPr id="443" name="Google Shape;443;p27"/>
          <p:cNvCxnSpPr/>
          <p:nvPr/>
        </p:nvCxnSpPr>
        <p:spPr>
          <a:xfrm flipH="1" rot="10800000">
            <a:off x="9839960" y="4191000"/>
            <a:ext cx="568960" cy="5080"/>
          </a:xfrm>
          <a:prstGeom prst="straightConnector1">
            <a:avLst/>
          </a:prstGeom>
          <a:noFill/>
          <a:ln cap="flat" cmpd="sng" w="12700">
            <a:solidFill>
              <a:schemeClr val="dk1"/>
            </a:solidFill>
            <a:prstDash val="dash"/>
            <a:miter lim="800000"/>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28"/>
          <p:cNvSpPr txBox="1"/>
          <p:nvPr/>
        </p:nvSpPr>
        <p:spPr>
          <a:xfrm>
            <a:off x="1412112" y="289367"/>
            <a:ext cx="12191999" cy="424732"/>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1E5DAD"/>
              </a:buClr>
              <a:buSzPts val="2400"/>
              <a:buFont typeface="Calibri"/>
              <a:buNone/>
            </a:pPr>
            <a:r>
              <a:rPr b="1" lang="it-IT" sz="2400">
                <a:solidFill>
                  <a:srgbClr val="1E5DAD"/>
                </a:solidFill>
                <a:latin typeface="Calibri"/>
                <a:ea typeface="Calibri"/>
                <a:cs typeface="Calibri"/>
                <a:sym typeface="Calibri"/>
              </a:rPr>
              <a:t>Noise and signal amplitude fluctuations </a:t>
            </a:r>
            <a:endParaRPr b="1" sz="2400">
              <a:solidFill>
                <a:srgbClr val="1E5DAD"/>
              </a:solidFill>
              <a:latin typeface="Calibri"/>
              <a:ea typeface="Calibri"/>
              <a:cs typeface="Calibri"/>
              <a:sym typeface="Calibri"/>
            </a:endParaRPr>
          </a:p>
        </p:txBody>
      </p:sp>
      <p:sp>
        <p:nvSpPr>
          <p:cNvPr id="449" name="Google Shape;449;p28"/>
          <p:cNvSpPr txBox="1"/>
          <p:nvPr/>
        </p:nvSpPr>
        <p:spPr>
          <a:xfrm>
            <a:off x="11416683" y="6475889"/>
            <a:ext cx="659906" cy="235629"/>
          </a:xfrm>
          <a:prstGeom prst="rect">
            <a:avLst/>
          </a:prstGeom>
          <a:solidFill>
            <a:srgbClr val="E0EEF8"/>
          </a:solid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2060"/>
              </a:buClr>
              <a:buSzPts val="1400"/>
              <a:buFont typeface="Arial"/>
              <a:buNone/>
            </a:pPr>
            <a:r>
              <a:rPr b="1" lang="it-IT" sz="1400">
                <a:solidFill>
                  <a:srgbClr val="002060"/>
                </a:solidFill>
                <a:latin typeface="Arial"/>
                <a:ea typeface="Arial"/>
                <a:cs typeface="Arial"/>
                <a:sym typeface="Arial"/>
              </a:rPr>
              <a:t>14</a:t>
            </a:r>
            <a:endParaRPr/>
          </a:p>
        </p:txBody>
      </p:sp>
      <p:pic>
        <p:nvPicPr>
          <p:cNvPr id="450" name="Google Shape;450;p28"/>
          <p:cNvPicPr preferRelativeResize="0"/>
          <p:nvPr/>
        </p:nvPicPr>
        <p:blipFill rotWithShape="1">
          <a:blip r:embed="rId3">
            <a:alphaModFix/>
          </a:blip>
          <a:srcRect b="0" l="0" r="0" t="0"/>
          <a:stretch/>
        </p:blipFill>
        <p:spPr>
          <a:xfrm>
            <a:off x="2004857" y="1305211"/>
            <a:ext cx="8728246" cy="2799711"/>
          </a:xfrm>
          <a:prstGeom prst="rect">
            <a:avLst/>
          </a:prstGeom>
          <a:noFill/>
          <a:ln>
            <a:noFill/>
          </a:ln>
        </p:spPr>
      </p:pic>
      <p:pic>
        <p:nvPicPr>
          <p:cNvPr id="451" name="Google Shape;451;p28"/>
          <p:cNvPicPr preferRelativeResize="0"/>
          <p:nvPr/>
        </p:nvPicPr>
        <p:blipFill rotWithShape="1">
          <a:blip r:embed="rId4">
            <a:alphaModFix/>
          </a:blip>
          <a:srcRect b="0" l="0" r="0" t="0"/>
          <a:stretch/>
        </p:blipFill>
        <p:spPr>
          <a:xfrm>
            <a:off x="1729468" y="4312215"/>
            <a:ext cx="6810851" cy="2545785"/>
          </a:xfrm>
          <a:prstGeom prst="rect">
            <a:avLst/>
          </a:prstGeom>
          <a:noFill/>
          <a:ln>
            <a:noFill/>
          </a:ln>
        </p:spPr>
      </p:pic>
      <p:sp>
        <p:nvSpPr>
          <p:cNvPr id="452" name="Google Shape;452;p28"/>
          <p:cNvSpPr/>
          <p:nvPr/>
        </p:nvSpPr>
        <p:spPr>
          <a:xfrm>
            <a:off x="224154" y="3850969"/>
            <a:ext cx="5865928" cy="369332"/>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GEO satellite orbit perturbations (inclination, drift)</a:t>
            </a:r>
            <a:endParaRPr sz="1800">
              <a:solidFill>
                <a:schemeClr val="dk1"/>
              </a:solidFill>
              <a:latin typeface="Calibri"/>
              <a:ea typeface="Calibri"/>
              <a:cs typeface="Calibri"/>
              <a:sym typeface="Calibri"/>
            </a:endParaRPr>
          </a:p>
        </p:txBody>
      </p:sp>
      <p:sp>
        <p:nvSpPr>
          <p:cNvPr id="453" name="Google Shape;453;p28"/>
          <p:cNvSpPr/>
          <p:nvPr/>
        </p:nvSpPr>
        <p:spPr>
          <a:xfrm>
            <a:off x="243388" y="878429"/>
            <a:ext cx="7071812" cy="369332"/>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Tropospheric scintillation noise and other noise contributions</a:t>
            </a: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29"/>
          <p:cNvSpPr/>
          <p:nvPr/>
        </p:nvSpPr>
        <p:spPr>
          <a:xfrm>
            <a:off x="215275" y="3424841"/>
            <a:ext cx="5031427" cy="369332"/>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Satellite operator's maneuvers / uplink fading</a:t>
            </a:r>
            <a:endParaRPr sz="1800">
              <a:solidFill>
                <a:schemeClr val="dk1"/>
              </a:solidFill>
              <a:latin typeface="Calibri"/>
              <a:ea typeface="Calibri"/>
              <a:cs typeface="Calibri"/>
              <a:sym typeface="Calibri"/>
            </a:endParaRPr>
          </a:p>
        </p:txBody>
      </p:sp>
      <p:sp>
        <p:nvSpPr>
          <p:cNvPr id="459" name="Google Shape;459;p29"/>
          <p:cNvSpPr/>
          <p:nvPr/>
        </p:nvSpPr>
        <p:spPr>
          <a:xfrm>
            <a:off x="243389" y="878429"/>
            <a:ext cx="3708654" cy="369332"/>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Sun transit noise</a:t>
            </a:r>
            <a:endParaRPr sz="1800">
              <a:solidFill>
                <a:schemeClr val="dk1"/>
              </a:solidFill>
              <a:latin typeface="Calibri"/>
              <a:ea typeface="Calibri"/>
              <a:cs typeface="Calibri"/>
              <a:sym typeface="Calibri"/>
            </a:endParaRPr>
          </a:p>
        </p:txBody>
      </p:sp>
      <p:pic>
        <p:nvPicPr>
          <p:cNvPr id="460" name="Google Shape;460;p29"/>
          <p:cNvPicPr preferRelativeResize="0"/>
          <p:nvPr/>
        </p:nvPicPr>
        <p:blipFill rotWithShape="1">
          <a:blip r:embed="rId3">
            <a:alphaModFix/>
          </a:blip>
          <a:srcRect b="0" l="0" r="0" t="0"/>
          <a:stretch/>
        </p:blipFill>
        <p:spPr>
          <a:xfrm>
            <a:off x="2636668" y="781538"/>
            <a:ext cx="5085534" cy="2527286"/>
          </a:xfrm>
          <a:prstGeom prst="rect">
            <a:avLst/>
          </a:prstGeom>
          <a:noFill/>
          <a:ln>
            <a:noFill/>
          </a:ln>
        </p:spPr>
      </p:pic>
      <p:pic>
        <p:nvPicPr>
          <p:cNvPr id="461" name="Google Shape;461;p29"/>
          <p:cNvPicPr preferRelativeResize="0"/>
          <p:nvPr/>
        </p:nvPicPr>
        <p:blipFill rotWithShape="1">
          <a:blip r:embed="rId4">
            <a:alphaModFix/>
          </a:blip>
          <a:srcRect b="0" l="0" r="0" t="0"/>
          <a:stretch/>
        </p:blipFill>
        <p:spPr>
          <a:xfrm>
            <a:off x="2963421" y="3928904"/>
            <a:ext cx="7219267" cy="2929096"/>
          </a:xfrm>
          <a:prstGeom prst="rect">
            <a:avLst/>
          </a:prstGeom>
          <a:noFill/>
          <a:ln>
            <a:noFill/>
          </a:ln>
        </p:spPr>
      </p:pic>
      <p:sp>
        <p:nvSpPr>
          <p:cNvPr id="462" name="Google Shape;462;p29"/>
          <p:cNvSpPr txBox="1"/>
          <p:nvPr/>
        </p:nvSpPr>
        <p:spPr>
          <a:xfrm>
            <a:off x="1412112" y="289367"/>
            <a:ext cx="12191999" cy="424732"/>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1E5DAD"/>
              </a:buClr>
              <a:buSzPts val="2400"/>
              <a:buFont typeface="Calibri"/>
              <a:buNone/>
            </a:pPr>
            <a:r>
              <a:rPr b="1" lang="it-IT" sz="2400">
                <a:solidFill>
                  <a:srgbClr val="1E5DAD"/>
                </a:solidFill>
                <a:latin typeface="Calibri"/>
                <a:ea typeface="Calibri"/>
                <a:cs typeface="Calibri"/>
                <a:sym typeface="Calibri"/>
              </a:rPr>
              <a:t>Noise and signal amplitude fluctuations </a:t>
            </a:r>
            <a:endParaRPr b="1" sz="2400">
              <a:solidFill>
                <a:srgbClr val="1E5DAD"/>
              </a:solidFill>
              <a:latin typeface="Calibri"/>
              <a:ea typeface="Calibri"/>
              <a:cs typeface="Calibri"/>
              <a:sym typeface="Calibri"/>
            </a:endParaRPr>
          </a:p>
        </p:txBody>
      </p:sp>
      <p:sp>
        <p:nvSpPr>
          <p:cNvPr id="463" name="Google Shape;463;p29"/>
          <p:cNvSpPr txBox="1"/>
          <p:nvPr/>
        </p:nvSpPr>
        <p:spPr>
          <a:xfrm>
            <a:off x="11461071" y="6475889"/>
            <a:ext cx="615517" cy="262262"/>
          </a:xfrm>
          <a:prstGeom prst="rect">
            <a:avLst/>
          </a:prstGeom>
          <a:solidFill>
            <a:srgbClr val="E0EEF8"/>
          </a:solid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2060"/>
              </a:buClr>
              <a:buSzPts val="1400"/>
              <a:buFont typeface="Arial"/>
              <a:buNone/>
            </a:pPr>
            <a:r>
              <a:rPr b="1" lang="it-IT" sz="1400">
                <a:solidFill>
                  <a:srgbClr val="002060"/>
                </a:solidFill>
                <a:latin typeface="Arial"/>
                <a:ea typeface="Arial"/>
                <a:cs typeface="Arial"/>
                <a:sym typeface="Arial"/>
              </a:rPr>
              <a:t>15</a:t>
            </a:r>
            <a:endParaRPr b="1" sz="1400">
              <a:solidFill>
                <a:srgbClr val="00206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30"/>
          <p:cNvSpPr txBox="1"/>
          <p:nvPr>
            <p:ph type="title"/>
          </p:nvPr>
        </p:nvSpPr>
        <p:spPr>
          <a:xfrm>
            <a:off x="1454243" y="171134"/>
            <a:ext cx="7445917" cy="7635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5DAD"/>
              </a:buClr>
              <a:buSzPts val="2400"/>
              <a:buFont typeface="Calibri"/>
              <a:buNone/>
            </a:pPr>
            <a:r>
              <a:rPr lang="it-IT"/>
              <a:t>Flowchart of the basic processing steps for rainfall retrieval from OS data collected by a SML</a:t>
            </a:r>
            <a:endParaRPr/>
          </a:p>
        </p:txBody>
      </p:sp>
      <p:pic>
        <p:nvPicPr>
          <p:cNvPr id="470" name="Google Shape;470;p30"/>
          <p:cNvPicPr preferRelativeResize="0"/>
          <p:nvPr/>
        </p:nvPicPr>
        <p:blipFill rotWithShape="1">
          <a:blip r:embed="rId3">
            <a:alphaModFix/>
          </a:blip>
          <a:srcRect b="0" l="0" r="0" t="0"/>
          <a:stretch/>
        </p:blipFill>
        <p:spPr>
          <a:xfrm>
            <a:off x="161286" y="831591"/>
            <a:ext cx="5956308" cy="5919729"/>
          </a:xfrm>
          <a:prstGeom prst="rect">
            <a:avLst/>
          </a:prstGeom>
          <a:noFill/>
          <a:ln>
            <a:noFill/>
          </a:ln>
        </p:spPr>
      </p:pic>
      <p:pic>
        <p:nvPicPr>
          <p:cNvPr id="471" name="Google Shape;471;p30"/>
          <p:cNvPicPr preferRelativeResize="0"/>
          <p:nvPr/>
        </p:nvPicPr>
        <p:blipFill rotWithShape="1">
          <a:blip r:embed="rId4">
            <a:alphaModFix/>
          </a:blip>
          <a:srcRect b="0" l="0" r="0" t="0"/>
          <a:stretch/>
        </p:blipFill>
        <p:spPr>
          <a:xfrm>
            <a:off x="834016" y="1467059"/>
            <a:ext cx="5284844" cy="5310555"/>
          </a:xfrm>
          <a:prstGeom prst="rect">
            <a:avLst/>
          </a:prstGeom>
          <a:noFill/>
          <a:ln>
            <a:noFill/>
          </a:ln>
        </p:spPr>
      </p:pic>
      <p:sp>
        <p:nvSpPr>
          <p:cNvPr id="472" name="Google Shape;472;p30"/>
          <p:cNvSpPr/>
          <p:nvPr/>
        </p:nvSpPr>
        <p:spPr>
          <a:xfrm>
            <a:off x="3343636" y="1082189"/>
            <a:ext cx="2873829"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rgbClr val="FF0000"/>
                </a:solidFill>
                <a:latin typeface="Calibri"/>
                <a:ea typeface="Calibri"/>
                <a:cs typeface="Calibri"/>
                <a:sym typeface="Calibri"/>
              </a:rPr>
              <a:t>Service Center</a:t>
            </a:r>
            <a:endParaRPr b="1" sz="1600">
              <a:solidFill>
                <a:srgbClr val="FF0000"/>
              </a:solidFill>
              <a:latin typeface="Calibri"/>
              <a:ea typeface="Calibri"/>
              <a:cs typeface="Calibri"/>
              <a:sym typeface="Calibri"/>
            </a:endParaRPr>
          </a:p>
        </p:txBody>
      </p:sp>
      <p:sp>
        <p:nvSpPr>
          <p:cNvPr id="473" name="Google Shape;473;p30"/>
          <p:cNvSpPr/>
          <p:nvPr/>
        </p:nvSpPr>
        <p:spPr>
          <a:xfrm rot="-5400000">
            <a:off x="-75182" y="1861893"/>
            <a:ext cx="1447211"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rgbClr val="00B050"/>
                </a:solidFill>
                <a:latin typeface="Calibri"/>
                <a:ea typeface="Calibri"/>
                <a:cs typeface="Calibri"/>
                <a:sym typeface="Calibri"/>
              </a:rPr>
              <a:t>SmartLNB</a:t>
            </a:r>
            <a:endParaRPr b="1" sz="1600">
              <a:solidFill>
                <a:srgbClr val="00B050"/>
              </a:solidFill>
              <a:latin typeface="Calibri"/>
              <a:ea typeface="Calibri"/>
              <a:cs typeface="Calibri"/>
              <a:sym typeface="Calibri"/>
            </a:endParaRPr>
          </a:p>
        </p:txBody>
      </p:sp>
      <p:sp>
        <p:nvSpPr>
          <p:cNvPr id="474" name="Google Shape;474;p30"/>
          <p:cNvSpPr/>
          <p:nvPr/>
        </p:nvSpPr>
        <p:spPr>
          <a:xfrm>
            <a:off x="2159000" y="2976880"/>
            <a:ext cx="208280" cy="14224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5" name="Google Shape;475;p30"/>
          <p:cNvSpPr/>
          <p:nvPr/>
        </p:nvSpPr>
        <p:spPr>
          <a:xfrm>
            <a:off x="928097" y="2842409"/>
            <a:ext cx="1388384" cy="58477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rgbClr val="FF0000"/>
                </a:solidFill>
                <a:latin typeface="Calibri"/>
                <a:ea typeface="Calibri"/>
                <a:cs typeface="Calibri"/>
                <a:sym typeface="Calibri"/>
              </a:rPr>
              <a:t>Return Link via Satellite</a:t>
            </a:r>
            <a:endParaRPr b="1" sz="1600">
              <a:solidFill>
                <a:srgbClr val="FF0000"/>
              </a:solidFill>
              <a:latin typeface="Calibri"/>
              <a:ea typeface="Calibri"/>
              <a:cs typeface="Calibri"/>
              <a:sym typeface="Calibri"/>
            </a:endParaRPr>
          </a:p>
        </p:txBody>
      </p:sp>
      <p:grpSp>
        <p:nvGrpSpPr>
          <p:cNvPr id="476" name="Google Shape;476;p30"/>
          <p:cNvGrpSpPr/>
          <p:nvPr/>
        </p:nvGrpSpPr>
        <p:grpSpPr>
          <a:xfrm>
            <a:off x="1029810" y="1546194"/>
            <a:ext cx="4944862" cy="5129813"/>
            <a:chOff x="1029810" y="1546194"/>
            <a:chExt cx="4944862" cy="5129813"/>
          </a:xfrm>
        </p:grpSpPr>
        <p:sp>
          <p:nvSpPr>
            <p:cNvPr id="477" name="Google Shape;477;p30"/>
            <p:cNvSpPr/>
            <p:nvPr/>
          </p:nvSpPr>
          <p:spPr>
            <a:xfrm>
              <a:off x="1029810" y="3515556"/>
              <a:ext cx="4944862" cy="316045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8" name="Google Shape;478;p30"/>
            <p:cNvSpPr/>
            <p:nvPr/>
          </p:nvSpPr>
          <p:spPr>
            <a:xfrm>
              <a:off x="3499282" y="1546194"/>
              <a:ext cx="2413246" cy="331137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9" name="Google Shape;479;p30"/>
            <p:cNvSpPr/>
            <p:nvPr/>
          </p:nvSpPr>
          <p:spPr>
            <a:xfrm>
              <a:off x="1111189" y="3392749"/>
              <a:ext cx="504547" cy="36250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480" name="Google Shape;480;p30"/>
          <p:cNvSpPr/>
          <p:nvPr/>
        </p:nvSpPr>
        <p:spPr>
          <a:xfrm>
            <a:off x="544010" y="1226916"/>
            <a:ext cx="1493134" cy="24306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1" name="Google Shape;481;p30"/>
          <p:cNvSpPr/>
          <p:nvPr/>
        </p:nvSpPr>
        <p:spPr>
          <a:xfrm>
            <a:off x="844952" y="906491"/>
            <a:ext cx="2484988" cy="1875098"/>
          </a:xfrm>
          <a:prstGeom prst="rect">
            <a:avLst/>
          </a:prstGeom>
          <a:noFill/>
          <a:ln cap="flat" cmpd="sng" w="3810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2" name="Google Shape;482;p30"/>
          <p:cNvSpPr/>
          <p:nvPr/>
        </p:nvSpPr>
        <p:spPr>
          <a:xfrm>
            <a:off x="2124328" y="2711290"/>
            <a:ext cx="292963" cy="21479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483" name="Google Shape;483;p30"/>
          <p:cNvCxnSpPr/>
          <p:nvPr/>
        </p:nvCxnSpPr>
        <p:spPr>
          <a:xfrm>
            <a:off x="2265680" y="2651760"/>
            <a:ext cx="12700" cy="891540"/>
          </a:xfrm>
          <a:prstGeom prst="straightConnector1">
            <a:avLst/>
          </a:prstGeom>
          <a:noFill/>
          <a:ln cap="flat" cmpd="sng" w="57150">
            <a:solidFill>
              <a:srgbClr val="FF0000"/>
            </a:solidFill>
            <a:prstDash val="solid"/>
            <a:miter lim="800000"/>
            <a:headEnd len="sm" w="sm" type="none"/>
            <a:tailEnd len="med" w="med" type="triangle"/>
          </a:ln>
        </p:spPr>
      </p:cxnSp>
      <p:pic>
        <p:nvPicPr>
          <p:cNvPr id="484" name="Google Shape;484;p30"/>
          <p:cNvPicPr preferRelativeResize="0"/>
          <p:nvPr/>
        </p:nvPicPr>
        <p:blipFill rotWithShape="1">
          <a:blip r:embed="rId5">
            <a:alphaModFix/>
          </a:blip>
          <a:srcRect b="0" l="0" r="0" t="0"/>
          <a:stretch/>
        </p:blipFill>
        <p:spPr>
          <a:xfrm>
            <a:off x="2855006" y="3088973"/>
            <a:ext cx="355563" cy="35556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31"/>
          <p:cNvSpPr txBox="1"/>
          <p:nvPr>
            <p:ph type="title"/>
          </p:nvPr>
        </p:nvSpPr>
        <p:spPr>
          <a:xfrm>
            <a:off x="1454243" y="171134"/>
            <a:ext cx="7445917" cy="7635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5DAD"/>
              </a:buClr>
              <a:buSzPts val="2400"/>
              <a:buFont typeface="Calibri"/>
              <a:buNone/>
            </a:pPr>
            <a:r>
              <a:rPr lang="it-IT"/>
              <a:t>Flowchart of the basic processing steps for rainfall retrieval from OS data collected by a SML</a:t>
            </a:r>
            <a:endParaRPr/>
          </a:p>
        </p:txBody>
      </p:sp>
      <p:pic>
        <p:nvPicPr>
          <p:cNvPr id="491" name="Google Shape;491;p31"/>
          <p:cNvPicPr preferRelativeResize="0"/>
          <p:nvPr/>
        </p:nvPicPr>
        <p:blipFill rotWithShape="1">
          <a:blip r:embed="rId3">
            <a:alphaModFix/>
          </a:blip>
          <a:srcRect b="0" l="0" r="0" t="0"/>
          <a:stretch/>
        </p:blipFill>
        <p:spPr>
          <a:xfrm>
            <a:off x="161286" y="831591"/>
            <a:ext cx="5956308" cy="5919729"/>
          </a:xfrm>
          <a:prstGeom prst="rect">
            <a:avLst/>
          </a:prstGeom>
          <a:noFill/>
          <a:ln>
            <a:noFill/>
          </a:ln>
        </p:spPr>
      </p:pic>
      <p:pic>
        <p:nvPicPr>
          <p:cNvPr id="492" name="Google Shape;492;p31"/>
          <p:cNvPicPr preferRelativeResize="0"/>
          <p:nvPr/>
        </p:nvPicPr>
        <p:blipFill rotWithShape="1">
          <a:blip r:embed="rId4">
            <a:alphaModFix/>
          </a:blip>
          <a:srcRect b="0" l="0" r="0" t="0"/>
          <a:stretch/>
        </p:blipFill>
        <p:spPr>
          <a:xfrm>
            <a:off x="834016" y="1467059"/>
            <a:ext cx="5284844" cy="5310555"/>
          </a:xfrm>
          <a:prstGeom prst="rect">
            <a:avLst/>
          </a:prstGeom>
          <a:noFill/>
          <a:ln>
            <a:noFill/>
          </a:ln>
        </p:spPr>
      </p:pic>
      <p:sp>
        <p:nvSpPr>
          <p:cNvPr id="493" name="Google Shape;493;p31"/>
          <p:cNvSpPr/>
          <p:nvPr/>
        </p:nvSpPr>
        <p:spPr>
          <a:xfrm>
            <a:off x="3343636" y="1082189"/>
            <a:ext cx="2873829"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rgbClr val="FF0000"/>
                </a:solidFill>
                <a:latin typeface="Calibri"/>
                <a:ea typeface="Calibri"/>
                <a:cs typeface="Calibri"/>
                <a:sym typeface="Calibri"/>
              </a:rPr>
              <a:t>Service Center</a:t>
            </a:r>
            <a:endParaRPr b="1" sz="1600">
              <a:solidFill>
                <a:srgbClr val="FF0000"/>
              </a:solidFill>
              <a:latin typeface="Calibri"/>
              <a:ea typeface="Calibri"/>
              <a:cs typeface="Calibri"/>
              <a:sym typeface="Calibri"/>
            </a:endParaRPr>
          </a:p>
        </p:txBody>
      </p:sp>
      <p:sp>
        <p:nvSpPr>
          <p:cNvPr id="494" name="Google Shape;494;p31"/>
          <p:cNvSpPr/>
          <p:nvPr/>
        </p:nvSpPr>
        <p:spPr>
          <a:xfrm rot="-5400000">
            <a:off x="-75182" y="1861893"/>
            <a:ext cx="1447211"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rgbClr val="00B050"/>
                </a:solidFill>
                <a:latin typeface="Calibri"/>
                <a:ea typeface="Calibri"/>
                <a:cs typeface="Calibri"/>
                <a:sym typeface="Calibri"/>
              </a:rPr>
              <a:t>SmartLNB</a:t>
            </a:r>
            <a:endParaRPr b="1" sz="1600">
              <a:solidFill>
                <a:srgbClr val="00B050"/>
              </a:solidFill>
              <a:latin typeface="Calibri"/>
              <a:ea typeface="Calibri"/>
              <a:cs typeface="Calibri"/>
              <a:sym typeface="Calibri"/>
            </a:endParaRPr>
          </a:p>
        </p:txBody>
      </p:sp>
      <p:sp>
        <p:nvSpPr>
          <p:cNvPr id="495" name="Google Shape;495;p31"/>
          <p:cNvSpPr/>
          <p:nvPr/>
        </p:nvSpPr>
        <p:spPr>
          <a:xfrm>
            <a:off x="6251671" y="1368288"/>
            <a:ext cx="5875674" cy="3965188"/>
          </a:xfrm>
          <a:prstGeom prst="rect">
            <a:avLst/>
          </a:prstGeom>
          <a:noFill/>
          <a:ln>
            <a:noFill/>
          </a:ln>
        </p:spPr>
        <p:txBody>
          <a:bodyPr anchorCtr="0" anchor="t" bIns="45700" lIns="91425" spcFirstLastPara="1" rIns="91425" wrap="square" tIns="45700">
            <a:noAutofit/>
          </a:bodyPr>
          <a:lstStyle/>
          <a:p>
            <a:pPr indent="0" lvl="0" marL="0" marR="0" rtl="0" algn="l">
              <a:lnSpc>
                <a:spcPct val="129411"/>
              </a:lnSpc>
              <a:spcBef>
                <a:spcPts val="0"/>
              </a:spcBef>
              <a:spcAft>
                <a:spcPts val="0"/>
              </a:spcAft>
              <a:buNone/>
            </a:pPr>
            <a:r>
              <a:rPr b="1" lang="it-IT" sz="1700">
                <a:solidFill>
                  <a:srgbClr val="FF0000"/>
                </a:solidFill>
                <a:latin typeface="Calibri"/>
                <a:ea typeface="Calibri"/>
                <a:cs typeface="Calibri"/>
                <a:sym typeface="Calibri"/>
              </a:rPr>
              <a:t>(2) Raw Data Quality Control</a:t>
            </a:r>
            <a:endParaRPr/>
          </a:p>
          <a:p>
            <a:pPr indent="-285750" lvl="0" marL="285750" marR="0" rtl="0" algn="l">
              <a:lnSpc>
                <a:spcPct val="129411"/>
              </a:lnSpc>
              <a:spcBef>
                <a:spcPts val="1200"/>
              </a:spcBef>
              <a:spcAft>
                <a:spcPts val="0"/>
              </a:spcAft>
              <a:buClr>
                <a:schemeClr val="dk1"/>
              </a:buClr>
              <a:buSzPts val="1700"/>
              <a:buFont typeface="Arial"/>
              <a:buChar char="●"/>
            </a:pPr>
            <a:r>
              <a:rPr lang="it-IT" sz="1700">
                <a:solidFill>
                  <a:schemeClr val="dk1"/>
                </a:solidFill>
                <a:latin typeface="Calibri"/>
                <a:ea typeface="Calibri"/>
                <a:cs typeface="Calibri"/>
                <a:sym typeface="Calibri"/>
              </a:rPr>
              <a:t>Telecom MW link and equipment not designed/optimized for sensing.</a:t>
            </a:r>
            <a:endParaRPr/>
          </a:p>
          <a:p>
            <a:pPr indent="-285750" lvl="0" marL="285750" marR="0" rtl="0" algn="l">
              <a:lnSpc>
                <a:spcPct val="129411"/>
              </a:lnSpc>
              <a:spcBef>
                <a:spcPts val="600"/>
              </a:spcBef>
              <a:spcAft>
                <a:spcPts val="0"/>
              </a:spcAft>
              <a:buClr>
                <a:schemeClr val="dk1"/>
              </a:buClr>
              <a:buSzPts val="1700"/>
              <a:buFont typeface="Arial"/>
              <a:buChar char="●"/>
            </a:pPr>
            <a:r>
              <a:rPr lang="it-IT" sz="1700">
                <a:solidFill>
                  <a:schemeClr val="dk1"/>
                </a:solidFill>
                <a:latin typeface="Calibri"/>
                <a:ea typeface="Calibri"/>
                <a:cs typeface="Calibri"/>
                <a:sym typeface="Calibri"/>
              </a:rPr>
              <a:t>SML receivers are commercial-grade products.</a:t>
            </a:r>
            <a:endParaRPr/>
          </a:p>
          <a:p>
            <a:pPr indent="-285750" lvl="0" marL="285750" marR="0" rtl="0" algn="l">
              <a:lnSpc>
                <a:spcPct val="129411"/>
              </a:lnSpc>
              <a:spcBef>
                <a:spcPts val="1200"/>
              </a:spcBef>
              <a:spcAft>
                <a:spcPts val="0"/>
              </a:spcAft>
              <a:buClr>
                <a:srgbClr val="2F5496"/>
              </a:buClr>
              <a:buSzPts val="1700"/>
              <a:buFont typeface="Arial"/>
              <a:buChar char="●"/>
            </a:pPr>
            <a:r>
              <a:rPr b="1" lang="it-IT" sz="1700" u="sng">
                <a:solidFill>
                  <a:srgbClr val="2F5496"/>
                </a:solidFill>
                <a:latin typeface="Calibri"/>
                <a:ea typeface="Calibri"/>
                <a:cs typeface="Calibri"/>
                <a:sym typeface="Calibri"/>
              </a:rPr>
              <a:t>Standard tests on raw data</a:t>
            </a:r>
            <a:r>
              <a:rPr lang="it-IT" sz="1700" u="sng">
                <a:solidFill>
                  <a:schemeClr val="dk1"/>
                </a:solidFill>
                <a:latin typeface="Calibri"/>
                <a:ea typeface="Calibri"/>
                <a:cs typeface="Calibri"/>
                <a:sym typeface="Calibri"/>
              </a:rPr>
              <a:t>:</a:t>
            </a:r>
            <a:endParaRPr/>
          </a:p>
          <a:p>
            <a:pPr indent="-285749" lvl="0" marL="534988" marR="0" rtl="0" algn="l">
              <a:lnSpc>
                <a:spcPct val="129411"/>
              </a:lnSpc>
              <a:spcBef>
                <a:spcPts val="1200"/>
              </a:spcBef>
              <a:spcAft>
                <a:spcPts val="0"/>
              </a:spcAft>
              <a:buClr>
                <a:schemeClr val="dk1"/>
              </a:buClr>
              <a:buSzPts val="1700"/>
              <a:buFont typeface="Courier New"/>
              <a:buChar char="o"/>
            </a:pPr>
            <a:r>
              <a:rPr lang="it-IT" sz="1700">
                <a:solidFill>
                  <a:schemeClr val="dk1"/>
                </a:solidFill>
                <a:latin typeface="Calibri"/>
                <a:ea typeface="Calibri"/>
                <a:cs typeface="Calibri"/>
                <a:sym typeface="Calibri"/>
              </a:rPr>
              <a:t>search for </a:t>
            </a:r>
            <a:r>
              <a:rPr b="1" lang="it-IT" sz="1700">
                <a:solidFill>
                  <a:srgbClr val="2F5496"/>
                </a:solidFill>
                <a:latin typeface="Calibri"/>
                <a:ea typeface="Calibri"/>
                <a:cs typeface="Calibri"/>
                <a:sym typeface="Calibri"/>
              </a:rPr>
              <a:t>missing data</a:t>
            </a:r>
            <a:r>
              <a:rPr lang="it-IT" sz="1700">
                <a:solidFill>
                  <a:schemeClr val="dk1"/>
                </a:solidFill>
                <a:latin typeface="Calibri"/>
                <a:ea typeface="Calibri"/>
                <a:cs typeface="Calibri"/>
                <a:sym typeface="Calibri"/>
              </a:rPr>
              <a:t>, i.e., gaps in the time series;</a:t>
            </a:r>
            <a:endParaRPr/>
          </a:p>
          <a:p>
            <a:pPr indent="-285749" lvl="0" marL="534988" marR="0" rtl="0" algn="l">
              <a:lnSpc>
                <a:spcPct val="129411"/>
              </a:lnSpc>
              <a:spcBef>
                <a:spcPts val="600"/>
              </a:spcBef>
              <a:spcAft>
                <a:spcPts val="0"/>
              </a:spcAft>
              <a:buClr>
                <a:schemeClr val="dk1"/>
              </a:buClr>
              <a:buSzPts val="1700"/>
              <a:buFont typeface="Courier New"/>
              <a:buChar char="o"/>
            </a:pPr>
            <a:r>
              <a:rPr lang="it-IT" sz="1700">
                <a:solidFill>
                  <a:schemeClr val="dk1"/>
                </a:solidFill>
                <a:latin typeface="Calibri"/>
                <a:ea typeface="Calibri"/>
                <a:cs typeface="Calibri"/>
                <a:sym typeface="Calibri"/>
              </a:rPr>
              <a:t>identification of </a:t>
            </a:r>
            <a:r>
              <a:rPr b="1" lang="it-IT" sz="1700">
                <a:solidFill>
                  <a:srgbClr val="2F5496"/>
                </a:solidFill>
                <a:latin typeface="Calibri"/>
                <a:ea typeface="Calibri"/>
                <a:cs typeface="Calibri"/>
                <a:sym typeface="Calibri"/>
              </a:rPr>
              <a:t>outliers</a:t>
            </a:r>
            <a:r>
              <a:rPr lang="it-IT" sz="1700">
                <a:solidFill>
                  <a:schemeClr val="dk1"/>
                </a:solidFill>
                <a:latin typeface="Calibri"/>
                <a:ea typeface="Calibri"/>
                <a:cs typeface="Calibri"/>
                <a:sym typeface="Calibri"/>
              </a:rPr>
              <a:t>, e.g. glitches or step-like variations in signal power;</a:t>
            </a:r>
            <a:endParaRPr/>
          </a:p>
          <a:p>
            <a:pPr indent="-285749" lvl="0" marL="534988" marR="0" rtl="0" algn="l">
              <a:lnSpc>
                <a:spcPct val="129411"/>
              </a:lnSpc>
              <a:spcBef>
                <a:spcPts val="600"/>
              </a:spcBef>
              <a:spcAft>
                <a:spcPts val="0"/>
              </a:spcAft>
              <a:buClr>
                <a:schemeClr val="dk1"/>
              </a:buClr>
              <a:buSzPts val="1700"/>
              <a:buFont typeface="Courier New"/>
              <a:buChar char="o"/>
            </a:pPr>
            <a:r>
              <a:rPr lang="it-IT" sz="1700">
                <a:solidFill>
                  <a:schemeClr val="dk1"/>
                </a:solidFill>
                <a:latin typeface="Calibri"/>
                <a:ea typeface="Calibri"/>
                <a:cs typeface="Calibri"/>
                <a:sym typeface="Calibri"/>
              </a:rPr>
              <a:t>identification of </a:t>
            </a:r>
            <a:r>
              <a:rPr b="1" lang="it-IT" sz="1700">
                <a:solidFill>
                  <a:srgbClr val="2F5496"/>
                </a:solidFill>
                <a:latin typeface="Calibri"/>
                <a:ea typeface="Calibri"/>
                <a:cs typeface="Calibri"/>
                <a:sym typeface="Calibri"/>
              </a:rPr>
              <a:t>receiver blinding due to sun transit</a:t>
            </a:r>
            <a:r>
              <a:rPr lang="it-IT" sz="1700">
                <a:solidFill>
                  <a:schemeClr val="dk1"/>
                </a:solidFill>
                <a:latin typeface="Calibri"/>
                <a:ea typeface="Calibri"/>
                <a:cs typeface="Calibri"/>
                <a:sym typeface="Calibri"/>
              </a:rPr>
              <a:t>;</a:t>
            </a:r>
            <a:endParaRPr sz="1700">
              <a:solidFill>
                <a:schemeClr val="dk1"/>
              </a:solidFill>
              <a:latin typeface="Calibri"/>
              <a:ea typeface="Calibri"/>
              <a:cs typeface="Calibri"/>
              <a:sym typeface="Calibri"/>
            </a:endParaRPr>
          </a:p>
          <a:p>
            <a:pPr indent="-285749" lvl="0" marL="534988" marR="0" rtl="0" algn="l">
              <a:lnSpc>
                <a:spcPct val="129411"/>
              </a:lnSpc>
              <a:spcBef>
                <a:spcPts val="600"/>
              </a:spcBef>
              <a:spcAft>
                <a:spcPts val="0"/>
              </a:spcAft>
              <a:buClr>
                <a:srgbClr val="2F5496"/>
              </a:buClr>
              <a:buSzPts val="1700"/>
              <a:buFont typeface="Courier New"/>
              <a:buChar char="o"/>
            </a:pPr>
            <a:r>
              <a:rPr b="1" lang="it-IT" sz="1700">
                <a:solidFill>
                  <a:srgbClr val="2F5496"/>
                </a:solidFill>
                <a:latin typeface="Calibri"/>
                <a:ea typeface="Calibri"/>
                <a:cs typeface="Calibri"/>
                <a:sym typeface="Calibri"/>
              </a:rPr>
              <a:t>cross-check </a:t>
            </a:r>
            <a:r>
              <a:rPr lang="it-IT" sz="1700">
                <a:solidFill>
                  <a:schemeClr val="dk1"/>
                </a:solidFill>
                <a:latin typeface="Calibri"/>
                <a:ea typeface="Calibri"/>
                <a:cs typeface="Calibri"/>
                <a:sym typeface="Calibri"/>
              </a:rPr>
              <a:t>of data collected by different frequency channels of the same link or by nearby links.</a:t>
            </a:r>
            <a:endParaRPr/>
          </a:p>
        </p:txBody>
      </p:sp>
      <p:sp>
        <p:nvSpPr>
          <p:cNvPr id="496" name="Google Shape;496;p31"/>
          <p:cNvSpPr/>
          <p:nvPr/>
        </p:nvSpPr>
        <p:spPr>
          <a:xfrm>
            <a:off x="1029810" y="4367813"/>
            <a:ext cx="4944862" cy="230819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7" name="Google Shape;497;p31"/>
          <p:cNvSpPr/>
          <p:nvPr/>
        </p:nvSpPr>
        <p:spPr>
          <a:xfrm>
            <a:off x="3499282" y="1546194"/>
            <a:ext cx="2413246" cy="331137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8" name="Google Shape;498;p31"/>
          <p:cNvSpPr/>
          <p:nvPr/>
        </p:nvSpPr>
        <p:spPr>
          <a:xfrm>
            <a:off x="1128944" y="4209495"/>
            <a:ext cx="504547" cy="36250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9" name="Google Shape;499;p31"/>
          <p:cNvSpPr/>
          <p:nvPr/>
        </p:nvSpPr>
        <p:spPr>
          <a:xfrm>
            <a:off x="544010" y="1226916"/>
            <a:ext cx="1493134" cy="24306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0" name="Google Shape;500;p31"/>
          <p:cNvSpPr/>
          <p:nvPr/>
        </p:nvSpPr>
        <p:spPr>
          <a:xfrm>
            <a:off x="844952" y="906491"/>
            <a:ext cx="2484988" cy="1875098"/>
          </a:xfrm>
          <a:prstGeom prst="rect">
            <a:avLst/>
          </a:prstGeom>
          <a:noFill/>
          <a:ln cap="flat" cmpd="sng" w="3810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1" name="Google Shape;501;p31"/>
          <p:cNvSpPr/>
          <p:nvPr/>
        </p:nvSpPr>
        <p:spPr>
          <a:xfrm>
            <a:off x="2610035" y="1349406"/>
            <a:ext cx="372862" cy="25893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2" name="Google Shape;502;p31"/>
          <p:cNvSpPr/>
          <p:nvPr/>
        </p:nvSpPr>
        <p:spPr>
          <a:xfrm>
            <a:off x="2159000" y="2976880"/>
            <a:ext cx="208280" cy="14224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3" name="Google Shape;503;p31"/>
          <p:cNvSpPr/>
          <p:nvPr/>
        </p:nvSpPr>
        <p:spPr>
          <a:xfrm>
            <a:off x="928097" y="2842409"/>
            <a:ext cx="1388384" cy="58477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rgbClr val="FF0000"/>
                </a:solidFill>
                <a:latin typeface="Calibri"/>
                <a:ea typeface="Calibri"/>
                <a:cs typeface="Calibri"/>
                <a:sym typeface="Calibri"/>
              </a:rPr>
              <a:t>Return Link via Satellite</a:t>
            </a:r>
            <a:endParaRPr b="1" sz="1600">
              <a:solidFill>
                <a:srgbClr val="FF0000"/>
              </a:solidFill>
              <a:latin typeface="Calibri"/>
              <a:ea typeface="Calibri"/>
              <a:cs typeface="Calibri"/>
              <a:sym typeface="Calibri"/>
            </a:endParaRPr>
          </a:p>
        </p:txBody>
      </p:sp>
      <p:sp>
        <p:nvSpPr>
          <p:cNvPr id="504" name="Google Shape;504;p31"/>
          <p:cNvSpPr/>
          <p:nvPr/>
        </p:nvSpPr>
        <p:spPr>
          <a:xfrm>
            <a:off x="2124328" y="2711290"/>
            <a:ext cx="292963" cy="21479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505" name="Google Shape;505;p31"/>
          <p:cNvCxnSpPr/>
          <p:nvPr/>
        </p:nvCxnSpPr>
        <p:spPr>
          <a:xfrm>
            <a:off x="2265680" y="2651760"/>
            <a:ext cx="12700" cy="891540"/>
          </a:xfrm>
          <a:prstGeom prst="straightConnector1">
            <a:avLst/>
          </a:prstGeom>
          <a:noFill/>
          <a:ln cap="flat" cmpd="sng" w="57150">
            <a:solidFill>
              <a:srgbClr val="FF0000"/>
            </a:solidFill>
            <a:prstDash val="solid"/>
            <a:miter lim="800000"/>
            <a:headEnd len="sm" w="sm" type="none"/>
            <a:tailEnd len="med" w="med" type="triangle"/>
          </a:ln>
        </p:spPr>
      </p:cxnSp>
      <p:pic>
        <p:nvPicPr>
          <p:cNvPr id="506" name="Google Shape;506;p31"/>
          <p:cNvPicPr preferRelativeResize="0"/>
          <p:nvPr/>
        </p:nvPicPr>
        <p:blipFill rotWithShape="1">
          <a:blip r:embed="rId5">
            <a:alphaModFix/>
          </a:blip>
          <a:srcRect b="0" l="0" r="0" t="0"/>
          <a:stretch/>
        </p:blipFill>
        <p:spPr>
          <a:xfrm>
            <a:off x="2855006" y="3088973"/>
            <a:ext cx="355563" cy="35556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32"/>
          <p:cNvSpPr txBox="1"/>
          <p:nvPr>
            <p:ph type="title"/>
          </p:nvPr>
        </p:nvSpPr>
        <p:spPr>
          <a:xfrm>
            <a:off x="1454243" y="171134"/>
            <a:ext cx="7445917" cy="7635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5DAD"/>
              </a:buClr>
              <a:buSzPts val="2400"/>
              <a:buFont typeface="Calibri"/>
              <a:buNone/>
            </a:pPr>
            <a:r>
              <a:rPr lang="it-IT"/>
              <a:t>Flowchart of the basic processing steps for rainfall retrieval from OS data collected by a SML</a:t>
            </a:r>
            <a:endParaRPr/>
          </a:p>
        </p:txBody>
      </p:sp>
      <p:pic>
        <p:nvPicPr>
          <p:cNvPr id="513" name="Google Shape;513;p32"/>
          <p:cNvPicPr preferRelativeResize="0"/>
          <p:nvPr/>
        </p:nvPicPr>
        <p:blipFill rotWithShape="1">
          <a:blip r:embed="rId3">
            <a:alphaModFix/>
          </a:blip>
          <a:srcRect b="0" l="0" r="0" t="0"/>
          <a:stretch/>
        </p:blipFill>
        <p:spPr>
          <a:xfrm>
            <a:off x="161286" y="831591"/>
            <a:ext cx="5956308" cy="5919729"/>
          </a:xfrm>
          <a:prstGeom prst="rect">
            <a:avLst/>
          </a:prstGeom>
          <a:noFill/>
          <a:ln>
            <a:noFill/>
          </a:ln>
        </p:spPr>
      </p:pic>
      <p:pic>
        <p:nvPicPr>
          <p:cNvPr id="514" name="Google Shape;514;p32"/>
          <p:cNvPicPr preferRelativeResize="0"/>
          <p:nvPr/>
        </p:nvPicPr>
        <p:blipFill rotWithShape="1">
          <a:blip r:embed="rId4">
            <a:alphaModFix/>
          </a:blip>
          <a:srcRect b="0" l="0" r="0" t="0"/>
          <a:stretch/>
        </p:blipFill>
        <p:spPr>
          <a:xfrm>
            <a:off x="834016" y="1467059"/>
            <a:ext cx="5284844" cy="5310555"/>
          </a:xfrm>
          <a:prstGeom prst="rect">
            <a:avLst/>
          </a:prstGeom>
          <a:noFill/>
          <a:ln>
            <a:noFill/>
          </a:ln>
        </p:spPr>
      </p:pic>
      <p:sp>
        <p:nvSpPr>
          <p:cNvPr id="515" name="Google Shape;515;p32"/>
          <p:cNvSpPr/>
          <p:nvPr/>
        </p:nvSpPr>
        <p:spPr>
          <a:xfrm>
            <a:off x="3343636" y="1082189"/>
            <a:ext cx="2873829"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rgbClr val="FF0000"/>
                </a:solidFill>
                <a:latin typeface="Calibri"/>
                <a:ea typeface="Calibri"/>
                <a:cs typeface="Calibri"/>
                <a:sym typeface="Calibri"/>
              </a:rPr>
              <a:t>Service Center</a:t>
            </a:r>
            <a:endParaRPr b="1" sz="1600">
              <a:solidFill>
                <a:srgbClr val="FF0000"/>
              </a:solidFill>
              <a:latin typeface="Calibri"/>
              <a:ea typeface="Calibri"/>
              <a:cs typeface="Calibri"/>
              <a:sym typeface="Calibri"/>
            </a:endParaRPr>
          </a:p>
        </p:txBody>
      </p:sp>
      <p:sp>
        <p:nvSpPr>
          <p:cNvPr id="516" name="Google Shape;516;p32"/>
          <p:cNvSpPr/>
          <p:nvPr/>
        </p:nvSpPr>
        <p:spPr>
          <a:xfrm rot="-5400000">
            <a:off x="-75182" y="1861893"/>
            <a:ext cx="1447211"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rgbClr val="00B050"/>
                </a:solidFill>
                <a:latin typeface="Calibri"/>
                <a:ea typeface="Calibri"/>
                <a:cs typeface="Calibri"/>
                <a:sym typeface="Calibri"/>
              </a:rPr>
              <a:t>SmartLNB</a:t>
            </a:r>
            <a:endParaRPr b="1" sz="1600">
              <a:solidFill>
                <a:srgbClr val="00B050"/>
              </a:solidFill>
              <a:latin typeface="Calibri"/>
              <a:ea typeface="Calibri"/>
              <a:cs typeface="Calibri"/>
              <a:sym typeface="Calibri"/>
            </a:endParaRPr>
          </a:p>
        </p:txBody>
      </p:sp>
      <p:sp>
        <p:nvSpPr>
          <p:cNvPr id="517" name="Google Shape;517;p32"/>
          <p:cNvSpPr/>
          <p:nvPr/>
        </p:nvSpPr>
        <p:spPr>
          <a:xfrm>
            <a:off x="1029810" y="5779363"/>
            <a:ext cx="4944862" cy="89664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8" name="Google Shape;518;p32"/>
          <p:cNvSpPr/>
          <p:nvPr/>
        </p:nvSpPr>
        <p:spPr>
          <a:xfrm>
            <a:off x="3499282" y="1546194"/>
            <a:ext cx="2413246" cy="434857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9" name="Google Shape;519;p32"/>
          <p:cNvSpPr/>
          <p:nvPr/>
        </p:nvSpPr>
        <p:spPr>
          <a:xfrm>
            <a:off x="1040167" y="5576656"/>
            <a:ext cx="504547" cy="36250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0" name="Google Shape;520;p32"/>
          <p:cNvSpPr/>
          <p:nvPr/>
        </p:nvSpPr>
        <p:spPr>
          <a:xfrm>
            <a:off x="6316326" y="801129"/>
            <a:ext cx="5875674" cy="5965736"/>
          </a:xfrm>
          <a:prstGeom prst="rect">
            <a:avLst/>
          </a:prstGeom>
          <a:noFill/>
          <a:ln>
            <a:noFill/>
          </a:ln>
        </p:spPr>
        <p:txBody>
          <a:bodyPr anchorCtr="0" anchor="t" bIns="45700" lIns="91425" spcFirstLastPara="1" rIns="91425" wrap="square" tIns="45700">
            <a:noAutofit/>
          </a:bodyPr>
          <a:lstStyle/>
          <a:p>
            <a:pPr indent="0" lvl="0" marL="0" marR="0" rtl="0" algn="l">
              <a:lnSpc>
                <a:spcPct val="129411"/>
              </a:lnSpc>
              <a:spcBef>
                <a:spcPts val="0"/>
              </a:spcBef>
              <a:spcAft>
                <a:spcPts val="0"/>
              </a:spcAft>
              <a:buNone/>
            </a:pPr>
            <a:r>
              <a:rPr b="1" lang="it-IT" sz="1700">
                <a:solidFill>
                  <a:srgbClr val="FF0000"/>
                </a:solidFill>
                <a:latin typeface="Calibri"/>
                <a:ea typeface="Calibri"/>
                <a:cs typeface="Calibri"/>
                <a:sym typeface="Calibri"/>
              </a:rPr>
              <a:t>(3) Wet/Dry Classification</a:t>
            </a:r>
            <a:endParaRPr/>
          </a:p>
          <a:p>
            <a:pPr indent="-285750" lvl="0" marL="285750" marR="0" rtl="0" algn="l">
              <a:lnSpc>
                <a:spcPct val="129411"/>
              </a:lnSpc>
              <a:spcBef>
                <a:spcPts val="1200"/>
              </a:spcBef>
              <a:spcAft>
                <a:spcPts val="0"/>
              </a:spcAft>
              <a:buClr>
                <a:schemeClr val="dk1"/>
              </a:buClr>
              <a:buSzPts val="1700"/>
              <a:buFont typeface="Arial"/>
              <a:buChar char="●"/>
            </a:pPr>
            <a:r>
              <a:rPr lang="it-IT" sz="1700">
                <a:solidFill>
                  <a:schemeClr val="dk1"/>
                </a:solidFill>
                <a:latin typeface="Calibri"/>
                <a:ea typeface="Calibri"/>
                <a:cs typeface="Calibri"/>
                <a:sym typeface="Calibri"/>
              </a:rPr>
              <a:t>Labeling the RSL samples as </a:t>
            </a:r>
            <a:r>
              <a:rPr b="1" lang="it-IT" sz="1700">
                <a:solidFill>
                  <a:srgbClr val="2F5496"/>
                </a:solidFill>
                <a:latin typeface="Calibri"/>
                <a:ea typeface="Calibri"/>
                <a:cs typeface="Calibri"/>
                <a:sym typeface="Calibri"/>
              </a:rPr>
              <a:t>wet</a:t>
            </a:r>
            <a:r>
              <a:rPr lang="it-IT" sz="1700">
                <a:solidFill>
                  <a:srgbClr val="2F5496"/>
                </a:solidFill>
                <a:latin typeface="Calibri"/>
                <a:ea typeface="Calibri"/>
                <a:cs typeface="Calibri"/>
                <a:sym typeface="Calibri"/>
              </a:rPr>
              <a:t> </a:t>
            </a:r>
            <a:r>
              <a:rPr lang="it-IT" sz="1700">
                <a:solidFill>
                  <a:schemeClr val="dk1"/>
                </a:solidFill>
                <a:latin typeface="Calibri"/>
                <a:ea typeface="Calibri"/>
                <a:cs typeface="Calibri"/>
                <a:sym typeface="Calibri"/>
              </a:rPr>
              <a:t>or </a:t>
            </a:r>
            <a:r>
              <a:rPr b="1" lang="it-IT" sz="1700">
                <a:solidFill>
                  <a:srgbClr val="2F5496"/>
                </a:solidFill>
                <a:latin typeface="Calibri"/>
                <a:ea typeface="Calibri"/>
                <a:cs typeface="Calibri"/>
                <a:sym typeface="Calibri"/>
              </a:rPr>
              <a:t>dry</a:t>
            </a:r>
            <a:r>
              <a:rPr lang="it-IT" sz="1700">
                <a:solidFill>
                  <a:srgbClr val="2F5496"/>
                </a:solidFill>
                <a:latin typeface="Calibri"/>
                <a:ea typeface="Calibri"/>
                <a:cs typeface="Calibri"/>
                <a:sym typeface="Calibri"/>
              </a:rPr>
              <a:t> </a:t>
            </a:r>
            <a:r>
              <a:rPr lang="it-IT" sz="1700">
                <a:solidFill>
                  <a:schemeClr val="dk1"/>
                </a:solidFill>
                <a:latin typeface="Calibri"/>
                <a:ea typeface="Calibri"/>
                <a:cs typeface="Calibri"/>
                <a:sym typeface="Calibri"/>
              </a:rPr>
              <a:t>:</a:t>
            </a:r>
            <a:endParaRPr/>
          </a:p>
          <a:p>
            <a:pPr indent="-285749" lvl="0" marL="534988" marR="0" rtl="0" algn="l">
              <a:lnSpc>
                <a:spcPct val="117647"/>
              </a:lnSpc>
              <a:spcBef>
                <a:spcPts val="600"/>
              </a:spcBef>
              <a:spcAft>
                <a:spcPts val="0"/>
              </a:spcAft>
              <a:buClr>
                <a:schemeClr val="dk1"/>
              </a:buClr>
              <a:buSzPts val="1700"/>
              <a:buFont typeface="Courier New"/>
              <a:buChar char="o"/>
            </a:pPr>
            <a:r>
              <a:rPr lang="it-IT" sz="1700">
                <a:solidFill>
                  <a:schemeClr val="dk1"/>
                </a:solidFill>
                <a:latin typeface="Calibri"/>
                <a:ea typeface="Calibri"/>
                <a:cs typeface="Calibri"/>
                <a:sym typeface="Calibri"/>
              </a:rPr>
              <a:t>enables detection of precipitation and measurement of duration;</a:t>
            </a:r>
            <a:endParaRPr/>
          </a:p>
          <a:p>
            <a:pPr indent="-285749" lvl="0" marL="534988" marR="0" rtl="0" algn="l">
              <a:lnSpc>
                <a:spcPct val="129411"/>
              </a:lnSpc>
              <a:spcBef>
                <a:spcPts val="600"/>
              </a:spcBef>
              <a:spcAft>
                <a:spcPts val="0"/>
              </a:spcAft>
              <a:buClr>
                <a:schemeClr val="dk1"/>
              </a:buClr>
              <a:buSzPts val="1700"/>
              <a:buFont typeface="Courier New"/>
              <a:buChar char="o"/>
            </a:pPr>
            <a:r>
              <a:rPr lang="it-IT" sz="1700">
                <a:solidFill>
                  <a:schemeClr val="dk1"/>
                </a:solidFill>
                <a:latin typeface="Calibri"/>
                <a:ea typeface="Calibri"/>
                <a:cs typeface="Calibri"/>
                <a:sym typeface="Calibri"/>
              </a:rPr>
              <a:t>eases subsequent rain intensity estimation.</a:t>
            </a:r>
            <a:endParaRPr/>
          </a:p>
          <a:p>
            <a:pPr indent="-285750" lvl="0" marL="285750" marR="0" rtl="0" algn="l">
              <a:lnSpc>
                <a:spcPct val="129411"/>
              </a:lnSpc>
              <a:spcBef>
                <a:spcPts val="600"/>
              </a:spcBef>
              <a:spcAft>
                <a:spcPts val="0"/>
              </a:spcAft>
              <a:buClr>
                <a:srgbClr val="2F5496"/>
              </a:buClr>
              <a:buSzPts val="1700"/>
              <a:buFont typeface="Arial"/>
              <a:buChar char="●"/>
            </a:pPr>
            <a:r>
              <a:rPr b="1" lang="it-IT" sz="1700" u="sng">
                <a:solidFill>
                  <a:srgbClr val="2F5496"/>
                </a:solidFill>
                <a:latin typeface="Calibri"/>
                <a:ea typeface="Calibri"/>
                <a:cs typeface="Calibri"/>
                <a:sym typeface="Calibri"/>
              </a:rPr>
              <a:t>Operation</a:t>
            </a:r>
            <a:r>
              <a:rPr lang="it-IT" sz="1700" u="sng">
                <a:solidFill>
                  <a:schemeClr val="dk1"/>
                </a:solidFill>
                <a:latin typeface="Calibri"/>
                <a:ea typeface="Calibri"/>
                <a:cs typeface="Calibri"/>
                <a:sym typeface="Calibri"/>
              </a:rPr>
              <a:t>:</a:t>
            </a:r>
            <a:endParaRPr sz="1700" u="sng">
              <a:solidFill>
                <a:schemeClr val="dk1"/>
              </a:solidFill>
              <a:latin typeface="Calibri"/>
              <a:ea typeface="Calibri"/>
              <a:cs typeface="Calibri"/>
              <a:sym typeface="Calibri"/>
            </a:endParaRPr>
          </a:p>
          <a:p>
            <a:pPr indent="-285749" lvl="0" marL="534988" marR="0" rtl="0" algn="l">
              <a:lnSpc>
                <a:spcPct val="129411"/>
              </a:lnSpc>
              <a:spcBef>
                <a:spcPts val="600"/>
              </a:spcBef>
              <a:spcAft>
                <a:spcPts val="0"/>
              </a:spcAft>
              <a:buClr>
                <a:schemeClr val="dk1"/>
              </a:buClr>
              <a:buSzPts val="1700"/>
              <a:buFont typeface="Courier New"/>
              <a:buChar char="o"/>
            </a:pPr>
            <a:r>
              <a:rPr lang="it-IT" sz="1700">
                <a:solidFill>
                  <a:schemeClr val="dk1"/>
                </a:solidFill>
                <a:latin typeface="Calibri"/>
                <a:ea typeface="Calibri"/>
                <a:cs typeface="Calibri"/>
                <a:sym typeface="Calibri"/>
              </a:rPr>
              <a:t>detects rain event by exploiting the </a:t>
            </a:r>
            <a:r>
              <a:rPr b="1" lang="it-IT" sz="1700">
                <a:solidFill>
                  <a:srgbClr val="2F5496"/>
                </a:solidFill>
                <a:latin typeface="Calibri"/>
                <a:ea typeface="Calibri"/>
                <a:cs typeface="Calibri"/>
                <a:sym typeface="Calibri"/>
              </a:rPr>
              <a:t>different features</a:t>
            </a:r>
            <a:r>
              <a:rPr lang="it-IT" sz="1700">
                <a:solidFill>
                  <a:schemeClr val="dk1"/>
                </a:solidFill>
                <a:latin typeface="Calibri"/>
                <a:ea typeface="Calibri"/>
                <a:cs typeface="Calibri"/>
                <a:sym typeface="Calibri"/>
              </a:rPr>
              <a:t> of RSL </a:t>
            </a:r>
            <a:r>
              <a:rPr b="1" lang="it-IT" sz="1700">
                <a:solidFill>
                  <a:srgbClr val="2F5496"/>
                </a:solidFill>
                <a:latin typeface="Calibri"/>
                <a:ea typeface="Calibri"/>
                <a:cs typeface="Calibri"/>
                <a:sym typeface="Calibri"/>
              </a:rPr>
              <a:t>wet</a:t>
            </a:r>
            <a:r>
              <a:rPr lang="it-IT" sz="1700">
                <a:solidFill>
                  <a:srgbClr val="2F5496"/>
                </a:solidFill>
                <a:latin typeface="Calibri"/>
                <a:ea typeface="Calibri"/>
                <a:cs typeface="Calibri"/>
                <a:sym typeface="Calibri"/>
              </a:rPr>
              <a:t> </a:t>
            </a:r>
            <a:r>
              <a:rPr lang="it-IT" sz="1700">
                <a:solidFill>
                  <a:schemeClr val="dk1"/>
                </a:solidFill>
                <a:latin typeface="Calibri"/>
                <a:ea typeface="Calibri"/>
                <a:cs typeface="Calibri"/>
                <a:sym typeface="Calibri"/>
              </a:rPr>
              <a:t>samples w.r.t. </a:t>
            </a:r>
            <a:r>
              <a:rPr b="1" lang="it-IT" sz="1700">
                <a:solidFill>
                  <a:srgbClr val="2F5496"/>
                </a:solidFill>
                <a:latin typeface="Calibri"/>
                <a:ea typeface="Calibri"/>
                <a:cs typeface="Calibri"/>
                <a:sym typeface="Calibri"/>
              </a:rPr>
              <a:t>dry</a:t>
            </a:r>
            <a:r>
              <a:rPr lang="it-IT" sz="1700">
                <a:solidFill>
                  <a:srgbClr val="2F5496"/>
                </a:solidFill>
                <a:latin typeface="Calibri"/>
                <a:ea typeface="Calibri"/>
                <a:cs typeface="Calibri"/>
                <a:sym typeface="Calibri"/>
              </a:rPr>
              <a:t> </a:t>
            </a:r>
            <a:r>
              <a:rPr lang="it-IT" sz="1700">
                <a:solidFill>
                  <a:schemeClr val="dk1"/>
                </a:solidFill>
                <a:latin typeface="Calibri"/>
                <a:ea typeface="Calibri"/>
                <a:cs typeface="Calibri"/>
                <a:sym typeface="Calibri"/>
              </a:rPr>
              <a:t>ones;</a:t>
            </a:r>
            <a:endParaRPr sz="1700">
              <a:solidFill>
                <a:schemeClr val="dk1"/>
              </a:solidFill>
              <a:latin typeface="Calibri"/>
              <a:ea typeface="Calibri"/>
              <a:cs typeface="Calibri"/>
              <a:sym typeface="Calibri"/>
            </a:endParaRPr>
          </a:p>
          <a:p>
            <a:pPr indent="-285749" lvl="0" marL="534988" marR="0" rtl="0" algn="l">
              <a:lnSpc>
                <a:spcPct val="129411"/>
              </a:lnSpc>
              <a:spcBef>
                <a:spcPts val="600"/>
              </a:spcBef>
              <a:spcAft>
                <a:spcPts val="0"/>
              </a:spcAft>
              <a:buClr>
                <a:schemeClr val="dk1"/>
              </a:buClr>
              <a:buSzPts val="1700"/>
              <a:buFont typeface="Courier New"/>
              <a:buChar char="o"/>
            </a:pPr>
            <a:r>
              <a:rPr lang="it-IT" sz="1700">
                <a:solidFill>
                  <a:schemeClr val="dk1"/>
                </a:solidFill>
                <a:latin typeface="Calibri"/>
                <a:ea typeface="Calibri"/>
                <a:cs typeface="Calibri"/>
                <a:sym typeface="Calibri"/>
              </a:rPr>
              <a:t>removes </a:t>
            </a:r>
            <a:r>
              <a:rPr b="1" lang="it-IT" sz="1700">
                <a:solidFill>
                  <a:srgbClr val="2F5496"/>
                </a:solidFill>
                <a:latin typeface="Calibri"/>
                <a:ea typeface="Calibri"/>
                <a:cs typeface="Calibri"/>
                <a:sym typeface="Calibri"/>
              </a:rPr>
              <a:t>scintillation noise</a:t>
            </a:r>
            <a:r>
              <a:rPr lang="it-IT" sz="1700">
                <a:solidFill>
                  <a:schemeClr val="dk1"/>
                </a:solidFill>
                <a:latin typeface="Calibri"/>
                <a:ea typeface="Calibri"/>
                <a:cs typeface="Calibri"/>
                <a:sym typeface="Calibri"/>
              </a:rPr>
              <a:t>;</a:t>
            </a:r>
            <a:endParaRPr sz="1700">
              <a:solidFill>
                <a:schemeClr val="dk1"/>
              </a:solidFill>
              <a:latin typeface="Calibri"/>
              <a:ea typeface="Calibri"/>
              <a:cs typeface="Calibri"/>
              <a:sym typeface="Calibri"/>
            </a:endParaRPr>
          </a:p>
          <a:p>
            <a:pPr indent="-285749" lvl="0" marL="534988" marR="0" rtl="0" algn="l">
              <a:lnSpc>
                <a:spcPct val="129411"/>
              </a:lnSpc>
              <a:spcBef>
                <a:spcPts val="600"/>
              </a:spcBef>
              <a:spcAft>
                <a:spcPts val="0"/>
              </a:spcAft>
              <a:buClr>
                <a:schemeClr val="dk1"/>
              </a:buClr>
              <a:buSzPts val="1700"/>
              <a:buFont typeface="Courier New"/>
              <a:buChar char="o"/>
            </a:pPr>
            <a:r>
              <a:rPr lang="it-IT" sz="1700">
                <a:solidFill>
                  <a:schemeClr val="dk1"/>
                </a:solidFill>
                <a:latin typeface="Calibri"/>
                <a:ea typeface="Calibri"/>
                <a:cs typeface="Calibri"/>
                <a:sym typeface="Calibri"/>
              </a:rPr>
              <a:t>tracks RSL fluctuations due to </a:t>
            </a:r>
            <a:r>
              <a:rPr b="1" lang="it-IT" sz="1700">
                <a:solidFill>
                  <a:srgbClr val="2F5496"/>
                </a:solidFill>
                <a:latin typeface="Calibri"/>
                <a:ea typeface="Calibri"/>
                <a:cs typeface="Calibri"/>
                <a:sym typeface="Calibri"/>
              </a:rPr>
              <a:t>perturbations of GEO</a:t>
            </a:r>
            <a:r>
              <a:rPr lang="it-IT" sz="1700">
                <a:solidFill>
                  <a:schemeClr val="dk1"/>
                </a:solidFill>
                <a:latin typeface="Calibri"/>
                <a:ea typeface="Calibri"/>
                <a:cs typeface="Calibri"/>
                <a:sym typeface="Calibri"/>
              </a:rPr>
              <a:t>.</a:t>
            </a:r>
            <a:endParaRPr/>
          </a:p>
          <a:p>
            <a:pPr indent="-285750" lvl="0" marL="285750" marR="0" rtl="0" algn="l">
              <a:lnSpc>
                <a:spcPct val="129411"/>
              </a:lnSpc>
              <a:spcBef>
                <a:spcPts val="600"/>
              </a:spcBef>
              <a:spcAft>
                <a:spcPts val="0"/>
              </a:spcAft>
              <a:buClr>
                <a:srgbClr val="2F5496"/>
              </a:buClr>
              <a:buSzPts val="1700"/>
              <a:buFont typeface="Arial"/>
              <a:buChar char="●"/>
            </a:pPr>
            <a:r>
              <a:rPr b="1" lang="it-IT" sz="1700" u="sng">
                <a:solidFill>
                  <a:srgbClr val="2F5496"/>
                </a:solidFill>
                <a:latin typeface="Calibri"/>
                <a:ea typeface="Calibri"/>
                <a:cs typeface="Calibri"/>
                <a:sym typeface="Calibri"/>
              </a:rPr>
              <a:t>Techniques</a:t>
            </a:r>
            <a:r>
              <a:rPr lang="it-IT" sz="1700" u="sng">
                <a:solidFill>
                  <a:schemeClr val="dk1"/>
                </a:solidFill>
                <a:latin typeface="Calibri"/>
                <a:ea typeface="Calibri"/>
                <a:cs typeface="Calibri"/>
                <a:sym typeface="Calibri"/>
              </a:rPr>
              <a:t>:</a:t>
            </a:r>
            <a:endParaRPr sz="1700" u="sng">
              <a:solidFill>
                <a:schemeClr val="dk1"/>
              </a:solidFill>
              <a:latin typeface="Calibri"/>
              <a:ea typeface="Calibri"/>
              <a:cs typeface="Calibri"/>
              <a:sym typeface="Calibri"/>
            </a:endParaRPr>
          </a:p>
          <a:p>
            <a:pPr indent="-285749" lvl="0" marL="534988" marR="0" rtl="0" algn="l">
              <a:lnSpc>
                <a:spcPct val="129411"/>
              </a:lnSpc>
              <a:spcBef>
                <a:spcPts val="600"/>
              </a:spcBef>
              <a:spcAft>
                <a:spcPts val="0"/>
              </a:spcAft>
              <a:buClr>
                <a:schemeClr val="dk1"/>
              </a:buClr>
              <a:buSzPts val="1700"/>
              <a:buFont typeface="Courier New"/>
              <a:buChar char="o"/>
            </a:pPr>
            <a:r>
              <a:rPr lang="it-IT" sz="1700">
                <a:solidFill>
                  <a:schemeClr val="dk1"/>
                </a:solidFill>
                <a:latin typeface="Calibri"/>
                <a:ea typeface="Calibri"/>
                <a:cs typeface="Calibri"/>
                <a:sym typeface="Calibri"/>
              </a:rPr>
              <a:t>Kalman filtering;</a:t>
            </a:r>
            <a:endParaRPr/>
          </a:p>
          <a:p>
            <a:pPr indent="-285749" lvl="0" marL="534988" marR="0" rtl="0" algn="l">
              <a:lnSpc>
                <a:spcPct val="129411"/>
              </a:lnSpc>
              <a:spcBef>
                <a:spcPts val="600"/>
              </a:spcBef>
              <a:spcAft>
                <a:spcPts val="0"/>
              </a:spcAft>
              <a:buClr>
                <a:schemeClr val="dk1"/>
              </a:buClr>
              <a:buSzPts val="1700"/>
              <a:buFont typeface="Courier New"/>
              <a:buChar char="o"/>
            </a:pPr>
            <a:r>
              <a:rPr lang="it-IT" sz="1700">
                <a:solidFill>
                  <a:schemeClr val="dk1"/>
                </a:solidFill>
                <a:latin typeface="Calibri"/>
                <a:ea typeface="Calibri"/>
                <a:cs typeface="Calibri"/>
                <a:sym typeface="Calibri"/>
              </a:rPr>
              <a:t>AI methods for wet/dry classification of SML data</a:t>
            </a:r>
            <a:endParaRPr/>
          </a:p>
          <a:p>
            <a:pPr indent="-285750" lvl="0" marL="890588" marR="0" rtl="0" algn="l">
              <a:lnSpc>
                <a:spcPct val="137500"/>
              </a:lnSpc>
              <a:spcBef>
                <a:spcPts val="600"/>
              </a:spcBef>
              <a:spcAft>
                <a:spcPts val="0"/>
              </a:spcAft>
              <a:buClr>
                <a:schemeClr val="dk1"/>
              </a:buClr>
              <a:buSzPts val="1600"/>
              <a:buFont typeface="Noto Sans Symbols"/>
              <a:buChar char="▪"/>
            </a:pPr>
            <a:r>
              <a:rPr lang="it-IT" sz="1600">
                <a:solidFill>
                  <a:schemeClr val="dk1"/>
                </a:solidFill>
                <a:latin typeface="Calibri"/>
                <a:ea typeface="Calibri"/>
                <a:cs typeface="Calibri"/>
                <a:sym typeface="Calibri"/>
              </a:rPr>
              <a:t>Artificial Neural Network</a:t>
            </a:r>
            <a:endParaRPr/>
          </a:p>
          <a:p>
            <a:pPr indent="-285750" lvl="0" marL="890588" marR="0" rtl="0" algn="l">
              <a:lnSpc>
                <a:spcPct val="137500"/>
              </a:lnSpc>
              <a:spcBef>
                <a:spcPts val="0"/>
              </a:spcBef>
              <a:spcAft>
                <a:spcPts val="0"/>
              </a:spcAft>
              <a:buClr>
                <a:schemeClr val="dk1"/>
              </a:buClr>
              <a:buSzPts val="1600"/>
              <a:buFont typeface="Noto Sans Symbols"/>
              <a:buChar char="▪"/>
            </a:pPr>
            <a:r>
              <a:rPr lang="it-IT" sz="1600">
                <a:solidFill>
                  <a:schemeClr val="dk1"/>
                </a:solidFill>
                <a:latin typeface="Calibri"/>
                <a:ea typeface="Calibri"/>
                <a:cs typeface="Calibri"/>
                <a:sym typeface="Calibri"/>
              </a:rPr>
              <a:t>Support Vector Machine</a:t>
            </a:r>
            <a:endParaRPr/>
          </a:p>
          <a:p>
            <a:pPr indent="-285750" lvl="0" marL="890588" marR="0" rtl="0" algn="l">
              <a:lnSpc>
                <a:spcPct val="137500"/>
              </a:lnSpc>
              <a:spcBef>
                <a:spcPts val="0"/>
              </a:spcBef>
              <a:spcAft>
                <a:spcPts val="0"/>
              </a:spcAft>
              <a:buClr>
                <a:schemeClr val="dk1"/>
              </a:buClr>
              <a:buSzPts val="1600"/>
              <a:buFont typeface="Noto Sans Symbols"/>
              <a:buChar char="▪"/>
            </a:pPr>
            <a:r>
              <a:rPr lang="it-IT" sz="1600">
                <a:solidFill>
                  <a:schemeClr val="dk1"/>
                </a:solidFill>
                <a:latin typeface="Calibri"/>
                <a:ea typeface="Calibri"/>
                <a:cs typeface="Calibri"/>
                <a:sym typeface="Calibri"/>
              </a:rPr>
              <a:t>Random Forest / Extremely Randomized Trees</a:t>
            </a:r>
            <a:endParaRPr sz="1600">
              <a:solidFill>
                <a:schemeClr val="dk1"/>
              </a:solidFill>
              <a:latin typeface="Calibri"/>
              <a:ea typeface="Calibri"/>
              <a:cs typeface="Calibri"/>
              <a:sym typeface="Calibri"/>
            </a:endParaRPr>
          </a:p>
          <a:p>
            <a:pPr indent="-285750" lvl="0" marL="890588" marR="0" rtl="0" algn="l">
              <a:lnSpc>
                <a:spcPct val="137500"/>
              </a:lnSpc>
              <a:spcBef>
                <a:spcPts val="0"/>
              </a:spcBef>
              <a:spcAft>
                <a:spcPts val="0"/>
              </a:spcAft>
              <a:buClr>
                <a:schemeClr val="dk1"/>
              </a:buClr>
              <a:buSzPts val="1600"/>
              <a:buFont typeface="Noto Sans Symbols"/>
              <a:buChar char="▪"/>
            </a:pPr>
            <a:r>
              <a:rPr lang="it-IT" sz="1600">
                <a:solidFill>
                  <a:schemeClr val="dk1"/>
                </a:solidFill>
                <a:latin typeface="Calibri"/>
                <a:ea typeface="Calibri"/>
                <a:cs typeface="Calibri"/>
                <a:sym typeface="Calibri"/>
              </a:rPr>
              <a:t>Logistic Regression / Decision Tree</a:t>
            </a:r>
            <a:endParaRPr/>
          </a:p>
        </p:txBody>
      </p:sp>
      <p:sp>
        <p:nvSpPr>
          <p:cNvPr id="521" name="Google Shape;521;p32"/>
          <p:cNvSpPr/>
          <p:nvPr/>
        </p:nvSpPr>
        <p:spPr>
          <a:xfrm>
            <a:off x="544010" y="1226916"/>
            <a:ext cx="1493134" cy="24306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2" name="Google Shape;522;p32"/>
          <p:cNvSpPr/>
          <p:nvPr/>
        </p:nvSpPr>
        <p:spPr>
          <a:xfrm>
            <a:off x="844952" y="906491"/>
            <a:ext cx="2484988" cy="1875098"/>
          </a:xfrm>
          <a:prstGeom prst="rect">
            <a:avLst/>
          </a:prstGeom>
          <a:noFill/>
          <a:ln cap="flat" cmpd="sng" w="3810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3" name="Google Shape;523;p32"/>
          <p:cNvSpPr/>
          <p:nvPr/>
        </p:nvSpPr>
        <p:spPr>
          <a:xfrm>
            <a:off x="2610035" y="1349406"/>
            <a:ext cx="372862" cy="25893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4" name="Google Shape;524;p32"/>
          <p:cNvSpPr/>
          <p:nvPr/>
        </p:nvSpPr>
        <p:spPr>
          <a:xfrm>
            <a:off x="2159000" y="2976880"/>
            <a:ext cx="208280" cy="14224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5" name="Google Shape;525;p32"/>
          <p:cNvSpPr/>
          <p:nvPr/>
        </p:nvSpPr>
        <p:spPr>
          <a:xfrm>
            <a:off x="928097" y="2842409"/>
            <a:ext cx="1388384" cy="58477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rgbClr val="FF0000"/>
                </a:solidFill>
                <a:latin typeface="Calibri"/>
                <a:ea typeface="Calibri"/>
                <a:cs typeface="Calibri"/>
                <a:sym typeface="Calibri"/>
              </a:rPr>
              <a:t>Return Link via Satellite</a:t>
            </a:r>
            <a:endParaRPr b="1" sz="1600">
              <a:solidFill>
                <a:srgbClr val="FF0000"/>
              </a:solidFill>
              <a:latin typeface="Calibri"/>
              <a:ea typeface="Calibri"/>
              <a:cs typeface="Calibri"/>
              <a:sym typeface="Calibri"/>
            </a:endParaRPr>
          </a:p>
        </p:txBody>
      </p:sp>
      <p:sp>
        <p:nvSpPr>
          <p:cNvPr id="526" name="Google Shape;526;p32"/>
          <p:cNvSpPr/>
          <p:nvPr/>
        </p:nvSpPr>
        <p:spPr>
          <a:xfrm>
            <a:off x="2124328" y="2711290"/>
            <a:ext cx="292963" cy="21479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527" name="Google Shape;527;p32"/>
          <p:cNvCxnSpPr/>
          <p:nvPr/>
        </p:nvCxnSpPr>
        <p:spPr>
          <a:xfrm>
            <a:off x="2265680" y="2651760"/>
            <a:ext cx="12700" cy="891540"/>
          </a:xfrm>
          <a:prstGeom prst="straightConnector1">
            <a:avLst/>
          </a:prstGeom>
          <a:noFill/>
          <a:ln cap="flat" cmpd="sng" w="57150">
            <a:solidFill>
              <a:srgbClr val="FF0000"/>
            </a:solidFill>
            <a:prstDash val="solid"/>
            <a:miter lim="800000"/>
            <a:headEnd len="sm" w="sm" type="none"/>
            <a:tailEnd len="med" w="med" type="triangle"/>
          </a:ln>
        </p:spPr>
      </p:cxnSp>
      <p:pic>
        <p:nvPicPr>
          <p:cNvPr id="528" name="Google Shape;528;p32"/>
          <p:cNvPicPr preferRelativeResize="0"/>
          <p:nvPr/>
        </p:nvPicPr>
        <p:blipFill rotWithShape="1">
          <a:blip r:embed="rId5">
            <a:alphaModFix/>
          </a:blip>
          <a:srcRect b="0" l="0" r="0" t="0"/>
          <a:stretch/>
        </p:blipFill>
        <p:spPr>
          <a:xfrm>
            <a:off x="2855006" y="3088973"/>
            <a:ext cx="355563" cy="35556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33"/>
          <p:cNvSpPr txBox="1"/>
          <p:nvPr>
            <p:ph type="title"/>
          </p:nvPr>
        </p:nvSpPr>
        <p:spPr>
          <a:xfrm>
            <a:off x="1454243" y="171134"/>
            <a:ext cx="7445917" cy="7635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5DAD"/>
              </a:buClr>
              <a:buSzPts val="2400"/>
              <a:buFont typeface="Calibri"/>
              <a:buNone/>
            </a:pPr>
            <a:r>
              <a:rPr lang="it-IT"/>
              <a:t>Flowchart of the basic processing steps for rainfall retrieval from OS data collected by a SML</a:t>
            </a:r>
            <a:endParaRPr/>
          </a:p>
        </p:txBody>
      </p:sp>
      <p:pic>
        <p:nvPicPr>
          <p:cNvPr id="535" name="Google Shape;535;p33"/>
          <p:cNvPicPr preferRelativeResize="0"/>
          <p:nvPr/>
        </p:nvPicPr>
        <p:blipFill rotWithShape="1">
          <a:blip r:embed="rId3">
            <a:alphaModFix/>
          </a:blip>
          <a:srcRect b="0" l="0" r="0" t="0"/>
          <a:stretch/>
        </p:blipFill>
        <p:spPr>
          <a:xfrm>
            <a:off x="161286" y="831591"/>
            <a:ext cx="5956308" cy="5919729"/>
          </a:xfrm>
          <a:prstGeom prst="rect">
            <a:avLst/>
          </a:prstGeom>
          <a:noFill/>
          <a:ln>
            <a:noFill/>
          </a:ln>
        </p:spPr>
      </p:pic>
      <p:pic>
        <p:nvPicPr>
          <p:cNvPr id="536" name="Google Shape;536;p33"/>
          <p:cNvPicPr preferRelativeResize="0"/>
          <p:nvPr/>
        </p:nvPicPr>
        <p:blipFill rotWithShape="1">
          <a:blip r:embed="rId4">
            <a:alphaModFix/>
          </a:blip>
          <a:srcRect b="0" l="0" r="0" t="0"/>
          <a:stretch/>
        </p:blipFill>
        <p:spPr>
          <a:xfrm>
            <a:off x="834016" y="1467059"/>
            <a:ext cx="5284844" cy="5310555"/>
          </a:xfrm>
          <a:prstGeom prst="rect">
            <a:avLst/>
          </a:prstGeom>
          <a:noFill/>
          <a:ln>
            <a:noFill/>
          </a:ln>
        </p:spPr>
      </p:pic>
      <p:sp>
        <p:nvSpPr>
          <p:cNvPr id="537" name="Google Shape;537;p33"/>
          <p:cNvSpPr/>
          <p:nvPr/>
        </p:nvSpPr>
        <p:spPr>
          <a:xfrm>
            <a:off x="3343636" y="1082189"/>
            <a:ext cx="2873829"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rgbClr val="FF0000"/>
                </a:solidFill>
                <a:latin typeface="Calibri"/>
                <a:ea typeface="Calibri"/>
                <a:cs typeface="Calibri"/>
                <a:sym typeface="Calibri"/>
              </a:rPr>
              <a:t>Service Center</a:t>
            </a:r>
            <a:endParaRPr b="1" sz="1600">
              <a:solidFill>
                <a:srgbClr val="FF0000"/>
              </a:solidFill>
              <a:latin typeface="Calibri"/>
              <a:ea typeface="Calibri"/>
              <a:cs typeface="Calibri"/>
              <a:sym typeface="Calibri"/>
            </a:endParaRPr>
          </a:p>
        </p:txBody>
      </p:sp>
      <p:sp>
        <p:nvSpPr>
          <p:cNvPr id="538" name="Google Shape;538;p33"/>
          <p:cNvSpPr/>
          <p:nvPr/>
        </p:nvSpPr>
        <p:spPr>
          <a:xfrm rot="-5400000">
            <a:off x="-75182" y="1861893"/>
            <a:ext cx="1447211"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rgbClr val="00B050"/>
                </a:solidFill>
                <a:latin typeface="Calibri"/>
                <a:ea typeface="Calibri"/>
                <a:cs typeface="Calibri"/>
                <a:sym typeface="Calibri"/>
              </a:rPr>
              <a:t>SmartLNB</a:t>
            </a:r>
            <a:endParaRPr b="1" sz="1600">
              <a:solidFill>
                <a:srgbClr val="00B050"/>
              </a:solidFill>
              <a:latin typeface="Calibri"/>
              <a:ea typeface="Calibri"/>
              <a:cs typeface="Calibri"/>
              <a:sym typeface="Calibri"/>
            </a:endParaRPr>
          </a:p>
        </p:txBody>
      </p:sp>
      <p:sp>
        <p:nvSpPr>
          <p:cNvPr id="539" name="Google Shape;539;p33"/>
          <p:cNvSpPr/>
          <p:nvPr/>
        </p:nvSpPr>
        <p:spPr>
          <a:xfrm>
            <a:off x="3488924" y="1677881"/>
            <a:ext cx="2423604" cy="49537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0" name="Google Shape;540;p33"/>
          <p:cNvSpPr/>
          <p:nvPr/>
        </p:nvSpPr>
        <p:spPr>
          <a:xfrm>
            <a:off x="6291762" y="719054"/>
            <a:ext cx="5813942" cy="3170099"/>
          </a:xfrm>
          <a:prstGeom prst="rect">
            <a:avLst/>
          </a:prstGeom>
          <a:noFill/>
          <a:ln>
            <a:noFill/>
          </a:ln>
        </p:spPr>
        <p:txBody>
          <a:bodyPr anchorCtr="0" anchor="t" bIns="45700" lIns="91425" spcFirstLastPara="1" rIns="91425" wrap="square" tIns="45700">
            <a:noAutofit/>
          </a:bodyPr>
          <a:lstStyle/>
          <a:p>
            <a:pPr indent="0" lvl="0" marL="0" marR="0" rtl="0" algn="l">
              <a:lnSpc>
                <a:spcPct val="129411"/>
              </a:lnSpc>
              <a:spcBef>
                <a:spcPts val="0"/>
              </a:spcBef>
              <a:spcAft>
                <a:spcPts val="0"/>
              </a:spcAft>
              <a:buNone/>
            </a:pPr>
            <a:r>
              <a:rPr b="1" lang="it-IT" sz="1700">
                <a:solidFill>
                  <a:srgbClr val="FF0000"/>
                </a:solidFill>
                <a:latin typeface="Calibri"/>
                <a:ea typeface="Calibri"/>
                <a:cs typeface="Calibri"/>
                <a:sym typeface="Calibri"/>
              </a:rPr>
              <a:t>(4) Baseline Calculation</a:t>
            </a:r>
            <a:endParaRPr/>
          </a:p>
          <a:p>
            <a:pPr indent="-285750" lvl="0" marL="285750" marR="0" rtl="0" algn="l">
              <a:lnSpc>
                <a:spcPct val="129411"/>
              </a:lnSpc>
              <a:spcBef>
                <a:spcPts val="1200"/>
              </a:spcBef>
              <a:spcAft>
                <a:spcPts val="0"/>
              </a:spcAft>
              <a:buClr>
                <a:schemeClr val="dk1"/>
              </a:buClr>
              <a:buSzPts val="1700"/>
              <a:buFont typeface="Arial"/>
              <a:buChar char="●"/>
            </a:pPr>
            <a:r>
              <a:rPr lang="it-IT" sz="1700">
                <a:solidFill>
                  <a:schemeClr val="dk1"/>
                </a:solidFill>
                <a:latin typeface="Calibri"/>
                <a:ea typeface="Calibri"/>
                <a:cs typeface="Calibri"/>
                <a:sym typeface="Calibri"/>
              </a:rPr>
              <a:t>RSL </a:t>
            </a:r>
            <a:r>
              <a:rPr b="1" lang="it-IT" sz="1700">
                <a:solidFill>
                  <a:srgbClr val="2F5496"/>
                </a:solidFill>
                <a:latin typeface="Calibri"/>
                <a:ea typeface="Calibri"/>
                <a:cs typeface="Calibri"/>
                <a:sym typeface="Calibri"/>
              </a:rPr>
              <a:t>baseline</a:t>
            </a:r>
            <a:r>
              <a:rPr lang="it-IT" sz="1700">
                <a:solidFill>
                  <a:schemeClr val="dk1"/>
                </a:solidFill>
                <a:latin typeface="Calibri"/>
                <a:ea typeface="Calibri"/>
                <a:cs typeface="Calibri"/>
                <a:sym typeface="Calibri"/>
              </a:rPr>
              <a:t> value for dry conditions is necessary for rain attenuation estimation.</a:t>
            </a:r>
            <a:endParaRPr/>
          </a:p>
          <a:p>
            <a:pPr indent="-285750" lvl="0" marL="285750" marR="0" rtl="0" algn="l">
              <a:lnSpc>
                <a:spcPct val="129411"/>
              </a:lnSpc>
              <a:spcBef>
                <a:spcPts val="600"/>
              </a:spcBef>
              <a:spcAft>
                <a:spcPts val="0"/>
              </a:spcAft>
              <a:buClr>
                <a:srgbClr val="2F5496"/>
              </a:buClr>
              <a:buSzPts val="1700"/>
              <a:buFont typeface="Arial"/>
              <a:buChar char="●"/>
            </a:pPr>
            <a:r>
              <a:rPr b="1" lang="it-IT" sz="1700" u="sng">
                <a:solidFill>
                  <a:srgbClr val="2F5496"/>
                </a:solidFill>
                <a:latin typeface="Calibri"/>
                <a:ea typeface="Calibri"/>
                <a:cs typeface="Calibri"/>
                <a:sym typeface="Calibri"/>
              </a:rPr>
              <a:t>Techniques</a:t>
            </a:r>
            <a:r>
              <a:rPr lang="it-IT" sz="1700" u="sng">
                <a:solidFill>
                  <a:schemeClr val="dk1"/>
                </a:solidFill>
                <a:latin typeface="Calibri"/>
                <a:ea typeface="Calibri"/>
                <a:cs typeface="Calibri"/>
                <a:sym typeface="Calibri"/>
              </a:rPr>
              <a:t>:</a:t>
            </a:r>
            <a:endParaRPr sz="1700">
              <a:solidFill>
                <a:schemeClr val="dk1"/>
              </a:solidFill>
              <a:latin typeface="Calibri"/>
              <a:ea typeface="Calibri"/>
              <a:cs typeface="Calibri"/>
              <a:sym typeface="Calibri"/>
            </a:endParaRPr>
          </a:p>
          <a:p>
            <a:pPr indent="-285749" lvl="0" marL="538163" marR="0" rtl="0" algn="l">
              <a:lnSpc>
                <a:spcPct val="129411"/>
              </a:lnSpc>
              <a:spcBef>
                <a:spcPts val="600"/>
              </a:spcBef>
              <a:spcAft>
                <a:spcPts val="0"/>
              </a:spcAft>
              <a:buClr>
                <a:schemeClr val="dk1"/>
              </a:buClr>
              <a:buSzPts val="1700"/>
              <a:buFont typeface="Courier New"/>
              <a:buChar char="o"/>
            </a:pPr>
            <a:r>
              <a:rPr lang="it-IT" sz="1700">
                <a:solidFill>
                  <a:schemeClr val="dk1"/>
                </a:solidFill>
                <a:latin typeface="Calibri"/>
                <a:ea typeface="Calibri"/>
                <a:cs typeface="Calibri"/>
                <a:sym typeface="Calibri"/>
              </a:rPr>
              <a:t>It is assumed constant during the entire rain event, as:</a:t>
            </a:r>
            <a:endParaRPr/>
          </a:p>
          <a:p>
            <a:pPr indent="-285750" lvl="0" marL="803275" marR="0" rtl="0" algn="l">
              <a:lnSpc>
                <a:spcPct val="129411"/>
              </a:lnSpc>
              <a:spcBef>
                <a:spcPts val="600"/>
              </a:spcBef>
              <a:spcAft>
                <a:spcPts val="0"/>
              </a:spcAft>
              <a:buClr>
                <a:schemeClr val="dk1"/>
              </a:buClr>
              <a:buSzPts val="1700"/>
              <a:buFont typeface="Noto Sans Symbols"/>
              <a:buChar char="▪"/>
            </a:pPr>
            <a:r>
              <a:rPr lang="it-IT" sz="1700">
                <a:solidFill>
                  <a:schemeClr val="dk1"/>
                </a:solidFill>
                <a:latin typeface="Calibri"/>
                <a:ea typeface="Calibri"/>
                <a:cs typeface="Calibri"/>
                <a:sym typeface="Calibri"/>
              </a:rPr>
              <a:t>the last "dry" RSL reading;</a:t>
            </a:r>
            <a:endParaRPr/>
          </a:p>
          <a:p>
            <a:pPr indent="-285750" lvl="0" marL="803275" marR="0" rtl="0" algn="l">
              <a:lnSpc>
                <a:spcPct val="129411"/>
              </a:lnSpc>
              <a:spcBef>
                <a:spcPts val="0"/>
              </a:spcBef>
              <a:spcAft>
                <a:spcPts val="0"/>
              </a:spcAft>
              <a:buClr>
                <a:schemeClr val="dk1"/>
              </a:buClr>
              <a:buSzPts val="1700"/>
              <a:buFont typeface="Noto Sans Symbols"/>
              <a:buChar char="▪"/>
            </a:pPr>
            <a:r>
              <a:rPr lang="it-IT" sz="1700">
                <a:solidFill>
                  <a:schemeClr val="dk1"/>
                </a:solidFill>
                <a:latin typeface="Calibri"/>
                <a:ea typeface="Calibri"/>
                <a:cs typeface="Calibri"/>
                <a:sym typeface="Calibri"/>
              </a:rPr>
              <a:t>the median RSL value over the preceding 24 dry hours.</a:t>
            </a:r>
            <a:endParaRPr/>
          </a:p>
          <a:p>
            <a:pPr indent="-285749" lvl="0" marL="538163" marR="0" rtl="0" algn="l">
              <a:lnSpc>
                <a:spcPct val="129411"/>
              </a:lnSpc>
              <a:spcBef>
                <a:spcPts val="600"/>
              </a:spcBef>
              <a:spcAft>
                <a:spcPts val="0"/>
              </a:spcAft>
              <a:buClr>
                <a:schemeClr val="dk1"/>
              </a:buClr>
              <a:buSzPts val="1700"/>
              <a:buFont typeface="Courier New"/>
              <a:buChar char="o"/>
            </a:pPr>
            <a:r>
              <a:rPr lang="it-IT" sz="1700">
                <a:solidFill>
                  <a:schemeClr val="dk1"/>
                </a:solidFill>
                <a:latin typeface="Calibri"/>
                <a:ea typeface="Calibri"/>
                <a:cs typeface="Calibri"/>
                <a:sym typeface="Calibri"/>
              </a:rPr>
              <a:t>It is updated at every sample by dynamic techniques (sliding windows, filters, etc.).</a:t>
            </a:r>
            <a:endParaRPr sz="1700">
              <a:solidFill>
                <a:schemeClr val="dk1"/>
              </a:solidFill>
              <a:latin typeface="Calibri"/>
              <a:ea typeface="Calibri"/>
              <a:cs typeface="Calibri"/>
              <a:sym typeface="Calibri"/>
            </a:endParaRPr>
          </a:p>
        </p:txBody>
      </p:sp>
      <p:sp>
        <p:nvSpPr>
          <p:cNvPr id="541" name="Google Shape;541;p33"/>
          <p:cNvSpPr/>
          <p:nvPr/>
        </p:nvSpPr>
        <p:spPr>
          <a:xfrm>
            <a:off x="544010" y="1226916"/>
            <a:ext cx="1493134" cy="24306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2" name="Google Shape;542;p33"/>
          <p:cNvSpPr/>
          <p:nvPr/>
        </p:nvSpPr>
        <p:spPr>
          <a:xfrm>
            <a:off x="844952" y="906491"/>
            <a:ext cx="2484988" cy="1875098"/>
          </a:xfrm>
          <a:prstGeom prst="rect">
            <a:avLst/>
          </a:prstGeom>
          <a:noFill/>
          <a:ln cap="flat" cmpd="sng" w="3810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43" name="Google Shape;543;p33"/>
          <p:cNvPicPr preferRelativeResize="0"/>
          <p:nvPr/>
        </p:nvPicPr>
        <p:blipFill rotWithShape="1">
          <a:blip r:embed="rId5">
            <a:alphaModFix/>
          </a:blip>
          <a:srcRect b="0" l="0" r="0" t="0"/>
          <a:stretch/>
        </p:blipFill>
        <p:spPr>
          <a:xfrm>
            <a:off x="3604895" y="6309360"/>
            <a:ext cx="1031875" cy="387350"/>
          </a:xfrm>
          <a:prstGeom prst="rect">
            <a:avLst/>
          </a:prstGeom>
          <a:noFill/>
          <a:ln>
            <a:noFill/>
          </a:ln>
        </p:spPr>
      </p:pic>
      <p:pic>
        <p:nvPicPr>
          <p:cNvPr id="544" name="Google Shape;544;p33"/>
          <p:cNvPicPr preferRelativeResize="0"/>
          <p:nvPr/>
        </p:nvPicPr>
        <p:blipFill rotWithShape="1">
          <a:blip r:embed="rId6">
            <a:alphaModFix/>
          </a:blip>
          <a:srcRect b="0" l="0" r="0" t="0"/>
          <a:stretch/>
        </p:blipFill>
        <p:spPr>
          <a:xfrm>
            <a:off x="6699361" y="3905993"/>
            <a:ext cx="4163929" cy="2816596"/>
          </a:xfrm>
          <a:prstGeom prst="rect">
            <a:avLst/>
          </a:prstGeom>
          <a:noFill/>
          <a:ln>
            <a:noFill/>
          </a:ln>
        </p:spPr>
      </p:pic>
      <p:cxnSp>
        <p:nvCxnSpPr>
          <p:cNvPr id="545" name="Google Shape;545;p33"/>
          <p:cNvCxnSpPr/>
          <p:nvPr/>
        </p:nvCxnSpPr>
        <p:spPr>
          <a:xfrm flipH="1" rot="10800000">
            <a:off x="8760388" y="4622701"/>
            <a:ext cx="2191206" cy="10259"/>
          </a:xfrm>
          <a:prstGeom prst="straightConnector1">
            <a:avLst/>
          </a:prstGeom>
          <a:noFill/>
          <a:ln cap="flat" cmpd="sng" w="38100">
            <a:solidFill>
              <a:srgbClr val="FF0000"/>
            </a:solidFill>
            <a:prstDash val="dash"/>
            <a:miter lim="800000"/>
            <a:headEnd len="sm" w="sm" type="none"/>
            <a:tailEnd len="sm" w="sm" type="none"/>
          </a:ln>
        </p:spPr>
      </p:cxnSp>
      <p:pic>
        <p:nvPicPr>
          <p:cNvPr id="546" name="Google Shape;546;p33"/>
          <p:cNvPicPr preferRelativeResize="0"/>
          <p:nvPr/>
        </p:nvPicPr>
        <p:blipFill rotWithShape="1">
          <a:blip r:embed="rId7">
            <a:alphaModFix/>
          </a:blip>
          <a:srcRect b="0" l="0" r="0" t="0"/>
          <a:stretch/>
        </p:blipFill>
        <p:spPr>
          <a:xfrm>
            <a:off x="11021976" y="4411042"/>
            <a:ext cx="687387" cy="387350"/>
          </a:xfrm>
          <a:prstGeom prst="rect">
            <a:avLst/>
          </a:prstGeom>
          <a:noFill/>
          <a:ln>
            <a:noFill/>
          </a:ln>
        </p:spPr>
      </p:pic>
      <p:sp>
        <p:nvSpPr>
          <p:cNvPr id="547" name="Google Shape;547;p33"/>
          <p:cNvSpPr/>
          <p:nvPr/>
        </p:nvSpPr>
        <p:spPr>
          <a:xfrm>
            <a:off x="2610035" y="1349406"/>
            <a:ext cx="372862" cy="25893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8" name="Google Shape;548;p33"/>
          <p:cNvSpPr/>
          <p:nvPr/>
        </p:nvSpPr>
        <p:spPr>
          <a:xfrm>
            <a:off x="2159000" y="2976880"/>
            <a:ext cx="208280" cy="14224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9" name="Google Shape;549;p33"/>
          <p:cNvSpPr/>
          <p:nvPr/>
        </p:nvSpPr>
        <p:spPr>
          <a:xfrm>
            <a:off x="928097" y="2842409"/>
            <a:ext cx="1388384" cy="58477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rgbClr val="FF0000"/>
                </a:solidFill>
                <a:latin typeface="Calibri"/>
                <a:ea typeface="Calibri"/>
                <a:cs typeface="Calibri"/>
                <a:sym typeface="Calibri"/>
              </a:rPr>
              <a:t>Return Link via Satellite</a:t>
            </a:r>
            <a:endParaRPr b="1" sz="1600">
              <a:solidFill>
                <a:srgbClr val="FF0000"/>
              </a:solidFill>
              <a:latin typeface="Calibri"/>
              <a:ea typeface="Calibri"/>
              <a:cs typeface="Calibri"/>
              <a:sym typeface="Calibri"/>
            </a:endParaRPr>
          </a:p>
        </p:txBody>
      </p:sp>
      <p:sp>
        <p:nvSpPr>
          <p:cNvPr id="550" name="Google Shape;550;p33"/>
          <p:cNvSpPr/>
          <p:nvPr/>
        </p:nvSpPr>
        <p:spPr>
          <a:xfrm>
            <a:off x="2124328" y="2711290"/>
            <a:ext cx="292963" cy="21479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551" name="Google Shape;551;p33"/>
          <p:cNvCxnSpPr/>
          <p:nvPr/>
        </p:nvCxnSpPr>
        <p:spPr>
          <a:xfrm>
            <a:off x="2265680" y="2651760"/>
            <a:ext cx="12700" cy="891540"/>
          </a:xfrm>
          <a:prstGeom prst="straightConnector1">
            <a:avLst/>
          </a:prstGeom>
          <a:noFill/>
          <a:ln cap="flat" cmpd="sng" w="57150">
            <a:solidFill>
              <a:srgbClr val="FF0000"/>
            </a:solidFill>
            <a:prstDash val="solid"/>
            <a:miter lim="800000"/>
            <a:headEnd len="sm" w="sm" type="none"/>
            <a:tailEnd len="med" w="med" type="triangle"/>
          </a:ln>
        </p:spPr>
      </p:cxnSp>
      <p:pic>
        <p:nvPicPr>
          <p:cNvPr id="552" name="Google Shape;552;p33"/>
          <p:cNvPicPr preferRelativeResize="0"/>
          <p:nvPr/>
        </p:nvPicPr>
        <p:blipFill rotWithShape="1">
          <a:blip r:embed="rId8">
            <a:alphaModFix/>
          </a:blip>
          <a:srcRect b="0" l="0" r="0" t="0"/>
          <a:stretch/>
        </p:blipFill>
        <p:spPr>
          <a:xfrm>
            <a:off x="2855006" y="3088973"/>
            <a:ext cx="355563" cy="355563"/>
          </a:xfrm>
          <a:prstGeom prst="rect">
            <a:avLst/>
          </a:prstGeom>
          <a:noFill/>
          <a:ln>
            <a:noFill/>
          </a:ln>
        </p:spPr>
      </p:pic>
      <p:pic>
        <p:nvPicPr>
          <p:cNvPr id="553" name="Google Shape;553;p33"/>
          <p:cNvPicPr preferRelativeResize="0"/>
          <p:nvPr/>
        </p:nvPicPr>
        <p:blipFill rotWithShape="1">
          <a:blip r:embed="rId9">
            <a:alphaModFix/>
          </a:blip>
          <a:srcRect b="0" l="0" r="0" t="0"/>
          <a:stretch/>
        </p:blipFill>
        <p:spPr>
          <a:xfrm>
            <a:off x="9780172" y="5756336"/>
            <a:ext cx="795338" cy="344488"/>
          </a:xfrm>
          <a:prstGeom prst="rect">
            <a:avLst/>
          </a:prstGeom>
          <a:solidFill>
            <a:schemeClr val="lt1"/>
          </a:solid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16"/>
          <p:cNvPicPr preferRelativeResize="0"/>
          <p:nvPr/>
        </p:nvPicPr>
        <p:blipFill rotWithShape="1">
          <a:blip r:embed="rId3">
            <a:alphaModFix/>
          </a:blip>
          <a:srcRect b="0" l="0" r="0" t="0"/>
          <a:stretch/>
        </p:blipFill>
        <p:spPr>
          <a:xfrm>
            <a:off x="7621999" y="3683511"/>
            <a:ext cx="1612500" cy="2032463"/>
          </a:xfrm>
          <a:prstGeom prst="rect">
            <a:avLst/>
          </a:prstGeom>
          <a:noFill/>
          <a:ln>
            <a:noFill/>
          </a:ln>
        </p:spPr>
      </p:pic>
      <p:sp>
        <p:nvSpPr>
          <p:cNvPr id="104" name="Google Shape;104;p16"/>
          <p:cNvSpPr txBox="1"/>
          <p:nvPr>
            <p:ph type="title"/>
          </p:nvPr>
        </p:nvSpPr>
        <p:spPr>
          <a:xfrm>
            <a:off x="1523819" y="280580"/>
            <a:ext cx="10404021" cy="4431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5DAD"/>
              </a:buClr>
              <a:buSzPts val="2400"/>
              <a:buFont typeface="Calibri"/>
              <a:buNone/>
            </a:pPr>
            <a:r>
              <a:rPr lang="it-IT"/>
              <a:t>Remote Sensing &amp; Wireless Communications</a:t>
            </a:r>
            <a:endParaRPr/>
          </a:p>
        </p:txBody>
      </p:sp>
      <p:pic>
        <p:nvPicPr>
          <p:cNvPr id="105" name="Google Shape;105;p16"/>
          <p:cNvPicPr preferRelativeResize="0"/>
          <p:nvPr/>
        </p:nvPicPr>
        <p:blipFill rotWithShape="1">
          <a:blip r:embed="rId4">
            <a:alphaModFix/>
          </a:blip>
          <a:srcRect b="0" l="0" r="0" t="0"/>
          <a:stretch/>
        </p:blipFill>
        <p:spPr>
          <a:xfrm>
            <a:off x="4492102" y="3371876"/>
            <a:ext cx="3302493" cy="2524171"/>
          </a:xfrm>
          <a:prstGeom prst="rect">
            <a:avLst/>
          </a:prstGeom>
          <a:noFill/>
          <a:ln>
            <a:noFill/>
          </a:ln>
        </p:spPr>
      </p:pic>
      <p:sp>
        <p:nvSpPr>
          <p:cNvPr id="106" name="Google Shape;106;p16"/>
          <p:cNvSpPr/>
          <p:nvPr/>
        </p:nvSpPr>
        <p:spPr>
          <a:xfrm>
            <a:off x="362152" y="827097"/>
            <a:ext cx="11478753" cy="2451953"/>
          </a:xfrm>
          <a:prstGeom prst="rect">
            <a:avLst/>
          </a:prstGeom>
          <a:solidFill>
            <a:srgbClr val="E0EEF8"/>
          </a:solidFill>
          <a:ln>
            <a:noFill/>
          </a:ln>
        </p:spPr>
        <p:txBody>
          <a:bodyPr anchorCtr="0" anchor="t" bIns="45700" lIns="91425" spcFirstLastPara="1" rIns="91425" wrap="square" tIns="45700">
            <a:noAutofit/>
          </a:bodyPr>
          <a:lstStyle/>
          <a:p>
            <a:pPr indent="-285750" lvl="0" marL="285750" marR="0" rtl="0" algn="just">
              <a:lnSpc>
                <a:spcPct val="122222"/>
              </a:lnSpc>
              <a:spcBef>
                <a:spcPts val="0"/>
              </a:spcBef>
              <a:spcAft>
                <a:spcPts val="0"/>
              </a:spcAft>
              <a:buClr>
                <a:srgbClr val="FF0000"/>
              </a:buClr>
              <a:buSzPts val="1800"/>
              <a:buFont typeface="Arial"/>
              <a:buChar char="●"/>
            </a:pPr>
            <a:r>
              <a:rPr b="1" lang="it-IT" sz="1800">
                <a:solidFill>
                  <a:srgbClr val="FF0000"/>
                </a:solidFill>
                <a:latin typeface="Calibri"/>
                <a:ea typeface="Calibri"/>
                <a:cs typeface="Calibri"/>
                <a:sym typeface="Calibri"/>
              </a:rPr>
              <a:t>Integrated</a:t>
            </a:r>
            <a:r>
              <a:rPr lang="it-IT" sz="1800">
                <a:solidFill>
                  <a:srgbClr val="FF0000"/>
                </a:solidFill>
                <a:latin typeface="Calibri"/>
                <a:ea typeface="Calibri"/>
                <a:cs typeface="Calibri"/>
                <a:sym typeface="Calibri"/>
              </a:rPr>
              <a:t> </a:t>
            </a:r>
            <a:r>
              <a:rPr b="1" lang="it-IT" sz="1800">
                <a:solidFill>
                  <a:srgbClr val="FF0000"/>
                </a:solidFill>
                <a:latin typeface="Calibri"/>
                <a:ea typeface="Calibri"/>
                <a:cs typeface="Calibri"/>
                <a:sym typeface="Calibri"/>
              </a:rPr>
              <a:t>Sensing and Communication (ISAC):</a:t>
            </a:r>
            <a:r>
              <a:rPr lang="it-IT" sz="1800">
                <a:solidFill>
                  <a:srgbClr val="FF0000"/>
                </a:solidFill>
                <a:latin typeface="Calibri"/>
                <a:ea typeface="Calibri"/>
                <a:cs typeface="Calibri"/>
                <a:sym typeface="Calibri"/>
              </a:rPr>
              <a:t> </a:t>
            </a:r>
            <a:r>
              <a:rPr lang="it-IT" sz="1800">
                <a:solidFill>
                  <a:schemeClr val="dk1"/>
                </a:solidFill>
                <a:latin typeface="Calibri"/>
                <a:ea typeface="Calibri"/>
                <a:cs typeface="Calibri"/>
                <a:sym typeface="Calibri"/>
              </a:rPr>
              <a:t>technological concept that denotes the</a:t>
            </a:r>
            <a:r>
              <a:rPr lang="it-IT" sz="1800">
                <a:solidFill>
                  <a:srgbClr val="FF0000"/>
                </a:solidFill>
                <a:latin typeface="Calibri"/>
                <a:ea typeface="Calibri"/>
                <a:cs typeface="Calibri"/>
                <a:sym typeface="Calibri"/>
              </a:rPr>
              <a:t> </a:t>
            </a:r>
            <a:r>
              <a:rPr b="1" lang="it-IT" sz="1800">
                <a:solidFill>
                  <a:srgbClr val="FF0000"/>
                </a:solidFill>
                <a:latin typeface="Calibri"/>
                <a:ea typeface="Calibri"/>
                <a:cs typeface="Calibri"/>
                <a:sym typeface="Calibri"/>
              </a:rPr>
              <a:t>symbiosis</a:t>
            </a:r>
            <a:r>
              <a:rPr lang="it-IT" sz="1800">
                <a:solidFill>
                  <a:schemeClr val="dk1"/>
                </a:solidFill>
                <a:latin typeface="Calibri"/>
                <a:ea typeface="Calibri"/>
                <a:cs typeface="Calibri"/>
                <a:sym typeface="Calibri"/>
              </a:rPr>
              <a:t> between sensing and communication:</a:t>
            </a:r>
            <a:endParaRPr sz="1800">
              <a:solidFill>
                <a:schemeClr val="dk1"/>
              </a:solidFill>
              <a:latin typeface="Calibri"/>
              <a:ea typeface="Calibri"/>
              <a:cs typeface="Calibri"/>
              <a:sym typeface="Calibri"/>
            </a:endParaRPr>
          </a:p>
          <a:p>
            <a:pPr indent="-285750" lvl="1" marL="742950" marR="0" rtl="0" algn="just">
              <a:lnSpc>
                <a:spcPct val="122222"/>
              </a:lnSpc>
              <a:spcBef>
                <a:spcPts val="600"/>
              </a:spcBef>
              <a:spcAft>
                <a:spcPts val="0"/>
              </a:spcAft>
              <a:buClr>
                <a:schemeClr val="dk1"/>
              </a:buClr>
              <a:buSzPts val="1800"/>
              <a:buFont typeface="Courier New"/>
              <a:buChar char="o"/>
            </a:pPr>
            <a:r>
              <a:rPr b="0" i="0" lang="it-IT" sz="1800" u="none" cap="none" strike="noStrike">
                <a:solidFill>
                  <a:schemeClr val="dk1"/>
                </a:solidFill>
                <a:latin typeface="Calibri"/>
                <a:ea typeface="Calibri"/>
                <a:cs typeface="Calibri"/>
                <a:sym typeface="Calibri"/>
              </a:rPr>
              <a:t>it enables </a:t>
            </a:r>
            <a:r>
              <a:rPr b="1" i="0" lang="it-IT" sz="1800" u="none" cap="none" strike="noStrike">
                <a:solidFill>
                  <a:srgbClr val="FF0000"/>
                </a:solidFill>
                <a:latin typeface="Calibri"/>
                <a:ea typeface="Calibri"/>
                <a:cs typeface="Calibri"/>
                <a:sym typeface="Calibri"/>
              </a:rPr>
              <a:t>hardware &amp; spectrum reuse ("for free") between sensing &amp; communication functions</a:t>
            </a:r>
            <a:r>
              <a:rPr b="0" i="0" lang="it-IT" sz="1800" u="none" cap="none" strike="noStrike">
                <a:solidFill>
                  <a:schemeClr val="dk1"/>
                </a:solidFill>
                <a:latin typeface="Calibri"/>
                <a:ea typeface="Calibri"/>
                <a:cs typeface="Calibri"/>
                <a:sym typeface="Calibri"/>
              </a:rPr>
              <a:t>;</a:t>
            </a:r>
            <a:endParaRPr b="0" i="0" sz="1800" u="none" cap="none" strike="noStrike">
              <a:solidFill>
                <a:schemeClr val="dk1"/>
              </a:solidFill>
              <a:latin typeface="Calibri"/>
              <a:ea typeface="Calibri"/>
              <a:cs typeface="Calibri"/>
              <a:sym typeface="Calibri"/>
            </a:endParaRPr>
          </a:p>
          <a:p>
            <a:pPr indent="-285750" lvl="1" marL="742950" marR="0" rtl="0" algn="just">
              <a:lnSpc>
                <a:spcPct val="122222"/>
              </a:lnSpc>
              <a:spcBef>
                <a:spcPts val="600"/>
              </a:spcBef>
              <a:spcAft>
                <a:spcPts val="0"/>
              </a:spcAft>
              <a:buClr>
                <a:schemeClr val="dk1"/>
              </a:buClr>
              <a:buSzPts val="1800"/>
              <a:buFont typeface="Courier New"/>
              <a:buChar char="o"/>
            </a:pPr>
            <a:r>
              <a:rPr b="0" i="0" lang="it-IT" sz="1800" u="none" cap="none" strike="noStrike">
                <a:solidFill>
                  <a:schemeClr val="dk1"/>
                </a:solidFill>
                <a:latin typeface="Calibri"/>
                <a:ea typeface="Calibri"/>
                <a:cs typeface="Calibri"/>
                <a:sym typeface="Calibri"/>
              </a:rPr>
              <a:t>it enhances features such as location awareness and movement detection, and boosts efficiency and capacity;</a:t>
            </a:r>
            <a:endParaRPr b="0" i="0" sz="1800" u="none" cap="none" strike="noStrike">
              <a:solidFill>
                <a:schemeClr val="dk1"/>
              </a:solidFill>
              <a:latin typeface="Calibri"/>
              <a:ea typeface="Calibri"/>
              <a:cs typeface="Calibri"/>
              <a:sym typeface="Calibri"/>
            </a:endParaRPr>
          </a:p>
          <a:p>
            <a:pPr indent="-285750" lvl="1" marL="742950" marR="0" rtl="0" algn="just">
              <a:lnSpc>
                <a:spcPct val="122222"/>
              </a:lnSpc>
              <a:spcBef>
                <a:spcPts val="600"/>
              </a:spcBef>
              <a:spcAft>
                <a:spcPts val="0"/>
              </a:spcAft>
              <a:buClr>
                <a:schemeClr val="dk1"/>
              </a:buClr>
              <a:buSzPts val="1800"/>
              <a:buFont typeface="Courier New"/>
              <a:buChar char="o"/>
            </a:pPr>
            <a:r>
              <a:rPr b="0" i="0" lang="it-IT" sz="1800" u="none" cap="none" strike="noStrike">
                <a:solidFill>
                  <a:schemeClr val="dk1"/>
                </a:solidFill>
                <a:latin typeface="Calibri"/>
                <a:ea typeface="Calibri"/>
                <a:cs typeface="Calibri"/>
                <a:sym typeface="Calibri"/>
              </a:rPr>
              <a:t>as such, it has been identified as a novel feature of </a:t>
            </a:r>
            <a:r>
              <a:rPr b="1" i="0" lang="it-IT" sz="1800" u="none" cap="none" strike="noStrike">
                <a:solidFill>
                  <a:srgbClr val="FF0000"/>
                </a:solidFill>
                <a:latin typeface="Calibri"/>
                <a:ea typeface="Calibri"/>
                <a:cs typeface="Calibri"/>
                <a:sym typeface="Calibri"/>
              </a:rPr>
              <a:t>6G and next-generation networks.</a:t>
            </a:r>
            <a:endParaRPr/>
          </a:p>
          <a:p>
            <a:pPr indent="-285750" lvl="0" marL="285750" marR="0" rtl="0" algn="l">
              <a:lnSpc>
                <a:spcPct val="122222"/>
              </a:lnSpc>
              <a:spcBef>
                <a:spcPts val="120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According to the International Telecommunication Union (ITU) Report ITU-R M.2516-0 "</a:t>
            </a:r>
            <a:r>
              <a:rPr i="1" lang="it-IT" sz="1800">
                <a:solidFill>
                  <a:schemeClr val="dk1"/>
                </a:solidFill>
                <a:latin typeface="Calibri"/>
                <a:ea typeface="Calibri"/>
                <a:cs typeface="Calibri"/>
                <a:sym typeface="Calibri"/>
              </a:rPr>
              <a:t>Towards 2030</a:t>
            </a:r>
            <a:r>
              <a:rPr lang="it-IT" sz="1800">
                <a:solidFill>
                  <a:schemeClr val="dk1"/>
                </a:solidFill>
                <a:latin typeface="Calibri"/>
                <a:ea typeface="Calibri"/>
                <a:cs typeface="Calibri"/>
                <a:sym typeface="Calibri"/>
              </a:rPr>
              <a:t>":</a:t>
            </a:r>
            <a:br>
              <a:rPr lang="it-IT" sz="1800">
                <a:solidFill>
                  <a:schemeClr val="dk1"/>
                </a:solidFill>
                <a:latin typeface="Calibri"/>
                <a:ea typeface="Calibri"/>
                <a:cs typeface="Calibri"/>
                <a:sym typeface="Calibri"/>
              </a:rPr>
            </a:br>
            <a:r>
              <a:rPr b="1" i="1" lang="it-IT" sz="1800">
                <a:solidFill>
                  <a:srgbClr val="FF0000"/>
                </a:solidFill>
                <a:latin typeface="Calibri"/>
                <a:ea typeface="Calibri"/>
                <a:cs typeface="Calibri"/>
                <a:sym typeface="Calibri"/>
              </a:rPr>
              <a:t>Communication systems can support sensing services at radio level through the concept of “network as a sensor”</a:t>
            </a:r>
            <a:r>
              <a:rPr b="1" lang="it-IT" sz="1800">
                <a:solidFill>
                  <a:schemeClr val="dk1"/>
                </a:solidFill>
                <a:latin typeface="Calibri"/>
                <a:ea typeface="Calibri"/>
                <a:cs typeface="Calibri"/>
                <a:sym typeface="Calibri"/>
              </a:rPr>
              <a:t>.</a:t>
            </a:r>
            <a:endParaRPr/>
          </a:p>
        </p:txBody>
      </p:sp>
      <p:sp>
        <p:nvSpPr>
          <p:cNvPr id="107" name="Google Shape;107;p16"/>
          <p:cNvSpPr/>
          <p:nvPr/>
        </p:nvSpPr>
        <p:spPr>
          <a:xfrm>
            <a:off x="1503532" y="6018592"/>
            <a:ext cx="9975296" cy="707886"/>
          </a:xfrm>
          <a:prstGeom prst="rect">
            <a:avLst/>
          </a:prstGeom>
          <a:solidFill>
            <a:srgbClr val="E0EEF8"/>
          </a:solidFill>
          <a:ln>
            <a:noFill/>
          </a:ln>
        </p:spPr>
        <p:txBody>
          <a:bodyPr anchorCtr="0" anchor="t" bIns="45700" lIns="91425" spcFirstLastPara="1" rIns="91425" wrap="square" tIns="45700">
            <a:noAutofit/>
          </a:bodyPr>
          <a:lstStyle/>
          <a:p>
            <a:pPr indent="-285750" lvl="0" marL="285750" marR="0" rtl="0" algn="l">
              <a:lnSpc>
                <a:spcPct val="133333"/>
              </a:lnSpc>
              <a:spcBef>
                <a:spcPts val="0"/>
              </a:spcBef>
              <a:spcAft>
                <a:spcPts val="0"/>
              </a:spcAft>
              <a:buClr>
                <a:srgbClr val="FF0000"/>
              </a:buClr>
              <a:buSzPts val="1800"/>
              <a:buFont typeface="Arial"/>
              <a:buChar char="●"/>
            </a:pPr>
            <a:r>
              <a:rPr b="1" lang="it-IT" sz="1800">
                <a:solidFill>
                  <a:srgbClr val="FF0000"/>
                </a:solidFill>
                <a:latin typeface="Calibri"/>
                <a:ea typeface="Calibri"/>
                <a:cs typeface="Calibri"/>
                <a:sym typeface="Calibri"/>
              </a:rPr>
              <a:t>Pre-existing </a:t>
            </a:r>
            <a:r>
              <a:rPr lang="it-IT" sz="1800">
                <a:solidFill>
                  <a:schemeClr val="dk1"/>
                </a:solidFill>
                <a:latin typeface="Calibri"/>
                <a:ea typeface="Calibri"/>
                <a:cs typeface="Calibri"/>
                <a:sym typeface="Calibri"/>
              </a:rPr>
              <a:t>communication infrastructures, either terrestrial or satellite-based, are sources of </a:t>
            </a:r>
            <a:r>
              <a:rPr b="1" lang="it-IT" sz="1800">
                <a:solidFill>
                  <a:srgbClr val="FF0000"/>
                </a:solidFill>
                <a:latin typeface="Calibri"/>
                <a:ea typeface="Calibri"/>
                <a:cs typeface="Calibri"/>
                <a:sym typeface="Calibri"/>
              </a:rPr>
              <a:t>microwave (MW) signals</a:t>
            </a:r>
            <a:r>
              <a:rPr lang="it-IT" sz="1800">
                <a:solidFill>
                  <a:schemeClr val="dk1"/>
                </a:solidFill>
                <a:latin typeface="Calibri"/>
                <a:ea typeface="Calibri"/>
                <a:cs typeface="Calibri"/>
                <a:sym typeface="Calibri"/>
              </a:rPr>
              <a:t> that can be exploited for </a:t>
            </a:r>
            <a:r>
              <a:rPr b="1" lang="it-IT" sz="1800">
                <a:solidFill>
                  <a:srgbClr val="FF0000"/>
                </a:solidFill>
                <a:latin typeface="Calibri"/>
                <a:ea typeface="Calibri"/>
                <a:cs typeface="Calibri"/>
                <a:sym typeface="Calibri"/>
              </a:rPr>
              <a:t>Opportunistic</a:t>
            </a:r>
            <a:r>
              <a:rPr lang="it-IT" sz="1800">
                <a:solidFill>
                  <a:srgbClr val="FF0000"/>
                </a:solidFill>
                <a:latin typeface="Calibri"/>
                <a:ea typeface="Calibri"/>
                <a:cs typeface="Calibri"/>
                <a:sym typeface="Calibri"/>
              </a:rPr>
              <a:t> </a:t>
            </a:r>
            <a:r>
              <a:rPr b="1" lang="it-IT" sz="1800">
                <a:solidFill>
                  <a:srgbClr val="FF0000"/>
                </a:solidFill>
                <a:latin typeface="Calibri"/>
                <a:ea typeface="Calibri"/>
                <a:cs typeface="Calibri"/>
                <a:sym typeface="Calibri"/>
              </a:rPr>
              <a:t>Sensing (OS) of rain</a:t>
            </a:r>
            <a:r>
              <a:rPr lang="it-IT" sz="1800">
                <a:solidFill>
                  <a:schemeClr val="dk1"/>
                </a:solidFill>
                <a:latin typeface="Calibri"/>
                <a:ea typeface="Calibri"/>
                <a:cs typeface="Calibri"/>
                <a:sym typeface="Calibri"/>
              </a:rPr>
              <a:t>.</a:t>
            </a:r>
            <a:endParaRPr/>
          </a:p>
        </p:txBody>
      </p:sp>
      <p:pic>
        <p:nvPicPr>
          <p:cNvPr id="108" name="Google Shape;108;p16"/>
          <p:cNvPicPr preferRelativeResize="0"/>
          <p:nvPr/>
        </p:nvPicPr>
        <p:blipFill rotWithShape="1">
          <a:blip r:embed="rId5">
            <a:alphaModFix/>
          </a:blip>
          <a:srcRect b="0" l="0" r="0" t="0"/>
          <a:stretch/>
        </p:blipFill>
        <p:spPr>
          <a:xfrm>
            <a:off x="660947" y="6081869"/>
            <a:ext cx="706214" cy="44625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34"/>
          <p:cNvSpPr/>
          <p:nvPr/>
        </p:nvSpPr>
        <p:spPr>
          <a:xfrm>
            <a:off x="6354416" y="3977183"/>
            <a:ext cx="4890053" cy="1629439"/>
          </a:xfrm>
          <a:prstGeom prst="rect">
            <a:avLst/>
          </a:prstGeom>
          <a:solidFill>
            <a:srgbClr val="E0EEF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0" name="Google Shape;560;p34"/>
          <p:cNvSpPr/>
          <p:nvPr/>
        </p:nvSpPr>
        <p:spPr>
          <a:xfrm>
            <a:off x="6361042" y="2450237"/>
            <a:ext cx="4890053" cy="939006"/>
          </a:xfrm>
          <a:prstGeom prst="rect">
            <a:avLst/>
          </a:prstGeom>
          <a:solidFill>
            <a:srgbClr val="E0EEF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1" name="Google Shape;561;p34"/>
          <p:cNvSpPr txBox="1"/>
          <p:nvPr>
            <p:ph type="title"/>
          </p:nvPr>
        </p:nvSpPr>
        <p:spPr>
          <a:xfrm>
            <a:off x="1454243" y="171134"/>
            <a:ext cx="7445917" cy="7635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5DAD"/>
              </a:buClr>
              <a:buSzPts val="2400"/>
              <a:buFont typeface="Calibri"/>
              <a:buNone/>
            </a:pPr>
            <a:r>
              <a:rPr lang="it-IT"/>
              <a:t>Flowchart of the basic processing steps for rainfall retrieval from OS data collected by a SML</a:t>
            </a:r>
            <a:endParaRPr/>
          </a:p>
        </p:txBody>
      </p:sp>
      <p:pic>
        <p:nvPicPr>
          <p:cNvPr id="562" name="Google Shape;562;p34"/>
          <p:cNvPicPr preferRelativeResize="0"/>
          <p:nvPr/>
        </p:nvPicPr>
        <p:blipFill rotWithShape="1">
          <a:blip r:embed="rId3">
            <a:alphaModFix/>
          </a:blip>
          <a:srcRect b="0" l="0" r="0" t="0"/>
          <a:stretch/>
        </p:blipFill>
        <p:spPr>
          <a:xfrm>
            <a:off x="161286" y="831591"/>
            <a:ext cx="5956308" cy="5919729"/>
          </a:xfrm>
          <a:prstGeom prst="rect">
            <a:avLst/>
          </a:prstGeom>
          <a:noFill/>
          <a:ln>
            <a:noFill/>
          </a:ln>
        </p:spPr>
      </p:pic>
      <p:pic>
        <p:nvPicPr>
          <p:cNvPr id="563" name="Google Shape;563;p34"/>
          <p:cNvPicPr preferRelativeResize="0"/>
          <p:nvPr/>
        </p:nvPicPr>
        <p:blipFill rotWithShape="1">
          <a:blip r:embed="rId4">
            <a:alphaModFix/>
          </a:blip>
          <a:srcRect b="0" l="0" r="0" t="0"/>
          <a:stretch/>
        </p:blipFill>
        <p:spPr>
          <a:xfrm>
            <a:off x="834016" y="1467059"/>
            <a:ext cx="5284844" cy="5310555"/>
          </a:xfrm>
          <a:prstGeom prst="rect">
            <a:avLst/>
          </a:prstGeom>
          <a:noFill/>
          <a:ln>
            <a:noFill/>
          </a:ln>
        </p:spPr>
      </p:pic>
      <p:sp>
        <p:nvSpPr>
          <p:cNvPr id="564" name="Google Shape;564;p34"/>
          <p:cNvSpPr/>
          <p:nvPr/>
        </p:nvSpPr>
        <p:spPr>
          <a:xfrm>
            <a:off x="3343636" y="1082189"/>
            <a:ext cx="2873829"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rgbClr val="FF0000"/>
                </a:solidFill>
                <a:latin typeface="Calibri"/>
                <a:ea typeface="Calibri"/>
                <a:cs typeface="Calibri"/>
                <a:sym typeface="Calibri"/>
              </a:rPr>
              <a:t>Service Center</a:t>
            </a:r>
            <a:endParaRPr b="1" sz="1600">
              <a:solidFill>
                <a:srgbClr val="FF0000"/>
              </a:solidFill>
              <a:latin typeface="Calibri"/>
              <a:ea typeface="Calibri"/>
              <a:cs typeface="Calibri"/>
              <a:sym typeface="Calibri"/>
            </a:endParaRPr>
          </a:p>
        </p:txBody>
      </p:sp>
      <p:sp>
        <p:nvSpPr>
          <p:cNvPr id="565" name="Google Shape;565;p34"/>
          <p:cNvSpPr/>
          <p:nvPr/>
        </p:nvSpPr>
        <p:spPr>
          <a:xfrm rot="-5400000">
            <a:off x="-75182" y="1861893"/>
            <a:ext cx="1447211"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rgbClr val="00B050"/>
                </a:solidFill>
                <a:latin typeface="Calibri"/>
                <a:ea typeface="Calibri"/>
                <a:cs typeface="Calibri"/>
                <a:sym typeface="Calibri"/>
              </a:rPr>
              <a:t>SmartLNB</a:t>
            </a:r>
            <a:endParaRPr b="1" sz="1600">
              <a:solidFill>
                <a:srgbClr val="00B050"/>
              </a:solidFill>
              <a:latin typeface="Calibri"/>
              <a:ea typeface="Calibri"/>
              <a:cs typeface="Calibri"/>
              <a:sym typeface="Calibri"/>
            </a:endParaRPr>
          </a:p>
        </p:txBody>
      </p:sp>
      <p:sp>
        <p:nvSpPr>
          <p:cNvPr id="566" name="Google Shape;566;p34"/>
          <p:cNvSpPr/>
          <p:nvPr/>
        </p:nvSpPr>
        <p:spPr>
          <a:xfrm>
            <a:off x="3639844" y="3027285"/>
            <a:ext cx="2272683" cy="360433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7" name="Google Shape;567;p34"/>
          <p:cNvSpPr/>
          <p:nvPr/>
        </p:nvSpPr>
        <p:spPr>
          <a:xfrm>
            <a:off x="6316326" y="1134608"/>
            <a:ext cx="3453839" cy="374461"/>
          </a:xfrm>
          <a:prstGeom prst="rect">
            <a:avLst/>
          </a:prstGeom>
          <a:noFill/>
          <a:ln>
            <a:noFill/>
          </a:ln>
        </p:spPr>
        <p:txBody>
          <a:bodyPr anchorCtr="0" anchor="t" bIns="45700" lIns="91425" spcFirstLastPara="1" rIns="91425" wrap="square" tIns="45700">
            <a:noAutofit/>
          </a:bodyPr>
          <a:lstStyle/>
          <a:p>
            <a:pPr indent="0" lvl="0" marL="0" marR="0" rtl="0" algn="l">
              <a:lnSpc>
                <a:spcPct val="129411"/>
              </a:lnSpc>
              <a:spcBef>
                <a:spcPts val="0"/>
              </a:spcBef>
              <a:spcAft>
                <a:spcPts val="0"/>
              </a:spcAft>
              <a:buNone/>
            </a:pPr>
            <a:r>
              <a:rPr b="1" lang="it-IT" sz="1700">
                <a:solidFill>
                  <a:srgbClr val="FF0000"/>
                </a:solidFill>
                <a:latin typeface="Calibri"/>
                <a:ea typeface="Calibri"/>
                <a:cs typeface="Calibri"/>
                <a:sym typeface="Calibri"/>
              </a:rPr>
              <a:t>(5) Total Attenuation Calculation</a:t>
            </a:r>
            <a:endParaRPr/>
          </a:p>
        </p:txBody>
      </p:sp>
      <p:sp>
        <p:nvSpPr>
          <p:cNvPr id="568" name="Google Shape;568;p34"/>
          <p:cNvSpPr/>
          <p:nvPr/>
        </p:nvSpPr>
        <p:spPr>
          <a:xfrm>
            <a:off x="3650202" y="2877844"/>
            <a:ext cx="504547" cy="36250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9" name="Google Shape;569;p34"/>
          <p:cNvSpPr/>
          <p:nvPr/>
        </p:nvSpPr>
        <p:spPr>
          <a:xfrm>
            <a:off x="544010" y="1226916"/>
            <a:ext cx="1493134" cy="24306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0" name="Google Shape;570;p34"/>
          <p:cNvSpPr/>
          <p:nvPr/>
        </p:nvSpPr>
        <p:spPr>
          <a:xfrm>
            <a:off x="844952" y="906491"/>
            <a:ext cx="2484988" cy="1875098"/>
          </a:xfrm>
          <a:prstGeom prst="rect">
            <a:avLst/>
          </a:prstGeom>
          <a:noFill/>
          <a:ln cap="flat" cmpd="sng" w="3810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71" name="Google Shape;571;p34"/>
          <p:cNvPicPr preferRelativeResize="0"/>
          <p:nvPr/>
        </p:nvPicPr>
        <p:blipFill rotWithShape="1">
          <a:blip r:embed="rId5">
            <a:alphaModFix/>
          </a:blip>
          <a:srcRect b="0" l="0" r="0" t="0"/>
          <a:stretch/>
        </p:blipFill>
        <p:spPr>
          <a:xfrm>
            <a:off x="6761163" y="2517655"/>
            <a:ext cx="3914775" cy="754063"/>
          </a:xfrm>
          <a:prstGeom prst="rect">
            <a:avLst/>
          </a:prstGeom>
          <a:noFill/>
          <a:ln>
            <a:noFill/>
          </a:ln>
        </p:spPr>
      </p:pic>
      <p:sp>
        <p:nvSpPr>
          <p:cNvPr id="572" name="Google Shape;572;p34"/>
          <p:cNvSpPr/>
          <p:nvPr/>
        </p:nvSpPr>
        <p:spPr>
          <a:xfrm>
            <a:off x="6630683" y="3568881"/>
            <a:ext cx="3359689" cy="374461"/>
          </a:xfrm>
          <a:prstGeom prst="rect">
            <a:avLst/>
          </a:prstGeom>
          <a:noFill/>
          <a:ln>
            <a:noFill/>
          </a:ln>
        </p:spPr>
        <p:txBody>
          <a:bodyPr anchorCtr="0" anchor="t" bIns="45700" lIns="91425" spcFirstLastPara="1" rIns="91425" wrap="square" tIns="45700">
            <a:noAutofit/>
          </a:bodyPr>
          <a:lstStyle/>
          <a:p>
            <a:pPr indent="-285750" lvl="0" marL="285750" marR="0" rtl="0" algn="l">
              <a:lnSpc>
                <a:spcPct val="129411"/>
              </a:lnSpc>
              <a:spcBef>
                <a:spcPts val="0"/>
              </a:spcBef>
              <a:spcAft>
                <a:spcPts val="0"/>
              </a:spcAft>
              <a:buClr>
                <a:schemeClr val="dk1"/>
              </a:buClr>
              <a:buSzPts val="1700"/>
              <a:buFont typeface="Arial"/>
              <a:buChar char="●"/>
            </a:pPr>
            <a:r>
              <a:rPr i="1" lang="it-IT" sz="1700">
                <a:solidFill>
                  <a:schemeClr val="dk1"/>
                </a:solidFill>
                <a:latin typeface="Calibri"/>
                <a:ea typeface="Calibri"/>
                <a:cs typeface="Calibri"/>
                <a:sym typeface="Calibri"/>
              </a:rPr>
              <a:t>RSL</a:t>
            </a:r>
            <a:r>
              <a:rPr lang="it-IT" sz="1700">
                <a:solidFill>
                  <a:schemeClr val="dk1"/>
                </a:solidFill>
                <a:latin typeface="Calibri"/>
                <a:ea typeface="Calibri"/>
                <a:cs typeface="Calibri"/>
                <a:sym typeface="Calibri"/>
              </a:rPr>
              <a:t> is a </a:t>
            </a:r>
            <a:r>
              <a:rPr b="1" lang="it-IT" sz="1700">
                <a:solidFill>
                  <a:srgbClr val="323F4F"/>
                </a:solidFill>
                <a:latin typeface="Calibri"/>
                <a:ea typeface="Calibri"/>
                <a:cs typeface="Calibri"/>
                <a:sym typeface="Calibri"/>
              </a:rPr>
              <a:t>Signal-to-Noise Ratio</a:t>
            </a:r>
            <a:endParaRPr/>
          </a:p>
        </p:txBody>
      </p:sp>
      <p:pic>
        <p:nvPicPr>
          <p:cNvPr id="573" name="Google Shape;573;p34"/>
          <p:cNvPicPr preferRelativeResize="0"/>
          <p:nvPr/>
        </p:nvPicPr>
        <p:blipFill rotWithShape="1">
          <a:blip r:embed="rId6">
            <a:alphaModFix/>
          </a:blip>
          <a:srcRect b="0" l="0" r="0" t="0"/>
          <a:stretch/>
        </p:blipFill>
        <p:spPr>
          <a:xfrm>
            <a:off x="6892925" y="4103521"/>
            <a:ext cx="2601913" cy="1398587"/>
          </a:xfrm>
          <a:prstGeom prst="rect">
            <a:avLst/>
          </a:prstGeom>
          <a:noFill/>
          <a:ln>
            <a:noFill/>
          </a:ln>
        </p:spPr>
      </p:pic>
      <p:pic>
        <p:nvPicPr>
          <p:cNvPr id="574" name="Google Shape;574;p34"/>
          <p:cNvPicPr preferRelativeResize="0"/>
          <p:nvPr/>
        </p:nvPicPr>
        <p:blipFill rotWithShape="1">
          <a:blip r:embed="rId7">
            <a:alphaModFix/>
          </a:blip>
          <a:srcRect b="0" l="0" r="0" t="0"/>
          <a:stretch/>
        </p:blipFill>
        <p:spPr>
          <a:xfrm>
            <a:off x="4905693" y="2692083"/>
            <a:ext cx="966787" cy="344487"/>
          </a:xfrm>
          <a:prstGeom prst="rect">
            <a:avLst/>
          </a:prstGeom>
          <a:noFill/>
          <a:ln>
            <a:noFill/>
          </a:ln>
        </p:spPr>
      </p:pic>
      <p:sp>
        <p:nvSpPr>
          <p:cNvPr id="575" name="Google Shape;575;p34"/>
          <p:cNvSpPr/>
          <p:nvPr/>
        </p:nvSpPr>
        <p:spPr>
          <a:xfrm>
            <a:off x="6617814" y="1992686"/>
            <a:ext cx="3082778" cy="374461"/>
          </a:xfrm>
          <a:prstGeom prst="rect">
            <a:avLst/>
          </a:prstGeom>
          <a:noFill/>
          <a:ln>
            <a:noFill/>
          </a:ln>
        </p:spPr>
        <p:txBody>
          <a:bodyPr anchorCtr="0" anchor="t" bIns="45700" lIns="91425" spcFirstLastPara="1" rIns="91425" wrap="square" tIns="45700">
            <a:noAutofit/>
          </a:bodyPr>
          <a:lstStyle/>
          <a:p>
            <a:pPr indent="-285750" lvl="0" marL="285750" marR="0" rtl="0" algn="l">
              <a:lnSpc>
                <a:spcPct val="129411"/>
              </a:lnSpc>
              <a:spcBef>
                <a:spcPts val="0"/>
              </a:spcBef>
              <a:spcAft>
                <a:spcPts val="0"/>
              </a:spcAft>
              <a:buClr>
                <a:schemeClr val="dk1"/>
              </a:buClr>
              <a:buSzPts val="1700"/>
              <a:buFont typeface="Arial"/>
              <a:buChar char="●"/>
            </a:pPr>
            <a:r>
              <a:rPr i="1" lang="it-IT" sz="1700">
                <a:solidFill>
                  <a:schemeClr val="dk1"/>
                </a:solidFill>
                <a:latin typeface="Calibri"/>
                <a:ea typeface="Calibri"/>
                <a:cs typeface="Calibri"/>
                <a:sym typeface="Calibri"/>
              </a:rPr>
              <a:t>RSL</a:t>
            </a:r>
            <a:r>
              <a:rPr lang="it-IT" sz="1700">
                <a:solidFill>
                  <a:schemeClr val="dk1"/>
                </a:solidFill>
                <a:latin typeface="Calibri"/>
                <a:ea typeface="Calibri"/>
                <a:cs typeface="Calibri"/>
                <a:sym typeface="Calibri"/>
              </a:rPr>
              <a:t> is a </a:t>
            </a:r>
            <a:r>
              <a:rPr b="1" lang="it-IT" sz="1700">
                <a:solidFill>
                  <a:srgbClr val="323F4F"/>
                </a:solidFill>
                <a:latin typeface="Calibri"/>
                <a:ea typeface="Calibri"/>
                <a:cs typeface="Calibri"/>
                <a:sym typeface="Calibri"/>
              </a:rPr>
              <a:t>power level</a:t>
            </a:r>
            <a:endParaRPr/>
          </a:p>
        </p:txBody>
      </p:sp>
      <p:sp>
        <p:nvSpPr>
          <p:cNvPr id="576" name="Google Shape;576;p34"/>
          <p:cNvSpPr/>
          <p:nvPr/>
        </p:nvSpPr>
        <p:spPr>
          <a:xfrm>
            <a:off x="2610035" y="1349406"/>
            <a:ext cx="372862" cy="25893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7" name="Google Shape;577;p34"/>
          <p:cNvSpPr/>
          <p:nvPr/>
        </p:nvSpPr>
        <p:spPr>
          <a:xfrm>
            <a:off x="2159000" y="2976880"/>
            <a:ext cx="208280" cy="14224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8" name="Google Shape;578;p34"/>
          <p:cNvSpPr/>
          <p:nvPr/>
        </p:nvSpPr>
        <p:spPr>
          <a:xfrm>
            <a:off x="928097" y="2842409"/>
            <a:ext cx="1388384" cy="58477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rgbClr val="FF0000"/>
                </a:solidFill>
                <a:latin typeface="Calibri"/>
                <a:ea typeface="Calibri"/>
                <a:cs typeface="Calibri"/>
                <a:sym typeface="Calibri"/>
              </a:rPr>
              <a:t>Return Link via Satellite</a:t>
            </a:r>
            <a:endParaRPr b="1" sz="1600">
              <a:solidFill>
                <a:srgbClr val="FF0000"/>
              </a:solidFill>
              <a:latin typeface="Calibri"/>
              <a:ea typeface="Calibri"/>
              <a:cs typeface="Calibri"/>
              <a:sym typeface="Calibri"/>
            </a:endParaRPr>
          </a:p>
        </p:txBody>
      </p:sp>
      <p:sp>
        <p:nvSpPr>
          <p:cNvPr id="579" name="Google Shape;579;p34"/>
          <p:cNvSpPr/>
          <p:nvPr/>
        </p:nvSpPr>
        <p:spPr>
          <a:xfrm>
            <a:off x="2124328" y="2711290"/>
            <a:ext cx="292963" cy="21479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580" name="Google Shape;580;p34"/>
          <p:cNvCxnSpPr/>
          <p:nvPr/>
        </p:nvCxnSpPr>
        <p:spPr>
          <a:xfrm>
            <a:off x="2265680" y="2651760"/>
            <a:ext cx="12700" cy="891540"/>
          </a:xfrm>
          <a:prstGeom prst="straightConnector1">
            <a:avLst/>
          </a:prstGeom>
          <a:noFill/>
          <a:ln cap="flat" cmpd="sng" w="57150">
            <a:solidFill>
              <a:srgbClr val="FF0000"/>
            </a:solidFill>
            <a:prstDash val="solid"/>
            <a:miter lim="800000"/>
            <a:headEnd len="sm" w="sm" type="none"/>
            <a:tailEnd len="med" w="med" type="triangle"/>
          </a:ln>
        </p:spPr>
      </p:cxnSp>
      <p:pic>
        <p:nvPicPr>
          <p:cNvPr id="581" name="Google Shape;581;p34"/>
          <p:cNvPicPr preferRelativeResize="0"/>
          <p:nvPr/>
        </p:nvPicPr>
        <p:blipFill rotWithShape="1">
          <a:blip r:embed="rId8">
            <a:alphaModFix/>
          </a:blip>
          <a:srcRect b="0" l="0" r="0" t="0"/>
          <a:stretch/>
        </p:blipFill>
        <p:spPr>
          <a:xfrm>
            <a:off x="2855006" y="3088973"/>
            <a:ext cx="355563" cy="35556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35"/>
          <p:cNvSpPr/>
          <p:nvPr/>
        </p:nvSpPr>
        <p:spPr>
          <a:xfrm>
            <a:off x="6633098" y="5872579"/>
            <a:ext cx="1720789" cy="901083"/>
          </a:xfrm>
          <a:prstGeom prst="rect">
            <a:avLst/>
          </a:prstGeom>
          <a:solidFill>
            <a:srgbClr val="DDEAF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8" name="Google Shape;588;p35"/>
          <p:cNvSpPr/>
          <p:nvPr/>
        </p:nvSpPr>
        <p:spPr>
          <a:xfrm>
            <a:off x="6624221" y="2167629"/>
            <a:ext cx="1704513" cy="1500328"/>
          </a:xfrm>
          <a:prstGeom prst="rect">
            <a:avLst/>
          </a:prstGeom>
          <a:solidFill>
            <a:srgbClr val="DDEAF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9" name="Google Shape;589;p35"/>
          <p:cNvSpPr/>
          <p:nvPr/>
        </p:nvSpPr>
        <p:spPr>
          <a:xfrm>
            <a:off x="6649374" y="4323422"/>
            <a:ext cx="2352583" cy="985421"/>
          </a:xfrm>
          <a:prstGeom prst="rect">
            <a:avLst/>
          </a:prstGeom>
          <a:solidFill>
            <a:srgbClr val="DDEAF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90" name="Google Shape;590;p35"/>
          <p:cNvPicPr preferRelativeResize="0"/>
          <p:nvPr/>
        </p:nvPicPr>
        <p:blipFill rotWithShape="1">
          <a:blip r:embed="rId3">
            <a:alphaModFix/>
          </a:blip>
          <a:srcRect b="0" l="0" r="0" t="0"/>
          <a:stretch/>
        </p:blipFill>
        <p:spPr>
          <a:xfrm>
            <a:off x="6791427" y="2484204"/>
            <a:ext cx="1472237" cy="786327"/>
          </a:xfrm>
          <a:prstGeom prst="rect">
            <a:avLst/>
          </a:prstGeom>
          <a:noFill/>
          <a:ln>
            <a:noFill/>
          </a:ln>
        </p:spPr>
      </p:pic>
      <p:grpSp>
        <p:nvGrpSpPr>
          <p:cNvPr id="591" name="Google Shape;591;p35"/>
          <p:cNvGrpSpPr/>
          <p:nvPr/>
        </p:nvGrpSpPr>
        <p:grpSpPr>
          <a:xfrm>
            <a:off x="8434203" y="1963738"/>
            <a:ext cx="3583523" cy="1828800"/>
            <a:chOff x="8451961" y="2225040"/>
            <a:chExt cx="3583523" cy="1828800"/>
          </a:xfrm>
        </p:grpSpPr>
        <p:pic>
          <p:nvPicPr>
            <p:cNvPr id="592" name="Google Shape;592;p35"/>
            <p:cNvPicPr preferRelativeResize="0"/>
            <p:nvPr/>
          </p:nvPicPr>
          <p:blipFill rotWithShape="1">
            <a:blip r:embed="rId4">
              <a:alphaModFix/>
            </a:blip>
            <a:srcRect b="0" l="0" r="0" t="0"/>
            <a:stretch/>
          </p:blipFill>
          <p:spPr>
            <a:xfrm>
              <a:off x="8451961" y="2225040"/>
              <a:ext cx="3583523" cy="1828800"/>
            </a:xfrm>
            <a:prstGeom prst="rect">
              <a:avLst/>
            </a:prstGeom>
            <a:noFill/>
            <a:ln>
              <a:noFill/>
            </a:ln>
          </p:spPr>
        </p:pic>
        <p:cxnSp>
          <p:nvCxnSpPr>
            <p:cNvPr id="593" name="Google Shape;593;p35"/>
            <p:cNvCxnSpPr/>
            <p:nvPr/>
          </p:nvCxnSpPr>
          <p:spPr>
            <a:xfrm flipH="1" rot="10800000">
              <a:off x="8964930" y="2495550"/>
              <a:ext cx="1832610" cy="1165860"/>
            </a:xfrm>
            <a:prstGeom prst="straightConnector1">
              <a:avLst/>
            </a:prstGeom>
            <a:noFill/>
            <a:ln cap="flat" cmpd="sng" w="57150">
              <a:solidFill>
                <a:schemeClr val="accent1"/>
              </a:solidFill>
              <a:prstDash val="solid"/>
              <a:miter lim="800000"/>
              <a:headEnd len="sm" w="sm" type="none"/>
              <a:tailEnd len="sm" w="sm" type="none"/>
            </a:ln>
          </p:spPr>
        </p:cxnSp>
        <p:pic>
          <p:nvPicPr>
            <p:cNvPr id="594" name="Google Shape;594;p35"/>
            <p:cNvPicPr preferRelativeResize="0"/>
            <p:nvPr/>
          </p:nvPicPr>
          <p:blipFill rotWithShape="1">
            <a:blip r:embed="rId5">
              <a:alphaModFix/>
            </a:blip>
            <a:srcRect b="0" l="0" r="0" t="0"/>
            <a:stretch/>
          </p:blipFill>
          <p:spPr>
            <a:xfrm>
              <a:off x="11041281" y="3365373"/>
              <a:ext cx="259180" cy="267424"/>
            </a:xfrm>
            <a:prstGeom prst="rect">
              <a:avLst/>
            </a:prstGeom>
            <a:noFill/>
            <a:ln>
              <a:noFill/>
            </a:ln>
          </p:spPr>
        </p:pic>
        <p:sp>
          <p:nvSpPr>
            <p:cNvPr id="595" name="Google Shape;595;p35"/>
            <p:cNvSpPr/>
            <p:nvPr/>
          </p:nvSpPr>
          <p:spPr>
            <a:xfrm>
              <a:off x="11056620" y="3646170"/>
              <a:ext cx="232410" cy="22098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596" name="Google Shape;596;p35"/>
            <p:cNvCxnSpPr/>
            <p:nvPr/>
          </p:nvCxnSpPr>
          <p:spPr>
            <a:xfrm>
              <a:off x="9067800" y="3642360"/>
              <a:ext cx="2274570" cy="7620"/>
            </a:xfrm>
            <a:prstGeom prst="straightConnector1">
              <a:avLst/>
            </a:prstGeom>
            <a:noFill/>
            <a:ln cap="flat" cmpd="sng" w="12700">
              <a:solidFill>
                <a:schemeClr val="accent1"/>
              </a:solidFill>
              <a:prstDash val="solid"/>
              <a:miter lim="800000"/>
              <a:headEnd len="sm" w="sm" type="none"/>
              <a:tailEnd len="sm" w="sm" type="none"/>
            </a:ln>
          </p:spPr>
        </p:cxnSp>
        <p:cxnSp>
          <p:nvCxnSpPr>
            <p:cNvPr id="597" name="Google Shape;597;p35"/>
            <p:cNvCxnSpPr/>
            <p:nvPr/>
          </p:nvCxnSpPr>
          <p:spPr>
            <a:xfrm>
              <a:off x="11041380" y="2487930"/>
              <a:ext cx="255270" cy="3810"/>
            </a:xfrm>
            <a:prstGeom prst="straightConnector1">
              <a:avLst/>
            </a:prstGeom>
            <a:noFill/>
            <a:ln cap="flat" cmpd="sng" w="12700">
              <a:solidFill>
                <a:schemeClr val="accent1"/>
              </a:solidFill>
              <a:prstDash val="solid"/>
              <a:miter lim="800000"/>
              <a:headEnd len="sm" w="sm" type="none"/>
              <a:tailEnd len="sm" w="sm" type="none"/>
            </a:ln>
          </p:spPr>
        </p:cxnSp>
        <p:sp>
          <p:nvSpPr>
            <p:cNvPr id="598" name="Google Shape;598;p35"/>
            <p:cNvSpPr/>
            <p:nvPr/>
          </p:nvSpPr>
          <p:spPr>
            <a:xfrm>
              <a:off x="11221720" y="3063240"/>
              <a:ext cx="401320" cy="228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99" name="Google Shape;599;p35"/>
            <p:cNvPicPr preferRelativeResize="0"/>
            <p:nvPr/>
          </p:nvPicPr>
          <p:blipFill rotWithShape="1">
            <a:blip r:embed="rId6">
              <a:alphaModFix/>
            </a:blip>
            <a:srcRect b="0" l="0" r="0" t="0"/>
            <a:stretch/>
          </p:blipFill>
          <p:spPr>
            <a:xfrm>
              <a:off x="11219180" y="2952433"/>
              <a:ext cx="246380" cy="316774"/>
            </a:xfrm>
            <a:prstGeom prst="rect">
              <a:avLst/>
            </a:prstGeom>
            <a:solidFill>
              <a:schemeClr val="lt1"/>
            </a:solidFill>
            <a:ln>
              <a:noFill/>
            </a:ln>
          </p:spPr>
        </p:pic>
        <p:pic>
          <p:nvPicPr>
            <p:cNvPr id="600" name="Google Shape;600;p35"/>
            <p:cNvPicPr preferRelativeResize="0"/>
            <p:nvPr/>
          </p:nvPicPr>
          <p:blipFill rotWithShape="1">
            <a:blip r:embed="rId7">
              <a:alphaModFix/>
            </a:blip>
            <a:srcRect b="0" l="0" r="0" t="0"/>
            <a:stretch/>
          </p:blipFill>
          <p:spPr>
            <a:xfrm rot="-2100090">
              <a:off x="9523991" y="2694943"/>
              <a:ext cx="195057" cy="228592"/>
            </a:xfrm>
            <a:prstGeom prst="rect">
              <a:avLst/>
            </a:prstGeom>
            <a:noFill/>
            <a:ln>
              <a:noFill/>
            </a:ln>
          </p:spPr>
        </p:pic>
        <p:pic>
          <p:nvPicPr>
            <p:cNvPr id="601" name="Google Shape;601;p35"/>
            <p:cNvPicPr preferRelativeResize="0"/>
            <p:nvPr/>
          </p:nvPicPr>
          <p:blipFill rotWithShape="1">
            <a:blip r:embed="rId8">
              <a:alphaModFix/>
            </a:blip>
            <a:srcRect b="0" l="0" r="0" t="0"/>
            <a:stretch/>
          </p:blipFill>
          <p:spPr>
            <a:xfrm>
              <a:off x="9679305" y="3327400"/>
              <a:ext cx="176213" cy="247650"/>
            </a:xfrm>
            <a:prstGeom prst="rect">
              <a:avLst/>
            </a:prstGeom>
            <a:solidFill>
              <a:schemeClr val="lt1"/>
            </a:solidFill>
            <a:ln>
              <a:noFill/>
            </a:ln>
          </p:spPr>
        </p:pic>
        <p:pic>
          <p:nvPicPr>
            <p:cNvPr id="602" name="Google Shape;602;p35"/>
            <p:cNvPicPr preferRelativeResize="0"/>
            <p:nvPr/>
          </p:nvPicPr>
          <p:blipFill rotWithShape="1">
            <a:blip r:embed="rId9">
              <a:alphaModFix/>
            </a:blip>
            <a:srcRect b="0" l="0" r="0" t="0"/>
            <a:stretch/>
          </p:blipFill>
          <p:spPr>
            <a:xfrm rot="10800000">
              <a:off x="9316281" y="3478074"/>
              <a:ext cx="169830" cy="143331"/>
            </a:xfrm>
            <a:prstGeom prst="rect">
              <a:avLst/>
            </a:prstGeom>
            <a:noFill/>
            <a:ln>
              <a:noFill/>
            </a:ln>
          </p:spPr>
        </p:pic>
      </p:grpSp>
      <p:sp>
        <p:nvSpPr>
          <p:cNvPr id="603" name="Google Shape;603;p35"/>
          <p:cNvSpPr txBox="1"/>
          <p:nvPr>
            <p:ph type="title"/>
          </p:nvPr>
        </p:nvSpPr>
        <p:spPr>
          <a:xfrm>
            <a:off x="1454243" y="171134"/>
            <a:ext cx="7445917" cy="7635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5DAD"/>
              </a:buClr>
              <a:buSzPts val="2400"/>
              <a:buFont typeface="Calibri"/>
              <a:buNone/>
            </a:pPr>
            <a:r>
              <a:rPr lang="it-IT"/>
              <a:t>Flowchart of the basic processing steps for rainfall retrieval from OS data collected by a SML</a:t>
            </a:r>
            <a:endParaRPr/>
          </a:p>
        </p:txBody>
      </p:sp>
      <p:pic>
        <p:nvPicPr>
          <p:cNvPr id="604" name="Google Shape;604;p35"/>
          <p:cNvPicPr preferRelativeResize="0"/>
          <p:nvPr/>
        </p:nvPicPr>
        <p:blipFill rotWithShape="1">
          <a:blip r:embed="rId10">
            <a:alphaModFix/>
          </a:blip>
          <a:srcRect b="0" l="0" r="0" t="0"/>
          <a:stretch/>
        </p:blipFill>
        <p:spPr>
          <a:xfrm>
            <a:off x="161286" y="831591"/>
            <a:ext cx="5956308" cy="5919729"/>
          </a:xfrm>
          <a:prstGeom prst="rect">
            <a:avLst/>
          </a:prstGeom>
          <a:noFill/>
          <a:ln>
            <a:noFill/>
          </a:ln>
        </p:spPr>
      </p:pic>
      <p:pic>
        <p:nvPicPr>
          <p:cNvPr id="605" name="Google Shape;605;p35"/>
          <p:cNvPicPr preferRelativeResize="0"/>
          <p:nvPr/>
        </p:nvPicPr>
        <p:blipFill rotWithShape="1">
          <a:blip r:embed="rId11">
            <a:alphaModFix/>
          </a:blip>
          <a:srcRect b="0" l="0" r="0" t="0"/>
          <a:stretch/>
        </p:blipFill>
        <p:spPr>
          <a:xfrm>
            <a:off x="834016" y="1467059"/>
            <a:ext cx="5284844" cy="5310555"/>
          </a:xfrm>
          <a:prstGeom prst="rect">
            <a:avLst/>
          </a:prstGeom>
          <a:noFill/>
          <a:ln>
            <a:noFill/>
          </a:ln>
        </p:spPr>
      </p:pic>
      <p:sp>
        <p:nvSpPr>
          <p:cNvPr id="606" name="Google Shape;606;p35"/>
          <p:cNvSpPr/>
          <p:nvPr/>
        </p:nvSpPr>
        <p:spPr>
          <a:xfrm>
            <a:off x="3343636" y="1082189"/>
            <a:ext cx="2873829"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rgbClr val="FF0000"/>
                </a:solidFill>
                <a:latin typeface="Calibri"/>
                <a:ea typeface="Calibri"/>
                <a:cs typeface="Calibri"/>
                <a:sym typeface="Calibri"/>
              </a:rPr>
              <a:t>Service Center</a:t>
            </a:r>
            <a:endParaRPr b="1" sz="1600">
              <a:solidFill>
                <a:srgbClr val="FF0000"/>
              </a:solidFill>
              <a:latin typeface="Calibri"/>
              <a:ea typeface="Calibri"/>
              <a:cs typeface="Calibri"/>
              <a:sym typeface="Calibri"/>
            </a:endParaRPr>
          </a:p>
        </p:txBody>
      </p:sp>
      <p:sp>
        <p:nvSpPr>
          <p:cNvPr id="607" name="Google Shape;607;p35"/>
          <p:cNvSpPr/>
          <p:nvPr/>
        </p:nvSpPr>
        <p:spPr>
          <a:xfrm rot="-5400000">
            <a:off x="-75182" y="1861893"/>
            <a:ext cx="1447211"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rgbClr val="00B050"/>
                </a:solidFill>
                <a:latin typeface="Calibri"/>
                <a:ea typeface="Calibri"/>
                <a:cs typeface="Calibri"/>
                <a:sym typeface="Calibri"/>
              </a:rPr>
              <a:t>SmartLNB</a:t>
            </a:r>
            <a:endParaRPr b="1" sz="1600">
              <a:solidFill>
                <a:srgbClr val="00B050"/>
              </a:solidFill>
              <a:latin typeface="Calibri"/>
              <a:ea typeface="Calibri"/>
              <a:cs typeface="Calibri"/>
              <a:sym typeface="Calibri"/>
            </a:endParaRPr>
          </a:p>
        </p:txBody>
      </p:sp>
      <p:sp>
        <p:nvSpPr>
          <p:cNvPr id="608" name="Google Shape;608;p35"/>
          <p:cNvSpPr/>
          <p:nvPr/>
        </p:nvSpPr>
        <p:spPr>
          <a:xfrm>
            <a:off x="6366922" y="721731"/>
            <a:ext cx="4124781" cy="361509"/>
          </a:xfrm>
          <a:prstGeom prst="rect">
            <a:avLst/>
          </a:prstGeom>
          <a:noFill/>
          <a:ln>
            <a:noFill/>
          </a:ln>
        </p:spPr>
        <p:txBody>
          <a:bodyPr anchorCtr="0" anchor="t" bIns="45700" lIns="91425" spcFirstLastPara="1" rIns="91425" wrap="square" tIns="45700">
            <a:noAutofit/>
          </a:bodyPr>
          <a:lstStyle/>
          <a:p>
            <a:pPr indent="0" lvl="0" marL="0" marR="0" rtl="0" algn="l">
              <a:lnSpc>
                <a:spcPct val="129411"/>
              </a:lnSpc>
              <a:spcBef>
                <a:spcPts val="0"/>
              </a:spcBef>
              <a:spcAft>
                <a:spcPts val="0"/>
              </a:spcAft>
              <a:buNone/>
            </a:pPr>
            <a:r>
              <a:rPr b="1" lang="it-IT" sz="1700">
                <a:solidFill>
                  <a:srgbClr val="FF0000"/>
                </a:solidFill>
                <a:latin typeface="Calibri"/>
                <a:ea typeface="Calibri"/>
                <a:cs typeface="Calibri"/>
                <a:sym typeface="Calibri"/>
              </a:rPr>
              <a:t>(6) Rain Retrieval</a:t>
            </a:r>
            <a:endParaRPr/>
          </a:p>
        </p:txBody>
      </p:sp>
      <p:sp>
        <p:nvSpPr>
          <p:cNvPr id="609" name="Google Shape;609;p35"/>
          <p:cNvSpPr/>
          <p:nvPr/>
        </p:nvSpPr>
        <p:spPr>
          <a:xfrm>
            <a:off x="544010" y="1226916"/>
            <a:ext cx="1493134" cy="24306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0" name="Google Shape;610;p35"/>
          <p:cNvSpPr/>
          <p:nvPr/>
        </p:nvSpPr>
        <p:spPr>
          <a:xfrm>
            <a:off x="844952" y="906491"/>
            <a:ext cx="2484988" cy="1875098"/>
          </a:xfrm>
          <a:prstGeom prst="rect">
            <a:avLst/>
          </a:prstGeom>
          <a:noFill/>
          <a:ln cap="flat" cmpd="sng" w="3810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1" name="Google Shape;611;p35"/>
          <p:cNvSpPr/>
          <p:nvPr/>
        </p:nvSpPr>
        <p:spPr>
          <a:xfrm>
            <a:off x="6384970" y="1081166"/>
            <a:ext cx="5603830" cy="374461"/>
          </a:xfrm>
          <a:prstGeom prst="rect">
            <a:avLst/>
          </a:prstGeom>
          <a:noFill/>
          <a:ln>
            <a:noFill/>
          </a:ln>
        </p:spPr>
        <p:txBody>
          <a:bodyPr anchorCtr="0" anchor="t" bIns="45700" lIns="91425" spcFirstLastPara="1" rIns="91425" wrap="square" tIns="45700">
            <a:noAutofit/>
          </a:bodyPr>
          <a:lstStyle/>
          <a:p>
            <a:pPr indent="-285750" lvl="0" marL="285750" marR="0" rtl="0" algn="l">
              <a:lnSpc>
                <a:spcPct val="129411"/>
              </a:lnSpc>
              <a:spcBef>
                <a:spcPts val="0"/>
              </a:spcBef>
              <a:spcAft>
                <a:spcPts val="0"/>
              </a:spcAft>
              <a:buClr>
                <a:schemeClr val="dk1"/>
              </a:buClr>
              <a:buSzPts val="1700"/>
              <a:buFont typeface="Arial"/>
              <a:buChar char="●"/>
            </a:pPr>
            <a:r>
              <a:rPr b="1" lang="it-IT" sz="1700">
                <a:solidFill>
                  <a:schemeClr val="dk1"/>
                </a:solidFill>
                <a:latin typeface="Calibri"/>
                <a:ea typeface="Calibri"/>
                <a:cs typeface="Calibri"/>
                <a:sym typeface="Calibri"/>
              </a:rPr>
              <a:t>2-layer </a:t>
            </a:r>
            <a:r>
              <a:rPr b="1" lang="it-IT" sz="1700">
                <a:solidFill>
                  <a:srgbClr val="323F4F"/>
                </a:solidFill>
                <a:latin typeface="Calibri"/>
                <a:ea typeface="Calibri"/>
                <a:cs typeface="Calibri"/>
                <a:sym typeface="Calibri"/>
              </a:rPr>
              <a:t>ITU model</a:t>
            </a:r>
            <a:endParaRPr/>
          </a:p>
        </p:txBody>
      </p:sp>
      <p:sp>
        <p:nvSpPr>
          <p:cNvPr id="612" name="Google Shape;612;p35"/>
          <p:cNvSpPr/>
          <p:nvPr/>
        </p:nvSpPr>
        <p:spPr>
          <a:xfrm>
            <a:off x="6562627" y="1641261"/>
            <a:ext cx="2171225" cy="374461"/>
          </a:xfrm>
          <a:prstGeom prst="rect">
            <a:avLst/>
          </a:prstGeom>
          <a:noFill/>
          <a:ln>
            <a:noFill/>
          </a:ln>
        </p:spPr>
        <p:txBody>
          <a:bodyPr anchorCtr="0" anchor="t" bIns="45700" lIns="91425" spcFirstLastPara="1" rIns="91425" wrap="square" tIns="45700">
            <a:noAutofit/>
          </a:bodyPr>
          <a:lstStyle/>
          <a:p>
            <a:pPr indent="0" lvl="0" marL="0" marR="0" rtl="0" algn="l">
              <a:lnSpc>
                <a:spcPct val="129411"/>
              </a:lnSpc>
              <a:spcBef>
                <a:spcPts val="0"/>
              </a:spcBef>
              <a:spcAft>
                <a:spcPts val="0"/>
              </a:spcAft>
              <a:buNone/>
            </a:pPr>
            <a:r>
              <a:rPr b="1" lang="it-IT" sz="1700">
                <a:solidFill>
                  <a:srgbClr val="2F5496"/>
                </a:solidFill>
                <a:latin typeface="Calibri"/>
                <a:ea typeface="Calibri"/>
                <a:cs typeface="Calibri"/>
                <a:sym typeface="Calibri"/>
              </a:rPr>
              <a:t>i. Wet Link Calculation</a:t>
            </a:r>
            <a:endParaRPr/>
          </a:p>
        </p:txBody>
      </p:sp>
      <p:sp>
        <p:nvSpPr>
          <p:cNvPr id="613" name="Google Shape;613;p35"/>
          <p:cNvSpPr/>
          <p:nvPr/>
        </p:nvSpPr>
        <p:spPr>
          <a:xfrm>
            <a:off x="8831957" y="1668236"/>
            <a:ext cx="1372545" cy="307777"/>
          </a:xfrm>
          <a:prstGeom prst="rect">
            <a:avLst/>
          </a:prstGeom>
          <a:solidFill>
            <a:srgbClr val="548135"/>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400">
                <a:solidFill>
                  <a:schemeClr val="lt1"/>
                </a:solidFill>
                <a:latin typeface="Calibri"/>
                <a:ea typeface="Calibri"/>
                <a:cs typeface="Calibri"/>
                <a:sym typeface="Calibri"/>
              </a:rPr>
              <a:t>ITU-R Rec. P.618</a:t>
            </a:r>
            <a:endParaRPr b="1" sz="1400">
              <a:solidFill>
                <a:schemeClr val="lt1"/>
              </a:solidFill>
              <a:latin typeface="Calibri"/>
              <a:ea typeface="Calibri"/>
              <a:cs typeface="Calibri"/>
              <a:sym typeface="Calibri"/>
            </a:endParaRPr>
          </a:p>
        </p:txBody>
      </p:sp>
      <p:sp>
        <p:nvSpPr>
          <p:cNvPr id="614" name="Google Shape;614;p35"/>
          <p:cNvSpPr/>
          <p:nvPr/>
        </p:nvSpPr>
        <p:spPr>
          <a:xfrm>
            <a:off x="10284551" y="1672904"/>
            <a:ext cx="1405804" cy="307777"/>
          </a:xfrm>
          <a:prstGeom prst="rect">
            <a:avLst/>
          </a:prstGeom>
          <a:solidFill>
            <a:srgbClr val="548135"/>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400">
                <a:solidFill>
                  <a:schemeClr val="lt1"/>
                </a:solidFill>
                <a:latin typeface="Calibri"/>
                <a:ea typeface="Calibri"/>
                <a:cs typeface="Calibri"/>
                <a:sym typeface="Calibri"/>
              </a:rPr>
              <a:t>ITU-R Rec. P.839</a:t>
            </a:r>
            <a:endParaRPr b="1" sz="1400">
              <a:solidFill>
                <a:schemeClr val="lt1"/>
              </a:solidFill>
              <a:latin typeface="Calibri"/>
              <a:ea typeface="Calibri"/>
              <a:cs typeface="Calibri"/>
              <a:sym typeface="Calibri"/>
            </a:endParaRPr>
          </a:p>
        </p:txBody>
      </p:sp>
      <p:pic>
        <p:nvPicPr>
          <p:cNvPr id="615" name="Google Shape;615;p35"/>
          <p:cNvPicPr preferRelativeResize="0"/>
          <p:nvPr/>
        </p:nvPicPr>
        <p:blipFill rotWithShape="1">
          <a:blip r:embed="rId12">
            <a:alphaModFix/>
          </a:blip>
          <a:srcRect b="0" l="0" r="0" t="0"/>
          <a:stretch/>
        </p:blipFill>
        <p:spPr>
          <a:xfrm>
            <a:off x="6965329" y="4449596"/>
            <a:ext cx="1732815" cy="763799"/>
          </a:xfrm>
          <a:prstGeom prst="rect">
            <a:avLst/>
          </a:prstGeom>
          <a:noFill/>
          <a:ln>
            <a:noFill/>
          </a:ln>
        </p:spPr>
      </p:pic>
      <p:sp>
        <p:nvSpPr>
          <p:cNvPr id="616" name="Google Shape;616;p35"/>
          <p:cNvSpPr/>
          <p:nvPr/>
        </p:nvSpPr>
        <p:spPr>
          <a:xfrm>
            <a:off x="10279804" y="3936840"/>
            <a:ext cx="1396351" cy="311534"/>
          </a:xfrm>
          <a:prstGeom prst="rect">
            <a:avLst/>
          </a:prstGeom>
          <a:solidFill>
            <a:srgbClr val="548135"/>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400">
                <a:solidFill>
                  <a:schemeClr val="lt1"/>
                </a:solidFill>
                <a:latin typeface="Calibri"/>
                <a:ea typeface="Calibri"/>
                <a:cs typeface="Calibri"/>
                <a:sym typeface="Calibri"/>
              </a:rPr>
              <a:t>ITU-R Rec. P.618</a:t>
            </a:r>
            <a:endParaRPr b="1" sz="1400">
              <a:solidFill>
                <a:schemeClr val="lt1"/>
              </a:solidFill>
              <a:latin typeface="Calibri"/>
              <a:ea typeface="Calibri"/>
              <a:cs typeface="Calibri"/>
              <a:sym typeface="Calibri"/>
            </a:endParaRPr>
          </a:p>
        </p:txBody>
      </p:sp>
      <p:sp>
        <p:nvSpPr>
          <p:cNvPr id="617" name="Google Shape;617;p35"/>
          <p:cNvSpPr/>
          <p:nvPr/>
        </p:nvSpPr>
        <p:spPr>
          <a:xfrm>
            <a:off x="6534711" y="3895389"/>
            <a:ext cx="3979705" cy="374461"/>
          </a:xfrm>
          <a:prstGeom prst="rect">
            <a:avLst/>
          </a:prstGeom>
          <a:noFill/>
          <a:ln>
            <a:noFill/>
          </a:ln>
        </p:spPr>
        <p:txBody>
          <a:bodyPr anchorCtr="0" anchor="t" bIns="45700" lIns="91425" spcFirstLastPara="1" rIns="91425" wrap="square" tIns="45700">
            <a:noAutofit/>
          </a:bodyPr>
          <a:lstStyle/>
          <a:p>
            <a:pPr indent="0" lvl="0" marL="0" marR="0" rtl="0" algn="l">
              <a:lnSpc>
                <a:spcPct val="129411"/>
              </a:lnSpc>
              <a:spcBef>
                <a:spcPts val="0"/>
              </a:spcBef>
              <a:spcAft>
                <a:spcPts val="0"/>
              </a:spcAft>
              <a:buNone/>
            </a:pPr>
            <a:r>
              <a:rPr b="1" lang="it-IT" sz="1700">
                <a:solidFill>
                  <a:srgbClr val="2F5496"/>
                </a:solidFill>
                <a:latin typeface="Calibri"/>
                <a:ea typeface="Calibri"/>
                <a:cs typeface="Calibri"/>
                <a:sym typeface="Calibri"/>
              </a:rPr>
              <a:t>ii. Specific Rain Attenuation Calculation</a:t>
            </a:r>
            <a:endParaRPr b="1" sz="1700">
              <a:solidFill>
                <a:srgbClr val="2F5496"/>
              </a:solidFill>
              <a:latin typeface="Calibri"/>
              <a:ea typeface="Calibri"/>
              <a:cs typeface="Calibri"/>
              <a:sym typeface="Calibri"/>
            </a:endParaRPr>
          </a:p>
        </p:txBody>
      </p:sp>
      <p:sp>
        <p:nvSpPr>
          <p:cNvPr id="618" name="Google Shape;618;p35"/>
          <p:cNvSpPr/>
          <p:nvPr/>
        </p:nvSpPr>
        <p:spPr>
          <a:xfrm>
            <a:off x="6505514" y="5472265"/>
            <a:ext cx="3979705" cy="374461"/>
          </a:xfrm>
          <a:prstGeom prst="rect">
            <a:avLst/>
          </a:prstGeom>
          <a:noFill/>
          <a:ln>
            <a:noFill/>
          </a:ln>
        </p:spPr>
        <p:txBody>
          <a:bodyPr anchorCtr="0" anchor="t" bIns="45700" lIns="91425" spcFirstLastPara="1" rIns="91425" wrap="square" tIns="45700">
            <a:noAutofit/>
          </a:bodyPr>
          <a:lstStyle/>
          <a:p>
            <a:pPr indent="0" lvl="0" marL="0" marR="0" rtl="0" algn="l">
              <a:lnSpc>
                <a:spcPct val="129411"/>
              </a:lnSpc>
              <a:spcBef>
                <a:spcPts val="0"/>
              </a:spcBef>
              <a:spcAft>
                <a:spcPts val="0"/>
              </a:spcAft>
              <a:buNone/>
            </a:pPr>
            <a:r>
              <a:rPr b="1" lang="it-IT" sz="1700">
                <a:solidFill>
                  <a:srgbClr val="2F5496"/>
                </a:solidFill>
                <a:latin typeface="Calibri"/>
                <a:ea typeface="Calibri"/>
                <a:cs typeface="Calibri"/>
                <a:sym typeface="Calibri"/>
              </a:rPr>
              <a:t>iii. Rain Rate Calculation</a:t>
            </a:r>
            <a:endParaRPr b="1" sz="1700">
              <a:solidFill>
                <a:srgbClr val="2F5496"/>
              </a:solidFill>
              <a:latin typeface="Calibri"/>
              <a:ea typeface="Calibri"/>
              <a:cs typeface="Calibri"/>
              <a:sym typeface="Calibri"/>
            </a:endParaRPr>
          </a:p>
        </p:txBody>
      </p:sp>
      <p:pic>
        <p:nvPicPr>
          <p:cNvPr id="619" name="Google Shape;619;p35"/>
          <p:cNvPicPr preferRelativeResize="0"/>
          <p:nvPr/>
        </p:nvPicPr>
        <p:blipFill rotWithShape="1">
          <a:blip r:embed="rId13">
            <a:alphaModFix/>
          </a:blip>
          <a:srcRect b="0" l="0" r="0" t="0"/>
          <a:stretch/>
        </p:blipFill>
        <p:spPr>
          <a:xfrm>
            <a:off x="6948806" y="5831215"/>
            <a:ext cx="1036638" cy="803275"/>
          </a:xfrm>
          <a:prstGeom prst="rect">
            <a:avLst/>
          </a:prstGeom>
          <a:noFill/>
          <a:ln>
            <a:noFill/>
          </a:ln>
        </p:spPr>
      </p:pic>
      <p:sp>
        <p:nvSpPr>
          <p:cNvPr id="620" name="Google Shape;620;p35"/>
          <p:cNvSpPr/>
          <p:nvPr/>
        </p:nvSpPr>
        <p:spPr>
          <a:xfrm>
            <a:off x="8839749" y="5520842"/>
            <a:ext cx="1372545" cy="307777"/>
          </a:xfrm>
          <a:prstGeom prst="rect">
            <a:avLst/>
          </a:prstGeom>
          <a:solidFill>
            <a:srgbClr val="548135"/>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400">
                <a:solidFill>
                  <a:schemeClr val="lt1"/>
                </a:solidFill>
                <a:latin typeface="Calibri"/>
                <a:ea typeface="Calibri"/>
                <a:cs typeface="Calibri"/>
                <a:sym typeface="Calibri"/>
              </a:rPr>
              <a:t>ITU-R Rec. P.618</a:t>
            </a:r>
            <a:endParaRPr b="1" sz="1400">
              <a:solidFill>
                <a:schemeClr val="lt1"/>
              </a:solidFill>
              <a:latin typeface="Calibri"/>
              <a:ea typeface="Calibri"/>
              <a:cs typeface="Calibri"/>
              <a:sym typeface="Calibri"/>
            </a:endParaRPr>
          </a:p>
        </p:txBody>
      </p:sp>
      <p:sp>
        <p:nvSpPr>
          <p:cNvPr id="621" name="Google Shape;621;p35"/>
          <p:cNvSpPr/>
          <p:nvPr/>
        </p:nvSpPr>
        <p:spPr>
          <a:xfrm>
            <a:off x="6531401" y="4522381"/>
            <a:ext cx="446941" cy="263666"/>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2" name="Google Shape;622;p35"/>
          <p:cNvSpPr/>
          <p:nvPr/>
        </p:nvSpPr>
        <p:spPr>
          <a:xfrm>
            <a:off x="8080161" y="6167418"/>
            <a:ext cx="446941" cy="263666"/>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23" name="Google Shape;623;p35"/>
          <p:cNvPicPr preferRelativeResize="0"/>
          <p:nvPr/>
        </p:nvPicPr>
        <p:blipFill rotWithShape="1">
          <a:blip r:embed="rId14">
            <a:alphaModFix/>
          </a:blip>
          <a:srcRect b="0" l="0" r="0" t="0"/>
          <a:stretch/>
        </p:blipFill>
        <p:spPr>
          <a:xfrm>
            <a:off x="4905693" y="2692083"/>
            <a:ext cx="966787" cy="344487"/>
          </a:xfrm>
          <a:prstGeom prst="rect">
            <a:avLst/>
          </a:prstGeom>
          <a:noFill/>
          <a:ln>
            <a:noFill/>
          </a:ln>
        </p:spPr>
      </p:pic>
      <p:sp>
        <p:nvSpPr>
          <p:cNvPr id="624" name="Google Shape;624;p35"/>
          <p:cNvSpPr/>
          <p:nvPr/>
        </p:nvSpPr>
        <p:spPr>
          <a:xfrm>
            <a:off x="2610035" y="1349406"/>
            <a:ext cx="372862" cy="25893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5" name="Google Shape;625;p35"/>
          <p:cNvSpPr/>
          <p:nvPr/>
        </p:nvSpPr>
        <p:spPr>
          <a:xfrm>
            <a:off x="2159000" y="2976880"/>
            <a:ext cx="208280" cy="14224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6" name="Google Shape;626;p35"/>
          <p:cNvSpPr/>
          <p:nvPr/>
        </p:nvSpPr>
        <p:spPr>
          <a:xfrm>
            <a:off x="928097" y="2842409"/>
            <a:ext cx="1388384" cy="58477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rgbClr val="FF0000"/>
                </a:solidFill>
                <a:latin typeface="Calibri"/>
                <a:ea typeface="Calibri"/>
                <a:cs typeface="Calibri"/>
                <a:sym typeface="Calibri"/>
              </a:rPr>
              <a:t>Return Link via Satellite</a:t>
            </a:r>
            <a:endParaRPr b="1" sz="1600">
              <a:solidFill>
                <a:srgbClr val="FF0000"/>
              </a:solidFill>
              <a:latin typeface="Calibri"/>
              <a:ea typeface="Calibri"/>
              <a:cs typeface="Calibri"/>
              <a:sym typeface="Calibri"/>
            </a:endParaRPr>
          </a:p>
        </p:txBody>
      </p:sp>
      <p:sp>
        <p:nvSpPr>
          <p:cNvPr id="627" name="Google Shape;627;p35"/>
          <p:cNvSpPr/>
          <p:nvPr/>
        </p:nvSpPr>
        <p:spPr>
          <a:xfrm>
            <a:off x="2124328" y="2711290"/>
            <a:ext cx="292963" cy="21479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628" name="Google Shape;628;p35"/>
          <p:cNvCxnSpPr/>
          <p:nvPr/>
        </p:nvCxnSpPr>
        <p:spPr>
          <a:xfrm>
            <a:off x="2265680" y="2651760"/>
            <a:ext cx="12700" cy="891540"/>
          </a:xfrm>
          <a:prstGeom prst="straightConnector1">
            <a:avLst/>
          </a:prstGeom>
          <a:noFill/>
          <a:ln cap="flat" cmpd="sng" w="57150">
            <a:solidFill>
              <a:srgbClr val="FF0000"/>
            </a:solidFill>
            <a:prstDash val="solid"/>
            <a:miter lim="800000"/>
            <a:headEnd len="sm" w="sm" type="none"/>
            <a:tailEnd len="med" w="med" type="triangle"/>
          </a:ln>
        </p:spPr>
      </p:cxnSp>
      <p:pic>
        <p:nvPicPr>
          <p:cNvPr id="629" name="Google Shape;629;p35"/>
          <p:cNvPicPr preferRelativeResize="0"/>
          <p:nvPr/>
        </p:nvPicPr>
        <p:blipFill rotWithShape="1">
          <a:blip r:embed="rId15">
            <a:alphaModFix/>
          </a:blip>
          <a:srcRect b="0" l="0" r="0" t="0"/>
          <a:stretch/>
        </p:blipFill>
        <p:spPr>
          <a:xfrm>
            <a:off x="2855006" y="3088973"/>
            <a:ext cx="355563" cy="355563"/>
          </a:xfrm>
          <a:prstGeom prst="rect">
            <a:avLst/>
          </a:prstGeom>
          <a:noFill/>
          <a:ln>
            <a:noFill/>
          </a:ln>
        </p:spPr>
      </p:pic>
      <p:sp>
        <p:nvSpPr>
          <p:cNvPr id="630" name="Google Shape;630;p35"/>
          <p:cNvSpPr/>
          <p:nvPr/>
        </p:nvSpPr>
        <p:spPr>
          <a:xfrm>
            <a:off x="6119761" y="4463783"/>
            <a:ext cx="456530" cy="374461"/>
          </a:xfrm>
          <a:prstGeom prst="rect">
            <a:avLst/>
          </a:prstGeom>
          <a:noFill/>
          <a:ln>
            <a:noFill/>
          </a:ln>
        </p:spPr>
        <p:txBody>
          <a:bodyPr anchorCtr="0" anchor="t" bIns="45700" lIns="91425" spcFirstLastPara="1" rIns="91425" wrap="square" tIns="45700">
            <a:noAutofit/>
          </a:bodyPr>
          <a:lstStyle/>
          <a:p>
            <a:pPr indent="0" lvl="0" marL="0" marR="0" rtl="0" algn="ctr">
              <a:lnSpc>
                <a:spcPct val="129411"/>
              </a:lnSpc>
              <a:spcBef>
                <a:spcPts val="0"/>
              </a:spcBef>
              <a:spcAft>
                <a:spcPts val="0"/>
              </a:spcAft>
              <a:buNone/>
            </a:pPr>
            <a:r>
              <a:rPr b="1" lang="it-IT" sz="1700">
                <a:solidFill>
                  <a:srgbClr val="323F4F"/>
                </a:solidFill>
                <a:latin typeface="Calibri"/>
                <a:ea typeface="Calibri"/>
                <a:cs typeface="Calibri"/>
                <a:sym typeface="Calibri"/>
              </a:rPr>
              <a:t>In</a:t>
            </a:r>
            <a:endParaRPr b="1" sz="1700">
              <a:solidFill>
                <a:srgbClr val="323F4F"/>
              </a:solidFill>
              <a:latin typeface="Calibri"/>
              <a:ea typeface="Calibri"/>
              <a:cs typeface="Calibri"/>
              <a:sym typeface="Calibri"/>
            </a:endParaRPr>
          </a:p>
        </p:txBody>
      </p:sp>
      <p:sp>
        <p:nvSpPr>
          <p:cNvPr id="631" name="Google Shape;631;p35"/>
          <p:cNvSpPr/>
          <p:nvPr/>
        </p:nvSpPr>
        <p:spPr>
          <a:xfrm>
            <a:off x="8525833" y="6112832"/>
            <a:ext cx="571985" cy="374461"/>
          </a:xfrm>
          <a:prstGeom prst="rect">
            <a:avLst/>
          </a:prstGeom>
          <a:noFill/>
          <a:ln>
            <a:noFill/>
          </a:ln>
        </p:spPr>
        <p:txBody>
          <a:bodyPr anchorCtr="0" anchor="t" bIns="45700" lIns="91425" spcFirstLastPara="1" rIns="91425" wrap="square" tIns="45700">
            <a:noAutofit/>
          </a:bodyPr>
          <a:lstStyle/>
          <a:p>
            <a:pPr indent="0" lvl="0" marL="0" marR="0" rtl="0" algn="ctr">
              <a:lnSpc>
                <a:spcPct val="129411"/>
              </a:lnSpc>
              <a:spcBef>
                <a:spcPts val="0"/>
              </a:spcBef>
              <a:spcAft>
                <a:spcPts val="0"/>
              </a:spcAft>
              <a:buNone/>
            </a:pPr>
            <a:r>
              <a:rPr b="1" lang="it-IT" sz="1700">
                <a:solidFill>
                  <a:srgbClr val="323F4F"/>
                </a:solidFill>
                <a:latin typeface="Calibri"/>
                <a:ea typeface="Calibri"/>
                <a:cs typeface="Calibri"/>
                <a:sym typeface="Calibri"/>
              </a:rPr>
              <a:t>Out</a:t>
            </a:r>
            <a:endParaRPr b="1" sz="1700">
              <a:solidFill>
                <a:srgbClr val="323F4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6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36"/>
          <p:cNvSpPr txBox="1"/>
          <p:nvPr>
            <p:ph type="title"/>
          </p:nvPr>
        </p:nvSpPr>
        <p:spPr>
          <a:xfrm>
            <a:off x="1454243" y="171134"/>
            <a:ext cx="7445917" cy="7635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5DAD"/>
              </a:buClr>
              <a:buSzPts val="2400"/>
              <a:buFont typeface="Calibri"/>
              <a:buNone/>
            </a:pPr>
            <a:r>
              <a:rPr lang="it-IT"/>
              <a:t>Flowchart of the basic processing steps for rainfall retrieval from OS data collected by a SML</a:t>
            </a:r>
            <a:endParaRPr/>
          </a:p>
        </p:txBody>
      </p:sp>
      <p:pic>
        <p:nvPicPr>
          <p:cNvPr id="638" name="Google Shape;638;p36"/>
          <p:cNvPicPr preferRelativeResize="0"/>
          <p:nvPr/>
        </p:nvPicPr>
        <p:blipFill rotWithShape="1">
          <a:blip r:embed="rId3">
            <a:alphaModFix/>
          </a:blip>
          <a:srcRect b="0" l="0" r="0" t="0"/>
          <a:stretch/>
        </p:blipFill>
        <p:spPr>
          <a:xfrm>
            <a:off x="161286" y="831591"/>
            <a:ext cx="5956308" cy="5919729"/>
          </a:xfrm>
          <a:prstGeom prst="rect">
            <a:avLst/>
          </a:prstGeom>
          <a:noFill/>
          <a:ln>
            <a:noFill/>
          </a:ln>
        </p:spPr>
      </p:pic>
      <p:pic>
        <p:nvPicPr>
          <p:cNvPr id="639" name="Google Shape;639;p36"/>
          <p:cNvPicPr preferRelativeResize="0"/>
          <p:nvPr/>
        </p:nvPicPr>
        <p:blipFill rotWithShape="1">
          <a:blip r:embed="rId4">
            <a:alphaModFix/>
          </a:blip>
          <a:srcRect b="0" l="0" r="0" t="0"/>
          <a:stretch/>
        </p:blipFill>
        <p:spPr>
          <a:xfrm>
            <a:off x="834016" y="1467059"/>
            <a:ext cx="5284844" cy="5310555"/>
          </a:xfrm>
          <a:prstGeom prst="rect">
            <a:avLst/>
          </a:prstGeom>
          <a:noFill/>
          <a:ln>
            <a:noFill/>
          </a:ln>
        </p:spPr>
      </p:pic>
      <p:sp>
        <p:nvSpPr>
          <p:cNvPr id="640" name="Google Shape;640;p36"/>
          <p:cNvSpPr/>
          <p:nvPr/>
        </p:nvSpPr>
        <p:spPr>
          <a:xfrm>
            <a:off x="3343636" y="1082189"/>
            <a:ext cx="2873829"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rgbClr val="FF0000"/>
                </a:solidFill>
                <a:latin typeface="Calibri"/>
                <a:ea typeface="Calibri"/>
                <a:cs typeface="Calibri"/>
                <a:sym typeface="Calibri"/>
              </a:rPr>
              <a:t>Service Center</a:t>
            </a:r>
            <a:endParaRPr b="1" sz="1600">
              <a:solidFill>
                <a:srgbClr val="FF0000"/>
              </a:solidFill>
              <a:latin typeface="Calibri"/>
              <a:ea typeface="Calibri"/>
              <a:cs typeface="Calibri"/>
              <a:sym typeface="Calibri"/>
            </a:endParaRPr>
          </a:p>
        </p:txBody>
      </p:sp>
      <p:sp>
        <p:nvSpPr>
          <p:cNvPr id="641" name="Google Shape;641;p36"/>
          <p:cNvSpPr/>
          <p:nvPr/>
        </p:nvSpPr>
        <p:spPr>
          <a:xfrm rot="-5400000">
            <a:off x="-75182" y="1861893"/>
            <a:ext cx="1447211"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rgbClr val="00B050"/>
                </a:solidFill>
                <a:latin typeface="Calibri"/>
                <a:ea typeface="Calibri"/>
                <a:cs typeface="Calibri"/>
                <a:sym typeface="Calibri"/>
              </a:rPr>
              <a:t>SmartLNB</a:t>
            </a:r>
            <a:endParaRPr b="1" sz="1600">
              <a:solidFill>
                <a:srgbClr val="00B050"/>
              </a:solidFill>
              <a:latin typeface="Calibri"/>
              <a:ea typeface="Calibri"/>
              <a:cs typeface="Calibri"/>
              <a:sym typeface="Calibri"/>
            </a:endParaRPr>
          </a:p>
        </p:txBody>
      </p:sp>
      <p:sp>
        <p:nvSpPr>
          <p:cNvPr id="642" name="Google Shape;642;p36"/>
          <p:cNvSpPr/>
          <p:nvPr/>
        </p:nvSpPr>
        <p:spPr>
          <a:xfrm>
            <a:off x="6366922" y="721731"/>
            <a:ext cx="4124781" cy="361509"/>
          </a:xfrm>
          <a:prstGeom prst="rect">
            <a:avLst/>
          </a:prstGeom>
          <a:noFill/>
          <a:ln>
            <a:noFill/>
          </a:ln>
        </p:spPr>
        <p:txBody>
          <a:bodyPr anchorCtr="0" anchor="t" bIns="45700" lIns="91425" spcFirstLastPara="1" rIns="91425" wrap="square" tIns="45700">
            <a:noAutofit/>
          </a:bodyPr>
          <a:lstStyle/>
          <a:p>
            <a:pPr indent="0" lvl="0" marL="0" marR="0" rtl="0" algn="l">
              <a:lnSpc>
                <a:spcPct val="129411"/>
              </a:lnSpc>
              <a:spcBef>
                <a:spcPts val="0"/>
              </a:spcBef>
              <a:spcAft>
                <a:spcPts val="0"/>
              </a:spcAft>
              <a:buNone/>
            </a:pPr>
            <a:r>
              <a:rPr b="1" lang="it-IT" sz="1700">
                <a:solidFill>
                  <a:srgbClr val="FF0000"/>
                </a:solidFill>
                <a:latin typeface="Calibri"/>
                <a:ea typeface="Calibri"/>
                <a:cs typeface="Calibri"/>
                <a:sym typeface="Calibri"/>
              </a:rPr>
              <a:t>(6) Rain Retrieval</a:t>
            </a:r>
            <a:endParaRPr/>
          </a:p>
        </p:txBody>
      </p:sp>
      <p:sp>
        <p:nvSpPr>
          <p:cNvPr id="643" name="Google Shape;643;p36"/>
          <p:cNvSpPr/>
          <p:nvPr/>
        </p:nvSpPr>
        <p:spPr>
          <a:xfrm>
            <a:off x="544010" y="1226916"/>
            <a:ext cx="1493134" cy="24306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4" name="Google Shape;644;p36"/>
          <p:cNvSpPr/>
          <p:nvPr/>
        </p:nvSpPr>
        <p:spPr>
          <a:xfrm>
            <a:off x="844952" y="906491"/>
            <a:ext cx="2484988" cy="1875098"/>
          </a:xfrm>
          <a:prstGeom prst="rect">
            <a:avLst/>
          </a:prstGeom>
          <a:noFill/>
          <a:ln cap="flat" cmpd="sng" w="3810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45" name="Google Shape;645;p36"/>
          <p:cNvPicPr preferRelativeResize="0"/>
          <p:nvPr/>
        </p:nvPicPr>
        <p:blipFill rotWithShape="1">
          <a:blip r:embed="rId5">
            <a:alphaModFix/>
          </a:blip>
          <a:srcRect b="0" l="0" r="0" t="0"/>
          <a:stretch/>
        </p:blipFill>
        <p:spPr>
          <a:xfrm>
            <a:off x="4905693" y="2692083"/>
            <a:ext cx="966787" cy="344487"/>
          </a:xfrm>
          <a:prstGeom prst="rect">
            <a:avLst/>
          </a:prstGeom>
          <a:noFill/>
          <a:ln>
            <a:noFill/>
          </a:ln>
        </p:spPr>
      </p:pic>
      <p:sp>
        <p:nvSpPr>
          <p:cNvPr id="646" name="Google Shape;646;p36"/>
          <p:cNvSpPr/>
          <p:nvPr/>
        </p:nvSpPr>
        <p:spPr>
          <a:xfrm>
            <a:off x="2610035" y="1349406"/>
            <a:ext cx="372862" cy="25893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7" name="Google Shape;647;p36"/>
          <p:cNvSpPr/>
          <p:nvPr/>
        </p:nvSpPr>
        <p:spPr>
          <a:xfrm>
            <a:off x="2159000" y="2976880"/>
            <a:ext cx="208280" cy="14224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8" name="Google Shape;648;p36"/>
          <p:cNvSpPr/>
          <p:nvPr/>
        </p:nvSpPr>
        <p:spPr>
          <a:xfrm>
            <a:off x="928097" y="2842409"/>
            <a:ext cx="1388384" cy="58477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rgbClr val="FF0000"/>
                </a:solidFill>
                <a:latin typeface="Calibri"/>
                <a:ea typeface="Calibri"/>
                <a:cs typeface="Calibri"/>
                <a:sym typeface="Calibri"/>
              </a:rPr>
              <a:t>Return Link via Satellite</a:t>
            </a:r>
            <a:endParaRPr b="1" sz="1600">
              <a:solidFill>
                <a:srgbClr val="FF0000"/>
              </a:solidFill>
              <a:latin typeface="Calibri"/>
              <a:ea typeface="Calibri"/>
              <a:cs typeface="Calibri"/>
              <a:sym typeface="Calibri"/>
            </a:endParaRPr>
          </a:p>
        </p:txBody>
      </p:sp>
      <p:sp>
        <p:nvSpPr>
          <p:cNvPr id="649" name="Google Shape;649;p36"/>
          <p:cNvSpPr/>
          <p:nvPr/>
        </p:nvSpPr>
        <p:spPr>
          <a:xfrm>
            <a:off x="2124328" y="2711290"/>
            <a:ext cx="292963" cy="21479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650" name="Google Shape;650;p36"/>
          <p:cNvCxnSpPr/>
          <p:nvPr/>
        </p:nvCxnSpPr>
        <p:spPr>
          <a:xfrm>
            <a:off x="2265680" y="2651760"/>
            <a:ext cx="12700" cy="891540"/>
          </a:xfrm>
          <a:prstGeom prst="straightConnector1">
            <a:avLst/>
          </a:prstGeom>
          <a:noFill/>
          <a:ln cap="flat" cmpd="sng" w="57150">
            <a:solidFill>
              <a:srgbClr val="FF0000"/>
            </a:solidFill>
            <a:prstDash val="solid"/>
            <a:miter lim="800000"/>
            <a:headEnd len="sm" w="sm" type="none"/>
            <a:tailEnd len="med" w="med" type="triangle"/>
          </a:ln>
        </p:spPr>
      </p:cxnSp>
      <p:pic>
        <p:nvPicPr>
          <p:cNvPr id="651" name="Google Shape;651;p36"/>
          <p:cNvPicPr preferRelativeResize="0"/>
          <p:nvPr/>
        </p:nvPicPr>
        <p:blipFill rotWithShape="1">
          <a:blip r:embed="rId6">
            <a:alphaModFix/>
          </a:blip>
          <a:srcRect b="0" l="0" r="0" t="0"/>
          <a:stretch/>
        </p:blipFill>
        <p:spPr>
          <a:xfrm>
            <a:off x="2855006" y="3088973"/>
            <a:ext cx="355563" cy="355563"/>
          </a:xfrm>
          <a:prstGeom prst="rect">
            <a:avLst/>
          </a:prstGeom>
          <a:noFill/>
          <a:ln>
            <a:noFill/>
          </a:ln>
        </p:spPr>
      </p:pic>
      <p:sp>
        <p:nvSpPr>
          <p:cNvPr id="652" name="Google Shape;652;p36"/>
          <p:cNvSpPr/>
          <p:nvPr/>
        </p:nvSpPr>
        <p:spPr>
          <a:xfrm>
            <a:off x="6384970" y="1081166"/>
            <a:ext cx="5603830" cy="374461"/>
          </a:xfrm>
          <a:prstGeom prst="rect">
            <a:avLst/>
          </a:prstGeom>
          <a:noFill/>
          <a:ln>
            <a:noFill/>
          </a:ln>
        </p:spPr>
        <p:txBody>
          <a:bodyPr anchorCtr="0" anchor="t" bIns="45700" lIns="91425" spcFirstLastPara="1" rIns="91425" wrap="square" tIns="45700">
            <a:noAutofit/>
          </a:bodyPr>
          <a:lstStyle/>
          <a:p>
            <a:pPr indent="-285750" lvl="0" marL="285750" marR="0" rtl="0" algn="l">
              <a:lnSpc>
                <a:spcPct val="129411"/>
              </a:lnSpc>
              <a:spcBef>
                <a:spcPts val="0"/>
              </a:spcBef>
              <a:spcAft>
                <a:spcPts val="0"/>
              </a:spcAft>
              <a:buClr>
                <a:schemeClr val="dk1"/>
              </a:buClr>
              <a:buSzPts val="1700"/>
              <a:buFont typeface="Arial"/>
              <a:buChar char="●"/>
            </a:pPr>
            <a:r>
              <a:rPr b="1" lang="it-IT" sz="1700">
                <a:solidFill>
                  <a:schemeClr val="dk1"/>
                </a:solidFill>
                <a:latin typeface="Calibri"/>
                <a:ea typeface="Calibri"/>
                <a:cs typeface="Calibri"/>
                <a:sym typeface="Calibri"/>
              </a:rPr>
              <a:t>2-layer </a:t>
            </a:r>
            <a:r>
              <a:rPr b="1" lang="it-IT" sz="1700">
                <a:solidFill>
                  <a:srgbClr val="323F4F"/>
                </a:solidFill>
                <a:latin typeface="Calibri"/>
                <a:ea typeface="Calibri"/>
                <a:cs typeface="Calibri"/>
                <a:sym typeface="Calibri"/>
              </a:rPr>
              <a:t>ITU mode</a:t>
            </a:r>
            <a:r>
              <a:rPr lang="it-IT" sz="1700">
                <a:solidFill>
                  <a:srgbClr val="323F4F"/>
                </a:solidFill>
                <a:latin typeface="Calibri"/>
                <a:ea typeface="Calibri"/>
                <a:cs typeface="Calibri"/>
                <a:sym typeface="Calibri"/>
              </a:rPr>
              <a:t>l (</a:t>
            </a:r>
            <a:r>
              <a:rPr i="1" lang="it-IT" sz="1700" u="sng">
                <a:solidFill>
                  <a:srgbClr val="323F4F"/>
                </a:solidFill>
                <a:latin typeface="Calibri"/>
                <a:ea typeface="Calibri"/>
                <a:cs typeface="Calibri"/>
                <a:sym typeface="Calibri"/>
              </a:rPr>
              <a:t>overestimates</a:t>
            </a:r>
            <a:r>
              <a:rPr lang="it-IT" sz="1700">
                <a:solidFill>
                  <a:srgbClr val="323F4F"/>
                </a:solidFill>
                <a:latin typeface="Calibri"/>
                <a:ea typeface="Calibri"/>
                <a:cs typeface="Calibri"/>
                <a:sym typeface="Calibri"/>
              </a:rPr>
              <a:t> rain intensity)</a:t>
            </a:r>
            <a:endParaRPr sz="1700">
              <a:solidFill>
                <a:srgbClr val="323F4F"/>
              </a:solidFill>
              <a:latin typeface="Calibri"/>
              <a:ea typeface="Calibri"/>
              <a:cs typeface="Calibri"/>
              <a:sym typeface="Calibri"/>
            </a:endParaRPr>
          </a:p>
        </p:txBody>
      </p:sp>
      <p:sp>
        <p:nvSpPr>
          <p:cNvPr id="653" name="Google Shape;653;p36"/>
          <p:cNvSpPr/>
          <p:nvPr/>
        </p:nvSpPr>
        <p:spPr>
          <a:xfrm>
            <a:off x="6388501" y="2876227"/>
            <a:ext cx="5400630" cy="65659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29411"/>
              </a:lnSpc>
              <a:spcBef>
                <a:spcPts val="0"/>
              </a:spcBef>
              <a:spcAft>
                <a:spcPts val="0"/>
              </a:spcAft>
              <a:buClr>
                <a:schemeClr val="dk1"/>
              </a:buClr>
              <a:buSzPts val="1700"/>
              <a:buFont typeface="Arial"/>
              <a:buChar char="●"/>
            </a:pPr>
            <a:r>
              <a:rPr b="1" lang="it-IT" sz="1700">
                <a:solidFill>
                  <a:schemeClr val="dk1"/>
                </a:solidFill>
                <a:latin typeface="Calibri"/>
                <a:ea typeface="Calibri"/>
                <a:cs typeface="Calibri"/>
                <a:sym typeface="Calibri"/>
              </a:rPr>
              <a:t>3-layer tropospheric model,</a:t>
            </a:r>
            <a:r>
              <a:rPr lang="it-IT" sz="1700">
                <a:solidFill>
                  <a:schemeClr val="dk1"/>
                </a:solidFill>
                <a:latin typeface="Calibri"/>
                <a:ea typeface="Calibri"/>
                <a:cs typeface="Calibri"/>
                <a:sym typeface="Calibri"/>
              </a:rPr>
              <a:t> which takes into account also for the effects of the </a:t>
            </a:r>
            <a:r>
              <a:rPr b="1" lang="it-IT" sz="1700">
                <a:solidFill>
                  <a:schemeClr val="dk1"/>
                </a:solidFill>
                <a:latin typeface="Calibri"/>
                <a:ea typeface="Calibri"/>
                <a:cs typeface="Calibri"/>
                <a:sym typeface="Calibri"/>
              </a:rPr>
              <a:t>melting layer (ML)</a:t>
            </a:r>
            <a:endParaRPr b="1" sz="1700">
              <a:solidFill>
                <a:schemeClr val="dk1"/>
              </a:solidFill>
              <a:latin typeface="Calibri"/>
              <a:ea typeface="Calibri"/>
              <a:cs typeface="Calibri"/>
              <a:sym typeface="Calibri"/>
            </a:endParaRPr>
          </a:p>
        </p:txBody>
      </p:sp>
      <p:pic>
        <p:nvPicPr>
          <p:cNvPr id="654" name="Google Shape;654;p36"/>
          <p:cNvPicPr preferRelativeResize="0"/>
          <p:nvPr/>
        </p:nvPicPr>
        <p:blipFill rotWithShape="1">
          <a:blip r:embed="rId7">
            <a:alphaModFix/>
          </a:blip>
          <a:srcRect b="0" l="0" r="0" t="0"/>
          <a:stretch/>
        </p:blipFill>
        <p:spPr>
          <a:xfrm>
            <a:off x="6769846" y="4155939"/>
            <a:ext cx="1776095" cy="430653"/>
          </a:xfrm>
          <a:prstGeom prst="rect">
            <a:avLst/>
          </a:prstGeom>
          <a:solidFill>
            <a:srgbClr val="E1EFD8"/>
          </a:solidFill>
          <a:ln>
            <a:noFill/>
          </a:ln>
        </p:spPr>
      </p:pic>
      <p:pic>
        <p:nvPicPr>
          <p:cNvPr id="655" name="Google Shape;655;p36"/>
          <p:cNvPicPr preferRelativeResize="0"/>
          <p:nvPr/>
        </p:nvPicPr>
        <p:blipFill rotWithShape="1">
          <a:blip r:embed="rId8">
            <a:alphaModFix/>
          </a:blip>
          <a:srcRect b="0" l="0" r="0" t="0"/>
          <a:stretch/>
        </p:blipFill>
        <p:spPr>
          <a:xfrm>
            <a:off x="6758316" y="2038805"/>
            <a:ext cx="4276725" cy="505949"/>
          </a:xfrm>
          <a:prstGeom prst="rect">
            <a:avLst/>
          </a:prstGeom>
          <a:solidFill>
            <a:srgbClr val="E0EEF8"/>
          </a:solidFill>
          <a:ln>
            <a:noFill/>
          </a:ln>
        </p:spPr>
      </p:pic>
      <p:sp>
        <p:nvSpPr>
          <p:cNvPr id="656" name="Google Shape;656;p36"/>
          <p:cNvSpPr/>
          <p:nvPr/>
        </p:nvSpPr>
        <p:spPr>
          <a:xfrm>
            <a:off x="8774266" y="3979846"/>
            <a:ext cx="2065370" cy="73866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Ku-band propagation in</a:t>
            </a:r>
            <a:endParaRPr/>
          </a:p>
          <a:p>
            <a:pPr indent="-177800" lvl="0" marL="177800" marR="0" rtl="0" algn="l">
              <a:spcBef>
                <a:spcPts val="0"/>
              </a:spcBef>
              <a:spcAft>
                <a:spcPts val="0"/>
              </a:spcAft>
              <a:buClr>
                <a:schemeClr val="dk1"/>
              </a:buClr>
              <a:buSzPts val="1400"/>
              <a:buFont typeface="Arial"/>
              <a:buChar char="•"/>
            </a:pPr>
            <a:r>
              <a:rPr lang="it-IT" sz="1400">
                <a:solidFill>
                  <a:schemeClr val="dk1"/>
                </a:solidFill>
                <a:latin typeface="Calibri"/>
                <a:ea typeface="Calibri"/>
                <a:cs typeface="Calibri"/>
                <a:sym typeface="Calibri"/>
              </a:rPr>
              <a:t>Liquid-Layer </a:t>
            </a:r>
            <a:endParaRPr sz="1400">
              <a:solidFill>
                <a:schemeClr val="dk1"/>
              </a:solidFill>
              <a:latin typeface="Calibri"/>
              <a:ea typeface="Calibri"/>
              <a:cs typeface="Calibri"/>
              <a:sym typeface="Calibri"/>
            </a:endParaRPr>
          </a:p>
          <a:p>
            <a:pPr indent="-177800" lvl="0" marL="177800" marR="0" rtl="0" algn="l">
              <a:spcBef>
                <a:spcPts val="0"/>
              </a:spcBef>
              <a:spcAft>
                <a:spcPts val="0"/>
              </a:spcAft>
              <a:buClr>
                <a:schemeClr val="dk1"/>
              </a:buClr>
              <a:buSzPts val="1400"/>
              <a:buFont typeface="Arial"/>
              <a:buChar char="•"/>
            </a:pPr>
            <a:r>
              <a:rPr lang="it-IT" sz="1400">
                <a:solidFill>
                  <a:schemeClr val="dk1"/>
                </a:solidFill>
                <a:latin typeface="Calibri"/>
                <a:ea typeface="Calibri"/>
                <a:cs typeface="Calibri"/>
                <a:sym typeface="Calibri"/>
              </a:rPr>
              <a:t>Melting-Layer</a:t>
            </a:r>
            <a:endParaRPr/>
          </a:p>
        </p:txBody>
      </p:sp>
      <p:sp>
        <p:nvSpPr>
          <p:cNvPr id="657" name="Google Shape;657;p36"/>
          <p:cNvSpPr/>
          <p:nvPr/>
        </p:nvSpPr>
        <p:spPr>
          <a:xfrm>
            <a:off x="6759359" y="5045485"/>
            <a:ext cx="5050455" cy="1066959"/>
          </a:xfrm>
          <a:prstGeom prst="rect">
            <a:avLst/>
          </a:prstGeom>
          <a:solidFill>
            <a:srgbClr val="E1EFD8"/>
          </a:solidFill>
          <a:ln>
            <a:noFill/>
          </a:ln>
        </p:spPr>
        <p:txBody>
          <a:bodyPr anchorCtr="0" anchor="t" bIns="45700" lIns="91425" spcFirstLastPara="1" rIns="91425" wrap="square" tIns="45700">
            <a:noAutofit/>
          </a:bodyPr>
          <a:lstStyle/>
          <a:p>
            <a:pPr indent="0" lvl="0" marL="0" marR="0" rtl="0" algn="l">
              <a:lnSpc>
                <a:spcPct val="118750"/>
              </a:lnSpc>
              <a:spcBef>
                <a:spcPts val="0"/>
              </a:spcBef>
              <a:spcAft>
                <a:spcPts val="0"/>
              </a:spcAft>
              <a:buNone/>
            </a:pPr>
            <a:r>
              <a:rPr b="1" lang="it-IT" sz="1600">
                <a:solidFill>
                  <a:schemeClr val="dk1"/>
                </a:solidFill>
                <a:latin typeface="Calibri"/>
                <a:ea typeface="Calibri"/>
                <a:cs typeface="Calibri"/>
                <a:sym typeface="Calibri"/>
              </a:rPr>
              <a:t>International patent application No. PCT/IB2021/056594</a:t>
            </a:r>
            <a:endParaRPr/>
          </a:p>
          <a:p>
            <a:pPr indent="0" lvl="0" marL="0" marR="0" rtl="0" algn="l">
              <a:lnSpc>
                <a:spcPct val="118750"/>
              </a:lnSpc>
              <a:spcBef>
                <a:spcPts val="0"/>
              </a:spcBef>
              <a:spcAft>
                <a:spcPts val="0"/>
              </a:spcAft>
              <a:buNone/>
            </a:pPr>
            <a:r>
              <a:rPr lang="it-IT" sz="1600">
                <a:solidFill>
                  <a:schemeClr val="dk1"/>
                </a:solidFill>
                <a:latin typeface="Calibri"/>
                <a:ea typeface="Calibri"/>
                <a:cs typeface="Calibri"/>
                <a:sym typeface="Calibri"/>
              </a:rPr>
              <a:t>International filing date 21 July 2021</a:t>
            </a:r>
            <a:endParaRPr/>
          </a:p>
          <a:p>
            <a:pPr indent="0" lvl="0" marL="0" marR="0" rtl="0" algn="l">
              <a:lnSpc>
                <a:spcPct val="118750"/>
              </a:lnSpc>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lnSpc>
                <a:spcPct val="118750"/>
              </a:lnSpc>
              <a:spcBef>
                <a:spcPts val="0"/>
              </a:spcBef>
              <a:spcAft>
                <a:spcPts val="0"/>
              </a:spcAft>
              <a:buNone/>
            </a:pPr>
            <a:r>
              <a:t/>
            </a:r>
            <a:endParaRPr sz="1600">
              <a:solidFill>
                <a:schemeClr val="dk1"/>
              </a:solidFill>
              <a:latin typeface="Calibri"/>
              <a:ea typeface="Calibri"/>
              <a:cs typeface="Calibri"/>
              <a:sym typeface="Calibri"/>
            </a:endParaRPr>
          </a:p>
        </p:txBody>
      </p:sp>
      <p:pic>
        <p:nvPicPr>
          <p:cNvPr id="658" name="Google Shape;658;p36"/>
          <p:cNvPicPr preferRelativeResize="0"/>
          <p:nvPr/>
        </p:nvPicPr>
        <p:blipFill rotWithShape="1">
          <a:blip r:embed="rId9">
            <a:alphaModFix/>
          </a:blip>
          <a:srcRect b="0" l="0" r="0" t="0"/>
          <a:stretch/>
        </p:blipFill>
        <p:spPr>
          <a:xfrm>
            <a:off x="6896913" y="5641708"/>
            <a:ext cx="442776" cy="452000"/>
          </a:xfrm>
          <a:prstGeom prst="rect">
            <a:avLst/>
          </a:prstGeom>
          <a:noFill/>
          <a:ln>
            <a:noFill/>
          </a:ln>
        </p:spPr>
      </p:pic>
      <p:pic>
        <p:nvPicPr>
          <p:cNvPr id="659" name="Google Shape;659;p36"/>
          <p:cNvPicPr preferRelativeResize="0"/>
          <p:nvPr/>
        </p:nvPicPr>
        <p:blipFill rotWithShape="1">
          <a:blip r:embed="rId10">
            <a:alphaModFix/>
          </a:blip>
          <a:srcRect b="0" l="0" r="0" t="0"/>
          <a:stretch/>
        </p:blipFill>
        <p:spPr>
          <a:xfrm>
            <a:off x="7970812" y="5713307"/>
            <a:ext cx="855553" cy="340308"/>
          </a:xfrm>
          <a:prstGeom prst="rect">
            <a:avLst/>
          </a:prstGeom>
          <a:noFill/>
          <a:ln>
            <a:noFill/>
          </a:ln>
        </p:spPr>
      </p:pic>
      <p:pic>
        <p:nvPicPr>
          <p:cNvPr id="660" name="Google Shape;660;p36"/>
          <p:cNvPicPr preferRelativeResize="0"/>
          <p:nvPr/>
        </p:nvPicPr>
        <p:blipFill rotWithShape="1">
          <a:blip r:embed="rId11">
            <a:alphaModFix/>
          </a:blip>
          <a:srcRect b="0" l="0" r="0" t="0"/>
          <a:stretch/>
        </p:blipFill>
        <p:spPr>
          <a:xfrm>
            <a:off x="7440151" y="5658701"/>
            <a:ext cx="435006" cy="435006"/>
          </a:xfrm>
          <a:prstGeom prst="rect">
            <a:avLst/>
          </a:prstGeom>
          <a:noFill/>
          <a:ln>
            <a:noFill/>
          </a:ln>
        </p:spPr>
      </p:pic>
      <p:sp>
        <p:nvSpPr>
          <p:cNvPr id="661" name="Google Shape;661;p36"/>
          <p:cNvSpPr/>
          <p:nvPr/>
        </p:nvSpPr>
        <p:spPr>
          <a:xfrm rot="5400000">
            <a:off x="6780174" y="1817675"/>
            <a:ext cx="375522" cy="263666"/>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2" name="Google Shape;662;p36"/>
          <p:cNvSpPr/>
          <p:nvPr/>
        </p:nvSpPr>
        <p:spPr>
          <a:xfrm>
            <a:off x="6744512" y="1393175"/>
            <a:ext cx="456530" cy="374461"/>
          </a:xfrm>
          <a:prstGeom prst="rect">
            <a:avLst/>
          </a:prstGeom>
          <a:noFill/>
          <a:ln>
            <a:noFill/>
          </a:ln>
        </p:spPr>
        <p:txBody>
          <a:bodyPr anchorCtr="0" anchor="t" bIns="45700" lIns="91425" spcFirstLastPara="1" rIns="91425" wrap="square" tIns="45700">
            <a:noAutofit/>
          </a:bodyPr>
          <a:lstStyle/>
          <a:p>
            <a:pPr indent="0" lvl="0" marL="0" marR="0" rtl="0" algn="ctr">
              <a:lnSpc>
                <a:spcPct val="129411"/>
              </a:lnSpc>
              <a:spcBef>
                <a:spcPts val="0"/>
              </a:spcBef>
              <a:spcAft>
                <a:spcPts val="0"/>
              </a:spcAft>
              <a:buNone/>
            </a:pPr>
            <a:r>
              <a:rPr b="1" lang="it-IT" sz="1700">
                <a:solidFill>
                  <a:srgbClr val="323F4F"/>
                </a:solidFill>
                <a:latin typeface="Calibri"/>
                <a:ea typeface="Calibri"/>
                <a:cs typeface="Calibri"/>
                <a:sym typeface="Calibri"/>
              </a:rPr>
              <a:t>In</a:t>
            </a:r>
            <a:endParaRPr b="1" sz="1700">
              <a:solidFill>
                <a:srgbClr val="323F4F"/>
              </a:solidFill>
              <a:latin typeface="Calibri"/>
              <a:ea typeface="Calibri"/>
              <a:cs typeface="Calibri"/>
              <a:sym typeface="Calibri"/>
            </a:endParaRPr>
          </a:p>
        </p:txBody>
      </p:sp>
      <p:sp>
        <p:nvSpPr>
          <p:cNvPr id="663" name="Google Shape;663;p36"/>
          <p:cNvSpPr/>
          <p:nvPr/>
        </p:nvSpPr>
        <p:spPr>
          <a:xfrm>
            <a:off x="10003077" y="1398908"/>
            <a:ext cx="571985" cy="374461"/>
          </a:xfrm>
          <a:prstGeom prst="rect">
            <a:avLst/>
          </a:prstGeom>
          <a:noFill/>
          <a:ln>
            <a:noFill/>
          </a:ln>
        </p:spPr>
        <p:txBody>
          <a:bodyPr anchorCtr="0" anchor="t" bIns="45700" lIns="91425" spcFirstLastPara="1" rIns="91425" wrap="square" tIns="45700">
            <a:noAutofit/>
          </a:bodyPr>
          <a:lstStyle/>
          <a:p>
            <a:pPr indent="0" lvl="0" marL="0" marR="0" rtl="0" algn="ctr">
              <a:lnSpc>
                <a:spcPct val="129411"/>
              </a:lnSpc>
              <a:spcBef>
                <a:spcPts val="0"/>
              </a:spcBef>
              <a:spcAft>
                <a:spcPts val="0"/>
              </a:spcAft>
              <a:buNone/>
            </a:pPr>
            <a:r>
              <a:rPr b="1" lang="it-IT" sz="1700">
                <a:solidFill>
                  <a:srgbClr val="323F4F"/>
                </a:solidFill>
                <a:latin typeface="Calibri"/>
                <a:ea typeface="Calibri"/>
                <a:cs typeface="Calibri"/>
                <a:sym typeface="Calibri"/>
              </a:rPr>
              <a:t>Out</a:t>
            </a:r>
            <a:endParaRPr b="1" sz="1700">
              <a:solidFill>
                <a:srgbClr val="323F4F"/>
              </a:solidFill>
              <a:latin typeface="Calibri"/>
              <a:ea typeface="Calibri"/>
              <a:cs typeface="Calibri"/>
              <a:sym typeface="Calibri"/>
            </a:endParaRPr>
          </a:p>
        </p:txBody>
      </p:sp>
      <p:sp>
        <p:nvSpPr>
          <p:cNvPr id="664" name="Google Shape;664;p36"/>
          <p:cNvSpPr/>
          <p:nvPr/>
        </p:nvSpPr>
        <p:spPr>
          <a:xfrm flipH="1" rot="5400000">
            <a:off x="10108590" y="1811579"/>
            <a:ext cx="375522" cy="263666"/>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5" name="Google Shape;665;p36"/>
          <p:cNvSpPr/>
          <p:nvPr/>
        </p:nvSpPr>
        <p:spPr>
          <a:xfrm rot="5400000">
            <a:off x="6817164" y="3861018"/>
            <a:ext cx="375522" cy="263666"/>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6" name="Google Shape;666;p36"/>
          <p:cNvSpPr/>
          <p:nvPr/>
        </p:nvSpPr>
        <p:spPr>
          <a:xfrm>
            <a:off x="6781502" y="3436518"/>
            <a:ext cx="456530" cy="374461"/>
          </a:xfrm>
          <a:prstGeom prst="rect">
            <a:avLst/>
          </a:prstGeom>
          <a:noFill/>
          <a:ln>
            <a:noFill/>
          </a:ln>
        </p:spPr>
        <p:txBody>
          <a:bodyPr anchorCtr="0" anchor="t" bIns="45700" lIns="91425" spcFirstLastPara="1" rIns="91425" wrap="square" tIns="45700">
            <a:noAutofit/>
          </a:bodyPr>
          <a:lstStyle/>
          <a:p>
            <a:pPr indent="0" lvl="0" marL="0" marR="0" rtl="0" algn="ctr">
              <a:lnSpc>
                <a:spcPct val="129411"/>
              </a:lnSpc>
              <a:spcBef>
                <a:spcPts val="0"/>
              </a:spcBef>
              <a:spcAft>
                <a:spcPts val="0"/>
              </a:spcAft>
              <a:buNone/>
            </a:pPr>
            <a:r>
              <a:rPr b="1" lang="it-IT" sz="1700">
                <a:solidFill>
                  <a:srgbClr val="323F4F"/>
                </a:solidFill>
                <a:latin typeface="Calibri"/>
                <a:ea typeface="Calibri"/>
                <a:cs typeface="Calibri"/>
                <a:sym typeface="Calibri"/>
              </a:rPr>
              <a:t>In</a:t>
            </a:r>
            <a:endParaRPr b="1" sz="1700">
              <a:solidFill>
                <a:srgbClr val="323F4F"/>
              </a:solidFill>
              <a:latin typeface="Calibri"/>
              <a:ea typeface="Calibri"/>
              <a:cs typeface="Calibri"/>
              <a:sym typeface="Calibri"/>
            </a:endParaRPr>
          </a:p>
        </p:txBody>
      </p:sp>
      <p:sp>
        <p:nvSpPr>
          <p:cNvPr id="667" name="Google Shape;667;p36"/>
          <p:cNvSpPr/>
          <p:nvPr/>
        </p:nvSpPr>
        <p:spPr>
          <a:xfrm>
            <a:off x="7962693" y="3433374"/>
            <a:ext cx="571985" cy="374461"/>
          </a:xfrm>
          <a:prstGeom prst="rect">
            <a:avLst/>
          </a:prstGeom>
          <a:noFill/>
          <a:ln>
            <a:noFill/>
          </a:ln>
        </p:spPr>
        <p:txBody>
          <a:bodyPr anchorCtr="0" anchor="t" bIns="45700" lIns="91425" spcFirstLastPara="1" rIns="91425" wrap="square" tIns="45700">
            <a:noAutofit/>
          </a:bodyPr>
          <a:lstStyle/>
          <a:p>
            <a:pPr indent="0" lvl="0" marL="0" marR="0" rtl="0" algn="ctr">
              <a:lnSpc>
                <a:spcPct val="129411"/>
              </a:lnSpc>
              <a:spcBef>
                <a:spcPts val="0"/>
              </a:spcBef>
              <a:spcAft>
                <a:spcPts val="0"/>
              </a:spcAft>
              <a:buNone/>
            </a:pPr>
            <a:r>
              <a:rPr b="1" lang="it-IT" sz="1700">
                <a:solidFill>
                  <a:srgbClr val="323F4F"/>
                </a:solidFill>
                <a:latin typeface="Calibri"/>
                <a:ea typeface="Calibri"/>
                <a:cs typeface="Calibri"/>
                <a:sym typeface="Calibri"/>
              </a:rPr>
              <a:t>Out</a:t>
            </a:r>
            <a:endParaRPr b="1" sz="1700">
              <a:solidFill>
                <a:srgbClr val="323F4F"/>
              </a:solidFill>
              <a:latin typeface="Calibri"/>
              <a:ea typeface="Calibri"/>
              <a:cs typeface="Calibri"/>
              <a:sym typeface="Calibri"/>
            </a:endParaRPr>
          </a:p>
        </p:txBody>
      </p:sp>
      <p:sp>
        <p:nvSpPr>
          <p:cNvPr id="668" name="Google Shape;668;p36"/>
          <p:cNvSpPr/>
          <p:nvPr/>
        </p:nvSpPr>
        <p:spPr>
          <a:xfrm flipH="1" rot="5400000">
            <a:off x="8068206" y="3846045"/>
            <a:ext cx="375522" cy="263666"/>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pic>
        <p:nvPicPr>
          <p:cNvPr id="674" name="Google Shape;674;p37"/>
          <p:cNvPicPr preferRelativeResize="0"/>
          <p:nvPr/>
        </p:nvPicPr>
        <p:blipFill rotWithShape="1">
          <a:blip r:embed="rId3">
            <a:alphaModFix/>
          </a:blip>
          <a:srcRect b="0" l="0" r="0" t="0"/>
          <a:stretch/>
        </p:blipFill>
        <p:spPr>
          <a:xfrm>
            <a:off x="165509" y="1050167"/>
            <a:ext cx="5766172" cy="3895078"/>
          </a:xfrm>
          <a:prstGeom prst="rect">
            <a:avLst/>
          </a:prstGeom>
          <a:noFill/>
          <a:ln>
            <a:noFill/>
          </a:ln>
        </p:spPr>
      </p:pic>
      <p:sp>
        <p:nvSpPr>
          <p:cNvPr id="675" name="Google Shape;675;p37"/>
          <p:cNvSpPr txBox="1"/>
          <p:nvPr/>
        </p:nvSpPr>
        <p:spPr>
          <a:xfrm rot="2202758">
            <a:off x="4264631" y="3854083"/>
            <a:ext cx="2059738"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IT" sz="1800">
                <a:solidFill>
                  <a:schemeClr val="dk1"/>
                </a:solidFill>
                <a:latin typeface="Arial"/>
                <a:ea typeface="Arial"/>
                <a:cs typeface="Arial"/>
                <a:sym typeface="Arial"/>
              </a:rPr>
              <a:t>L  a  z  i  o</a:t>
            </a:r>
            <a:endParaRPr sz="1800">
              <a:solidFill>
                <a:schemeClr val="dk1"/>
              </a:solidFill>
              <a:latin typeface="Arial"/>
              <a:ea typeface="Arial"/>
              <a:cs typeface="Arial"/>
              <a:sym typeface="Arial"/>
            </a:endParaRPr>
          </a:p>
        </p:txBody>
      </p:sp>
      <p:sp>
        <p:nvSpPr>
          <p:cNvPr id="676" name="Google Shape;676;p37"/>
          <p:cNvSpPr txBox="1"/>
          <p:nvPr/>
        </p:nvSpPr>
        <p:spPr>
          <a:xfrm rot="-1697756">
            <a:off x="3051958" y="2446758"/>
            <a:ext cx="2290859"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IT" sz="1800">
                <a:solidFill>
                  <a:schemeClr val="dk1"/>
                </a:solidFill>
                <a:latin typeface="Arial"/>
                <a:ea typeface="Arial"/>
                <a:cs typeface="Arial"/>
                <a:sym typeface="Arial"/>
              </a:rPr>
              <a:t>T u s c a n y</a:t>
            </a:r>
            <a:endParaRPr sz="1800">
              <a:solidFill>
                <a:schemeClr val="dk1"/>
              </a:solidFill>
              <a:latin typeface="Arial"/>
              <a:ea typeface="Arial"/>
              <a:cs typeface="Arial"/>
              <a:sym typeface="Arial"/>
            </a:endParaRPr>
          </a:p>
        </p:txBody>
      </p:sp>
      <p:sp>
        <p:nvSpPr>
          <p:cNvPr id="677" name="Google Shape;677;p37"/>
          <p:cNvSpPr txBox="1"/>
          <p:nvPr/>
        </p:nvSpPr>
        <p:spPr>
          <a:xfrm>
            <a:off x="3313842" y="1718619"/>
            <a:ext cx="85652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Massa</a:t>
            </a:r>
            <a:endParaRPr sz="1400">
              <a:solidFill>
                <a:schemeClr val="dk1"/>
              </a:solidFill>
              <a:latin typeface="Calibri"/>
              <a:ea typeface="Calibri"/>
              <a:cs typeface="Calibri"/>
              <a:sym typeface="Calibri"/>
            </a:endParaRPr>
          </a:p>
        </p:txBody>
      </p:sp>
      <p:sp>
        <p:nvSpPr>
          <p:cNvPr id="678" name="Google Shape;678;p37"/>
          <p:cNvSpPr txBox="1"/>
          <p:nvPr/>
        </p:nvSpPr>
        <p:spPr>
          <a:xfrm>
            <a:off x="3550351" y="2072290"/>
            <a:ext cx="85652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Pisa</a:t>
            </a:r>
            <a:endParaRPr sz="1400">
              <a:solidFill>
                <a:schemeClr val="dk1"/>
              </a:solidFill>
              <a:latin typeface="Calibri"/>
              <a:ea typeface="Calibri"/>
              <a:cs typeface="Calibri"/>
              <a:sym typeface="Calibri"/>
            </a:endParaRPr>
          </a:p>
        </p:txBody>
      </p:sp>
      <p:sp>
        <p:nvSpPr>
          <p:cNvPr id="679" name="Google Shape;679;p37"/>
          <p:cNvSpPr txBox="1"/>
          <p:nvPr/>
        </p:nvSpPr>
        <p:spPr>
          <a:xfrm>
            <a:off x="4200591" y="2082450"/>
            <a:ext cx="85652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Florence</a:t>
            </a:r>
            <a:endParaRPr sz="1400">
              <a:solidFill>
                <a:schemeClr val="dk1"/>
              </a:solidFill>
              <a:latin typeface="Calibri"/>
              <a:ea typeface="Calibri"/>
              <a:cs typeface="Calibri"/>
              <a:sym typeface="Calibri"/>
            </a:endParaRPr>
          </a:p>
        </p:txBody>
      </p:sp>
      <p:sp>
        <p:nvSpPr>
          <p:cNvPr id="680" name="Google Shape;680;p37"/>
          <p:cNvSpPr txBox="1"/>
          <p:nvPr/>
        </p:nvSpPr>
        <p:spPr>
          <a:xfrm>
            <a:off x="5348671" y="4485290"/>
            <a:ext cx="85652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Rome</a:t>
            </a:r>
            <a:endParaRPr sz="1400">
              <a:solidFill>
                <a:schemeClr val="dk1"/>
              </a:solidFill>
              <a:latin typeface="Calibri"/>
              <a:ea typeface="Calibri"/>
              <a:cs typeface="Calibri"/>
              <a:sym typeface="Calibri"/>
            </a:endParaRPr>
          </a:p>
        </p:txBody>
      </p:sp>
      <p:sp>
        <p:nvSpPr>
          <p:cNvPr id="681" name="Google Shape;681;p37"/>
          <p:cNvSpPr txBox="1"/>
          <p:nvPr/>
        </p:nvSpPr>
        <p:spPr>
          <a:xfrm>
            <a:off x="2036511" y="1665890"/>
            <a:ext cx="85652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Genoa</a:t>
            </a:r>
            <a:endParaRPr sz="1400">
              <a:solidFill>
                <a:schemeClr val="dk1"/>
              </a:solidFill>
              <a:latin typeface="Calibri"/>
              <a:ea typeface="Calibri"/>
              <a:cs typeface="Calibri"/>
              <a:sym typeface="Calibri"/>
            </a:endParaRPr>
          </a:p>
        </p:txBody>
      </p:sp>
      <p:sp>
        <p:nvSpPr>
          <p:cNvPr id="682" name="Google Shape;682;p37"/>
          <p:cNvSpPr/>
          <p:nvPr/>
        </p:nvSpPr>
        <p:spPr>
          <a:xfrm>
            <a:off x="148355" y="3610647"/>
            <a:ext cx="2867488" cy="13316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83" name="Google Shape;683;p37"/>
          <p:cNvGrpSpPr/>
          <p:nvPr/>
        </p:nvGrpSpPr>
        <p:grpSpPr>
          <a:xfrm>
            <a:off x="6059930" y="1011484"/>
            <a:ext cx="6049519" cy="2309533"/>
            <a:chOff x="6059930" y="1026776"/>
            <a:chExt cx="6049519" cy="2309533"/>
          </a:xfrm>
        </p:grpSpPr>
        <p:pic>
          <p:nvPicPr>
            <p:cNvPr id="684" name="Google Shape;684;p37"/>
            <p:cNvPicPr preferRelativeResize="0"/>
            <p:nvPr/>
          </p:nvPicPr>
          <p:blipFill rotWithShape="1">
            <a:blip r:embed="rId4">
              <a:alphaModFix/>
            </a:blip>
            <a:srcRect b="0" l="0" r="0" t="0"/>
            <a:stretch/>
          </p:blipFill>
          <p:spPr>
            <a:xfrm>
              <a:off x="6059930" y="1026776"/>
              <a:ext cx="6049519" cy="2309533"/>
            </a:xfrm>
            <a:prstGeom prst="rect">
              <a:avLst/>
            </a:prstGeom>
            <a:noFill/>
            <a:ln>
              <a:noFill/>
            </a:ln>
          </p:spPr>
        </p:pic>
        <p:sp>
          <p:nvSpPr>
            <p:cNvPr id="685" name="Google Shape;685;p37"/>
            <p:cNvSpPr/>
            <p:nvPr/>
          </p:nvSpPr>
          <p:spPr>
            <a:xfrm>
              <a:off x="6223247" y="1589103"/>
              <a:ext cx="621436" cy="31959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6" name="Google Shape;686;p37"/>
            <p:cNvSpPr/>
            <p:nvPr/>
          </p:nvSpPr>
          <p:spPr>
            <a:xfrm>
              <a:off x="6251359" y="2025589"/>
              <a:ext cx="523783" cy="26633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7" name="Google Shape;687;p37"/>
            <p:cNvSpPr/>
            <p:nvPr/>
          </p:nvSpPr>
          <p:spPr>
            <a:xfrm>
              <a:off x="6162583" y="2469472"/>
              <a:ext cx="621436" cy="31959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8" name="Google Shape;688;p37"/>
            <p:cNvSpPr/>
            <p:nvPr/>
          </p:nvSpPr>
          <p:spPr>
            <a:xfrm>
              <a:off x="6206971" y="2877844"/>
              <a:ext cx="621436" cy="31959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9" name="Google Shape;689;p37"/>
            <p:cNvSpPr/>
            <p:nvPr/>
          </p:nvSpPr>
          <p:spPr>
            <a:xfrm>
              <a:off x="6303930" y="2951529"/>
              <a:ext cx="260096" cy="264160"/>
            </a:xfrm>
            <a:prstGeom prst="ellipse">
              <a:avLst/>
            </a:prstGeom>
            <a:solidFill>
              <a:srgbClr val="FFFB01"/>
            </a:solidFill>
            <a:ln cap="flat" cmpd="sng" w="12700">
              <a:solidFill>
                <a:srgbClr val="AEABA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0" name="Google Shape;690;p37"/>
            <p:cNvSpPr/>
            <p:nvPr/>
          </p:nvSpPr>
          <p:spPr>
            <a:xfrm>
              <a:off x="6297567" y="1636820"/>
              <a:ext cx="260096" cy="264160"/>
            </a:xfrm>
            <a:prstGeom prst="ellipse">
              <a:avLst/>
            </a:prstGeom>
            <a:solidFill>
              <a:srgbClr val="FF6DFF"/>
            </a:solidFill>
            <a:ln cap="flat" cmpd="sng" w="12700">
              <a:solidFill>
                <a:srgbClr val="AEABA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1" name="Google Shape;691;p37"/>
            <p:cNvSpPr/>
            <p:nvPr/>
          </p:nvSpPr>
          <p:spPr>
            <a:xfrm>
              <a:off x="6306446" y="2080703"/>
              <a:ext cx="260096" cy="264160"/>
            </a:xfrm>
            <a:prstGeom prst="ellipse">
              <a:avLst/>
            </a:prstGeom>
            <a:solidFill>
              <a:srgbClr val="FF6DFF"/>
            </a:solidFill>
            <a:ln cap="flat" cmpd="sng" w="12700">
              <a:solidFill>
                <a:srgbClr val="AEABA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2" name="Google Shape;692;p37"/>
            <p:cNvSpPr/>
            <p:nvPr/>
          </p:nvSpPr>
          <p:spPr>
            <a:xfrm>
              <a:off x="6306445" y="2506832"/>
              <a:ext cx="260096" cy="264160"/>
            </a:xfrm>
            <a:prstGeom prst="ellipse">
              <a:avLst/>
            </a:prstGeom>
            <a:solidFill>
              <a:srgbClr val="FF6DFF"/>
            </a:solidFill>
            <a:ln cap="flat" cmpd="sng" w="12700">
              <a:solidFill>
                <a:srgbClr val="AEABA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693" name="Google Shape;693;p37"/>
          <p:cNvSpPr txBox="1"/>
          <p:nvPr>
            <p:ph type="title"/>
          </p:nvPr>
        </p:nvSpPr>
        <p:spPr>
          <a:xfrm>
            <a:off x="1454243" y="313375"/>
            <a:ext cx="10404021" cy="4431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5DAD"/>
              </a:buClr>
              <a:buSzPts val="2000"/>
              <a:buFont typeface="Calibri"/>
              <a:buNone/>
            </a:pPr>
            <a:r>
              <a:rPr lang="it-IT" sz="2000"/>
              <a:t>SML-based OS activities in Italy</a:t>
            </a:r>
            <a:endParaRPr sz="2000"/>
          </a:p>
        </p:txBody>
      </p:sp>
      <p:sp>
        <p:nvSpPr>
          <p:cNvPr id="694" name="Google Shape;694;p37"/>
          <p:cNvSpPr/>
          <p:nvPr/>
        </p:nvSpPr>
        <p:spPr>
          <a:xfrm>
            <a:off x="301183" y="4250691"/>
            <a:ext cx="197927" cy="198120"/>
          </a:xfrm>
          <a:prstGeom prst="ellipse">
            <a:avLst/>
          </a:prstGeom>
          <a:solidFill>
            <a:srgbClr val="FFFB01"/>
          </a:solidFill>
          <a:ln cap="flat" cmpd="sng" w="12700">
            <a:solidFill>
              <a:srgbClr val="AEABA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5" name="Google Shape;695;p37"/>
          <p:cNvSpPr txBox="1"/>
          <p:nvPr/>
        </p:nvSpPr>
        <p:spPr>
          <a:xfrm>
            <a:off x="550587" y="4216079"/>
            <a:ext cx="120068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Ligurian Team</a:t>
            </a:r>
            <a:endParaRPr sz="1400">
              <a:solidFill>
                <a:schemeClr val="dk1"/>
              </a:solidFill>
              <a:latin typeface="Calibri"/>
              <a:ea typeface="Calibri"/>
              <a:cs typeface="Calibri"/>
              <a:sym typeface="Calibri"/>
            </a:endParaRPr>
          </a:p>
        </p:txBody>
      </p:sp>
      <p:sp>
        <p:nvSpPr>
          <p:cNvPr id="696" name="Google Shape;696;p37"/>
          <p:cNvSpPr txBox="1"/>
          <p:nvPr/>
        </p:nvSpPr>
        <p:spPr>
          <a:xfrm>
            <a:off x="542967" y="4492939"/>
            <a:ext cx="120068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Tuscan Team</a:t>
            </a:r>
            <a:endParaRPr sz="1400">
              <a:solidFill>
                <a:schemeClr val="dk1"/>
              </a:solidFill>
              <a:latin typeface="Calibri"/>
              <a:ea typeface="Calibri"/>
              <a:cs typeface="Calibri"/>
              <a:sym typeface="Calibri"/>
            </a:endParaRPr>
          </a:p>
        </p:txBody>
      </p:sp>
      <p:sp>
        <p:nvSpPr>
          <p:cNvPr id="697" name="Google Shape;697;p37"/>
          <p:cNvSpPr/>
          <p:nvPr/>
        </p:nvSpPr>
        <p:spPr>
          <a:xfrm rot="-2142132">
            <a:off x="1170826" y="1326262"/>
            <a:ext cx="2337843" cy="2883610"/>
          </a:xfrm>
          <a:prstGeom prst="rect">
            <a:avLst/>
          </a:prstGeom>
        </p:spPr>
        <p:txBody>
          <a:bodyPr>
            <a:prstTxWarp prst="textPlain"/>
          </a:bodyPr>
          <a:lstStyle/>
          <a:p>
            <a:pPr lvl="0" algn="ctr"/>
            <a:r>
              <a:rPr b="0" i="0">
                <a:ln>
                  <a:noFill/>
                </a:ln>
                <a:solidFill>
                  <a:schemeClr val="dk1"/>
                </a:solidFill>
                <a:latin typeface="Arial"/>
              </a:rPr>
              <a:t>L i g u r i a</a:t>
            </a:r>
          </a:p>
        </p:txBody>
      </p:sp>
      <p:sp>
        <p:nvSpPr>
          <p:cNvPr id="698" name="Google Shape;698;p37"/>
          <p:cNvSpPr txBox="1"/>
          <p:nvPr/>
        </p:nvSpPr>
        <p:spPr>
          <a:xfrm>
            <a:off x="6089571" y="671933"/>
            <a:ext cx="5952397" cy="44314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323F4F"/>
              </a:buClr>
              <a:buSzPts val="1600"/>
              <a:buFont typeface="Calibri"/>
              <a:buNone/>
            </a:pPr>
            <a:r>
              <a:rPr b="1" lang="it-IT" sz="1600">
                <a:solidFill>
                  <a:srgbClr val="323F4F"/>
                </a:solidFill>
                <a:latin typeface="Calibri"/>
                <a:ea typeface="Calibri"/>
                <a:cs typeface="Calibri"/>
                <a:sym typeface="Calibri"/>
              </a:rPr>
              <a:t>Recent projects carried out in Italy on SML-based OS of rain</a:t>
            </a:r>
            <a:endParaRPr b="1" sz="1600">
              <a:solidFill>
                <a:srgbClr val="323F4F"/>
              </a:solidFill>
              <a:latin typeface="Calibri"/>
              <a:ea typeface="Calibri"/>
              <a:cs typeface="Calibri"/>
              <a:sym typeface="Calibri"/>
            </a:endParaRPr>
          </a:p>
        </p:txBody>
      </p:sp>
      <p:sp>
        <p:nvSpPr>
          <p:cNvPr id="699" name="Google Shape;699;p37"/>
          <p:cNvSpPr txBox="1"/>
          <p:nvPr/>
        </p:nvSpPr>
        <p:spPr>
          <a:xfrm>
            <a:off x="89114" y="652893"/>
            <a:ext cx="5868365" cy="44314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323F4F"/>
              </a:buClr>
              <a:buSzPts val="1600"/>
              <a:buFont typeface="Calibri"/>
              <a:buNone/>
            </a:pPr>
            <a:r>
              <a:rPr b="1" lang="it-IT" sz="1600">
                <a:solidFill>
                  <a:srgbClr val="323F4F"/>
                </a:solidFill>
                <a:latin typeface="Calibri"/>
                <a:ea typeface="Calibri"/>
                <a:cs typeface="Calibri"/>
                <a:sym typeface="Calibri"/>
              </a:rPr>
              <a:t>Test ranges for SML-based OS of rain deployed in Italy</a:t>
            </a:r>
            <a:endParaRPr b="1" sz="1600">
              <a:solidFill>
                <a:srgbClr val="323F4F"/>
              </a:solidFill>
              <a:latin typeface="Calibri"/>
              <a:ea typeface="Calibri"/>
              <a:cs typeface="Calibri"/>
              <a:sym typeface="Calibri"/>
            </a:endParaRPr>
          </a:p>
        </p:txBody>
      </p:sp>
      <p:pic>
        <p:nvPicPr>
          <p:cNvPr id="700" name="Google Shape;700;p37"/>
          <p:cNvPicPr preferRelativeResize="0"/>
          <p:nvPr/>
        </p:nvPicPr>
        <p:blipFill rotWithShape="1">
          <a:blip r:embed="rId5">
            <a:alphaModFix/>
          </a:blip>
          <a:srcRect b="0" l="0" r="0" t="0"/>
          <a:stretch/>
        </p:blipFill>
        <p:spPr>
          <a:xfrm>
            <a:off x="6103714" y="4320321"/>
            <a:ext cx="5897650" cy="2375119"/>
          </a:xfrm>
          <a:prstGeom prst="rect">
            <a:avLst/>
          </a:prstGeom>
          <a:noFill/>
          <a:ln>
            <a:noFill/>
          </a:ln>
        </p:spPr>
      </p:pic>
      <p:sp>
        <p:nvSpPr>
          <p:cNvPr id="701" name="Google Shape;701;p37"/>
          <p:cNvSpPr/>
          <p:nvPr/>
        </p:nvSpPr>
        <p:spPr>
          <a:xfrm>
            <a:off x="6075680" y="3506511"/>
            <a:ext cx="6014720" cy="738664"/>
          </a:xfrm>
          <a:prstGeom prst="rect">
            <a:avLst/>
          </a:prstGeom>
          <a:solidFill>
            <a:srgbClr val="E0EEF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Opportunistic rain sensing terminal featuring a SmartLNB device, installed at the Department of Information Engineering, University of Pisa, Italy (43.7203</a:t>
            </a:r>
            <a:r>
              <a:rPr baseline="30000" lang="it-IT" sz="1400">
                <a:solidFill>
                  <a:schemeClr val="dk1"/>
                </a:solidFill>
                <a:latin typeface="Calibri"/>
                <a:ea typeface="Calibri"/>
                <a:cs typeface="Calibri"/>
                <a:sym typeface="Calibri"/>
              </a:rPr>
              <a:t>o </a:t>
            </a:r>
            <a:r>
              <a:rPr lang="it-IT" sz="1400">
                <a:solidFill>
                  <a:schemeClr val="dk1"/>
                </a:solidFill>
                <a:latin typeface="Calibri"/>
                <a:ea typeface="Calibri"/>
                <a:cs typeface="Calibri"/>
                <a:sym typeface="Calibri"/>
              </a:rPr>
              <a:t>N, 10.3836</a:t>
            </a:r>
            <a:r>
              <a:rPr baseline="30000" lang="it-IT" sz="1400">
                <a:solidFill>
                  <a:schemeClr val="dk1"/>
                </a:solidFill>
                <a:latin typeface="Calibri"/>
                <a:ea typeface="Calibri"/>
                <a:cs typeface="Calibri"/>
                <a:sym typeface="Calibri"/>
              </a:rPr>
              <a:t>o </a:t>
            </a:r>
            <a:r>
              <a:rPr lang="it-IT" sz="1400">
                <a:solidFill>
                  <a:schemeClr val="dk1"/>
                </a:solidFill>
                <a:latin typeface="Calibri"/>
                <a:ea typeface="Calibri"/>
                <a:cs typeface="Calibri"/>
                <a:sym typeface="Calibri"/>
              </a:rPr>
              <a:t>E), on a Ø 80 cm offset parabola, aimed at Eutelsat 10A satellite (10</a:t>
            </a:r>
            <a:r>
              <a:rPr baseline="30000" lang="it-IT" sz="1400">
                <a:solidFill>
                  <a:schemeClr val="dk1"/>
                </a:solidFill>
                <a:latin typeface="Calibri"/>
                <a:ea typeface="Calibri"/>
                <a:cs typeface="Calibri"/>
                <a:sym typeface="Calibri"/>
              </a:rPr>
              <a:t>o </a:t>
            </a:r>
            <a:r>
              <a:rPr lang="it-IT" sz="1400">
                <a:solidFill>
                  <a:schemeClr val="dk1"/>
                </a:solidFill>
                <a:latin typeface="Calibri"/>
                <a:ea typeface="Calibri"/>
                <a:cs typeface="Calibri"/>
                <a:sym typeface="Calibri"/>
              </a:rPr>
              <a:t>E)</a:t>
            </a:r>
            <a:endParaRPr/>
          </a:p>
        </p:txBody>
      </p:sp>
      <p:sp>
        <p:nvSpPr>
          <p:cNvPr id="702" name="Google Shape;702;p37"/>
          <p:cNvSpPr/>
          <p:nvPr/>
        </p:nvSpPr>
        <p:spPr>
          <a:xfrm>
            <a:off x="11573246" y="4463841"/>
            <a:ext cx="260096" cy="264160"/>
          </a:xfrm>
          <a:prstGeom prst="ellipse">
            <a:avLst/>
          </a:prstGeom>
          <a:solidFill>
            <a:srgbClr val="FF6DFF"/>
          </a:solidFill>
          <a:ln cap="flat" cmpd="sng" w="12700">
            <a:solidFill>
              <a:srgbClr val="AEABA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03" name="Google Shape;703;p37"/>
          <p:cNvPicPr preferRelativeResize="0"/>
          <p:nvPr/>
        </p:nvPicPr>
        <p:blipFill rotWithShape="1">
          <a:blip r:embed="rId6">
            <a:alphaModFix/>
          </a:blip>
          <a:srcRect b="0" l="0" r="0" t="0"/>
          <a:stretch/>
        </p:blipFill>
        <p:spPr>
          <a:xfrm>
            <a:off x="270374" y="3712810"/>
            <a:ext cx="2020066" cy="533161"/>
          </a:xfrm>
          <a:prstGeom prst="rect">
            <a:avLst/>
          </a:prstGeom>
          <a:noFill/>
          <a:ln>
            <a:noFill/>
          </a:ln>
        </p:spPr>
      </p:pic>
      <p:sp>
        <p:nvSpPr>
          <p:cNvPr id="704" name="Google Shape;704;p37"/>
          <p:cNvSpPr/>
          <p:nvPr/>
        </p:nvSpPr>
        <p:spPr>
          <a:xfrm>
            <a:off x="301183" y="4538981"/>
            <a:ext cx="197927" cy="198120"/>
          </a:xfrm>
          <a:prstGeom prst="ellipse">
            <a:avLst/>
          </a:prstGeom>
          <a:solidFill>
            <a:srgbClr val="FF6DFF"/>
          </a:solidFill>
          <a:ln cap="flat" cmpd="sng" w="12700">
            <a:solidFill>
              <a:srgbClr val="AEABA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5" name="Google Shape;705;p37"/>
          <p:cNvSpPr txBox="1"/>
          <p:nvPr/>
        </p:nvSpPr>
        <p:spPr>
          <a:xfrm>
            <a:off x="136489" y="5005272"/>
            <a:ext cx="5857911" cy="1682512"/>
          </a:xfrm>
          <a:prstGeom prst="rect">
            <a:avLst/>
          </a:prstGeom>
          <a:solidFill>
            <a:srgbClr val="FFF2CC"/>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it-IT" sz="1800">
                <a:solidFill>
                  <a:schemeClr val="dk1"/>
                </a:solidFill>
                <a:latin typeface="Calibri"/>
                <a:ea typeface="Calibri"/>
                <a:cs typeface="Calibri"/>
                <a:sym typeface="Calibri"/>
              </a:rPr>
              <a:t>SML-based OS characteristics</a:t>
            </a:r>
            <a:endParaRPr b="1" sz="1800">
              <a:solidFill>
                <a:schemeClr val="dk1"/>
              </a:solidFill>
              <a:latin typeface="Calibri"/>
              <a:ea typeface="Calibri"/>
              <a:cs typeface="Calibri"/>
              <a:sym typeface="Calibri"/>
            </a:endParaRPr>
          </a:p>
          <a:p>
            <a:pPr indent="-182563" lvl="0" marL="182563" marR="0" rtl="0" algn="l">
              <a:spcBef>
                <a:spcPts val="400"/>
              </a:spcBef>
              <a:spcAft>
                <a:spcPts val="0"/>
              </a:spcAft>
              <a:buClr>
                <a:schemeClr val="dk1"/>
              </a:buClr>
              <a:buSzPts val="1600"/>
              <a:buFont typeface="Arial"/>
              <a:buChar char="●"/>
            </a:pPr>
            <a:r>
              <a:rPr lang="it-IT" sz="1600">
                <a:solidFill>
                  <a:schemeClr val="dk1"/>
                </a:solidFill>
                <a:latin typeface="Calibri"/>
                <a:ea typeface="Calibri"/>
                <a:cs typeface="Calibri"/>
                <a:sym typeface="Calibri"/>
              </a:rPr>
              <a:t>Sensitivity:</a:t>
            </a:r>
            <a:r>
              <a:rPr lang="it-IT" sz="1800">
                <a:solidFill>
                  <a:schemeClr val="dk1"/>
                </a:solidFill>
                <a:latin typeface="Calibri"/>
                <a:ea typeface="Calibri"/>
                <a:cs typeface="Calibri"/>
                <a:sym typeface="Calibri"/>
              </a:rPr>
              <a:t>	</a:t>
            </a:r>
            <a:r>
              <a:rPr b="1" lang="it-IT" sz="1600">
                <a:solidFill>
                  <a:schemeClr val="dk1"/>
                </a:solidFill>
                <a:latin typeface="Calibri"/>
                <a:ea typeface="Calibri"/>
                <a:cs typeface="Calibri"/>
                <a:sym typeface="Calibri"/>
              </a:rPr>
              <a:t>approx. 1 mm/h</a:t>
            </a:r>
            <a:endParaRPr/>
          </a:p>
          <a:p>
            <a:pPr indent="-182563" lvl="0" marL="182563" marR="0" rtl="0" algn="l">
              <a:spcBef>
                <a:spcPts val="400"/>
              </a:spcBef>
              <a:spcAft>
                <a:spcPts val="0"/>
              </a:spcAft>
              <a:buClr>
                <a:schemeClr val="dk1"/>
              </a:buClr>
              <a:buSzPts val="1600"/>
              <a:buFont typeface="Arial"/>
              <a:buChar char="●"/>
            </a:pPr>
            <a:r>
              <a:rPr lang="it-IT" sz="1600">
                <a:solidFill>
                  <a:schemeClr val="dk1"/>
                </a:solidFill>
                <a:latin typeface="Calibri"/>
                <a:ea typeface="Calibri"/>
                <a:cs typeface="Calibri"/>
                <a:sym typeface="Calibri"/>
              </a:rPr>
              <a:t>Saturation:</a:t>
            </a:r>
            <a:r>
              <a:rPr lang="it-IT" sz="1800">
                <a:solidFill>
                  <a:schemeClr val="dk1"/>
                </a:solidFill>
                <a:latin typeface="Calibri"/>
                <a:ea typeface="Calibri"/>
                <a:cs typeface="Calibri"/>
                <a:sym typeface="Calibri"/>
              </a:rPr>
              <a:t>	</a:t>
            </a:r>
            <a:r>
              <a:rPr b="1" lang="it-IT" sz="1600">
                <a:solidFill>
                  <a:schemeClr val="dk1"/>
                </a:solidFill>
                <a:latin typeface="Calibri"/>
                <a:ea typeface="Calibri"/>
                <a:cs typeface="Calibri"/>
                <a:sym typeface="Calibri"/>
              </a:rPr>
              <a:t>80 mm/h @ h</a:t>
            </a:r>
            <a:r>
              <a:rPr b="1" baseline="-25000" lang="it-IT" sz="1600">
                <a:solidFill>
                  <a:schemeClr val="dk1"/>
                </a:solidFill>
                <a:latin typeface="Calibri"/>
                <a:ea typeface="Calibri"/>
                <a:cs typeface="Calibri"/>
                <a:sym typeface="Calibri"/>
              </a:rPr>
              <a:t>0</a:t>
            </a:r>
            <a:r>
              <a:rPr b="1" lang="it-IT" sz="1600">
                <a:solidFill>
                  <a:schemeClr val="dk1"/>
                </a:solidFill>
                <a:latin typeface="Calibri"/>
                <a:ea typeface="Calibri"/>
                <a:cs typeface="Calibri"/>
                <a:sym typeface="Calibri"/>
              </a:rPr>
              <a:t> = 4.5 km, 160 mm/h @ h</a:t>
            </a:r>
            <a:r>
              <a:rPr b="1" baseline="-25000" lang="it-IT" sz="1600">
                <a:solidFill>
                  <a:schemeClr val="dk1"/>
                </a:solidFill>
                <a:latin typeface="Calibri"/>
                <a:ea typeface="Calibri"/>
                <a:cs typeface="Calibri"/>
                <a:sym typeface="Calibri"/>
              </a:rPr>
              <a:t>0</a:t>
            </a:r>
            <a:r>
              <a:rPr b="1" lang="it-IT" sz="1600">
                <a:solidFill>
                  <a:schemeClr val="dk1"/>
                </a:solidFill>
                <a:latin typeface="Calibri"/>
                <a:ea typeface="Calibri"/>
                <a:cs typeface="Calibri"/>
                <a:sym typeface="Calibri"/>
              </a:rPr>
              <a:t> = 1 km</a:t>
            </a:r>
            <a:endParaRPr/>
          </a:p>
          <a:p>
            <a:pPr indent="-182563" lvl="0" marL="182563" marR="0" rtl="0" algn="l">
              <a:spcBef>
                <a:spcPts val="400"/>
              </a:spcBef>
              <a:spcAft>
                <a:spcPts val="0"/>
              </a:spcAft>
              <a:buClr>
                <a:schemeClr val="dk1"/>
              </a:buClr>
              <a:buSzPts val="1600"/>
              <a:buFont typeface="Arial"/>
              <a:buChar char="●"/>
            </a:pPr>
            <a:r>
              <a:rPr lang="it-IT" sz="1600">
                <a:solidFill>
                  <a:schemeClr val="dk1"/>
                </a:solidFill>
                <a:latin typeface="Calibri"/>
                <a:ea typeface="Calibri"/>
                <a:cs typeface="Calibri"/>
                <a:sym typeface="Calibri"/>
              </a:rPr>
              <a:t>Detection range:</a:t>
            </a:r>
            <a:r>
              <a:rPr lang="it-IT" sz="1800">
                <a:solidFill>
                  <a:schemeClr val="dk1"/>
                </a:solidFill>
                <a:latin typeface="Calibri"/>
                <a:ea typeface="Calibri"/>
                <a:cs typeface="Calibri"/>
                <a:sym typeface="Calibri"/>
              </a:rPr>
              <a:t>	</a:t>
            </a:r>
            <a:r>
              <a:rPr b="1" lang="it-IT" sz="1600">
                <a:solidFill>
                  <a:schemeClr val="dk1"/>
                </a:solidFill>
                <a:latin typeface="Calibri"/>
                <a:ea typeface="Calibri"/>
                <a:cs typeface="Calibri"/>
                <a:sym typeface="Calibri"/>
              </a:rPr>
              <a:t>1.2 km  @ h</a:t>
            </a:r>
            <a:r>
              <a:rPr b="1" baseline="-25000" lang="it-IT" sz="1600">
                <a:solidFill>
                  <a:schemeClr val="dk1"/>
                </a:solidFill>
                <a:latin typeface="Calibri"/>
                <a:ea typeface="Calibri"/>
                <a:cs typeface="Calibri"/>
                <a:sym typeface="Calibri"/>
              </a:rPr>
              <a:t>0</a:t>
            </a:r>
            <a:r>
              <a:rPr b="1" lang="it-IT" sz="1600">
                <a:solidFill>
                  <a:schemeClr val="dk1"/>
                </a:solidFill>
                <a:latin typeface="Calibri"/>
                <a:ea typeface="Calibri"/>
                <a:cs typeface="Calibri"/>
                <a:sym typeface="Calibri"/>
              </a:rPr>
              <a:t> = 1 km, 5.6 km @ h</a:t>
            </a:r>
            <a:r>
              <a:rPr b="1" baseline="-25000" lang="it-IT" sz="1600">
                <a:solidFill>
                  <a:schemeClr val="dk1"/>
                </a:solidFill>
                <a:latin typeface="Calibri"/>
                <a:ea typeface="Calibri"/>
                <a:cs typeface="Calibri"/>
                <a:sym typeface="Calibri"/>
              </a:rPr>
              <a:t>0</a:t>
            </a:r>
            <a:r>
              <a:rPr b="1" lang="it-IT" sz="1600">
                <a:solidFill>
                  <a:schemeClr val="dk1"/>
                </a:solidFill>
                <a:latin typeface="Calibri"/>
                <a:ea typeface="Calibri"/>
                <a:cs typeface="Calibri"/>
                <a:sym typeface="Calibri"/>
              </a:rPr>
              <a:t> = 4.5 km</a:t>
            </a:r>
            <a:endParaRPr/>
          </a:p>
          <a:p>
            <a:pPr indent="-182563" lvl="0" marL="182563" marR="0" rtl="0" algn="l">
              <a:spcBef>
                <a:spcPts val="400"/>
              </a:spcBef>
              <a:spcAft>
                <a:spcPts val="0"/>
              </a:spcAft>
              <a:buClr>
                <a:schemeClr val="dk1"/>
              </a:buClr>
              <a:buSzPts val="1600"/>
              <a:buFont typeface="Arial"/>
              <a:buChar char="●"/>
            </a:pPr>
            <a:r>
              <a:rPr lang="it-IT" sz="1600">
                <a:solidFill>
                  <a:schemeClr val="dk1"/>
                </a:solidFill>
                <a:latin typeface="Calibri"/>
                <a:ea typeface="Calibri"/>
                <a:cs typeface="Calibri"/>
                <a:sym typeface="Calibri"/>
              </a:rPr>
              <a:t>Time resolution</a:t>
            </a:r>
            <a:r>
              <a:rPr b="1" lang="it-IT" sz="1600">
                <a:solidFill>
                  <a:schemeClr val="dk1"/>
                </a:solidFill>
                <a:latin typeface="Calibri"/>
                <a:ea typeface="Calibri"/>
                <a:cs typeface="Calibri"/>
                <a:sym typeface="Calibri"/>
              </a:rPr>
              <a:t>	30" – 60"</a:t>
            </a:r>
            <a:endParaRPr/>
          </a:p>
        </p:txBody>
      </p:sp>
      <p:sp>
        <p:nvSpPr>
          <p:cNvPr id="706" name="Google Shape;706;p37"/>
          <p:cNvSpPr/>
          <p:nvPr/>
        </p:nvSpPr>
        <p:spPr>
          <a:xfrm>
            <a:off x="5639806" y="5042961"/>
            <a:ext cx="260096" cy="264160"/>
          </a:xfrm>
          <a:prstGeom prst="ellipse">
            <a:avLst/>
          </a:prstGeom>
          <a:solidFill>
            <a:srgbClr val="FF6DFF"/>
          </a:solidFill>
          <a:ln cap="flat" cmpd="sng" w="12700">
            <a:solidFill>
              <a:srgbClr val="AEABA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38"/>
          <p:cNvSpPr txBox="1"/>
          <p:nvPr>
            <p:ph type="title"/>
          </p:nvPr>
        </p:nvSpPr>
        <p:spPr>
          <a:xfrm>
            <a:off x="1454243" y="272735"/>
            <a:ext cx="10404021" cy="4431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5DAD"/>
              </a:buClr>
              <a:buSzPts val="2000"/>
              <a:buFont typeface="Calibri"/>
              <a:buNone/>
            </a:pPr>
            <a:r>
              <a:rPr lang="it-IT" sz="2000"/>
              <a:t>Validation Studies</a:t>
            </a:r>
            <a:endParaRPr sz="2000"/>
          </a:p>
        </p:txBody>
      </p:sp>
      <p:sp>
        <p:nvSpPr>
          <p:cNvPr id="712" name="Google Shape;712;p38"/>
          <p:cNvSpPr txBox="1"/>
          <p:nvPr/>
        </p:nvSpPr>
        <p:spPr>
          <a:xfrm>
            <a:off x="2876366" y="6199439"/>
            <a:ext cx="7483875" cy="605294"/>
          </a:xfrm>
          <a:prstGeom prst="rect">
            <a:avLst/>
          </a:prstGeom>
          <a:noFill/>
          <a:ln>
            <a:noFill/>
          </a:ln>
        </p:spPr>
        <p:txBody>
          <a:bodyPr anchorCtr="0" anchor="t" bIns="45700" lIns="91425" spcFirstLastPara="1" rIns="91425" wrap="square" tIns="45700">
            <a:spAutoFit/>
          </a:bodyPr>
          <a:lstStyle/>
          <a:p>
            <a:pPr indent="0" lvl="0" marL="0" marR="0" rtl="0" algn="l">
              <a:lnSpc>
                <a:spcPct val="125000"/>
              </a:lnSpc>
              <a:spcBef>
                <a:spcPts val="0"/>
              </a:spcBef>
              <a:spcAft>
                <a:spcPts val="0"/>
              </a:spcAft>
              <a:buNone/>
            </a:pPr>
            <a:r>
              <a:rPr lang="it-IT" sz="1600">
                <a:solidFill>
                  <a:schemeClr val="dk1"/>
                </a:solidFill>
                <a:latin typeface="Calibri"/>
                <a:ea typeface="Calibri"/>
                <a:cs typeface="Calibri"/>
                <a:sym typeface="Calibri"/>
              </a:rPr>
              <a:t>From: R. Nebuloni et al. </a:t>
            </a:r>
            <a:r>
              <a:rPr i="1" lang="it-IT" sz="1600">
                <a:solidFill>
                  <a:schemeClr val="dk1"/>
                </a:solidFill>
                <a:latin typeface="Calibri"/>
                <a:ea typeface="Calibri"/>
                <a:cs typeface="Calibri"/>
                <a:sym typeface="Calibri"/>
              </a:rPr>
              <a:t>"A Review of Technical Challenges in Opportunistic Rainfall Estimation Using Satellite and Terrestrial Microwave Links,"</a:t>
            </a:r>
            <a:r>
              <a:rPr lang="it-IT" sz="1600">
                <a:solidFill>
                  <a:schemeClr val="dk1"/>
                </a:solidFill>
                <a:latin typeface="Calibri"/>
                <a:ea typeface="Calibri"/>
                <a:cs typeface="Calibri"/>
                <a:sym typeface="Calibri"/>
              </a:rPr>
              <a:t> under review, 2025.</a:t>
            </a:r>
            <a:endParaRPr sz="1600">
              <a:solidFill>
                <a:schemeClr val="dk1"/>
              </a:solidFill>
              <a:latin typeface="Calibri"/>
              <a:ea typeface="Calibri"/>
              <a:cs typeface="Calibri"/>
              <a:sym typeface="Calibri"/>
            </a:endParaRPr>
          </a:p>
        </p:txBody>
      </p:sp>
      <p:grpSp>
        <p:nvGrpSpPr>
          <p:cNvPr id="713" name="Google Shape;713;p38"/>
          <p:cNvGrpSpPr/>
          <p:nvPr/>
        </p:nvGrpSpPr>
        <p:grpSpPr>
          <a:xfrm>
            <a:off x="1287825" y="1076861"/>
            <a:ext cx="9061560" cy="2334851"/>
            <a:chOff x="1563033" y="1005840"/>
            <a:chExt cx="9061560" cy="2334851"/>
          </a:xfrm>
        </p:grpSpPr>
        <p:pic>
          <p:nvPicPr>
            <p:cNvPr id="714" name="Google Shape;714;p38"/>
            <p:cNvPicPr preferRelativeResize="0"/>
            <p:nvPr/>
          </p:nvPicPr>
          <p:blipFill rotWithShape="1">
            <a:blip r:embed="rId3">
              <a:alphaModFix/>
            </a:blip>
            <a:srcRect b="0" l="0" r="0" t="0"/>
            <a:stretch/>
          </p:blipFill>
          <p:spPr>
            <a:xfrm>
              <a:off x="1942789" y="1005840"/>
              <a:ext cx="8681804" cy="2334851"/>
            </a:xfrm>
            <a:prstGeom prst="rect">
              <a:avLst/>
            </a:prstGeom>
            <a:noFill/>
            <a:ln>
              <a:noFill/>
            </a:ln>
          </p:spPr>
        </p:pic>
        <p:sp>
          <p:nvSpPr>
            <p:cNvPr id="715" name="Google Shape;715;p38"/>
            <p:cNvSpPr/>
            <p:nvPr/>
          </p:nvSpPr>
          <p:spPr>
            <a:xfrm>
              <a:off x="9817100" y="1869948"/>
              <a:ext cx="283464" cy="200152"/>
            </a:xfrm>
            <a:prstGeom prst="leftArrow">
              <a:avLst>
                <a:gd fmla="val 50000" name="adj1"/>
                <a:gd fmla="val 87310" name="adj2"/>
              </a:avLst>
            </a:prstGeom>
            <a:solidFill>
              <a:srgbClr val="00B050"/>
            </a:solidFill>
            <a:ln cap="flat" cmpd="sng" w="12700">
              <a:solidFill>
                <a:srgbClr val="75707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6" name="Google Shape;716;p38"/>
            <p:cNvSpPr/>
            <p:nvPr/>
          </p:nvSpPr>
          <p:spPr>
            <a:xfrm>
              <a:off x="9847580" y="2479548"/>
              <a:ext cx="283464" cy="200152"/>
            </a:xfrm>
            <a:prstGeom prst="leftArrow">
              <a:avLst>
                <a:gd fmla="val 50000" name="adj1"/>
                <a:gd fmla="val 87310" name="adj2"/>
              </a:avLst>
            </a:prstGeom>
            <a:solidFill>
              <a:srgbClr val="FF0000"/>
            </a:solidFill>
            <a:ln cap="flat" cmpd="sng" w="12700">
              <a:solidFill>
                <a:srgbClr val="75707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7" name="Google Shape;717;p38"/>
            <p:cNvSpPr/>
            <p:nvPr/>
          </p:nvSpPr>
          <p:spPr>
            <a:xfrm>
              <a:off x="7520940" y="1859788"/>
              <a:ext cx="283464" cy="200152"/>
            </a:xfrm>
            <a:prstGeom prst="leftArrow">
              <a:avLst>
                <a:gd fmla="val 50000" name="adj1"/>
                <a:gd fmla="val 87310" name="adj2"/>
              </a:avLst>
            </a:prstGeom>
            <a:solidFill>
              <a:srgbClr val="00B050"/>
            </a:solidFill>
            <a:ln cap="flat" cmpd="sng" w="12700">
              <a:solidFill>
                <a:srgbClr val="75707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8" name="Google Shape;718;p38"/>
            <p:cNvSpPr/>
            <p:nvPr/>
          </p:nvSpPr>
          <p:spPr>
            <a:xfrm>
              <a:off x="7551420" y="2474468"/>
              <a:ext cx="283464" cy="200152"/>
            </a:xfrm>
            <a:prstGeom prst="leftArrow">
              <a:avLst>
                <a:gd fmla="val 50000" name="adj1"/>
                <a:gd fmla="val 87310" name="adj2"/>
              </a:avLst>
            </a:prstGeom>
            <a:solidFill>
              <a:srgbClr val="FF0000"/>
            </a:solidFill>
            <a:ln cap="flat" cmpd="sng" w="12700">
              <a:solidFill>
                <a:srgbClr val="75707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9" name="Google Shape;719;p38"/>
            <p:cNvSpPr/>
            <p:nvPr/>
          </p:nvSpPr>
          <p:spPr>
            <a:xfrm>
              <a:off x="4701540" y="2916428"/>
              <a:ext cx="283464" cy="200152"/>
            </a:xfrm>
            <a:prstGeom prst="leftArrow">
              <a:avLst>
                <a:gd fmla="val 50000" name="adj1"/>
                <a:gd fmla="val 87310" name="adj2"/>
              </a:avLst>
            </a:prstGeom>
            <a:solidFill>
              <a:srgbClr val="00B050"/>
            </a:solidFill>
            <a:ln cap="flat" cmpd="sng" w="12700">
              <a:solidFill>
                <a:srgbClr val="75707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0" name="Google Shape;720;p38"/>
            <p:cNvSpPr/>
            <p:nvPr/>
          </p:nvSpPr>
          <p:spPr>
            <a:xfrm>
              <a:off x="1563033" y="1920239"/>
              <a:ext cx="260096" cy="264160"/>
            </a:xfrm>
            <a:prstGeom prst="ellipse">
              <a:avLst/>
            </a:prstGeom>
            <a:solidFill>
              <a:srgbClr val="FFFB01"/>
            </a:solidFill>
            <a:ln cap="flat" cmpd="sng" w="12700">
              <a:solidFill>
                <a:srgbClr val="AEABA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1" name="Google Shape;721;p38"/>
            <p:cNvSpPr/>
            <p:nvPr/>
          </p:nvSpPr>
          <p:spPr>
            <a:xfrm>
              <a:off x="1582045" y="2851581"/>
              <a:ext cx="260096" cy="264160"/>
            </a:xfrm>
            <a:prstGeom prst="ellipse">
              <a:avLst/>
            </a:prstGeom>
            <a:solidFill>
              <a:srgbClr val="FF6DFF"/>
            </a:solidFill>
            <a:ln cap="flat" cmpd="sng" w="12700">
              <a:solidFill>
                <a:srgbClr val="AEABA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722" name="Google Shape;722;p38"/>
          <p:cNvGrpSpPr/>
          <p:nvPr/>
        </p:nvGrpSpPr>
        <p:grpSpPr>
          <a:xfrm>
            <a:off x="1216803" y="3831147"/>
            <a:ext cx="9354708" cy="2240363"/>
            <a:chOff x="1305579" y="723964"/>
            <a:chExt cx="9354708" cy="2240363"/>
          </a:xfrm>
        </p:grpSpPr>
        <p:pic>
          <p:nvPicPr>
            <p:cNvPr id="723" name="Google Shape;723;p38"/>
            <p:cNvPicPr preferRelativeResize="0"/>
            <p:nvPr/>
          </p:nvPicPr>
          <p:blipFill rotWithShape="1">
            <a:blip r:embed="rId4">
              <a:alphaModFix/>
            </a:blip>
            <a:srcRect b="0" l="0" r="0" t="0"/>
            <a:stretch/>
          </p:blipFill>
          <p:spPr>
            <a:xfrm>
              <a:off x="1741506" y="723964"/>
              <a:ext cx="8918781" cy="2240363"/>
            </a:xfrm>
            <a:prstGeom prst="rect">
              <a:avLst/>
            </a:prstGeom>
            <a:noFill/>
            <a:ln>
              <a:noFill/>
            </a:ln>
          </p:spPr>
        </p:pic>
        <p:sp>
          <p:nvSpPr>
            <p:cNvPr id="724" name="Google Shape;724;p38"/>
            <p:cNvSpPr/>
            <p:nvPr/>
          </p:nvSpPr>
          <p:spPr>
            <a:xfrm>
              <a:off x="1305579" y="1458602"/>
              <a:ext cx="260096" cy="264160"/>
            </a:xfrm>
            <a:prstGeom prst="ellipse">
              <a:avLst/>
            </a:prstGeom>
            <a:solidFill>
              <a:srgbClr val="FFFB01"/>
            </a:solidFill>
            <a:ln cap="flat" cmpd="sng" w="12700">
              <a:solidFill>
                <a:srgbClr val="AEABA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5" name="Google Shape;725;p38"/>
            <p:cNvSpPr/>
            <p:nvPr/>
          </p:nvSpPr>
          <p:spPr>
            <a:xfrm>
              <a:off x="1315715" y="1839528"/>
              <a:ext cx="260096" cy="264160"/>
            </a:xfrm>
            <a:prstGeom prst="ellipse">
              <a:avLst/>
            </a:prstGeom>
            <a:solidFill>
              <a:srgbClr val="FF6DFF"/>
            </a:solidFill>
            <a:ln cap="flat" cmpd="sng" w="12700">
              <a:solidFill>
                <a:srgbClr val="AEABA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6" name="Google Shape;726;p38"/>
            <p:cNvSpPr/>
            <p:nvPr/>
          </p:nvSpPr>
          <p:spPr>
            <a:xfrm>
              <a:off x="1308317" y="2222747"/>
              <a:ext cx="260096" cy="264160"/>
            </a:xfrm>
            <a:prstGeom prst="ellipse">
              <a:avLst/>
            </a:prstGeom>
            <a:solidFill>
              <a:srgbClr val="FF6DFF"/>
            </a:solidFill>
            <a:ln cap="flat" cmpd="sng" w="12700">
              <a:solidFill>
                <a:srgbClr val="AEABA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7" name="Google Shape;727;p38"/>
            <p:cNvSpPr/>
            <p:nvPr/>
          </p:nvSpPr>
          <p:spPr>
            <a:xfrm>
              <a:off x="1317194" y="2604487"/>
              <a:ext cx="260096" cy="264160"/>
            </a:xfrm>
            <a:prstGeom prst="ellipse">
              <a:avLst/>
            </a:prstGeom>
            <a:solidFill>
              <a:srgbClr val="FF6DFF"/>
            </a:solidFill>
            <a:ln cap="flat" cmpd="sng" w="12700">
              <a:solidFill>
                <a:srgbClr val="AEABA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28" name="Google Shape;728;p38"/>
            <p:cNvPicPr preferRelativeResize="0"/>
            <p:nvPr/>
          </p:nvPicPr>
          <p:blipFill rotWithShape="1">
            <a:blip r:embed="rId5">
              <a:alphaModFix/>
            </a:blip>
            <a:srcRect b="0" l="0" r="0" t="0"/>
            <a:stretch/>
          </p:blipFill>
          <p:spPr>
            <a:xfrm>
              <a:off x="8140509" y="2161797"/>
              <a:ext cx="1107075" cy="131823"/>
            </a:xfrm>
            <a:prstGeom prst="rect">
              <a:avLst/>
            </a:prstGeom>
            <a:noFill/>
            <a:ln>
              <a:noFill/>
            </a:ln>
          </p:spPr>
        </p:pic>
        <p:sp>
          <p:nvSpPr>
            <p:cNvPr id="729" name="Google Shape;729;p38"/>
            <p:cNvSpPr/>
            <p:nvPr/>
          </p:nvSpPr>
          <p:spPr>
            <a:xfrm>
              <a:off x="7424420" y="2733548"/>
              <a:ext cx="283464" cy="200152"/>
            </a:xfrm>
            <a:prstGeom prst="leftArrow">
              <a:avLst>
                <a:gd fmla="val 50000" name="adj1"/>
                <a:gd fmla="val 87310" name="adj2"/>
              </a:avLst>
            </a:prstGeom>
            <a:solidFill>
              <a:srgbClr val="00B050"/>
            </a:solidFill>
            <a:ln cap="flat" cmpd="sng" w="12700">
              <a:solidFill>
                <a:srgbClr val="75707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0" name="Google Shape;730;p38"/>
            <p:cNvSpPr/>
            <p:nvPr/>
          </p:nvSpPr>
          <p:spPr>
            <a:xfrm>
              <a:off x="7515860" y="1443228"/>
              <a:ext cx="283464" cy="200152"/>
            </a:xfrm>
            <a:prstGeom prst="leftArrow">
              <a:avLst>
                <a:gd fmla="val 50000" name="adj1"/>
                <a:gd fmla="val 87310" name="adj2"/>
              </a:avLst>
            </a:prstGeom>
            <a:solidFill>
              <a:srgbClr val="00B050"/>
            </a:solidFill>
            <a:ln cap="flat" cmpd="sng" w="12700">
              <a:solidFill>
                <a:srgbClr val="75707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731" name="Google Shape;731;p38"/>
          <p:cNvSpPr txBox="1"/>
          <p:nvPr/>
        </p:nvSpPr>
        <p:spPr>
          <a:xfrm>
            <a:off x="1615521" y="682588"/>
            <a:ext cx="2574740" cy="44314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1E5DAD"/>
              </a:buClr>
              <a:buSzPts val="1600"/>
              <a:buFont typeface="Calibri"/>
              <a:buNone/>
            </a:pPr>
            <a:r>
              <a:rPr b="1" lang="it-IT" sz="1600">
                <a:solidFill>
                  <a:srgbClr val="1E5DAD"/>
                </a:solidFill>
                <a:latin typeface="Calibri"/>
                <a:ea typeface="Calibri"/>
                <a:cs typeface="Calibri"/>
                <a:sym typeface="Calibri"/>
              </a:rPr>
              <a:t>Wet/Dry Classification</a:t>
            </a:r>
            <a:endParaRPr b="1" sz="1600">
              <a:solidFill>
                <a:srgbClr val="1E5DAD"/>
              </a:solidFill>
              <a:latin typeface="Calibri"/>
              <a:ea typeface="Calibri"/>
              <a:cs typeface="Calibri"/>
              <a:sym typeface="Calibri"/>
            </a:endParaRPr>
          </a:p>
        </p:txBody>
      </p:sp>
      <p:sp>
        <p:nvSpPr>
          <p:cNvPr id="732" name="Google Shape;732;p38"/>
          <p:cNvSpPr txBox="1"/>
          <p:nvPr/>
        </p:nvSpPr>
        <p:spPr>
          <a:xfrm>
            <a:off x="1572613" y="3427266"/>
            <a:ext cx="2574740" cy="44314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1E5DAD"/>
              </a:buClr>
              <a:buSzPts val="1600"/>
              <a:buFont typeface="Calibri"/>
              <a:buNone/>
            </a:pPr>
            <a:r>
              <a:rPr b="1" lang="it-IT" sz="1600">
                <a:solidFill>
                  <a:srgbClr val="1E5DAD"/>
                </a:solidFill>
                <a:latin typeface="Calibri"/>
                <a:ea typeface="Calibri"/>
                <a:cs typeface="Calibri"/>
                <a:sym typeface="Calibri"/>
              </a:rPr>
              <a:t>Rain Intensity Retrieval</a:t>
            </a:r>
            <a:endParaRPr b="1" sz="1600">
              <a:solidFill>
                <a:srgbClr val="1E5DAD"/>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pic>
        <p:nvPicPr>
          <p:cNvPr id="737" name="Google Shape;737;p39"/>
          <p:cNvPicPr preferRelativeResize="0"/>
          <p:nvPr/>
        </p:nvPicPr>
        <p:blipFill rotWithShape="1">
          <a:blip r:embed="rId3">
            <a:alphaModFix/>
          </a:blip>
          <a:srcRect b="0" l="0" r="0" t="0"/>
          <a:stretch/>
        </p:blipFill>
        <p:spPr>
          <a:xfrm>
            <a:off x="3291401" y="2036315"/>
            <a:ext cx="4437836" cy="3160179"/>
          </a:xfrm>
          <a:prstGeom prst="rect">
            <a:avLst/>
          </a:prstGeom>
          <a:noFill/>
          <a:ln>
            <a:noFill/>
          </a:ln>
        </p:spPr>
      </p:pic>
      <p:pic>
        <p:nvPicPr>
          <p:cNvPr id="738" name="Google Shape;738;p39"/>
          <p:cNvPicPr preferRelativeResize="0"/>
          <p:nvPr/>
        </p:nvPicPr>
        <p:blipFill rotWithShape="1">
          <a:blip r:embed="rId4">
            <a:alphaModFix/>
          </a:blip>
          <a:srcRect b="0" l="0" r="0" t="0"/>
          <a:stretch/>
        </p:blipFill>
        <p:spPr>
          <a:xfrm>
            <a:off x="7661102" y="2068080"/>
            <a:ext cx="4398358" cy="3145824"/>
          </a:xfrm>
          <a:prstGeom prst="rect">
            <a:avLst/>
          </a:prstGeom>
          <a:noFill/>
          <a:ln>
            <a:noFill/>
          </a:ln>
        </p:spPr>
      </p:pic>
      <p:sp>
        <p:nvSpPr>
          <p:cNvPr id="739" name="Google Shape;739;p39"/>
          <p:cNvSpPr txBox="1"/>
          <p:nvPr/>
        </p:nvSpPr>
        <p:spPr>
          <a:xfrm>
            <a:off x="3583988" y="1624853"/>
            <a:ext cx="2808147"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IT" sz="1800">
                <a:solidFill>
                  <a:schemeClr val="dk1"/>
                </a:solidFill>
                <a:latin typeface="Calibri"/>
                <a:ea typeface="Calibri"/>
                <a:cs typeface="Calibri"/>
                <a:sym typeface="Calibri"/>
              </a:rPr>
              <a:t>Rain fading dynamics @ </a:t>
            </a:r>
            <a:r>
              <a:rPr b="1" lang="it-IT" sz="1800">
                <a:solidFill>
                  <a:srgbClr val="FF0000"/>
                </a:solidFill>
                <a:latin typeface="Calibri"/>
                <a:ea typeface="Calibri"/>
                <a:cs typeface="Calibri"/>
                <a:sym typeface="Calibri"/>
              </a:rPr>
              <a:t>Ku</a:t>
            </a:r>
            <a:endParaRPr/>
          </a:p>
        </p:txBody>
      </p:sp>
      <p:sp>
        <p:nvSpPr>
          <p:cNvPr id="740" name="Google Shape;740;p39"/>
          <p:cNvSpPr txBox="1"/>
          <p:nvPr/>
        </p:nvSpPr>
        <p:spPr>
          <a:xfrm>
            <a:off x="7950249" y="1642102"/>
            <a:ext cx="2759308"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IT" sz="1800">
                <a:solidFill>
                  <a:schemeClr val="dk1"/>
                </a:solidFill>
                <a:latin typeface="Calibri"/>
                <a:ea typeface="Calibri"/>
                <a:cs typeface="Calibri"/>
                <a:sym typeface="Calibri"/>
              </a:rPr>
              <a:t>Rain fading dynamics @ </a:t>
            </a:r>
            <a:r>
              <a:rPr b="1" lang="it-IT" sz="1800">
                <a:solidFill>
                  <a:srgbClr val="FF0000"/>
                </a:solidFill>
                <a:latin typeface="Calibri"/>
                <a:ea typeface="Calibri"/>
                <a:cs typeface="Calibri"/>
                <a:sym typeface="Calibri"/>
              </a:rPr>
              <a:t>Ka</a:t>
            </a:r>
            <a:endParaRPr b="1" sz="1800">
              <a:solidFill>
                <a:srgbClr val="FF0000"/>
              </a:solidFill>
              <a:latin typeface="Calibri"/>
              <a:ea typeface="Calibri"/>
              <a:cs typeface="Calibri"/>
              <a:sym typeface="Calibri"/>
            </a:endParaRPr>
          </a:p>
        </p:txBody>
      </p:sp>
      <p:sp>
        <p:nvSpPr>
          <p:cNvPr id="741" name="Google Shape;741;p39"/>
          <p:cNvSpPr/>
          <p:nvPr/>
        </p:nvSpPr>
        <p:spPr>
          <a:xfrm>
            <a:off x="8139223" y="5421627"/>
            <a:ext cx="3796497" cy="369845"/>
          </a:xfrm>
          <a:prstGeom prst="rect">
            <a:avLst/>
          </a:prstGeom>
          <a:solidFill>
            <a:srgbClr val="DDEAF6"/>
          </a:solid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1" lang="it-IT" sz="1600">
                <a:solidFill>
                  <a:schemeClr val="dk1"/>
                </a:solidFill>
                <a:latin typeface="Arial"/>
                <a:ea typeface="Arial"/>
                <a:cs typeface="Arial"/>
                <a:sym typeface="Arial"/>
              </a:rPr>
              <a:t>Improved sensitivity at low rain rates</a:t>
            </a:r>
            <a:endParaRPr b="1" sz="1600">
              <a:solidFill>
                <a:schemeClr val="dk1"/>
              </a:solidFill>
              <a:latin typeface="Arial"/>
              <a:ea typeface="Arial"/>
              <a:cs typeface="Arial"/>
              <a:sym typeface="Arial"/>
            </a:endParaRPr>
          </a:p>
        </p:txBody>
      </p:sp>
      <p:pic>
        <p:nvPicPr>
          <p:cNvPr id="742" name="Google Shape;742;p39"/>
          <p:cNvPicPr preferRelativeResize="0"/>
          <p:nvPr/>
        </p:nvPicPr>
        <p:blipFill rotWithShape="1">
          <a:blip r:embed="rId5">
            <a:alphaModFix/>
          </a:blip>
          <a:srcRect b="0" l="0" r="0" t="0"/>
          <a:stretch/>
        </p:blipFill>
        <p:spPr>
          <a:xfrm>
            <a:off x="86409" y="1583353"/>
            <a:ext cx="3235557" cy="4248703"/>
          </a:xfrm>
          <a:prstGeom prst="rect">
            <a:avLst/>
          </a:prstGeom>
          <a:noFill/>
          <a:ln>
            <a:noFill/>
          </a:ln>
        </p:spPr>
      </p:pic>
      <p:sp>
        <p:nvSpPr>
          <p:cNvPr id="743" name="Google Shape;743;p39"/>
          <p:cNvSpPr txBox="1"/>
          <p:nvPr>
            <p:ph type="title"/>
          </p:nvPr>
        </p:nvSpPr>
        <p:spPr>
          <a:xfrm>
            <a:off x="1454243" y="272735"/>
            <a:ext cx="10404021" cy="4431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5DAD"/>
              </a:buClr>
              <a:buSzPts val="2400"/>
              <a:buFont typeface="Calibri"/>
              <a:buNone/>
            </a:pPr>
            <a:r>
              <a:rPr lang="it-IT"/>
              <a:t>Future developments and trends:</a:t>
            </a:r>
            <a:br>
              <a:rPr lang="it-IT"/>
            </a:br>
            <a:r>
              <a:rPr lang="it-IT"/>
              <a:t>migration to higher frequency bands (Ka-Band and above)</a:t>
            </a:r>
            <a:endParaRPr/>
          </a:p>
        </p:txBody>
      </p:sp>
      <p:pic>
        <p:nvPicPr>
          <p:cNvPr id="744" name="Google Shape;744;p39"/>
          <p:cNvPicPr preferRelativeResize="0"/>
          <p:nvPr/>
        </p:nvPicPr>
        <p:blipFill rotWithShape="1">
          <a:blip r:embed="rId6">
            <a:alphaModFix/>
          </a:blip>
          <a:srcRect b="0" l="0" r="0" t="0"/>
          <a:stretch/>
        </p:blipFill>
        <p:spPr>
          <a:xfrm>
            <a:off x="7439233" y="5475355"/>
            <a:ext cx="596311" cy="376806"/>
          </a:xfrm>
          <a:prstGeom prst="rect">
            <a:avLst/>
          </a:prstGeom>
          <a:noFill/>
          <a:ln>
            <a:noFill/>
          </a:ln>
        </p:spPr>
      </p:pic>
      <p:sp>
        <p:nvSpPr>
          <p:cNvPr id="745" name="Google Shape;745;p39"/>
          <p:cNvSpPr/>
          <p:nvPr/>
        </p:nvSpPr>
        <p:spPr>
          <a:xfrm>
            <a:off x="7410627" y="2698316"/>
            <a:ext cx="219920" cy="1145894"/>
          </a:xfrm>
          <a:prstGeom prst="downArrow">
            <a:avLst>
              <a:gd fmla="val 50000" name="adj1"/>
              <a:gd fmla="val 75409"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6" name="Google Shape;746;p39"/>
          <p:cNvSpPr/>
          <p:nvPr/>
        </p:nvSpPr>
        <p:spPr>
          <a:xfrm>
            <a:off x="11185067" y="2499360"/>
            <a:ext cx="219920" cy="2128520"/>
          </a:xfrm>
          <a:prstGeom prst="downArrow">
            <a:avLst>
              <a:gd fmla="val 50000" name="adj1"/>
              <a:gd fmla="val 75409"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40"/>
          <p:cNvSpPr txBox="1"/>
          <p:nvPr/>
        </p:nvSpPr>
        <p:spPr>
          <a:xfrm>
            <a:off x="266454" y="938833"/>
            <a:ext cx="7429500" cy="1861184"/>
          </a:xfrm>
          <a:prstGeom prst="rect">
            <a:avLst/>
          </a:prstGeom>
          <a:solidFill>
            <a:srgbClr val="DDEAF6"/>
          </a:solidFill>
          <a:ln>
            <a:noFill/>
          </a:ln>
        </p:spPr>
        <p:txBody>
          <a:bodyPr anchorCtr="0" anchor="t" bIns="45700" lIns="91425" spcFirstLastPara="1" rIns="91425" wrap="square" tIns="45700">
            <a:noAutofit/>
          </a:bodyPr>
          <a:lstStyle/>
          <a:p>
            <a:pPr indent="-177800" lvl="0" marL="177800" marR="0" rtl="0" algn="l">
              <a:lnSpc>
                <a:spcPct val="118750"/>
              </a:lnSpc>
              <a:spcBef>
                <a:spcPts val="0"/>
              </a:spcBef>
              <a:spcAft>
                <a:spcPts val="0"/>
              </a:spcAft>
              <a:buClr>
                <a:schemeClr val="dk1"/>
              </a:buClr>
              <a:buSzPts val="1600"/>
              <a:buFont typeface="Noto Sans Symbols"/>
              <a:buChar char="▪"/>
            </a:pPr>
            <a:r>
              <a:rPr b="0" lang="it-IT" sz="1600">
                <a:solidFill>
                  <a:schemeClr val="dk1"/>
                </a:solidFill>
                <a:latin typeface="Arial"/>
                <a:ea typeface="Arial"/>
                <a:cs typeface="Arial"/>
                <a:sym typeface="Arial"/>
              </a:rPr>
              <a:t>The </a:t>
            </a:r>
            <a:r>
              <a:rPr b="1" lang="it-IT" sz="1600">
                <a:solidFill>
                  <a:srgbClr val="FF0000"/>
                </a:solidFill>
                <a:latin typeface="Arial"/>
                <a:ea typeface="Arial"/>
                <a:cs typeface="Arial"/>
                <a:sym typeface="Arial"/>
              </a:rPr>
              <a:t>moving multiple links of a LEO</a:t>
            </a:r>
            <a:r>
              <a:rPr b="0" lang="it-IT" sz="1600">
                <a:solidFill>
                  <a:schemeClr val="dk1"/>
                </a:solidFill>
                <a:latin typeface="Arial"/>
                <a:ea typeface="Arial"/>
                <a:cs typeface="Arial"/>
                <a:sym typeface="Arial"/>
              </a:rPr>
              <a:t> constellation pass through the Earth atmosphere </a:t>
            </a:r>
            <a:r>
              <a:rPr b="1" lang="it-IT" sz="1600">
                <a:solidFill>
                  <a:srgbClr val="FF0000"/>
                </a:solidFill>
                <a:latin typeface="Arial"/>
                <a:ea typeface="Arial"/>
                <a:cs typeface="Arial"/>
                <a:sym typeface="Arial"/>
              </a:rPr>
              <a:t>along many different directions</a:t>
            </a:r>
            <a:r>
              <a:rPr b="0" lang="it-IT" sz="1600">
                <a:solidFill>
                  <a:schemeClr val="dk1"/>
                </a:solidFill>
                <a:latin typeface="Arial"/>
                <a:ea typeface="Arial"/>
                <a:cs typeface="Arial"/>
                <a:sym typeface="Arial"/>
              </a:rPr>
              <a:t>.</a:t>
            </a:r>
            <a:endParaRPr/>
          </a:p>
          <a:p>
            <a:pPr indent="-177800" lvl="0" marL="177800" marR="0" rtl="0" algn="l">
              <a:lnSpc>
                <a:spcPct val="118750"/>
              </a:lnSpc>
              <a:spcBef>
                <a:spcPts val="1200"/>
              </a:spcBef>
              <a:spcAft>
                <a:spcPts val="0"/>
              </a:spcAft>
              <a:buClr>
                <a:schemeClr val="dk1"/>
              </a:buClr>
              <a:buSzPts val="1600"/>
              <a:buFont typeface="Noto Sans Symbols"/>
              <a:buChar char="▪"/>
            </a:pPr>
            <a:r>
              <a:rPr b="0" lang="it-IT" sz="1600">
                <a:solidFill>
                  <a:schemeClr val="dk1"/>
                </a:solidFill>
                <a:latin typeface="Arial"/>
                <a:ea typeface="Arial"/>
                <a:cs typeface="Arial"/>
                <a:sym typeface="Arial"/>
              </a:rPr>
              <a:t>LEO satellites linked to their ground terminals can be used to </a:t>
            </a:r>
            <a:r>
              <a:rPr b="1" lang="it-IT" sz="1600">
                <a:solidFill>
                  <a:srgbClr val="FF0000"/>
                </a:solidFill>
                <a:latin typeface="Arial"/>
                <a:ea typeface="Arial"/>
                <a:cs typeface="Arial"/>
                <a:sym typeface="Arial"/>
              </a:rPr>
              <a:t>scan the rainfall field in a vertical plane</a:t>
            </a:r>
            <a:r>
              <a:rPr b="0" lang="it-IT" sz="1600">
                <a:solidFill>
                  <a:schemeClr val="dk1"/>
                </a:solidFill>
                <a:latin typeface="Arial"/>
                <a:ea typeface="Arial"/>
                <a:cs typeface="Arial"/>
                <a:sym typeface="Arial"/>
              </a:rPr>
              <a:t>.</a:t>
            </a:r>
            <a:endParaRPr/>
          </a:p>
          <a:p>
            <a:pPr indent="0" lvl="0" marL="0" marR="0" rtl="0" algn="l">
              <a:lnSpc>
                <a:spcPct val="100000"/>
              </a:lnSpc>
              <a:spcBef>
                <a:spcPts val="1200"/>
              </a:spcBef>
              <a:spcAft>
                <a:spcPts val="0"/>
              </a:spcAft>
              <a:buClr>
                <a:srgbClr val="1684AF"/>
              </a:buClr>
              <a:buSzPts val="1600"/>
              <a:buFont typeface="Noto Sans Symbols"/>
              <a:buNone/>
            </a:pPr>
            <a:r>
              <a:rPr b="1" lang="it-IT" sz="1600">
                <a:solidFill>
                  <a:srgbClr val="1684AF"/>
                </a:solidFill>
                <a:latin typeface="Calibri"/>
                <a:ea typeface="Calibri"/>
                <a:cs typeface="Calibri"/>
                <a:sym typeface="Calibri"/>
              </a:rPr>
              <a:t>     </a:t>
            </a:r>
            <a:r>
              <a:rPr b="1" lang="it-IT" sz="1600">
                <a:solidFill>
                  <a:srgbClr val="262626"/>
                </a:solidFill>
                <a:latin typeface="Calibri"/>
                <a:ea typeface="Calibri"/>
                <a:cs typeface="Calibri"/>
                <a:sym typeface="Calibri"/>
              </a:rPr>
              <a:t> </a:t>
            </a:r>
            <a:r>
              <a:rPr b="0" lang="it-IT" sz="1600">
                <a:solidFill>
                  <a:srgbClr val="262626"/>
                </a:solidFill>
                <a:latin typeface="Calibri"/>
                <a:ea typeface="Calibri"/>
                <a:cs typeface="Calibri"/>
                <a:sym typeface="Calibri"/>
              </a:rPr>
              <a:t>Xi Shen et alii, "3-D Tomographic Reconstruction of Rain Field Using Microwave</a:t>
            </a:r>
            <a:br>
              <a:rPr b="0" lang="it-IT" sz="1600">
                <a:solidFill>
                  <a:srgbClr val="262626"/>
                </a:solidFill>
                <a:latin typeface="Calibri"/>
                <a:ea typeface="Calibri"/>
                <a:cs typeface="Calibri"/>
                <a:sym typeface="Calibri"/>
              </a:rPr>
            </a:br>
            <a:r>
              <a:rPr b="0" lang="it-IT" sz="1600">
                <a:solidFill>
                  <a:srgbClr val="262626"/>
                </a:solidFill>
                <a:latin typeface="Calibri"/>
                <a:ea typeface="Calibri"/>
                <a:cs typeface="Calibri"/>
                <a:sym typeface="Calibri"/>
              </a:rPr>
              <a:t>     Signals From LEO Satellites: Principle and Simulation Results", IEEE TGRS, Aug. 2019.</a:t>
            </a:r>
            <a:endParaRPr/>
          </a:p>
        </p:txBody>
      </p:sp>
      <p:grpSp>
        <p:nvGrpSpPr>
          <p:cNvPr id="752" name="Google Shape;752;p40"/>
          <p:cNvGrpSpPr/>
          <p:nvPr/>
        </p:nvGrpSpPr>
        <p:grpSpPr>
          <a:xfrm>
            <a:off x="0" y="2758440"/>
            <a:ext cx="9715500" cy="3683000"/>
            <a:chOff x="1132644" y="2990850"/>
            <a:chExt cx="10125906" cy="3771900"/>
          </a:xfrm>
        </p:grpSpPr>
        <p:pic>
          <p:nvPicPr>
            <p:cNvPr id="753" name="Google Shape;753;p40"/>
            <p:cNvPicPr preferRelativeResize="0"/>
            <p:nvPr/>
          </p:nvPicPr>
          <p:blipFill rotWithShape="1">
            <a:blip r:embed="rId3">
              <a:alphaModFix/>
            </a:blip>
            <a:srcRect b="0" l="0" r="0" t="0"/>
            <a:stretch/>
          </p:blipFill>
          <p:spPr>
            <a:xfrm>
              <a:off x="1132644" y="2990850"/>
              <a:ext cx="10125906" cy="3771900"/>
            </a:xfrm>
            <a:prstGeom prst="rect">
              <a:avLst/>
            </a:prstGeom>
            <a:noFill/>
            <a:ln>
              <a:noFill/>
            </a:ln>
          </p:spPr>
        </p:pic>
        <p:sp>
          <p:nvSpPr>
            <p:cNvPr id="754" name="Google Shape;754;p40"/>
            <p:cNvSpPr/>
            <p:nvPr/>
          </p:nvSpPr>
          <p:spPr>
            <a:xfrm>
              <a:off x="2133600" y="3296334"/>
              <a:ext cx="4019550" cy="37824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800">
                  <a:solidFill>
                    <a:schemeClr val="dk1"/>
                  </a:solidFill>
                  <a:latin typeface="Calibri"/>
                  <a:ea typeface="Calibri"/>
                  <a:cs typeface="Calibri"/>
                  <a:sym typeface="Calibri"/>
                </a:rPr>
                <a:t>3-D view of the </a:t>
              </a:r>
              <a:r>
                <a:rPr b="1" lang="it-IT" sz="1800" u="sng">
                  <a:solidFill>
                    <a:srgbClr val="FF0000"/>
                  </a:solidFill>
                  <a:latin typeface="Calibri"/>
                  <a:ea typeface="Calibri"/>
                  <a:cs typeface="Calibri"/>
                  <a:sym typeface="Calibri"/>
                </a:rPr>
                <a:t>original</a:t>
              </a:r>
              <a:r>
                <a:rPr b="1" lang="it-IT" sz="1800">
                  <a:solidFill>
                    <a:srgbClr val="FF0000"/>
                  </a:solidFill>
                  <a:latin typeface="Calibri"/>
                  <a:ea typeface="Calibri"/>
                  <a:cs typeface="Calibri"/>
                  <a:sym typeface="Calibri"/>
                </a:rPr>
                <a:t> </a:t>
              </a:r>
              <a:r>
                <a:rPr b="1" lang="it-IT" sz="1800">
                  <a:solidFill>
                    <a:schemeClr val="dk1"/>
                  </a:solidFill>
                  <a:latin typeface="Calibri"/>
                  <a:ea typeface="Calibri"/>
                  <a:cs typeface="Calibri"/>
                  <a:sym typeface="Calibri"/>
                </a:rPr>
                <a:t>rain field</a:t>
              </a:r>
              <a:endParaRPr b="1" sz="1800">
                <a:solidFill>
                  <a:schemeClr val="dk1"/>
                </a:solidFill>
                <a:latin typeface="Calibri"/>
                <a:ea typeface="Calibri"/>
                <a:cs typeface="Calibri"/>
                <a:sym typeface="Calibri"/>
              </a:endParaRPr>
            </a:p>
          </p:txBody>
        </p:sp>
        <p:sp>
          <p:nvSpPr>
            <p:cNvPr id="755" name="Google Shape;755;p40"/>
            <p:cNvSpPr/>
            <p:nvPr/>
          </p:nvSpPr>
          <p:spPr>
            <a:xfrm>
              <a:off x="6576061" y="3315384"/>
              <a:ext cx="4171950" cy="37824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800">
                  <a:solidFill>
                    <a:schemeClr val="dk1"/>
                  </a:solidFill>
                  <a:latin typeface="Calibri"/>
                  <a:ea typeface="Calibri"/>
                  <a:cs typeface="Calibri"/>
                  <a:sym typeface="Calibri"/>
                </a:rPr>
                <a:t>3-D view of the </a:t>
              </a:r>
              <a:r>
                <a:rPr b="1" lang="it-IT" sz="1800" u="sng">
                  <a:solidFill>
                    <a:srgbClr val="FF0000"/>
                  </a:solidFill>
                  <a:latin typeface="Calibri"/>
                  <a:ea typeface="Calibri"/>
                  <a:cs typeface="Calibri"/>
                  <a:sym typeface="Calibri"/>
                </a:rPr>
                <a:t>reconstructed</a:t>
              </a:r>
              <a:r>
                <a:rPr b="1" lang="it-IT" sz="1800">
                  <a:solidFill>
                    <a:schemeClr val="dk1"/>
                  </a:solidFill>
                  <a:latin typeface="Calibri"/>
                  <a:ea typeface="Calibri"/>
                  <a:cs typeface="Calibri"/>
                  <a:sym typeface="Calibri"/>
                </a:rPr>
                <a:t> rain field</a:t>
              </a:r>
              <a:endParaRPr b="1" sz="1800">
                <a:solidFill>
                  <a:schemeClr val="dk1"/>
                </a:solidFill>
                <a:latin typeface="Calibri"/>
                <a:ea typeface="Calibri"/>
                <a:cs typeface="Calibri"/>
                <a:sym typeface="Calibri"/>
              </a:endParaRPr>
            </a:p>
          </p:txBody>
        </p:sp>
      </p:grpSp>
      <p:pic>
        <p:nvPicPr>
          <p:cNvPr id="756" name="Google Shape;756;p40"/>
          <p:cNvPicPr preferRelativeResize="0"/>
          <p:nvPr/>
        </p:nvPicPr>
        <p:blipFill rotWithShape="1">
          <a:blip r:embed="rId4">
            <a:alphaModFix/>
          </a:blip>
          <a:srcRect b="0" l="0" r="0" t="0"/>
          <a:stretch/>
        </p:blipFill>
        <p:spPr>
          <a:xfrm>
            <a:off x="7836769" y="0"/>
            <a:ext cx="4355231" cy="2894085"/>
          </a:xfrm>
          <a:prstGeom prst="rect">
            <a:avLst/>
          </a:prstGeom>
          <a:noFill/>
          <a:ln>
            <a:noFill/>
          </a:ln>
        </p:spPr>
      </p:pic>
      <p:sp>
        <p:nvSpPr>
          <p:cNvPr id="757" name="Google Shape;757;p40"/>
          <p:cNvSpPr txBox="1"/>
          <p:nvPr>
            <p:ph type="title"/>
          </p:nvPr>
        </p:nvSpPr>
        <p:spPr>
          <a:xfrm>
            <a:off x="1454243" y="272735"/>
            <a:ext cx="10404021" cy="4431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5DAD"/>
              </a:buClr>
              <a:buSzPts val="2400"/>
              <a:buFont typeface="Calibri"/>
              <a:buNone/>
            </a:pPr>
            <a:r>
              <a:rPr lang="it-IT"/>
              <a:t>Future developments and trends:</a:t>
            </a:r>
            <a:br>
              <a:rPr lang="it-IT"/>
            </a:br>
            <a:r>
              <a:rPr lang="it-IT"/>
              <a:t>LEO Mega-Constellations (Ku- and Ka-Bands)</a:t>
            </a:r>
            <a:endParaRPr/>
          </a:p>
        </p:txBody>
      </p:sp>
      <p:sp>
        <p:nvSpPr>
          <p:cNvPr id="758" name="Google Shape;758;p40"/>
          <p:cNvSpPr/>
          <p:nvPr/>
        </p:nvSpPr>
        <p:spPr>
          <a:xfrm>
            <a:off x="5689600" y="6376395"/>
            <a:ext cx="4013200" cy="369845"/>
          </a:xfrm>
          <a:prstGeom prst="rect">
            <a:avLst/>
          </a:prstGeom>
          <a:solidFill>
            <a:srgbClr val="DDEAF6"/>
          </a:solid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None/>
            </a:pPr>
            <a:r>
              <a:rPr b="1" lang="it-IT" sz="1600">
                <a:solidFill>
                  <a:schemeClr val="dk1"/>
                </a:solidFill>
                <a:latin typeface="Arial"/>
                <a:ea typeface="Arial"/>
                <a:cs typeface="Arial"/>
                <a:sym typeface="Arial"/>
              </a:rPr>
              <a:t>3D reconstruction of the precipitation</a:t>
            </a:r>
            <a:endParaRPr b="1" sz="1600">
              <a:solidFill>
                <a:schemeClr val="dk1"/>
              </a:solidFill>
              <a:latin typeface="Arial"/>
              <a:ea typeface="Arial"/>
              <a:cs typeface="Arial"/>
              <a:sym typeface="Arial"/>
            </a:endParaRPr>
          </a:p>
        </p:txBody>
      </p:sp>
      <p:pic>
        <p:nvPicPr>
          <p:cNvPr id="759" name="Google Shape;759;p40"/>
          <p:cNvPicPr preferRelativeResize="0"/>
          <p:nvPr/>
        </p:nvPicPr>
        <p:blipFill rotWithShape="1">
          <a:blip r:embed="rId5">
            <a:alphaModFix/>
          </a:blip>
          <a:srcRect b="0" l="0" r="0" t="0"/>
          <a:stretch/>
        </p:blipFill>
        <p:spPr>
          <a:xfrm>
            <a:off x="5000833" y="6399915"/>
            <a:ext cx="596311" cy="37680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41"/>
          <p:cNvSpPr/>
          <p:nvPr/>
        </p:nvSpPr>
        <p:spPr>
          <a:xfrm>
            <a:off x="2631440" y="6045200"/>
            <a:ext cx="6878320" cy="660400"/>
          </a:xfrm>
          <a:prstGeom prst="rect">
            <a:avLst/>
          </a:prstGeom>
          <a:solidFill>
            <a:srgbClr val="DDEAF6"/>
          </a:solidFill>
          <a:ln>
            <a:noFill/>
          </a:ln>
        </p:spPr>
        <p:txBody>
          <a:bodyPr anchorCtr="0" anchor="t" bIns="45700" lIns="91425" spcFirstLastPara="1" rIns="91425" wrap="square" tIns="45700">
            <a:noAutofit/>
          </a:bodyPr>
          <a:lstStyle/>
          <a:p>
            <a:pPr indent="0" lvl="0" marL="0" marR="0" rtl="0" algn="ctr">
              <a:lnSpc>
                <a:spcPct val="125000"/>
              </a:lnSpc>
              <a:spcBef>
                <a:spcPts val="0"/>
              </a:spcBef>
              <a:spcAft>
                <a:spcPts val="0"/>
              </a:spcAft>
              <a:buNone/>
            </a:pPr>
            <a:r>
              <a:rPr b="1" lang="it-IT" sz="1600">
                <a:solidFill>
                  <a:schemeClr val="dk1"/>
                </a:solidFill>
                <a:latin typeface="Arial"/>
                <a:ea typeface="Arial"/>
                <a:cs typeface="Arial"/>
                <a:sym typeface="Arial"/>
              </a:rPr>
              <a:t>Use of AI/ML for wet/dry classification, rainfall intensity estimation, statistical feature extraction, precipitation maps retrieval etc.</a:t>
            </a:r>
            <a:endParaRPr/>
          </a:p>
        </p:txBody>
      </p:sp>
      <p:sp>
        <p:nvSpPr>
          <p:cNvPr id="765" name="Google Shape;765;p41"/>
          <p:cNvSpPr/>
          <p:nvPr/>
        </p:nvSpPr>
        <p:spPr>
          <a:xfrm>
            <a:off x="464171" y="4780259"/>
            <a:ext cx="11809109" cy="1195199"/>
          </a:xfrm>
          <a:prstGeom prst="rect">
            <a:avLst/>
          </a:prstGeom>
          <a:noFill/>
          <a:ln>
            <a:noFill/>
          </a:ln>
        </p:spPr>
        <p:txBody>
          <a:bodyPr anchorCtr="0" anchor="t" bIns="45700" lIns="91425" spcFirstLastPara="1" rIns="91425" wrap="square" tIns="45700">
            <a:noAutofit/>
          </a:bodyPr>
          <a:lstStyle/>
          <a:p>
            <a:pPr indent="-285750" lvl="0" marL="285750" marR="0" rtl="0" algn="l">
              <a:lnSpc>
                <a:spcPct val="133333"/>
              </a:lnSpc>
              <a:spcBef>
                <a:spcPts val="0"/>
              </a:spcBef>
              <a:spcAft>
                <a:spcPts val="0"/>
              </a:spcAft>
              <a:buClr>
                <a:schemeClr val="dk1"/>
              </a:buClr>
              <a:buSzPts val="1500"/>
              <a:buFont typeface="Noto Sans Symbols"/>
              <a:buChar char="❑"/>
            </a:pPr>
            <a:r>
              <a:rPr lang="it-IT" sz="1500">
                <a:solidFill>
                  <a:schemeClr val="dk1"/>
                </a:solidFill>
                <a:latin typeface="Calibri"/>
                <a:ea typeface="Calibri"/>
                <a:cs typeface="Calibri"/>
                <a:sym typeface="Calibri"/>
              </a:rPr>
              <a:t>Gianoglio, et al. "Rain Discrimination with Machine Learning Classifiers for Opportunistic Rain Detection System Using Satellite Micro-Wave Links,"</a:t>
            </a:r>
            <a:br>
              <a:rPr lang="it-IT" sz="1500">
                <a:solidFill>
                  <a:schemeClr val="dk1"/>
                </a:solidFill>
                <a:latin typeface="Calibri"/>
                <a:ea typeface="Calibri"/>
                <a:cs typeface="Calibri"/>
                <a:sym typeface="Calibri"/>
              </a:rPr>
            </a:br>
            <a:r>
              <a:rPr lang="it-IT" sz="1500">
                <a:solidFill>
                  <a:schemeClr val="dk1"/>
                </a:solidFill>
                <a:latin typeface="Calibri"/>
                <a:ea typeface="Calibri"/>
                <a:cs typeface="Calibri"/>
                <a:sym typeface="Calibri"/>
              </a:rPr>
              <a:t>Sensors 2023, 23, 1202. https://doi.org/10.3390/s23031202</a:t>
            </a:r>
            <a:endParaRPr sz="1500">
              <a:solidFill>
                <a:schemeClr val="dk1"/>
              </a:solidFill>
              <a:latin typeface="Calibri"/>
              <a:ea typeface="Calibri"/>
              <a:cs typeface="Calibri"/>
              <a:sym typeface="Calibri"/>
            </a:endParaRPr>
          </a:p>
          <a:p>
            <a:pPr indent="-285750" lvl="0" marL="285750" marR="0" rtl="0" algn="l">
              <a:lnSpc>
                <a:spcPct val="133333"/>
              </a:lnSpc>
              <a:spcBef>
                <a:spcPts val="400"/>
              </a:spcBef>
              <a:spcAft>
                <a:spcPts val="0"/>
              </a:spcAft>
              <a:buClr>
                <a:schemeClr val="dk1"/>
              </a:buClr>
              <a:buSzPts val="1500"/>
              <a:buFont typeface="Noto Sans Symbols"/>
              <a:buChar char="❑"/>
            </a:pPr>
            <a:r>
              <a:rPr lang="it-IT" sz="1500">
                <a:solidFill>
                  <a:schemeClr val="dk1"/>
                </a:solidFill>
                <a:latin typeface="Calibri"/>
                <a:ea typeface="Calibri"/>
                <a:cs typeface="Calibri"/>
                <a:sym typeface="Calibri"/>
              </a:rPr>
              <a:t>Scognamiglio, et al. "Deep Learning for Opportunistic Rain Estimation via Satellite Microwave Links,"</a:t>
            </a:r>
            <a:br>
              <a:rPr lang="it-IT" sz="1500">
                <a:solidFill>
                  <a:schemeClr val="dk1"/>
                </a:solidFill>
                <a:latin typeface="Calibri"/>
                <a:ea typeface="Calibri"/>
                <a:cs typeface="Calibri"/>
                <a:sym typeface="Calibri"/>
              </a:rPr>
            </a:br>
            <a:r>
              <a:rPr lang="it-IT" sz="1500">
                <a:solidFill>
                  <a:schemeClr val="dk1"/>
                </a:solidFill>
                <a:latin typeface="Calibri"/>
                <a:ea typeface="Calibri"/>
                <a:cs typeface="Calibri"/>
                <a:sym typeface="Calibri"/>
              </a:rPr>
              <a:t>Sensors 2024, 24, 6944. https://doi.org/10.3390/s24216944</a:t>
            </a:r>
            <a:endParaRPr sz="1500">
              <a:solidFill>
                <a:schemeClr val="dk1"/>
              </a:solidFill>
              <a:latin typeface="Calibri"/>
              <a:ea typeface="Calibri"/>
              <a:cs typeface="Calibri"/>
              <a:sym typeface="Calibri"/>
            </a:endParaRPr>
          </a:p>
        </p:txBody>
      </p:sp>
      <p:sp>
        <p:nvSpPr>
          <p:cNvPr id="766" name="Google Shape;766;p41"/>
          <p:cNvSpPr/>
          <p:nvPr/>
        </p:nvSpPr>
        <p:spPr>
          <a:xfrm>
            <a:off x="416391" y="926056"/>
            <a:ext cx="10893764" cy="605294"/>
          </a:xfrm>
          <a:prstGeom prst="rect">
            <a:avLst/>
          </a:prstGeom>
          <a:noFill/>
          <a:ln>
            <a:noFill/>
          </a:ln>
        </p:spPr>
        <p:txBody>
          <a:bodyPr anchorCtr="0" anchor="t" bIns="45700" lIns="91425" spcFirstLastPara="1" rIns="91425" wrap="square" tIns="45700">
            <a:noAutofit/>
          </a:bodyPr>
          <a:lstStyle/>
          <a:p>
            <a:pPr indent="-285750" lvl="0" marL="285750" marR="0" rtl="0" algn="l">
              <a:lnSpc>
                <a:spcPct val="133333"/>
              </a:lnSpc>
              <a:spcBef>
                <a:spcPts val="0"/>
              </a:spcBef>
              <a:spcAft>
                <a:spcPts val="0"/>
              </a:spcAft>
              <a:buClr>
                <a:schemeClr val="dk1"/>
              </a:buClr>
              <a:buSzPts val="1500"/>
              <a:buFont typeface="Noto Sans Symbols"/>
              <a:buChar char="❑"/>
            </a:pPr>
            <a:r>
              <a:rPr lang="it-IT" sz="1500">
                <a:solidFill>
                  <a:schemeClr val="dk1"/>
                </a:solidFill>
                <a:latin typeface="Calibri"/>
                <a:ea typeface="Calibri"/>
                <a:cs typeface="Calibri"/>
                <a:sym typeface="Calibri"/>
              </a:rPr>
              <a:t>R Y Mardyansyah et al. "Artificial Intelligent for Rainfall Estimation In Tropical Region: A Survey," </a:t>
            </a:r>
            <a:r>
              <a:rPr i="1" lang="it-IT" sz="1500">
                <a:solidFill>
                  <a:schemeClr val="dk1"/>
                </a:solidFill>
                <a:latin typeface="Calibri"/>
                <a:ea typeface="Calibri"/>
                <a:cs typeface="Calibri"/>
                <a:sym typeface="Calibri"/>
              </a:rPr>
              <a:t>IOP Conf. Series: Earth Environ. Sci.</a:t>
            </a:r>
            <a:r>
              <a:rPr lang="it-IT" sz="1500">
                <a:solidFill>
                  <a:schemeClr val="dk1"/>
                </a:solidFill>
                <a:latin typeface="Calibri"/>
                <a:ea typeface="Calibri"/>
                <a:cs typeface="Calibri"/>
                <a:sym typeface="Calibri"/>
              </a:rPr>
              <a:t>, 1105 012024, 2022. DOI 10.1088/1755-1315/1105/1/012024</a:t>
            </a:r>
            <a:endParaRPr/>
          </a:p>
        </p:txBody>
      </p:sp>
      <p:pic>
        <p:nvPicPr>
          <p:cNvPr id="767" name="Google Shape;767;p41"/>
          <p:cNvPicPr preferRelativeResize="0"/>
          <p:nvPr/>
        </p:nvPicPr>
        <p:blipFill rotWithShape="1">
          <a:blip r:embed="rId3">
            <a:alphaModFix/>
          </a:blip>
          <a:srcRect b="0" l="0" r="0" t="0"/>
          <a:stretch/>
        </p:blipFill>
        <p:spPr>
          <a:xfrm>
            <a:off x="732666" y="1569083"/>
            <a:ext cx="7483247" cy="3155317"/>
          </a:xfrm>
          <a:prstGeom prst="rect">
            <a:avLst/>
          </a:prstGeom>
          <a:noFill/>
          <a:ln>
            <a:noFill/>
          </a:ln>
        </p:spPr>
      </p:pic>
      <p:pic>
        <p:nvPicPr>
          <p:cNvPr id="768" name="Google Shape;768;p41"/>
          <p:cNvPicPr preferRelativeResize="0"/>
          <p:nvPr/>
        </p:nvPicPr>
        <p:blipFill rotWithShape="1">
          <a:blip r:embed="rId4">
            <a:alphaModFix/>
          </a:blip>
          <a:srcRect b="0" l="0" r="0" t="0"/>
          <a:stretch/>
        </p:blipFill>
        <p:spPr>
          <a:xfrm>
            <a:off x="9106533" y="1647563"/>
            <a:ext cx="1705300" cy="604456"/>
          </a:xfrm>
          <a:prstGeom prst="rect">
            <a:avLst/>
          </a:prstGeom>
          <a:noFill/>
          <a:ln>
            <a:noFill/>
          </a:ln>
        </p:spPr>
      </p:pic>
      <p:sp>
        <p:nvSpPr>
          <p:cNvPr id="769" name="Google Shape;769;p41"/>
          <p:cNvSpPr txBox="1"/>
          <p:nvPr>
            <p:ph type="title"/>
          </p:nvPr>
        </p:nvSpPr>
        <p:spPr>
          <a:xfrm>
            <a:off x="1465817" y="307459"/>
            <a:ext cx="10404021" cy="4431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5DAD"/>
              </a:buClr>
              <a:buSzPts val="2400"/>
              <a:buFont typeface="Calibri"/>
              <a:buNone/>
            </a:pPr>
            <a:r>
              <a:rPr lang="it-IT"/>
              <a:t>Future developments and trends:</a:t>
            </a:r>
            <a:br>
              <a:rPr lang="it-IT"/>
            </a:br>
            <a:r>
              <a:rPr lang="it-IT"/>
              <a:t>Artificial Intelligence</a:t>
            </a:r>
            <a:endParaRPr/>
          </a:p>
        </p:txBody>
      </p:sp>
      <p:sp>
        <p:nvSpPr>
          <p:cNvPr id="770" name="Google Shape;770;p41"/>
          <p:cNvSpPr/>
          <p:nvPr/>
        </p:nvSpPr>
        <p:spPr>
          <a:xfrm>
            <a:off x="241642" y="4803117"/>
            <a:ext cx="260096" cy="264160"/>
          </a:xfrm>
          <a:prstGeom prst="ellipse">
            <a:avLst/>
          </a:prstGeom>
          <a:solidFill>
            <a:srgbClr val="FFFB01"/>
          </a:solidFill>
          <a:ln cap="flat" cmpd="sng" w="12700">
            <a:solidFill>
              <a:srgbClr val="AEABA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1" name="Google Shape;771;p41"/>
          <p:cNvSpPr/>
          <p:nvPr/>
        </p:nvSpPr>
        <p:spPr>
          <a:xfrm>
            <a:off x="234018" y="5350153"/>
            <a:ext cx="260096" cy="264160"/>
          </a:xfrm>
          <a:prstGeom prst="ellipse">
            <a:avLst/>
          </a:prstGeom>
          <a:solidFill>
            <a:srgbClr val="FF6DFF"/>
          </a:solidFill>
          <a:ln cap="flat" cmpd="sng" w="12700">
            <a:solidFill>
              <a:srgbClr val="AEABA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72" name="Google Shape;772;p41"/>
          <p:cNvPicPr preferRelativeResize="0"/>
          <p:nvPr/>
        </p:nvPicPr>
        <p:blipFill rotWithShape="1">
          <a:blip r:embed="rId5">
            <a:alphaModFix/>
          </a:blip>
          <a:srcRect b="0" l="0" r="0" t="0"/>
          <a:stretch/>
        </p:blipFill>
        <p:spPr>
          <a:xfrm>
            <a:off x="1922353" y="6074795"/>
            <a:ext cx="596311" cy="37680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42"/>
          <p:cNvSpPr txBox="1"/>
          <p:nvPr>
            <p:ph type="title"/>
          </p:nvPr>
        </p:nvSpPr>
        <p:spPr>
          <a:xfrm>
            <a:off x="1454243" y="272735"/>
            <a:ext cx="10404021" cy="4431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5DAD"/>
              </a:buClr>
              <a:buSzPts val="2400"/>
              <a:buFont typeface="Calibri"/>
              <a:buNone/>
            </a:pPr>
            <a:r>
              <a:rPr lang="it-IT"/>
              <a:t>Conclusions, comments and perspectives</a:t>
            </a:r>
            <a:endParaRPr/>
          </a:p>
        </p:txBody>
      </p:sp>
      <p:sp>
        <p:nvSpPr>
          <p:cNvPr id="778" name="Google Shape;778;p42"/>
          <p:cNvSpPr/>
          <p:nvPr/>
        </p:nvSpPr>
        <p:spPr>
          <a:xfrm>
            <a:off x="124170" y="865729"/>
            <a:ext cx="11800840" cy="5734903"/>
          </a:xfrm>
          <a:prstGeom prst="rect">
            <a:avLst/>
          </a:prstGeom>
          <a:solidFill>
            <a:srgbClr val="DEEBF7"/>
          </a:solidFill>
          <a:ln>
            <a:noFill/>
          </a:ln>
        </p:spPr>
        <p:txBody>
          <a:bodyPr anchorCtr="0" anchor="t" bIns="45700" lIns="91425" spcFirstLastPara="1" rIns="91425" wrap="square" tIns="45700">
            <a:noAutofit/>
          </a:bodyPr>
          <a:lstStyle/>
          <a:p>
            <a:pPr indent="-342900" lvl="0" marL="342900" marR="0" rtl="0" algn="l">
              <a:lnSpc>
                <a:spcPct val="122222"/>
              </a:lnSpc>
              <a:spcBef>
                <a:spcPts val="0"/>
              </a:spcBef>
              <a:spcAft>
                <a:spcPts val="0"/>
              </a:spcAft>
              <a:buClr>
                <a:schemeClr val="dk1"/>
              </a:buClr>
              <a:buSzPts val="1800"/>
              <a:buFont typeface="Noto Sans Symbols"/>
              <a:buChar char="❑"/>
            </a:pPr>
            <a:r>
              <a:rPr lang="it-IT" sz="1800">
                <a:solidFill>
                  <a:schemeClr val="dk1"/>
                </a:solidFill>
                <a:latin typeface="Calibri"/>
                <a:ea typeface="Calibri"/>
                <a:cs typeface="Calibri"/>
                <a:sym typeface="Calibri"/>
              </a:rPr>
              <a:t>Practical example of </a:t>
            </a:r>
            <a:r>
              <a:rPr b="1" lang="it-IT" sz="1800">
                <a:solidFill>
                  <a:srgbClr val="FF0000"/>
                </a:solidFill>
                <a:latin typeface="Calibri"/>
                <a:ea typeface="Calibri"/>
                <a:cs typeface="Calibri"/>
                <a:sym typeface="Calibri"/>
              </a:rPr>
              <a:t>Integrated Sensing and Communication (ISAC): </a:t>
            </a:r>
            <a:r>
              <a:rPr lang="it-IT" sz="1800">
                <a:solidFill>
                  <a:schemeClr val="dk1"/>
                </a:solidFill>
                <a:latin typeface="Calibri"/>
                <a:ea typeface="Calibri"/>
                <a:cs typeface="Calibri"/>
                <a:sym typeface="Calibri"/>
              </a:rPr>
              <a:t>a </a:t>
            </a:r>
            <a:r>
              <a:rPr b="1" lang="it-IT" sz="1800">
                <a:solidFill>
                  <a:srgbClr val="FF0000"/>
                </a:solidFill>
                <a:latin typeface="Calibri"/>
                <a:ea typeface="Calibri"/>
                <a:cs typeface="Calibri"/>
                <a:sym typeface="Calibri"/>
              </a:rPr>
              <a:t>symbiosis between sensing and communication </a:t>
            </a:r>
            <a:r>
              <a:rPr lang="it-IT" sz="1800">
                <a:solidFill>
                  <a:schemeClr val="dk1"/>
                </a:solidFill>
                <a:latin typeface="Calibri"/>
                <a:ea typeface="Calibri"/>
                <a:cs typeface="Calibri"/>
                <a:sym typeface="Calibri"/>
              </a:rPr>
              <a:t>and a novel feature of next-generation networks (ITU, 6G).</a:t>
            </a:r>
            <a:endParaRPr sz="1800">
              <a:solidFill>
                <a:schemeClr val="dk1"/>
              </a:solidFill>
              <a:latin typeface="Calibri"/>
              <a:ea typeface="Calibri"/>
              <a:cs typeface="Calibri"/>
              <a:sym typeface="Calibri"/>
            </a:endParaRPr>
          </a:p>
          <a:p>
            <a:pPr indent="-342900" lvl="0" marL="342900" marR="0" rtl="0" algn="l">
              <a:lnSpc>
                <a:spcPct val="122222"/>
              </a:lnSpc>
              <a:spcBef>
                <a:spcPts val="2400"/>
              </a:spcBef>
              <a:spcAft>
                <a:spcPts val="0"/>
              </a:spcAft>
              <a:buClr>
                <a:schemeClr val="dk1"/>
              </a:buClr>
              <a:buSzPts val="1800"/>
              <a:buFont typeface="Noto Sans Symbols"/>
              <a:buChar char="❑"/>
            </a:pPr>
            <a:r>
              <a:rPr lang="it-IT" sz="1800">
                <a:solidFill>
                  <a:schemeClr val="dk1"/>
                </a:solidFill>
                <a:latin typeface="Calibri"/>
                <a:ea typeface="Calibri"/>
                <a:cs typeface="Calibri"/>
                <a:sym typeface="Calibri"/>
              </a:rPr>
              <a:t>Terrestrial and satellite </a:t>
            </a:r>
            <a:r>
              <a:rPr b="1" lang="it-IT" sz="1800">
                <a:solidFill>
                  <a:srgbClr val="FF0000"/>
                </a:solidFill>
                <a:latin typeface="Calibri"/>
                <a:ea typeface="Calibri"/>
                <a:cs typeface="Calibri"/>
                <a:sym typeface="Calibri"/>
              </a:rPr>
              <a:t>MW communication infrastructures</a:t>
            </a:r>
            <a:r>
              <a:rPr lang="it-IT" sz="1800">
                <a:solidFill>
                  <a:schemeClr val="dk1"/>
                </a:solidFill>
                <a:latin typeface="Calibri"/>
                <a:ea typeface="Calibri"/>
                <a:cs typeface="Calibri"/>
                <a:sym typeface="Calibri"/>
              </a:rPr>
              <a:t> are sources of </a:t>
            </a:r>
            <a:r>
              <a:rPr b="1" lang="it-IT" sz="1800">
                <a:solidFill>
                  <a:srgbClr val="FF0000"/>
                </a:solidFill>
                <a:latin typeface="Calibri"/>
                <a:ea typeface="Calibri"/>
                <a:cs typeface="Calibri"/>
                <a:sym typeface="Calibri"/>
              </a:rPr>
              <a:t>signals for oportunistic</a:t>
            </a:r>
            <a:r>
              <a:rPr lang="it-IT" sz="1800">
                <a:solidFill>
                  <a:srgbClr val="FF0000"/>
                </a:solidFill>
                <a:latin typeface="Calibri"/>
                <a:ea typeface="Calibri"/>
                <a:cs typeface="Calibri"/>
                <a:sym typeface="Calibri"/>
              </a:rPr>
              <a:t> </a:t>
            </a:r>
            <a:r>
              <a:rPr b="1" lang="it-IT" sz="1800">
                <a:solidFill>
                  <a:srgbClr val="FF0000"/>
                </a:solidFill>
                <a:latin typeface="Calibri"/>
                <a:ea typeface="Calibri"/>
                <a:cs typeface="Calibri"/>
                <a:sym typeface="Calibri"/>
              </a:rPr>
              <a:t>sensing (OS)</a:t>
            </a:r>
            <a:r>
              <a:rPr lang="it-IT" sz="1800">
                <a:solidFill>
                  <a:schemeClr val="dk1"/>
                </a:solidFill>
                <a:latin typeface="Calibri"/>
                <a:ea typeface="Calibri"/>
                <a:cs typeface="Calibri"/>
                <a:sym typeface="Calibri"/>
              </a:rPr>
              <a:t>.</a:t>
            </a:r>
            <a:endParaRPr/>
          </a:p>
          <a:p>
            <a:pPr indent="-342900" lvl="0" marL="342900" marR="0" rtl="0" algn="l">
              <a:lnSpc>
                <a:spcPct val="122222"/>
              </a:lnSpc>
              <a:spcBef>
                <a:spcPts val="2400"/>
              </a:spcBef>
              <a:spcAft>
                <a:spcPts val="0"/>
              </a:spcAft>
              <a:buClr>
                <a:schemeClr val="dk1"/>
              </a:buClr>
              <a:buSzPts val="1800"/>
              <a:buFont typeface="Noto Sans Symbols"/>
              <a:buChar char="❑"/>
            </a:pPr>
            <a:r>
              <a:rPr lang="it-IT" sz="1800">
                <a:solidFill>
                  <a:schemeClr val="dk1"/>
                </a:solidFill>
                <a:latin typeface="Calibri"/>
                <a:ea typeface="Calibri"/>
                <a:cs typeface="Calibri"/>
                <a:sym typeface="Calibri"/>
              </a:rPr>
              <a:t>Opportunistic estimation of rainfall intensity relies on the availability of </a:t>
            </a:r>
            <a:r>
              <a:rPr b="1" lang="it-IT" sz="1800">
                <a:solidFill>
                  <a:srgbClr val="FF0000"/>
                </a:solidFill>
                <a:latin typeface="Calibri"/>
                <a:ea typeface="Calibri"/>
                <a:cs typeface="Calibri"/>
                <a:sym typeface="Calibri"/>
              </a:rPr>
              <a:t>RSL measurements (Raw Data)</a:t>
            </a:r>
            <a:r>
              <a:rPr lang="it-IT" sz="1800">
                <a:solidFill>
                  <a:schemeClr val="dk1"/>
                </a:solidFill>
                <a:latin typeface="Calibri"/>
                <a:ea typeface="Calibri"/>
                <a:cs typeface="Calibri"/>
                <a:sym typeface="Calibri"/>
              </a:rPr>
              <a:t>:</a:t>
            </a:r>
            <a:br>
              <a:rPr lang="it-IT" sz="1800">
                <a:solidFill>
                  <a:schemeClr val="dk1"/>
                </a:solidFill>
                <a:latin typeface="Calibri"/>
                <a:ea typeface="Calibri"/>
                <a:cs typeface="Calibri"/>
                <a:sym typeface="Calibri"/>
              </a:rPr>
            </a:br>
            <a:r>
              <a:rPr lang="it-IT" sz="1800">
                <a:solidFill>
                  <a:schemeClr val="dk1"/>
                </a:solidFill>
                <a:latin typeface="Calibri"/>
                <a:ea typeface="Calibri"/>
                <a:cs typeface="Calibri"/>
                <a:sym typeface="Calibri"/>
              </a:rPr>
              <a:t>difficult for terrestrial CMLs, much easier for SMLs.</a:t>
            </a:r>
            <a:endParaRPr/>
          </a:p>
          <a:p>
            <a:pPr indent="-342900" lvl="0" marL="342900" marR="0" rtl="0" algn="l">
              <a:lnSpc>
                <a:spcPct val="122222"/>
              </a:lnSpc>
              <a:spcBef>
                <a:spcPts val="2400"/>
              </a:spcBef>
              <a:spcAft>
                <a:spcPts val="0"/>
              </a:spcAft>
              <a:buClr>
                <a:schemeClr val="dk1"/>
              </a:buClr>
              <a:buSzPts val="1800"/>
              <a:buFont typeface="Noto Sans Symbols"/>
              <a:buChar char="❑"/>
            </a:pPr>
            <a:r>
              <a:rPr lang="it-IT" sz="1800">
                <a:solidFill>
                  <a:schemeClr val="dk1"/>
                </a:solidFill>
                <a:latin typeface="Calibri"/>
                <a:ea typeface="Calibri"/>
                <a:cs typeface="Calibri"/>
                <a:sym typeface="Calibri"/>
              </a:rPr>
              <a:t>However:</a:t>
            </a:r>
            <a:endParaRPr sz="1800">
              <a:solidFill>
                <a:schemeClr val="dk1"/>
              </a:solidFill>
              <a:latin typeface="Calibri"/>
              <a:ea typeface="Calibri"/>
              <a:cs typeface="Calibri"/>
              <a:sym typeface="Calibri"/>
            </a:endParaRPr>
          </a:p>
          <a:p>
            <a:pPr indent="-342900" lvl="0" marL="720725" marR="0" rtl="0" algn="l">
              <a:lnSpc>
                <a:spcPct val="122222"/>
              </a:lnSpc>
              <a:spcBef>
                <a:spcPts val="600"/>
              </a:spcBef>
              <a:spcAft>
                <a:spcPts val="0"/>
              </a:spcAft>
              <a:buClr>
                <a:schemeClr val="dk1"/>
              </a:buClr>
              <a:buSzPts val="1800"/>
              <a:buFont typeface="Calibri"/>
              <a:buAutoNum type="arabicParenR"/>
            </a:pPr>
            <a:r>
              <a:rPr lang="it-IT" sz="1800">
                <a:solidFill>
                  <a:schemeClr val="dk1"/>
                </a:solidFill>
                <a:latin typeface="Calibri"/>
                <a:ea typeface="Calibri"/>
                <a:cs typeface="Calibri"/>
                <a:sym typeface="Calibri"/>
              </a:rPr>
              <a:t>low cost commercial satellite receivers are unfit: </a:t>
            </a:r>
            <a:r>
              <a:rPr b="1" lang="it-IT" sz="1800">
                <a:solidFill>
                  <a:srgbClr val="FF0000"/>
                </a:solidFill>
                <a:latin typeface="Calibri"/>
                <a:ea typeface="Calibri"/>
                <a:cs typeface="Calibri"/>
                <a:sym typeface="Calibri"/>
              </a:rPr>
              <a:t>high quality receivers</a:t>
            </a:r>
            <a:r>
              <a:rPr lang="it-IT" sz="1800">
                <a:solidFill>
                  <a:schemeClr val="dk1"/>
                </a:solidFill>
                <a:latin typeface="Calibri"/>
                <a:ea typeface="Calibri"/>
                <a:cs typeface="Calibri"/>
                <a:sym typeface="Calibri"/>
              </a:rPr>
              <a:t> are needed;</a:t>
            </a:r>
            <a:endParaRPr sz="1800">
              <a:solidFill>
                <a:schemeClr val="dk1"/>
              </a:solidFill>
              <a:latin typeface="Calibri"/>
              <a:ea typeface="Calibri"/>
              <a:cs typeface="Calibri"/>
              <a:sym typeface="Calibri"/>
            </a:endParaRPr>
          </a:p>
          <a:p>
            <a:pPr indent="-342900" lvl="0" marL="720725" marR="0" rtl="0" algn="l">
              <a:lnSpc>
                <a:spcPct val="122222"/>
              </a:lnSpc>
              <a:spcBef>
                <a:spcPts val="300"/>
              </a:spcBef>
              <a:spcAft>
                <a:spcPts val="0"/>
              </a:spcAft>
              <a:buClr>
                <a:schemeClr val="dk1"/>
              </a:buClr>
              <a:buSzPts val="1800"/>
              <a:buFont typeface="Calibri"/>
              <a:buAutoNum type="arabicParenR"/>
            </a:pPr>
            <a:r>
              <a:rPr lang="it-IT" sz="1800">
                <a:solidFill>
                  <a:schemeClr val="dk1"/>
                </a:solidFill>
                <a:latin typeface="Calibri"/>
                <a:ea typeface="Calibri"/>
                <a:cs typeface="Calibri"/>
                <a:sym typeface="Calibri"/>
              </a:rPr>
              <a:t>satellite signals are affected by many impairments ("bad-looking" Raw Data): </a:t>
            </a:r>
            <a:r>
              <a:rPr b="1" lang="it-IT" sz="1800">
                <a:solidFill>
                  <a:srgbClr val="FF0000"/>
                </a:solidFill>
                <a:latin typeface="Calibri"/>
                <a:ea typeface="Calibri"/>
                <a:cs typeface="Calibri"/>
                <a:sym typeface="Calibri"/>
              </a:rPr>
              <a:t>clever processing</a:t>
            </a:r>
            <a:r>
              <a:rPr lang="it-IT" sz="1800">
                <a:solidFill>
                  <a:schemeClr val="dk1"/>
                </a:solidFill>
                <a:latin typeface="Calibri"/>
                <a:ea typeface="Calibri"/>
                <a:cs typeface="Calibri"/>
                <a:sym typeface="Calibri"/>
              </a:rPr>
              <a:t> needed;</a:t>
            </a:r>
            <a:endParaRPr sz="1800">
              <a:solidFill>
                <a:schemeClr val="dk1"/>
              </a:solidFill>
              <a:latin typeface="Calibri"/>
              <a:ea typeface="Calibri"/>
              <a:cs typeface="Calibri"/>
              <a:sym typeface="Calibri"/>
            </a:endParaRPr>
          </a:p>
          <a:p>
            <a:pPr indent="-342900" lvl="0" marL="720725" marR="0" rtl="0" algn="l">
              <a:lnSpc>
                <a:spcPct val="122222"/>
              </a:lnSpc>
              <a:spcBef>
                <a:spcPts val="300"/>
              </a:spcBef>
              <a:spcAft>
                <a:spcPts val="0"/>
              </a:spcAft>
              <a:buClr>
                <a:schemeClr val="dk1"/>
              </a:buClr>
              <a:buSzPts val="1800"/>
              <a:buFont typeface="Calibri"/>
              <a:buAutoNum type="arabicParenR"/>
            </a:pPr>
            <a:r>
              <a:rPr lang="it-IT" sz="1800">
                <a:solidFill>
                  <a:schemeClr val="dk1"/>
                </a:solidFill>
                <a:latin typeface="Calibri"/>
                <a:ea typeface="Calibri"/>
                <a:cs typeface="Calibri"/>
                <a:sym typeface="Calibri"/>
              </a:rPr>
              <a:t>propagation medium (troposphere), is complex and time varying in vertical: </a:t>
            </a:r>
            <a:r>
              <a:rPr b="1" lang="it-IT" sz="1800">
                <a:solidFill>
                  <a:srgbClr val="FF0000"/>
                </a:solidFill>
                <a:latin typeface="Calibri"/>
                <a:ea typeface="Calibri"/>
                <a:cs typeface="Calibri"/>
                <a:sym typeface="Calibri"/>
              </a:rPr>
              <a:t>accurate modeling</a:t>
            </a:r>
            <a:r>
              <a:rPr lang="it-IT" sz="1800">
                <a:solidFill>
                  <a:schemeClr val="dk1"/>
                </a:solidFill>
                <a:latin typeface="Calibri"/>
                <a:ea typeface="Calibri"/>
                <a:cs typeface="Calibri"/>
                <a:sym typeface="Calibri"/>
              </a:rPr>
              <a:t> needed.</a:t>
            </a:r>
            <a:endParaRPr sz="1800">
              <a:solidFill>
                <a:schemeClr val="dk1"/>
              </a:solidFill>
              <a:latin typeface="Calibri"/>
              <a:ea typeface="Calibri"/>
              <a:cs typeface="Calibri"/>
              <a:sym typeface="Calibri"/>
            </a:endParaRPr>
          </a:p>
          <a:p>
            <a:pPr indent="-342900" lvl="0" marL="342900" marR="0" rtl="0" algn="l">
              <a:lnSpc>
                <a:spcPct val="122222"/>
              </a:lnSpc>
              <a:spcBef>
                <a:spcPts val="2400"/>
              </a:spcBef>
              <a:spcAft>
                <a:spcPts val="0"/>
              </a:spcAft>
              <a:buClr>
                <a:schemeClr val="dk1"/>
              </a:buClr>
              <a:buSzPts val="1800"/>
              <a:buFont typeface="Noto Sans Symbols"/>
              <a:buChar char="❑"/>
            </a:pPr>
            <a:r>
              <a:rPr lang="it-IT" sz="1800">
                <a:solidFill>
                  <a:schemeClr val="dk1"/>
                </a:solidFill>
                <a:latin typeface="Calibri"/>
                <a:ea typeface="Calibri"/>
                <a:cs typeface="Calibri"/>
                <a:sym typeface="Calibri"/>
              </a:rPr>
              <a:t>Numerical results show accurate rain estimate from SMLs.</a:t>
            </a:r>
            <a:endParaRPr sz="1800">
              <a:solidFill>
                <a:schemeClr val="dk1"/>
              </a:solidFill>
              <a:latin typeface="Calibri"/>
              <a:ea typeface="Calibri"/>
              <a:cs typeface="Calibri"/>
              <a:sym typeface="Calibri"/>
            </a:endParaRPr>
          </a:p>
          <a:p>
            <a:pPr indent="-342900" lvl="0" marL="342900" marR="0" rtl="0" algn="l">
              <a:lnSpc>
                <a:spcPct val="122222"/>
              </a:lnSpc>
              <a:spcBef>
                <a:spcPts val="1200"/>
              </a:spcBef>
              <a:spcAft>
                <a:spcPts val="0"/>
              </a:spcAft>
              <a:buClr>
                <a:schemeClr val="dk1"/>
              </a:buClr>
              <a:buSzPts val="1800"/>
              <a:buFont typeface="Noto Sans Symbols"/>
              <a:buChar char="❑"/>
            </a:pPr>
            <a:r>
              <a:rPr lang="it-IT" sz="1800">
                <a:solidFill>
                  <a:schemeClr val="dk1"/>
                </a:solidFill>
                <a:latin typeface="Calibri"/>
                <a:ea typeface="Calibri"/>
                <a:cs typeface="Calibri"/>
                <a:sym typeface="Calibri"/>
              </a:rPr>
              <a:t>Future evolutions:</a:t>
            </a:r>
            <a:endParaRPr sz="1800">
              <a:solidFill>
                <a:schemeClr val="dk1"/>
              </a:solidFill>
              <a:latin typeface="Calibri"/>
              <a:ea typeface="Calibri"/>
              <a:cs typeface="Calibri"/>
              <a:sym typeface="Calibri"/>
            </a:endParaRPr>
          </a:p>
          <a:p>
            <a:pPr indent="-342900" lvl="0" marL="720725" marR="0" rtl="0" algn="l">
              <a:lnSpc>
                <a:spcPct val="122222"/>
              </a:lnSpc>
              <a:spcBef>
                <a:spcPts val="600"/>
              </a:spcBef>
              <a:spcAft>
                <a:spcPts val="0"/>
              </a:spcAft>
              <a:buClr>
                <a:schemeClr val="dk1"/>
              </a:buClr>
              <a:buSzPts val="1800"/>
              <a:buFont typeface="Calibri"/>
              <a:buAutoNum type="arabicParenR"/>
            </a:pPr>
            <a:r>
              <a:rPr lang="it-IT" sz="1800">
                <a:solidFill>
                  <a:schemeClr val="dk1"/>
                </a:solidFill>
                <a:latin typeface="Calibri"/>
                <a:ea typeface="Calibri"/>
                <a:cs typeface="Calibri"/>
                <a:sym typeface="Calibri"/>
              </a:rPr>
              <a:t>Higher frequency bands: </a:t>
            </a:r>
            <a:r>
              <a:rPr b="1" lang="it-IT" sz="1800">
                <a:solidFill>
                  <a:srgbClr val="FF0000"/>
                </a:solidFill>
                <a:latin typeface="Calibri"/>
                <a:ea typeface="Calibri"/>
                <a:cs typeface="Calibri"/>
                <a:sym typeface="Calibri"/>
              </a:rPr>
              <a:t>Ka, mmW</a:t>
            </a:r>
            <a:r>
              <a:rPr lang="it-IT"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indent="-342900" lvl="0" marL="720725" marR="0" rtl="0" algn="l">
              <a:lnSpc>
                <a:spcPct val="122222"/>
              </a:lnSpc>
              <a:spcBef>
                <a:spcPts val="300"/>
              </a:spcBef>
              <a:spcAft>
                <a:spcPts val="0"/>
              </a:spcAft>
              <a:buClr>
                <a:schemeClr val="dk1"/>
              </a:buClr>
              <a:buSzPts val="1800"/>
              <a:buFont typeface="Calibri"/>
              <a:buAutoNum type="arabicParenR"/>
            </a:pPr>
            <a:r>
              <a:rPr lang="it-IT" sz="1800">
                <a:solidFill>
                  <a:schemeClr val="dk1"/>
                </a:solidFill>
                <a:latin typeface="Calibri"/>
                <a:ea typeface="Calibri"/>
                <a:cs typeface="Calibri"/>
                <a:sym typeface="Calibri"/>
              </a:rPr>
              <a:t>Mega-constellations of </a:t>
            </a:r>
            <a:r>
              <a:rPr b="1" lang="it-IT" sz="1800">
                <a:solidFill>
                  <a:srgbClr val="FF0000"/>
                </a:solidFill>
                <a:latin typeface="Calibri"/>
                <a:ea typeface="Calibri"/>
                <a:cs typeface="Calibri"/>
                <a:sym typeface="Calibri"/>
              </a:rPr>
              <a:t>LEO satellites</a:t>
            </a:r>
            <a:r>
              <a:rPr lang="it-IT"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indent="-342900" lvl="0" marL="720725" marR="0" rtl="0" algn="l">
              <a:lnSpc>
                <a:spcPct val="122222"/>
              </a:lnSpc>
              <a:spcBef>
                <a:spcPts val="300"/>
              </a:spcBef>
              <a:spcAft>
                <a:spcPts val="0"/>
              </a:spcAft>
              <a:buClr>
                <a:schemeClr val="dk1"/>
              </a:buClr>
              <a:buSzPts val="1800"/>
              <a:buFont typeface="Calibri"/>
              <a:buAutoNum type="arabicParenR"/>
            </a:pPr>
            <a:r>
              <a:rPr lang="it-IT" sz="1800">
                <a:solidFill>
                  <a:schemeClr val="dk1"/>
                </a:solidFill>
                <a:latin typeface="Calibri"/>
                <a:ea typeface="Calibri"/>
                <a:cs typeface="Calibri"/>
                <a:sym typeface="Calibri"/>
              </a:rPr>
              <a:t>Use of </a:t>
            </a:r>
            <a:r>
              <a:rPr b="1" lang="it-IT" sz="1800">
                <a:solidFill>
                  <a:srgbClr val="FF0000"/>
                </a:solidFill>
                <a:latin typeface="Calibri"/>
                <a:ea typeface="Calibri"/>
                <a:cs typeface="Calibri"/>
                <a:sym typeface="Calibri"/>
              </a:rPr>
              <a:t>AI/ML</a:t>
            </a:r>
            <a:r>
              <a:rPr lang="it-IT" sz="1800">
                <a:solidFill>
                  <a:schemeClr val="dk1"/>
                </a:solidFill>
                <a:latin typeface="Calibri"/>
                <a:ea typeface="Calibri"/>
                <a:cs typeface="Calibri"/>
                <a:sym typeface="Calibri"/>
              </a:rPr>
              <a:t> for wet/dry classification, rainfall intensity estimation, precipitation maps retrieval etc.</a:t>
            </a:r>
            <a:endParaRPr sz="18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43"/>
          <p:cNvSpPr txBox="1"/>
          <p:nvPr>
            <p:ph type="title"/>
          </p:nvPr>
        </p:nvSpPr>
        <p:spPr>
          <a:xfrm>
            <a:off x="1454243" y="272735"/>
            <a:ext cx="10404021" cy="4431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5DAD"/>
              </a:buClr>
              <a:buSzPts val="2400"/>
              <a:buFont typeface="Calibri"/>
              <a:buNone/>
            </a:pPr>
            <a:r>
              <a:rPr lang="it-IT"/>
              <a:t>References</a:t>
            </a:r>
            <a:endParaRPr/>
          </a:p>
        </p:txBody>
      </p:sp>
      <p:sp>
        <p:nvSpPr>
          <p:cNvPr id="784" name="Google Shape;784;p43"/>
          <p:cNvSpPr txBox="1"/>
          <p:nvPr/>
        </p:nvSpPr>
        <p:spPr>
          <a:xfrm>
            <a:off x="264160" y="898524"/>
            <a:ext cx="11206480" cy="5207635"/>
          </a:xfrm>
          <a:prstGeom prst="rect">
            <a:avLst/>
          </a:prstGeom>
          <a:noFill/>
          <a:ln>
            <a:noFill/>
          </a:ln>
        </p:spPr>
        <p:txBody>
          <a:bodyPr anchorCtr="0" anchor="t" bIns="45700" lIns="91425" spcFirstLastPara="1" rIns="91425" wrap="square" tIns="45700">
            <a:noAutofit/>
          </a:bodyPr>
          <a:lstStyle/>
          <a:p>
            <a:pPr indent="-457200" lvl="0" marL="457200" marR="0" rtl="0" algn="l">
              <a:lnSpc>
                <a:spcPct val="125000"/>
              </a:lnSpc>
              <a:spcBef>
                <a:spcPts val="0"/>
              </a:spcBef>
              <a:spcAft>
                <a:spcPts val="0"/>
              </a:spcAft>
              <a:buClr>
                <a:srgbClr val="262626"/>
              </a:buClr>
              <a:buSzPts val="1600"/>
              <a:buFont typeface="Noto Sans Symbols"/>
              <a:buChar char="❑"/>
            </a:pPr>
            <a:r>
              <a:rPr lang="it-IT" sz="1600">
                <a:solidFill>
                  <a:srgbClr val="262626"/>
                </a:solidFill>
                <a:latin typeface="Arial"/>
                <a:ea typeface="Arial"/>
                <a:cs typeface="Arial"/>
                <a:sym typeface="Arial"/>
              </a:rPr>
              <a:t>Giannetti, F.; Reggiannini, R. Opportunistic Rain Rate Estimation from Measurements of Satellite Downlink Attenuation: A Survey. Sensors 2021, 21, 5872. https://doi.org/10.3390/s21175872.</a:t>
            </a:r>
            <a:endParaRPr/>
          </a:p>
          <a:p>
            <a:pPr indent="-457200" lvl="0" marL="457200" marR="0" rtl="0" algn="l">
              <a:lnSpc>
                <a:spcPct val="125000"/>
              </a:lnSpc>
              <a:spcBef>
                <a:spcPts val="2200"/>
              </a:spcBef>
              <a:spcAft>
                <a:spcPts val="0"/>
              </a:spcAft>
              <a:buClr>
                <a:srgbClr val="262626"/>
              </a:buClr>
              <a:buSzPts val="1600"/>
              <a:buFont typeface="Noto Sans Symbols"/>
              <a:buChar char="❑"/>
            </a:pPr>
            <a:r>
              <a:rPr lang="it-IT" sz="1600">
                <a:solidFill>
                  <a:srgbClr val="262626"/>
                </a:solidFill>
                <a:latin typeface="Arial"/>
                <a:ea typeface="Arial"/>
                <a:cs typeface="Arial"/>
                <a:sym typeface="Arial"/>
              </a:rPr>
              <a:t>F. Giannetti, M. Moretti, R. Reggiannini and A. Vaccaro, "The NEFOCAST System for Detection and Estimation of Rainfall Fields by the Opportunistic Use of Broadcast Satellite Signals," in IEEE Aerospace and Electronic Systems Magazine, vol. 34, no. 6, pp. 16-27, 1 June 2019, doi: 10.1109/MAES.2019.2916292.</a:t>
            </a:r>
            <a:endParaRPr/>
          </a:p>
          <a:p>
            <a:pPr indent="-457200" lvl="0" marL="457200" marR="0" rtl="0" algn="l">
              <a:lnSpc>
                <a:spcPct val="125000"/>
              </a:lnSpc>
              <a:spcBef>
                <a:spcPts val="2200"/>
              </a:spcBef>
              <a:spcAft>
                <a:spcPts val="0"/>
              </a:spcAft>
              <a:buClr>
                <a:srgbClr val="262626"/>
              </a:buClr>
              <a:buSzPts val="1600"/>
              <a:buFont typeface="Noto Sans Symbols"/>
              <a:buChar char="❑"/>
            </a:pPr>
            <a:r>
              <a:rPr lang="it-IT" sz="1600">
                <a:solidFill>
                  <a:srgbClr val="262626"/>
                </a:solidFill>
                <a:latin typeface="Arial"/>
                <a:ea typeface="Arial"/>
                <a:cs typeface="Arial"/>
                <a:sym typeface="Arial"/>
              </a:rPr>
              <a:t>Ortolani, A., F. Caparrini, S. Melani, L. Baldini, and F. Giannetti, 2021: An EnKF-Based Method to Produce Rainfall Maps from Simulated Satellite-to-Ground MW-Link Signal Attenuation. J. Hydrometeor., 22, 1333–1350, https://doi.org/10.1175/JHM-D-20-0128.1.</a:t>
            </a:r>
            <a:endParaRPr/>
          </a:p>
          <a:p>
            <a:pPr indent="-457200" lvl="0" marL="457200" marR="0" rtl="0" algn="l">
              <a:lnSpc>
                <a:spcPct val="125000"/>
              </a:lnSpc>
              <a:spcBef>
                <a:spcPts val="2200"/>
              </a:spcBef>
              <a:spcAft>
                <a:spcPts val="0"/>
              </a:spcAft>
              <a:buClr>
                <a:srgbClr val="262626"/>
              </a:buClr>
              <a:buSzPts val="1600"/>
              <a:buFont typeface="Noto Sans Symbols"/>
              <a:buChar char="❑"/>
            </a:pPr>
            <a:r>
              <a:rPr lang="it-IT" sz="1600">
                <a:solidFill>
                  <a:srgbClr val="262626"/>
                </a:solidFill>
                <a:latin typeface="Arial"/>
                <a:ea typeface="Arial"/>
                <a:cs typeface="Arial"/>
                <a:sym typeface="Arial"/>
              </a:rPr>
              <a:t>E. Adirosi, L. Facheris, F. Giannetti, S. Scarfone, G. Bacci, A. Mazza, A. Ortolani, L. Baldini, "Evaluation of Rainfall Estimation Derived From Commercial Interactive DVB Receivers Using Disdrometer, Rain Gauge, and Weather Radar," in IEEE Transactions on Geoscience and Remote Sensing, vol. 59, no. 11, pp. 8978-8991, Nov. 2021, doi: 10.1109/TGRS.2020.3041448.</a:t>
            </a:r>
            <a:endParaRPr/>
          </a:p>
          <a:p>
            <a:pPr indent="-457200" lvl="0" marL="457200" marR="0" rtl="0" algn="l">
              <a:lnSpc>
                <a:spcPct val="125000"/>
              </a:lnSpc>
              <a:spcBef>
                <a:spcPts val="2200"/>
              </a:spcBef>
              <a:spcAft>
                <a:spcPts val="0"/>
              </a:spcAft>
              <a:buClr>
                <a:srgbClr val="262626"/>
              </a:buClr>
              <a:buSzPts val="1600"/>
              <a:buFont typeface="Noto Sans Symbols"/>
              <a:buChar char="❑"/>
            </a:pPr>
            <a:r>
              <a:rPr lang="it-IT" sz="1600">
                <a:solidFill>
                  <a:srgbClr val="262626"/>
                </a:solidFill>
                <a:latin typeface="Arial"/>
                <a:ea typeface="Arial"/>
                <a:cs typeface="Arial"/>
                <a:sym typeface="Arial"/>
              </a:rPr>
              <a:t>S. Angeloni et al., "Enhanced Estimation of Rainfall From Opportunistic Microwave Satellite Signals," in IEEE Transactions on Geoscience and Remote Sensing, vol. 62, pp. 1-12, 2024, Art no. 4101312, doi: 10.1109/TGRS.2023.3349100.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7"/>
          <p:cNvSpPr txBox="1"/>
          <p:nvPr>
            <p:ph type="title"/>
          </p:nvPr>
        </p:nvSpPr>
        <p:spPr>
          <a:xfrm>
            <a:off x="1454243" y="272735"/>
            <a:ext cx="10404021" cy="4431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5DAD"/>
              </a:buClr>
              <a:buSzPts val="2400"/>
              <a:buFont typeface="Calibri"/>
              <a:buNone/>
            </a:pPr>
            <a:r>
              <a:rPr lang="it-IT"/>
              <a:t>Rain attenuation in MW communication links</a:t>
            </a:r>
            <a:endParaRPr/>
          </a:p>
        </p:txBody>
      </p:sp>
      <p:pic>
        <p:nvPicPr>
          <p:cNvPr id="115" name="Google Shape;115;p17"/>
          <p:cNvPicPr preferRelativeResize="0"/>
          <p:nvPr/>
        </p:nvPicPr>
        <p:blipFill rotWithShape="1">
          <a:blip r:embed="rId3">
            <a:alphaModFix/>
          </a:blip>
          <a:srcRect b="0" l="0" r="0" t="0"/>
          <a:stretch/>
        </p:blipFill>
        <p:spPr>
          <a:xfrm>
            <a:off x="547783" y="2962255"/>
            <a:ext cx="5457746" cy="2472628"/>
          </a:xfrm>
          <a:prstGeom prst="rect">
            <a:avLst/>
          </a:prstGeom>
          <a:noFill/>
          <a:ln>
            <a:noFill/>
          </a:ln>
        </p:spPr>
      </p:pic>
      <p:pic>
        <p:nvPicPr>
          <p:cNvPr id="116" name="Google Shape;116;p17"/>
          <p:cNvPicPr preferRelativeResize="0"/>
          <p:nvPr/>
        </p:nvPicPr>
        <p:blipFill rotWithShape="1">
          <a:blip r:embed="rId4">
            <a:alphaModFix/>
          </a:blip>
          <a:srcRect b="0" l="0" r="0" t="0"/>
          <a:stretch/>
        </p:blipFill>
        <p:spPr>
          <a:xfrm>
            <a:off x="6530378" y="2837421"/>
            <a:ext cx="4943428" cy="2468296"/>
          </a:xfrm>
          <a:prstGeom prst="rect">
            <a:avLst/>
          </a:prstGeom>
          <a:noFill/>
          <a:ln>
            <a:noFill/>
          </a:ln>
        </p:spPr>
      </p:pic>
      <p:pic>
        <p:nvPicPr>
          <p:cNvPr id="117" name="Google Shape;117;p17"/>
          <p:cNvPicPr preferRelativeResize="0"/>
          <p:nvPr/>
        </p:nvPicPr>
        <p:blipFill rotWithShape="1">
          <a:blip r:embed="rId5">
            <a:alphaModFix/>
          </a:blip>
          <a:srcRect b="0" l="0" r="0" t="0"/>
          <a:stretch/>
        </p:blipFill>
        <p:spPr>
          <a:xfrm>
            <a:off x="8421765" y="3233925"/>
            <a:ext cx="1451423" cy="1541388"/>
          </a:xfrm>
          <a:prstGeom prst="rect">
            <a:avLst/>
          </a:prstGeom>
          <a:noFill/>
          <a:ln>
            <a:noFill/>
          </a:ln>
        </p:spPr>
      </p:pic>
      <p:sp>
        <p:nvSpPr>
          <p:cNvPr id="118" name="Google Shape;118;p17"/>
          <p:cNvSpPr/>
          <p:nvPr/>
        </p:nvSpPr>
        <p:spPr>
          <a:xfrm>
            <a:off x="462280" y="5009557"/>
            <a:ext cx="5575299"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chemeClr val="dk1"/>
                </a:solidFill>
                <a:latin typeface="Calibri"/>
                <a:ea typeface="Calibri"/>
                <a:cs typeface="Calibri"/>
                <a:sym typeface="Calibri"/>
              </a:rPr>
              <a:t>a) Horizontal terrestrial MW link</a:t>
            </a:r>
            <a:br>
              <a:rPr b="1" lang="it-IT" sz="1600">
                <a:solidFill>
                  <a:schemeClr val="dk1"/>
                </a:solidFill>
                <a:latin typeface="Calibri"/>
                <a:ea typeface="Calibri"/>
                <a:cs typeface="Calibri"/>
                <a:sym typeface="Calibri"/>
              </a:rPr>
            </a:br>
            <a:r>
              <a:rPr b="1" lang="it-IT" sz="1800">
                <a:solidFill>
                  <a:srgbClr val="FF0000"/>
                </a:solidFill>
                <a:latin typeface="Calibri"/>
                <a:ea typeface="Calibri"/>
                <a:cs typeface="Calibri"/>
                <a:sym typeface="Calibri"/>
              </a:rPr>
              <a:t>Commercial MW link (CML)</a:t>
            </a:r>
            <a:endParaRPr b="1" sz="1800">
              <a:solidFill>
                <a:srgbClr val="FF0000"/>
              </a:solidFill>
              <a:latin typeface="Calibri"/>
              <a:ea typeface="Calibri"/>
              <a:cs typeface="Calibri"/>
              <a:sym typeface="Calibri"/>
            </a:endParaRPr>
          </a:p>
          <a:p>
            <a:pPr indent="0" lvl="0" marL="0" marR="0" rtl="0" algn="ctr">
              <a:spcBef>
                <a:spcPts val="0"/>
              </a:spcBef>
              <a:spcAft>
                <a:spcPts val="0"/>
              </a:spcAft>
              <a:buNone/>
            </a:pPr>
            <a:r>
              <a:t/>
            </a:r>
            <a:endParaRPr b="1" sz="1400">
              <a:solidFill>
                <a:srgbClr val="FF0000"/>
              </a:solidFill>
              <a:latin typeface="Arial"/>
              <a:ea typeface="Arial"/>
              <a:cs typeface="Arial"/>
              <a:sym typeface="Arial"/>
            </a:endParaRPr>
          </a:p>
        </p:txBody>
      </p:sp>
      <p:sp>
        <p:nvSpPr>
          <p:cNvPr id="119" name="Google Shape;119;p17"/>
          <p:cNvSpPr/>
          <p:nvPr/>
        </p:nvSpPr>
        <p:spPr>
          <a:xfrm>
            <a:off x="7998096" y="5036108"/>
            <a:ext cx="2879272" cy="61555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chemeClr val="dk1"/>
                </a:solidFill>
                <a:latin typeface="Calibri"/>
                <a:ea typeface="Calibri"/>
                <a:cs typeface="Calibri"/>
                <a:sym typeface="Calibri"/>
              </a:rPr>
              <a:t>b) Slanted satellite MW link</a:t>
            </a:r>
            <a:endParaRPr/>
          </a:p>
          <a:p>
            <a:pPr indent="0" lvl="0" marL="0" marR="0" rtl="0" algn="ctr">
              <a:spcBef>
                <a:spcPts val="0"/>
              </a:spcBef>
              <a:spcAft>
                <a:spcPts val="0"/>
              </a:spcAft>
              <a:buNone/>
            </a:pPr>
            <a:r>
              <a:rPr b="1" lang="it-IT" sz="1800">
                <a:solidFill>
                  <a:srgbClr val="FF0000"/>
                </a:solidFill>
                <a:latin typeface="Calibri"/>
                <a:ea typeface="Calibri"/>
                <a:cs typeface="Calibri"/>
                <a:sym typeface="Calibri"/>
              </a:rPr>
              <a:t>Satellite MW link (SML)</a:t>
            </a:r>
            <a:endParaRPr b="1" sz="1800">
              <a:solidFill>
                <a:srgbClr val="FF0000"/>
              </a:solidFill>
              <a:latin typeface="Calibri"/>
              <a:ea typeface="Calibri"/>
              <a:cs typeface="Calibri"/>
              <a:sym typeface="Calibri"/>
            </a:endParaRPr>
          </a:p>
        </p:txBody>
      </p:sp>
      <p:sp>
        <p:nvSpPr>
          <p:cNvPr id="120" name="Google Shape;120;p17"/>
          <p:cNvSpPr/>
          <p:nvPr/>
        </p:nvSpPr>
        <p:spPr>
          <a:xfrm>
            <a:off x="478764" y="2698329"/>
            <a:ext cx="5577413" cy="3017572"/>
          </a:xfrm>
          <a:prstGeom prst="rect">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1" name="Google Shape;121;p17"/>
          <p:cNvSpPr/>
          <p:nvPr/>
        </p:nvSpPr>
        <p:spPr>
          <a:xfrm>
            <a:off x="6358270" y="2698329"/>
            <a:ext cx="5285260" cy="3000481"/>
          </a:xfrm>
          <a:prstGeom prst="rect">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2" name="Google Shape;122;p17"/>
          <p:cNvSpPr/>
          <p:nvPr/>
        </p:nvSpPr>
        <p:spPr>
          <a:xfrm>
            <a:off x="1518008" y="6021664"/>
            <a:ext cx="10085107" cy="656590"/>
          </a:xfrm>
          <a:prstGeom prst="rect">
            <a:avLst/>
          </a:prstGeom>
          <a:solidFill>
            <a:srgbClr val="E4EFFC"/>
          </a:solidFill>
          <a:ln cap="flat" cmpd="sng" w="9525">
            <a:solidFill>
              <a:srgbClr val="E0EEF8"/>
            </a:solidFill>
            <a:prstDash val="solid"/>
            <a:round/>
            <a:headEnd len="sm" w="sm" type="none"/>
            <a:tailEnd len="sm" w="sm" type="none"/>
          </a:ln>
        </p:spPr>
        <p:txBody>
          <a:bodyPr anchorCtr="0" anchor="t" bIns="45700" lIns="91425" spcFirstLastPara="1" rIns="91425" wrap="square" tIns="45700">
            <a:noAutofit/>
          </a:bodyPr>
          <a:lstStyle/>
          <a:p>
            <a:pPr indent="-285750" lvl="0" marL="285750" marR="0" rtl="0" algn="l">
              <a:lnSpc>
                <a:spcPct val="122222"/>
              </a:lnSpc>
              <a:spcBef>
                <a:spcPts val="0"/>
              </a:spcBef>
              <a:spcAft>
                <a:spcPts val="0"/>
              </a:spcAft>
              <a:buClr>
                <a:srgbClr val="FF0000"/>
              </a:buClr>
              <a:buSzPts val="1800"/>
              <a:buFont typeface="Arial"/>
              <a:buChar char="●"/>
            </a:pPr>
            <a:r>
              <a:rPr b="1" lang="it-IT" sz="1800">
                <a:solidFill>
                  <a:srgbClr val="FF0000"/>
                </a:solidFill>
                <a:latin typeface="Calibri"/>
                <a:ea typeface="Calibri"/>
                <a:cs typeface="Calibri"/>
                <a:sym typeface="Calibri"/>
              </a:rPr>
              <a:t>Opportunistic estimation of rainfall intensity</a:t>
            </a:r>
            <a:r>
              <a:rPr lang="it-IT" sz="1800">
                <a:solidFill>
                  <a:schemeClr val="dk1"/>
                </a:solidFill>
                <a:latin typeface="Calibri"/>
                <a:ea typeface="Calibri"/>
                <a:cs typeface="Calibri"/>
                <a:sym typeface="Calibri"/>
              </a:rPr>
              <a:t> relies on </a:t>
            </a:r>
            <a:r>
              <a:rPr b="1" lang="it-IT" sz="1800">
                <a:solidFill>
                  <a:srgbClr val="FF0000"/>
                </a:solidFill>
                <a:latin typeface="Calibri"/>
                <a:ea typeface="Calibri"/>
                <a:cs typeface="Calibri"/>
                <a:sym typeface="Calibri"/>
              </a:rPr>
              <a:t>real-time measurements</a:t>
            </a:r>
            <a:r>
              <a:rPr lang="it-IT" sz="1800">
                <a:solidFill>
                  <a:schemeClr val="dk1"/>
                </a:solidFill>
                <a:latin typeface="Calibri"/>
                <a:ea typeface="Calibri"/>
                <a:cs typeface="Calibri"/>
                <a:sym typeface="Calibri"/>
              </a:rPr>
              <a:t>, made at the receiver site, of an RF signal metric denoted as </a:t>
            </a:r>
            <a:r>
              <a:rPr b="1" lang="it-IT" sz="1800">
                <a:solidFill>
                  <a:srgbClr val="FF0000"/>
                </a:solidFill>
                <a:latin typeface="Calibri"/>
                <a:ea typeface="Calibri"/>
                <a:cs typeface="Calibri"/>
                <a:sym typeface="Calibri"/>
              </a:rPr>
              <a:t>Received Signal Level (RSL)</a:t>
            </a:r>
            <a:r>
              <a:rPr lang="it-IT"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23" name="Google Shape;123;p17"/>
          <p:cNvSpPr/>
          <p:nvPr/>
        </p:nvSpPr>
        <p:spPr>
          <a:xfrm>
            <a:off x="1272032" y="3667348"/>
            <a:ext cx="304800" cy="14630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4" name="Google Shape;124;p17"/>
          <p:cNvSpPr/>
          <p:nvPr/>
        </p:nvSpPr>
        <p:spPr>
          <a:xfrm>
            <a:off x="4362704" y="3831940"/>
            <a:ext cx="304800" cy="17678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5" name="Google Shape;125;p17"/>
          <p:cNvSpPr txBox="1"/>
          <p:nvPr/>
        </p:nvSpPr>
        <p:spPr>
          <a:xfrm>
            <a:off x="4295648" y="3795364"/>
            <a:ext cx="451104"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050">
                <a:solidFill>
                  <a:schemeClr val="dk1"/>
                </a:solidFill>
                <a:latin typeface="Arial"/>
                <a:ea typeface="Arial"/>
                <a:cs typeface="Arial"/>
                <a:sym typeface="Arial"/>
              </a:rPr>
              <a:t>MW</a:t>
            </a:r>
            <a:endParaRPr sz="1050">
              <a:solidFill>
                <a:schemeClr val="dk1"/>
              </a:solidFill>
              <a:latin typeface="Arial"/>
              <a:ea typeface="Arial"/>
              <a:cs typeface="Arial"/>
              <a:sym typeface="Arial"/>
            </a:endParaRPr>
          </a:p>
        </p:txBody>
      </p:sp>
      <p:sp>
        <p:nvSpPr>
          <p:cNvPr id="126" name="Google Shape;126;p17"/>
          <p:cNvSpPr txBox="1"/>
          <p:nvPr/>
        </p:nvSpPr>
        <p:spPr>
          <a:xfrm>
            <a:off x="1229360" y="3600292"/>
            <a:ext cx="451104"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050">
                <a:solidFill>
                  <a:schemeClr val="dk1"/>
                </a:solidFill>
                <a:latin typeface="Arial"/>
                <a:ea typeface="Arial"/>
                <a:cs typeface="Arial"/>
                <a:sym typeface="Arial"/>
              </a:rPr>
              <a:t>MW</a:t>
            </a:r>
            <a:endParaRPr sz="1050">
              <a:solidFill>
                <a:schemeClr val="dk1"/>
              </a:solidFill>
              <a:latin typeface="Arial"/>
              <a:ea typeface="Arial"/>
              <a:cs typeface="Arial"/>
              <a:sym typeface="Arial"/>
            </a:endParaRPr>
          </a:p>
        </p:txBody>
      </p:sp>
      <p:pic>
        <p:nvPicPr>
          <p:cNvPr id="127" name="Google Shape;127;p17"/>
          <p:cNvPicPr preferRelativeResize="0"/>
          <p:nvPr/>
        </p:nvPicPr>
        <p:blipFill rotWithShape="1">
          <a:blip r:embed="rId6">
            <a:alphaModFix/>
          </a:blip>
          <a:srcRect b="0" l="0" r="0" t="0"/>
          <a:stretch/>
        </p:blipFill>
        <p:spPr>
          <a:xfrm>
            <a:off x="10658625" y="5101692"/>
            <a:ext cx="926734" cy="556040"/>
          </a:xfrm>
          <a:prstGeom prst="rect">
            <a:avLst/>
          </a:prstGeom>
          <a:noFill/>
          <a:ln>
            <a:noFill/>
          </a:ln>
        </p:spPr>
      </p:pic>
      <p:sp>
        <p:nvSpPr>
          <p:cNvPr id="128" name="Google Shape;128;p17"/>
          <p:cNvSpPr/>
          <p:nvPr/>
        </p:nvSpPr>
        <p:spPr>
          <a:xfrm>
            <a:off x="462600" y="834790"/>
            <a:ext cx="11229292" cy="1647246"/>
          </a:xfrm>
          <a:prstGeom prst="rect">
            <a:avLst/>
          </a:prstGeom>
          <a:solidFill>
            <a:srgbClr val="E0EEF8"/>
          </a:solidFill>
          <a:ln>
            <a:noFill/>
          </a:ln>
        </p:spPr>
        <p:txBody>
          <a:bodyPr anchorCtr="0" anchor="t" bIns="45700" lIns="91425" spcFirstLastPara="1" rIns="91425" wrap="square" tIns="45700">
            <a:noAutofit/>
          </a:bodyPr>
          <a:lstStyle/>
          <a:p>
            <a:pPr indent="-285750" lvl="0" marL="355600" marR="0" rtl="0" algn="l">
              <a:lnSpc>
                <a:spcPct val="122222"/>
              </a:lnSpc>
              <a:spcBef>
                <a:spcPts val="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Rain introduces additional attenuation on microwave (MW) communication links,</a:t>
            </a:r>
            <a:br>
              <a:rPr lang="it-IT" sz="1800">
                <a:solidFill>
                  <a:schemeClr val="dk1"/>
                </a:solidFill>
                <a:latin typeface="Calibri"/>
                <a:ea typeface="Calibri"/>
                <a:cs typeface="Calibri"/>
                <a:sym typeface="Calibri"/>
              </a:rPr>
            </a:br>
            <a:r>
              <a:rPr lang="it-IT" sz="1800">
                <a:solidFill>
                  <a:schemeClr val="dk1"/>
                </a:solidFill>
                <a:latin typeface="Calibri"/>
                <a:ea typeface="Calibri"/>
                <a:cs typeface="Calibri"/>
                <a:sym typeface="Calibri"/>
              </a:rPr>
              <a:t>due to signal reflection, scattering and absorption caused by raindrops (significant effects for f &gt; 3 GHz).</a:t>
            </a:r>
            <a:endParaRPr/>
          </a:p>
          <a:p>
            <a:pPr indent="-285750" lvl="0" marL="355600" marR="0" rtl="0" algn="l">
              <a:lnSpc>
                <a:spcPct val="122222"/>
              </a:lnSpc>
              <a:spcBef>
                <a:spcPts val="60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Both terrestrial and satellite MW communication links are affected by rain:</a:t>
            </a:r>
            <a:endParaRPr/>
          </a:p>
          <a:p>
            <a:pPr indent="-265113" lvl="0" marL="630238" marR="0" rtl="0" algn="l">
              <a:lnSpc>
                <a:spcPct val="122222"/>
              </a:lnSpc>
              <a:spcBef>
                <a:spcPts val="400"/>
              </a:spcBef>
              <a:spcAft>
                <a:spcPts val="0"/>
              </a:spcAft>
              <a:buClr>
                <a:schemeClr val="dk1"/>
              </a:buClr>
              <a:buSzPts val="1800"/>
              <a:buFont typeface="Calibri"/>
              <a:buAutoNum type="alphaLcParenR"/>
            </a:pPr>
            <a:r>
              <a:rPr lang="it-IT" sz="1800">
                <a:solidFill>
                  <a:schemeClr val="dk1"/>
                </a:solidFill>
                <a:latin typeface="Calibri"/>
                <a:ea typeface="Calibri"/>
                <a:cs typeface="Calibri"/>
                <a:sym typeface="Calibri"/>
              </a:rPr>
              <a:t>backhaul connections of </a:t>
            </a:r>
            <a:r>
              <a:rPr b="1" lang="it-IT" sz="1800">
                <a:solidFill>
                  <a:srgbClr val="FF0000"/>
                </a:solidFill>
                <a:latin typeface="Calibri"/>
                <a:ea typeface="Calibri"/>
                <a:cs typeface="Calibri"/>
                <a:sym typeface="Calibri"/>
              </a:rPr>
              <a:t>commercial cellular networks</a:t>
            </a:r>
            <a:r>
              <a:rPr lang="it-IT" sz="1800">
                <a:solidFill>
                  <a:schemeClr val="dk1"/>
                </a:solidFill>
                <a:latin typeface="Calibri"/>
                <a:ea typeface="Calibri"/>
                <a:cs typeface="Calibri"/>
                <a:sym typeface="Calibri"/>
              </a:rPr>
              <a:t>, via tower-to-tower horizontal paths;</a:t>
            </a:r>
            <a:endParaRPr/>
          </a:p>
          <a:p>
            <a:pPr indent="-265113" lvl="0" marL="630238" marR="0" rtl="0" algn="l">
              <a:lnSpc>
                <a:spcPct val="122222"/>
              </a:lnSpc>
              <a:spcBef>
                <a:spcPts val="200"/>
              </a:spcBef>
              <a:spcAft>
                <a:spcPts val="0"/>
              </a:spcAft>
              <a:buClr>
                <a:schemeClr val="dk1"/>
              </a:buClr>
              <a:buSzPts val="1800"/>
              <a:buFont typeface="Calibri"/>
              <a:buAutoNum type="alphaLcParenR"/>
            </a:pPr>
            <a:r>
              <a:rPr lang="it-IT" sz="1800">
                <a:solidFill>
                  <a:schemeClr val="dk1"/>
                </a:solidFill>
                <a:latin typeface="Calibri"/>
                <a:ea typeface="Calibri"/>
                <a:cs typeface="Calibri"/>
                <a:sym typeface="Calibri"/>
              </a:rPr>
              <a:t>downlink of </a:t>
            </a:r>
            <a:r>
              <a:rPr b="1" lang="it-IT" sz="1800">
                <a:solidFill>
                  <a:srgbClr val="FF0000"/>
                </a:solidFill>
                <a:latin typeface="Calibri"/>
                <a:ea typeface="Calibri"/>
                <a:cs typeface="Calibri"/>
                <a:sym typeface="Calibri"/>
              </a:rPr>
              <a:t>direct-to-home (DTH) satellite broadcasting</a:t>
            </a:r>
            <a:r>
              <a:rPr lang="it-IT" sz="1800">
                <a:solidFill>
                  <a:schemeClr val="dk1"/>
                </a:solidFill>
                <a:latin typeface="Calibri"/>
                <a:ea typeface="Calibri"/>
                <a:cs typeface="Calibri"/>
                <a:sym typeface="Calibri"/>
              </a:rPr>
              <a:t>, via satellite-to-ground slanted paths.</a:t>
            </a:r>
            <a:endParaRPr sz="1800">
              <a:solidFill>
                <a:schemeClr val="dk1"/>
              </a:solidFill>
              <a:latin typeface="Calibri"/>
              <a:ea typeface="Calibri"/>
              <a:cs typeface="Calibri"/>
              <a:sym typeface="Calibri"/>
            </a:endParaRPr>
          </a:p>
        </p:txBody>
      </p:sp>
      <p:pic>
        <p:nvPicPr>
          <p:cNvPr id="129" name="Google Shape;129;p17"/>
          <p:cNvPicPr preferRelativeResize="0"/>
          <p:nvPr/>
        </p:nvPicPr>
        <p:blipFill rotWithShape="1">
          <a:blip r:embed="rId7">
            <a:alphaModFix/>
          </a:blip>
          <a:srcRect b="0" l="0" r="0" t="0"/>
          <a:stretch/>
        </p:blipFill>
        <p:spPr>
          <a:xfrm>
            <a:off x="660947" y="6081869"/>
            <a:ext cx="706214" cy="4462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44"/>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90" name="Google Shape;790;p44"/>
          <p:cNvPicPr preferRelativeResize="0"/>
          <p:nvPr/>
        </p:nvPicPr>
        <p:blipFill rotWithShape="1">
          <a:blip r:embed="rId3">
            <a:alphaModFix/>
          </a:blip>
          <a:srcRect b="0" l="0" r="0" t="0"/>
          <a:stretch/>
        </p:blipFill>
        <p:spPr>
          <a:xfrm>
            <a:off x="0" y="1425512"/>
            <a:ext cx="10540156" cy="5432488"/>
          </a:xfrm>
          <a:prstGeom prst="rect">
            <a:avLst/>
          </a:prstGeom>
          <a:noFill/>
          <a:ln>
            <a:noFill/>
          </a:ln>
        </p:spPr>
      </p:pic>
      <p:sp>
        <p:nvSpPr>
          <p:cNvPr id="791" name="Google Shape;791;p44"/>
          <p:cNvSpPr/>
          <p:nvPr/>
        </p:nvSpPr>
        <p:spPr>
          <a:xfrm rot="-6883607">
            <a:off x="3688182" y="429173"/>
            <a:ext cx="9152936" cy="9229955"/>
          </a:xfrm>
          <a:prstGeom prst="arc">
            <a:avLst>
              <a:gd fmla="val 16200000" name="adj1"/>
              <a:gd fmla="val 5411374" name="adj2"/>
            </a:avLst>
          </a:prstGeom>
          <a:noFill/>
          <a:ln cap="rnd" cmpd="sng" w="57150">
            <a:solidFill>
              <a:srgbClr val="2E75B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792" name="Google Shape;792;p44"/>
          <p:cNvSpPr/>
          <p:nvPr/>
        </p:nvSpPr>
        <p:spPr>
          <a:xfrm flipH="1" rot="-986097">
            <a:off x="4120196" y="724880"/>
            <a:ext cx="8494244" cy="8565714"/>
          </a:xfrm>
          <a:prstGeom prst="ellipse">
            <a:avLst/>
          </a:prstGeom>
          <a:solidFill>
            <a:srgbClr val="0070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93" name="Google Shape;793;p44"/>
          <p:cNvSpPr/>
          <p:nvPr/>
        </p:nvSpPr>
        <p:spPr>
          <a:xfrm flipH="1" rot="-3338385">
            <a:off x="2522272" y="4004429"/>
            <a:ext cx="1707287" cy="1721641"/>
          </a:xfrm>
          <a:prstGeom prst="ellipse">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4" name="Google Shape;794;p44"/>
          <p:cNvSpPr/>
          <p:nvPr/>
        </p:nvSpPr>
        <p:spPr>
          <a:xfrm flipH="1" rot="-3338385">
            <a:off x="6124354" y="10736497"/>
            <a:ext cx="1184268" cy="119422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5" name="Google Shape;795;p44"/>
          <p:cNvSpPr/>
          <p:nvPr/>
        </p:nvSpPr>
        <p:spPr>
          <a:xfrm>
            <a:off x="9705092" y="507013"/>
            <a:ext cx="937538" cy="937538"/>
          </a:xfrm>
          <a:prstGeom prst="ellipse">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6" name="Google Shape;796;p44"/>
          <p:cNvSpPr txBox="1"/>
          <p:nvPr/>
        </p:nvSpPr>
        <p:spPr>
          <a:xfrm>
            <a:off x="6429315" y="-48006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7" name="Google Shape;797;p44"/>
          <p:cNvSpPr txBox="1"/>
          <p:nvPr/>
        </p:nvSpPr>
        <p:spPr>
          <a:xfrm>
            <a:off x="6629400" y="-67437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8" name="Google Shape;798;p44"/>
          <p:cNvSpPr/>
          <p:nvPr/>
        </p:nvSpPr>
        <p:spPr>
          <a:xfrm>
            <a:off x="4200112" y="1035369"/>
            <a:ext cx="1107435" cy="1107435"/>
          </a:xfrm>
          <a:prstGeom prst="ellipse">
            <a:avLst/>
          </a:prstGeom>
          <a:solidFill>
            <a:srgbClr val="0070C0"/>
          </a:solid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99" name="Google Shape;799;p44"/>
          <p:cNvPicPr preferRelativeResize="0"/>
          <p:nvPr/>
        </p:nvPicPr>
        <p:blipFill rotWithShape="1">
          <a:blip r:embed="rId4">
            <a:alphaModFix/>
          </a:blip>
          <a:srcRect b="0" l="0" r="0" t="0"/>
          <a:stretch/>
        </p:blipFill>
        <p:spPr>
          <a:xfrm>
            <a:off x="9904342" y="675111"/>
            <a:ext cx="590811" cy="590811"/>
          </a:xfrm>
          <a:prstGeom prst="rect">
            <a:avLst/>
          </a:prstGeom>
          <a:noFill/>
          <a:ln>
            <a:noFill/>
          </a:ln>
        </p:spPr>
      </p:pic>
      <p:pic>
        <p:nvPicPr>
          <p:cNvPr id="800" name="Google Shape;800;p44"/>
          <p:cNvPicPr preferRelativeResize="0"/>
          <p:nvPr/>
        </p:nvPicPr>
        <p:blipFill rotWithShape="1">
          <a:blip r:embed="rId5">
            <a:alphaModFix/>
          </a:blip>
          <a:srcRect b="0" l="0" r="0" t="0"/>
          <a:stretch/>
        </p:blipFill>
        <p:spPr>
          <a:xfrm>
            <a:off x="4382231" y="1265922"/>
            <a:ext cx="646331" cy="646331"/>
          </a:xfrm>
          <a:prstGeom prst="rect">
            <a:avLst/>
          </a:prstGeom>
          <a:noFill/>
          <a:ln>
            <a:noFill/>
          </a:ln>
        </p:spPr>
      </p:pic>
      <p:pic>
        <p:nvPicPr>
          <p:cNvPr id="801" name="Google Shape;801;p44"/>
          <p:cNvPicPr preferRelativeResize="0"/>
          <p:nvPr/>
        </p:nvPicPr>
        <p:blipFill rotWithShape="1">
          <a:blip r:embed="rId6">
            <a:alphaModFix/>
          </a:blip>
          <a:srcRect b="0" l="0" r="0" t="0"/>
          <a:stretch/>
        </p:blipFill>
        <p:spPr>
          <a:xfrm>
            <a:off x="2732978" y="4353973"/>
            <a:ext cx="1165115" cy="1165115"/>
          </a:xfrm>
          <a:prstGeom prst="rect">
            <a:avLst/>
          </a:prstGeom>
          <a:noFill/>
          <a:ln>
            <a:noFill/>
          </a:ln>
        </p:spPr>
      </p:pic>
      <p:sp>
        <p:nvSpPr>
          <p:cNvPr id="802" name="Google Shape;802;p44"/>
          <p:cNvSpPr txBox="1"/>
          <p:nvPr/>
        </p:nvSpPr>
        <p:spPr>
          <a:xfrm>
            <a:off x="230971" y="1217955"/>
            <a:ext cx="4549374" cy="52931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Times New Roman"/>
              <a:buNone/>
            </a:pPr>
            <a:r>
              <a:rPr i="1" lang="it-IT" sz="3600">
                <a:solidFill>
                  <a:schemeClr val="lt1"/>
                </a:solidFill>
                <a:latin typeface="Times New Roman"/>
                <a:ea typeface="Times New Roman"/>
                <a:cs typeface="Times New Roman"/>
                <a:sym typeface="Times New Roman"/>
              </a:rPr>
              <a:t>Post nubila Phœbus</a:t>
            </a:r>
            <a:endParaRPr i="1" sz="3600">
              <a:solidFill>
                <a:schemeClr val="lt1"/>
              </a:solidFill>
              <a:latin typeface="Times New Roman"/>
              <a:ea typeface="Times New Roman"/>
              <a:cs typeface="Times New Roman"/>
              <a:sym typeface="Times New Roman"/>
            </a:endParaRPr>
          </a:p>
        </p:txBody>
      </p:sp>
      <p:sp>
        <p:nvSpPr>
          <p:cNvPr id="803" name="Google Shape;803;p44"/>
          <p:cNvSpPr/>
          <p:nvPr/>
        </p:nvSpPr>
        <p:spPr>
          <a:xfrm>
            <a:off x="7068568" y="5063326"/>
            <a:ext cx="2422684" cy="40011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2000">
                <a:solidFill>
                  <a:schemeClr val="lt1"/>
                </a:solidFill>
                <a:latin typeface="Calibri"/>
                <a:ea typeface="Calibri"/>
                <a:cs typeface="Calibri"/>
                <a:sym typeface="Calibri"/>
              </a:rPr>
              <a:t>opensenseaction.eu</a:t>
            </a:r>
            <a:endParaRPr b="1" sz="2000">
              <a:solidFill>
                <a:schemeClr val="lt1"/>
              </a:solidFill>
              <a:latin typeface="Calibri"/>
              <a:ea typeface="Calibri"/>
              <a:cs typeface="Calibri"/>
              <a:sym typeface="Calibri"/>
            </a:endParaRPr>
          </a:p>
        </p:txBody>
      </p:sp>
      <p:sp>
        <p:nvSpPr>
          <p:cNvPr id="804" name="Google Shape;804;p44"/>
          <p:cNvSpPr/>
          <p:nvPr/>
        </p:nvSpPr>
        <p:spPr>
          <a:xfrm>
            <a:off x="4813956" y="2787571"/>
            <a:ext cx="7038533" cy="1302921"/>
          </a:xfrm>
          <a:prstGeom prst="rect">
            <a:avLst/>
          </a:prstGeom>
          <a:noFill/>
          <a:ln>
            <a:noFill/>
          </a:ln>
        </p:spPr>
        <p:txBody>
          <a:bodyPr anchorCtr="0" anchor="t" bIns="45700" lIns="91425" spcFirstLastPara="1" rIns="91425" wrap="square" tIns="45700">
            <a:noAutofit/>
          </a:bodyPr>
          <a:lstStyle/>
          <a:p>
            <a:pPr indent="0" lvl="0" marL="0" marR="0" rtl="0" algn="ctr">
              <a:lnSpc>
                <a:spcPct val="104166"/>
              </a:lnSpc>
              <a:spcBef>
                <a:spcPts val="0"/>
              </a:spcBef>
              <a:spcAft>
                <a:spcPts val="0"/>
              </a:spcAft>
              <a:buNone/>
            </a:pPr>
            <a:r>
              <a:rPr b="1" lang="it-IT" sz="2400">
                <a:solidFill>
                  <a:schemeClr val="lt1"/>
                </a:solidFill>
                <a:latin typeface="Calibri"/>
                <a:ea typeface="Calibri"/>
                <a:cs typeface="Calibri"/>
                <a:sym typeface="Calibri"/>
              </a:rPr>
              <a:t>Smart control of the climate resilience</a:t>
            </a:r>
            <a:br>
              <a:rPr b="1" lang="it-IT" sz="2400">
                <a:solidFill>
                  <a:schemeClr val="lt1"/>
                </a:solidFill>
                <a:latin typeface="Calibri"/>
                <a:ea typeface="Calibri"/>
                <a:cs typeface="Calibri"/>
                <a:sym typeface="Calibri"/>
              </a:rPr>
            </a:br>
            <a:r>
              <a:rPr b="1" lang="it-IT" sz="2400">
                <a:solidFill>
                  <a:schemeClr val="lt1"/>
                </a:solidFill>
                <a:latin typeface="Calibri"/>
                <a:ea typeface="Calibri"/>
                <a:cs typeface="Calibri"/>
                <a:sym typeface="Calibri"/>
              </a:rPr>
              <a:t>in European coastal cities</a:t>
            </a:r>
            <a:endParaRPr b="1" sz="2400">
              <a:solidFill>
                <a:schemeClr val="lt1"/>
              </a:solidFill>
              <a:latin typeface="Calibri"/>
              <a:ea typeface="Calibri"/>
              <a:cs typeface="Calibri"/>
              <a:sym typeface="Calibri"/>
            </a:endParaRPr>
          </a:p>
          <a:p>
            <a:pPr indent="0" lvl="0" marL="0" marR="0" rtl="0" algn="ctr">
              <a:spcBef>
                <a:spcPts val="600"/>
              </a:spcBef>
              <a:spcAft>
                <a:spcPts val="0"/>
              </a:spcAft>
              <a:buNone/>
            </a:pPr>
            <a:r>
              <a:rPr b="1" lang="it-IT" sz="1600">
                <a:solidFill>
                  <a:schemeClr val="lt1"/>
                </a:solidFill>
                <a:latin typeface="Calibri"/>
                <a:ea typeface="Calibri"/>
                <a:cs typeface="Calibri"/>
                <a:sym typeface="Calibri"/>
              </a:rPr>
              <a:t>This project has received funding from the European Union's Horizon 2020 research and innovation programme under grant agreement No 101003534.</a:t>
            </a:r>
            <a:endParaRPr b="1" sz="1600">
              <a:solidFill>
                <a:schemeClr val="lt1"/>
              </a:solidFill>
              <a:latin typeface="Calibri"/>
              <a:ea typeface="Calibri"/>
              <a:cs typeface="Calibri"/>
              <a:sym typeface="Calibri"/>
            </a:endParaRPr>
          </a:p>
        </p:txBody>
      </p:sp>
      <p:sp>
        <p:nvSpPr>
          <p:cNvPr id="805" name="Google Shape;805;p44"/>
          <p:cNvSpPr/>
          <p:nvPr/>
        </p:nvSpPr>
        <p:spPr>
          <a:xfrm>
            <a:off x="6170122" y="1211485"/>
            <a:ext cx="4064000"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2400">
                <a:solidFill>
                  <a:schemeClr val="lt1"/>
                </a:solidFill>
                <a:latin typeface="Calibri"/>
                <a:ea typeface="Calibri"/>
                <a:cs typeface="Calibri"/>
                <a:sym typeface="Calibri"/>
              </a:rPr>
              <a:t> filippo.giannetti@unipi.it</a:t>
            </a:r>
            <a:endParaRPr b="1" sz="2400">
              <a:solidFill>
                <a:schemeClr val="lt1"/>
              </a:solidFill>
              <a:latin typeface="Calibri"/>
              <a:ea typeface="Calibri"/>
              <a:cs typeface="Calibri"/>
              <a:sym typeface="Calibri"/>
            </a:endParaRPr>
          </a:p>
        </p:txBody>
      </p:sp>
      <p:sp>
        <p:nvSpPr>
          <p:cNvPr id="806" name="Google Shape;806;p44"/>
          <p:cNvSpPr txBox="1"/>
          <p:nvPr>
            <p:ph idx="12" type="sldNum"/>
          </p:nvPr>
        </p:nvSpPr>
        <p:spPr>
          <a:xfrm>
            <a:off x="11690750" y="6299600"/>
            <a:ext cx="482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it-IT">
                <a:solidFill>
                  <a:schemeClr val="lt1"/>
                </a:solidFill>
              </a:rPr>
              <a:t>‹#›</a:t>
            </a:fld>
            <a:endParaRPr>
              <a:solidFill>
                <a:schemeClr val="lt1"/>
              </a:solidFill>
            </a:endParaRPr>
          </a:p>
        </p:txBody>
      </p:sp>
      <p:pic>
        <p:nvPicPr>
          <p:cNvPr id="807" name="Google Shape;807;p44"/>
          <p:cNvPicPr preferRelativeResize="0"/>
          <p:nvPr/>
        </p:nvPicPr>
        <p:blipFill rotWithShape="1">
          <a:blip r:embed="rId7">
            <a:alphaModFix/>
          </a:blip>
          <a:srcRect b="0" l="0" r="0" t="0"/>
          <a:stretch/>
        </p:blipFill>
        <p:spPr>
          <a:xfrm>
            <a:off x="7087026" y="1785683"/>
            <a:ext cx="2298700" cy="732089"/>
          </a:xfrm>
          <a:prstGeom prst="rect">
            <a:avLst/>
          </a:prstGeom>
          <a:noFill/>
          <a:ln>
            <a:noFill/>
          </a:ln>
        </p:spPr>
      </p:pic>
      <p:sp>
        <p:nvSpPr>
          <p:cNvPr id="808" name="Google Shape;808;p44"/>
          <p:cNvSpPr/>
          <p:nvPr/>
        </p:nvSpPr>
        <p:spPr>
          <a:xfrm>
            <a:off x="4067659" y="5435599"/>
            <a:ext cx="8454390" cy="982320"/>
          </a:xfrm>
          <a:prstGeom prst="rect">
            <a:avLst/>
          </a:prstGeom>
          <a:noFill/>
          <a:ln>
            <a:noFill/>
          </a:ln>
        </p:spPr>
        <p:txBody>
          <a:bodyPr anchorCtr="0" anchor="t" bIns="45700" lIns="91425" spcFirstLastPara="1" rIns="91425" wrap="square" tIns="45700">
            <a:noAutofit/>
          </a:bodyPr>
          <a:lstStyle/>
          <a:p>
            <a:pPr indent="0" lvl="0" marL="0" marR="0" rtl="0" algn="ctr">
              <a:lnSpc>
                <a:spcPct val="104166"/>
              </a:lnSpc>
              <a:spcBef>
                <a:spcPts val="0"/>
              </a:spcBef>
              <a:spcAft>
                <a:spcPts val="0"/>
              </a:spcAft>
              <a:buNone/>
            </a:pPr>
            <a:r>
              <a:rPr b="1" lang="it-IT" sz="2400">
                <a:solidFill>
                  <a:schemeClr val="lt1"/>
                </a:solidFill>
                <a:latin typeface="Calibri"/>
                <a:ea typeface="Calibri"/>
                <a:cs typeface="Calibri"/>
                <a:sym typeface="Calibri"/>
              </a:rPr>
              <a:t>Opportunistic precipitation sensing network</a:t>
            </a:r>
            <a:endParaRPr/>
          </a:p>
          <a:p>
            <a:pPr indent="0" lvl="0" marL="0" marR="0" rtl="0" algn="ctr">
              <a:spcBef>
                <a:spcPts val="600"/>
              </a:spcBef>
              <a:spcAft>
                <a:spcPts val="0"/>
              </a:spcAft>
              <a:buNone/>
            </a:pPr>
            <a:r>
              <a:rPr b="1" lang="it-IT" sz="1600">
                <a:solidFill>
                  <a:schemeClr val="lt1"/>
                </a:solidFill>
                <a:latin typeface="Calibri"/>
                <a:ea typeface="Calibri"/>
                <a:cs typeface="Calibri"/>
                <a:sym typeface="Calibri"/>
              </a:rPr>
              <a:t>The author acknowledges the COST Action CA20136 OPENSENSE,</a:t>
            </a:r>
            <a:br>
              <a:rPr b="1" lang="it-IT" sz="1600">
                <a:solidFill>
                  <a:schemeClr val="lt1"/>
                </a:solidFill>
                <a:latin typeface="Calibri"/>
                <a:ea typeface="Calibri"/>
                <a:cs typeface="Calibri"/>
                <a:sym typeface="Calibri"/>
              </a:rPr>
            </a:br>
            <a:r>
              <a:rPr b="1" lang="it-IT" sz="1600">
                <a:solidFill>
                  <a:schemeClr val="lt1"/>
                </a:solidFill>
                <a:latin typeface="Calibri"/>
                <a:ea typeface="Calibri"/>
                <a:cs typeface="Calibri"/>
                <a:sym typeface="Calibri"/>
              </a:rPr>
              <a:t>supported by COST (European Cooperation in Science and Technology).</a:t>
            </a:r>
            <a:endParaRPr/>
          </a:p>
        </p:txBody>
      </p:sp>
      <p:pic>
        <p:nvPicPr>
          <p:cNvPr id="809" name="Google Shape;809;p44"/>
          <p:cNvPicPr preferRelativeResize="0"/>
          <p:nvPr/>
        </p:nvPicPr>
        <p:blipFill rotWithShape="1">
          <a:blip r:embed="rId8">
            <a:alphaModFix/>
          </a:blip>
          <a:srcRect b="0" l="0" r="0" t="0"/>
          <a:stretch/>
        </p:blipFill>
        <p:spPr>
          <a:xfrm>
            <a:off x="7062002" y="4484305"/>
            <a:ext cx="2484437" cy="564405"/>
          </a:xfrm>
          <a:prstGeom prst="rect">
            <a:avLst/>
          </a:prstGeom>
          <a:noFill/>
          <a:ln>
            <a:noFill/>
          </a:ln>
        </p:spPr>
      </p:pic>
      <p:sp>
        <p:nvSpPr>
          <p:cNvPr id="810" name="Google Shape;810;p44"/>
          <p:cNvSpPr/>
          <p:nvPr/>
        </p:nvSpPr>
        <p:spPr>
          <a:xfrm>
            <a:off x="6908451" y="2368354"/>
            <a:ext cx="2629100" cy="40011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2000">
                <a:solidFill>
                  <a:schemeClr val="lt1"/>
                </a:solidFill>
                <a:latin typeface="Calibri"/>
                <a:ea typeface="Calibri"/>
                <a:cs typeface="Calibri"/>
                <a:sym typeface="Calibri"/>
              </a:rPr>
              <a:t>score-eu-project.eu</a:t>
            </a:r>
            <a:endParaRPr b="1" sz="2000">
              <a:solidFill>
                <a:schemeClr val="lt1"/>
              </a:solidFill>
              <a:latin typeface="Calibri"/>
              <a:ea typeface="Calibri"/>
              <a:cs typeface="Calibri"/>
              <a:sym typeface="Calibri"/>
            </a:endParaRPr>
          </a:p>
        </p:txBody>
      </p:sp>
      <p:sp>
        <p:nvSpPr>
          <p:cNvPr id="811" name="Google Shape;811;p44"/>
          <p:cNvSpPr txBox="1"/>
          <p:nvPr/>
        </p:nvSpPr>
        <p:spPr>
          <a:xfrm>
            <a:off x="188331" y="286325"/>
            <a:ext cx="5795780" cy="52931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Arial"/>
              <a:buNone/>
            </a:pPr>
            <a:r>
              <a:rPr b="1" lang="it-IT" sz="3600">
                <a:solidFill>
                  <a:schemeClr val="lt1"/>
                </a:solidFill>
                <a:latin typeface="Arial"/>
                <a:ea typeface="Arial"/>
                <a:cs typeface="Arial"/>
                <a:sym typeface="Arial"/>
              </a:rPr>
              <a:t>Thanks for Your Attention</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45"/>
          <p:cNvSpPr/>
          <p:nvPr/>
        </p:nvSpPr>
        <p:spPr>
          <a:xfrm>
            <a:off x="1790700" y="2882319"/>
            <a:ext cx="10147300"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Arial"/>
                <a:ea typeface="Arial"/>
                <a:cs typeface="Arial"/>
                <a:sym typeface="Arial"/>
              </a:rPr>
              <a:t>"Nefocast" - SVI.I.C.T.PRECIP. (Sviluppo di piattaforma tecnologica integrata per il controllo e la trasmissione informatica di dati sui campi precipitativi in tempo reale), funded by "Fondo per le Agevolazioni alla Ricerca" and "Fondo Aree Sottoutilizzate" (FAR-FAS) 2014 of the Tuscany Region, Italy, under agreement No. 4421.02102014.072000064.</a:t>
            </a:r>
            <a:endParaRPr sz="1200">
              <a:solidFill>
                <a:schemeClr val="dk1"/>
              </a:solidFill>
              <a:latin typeface="Arial"/>
              <a:ea typeface="Arial"/>
              <a:cs typeface="Arial"/>
              <a:sym typeface="Arial"/>
            </a:endParaRPr>
          </a:p>
        </p:txBody>
      </p:sp>
      <p:pic>
        <p:nvPicPr>
          <p:cNvPr id="817" name="Google Shape;817;p45"/>
          <p:cNvPicPr preferRelativeResize="0"/>
          <p:nvPr/>
        </p:nvPicPr>
        <p:blipFill rotWithShape="1">
          <a:blip r:embed="rId3">
            <a:alphaModFix/>
          </a:blip>
          <a:srcRect b="0" l="0" r="0" t="0"/>
          <a:stretch/>
        </p:blipFill>
        <p:spPr>
          <a:xfrm>
            <a:off x="208467" y="2784559"/>
            <a:ext cx="1507127" cy="429303"/>
          </a:xfrm>
          <a:prstGeom prst="rect">
            <a:avLst/>
          </a:prstGeom>
          <a:noFill/>
          <a:ln>
            <a:noFill/>
          </a:ln>
        </p:spPr>
      </p:pic>
      <p:pic>
        <p:nvPicPr>
          <p:cNvPr id="818" name="Google Shape;818;p45"/>
          <p:cNvPicPr preferRelativeResize="0"/>
          <p:nvPr/>
        </p:nvPicPr>
        <p:blipFill rotWithShape="1">
          <a:blip r:embed="rId4">
            <a:alphaModFix/>
          </a:blip>
          <a:srcRect b="0" l="0" r="0" t="0"/>
          <a:stretch/>
        </p:blipFill>
        <p:spPr>
          <a:xfrm>
            <a:off x="165827" y="4089076"/>
            <a:ext cx="1549400" cy="401629"/>
          </a:xfrm>
          <a:prstGeom prst="rect">
            <a:avLst/>
          </a:prstGeom>
          <a:noFill/>
          <a:ln>
            <a:noFill/>
          </a:ln>
        </p:spPr>
      </p:pic>
      <p:sp>
        <p:nvSpPr>
          <p:cNvPr id="819" name="Google Shape;819;p45"/>
          <p:cNvSpPr/>
          <p:nvPr/>
        </p:nvSpPr>
        <p:spPr>
          <a:xfrm>
            <a:off x="1790700" y="4170093"/>
            <a:ext cx="10147300"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Arial"/>
                <a:ea typeface="Arial"/>
                <a:cs typeface="Arial"/>
                <a:sym typeface="Arial"/>
              </a:rPr>
              <a:t>INSIDERAIN (INStruments for Intelligent Detection and Estimation of Rain for Agricultural INnovation) funded by "Programmi Operativi Regionali - Fondo Europeo di Sviluppo Regionale (POR FESR) 2014-2020 of the Tuscany Region, Italy, under agreement No. 21885, 18 December 2020.</a:t>
            </a:r>
            <a:endParaRPr sz="1200">
              <a:solidFill>
                <a:schemeClr val="dk1"/>
              </a:solidFill>
              <a:latin typeface="Arial"/>
              <a:ea typeface="Arial"/>
              <a:cs typeface="Arial"/>
              <a:sym typeface="Arial"/>
            </a:endParaRPr>
          </a:p>
        </p:txBody>
      </p:sp>
      <p:pic>
        <p:nvPicPr>
          <p:cNvPr descr="loghi-2.png" id="820" name="Google Shape;820;p45"/>
          <p:cNvPicPr preferRelativeResize="0"/>
          <p:nvPr/>
        </p:nvPicPr>
        <p:blipFill rotWithShape="1">
          <a:blip r:embed="rId5">
            <a:alphaModFix/>
          </a:blip>
          <a:srcRect b="0" l="0" r="0" t="0"/>
          <a:stretch/>
        </p:blipFill>
        <p:spPr>
          <a:xfrm>
            <a:off x="1814638" y="3491622"/>
            <a:ext cx="3811099" cy="593378"/>
          </a:xfrm>
          <a:prstGeom prst="rect">
            <a:avLst/>
          </a:prstGeom>
          <a:noFill/>
          <a:ln>
            <a:noFill/>
          </a:ln>
        </p:spPr>
      </p:pic>
      <p:pic>
        <p:nvPicPr>
          <p:cNvPr id="821" name="Google Shape;821;p45"/>
          <p:cNvPicPr preferRelativeResize="0"/>
          <p:nvPr/>
        </p:nvPicPr>
        <p:blipFill rotWithShape="1">
          <a:blip r:embed="rId6">
            <a:alphaModFix/>
          </a:blip>
          <a:srcRect b="0" l="0" r="0" t="0"/>
          <a:stretch/>
        </p:blipFill>
        <p:spPr>
          <a:xfrm>
            <a:off x="300446" y="1881762"/>
            <a:ext cx="1349831" cy="429894"/>
          </a:xfrm>
          <a:prstGeom prst="rect">
            <a:avLst/>
          </a:prstGeom>
          <a:noFill/>
          <a:ln>
            <a:noFill/>
          </a:ln>
        </p:spPr>
      </p:pic>
      <p:sp>
        <p:nvSpPr>
          <p:cNvPr id="822" name="Google Shape;822;p45"/>
          <p:cNvSpPr/>
          <p:nvPr/>
        </p:nvSpPr>
        <p:spPr>
          <a:xfrm>
            <a:off x="1821178" y="1961635"/>
            <a:ext cx="10007600"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Arial"/>
                <a:ea typeface="Arial"/>
                <a:cs typeface="Arial"/>
                <a:sym typeface="Arial"/>
              </a:rPr>
              <a:t>SCORE (Smart Control of the Climate Resilience in European Coastal Cities), funded by European Union’s Horizon 2020 research and innovation programme under Grant No. 101003534.</a:t>
            </a:r>
            <a:endParaRPr sz="1200">
              <a:solidFill>
                <a:schemeClr val="dk1"/>
              </a:solidFill>
              <a:latin typeface="Arial"/>
              <a:ea typeface="Arial"/>
              <a:cs typeface="Arial"/>
              <a:sym typeface="Arial"/>
            </a:endParaRPr>
          </a:p>
        </p:txBody>
      </p:sp>
      <p:pic>
        <p:nvPicPr>
          <p:cNvPr id="823" name="Google Shape;823;p45"/>
          <p:cNvPicPr preferRelativeResize="0"/>
          <p:nvPr/>
        </p:nvPicPr>
        <p:blipFill rotWithShape="1">
          <a:blip r:embed="rId7">
            <a:alphaModFix/>
          </a:blip>
          <a:srcRect b="0" l="0" r="0" t="0"/>
          <a:stretch/>
        </p:blipFill>
        <p:spPr>
          <a:xfrm>
            <a:off x="176215" y="954562"/>
            <a:ext cx="1628196" cy="369887"/>
          </a:xfrm>
          <a:prstGeom prst="rect">
            <a:avLst/>
          </a:prstGeom>
          <a:noFill/>
          <a:ln>
            <a:noFill/>
          </a:ln>
        </p:spPr>
      </p:pic>
      <p:sp>
        <p:nvSpPr>
          <p:cNvPr id="824" name="Google Shape;824;p45"/>
          <p:cNvSpPr/>
          <p:nvPr/>
        </p:nvSpPr>
        <p:spPr>
          <a:xfrm>
            <a:off x="1828622" y="1046198"/>
            <a:ext cx="10007600"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Arial"/>
                <a:ea typeface="Arial"/>
                <a:cs typeface="Arial"/>
                <a:sym typeface="Arial"/>
              </a:rPr>
              <a:t>COST Action CA20136 OPENSENSE (Opportunistic Precipitation Sensing Network), supported by COST (European Cooperation in Science and Technology).</a:t>
            </a:r>
            <a:endParaRPr sz="1200">
              <a:solidFill>
                <a:schemeClr val="dk1"/>
              </a:solidFill>
              <a:latin typeface="Arial"/>
              <a:ea typeface="Arial"/>
              <a:cs typeface="Arial"/>
              <a:sym typeface="Arial"/>
            </a:endParaRPr>
          </a:p>
        </p:txBody>
      </p:sp>
      <p:pic>
        <p:nvPicPr>
          <p:cNvPr id="825" name="Google Shape;825;p45"/>
          <p:cNvPicPr preferRelativeResize="0"/>
          <p:nvPr/>
        </p:nvPicPr>
        <p:blipFill rotWithShape="1">
          <a:blip r:embed="rId8">
            <a:alphaModFix/>
          </a:blip>
          <a:srcRect b="0" l="0" r="0" t="0"/>
          <a:stretch/>
        </p:blipFill>
        <p:spPr>
          <a:xfrm>
            <a:off x="1910446" y="1529254"/>
            <a:ext cx="1462859" cy="297448"/>
          </a:xfrm>
          <a:prstGeom prst="rect">
            <a:avLst/>
          </a:prstGeom>
          <a:noFill/>
          <a:ln>
            <a:noFill/>
          </a:ln>
        </p:spPr>
      </p:pic>
      <p:pic>
        <p:nvPicPr>
          <p:cNvPr id="826" name="Google Shape;826;p45"/>
          <p:cNvPicPr preferRelativeResize="0"/>
          <p:nvPr/>
        </p:nvPicPr>
        <p:blipFill rotWithShape="1">
          <a:blip r:embed="rId9">
            <a:alphaModFix/>
          </a:blip>
          <a:srcRect b="0" l="0" r="0" t="0"/>
          <a:stretch/>
        </p:blipFill>
        <p:spPr>
          <a:xfrm>
            <a:off x="589056" y="5023754"/>
            <a:ext cx="609824" cy="751482"/>
          </a:xfrm>
          <a:prstGeom prst="rect">
            <a:avLst/>
          </a:prstGeom>
          <a:noFill/>
          <a:ln>
            <a:noFill/>
          </a:ln>
        </p:spPr>
      </p:pic>
      <p:sp>
        <p:nvSpPr>
          <p:cNvPr id="827" name="Google Shape;827;p45"/>
          <p:cNvSpPr/>
          <p:nvPr/>
        </p:nvSpPr>
        <p:spPr>
          <a:xfrm>
            <a:off x="1795054" y="5150413"/>
            <a:ext cx="6495506"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Arial"/>
                <a:ea typeface="Arial"/>
                <a:cs typeface="Arial"/>
                <a:sym typeface="Arial"/>
              </a:rPr>
              <a:t>Space It Up, funded by ASI and MUR, Contract no. 2024-5-E.0, CUP no. I53D24000060005).</a:t>
            </a:r>
            <a:endParaRPr sz="1200">
              <a:solidFill>
                <a:schemeClr val="dk1"/>
              </a:solidFill>
              <a:latin typeface="Arial"/>
              <a:ea typeface="Arial"/>
              <a:cs typeface="Arial"/>
              <a:sym typeface="Arial"/>
            </a:endParaRPr>
          </a:p>
        </p:txBody>
      </p:sp>
      <p:pic>
        <p:nvPicPr>
          <p:cNvPr id="828" name="Google Shape;828;p45"/>
          <p:cNvPicPr preferRelativeResize="0"/>
          <p:nvPr/>
        </p:nvPicPr>
        <p:blipFill rotWithShape="1">
          <a:blip r:embed="rId10">
            <a:alphaModFix/>
          </a:blip>
          <a:srcRect b="0" l="0" r="0" t="0"/>
          <a:stretch/>
        </p:blipFill>
        <p:spPr>
          <a:xfrm>
            <a:off x="2473237" y="5435945"/>
            <a:ext cx="808498" cy="477165"/>
          </a:xfrm>
          <a:prstGeom prst="rect">
            <a:avLst/>
          </a:prstGeom>
          <a:noFill/>
          <a:ln>
            <a:noFill/>
          </a:ln>
        </p:spPr>
      </p:pic>
      <p:pic>
        <p:nvPicPr>
          <p:cNvPr id="829" name="Google Shape;829;p45"/>
          <p:cNvPicPr preferRelativeResize="0"/>
          <p:nvPr/>
        </p:nvPicPr>
        <p:blipFill rotWithShape="1">
          <a:blip r:embed="rId11">
            <a:alphaModFix/>
          </a:blip>
          <a:srcRect b="0" l="0" r="0" t="0"/>
          <a:stretch/>
        </p:blipFill>
        <p:spPr>
          <a:xfrm>
            <a:off x="1832909" y="5355761"/>
            <a:ext cx="576992" cy="505099"/>
          </a:xfrm>
          <a:prstGeom prst="rect">
            <a:avLst/>
          </a:prstGeom>
          <a:noFill/>
          <a:ln>
            <a:noFill/>
          </a:ln>
        </p:spPr>
      </p:pic>
      <p:sp>
        <p:nvSpPr>
          <p:cNvPr id="830" name="Google Shape;830;p45"/>
          <p:cNvSpPr/>
          <p:nvPr/>
        </p:nvSpPr>
        <p:spPr>
          <a:xfrm>
            <a:off x="0" y="6270171"/>
            <a:ext cx="8708571" cy="58782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831" name="Google Shape;831;p45"/>
          <p:cNvPicPr preferRelativeResize="0"/>
          <p:nvPr/>
        </p:nvPicPr>
        <p:blipFill rotWithShape="1">
          <a:blip r:embed="rId12">
            <a:alphaModFix/>
          </a:blip>
          <a:srcRect b="0" l="0" r="0" t="0"/>
          <a:stretch/>
        </p:blipFill>
        <p:spPr>
          <a:xfrm>
            <a:off x="280307" y="5982647"/>
            <a:ext cx="1287236" cy="370691"/>
          </a:xfrm>
          <a:prstGeom prst="rect">
            <a:avLst/>
          </a:prstGeom>
          <a:noFill/>
          <a:ln>
            <a:noFill/>
          </a:ln>
        </p:spPr>
      </p:pic>
      <p:pic>
        <p:nvPicPr>
          <p:cNvPr id="832" name="Google Shape;832;p45"/>
          <p:cNvPicPr preferRelativeResize="0"/>
          <p:nvPr/>
        </p:nvPicPr>
        <p:blipFill rotWithShape="1">
          <a:blip r:embed="rId13">
            <a:alphaModFix/>
          </a:blip>
          <a:srcRect b="0" l="0" r="0" t="0"/>
          <a:stretch/>
        </p:blipFill>
        <p:spPr>
          <a:xfrm>
            <a:off x="1738817" y="4412006"/>
            <a:ext cx="6064064" cy="939423"/>
          </a:xfrm>
          <a:prstGeom prst="rect">
            <a:avLst/>
          </a:prstGeom>
          <a:noFill/>
          <a:ln>
            <a:noFill/>
          </a:ln>
        </p:spPr>
      </p:pic>
      <p:pic>
        <p:nvPicPr>
          <p:cNvPr id="833" name="Google Shape;833;p45"/>
          <p:cNvPicPr preferRelativeResize="0"/>
          <p:nvPr/>
        </p:nvPicPr>
        <p:blipFill rotWithShape="1">
          <a:blip r:embed="rId8">
            <a:alphaModFix/>
          </a:blip>
          <a:srcRect b="0" l="0" r="0" t="0"/>
          <a:stretch/>
        </p:blipFill>
        <p:spPr>
          <a:xfrm>
            <a:off x="1917518" y="2479522"/>
            <a:ext cx="1462859" cy="297448"/>
          </a:xfrm>
          <a:prstGeom prst="rect">
            <a:avLst/>
          </a:prstGeom>
          <a:noFill/>
          <a:ln>
            <a:noFill/>
          </a:ln>
        </p:spPr>
      </p:pic>
      <p:sp>
        <p:nvSpPr>
          <p:cNvPr id="834" name="Google Shape;834;p45"/>
          <p:cNvSpPr/>
          <p:nvPr/>
        </p:nvSpPr>
        <p:spPr>
          <a:xfrm>
            <a:off x="1738448" y="6025633"/>
            <a:ext cx="6495506"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Arial"/>
                <a:ea typeface="Arial"/>
                <a:cs typeface="Arial"/>
                <a:sym typeface="Arial"/>
              </a:rPr>
              <a:t> FoReLab, funded by MUR in the framework of the Departments of Excellence</a:t>
            </a:r>
            <a:endParaRPr sz="1200">
              <a:solidFill>
                <a:schemeClr val="dk1"/>
              </a:solidFill>
              <a:latin typeface="Arial"/>
              <a:ea typeface="Arial"/>
              <a:cs typeface="Arial"/>
              <a:sym typeface="Arial"/>
            </a:endParaRPr>
          </a:p>
        </p:txBody>
      </p:sp>
      <p:pic>
        <p:nvPicPr>
          <p:cNvPr id="835" name="Google Shape;835;p45"/>
          <p:cNvPicPr preferRelativeResize="0"/>
          <p:nvPr/>
        </p:nvPicPr>
        <p:blipFill rotWithShape="1">
          <a:blip r:embed="rId10">
            <a:alphaModFix/>
          </a:blip>
          <a:srcRect b="0" l="0" r="0" t="0"/>
          <a:stretch/>
        </p:blipFill>
        <p:spPr>
          <a:xfrm>
            <a:off x="1746071" y="6311165"/>
            <a:ext cx="808498" cy="477165"/>
          </a:xfrm>
          <a:prstGeom prst="rect">
            <a:avLst/>
          </a:prstGeom>
          <a:noFill/>
          <a:ln>
            <a:noFill/>
          </a:ln>
        </p:spPr>
      </p:pic>
      <p:sp>
        <p:nvSpPr>
          <p:cNvPr id="836" name="Google Shape;836;p45"/>
          <p:cNvSpPr/>
          <p:nvPr/>
        </p:nvSpPr>
        <p:spPr>
          <a:xfrm>
            <a:off x="1459196" y="256862"/>
            <a:ext cx="7264674" cy="474107"/>
          </a:xfrm>
          <a:prstGeom prst="rect">
            <a:avLst/>
          </a:prstGeom>
          <a:solidFill>
            <a:srgbClr val="205EAE"/>
          </a:solid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None/>
            </a:pPr>
            <a:r>
              <a:rPr b="1" lang="it-IT" sz="2000">
                <a:solidFill>
                  <a:schemeClr val="lt1"/>
                </a:solidFill>
                <a:latin typeface="Calibri"/>
                <a:ea typeface="Calibri"/>
                <a:cs typeface="Calibri"/>
                <a:sym typeface="Calibri"/>
              </a:rPr>
              <a:t>The author greatly acknowledges the following projects</a:t>
            </a:r>
            <a:endParaRPr b="1" sz="2000">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46"/>
          <p:cNvSpPr/>
          <p:nvPr/>
        </p:nvSpPr>
        <p:spPr>
          <a:xfrm>
            <a:off x="0" y="6270171"/>
            <a:ext cx="8708571" cy="58782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2" name="Google Shape;842;p46"/>
          <p:cNvSpPr/>
          <p:nvPr/>
        </p:nvSpPr>
        <p:spPr>
          <a:xfrm>
            <a:off x="158932" y="1132069"/>
            <a:ext cx="4508862"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Arial"/>
                <a:ea typeface="Arial"/>
                <a:cs typeface="Arial"/>
                <a:sym typeface="Arial"/>
              </a:rPr>
              <a:t>Industrial partners, for providing technical documentation and support</a:t>
            </a:r>
            <a:endParaRPr sz="1400">
              <a:solidFill>
                <a:schemeClr val="dk1"/>
              </a:solidFill>
              <a:latin typeface="Arial"/>
              <a:ea typeface="Arial"/>
              <a:cs typeface="Arial"/>
              <a:sym typeface="Arial"/>
            </a:endParaRPr>
          </a:p>
        </p:txBody>
      </p:sp>
      <p:sp>
        <p:nvSpPr>
          <p:cNvPr id="843" name="Google Shape;843;p46"/>
          <p:cNvSpPr/>
          <p:nvPr/>
        </p:nvSpPr>
        <p:spPr>
          <a:xfrm>
            <a:off x="8285233" y="1159286"/>
            <a:ext cx="1492973"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800">
                <a:solidFill>
                  <a:schemeClr val="dk1"/>
                </a:solidFill>
                <a:latin typeface="Calibri"/>
                <a:ea typeface="Calibri"/>
                <a:cs typeface="Calibri"/>
                <a:sym typeface="Calibri"/>
              </a:rPr>
              <a:t>www..etgsrl.it</a:t>
            </a:r>
            <a:endParaRPr sz="1800">
              <a:solidFill>
                <a:schemeClr val="dk1"/>
              </a:solidFill>
              <a:latin typeface="Calibri"/>
              <a:ea typeface="Calibri"/>
              <a:cs typeface="Calibri"/>
              <a:sym typeface="Calibri"/>
            </a:endParaRPr>
          </a:p>
        </p:txBody>
      </p:sp>
      <p:sp>
        <p:nvSpPr>
          <p:cNvPr id="844" name="Google Shape;844;p46"/>
          <p:cNvSpPr/>
          <p:nvPr/>
        </p:nvSpPr>
        <p:spPr>
          <a:xfrm>
            <a:off x="8267170" y="1758004"/>
            <a:ext cx="182229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800">
                <a:solidFill>
                  <a:schemeClr val="dk1"/>
                </a:solidFill>
                <a:latin typeface="Calibri"/>
                <a:ea typeface="Calibri"/>
                <a:cs typeface="Calibri"/>
                <a:sym typeface="Calibri"/>
              </a:rPr>
              <a:t>www.mbigroup.it</a:t>
            </a:r>
            <a:endParaRPr sz="1800">
              <a:solidFill>
                <a:schemeClr val="dk1"/>
              </a:solidFill>
              <a:latin typeface="Calibri"/>
              <a:ea typeface="Calibri"/>
              <a:cs typeface="Calibri"/>
              <a:sym typeface="Calibri"/>
            </a:endParaRPr>
          </a:p>
        </p:txBody>
      </p:sp>
      <p:sp>
        <p:nvSpPr>
          <p:cNvPr id="845" name="Google Shape;845;p46"/>
          <p:cNvSpPr/>
          <p:nvPr/>
        </p:nvSpPr>
        <p:spPr>
          <a:xfrm>
            <a:off x="8270396" y="3133234"/>
            <a:ext cx="1536703"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800">
                <a:solidFill>
                  <a:schemeClr val="dk1"/>
                </a:solidFill>
                <a:latin typeface="Calibri"/>
                <a:ea typeface="Calibri"/>
                <a:cs typeface="Calibri"/>
                <a:sym typeface="Calibri"/>
              </a:rPr>
              <a:t>www.ibe.cnr.it</a:t>
            </a:r>
            <a:endParaRPr sz="1800">
              <a:solidFill>
                <a:schemeClr val="dk1"/>
              </a:solidFill>
              <a:latin typeface="Calibri"/>
              <a:ea typeface="Calibri"/>
              <a:cs typeface="Calibri"/>
              <a:sym typeface="Calibri"/>
            </a:endParaRPr>
          </a:p>
        </p:txBody>
      </p:sp>
      <p:pic>
        <p:nvPicPr>
          <p:cNvPr descr="etg.png" id="846" name="Google Shape;846;p46"/>
          <p:cNvPicPr preferRelativeResize="0"/>
          <p:nvPr/>
        </p:nvPicPr>
        <p:blipFill rotWithShape="1">
          <a:blip r:embed="rId3">
            <a:alphaModFix/>
          </a:blip>
          <a:srcRect b="0" l="0" r="0" t="0"/>
          <a:stretch/>
        </p:blipFill>
        <p:spPr>
          <a:xfrm>
            <a:off x="5433478" y="995036"/>
            <a:ext cx="940526" cy="658369"/>
          </a:xfrm>
          <a:prstGeom prst="rect">
            <a:avLst/>
          </a:prstGeom>
          <a:noFill/>
          <a:ln>
            <a:noFill/>
          </a:ln>
        </p:spPr>
      </p:pic>
      <p:pic>
        <p:nvPicPr>
          <p:cNvPr descr="MBI" id="847" name="Google Shape;847;p46"/>
          <p:cNvPicPr preferRelativeResize="0"/>
          <p:nvPr/>
        </p:nvPicPr>
        <p:blipFill rotWithShape="1">
          <a:blip r:embed="rId4">
            <a:alphaModFix/>
          </a:blip>
          <a:srcRect b="0" l="0" r="0" t="0"/>
          <a:stretch/>
        </p:blipFill>
        <p:spPr>
          <a:xfrm>
            <a:off x="5485795" y="1727645"/>
            <a:ext cx="1021834" cy="382459"/>
          </a:xfrm>
          <a:prstGeom prst="rect">
            <a:avLst/>
          </a:prstGeom>
          <a:noFill/>
          <a:ln>
            <a:noFill/>
          </a:ln>
        </p:spPr>
      </p:pic>
      <p:sp>
        <p:nvSpPr>
          <p:cNvPr id="848" name="Google Shape;848;p46"/>
          <p:cNvSpPr/>
          <p:nvPr/>
        </p:nvSpPr>
        <p:spPr>
          <a:xfrm>
            <a:off x="154579" y="2529798"/>
            <a:ext cx="4508862"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Arial"/>
                <a:ea typeface="Arial"/>
                <a:cs typeface="Arial"/>
                <a:sym typeface="Arial"/>
              </a:rPr>
              <a:t>Research partners, for their scientific contribution</a:t>
            </a:r>
            <a:endParaRPr/>
          </a:p>
        </p:txBody>
      </p:sp>
      <p:pic>
        <p:nvPicPr>
          <p:cNvPr id="849" name="Google Shape;849;p46"/>
          <p:cNvPicPr preferRelativeResize="0"/>
          <p:nvPr/>
        </p:nvPicPr>
        <p:blipFill rotWithShape="1">
          <a:blip r:embed="rId5">
            <a:alphaModFix/>
          </a:blip>
          <a:srcRect b="0" l="0" r="0" t="0"/>
          <a:stretch/>
        </p:blipFill>
        <p:spPr>
          <a:xfrm>
            <a:off x="5537978" y="2463627"/>
            <a:ext cx="1245327" cy="486730"/>
          </a:xfrm>
          <a:prstGeom prst="rect">
            <a:avLst/>
          </a:prstGeom>
          <a:noFill/>
          <a:ln>
            <a:noFill/>
          </a:ln>
        </p:spPr>
      </p:pic>
      <p:sp>
        <p:nvSpPr>
          <p:cNvPr id="850" name="Google Shape;850;p46"/>
          <p:cNvSpPr/>
          <p:nvPr/>
        </p:nvSpPr>
        <p:spPr>
          <a:xfrm>
            <a:off x="8272677" y="2564276"/>
            <a:ext cx="283075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800">
                <a:solidFill>
                  <a:schemeClr val="dk1"/>
                </a:solidFill>
                <a:latin typeface="Calibri"/>
                <a:ea typeface="Calibri"/>
                <a:cs typeface="Calibri"/>
                <a:sym typeface="Calibri"/>
              </a:rPr>
              <a:t>www.lamma.rete.toscana.it</a:t>
            </a:r>
            <a:endParaRPr sz="1800">
              <a:solidFill>
                <a:schemeClr val="dk1"/>
              </a:solidFill>
              <a:latin typeface="Calibri"/>
              <a:ea typeface="Calibri"/>
              <a:cs typeface="Calibri"/>
              <a:sym typeface="Calibri"/>
            </a:endParaRPr>
          </a:p>
        </p:txBody>
      </p:sp>
      <p:grpSp>
        <p:nvGrpSpPr>
          <p:cNvPr id="851" name="Google Shape;851;p46"/>
          <p:cNvGrpSpPr/>
          <p:nvPr/>
        </p:nvGrpSpPr>
        <p:grpSpPr>
          <a:xfrm>
            <a:off x="5496028" y="3075638"/>
            <a:ext cx="1625600" cy="438129"/>
            <a:chOff x="5880100" y="3117871"/>
            <a:chExt cx="1947040" cy="507249"/>
          </a:xfrm>
        </p:grpSpPr>
        <p:pic>
          <p:nvPicPr>
            <p:cNvPr id="852" name="Google Shape;852;p46"/>
            <p:cNvPicPr preferRelativeResize="0"/>
            <p:nvPr/>
          </p:nvPicPr>
          <p:blipFill rotWithShape="1">
            <a:blip r:embed="rId6">
              <a:alphaModFix/>
            </a:blip>
            <a:srcRect b="0" l="0" r="0" t="0"/>
            <a:stretch/>
          </p:blipFill>
          <p:spPr>
            <a:xfrm>
              <a:off x="6396150" y="3196520"/>
              <a:ext cx="1430990" cy="372180"/>
            </a:xfrm>
            <a:prstGeom prst="rect">
              <a:avLst/>
            </a:prstGeom>
            <a:noFill/>
            <a:ln>
              <a:noFill/>
            </a:ln>
          </p:spPr>
        </p:pic>
        <p:pic>
          <p:nvPicPr>
            <p:cNvPr id="853" name="Google Shape;853;p46"/>
            <p:cNvPicPr preferRelativeResize="0"/>
            <p:nvPr/>
          </p:nvPicPr>
          <p:blipFill rotWithShape="1">
            <a:blip r:embed="rId7">
              <a:alphaModFix/>
            </a:blip>
            <a:srcRect b="0" l="0" r="0" t="0"/>
            <a:stretch/>
          </p:blipFill>
          <p:spPr>
            <a:xfrm>
              <a:off x="5880100" y="3117871"/>
              <a:ext cx="526099" cy="507249"/>
            </a:xfrm>
            <a:prstGeom prst="rect">
              <a:avLst/>
            </a:prstGeom>
            <a:noFill/>
            <a:ln>
              <a:noFill/>
            </a:ln>
          </p:spPr>
        </p:pic>
      </p:grpSp>
      <p:pic>
        <p:nvPicPr>
          <p:cNvPr id="854" name="Google Shape;854;p46"/>
          <p:cNvPicPr preferRelativeResize="0"/>
          <p:nvPr/>
        </p:nvPicPr>
        <p:blipFill rotWithShape="1">
          <a:blip r:embed="rId8">
            <a:alphaModFix/>
          </a:blip>
          <a:srcRect b="0" l="0" r="0" t="0"/>
          <a:stretch/>
        </p:blipFill>
        <p:spPr>
          <a:xfrm>
            <a:off x="5473690" y="3646737"/>
            <a:ext cx="943188" cy="425218"/>
          </a:xfrm>
          <a:prstGeom prst="rect">
            <a:avLst/>
          </a:prstGeom>
          <a:noFill/>
          <a:ln>
            <a:noFill/>
          </a:ln>
        </p:spPr>
      </p:pic>
      <p:sp>
        <p:nvSpPr>
          <p:cNvPr id="855" name="Google Shape;855;p46"/>
          <p:cNvSpPr/>
          <p:nvPr/>
        </p:nvSpPr>
        <p:spPr>
          <a:xfrm>
            <a:off x="8282324" y="3733036"/>
            <a:ext cx="161932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800">
                <a:solidFill>
                  <a:schemeClr val="dk1"/>
                </a:solidFill>
                <a:latin typeface="Calibri"/>
                <a:ea typeface="Calibri"/>
                <a:cs typeface="Calibri"/>
                <a:sym typeface="Calibri"/>
              </a:rPr>
              <a:t>www.isac.cnr.it</a:t>
            </a:r>
            <a:endParaRPr sz="1800">
              <a:solidFill>
                <a:schemeClr val="dk1"/>
              </a:solidFill>
              <a:latin typeface="Calibri"/>
              <a:ea typeface="Calibri"/>
              <a:cs typeface="Calibri"/>
              <a:sym typeface="Calibri"/>
            </a:endParaRPr>
          </a:p>
        </p:txBody>
      </p:sp>
      <p:pic>
        <p:nvPicPr>
          <p:cNvPr id="856" name="Google Shape;856;p46"/>
          <p:cNvPicPr preferRelativeResize="0"/>
          <p:nvPr/>
        </p:nvPicPr>
        <p:blipFill rotWithShape="1">
          <a:blip r:embed="rId9">
            <a:alphaModFix/>
          </a:blip>
          <a:srcRect b="0" l="0" r="0" t="0"/>
          <a:stretch/>
        </p:blipFill>
        <p:spPr>
          <a:xfrm>
            <a:off x="5407304" y="4155067"/>
            <a:ext cx="1209675" cy="604838"/>
          </a:xfrm>
          <a:prstGeom prst="rect">
            <a:avLst/>
          </a:prstGeom>
          <a:noFill/>
          <a:ln>
            <a:noFill/>
          </a:ln>
        </p:spPr>
      </p:pic>
      <p:sp>
        <p:nvSpPr>
          <p:cNvPr id="857" name="Google Shape;857;p46"/>
          <p:cNvSpPr/>
          <p:nvPr/>
        </p:nvSpPr>
        <p:spPr>
          <a:xfrm>
            <a:off x="8275271" y="4358240"/>
            <a:ext cx="19224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800">
                <a:solidFill>
                  <a:schemeClr val="dk1"/>
                </a:solidFill>
                <a:latin typeface="Calibri"/>
                <a:ea typeface="Calibri"/>
                <a:cs typeface="Calibri"/>
                <a:sym typeface="Calibri"/>
              </a:rPr>
              <a:t>www.dinfo.unifi.it</a:t>
            </a:r>
            <a:endParaRPr sz="1800">
              <a:solidFill>
                <a:schemeClr val="dk1"/>
              </a:solidFill>
              <a:latin typeface="Calibri"/>
              <a:ea typeface="Calibri"/>
              <a:cs typeface="Calibri"/>
              <a:sym typeface="Calibri"/>
            </a:endParaRPr>
          </a:p>
        </p:txBody>
      </p:sp>
      <p:sp>
        <p:nvSpPr>
          <p:cNvPr id="858" name="Google Shape;858;p46"/>
          <p:cNvSpPr/>
          <p:nvPr/>
        </p:nvSpPr>
        <p:spPr>
          <a:xfrm>
            <a:off x="150584" y="5335964"/>
            <a:ext cx="5041900"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Arial"/>
                <a:ea typeface="Arial"/>
                <a:cs typeface="Arial"/>
                <a:sym typeface="Arial"/>
              </a:rPr>
              <a:t>Private local weather services, for sharing their data</a:t>
            </a:r>
            <a:endParaRPr/>
          </a:p>
        </p:txBody>
      </p:sp>
      <p:pic>
        <p:nvPicPr>
          <p:cNvPr id="859" name="Google Shape;859;p46"/>
          <p:cNvPicPr preferRelativeResize="0"/>
          <p:nvPr/>
        </p:nvPicPr>
        <p:blipFill rotWithShape="1">
          <a:blip r:embed="rId10">
            <a:alphaModFix/>
          </a:blip>
          <a:srcRect b="0" l="0" r="0" t="0"/>
          <a:stretch/>
        </p:blipFill>
        <p:spPr>
          <a:xfrm>
            <a:off x="5559755" y="5328446"/>
            <a:ext cx="1765300" cy="329470"/>
          </a:xfrm>
          <a:prstGeom prst="rect">
            <a:avLst/>
          </a:prstGeom>
          <a:noFill/>
          <a:ln>
            <a:noFill/>
          </a:ln>
        </p:spPr>
      </p:pic>
      <p:sp>
        <p:nvSpPr>
          <p:cNvPr id="860" name="Google Shape;860;p46"/>
          <p:cNvSpPr/>
          <p:nvPr/>
        </p:nvSpPr>
        <p:spPr>
          <a:xfrm>
            <a:off x="8283393" y="5312918"/>
            <a:ext cx="2480401"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800">
                <a:solidFill>
                  <a:schemeClr val="dk1"/>
                </a:solidFill>
                <a:latin typeface="Calibri"/>
                <a:ea typeface="Calibri"/>
                <a:cs typeface="Calibri"/>
                <a:sym typeface="Calibri"/>
              </a:rPr>
              <a:t>www.meteoapuane.it</a:t>
            </a:r>
            <a:endParaRPr sz="1800">
              <a:solidFill>
                <a:schemeClr val="dk1"/>
              </a:solidFill>
              <a:latin typeface="Calibri"/>
              <a:ea typeface="Calibri"/>
              <a:cs typeface="Calibri"/>
              <a:sym typeface="Calibri"/>
            </a:endParaRPr>
          </a:p>
        </p:txBody>
      </p:sp>
      <p:sp>
        <p:nvSpPr>
          <p:cNvPr id="861" name="Google Shape;861;p46"/>
          <p:cNvSpPr/>
          <p:nvPr/>
        </p:nvSpPr>
        <p:spPr>
          <a:xfrm>
            <a:off x="8270699" y="5905460"/>
            <a:ext cx="196187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800">
                <a:solidFill>
                  <a:schemeClr val="dk1"/>
                </a:solidFill>
                <a:latin typeface="Calibri"/>
                <a:ea typeface="Calibri"/>
                <a:cs typeface="Calibri"/>
                <a:sym typeface="Calibri"/>
              </a:rPr>
              <a:t>www.meteopisa.it</a:t>
            </a:r>
            <a:endParaRPr sz="1800">
              <a:solidFill>
                <a:schemeClr val="dk1"/>
              </a:solidFill>
              <a:latin typeface="Calibri"/>
              <a:ea typeface="Calibri"/>
              <a:cs typeface="Calibri"/>
              <a:sym typeface="Calibri"/>
            </a:endParaRPr>
          </a:p>
        </p:txBody>
      </p:sp>
      <p:pic>
        <p:nvPicPr>
          <p:cNvPr id="862" name="Google Shape;862;p46"/>
          <p:cNvPicPr preferRelativeResize="0"/>
          <p:nvPr/>
        </p:nvPicPr>
        <p:blipFill rotWithShape="1">
          <a:blip r:embed="rId11">
            <a:alphaModFix/>
          </a:blip>
          <a:srcRect b="0" l="0" r="0" t="0"/>
          <a:stretch/>
        </p:blipFill>
        <p:spPr>
          <a:xfrm>
            <a:off x="5505465" y="5860029"/>
            <a:ext cx="1612900" cy="474445"/>
          </a:xfrm>
          <a:prstGeom prst="rect">
            <a:avLst/>
          </a:prstGeom>
          <a:noFill/>
          <a:ln>
            <a:noFill/>
          </a:ln>
        </p:spPr>
      </p:pic>
      <p:sp>
        <p:nvSpPr>
          <p:cNvPr id="863" name="Google Shape;863;p46"/>
          <p:cNvSpPr/>
          <p:nvPr/>
        </p:nvSpPr>
        <p:spPr>
          <a:xfrm>
            <a:off x="1459196" y="256862"/>
            <a:ext cx="7314101" cy="474107"/>
          </a:xfrm>
          <a:prstGeom prst="rect">
            <a:avLst/>
          </a:prstGeom>
          <a:solidFill>
            <a:srgbClr val="205EAE"/>
          </a:solid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None/>
            </a:pPr>
            <a:r>
              <a:rPr b="1" lang="it-IT" sz="2000">
                <a:solidFill>
                  <a:schemeClr val="lt1"/>
                </a:solidFill>
                <a:latin typeface="Calibri"/>
                <a:ea typeface="Calibri"/>
                <a:cs typeface="Calibri"/>
                <a:sym typeface="Calibri"/>
              </a:rPr>
              <a:t>The author greatly acknowledges the following partners</a:t>
            </a:r>
            <a:endParaRPr b="1" sz="2000">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47"/>
          <p:cNvSpPr/>
          <p:nvPr/>
        </p:nvSpPr>
        <p:spPr>
          <a:xfrm>
            <a:off x="0" y="6270171"/>
            <a:ext cx="8708571" cy="58782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9" name="Google Shape;869;p47"/>
          <p:cNvSpPr/>
          <p:nvPr/>
        </p:nvSpPr>
        <p:spPr>
          <a:xfrm>
            <a:off x="175619" y="4110235"/>
            <a:ext cx="4579257"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Arial"/>
                <a:ea typeface="Arial"/>
                <a:cs typeface="Arial"/>
                <a:sym typeface="Arial"/>
              </a:rPr>
              <a:t>International institutions that expressed their interest for these research activities</a:t>
            </a:r>
            <a:endParaRPr sz="1400">
              <a:solidFill>
                <a:schemeClr val="dk1"/>
              </a:solidFill>
              <a:latin typeface="Arial"/>
              <a:ea typeface="Arial"/>
              <a:cs typeface="Arial"/>
              <a:sym typeface="Arial"/>
            </a:endParaRPr>
          </a:p>
        </p:txBody>
      </p:sp>
      <p:pic>
        <p:nvPicPr>
          <p:cNvPr id="870" name="Google Shape;870;p47"/>
          <p:cNvPicPr preferRelativeResize="0"/>
          <p:nvPr/>
        </p:nvPicPr>
        <p:blipFill rotWithShape="1">
          <a:blip r:embed="rId3">
            <a:alphaModFix/>
          </a:blip>
          <a:srcRect b="0" l="0" r="0" t="0"/>
          <a:stretch/>
        </p:blipFill>
        <p:spPr>
          <a:xfrm>
            <a:off x="5430170" y="4100911"/>
            <a:ext cx="1569505" cy="525569"/>
          </a:xfrm>
          <a:prstGeom prst="rect">
            <a:avLst/>
          </a:prstGeom>
          <a:noFill/>
          <a:ln>
            <a:noFill/>
          </a:ln>
        </p:spPr>
      </p:pic>
      <p:pic>
        <p:nvPicPr>
          <p:cNvPr id="871" name="Google Shape;871;p47"/>
          <p:cNvPicPr preferRelativeResize="0"/>
          <p:nvPr/>
        </p:nvPicPr>
        <p:blipFill rotWithShape="1">
          <a:blip r:embed="rId4">
            <a:alphaModFix/>
          </a:blip>
          <a:srcRect b="0" l="0" r="0" t="0"/>
          <a:stretch/>
        </p:blipFill>
        <p:spPr>
          <a:xfrm>
            <a:off x="5535439" y="4848448"/>
            <a:ext cx="1831975" cy="402421"/>
          </a:xfrm>
          <a:prstGeom prst="rect">
            <a:avLst/>
          </a:prstGeom>
          <a:noFill/>
          <a:ln>
            <a:noFill/>
          </a:ln>
        </p:spPr>
      </p:pic>
      <p:sp>
        <p:nvSpPr>
          <p:cNvPr id="872" name="Google Shape;872;p47"/>
          <p:cNvSpPr/>
          <p:nvPr/>
        </p:nvSpPr>
        <p:spPr>
          <a:xfrm>
            <a:off x="158932" y="1132069"/>
            <a:ext cx="4508862"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Arial"/>
                <a:ea typeface="Arial"/>
                <a:cs typeface="Arial"/>
                <a:sym typeface="Arial"/>
              </a:rPr>
              <a:t>Institutions and agricultural land owners that provided sensor installation sites and test-range areas</a:t>
            </a:r>
            <a:endParaRPr sz="1400">
              <a:solidFill>
                <a:schemeClr val="dk1"/>
              </a:solidFill>
              <a:latin typeface="Arial"/>
              <a:ea typeface="Arial"/>
              <a:cs typeface="Arial"/>
              <a:sym typeface="Arial"/>
            </a:endParaRPr>
          </a:p>
        </p:txBody>
      </p:sp>
      <p:pic>
        <p:nvPicPr>
          <p:cNvPr id="873" name="Google Shape;873;p47"/>
          <p:cNvPicPr preferRelativeResize="0"/>
          <p:nvPr/>
        </p:nvPicPr>
        <p:blipFill rotWithShape="1">
          <a:blip r:embed="rId5">
            <a:alphaModFix/>
          </a:blip>
          <a:srcRect b="0" l="0" r="0" t="0"/>
          <a:stretch/>
        </p:blipFill>
        <p:spPr>
          <a:xfrm>
            <a:off x="5535617" y="1031876"/>
            <a:ext cx="749300" cy="630661"/>
          </a:xfrm>
          <a:prstGeom prst="rect">
            <a:avLst/>
          </a:prstGeom>
          <a:noFill/>
          <a:ln>
            <a:noFill/>
          </a:ln>
        </p:spPr>
      </p:pic>
      <p:sp>
        <p:nvSpPr>
          <p:cNvPr id="874" name="Google Shape;874;p47"/>
          <p:cNvSpPr/>
          <p:nvPr/>
        </p:nvSpPr>
        <p:spPr>
          <a:xfrm>
            <a:off x="8285233" y="1159286"/>
            <a:ext cx="1717843"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800">
                <a:solidFill>
                  <a:schemeClr val="dk1"/>
                </a:solidFill>
                <a:latin typeface="Calibri"/>
                <a:ea typeface="Calibri"/>
                <a:cs typeface="Calibri"/>
                <a:sym typeface="Calibri"/>
              </a:rPr>
              <a:t>www.agr.unipi.it</a:t>
            </a:r>
            <a:endParaRPr sz="1800">
              <a:solidFill>
                <a:schemeClr val="dk1"/>
              </a:solidFill>
              <a:latin typeface="Calibri"/>
              <a:ea typeface="Calibri"/>
              <a:cs typeface="Calibri"/>
              <a:sym typeface="Calibri"/>
            </a:endParaRPr>
          </a:p>
        </p:txBody>
      </p:sp>
      <p:sp>
        <p:nvSpPr>
          <p:cNvPr id="875" name="Google Shape;875;p47"/>
          <p:cNvSpPr/>
          <p:nvPr/>
        </p:nvSpPr>
        <p:spPr>
          <a:xfrm>
            <a:off x="8267170" y="1801549"/>
            <a:ext cx="1662891"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800">
                <a:solidFill>
                  <a:schemeClr val="dk1"/>
                </a:solidFill>
                <a:latin typeface="Calibri"/>
                <a:ea typeface="Calibri"/>
                <a:cs typeface="Calibri"/>
                <a:sym typeface="Calibri"/>
              </a:rPr>
              <a:t>www.acque.net</a:t>
            </a:r>
            <a:endParaRPr sz="1800">
              <a:solidFill>
                <a:schemeClr val="dk1"/>
              </a:solidFill>
              <a:latin typeface="Calibri"/>
              <a:ea typeface="Calibri"/>
              <a:cs typeface="Calibri"/>
              <a:sym typeface="Calibri"/>
            </a:endParaRPr>
          </a:p>
        </p:txBody>
      </p:sp>
      <p:pic>
        <p:nvPicPr>
          <p:cNvPr id="876" name="Google Shape;876;p47"/>
          <p:cNvPicPr preferRelativeResize="0"/>
          <p:nvPr/>
        </p:nvPicPr>
        <p:blipFill rotWithShape="1">
          <a:blip r:embed="rId6">
            <a:alphaModFix/>
          </a:blip>
          <a:srcRect b="0" l="0" r="0" t="0"/>
          <a:stretch/>
        </p:blipFill>
        <p:spPr>
          <a:xfrm>
            <a:off x="5542748" y="1733002"/>
            <a:ext cx="475997" cy="539996"/>
          </a:xfrm>
          <a:prstGeom prst="rect">
            <a:avLst/>
          </a:prstGeom>
          <a:noFill/>
          <a:ln>
            <a:noFill/>
          </a:ln>
        </p:spPr>
      </p:pic>
      <p:pic>
        <p:nvPicPr>
          <p:cNvPr id="877" name="Google Shape;877;p47"/>
          <p:cNvPicPr preferRelativeResize="0"/>
          <p:nvPr/>
        </p:nvPicPr>
        <p:blipFill rotWithShape="1">
          <a:blip r:embed="rId7">
            <a:alphaModFix/>
          </a:blip>
          <a:srcRect b="0" l="0" r="0" t="0"/>
          <a:stretch/>
        </p:blipFill>
        <p:spPr>
          <a:xfrm>
            <a:off x="5516354" y="2385464"/>
            <a:ext cx="1374775" cy="496242"/>
          </a:xfrm>
          <a:prstGeom prst="rect">
            <a:avLst/>
          </a:prstGeom>
          <a:noFill/>
          <a:ln>
            <a:noFill/>
          </a:ln>
        </p:spPr>
      </p:pic>
      <p:sp>
        <p:nvSpPr>
          <p:cNvPr id="878" name="Google Shape;878;p47"/>
          <p:cNvSpPr/>
          <p:nvPr/>
        </p:nvSpPr>
        <p:spPr>
          <a:xfrm>
            <a:off x="8272538" y="2453962"/>
            <a:ext cx="2973443"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800">
                <a:solidFill>
                  <a:schemeClr val="dk1"/>
                </a:solidFill>
                <a:latin typeface="Calibri"/>
                <a:ea typeface="Calibri"/>
                <a:cs typeface="Calibri"/>
                <a:sym typeface="Calibri"/>
              </a:rPr>
              <a:t>www.osservatorioadstatuas.it</a:t>
            </a:r>
            <a:endParaRPr sz="1800">
              <a:solidFill>
                <a:schemeClr val="dk1"/>
              </a:solidFill>
              <a:latin typeface="Calibri"/>
              <a:ea typeface="Calibri"/>
              <a:cs typeface="Calibri"/>
              <a:sym typeface="Calibri"/>
            </a:endParaRPr>
          </a:p>
        </p:txBody>
      </p:sp>
      <p:sp>
        <p:nvSpPr>
          <p:cNvPr id="879" name="Google Shape;879;p47"/>
          <p:cNvSpPr/>
          <p:nvPr/>
        </p:nvSpPr>
        <p:spPr>
          <a:xfrm>
            <a:off x="8270393" y="3133233"/>
            <a:ext cx="196015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800">
                <a:solidFill>
                  <a:schemeClr val="dk1"/>
                </a:solidFill>
                <a:latin typeface="Calibri"/>
                <a:ea typeface="Calibri"/>
                <a:cs typeface="Calibri"/>
                <a:sym typeface="Calibri"/>
              </a:rPr>
              <a:t>lacapannaccia.com</a:t>
            </a:r>
            <a:endParaRPr sz="1800">
              <a:solidFill>
                <a:schemeClr val="dk1"/>
              </a:solidFill>
              <a:latin typeface="Calibri"/>
              <a:ea typeface="Calibri"/>
              <a:cs typeface="Calibri"/>
              <a:sym typeface="Calibri"/>
            </a:endParaRPr>
          </a:p>
        </p:txBody>
      </p:sp>
      <p:pic>
        <p:nvPicPr>
          <p:cNvPr id="880" name="Google Shape;880;p47"/>
          <p:cNvPicPr preferRelativeResize="0"/>
          <p:nvPr/>
        </p:nvPicPr>
        <p:blipFill rotWithShape="1">
          <a:blip r:embed="rId8">
            <a:alphaModFix/>
          </a:blip>
          <a:srcRect b="0" l="0" r="0" t="0"/>
          <a:stretch/>
        </p:blipFill>
        <p:spPr>
          <a:xfrm>
            <a:off x="5539611" y="3132491"/>
            <a:ext cx="1764524" cy="371172"/>
          </a:xfrm>
          <a:prstGeom prst="rect">
            <a:avLst/>
          </a:prstGeom>
          <a:noFill/>
          <a:ln>
            <a:noFill/>
          </a:ln>
        </p:spPr>
      </p:pic>
      <p:sp>
        <p:nvSpPr>
          <p:cNvPr id="881" name="Google Shape;881;p47"/>
          <p:cNvSpPr/>
          <p:nvPr/>
        </p:nvSpPr>
        <p:spPr>
          <a:xfrm>
            <a:off x="8264913" y="4192052"/>
            <a:ext cx="1846211"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800">
                <a:solidFill>
                  <a:schemeClr val="dk1"/>
                </a:solidFill>
                <a:latin typeface="Calibri"/>
                <a:ea typeface="Calibri"/>
                <a:cs typeface="Calibri"/>
                <a:sym typeface="Calibri"/>
              </a:rPr>
              <a:t>meteofrance.com</a:t>
            </a:r>
            <a:endParaRPr sz="1800">
              <a:solidFill>
                <a:schemeClr val="dk1"/>
              </a:solidFill>
              <a:latin typeface="Calibri"/>
              <a:ea typeface="Calibri"/>
              <a:cs typeface="Calibri"/>
              <a:sym typeface="Calibri"/>
            </a:endParaRPr>
          </a:p>
        </p:txBody>
      </p:sp>
      <p:sp>
        <p:nvSpPr>
          <p:cNvPr id="882" name="Google Shape;882;p47"/>
          <p:cNvSpPr/>
          <p:nvPr/>
        </p:nvSpPr>
        <p:spPr>
          <a:xfrm>
            <a:off x="8268905" y="4865150"/>
            <a:ext cx="1939698"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800">
                <a:solidFill>
                  <a:schemeClr val="dk1"/>
                </a:solidFill>
                <a:latin typeface="Calibri"/>
                <a:ea typeface="Calibri"/>
                <a:cs typeface="Calibri"/>
                <a:sym typeface="Calibri"/>
              </a:rPr>
              <a:t>www.eutelsat.com</a:t>
            </a:r>
            <a:endParaRPr sz="1800">
              <a:solidFill>
                <a:schemeClr val="dk1"/>
              </a:solidFill>
              <a:latin typeface="Calibri"/>
              <a:ea typeface="Calibri"/>
              <a:cs typeface="Calibri"/>
              <a:sym typeface="Calibri"/>
            </a:endParaRPr>
          </a:p>
        </p:txBody>
      </p:sp>
      <p:sp>
        <p:nvSpPr>
          <p:cNvPr id="883" name="Google Shape;883;p47"/>
          <p:cNvSpPr/>
          <p:nvPr/>
        </p:nvSpPr>
        <p:spPr>
          <a:xfrm>
            <a:off x="8276883" y="5537525"/>
            <a:ext cx="2418291"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800">
                <a:solidFill>
                  <a:schemeClr val="dk1"/>
                </a:solidFill>
                <a:latin typeface="Calibri"/>
                <a:ea typeface="Calibri"/>
                <a:cs typeface="Calibri"/>
                <a:sym typeface="Calibri"/>
              </a:rPr>
              <a:t>www.nasa.gov/goddard</a:t>
            </a:r>
            <a:endParaRPr sz="1800">
              <a:solidFill>
                <a:schemeClr val="dk1"/>
              </a:solidFill>
              <a:latin typeface="Calibri"/>
              <a:ea typeface="Calibri"/>
              <a:cs typeface="Calibri"/>
              <a:sym typeface="Calibri"/>
            </a:endParaRPr>
          </a:p>
        </p:txBody>
      </p:sp>
      <p:grpSp>
        <p:nvGrpSpPr>
          <p:cNvPr id="884" name="Google Shape;884;p47"/>
          <p:cNvGrpSpPr/>
          <p:nvPr/>
        </p:nvGrpSpPr>
        <p:grpSpPr>
          <a:xfrm>
            <a:off x="5458613" y="5497719"/>
            <a:ext cx="1907296" cy="469410"/>
            <a:chOff x="5181557" y="5535168"/>
            <a:chExt cx="1907296" cy="469410"/>
          </a:xfrm>
        </p:grpSpPr>
        <p:pic>
          <p:nvPicPr>
            <p:cNvPr id="885" name="Google Shape;885;p47"/>
            <p:cNvPicPr preferRelativeResize="0"/>
            <p:nvPr/>
          </p:nvPicPr>
          <p:blipFill rotWithShape="1">
            <a:blip r:embed="rId9">
              <a:alphaModFix/>
            </a:blip>
            <a:srcRect b="0" l="0" r="0" t="0"/>
            <a:stretch/>
          </p:blipFill>
          <p:spPr>
            <a:xfrm>
              <a:off x="5864304" y="5535168"/>
              <a:ext cx="1224549" cy="469410"/>
            </a:xfrm>
            <a:prstGeom prst="rect">
              <a:avLst/>
            </a:prstGeom>
            <a:noFill/>
            <a:ln>
              <a:noFill/>
            </a:ln>
          </p:spPr>
        </p:pic>
        <p:pic>
          <p:nvPicPr>
            <p:cNvPr id="886" name="Google Shape;886;p47"/>
            <p:cNvPicPr preferRelativeResize="0"/>
            <p:nvPr/>
          </p:nvPicPr>
          <p:blipFill rotWithShape="1">
            <a:blip r:embed="rId10">
              <a:alphaModFix/>
            </a:blip>
            <a:srcRect b="0" l="0" r="0" t="0"/>
            <a:stretch/>
          </p:blipFill>
          <p:spPr>
            <a:xfrm>
              <a:off x="5181557" y="5544579"/>
              <a:ext cx="676699" cy="435624"/>
            </a:xfrm>
            <a:prstGeom prst="rect">
              <a:avLst/>
            </a:prstGeom>
            <a:noFill/>
            <a:ln>
              <a:noFill/>
            </a:ln>
          </p:spPr>
        </p:pic>
      </p:grpSp>
      <p:sp>
        <p:nvSpPr>
          <p:cNvPr id="887" name="Google Shape;887;p47"/>
          <p:cNvSpPr/>
          <p:nvPr/>
        </p:nvSpPr>
        <p:spPr>
          <a:xfrm>
            <a:off x="1459197" y="256862"/>
            <a:ext cx="7272911" cy="474107"/>
          </a:xfrm>
          <a:prstGeom prst="rect">
            <a:avLst/>
          </a:prstGeom>
          <a:solidFill>
            <a:srgbClr val="205EAE"/>
          </a:solid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None/>
            </a:pPr>
            <a:r>
              <a:rPr b="1" lang="it-IT" sz="2000">
                <a:solidFill>
                  <a:schemeClr val="lt1"/>
                </a:solidFill>
                <a:latin typeface="Calibri"/>
                <a:ea typeface="Calibri"/>
                <a:cs typeface="Calibri"/>
                <a:sym typeface="Calibri"/>
              </a:rPr>
              <a:t>The author greatly acknowledges the following institutions</a:t>
            </a:r>
            <a:endParaRPr b="1" sz="2000">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48"/>
          <p:cNvSpPr txBox="1"/>
          <p:nvPr/>
        </p:nvSpPr>
        <p:spPr>
          <a:xfrm>
            <a:off x="1599012" y="1577206"/>
            <a:ext cx="9476078" cy="4262705"/>
          </a:xfrm>
          <a:prstGeom prst="rect">
            <a:avLst/>
          </a:prstGeom>
          <a:solidFill>
            <a:srgbClr val="D8E2F3"/>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it-IT" sz="1800">
                <a:solidFill>
                  <a:srgbClr val="FF0000"/>
                </a:solidFill>
                <a:latin typeface="Calibri"/>
                <a:ea typeface="Calibri"/>
                <a:cs typeface="Calibri"/>
                <a:sym typeface="Calibri"/>
              </a:rPr>
              <a:t>Settings for experimental measurements</a:t>
            </a:r>
            <a:endParaRPr b="1" sz="1800">
              <a:solidFill>
                <a:srgbClr val="FF0000"/>
              </a:solidFill>
              <a:latin typeface="Calibri"/>
              <a:ea typeface="Calibri"/>
              <a:cs typeface="Calibri"/>
              <a:sym typeface="Calibri"/>
            </a:endParaRPr>
          </a:p>
          <a:p>
            <a:pPr indent="-285750" lvl="0" marL="285750" marR="0" rtl="0" algn="l">
              <a:spcBef>
                <a:spcPts val="60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Geographical area:	</a:t>
            </a:r>
            <a:r>
              <a:rPr b="1" lang="it-IT" sz="1800">
                <a:solidFill>
                  <a:schemeClr val="dk1"/>
                </a:solidFill>
                <a:latin typeface="Calibri"/>
                <a:ea typeface="Calibri"/>
                <a:cs typeface="Calibri"/>
                <a:sym typeface="Calibri"/>
              </a:rPr>
              <a:t>North Western Tuscany / Lazio (Italy)</a:t>
            </a:r>
            <a:endParaRPr/>
          </a:p>
          <a:p>
            <a:pPr indent="-285750" lvl="0" marL="285750" marR="0" rtl="0" algn="l">
              <a:spcBef>
                <a:spcPts val="60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Test sites:	</a:t>
            </a:r>
            <a:r>
              <a:rPr b="1" lang="it-IT" sz="1800">
                <a:solidFill>
                  <a:schemeClr val="dk1"/>
                </a:solidFill>
                <a:latin typeface="Calibri"/>
                <a:ea typeface="Calibri"/>
                <a:cs typeface="Calibri"/>
                <a:sym typeface="Calibri"/>
              </a:rPr>
              <a:t>Pisa (10.4°E, 43.7°N), Massa (10.1°E, 44.0°N) / Rome (41.8°E , 12.6°N)</a:t>
            </a:r>
            <a:endParaRPr b="1" sz="1800">
              <a:solidFill>
                <a:schemeClr val="dk1"/>
              </a:solidFill>
              <a:latin typeface="Calibri"/>
              <a:ea typeface="Calibri"/>
              <a:cs typeface="Calibri"/>
              <a:sym typeface="Calibri"/>
            </a:endParaRPr>
          </a:p>
          <a:p>
            <a:pPr indent="-285750" lvl="0" marL="285750" marR="0" rtl="0" algn="l">
              <a:spcBef>
                <a:spcPts val="60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Satellite:	</a:t>
            </a:r>
            <a:r>
              <a:rPr b="1" lang="it-IT" sz="1800">
                <a:solidFill>
                  <a:schemeClr val="dk1"/>
                </a:solidFill>
                <a:latin typeface="Calibri"/>
                <a:ea typeface="Calibri"/>
                <a:cs typeface="Calibri"/>
                <a:sym typeface="Calibri"/>
              </a:rPr>
              <a:t>Eutelsat 10A @ 10°E</a:t>
            </a:r>
            <a:endParaRPr b="1" sz="1800">
              <a:solidFill>
                <a:schemeClr val="dk1"/>
              </a:solidFill>
              <a:latin typeface="Calibri"/>
              <a:ea typeface="Calibri"/>
              <a:cs typeface="Calibri"/>
              <a:sym typeface="Calibri"/>
            </a:endParaRPr>
          </a:p>
          <a:p>
            <a:pPr indent="-285750" lvl="0" marL="285750" marR="0" rtl="0" algn="l">
              <a:spcBef>
                <a:spcPts val="60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Elevation:	</a:t>
            </a:r>
            <a:r>
              <a:rPr b="1" lang="it-IT" sz="1800">
                <a:solidFill>
                  <a:schemeClr val="dk1"/>
                </a:solidFill>
                <a:latin typeface="Calibri"/>
                <a:ea typeface="Calibri"/>
                <a:cs typeface="Calibri"/>
                <a:sym typeface="Calibri"/>
              </a:rPr>
              <a:t>39° / 41.7°</a:t>
            </a:r>
            <a:endParaRPr b="1" sz="1800">
              <a:solidFill>
                <a:schemeClr val="dk1"/>
              </a:solidFill>
              <a:latin typeface="Calibri"/>
              <a:ea typeface="Calibri"/>
              <a:cs typeface="Calibri"/>
              <a:sym typeface="Calibri"/>
            </a:endParaRPr>
          </a:p>
          <a:p>
            <a:pPr indent="-285750" lvl="0" marL="285750" marR="0" rtl="0" algn="l">
              <a:spcBef>
                <a:spcPts val="60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Frequency:	</a:t>
            </a:r>
            <a:r>
              <a:rPr b="1" lang="it-IT" sz="1800">
                <a:solidFill>
                  <a:schemeClr val="dk1"/>
                </a:solidFill>
                <a:latin typeface="Calibri"/>
                <a:ea typeface="Calibri"/>
                <a:cs typeface="Calibri"/>
                <a:sym typeface="Calibri"/>
              </a:rPr>
              <a:t>11.345 GHz @ Ku band</a:t>
            </a:r>
            <a:endParaRPr/>
          </a:p>
          <a:p>
            <a:pPr indent="-285750" lvl="0" marL="285750" marR="0" rtl="0" algn="l">
              <a:spcBef>
                <a:spcPts val="60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Downlink signal:	</a:t>
            </a:r>
            <a:r>
              <a:rPr b="1" lang="it-IT" sz="1800">
                <a:solidFill>
                  <a:schemeClr val="dk1"/>
                </a:solidFill>
                <a:latin typeface="Calibri"/>
                <a:ea typeface="Calibri"/>
                <a:cs typeface="Calibri"/>
                <a:sym typeface="Calibri"/>
              </a:rPr>
              <a:t>DVB-S2</a:t>
            </a:r>
            <a:endParaRPr b="1" sz="1800">
              <a:solidFill>
                <a:schemeClr val="dk1"/>
              </a:solidFill>
              <a:latin typeface="Calibri"/>
              <a:ea typeface="Calibri"/>
              <a:cs typeface="Calibri"/>
              <a:sym typeface="Calibri"/>
            </a:endParaRPr>
          </a:p>
          <a:p>
            <a:pPr indent="-285750" lvl="0" marL="285750" marR="0" rtl="0" algn="l">
              <a:spcBef>
                <a:spcPts val="60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RSL metric:	</a:t>
            </a:r>
            <a:r>
              <a:rPr b="1" lang="it-IT" sz="1800">
                <a:solidFill>
                  <a:schemeClr val="dk1"/>
                </a:solidFill>
                <a:latin typeface="Calibri"/>
                <a:ea typeface="Calibri"/>
                <a:cs typeface="Calibri"/>
                <a:sym typeface="Calibri"/>
              </a:rPr>
              <a:t>E</a:t>
            </a:r>
            <a:r>
              <a:rPr b="1" baseline="-25000" lang="it-IT" sz="1800">
                <a:solidFill>
                  <a:schemeClr val="dk1"/>
                </a:solidFill>
                <a:latin typeface="Calibri"/>
                <a:ea typeface="Calibri"/>
                <a:cs typeface="Calibri"/>
                <a:sym typeface="Calibri"/>
              </a:rPr>
              <a:t>s</a:t>
            </a:r>
            <a:r>
              <a:rPr b="1" lang="it-IT" sz="1800">
                <a:solidFill>
                  <a:schemeClr val="dk1"/>
                </a:solidFill>
                <a:latin typeface="Calibri"/>
                <a:ea typeface="Calibri"/>
                <a:cs typeface="Calibri"/>
                <a:sym typeface="Calibri"/>
              </a:rPr>
              <a:t>/N</a:t>
            </a:r>
            <a:r>
              <a:rPr b="1" baseline="-25000" lang="it-IT" sz="1800">
                <a:solidFill>
                  <a:schemeClr val="dk1"/>
                </a:solidFill>
                <a:latin typeface="Calibri"/>
                <a:ea typeface="Calibri"/>
                <a:cs typeface="Calibri"/>
                <a:sym typeface="Calibri"/>
              </a:rPr>
              <a:t>0</a:t>
            </a:r>
            <a:r>
              <a:rPr b="1" lang="it-IT" sz="1800">
                <a:solidFill>
                  <a:schemeClr val="dk1"/>
                </a:solidFill>
                <a:latin typeface="Calibri"/>
                <a:ea typeface="Calibri"/>
                <a:cs typeface="Calibri"/>
                <a:sym typeface="Calibri"/>
              </a:rPr>
              <a:t> (dB)</a:t>
            </a:r>
            <a:endParaRPr/>
          </a:p>
          <a:p>
            <a:pPr indent="-285750" lvl="0" marL="285750" marR="0" rtl="0" algn="l">
              <a:spcBef>
                <a:spcPts val="60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RSL clear sky:	</a:t>
            </a:r>
            <a:r>
              <a:rPr b="1" lang="it-IT" sz="1800">
                <a:solidFill>
                  <a:schemeClr val="dk1"/>
                </a:solidFill>
                <a:latin typeface="Calibri"/>
                <a:ea typeface="Calibri"/>
                <a:cs typeface="Calibri"/>
                <a:sym typeface="Calibri"/>
              </a:rPr>
              <a:t>approx. 10.5 dB</a:t>
            </a:r>
            <a:endParaRPr/>
          </a:p>
          <a:p>
            <a:pPr indent="-285750" lvl="0" marL="285750" marR="0" rtl="0" algn="l">
              <a:spcBef>
                <a:spcPts val="60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RSL sensitivity:	</a:t>
            </a:r>
            <a:r>
              <a:rPr b="1" lang="it-IT" sz="1800">
                <a:solidFill>
                  <a:schemeClr val="dk1"/>
                </a:solidFill>
                <a:latin typeface="Calibri"/>
                <a:ea typeface="Calibri"/>
                <a:cs typeface="Calibri"/>
                <a:sym typeface="Calibri"/>
              </a:rPr>
              <a:t>approx. - 2 dB</a:t>
            </a:r>
            <a:endParaRPr/>
          </a:p>
          <a:p>
            <a:pPr indent="-285750" lvl="0" marL="285750" marR="0" rtl="0" algn="l">
              <a:spcBef>
                <a:spcPts val="60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RSL resolution:</a:t>
            </a:r>
            <a:r>
              <a:rPr b="1" lang="it-IT" sz="1800">
                <a:solidFill>
                  <a:schemeClr val="dk1"/>
                </a:solidFill>
                <a:latin typeface="Calibri"/>
                <a:ea typeface="Calibri"/>
                <a:cs typeface="Calibri"/>
                <a:sym typeface="Calibri"/>
              </a:rPr>
              <a:t>	0.1 dB</a:t>
            </a:r>
            <a:endParaRPr/>
          </a:p>
          <a:p>
            <a:pPr indent="-285750" lvl="0" marL="285750" marR="0" rtl="0" algn="l">
              <a:spcBef>
                <a:spcPts val="60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RSL sampling rate:	</a:t>
            </a:r>
            <a:r>
              <a:rPr b="1" lang="it-IT" sz="1800">
                <a:solidFill>
                  <a:schemeClr val="dk1"/>
                </a:solidFill>
                <a:latin typeface="Calibri"/>
                <a:ea typeface="Calibri"/>
                <a:cs typeface="Calibri"/>
                <a:sym typeface="Calibri"/>
              </a:rPr>
              <a:t>1 – 2 sample/minute</a:t>
            </a:r>
            <a:endParaRPr/>
          </a:p>
        </p:txBody>
      </p:sp>
      <p:sp>
        <p:nvSpPr>
          <p:cNvPr id="893" name="Google Shape;893;p48"/>
          <p:cNvSpPr txBox="1"/>
          <p:nvPr>
            <p:ph type="title"/>
          </p:nvPr>
        </p:nvSpPr>
        <p:spPr>
          <a:xfrm>
            <a:off x="1454243" y="272735"/>
            <a:ext cx="10404021" cy="4431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5DAD"/>
              </a:buClr>
              <a:buSzPts val="2400"/>
              <a:buFont typeface="Calibri"/>
              <a:buNone/>
            </a:pPr>
            <a:r>
              <a:rPr lang="it-IT"/>
              <a:t>SML-based OS rain sensor characteristics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49"/>
          <p:cNvSpPr txBox="1"/>
          <p:nvPr>
            <p:ph type="title"/>
          </p:nvPr>
        </p:nvSpPr>
        <p:spPr>
          <a:xfrm>
            <a:off x="1454243" y="272735"/>
            <a:ext cx="10404021" cy="4431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5DAD"/>
              </a:buClr>
              <a:buSzPts val="2400"/>
              <a:buFont typeface="Calibri"/>
              <a:buNone/>
            </a:pPr>
            <a:r>
              <a:rPr lang="it-IT"/>
              <a:t>Performance Metrics Definitions</a:t>
            </a:r>
            <a:endParaRPr/>
          </a:p>
        </p:txBody>
      </p:sp>
      <p:pic>
        <p:nvPicPr>
          <p:cNvPr id="899" name="Google Shape;899;p49"/>
          <p:cNvPicPr preferRelativeResize="0"/>
          <p:nvPr/>
        </p:nvPicPr>
        <p:blipFill rotWithShape="1">
          <a:blip r:embed="rId3">
            <a:alphaModFix/>
          </a:blip>
          <a:srcRect b="0" l="0" r="0" t="0"/>
          <a:stretch/>
        </p:blipFill>
        <p:spPr>
          <a:xfrm>
            <a:off x="1125931" y="778567"/>
            <a:ext cx="9802482" cy="2244553"/>
          </a:xfrm>
          <a:prstGeom prst="rect">
            <a:avLst/>
          </a:prstGeom>
          <a:noFill/>
          <a:ln>
            <a:noFill/>
          </a:ln>
        </p:spPr>
      </p:pic>
      <p:pic>
        <p:nvPicPr>
          <p:cNvPr id="900" name="Google Shape;900;p49"/>
          <p:cNvPicPr preferRelativeResize="0"/>
          <p:nvPr/>
        </p:nvPicPr>
        <p:blipFill rotWithShape="1">
          <a:blip r:embed="rId4">
            <a:alphaModFix/>
          </a:blip>
          <a:srcRect b="0" l="0" r="0" t="0"/>
          <a:stretch/>
        </p:blipFill>
        <p:spPr>
          <a:xfrm>
            <a:off x="1197753" y="3124941"/>
            <a:ext cx="9670243" cy="354219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18"/>
          <p:cNvPicPr preferRelativeResize="0"/>
          <p:nvPr/>
        </p:nvPicPr>
        <p:blipFill rotWithShape="1">
          <a:blip r:embed="rId3">
            <a:alphaModFix/>
          </a:blip>
          <a:srcRect b="0" l="0" r="0" t="0"/>
          <a:stretch/>
        </p:blipFill>
        <p:spPr>
          <a:xfrm>
            <a:off x="718904" y="2894922"/>
            <a:ext cx="4645809" cy="3127374"/>
          </a:xfrm>
          <a:prstGeom prst="rect">
            <a:avLst/>
          </a:prstGeom>
          <a:noFill/>
          <a:ln>
            <a:noFill/>
          </a:ln>
        </p:spPr>
      </p:pic>
      <p:sp>
        <p:nvSpPr>
          <p:cNvPr id="136" name="Google Shape;136;p18"/>
          <p:cNvSpPr txBox="1"/>
          <p:nvPr>
            <p:ph type="title"/>
          </p:nvPr>
        </p:nvSpPr>
        <p:spPr>
          <a:xfrm>
            <a:off x="1454243" y="272735"/>
            <a:ext cx="10404021" cy="4431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5DAD"/>
              </a:buClr>
              <a:buSzPts val="2400"/>
              <a:buFont typeface="Calibri"/>
              <a:buNone/>
            </a:pPr>
            <a:r>
              <a:rPr lang="it-IT"/>
              <a:t>Limitations of CML-based opportunistic rain sensing</a:t>
            </a:r>
            <a:endParaRPr/>
          </a:p>
        </p:txBody>
      </p:sp>
      <p:pic>
        <p:nvPicPr>
          <p:cNvPr id="137" name="Google Shape;137;p18"/>
          <p:cNvPicPr preferRelativeResize="0"/>
          <p:nvPr/>
        </p:nvPicPr>
        <p:blipFill rotWithShape="1">
          <a:blip r:embed="rId4">
            <a:alphaModFix/>
          </a:blip>
          <a:srcRect b="0" l="0" r="0" t="0"/>
          <a:stretch/>
        </p:blipFill>
        <p:spPr>
          <a:xfrm>
            <a:off x="6571632" y="3064162"/>
            <a:ext cx="4108216" cy="2620036"/>
          </a:xfrm>
          <a:prstGeom prst="rect">
            <a:avLst/>
          </a:prstGeom>
          <a:noFill/>
          <a:ln>
            <a:noFill/>
          </a:ln>
        </p:spPr>
      </p:pic>
      <p:sp>
        <p:nvSpPr>
          <p:cNvPr id="138" name="Google Shape;138;p18"/>
          <p:cNvSpPr/>
          <p:nvPr/>
        </p:nvSpPr>
        <p:spPr>
          <a:xfrm rot="6610585">
            <a:off x="1428330" y="4544952"/>
            <a:ext cx="512347" cy="1441239"/>
          </a:xfrm>
          <a:prstGeom prst="trapezoid">
            <a:avLst>
              <a:gd fmla="val 11378" name="adj"/>
            </a:avLst>
          </a:prstGeom>
          <a:solidFill>
            <a:srgbClr val="F4C19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9" name="Google Shape;139;p18"/>
          <p:cNvSpPr/>
          <p:nvPr/>
        </p:nvSpPr>
        <p:spPr>
          <a:xfrm rot="5400000">
            <a:off x="981685" y="3613767"/>
            <a:ext cx="883920" cy="1270320"/>
          </a:xfrm>
          <a:prstGeom prst="trapezoid">
            <a:avLst>
              <a:gd fmla="val 39048" name="adj"/>
            </a:avLst>
          </a:prstGeom>
          <a:solidFill>
            <a:srgbClr val="F4C19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0" name="Google Shape;140;p18"/>
          <p:cNvSpPr/>
          <p:nvPr/>
        </p:nvSpPr>
        <p:spPr>
          <a:xfrm rot="6842473">
            <a:off x="1319703" y="2697361"/>
            <a:ext cx="849215" cy="1937337"/>
          </a:xfrm>
          <a:prstGeom prst="trapezoid">
            <a:avLst>
              <a:gd fmla="val 38912" name="adj"/>
            </a:avLst>
          </a:prstGeom>
          <a:solidFill>
            <a:srgbClr val="F4C19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1" name="Google Shape;141;p18"/>
          <p:cNvSpPr/>
          <p:nvPr/>
        </p:nvSpPr>
        <p:spPr>
          <a:xfrm rot="4508499">
            <a:off x="961103" y="3083778"/>
            <a:ext cx="1126997" cy="191464"/>
          </a:xfrm>
          <a:custGeom>
            <a:rect b="b" l="l" r="r" t="t"/>
            <a:pathLst>
              <a:path extrusionOk="0" h="418764" w="1480457">
                <a:moveTo>
                  <a:pt x="0" y="128478"/>
                </a:moveTo>
                <a:cubicBezTo>
                  <a:pt x="112486" y="87354"/>
                  <a:pt x="224972" y="46230"/>
                  <a:pt x="348343" y="26878"/>
                </a:cubicBezTo>
                <a:cubicBezTo>
                  <a:pt x="471715" y="7526"/>
                  <a:pt x="602343" y="-14246"/>
                  <a:pt x="740229" y="12364"/>
                </a:cubicBezTo>
                <a:cubicBezTo>
                  <a:pt x="878115" y="38973"/>
                  <a:pt x="1052286" y="118802"/>
                  <a:pt x="1175657" y="186535"/>
                </a:cubicBezTo>
                <a:cubicBezTo>
                  <a:pt x="1299028" y="254268"/>
                  <a:pt x="1389742" y="336516"/>
                  <a:pt x="1480457" y="418764"/>
                </a:cubicBezTo>
              </a:path>
            </a:pathLst>
          </a:custGeom>
          <a:noFill/>
          <a:ln cap="flat" cmpd="sng" w="38100">
            <a:solidFill>
              <a:srgbClr val="1E4E79"/>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2" name="Google Shape;142;p18"/>
          <p:cNvSpPr/>
          <p:nvPr/>
        </p:nvSpPr>
        <p:spPr>
          <a:xfrm flipH="1" rot="-5400000">
            <a:off x="301101" y="3229394"/>
            <a:ext cx="1623576" cy="469527"/>
          </a:xfrm>
          <a:custGeom>
            <a:rect b="b" l="l" r="r" t="t"/>
            <a:pathLst>
              <a:path extrusionOk="0" h="418764" w="1480457">
                <a:moveTo>
                  <a:pt x="0" y="128478"/>
                </a:moveTo>
                <a:cubicBezTo>
                  <a:pt x="112486" y="87354"/>
                  <a:pt x="224972" y="46230"/>
                  <a:pt x="348343" y="26878"/>
                </a:cubicBezTo>
                <a:cubicBezTo>
                  <a:pt x="471715" y="7526"/>
                  <a:pt x="602343" y="-14246"/>
                  <a:pt x="740229" y="12364"/>
                </a:cubicBezTo>
                <a:cubicBezTo>
                  <a:pt x="878115" y="38973"/>
                  <a:pt x="1052286" y="118802"/>
                  <a:pt x="1175657" y="186535"/>
                </a:cubicBezTo>
                <a:cubicBezTo>
                  <a:pt x="1299028" y="254268"/>
                  <a:pt x="1389742" y="336516"/>
                  <a:pt x="1480457" y="418764"/>
                </a:cubicBezTo>
              </a:path>
            </a:pathLst>
          </a:custGeom>
          <a:noFill/>
          <a:ln cap="flat" cmpd="sng" w="38100">
            <a:solidFill>
              <a:srgbClr val="1E4E79"/>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3" name="Google Shape;143;p18"/>
          <p:cNvSpPr/>
          <p:nvPr/>
        </p:nvSpPr>
        <p:spPr>
          <a:xfrm rot="4860792">
            <a:off x="511587" y="3514061"/>
            <a:ext cx="2802183" cy="775386"/>
          </a:xfrm>
          <a:custGeom>
            <a:rect b="b" l="l" r="r" t="t"/>
            <a:pathLst>
              <a:path extrusionOk="0" h="418764" w="1480457">
                <a:moveTo>
                  <a:pt x="0" y="128478"/>
                </a:moveTo>
                <a:cubicBezTo>
                  <a:pt x="112486" y="87354"/>
                  <a:pt x="224972" y="46230"/>
                  <a:pt x="348343" y="26878"/>
                </a:cubicBezTo>
                <a:cubicBezTo>
                  <a:pt x="471715" y="7526"/>
                  <a:pt x="602343" y="-14246"/>
                  <a:pt x="740229" y="12364"/>
                </a:cubicBezTo>
                <a:cubicBezTo>
                  <a:pt x="878115" y="38973"/>
                  <a:pt x="1052286" y="118802"/>
                  <a:pt x="1175657" y="186535"/>
                </a:cubicBezTo>
                <a:cubicBezTo>
                  <a:pt x="1299028" y="254268"/>
                  <a:pt x="1389742" y="336516"/>
                  <a:pt x="1480457" y="418764"/>
                </a:cubicBezTo>
              </a:path>
            </a:pathLst>
          </a:custGeom>
          <a:noFill/>
          <a:ln cap="flat" cmpd="sng" w="38100">
            <a:solidFill>
              <a:srgbClr val="1E4E79"/>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4" name="Google Shape;144;p18"/>
          <p:cNvSpPr txBox="1"/>
          <p:nvPr/>
        </p:nvSpPr>
        <p:spPr>
          <a:xfrm>
            <a:off x="348935" y="2330023"/>
            <a:ext cx="3175130" cy="523220"/>
          </a:xfrm>
          <a:prstGeom prst="rect">
            <a:avLst/>
          </a:prstGeom>
          <a:solidFill>
            <a:srgbClr val="E1EFD8"/>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it-IT" sz="1400">
                <a:solidFill>
                  <a:schemeClr val="dk1"/>
                </a:solidFill>
                <a:latin typeface="Calibri"/>
                <a:ea typeface="Calibri"/>
                <a:cs typeface="Calibri"/>
                <a:sym typeface="Calibri"/>
              </a:rPr>
              <a:t>coverage gaps due to sparse CML in suburban/rural areas</a:t>
            </a:r>
            <a:endParaRPr b="1" sz="1400">
              <a:solidFill>
                <a:schemeClr val="dk1"/>
              </a:solidFill>
              <a:latin typeface="Calibri"/>
              <a:ea typeface="Calibri"/>
              <a:cs typeface="Calibri"/>
              <a:sym typeface="Calibri"/>
            </a:endParaRPr>
          </a:p>
        </p:txBody>
      </p:sp>
      <p:sp>
        <p:nvSpPr>
          <p:cNvPr id="145" name="Google Shape;145;p18"/>
          <p:cNvSpPr/>
          <p:nvPr/>
        </p:nvSpPr>
        <p:spPr>
          <a:xfrm>
            <a:off x="719904" y="6114653"/>
            <a:ext cx="4648201" cy="338554"/>
          </a:xfrm>
          <a:prstGeom prst="rect">
            <a:avLst/>
          </a:prstGeom>
          <a:solidFill>
            <a:srgbClr val="E0EEF8"/>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600">
                <a:solidFill>
                  <a:schemeClr val="dk1"/>
                </a:solidFill>
                <a:latin typeface="Calibri"/>
                <a:ea typeface="Calibri"/>
                <a:cs typeface="Calibri"/>
                <a:sym typeface="Calibri"/>
              </a:rPr>
              <a:t>Mesh of CMLs in the area of Melbourne (AUS)</a:t>
            </a:r>
            <a:endParaRPr sz="1600">
              <a:solidFill>
                <a:schemeClr val="dk1"/>
              </a:solidFill>
              <a:latin typeface="Calibri"/>
              <a:ea typeface="Calibri"/>
              <a:cs typeface="Calibri"/>
              <a:sym typeface="Calibri"/>
            </a:endParaRPr>
          </a:p>
        </p:txBody>
      </p:sp>
      <p:sp>
        <p:nvSpPr>
          <p:cNvPr id="146" name="Google Shape;146;p18"/>
          <p:cNvSpPr/>
          <p:nvPr/>
        </p:nvSpPr>
        <p:spPr>
          <a:xfrm flipH="1" rot="-2532417">
            <a:off x="3117404" y="3193589"/>
            <a:ext cx="2094987" cy="266344"/>
          </a:xfrm>
          <a:custGeom>
            <a:rect b="b" l="l" r="r" t="t"/>
            <a:pathLst>
              <a:path extrusionOk="0" h="418764" w="1480457">
                <a:moveTo>
                  <a:pt x="0" y="128478"/>
                </a:moveTo>
                <a:cubicBezTo>
                  <a:pt x="112486" y="87354"/>
                  <a:pt x="224972" y="46230"/>
                  <a:pt x="348343" y="26878"/>
                </a:cubicBezTo>
                <a:cubicBezTo>
                  <a:pt x="471715" y="7526"/>
                  <a:pt x="602343" y="-14246"/>
                  <a:pt x="740229" y="12364"/>
                </a:cubicBezTo>
                <a:cubicBezTo>
                  <a:pt x="878115" y="38973"/>
                  <a:pt x="1052286" y="118802"/>
                  <a:pt x="1175657" y="186535"/>
                </a:cubicBezTo>
                <a:cubicBezTo>
                  <a:pt x="1299028" y="254268"/>
                  <a:pt x="1389742" y="336516"/>
                  <a:pt x="1480457" y="418764"/>
                </a:cubicBezTo>
              </a:path>
            </a:pathLst>
          </a:custGeom>
          <a:noFill/>
          <a:ln cap="flat" cmpd="sng" w="38100">
            <a:solidFill>
              <a:srgbClr val="1E4E79"/>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7" name="Google Shape;147;p18"/>
          <p:cNvSpPr txBox="1"/>
          <p:nvPr/>
        </p:nvSpPr>
        <p:spPr>
          <a:xfrm>
            <a:off x="3638365" y="2464152"/>
            <a:ext cx="2468880" cy="307777"/>
          </a:xfrm>
          <a:prstGeom prst="rect">
            <a:avLst/>
          </a:prstGeom>
          <a:solidFill>
            <a:srgbClr val="FBE4D4"/>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it-IT" sz="1400">
                <a:solidFill>
                  <a:schemeClr val="dk1"/>
                </a:solidFill>
                <a:latin typeface="Calibri"/>
                <a:ea typeface="Calibri"/>
                <a:cs typeface="Calibri"/>
                <a:sym typeface="Calibri"/>
              </a:rPr>
              <a:t>dense CML mesh in urban area</a:t>
            </a:r>
            <a:endParaRPr/>
          </a:p>
        </p:txBody>
      </p:sp>
      <p:sp>
        <p:nvSpPr>
          <p:cNvPr id="148" name="Google Shape;148;p18"/>
          <p:cNvSpPr/>
          <p:nvPr/>
        </p:nvSpPr>
        <p:spPr>
          <a:xfrm>
            <a:off x="304955" y="1050718"/>
            <a:ext cx="11280404" cy="1041311"/>
          </a:xfrm>
          <a:prstGeom prst="rect">
            <a:avLst/>
          </a:prstGeom>
          <a:solidFill>
            <a:srgbClr val="E0EEF8"/>
          </a:solidFill>
          <a:ln>
            <a:noFill/>
          </a:ln>
        </p:spPr>
        <p:txBody>
          <a:bodyPr anchorCtr="0" anchor="t" bIns="45700" lIns="91425" spcFirstLastPara="1" rIns="91425" wrap="square" tIns="45700">
            <a:noAutofit/>
          </a:bodyPr>
          <a:lstStyle/>
          <a:p>
            <a:pPr indent="-174625" lvl="0" marL="174625" marR="0" rtl="0" algn="just">
              <a:lnSpc>
                <a:spcPct val="122222"/>
              </a:lnSpc>
              <a:spcBef>
                <a:spcPts val="0"/>
              </a:spcBef>
              <a:spcAft>
                <a:spcPts val="0"/>
              </a:spcAft>
              <a:buClr>
                <a:schemeClr val="dk1"/>
              </a:buClr>
              <a:buSzPts val="1800"/>
              <a:buFont typeface="Noto Sans Symbols"/>
              <a:buChar char="▪"/>
            </a:pPr>
            <a:r>
              <a:rPr lang="it-IT" sz="1800">
                <a:solidFill>
                  <a:schemeClr val="dk1"/>
                </a:solidFill>
                <a:latin typeface="Calibri"/>
                <a:ea typeface="Calibri"/>
                <a:cs typeface="Calibri"/>
                <a:sym typeface="Calibri"/>
              </a:rPr>
              <a:t>For CMLs, however, access to </a:t>
            </a:r>
            <a:r>
              <a:rPr b="1" lang="it-IT" sz="1800">
                <a:solidFill>
                  <a:srgbClr val="FF0000"/>
                </a:solidFill>
                <a:latin typeface="Calibri"/>
                <a:ea typeface="Calibri"/>
                <a:cs typeface="Calibri"/>
                <a:sym typeface="Calibri"/>
              </a:rPr>
              <a:t>RSL</a:t>
            </a:r>
            <a:r>
              <a:rPr lang="it-IT" sz="1800">
                <a:solidFill>
                  <a:schemeClr val="dk1"/>
                </a:solidFill>
                <a:latin typeface="Calibri"/>
                <a:ea typeface="Calibri"/>
                <a:cs typeface="Calibri"/>
                <a:sym typeface="Calibri"/>
              </a:rPr>
              <a:t> data requires the </a:t>
            </a:r>
            <a:r>
              <a:rPr b="1" lang="it-IT" sz="1800">
                <a:solidFill>
                  <a:srgbClr val="FF0000"/>
                </a:solidFill>
                <a:latin typeface="Calibri"/>
                <a:ea typeface="Calibri"/>
                <a:cs typeface="Calibri"/>
                <a:sym typeface="Calibri"/>
              </a:rPr>
              <a:t>authorization of the network operator </a:t>
            </a:r>
            <a:r>
              <a:rPr lang="it-IT" sz="1800">
                <a:solidFill>
                  <a:schemeClr val="dk1"/>
                </a:solidFill>
                <a:latin typeface="Calibri"/>
                <a:ea typeface="Calibri"/>
                <a:cs typeface="Calibri"/>
                <a:sym typeface="Calibri"/>
              </a:rPr>
              <a:t>and </a:t>
            </a:r>
            <a:r>
              <a:rPr b="1" lang="it-IT" sz="1800">
                <a:solidFill>
                  <a:srgbClr val="FF0000"/>
                </a:solidFill>
                <a:latin typeface="Calibri"/>
                <a:ea typeface="Calibri"/>
                <a:cs typeface="Calibri"/>
                <a:sym typeface="Calibri"/>
              </a:rPr>
              <a:t>the payment of a fee</a:t>
            </a:r>
            <a:r>
              <a:rPr b="1" lang="it-IT" sz="1800">
                <a:solidFill>
                  <a:schemeClr val="dk1"/>
                </a:solidFill>
                <a:latin typeface="Calibri"/>
                <a:ea typeface="Calibri"/>
                <a:cs typeface="Calibri"/>
                <a:sym typeface="Calibri"/>
              </a:rPr>
              <a:t>.</a:t>
            </a:r>
            <a:endParaRPr b="1" sz="1800">
              <a:solidFill>
                <a:schemeClr val="dk1"/>
              </a:solidFill>
              <a:latin typeface="Calibri"/>
              <a:ea typeface="Calibri"/>
              <a:cs typeface="Calibri"/>
              <a:sym typeface="Calibri"/>
            </a:endParaRPr>
          </a:p>
          <a:p>
            <a:pPr indent="-174625" lvl="0" marL="174625" marR="0" rtl="0" algn="just">
              <a:lnSpc>
                <a:spcPct val="122222"/>
              </a:lnSpc>
              <a:spcBef>
                <a:spcPts val="400"/>
              </a:spcBef>
              <a:spcAft>
                <a:spcPts val="0"/>
              </a:spcAft>
              <a:buClr>
                <a:schemeClr val="dk1"/>
              </a:buClr>
              <a:buSzPts val="1800"/>
              <a:buFont typeface="Noto Sans Symbols"/>
              <a:buChar char="▪"/>
            </a:pPr>
            <a:r>
              <a:rPr lang="it-IT" sz="1800">
                <a:solidFill>
                  <a:schemeClr val="dk1"/>
                </a:solidFill>
                <a:latin typeface="Calibri"/>
                <a:ea typeface="Calibri"/>
                <a:cs typeface="Calibri"/>
                <a:sym typeface="Calibri"/>
              </a:rPr>
              <a:t>Also, ground coverage of the CML mesh is non uniform: </a:t>
            </a:r>
            <a:r>
              <a:rPr b="1" lang="it-IT" sz="1800">
                <a:solidFill>
                  <a:srgbClr val="FF0000"/>
                </a:solidFill>
                <a:latin typeface="Calibri"/>
                <a:ea typeface="Calibri"/>
                <a:cs typeface="Calibri"/>
                <a:sym typeface="Calibri"/>
              </a:rPr>
              <a:t>coverage gaps, especially in rural areas.</a:t>
            </a:r>
            <a:endParaRPr b="1" sz="1800">
              <a:solidFill>
                <a:srgbClr val="FF0000"/>
              </a:solidFill>
              <a:latin typeface="Calibri"/>
              <a:ea typeface="Calibri"/>
              <a:cs typeface="Calibri"/>
              <a:sym typeface="Calibri"/>
            </a:endParaRPr>
          </a:p>
          <a:p>
            <a:pPr indent="-174625" lvl="0" marL="174625" marR="0" rtl="0" algn="just">
              <a:lnSpc>
                <a:spcPct val="122222"/>
              </a:lnSpc>
              <a:spcBef>
                <a:spcPts val="400"/>
              </a:spcBef>
              <a:spcAft>
                <a:spcPts val="0"/>
              </a:spcAft>
              <a:buClr>
                <a:srgbClr val="FF0000"/>
              </a:buClr>
              <a:buSzPts val="1800"/>
              <a:buFont typeface="Noto Sans Symbols"/>
              <a:buChar char="▪"/>
            </a:pPr>
            <a:r>
              <a:rPr b="1" lang="it-IT" sz="1800">
                <a:solidFill>
                  <a:srgbClr val="FF0000"/>
                </a:solidFill>
                <a:latin typeface="Calibri"/>
                <a:ea typeface="Calibri"/>
                <a:cs typeface="Calibri"/>
                <a:sym typeface="Calibri"/>
              </a:rPr>
              <a:t>It is not possible to add new links to the mesh</a:t>
            </a:r>
            <a:r>
              <a:rPr lang="it-IT" sz="1800">
                <a:solidFill>
                  <a:schemeClr val="dk1"/>
                </a:solidFill>
                <a:latin typeface="Calibri"/>
                <a:ea typeface="Calibri"/>
                <a:cs typeface="Calibri"/>
                <a:sym typeface="Calibri"/>
              </a:rPr>
              <a:t>, wherever necessary.</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19"/>
          <p:cNvPicPr preferRelativeResize="0"/>
          <p:nvPr/>
        </p:nvPicPr>
        <p:blipFill rotWithShape="1">
          <a:blip r:embed="rId3">
            <a:alphaModFix/>
          </a:blip>
          <a:srcRect b="0" l="0" r="0" t="0"/>
          <a:stretch/>
        </p:blipFill>
        <p:spPr>
          <a:xfrm>
            <a:off x="4603071" y="4171750"/>
            <a:ext cx="3679795" cy="2686250"/>
          </a:xfrm>
          <a:prstGeom prst="rect">
            <a:avLst/>
          </a:prstGeom>
          <a:noFill/>
          <a:ln>
            <a:noFill/>
          </a:ln>
        </p:spPr>
      </p:pic>
      <p:pic>
        <p:nvPicPr>
          <p:cNvPr id="154" name="Google Shape;154;p19"/>
          <p:cNvPicPr preferRelativeResize="0"/>
          <p:nvPr/>
        </p:nvPicPr>
        <p:blipFill rotWithShape="1">
          <a:blip r:embed="rId4">
            <a:alphaModFix/>
          </a:blip>
          <a:srcRect b="0" l="0" r="0" t="0"/>
          <a:stretch/>
        </p:blipFill>
        <p:spPr>
          <a:xfrm>
            <a:off x="79899" y="4074851"/>
            <a:ext cx="4471361" cy="2783149"/>
          </a:xfrm>
          <a:prstGeom prst="rect">
            <a:avLst/>
          </a:prstGeom>
          <a:noFill/>
          <a:ln>
            <a:noFill/>
          </a:ln>
        </p:spPr>
      </p:pic>
      <p:pic>
        <p:nvPicPr>
          <p:cNvPr id="155" name="Google Shape;155;p19"/>
          <p:cNvPicPr preferRelativeResize="0"/>
          <p:nvPr/>
        </p:nvPicPr>
        <p:blipFill rotWithShape="1">
          <a:blip r:embed="rId5">
            <a:alphaModFix/>
          </a:blip>
          <a:srcRect b="0" l="0" r="0" t="0"/>
          <a:stretch/>
        </p:blipFill>
        <p:spPr>
          <a:xfrm>
            <a:off x="8587607" y="4031007"/>
            <a:ext cx="2962241" cy="2826993"/>
          </a:xfrm>
          <a:prstGeom prst="rect">
            <a:avLst/>
          </a:prstGeom>
          <a:noFill/>
          <a:ln>
            <a:noFill/>
          </a:ln>
        </p:spPr>
      </p:pic>
      <p:sp>
        <p:nvSpPr>
          <p:cNvPr id="156" name="Google Shape;156;p19"/>
          <p:cNvSpPr/>
          <p:nvPr/>
        </p:nvSpPr>
        <p:spPr>
          <a:xfrm>
            <a:off x="106532" y="1162188"/>
            <a:ext cx="11904955" cy="2911951"/>
          </a:xfrm>
          <a:prstGeom prst="rect">
            <a:avLst/>
          </a:prstGeom>
          <a:solidFill>
            <a:srgbClr val="E0EEF8"/>
          </a:solidFill>
          <a:ln>
            <a:noFill/>
          </a:ln>
        </p:spPr>
        <p:txBody>
          <a:bodyPr anchorCtr="0" anchor="t" bIns="45700" lIns="91425" spcFirstLastPara="1" rIns="91425" wrap="square" tIns="45700">
            <a:noAutofit/>
          </a:bodyPr>
          <a:lstStyle/>
          <a:p>
            <a:pPr indent="-174625" lvl="0" marL="174625" marR="0" rtl="0" algn="l">
              <a:lnSpc>
                <a:spcPct val="131250"/>
              </a:lnSpc>
              <a:spcBef>
                <a:spcPts val="0"/>
              </a:spcBef>
              <a:spcAft>
                <a:spcPts val="0"/>
              </a:spcAft>
              <a:buClr>
                <a:srgbClr val="FF0000"/>
              </a:buClr>
              <a:buSzPts val="1600"/>
              <a:buFont typeface="Arial"/>
              <a:buChar char="•"/>
            </a:pPr>
            <a:r>
              <a:rPr b="1" lang="it-IT" sz="1600">
                <a:solidFill>
                  <a:srgbClr val="FF0000"/>
                </a:solidFill>
                <a:latin typeface="Calibri"/>
                <a:ea typeface="Calibri"/>
                <a:cs typeface="Calibri"/>
                <a:sym typeface="Calibri"/>
              </a:rPr>
              <a:t>Wide-area signal coverage</a:t>
            </a:r>
            <a:r>
              <a:rPr b="1" lang="it-IT" sz="1600">
                <a:solidFill>
                  <a:srgbClr val="FF0000"/>
                </a:solidFill>
                <a:latin typeface="Times New Roman"/>
                <a:ea typeface="Times New Roman"/>
                <a:cs typeface="Times New Roman"/>
                <a:sym typeface="Times New Roman"/>
              </a:rPr>
              <a:t> </a:t>
            </a:r>
            <a:r>
              <a:rPr b="1" lang="it-IT" sz="1600">
                <a:solidFill>
                  <a:schemeClr val="dk1"/>
                </a:solidFill>
                <a:latin typeface="Times New Roman"/>
                <a:ea typeface="Times New Roman"/>
                <a:cs typeface="Times New Roman"/>
                <a:sym typeface="Times New Roman"/>
              </a:rPr>
              <a:t>–</a:t>
            </a:r>
            <a:r>
              <a:rPr b="1" lang="it-IT" sz="1600">
                <a:solidFill>
                  <a:srgbClr val="FF0000"/>
                </a:solidFill>
                <a:latin typeface="Times New Roman"/>
                <a:ea typeface="Times New Roman"/>
                <a:cs typeface="Times New Roman"/>
                <a:sym typeface="Times New Roman"/>
              </a:rPr>
              <a:t> </a:t>
            </a:r>
            <a:r>
              <a:rPr lang="it-IT" sz="1600">
                <a:solidFill>
                  <a:schemeClr val="dk1"/>
                </a:solidFill>
                <a:latin typeface="Times New Roman"/>
                <a:ea typeface="Times New Roman"/>
                <a:cs typeface="Times New Roman"/>
                <a:sym typeface="Times New Roman"/>
              </a:rPr>
              <a:t>broadcast satellites provide geographical coverage on continental scale (footprint).</a:t>
            </a:r>
            <a:endParaRPr sz="1600">
              <a:solidFill>
                <a:schemeClr val="dk1"/>
              </a:solidFill>
              <a:latin typeface="Times New Roman"/>
              <a:ea typeface="Times New Roman"/>
              <a:cs typeface="Times New Roman"/>
              <a:sym typeface="Times New Roman"/>
            </a:endParaRPr>
          </a:p>
          <a:p>
            <a:pPr indent="-174625" lvl="0" marL="174625" marR="0" rtl="0" algn="l">
              <a:lnSpc>
                <a:spcPct val="131250"/>
              </a:lnSpc>
              <a:spcBef>
                <a:spcPts val="300"/>
              </a:spcBef>
              <a:spcAft>
                <a:spcPts val="0"/>
              </a:spcAft>
              <a:buClr>
                <a:srgbClr val="FF0000"/>
              </a:buClr>
              <a:buSzPts val="1600"/>
              <a:buFont typeface="Arial"/>
              <a:buChar char="•"/>
            </a:pPr>
            <a:r>
              <a:rPr b="1" lang="it-IT" sz="1600">
                <a:solidFill>
                  <a:srgbClr val="FF0000"/>
                </a:solidFill>
                <a:latin typeface="Calibri"/>
                <a:ea typeface="Calibri"/>
                <a:cs typeface="Calibri"/>
                <a:sym typeface="Calibri"/>
              </a:rPr>
              <a:t>Ease of reception</a:t>
            </a:r>
            <a:r>
              <a:rPr lang="it-IT" sz="1600">
                <a:solidFill>
                  <a:schemeClr val="dk1"/>
                </a:solidFill>
                <a:latin typeface="Times New Roman"/>
                <a:ea typeface="Times New Roman"/>
                <a:cs typeface="Times New Roman"/>
                <a:sym typeface="Times New Roman"/>
              </a:rPr>
              <a:t> – within the satellite footprint, signals are strong and can be easily received with small sized parabolas (Ø ≤ 80 cm).</a:t>
            </a:r>
            <a:endParaRPr/>
          </a:p>
          <a:p>
            <a:pPr indent="-174625" lvl="0" marL="174625" marR="0" rtl="0" algn="l">
              <a:lnSpc>
                <a:spcPct val="131250"/>
              </a:lnSpc>
              <a:spcBef>
                <a:spcPts val="300"/>
              </a:spcBef>
              <a:spcAft>
                <a:spcPts val="0"/>
              </a:spcAft>
              <a:buClr>
                <a:srgbClr val="FF0000"/>
              </a:buClr>
              <a:buSzPts val="1600"/>
              <a:buFont typeface="Arial"/>
              <a:buChar char="•"/>
            </a:pPr>
            <a:r>
              <a:rPr b="1" lang="it-IT" sz="1600">
                <a:solidFill>
                  <a:srgbClr val="FF0000"/>
                </a:solidFill>
                <a:latin typeface="Calibri"/>
                <a:ea typeface="Calibri"/>
                <a:cs typeface="Calibri"/>
                <a:sym typeface="Calibri"/>
              </a:rPr>
              <a:t>Ease of installation</a:t>
            </a:r>
            <a:r>
              <a:rPr b="1" lang="it-IT" sz="1600">
                <a:solidFill>
                  <a:srgbClr val="FF0000"/>
                </a:solidFill>
                <a:latin typeface="Times New Roman"/>
                <a:ea typeface="Times New Roman"/>
                <a:cs typeface="Times New Roman"/>
                <a:sym typeface="Times New Roman"/>
              </a:rPr>
              <a:t> </a:t>
            </a:r>
            <a:r>
              <a:rPr b="1" lang="it-IT" sz="1600">
                <a:solidFill>
                  <a:schemeClr val="dk1"/>
                </a:solidFill>
                <a:latin typeface="Times New Roman"/>
                <a:ea typeface="Times New Roman"/>
                <a:cs typeface="Times New Roman"/>
                <a:sym typeface="Times New Roman"/>
              </a:rPr>
              <a:t>–</a:t>
            </a:r>
            <a:r>
              <a:rPr b="1" lang="it-IT" sz="1600">
                <a:solidFill>
                  <a:srgbClr val="FF0000"/>
                </a:solidFill>
                <a:latin typeface="Times New Roman"/>
                <a:ea typeface="Times New Roman"/>
                <a:cs typeface="Times New Roman"/>
                <a:sym typeface="Times New Roman"/>
              </a:rPr>
              <a:t> </a:t>
            </a:r>
            <a:r>
              <a:rPr lang="it-IT" sz="1600">
                <a:solidFill>
                  <a:schemeClr val="dk1"/>
                </a:solidFill>
                <a:latin typeface="Times New Roman"/>
                <a:ea typeface="Times New Roman"/>
                <a:cs typeface="Times New Roman"/>
                <a:sym typeface="Times New Roman"/>
              </a:rPr>
              <a:t>low-size (and cheap) parabolas can be easily put in place and aimed.</a:t>
            </a:r>
            <a:endParaRPr sz="1600">
              <a:solidFill>
                <a:schemeClr val="dk1"/>
              </a:solidFill>
              <a:latin typeface="Times New Roman"/>
              <a:ea typeface="Times New Roman"/>
              <a:cs typeface="Times New Roman"/>
              <a:sym typeface="Times New Roman"/>
            </a:endParaRPr>
          </a:p>
          <a:p>
            <a:pPr indent="-174625" lvl="0" marL="174625" marR="0" rtl="0" algn="l">
              <a:lnSpc>
                <a:spcPct val="131250"/>
              </a:lnSpc>
              <a:spcBef>
                <a:spcPts val="300"/>
              </a:spcBef>
              <a:spcAft>
                <a:spcPts val="0"/>
              </a:spcAft>
              <a:buClr>
                <a:srgbClr val="FF0000"/>
              </a:buClr>
              <a:buSzPts val="1600"/>
              <a:buFont typeface="Arial"/>
              <a:buChar char="•"/>
            </a:pPr>
            <a:r>
              <a:rPr b="1" lang="it-IT" sz="1600">
                <a:solidFill>
                  <a:srgbClr val="FF0000"/>
                </a:solidFill>
                <a:latin typeface="Calibri"/>
                <a:ea typeface="Calibri"/>
                <a:cs typeface="Calibri"/>
                <a:sym typeface="Calibri"/>
              </a:rPr>
              <a:t>Low cost equipment</a:t>
            </a:r>
            <a:r>
              <a:rPr b="1" lang="it-IT" sz="1600">
                <a:solidFill>
                  <a:srgbClr val="FF0000"/>
                </a:solidFill>
                <a:latin typeface="Times New Roman"/>
                <a:ea typeface="Times New Roman"/>
                <a:cs typeface="Times New Roman"/>
                <a:sym typeface="Times New Roman"/>
              </a:rPr>
              <a:t> </a:t>
            </a:r>
            <a:r>
              <a:rPr lang="it-IT" sz="1600">
                <a:solidFill>
                  <a:schemeClr val="dk1"/>
                </a:solidFill>
                <a:latin typeface="Times New Roman"/>
                <a:ea typeface="Times New Roman"/>
                <a:cs typeface="Times New Roman"/>
                <a:sym typeface="Times New Roman"/>
              </a:rPr>
              <a:t>– commercial-grade equipment for satellite TV reception can be used. </a:t>
            </a:r>
            <a:r>
              <a:rPr b="1" lang="it-IT" sz="1600">
                <a:solidFill>
                  <a:srgbClr val="FF0000"/>
                </a:solidFill>
                <a:latin typeface="Times New Roman"/>
                <a:ea typeface="Times New Roman"/>
                <a:cs typeface="Times New Roman"/>
                <a:sym typeface="Times New Roman"/>
              </a:rPr>
              <a:t>DVB-S2 in Ku band (10-13 GHz).</a:t>
            </a:r>
            <a:endParaRPr b="1" sz="1600">
              <a:solidFill>
                <a:srgbClr val="FF0000"/>
              </a:solidFill>
              <a:latin typeface="Times New Roman"/>
              <a:ea typeface="Times New Roman"/>
              <a:cs typeface="Times New Roman"/>
              <a:sym typeface="Times New Roman"/>
            </a:endParaRPr>
          </a:p>
          <a:p>
            <a:pPr indent="-174625" lvl="0" marL="174625" marR="0" rtl="0" algn="l">
              <a:lnSpc>
                <a:spcPct val="131250"/>
              </a:lnSpc>
              <a:spcBef>
                <a:spcPts val="300"/>
              </a:spcBef>
              <a:spcAft>
                <a:spcPts val="0"/>
              </a:spcAft>
              <a:buClr>
                <a:srgbClr val="FF0000"/>
              </a:buClr>
              <a:buSzPts val="1600"/>
              <a:buFont typeface="Arial"/>
              <a:buChar char="•"/>
            </a:pPr>
            <a:r>
              <a:rPr b="1" lang="it-IT" sz="1600">
                <a:solidFill>
                  <a:srgbClr val="FF0000"/>
                </a:solidFill>
                <a:latin typeface="Calibri"/>
                <a:ea typeface="Calibri"/>
                <a:cs typeface="Calibri"/>
                <a:sym typeface="Calibri"/>
              </a:rPr>
              <a:t>Ease of access to signal measurements</a:t>
            </a:r>
            <a:r>
              <a:rPr lang="it-IT" sz="1600">
                <a:solidFill>
                  <a:schemeClr val="dk1"/>
                </a:solidFill>
                <a:latin typeface="Times New Roman"/>
                <a:ea typeface="Times New Roman"/>
                <a:cs typeface="Times New Roman"/>
                <a:sym typeface="Times New Roman"/>
              </a:rPr>
              <a:t> – measurements of RSL are made by sat. TV receivers with no authorization or fee.</a:t>
            </a:r>
            <a:endParaRPr sz="1600">
              <a:solidFill>
                <a:schemeClr val="dk1"/>
              </a:solidFill>
              <a:latin typeface="Times New Roman"/>
              <a:ea typeface="Times New Roman"/>
              <a:cs typeface="Times New Roman"/>
              <a:sym typeface="Times New Roman"/>
            </a:endParaRPr>
          </a:p>
          <a:p>
            <a:pPr indent="-174625" lvl="0" marL="174625" marR="0" rtl="0" algn="l">
              <a:lnSpc>
                <a:spcPct val="131250"/>
              </a:lnSpc>
              <a:spcBef>
                <a:spcPts val="300"/>
              </a:spcBef>
              <a:spcAft>
                <a:spcPts val="0"/>
              </a:spcAft>
              <a:buClr>
                <a:srgbClr val="FF0000"/>
              </a:buClr>
              <a:buSzPts val="1600"/>
              <a:buFont typeface="Arial"/>
              <a:buChar char="•"/>
            </a:pPr>
            <a:r>
              <a:rPr b="1" lang="it-IT" sz="1600">
                <a:solidFill>
                  <a:srgbClr val="FF0000"/>
                </a:solidFill>
                <a:latin typeface="Calibri"/>
                <a:ea typeface="Calibri"/>
                <a:cs typeface="Calibri"/>
                <a:sym typeface="Calibri"/>
              </a:rPr>
              <a:t>High scalability of spatial-resolution</a:t>
            </a:r>
            <a:r>
              <a:rPr b="1" lang="it-IT" sz="1600">
                <a:solidFill>
                  <a:srgbClr val="FF0000"/>
                </a:solidFill>
                <a:latin typeface="Times New Roman"/>
                <a:ea typeface="Times New Roman"/>
                <a:cs typeface="Times New Roman"/>
                <a:sym typeface="Times New Roman"/>
              </a:rPr>
              <a:t> </a:t>
            </a:r>
            <a:r>
              <a:rPr lang="it-IT" sz="1600">
                <a:solidFill>
                  <a:schemeClr val="dk1"/>
                </a:solidFill>
                <a:latin typeface="Times New Roman"/>
                <a:ea typeface="Times New Roman"/>
                <a:cs typeface="Times New Roman"/>
                <a:sym typeface="Times New Roman"/>
              </a:rPr>
              <a:t>– if necessary, satellite terminals can be quickly and easily deployed to improve spatial density.</a:t>
            </a:r>
            <a:endParaRPr/>
          </a:p>
          <a:p>
            <a:pPr indent="-174625" lvl="0" marL="174625" marR="0" rtl="0" algn="l">
              <a:lnSpc>
                <a:spcPct val="131250"/>
              </a:lnSpc>
              <a:spcBef>
                <a:spcPts val="300"/>
              </a:spcBef>
              <a:spcAft>
                <a:spcPts val="0"/>
              </a:spcAft>
              <a:buClr>
                <a:srgbClr val="FF0000"/>
              </a:buClr>
              <a:buSzPts val="1600"/>
              <a:buFont typeface="Arial"/>
              <a:buChar char="•"/>
            </a:pPr>
            <a:r>
              <a:rPr b="1" lang="it-IT" sz="1600">
                <a:solidFill>
                  <a:srgbClr val="FF0000"/>
                </a:solidFill>
                <a:latin typeface="Calibri"/>
                <a:ea typeface="Calibri"/>
                <a:cs typeface="Calibri"/>
                <a:sym typeface="Calibri"/>
              </a:rPr>
              <a:t>High temporal resolution</a:t>
            </a:r>
            <a:r>
              <a:rPr b="1" lang="it-IT" sz="1600">
                <a:solidFill>
                  <a:srgbClr val="FF0000"/>
                </a:solidFill>
                <a:latin typeface="Arial"/>
                <a:ea typeface="Arial"/>
                <a:cs typeface="Arial"/>
                <a:sym typeface="Arial"/>
              </a:rPr>
              <a:t> </a:t>
            </a:r>
            <a:r>
              <a:rPr lang="it-IT" sz="1600">
                <a:solidFill>
                  <a:schemeClr val="dk1"/>
                </a:solidFill>
                <a:latin typeface="Times New Roman"/>
                <a:ea typeface="Times New Roman"/>
                <a:cs typeface="Times New Roman"/>
                <a:sym typeface="Times New Roman"/>
              </a:rPr>
              <a:t>– RSL readings can be taken at 1 sample/minute or even more.</a:t>
            </a:r>
            <a:endParaRPr/>
          </a:p>
          <a:p>
            <a:pPr indent="-174625" lvl="0" marL="174625" marR="0" rtl="0" algn="l">
              <a:lnSpc>
                <a:spcPct val="131250"/>
              </a:lnSpc>
              <a:spcBef>
                <a:spcPts val="300"/>
              </a:spcBef>
              <a:spcAft>
                <a:spcPts val="0"/>
              </a:spcAft>
              <a:buClr>
                <a:srgbClr val="FF0000"/>
              </a:buClr>
              <a:buSzPts val="1600"/>
              <a:buFont typeface="Arial"/>
              <a:buChar char="•"/>
            </a:pPr>
            <a:r>
              <a:rPr b="1" lang="it-IT" sz="1600">
                <a:solidFill>
                  <a:srgbClr val="FF0000"/>
                </a:solidFill>
                <a:latin typeface="Calibri"/>
                <a:ea typeface="Calibri"/>
                <a:cs typeface="Calibri"/>
                <a:sym typeface="Calibri"/>
              </a:rPr>
              <a:t>No installation and no maintenance of transmitters</a:t>
            </a:r>
            <a:r>
              <a:rPr lang="it-IT" sz="1600">
                <a:solidFill>
                  <a:schemeClr val="dk1"/>
                </a:solidFill>
                <a:latin typeface="Times New Roman"/>
                <a:ea typeface="Times New Roman"/>
                <a:cs typeface="Times New Roman"/>
                <a:sym typeface="Times New Roman"/>
              </a:rPr>
              <a:t> – opportunity transmitters are serviced by their owners.</a:t>
            </a:r>
            <a:endParaRPr sz="1600">
              <a:solidFill>
                <a:schemeClr val="dk1"/>
              </a:solidFill>
              <a:latin typeface="Times New Roman"/>
              <a:ea typeface="Times New Roman"/>
              <a:cs typeface="Times New Roman"/>
              <a:sym typeface="Times New Roman"/>
            </a:endParaRPr>
          </a:p>
          <a:p>
            <a:pPr indent="-174625" lvl="0" marL="174625" marR="0" rtl="0" algn="l">
              <a:lnSpc>
                <a:spcPct val="131250"/>
              </a:lnSpc>
              <a:spcBef>
                <a:spcPts val="300"/>
              </a:spcBef>
              <a:spcAft>
                <a:spcPts val="0"/>
              </a:spcAft>
              <a:buClr>
                <a:srgbClr val="FF0000"/>
              </a:buClr>
              <a:buSzPts val="1600"/>
              <a:buFont typeface="Arial"/>
              <a:buChar char="•"/>
            </a:pPr>
            <a:r>
              <a:rPr b="1" lang="it-IT" sz="1600">
                <a:solidFill>
                  <a:srgbClr val="FF0000"/>
                </a:solidFill>
                <a:latin typeface="Calibri"/>
                <a:ea typeface="Calibri"/>
                <a:cs typeface="Calibri"/>
                <a:sym typeface="Calibri"/>
              </a:rPr>
              <a:t>Green functioning</a:t>
            </a:r>
            <a:r>
              <a:rPr lang="it-IT" sz="1600">
                <a:solidFill>
                  <a:schemeClr val="dk1"/>
                </a:solidFill>
                <a:latin typeface="Times New Roman"/>
                <a:ea typeface="Times New Roman"/>
                <a:cs typeface="Times New Roman"/>
                <a:sym typeface="Times New Roman"/>
              </a:rPr>
              <a:t> – no additional electromagnetic radiation is diffused into the environment for sensing.</a:t>
            </a:r>
            <a:endParaRPr sz="1600">
              <a:solidFill>
                <a:schemeClr val="dk1"/>
              </a:solidFill>
              <a:latin typeface="Times New Roman"/>
              <a:ea typeface="Times New Roman"/>
              <a:cs typeface="Times New Roman"/>
              <a:sym typeface="Times New Roman"/>
            </a:endParaRPr>
          </a:p>
        </p:txBody>
      </p:sp>
      <p:sp>
        <p:nvSpPr>
          <p:cNvPr id="157" name="Google Shape;157;p19"/>
          <p:cNvSpPr txBox="1"/>
          <p:nvPr/>
        </p:nvSpPr>
        <p:spPr>
          <a:xfrm>
            <a:off x="1454243" y="272735"/>
            <a:ext cx="10404021" cy="44314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1E5DAD"/>
              </a:buClr>
              <a:buSzPts val="2400"/>
              <a:buFont typeface="Calibri"/>
              <a:buNone/>
            </a:pPr>
            <a:r>
              <a:rPr b="1" lang="it-IT" sz="2400">
                <a:solidFill>
                  <a:srgbClr val="1E5DAD"/>
                </a:solidFill>
                <a:latin typeface="Calibri"/>
                <a:ea typeface="Calibri"/>
                <a:cs typeface="Calibri"/>
                <a:sym typeface="Calibri"/>
              </a:rPr>
              <a:t>Advantages of SML-based opportunistic rain sensing</a:t>
            </a:r>
            <a:endParaRPr b="1" sz="2400">
              <a:solidFill>
                <a:srgbClr val="1E5DAD"/>
              </a:solidFill>
              <a:latin typeface="Calibri"/>
              <a:ea typeface="Calibri"/>
              <a:cs typeface="Calibri"/>
              <a:sym typeface="Calibri"/>
            </a:endParaRPr>
          </a:p>
        </p:txBody>
      </p:sp>
      <p:sp>
        <p:nvSpPr>
          <p:cNvPr id="158" name="Google Shape;158;p19"/>
          <p:cNvSpPr/>
          <p:nvPr/>
        </p:nvSpPr>
        <p:spPr>
          <a:xfrm>
            <a:off x="100187" y="698116"/>
            <a:ext cx="11875790" cy="412934"/>
          </a:xfrm>
          <a:prstGeom prst="rect">
            <a:avLst/>
          </a:prstGeom>
          <a:solidFill>
            <a:srgbClr val="E0EEF8"/>
          </a:solidFill>
          <a:ln>
            <a:noFill/>
          </a:ln>
        </p:spPr>
        <p:txBody>
          <a:bodyPr anchorCtr="0" anchor="t" bIns="45700" lIns="91425" spcFirstLastPara="1" rIns="91425" wrap="square" tIns="45700">
            <a:noAutofit/>
          </a:bodyPr>
          <a:lstStyle/>
          <a:p>
            <a:pPr indent="0" lvl="0" marL="0" marR="0" rtl="0" algn="l">
              <a:lnSpc>
                <a:spcPct val="138888"/>
              </a:lnSpc>
              <a:spcBef>
                <a:spcPts val="0"/>
              </a:spcBef>
              <a:spcAft>
                <a:spcPts val="0"/>
              </a:spcAft>
              <a:buNone/>
            </a:pPr>
            <a:r>
              <a:rPr lang="it-IT" sz="1800">
                <a:solidFill>
                  <a:schemeClr val="dk1"/>
                </a:solidFill>
                <a:latin typeface="Calibri"/>
                <a:ea typeface="Calibri"/>
                <a:cs typeface="Calibri"/>
                <a:sym typeface="Calibri"/>
              </a:rPr>
              <a:t>Hereafter, we will  focus on the </a:t>
            </a:r>
            <a:r>
              <a:rPr b="1" lang="it-IT" sz="1800">
                <a:solidFill>
                  <a:srgbClr val="FF0000"/>
                </a:solidFill>
                <a:latin typeface="Calibri"/>
                <a:ea typeface="Calibri"/>
                <a:cs typeface="Calibri"/>
                <a:sym typeface="Calibri"/>
              </a:rPr>
              <a:t>use of SML for OS</a:t>
            </a:r>
            <a:r>
              <a:rPr lang="it-IT" sz="1800">
                <a:solidFill>
                  <a:schemeClr val="dk1"/>
                </a:solidFill>
                <a:latin typeface="Calibri"/>
                <a:ea typeface="Calibri"/>
                <a:cs typeface="Calibri"/>
                <a:sym typeface="Calibri"/>
              </a:rPr>
              <a:t> due to the following noteworthy features </a:t>
            </a:r>
            <a:endParaRPr sz="1800">
              <a:solidFill>
                <a:schemeClr val="dk1"/>
              </a:solidFill>
              <a:latin typeface="Calibri"/>
              <a:ea typeface="Calibri"/>
              <a:cs typeface="Calibri"/>
              <a:sym typeface="Calibri"/>
            </a:endParaRPr>
          </a:p>
        </p:txBody>
      </p:sp>
      <p:sp>
        <p:nvSpPr>
          <p:cNvPr id="159" name="Google Shape;159;p19"/>
          <p:cNvSpPr/>
          <p:nvPr/>
        </p:nvSpPr>
        <p:spPr>
          <a:xfrm>
            <a:off x="4625266" y="6478516"/>
            <a:ext cx="3613213" cy="307777"/>
          </a:xfrm>
          <a:prstGeom prst="rect">
            <a:avLst/>
          </a:prstGeom>
          <a:solidFill>
            <a:srgbClr val="E0EEF8"/>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400">
                <a:solidFill>
                  <a:schemeClr val="dk1"/>
                </a:solidFill>
                <a:latin typeface="Calibri"/>
                <a:ea typeface="Calibri"/>
                <a:cs typeface="Calibri"/>
                <a:sym typeface="Calibri"/>
              </a:rPr>
              <a:t>Ku footprint of Eutelsat 10A satellite, at 10°E</a:t>
            </a:r>
            <a:endParaRPr b="1" sz="14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0"/>
          <p:cNvSpPr txBox="1"/>
          <p:nvPr>
            <p:ph type="title"/>
          </p:nvPr>
        </p:nvSpPr>
        <p:spPr>
          <a:xfrm>
            <a:off x="1454243" y="171134"/>
            <a:ext cx="7445917" cy="7635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5DAD"/>
              </a:buClr>
              <a:buSzPts val="2400"/>
              <a:buFont typeface="Calibri"/>
              <a:buNone/>
            </a:pPr>
            <a:r>
              <a:rPr lang="it-IT"/>
              <a:t>Towards an ubiquitous SML-based OS? </a:t>
            </a:r>
            <a:endParaRPr/>
          </a:p>
        </p:txBody>
      </p:sp>
      <p:pic>
        <p:nvPicPr>
          <p:cNvPr id="166" name="Google Shape;166;p20"/>
          <p:cNvPicPr preferRelativeResize="0"/>
          <p:nvPr/>
        </p:nvPicPr>
        <p:blipFill rotWithShape="1">
          <a:blip r:embed="rId3">
            <a:alphaModFix/>
          </a:blip>
          <a:srcRect b="0" l="0" r="0" t="0"/>
          <a:stretch/>
        </p:blipFill>
        <p:spPr>
          <a:xfrm>
            <a:off x="5280612" y="2441354"/>
            <a:ext cx="6657144" cy="3596738"/>
          </a:xfrm>
          <a:prstGeom prst="rect">
            <a:avLst/>
          </a:prstGeom>
          <a:noFill/>
          <a:ln>
            <a:noFill/>
          </a:ln>
        </p:spPr>
      </p:pic>
      <p:pic>
        <p:nvPicPr>
          <p:cNvPr id="167" name="Google Shape;167;p20"/>
          <p:cNvPicPr preferRelativeResize="0"/>
          <p:nvPr/>
        </p:nvPicPr>
        <p:blipFill rotWithShape="1">
          <a:blip r:embed="rId4">
            <a:alphaModFix/>
          </a:blip>
          <a:srcRect b="0" l="0" r="0" t="0"/>
          <a:stretch/>
        </p:blipFill>
        <p:spPr>
          <a:xfrm>
            <a:off x="203271" y="2432475"/>
            <a:ext cx="4938228" cy="3628499"/>
          </a:xfrm>
          <a:prstGeom prst="rect">
            <a:avLst/>
          </a:prstGeom>
          <a:noFill/>
          <a:ln>
            <a:noFill/>
          </a:ln>
        </p:spPr>
      </p:pic>
      <p:sp>
        <p:nvSpPr>
          <p:cNvPr id="168" name="Google Shape;168;p20"/>
          <p:cNvSpPr txBox="1"/>
          <p:nvPr/>
        </p:nvSpPr>
        <p:spPr>
          <a:xfrm>
            <a:off x="111111" y="1139051"/>
            <a:ext cx="11776090" cy="733534"/>
          </a:xfrm>
          <a:prstGeom prst="rect">
            <a:avLst/>
          </a:prstGeom>
          <a:solidFill>
            <a:srgbClr val="E0EEF8"/>
          </a:solidFill>
          <a:ln>
            <a:noFill/>
          </a:ln>
        </p:spPr>
        <p:txBody>
          <a:bodyPr anchorCtr="0" anchor="t" bIns="45700" lIns="91425" spcFirstLastPara="1" rIns="91425" wrap="square" tIns="45700">
            <a:spAutoFit/>
          </a:bodyPr>
          <a:lstStyle/>
          <a:p>
            <a:pPr indent="0" lvl="0" marL="0" marR="0" rtl="0" algn="l">
              <a:lnSpc>
                <a:spcPct val="138888"/>
              </a:lnSpc>
              <a:spcBef>
                <a:spcPts val="0"/>
              </a:spcBef>
              <a:spcAft>
                <a:spcPts val="0"/>
              </a:spcAft>
              <a:buNone/>
            </a:pPr>
            <a:r>
              <a:rPr lang="it-IT" sz="1800">
                <a:solidFill>
                  <a:schemeClr val="dk1"/>
                </a:solidFill>
                <a:latin typeface="Calibri"/>
                <a:ea typeface="Calibri"/>
                <a:cs typeface="Calibri"/>
                <a:sym typeface="Calibri"/>
              </a:rPr>
              <a:t>Many cities and regions worldwide exhibit a </a:t>
            </a:r>
            <a:r>
              <a:rPr b="1" lang="it-IT" sz="1800">
                <a:solidFill>
                  <a:srgbClr val="FF0000"/>
                </a:solidFill>
                <a:latin typeface="Calibri"/>
                <a:ea typeface="Calibri"/>
                <a:cs typeface="Calibri"/>
                <a:sym typeface="Calibri"/>
              </a:rPr>
              <a:t>pervasive diffusion</a:t>
            </a:r>
            <a:r>
              <a:rPr lang="it-IT" sz="1800">
                <a:solidFill>
                  <a:schemeClr val="dk1"/>
                </a:solidFill>
                <a:latin typeface="Calibri"/>
                <a:ea typeface="Calibri"/>
                <a:cs typeface="Calibri"/>
                <a:sym typeface="Calibri"/>
              </a:rPr>
              <a:t> of terminals for direct reception of satellite TV broadcasts. </a:t>
            </a:r>
            <a:endParaRPr/>
          </a:p>
          <a:p>
            <a:pPr indent="0" lvl="0" marL="0" marR="0" rtl="0" algn="l">
              <a:lnSpc>
                <a:spcPct val="138888"/>
              </a:lnSpc>
              <a:spcBef>
                <a:spcPts val="0"/>
              </a:spcBef>
              <a:spcAft>
                <a:spcPts val="0"/>
              </a:spcAft>
              <a:buNone/>
            </a:pPr>
            <a:r>
              <a:rPr lang="it-IT" sz="1800">
                <a:solidFill>
                  <a:schemeClr val="dk1"/>
                </a:solidFill>
                <a:latin typeface="Calibri"/>
                <a:ea typeface="Calibri"/>
                <a:cs typeface="Calibri"/>
                <a:sym typeface="Calibri"/>
              </a:rPr>
              <a:t>But, is this a real </a:t>
            </a:r>
            <a:r>
              <a:rPr b="1" lang="it-IT" sz="1800">
                <a:solidFill>
                  <a:srgbClr val="FF0000"/>
                </a:solidFill>
                <a:latin typeface="Calibri"/>
                <a:ea typeface="Calibri"/>
                <a:cs typeface="Calibri"/>
                <a:sym typeface="Calibri"/>
              </a:rPr>
              <a:t>enabler</a:t>
            </a:r>
            <a:r>
              <a:rPr lang="it-IT" sz="1800">
                <a:solidFill>
                  <a:srgbClr val="FF0000"/>
                </a:solidFill>
                <a:latin typeface="Calibri"/>
                <a:ea typeface="Calibri"/>
                <a:cs typeface="Calibri"/>
                <a:sym typeface="Calibri"/>
              </a:rPr>
              <a:t> </a:t>
            </a:r>
            <a:r>
              <a:rPr lang="it-IT" sz="1800">
                <a:solidFill>
                  <a:schemeClr val="dk1"/>
                </a:solidFill>
                <a:latin typeface="Calibri"/>
                <a:ea typeface="Calibri"/>
                <a:cs typeface="Calibri"/>
                <a:sym typeface="Calibri"/>
              </a:rPr>
              <a:t>for the development of an </a:t>
            </a:r>
            <a:r>
              <a:rPr b="1" lang="it-IT" sz="1800">
                <a:solidFill>
                  <a:srgbClr val="FF0000"/>
                </a:solidFill>
                <a:latin typeface="Calibri"/>
                <a:ea typeface="Calibri"/>
                <a:cs typeface="Calibri"/>
                <a:sym typeface="Calibri"/>
              </a:rPr>
              <a:t>ubiquitous</a:t>
            </a:r>
            <a:r>
              <a:rPr lang="it-IT" sz="1800">
                <a:solidFill>
                  <a:schemeClr val="dk1"/>
                </a:solidFill>
                <a:latin typeface="Calibri"/>
                <a:ea typeface="Calibri"/>
                <a:cs typeface="Calibri"/>
                <a:sym typeface="Calibri"/>
              </a:rPr>
              <a:t> OS network?</a:t>
            </a: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1"/>
          <p:cNvSpPr/>
          <p:nvPr/>
        </p:nvSpPr>
        <p:spPr>
          <a:xfrm>
            <a:off x="8318377" y="0"/>
            <a:ext cx="3994951" cy="93215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5" name="Google Shape;175;p21"/>
          <p:cNvSpPr/>
          <p:nvPr/>
        </p:nvSpPr>
        <p:spPr>
          <a:xfrm>
            <a:off x="2689998" y="5229062"/>
            <a:ext cx="188976" cy="18897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6" name="Google Shape;176;p21"/>
          <p:cNvSpPr/>
          <p:nvPr/>
        </p:nvSpPr>
        <p:spPr>
          <a:xfrm>
            <a:off x="5756794" y="6278463"/>
            <a:ext cx="188976" cy="18897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77" name="Google Shape;177;p21"/>
          <p:cNvPicPr preferRelativeResize="0"/>
          <p:nvPr/>
        </p:nvPicPr>
        <p:blipFill rotWithShape="1">
          <a:blip r:embed="rId3">
            <a:alphaModFix/>
          </a:blip>
          <a:srcRect b="0" l="0" r="0" t="0"/>
          <a:stretch/>
        </p:blipFill>
        <p:spPr>
          <a:xfrm>
            <a:off x="0" y="833120"/>
            <a:ext cx="5953857" cy="5923280"/>
          </a:xfrm>
          <a:prstGeom prst="rect">
            <a:avLst/>
          </a:prstGeom>
          <a:noFill/>
          <a:ln>
            <a:noFill/>
          </a:ln>
        </p:spPr>
      </p:pic>
      <p:sp>
        <p:nvSpPr>
          <p:cNvPr id="178" name="Google Shape;178;p21"/>
          <p:cNvSpPr/>
          <p:nvPr/>
        </p:nvSpPr>
        <p:spPr>
          <a:xfrm>
            <a:off x="446003" y="3271520"/>
            <a:ext cx="5394960" cy="358648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9" name="Google Shape;179;p21"/>
          <p:cNvSpPr/>
          <p:nvPr/>
        </p:nvSpPr>
        <p:spPr>
          <a:xfrm>
            <a:off x="3099628" y="1527213"/>
            <a:ext cx="2691571" cy="221488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80" name="Google Shape;180;p21"/>
          <p:cNvGrpSpPr/>
          <p:nvPr/>
        </p:nvGrpSpPr>
        <p:grpSpPr>
          <a:xfrm>
            <a:off x="3932848" y="729804"/>
            <a:ext cx="7616215" cy="3186559"/>
            <a:chOff x="3963328" y="943164"/>
            <a:chExt cx="7616215" cy="3186559"/>
          </a:xfrm>
        </p:grpSpPr>
        <p:grpSp>
          <p:nvGrpSpPr>
            <p:cNvPr id="181" name="Google Shape;181;p21"/>
            <p:cNvGrpSpPr/>
            <p:nvPr/>
          </p:nvGrpSpPr>
          <p:grpSpPr>
            <a:xfrm>
              <a:off x="3963328" y="943164"/>
              <a:ext cx="6956013" cy="2236763"/>
              <a:chOff x="4373201" y="1119034"/>
              <a:chExt cx="6956013" cy="2236763"/>
            </a:xfrm>
          </p:grpSpPr>
          <p:pic>
            <p:nvPicPr>
              <p:cNvPr id="182" name="Google Shape;182;p21"/>
              <p:cNvPicPr preferRelativeResize="0"/>
              <p:nvPr/>
            </p:nvPicPr>
            <p:blipFill rotWithShape="1">
              <a:blip r:embed="rId4">
                <a:alphaModFix/>
              </a:blip>
              <a:srcRect b="0" l="0" r="0" t="0"/>
              <a:stretch/>
            </p:blipFill>
            <p:spPr>
              <a:xfrm>
                <a:off x="4373201" y="1119034"/>
                <a:ext cx="6956013" cy="2236763"/>
              </a:xfrm>
              <a:prstGeom prst="rect">
                <a:avLst/>
              </a:prstGeom>
              <a:noFill/>
              <a:ln>
                <a:noFill/>
              </a:ln>
            </p:spPr>
          </p:pic>
          <p:sp>
            <p:nvSpPr>
              <p:cNvPr id="183" name="Google Shape;183;p21"/>
              <p:cNvSpPr/>
              <p:nvPr/>
            </p:nvSpPr>
            <p:spPr>
              <a:xfrm>
                <a:off x="6736467" y="1516283"/>
                <a:ext cx="2013995" cy="119219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84" name="Google Shape;184;p21"/>
              <p:cNvPicPr preferRelativeResize="0"/>
              <p:nvPr/>
            </p:nvPicPr>
            <p:blipFill rotWithShape="1">
              <a:blip r:embed="rId5">
                <a:alphaModFix/>
              </a:blip>
              <a:srcRect b="0" l="0" r="0" t="0"/>
              <a:stretch/>
            </p:blipFill>
            <p:spPr>
              <a:xfrm>
                <a:off x="7002523" y="1435262"/>
                <a:ext cx="1678490" cy="1134318"/>
              </a:xfrm>
              <a:prstGeom prst="rect">
                <a:avLst/>
              </a:prstGeom>
              <a:noFill/>
              <a:ln>
                <a:noFill/>
              </a:ln>
            </p:spPr>
          </p:pic>
        </p:grpSp>
        <p:sp>
          <p:nvSpPr>
            <p:cNvPr id="185" name="Google Shape;185;p21"/>
            <p:cNvSpPr/>
            <p:nvPr/>
          </p:nvSpPr>
          <p:spPr>
            <a:xfrm>
              <a:off x="7194110" y="3251925"/>
              <a:ext cx="416560" cy="396240"/>
            </a:xfrm>
            <a:prstGeom prst="down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6" name="Google Shape;186;p21"/>
            <p:cNvSpPr/>
            <p:nvPr/>
          </p:nvSpPr>
          <p:spPr>
            <a:xfrm>
              <a:off x="9830940" y="3294225"/>
              <a:ext cx="416560" cy="396240"/>
            </a:xfrm>
            <a:prstGeom prst="down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87" name="Google Shape;187;p21"/>
            <p:cNvPicPr preferRelativeResize="0"/>
            <p:nvPr/>
          </p:nvPicPr>
          <p:blipFill rotWithShape="1">
            <a:blip r:embed="rId6">
              <a:alphaModFix/>
            </a:blip>
            <a:srcRect b="0" l="0" r="0" t="0"/>
            <a:stretch/>
          </p:blipFill>
          <p:spPr>
            <a:xfrm>
              <a:off x="6937693" y="3651885"/>
              <a:ext cx="874712" cy="477838"/>
            </a:xfrm>
            <a:prstGeom prst="rect">
              <a:avLst/>
            </a:prstGeom>
            <a:noFill/>
            <a:ln>
              <a:noFill/>
            </a:ln>
          </p:spPr>
        </p:pic>
        <p:pic>
          <p:nvPicPr>
            <p:cNvPr id="188" name="Google Shape;188;p21"/>
            <p:cNvPicPr preferRelativeResize="0"/>
            <p:nvPr/>
          </p:nvPicPr>
          <p:blipFill rotWithShape="1">
            <a:blip r:embed="rId7">
              <a:alphaModFix/>
            </a:blip>
            <a:srcRect b="0" l="0" r="0" t="0"/>
            <a:stretch/>
          </p:blipFill>
          <p:spPr>
            <a:xfrm>
              <a:off x="4461023" y="3639185"/>
              <a:ext cx="820738" cy="477838"/>
            </a:xfrm>
            <a:prstGeom prst="rect">
              <a:avLst/>
            </a:prstGeom>
            <a:noFill/>
            <a:ln>
              <a:noFill/>
            </a:ln>
          </p:spPr>
        </p:pic>
        <p:sp>
          <p:nvSpPr>
            <p:cNvPr id="189" name="Google Shape;189;p21"/>
            <p:cNvSpPr/>
            <p:nvPr/>
          </p:nvSpPr>
          <p:spPr>
            <a:xfrm>
              <a:off x="4631302" y="3255035"/>
              <a:ext cx="416560" cy="396240"/>
            </a:xfrm>
            <a:prstGeom prst="down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90" name="Google Shape;190;p21"/>
            <p:cNvPicPr preferRelativeResize="0"/>
            <p:nvPr/>
          </p:nvPicPr>
          <p:blipFill rotWithShape="1">
            <a:blip r:embed="rId8">
              <a:alphaModFix/>
            </a:blip>
            <a:srcRect b="0" l="0" r="0" t="0"/>
            <a:stretch/>
          </p:blipFill>
          <p:spPr>
            <a:xfrm>
              <a:off x="8529955" y="3643948"/>
              <a:ext cx="3049588" cy="477837"/>
            </a:xfrm>
            <a:prstGeom prst="rect">
              <a:avLst/>
            </a:prstGeom>
            <a:noFill/>
            <a:ln>
              <a:noFill/>
            </a:ln>
          </p:spPr>
        </p:pic>
      </p:grpSp>
      <p:sp>
        <p:nvSpPr>
          <p:cNvPr id="191" name="Google Shape;191;p21"/>
          <p:cNvSpPr/>
          <p:nvPr/>
        </p:nvSpPr>
        <p:spPr>
          <a:xfrm>
            <a:off x="449210" y="4060154"/>
            <a:ext cx="11369040" cy="2518200"/>
          </a:xfrm>
          <a:prstGeom prst="rect">
            <a:avLst/>
          </a:prstGeom>
          <a:solidFill>
            <a:srgbClr val="FFF2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92" name="Google Shape;192;p21"/>
          <p:cNvPicPr preferRelativeResize="0"/>
          <p:nvPr/>
        </p:nvPicPr>
        <p:blipFill rotWithShape="1">
          <a:blip r:embed="rId9">
            <a:alphaModFix/>
          </a:blip>
          <a:srcRect b="0" l="0" r="0" t="0"/>
          <a:stretch/>
        </p:blipFill>
        <p:spPr>
          <a:xfrm>
            <a:off x="3433473" y="4698524"/>
            <a:ext cx="3213100" cy="903288"/>
          </a:xfrm>
          <a:prstGeom prst="rect">
            <a:avLst/>
          </a:prstGeom>
          <a:noFill/>
          <a:ln>
            <a:noFill/>
          </a:ln>
        </p:spPr>
      </p:pic>
      <p:pic>
        <p:nvPicPr>
          <p:cNvPr id="193" name="Google Shape;193;p21"/>
          <p:cNvPicPr preferRelativeResize="0"/>
          <p:nvPr/>
        </p:nvPicPr>
        <p:blipFill rotWithShape="1">
          <a:blip r:embed="rId10">
            <a:alphaModFix/>
          </a:blip>
          <a:srcRect b="0" l="0" r="0" t="0"/>
          <a:stretch/>
        </p:blipFill>
        <p:spPr>
          <a:xfrm>
            <a:off x="7180782" y="4703951"/>
            <a:ext cx="4302125" cy="904875"/>
          </a:xfrm>
          <a:prstGeom prst="rect">
            <a:avLst/>
          </a:prstGeom>
          <a:noFill/>
          <a:ln>
            <a:noFill/>
          </a:ln>
        </p:spPr>
      </p:pic>
      <p:pic>
        <p:nvPicPr>
          <p:cNvPr id="194" name="Google Shape;194;p21"/>
          <p:cNvPicPr preferRelativeResize="0"/>
          <p:nvPr/>
        </p:nvPicPr>
        <p:blipFill rotWithShape="1">
          <a:blip r:embed="rId11">
            <a:alphaModFix/>
          </a:blip>
          <a:srcRect b="0" l="0" r="0" t="0"/>
          <a:stretch/>
        </p:blipFill>
        <p:spPr>
          <a:xfrm>
            <a:off x="3461333" y="5934674"/>
            <a:ext cx="1858962" cy="479425"/>
          </a:xfrm>
          <a:prstGeom prst="rect">
            <a:avLst/>
          </a:prstGeom>
          <a:noFill/>
          <a:ln>
            <a:noFill/>
          </a:ln>
        </p:spPr>
      </p:pic>
      <p:sp>
        <p:nvSpPr>
          <p:cNvPr id="195" name="Google Shape;195;p21"/>
          <p:cNvSpPr txBox="1"/>
          <p:nvPr/>
        </p:nvSpPr>
        <p:spPr>
          <a:xfrm>
            <a:off x="621930" y="4893274"/>
            <a:ext cx="589280" cy="369332"/>
          </a:xfrm>
          <a:prstGeom prst="rect">
            <a:avLst/>
          </a:prstGeom>
          <a:solidFill>
            <a:srgbClr val="E0EEF8"/>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IT" sz="1800">
                <a:solidFill>
                  <a:schemeClr val="dk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96" name="Google Shape;196;p21"/>
          <p:cNvSpPr txBox="1"/>
          <p:nvPr/>
        </p:nvSpPr>
        <p:spPr>
          <a:xfrm>
            <a:off x="601610" y="5980394"/>
            <a:ext cx="589280" cy="369332"/>
          </a:xfrm>
          <a:prstGeom prst="rect">
            <a:avLst/>
          </a:prstGeom>
          <a:solidFill>
            <a:srgbClr val="E0EEF8"/>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IT" sz="1800">
                <a:solidFill>
                  <a:schemeClr val="dk1"/>
                </a:solidFill>
                <a:latin typeface="Calibri"/>
                <a:ea typeface="Calibri"/>
                <a:cs typeface="Calibri"/>
                <a:sym typeface="Calibri"/>
              </a:rPr>
              <a:t>2</a:t>
            </a:r>
            <a:endParaRPr/>
          </a:p>
        </p:txBody>
      </p:sp>
      <p:sp>
        <p:nvSpPr>
          <p:cNvPr id="197" name="Google Shape;197;p21"/>
          <p:cNvSpPr txBox="1"/>
          <p:nvPr/>
        </p:nvSpPr>
        <p:spPr>
          <a:xfrm>
            <a:off x="520665" y="4131832"/>
            <a:ext cx="676790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it-IT" sz="1800">
                <a:solidFill>
                  <a:schemeClr val="dk1"/>
                </a:solidFill>
                <a:latin typeface="Calibri"/>
                <a:ea typeface="Calibri"/>
                <a:cs typeface="Calibri"/>
                <a:sym typeface="Calibri"/>
              </a:rPr>
              <a:t>Commonly-used RF signal metric for the </a:t>
            </a:r>
            <a:r>
              <a:rPr b="1" lang="it-IT" sz="1800">
                <a:solidFill>
                  <a:srgbClr val="FF0000"/>
                </a:solidFill>
                <a:latin typeface="Calibri"/>
                <a:ea typeface="Calibri"/>
                <a:cs typeface="Calibri"/>
                <a:sym typeface="Calibri"/>
              </a:rPr>
              <a:t>Received Signal Level (RSL)</a:t>
            </a:r>
            <a:endParaRPr b="1" sz="1800">
              <a:solidFill>
                <a:srgbClr val="FF0000"/>
              </a:solidFill>
              <a:latin typeface="Calibri"/>
              <a:ea typeface="Calibri"/>
              <a:cs typeface="Calibri"/>
              <a:sym typeface="Calibri"/>
            </a:endParaRPr>
          </a:p>
        </p:txBody>
      </p:sp>
      <p:sp>
        <p:nvSpPr>
          <p:cNvPr id="198" name="Google Shape;198;p21"/>
          <p:cNvSpPr txBox="1"/>
          <p:nvPr>
            <p:ph type="title"/>
          </p:nvPr>
        </p:nvSpPr>
        <p:spPr>
          <a:xfrm>
            <a:off x="1484723" y="155894"/>
            <a:ext cx="7445917" cy="7635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5DAD"/>
              </a:buClr>
              <a:buSzPts val="2400"/>
              <a:buFont typeface="Calibri"/>
              <a:buNone/>
            </a:pPr>
            <a:r>
              <a:rPr lang="it-IT"/>
              <a:t>RSL Definition, Measurement and Sampling</a:t>
            </a:r>
            <a:endParaRPr/>
          </a:p>
        </p:txBody>
      </p:sp>
      <p:sp>
        <p:nvSpPr>
          <p:cNvPr id="199" name="Google Shape;199;p21"/>
          <p:cNvSpPr txBox="1"/>
          <p:nvPr/>
        </p:nvSpPr>
        <p:spPr>
          <a:xfrm>
            <a:off x="1157581" y="4915963"/>
            <a:ext cx="222253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IT" sz="1800">
                <a:solidFill>
                  <a:schemeClr val="dk1"/>
                </a:solidFill>
                <a:latin typeface="Calibri"/>
                <a:ea typeface="Calibri"/>
                <a:cs typeface="Calibri"/>
                <a:sym typeface="Calibri"/>
              </a:rPr>
              <a:t>Signal-to-Noise Ratio</a:t>
            </a:r>
            <a:endParaRPr sz="1800">
              <a:solidFill>
                <a:schemeClr val="dk1"/>
              </a:solidFill>
              <a:latin typeface="Calibri"/>
              <a:ea typeface="Calibri"/>
              <a:cs typeface="Calibri"/>
              <a:sym typeface="Calibri"/>
            </a:endParaRPr>
          </a:p>
        </p:txBody>
      </p:sp>
      <p:sp>
        <p:nvSpPr>
          <p:cNvPr id="200" name="Google Shape;200;p21"/>
          <p:cNvSpPr txBox="1"/>
          <p:nvPr/>
        </p:nvSpPr>
        <p:spPr>
          <a:xfrm>
            <a:off x="1170259" y="5992923"/>
            <a:ext cx="179863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IT" sz="1800">
                <a:solidFill>
                  <a:schemeClr val="dk1"/>
                </a:solidFill>
                <a:latin typeface="Calibri"/>
                <a:ea typeface="Calibri"/>
                <a:cs typeface="Calibri"/>
                <a:sym typeface="Calibri"/>
              </a:rPr>
              <a:t>Received Power</a:t>
            </a:r>
            <a:endParaRPr sz="1800">
              <a:solidFill>
                <a:schemeClr val="dk1"/>
              </a:solidFill>
              <a:latin typeface="Calibri"/>
              <a:ea typeface="Calibri"/>
              <a:cs typeface="Calibri"/>
              <a:sym typeface="Calibri"/>
            </a:endParaRPr>
          </a:p>
        </p:txBody>
      </p:sp>
      <p:sp>
        <p:nvSpPr>
          <p:cNvPr id="201" name="Google Shape;201;p21"/>
          <p:cNvSpPr/>
          <p:nvPr/>
        </p:nvSpPr>
        <p:spPr>
          <a:xfrm>
            <a:off x="2676144" y="3078480"/>
            <a:ext cx="201168" cy="20726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02" name="Google Shape;202;p21"/>
          <p:cNvPicPr preferRelativeResize="0"/>
          <p:nvPr/>
        </p:nvPicPr>
        <p:blipFill rotWithShape="1">
          <a:blip r:embed="rId12">
            <a:alphaModFix/>
          </a:blip>
          <a:srcRect b="0" l="0" r="0" t="0"/>
          <a:stretch/>
        </p:blipFill>
        <p:spPr>
          <a:xfrm>
            <a:off x="153355" y="2280323"/>
            <a:ext cx="885333" cy="303079"/>
          </a:xfrm>
          <a:prstGeom prst="rect">
            <a:avLst/>
          </a:prstGeom>
          <a:noFill/>
          <a:ln>
            <a:noFill/>
          </a:ln>
        </p:spPr>
      </p:pic>
      <p:sp>
        <p:nvSpPr>
          <p:cNvPr id="203" name="Google Shape;203;p21"/>
          <p:cNvSpPr/>
          <p:nvPr/>
        </p:nvSpPr>
        <p:spPr>
          <a:xfrm>
            <a:off x="301841" y="1154097"/>
            <a:ext cx="1553592" cy="34622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4" name="Google Shape;204;p21"/>
          <p:cNvSpPr/>
          <p:nvPr/>
        </p:nvSpPr>
        <p:spPr>
          <a:xfrm>
            <a:off x="2485747" y="1349406"/>
            <a:ext cx="372862" cy="25893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05" name="Google Shape;205;p21"/>
          <p:cNvPicPr preferRelativeResize="0"/>
          <p:nvPr/>
        </p:nvPicPr>
        <p:blipFill rotWithShape="1">
          <a:blip r:embed="rId13">
            <a:alphaModFix/>
          </a:blip>
          <a:srcRect b="0" l="0" r="0" t="0"/>
          <a:stretch/>
        </p:blipFill>
        <p:spPr>
          <a:xfrm>
            <a:off x="1779497" y="3441345"/>
            <a:ext cx="721599" cy="296154"/>
          </a:xfrm>
          <a:prstGeom prst="rect">
            <a:avLst/>
          </a:prstGeom>
          <a:noFill/>
          <a:ln>
            <a:noFill/>
          </a:ln>
        </p:spPr>
      </p:pic>
      <p:pic>
        <p:nvPicPr>
          <p:cNvPr id="206" name="Google Shape;206;p21"/>
          <p:cNvPicPr preferRelativeResize="0"/>
          <p:nvPr/>
        </p:nvPicPr>
        <p:blipFill rotWithShape="1">
          <a:blip r:embed="rId12">
            <a:alphaModFix/>
          </a:blip>
          <a:srcRect b="0" l="0" r="0" t="0"/>
          <a:stretch/>
        </p:blipFill>
        <p:spPr>
          <a:xfrm>
            <a:off x="4407238" y="2317314"/>
            <a:ext cx="885333" cy="303079"/>
          </a:xfrm>
          <a:prstGeom prst="rect">
            <a:avLst/>
          </a:prstGeom>
          <a:noFill/>
          <a:ln>
            <a:noFill/>
          </a:ln>
        </p:spPr>
      </p:pic>
      <p:pic>
        <p:nvPicPr>
          <p:cNvPr id="207" name="Google Shape;207;p21"/>
          <p:cNvPicPr preferRelativeResize="0"/>
          <p:nvPr/>
        </p:nvPicPr>
        <p:blipFill rotWithShape="1">
          <a:blip r:embed="rId12">
            <a:alphaModFix/>
          </a:blip>
          <a:srcRect b="0" l="0" r="0" t="0"/>
          <a:stretch/>
        </p:blipFill>
        <p:spPr>
          <a:xfrm>
            <a:off x="8794286" y="2327671"/>
            <a:ext cx="885333" cy="30307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2"/>
          <p:cNvSpPr txBox="1"/>
          <p:nvPr>
            <p:ph type="title"/>
          </p:nvPr>
        </p:nvSpPr>
        <p:spPr>
          <a:xfrm>
            <a:off x="1454243" y="226423"/>
            <a:ext cx="7228203" cy="48945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5DAD"/>
              </a:buClr>
              <a:buSzPts val="2000"/>
              <a:buFont typeface="Calibri"/>
              <a:buNone/>
            </a:pPr>
            <a:r>
              <a:rPr lang="it-IT" sz="2000"/>
              <a:t>Satellite TV receivers technology:</a:t>
            </a:r>
            <a:br>
              <a:rPr lang="it-IT" sz="2000"/>
            </a:br>
            <a:r>
              <a:rPr lang="it-IT" sz="2000">
                <a:solidFill>
                  <a:srgbClr val="FF0000"/>
                </a:solidFill>
              </a:rPr>
              <a:t>Commercial off-the-shelf</a:t>
            </a:r>
            <a:r>
              <a:rPr lang="it-IT" sz="2000"/>
              <a:t> decoder for DTH satellite broadcasting</a:t>
            </a:r>
            <a:endParaRPr sz="2000"/>
          </a:p>
        </p:txBody>
      </p:sp>
      <p:pic>
        <p:nvPicPr>
          <p:cNvPr id="213" name="Google Shape;213;p22"/>
          <p:cNvPicPr preferRelativeResize="0"/>
          <p:nvPr/>
        </p:nvPicPr>
        <p:blipFill rotWithShape="1">
          <a:blip r:embed="rId3">
            <a:alphaModFix/>
          </a:blip>
          <a:srcRect b="0" l="0" r="0" t="0"/>
          <a:stretch/>
        </p:blipFill>
        <p:spPr>
          <a:xfrm>
            <a:off x="8067675" y="2384385"/>
            <a:ext cx="1773769" cy="1435140"/>
          </a:xfrm>
          <a:prstGeom prst="rect">
            <a:avLst/>
          </a:prstGeom>
          <a:noFill/>
          <a:ln>
            <a:noFill/>
          </a:ln>
        </p:spPr>
      </p:pic>
      <p:sp>
        <p:nvSpPr>
          <p:cNvPr id="214" name="Google Shape;214;p22"/>
          <p:cNvSpPr/>
          <p:nvPr/>
        </p:nvSpPr>
        <p:spPr>
          <a:xfrm flipH="1" rot="-10333821">
            <a:off x="6029265" y="3545153"/>
            <a:ext cx="2377920" cy="1135131"/>
          </a:xfrm>
          <a:custGeom>
            <a:rect b="b" l="l" r="r" t="t"/>
            <a:pathLst>
              <a:path extrusionOk="0" h="1504950" w="739537">
                <a:moveTo>
                  <a:pt x="282337" y="0"/>
                </a:moveTo>
                <a:cubicBezTo>
                  <a:pt x="224393" y="78581"/>
                  <a:pt x="166449" y="157163"/>
                  <a:pt x="120412" y="285750"/>
                </a:cubicBezTo>
                <a:cubicBezTo>
                  <a:pt x="74375" y="414337"/>
                  <a:pt x="-25638" y="614363"/>
                  <a:pt x="6112" y="771525"/>
                </a:cubicBezTo>
                <a:cubicBezTo>
                  <a:pt x="37862" y="928687"/>
                  <a:pt x="188675" y="1106488"/>
                  <a:pt x="310912" y="1228725"/>
                </a:cubicBezTo>
                <a:cubicBezTo>
                  <a:pt x="433149" y="1350962"/>
                  <a:pt x="739537" y="1504950"/>
                  <a:pt x="739537" y="1504950"/>
                </a:cubicBezTo>
                <a:lnTo>
                  <a:pt x="739537" y="1504950"/>
                </a:lnTo>
              </a:path>
            </a:pathLst>
          </a:custGeom>
          <a:noFill/>
          <a:ln cap="flat" cmpd="sng" w="381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15" name="Google Shape;215;p22"/>
          <p:cNvPicPr preferRelativeResize="0"/>
          <p:nvPr/>
        </p:nvPicPr>
        <p:blipFill rotWithShape="1">
          <a:blip r:embed="rId4">
            <a:alphaModFix/>
          </a:blip>
          <a:srcRect b="0" l="0" r="0" t="0"/>
          <a:stretch/>
        </p:blipFill>
        <p:spPr>
          <a:xfrm>
            <a:off x="936173" y="1022353"/>
            <a:ext cx="2902402" cy="2902402"/>
          </a:xfrm>
          <a:prstGeom prst="rect">
            <a:avLst/>
          </a:prstGeom>
          <a:noFill/>
          <a:ln>
            <a:noFill/>
          </a:ln>
        </p:spPr>
      </p:pic>
      <p:sp>
        <p:nvSpPr>
          <p:cNvPr id="216" name="Google Shape;216;p22"/>
          <p:cNvSpPr txBox="1"/>
          <p:nvPr/>
        </p:nvSpPr>
        <p:spPr>
          <a:xfrm>
            <a:off x="3416844" y="1959262"/>
            <a:ext cx="2088526" cy="584775"/>
          </a:xfrm>
          <a:prstGeom prst="rect">
            <a:avLst/>
          </a:prstGeom>
          <a:solidFill>
            <a:srgbClr val="E0EEF8"/>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it-IT" sz="1600">
                <a:solidFill>
                  <a:schemeClr val="dk1"/>
                </a:solidFill>
                <a:latin typeface="Calibri"/>
                <a:ea typeface="Calibri"/>
                <a:cs typeface="Calibri"/>
                <a:sym typeface="Calibri"/>
              </a:rPr>
              <a:t>LNB (Low Noise Block) converter</a:t>
            </a:r>
            <a:endParaRPr b="1" sz="1600">
              <a:solidFill>
                <a:schemeClr val="dk1"/>
              </a:solidFill>
              <a:latin typeface="Calibri"/>
              <a:ea typeface="Calibri"/>
              <a:cs typeface="Calibri"/>
              <a:sym typeface="Calibri"/>
            </a:endParaRPr>
          </a:p>
        </p:txBody>
      </p:sp>
      <p:sp>
        <p:nvSpPr>
          <p:cNvPr id="217" name="Google Shape;217;p22"/>
          <p:cNvSpPr/>
          <p:nvPr/>
        </p:nvSpPr>
        <p:spPr>
          <a:xfrm flipH="1" rot="3642700">
            <a:off x="2340445" y="257550"/>
            <a:ext cx="161091" cy="2538253"/>
          </a:xfrm>
          <a:prstGeom prst="downArrow">
            <a:avLst>
              <a:gd fmla="val 50000" name="adj1"/>
              <a:gd fmla="val 50000" name="adj2"/>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8" name="Google Shape;218;p22"/>
          <p:cNvSpPr/>
          <p:nvPr/>
        </p:nvSpPr>
        <p:spPr>
          <a:xfrm flipH="1" rot="3642700">
            <a:off x="2661643" y="547412"/>
            <a:ext cx="161091" cy="2092215"/>
          </a:xfrm>
          <a:prstGeom prst="downArrow">
            <a:avLst>
              <a:gd fmla="val 50000" name="adj1"/>
              <a:gd fmla="val 50000" name="adj2"/>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9" name="Google Shape;219;p22"/>
          <p:cNvSpPr/>
          <p:nvPr/>
        </p:nvSpPr>
        <p:spPr>
          <a:xfrm flipH="1" rot="3642700">
            <a:off x="2926921" y="796635"/>
            <a:ext cx="161091" cy="1753672"/>
          </a:xfrm>
          <a:prstGeom prst="downArrow">
            <a:avLst>
              <a:gd fmla="val 50000" name="adj1"/>
              <a:gd fmla="val 50000" name="adj2"/>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0" name="Google Shape;220;p22"/>
          <p:cNvSpPr/>
          <p:nvPr/>
        </p:nvSpPr>
        <p:spPr>
          <a:xfrm rot="-3798745">
            <a:off x="2683087" y="1848705"/>
            <a:ext cx="161091" cy="1187575"/>
          </a:xfrm>
          <a:prstGeom prst="downArrow">
            <a:avLst>
              <a:gd fmla="val 50000" name="adj1"/>
              <a:gd fmla="val 50000" name="adj2"/>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1" name="Google Shape;221;p22"/>
          <p:cNvSpPr/>
          <p:nvPr/>
        </p:nvSpPr>
        <p:spPr>
          <a:xfrm rot="-4221033">
            <a:off x="2480639" y="1672124"/>
            <a:ext cx="161091" cy="1558185"/>
          </a:xfrm>
          <a:prstGeom prst="downArrow">
            <a:avLst>
              <a:gd fmla="val 50000" name="adj1"/>
              <a:gd fmla="val 50000" name="adj2"/>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2" name="Google Shape;222;p22"/>
          <p:cNvSpPr/>
          <p:nvPr/>
        </p:nvSpPr>
        <p:spPr>
          <a:xfrm rot="-4603582">
            <a:off x="2213000" y="1434756"/>
            <a:ext cx="161091" cy="2070642"/>
          </a:xfrm>
          <a:prstGeom prst="downArrow">
            <a:avLst>
              <a:gd fmla="val 50000" name="adj1"/>
              <a:gd fmla="val 50000" name="adj2"/>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3" name="Google Shape;223;p22"/>
          <p:cNvSpPr/>
          <p:nvPr/>
        </p:nvSpPr>
        <p:spPr>
          <a:xfrm rot="-881683">
            <a:off x="3567793" y="2915104"/>
            <a:ext cx="542925" cy="1504950"/>
          </a:xfrm>
          <a:custGeom>
            <a:rect b="b" l="l" r="r" t="t"/>
            <a:pathLst>
              <a:path extrusionOk="0" h="1504950" w="739537">
                <a:moveTo>
                  <a:pt x="282337" y="0"/>
                </a:moveTo>
                <a:cubicBezTo>
                  <a:pt x="224393" y="78581"/>
                  <a:pt x="166449" y="157163"/>
                  <a:pt x="120412" y="285750"/>
                </a:cubicBezTo>
                <a:cubicBezTo>
                  <a:pt x="74375" y="414337"/>
                  <a:pt x="-25638" y="614363"/>
                  <a:pt x="6112" y="771525"/>
                </a:cubicBezTo>
                <a:cubicBezTo>
                  <a:pt x="37862" y="928687"/>
                  <a:pt x="188675" y="1106488"/>
                  <a:pt x="310912" y="1228725"/>
                </a:cubicBezTo>
                <a:cubicBezTo>
                  <a:pt x="433149" y="1350962"/>
                  <a:pt x="739537" y="1504950"/>
                  <a:pt x="739537" y="1504950"/>
                </a:cubicBezTo>
                <a:lnTo>
                  <a:pt x="739537" y="1504950"/>
                </a:lnTo>
              </a:path>
            </a:pathLst>
          </a:custGeom>
          <a:noFill/>
          <a:ln cap="flat" cmpd="sng" w="381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4" name="Google Shape;224;p22"/>
          <p:cNvSpPr txBox="1"/>
          <p:nvPr/>
        </p:nvSpPr>
        <p:spPr>
          <a:xfrm>
            <a:off x="4377679" y="3699247"/>
            <a:ext cx="1491899"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IT" sz="1600">
                <a:solidFill>
                  <a:schemeClr val="dk1"/>
                </a:solidFill>
                <a:latin typeface="Calibri"/>
                <a:ea typeface="Calibri"/>
                <a:cs typeface="Calibri"/>
                <a:sym typeface="Calibri"/>
              </a:rPr>
              <a:t>L-Band electrical signal</a:t>
            </a:r>
            <a:endParaRPr sz="1600">
              <a:solidFill>
                <a:schemeClr val="dk1"/>
              </a:solidFill>
              <a:latin typeface="Calibri"/>
              <a:ea typeface="Calibri"/>
              <a:cs typeface="Calibri"/>
              <a:sym typeface="Calibri"/>
            </a:endParaRPr>
          </a:p>
        </p:txBody>
      </p:sp>
      <p:sp>
        <p:nvSpPr>
          <p:cNvPr id="225" name="Google Shape;225;p22"/>
          <p:cNvSpPr/>
          <p:nvPr/>
        </p:nvSpPr>
        <p:spPr>
          <a:xfrm rot="-4603582">
            <a:off x="4412511" y="4246189"/>
            <a:ext cx="161091" cy="294462"/>
          </a:xfrm>
          <a:prstGeom prst="downArrow">
            <a:avLst>
              <a:gd fmla="val 50000" name="adj1"/>
              <a:gd fmla="val 50000" name="adj2"/>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6" name="Google Shape;226;p22"/>
          <p:cNvSpPr/>
          <p:nvPr/>
        </p:nvSpPr>
        <p:spPr>
          <a:xfrm rot="-4997450">
            <a:off x="5870297" y="3321744"/>
            <a:ext cx="94699" cy="2518613"/>
          </a:xfrm>
          <a:custGeom>
            <a:rect b="b" l="l" r="r" t="t"/>
            <a:pathLst>
              <a:path extrusionOk="0" h="1504950" w="739537">
                <a:moveTo>
                  <a:pt x="282337" y="0"/>
                </a:moveTo>
                <a:cubicBezTo>
                  <a:pt x="224393" y="78581"/>
                  <a:pt x="166449" y="157163"/>
                  <a:pt x="120412" y="285750"/>
                </a:cubicBezTo>
                <a:cubicBezTo>
                  <a:pt x="74375" y="414337"/>
                  <a:pt x="-25638" y="614363"/>
                  <a:pt x="6112" y="771525"/>
                </a:cubicBezTo>
                <a:cubicBezTo>
                  <a:pt x="37862" y="928687"/>
                  <a:pt x="188675" y="1106488"/>
                  <a:pt x="310912" y="1228725"/>
                </a:cubicBezTo>
                <a:cubicBezTo>
                  <a:pt x="433149" y="1350962"/>
                  <a:pt x="739537" y="1504950"/>
                  <a:pt x="739537" y="1504950"/>
                </a:cubicBezTo>
                <a:lnTo>
                  <a:pt x="739537" y="1504950"/>
                </a:lnTo>
              </a:path>
            </a:pathLst>
          </a:custGeom>
          <a:noFill/>
          <a:ln cap="flat" cmpd="sng" w="381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7" name="Google Shape;227;p22"/>
          <p:cNvSpPr txBox="1"/>
          <p:nvPr/>
        </p:nvSpPr>
        <p:spPr>
          <a:xfrm>
            <a:off x="3476341" y="3318247"/>
            <a:ext cx="1417695"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IT" sz="1600">
                <a:solidFill>
                  <a:schemeClr val="dk1"/>
                </a:solidFill>
                <a:latin typeface="Calibri"/>
                <a:ea typeface="Calibri"/>
                <a:cs typeface="Calibri"/>
                <a:sym typeface="Calibri"/>
              </a:rPr>
              <a:t>Coaxial cable</a:t>
            </a:r>
            <a:endParaRPr sz="1600">
              <a:solidFill>
                <a:schemeClr val="dk1"/>
              </a:solidFill>
              <a:latin typeface="Calibri"/>
              <a:ea typeface="Calibri"/>
              <a:cs typeface="Calibri"/>
              <a:sym typeface="Calibri"/>
            </a:endParaRPr>
          </a:p>
        </p:txBody>
      </p:sp>
      <p:pic>
        <p:nvPicPr>
          <p:cNvPr id="228" name="Google Shape;228;p22"/>
          <p:cNvPicPr preferRelativeResize="0"/>
          <p:nvPr/>
        </p:nvPicPr>
        <p:blipFill rotWithShape="1">
          <a:blip r:embed="rId5">
            <a:alphaModFix/>
          </a:blip>
          <a:srcRect b="0" l="0" r="0" t="0"/>
          <a:stretch/>
        </p:blipFill>
        <p:spPr>
          <a:xfrm>
            <a:off x="6155190" y="4079876"/>
            <a:ext cx="1769609" cy="932901"/>
          </a:xfrm>
          <a:prstGeom prst="rect">
            <a:avLst/>
          </a:prstGeom>
          <a:noFill/>
          <a:ln>
            <a:noFill/>
          </a:ln>
        </p:spPr>
      </p:pic>
      <p:sp>
        <p:nvSpPr>
          <p:cNvPr id="229" name="Google Shape;229;p22"/>
          <p:cNvSpPr txBox="1"/>
          <p:nvPr/>
        </p:nvSpPr>
        <p:spPr>
          <a:xfrm>
            <a:off x="4136572" y="4816684"/>
            <a:ext cx="2214587" cy="584775"/>
          </a:xfrm>
          <a:prstGeom prst="rect">
            <a:avLst/>
          </a:prstGeom>
          <a:solidFill>
            <a:srgbClr val="E0EEF8"/>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it-IT" sz="1600">
                <a:solidFill>
                  <a:schemeClr val="dk1"/>
                </a:solidFill>
                <a:latin typeface="Calibri"/>
                <a:ea typeface="Calibri"/>
                <a:cs typeface="Calibri"/>
                <a:sym typeface="Calibri"/>
              </a:rPr>
              <a:t>COTS indoor decoder</a:t>
            </a:r>
            <a:br>
              <a:rPr b="1" lang="it-IT" sz="1600">
                <a:solidFill>
                  <a:schemeClr val="dk1"/>
                </a:solidFill>
                <a:latin typeface="Calibri"/>
                <a:ea typeface="Calibri"/>
                <a:cs typeface="Calibri"/>
                <a:sym typeface="Calibri"/>
              </a:rPr>
            </a:br>
            <a:r>
              <a:rPr b="1" lang="it-IT" sz="1600">
                <a:solidFill>
                  <a:schemeClr val="dk1"/>
                </a:solidFill>
                <a:latin typeface="Calibri"/>
                <a:ea typeface="Calibri"/>
                <a:cs typeface="Calibri"/>
                <a:sym typeface="Calibri"/>
              </a:rPr>
              <a:t>unit/integrated board</a:t>
            </a:r>
            <a:endParaRPr b="1" sz="1600">
              <a:solidFill>
                <a:schemeClr val="dk1"/>
              </a:solidFill>
              <a:latin typeface="Calibri"/>
              <a:ea typeface="Calibri"/>
              <a:cs typeface="Calibri"/>
              <a:sym typeface="Calibri"/>
            </a:endParaRPr>
          </a:p>
        </p:txBody>
      </p:sp>
      <p:grpSp>
        <p:nvGrpSpPr>
          <p:cNvPr id="230" name="Google Shape;230;p22"/>
          <p:cNvGrpSpPr/>
          <p:nvPr/>
        </p:nvGrpSpPr>
        <p:grpSpPr>
          <a:xfrm>
            <a:off x="7272338" y="3576955"/>
            <a:ext cx="447675" cy="276225"/>
            <a:chOff x="7272338" y="3736975"/>
            <a:chExt cx="447675" cy="276225"/>
          </a:xfrm>
        </p:grpSpPr>
        <p:sp>
          <p:nvSpPr>
            <p:cNvPr id="231" name="Google Shape;231;p22"/>
            <p:cNvSpPr/>
            <p:nvPr/>
          </p:nvSpPr>
          <p:spPr>
            <a:xfrm>
              <a:off x="7272338" y="3736975"/>
              <a:ext cx="447675" cy="27622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2" name="Google Shape;232;p22"/>
            <p:cNvSpPr/>
            <p:nvPr/>
          </p:nvSpPr>
          <p:spPr>
            <a:xfrm rot="-5400000">
              <a:off x="7416291" y="3716871"/>
              <a:ext cx="161091" cy="294462"/>
            </a:xfrm>
            <a:prstGeom prst="downArrow">
              <a:avLst>
                <a:gd fmla="val 50000" name="adj1"/>
                <a:gd fmla="val 50000" name="adj2"/>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33" name="Google Shape;233;p22"/>
          <p:cNvSpPr txBox="1"/>
          <p:nvPr/>
        </p:nvSpPr>
        <p:spPr>
          <a:xfrm>
            <a:off x="6779974" y="2961649"/>
            <a:ext cx="1202883"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IT" sz="1600">
                <a:solidFill>
                  <a:schemeClr val="dk1"/>
                </a:solidFill>
                <a:latin typeface="Calibri"/>
                <a:ea typeface="Calibri"/>
                <a:cs typeface="Calibri"/>
                <a:sym typeface="Calibri"/>
              </a:rPr>
              <a:t>DVB-S2</a:t>
            </a:r>
            <a:br>
              <a:rPr lang="it-IT" sz="1600">
                <a:solidFill>
                  <a:schemeClr val="dk1"/>
                </a:solidFill>
                <a:latin typeface="Calibri"/>
                <a:ea typeface="Calibri"/>
                <a:cs typeface="Calibri"/>
                <a:sym typeface="Calibri"/>
              </a:rPr>
            </a:br>
            <a:r>
              <a:rPr lang="it-IT" sz="1600">
                <a:solidFill>
                  <a:schemeClr val="dk1"/>
                </a:solidFill>
                <a:latin typeface="Calibri"/>
                <a:ea typeface="Calibri"/>
                <a:cs typeface="Calibri"/>
                <a:sym typeface="Calibri"/>
              </a:rPr>
              <a:t>data stream </a:t>
            </a:r>
            <a:endParaRPr sz="1600">
              <a:solidFill>
                <a:schemeClr val="dk1"/>
              </a:solidFill>
              <a:latin typeface="Calibri"/>
              <a:ea typeface="Calibri"/>
              <a:cs typeface="Calibri"/>
              <a:sym typeface="Calibri"/>
            </a:endParaRPr>
          </a:p>
        </p:txBody>
      </p:sp>
      <p:pic>
        <p:nvPicPr>
          <p:cNvPr id="234" name="Google Shape;234;p22"/>
          <p:cNvPicPr preferRelativeResize="0"/>
          <p:nvPr/>
        </p:nvPicPr>
        <p:blipFill rotWithShape="1">
          <a:blip r:embed="rId6">
            <a:alphaModFix/>
          </a:blip>
          <a:srcRect b="0" l="0" r="0" t="0"/>
          <a:stretch/>
        </p:blipFill>
        <p:spPr>
          <a:xfrm>
            <a:off x="8662776" y="4005943"/>
            <a:ext cx="3431707" cy="2310492"/>
          </a:xfrm>
          <a:prstGeom prst="rect">
            <a:avLst/>
          </a:prstGeom>
          <a:noFill/>
          <a:ln>
            <a:noFill/>
          </a:ln>
        </p:spPr>
      </p:pic>
      <p:cxnSp>
        <p:nvCxnSpPr>
          <p:cNvPr id="235" name="Google Shape;235;p22"/>
          <p:cNvCxnSpPr/>
          <p:nvPr/>
        </p:nvCxnSpPr>
        <p:spPr>
          <a:xfrm>
            <a:off x="7171481" y="4699000"/>
            <a:ext cx="1143000" cy="1222829"/>
          </a:xfrm>
          <a:prstGeom prst="straightConnector1">
            <a:avLst/>
          </a:prstGeom>
          <a:noFill/>
          <a:ln cap="flat" cmpd="sng" w="28575">
            <a:solidFill>
              <a:srgbClr val="FF0000"/>
            </a:solidFill>
            <a:prstDash val="solid"/>
            <a:miter lim="800000"/>
            <a:headEnd len="med" w="med" type="oval"/>
            <a:tailEnd len="sm" w="sm" type="none"/>
          </a:ln>
        </p:spPr>
      </p:cxnSp>
      <p:sp>
        <p:nvSpPr>
          <p:cNvPr id="236" name="Google Shape;236;p22"/>
          <p:cNvSpPr txBox="1"/>
          <p:nvPr/>
        </p:nvSpPr>
        <p:spPr>
          <a:xfrm>
            <a:off x="1271453" y="5767979"/>
            <a:ext cx="5677988" cy="692497"/>
          </a:xfrm>
          <a:prstGeom prst="rect">
            <a:avLst/>
          </a:prstGeom>
          <a:solidFill>
            <a:srgbClr val="1F3864"/>
          </a:solid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lt1"/>
              </a:buClr>
              <a:buSzPts val="1700"/>
              <a:buFont typeface="Arial"/>
              <a:buChar char="●"/>
            </a:pPr>
            <a:r>
              <a:rPr b="1" lang="it-IT" sz="1700">
                <a:solidFill>
                  <a:schemeClr val="lt1"/>
                </a:solidFill>
                <a:latin typeface="Calibri"/>
                <a:ea typeface="Calibri"/>
                <a:cs typeface="Calibri"/>
                <a:sym typeface="Calibri"/>
              </a:rPr>
              <a:t>Every COTS decoder implements a RSL measurement.</a:t>
            </a:r>
            <a:endParaRPr/>
          </a:p>
          <a:p>
            <a:pPr indent="-285750" lvl="0" marL="285750" marR="0" rtl="0" algn="l">
              <a:spcBef>
                <a:spcPts val="600"/>
              </a:spcBef>
              <a:spcAft>
                <a:spcPts val="0"/>
              </a:spcAft>
              <a:buClr>
                <a:schemeClr val="lt1"/>
              </a:buClr>
              <a:buSzPts val="1700"/>
              <a:buFont typeface="Arial"/>
              <a:buChar char="●"/>
            </a:pPr>
            <a:r>
              <a:rPr b="1" lang="it-IT" sz="1700">
                <a:solidFill>
                  <a:schemeClr val="lt1"/>
                </a:solidFill>
                <a:latin typeface="Calibri"/>
                <a:ea typeface="Calibri"/>
                <a:cs typeface="Calibri"/>
                <a:sym typeface="Calibri"/>
              </a:rPr>
              <a:t>However, data logging functionalities are not available.</a:t>
            </a:r>
            <a:endParaRPr b="1" sz="1700">
              <a:solidFill>
                <a:schemeClr val="lt1"/>
              </a:solidFill>
              <a:latin typeface="Calibri"/>
              <a:ea typeface="Calibri"/>
              <a:cs typeface="Calibri"/>
              <a:sym typeface="Calibri"/>
            </a:endParaRPr>
          </a:p>
        </p:txBody>
      </p:sp>
      <p:sp>
        <p:nvSpPr>
          <p:cNvPr id="237" name="Google Shape;237;p22"/>
          <p:cNvSpPr txBox="1"/>
          <p:nvPr/>
        </p:nvSpPr>
        <p:spPr>
          <a:xfrm>
            <a:off x="188040" y="3407784"/>
            <a:ext cx="1585970"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IT" sz="1600">
                <a:solidFill>
                  <a:schemeClr val="dk1"/>
                </a:solidFill>
                <a:latin typeface="Calibri"/>
                <a:ea typeface="Calibri"/>
                <a:cs typeface="Calibri"/>
                <a:sym typeface="Calibri"/>
              </a:rPr>
              <a:t>Dish diameter</a:t>
            </a:r>
            <a:endParaRPr sz="1600">
              <a:solidFill>
                <a:schemeClr val="dk1"/>
              </a:solidFill>
              <a:latin typeface="Calibri"/>
              <a:ea typeface="Calibri"/>
              <a:cs typeface="Calibri"/>
              <a:sym typeface="Calibri"/>
            </a:endParaRPr>
          </a:p>
          <a:p>
            <a:pPr indent="0" lvl="0" marL="0" marR="0" rtl="0" algn="ctr">
              <a:spcBef>
                <a:spcPts val="0"/>
              </a:spcBef>
              <a:spcAft>
                <a:spcPts val="0"/>
              </a:spcAft>
              <a:buNone/>
            </a:pPr>
            <a:r>
              <a:rPr lang="it-IT" sz="1600">
                <a:solidFill>
                  <a:schemeClr val="dk1"/>
                </a:solidFill>
                <a:latin typeface="Calibri"/>
                <a:ea typeface="Calibri"/>
                <a:cs typeface="Calibri"/>
                <a:sym typeface="Calibri"/>
              </a:rPr>
              <a:t>70 – 80 cm (typ.)</a:t>
            </a:r>
            <a:endParaRPr sz="1600">
              <a:solidFill>
                <a:schemeClr val="dk1"/>
              </a:solidFill>
              <a:latin typeface="Calibri"/>
              <a:ea typeface="Calibri"/>
              <a:cs typeface="Calibri"/>
              <a:sym typeface="Calibri"/>
            </a:endParaRPr>
          </a:p>
        </p:txBody>
      </p:sp>
      <p:sp>
        <p:nvSpPr>
          <p:cNvPr id="238" name="Google Shape;238;p22"/>
          <p:cNvSpPr txBox="1"/>
          <p:nvPr/>
        </p:nvSpPr>
        <p:spPr>
          <a:xfrm>
            <a:off x="7720783" y="5683059"/>
            <a:ext cx="856497" cy="338554"/>
          </a:xfrm>
          <a:prstGeom prst="rect">
            <a:avLst/>
          </a:prstGeom>
          <a:solidFill>
            <a:schemeClr val="lt1"/>
          </a:solidFill>
          <a:ln cap="flat" cmpd="sng" w="190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it-IT" sz="1600">
                <a:solidFill>
                  <a:srgbClr val="FF0000"/>
                </a:solidFill>
                <a:latin typeface="Calibri"/>
                <a:ea typeface="Calibri"/>
                <a:cs typeface="Calibri"/>
                <a:sym typeface="Calibri"/>
              </a:rPr>
              <a:t>RSL </a:t>
            </a:r>
            <a:endParaRPr/>
          </a:p>
        </p:txBody>
      </p:sp>
      <p:sp>
        <p:nvSpPr>
          <p:cNvPr id="239" name="Google Shape;239;p22"/>
          <p:cNvSpPr txBox="1"/>
          <p:nvPr/>
        </p:nvSpPr>
        <p:spPr>
          <a:xfrm>
            <a:off x="3573870" y="854002"/>
            <a:ext cx="2591798"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IT" sz="1600">
                <a:solidFill>
                  <a:schemeClr val="dk1"/>
                </a:solidFill>
                <a:latin typeface="Calibri"/>
                <a:ea typeface="Calibri"/>
                <a:cs typeface="Calibri"/>
                <a:sym typeface="Calibri"/>
              </a:rPr>
              <a:t>Ku-Band TV signal downlink from GEO satellite.</a:t>
            </a:r>
            <a:endParaRPr/>
          </a:p>
        </p:txBody>
      </p:sp>
      <p:sp>
        <p:nvSpPr>
          <p:cNvPr id="240" name="Google Shape;240;p22"/>
          <p:cNvSpPr txBox="1"/>
          <p:nvPr/>
        </p:nvSpPr>
        <p:spPr>
          <a:xfrm rot="-1761009">
            <a:off x="1714590" y="943412"/>
            <a:ext cx="178625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it-IT" sz="1400">
                <a:solidFill>
                  <a:srgbClr val="00B0F0"/>
                </a:solidFill>
                <a:latin typeface="Calibri"/>
                <a:ea typeface="Calibri"/>
                <a:cs typeface="Calibri"/>
                <a:sym typeface="Calibri"/>
              </a:rPr>
              <a:t>DVB-S2 channels</a:t>
            </a:r>
            <a:endParaRPr b="1" sz="1400">
              <a:solidFill>
                <a:srgbClr val="00B0F0"/>
              </a:solidFill>
              <a:latin typeface="Calibri"/>
              <a:ea typeface="Calibri"/>
              <a:cs typeface="Calibri"/>
              <a:sym typeface="Calibri"/>
            </a:endParaRPr>
          </a:p>
        </p:txBody>
      </p:sp>
      <p:pic>
        <p:nvPicPr>
          <p:cNvPr id="241" name="Google Shape;241;p22"/>
          <p:cNvPicPr preferRelativeResize="0"/>
          <p:nvPr/>
        </p:nvPicPr>
        <p:blipFill rotWithShape="1">
          <a:blip r:embed="rId7">
            <a:alphaModFix/>
          </a:blip>
          <a:srcRect b="0" l="0" r="0" t="0"/>
          <a:stretch/>
        </p:blipFill>
        <p:spPr>
          <a:xfrm>
            <a:off x="510476" y="5815651"/>
            <a:ext cx="706214" cy="44625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23"/>
          <p:cNvSpPr txBox="1"/>
          <p:nvPr>
            <p:ph type="title"/>
          </p:nvPr>
        </p:nvSpPr>
        <p:spPr>
          <a:xfrm>
            <a:off x="1454243" y="226423"/>
            <a:ext cx="7228203" cy="48945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5DAD"/>
              </a:buClr>
              <a:buSzPts val="2000"/>
              <a:buFont typeface="Calibri"/>
              <a:buNone/>
            </a:pPr>
            <a:r>
              <a:rPr lang="it-IT" sz="2000"/>
              <a:t>Satellite TV receivers technology:</a:t>
            </a:r>
            <a:br>
              <a:rPr lang="it-IT" sz="2000"/>
            </a:br>
            <a:r>
              <a:rPr lang="it-IT" sz="2000">
                <a:solidFill>
                  <a:srgbClr val="FF0000"/>
                </a:solidFill>
              </a:rPr>
              <a:t>Custom board</a:t>
            </a:r>
            <a:r>
              <a:rPr lang="it-IT" sz="2000"/>
              <a:t> for RSL acquisition</a:t>
            </a:r>
            <a:endParaRPr sz="2000"/>
          </a:p>
        </p:txBody>
      </p:sp>
      <p:pic>
        <p:nvPicPr>
          <p:cNvPr id="247" name="Google Shape;247;p23"/>
          <p:cNvPicPr preferRelativeResize="0"/>
          <p:nvPr/>
        </p:nvPicPr>
        <p:blipFill rotWithShape="1">
          <a:blip r:embed="rId3">
            <a:alphaModFix/>
          </a:blip>
          <a:srcRect b="0" l="0" r="0" t="0"/>
          <a:stretch/>
        </p:blipFill>
        <p:spPr>
          <a:xfrm>
            <a:off x="936173" y="1022353"/>
            <a:ext cx="2902402" cy="2902402"/>
          </a:xfrm>
          <a:prstGeom prst="rect">
            <a:avLst/>
          </a:prstGeom>
          <a:noFill/>
          <a:ln>
            <a:noFill/>
          </a:ln>
        </p:spPr>
      </p:pic>
      <p:sp>
        <p:nvSpPr>
          <p:cNvPr id="248" name="Google Shape;248;p23"/>
          <p:cNvSpPr/>
          <p:nvPr/>
        </p:nvSpPr>
        <p:spPr>
          <a:xfrm flipH="1" rot="3642700">
            <a:off x="2340445" y="257550"/>
            <a:ext cx="161091" cy="2538253"/>
          </a:xfrm>
          <a:prstGeom prst="downArrow">
            <a:avLst>
              <a:gd fmla="val 50000" name="adj1"/>
              <a:gd fmla="val 50000" name="adj2"/>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9" name="Google Shape;249;p23"/>
          <p:cNvSpPr/>
          <p:nvPr/>
        </p:nvSpPr>
        <p:spPr>
          <a:xfrm flipH="1" rot="3642700">
            <a:off x="2661643" y="547412"/>
            <a:ext cx="161091" cy="2092215"/>
          </a:xfrm>
          <a:prstGeom prst="downArrow">
            <a:avLst>
              <a:gd fmla="val 50000" name="adj1"/>
              <a:gd fmla="val 50000" name="adj2"/>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0" name="Google Shape;250;p23"/>
          <p:cNvSpPr/>
          <p:nvPr/>
        </p:nvSpPr>
        <p:spPr>
          <a:xfrm flipH="1" rot="3642700">
            <a:off x="2926921" y="796635"/>
            <a:ext cx="161091" cy="1753672"/>
          </a:xfrm>
          <a:prstGeom prst="downArrow">
            <a:avLst>
              <a:gd fmla="val 50000" name="adj1"/>
              <a:gd fmla="val 50000" name="adj2"/>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1" name="Google Shape;251;p23"/>
          <p:cNvSpPr/>
          <p:nvPr/>
        </p:nvSpPr>
        <p:spPr>
          <a:xfrm rot="-3798745">
            <a:off x="2683087" y="1848705"/>
            <a:ext cx="161091" cy="1187575"/>
          </a:xfrm>
          <a:prstGeom prst="downArrow">
            <a:avLst>
              <a:gd fmla="val 50000" name="adj1"/>
              <a:gd fmla="val 50000" name="adj2"/>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2" name="Google Shape;252;p23"/>
          <p:cNvSpPr/>
          <p:nvPr/>
        </p:nvSpPr>
        <p:spPr>
          <a:xfrm rot="-4221033">
            <a:off x="2480639" y="1672124"/>
            <a:ext cx="161091" cy="1558185"/>
          </a:xfrm>
          <a:prstGeom prst="downArrow">
            <a:avLst>
              <a:gd fmla="val 50000" name="adj1"/>
              <a:gd fmla="val 50000" name="adj2"/>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3" name="Google Shape;253;p23"/>
          <p:cNvSpPr/>
          <p:nvPr/>
        </p:nvSpPr>
        <p:spPr>
          <a:xfrm rot="-4603582">
            <a:off x="2213000" y="1434756"/>
            <a:ext cx="161091" cy="2070642"/>
          </a:xfrm>
          <a:prstGeom prst="downArrow">
            <a:avLst>
              <a:gd fmla="val 50000" name="adj1"/>
              <a:gd fmla="val 50000" name="adj2"/>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4" name="Google Shape;254;p23"/>
          <p:cNvSpPr/>
          <p:nvPr/>
        </p:nvSpPr>
        <p:spPr>
          <a:xfrm rot="-881683">
            <a:off x="3567793" y="2915104"/>
            <a:ext cx="542925" cy="1504950"/>
          </a:xfrm>
          <a:custGeom>
            <a:rect b="b" l="l" r="r" t="t"/>
            <a:pathLst>
              <a:path extrusionOk="0" h="1504950" w="739537">
                <a:moveTo>
                  <a:pt x="282337" y="0"/>
                </a:moveTo>
                <a:cubicBezTo>
                  <a:pt x="224393" y="78581"/>
                  <a:pt x="166449" y="157163"/>
                  <a:pt x="120412" y="285750"/>
                </a:cubicBezTo>
                <a:cubicBezTo>
                  <a:pt x="74375" y="414337"/>
                  <a:pt x="-25638" y="614363"/>
                  <a:pt x="6112" y="771525"/>
                </a:cubicBezTo>
                <a:cubicBezTo>
                  <a:pt x="37862" y="928687"/>
                  <a:pt x="188675" y="1106488"/>
                  <a:pt x="310912" y="1228725"/>
                </a:cubicBezTo>
                <a:cubicBezTo>
                  <a:pt x="433149" y="1350962"/>
                  <a:pt x="739537" y="1504950"/>
                  <a:pt x="739537" y="1504950"/>
                </a:cubicBezTo>
                <a:lnTo>
                  <a:pt x="739537" y="1504950"/>
                </a:lnTo>
              </a:path>
            </a:pathLst>
          </a:custGeom>
          <a:noFill/>
          <a:ln cap="flat" cmpd="sng" w="381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5" name="Google Shape;255;p23"/>
          <p:cNvSpPr/>
          <p:nvPr/>
        </p:nvSpPr>
        <p:spPr>
          <a:xfrm rot="-4603582">
            <a:off x="4412511" y="4246189"/>
            <a:ext cx="161091" cy="294462"/>
          </a:xfrm>
          <a:prstGeom prst="downArrow">
            <a:avLst>
              <a:gd fmla="val 50000" name="adj1"/>
              <a:gd fmla="val 50000" name="adj2"/>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6" name="Google Shape;256;p23"/>
          <p:cNvSpPr/>
          <p:nvPr/>
        </p:nvSpPr>
        <p:spPr>
          <a:xfrm rot="-4997450">
            <a:off x="5870297" y="3321744"/>
            <a:ext cx="94699" cy="2518613"/>
          </a:xfrm>
          <a:custGeom>
            <a:rect b="b" l="l" r="r" t="t"/>
            <a:pathLst>
              <a:path extrusionOk="0" h="1504950" w="739537">
                <a:moveTo>
                  <a:pt x="282337" y="0"/>
                </a:moveTo>
                <a:cubicBezTo>
                  <a:pt x="224393" y="78581"/>
                  <a:pt x="166449" y="157163"/>
                  <a:pt x="120412" y="285750"/>
                </a:cubicBezTo>
                <a:cubicBezTo>
                  <a:pt x="74375" y="414337"/>
                  <a:pt x="-25638" y="614363"/>
                  <a:pt x="6112" y="771525"/>
                </a:cubicBezTo>
                <a:cubicBezTo>
                  <a:pt x="37862" y="928687"/>
                  <a:pt x="188675" y="1106488"/>
                  <a:pt x="310912" y="1228725"/>
                </a:cubicBezTo>
                <a:cubicBezTo>
                  <a:pt x="433149" y="1350962"/>
                  <a:pt x="739537" y="1504950"/>
                  <a:pt x="739537" y="1504950"/>
                </a:cubicBezTo>
                <a:lnTo>
                  <a:pt x="739537" y="1504950"/>
                </a:lnTo>
              </a:path>
            </a:pathLst>
          </a:custGeom>
          <a:noFill/>
          <a:ln cap="flat" cmpd="sng" w="381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7" name="Google Shape;257;p23"/>
          <p:cNvSpPr txBox="1"/>
          <p:nvPr/>
        </p:nvSpPr>
        <p:spPr>
          <a:xfrm>
            <a:off x="7372731" y="2740010"/>
            <a:ext cx="856497" cy="338554"/>
          </a:xfrm>
          <a:prstGeom prst="rect">
            <a:avLst/>
          </a:prstGeom>
          <a:solidFill>
            <a:schemeClr val="lt1"/>
          </a:solidFill>
          <a:ln cap="flat" cmpd="sng" w="190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it-IT" sz="1600">
                <a:solidFill>
                  <a:srgbClr val="FF0000"/>
                </a:solidFill>
                <a:latin typeface="Calibri"/>
                <a:ea typeface="Calibri"/>
                <a:cs typeface="Calibri"/>
                <a:sym typeface="Calibri"/>
              </a:rPr>
              <a:t>RSL </a:t>
            </a:r>
            <a:endParaRPr/>
          </a:p>
        </p:txBody>
      </p:sp>
      <p:pic>
        <p:nvPicPr>
          <p:cNvPr id="258" name="Google Shape;258;p23"/>
          <p:cNvPicPr preferRelativeResize="0"/>
          <p:nvPr/>
        </p:nvPicPr>
        <p:blipFill rotWithShape="1">
          <a:blip r:embed="rId4">
            <a:alphaModFix/>
          </a:blip>
          <a:srcRect b="0" l="0" r="0" t="0"/>
          <a:stretch/>
        </p:blipFill>
        <p:spPr>
          <a:xfrm>
            <a:off x="8905185" y="3681274"/>
            <a:ext cx="1280271" cy="1335140"/>
          </a:xfrm>
          <a:prstGeom prst="rect">
            <a:avLst/>
          </a:prstGeom>
          <a:noFill/>
          <a:ln>
            <a:noFill/>
          </a:ln>
        </p:spPr>
      </p:pic>
      <p:sp>
        <p:nvSpPr>
          <p:cNvPr id="259" name="Google Shape;259;p23"/>
          <p:cNvSpPr/>
          <p:nvPr/>
        </p:nvSpPr>
        <p:spPr>
          <a:xfrm>
            <a:off x="8402865" y="1658802"/>
            <a:ext cx="584200" cy="3149600"/>
          </a:xfrm>
          <a:prstGeom prst="leftBrace">
            <a:avLst>
              <a:gd fmla="val 23550" name="adj1"/>
              <a:gd fmla="val 50000" name="adj2"/>
            </a:avLst>
          </a:prstGeom>
          <a:no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nvGrpSpPr>
          <p:cNvPr id="260" name="Google Shape;260;p23"/>
          <p:cNvGrpSpPr/>
          <p:nvPr/>
        </p:nvGrpSpPr>
        <p:grpSpPr>
          <a:xfrm>
            <a:off x="8857343" y="1322036"/>
            <a:ext cx="1131387" cy="1079894"/>
            <a:chOff x="6083300" y="1213150"/>
            <a:chExt cx="1280701" cy="1225250"/>
          </a:xfrm>
        </p:grpSpPr>
        <p:cxnSp>
          <p:nvCxnSpPr>
            <p:cNvPr id="261" name="Google Shape;261;p23"/>
            <p:cNvCxnSpPr/>
            <p:nvPr/>
          </p:nvCxnSpPr>
          <p:spPr>
            <a:xfrm>
              <a:off x="6083300" y="2432050"/>
              <a:ext cx="958850" cy="0"/>
            </a:xfrm>
            <a:prstGeom prst="straightConnector1">
              <a:avLst/>
            </a:prstGeom>
            <a:noFill/>
            <a:ln cap="flat" cmpd="sng" w="28575">
              <a:solidFill>
                <a:srgbClr val="3F3F3F"/>
              </a:solidFill>
              <a:prstDash val="solid"/>
              <a:miter lim="800000"/>
              <a:headEnd len="sm" w="sm" type="none"/>
              <a:tailEnd len="sm" w="sm" type="none"/>
            </a:ln>
          </p:spPr>
        </p:cxnSp>
        <p:cxnSp>
          <p:nvCxnSpPr>
            <p:cNvPr id="262" name="Google Shape;262;p23"/>
            <p:cNvCxnSpPr/>
            <p:nvPr/>
          </p:nvCxnSpPr>
          <p:spPr>
            <a:xfrm rot="10800000">
              <a:off x="7023100" y="1689100"/>
              <a:ext cx="0" cy="749300"/>
            </a:xfrm>
            <a:prstGeom prst="straightConnector1">
              <a:avLst/>
            </a:prstGeom>
            <a:noFill/>
            <a:ln cap="flat" cmpd="sng" w="28575">
              <a:solidFill>
                <a:srgbClr val="3F3F3F"/>
              </a:solidFill>
              <a:prstDash val="solid"/>
              <a:miter lim="800000"/>
              <a:headEnd len="sm" w="sm" type="none"/>
              <a:tailEnd len="sm" w="sm" type="none"/>
            </a:ln>
          </p:spPr>
        </p:cxnSp>
        <p:pic>
          <p:nvPicPr>
            <p:cNvPr id="263" name="Google Shape;263;p23"/>
            <p:cNvPicPr preferRelativeResize="0"/>
            <p:nvPr/>
          </p:nvPicPr>
          <p:blipFill rotWithShape="1">
            <a:blip r:embed="rId5">
              <a:alphaModFix/>
            </a:blip>
            <a:srcRect b="0" l="0" r="0" t="0"/>
            <a:stretch/>
          </p:blipFill>
          <p:spPr>
            <a:xfrm>
              <a:off x="6600866" y="1213150"/>
              <a:ext cx="763135" cy="1106703"/>
            </a:xfrm>
            <a:prstGeom prst="rect">
              <a:avLst/>
            </a:prstGeom>
            <a:noFill/>
            <a:ln>
              <a:noFill/>
            </a:ln>
          </p:spPr>
        </p:pic>
      </p:grpSp>
      <p:cxnSp>
        <p:nvCxnSpPr>
          <p:cNvPr id="264" name="Google Shape;264;p23"/>
          <p:cNvCxnSpPr/>
          <p:nvPr/>
        </p:nvCxnSpPr>
        <p:spPr>
          <a:xfrm flipH="1" rot="10800000">
            <a:off x="8847818" y="3249613"/>
            <a:ext cx="1047750" cy="1587"/>
          </a:xfrm>
          <a:prstGeom prst="straightConnector1">
            <a:avLst/>
          </a:prstGeom>
          <a:noFill/>
          <a:ln cap="flat" cmpd="sng" w="28575">
            <a:solidFill>
              <a:srgbClr val="3F3F3F"/>
            </a:solidFill>
            <a:prstDash val="solid"/>
            <a:miter lim="800000"/>
            <a:headEnd len="sm" w="sm" type="none"/>
            <a:tailEnd len="sm" w="sm" type="none"/>
          </a:ln>
        </p:spPr>
      </p:cxnSp>
      <p:pic>
        <p:nvPicPr>
          <p:cNvPr id="265" name="Google Shape;265;p23"/>
          <p:cNvPicPr preferRelativeResize="0"/>
          <p:nvPr/>
        </p:nvPicPr>
        <p:blipFill rotWithShape="1">
          <a:blip r:embed="rId6">
            <a:alphaModFix/>
          </a:blip>
          <a:srcRect b="0" l="0" r="0" t="0"/>
          <a:stretch/>
        </p:blipFill>
        <p:spPr>
          <a:xfrm>
            <a:off x="9223859" y="2759892"/>
            <a:ext cx="982587" cy="770390"/>
          </a:xfrm>
          <a:prstGeom prst="rect">
            <a:avLst/>
          </a:prstGeom>
          <a:noFill/>
          <a:ln>
            <a:noFill/>
          </a:ln>
        </p:spPr>
      </p:pic>
      <p:cxnSp>
        <p:nvCxnSpPr>
          <p:cNvPr id="266" name="Google Shape;266;p23"/>
          <p:cNvCxnSpPr/>
          <p:nvPr/>
        </p:nvCxnSpPr>
        <p:spPr>
          <a:xfrm flipH="1" rot="10800000">
            <a:off x="8921931" y="4152900"/>
            <a:ext cx="473167" cy="9797"/>
          </a:xfrm>
          <a:prstGeom prst="straightConnector1">
            <a:avLst/>
          </a:prstGeom>
          <a:noFill/>
          <a:ln cap="flat" cmpd="sng" w="28575">
            <a:solidFill>
              <a:srgbClr val="3F3F3F"/>
            </a:solidFill>
            <a:prstDash val="solid"/>
            <a:miter lim="800000"/>
            <a:headEnd len="sm" w="sm" type="none"/>
            <a:tailEnd len="sm" w="sm" type="none"/>
          </a:ln>
        </p:spPr>
      </p:cxnSp>
      <p:sp>
        <p:nvSpPr>
          <p:cNvPr id="267" name="Google Shape;267;p23"/>
          <p:cNvSpPr/>
          <p:nvPr/>
        </p:nvSpPr>
        <p:spPr>
          <a:xfrm>
            <a:off x="9188793" y="839747"/>
            <a:ext cx="2432956" cy="348813"/>
          </a:xfrm>
          <a:prstGeom prst="rect">
            <a:avLst/>
          </a:prstGeom>
          <a:solidFill>
            <a:srgbClr val="DEEBF7"/>
          </a:solidFill>
          <a:ln>
            <a:noFill/>
          </a:ln>
        </p:spPr>
        <p:txBody>
          <a:bodyPr anchorCtr="0" anchor="t" bIns="45700" lIns="91425" spcFirstLastPara="1" rIns="91425" wrap="square" tIns="45700">
            <a:noAutofit/>
          </a:bodyPr>
          <a:lstStyle/>
          <a:p>
            <a:pPr indent="0" lvl="0" marL="0" marR="0" rtl="0" algn="ctr">
              <a:lnSpc>
                <a:spcPct val="125000"/>
              </a:lnSpc>
              <a:spcBef>
                <a:spcPts val="0"/>
              </a:spcBef>
              <a:spcAft>
                <a:spcPts val="0"/>
              </a:spcAft>
              <a:buNone/>
            </a:pPr>
            <a:r>
              <a:rPr b="1" lang="it-IT" sz="1600">
                <a:solidFill>
                  <a:schemeClr val="dk1"/>
                </a:solidFill>
                <a:latin typeface="Calibri"/>
                <a:ea typeface="Calibri"/>
                <a:cs typeface="Calibri"/>
                <a:sym typeface="Calibri"/>
              </a:rPr>
              <a:t>Data-Logging interfaces</a:t>
            </a:r>
            <a:endParaRPr b="1" sz="1600">
              <a:solidFill>
                <a:schemeClr val="dk1"/>
              </a:solidFill>
              <a:latin typeface="Calibri"/>
              <a:ea typeface="Calibri"/>
              <a:cs typeface="Calibri"/>
              <a:sym typeface="Calibri"/>
            </a:endParaRPr>
          </a:p>
        </p:txBody>
      </p:sp>
      <p:sp>
        <p:nvSpPr>
          <p:cNvPr id="268" name="Google Shape;268;p23"/>
          <p:cNvSpPr/>
          <p:nvPr/>
        </p:nvSpPr>
        <p:spPr>
          <a:xfrm>
            <a:off x="10385563" y="4347418"/>
            <a:ext cx="1553888" cy="348813"/>
          </a:xfrm>
          <a:prstGeom prst="rect">
            <a:avLst/>
          </a:prstGeom>
          <a:solidFill>
            <a:srgbClr val="DEEBF7"/>
          </a:solidFill>
          <a:ln>
            <a:noFill/>
          </a:ln>
        </p:spPr>
        <p:txBody>
          <a:bodyPr anchorCtr="0" anchor="t" bIns="45700" lIns="91425" spcFirstLastPara="1" rIns="91425" wrap="square" tIns="45700">
            <a:noAutofit/>
          </a:bodyPr>
          <a:lstStyle/>
          <a:p>
            <a:pPr indent="0" lvl="0" marL="0" marR="0" rtl="0" algn="ctr">
              <a:lnSpc>
                <a:spcPct val="142857"/>
              </a:lnSpc>
              <a:spcBef>
                <a:spcPts val="0"/>
              </a:spcBef>
              <a:spcAft>
                <a:spcPts val="0"/>
              </a:spcAft>
              <a:buNone/>
            </a:pPr>
            <a:r>
              <a:rPr lang="it-IT" sz="1400">
                <a:solidFill>
                  <a:schemeClr val="dk1"/>
                </a:solidFill>
                <a:latin typeface="Calibri"/>
                <a:ea typeface="Calibri"/>
                <a:cs typeface="Calibri"/>
                <a:sym typeface="Calibri"/>
              </a:rPr>
              <a:t>Ethernet socket </a:t>
            </a:r>
            <a:endParaRPr sz="1400">
              <a:solidFill>
                <a:schemeClr val="dk1"/>
              </a:solidFill>
              <a:latin typeface="Calibri"/>
              <a:ea typeface="Calibri"/>
              <a:cs typeface="Calibri"/>
              <a:sym typeface="Calibri"/>
            </a:endParaRPr>
          </a:p>
        </p:txBody>
      </p:sp>
      <p:sp>
        <p:nvSpPr>
          <p:cNvPr id="269" name="Google Shape;269;p23"/>
          <p:cNvSpPr/>
          <p:nvPr/>
        </p:nvSpPr>
        <p:spPr>
          <a:xfrm>
            <a:off x="10499500" y="3076329"/>
            <a:ext cx="1294814" cy="348813"/>
          </a:xfrm>
          <a:prstGeom prst="rect">
            <a:avLst/>
          </a:prstGeom>
          <a:solidFill>
            <a:srgbClr val="DEEBF7"/>
          </a:solidFill>
          <a:ln>
            <a:noFill/>
          </a:ln>
        </p:spPr>
        <p:txBody>
          <a:bodyPr anchorCtr="0" anchor="t" bIns="45700" lIns="91425" spcFirstLastPara="1" rIns="91425" wrap="square" tIns="45700">
            <a:noAutofit/>
          </a:bodyPr>
          <a:lstStyle/>
          <a:p>
            <a:pPr indent="0" lvl="0" marL="0" marR="0" rtl="0" algn="ctr">
              <a:lnSpc>
                <a:spcPct val="142857"/>
              </a:lnSpc>
              <a:spcBef>
                <a:spcPts val="0"/>
              </a:spcBef>
              <a:spcAft>
                <a:spcPts val="0"/>
              </a:spcAft>
              <a:buNone/>
            </a:pPr>
            <a:r>
              <a:rPr lang="it-IT" sz="1400">
                <a:solidFill>
                  <a:schemeClr val="dk1"/>
                </a:solidFill>
                <a:latin typeface="Calibri"/>
                <a:ea typeface="Calibri"/>
                <a:cs typeface="Calibri"/>
                <a:sym typeface="Calibri"/>
              </a:rPr>
              <a:t>Wi-Fi router</a:t>
            </a:r>
            <a:endParaRPr sz="1400">
              <a:solidFill>
                <a:schemeClr val="dk1"/>
              </a:solidFill>
              <a:latin typeface="Calibri"/>
              <a:ea typeface="Calibri"/>
              <a:cs typeface="Calibri"/>
              <a:sym typeface="Calibri"/>
            </a:endParaRPr>
          </a:p>
        </p:txBody>
      </p:sp>
      <p:sp>
        <p:nvSpPr>
          <p:cNvPr id="270" name="Google Shape;270;p23"/>
          <p:cNvSpPr/>
          <p:nvPr/>
        </p:nvSpPr>
        <p:spPr>
          <a:xfrm>
            <a:off x="10354491" y="1713439"/>
            <a:ext cx="1585329" cy="348813"/>
          </a:xfrm>
          <a:prstGeom prst="rect">
            <a:avLst/>
          </a:prstGeom>
          <a:solidFill>
            <a:srgbClr val="DEEBF7"/>
          </a:solidFill>
          <a:ln>
            <a:noFill/>
          </a:ln>
        </p:spPr>
        <p:txBody>
          <a:bodyPr anchorCtr="0" anchor="t" bIns="45700" lIns="91425" spcFirstLastPara="1" rIns="91425" wrap="square" tIns="45700">
            <a:noAutofit/>
          </a:bodyPr>
          <a:lstStyle/>
          <a:p>
            <a:pPr indent="0" lvl="0" marL="0" marR="0" rtl="0" algn="ctr">
              <a:lnSpc>
                <a:spcPct val="142857"/>
              </a:lnSpc>
              <a:spcBef>
                <a:spcPts val="0"/>
              </a:spcBef>
              <a:spcAft>
                <a:spcPts val="0"/>
              </a:spcAft>
              <a:buNone/>
            </a:pPr>
            <a:r>
              <a:rPr lang="it-IT" sz="1400">
                <a:solidFill>
                  <a:schemeClr val="dk1"/>
                </a:solidFill>
                <a:latin typeface="Calibri"/>
                <a:ea typeface="Calibri"/>
                <a:cs typeface="Calibri"/>
                <a:sym typeface="Calibri"/>
              </a:rPr>
              <a:t>4G / 5G modem</a:t>
            </a:r>
            <a:endParaRPr sz="1400">
              <a:solidFill>
                <a:schemeClr val="dk1"/>
              </a:solidFill>
              <a:latin typeface="Calibri"/>
              <a:ea typeface="Calibri"/>
              <a:cs typeface="Calibri"/>
              <a:sym typeface="Calibri"/>
            </a:endParaRPr>
          </a:p>
        </p:txBody>
      </p:sp>
      <p:pic>
        <p:nvPicPr>
          <p:cNvPr id="271" name="Google Shape;271;p23"/>
          <p:cNvPicPr preferRelativeResize="0"/>
          <p:nvPr/>
        </p:nvPicPr>
        <p:blipFill rotWithShape="1">
          <a:blip r:embed="rId7">
            <a:alphaModFix/>
          </a:blip>
          <a:srcRect b="0" l="0" r="0" t="0"/>
          <a:stretch/>
        </p:blipFill>
        <p:spPr>
          <a:xfrm>
            <a:off x="6291859" y="4415958"/>
            <a:ext cx="2045879" cy="1150807"/>
          </a:xfrm>
          <a:prstGeom prst="rect">
            <a:avLst/>
          </a:prstGeom>
          <a:noFill/>
          <a:ln>
            <a:noFill/>
          </a:ln>
        </p:spPr>
      </p:pic>
      <p:sp>
        <p:nvSpPr>
          <p:cNvPr id="272" name="Google Shape;272;p23"/>
          <p:cNvSpPr/>
          <p:nvPr/>
        </p:nvSpPr>
        <p:spPr>
          <a:xfrm>
            <a:off x="7258230" y="3149600"/>
            <a:ext cx="1061357" cy="1857829"/>
          </a:xfrm>
          <a:prstGeom prst="bentArrow">
            <a:avLst>
              <a:gd fmla="val 7629" name="adj1"/>
              <a:gd fmla="val 6757" name="adj2"/>
              <a:gd fmla="val 15204" name="adj3"/>
              <a:gd fmla="val 25268" name="adj4"/>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73" name="Google Shape;273;p23"/>
          <p:cNvSpPr txBox="1"/>
          <p:nvPr/>
        </p:nvSpPr>
        <p:spPr>
          <a:xfrm>
            <a:off x="4377679" y="3699247"/>
            <a:ext cx="1491899"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IT" sz="1600">
                <a:solidFill>
                  <a:schemeClr val="dk1"/>
                </a:solidFill>
                <a:latin typeface="Calibri"/>
                <a:ea typeface="Calibri"/>
                <a:cs typeface="Calibri"/>
                <a:sym typeface="Calibri"/>
              </a:rPr>
              <a:t>L-Band electrical signal</a:t>
            </a:r>
            <a:endParaRPr sz="1600">
              <a:solidFill>
                <a:schemeClr val="dk1"/>
              </a:solidFill>
              <a:latin typeface="Calibri"/>
              <a:ea typeface="Calibri"/>
              <a:cs typeface="Calibri"/>
              <a:sym typeface="Calibri"/>
            </a:endParaRPr>
          </a:p>
        </p:txBody>
      </p:sp>
      <p:sp>
        <p:nvSpPr>
          <p:cNvPr id="274" name="Google Shape;274;p23"/>
          <p:cNvSpPr txBox="1"/>
          <p:nvPr/>
        </p:nvSpPr>
        <p:spPr>
          <a:xfrm>
            <a:off x="3476341" y="3318247"/>
            <a:ext cx="1417695"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IT" sz="1600">
                <a:solidFill>
                  <a:schemeClr val="dk1"/>
                </a:solidFill>
                <a:latin typeface="Calibri"/>
                <a:ea typeface="Calibri"/>
                <a:cs typeface="Calibri"/>
                <a:sym typeface="Calibri"/>
              </a:rPr>
              <a:t>Coaxial cable</a:t>
            </a:r>
            <a:endParaRPr sz="1600">
              <a:solidFill>
                <a:schemeClr val="dk1"/>
              </a:solidFill>
              <a:latin typeface="Calibri"/>
              <a:ea typeface="Calibri"/>
              <a:cs typeface="Calibri"/>
              <a:sym typeface="Calibri"/>
            </a:endParaRPr>
          </a:p>
        </p:txBody>
      </p:sp>
      <p:sp>
        <p:nvSpPr>
          <p:cNvPr id="275" name="Google Shape;275;p23"/>
          <p:cNvSpPr txBox="1"/>
          <p:nvPr/>
        </p:nvSpPr>
        <p:spPr>
          <a:xfrm>
            <a:off x="3474720" y="4816684"/>
            <a:ext cx="2876439" cy="605294"/>
          </a:xfrm>
          <a:prstGeom prst="rect">
            <a:avLst/>
          </a:prstGeom>
          <a:solidFill>
            <a:srgbClr val="DEEBF7"/>
          </a:solidFill>
          <a:ln>
            <a:noFill/>
          </a:ln>
        </p:spPr>
        <p:txBody>
          <a:bodyPr anchorCtr="0" anchor="t" bIns="45700" lIns="91425" spcFirstLastPara="1" rIns="91425" wrap="square" tIns="45700">
            <a:spAutoFit/>
          </a:bodyPr>
          <a:lstStyle/>
          <a:p>
            <a:pPr indent="0" lvl="0" marL="0" marR="0" rtl="0" algn="ctr">
              <a:lnSpc>
                <a:spcPct val="125000"/>
              </a:lnSpc>
              <a:spcBef>
                <a:spcPts val="0"/>
              </a:spcBef>
              <a:spcAft>
                <a:spcPts val="0"/>
              </a:spcAft>
              <a:buNone/>
            </a:pPr>
            <a:r>
              <a:rPr b="1" lang="it-IT" sz="1600">
                <a:solidFill>
                  <a:schemeClr val="dk1"/>
                </a:solidFill>
                <a:latin typeface="Calibri"/>
                <a:ea typeface="Calibri"/>
                <a:cs typeface="Calibri"/>
                <a:sym typeface="Calibri"/>
              </a:rPr>
              <a:t>Custom board for RSL acquisition and data-logging</a:t>
            </a:r>
            <a:endParaRPr/>
          </a:p>
        </p:txBody>
      </p:sp>
      <p:sp>
        <p:nvSpPr>
          <p:cNvPr id="276" name="Google Shape;276;p23"/>
          <p:cNvSpPr txBox="1"/>
          <p:nvPr/>
        </p:nvSpPr>
        <p:spPr>
          <a:xfrm>
            <a:off x="188040" y="3407784"/>
            <a:ext cx="1585970"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IT" sz="1600">
                <a:solidFill>
                  <a:schemeClr val="dk1"/>
                </a:solidFill>
                <a:latin typeface="Calibri"/>
                <a:ea typeface="Calibri"/>
                <a:cs typeface="Calibri"/>
                <a:sym typeface="Calibri"/>
              </a:rPr>
              <a:t>Dish diameter</a:t>
            </a:r>
            <a:endParaRPr sz="1600">
              <a:solidFill>
                <a:schemeClr val="dk1"/>
              </a:solidFill>
              <a:latin typeface="Calibri"/>
              <a:ea typeface="Calibri"/>
              <a:cs typeface="Calibri"/>
              <a:sym typeface="Calibri"/>
            </a:endParaRPr>
          </a:p>
          <a:p>
            <a:pPr indent="0" lvl="0" marL="0" marR="0" rtl="0" algn="ctr">
              <a:spcBef>
                <a:spcPts val="0"/>
              </a:spcBef>
              <a:spcAft>
                <a:spcPts val="0"/>
              </a:spcAft>
              <a:buNone/>
            </a:pPr>
            <a:r>
              <a:rPr lang="it-IT" sz="1600">
                <a:solidFill>
                  <a:schemeClr val="dk1"/>
                </a:solidFill>
                <a:latin typeface="Calibri"/>
                <a:ea typeface="Calibri"/>
                <a:cs typeface="Calibri"/>
                <a:sym typeface="Calibri"/>
              </a:rPr>
              <a:t>70 – 80 cm (typ.)</a:t>
            </a:r>
            <a:endParaRPr sz="1600">
              <a:solidFill>
                <a:schemeClr val="dk1"/>
              </a:solidFill>
              <a:latin typeface="Calibri"/>
              <a:ea typeface="Calibri"/>
              <a:cs typeface="Calibri"/>
              <a:sym typeface="Calibri"/>
            </a:endParaRPr>
          </a:p>
        </p:txBody>
      </p:sp>
      <p:sp>
        <p:nvSpPr>
          <p:cNvPr id="277" name="Google Shape;277;p23"/>
          <p:cNvSpPr txBox="1"/>
          <p:nvPr/>
        </p:nvSpPr>
        <p:spPr>
          <a:xfrm>
            <a:off x="1355870" y="5622416"/>
            <a:ext cx="8160992" cy="1031051"/>
          </a:xfrm>
          <a:prstGeom prst="rect">
            <a:avLst/>
          </a:prstGeom>
          <a:solidFill>
            <a:srgbClr val="1F3864"/>
          </a:solid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lt1"/>
              </a:buClr>
              <a:buSzPts val="1700"/>
              <a:buFont typeface="Arial"/>
              <a:buChar char="●"/>
            </a:pPr>
            <a:r>
              <a:rPr b="1" lang="it-IT" sz="1700">
                <a:solidFill>
                  <a:schemeClr val="lt1"/>
                </a:solidFill>
                <a:latin typeface="Calibri"/>
                <a:ea typeface="Calibri"/>
                <a:cs typeface="Calibri"/>
                <a:sym typeface="Calibri"/>
              </a:rPr>
              <a:t>Entails electronic design and manufacturing of a dedicated device for RSL acquisition.</a:t>
            </a:r>
            <a:endParaRPr/>
          </a:p>
          <a:p>
            <a:pPr indent="-285750" lvl="0" marL="285750" marR="0" rtl="0" algn="l">
              <a:spcBef>
                <a:spcPts val="600"/>
              </a:spcBef>
              <a:spcAft>
                <a:spcPts val="0"/>
              </a:spcAft>
              <a:buClr>
                <a:schemeClr val="lt1"/>
              </a:buClr>
              <a:buSzPts val="1700"/>
              <a:buFont typeface="Arial"/>
              <a:buChar char="●"/>
            </a:pPr>
            <a:r>
              <a:rPr b="1" lang="it-IT" sz="1700">
                <a:solidFill>
                  <a:schemeClr val="lt1"/>
                </a:solidFill>
                <a:latin typeface="Calibri"/>
                <a:ea typeface="Calibri"/>
                <a:cs typeface="Calibri"/>
                <a:sym typeface="Calibri"/>
              </a:rPr>
              <a:t>Requires the availability of a telecommunication infrastructure.</a:t>
            </a:r>
            <a:endParaRPr/>
          </a:p>
          <a:p>
            <a:pPr indent="-285750" lvl="0" marL="285750" marR="0" rtl="0" algn="l">
              <a:spcBef>
                <a:spcPts val="600"/>
              </a:spcBef>
              <a:spcAft>
                <a:spcPts val="0"/>
              </a:spcAft>
              <a:buClr>
                <a:schemeClr val="lt1"/>
              </a:buClr>
              <a:buSzPts val="1700"/>
              <a:buFont typeface="Arial"/>
              <a:buChar char="●"/>
            </a:pPr>
            <a:r>
              <a:rPr b="1" lang="it-IT" sz="1700">
                <a:solidFill>
                  <a:schemeClr val="lt1"/>
                </a:solidFill>
                <a:latin typeface="Calibri"/>
                <a:ea typeface="Calibri"/>
                <a:cs typeface="Calibri"/>
                <a:sym typeface="Calibri"/>
              </a:rPr>
              <a:t>Commercial-grade components may exhibit poor performance</a:t>
            </a:r>
            <a:endParaRPr b="1" sz="1700">
              <a:solidFill>
                <a:schemeClr val="lt1"/>
              </a:solidFill>
              <a:latin typeface="Calibri"/>
              <a:ea typeface="Calibri"/>
              <a:cs typeface="Calibri"/>
              <a:sym typeface="Calibri"/>
            </a:endParaRPr>
          </a:p>
        </p:txBody>
      </p:sp>
      <p:sp>
        <p:nvSpPr>
          <p:cNvPr id="278" name="Google Shape;278;p23"/>
          <p:cNvSpPr txBox="1"/>
          <p:nvPr/>
        </p:nvSpPr>
        <p:spPr>
          <a:xfrm>
            <a:off x="3573870" y="854002"/>
            <a:ext cx="2591798"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IT" sz="1600">
                <a:solidFill>
                  <a:schemeClr val="dk1"/>
                </a:solidFill>
                <a:latin typeface="Calibri"/>
                <a:ea typeface="Calibri"/>
                <a:cs typeface="Calibri"/>
                <a:sym typeface="Calibri"/>
              </a:rPr>
              <a:t>Ku-Band TV signal downlink from GEO satellite.</a:t>
            </a:r>
            <a:endParaRPr/>
          </a:p>
        </p:txBody>
      </p:sp>
      <p:sp>
        <p:nvSpPr>
          <p:cNvPr id="279" name="Google Shape;279;p23"/>
          <p:cNvSpPr txBox="1"/>
          <p:nvPr/>
        </p:nvSpPr>
        <p:spPr>
          <a:xfrm rot="-1761009">
            <a:off x="1714590" y="943412"/>
            <a:ext cx="178625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it-IT" sz="1400">
                <a:solidFill>
                  <a:srgbClr val="00B0F0"/>
                </a:solidFill>
                <a:latin typeface="Calibri"/>
                <a:ea typeface="Calibri"/>
                <a:cs typeface="Calibri"/>
                <a:sym typeface="Calibri"/>
              </a:rPr>
              <a:t>DVB-S2 channels</a:t>
            </a:r>
            <a:endParaRPr b="1" sz="1400">
              <a:solidFill>
                <a:srgbClr val="00B0F0"/>
              </a:solidFill>
              <a:latin typeface="Calibri"/>
              <a:ea typeface="Calibri"/>
              <a:cs typeface="Calibri"/>
              <a:sym typeface="Calibri"/>
            </a:endParaRPr>
          </a:p>
        </p:txBody>
      </p:sp>
      <p:sp>
        <p:nvSpPr>
          <p:cNvPr id="280" name="Google Shape;280;p23"/>
          <p:cNvSpPr/>
          <p:nvPr/>
        </p:nvSpPr>
        <p:spPr>
          <a:xfrm>
            <a:off x="7413929" y="6345936"/>
            <a:ext cx="267031" cy="238274"/>
          </a:xfrm>
          <a:prstGeom prst="triangle">
            <a:avLst>
              <a:gd fmla="val 50000" name="adj"/>
            </a:avLst>
          </a:prstGeom>
          <a:solidFill>
            <a:srgbClr val="FFFF00"/>
          </a:solidFill>
          <a:ln cap="flat" cmpd="sng" w="12700">
            <a:solidFill>
              <a:srgbClr val="3A383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1" name="Google Shape;281;p23"/>
          <p:cNvSpPr/>
          <p:nvPr/>
        </p:nvSpPr>
        <p:spPr>
          <a:xfrm>
            <a:off x="3792982" y="2701840"/>
            <a:ext cx="267031" cy="238274"/>
          </a:xfrm>
          <a:prstGeom prst="triangle">
            <a:avLst>
              <a:gd fmla="val 50000" name="adj"/>
            </a:avLst>
          </a:prstGeom>
          <a:solidFill>
            <a:srgbClr val="FFFF00"/>
          </a:solidFill>
          <a:ln cap="flat" cmpd="sng" w="12700">
            <a:solidFill>
              <a:srgbClr val="3A383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2" name="Google Shape;282;p23"/>
          <p:cNvSpPr txBox="1"/>
          <p:nvPr/>
        </p:nvSpPr>
        <p:spPr>
          <a:xfrm>
            <a:off x="3416844" y="1959262"/>
            <a:ext cx="2088526" cy="584775"/>
          </a:xfrm>
          <a:prstGeom prst="rect">
            <a:avLst/>
          </a:prstGeom>
          <a:solidFill>
            <a:srgbClr val="E0EEF8"/>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it-IT" sz="1600">
                <a:solidFill>
                  <a:schemeClr val="dk1"/>
                </a:solidFill>
                <a:latin typeface="Calibri"/>
                <a:ea typeface="Calibri"/>
                <a:cs typeface="Calibri"/>
                <a:sym typeface="Calibri"/>
              </a:rPr>
              <a:t>LNB (Low Noise Block) converter</a:t>
            </a:r>
            <a:endParaRPr b="1" sz="1600">
              <a:solidFill>
                <a:schemeClr val="dk1"/>
              </a:solidFill>
              <a:latin typeface="Calibri"/>
              <a:ea typeface="Calibri"/>
              <a:cs typeface="Calibri"/>
              <a:sym typeface="Calibri"/>
            </a:endParaRPr>
          </a:p>
        </p:txBody>
      </p:sp>
      <p:pic>
        <p:nvPicPr>
          <p:cNvPr id="283" name="Google Shape;283;p23"/>
          <p:cNvPicPr preferRelativeResize="0"/>
          <p:nvPr/>
        </p:nvPicPr>
        <p:blipFill rotWithShape="1">
          <a:blip r:embed="rId8">
            <a:alphaModFix/>
          </a:blip>
          <a:srcRect b="0" l="0" r="0" t="0"/>
          <a:stretch/>
        </p:blipFill>
        <p:spPr>
          <a:xfrm>
            <a:off x="545200" y="5688330"/>
            <a:ext cx="706214" cy="44625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2013 - Tema 2022">
  <a:themeElements>
    <a:clrScheme name="Office 2013 - Tema 202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