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3712" r:id="rId2"/>
    <p:sldMasterId id="2147483694" r:id="rId3"/>
  </p:sldMasterIdLst>
  <p:notesMasterIdLst>
    <p:notesMasterId r:id="rId39"/>
  </p:notesMasterIdLst>
  <p:sldIdLst>
    <p:sldId id="597" r:id="rId4"/>
    <p:sldId id="725" r:id="rId5"/>
    <p:sldId id="781" r:id="rId6"/>
    <p:sldId id="782" r:id="rId7"/>
    <p:sldId id="776" r:id="rId8"/>
    <p:sldId id="780" r:id="rId9"/>
    <p:sldId id="790" r:id="rId10"/>
    <p:sldId id="792" r:id="rId11"/>
    <p:sldId id="787" r:id="rId12"/>
    <p:sldId id="788" r:id="rId13"/>
    <p:sldId id="791" r:id="rId14"/>
    <p:sldId id="834" r:id="rId15"/>
    <p:sldId id="795" r:id="rId16"/>
    <p:sldId id="786" r:id="rId17"/>
    <p:sldId id="821" r:id="rId18"/>
    <p:sldId id="816" r:id="rId19"/>
    <p:sldId id="799" r:id="rId20"/>
    <p:sldId id="800" r:id="rId21"/>
    <p:sldId id="804" r:id="rId22"/>
    <p:sldId id="796" r:id="rId23"/>
    <p:sldId id="802" r:id="rId24"/>
    <p:sldId id="797" r:id="rId25"/>
    <p:sldId id="835" r:id="rId26"/>
    <p:sldId id="805" r:id="rId27"/>
    <p:sldId id="826" r:id="rId28"/>
    <p:sldId id="829" r:id="rId29"/>
    <p:sldId id="832" r:id="rId30"/>
    <p:sldId id="814" r:id="rId31"/>
    <p:sldId id="837" r:id="rId32"/>
    <p:sldId id="801" r:id="rId33"/>
    <p:sldId id="830" r:id="rId34"/>
    <p:sldId id="831" r:id="rId35"/>
    <p:sldId id="833" r:id="rId36"/>
    <p:sldId id="825" r:id="rId37"/>
    <p:sldId id="836" r:id="rId38"/>
  </p:sldIdLst>
  <p:sldSz cx="12192000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73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56F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94" autoAdjust="0"/>
    <p:restoredTop sz="95887" autoAdjust="0"/>
  </p:normalViewPr>
  <p:slideViewPr>
    <p:cSldViewPr snapToGrid="0">
      <p:cViewPr varScale="1">
        <p:scale>
          <a:sx n="61" d="100"/>
          <a:sy n="61" d="100"/>
        </p:scale>
        <p:origin x="368" y="48"/>
      </p:cViewPr>
      <p:guideLst>
        <p:guide orient="horz" pos="2159"/>
        <p:guide pos="73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360"/>
    </p:cViewPr>
  </p:sorter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17.03.2025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0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5591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>
                <a:latin typeface="TUM Neue Helvetica 55 Regular" pitchFamily="34" charset="0"/>
              </a:rPr>
              <a:t>Gut Gut</a:t>
            </a:r>
          </a:p>
        </p:txBody>
      </p:sp>
    </p:spTree>
    <p:extLst>
      <p:ext uri="{BB962C8B-B14F-4D97-AF65-F5344CB8AC3E}">
        <p14:creationId xmlns:p14="http://schemas.microsoft.com/office/powerpoint/2010/main" val="2335475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8BCDB3-5C0C-4C4C-B982-EBE6E1A00F07}" type="slidenum">
              <a:rPr lang="de-DE" smtClean="0">
                <a:latin typeface="Arial" pitchFamily="34" charset="0"/>
              </a:rPr>
              <a:pPr/>
              <a:t>21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>
                <a:latin typeface="Arial" pitchFamily="34" charset="0"/>
              </a:rPr>
              <a:t>Fragen:</a:t>
            </a:r>
          </a:p>
          <a:p>
            <a:pPr eaLnBrk="1" hangingPunct="1"/>
            <a:r>
              <a:rPr lang="de-DE" smtClean="0">
                <a:latin typeface="Arial" pitchFamily="34" charset="0"/>
              </a:rPr>
              <a:t>Warum gibt’s konzeptionelle Hydrologie?</a:t>
            </a:r>
          </a:p>
          <a:p>
            <a:pPr eaLnBrk="1" hangingPunct="1"/>
            <a:r>
              <a:rPr lang="de-DE" smtClean="0">
                <a:latin typeface="Arial" pitchFamily="34" charset="0"/>
              </a:rPr>
              <a:t>Warum machen wir keine Hochwasservorhersage für kleine Gebiete?</a:t>
            </a:r>
          </a:p>
          <a:p>
            <a:pPr eaLnBrk="1" hangingPunct="1"/>
            <a:endParaRPr lang="de-DE" smtClean="0">
              <a:latin typeface="Arial" pitchFamily="34" charset="0"/>
            </a:endParaRPr>
          </a:p>
          <a:p>
            <a:pPr eaLnBrk="1" hangingPunct="1"/>
            <a:r>
              <a:rPr lang="de-DE" smtClean="0">
                <a:latin typeface="Arial" pitchFamily="34" charset="0"/>
              </a:rPr>
              <a:t>Sagen:</a:t>
            </a:r>
          </a:p>
          <a:p>
            <a:pPr eaLnBrk="1" hangingPunct="1"/>
            <a:r>
              <a:rPr lang="de-DE" smtClean="0">
                <a:latin typeface="Arial" pitchFamily="34" charset="0"/>
              </a:rPr>
              <a:t>Das ist Inhalt der heutigen Vorlesung</a:t>
            </a:r>
          </a:p>
        </p:txBody>
      </p:sp>
    </p:spTree>
    <p:extLst>
      <p:ext uri="{BB962C8B-B14F-4D97-AF65-F5344CB8AC3E}">
        <p14:creationId xmlns:p14="http://schemas.microsoft.com/office/powerpoint/2010/main" val="2358252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8468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875" indent="-2857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884" indent="-2285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037" indent="-2285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191" indent="-2285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345" indent="-228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498" indent="-228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652" indent="-228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805" indent="-228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A37084-AEF7-4E27-8210-5CDC7D94F2A3}" type="slidenum">
              <a:rPr lang="de-DE" altLang="de-DE" smtClean="0"/>
              <a:pPr eaLnBrk="1" hangingPunct="1">
                <a:spcBef>
                  <a:spcPct val="0"/>
                </a:spcBef>
              </a:pPr>
              <a:t>24</a:t>
            </a:fld>
            <a:endParaRPr lang="de-DE" altLang="de-DE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266673" indent="-266673">
              <a:defRPr/>
            </a:pPr>
            <a:r>
              <a:rPr lang="de-DE" sz="1700" dirty="0" smtClean="0"/>
              <a:t>Es geht natürlich auch ne Nummer kleiner</a:t>
            </a:r>
            <a:endParaRPr lang="de-DE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996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875" indent="-2857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884" indent="-2285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037" indent="-2285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191" indent="-2285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345" indent="-228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498" indent="-228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652" indent="-228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805" indent="-228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A37084-AEF7-4E27-8210-5CDC7D94F2A3}" type="slidenum">
              <a:rPr lang="de-DE" altLang="de-DE" smtClean="0"/>
              <a:pPr eaLnBrk="1" hangingPunct="1">
                <a:spcBef>
                  <a:spcPct val="0"/>
                </a:spcBef>
              </a:pPr>
              <a:t>25</a:t>
            </a:fld>
            <a:endParaRPr lang="de-DE" altLang="de-DE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266673" indent="-266673">
              <a:defRPr/>
            </a:pPr>
            <a:r>
              <a:rPr lang="de-DE" sz="1700" dirty="0" smtClean="0"/>
              <a:t>Es geht natürlich auch ne Nummer kleiner</a:t>
            </a:r>
            <a:endParaRPr lang="de-DE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29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875" indent="-2857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884" indent="-2285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037" indent="-2285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191" indent="-2285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345" indent="-228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498" indent="-228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652" indent="-228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805" indent="-228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A37084-AEF7-4E27-8210-5CDC7D94F2A3}" type="slidenum">
              <a:rPr lang="de-DE" altLang="de-DE" smtClean="0"/>
              <a:pPr eaLnBrk="1" hangingPunct="1">
                <a:spcBef>
                  <a:spcPct val="0"/>
                </a:spcBef>
              </a:pPr>
              <a:t>26</a:t>
            </a:fld>
            <a:endParaRPr lang="de-DE" altLang="de-DE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266673" indent="-266673">
              <a:defRPr/>
            </a:pPr>
            <a:r>
              <a:rPr lang="de-DE" sz="1700" dirty="0" smtClean="0"/>
              <a:t>Es geht natürlich auch ne Nummer kleiner</a:t>
            </a:r>
            <a:endParaRPr lang="de-DE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79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>
                <a:latin typeface="TUM Neue Helvetica 55 Regular" pitchFamily="34" charset="0"/>
              </a:rPr>
              <a:t>Gut Gut</a:t>
            </a:r>
          </a:p>
        </p:txBody>
      </p:sp>
    </p:spTree>
    <p:extLst>
      <p:ext uri="{BB962C8B-B14F-4D97-AF65-F5344CB8AC3E}">
        <p14:creationId xmlns:p14="http://schemas.microsoft.com/office/powerpoint/2010/main" val="219070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875" indent="-2857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884" indent="-2285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037" indent="-2285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191" indent="-2285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345" indent="-228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498" indent="-228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652" indent="-228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805" indent="-2285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A37084-AEF7-4E27-8210-5CDC7D94F2A3}" type="slidenum">
              <a:rPr lang="de-DE" altLang="de-DE" smtClean="0"/>
              <a:pPr eaLnBrk="1" hangingPunct="1">
                <a:spcBef>
                  <a:spcPct val="0"/>
                </a:spcBef>
              </a:pPr>
              <a:t>31</a:t>
            </a:fld>
            <a:endParaRPr lang="de-DE" altLang="de-DE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266673" indent="-266673">
              <a:defRPr/>
            </a:pPr>
            <a:r>
              <a:rPr lang="de-DE" sz="1700" dirty="0" smtClean="0"/>
              <a:t>Es geht natürlich auch ne Nummer kleiner</a:t>
            </a:r>
            <a:endParaRPr lang="de-DE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24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85840" indent="-285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Reanalysis dataset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Hillslope models are run using mean catchment values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IN" sz="2000" b="0" strike="noStrike" spc="-1">
                <a:solidFill>
                  <a:srgbClr val="000000"/>
                </a:solidFill>
                <a:latin typeface="Calibri"/>
              </a:rPr>
              <a:t>Corresponding soil moisture states are saved for the event runs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50000"/>
              </a:lnSpc>
              <a:buNone/>
            </a:pP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679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>
                <a:latin typeface="TUM Neue Helvetica 55 Regular" pitchFamily="34" charset="0"/>
              </a:rPr>
              <a:t>Gut Gut</a:t>
            </a:r>
          </a:p>
        </p:txBody>
      </p:sp>
    </p:spTree>
    <p:extLst>
      <p:ext uri="{BB962C8B-B14F-4D97-AF65-F5344CB8AC3E}">
        <p14:creationId xmlns:p14="http://schemas.microsoft.com/office/powerpoint/2010/main" val="282512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67A72A-DB5D-4F56-8EC2-CA1C05C6F544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039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Um das 95-er Ereignis nachrechnen zu können muss die Durchlässigkeit der Böden um rund 50% im Vergleich zu der 94-er Simulation erhöht werden. Ein</a:t>
            </a:r>
            <a:r>
              <a:rPr lang="de-DE" baseline="0" dirty="0" smtClean="0"/>
              <a:t> plausibler Erklärungsansatz die Verschlämmung. Wir gehen davon aus, dass bei dem 94-er Ereignis Flächen verschlämmten aufgrund dem </a:t>
            </a:r>
            <a:r>
              <a:rPr lang="de-DE" baseline="0" dirty="0" err="1" smtClean="0"/>
              <a:t>höhren</a:t>
            </a:r>
            <a:r>
              <a:rPr lang="de-DE" baseline="0" dirty="0" smtClean="0"/>
              <a:t> Anteil an unbedeckten Flächen bedingt durch den noch </a:t>
            </a:r>
            <a:r>
              <a:rPr lang="de-DE" baseline="0" dirty="0" err="1" smtClean="0"/>
              <a:t>niederigeren</a:t>
            </a:r>
            <a:r>
              <a:rPr lang="de-DE" baseline="0" dirty="0" smtClean="0"/>
              <a:t> Bewuchs der </a:t>
            </a:r>
            <a:r>
              <a:rPr lang="de-DE" baseline="0" dirty="0" err="1" smtClean="0"/>
              <a:t>landwirtschafltichen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Nutzplanzen</a:t>
            </a:r>
            <a:r>
              <a:rPr lang="de-DE" baseline="0" dirty="0" smtClean="0"/>
              <a:t> im Frühsommer im Vergleich zum Spätsommer.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67A72A-DB5D-4F56-8EC2-CA1C05C6F544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1445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606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2869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000" dirty="0"/>
              <a:t>Structure fingerprint of past work –&gt; needs free energy</a:t>
            </a:r>
          </a:p>
          <a:p>
            <a:endParaRPr lang="en-US" sz="1000" dirty="0"/>
          </a:p>
          <a:p>
            <a:r>
              <a:rPr lang="en-US" sz="1000" dirty="0"/>
              <a:t>Structures </a:t>
            </a:r>
            <a:r>
              <a:rPr lang="en-US" sz="1000" dirty="0" err="1"/>
              <a:t>acellerate</a:t>
            </a:r>
            <a:r>
              <a:rPr lang="en-US" sz="1000" dirty="0"/>
              <a:t> fluxes -&gt; can be </a:t>
            </a:r>
            <a:r>
              <a:rPr lang="en-US" sz="1000" dirty="0" err="1"/>
              <a:t>expressesd</a:t>
            </a:r>
            <a:r>
              <a:rPr lang="en-US" sz="1000" dirty="0"/>
              <a:t> in free energy terms</a:t>
            </a:r>
          </a:p>
          <a:p>
            <a:endParaRPr lang="en-US" sz="1000" dirty="0"/>
          </a:p>
          <a:p>
            <a:r>
              <a:rPr lang="en-US" sz="1000" dirty="0"/>
              <a:t>Vegetation controls</a:t>
            </a:r>
          </a:p>
          <a:p>
            <a:r>
              <a:rPr lang="en-US" sz="1000" dirty="0"/>
              <a:t>Bottle necks/ limitation expressed in free energy terms (except water </a:t>
            </a:r>
            <a:r>
              <a:rPr lang="en-US" sz="1000" dirty="0" err="1"/>
              <a:t>limitiation</a:t>
            </a:r>
            <a:r>
              <a:rPr lang="en-US" sz="1000" dirty="0"/>
              <a:t> </a:t>
            </a:r>
          </a:p>
          <a:p>
            <a:r>
              <a:rPr lang="en-US" sz="1000" dirty="0"/>
              <a:t>Express ET in water and energy  flux e-&gt; free energy as common current for framing their functioning</a:t>
            </a:r>
            <a:endParaRPr lang="en-US" altLang="de-DE" sz="1000" kern="0" dirty="0"/>
          </a:p>
          <a:p>
            <a:endParaRPr lang="de-DE" altLang="de-DE" sz="10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8312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dirty="0" smtClean="0">
                <a:latin typeface="TUM Neue Helvetica 55 Regular" pitchFamily="34" charset="0"/>
              </a:rPr>
              <a:t>Gut </a:t>
            </a:r>
            <a:r>
              <a:rPr lang="de-DE" altLang="de-DE" dirty="0" err="1" smtClean="0">
                <a:latin typeface="TUM Neue Helvetica 55 Regular" pitchFamily="34" charset="0"/>
              </a:rPr>
              <a:t>Gut</a:t>
            </a:r>
            <a:endParaRPr lang="de-DE" altLang="de-DE" dirty="0" smtClean="0">
              <a:latin typeface="TUM Neue Helvetica 55 Regula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>
                <a:latin typeface="TUM Neue Helvetica 55 Regular" pitchFamily="34" charset="0"/>
              </a:rPr>
              <a:t>Gut Gut</a:t>
            </a:r>
          </a:p>
        </p:txBody>
      </p:sp>
    </p:spTree>
    <p:extLst>
      <p:ext uri="{BB962C8B-B14F-4D97-AF65-F5344CB8AC3E}">
        <p14:creationId xmlns:p14="http://schemas.microsoft.com/office/powerpoint/2010/main" val="1639015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mtClean="0">
                <a:latin typeface="TUM Neue Helvetica 55 Regular" pitchFamily="34" charset="0"/>
              </a:rPr>
              <a:t>Gut Gut</a:t>
            </a:r>
          </a:p>
        </p:txBody>
      </p:sp>
    </p:spTree>
    <p:extLst>
      <p:ext uri="{BB962C8B-B14F-4D97-AF65-F5344CB8AC3E}">
        <p14:creationId xmlns:p14="http://schemas.microsoft.com/office/powerpoint/2010/main" val="18732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>
                <a:latin typeface="Comic Sans MS" panose="030F0702030302020204" pitchFamily="66" charset="0"/>
              </a:defRPr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>
                <a:latin typeface="Comic Sans MS" panose="030F0702030302020204" pitchFamily="66" charset="0"/>
              </a:defRPr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190524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24499710-2D6F-5743-B9E5-F18E3B239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21796"/>
          <a:stretch/>
        </p:blipFill>
        <p:spPr>
          <a:xfrm>
            <a:off x="-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17.03.2025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1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17.03.2025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2206653" y="6457899"/>
            <a:ext cx="45875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Hydrology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Thermodynamics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671066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17.03.2025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08EE61D7-51FA-8445-A65A-B10C193BEE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19757"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4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2463-8150-4DAA-877D-A146C8C8C60A}" type="datetime1">
              <a:rPr lang="de-DE" smtClean="0"/>
              <a:t>17.03.2025</a:t>
            </a:fld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2252833" y="6457899"/>
            <a:ext cx="45875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60272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4683-D191-47F3-8302-BB2B36B1C86A}" type="datetime1">
              <a:rPr lang="de-DE" smtClean="0"/>
              <a:t>17.03.2025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20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BE91-4B1C-4025-AE57-60317864A3F3}" type="datetime1">
              <a:rPr lang="de-DE" smtClean="0"/>
              <a:t>17.03.2025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436743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5D93-083F-4B89-951E-D5F35A1BBEC8}" type="datetime1">
              <a:rPr lang="de-DE" smtClean="0"/>
              <a:t>17.03.2025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6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E158-F33A-4782-AFB5-03A3FD6F0AB2}" type="datetime1">
              <a:rPr lang="de-DE" smtClean="0"/>
              <a:t>17.03.2025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369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6950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Straight Connector 3"/>
          <p:cNvCxnSpPr/>
          <p:nvPr/>
        </p:nvCxnSpPr>
        <p:spPr>
          <a:xfrm>
            <a:off x="649080" y="2666880"/>
            <a:ext cx="360" cy="3124440"/>
          </a:xfrm>
          <a:prstGeom prst="straightConnector1">
            <a:avLst/>
          </a:prstGeom>
          <a:ln w="12700">
            <a:solidFill>
              <a:srgbClr val="96D3ED"/>
            </a:solidFill>
          </a:ln>
        </p:spPr>
      </p:cxnSp>
      <p:sp>
        <p:nvSpPr>
          <p:cNvPr id="92" name="PlaceHolder 1"/>
          <p:cNvSpPr>
            <a:spLocks noGrp="1"/>
          </p:cNvSpPr>
          <p:nvPr>
            <p:ph type="sldNum" idx="13"/>
          </p:nvPr>
        </p:nvSpPr>
        <p:spPr>
          <a:xfrm>
            <a:off x="420480" y="6019920"/>
            <a:ext cx="456840" cy="18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1200" b="0" strike="noStrike" cap="all" spc="199">
                <a:solidFill>
                  <a:schemeClr val="accent1"/>
                </a:solidFill>
                <a:latin typeface="Posterama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439C79E0-0EDE-4D62-9A3B-6A0B52A9521B}" type="slidenum">
              <a:rPr lang="en-US" sz="1200" b="0" strike="noStrike" cap="all" spc="199">
                <a:solidFill>
                  <a:schemeClr val="accent1"/>
                </a:solidFill>
                <a:latin typeface="Posterama"/>
              </a:rPr>
              <a:t>‹Nr.›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ftr" idx="14"/>
          </p:nvPr>
        </p:nvSpPr>
        <p:spPr>
          <a:xfrm rot="16200000">
            <a:off x="-243000" y="1451520"/>
            <a:ext cx="1784160" cy="18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cap="all" spc="97">
                <a:solidFill>
                  <a:schemeClr val="accent1"/>
                </a:solidFill>
                <a:latin typeface="Posterama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cap="all" spc="97">
                <a:solidFill>
                  <a:schemeClr val="accent1"/>
                </a:solidFill>
                <a:latin typeface="Posterama"/>
              </a:rPr>
              <a:t>&lt;Fußzeile&gt;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chemeClr val="dk1"/>
                </a:solidFill>
                <a:latin typeface="Daytona Condensed Light"/>
              </a:rPr>
              <a:t>Format des Titeltextes durch Klicken bearbeiten</a:t>
            </a: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chemeClr val="dk1"/>
                </a:solidFill>
                <a:latin typeface="Daytona Condensed Light"/>
              </a:rPr>
              <a:t>Format des Gliederungstextes durch Klicken bearbeiten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Daytona Condensed Light"/>
              </a:rPr>
              <a:t>Zweite Gliederungsebene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chemeClr val="dk1"/>
                </a:solidFill>
                <a:latin typeface="Daytona Condensed Light"/>
              </a:rPr>
              <a:t>Dritte Gliederungsebene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chemeClr val="dk1"/>
                </a:solidFill>
                <a:latin typeface="Daytona Condensed Light"/>
              </a:rPr>
              <a:t>Vierte Gliederungsebene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Daytona Condensed Light"/>
              </a:rPr>
              <a:t>Fünfte Gliederungsebene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Daytona Condensed Light"/>
              </a:rPr>
              <a:t>Sechste Gliederungsebene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Daytona Condensed Light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2349629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Bildwelt-KIT-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3">
            <a:extLst>
              <a:ext uri="{FF2B5EF4-FFF2-40B4-BE49-F238E27FC236}">
                <a16:creationId xmlns:a16="http://schemas.microsoft.com/office/drawing/2014/main" id="{153A9B5E-D5F5-4943-9CE5-6CC8AD9849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1" b="18811"/>
          <a:stretch>
            <a:fillRect/>
          </a:stretch>
        </p:blipFill>
        <p:spPr>
          <a:xfrm>
            <a:off x="154800" y="3618383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2215268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81375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Bildwelt-KIT-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3">
            <a:extLst>
              <a:ext uri="{FF2B5EF4-FFF2-40B4-BE49-F238E27FC236}">
                <a16:creationId xmlns:a16="http://schemas.microsoft.com/office/drawing/2014/main" id="{6C6A0023-0015-9240-95BC-F4252EAD05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9" b="31679"/>
          <a:stretch/>
        </p:blipFill>
        <p:spPr>
          <a:xfrm>
            <a:off x="156308" y="3618000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2218825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17.03.2025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442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17.03.2025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85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17.03.2025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915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17.03.2025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36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17.03.2025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62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17.03.2025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00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17.03.2025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3990749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157FB1C4-03A2-5742-A484-BFCC04AE1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21796"/>
          <a:stretch/>
        </p:blipFill>
        <p:spPr>
          <a:xfrm>
            <a:off x="-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17.03.2025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4486472"/>
          </a:xfrm>
        </p:spPr>
        <p:txBody>
          <a:bodyPr>
            <a:normAutofit/>
          </a:bodyPr>
          <a:lstStyle>
            <a:lvl1pPr>
              <a:defRPr sz="2400">
                <a:latin typeface="Comic Sans MS" panose="030F0702030302020204" pitchFamily="66" charset="0"/>
              </a:defRPr>
            </a:lvl1pPr>
            <a:lvl2pPr>
              <a:defRPr sz="2000">
                <a:latin typeface="Comic Sans MS" panose="030F0702030302020204" pitchFamily="66" charset="0"/>
              </a:defRPr>
            </a:lvl2pPr>
            <a:lvl3pPr>
              <a:defRPr sz="2000">
                <a:latin typeface="Comic Sans MS" panose="030F0702030302020204" pitchFamily="66" charset="0"/>
              </a:defRPr>
            </a:lvl3pPr>
            <a:lvl4pPr>
              <a:defRPr sz="2000">
                <a:latin typeface="Comic Sans MS" panose="030F0702030302020204" pitchFamily="66" charset="0"/>
              </a:defRPr>
            </a:lvl4pPr>
            <a:lvl5pPr>
              <a:defRPr sz="20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altLang="de-DE" noProof="0" dirty="0" err="1" smtClean="0"/>
              <a:t>Mastertextformat</a:t>
            </a:r>
            <a:r>
              <a:rPr lang="en-GB" altLang="de-DE" noProof="0" dirty="0" smtClean="0"/>
              <a:t> </a:t>
            </a:r>
            <a:r>
              <a:rPr lang="en-GB" altLang="de-DE" noProof="0" dirty="0" err="1" smtClean="0"/>
              <a:t>bearbeiten</a:t>
            </a:r>
            <a:endParaRPr lang="en-GB" altLang="de-DE" noProof="0" dirty="0" smtClean="0"/>
          </a:p>
          <a:p>
            <a:pPr lvl="1"/>
            <a:r>
              <a:rPr lang="en-GB" altLang="de-DE" noProof="0" dirty="0" err="1" smtClean="0"/>
              <a:t>Zweite</a:t>
            </a:r>
            <a:r>
              <a:rPr lang="en-GB" altLang="de-DE" noProof="0" dirty="0" smtClean="0"/>
              <a:t> </a:t>
            </a:r>
            <a:r>
              <a:rPr lang="en-GB" altLang="de-DE" noProof="0" dirty="0" err="1" smtClean="0"/>
              <a:t>Ebene</a:t>
            </a:r>
            <a:endParaRPr lang="en-GB" altLang="de-DE" noProof="0" dirty="0" smtClean="0"/>
          </a:p>
          <a:p>
            <a:pPr lvl="2"/>
            <a:r>
              <a:rPr lang="en-GB" altLang="de-DE" noProof="0" dirty="0" err="1" smtClean="0"/>
              <a:t>Dritte</a:t>
            </a:r>
            <a:r>
              <a:rPr lang="en-GB" altLang="de-DE" noProof="0" dirty="0" smtClean="0"/>
              <a:t> </a:t>
            </a:r>
            <a:r>
              <a:rPr lang="en-GB" altLang="de-DE" noProof="0" dirty="0" err="1" smtClean="0"/>
              <a:t>Ebene</a:t>
            </a:r>
            <a:endParaRPr lang="en-GB" altLang="de-DE" noProof="0" dirty="0" smtClean="0"/>
          </a:p>
          <a:p>
            <a:pPr lvl="3"/>
            <a:r>
              <a:rPr lang="en-GB" altLang="de-DE" noProof="0" dirty="0" err="1" smtClean="0"/>
              <a:t>Vierte</a:t>
            </a:r>
            <a:r>
              <a:rPr lang="en-GB" altLang="de-DE" noProof="0" dirty="0" smtClean="0"/>
              <a:t> </a:t>
            </a:r>
            <a:r>
              <a:rPr lang="en-GB" altLang="de-DE" noProof="0" dirty="0" err="1" smtClean="0"/>
              <a:t>Ebene</a:t>
            </a:r>
            <a:endParaRPr lang="en-GB" altLang="de-DE" noProof="0" dirty="0" smtClean="0"/>
          </a:p>
          <a:p>
            <a:pPr lvl="4"/>
            <a:r>
              <a:rPr lang="en-GB" altLang="de-DE" noProof="0" dirty="0" err="1" smtClean="0"/>
              <a:t>Fünfte</a:t>
            </a:r>
            <a:r>
              <a:rPr lang="en-GB" altLang="de-DE" noProof="0" dirty="0" smtClean="0"/>
              <a:t> </a:t>
            </a:r>
            <a:r>
              <a:rPr lang="en-GB" altLang="de-DE" noProof="0" dirty="0" err="1" smtClean="0"/>
              <a:t>Ebene</a:t>
            </a:r>
            <a:endParaRPr lang="en-GB" altLang="de-D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17.03.2025</a:t>
            </a:fld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2206653" y="6457899"/>
            <a:ext cx="45875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091395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17.03.2025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959810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17.03.2025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08EE61D7-51FA-8445-A65A-B10C193BEE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19757"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22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2463-8150-4DAA-877D-A146C8C8C60A}" type="datetime1">
              <a:rPr lang="de-DE" smtClean="0"/>
              <a:t>17.03.2025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925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4683-D191-47F3-8302-BB2B36B1C86A}" type="datetime1">
              <a:rPr lang="de-DE" smtClean="0"/>
              <a:t>17.03.2025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237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BE91-4B1C-4025-AE57-60317864A3F3}" type="datetime1">
              <a:rPr lang="de-DE" smtClean="0"/>
              <a:t>17.03.2025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2248036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5D93-083F-4B89-951E-D5F35A1BBEC8}" type="datetime1">
              <a:rPr lang="de-DE" smtClean="0"/>
              <a:t>17.03.2025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7791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E158-F33A-4782-AFB5-03A3FD6F0AB2}" type="datetime1">
              <a:rPr lang="de-DE" smtClean="0"/>
              <a:t>17.03.2025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649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2105999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Bildwelt-KIT-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3">
            <a:extLst>
              <a:ext uri="{FF2B5EF4-FFF2-40B4-BE49-F238E27FC236}">
                <a16:creationId xmlns:a16="http://schemas.microsoft.com/office/drawing/2014/main" id="{BC4D3CAE-ED4B-354B-A4F6-66C0D8B78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6" b="31616"/>
          <a:stretch/>
        </p:blipFill>
        <p:spPr>
          <a:xfrm>
            <a:off x="156308" y="3618000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34pt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24pt </a:t>
            </a:r>
            <a:r>
              <a:rPr lang="de-DE" dirty="0" err="1"/>
              <a:t>bold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1519213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17.03.2025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73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17.03.2025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2206653" y="6457899"/>
            <a:ext cx="45875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Hydrology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Thermodynamics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866386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17.03.2025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9771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17.03.2025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09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17.03.2025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3193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17.03.2025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95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17.03.2025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427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17.03.2025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331228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8973510D-7EB2-DE48-B751-648EBCCCF1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0" r="1557" b="20197"/>
          <a:stretch/>
        </p:blipFill>
        <p:spPr>
          <a:xfrm>
            <a:off x="-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17.03.2025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065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17.03.2025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2812565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17.03.2025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08EE61D7-51FA-8445-A65A-B10C193BE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0" r="1557" b="18261"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639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2463-8150-4DAA-877D-A146C8C8C60A}" type="datetime1">
              <a:rPr lang="de-DE" smtClean="0"/>
              <a:t>17.03.2025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682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17.03.2025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2206653" y="6457899"/>
            <a:ext cx="45875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Hydrology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Thermodynamics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7271139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4683-D191-47F3-8302-BB2B36B1C86A}" type="datetime1">
              <a:rPr lang="de-DE" smtClean="0"/>
              <a:t>17.03.2025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544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BE91-4B1C-4025-AE57-60317864A3F3}" type="datetime1">
              <a:rPr lang="de-DE" smtClean="0"/>
              <a:t>17.03.2025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66383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5D93-083F-4B89-951E-D5F35A1BBEC8}" type="datetime1">
              <a:rPr lang="de-DE" smtClean="0"/>
              <a:t>17.03.2025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3309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E158-F33A-4782-AFB5-03A3FD6F0AB2}" type="datetime1">
              <a:rPr lang="de-DE" smtClean="0"/>
              <a:t>17.03.2025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73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17.03.2025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4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17.03.2025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2206653" y="6457899"/>
            <a:ext cx="45875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Hydrology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Thermodynamics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4747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17.03.2025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2206653" y="6457899"/>
            <a:ext cx="45875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37316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17.03.2025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2206653" y="6466366"/>
            <a:ext cx="45875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Hydrology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Thermodynamics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69953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</a:t>
            </a:r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1200" smtClean="0"/>
            </a:lvl1pPr>
          </a:lstStyle>
          <a:p>
            <a:fld id="{6245B8D5-6333-46B0-B66F-CB871999619A}" type="datetime1">
              <a:rPr lang="de-DE" smtClean="0"/>
              <a:pPr/>
              <a:t>17.03.2025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978990-F548-4DBF-8142-A24718BD92B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12" y="441464"/>
            <a:ext cx="1448387" cy="666959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0"/>
          <p:cNvSpPr txBox="1">
            <a:spLocks noChangeArrowheads="1"/>
          </p:cNvSpPr>
          <p:nvPr userDrawn="1"/>
        </p:nvSpPr>
        <p:spPr bwMode="auto">
          <a:xfrm>
            <a:off x="9589636" y="6413724"/>
            <a:ext cx="27003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de-DE" sz="900" dirty="0">
                <a:latin typeface="Comic Sans MS" panose="030F0702030302020204" pitchFamily="66" charset="0"/>
              </a:rPr>
              <a:t>Institut</a:t>
            </a:r>
            <a:r>
              <a:rPr lang="de-DE" sz="900" baseline="0" dirty="0">
                <a:latin typeface="Comic Sans MS" panose="030F0702030302020204" pitchFamily="66" charset="0"/>
              </a:rPr>
              <a:t> für Wasser und </a:t>
            </a:r>
            <a:r>
              <a:rPr lang="de-DE" sz="900" baseline="0" dirty="0" smtClean="0">
                <a:latin typeface="Comic Sans MS" panose="030F0702030302020204" pitchFamily="66" charset="0"/>
              </a:rPr>
              <a:t>Umwelt</a:t>
            </a:r>
            <a:endParaRPr lang="de-DE" sz="900" baseline="0" dirty="0">
              <a:latin typeface="Comic Sans MS" panose="030F0702030302020204" pitchFamily="66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de-DE" sz="900" baseline="0" dirty="0">
                <a:latin typeface="Comic Sans MS" panose="030F0702030302020204" pitchFamily="66" charset="0"/>
              </a:rPr>
              <a:t>Fachbereich </a:t>
            </a:r>
            <a:r>
              <a:rPr lang="de-DE" sz="900" baseline="0" dirty="0" smtClean="0">
                <a:latin typeface="Comic Sans MS" panose="030F0702030302020204" pitchFamily="66" charset="0"/>
              </a:rPr>
              <a:t>Hydrologie</a:t>
            </a:r>
            <a:endParaRPr lang="de-DE" sz="900" dirty="0">
              <a:latin typeface="Comic Sans MS" panose="030F0702030302020204" pitchFamily="66" charset="0"/>
            </a:endParaRPr>
          </a:p>
        </p:txBody>
      </p:sp>
      <p:sp>
        <p:nvSpPr>
          <p:cNvPr id="5" name="Textfeld 4"/>
          <p:cNvSpPr txBox="1"/>
          <p:nvPr userDrawn="1"/>
        </p:nvSpPr>
        <p:spPr>
          <a:xfrm>
            <a:off x="8818686" y="6371528"/>
            <a:ext cx="868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IWU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334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0" r:id="rId2"/>
    <p:sldLayoutId id="2147483675" r:id="rId3"/>
    <p:sldLayoutId id="2147483677" r:id="rId4"/>
    <p:sldLayoutId id="2147483687" r:id="rId5"/>
    <p:sldLayoutId id="2147483678" r:id="rId6"/>
    <p:sldLayoutId id="2147483686" r:id="rId7"/>
    <p:sldLayoutId id="2147483679" r:id="rId8"/>
    <p:sldLayoutId id="2147483688" r:id="rId9"/>
    <p:sldLayoutId id="2147483730" r:id="rId10"/>
    <p:sldLayoutId id="2147483689" r:id="rId11"/>
    <p:sldLayoutId id="2147483693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733" r:id="rId18"/>
    <p:sldLayoutId id="2147483734" r:id="rId19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Comic Sans MS" panose="030F0702030302020204" pitchFamily="66" charset="0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2"/>
        </a:buBlip>
        <a:defRPr sz="26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2"/>
        </a:buBlip>
        <a:defRPr sz="2399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2"/>
        </a:buBlip>
        <a:defRPr sz="21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2"/>
        </a:buBlip>
        <a:defRPr sz="2100" kern="1200">
          <a:solidFill>
            <a:schemeClr val="tx1"/>
          </a:solidFill>
          <a:latin typeface="Comic Sans MS" panose="030F0702030302020204" pitchFamily="66" charset="0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2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02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</a:t>
            </a:r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1200" smtClean="0"/>
            </a:lvl1pPr>
          </a:lstStyle>
          <a:p>
            <a:fld id="{6245B8D5-6333-46B0-B66F-CB871999619A}" type="datetime1">
              <a:rPr lang="de-DE" smtClean="0"/>
              <a:pPr/>
              <a:t>17.03.2025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Prof. Max Mustermann - Präsentationstitel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19881"/>
            <a:ext cx="4326737" cy="5381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 err="1"/>
              <a:t>Bereich</a:t>
            </a:r>
            <a:r>
              <a:rPr lang="en-US" altLang="de-DE" sz="1200" dirty="0"/>
              <a:t>, </a:t>
            </a:r>
            <a:r>
              <a:rPr lang="en-US" altLang="de-DE" sz="1200" dirty="0" err="1"/>
              <a:t>Institut</a:t>
            </a:r>
            <a:r>
              <a:rPr lang="en-US" altLang="de-DE" sz="1200" dirty="0"/>
              <a:t>, DE/</a:t>
            </a:r>
            <a:r>
              <a:rPr lang="en-US" altLang="de-DE" sz="1200" dirty="0" err="1"/>
              <a:t>Stabsstelle</a:t>
            </a:r>
            <a:endParaRPr lang="en-US" altLang="de-DE" sz="1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978990-F548-4DBF-8142-A24718BD92B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12" y="441464"/>
            <a:ext cx="1448387" cy="666959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88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31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02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</a:t>
            </a:r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1200" smtClean="0"/>
            </a:lvl1pPr>
          </a:lstStyle>
          <a:p>
            <a:fld id="{6245B8D5-6333-46B0-B66F-CB871999619A}" type="datetime1">
              <a:rPr lang="de-DE" smtClean="0"/>
              <a:pPr/>
              <a:t>17.03.2025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Prof. Max Mustermann - Präsentationstitel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19881"/>
            <a:ext cx="4326737" cy="5381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 err="1"/>
              <a:t>Bereich</a:t>
            </a:r>
            <a:r>
              <a:rPr lang="en-US" altLang="de-DE" sz="1200" dirty="0"/>
              <a:t>, </a:t>
            </a:r>
            <a:r>
              <a:rPr lang="en-US" altLang="de-DE" sz="1200" dirty="0" err="1"/>
              <a:t>Institut</a:t>
            </a:r>
            <a:r>
              <a:rPr lang="en-US" altLang="de-DE" sz="1200" dirty="0"/>
              <a:t>, DE/</a:t>
            </a:r>
            <a:r>
              <a:rPr lang="en-US" altLang="de-DE" sz="1200" dirty="0" err="1"/>
              <a:t>Stabsstelle</a:t>
            </a:r>
            <a:endParaRPr lang="en-US" altLang="de-DE" sz="1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978990-F548-4DBF-8142-A24718BD92B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12" y="441464"/>
            <a:ext cx="1448387" cy="666959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2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32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02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jpeg"/><Relationship Id="rId3" Type="http://schemas.openxmlformats.org/officeDocument/2006/relationships/image" Target="../media/image23.png"/><Relationship Id="rId7" Type="http://schemas.openxmlformats.org/officeDocument/2006/relationships/image" Target="../media/image63.pn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66.jpeg"/><Relationship Id="rId5" Type="http://schemas.openxmlformats.org/officeDocument/2006/relationships/image" Target="../media/image25.png"/><Relationship Id="rId10" Type="http://schemas.openxmlformats.org/officeDocument/2006/relationships/image" Target="../media/image65.jpeg"/><Relationship Id="rId4" Type="http://schemas.openxmlformats.org/officeDocument/2006/relationships/image" Target="../media/image24.png"/><Relationship Id="rId9" Type="http://schemas.openxmlformats.org/officeDocument/2006/relationships/image" Target="../media/image6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jpeg"/><Relationship Id="rId5" Type="http://schemas.openxmlformats.org/officeDocument/2006/relationships/image" Target="../media/image13.jp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000278" y="639235"/>
            <a:ext cx="8771307" cy="327717"/>
          </a:xfrm>
        </p:spPr>
        <p:txBody>
          <a:bodyPr>
            <a:noAutofit/>
          </a:bodyPr>
          <a:lstStyle/>
          <a:p>
            <a:r>
              <a:rPr lang="en-US" sz="3000" dirty="0"/>
              <a:t>Flash floods predictions and mitigation under change – challenges, models, perspectives</a:t>
            </a:r>
            <a:endParaRPr lang="en-GB" sz="3000" dirty="0"/>
          </a:p>
        </p:txBody>
      </p:sp>
      <p:sp>
        <p:nvSpPr>
          <p:cNvPr id="10" name="Rechteck 9"/>
          <p:cNvSpPr/>
          <p:nvPr/>
        </p:nvSpPr>
        <p:spPr>
          <a:xfrm>
            <a:off x="2541108" y="2380586"/>
            <a:ext cx="923047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Comic Sans MS" panose="030F0702030302020204" pitchFamily="66" charset="0"/>
              </a:rPr>
              <a:t>Erwin Zehe</a:t>
            </a:r>
            <a:r>
              <a:rPr lang="en-GB" sz="1600" baseline="30000" dirty="0">
                <a:latin typeface="Comic Sans MS" panose="030F0702030302020204" pitchFamily="66" charset="0"/>
              </a:rPr>
              <a:t>1</a:t>
            </a:r>
            <a:r>
              <a:rPr lang="en-GB" sz="1600" dirty="0">
                <a:latin typeface="Comic Sans MS" panose="030F0702030302020204" pitchFamily="66" charset="0"/>
              </a:rPr>
              <a:t>, Franziska Villinger</a:t>
            </a:r>
            <a:r>
              <a:rPr lang="en-GB" sz="1600" baseline="30000" dirty="0">
                <a:latin typeface="Comic Sans MS" panose="030F0702030302020204" pitchFamily="66" charset="0"/>
              </a:rPr>
              <a:t>1</a:t>
            </a:r>
            <a:r>
              <a:rPr lang="en-GB" sz="1600" dirty="0">
                <a:latin typeface="Comic Sans MS" panose="030F0702030302020204" pitchFamily="66" charset="0"/>
              </a:rPr>
              <a:t>, Ralf Loritz</a:t>
            </a:r>
            <a:r>
              <a:rPr lang="en-GB" sz="1600" baseline="30000" dirty="0">
                <a:latin typeface="Comic Sans MS" panose="030F0702030302020204" pitchFamily="66" charset="0"/>
              </a:rPr>
              <a:t>1</a:t>
            </a:r>
            <a:r>
              <a:rPr lang="en-GB" sz="1600" dirty="0">
                <a:latin typeface="Comic Sans MS" panose="030F0702030302020204" pitchFamily="66" charset="0"/>
              </a:rPr>
              <a:t>, Ashish </a:t>
            </a:r>
            <a:r>
              <a:rPr lang="en-GB" sz="1600" dirty="0" smtClean="0">
                <a:latin typeface="Comic Sans MS" panose="030F0702030302020204" pitchFamily="66" charset="0"/>
              </a:rPr>
              <a:t>Manoj</a:t>
            </a:r>
            <a:r>
              <a:rPr lang="en-GB" sz="1600" baseline="30000" dirty="0" smtClean="0">
                <a:latin typeface="Comic Sans MS" panose="030F0702030302020204" pitchFamily="66" charset="0"/>
              </a:rPr>
              <a:t>1</a:t>
            </a:r>
            <a:r>
              <a:rPr lang="en-GB" sz="1600" dirty="0">
                <a:latin typeface="Comic Sans MS" panose="030F0702030302020204" pitchFamily="66" charset="0"/>
              </a:rPr>
              <a:t>, Judith Nijzink</a:t>
            </a:r>
            <a:r>
              <a:rPr lang="en-GB" sz="1600" baseline="30000" dirty="0">
                <a:latin typeface="Comic Sans MS" panose="030F0702030302020204" pitchFamily="66" charset="0"/>
              </a:rPr>
              <a:t>2</a:t>
            </a:r>
            <a:r>
              <a:rPr lang="en-GB" sz="1600" dirty="0">
                <a:latin typeface="Comic Sans MS" panose="030F0702030302020204" pitchFamily="66" charset="0"/>
              </a:rPr>
              <a:t>, Laurent </a:t>
            </a:r>
            <a:r>
              <a:rPr lang="en-GB" sz="1600" dirty="0" smtClean="0">
                <a:latin typeface="Comic Sans MS" panose="030F0702030302020204" pitchFamily="66" charset="0"/>
              </a:rPr>
              <a:t>Pfister</a:t>
            </a:r>
            <a:r>
              <a:rPr lang="en-GB" sz="1600" baseline="30000" dirty="0" smtClean="0">
                <a:latin typeface="Comic Sans MS" panose="030F0702030302020204" pitchFamily="66" charset="0"/>
              </a:rPr>
              <a:t>2</a:t>
            </a:r>
          </a:p>
          <a:p>
            <a:pPr algn="r"/>
            <a:r>
              <a:rPr lang="en-GB" sz="1600" dirty="0" smtClean="0">
                <a:latin typeface="Comic Sans MS" panose="030F0702030302020204" pitchFamily="66" charset="0"/>
              </a:rPr>
              <a:t>1</a:t>
            </a:r>
            <a:r>
              <a:rPr lang="en-GB" sz="1600" dirty="0">
                <a:latin typeface="Comic Sans MS" panose="030F0702030302020204" pitchFamily="66" charset="0"/>
              </a:rPr>
              <a:t>) Institute of Water and </a:t>
            </a:r>
            <a:r>
              <a:rPr lang="en-GB" sz="1600" dirty="0" smtClean="0">
                <a:latin typeface="Comic Sans MS" panose="030F0702030302020204" pitchFamily="66" charset="0"/>
              </a:rPr>
              <a:t>Environment Karlsruhe Institute of Technology, Germany</a:t>
            </a:r>
          </a:p>
          <a:p>
            <a:pPr algn="r"/>
            <a:r>
              <a:rPr lang="en-GB" sz="1600" dirty="0" smtClean="0">
                <a:latin typeface="Comic Sans MS" panose="030F0702030302020204" pitchFamily="66" charset="0"/>
              </a:rPr>
              <a:t>2) ERIN, Luxembourg Institute of Technology, Luxembourg</a:t>
            </a:r>
          </a:p>
          <a:p>
            <a:pPr algn="r"/>
            <a:endParaRPr lang="en-GB" sz="1600" dirty="0" smtClean="0">
              <a:latin typeface="Comic Sans MS" panose="030F0702030302020204" pitchFamily="66" charset="0"/>
            </a:endParaRPr>
          </a:p>
          <a:p>
            <a:pPr algn="r"/>
            <a:endParaRPr lang="en-GB" sz="1600" dirty="0" smtClean="0">
              <a:latin typeface="Comic Sans MS" panose="030F0702030302020204" pitchFamily="66" charset="0"/>
            </a:endParaRPr>
          </a:p>
          <a:p>
            <a:pPr algn="r"/>
            <a:endParaRPr lang="en-GB" sz="1600" dirty="0">
              <a:latin typeface="Comic Sans MS" panose="030F0702030302020204" pitchFamily="66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76" y="3343214"/>
            <a:ext cx="1047651" cy="132369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434" y="3343214"/>
            <a:ext cx="977248" cy="135057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434" y="4883250"/>
            <a:ext cx="1315038" cy="131503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7" t="11700" r="30570" b="50395"/>
          <a:stretch/>
        </p:blipFill>
        <p:spPr>
          <a:xfrm>
            <a:off x="10144263" y="3351874"/>
            <a:ext cx="1062989" cy="131503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9" y="3837443"/>
            <a:ext cx="3963635" cy="2376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63290" y="3717032"/>
            <a:ext cx="158417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/>
              <a:t>Braunsbach</a:t>
            </a:r>
            <a:r>
              <a:rPr lang="de-DE" sz="1200" dirty="0" smtClean="0"/>
              <a:t>, 2016</a:t>
            </a:r>
            <a:endParaRPr lang="de-DE" sz="12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647" y="3822289"/>
            <a:ext cx="3186724" cy="239115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335991" y="3728064"/>
            <a:ext cx="158417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/>
              <a:t>Neckargerach</a:t>
            </a:r>
            <a:r>
              <a:rPr lang="de-DE" sz="1200" dirty="0" smtClean="0"/>
              <a:t>, 2016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7792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178"/>
          <a:stretch/>
        </p:blipFill>
        <p:spPr>
          <a:xfrm>
            <a:off x="-1" y="1111424"/>
            <a:ext cx="7545177" cy="55784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5440" y="208637"/>
            <a:ext cx="7776864" cy="561975"/>
          </a:xfrm>
        </p:spPr>
        <p:txBody>
          <a:bodyPr/>
          <a:lstStyle/>
          <a:p>
            <a:r>
              <a:rPr lang="en-AU" b="0" dirty="0" smtClean="0"/>
              <a:t>… </a:t>
            </a:r>
            <a:r>
              <a:rPr lang="en-AU" b="0" dirty="0" smtClean="0"/>
              <a:t>luckily two </a:t>
            </a:r>
            <a:r>
              <a:rPr lang="en-AU" b="0" dirty="0" smtClean="0"/>
              <a:t>200y - Rainstorms in 2 years</a:t>
            </a:r>
            <a:endParaRPr lang="en-AU" b="0" dirty="0"/>
          </a:p>
        </p:txBody>
      </p:sp>
      <p:sp>
        <p:nvSpPr>
          <p:cNvPr id="10" name="Textfeld 9"/>
          <p:cNvSpPr txBox="1"/>
          <p:nvPr/>
        </p:nvSpPr>
        <p:spPr>
          <a:xfrm>
            <a:off x="929812" y="1111424"/>
            <a:ext cx="1320000" cy="307777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Comic Sans MS" panose="030F0702030302020204" pitchFamily="66" charset="0"/>
              </a:rPr>
              <a:t>27.06.1994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563284" y="1096036"/>
            <a:ext cx="1320000" cy="307777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Comic Sans MS" panose="030F0702030302020204" pitchFamily="66" charset="0"/>
              </a:rPr>
              <a:t>13.08.1995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439976" y="1139911"/>
            <a:ext cx="959960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Comic Sans MS" panose="030F0702030302020204" pitchFamily="66" charset="0"/>
              </a:rPr>
              <a:t>78 mm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003444" y="1111424"/>
            <a:ext cx="792088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Comic Sans MS" panose="030F0702030302020204" pitchFamily="66" charset="0"/>
              </a:rPr>
              <a:t>72 mm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8339946" y="1795572"/>
            <a:ext cx="2972487" cy="4894262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AU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1995 HQ</a:t>
            </a:r>
            <a:r>
              <a:rPr lang="en-AU" sz="1800" kern="0" baseline="-250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10000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Same initial wetness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50% </a:t>
            </a:r>
            <a:r>
              <a:rPr lang="en-AU" sz="1800" kern="0" dirty="0" err="1" smtClean="0">
                <a:latin typeface="Comic Sans MS" panose="030F0702030302020204" pitchFamily="66" charset="0"/>
                <a:cs typeface="Calibri" panose="020F0502020204030204" pitchFamily="34" charset="0"/>
              </a:rPr>
              <a:t>Q</a:t>
            </a:r>
            <a:r>
              <a:rPr lang="en-AU" sz="1800" kern="0" baseline="-25000" dirty="0" err="1" smtClean="0">
                <a:latin typeface="Comic Sans MS" panose="030F0702030302020204" pitchFamily="66" charset="0"/>
                <a:cs typeface="Calibri" panose="020F0502020204030204" pitchFamily="34" charset="0"/>
              </a:rPr>
              <a:t>max</a:t>
            </a:r>
            <a:r>
              <a:rPr lang="en-AU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50% Volume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30 % Sediments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RC = 7%</a:t>
            </a:r>
          </a:p>
          <a:p>
            <a:pPr>
              <a:buFont typeface="Arial" panose="020B0604020202020204" pitchFamily="34" charset="0"/>
              <a:buChar char="•"/>
            </a:pPr>
            <a:endParaRPr lang="en-AU" sz="1800" kern="0" dirty="0" smtClean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1994 2 x HQ</a:t>
            </a:r>
            <a:r>
              <a:rPr lang="en-AU" sz="1800" kern="0" baseline="-250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10000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50% less infiltration!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Less macropores?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Sealing due to splash?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???</a:t>
            </a:r>
            <a:endParaRPr lang="en-AU" sz="1800" kern="0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49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AU" altLang="ko-KR" sz="1800" dirty="0" smtClean="0">
                <a:ea typeface="굴림" charset="-127"/>
              </a:rPr>
              <a:t>Infiltration excess runoff generation </a:t>
            </a:r>
          </a:p>
          <a:p>
            <a:pPr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AU" altLang="ko-KR" sz="1800" dirty="0" smtClean="0">
                <a:ea typeface="굴림" charset="-127"/>
              </a:rPr>
              <a:t>Non-linear: return period of HQ &gt;&gt; return period of N</a:t>
            </a:r>
          </a:p>
          <a:p>
            <a:pPr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AU" altLang="ko-KR" sz="1800" dirty="0" smtClean="0">
                <a:ea typeface="굴림" charset="-127"/>
              </a:rPr>
              <a:t>Runoff coefficients are small (10-20% VOL) – re-infiltration matters! </a:t>
            </a: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endParaRPr lang="en-AU" altLang="ko-KR" sz="1800" dirty="0" smtClean="0">
              <a:ea typeface="굴림" charset="-127"/>
            </a:endParaRP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AU" altLang="ko-KR" sz="1800" dirty="0" smtClean="0">
                <a:ea typeface="굴림" charset="-127"/>
              </a:rPr>
              <a:t> Runoff coefficient/ infiltration capacity</a:t>
            </a:r>
          </a:p>
          <a:p>
            <a:pPr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AU" altLang="ko-KR" sz="1800" dirty="0" smtClean="0">
                <a:ea typeface="굴림" charset="-127"/>
              </a:rPr>
              <a:t>Not constraint by initial wetness &amp; precipitation amount</a:t>
            </a:r>
          </a:p>
          <a:p>
            <a:pPr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AU" sz="1800" dirty="0" smtClean="0">
                <a:cs typeface="Calibri" panose="020F0502020204030204" pitchFamily="34" charset="0"/>
              </a:rPr>
              <a:t>Transient influence due to surface sealing, biopores &amp; cracks</a:t>
            </a: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endParaRPr lang="en-AU" sz="1800" dirty="0" smtClean="0">
              <a:cs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AU" sz="1800" dirty="0" smtClean="0">
                <a:cs typeface="Calibri" panose="020F0502020204030204" pitchFamily="34" charset="0"/>
              </a:rPr>
              <a:t>Strong coupling between mass balance and momentum balance </a:t>
            </a:r>
          </a:p>
          <a:p>
            <a:pPr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AU" sz="1800" dirty="0" smtClean="0">
                <a:cs typeface="Calibri" panose="020F0502020204030204" pitchFamily="34" charset="0"/>
              </a:rPr>
              <a:t>Needs coupled simulation</a:t>
            </a:r>
          </a:p>
          <a:p>
            <a:pPr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AU" sz="1800" dirty="0" smtClean="0">
                <a:cs typeface="Calibri" panose="020F0502020204030204" pitchFamily="34" charset="0"/>
              </a:rPr>
              <a:t>Landuse as option for reducing flash flood runoff -&gt; work on the cause! </a:t>
            </a:r>
            <a:endParaRPr lang="en-AU" altLang="ko-KR" sz="1800" dirty="0" smtClean="0">
              <a:ea typeface="굴림" charset="-127"/>
            </a:endParaRPr>
          </a:p>
          <a:p>
            <a:pPr marL="355579" lvl="1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endParaRPr lang="en-AU" altLang="ko-KR" sz="1800" dirty="0">
              <a:ea typeface="굴림" charset="-127"/>
            </a:endParaRPr>
          </a:p>
        </p:txBody>
      </p:sp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533400" y="465140"/>
            <a:ext cx="6911975" cy="561975"/>
          </a:xfrm>
        </p:spPr>
        <p:txBody>
          <a:bodyPr/>
          <a:lstStyle/>
          <a:p>
            <a:pPr eaLnBrk="1" hangingPunct="1"/>
            <a:r>
              <a:rPr lang="en-AU" b="0" dirty="0" smtClean="0"/>
              <a:t>Resume´</a:t>
            </a:r>
          </a:p>
        </p:txBody>
      </p:sp>
      <p:sp>
        <p:nvSpPr>
          <p:cNvPr id="3" name="AutoShape 2" descr="Pictur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Pictur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67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5CC943-D523-6A45-B0F1-6BF7BFDD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95C0907-294D-45DC-9D20-C16A51DAF730}"/>
              </a:ext>
            </a:extLst>
          </p:cNvPr>
          <p:cNvSpPr txBox="1">
            <a:spLocks/>
          </p:cNvSpPr>
          <p:nvPr/>
        </p:nvSpPr>
        <p:spPr>
          <a:xfrm>
            <a:off x="505578" y="1093076"/>
            <a:ext cx="10772023" cy="5236735"/>
          </a:xfrm>
          <a:prstGeom prst="rect">
            <a:avLst/>
          </a:prstGeom>
        </p:spPr>
        <p:txBody>
          <a:bodyPr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buNone/>
            </a:pPr>
            <a:endParaRPr lang="en-US" sz="2400" b="1" dirty="0" smtClean="0">
              <a:latin typeface="Comic Sans MS" panose="030F0702030302020204" pitchFamily="66" charset="0"/>
            </a:endParaRPr>
          </a:p>
          <a:p>
            <a:pPr marL="355579" lvl="1" indent="0">
              <a:lnSpc>
                <a:spcPts val="2600"/>
              </a:lnSpc>
              <a:buNone/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Challenges and processes </a:t>
            </a: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Reflect on design practice and short comings</a:t>
            </a: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Perspectives for integrated design with process models </a:t>
            </a: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and flash flood warnings with process based models</a:t>
            </a: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2099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2099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marL="355579" lvl="1" indent="0">
              <a:lnSpc>
                <a:spcPts val="2600"/>
              </a:lnSpc>
              <a:buNone/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724" y="1093076"/>
            <a:ext cx="1169352" cy="1131137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723157" y="667318"/>
            <a:ext cx="1471878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en-US" dirty="0">
                <a:latin typeface="Comic Sans MS" panose="030F0702030302020204" pitchFamily="66" charset="0"/>
              </a:rPr>
              <a:t>Roadmap</a:t>
            </a:r>
          </a:p>
        </p:txBody>
      </p:sp>
    </p:spTree>
    <p:extLst>
      <p:ext uri="{BB962C8B-B14F-4D97-AF65-F5344CB8AC3E}">
        <p14:creationId xmlns:p14="http://schemas.microsoft.com/office/powerpoint/2010/main" val="354466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00039 0.187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492676" y="454323"/>
            <a:ext cx="9511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231F20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Technical </a:t>
            </a:r>
            <a:r>
              <a:rPr lang="en-US" dirty="0" err="1" smtClean="0">
                <a:solidFill>
                  <a:srgbClr val="231F20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tlood</a:t>
            </a:r>
            <a:r>
              <a:rPr lang="en-US" dirty="0" smtClean="0">
                <a:solidFill>
                  <a:srgbClr val="231F20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protection and design </a:t>
            </a:r>
            <a:endParaRPr lang="en-US" dirty="0">
              <a:solidFill>
                <a:srgbClr val="231F20"/>
              </a:solidFill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AutoShape 2" descr="Künstliche Lunge: Wenn die Maschine das Atmen übernimmt"/>
          <p:cNvSpPr>
            <a:spLocks noChangeAspect="1" noChangeArrowheads="1"/>
          </p:cNvSpPr>
          <p:nvPr/>
        </p:nvSpPr>
        <p:spPr bwMode="auto">
          <a:xfrm>
            <a:off x="1679576" y="-846138"/>
            <a:ext cx="1685925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>
            <a:off x="497320" y="1132386"/>
            <a:ext cx="90730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More than 850 flood reservoirs in BW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50% in catchments smaller than 5km</a:t>
            </a:r>
            <a:r>
              <a:rPr lang="en-GB" sz="1800" baseline="300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2</a:t>
            </a:r>
            <a:endParaRPr lang="en-GB" sz="1800" baseline="-25000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endParaRPr lang="en-GB" sz="1800" dirty="0" smtClean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Design aims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Flood volume -&gt; flood safety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Peak -&gt; reservoir/dam safety</a:t>
            </a:r>
          </a:p>
          <a:p>
            <a:endParaRPr lang="en-GB" sz="1800" dirty="0" smtClean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Design practice</a:t>
            </a:r>
            <a:endParaRPr lang="en-GB" sz="1800" dirty="0" smtClean="0">
              <a:solidFill>
                <a:srgbClr val="231F20"/>
              </a:solidFill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 smtClean="0">
                <a:latin typeface="Comic Sans MS" panose="030F0702030302020204" pitchFamily="66" charset="0"/>
                <a:cs typeface="Calibri" panose="020F0502020204030204" pitchFamily="34" charset="0"/>
              </a:rPr>
              <a:t>Kostra</a:t>
            </a: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 + standard rainstorms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Simple event based rainfall runoff models</a:t>
            </a:r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Unit </a:t>
            </a: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hydrograph </a:t>
            </a:r>
            <a:r>
              <a:rPr lang="en-GB" sz="1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(</a:t>
            </a:r>
            <a:r>
              <a:rPr lang="en-GB" sz="1400" dirty="0" err="1" smtClean="0">
                <a:latin typeface="Comic Sans MS" panose="030F0702030302020204" pitchFamily="66" charset="0"/>
                <a:cs typeface="Calibri" panose="020F0502020204030204" pitchFamily="34" charset="0"/>
              </a:rPr>
              <a:t>Shermann</a:t>
            </a:r>
            <a:r>
              <a:rPr lang="en-GB" sz="1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, 1932)</a:t>
            </a:r>
            <a:endParaRPr lang="en-GB" sz="1800" dirty="0" smtClean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Runoff coefficients from statistics </a:t>
            </a:r>
          </a:p>
          <a:p>
            <a:endParaRPr lang="en-GB" sz="1800" dirty="0" smtClean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Short comings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Linear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Hydrology “feeds” hydraulics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Works on the “effect” only </a:t>
            </a:r>
          </a:p>
          <a:p>
            <a:endParaRPr lang="en-GB" sz="1800" dirty="0" smtClean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9165698" y="186651"/>
            <a:ext cx="2870039" cy="3122948"/>
            <a:chOff x="327" y="576"/>
            <a:chExt cx="2553" cy="3401"/>
          </a:xfrm>
        </p:grpSpPr>
        <p:pic>
          <p:nvPicPr>
            <p:cNvPr id="11" name="Picture 4" descr="D:\KOSTRA\KOSTRA_24_100.gif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1" r="5614" b="9784"/>
            <a:stretch>
              <a:fillRect/>
            </a:stretch>
          </p:blipFill>
          <p:spPr bwMode="auto">
            <a:xfrm>
              <a:off x="327" y="576"/>
              <a:ext cx="2553" cy="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384" y="682"/>
              <a:ext cx="1309" cy="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400" dirty="0"/>
                <a:t>T = 100a</a:t>
              </a:r>
              <a:br>
                <a:rPr lang="de-DE" altLang="de-DE" sz="1400" dirty="0"/>
              </a:br>
              <a:r>
                <a:rPr lang="de-DE" altLang="de-DE" sz="1400" dirty="0"/>
                <a:t>D = 24h</a:t>
              </a:r>
            </a:p>
          </p:txBody>
        </p:sp>
      </p:grpSp>
      <p:pic>
        <p:nvPicPr>
          <p:cNvPr id="15" name="Picture 2" descr="nq_all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3"/>
          <a:stretch>
            <a:fillRect/>
          </a:stretch>
        </p:blipFill>
        <p:spPr bwMode="auto">
          <a:xfrm>
            <a:off x="5868283" y="3111063"/>
            <a:ext cx="5582665" cy="36295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1" name="Foliennummernplatzhalter 3">
            <a:extLst>
              <a:ext uri="{FF2B5EF4-FFF2-40B4-BE49-F238E27FC236}">
                <a16:creationId xmlns:a16="http://schemas.microsoft.com/office/drawing/2014/main" id="{685CC943-D523-6A45-B0F1-6BF7BFDD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</p:spPr>
        <p:txBody>
          <a:bodyPr/>
          <a:lstStyle/>
          <a:p>
            <a:fld id="{61696EC4-B4CF-4701-AD06-A8439D6D8E12}" type="slidenum">
              <a:rPr lang="en-US" noProof="0" smtClean="0"/>
              <a:t>13</a:t>
            </a:fld>
            <a:endParaRPr lang="en-US" noProof="0" dirty="0"/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9987" r="51272" b="-2485"/>
          <a:stretch/>
        </p:blipFill>
        <p:spPr bwMode="auto">
          <a:xfrm>
            <a:off x="5500991" y="1229720"/>
            <a:ext cx="3254306" cy="148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72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492676" y="454323"/>
            <a:ext cx="9511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231F20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… conceptual models and design at </a:t>
            </a:r>
            <a:r>
              <a:rPr lang="en-US" dirty="0">
                <a:solidFill>
                  <a:srgbClr val="231F20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</a:t>
            </a:r>
            <a:r>
              <a:rPr lang="en-US" dirty="0" smtClean="0">
                <a:solidFill>
                  <a:srgbClr val="231F20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limit</a:t>
            </a:r>
            <a:endParaRPr lang="en-US" dirty="0">
              <a:solidFill>
                <a:srgbClr val="231F20"/>
              </a:solidFill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AutoShape 2" descr="Künstliche Lunge: Wenn die Maschine das Atmen übernimmt"/>
          <p:cNvSpPr>
            <a:spLocks noChangeAspect="1" noChangeArrowheads="1"/>
          </p:cNvSpPr>
          <p:nvPr/>
        </p:nvSpPr>
        <p:spPr bwMode="auto">
          <a:xfrm>
            <a:off x="1679576" y="-846138"/>
            <a:ext cx="1685925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>
            <a:off x="492675" y="1387604"/>
            <a:ext cx="90733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Flash flood summer 2016</a:t>
            </a:r>
            <a:endParaRPr lang="en-GB" sz="1800" dirty="0" smtClean="0">
              <a:solidFill>
                <a:srgbClr val="231F20"/>
              </a:solidFill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Calibri" panose="020F0502020204030204" pitchFamily="34" charset="0"/>
              </a:rPr>
              <a:t>Reservoir over-topped after 10-20 years rainfall (N = 49 mm, 3h), HQ 10000</a:t>
            </a:r>
          </a:p>
          <a:p>
            <a:endParaRPr lang="en-GB" sz="1800" dirty="0" smtClean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Successful re-simulation with FGM (used for design)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But when doubling rainfall to 85.4 mm (200-500y)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Runoff coefficient f(q, N, Month): insensitive to rainfall intensity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 smtClean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052" y="150608"/>
            <a:ext cx="1989331" cy="281032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962" y="3613620"/>
            <a:ext cx="3047512" cy="228563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8"/>
          <a:stretch/>
        </p:blipFill>
        <p:spPr>
          <a:xfrm>
            <a:off x="505578" y="3603110"/>
            <a:ext cx="3281611" cy="2235327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492676" y="6096332"/>
            <a:ext cx="36631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© </a:t>
            </a:r>
            <a:r>
              <a:rPr lang="de-DE" sz="1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Elsenz</a:t>
            </a:r>
            <a:r>
              <a:rPr lang="de-DE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Schwarzbach Verband </a:t>
            </a:r>
            <a:endParaRPr lang="de-DE" sz="1800" dirty="0">
              <a:latin typeface="Comic Sans MS" panose="030F0702030302020204" pitchFamily="66" charset="0"/>
            </a:endParaRPr>
          </a:p>
          <a:p>
            <a:endParaRPr lang="de-DE" sz="1800" baseline="-25000" dirty="0">
              <a:latin typeface="Comic Sans MS" panose="030F0702030302020204" pitchFamily="66" charset="0"/>
              <a:ea typeface="Open Sans Light" panose="020B03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Foliennummernplatzhalter 3">
            <a:extLst>
              <a:ext uri="{FF2B5EF4-FFF2-40B4-BE49-F238E27FC236}">
                <a16:creationId xmlns:a16="http://schemas.microsoft.com/office/drawing/2014/main" id="{685CC943-D523-6A45-B0F1-6BF7BFDD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</p:spPr>
        <p:txBody>
          <a:bodyPr/>
          <a:lstStyle/>
          <a:p>
            <a:fld id="{61696EC4-B4CF-4701-AD06-A8439D6D8E12}" type="slidenum">
              <a:rPr lang="en-US" noProof="0" smtClean="0"/>
              <a:t>14</a:t>
            </a:fld>
            <a:endParaRPr lang="en-US" noProof="0" dirty="0"/>
          </a:p>
        </p:txBody>
      </p:sp>
      <p:pic>
        <p:nvPicPr>
          <p:cNvPr id="12" name="Grafik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1" t="67439" r="46265" b="-177"/>
          <a:stretch/>
        </p:blipFill>
        <p:spPr bwMode="auto">
          <a:xfrm>
            <a:off x="7179617" y="3388881"/>
            <a:ext cx="3375172" cy="2815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2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5CC943-D523-6A45-B0F1-6BF7BFDD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15</a:t>
            </a:fld>
            <a:endParaRPr lang="en-US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95C0907-294D-45DC-9D20-C16A51DAF730}"/>
              </a:ext>
            </a:extLst>
          </p:cNvPr>
          <p:cNvSpPr txBox="1">
            <a:spLocks/>
          </p:cNvSpPr>
          <p:nvPr/>
        </p:nvSpPr>
        <p:spPr>
          <a:xfrm>
            <a:off x="505578" y="1093076"/>
            <a:ext cx="10772023" cy="5236735"/>
          </a:xfrm>
          <a:prstGeom prst="rect">
            <a:avLst/>
          </a:prstGeom>
        </p:spPr>
        <p:txBody>
          <a:bodyPr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buNone/>
            </a:pPr>
            <a:endParaRPr lang="en-US" sz="2400" b="1" dirty="0" smtClean="0">
              <a:latin typeface="Comic Sans MS" panose="030F0702030302020204" pitchFamily="66" charset="0"/>
            </a:endParaRPr>
          </a:p>
          <a:p>
            <a:pPr marL="355579" lvl="1" indent="0">
              <a:lnSpc>
                <a:spcPts val="2600"/>
              </a:lnSpc>
              <a:buNone/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Challenges and processes </a:t>
            </a: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Reflect on design practice and short comings</a:t>
            </a: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Perspectives for integrated design </a:t>
            </a:r>
            <a:r>
              <a:rPr lang="en-US" sz="1800" dirty="0">
                <a:latin typeface="Comic Sans MS" panose="030F0702030302020204" pitchFamily="66" charset="0"/>
              </a:rPr>
              <a:t>with process based models</a:t>
            </a: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and flash flood warnings with process based models</a:t>
            </a: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2099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2099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marL="355579" lvl="1" indent="0">
              <a:lnSpc>
                <a:spcPts val="2600"/>
              </a:lnSpc>
              <a:buNone/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904" y="2356482"/>
            <a:ext cx="1169352" cy="1131137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723157" y="667318"/>
            <a:ext cx="1471878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en-US" dirty="0">
                <a:latin typeface="Comic Sans MS" panose="030F0702030302020204" pitchFamily="66" charset="0"/>
              </a:rPr>
              <a:t>Roadmap</a:t>
            </a:r>
          </a:p>
        </p:txBody>
      </p:sp>
    </p:spTree>
    <p:extLst>
      <p:ext uri="{BB962C8B-B14F-4D97-AF65-F5344CB8AC3E}">
        <p14:creationId xmlns:p14="http://schemas.microsoft.com/office/powerpoint/2010/main" val="33060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00039 0.17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ildergebnis für jim dooge"/>
          <p:cNvSpPr>
            <a:spLocks noChangeAspect="1" noChangeArrowheads="1"/>
          </p:cNvSpPr>
          <p:nvPr/>
        </p:nvSpPr>
        <p:spPr bwMode="auto">
          <a:xfrm>
            <a:off x="1679576" y="-563563"/>
            <a:ext cx="92392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AutoShape 4" descr="Bildergebnis für jim dooge"/>
          <p:cNvSpPr>
            <a:spLocks noChangeAspect="1" noChangeArrowheads="1"/>
          </p:cNvSpPr>
          <p:nvPr/>
        </p:nvSpPr>
        <p:spPr bwMode="auto">
          <a:xfrm>
            <a:off x="1831976" y="-411163"/>
            <a:ext cx="92392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6" descr="Bildergebnis für jim dooge"/>
          <p:cNvSpPr>
            <a:spLocks noChangeAspect="1" noChangeArrowheads="1"/>
          </p:cNvSpPr>
          <p:nvPr/>
        </p:nvSpPr>
        <p:spPr bwMode="auto">
          <a:xfrm>
            <a:off x="1984376" y="-258763"/>
            <a:ext cx="92392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5424" y="207963"/>
            <a:ext cx="6911975" cy="561975"/>
          </a:xfrm>
        </p:spPr>
        <p:txBody>
          <a:bodyPr/>
          <a:lstStyle/>
          <a:p>
            <a:pPr algn="l"/>
            <a:r>
              <a:rPr lang="en-US" altLang="ko-KR" b="0" dirty="0"/>
              <a:t>In house model </a:t>
            </a:r>
            <a:r>
              <a:rPr lang="en-US" altLang="ko-KR" b="0" dirty="0" err="1"/>
              <a:t>Catflow</a:t>
            </a:r>
            <a:endParaRPr lang="en-US" b="0" baseline="30000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72" y="3500846"/>
            <a:ext cx="4974721" cy="31958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14" name="Rectangle 6374"/>
          <p:cNvSpPr txBox="1">
            <a:spLocks noChangeArrowheads="1"/>
          </p:cNvSpPr>
          <p:nvPr/>
        </p:nvSpPr>
        <p:spPr bwMode="auto">
          <a:xfrm>
            <a:off x="616981" y="819348"/>
            <a:ext cx="7833393" cy="505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>
              <a:lnSpc>
                <a:spcPct val="98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en-US" altLang="de-DE" sz="1600" b="0" kern="0" dirty="0" smtClean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Subdivide </a:t>
            </a:r>
            <a:r>
              <a:rPr lang="en-US" altLang="de-DE" sz="1600" b="0" kern="0" dirty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catchment into</a:t>
            </a:r>
          </a:p>
          <a:p>
            <a:pPr algn="l" eaLnBrk="1">
              <a:lnSpc>
                <a:spcPct val="98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en-US" altLang="de-DE" sz="1600" b="0" kern="0" dirty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- N 2d hillslopes and </a:t>
            </a:r>
            <a:r>
              <a:rPr lang="en-US" altLang="de-DE" sz="1600" b="0" kern="0" dirty="0" smtClean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interconnected </a:t>
            </a:r>
            <a:r>
              <a:rPr lang="en-US" altLang="de-DE" sz="1600" b="0" kern="0" dirty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river network</a:t>
            </a:r>
          </a:p>
          <a:p>
            <a:pPr algn="l" eaLnBrk="1">
              <a:lnSpc>
                <a:spcPct val="98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endParaRPr lang="en-US" altLang="de-DE" sz="1600" b="0" kern="0" dirty="0">
              <a:solidFill>
                <a:schemeClr val="tx1"/>
              </a:solidFill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l" eaLnBrk="1">
              <a:lnSpc>
                <a:spcPct val="98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en-US" altLang="de-DE" sz="1600" b="0" kern="0" dirty="0" err="1" smtClean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Evapo</a:t>
            </a:r>
            <a:r>
              <a:rPr lang="en-US" altLang="de-DE" sz="1600" b="0" kern="0" dirty="0" smtClean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-Transpiration</a:t>
            </a:r>
            <a:r>
              <a:rPr lang="en-US" altLang="de-DE" sz="1600" b="0" kern="0" dirty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Interception </a:t>
            </a:r>
          </a:p>
          <a:p>
            <a:pPr marL="285750" indent="-285750" algn="l" eaLnBrk="1">
              <a:lnSpc>
                <a:spcPct val="98000"/>
              </a:lnSpc>
              <a:buFontTx/>
              <a:buChar char="-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en-US" altLang="de-DE" sz="1600" b="0" kern="0" dirty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Penman-</a:t>
            </a:r>
            <a:r>
              <a:rPr lang="en-US" altLang="de-DE" sz="1600" b="0" kern="0" dirty="0" err="1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Monteith</a:t>
            </a:r>
            <a:r>
              <a:rPr lang="en-US" altLang="de-DE" sz="1600" b="0" kern="0" dirty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-Eq.</a:t>
            </a:r>
          </a:p>
          <a:p>
            <a:pPr algn="l" eaLnBrk="1">
              <a:lnSpc>
                <a:spcPct val="98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endParaRPr lang="en-US" altLang="de-DE" sz="1600" b="0" kern="0" dirty="0">
              <a:solidFill>
                <a:schemeClr val="tx1"/>
              </a:solidFill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l" eaLnBrk="1">
              <a:lnSpc>
                <a:spcPct val="98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en-US" altLang="de-DE" sz="1600" b="0" kern="0" dirty="0" smtClean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Overland, rill- </a:t>
            </a:r>
            <a:r>
              <a:rPr lang="en-US" altLang="de-DE" sz="1600" b="0" kern="0" dirty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 stream flow</a:t>
            </a:r>
          </a:p>
          <a:p>
            <a:pPr marL="285750" indent="-285750" algn="l" eaLnBrk="1">
              <a:lnSpc>
                <a:spcPct val="98000"/>
              </a:lnSpc>
              <a:buFontTx/>
              <a:buChar char="-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en-US" altLang="de-DE" sz="1600" b="0" kern="0" dirty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Saint-</a:t>
            </a:r>
            <a:r>
              <a:rPr lang="en-US" altLang="de-DE" sz="1600" b="0" kern="0" dirty="0" err="1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Venant</a:t>
            </a:r>
            <a:r>
              <a:rPr lang="en-US" altLang="de-DE" sz="1600" b="0" kern="0" dirty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-Eq</a:t>
            </a:r>
            <a:r>
              <a:rPr lang="en-US" altLang="de-DE" sz="1600" b="0" kern="0" dirty="0" smtClean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., </a:t>
            </a:r>
            <a:r>
              <a:rPr lang="en-US" altLang="de-DE" sz="1600" b="0" kern="0" dirty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u</a:t>
            </a:r>
            <a:r>
              <a:rPr lang="en-US" altLang="de-DE" sz="1600" b="0" kern="0" dirty="0" smtClean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pstream </a:t>
            </a:r>
            <a:r>
              <a:rPr lang="en-US" altLang="de-DE" sz="1600" b="0" kern="0" dirty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finite volumes</a:t>
            </a:r>
          </a:p>
          <a:p>
            <a:pPr algn="l" eaLnBrk="1">
              <a:lnSpc>
                <a:spcPct val="98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endParaRPr lang="en-US" altLang="de-DE" sz="1600" b="0" kern="0" dirty="0">
              <a:solidFill>
                <a:schemeClr val="tx1"/>
              </a:solidFill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l" eaLnBrk="1">
              <a:lnSpc>
                <a:spcPct val="98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en-US" altLang="de-DE" sz="1600" b="0" kern="0" dirty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Soil water </a:t>
            </a:r>
            <a:r>
              <a:rPr lang="en-US" altLang="de-DE" sz="1600" b="0" kern="0" dirty="0" smtClean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dynamics</a:t>
            </a:r>
            <a:endParaRPr lang="en-US" altLang="de-DE" sz="1600" b="0" kern="0" dirty="0">
              <a:solidFill>
                <a:schemeClr val="tx1"/>
              </a:solidFill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 algn="l" eaLnBrk="1">
              <a:lnSpc>
                <a:spcPct val="98000"/>
              </a:lnSpc>
              <a:buFontTx/>
              <a:buChar char="-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en-US" altLang="de-DE" sz="1600" b="0" kern="0" dirty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2D Richards-Eq. + </a:t>
            </a:r>
            <a:r>
              <a:rPr lang="en-US" altLang="de-DE" sz="1600" b="0" kern="0" dirty="0" smtClean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macropore flow, implicit Picard </a:t>
            </a:r>
            <a:r>
              <a:rPr lang="en-US" altLang="de-DE" sz="1600" b="0" kern="0" dirty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iteration</a:t>
            </a:r>
          </a:p>
          <a:p>
            <a:pPr algn="l" eaLnBrk="1">
              <a:lnSpc>
                <a:spcPct val="98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endParaRPr lang="en-US" altLang="de-DE" sz="1600" b="0" kern="0" dirty="0" smtClean="0">
              <a:solidFill>
                <a:schemeClr val="tx1"/>
              </a:solidFill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l" eaLnBrk="1">
              <a:lnSpc>
                <a:spcPct val="98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en-US" altLang="de-DE" sz="1600" b="0" kern="0" dirty="0" smtClean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…. and more</a:t>
            </a:r>
          </a:p>
          <a:p>
            <a:pPr algn="l" eaLnBrk="1">
              <a:lnSpc>
                <a:spcPct val="98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endParaRPr lang="en-US" altLang="de-DE" sz="1600" b="0" kern="0" dirty="0">
              <a:solidFill>
                <a:schemeClr val="tx1"/>
              </a:solidFill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9" name="Picture 6" descr="weiherbach_hang_g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t="2979" r="34097" b="14565"/>
          <a:stretch>
            <a:fillRect/>
          </a:stretch>
        </p:blipFill>
        <p:spPr bwMode="auto">
          <a:xfrm>
            <a:off x="8896351" y="207963"/>
            <a:ext cx="2902726" cy="3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2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12139" y="357105"/>
            <a:ext cx="8128000" cy="609600"/>
          </a:xfrm>
        </p:spPr>
        <p:txBody>
          <a:bodyPr>
            <a:noAutofit/>
          </a:bodyPr>
          <a:lstStyle/>
          <a:p>
            <a:r>
              <a:rPr lang="en-US" altLang="de-DE" sz="2400" b="0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Distributed versus representative hillslope model</a:t>
            </a:r>
            <a:endParaRPr lang="en-US" altLang="de-DE" sz="2400" b="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6166" y="3902185"/>
            <a:ext cx="5305130" cy="1863288"/>
          </a:xfrm>
        </p:spPr>
        <p:txBody>
          <a:bodyPr/>
          <a:lstStyle/>
          <a:p>
            <a:pPr>
              <a:buClr>
                <a:schemeClr val="bg2"/>
              </a:buClr>
              <a:buFont typeface="Wingdings" pitchFamily="2" charset="2"/>
              <a:buNone/>
            </a:pPr>
            <a:r>
              <a:rPr lang="en-US" altLang="de-DE" sz="1800" dirty="0"/>
              <a:t>Catchment model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de-DE" sz="1800" dirty="0"/>
              <a:t>169 </a:t>
            </a:r>
            <a:r>
              <a:rPr lang="en-US" altLang="de-DE" sz="1800" dirty="0" smtClean="0"/>
              <a:t>hillslopes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de-DE" sz="1800" dirty="0"/>
              <a:t>Typical catena, </a:t>
            </a:r>
            <a:r>
              <a:rPr lang="en-US" altLang="de-DE" sz="1800" dirty="0" smtClean="0"/>
              <a:t>soil </a:t>
            </a:r>
            <a:r>
              <a:rPr lang="en-US" altLang="de-DE" sz="1800" dirty="0"/>
              <a:t>hydraulic properties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de-DE" sz="1800" dirty="0"/>
              <a:t>River net (prismatic cross </a:t>
            </a:r>
            <a:r>
              <a:rPr lang="en-US" altLang="de-DE" sz="1800" dirty="0" smtClean="0"/>
              <a:t>sect, Manning’s n)</a:t>
            </a:r>
            <a:endParaRPr lang="en-US" altLang="de-DE" sz="18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de-DE" sz="1800" dirty="0"/>
              <a:t>Landuse parameters </a:t>
            </a:r>
            <a:r>
              <a:rPr lang="en-US" altLang="de-DE" sz="1800" dirty="0" smtClean="0"/>
              <a:t>(n, ET)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de-DE" sz="1800" dirty="0" smtClean="0"/>
              <a:t>1 year spin-up</a:t>
            </a:r>
          </a:p>
          <a:p>
            <a:pPr marL="0" indent="0">
              <a:buClr>
                <a:schemeClr val="bg2"/>
              </a:buClr>
              <a:buNone/>
            </a:pPr>
            <a:endParaRPr lang="en-US" altLang="de-DE" sz="1800" dirty="0"/>
          </a:p>
          <a:p>
            <a:pPr>
              <a:buClr>
                <a:schemeClr val="bg2"/>
              </a:buClr>
              <a:buFont typeface="Wingdings" pitchFamily="2" charset="2"/>
              <a:buNone/>
            </a:pPr>
            <a:endParaRPr lang="en-US" altLang="de-DE" sz="1800" dirty="0"/>
          </a:p>
          <a:p>
            <a:pPr>
              <a:buClr>
                <a:schemeClr val="bg2"/>
              </a:buClr>
              <a:buFont typeface="Wingdings" pitchFamily="2" charset="2"/>
              <a:buChar char="§"/>
            </a:pPr>
            <a:endParaRPr lang="en-US" altLang="de-DE" sz="1800" dirty="0"/>
          </a:p>
          <a:p>
            <a:pPr>
              <a:buClr>
                <a:schemeClr val="bg2"/>
              </a:buClr>
              <a:buFont typeface="Wingdings" pitchFamily="2" charset="2"/>
              <a:buNone/>
            </a:pPr>
            <a:endParaRPr lang="en-US" altLang="de-DE" sz="1800" dirty="0"/>
          </a:p>
        </p:txBody>
      </p:sp>
      <p:pic>
        <p:nvPicPr>
          <p:cNvPr id="11" name="Grafik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4" y="1329696"/>
            <a:ext cx="5620266" cy="221852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02292" y="6129735"/>
            <a:ext cx="6116880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Zehe, E., Becker, R., </a:t>
            </a:r>
            <a:r>
              <a:rPr lang="en-US" sz="1100" dirty="0" err="1"/>
              <a:t>Bardossy</a:t>
            </a:r>
            <a:r>
              <a:rPr lang="en-US" sz="1100" dirty="0"/>
              <a:t>, A., and Plate, E.: Uncertainty of simulated catchment runoff response in the presence of threshold processes: Role of initial soil moisture and precipitation, Journal of Hydrology, 315, 183-202, 2005</a:t>
            </a:r>
            <a:r>
              <a:rPr lang="en-US" sz="1100" dirty="0" smtClean="0"/>
              <a:t>.</a:t>
            </a:r>
            <a:r>
              <a:rPr lang="de-DE" sz="1100" dirty="0"/>
              <a:t> </a:t>
            </a:r>
          </a:p>
        </p:txBody>
      </p:sp>
      <p:sp>
        <p:nvSpPr>
          <p:cNvPr id="9" name="Rechteck 8"/>
          <p:cNvSpPr/>
          <p:nvPr/>
        </p:nvSpPr>
        <p:spPr>
          <a:xfrm>
            <a:off x="6798503" y="6129735"/>
            <a:ext cx="5305130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100" dirty="0" smtClean="0"/>
              <a:t>Villinger</a:t>
            </a:r>
            <a:r>
              <a:rPr lang="de-DE" sz="1100" dirty="0"/>
              <a:t>, F., Loritz, R. &amp; Zehe, E. </a:t>
            </a:r>
            <a:r>
              <a:rPr lang="de-DE" sz="1100" dirty="0" err="1"/>
              <a:t>Physically</a:t>
            </a:r>
            <a:r>
              <a:rPr lang="de-DE" sz="1100" dirty="0"/>
              <a:t> </a:t>
            </a:r>
            <a:r>
              <a:rPr lang="de-DE" sz="1100" dirty="0" err="1"/>
              <a:t>based</a:t>
            </a:r>
            <a:r>
              <a:rPr lang="de-DE" sz="1100" dirty="0"/>
              <a:t> </a:t>
            </a:r>
            <a:r>
              <a:rPr lang="de-DE" sz="1100" dirty="0" err="1"/>
              <a:t>simulation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an </a:t>
            </a:r>
            <a:r>
              <a:rPr lang="de-DE" sz="1100" dirty="0" err="1"/>
              <a:t>occurred</a:t>
            </a:r>
            <a:r>
              <a:rPr lang="de-DE" sz="1100" dirty="0"/>
              <a:t> </a:t>
            </a:r>
            <a:r>
              <a:rPr lang="de-DE" sz="1100" dirty="0" err="1"/>
              <a:t>flash</a:t>
            </a:r>
            <a:r>
              <a:rPr lang="de-DE" sz="1100" dirty="0"/>
              <a:t> </a:t>
            </a:r>
            <a:r>
              <a:rPr lang="de-DE" sz="1100" dirty="0" err="1"/>
              <a:t>flood</a:t>
            </a:r>
            <a:r>
              <a:rPr lang="de-DE" sz="1100" dirty="0"/>
              <a:t> </a:t>
            </a:r>
            <a:r>
              <a:rPr lang="de-DE" sz="1100" dirty="0" err="1"/>
              <a:t>using</a:t>
            </a:r>
            <a:r>
              <a:rPr lang="de-DE" sz="1100" dirty="0"/>
              <a:t> "</a:t>
            </a:r>
            <a:r>
              <a:rPr lang="de-DE" sz="1100" dirty="0" err="1"/>
              <a:t>representative</a:t>
            </a:r>
            <a:r>
              <a:rPr lang="de-DE" sz="1100" dirty="0"/>
              <a:t> </a:t>
            </a:r>
            <a:r>
              <a:rPr lang="de-DE" sz="1100" dirty="0" err="1"/>
              <a:t>hillslopes</a:t>
            </a:r>
            <a:r>
              <a:rPr lang="de-DE" sz="1100" dirty="0"/>
              <a:t>" in a rural </a:t>
            </a:r>
            <a:r>
              <a:rPr lang="de-DE" sz="1100" dirty="0" err="1"/>
              <a:t>catchment</a:t>
            </a:r>
            <a:r>
              <a:rPr lang="de-DE" sz="1100" dirty="0"/>
              <a:t>. Hydrologie Und Wasserbewirtschaftung 66, 286-297, doi:10.5675/HyWa_2022.6_1 (2022).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647" y="65004"/>
            <a:ext cx="944843" cy="119380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3588" y="25961"/>
            <a:ext cx="849388" cy="1173874"/>
          </a:xfrm>
          <a:prstGeom prst="rect">
            <a:avLst/>
          </a:prstGeom>
        </p:spPr>
      </p:pic>
      <p:pic>
        <p:nvPicPr>
          <p:cNvPr id="14" name="Grafik 13" descr="Ein Bild, das Text, Screenshot, Karte, Diagramm enthält.&#10;&#10;AI-generated content may be incorrect.">
            <a:extLst>
              <a:ext uri="{FF2B5EF4-FFF2-40B4-BE49-F238E27FC236}">
                <a16:creationId xmlns:a16="http://schemas.microsoft.com/office/drawing/2014/main" id="{43FD2879-1A05-8E35-26A3-3513ABAB8F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7"/>
          <a:stretch/>
        </p:blipFill>
        <p:spPr>
          <a:xfrm>
            <a:off x="5743047" y="1329696"/>
            <a:ext cx="6471199" cy="2350101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541720" y="3902185"/>
            <a:ext cx="5305130" cy="212403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7"/>
              </a:buBlip>
              <a:defRPr sz="26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7"/>
              </a:buBlip>
              <a:defRPr sz="2399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7"/>
              </a:buBlip>
              <a:defRPr sz="21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7"/>
              </a:buBlip>
              <a:defRPr sz="21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7"/>
              </a:buBlip>
              <a:defRPr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/>
              </a:buClr>
              <a:buFont typeface="Wingdings" pitchFamily="2" charset="2"/>
              <a:buNone/>
            </a:pPr>
            <a:r>
              <a:rPr lang="en-US" altLang="de-DE" sz="1800" dirty="0" smtClean="0"/>
              <a:t>7 representative hillslopes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de-DE" sz="1800" dirty="0" smtClean="0"/>
              <a:t>Preserves potential energy along averaged flow path to the river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de-DE" sz="1800" dirty="0" smtClean="0"/>
              <a:t>Typical catena, soil </a:t>
            </a:r>
            <a:r>
              <a:rPr lang="en-US" altLang="de-DE" sz="1800" dirty="0"/>
              <a:t>hydraulic properties</a:t>
            </a:r>
            <a:endParaRPr lang="en-US" altLang="de-DE" sz="1800" dirty="0" smtClean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de-DE" sz="1800" dirty="0" smtClean="0"/>
              <a:t>7 hillslopes to represent areal share of landuse/crops</a:t>
            </a:r>
          </a:p>
          <a:p>
            <a:pPr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altLang="de-DE" sz="1800" dirty="0"/>
              <a:t>1 year </a:t>
            </a:r>
            <a:r>
              <a:rPr lang="en-US" altLang="de-DE" sz="1800" dirty="0" smtClean="0"/>
              <a:t>spin-up</a:t>
            </a:r>
          </a:p>
          <a:p>
            <a:pPr>
              <a:buClr>
                <a:schemeClr val="bg2"/>
              </a:buClr>
              <a:buFont typeface="Wingdings" pitchFamily="2" charset="2"/>
              <a:buNone/>
            </a:pPr>
            <a:endParaRPr lang="en-US" altLang="de-DE" sz="1800" dirty="0"/>
          </a:p>
        </p:txBody>
      </p:sp>
    </p:spTree>
    <p:extLst>
      <p:ext uri="{BB962C8B-B14F-4D97-AF65-F5344CB8AC3E}">
        <p14:creationId xmlns:p14="http://schemas.microsoft.com/office/powerpoint/2010/main" val="265500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41481" y="515122"/>
            <a:ext cx="7417159" cy="561975"/>
          </a:xfrm>
        </p:spPr>
        <p:txBody>
          <a:bodyPr>
            <a:normAutofit/>
          </a:bodyPr>
          <a:lstStyle/>
          <a:p>
            <a:r>
              <a:rPr lang="en-AU" altLang="de-DE" sz="2400" b="0" dirty="0" smtClean="0">
                <a:cs typeface="Calibri" panose="020F0502020204030204" pitchFamily="34" charset="0"/>
              </a:rPr>
              <a:t>Infiltration excess: infiltration capacity matters</a:t>
            </a:r>
            <a:endParaRPr lang="en-AU" altLang="de-DE" sz="2400" b="0" dirty="0" smtClean="0">
              <a:solidFill>
                <a:schemeClr val="tx2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158161" y="5683054"/>
            <a:ext cx="5277094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100" dirty="0" smtClean="0"/>
              <a:t>Villinger</a:t>
            </a:r>
            <a:r>
              <a:rPr lang="de-DE" sz="1100" dirty="0"/>
              <a:t>, F., Loritz, R. &amp; Zehe, E. </a:t>
            </a:r>
            <a:r>
              <a:rPr lang="de-DE" sz="1100" dirty="0" err="1"/>
              <a:t>Physically</a:t>
            </a:r>
            <a:r>
              <a:rPr lang="de-DE" sz="1100" dirty="0"/>
              <a:t> </a:t>
            </a:r>
            <a:r>
              <a:rPr lang="de-DE" sz="1100" dirty="0" err="1"/>
              <a:t>based</a:t>
            </a:r>
            <a:r>
              <a:rPr lang="de-DE" sz="1100" dirty="0"/>
              <a:t> </a:t>
            </a:r>
            <a:r>
              <a:rPr lang="de-DE" sz="1100" dirty="0" err="1"/>
              <a:t>simulation</a:t>
            </a:r>
            <a:r>
              <a:rPr lang="de-DE" sz="1100" dirty="0"/>
              <a:t> </a:t>
            </a:r>
            <a:r>
              <a:rPr lang="de-DE" sz="1100" dirty="0" err="1"/>
              <a:t>of</a:t>
            </a:r>
            <a:r>
              <a:rPr lang="de-DE" sz="1100" dirty="0"/>
              <a:t> an </a:t>
            </a:r>
            <a:r>
              <a:rPr lang="de-DE" sz="1100" dirty="0" err="1"/>
              <a:t>occurred</a:t>
            </a:r>
            <a:r>
              <a:rPr lang="de-DE" sz="1100" dirty="0"/>
              <a:t> </a:t>
            </a:r>
            <a:r>
              <a:rPr lang="de-DE" sz="1100" dirty="0" err="1"/>
              <a:t>flash</a:t>
            </a:r>
            <a:r>
              <a:rPr lang="de-DE" sz="1100" dirty="0"/>
              <a:t> </a:t>
            </a:r>
            <a:r>
              <a:rPr lang="de-DE" sz="1100" dirty="0" err="1"/>
              <a:t>flood</a:t>
            </a:r>
            <a:r>
              <a:rPr lang="de-DE" sz="1100" dirty="0"/>
              <a:t> </a:t>
            </a:r>
            <a:r>
              <a:rPr lang="de-DE" sz="1100" dirty="0" err="1"/>
              <a:t>using</a:t>
            </a:r>
            <a:r>
              <a:rPr lang="de-DE" sz="1100" dirty="0"/>
              <a:t> "</a:t>
            </a:r>
            <a:r>
              <a:rPr lang="de-DE" sz="1100" dirty="0" err="1"/>
              <a:t>representative</a:t>
            </a:r>
            <a:r>
              <a:rPr lang="de-DE" sz="1100" dirty="0"/>
              <a:t> </a:t>
            </a:r>
            <a:r>
              <a:rPr lang="de-DE" sz="1100" dirty="0" err="1"/>
              <a:t>hillslopes</a:t>
            </a:r>
            <a:r>
              <a:rPr lang="de-DE" sz="1100" dirty="0"/>
              <a:t>" in a rural </a:t>
            </a:r>
            <a:r>
              <a:rPr lang="de-DE" sz="1100" dirty="0" err="1"/>
              <a:t>catchment</a:t>
            </a:r>
            <a:r>
              <a:rPr lang="de-DE" sz="1100" dirty="0"/>
              <a:t>. Hydrologie Und Wasserbewirtschaftung 66, 286-297, doi:10.5675/HyWa_2022.6_1 (2022).</a:t>
            </a:r>
          </a:p>
        </p:txBody>
      </p:sp>
      <p:pic>
        <p:nvPicPr>
          <p:cNvPr id="13" name="Picture 4" descr="qcal94_deutsch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10" y="1534509"/>
            <a:ext cx="5200922" cy="389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5745" r="52390" b="46803"/>
          <a:stretch/>
        </p:blipFill>
        <p:spPr>
          <a:xfrm>
            <a:off x="5810953" y="2117659"/>
            <a:ext cx="5483955" cy="3299668"/>
          </a:xfrm>
          <a:prstGeom prst="rect">
            <a:avLst/>
          </a:prstGeom>
        </p:spPr>
      </p:pic>
      <p:pic>
        <p:nvPicPr>
          <p:cNvPr id="10" name="Picture 6" descr="DSC00149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12457" b="3691"/>
          <a:stretch>
            <a:fillRect/>
          </a:stretch>
        </p:blipFill>
        <p:spPr bwMode="auto">
          <a:xfrm>
            <a:off x="3686633" y="3232947"/>
            <a:ext cx="1300194" cy="129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1244575" y="1761440"/>
            <a:ext cx="66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distributed</a:t>
            </a:r>
          </a:p>
          <a:p>
            <a:r>
              <a:rPr lang="en-GB" sz="16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en-GB" sz="1600" dirty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158161" y="1769351"/>
            <a:ext cx="6610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representative (works, but way faster)</a:t>
            </a:r>
          </a:p>
          <a:p>
            <a:r>
              <a:rPr lang="en-GB" sz="16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endParaRPr lang="en-GB" sz="1600" dirty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486" y="229422"/>
            <a:ext cx="944843" cy="1193802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420810" y="5717443"/>
            <a:ext cx="5519778" cy="6117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/>
              <a:t>Zehe, E., Becker, R., </a:t>
            </a:r>
            <a:r>
              <a:rPr lang="en-US" sz="1100" dirty="0" err="1"/>
              <a:t>Bardossy</a:t>
            </a:r>
            <a:r>
              <a:rPr lang="en-US" sz="1100" dirty="0"/>
              <a:t>, A., and Plate, E.: Uncertainty of simulated catchment runoff response in the presence of threshold processes: Role of initial soil moisture and precipitation, Journal of Hydrology, 315, 183-202, 2005.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8353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42474" y="508503"/>
            <a:ext cx="7324516" cy="561975"/>
          </a:xfrm>
        </p:spPr>
        <p:txBody>
          <a:bodyPr>
            <a:normAutofit fontScale="90000"/>
          </a:bodyPr>
          <a:lstStyle/>
          <a:p>
            <a:r>
              <a:rPr lang="en-AU" altLang="de-DE" sz="2400" b="0" dirty="0" smtClean="0">
                <a:cs typeface="Calibri" panose="020F0502020204030204" pitchFamily="34" charset="0"/>
              </a:rPr>
              <a:t>Infiltration excess: storm intensity pattern matters</a:t>
            </a:r>
            <a:endParaRPr lang="en-AU" altLang="de-DE" sz="2400" b="0" dirty="0">
              <a:cs typeface="Calibri" panose="020F0502020204030204" pitchFamily="34" charset="0"/>
            </a:endParaRP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2326" y="1272725"/>
            <a:ext cx="8024813" cy="5280025"/>
          </a:xfrm>
        </p:spPr>
        <p:txBody>
          <a:bodyPr/>
          <a:lstStyle/>
          <a:p>
            <a:pPr marL="0" indent="0">
              <a:buNone/>
            </a:pPr>
            <a:endParaRPr lang="de-DE" alt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t="52112" r="49655" b="1256"/>
          <a:stretch/>
        </p:blipFill>
        <p:spPr>
          <a:xfrm>
            <a:off x="5846100" y="1869626"/>
            <a:ext cx="6040986" cy="333580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988" y="343758"/>
            <a:ext cx="944843" cy="119380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69205" y="6352695"/>
            <a:ext cx="7634404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050" dirty="0" smtClean="0"/>
              <a:t>Villinger</a:t>
            </a:r>
            <a:r>
              <a:rPr lang="de-DE" sz="1050" dirty="0"/>
              <a:t>, F., Loritz, R. &amp; Zehe, E. </a:t>
            </a:r>
            <a:r>
              <a:rPr lang="de-DE" sz="1050" dirty="0" err="1"/>
              <a:t>Physically</a:t>
            </a:r>
            <a:r>
              <a:rPr lang="de-DE" sz="1050" dirty="0"/>
              <a:t> </a:t>
            </a:r>
            <a:r>
              <a:rPr lang="de-DE" sz="1050" dirty="0" err="1"/>
              <a:t>based</a:t>
            </a:r>
            <a:r>
              <a:rPr lang="de-DE" sz="1050" dirty="0"/>
              <a:t> </a:t>
            </a:r>
            <a:r>
              <a:rPr lang="de-DE" sz="1050" dirty="0" err="1"/>
              <a:t>simulation</a:t>
            </a:r>
            <a:r>
              <a:rPr lang="de-DE" sz="1050" dirty="0"/>
              <a:t> </a:t>
            </a:r>
            <a:r>
              <a:rPr lang="de-DE" sz="1050" dirty="0" err="1"/>
              <a:t>of</a:t>
            </a:r>
            <a:r>
              <a:rPr lang="de-DE" sz="1050" dirty="0"/>
              <a:t> an </a:t>
            </a:r>
            <a:r>
              <a:rPr lang="de-DE" sz="1050" dirty="0" err="1"/>
              <a:t>occurred</a:t>
            </a:r>
            <a:r>
              <a:rPr lang="de-DE" sz="1050" dirty="0"/>
              <a:t> </a:t>
            </a:r>
            <a:r>
              <a:rPr lang="de-DE" sz="1050" dirty="0" err="1"/>
              <a:t>flash</a:t>
            </a:r>
            <a:r>
              <a:rPr lang="de-DE" sz="1050" dirty="0"/>
              <a:t> </a:t>
            </a:r>
            <a:r>
              <a:rPr lang="de-DE" sz="1050" dirty="0" err="1"/>
              <a:t>flood</a:t>
            </a:r>
            <a:r>
              <a:rPr lang="de-DE" sz="1050" dirty="0"/>
              <a:t> </a:t>
            </a:r>
            <a:r>
              <a:rPr lang="de-DE" sz="1050" dirty="0" err="1"/>
              <a:t>using</a:t>
            </a:r>
            <a:r>
              <a:rPr lang="de-DE" sz="1050" dirty="0"/>
              <a:t> "</a:t>
            </a:r>
            <a:r>
              <a:rPr lang="de-DE" sz="1050" dirty="0" err="1"/>
              <a:t>representative</a:t>
            </a:r>
            <a:r>
              <a:rPr lang="de-DE" sz="1050" dirty="0"/>
              <a:t> </a:t>
            </a:r>
            <a:r>
              <a:rPr lang="de-DE" sz="1050" dirty="0" err="1"/>
              <a:t>hillslopes</a:t>
            </a:r>
            <a:r>
              <a:rPr lang="de-DE" sz="1050" dirty="0"/>
              <a:t>" in a rural </a:t>
            </a:r>
            <a:r>
              <a:rPr lang="de-DE" sz="1050" dirty="0" err="1"/>
              <a:t>catchment</a:t>
            </a:r>
            <a:r>
              <a:rPr lang="de-DE" sz="1050" dirty="0"/>
              <a:t>. Hydrologie Und Wasserbewirtschaftung 66, 286-297, doi:10.5675/HyWa_2022.6_1 (2022).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062766"/>
              </p:ext>
            </p:extLst>
          </p:nvPr>
        </p:nvGraphicFramePr>
        <p:xfrm>
          <a:off x="691771" y="2036285"/>
          <a:ext cx="4954885" cy="2559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490">
                  <a:extLst>
                    <a:ext uri="{9D8B030D-6E8A-4147-A177-3AD203B41FA5}">
                      <a16:colId xmlns:a16="http://schemas.microsoft.com/office/drawing/2014/main" val="3814171544"/>
                    </a:ext>
                  </a:extLst>
                </a:gridCol>
                <a:gridCol w="1468297">
                  <a:extLst>
                    <a:ext uri="{9D8B030D-6E8A-4147-A177-3AD203B41FA5}">
                      <a16:colId xmlns:a16="http://schemas.microsoft.com/office/drawing/2014/main" val="3785814685"/>
                    </a:ext>
                  </a:extLst>
                </a:gridCol>
                <a:gridCol w="1837098">
                  <a:extLst>
                    <a:ext uri="{9D8B030D-6E8A-4147-A177-3AD203B41FA5}">
                      <a16:colId xmlns:a16="http://schemas.microsoft.com/office/drawing/2014/main" val="21403066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latin typeface="Comic Sans MS" panose="030F0702030302020204" pitchFamily="66" charset="0"/>
                        </a:rPr>
                        <a:t>Station</a:t>
                      </a:r>
                      <a:endParaRPr lang="en-GB" sz="16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latin typeface="Comic Sans MS" panose="030F0702030302020204" pitchFamily="66" charset="0"/>
                        </a:rPr>
                        <a:t>N [mm]</a:t>
                      </a:r>
                      <a:endParaRPr lang="en-GB" sz="16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 smtClean="0">
                          <a:latin typeface="Comic Sans MS" panose="030F0702030302020204" pitchFamily="66" charset="0"/>
                        </a:rPr>
                        <a:t>T [a]</a:t>
                      </a:r>
                      <a:endParaRPr lang="en-GB" sz="160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4861741"/>
                  </a:ext>
                </a:extLst>
              </a:tr>
              <a:tr h="362334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latin typeface="Comic Sans MS" panose="030F0702030302020204" pitchFamily="66" charset="0"/>
                        </a:rPr>
                        <a:t>WB0</a:t>
                      </a:r>
                      <a:endParaRPr lang="en-GB" sz="1600" dirty="0">
                        <a:latin typeface="Comic Sans MS" panose="030F0702030302020204" pitchFamily="66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78.6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latin typeface="Comic Sans MS" panose="030F0702030302020204" pitchFamily="66" charset="0"/>
                        </a:rPr>
                        <a:t>200-500 a</a:t>
                      </a:r>
                      <a:endParaRPr lang="en-GB" sz="1600" dirty="0">
                        <a:latin typeface="Comic Sans MS" panose="030F0702030302020204" pitchFamily="66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505365127"/>
                  </a:ext>
                </a:extLst>
              </a:tr>
              <a:tr h="362334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latin typeface="Comic Sans MS" panose="030F0702030302020204" pitchFamily="66" charset="0"/>
                        </a:rPr>
                        <a:t>WB1</a:t>
                      </a:r>
                      <a:endParaRPr lang="en-GB" sz="1600" dirty="0">
                        <a:latin typeface="Comic Sans MS" panose="030F0702030302020204" pitchFamily="66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>
                          <a:latin typeface="Comic Sans MS" panose="030F0702030302020204" pitchFamily="66" charset="0"/>
                        </a:rPr>
                        <a:t>83.0</a:t>
                      </a:r>
                      <a:endParaRPr lang="en-GB" sz="1600" dirty="0">
                        <a:latin typeface="Comic Sans MS" panose="030F0702030302020204" pitchFamily="66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~500 a</a:t>
                      </a:r>
                      <a:endParaRPr lang="en-GB" sz="16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110199302"/>
                  </a:ext>
                </a:extLst>
              </a:tr>
              <a:tr h="36233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WB2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72.5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</a:rPr>
                        <a:t>100-200 a</a:t>
                      </a:r>
                      <a:endParaRPr lang="en-GB" sz="1600" dirty="0">
                        <a:solidFill>
                          <a:schemeClr val="tx2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545986721"/>
                  </a:ext>
                </a:extLst>
              </a:tr>
              <a:tr h="36233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WB3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72.2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</a:rPr>
                        <a:t>100-200 a</a:t>
                      </a:r>
                      <a:endParaRPr lang="en-GB" sz="1600" dirty="0">
                        <a:solidFill>
                          <a:schemeClr val="tx2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75028749"/>
                  </a:ext>
                </a:extLst>
              </a:tr>
              <a:tr h="35677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WB4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79.5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latin typeface="Comic Sans MS" panose="030F0702030302020204" pitchFamily="66" charset="0"/>
                        </a:rPr>
                        <a:t>200-500 a</a:t>
                      </a:r>
                      <a:endParaRPr lang="en-GB" sz="1600" dirty="0">
                        <a:latin typeface="Comic Sans MS" panose="030F0702030302020204" pitchFamily="66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966729824"/>
                  </a:ext>
                </a:extLst>
              </a:tr>
              <a:tr h="41833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WB6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83.1</a:t>
                      </a:r>
                    </a:p>
                  </a:txBody>
                  <a:tcPr marL="9525" marR="9525" marT="9525" marB="0" anchor="ctr" anchorCtr="1"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~500a</a:t>
                      </a:r>
                      <a:endParaRPr lang="en-GB" sz="16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464912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726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99393" y="456433"/>
            <a:ext cx="9511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 smtClean="0">
                <a:solidFill>
                  <a:srgbClr val="231F20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Flash flood summer </a:t>
            </a:r>
            <a:r>
              <a:rPr lang="en-US" dirty="0" smtClean="0">
                <a:solidFill>
                  <a:srgbClr val="231F20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2016 -&gt; 2.5 M€</a:t>
            </a:r>
            <a:endParaRPr lang="en-US" dirty="0">
              <a:solidFill>
                <a:srgbClr val="231F20"/>
              </a:solidFill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AutoShape 2" descr="Künstliche Lunge: Wenn die Maschine das Atmen übernimmt"/>
          <p:cNvSpPr>
            <a:spLocks noChangeAspect="1" noChangeArrowheads="1"/>
          </p:cNvSpPr>
          <p:nvPr/>
        </p:nvSpPr>
        <p:spPr bwMode="auto">
          <a:xfrm>
            <a:off x="1679576" y="-846138"/>
            <a:ext cx="1685925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4552889" y="3861048"/>
            <a:ext cx="1231427" cy="246221"/>
          </a:xfrm>
          <a:prstGeom prst="rect">
            <a:avLst/>
          </a:prstGeom>
          <a:noFill/>
          <a:ln w="57150">
            <a:noFill/>
          </a:ln>
          <a:effectLst/>
        </p:spPr>
        <p:txBody>
          <a:bodyPr wrap="none" rtlCol="0">
            <a:spAutoFit/>
          </a:bodyPr>
          <a:lstStyle/>
          <a:p>
            <a:pPr marL="285750" indent="-285750" algn="ctr" eaLnBrk="1" hangingPunct="1">
              <a:spcBef>
                <a:spcPct val="10000"/>
              </a:spcBef>
            </a:pPr>
            <a:r>
              <a:rPr lang="de-DE" sz="1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Quelle: LUBW, 2016</a:t>
            </a:r>
            <a:endParaRPr lang="de-DE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963635" cy="2376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171" y="1196753"/>
            <a:ext cx="3166527" cy="237599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99" y="3696391"/>
            <a:ext cx="4283968" cy="2406532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766" y="3907524"/>
            <a:ext cx="2953698" cy="1969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4365104"/>
            <a:ext cx="2241567" cy="14948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feld 25"/>
          <p:cNvSpPr txBox="1"/>
          <p:nvPr/>
        </p:nvSpPr>
        <p:spPr>
          <a:xfrm>
            <a:off x="5652120" y="5661828"/>
            <a:ext cx="1193431" cy="215444"/>
          </a:xfrm>
          <a:prstGeom prst="rect">
            <a:avLst/>
          </a:prstGeom>
          <a:noFill/>
          <a:ln w="57150">
            <a:noFill/>
          </a:ln>
          <a:effectLst/>
        </p:spPr>
        <p:txBody>
          <a:bodyPr wrap="square" rtlCol="0">
            <a:spAutoFit/>
          </a:bodyPr>
          <a:lstStyle/>
          <a:p>
            <a:pPr marL="285750" indent="-285750" algn="ctr" eaLnBrk="1" hangingPunct="1">
              <a:spcBef>
                <a:spcPct val="10000"/>
              </a:spcBef>
            </a:pPr>
            <a:r>
              <a:rPr lang="de-DE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Quelle: </a:t>
            </a:r>
            <a:r>
              <a:rPr lang="de-DE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rnz</a:t>
            </a:r>
            <a:r>
              <a:rPr lang="de-DE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2016</a:t>
            </a: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51520" y="5661828"/>
            <a:ext cx="1193431" cy="215444"/>
          </a:xfrm>
          <a:prstGeom prst="rect">
            <a:avLst/>
          </a:prstGeom>
          <a:noFill/>
          <a:ln w="57150">
            <a:noFill/>
          </a:ln>
          <a:effectLst/>
        </p:spPr>
        <p:txBody>
          <a:bodyPr wrap="square" rtlCol="0">
            <a:spAutoFit/>
          </a:bodyPr>
          <a:lstStyle/>
          <a:p>
            <a:pPr marL="285750" indent="-285750" algn="ctr" eaLnBrk="1" hangingPunct="1">
              <a:spcBef>
                <a:spcPct val="10000"/>
              </a:spcBef>
            </a:pPr>
            <a:r>
              <a:rPr lang="de-DE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Quelle: </a:t>
            </a:r>
            <a:r>
              <a:rPr lang="de-DE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rnz</a:t>
            </a:r>
            <a:r>
              <a:rPr lang="de-DE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2016</a:t>
            </a: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467544" y="1268760"/>
            <a:ext cx="158417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>
                <a:latin typeface="Comic Sans MS" panose="030F0702030302020204" pitchFamily="66" charset="0"/>
              </a:rPr>
              <a:t>Braunsbach</a:t>
            </a:r>
            <a:r>
              <a:rPr lang="de-DE" sz="1200" dirty="0" smtClean="0">
                <a:latin typeface="Comic Sans MS" panose="030F0702030302020204" pitchFamily="66" charset="0"/>
              </a:rPr>
              <a:t>, 2016</a:t>
            </a:r>
            <a:endParaRPr lang="de-DE" sz="1200" dirty="0">
              <a:latin typeface="Comic Sans MS" panose="030F0702030302020204" pitchFamily="66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415447" y="1279793"/>
            <a:ext cx="1732019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>
                <a:latin typeface="Comic Sans MS" panose="030F0702030302020204" pitchFamily="66" charset="0"/>
              </a:rPr>
              <a:t>Neckargerach</a:t>
            </a:r>
            <a:r>
              <a:rPr lang="de-DE" sz="1200" dirty="0" smtClean="0">
                <a:latin typeface="Comic Sans MS" panose="030F0702030302020204" pitchFamily="66" charset="0"/>
              </a:rPr>
              <a:t>, 2016</a:t>
            </a:r>
            <a:endParaRPr lang="de-DE" sz="1200" dirty="0">
              <a:latin typeface="Comic Sans MS" panose="030F0702030302020204" pitchFamily="66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1752916" y="3707159"/>
            <a:ext cx="158417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Comic Sans MS" panose="030F0702030302020204" pitchFamily="66" charset="0"/>
              </a:rPr>
              <a:t>Alfeld, 2016</a:t>
            </a:r>
            <a:endParaRPr lang="de-DE" sz="1200" dirty="0">
              <a:latin typeface="Comic Sans MS" panose="030F0702030302020204" pitchFamily="66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395536" y="4374211"/>
            <a:ext cx="158417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Comic Sans MS" panose="030F0702030302020204" pitchFamily="66" charset="0"/>
              </a:rPr>
              <a:t>Eppingen, 2016</a:t>
            </a:r>
            <a:endParaRPr lang="de-DE" sz="1200" dirty="0">
              <a:latin typeface="Comic Sans MS" panose="030F0702030302020204" pitchFamily="66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868144" y="3968769"/>
            <a:ext cx="158417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Comic Sans MS" panose="030F0702030302020204" pitchFamily="66" charset="0"/>
              </a:rPr>
              <a:t>Eppingen, 2016</a:t>
            </a:r>
            <a:endParaRPr lang="de-DE" sz="1200" dirty="0">
              <a:latin typeface="Comic Sans MS" panose="030F0702030302020204" pitchFamily="66" charset="0"/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89435" y="1089184"/>
            <a:ext cx="1663118" cy="277186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4" name="Textfeld 33"/>
          <p:cNvSpPr txBox="1"/>
          <p:nvPr/>
        </p:nvSpPr>
        <p:spPr>
          <a:xfrm>
            <a:off x="7106666" y="1107722"/>
            <a:ext cx="1584176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latin typeface="Comic Sans MS" panose="030F0702030302020204" pitchFamily="66" charset="0"/>
              </a:rPr>
              <a:t>Stein, 2016</a:t>
            </a:r>
            <a:endParaRPr lang="de-DE" sz="1200" dirty="0">
              <a:latin typeface="Comic Sans MS" panose="030F0702030302020204" pitchFamily="66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020272" y="3717612"/>
            <a:ext cx="1473874" cy="215444"/>
          </a:xfrm>
          <a:prstGeom prst="rect">
            <a:avLst/>
          </a:prstGeom>
          <a:noFill/>
          <a:ln w="57150">
            <a:noFill/>
          </a:ln>
          <a:effectLst/>
        </p:spPr>
        <p:txBody>
          <a:bodyPr wrap="square" rtlCol="0">
            <a:spAutoFit/>
          </a:bodyPr>
          <a:lstStyle/>
          <a:p>
            <a:pPr marL="285750" indent="-285750" algn="ctr" eaLnBrk="1" hangingPunct="1">
              <a:spcBef>
                <a:spcPct val="10000"/>
              </a:spcBef>
            </a:pPr>
            <a:r>
              <a:rPr lang="de-DE" sz="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Quelle: Gemeinde Stein, 2016</a:t>
            </a:r>
            <a:endParaRPr lang="de-DE" sz="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hteck 51"/>
          <p:cNvSpPr/>
          <p:nvPr/>
        </p:nvSpPr>
        <p:spPr>
          <a:xfrm>
            <a:off x="6147467" y="5903739"/>
            <a:ext cx="19816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1800" dirty="0">
                <a:latin typeface="Comic Sans MS" panose="030F0702030302020204" pitchFamily="66" charset="0"/>
              </a:rPr>
              <a:t>© </a:t>
            </a:r>
            <a:r>
              <a:rPr lang="de-DE" sz="1800" dirty="0" smtClean="0">
                <a:latin typeface="Comic Sans MS" panose="030F0702030302020204" pitchFamily="66" charset="0"/>
              </a:rPr>
              <a:t>Hans </a:t>
            </a:r>
            <a:r>
              <a:rPr lang="de-DE" sz="1800" dirty="0">
                <a:latin typeface="Comic Sans MS" panose="030F0702030302020204" pitchFamily="66" charset="0"/>
              </a:rPr>
              <a:t>Göppert</a:t>
            </a:r>
          </a:p>
        </p:txBody>
      </p:sp>
      <p:sp>
        <p:nvSpPr>
          <p:cNvPr id="53" name="Foliennummernplatzhalter 3">
            <a:extLst>
              <a:ext uri="{FF2B5EF4-FFF2-40B4-BE49-F238E27FC236}">
                <a16:creationId xmlns:a16="http://schemas.microsoft.com/office/drawing/2014/main" id="{685CC943-D523-6A45-B0F1-6BF7BFDD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</p:spPr>
        <p:txBody>
          <a:bodyPr/>
          <a:lstStyle/>
          <a:p>
            <a:fld id="{61696EC4-B4CF-4701-AD06-A8439D6D8E12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2677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34151" r="4101" b="-1199"/>
          <a:stretch/>
        </p:blipFill>
        <p:spPr bwMode="auto">
          <a:xfrm>
            <a:off x="5784206" y="143703"/>
            <a:ext cx="6466374" cy="64380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58557" y="331059"/>
            <a:ext cx="8128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altLang="de-DE" sz="2400" b="0" kern="0" dirty="0" smtClean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Infiltration excess: land use matters</a:t>
            </a:r>
            <a:endParaRPr lang="en-US" altLang="de-DE" sz="2400" b="0" kern="0" dirty="0">
              <a:solidFill>
                <a:schemeClr val="tx1"/>
              </a:solidFill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61744" y="1375327"/>
            <a:ext cx="8024813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Clr>
                <a:schemeClr val="tx1"/>
              </a:buClr>
              <a:buNone/>
            </a:pPr>
            <a:r>
              <a:rPr lang="en-US" altLang="de-DE" sz="1800" kern="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Best set up, but with uniform landuse</a:t>
            </a:r>
          </a:p>
          <a:p>
            <a:pPr defTabSz="9144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de-DE" sz="1800" kern="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Changes in roughness affect </a:t>
            </a:r>
            <a:r>
              <a:rPr lang="en-US" altLang="de-DE" sz="1800" kern="0" dirty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flood </a:t>
            </a:r>
            <a:r>
              <a:rPr lang="en-US" altLang="de-DE" sz="1800" kern="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peak, timing </a:t>
            </a:r>
            <a:br>
              <a:rPr lang="en-US" altLang="de-DE" sz="1800" kern="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altLang="de-DE" sz="1800" u="sng" kern="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 flood volume</a:t>
            </a:r>
          </a:p>
          <a:p>
            <a:pPr defTabSz="9144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de-DE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Faster runoff means more runoff</a:t>
            </a:r>
            <a:endParaRPr lang="en-GB" altLang="de-DE" sz="1800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marL="0" indent="0" defTabSz="914400">
              <a:buClr>
                <a:schemeClr val="tx1"/>
              </a:buClr>
              <a:buNone/>
            </a:pPr>
            <a:endParaRPr lang="en-GB" altLang="de-DE" sz="1800" u="sng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marL="0" indent="0" defTabSz="914400">
              <a:buClr>
                <a:schemeClr val="tx1"/>
              </a:buClr>
              <a:buNone/>
            </a:pPr>
            <a:endParaRPr lang="en-US" altLang="de-DE" sz="1800" kern="0" dirty="0" smtClean="0">
              <a:latin typeface="Comic Sans MS" panose="030F0702030302020204" pitchFamily="66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0" indent="0" defTabSz="914400">
              <a:buClr>
                <a:schemeClr val="tx1"/>
              </a:buClr>
              <a:buNone/>
            </a:pPr>
            <a:r>
              <a:rPr lang="en-US" altLang="de-DE" sz="1800" kern="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Arial" panose="020B0604020202020204" pitchFamily="34" charset="0"/>
              </a:rPr>
              <a:t>Landuse </a:t>
            </a:r>
            <a:r>
              <a:rPr lang="en-US" altLang="de-DE" sz="1800" kern="0" dirty="0">
                <a:latin typeface="Comic Sans MS" panose="030F0702030302020204" pitchFamily="66" charset="0"/>
                <a:ea typeface="Open Sans Light" panose="020B0306030504020204" pitchFamily="34" charset="0"/>
                <a:cs typeface="Arial" panose="020B0604020202020204" pitchFamily="34" charset="0"/>
              </a:rPr>
              <a:t>is the key </a:t>
            </a:r>
            <a:r>
              <a:rPr lang="en-US" altLang="de-DE" sz="1800" kern="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Arial" panose="020B0604020202020204" pitchFamily="34" charset="0"/>
              </a:rPr>
              <a:t>for mitigating flash </a:t>
            </a:r>
            <a:r>
              <a:rPr lang="en-US" altLang="de-DE" sz="1800" kern="0" dirty="0">
                <a:latin typeface="Comic Sans MS" panose="030F0702030302020204" pitchFamily="66" charset="0"/>
                <a:ea typeface="Open Sans Light" panose="020B0306030504020204" pitchFamily="34" charset="0"/>
                <a:cs typeface="Arial" panose="020B0604020202020204" pitchFamily="34" charset="0"/>
              </a:rPr>
              <a:t>floods </a:t>
            </a:r>
            <a:r>
              <a:rPr lang="en-US" altLang="de-DE" sz="1800" kern="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Arial" panose="020B0604020202020204" pitchFamily="34" charset="0"/>
              </a:rPr>
              <a:t/>
            </a:r>
            <a:br>
              <a:rPr lang="en-US" altLang="de-DE" sz="1800" kern="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Arial" panose="020B0604020202020204" pitchFamily="34" charset="0"/>
              </a:rPr>
            </a:br>
            <a:r>
              <a:rPr lang="en-US" altLang="de-DE" sz="1800" kern="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Arial" panose="020B0604020202020204" pitchFamily="34" charset="0"/>
              </a:rPr>
              <a:t>in </a:t>
            </a:r>
            <a:r>
              <a:rPr lang="en-US" altLang="de-DE" sz="1800" kern="0" dirty="0">
                <a:latin typeface="Comic Sans MS" panose="030F0702030302020204" pitchFamily="66" charset="0"/>
                <a:ea typeface="Open Sans Light" panose="020B0306030504020204" pitchFamily="34" charset="0"/>
                <a:cs typeface="Arial" panose="020B0604020202020204" pitchFamily="34" charset="0"/>
              </a:rPr>
              <a:t>small </a:t>
            </a:r>
            <a:r>
              <a:rPr lang="en-US" altLang="de-DE" sz="1800" kern="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Arial" panose="020B0604020202020204" pitchFamily="34" charset="0"/>
              </a:rPr>
              <a:t>catchments</a:t>
            </a:r>
          </a:p>
          <a:p>
            <a:pPr marL="0" indent="0" defTabSz="914400">
              <a:buClr>
                <a:schemeClr val="tx1"/>
              </a:buClr>
              <a:buNone/>
            </a:pPr>
            <a:endParaRPr lang="en-GB" altLang="de-DE" sz="1800" u="sng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marL="0" indent="0" defTabSz="914400">
              <a:buClr>
                <a:schemeClr val="tx1"/>
              </a:buClr>
              <a:buNone/>
            </a:pPr>
            <a:endParaRPr lang="en-US" altLang="de-DE" sz="1800" kern="0" dirty="0" smtClean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914400">
              <a:buClr>
                <a:schemeClr val="bg2"/>
              </a:buClr>
              <a:buFont typeface="Wingdings" pitchFamily="2" charset="2"/>
              <a:buNone/>
            </a:pPr>
            <a:endParaRPr lang="en-US" altLang="de-DE" sz="1800" kern="0" dirty="0" smtClean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914400">
              <a:buClr>
                <a:schemeClr val="bg2"/>
              </a:buClr>
              <a:buFont typeface="Wingdings" pitchFamily="2" charset="2"/>
              <a:buChar char="§"/>
            </a:pPr>
            <a:endParaRPr lang="en-US" altLang="de-DE" sz="1800" kern="0" dirty="0" smtClean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defTabSz="914400">
              <a:buClr>
                <a:schemeClr val="bg2"/>
              </a:buClr>
              <a:buFont typeface="Wingdings" pitchFamily="2" charset="2"/>
              <a:buNone/>
            </a:pPr>
            <a:endParaRPr lang="en-US" altLang="de-DE" sz="1800" kern="0" dirty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08363" y="6381725"/>
            <a:ext cx="763440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000" dirty="0" smtClean="0"/>
              <a:t>Villinger</a:t>
            </a:r>
            <a:r>
              <a:rPr lang="de-DE" sz="1000" dirty="0"/>
              <a:t>, F., Loritz, R. &amp; Zehe, E. </a:t>
            </a:r>
            <a:r>
              <a:rPr lang="de-DE" sz="1000" dirty="0" err="1"/>
              <a:t>Physically</a:t>
            </a:r>
            <a:r>
              <a:rPr lang="de-DE" sz="1000" dirty="0"/>
              <a:t> </a:t>
            </a:r>
            <a:r>
              <a:rPr lang="de-DE" sz="1000" dirty="0" err="1"/>
              <a:t>based</a:t>
            </a:r>
            <a:r>
              <a:rPr lang="de-DE" sz="1000" dirty="0"/>
              <a:t> </a:t>
            </a:r>
            <a:r>
              <a:rPr lang="de-DE" sz="1000" dirty="0" err="1"/>
              <a:t>simulation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an </a:t>
            </a:r>
            <a:r>
              <a:rPr lang="de-DE" sz="1000" dirty="0" err="1"/>
              <a:t>occurred</a:t>
            </a:r>
            <a:r>
              <a:rPr lang="de-DE" sz="1000" dirty="0"/>
              <a:t> </a:t>
            </a:r>
            <a:r>
              <a:rPr lang="de-DE" sz="1000" dirty="0" err="1"/>
              <a:t>flash</a:t>
            </a:r>
            <a:r>
              <a:rPr lang="de-DE" sz="1000" dirty="0"/>
              <a:t> </a:t>
            </a:r>
            <a:r>
              <a:rPr lang="de-DE" sz="1000" dirty="0" err="1"/>
              <a:t>flood</a:t>
            </a:r>
            <a:r>
              <a:rPr lang="de-DE" sz="1000" dirty="0"/>
              <a:t> </a:t>
            </a:r>
            <a:r>
              <a:rPr lang="de-DE" sz="1000" dirty="0" err="1"/>
              <a:t>using</a:t>
            </a:r>
            <a:r>
              <a:rPr lang="de-DE" sz="1000" dirty="0"/>
              <a:t> "</a:t>
            </a:r>
            <a:r>
              <a:rPr lang="de-DE" sz="1000" dirty="0" err="1"/>
              <a:t>representative</a:t>
            </a:r>
            <a:r>
              <a:rPr lang="de-DE" sz="1000" dirty="0"/>
              <a:t> </a:t>
            </a:r>
            <a:r>
              <a:rPr lang="de-DE" sz="1000" dirty="0" err="1"/>
              <a:t>hillslopes</a:t>
            </a:r>
            <a:r>
              <a:rPr lang="de-DE" sz="1000" dirty="0"/>
              <a:t>" in a rural </a:t>
            </a:r>
            <a:r>
              <a:rPr lang="de-DE" sz="1000" dirty="0" err="1"/>
              <a:t>catchment</a:t>
            </a:r>
            <a:r>
              <a:rPr lang="de-DE" sz="1000" dirty="0"/>
              <a:t>. Hydrologie Und Wasserbewirtschaftung 66, 286-297, doi:10.5675/HyWa_2022.6_1 (2022).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1" y="4148503"/>
            <a:ext cx="944843" cy="119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542470" y="501225"/>
            <a:ext cx="85441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eaLnBrk="1" hangingPunct="1">
              <a:defRPr b="1">
                <a:solidFill>
                  <a:schemeClr val="tx2"/>
                </a:solidFill>
                <a:latin typeface="+mj-lt"/>
                <a:ea typeface="굴림" pitchFamily="34" charset="-127"/>
                <a:cs typeface="+mj-cs"/>
              </a:defRPr>
            </a:lvl1pPr>
            <a:lvl2pPr eaLnBrk="0" hangingPunct="0">
              <a:defRPr b="1">
                <a:solidFill>
                  <a:schemeClr val="tx2"/>
                </a:solidFill>
                <a:latin typeface="Calibri" pitchFamily="34" charset="0"/>
              </a:defRPr>
            </a:lvl2pPr>
            <a:lvl3pPr eaLnBrk="0" hangingPunct="0">
              <a:defRPr b="1">
                <a:solidFill>
                  <a:schemeClr val="tx2"/>
                </a:solidFill>
                <a:latin typeface="Calibri" pitchFamily="34" charset="0"/>
              </a:defRPr>
            </a:lvl3pPr>
            <a:lvl4pPr eaLnBrk="0" hangingPunct="0">
              <a:defRPr b="1">
                <a:solidFill>
                  <a:schemeClr val="tx2"/>
                </a:solidFill>
                <a:latin typeface="Calibri" pitchFamily="34" charset="0"/>
              </a:defRPr>
            </a:lvl4pPr>
            <a:lvl5pPr eaLnBrk="0" hangingPunct="0">
              <a:defRPr b="1">
                <a:solidFill>
                  <a:schemeClr val="tx2"/>
                </a:solidFill>
                <a:latin typeface="Calibri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alibri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alibri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alibri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b="0" dirty="0" smtClean="0">
                <a:solidFill>
                  <a:schemeClr val="tx1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Landuse- a key to mitigate overland flow and erosion risk</a:t>
            </a:r>
            <a:endParaRPr lang="en-US" b="0" dirty="0">
              <a:solidFill>
                <a:schemeClr val="tx1"/>
              </a:solidFill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1524001" y="-23083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27597" y="1418953"/>
            <a:ext cx="1034150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spcBef>
                <a:spcPct val="20000"/>
              </a:spcBef>
              <a:buSzPct val="70000"/>
              <a:buBlip>
                <a:blip r:embed="rId3"/>
              </a:buBlip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23900" indent="-2667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81100" indent="-2667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SzTx/>
              <a:buNone/>
            </a:pPr>
            <a:r>
              <a:rPr lang="en-US" altLang="de-DE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Richet </a:t>
            </a:r>
            <a:r>
              <a:rPr lang="en-US" altLang="de-DE" sz="1800" dirty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et al. (2017): experiments to quantify efficiency of hedges to mitigate flash </a:t>
            </a:r>
            <a:r>
              <a:rPr lang="en-US" altLang="de-DE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flooding</a:t>
            </a:r>
          </a:p>
          <a:p>
            <a:pPr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Slow </a:t>
            </a:r>
            <a:r>
              <a:rPr lang="en-US" altLang="de-DE" sz="1800" dirty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down surface </a:t>
            </a:r>
            <a:r>
              <a:rPr lang="en-US" altLang="de-DE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runoff: </a:t>
            </a:r>
            <a:r>
              <a:rPr lang="en-US" altLang="de-DE" sz="1800" dirty="0" err="1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k</a:t>
            </a:r>
            <a:r>
              <a:rPr lang="en-US" altLang="de-DE" sz="1800" baseline="-25000" dirty="0" err="1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</a:t>
            </a:r>
            <a:r>
              <a:rPr lang="en-US" altLang="de-DE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2-3 m</a:t>
            </a:r>
            <a:r>
              <a:rPr lang="en-US" altLang="de-DE" sz="1800" baseline="300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1/3</a:t>
            </a:r>
            <a:r>
              <a:rPr lang="en-US" altLang="de-DE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/s</a:t>
            </a:r>
            <a:endParaRPr lang="en-US" altLang="de-DE" sz="1800" dirty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Enhance </a:t>
            </a:r>
            <a:r>
              <a:rPr lang="en-US" altLang="de-DE" sz="1800" dirty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infiltration </a:t>
            </a:r>
            <a:r>
              <a:rPr lang="en-US" altLang="de-DE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from </a:t>
            </a:r>
            <a:r>
              <a:rPr lang="en-US" altLang="de-DE" sz="1800" dirty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5 to 200 - 550 </a:t>
            </a:r>
            <a:r>
              <a:rPr lang="en-US" altLang="de-DE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mm/h</a:t>
            </a:r>
            <a:endParaRPr lang="en-US" altLang="de-DE" sz="1800" dirty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 eaLnBrk="1" hangingPunct="1">
              <a:spcBef>
                <a:spcPct val="0"/>
              </a:spcBef>
              <a:buSzTx/>
              <a:buNone/>
            </a:pPr>
            <a:endParaRPr lang="en-US" altLang="de-DE" sz="1800" dirty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 eaLnBrk="1" hangingPunct="1">
              <a:spcBef>
                <a:spcPct val="0"/>
              </a:spcBef>
              <a:buSzTx/>
              <a:buNone/>
            </a:pPr>
            <a:r>
              <a:rPr lang="en-US" altLang="de-DE" sz="1800" dirty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/>
            </a:r>
            <a:br>
              <a:rPr lang="en-US" altLang="de-DE" sz="1800" dirty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en-US" altLang="de-DE" sz="1800" dirty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eaLnBrk="1" hangingPunct="1"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endParaRPr lang="en-US" altLang="de-DE" sz="1800" baseline="30000" dirty="0">
              <a:latin typeface="Comic Sans MS" panose="030F0702030302020204" pitchFamily="66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27597" y="6197794"/>
            <a:ext cx="9544146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000" dirty="0">
                <a:latin typeface="+mj-lt"/>
              </a:rPr>
              <a:t>Richet, Jean-Baptiste und J.-F. </a:t>
            </a:r>
            <a:r>
              <a:rPr lang="de-DE" sz="1000" dirty="0" err="1">
                <a:latin typeface="+mj-lt"/>
              </a:rPr>
              <a:t>Ouvry</a:t>
            </a:r>
            <a:r>
              <a:rPr lang="de-DE" sz="1000" dirty="0">
                <a:latin typeface="+mj-lt"/>
              </a:rPr>
              <a:t> und M. Saunier (2017). „The </a:t>
            </a:r>
            <a:r>
              <a:rPr lang="de-DE" sz="1000" dirty="0" err="1">
                <a:latin typeface="+mj-lt"/>
              </a:rPr>
              <a:t>role</a:t>
            </a:r>
            <a:r>
              <a:rPr lang="de-DE" sz="1000" dirty="0">
                <a:latin typeface="+mj-lt"/>
              </a:rPr>
              <a:t> </a:t>
            </a:r>
            <a:r>
              <a:rPr lang="de-DE" sz="1000" dirty="0" err="1">
                <a:latin typeface="+mj-lt"/>
              </a:rPr>
              <a:t>of</a:t>
            </a:r>
            <a:r>
              <a:rPr lang="de-DE" sz="1000" dirty="0">
                <a:latin typeface="+mj-lt"/>
              </a:rPr>
              <a:t> vegetative </a:t>
            </a:r>
            <a:r>
              <a:rPr lang="de-DE" sz="1000" dirty="0" err="1">
                <a:latin typeface="+mj-lt"/>
              </a:rPr>
              <a:t>barriers</a:t>
            </a:r>
            <a:r>
              <a:rPr lang="de-DE" sz="1000" dirty="0">
                <a:latin typeface="+mj-lt"/>
              </a:rPr>
              <a:t> </a:t>
            </a:r>
            <a:r>
              <a:rPr lang="en-US" sz="1000" dirty="0">
                <a:latin typeface="+mj-lt"/>
              </a:rPr>
              <a:t>such as fascines and dense shrub hedges in catchment management to reduce runoff and erosion effects: Experimental evidence of </a:t>
            </a:r>
            <a:r>
              <a:rPr lang="en-US" sz="1000" dirty="0" err="1">
                <a:latin typeface="+mj-lt"/>
              </a:rPr>
              <a:t>eciency</a:t>
            </a:r>
            <a:r>
              <a:rPr lang="en-US" sz="1000" dirty="0">
                <a:latin typeface="+mj-lt"/>
              </a:rPr>
              <a:t>, and conditions of use,“ in: Ecological</a:t>
            </a:r>
          </a:p>
          <a:p>
            <a:r>
              <a:rPr lang="en-US" sz="1000" dirty="0">
                <a:latin typeface="+mj-lt"/>
              </a:rPr>
              <a:t>Engineering 103, S. 455–469.</a:t>
            </a:r>
            <a:endParaRPr lang="de-DE" sz="1000" dirty="0">
              <a:latin typeface="+mj-lt"/>
            </a:endParaRPr>
          </a:p>
        </p:txBody>
      </p:sp>
      <p:pic>
        <p:nvPicPr>
          <p:cNvPr id="16" name="Picture 3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743" y="2940793"/>
            <a:ext cx="1482090" cy="1965960"/>
          </a:xfrm>
          <a:prstGeom prst="rect">
            <a:avLst/>
          </a:prstGeom>
        </p:spPr>
      </p:pic>
      <p:pic>
        <p:nvPicPr>
          <p:cNvPr id="17" name="Picture 3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22" y="2940793"/>
            <a:ext cx="4231409" cy="1684993"/>
          </a:xfrm>
          <a:prstGeom prst="rect">
            <a:avLst/>
          </a:prstGeom>
        </p:spPr>
      </p:pic>
      <p:pic>
        <p:nvPicPr>
          <p:cNvPr id="19" name="Picture 4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97" y="2810425"/>
            <a:ext cx="4286140" cy="308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2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Screenshot, Diagramm, Reihe enthält.&#10;&#10;AI-generated content may be incorrect.">
            <a:extLst>
              <a:ext uri="{FF2B5EF4-FFF2-40B4-BE49-F238E27FC236}">
                <a16:creationId xmlns:a16="http://schemas.microsoft.com/office/drawing/2014/main" id="{3DDAAA23-BF72-6722-D25A-44984E379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0" y="1700929"/>
            <a:ext cx="9309272" cy="501268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980" y="467019"/>
            <a:ext cx="7480737" cy="561975"/>
          </a:xfrm>
        </p:spPr>
        <p:txBody>
          <a:bodyPr>
            <a:noAutofit/>
          </a:bodyPr>
          <a:lstStyle/>
          <a:p>
            <a:r>
              <a:rPr lang="en-AU" b="0" dirty="0"/>
              <a:t>Explore sensitivity to hedges and their positions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5371" y="1343151"/>
            <a:ext cx="11125200" cy="4486472"/>
          </a:xfrm>
        </p:spPr>
        <p:txBody>
          <a:bodyPr/>
          <a:lstStyle/>
          <a:p>
            <a:pPr marL="0" indent="0">
              <a:buNone/>
            </a:pPr>
            <a:r>
              <a:rPr lang="en-AU" sz="1800" dirty="0"/>
              <a:t>Vary location on the hillslopes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dirty="0" err="1" smtClean="0"/>
              <a:t>Strickler</a:t>
            </a:r>
            <a:r>
              <a:rPr lang="en-AU" sz="1800" dirty="0" smtClean="0"/>
              <a:t> value </a:t>
            </a:r>
            <a:r>
              <a:rPr lang="en-AU" sz="1800" dirty="0" err="1"/>
              <a:t>k</a:t>
            </a:r>
            <a:r>
              <a:rPr lang="en-AU" sz="1800" baseline="-25000" dirty="0" err="1"/>
              <a:t>st</a:t>
            </a:r>
            <a:r>
              <a:rPr lang="en-AU" sz="1800" dirty="0"/>
              <a:t>=2 </a:t>
            </a:r>
            <a:r>
              <a:rPr lang="en-AU" sz="1800" dirty="0" smtClean="0"/>
              <a:t>m</a:t>
            </a:r>
            <a:r>
              <a:rPr lang="en-AU" sz="1800" baseline="30000" dirty="0" smtClean="0"/>
              <a:t>1/3</a:t>
            </a:r>
            <a:r>
              <a:rPr lang="en-AU" sz="1800" dirty="0" smtClean="0"/>
              <a:t>/s, </a:t>
            </a:r>
            <a:r>
              <a:rPr lang="en-AU" sz="1800" dirty="0" err="1" smtClean="0"/>
              <a:t>k</a:t>
            </a:r>
            <a:r>
              <a:rPr lang="en-AU" sz="1800" baseline="-25000" dirty="0" err="1" smtClean="0"/>
              <a:t>s</a:t>
            </a:r>
            <a:r>
              <a:rPr lang="en-AU" sz="1800" dirty="0" smtClean="0"/>
              <a:t> </a:t>
            </a:r>
            <a:r>
              <a:rPr lang="en-AU" sz="1800" dirty="0"/>
              <a:t>= 1.5 10</a:t>
            </a:r>
            <a:r>
              <a:rPr lang="en-AU" sz="1800" baseline="30000" dirty="0"/>
              <a:t>-4</a:t>
            </a:r>
            <a:r>
              <a:rPr lang="en-AU" sz="1800" dirty="0"/>
              <a:t> m/s</a:t>
            </a:r>
          </a:p>
          <a:p>
            <a:pPr>
              <a:buFont typeface="Arial" panose="020B0604020202020204" pitchFamily="34" charset="0"/>
              <a:buChar char="•"/>
            </a:pPr>
            <a:endParaRPr lang="en-AU" sz="1800" dirty="0"/>
          </a:p>
        </p:txBody>
      </p:sp>
      <p:pic>
        <p:nvPicPr>
          <p:cNvPr id="7" name="Picture 3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777" y="380288"/>
            <a:ext cx="3767138" cy="132064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256" y="1974573"/>
            <a:ext cx="944843" cy="119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0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5CC943-D523-6A45-B0F1-6BF7BFDD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23</a:t>
            </a:fld>
            <a:endParaRPr lang="en-US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95C0907-294D-45DC-9D20-C16A51DAF730}"/>
              </a:ext>
            </a:extLst>
          </p:cNvPr>
          <p:cNvSpPr txBox="1">
            <a:spLocks/>
          </p:cNvSpPr>
          <p:nvPr/>
        </p:nvSpPr>
        <p:spPr>
          <a:xfrm>
            <a:off x="505578" y="1093076"/>
            <a:ext cx="10772023" cy="5236735"/>
          </a:xfrm>
          <a:prstGeom prst="rect">
            <a:avLst/>
          </a:prstGeom>
        </p:spPr>
        <p:txBody>
          <a:bodyPr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buNone/>
            </a:pPr>
            <a:endParaRPr lang="en-US" sz="2400" b="1" dirty="0" smtClean="0">
              <a:latin typeface="Comic Sans MS" panose="030F0702030302020204" pitchFamily="66" charset="0"/>
            </a:endParaRPr>
          </a:p>
          <a:p>
            <a:pPr marL="355579" lvl="1" indent="0">
              <a:lnSpc>
                <a:spcPts val="2600"/>
              </a:lnSpc>
              <a:buNone/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Challenges and processes </a:t>
            </a: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Reflect on design practice and short comings</a:t>
            </a: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Perspectives for integrated design </a:t>
            </a:r>
            <a:r>
              <a:rPr lang="en-US" sz="1800" dirty="0">
                <a:latin typeface="Comic Sans MS" panose="030F0702030302020204" pitchFamily="66" charset="0"/>
              </a:rPr>
              <a:t>with process based models</a:t>
            </a: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and flash flood warnings with process based models</a:t>
            </a: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2099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2099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marL="355579" lvl="1" indent="0">
              <a:lnSpc>
                <a:spcPts val="2600"/>
              </a:lnSpc>
              <a:buNone/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74" y="3610247"/>
            <a:ext cx="1169352" cy="1131137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723157" y="667318"/>
            <a:ext cx="1471878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en-US" dirty="0">
                <a:latin typeface="Comic Sans MS" panose="030F0702030302020204" pitchFamily="66" charset="0"/>
              </a:rPr>
              <a:t>Roadmap</a:t>
            </a:r>
          </a:p>
        </p:txBody>
      </p:sp>
    </p:spTree>
    <p:extLst>
      <p:ext uri="{BB962C8B-B14F-4D97-AF65-F5344CB8AC3E}">
        <p14:creationId xmlns:p14="http://schemas.microsoft.com/office/powerpoint/2010/main" val="293935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00039 0.17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04800" y="499868"/>
            <a:ext cx="8828690" cy="561975"/>
          </a:xfrm>
        </p:spPr>
        <p:txBody>
          <a:bodyPr>
            <a:noAutofit/>
          </a:bodyPr>
          <a:lstStyle/>
          <a:p>
            <a:r>
              <a:rPr lang="en-AU" sz="2400" b="0" dirty="0" smtClean="0">
                <a:cs typeface="Calibri" panose="020F0502020204030204" pitchFamily="34" charset="0"/>
              </a:rPr>
              <a:t>Representative hillslopes for regional flash flood warnings</a:t>
            </a:r>
            <a:endParaRPr lang="en-AU" sz="2400" b="0" dirty="0">
              <a:cs typeface="Calibri" panose="020F0502020204030204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117484" y="1184436"/>
            <a:ext cx="67383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de-DE" dirty="0">
              <a:latin typeface="Calibri" panose="020F0502020204030204" pitchFamily="34" charset="0"/>
              <a:ea typeface="Open Sans Light" panose="020B030603050402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304800" y="1501225"/>
            <a:ext cx="9324388" cy="4894262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AU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Calibri" panose="020F0502020204030204" pitchFamily="34" charset="0"/>
              </a:rPr>
              <a:t>Weiherbach as </a:t>
            </a:r>
            <a:r>
              <a:rPr lang="en-AU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Calibri" panose="020F0502020204030204" pitchFamily="34" charset="0"/>
              </a:rPr>
              <a:t>„Donor</a:t>
            </a:r>
            <a:r>
              <a:rPr lang="en-AU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Calibri" panose="020F0502020204030204" pitchFamily="34" charset="0"/>
              </a:rPr>
              <a:t>“ for </a:t>
            </a:r>
            <a:r>
              <a:rPr lang="en-AU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Calibri" panose="020F0502020204030204" pitchFamily="34" charset="0"/>
              </a:rPr>
              <a:t>parameter transfer </a:t>
            </a:r>
            <a:r>
              <a:rPr lang="en-AU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Calibri" panose="020F0502020204030204" pitchFamily="34" charset="0"/>
              </a:rPr>
              <a:t>to </a:t>
            </a:r>
            <a:r>
              <a:rPr lang="en-AU" sz="1800" dirty="0" err="1" smtClean="0">
                <a:latin typeface="Comic Sans MS" panose="030F0702030302020204" pitchFamily="66" charset="0"/>
                <a:ea typeface="Open Sans Light" panose="020B0306030504020204" pitchFamily="34" charset="0"/>
                <a:cs typeface="Calibri" panose="020F0502020204030204" pitchFamily="34" charset="0"/>
              </a:rPr>
              <a:t>Schwarzbach</a:t>
            </a:r>
            <a:r>
              <a:rPr lang="en-AU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Calibri" panose="020F0502020204030204" pitchFamily="34" charset="0"/>
              </a:rPr>
              <a:t> catchments </a:t>
            </a:r>
            <a:endParaRPr lang="en-AU" sz="1800" dirty="0" smtClean="0">
              <a:latin typeface="Comic Sans MS" panose="030F0702030302020204" pitchFamily="66" charset="0"/>
              <a:ea typeface="Open Sans Light" panose="020B030603050402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Calibri" panose="020F0502020204030204" pitchFamily="34" charset="0"/>
              </a:rPr>
              <a:t>Typical catena, soil hydraulic parameters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Calibri" panose="020F0502020204030204" pitchFamily="34" charset="0"/>
              </a:rPr>
              <a:t>Landuse characteristics, Manning’s n </a:t>
            </a:r>
          </a:p>
          <a:p>
            <a:pPr>
              <a:buFont typeface="Arial" panose="020B0604020202020204" pitchFamily="34" charset="0"/>
              <a:buChar char="•"/>
            </a:pPr>
            <a:endParaRPr lang="en-AU" sz="1800" dirty="0" smtClean="0">
              <a:latin typeface="Comic Sans MS" panose="030F0702030302020204" pitchFamily="66" charset="0"/>
              <a:ea typeface="Open Sans Light" panose="020B0306030504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Calibri" panose="020F0502020204030204" pitchFamily="34" charset="0"/>
              </a:rPr>
              <a:t>Simulate reservoir overtopping in 2016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Calibri" panose="020F0502020204030204" pitchFamily="34" charset="0"/>
              </a:rPr>
              <a:t>Model spin-up: ERA 5 rainfall and potential ET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Calibri" panose="020F0502020204030204" pitchFamily="34" charset="0"/>
              </a:rPr>
              <a:t>Rainfall input during event: “</a:t>
            </a:r>
            <a:r>
              <a:rPr lang="en-AU" sz="1800" dirty="0" err="1" smtClean="0">
                <a:latin typeface="Comic Sans MS" panose="030F0702030302020204" pitchFamily="66" charset="0"/>
                <a:ea typeface="Open Sans Light" panose="020B0306030504020204" pitchFamily="34" charset="0"/>
                <a:cs typeface="Calibri" panose="020F0502020204030204" pitchFamily="34" charset="0"/>
              </a:rPr>
              <a:t>Kachelmann</a:t>
            </a:r>
            <a:r>
              <a:rPr lang="en-AU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Calibri" panose="020F0502020204030204" pitchFamily="34" charset="0"/>
              </a:rPr>
              <a:t>” Radar product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Calibri" panose="020F0502020204030204" pitchFamily="34" charset="0"/>
              </a:rPr>
              <a:t>Target: reservoir inflow from inverted reservoir mass balance</a:t>
            </a:r>
          </a:p>
          <a:p>
            <a:pPr>
              <a:buFont typeface="Arial" panose="020B0604020202020204" pitchFamily="34" charset="0"/>
              <a:buChar char="•"/>
            </a:pPr>
            <a:endParaRPr lang="en-AU" sz="1800" dirty="0" smtClean="0">
              <a:latin typeface="Comic Sans MS" panose="030F0702030302020204" pitchFamily="66" charset="0"/>
              <a:ea typeface="Open Sans Light" panose="020B030603050402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AU" sz="1800" dirty="0" smtClean="0">
              <a:latin typeface="Comic Sans MS" panose="030F0702030302020204" pitchFamily="66" charset="0"/>
              <a:ea typeface="Open Sans Light" panose="020B030603050402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altLang="de-DE" sz="1800" dirty="0" smtClean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endParaRPr lang="en-AU" altLang="ko-KR" sz="1800" kern="0" dirty="0" smtClean="0">
              <a:latin typeface="Comic Sans MS" panose="030F0702030302020204" pitchFamily="66" charset="0"/>
              <a:ea typeface="굴림" charset="-127"/>
            </a:endParaRP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endParaRPr lang="en-AU" altLang="ko-KR" sz="1800" kern="0" dirty="0">
              <a:latin typeface="Comic Sans MS" panose="030F0702030302020204" pitchFamily="66" charset="0"/>
              <a:ea typeface="굴림" charset="-127"/>
            </a:endParaRPr>
          </a:p>
        </p:txBody>
      </p:sp>
      <p:pic>
        <p:nvPicPr>
          <p:cNvPr id="15" name="Picture 18"/>
          <p:cNvPicPr/>
          <p:nvPr/>
        </p:nvPicPr>
        <p:blipFill>
          <a:blip r:embed="rId7"/>
          <a:stretch/>
        </p:blipFill>
        <p:spPr>
          <a:xfrm>
            <a:off x="9047687" y="429168"/>
            <a:ext cx="3144313" cy="3034131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" name="Grafik 1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045" y="3559648"/>
            <a:ext cx="3702248" cy="2835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hteck 18"/>
              <p:cNvSpPr/>
              <p:nvPr/>
            </p:nvSpPr>
            <p:spPr>
              <a:xfrm>
                <a:off x="654846" y="5496256"/>
                <a:ext cx="1785297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altLang="de-DE" sz="1800" b="0" i="1" smtClean="0">
                              <a:latin typeface="Cambria Math" panose="02040503050406030204" pitchFamily="18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</m:ctrlPr>
                        </m:fPr>
                        <m:num>
                          <m:r>
                            <a:rPr lang="de-DE" altLang="de-DE" sz="1800" b="0" i="1" smtClean="0">
                              <a:latin typeface="Cambria Math" panose="02040503050406030204" pitchFamily="18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m:t>𝑑𝑆</m:t>
                          </m:r>
                        </m:num>
                        <m:den>
                          <m:r>
                            <a:rPr lang="de-DE" altLang="de-DE" sz="1800" b="0" i="1" smtClean="0">
                              <a:latin typeface="Cambria Math" panose="02040503050406030204" pitchFamily="18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m:t>𝑑𝑡</m:t>
                          </m:r>
                        </m:den>
                      </m:f>
                      <m:r>
                        <a:rPr lang="de-DE" altLang="de-DE" sz="1800" i="1">
                          <a:latin typeface="Cambria Math" panose="02040503050406030204" pitchFamily="18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de-DE" altLang="de-DE" sz="1800" i="1" smtClean="0">
                              <a:latin typeface="Cambria Math" panose="02040503050406030204" pitchFamily="18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</m:ctrlPr>
                        </m:sSubPr>
                        <m:e>
                          <m:r>
                            <a:rPr lang="de-DE" altLang="de-DE" sz="1800" b="0" i="1" smtClean="0">
                              <a:latin typeface="Cambria Math" panose="02040503050406030204" pitchFamily="18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de-DE" altLang="de-DE" sz="1800" b="0" i="1" smtClean="0">
                              <a:latin typeface="Cambria Math" panose="02040503050406030204" pitchFamily="18" charset="0"/>
                              <a:ea typeface="Open Sans Light" panose="020B0306030504020204" pitchFamily="34" charset="0"/>
                              <a:cs typeface="Open Sans Light" panose="020B0306030504020204" pitchFamily="34" charset="0"/>
                            </a:rPr>
                            <m:t>𝑖𝑛</m:t>
                          </m:r>
                        </m:sub>
                      </m:sSub>
                      <m:r>
                        <a:rPr lang="de-DE" altLang="de-DE" sz="1800" b="0" i="0" smtClean="0">
                          <a:latin typeface="Cambria Math" panose="02040503050406030204" pitchFamily="18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m:t>−</m:t>
                      </m:r>
                      <m:r>
                        <a:rPr lang="de-DE" altLang="de-DE" sz="1800" b="0" i="1" smtClean="0">
                          <a:latin typeface="Cambria Math" panose="02040503050406030204" pitchFamily="18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m:t>𝑄</m:t>
                      </m:r>
                      <m:r>
                        <a:rPr lang="de-DE" altLang="de-DE" sz="1800" b="0" i="1" baseline="-25000" smtClean="0">
                          <a:latin typeface="Cambria Math" panose="02040503050406030204" pitchFamily="18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m:t>𝑜𝑢𝑡</m:t>
                      </m:r>
                    </m:oMath>
                  </m:oMathPara>
                </a14:m>
                <a:endParaRPr lang="de-DE" altLang="de-DE" sz="1800" i="1" baseline="-25000" dirty="0"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mc:Choice>
        <mc:Fallback xmlns="">
          <p:sp>
            <p:nvSpPr>
              <p:cNvPr id="19" name="Rechteck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46" y="5496256"/>
                <a:ext cx="1785297" cy="6182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4" descr="A diagram of a flow chart&#10;&#10;Description automatically generated"/>
          <p:cNvPicPr/>
          <p:nvPr/>
        </p:nvPicPr>
        <p:blipFill rotWithShape="1">
          <a:blip r:embed="rId10"/>
          <a:srcRect l="34357" r="23549" b="52188"/>
          <a:stretch/>
        </p:blipFill>
        <p:spPr>
          <a:xfrm>
            <a:off x="2711905" y="4259106"/>
            <a:ext cx="2953408" cy="2136381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13" y="4333794"/>
            <a:ext cx="2397618" cy="1798214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5758594" y="6114502"/>
            <a:ext cx="21515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 </a:t>
            </a:r>
            <a:r>
              <a:rPr lang="de-DE" sz="1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Elsenz</a:t>
            </a:r>
            <a:r>
              <a:rPr lang="de-DE" sz="1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Schwarzbach Verband</a:t>
            </a:r>
            <a:r>
              <a:rPr lang="de-DE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1000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7" t="11700" r="30570" b="50395"/>
          <a:stretch/>
        </p:blipFill>
        <p:spPr>
          <a:xfrm>
            <a:off x="11129011" y="0"/>
            <a:ext cx="1062989" cy="1315038"/>
          </a:xfrm>
          <a:prstGeom prst="rect">
            <a:avLst/>
          </a:prstGeom>
        </p:spPr>
      </p:pic>
      <p:pic>
        <p:nvPicPr>
          <p:cNvPr id="24" name="Picture 6" descr="weiherbach_hang_gw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t="2979" r="34097" b="14565"/>
          <a:stretch>
            <a:fillRect/>
          </a:stretch>
        </p:blipFill>
        <p:spPr bwMode="auto">
          <a:xfrm>
            <a:off x="7528249" y="2146895"/>
            <a:ext cx="1069364" cy="113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mit Pfeil 4"/>
          <p:cNvCxnSpPr/>
          <p:nvPr/>
        </p:nvCxnSpPr>
        <p:spPr>
          <a:xfrm flipV="1">
            <a:off x="8770042" y="1983176"/>
            <a:ext cx="1223345" cy="2196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V="1">
            <a:off x="7722372" y="2715987"/>
            <a:ext cx="3712883" cy="15431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3305" y="341472"/>
            <a:ext cx="8650014" cy="561975"/>
          </a:xfrm>
        </p:spPr>
        <p:txBody>
          <a:bodyPr>
            <a:noAutofit/>
          </a:bodyPr>
          <a:lstStyle/>
          <a:p>
            <a:r>
              <a:rPr lang="en-AU" sz="2400" b="0" dirty="0" smtClean="0">
                <a:cs typeface="Calibri" panose="020F0502020204030204" pitchFamily="34" charset="0"/>
              </a:rPr>
              <a:t>Representative hillslopes for regional flash flood warnings</a:t>
            </a:r>
            <a:endParaRPr lang="en-AU" sz="2400" b="0" dirty="0">
              <a:cs typeface="Calibri" panose="020F0502020204030204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117484" y="1184436"/>
            <a:ext cx="67383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de-DE" dirty="0">
              <a:latin typeface="Calibri" panose="020F0502020204030204" pitchFamily="34" charset="0"/>
              <a:ea typeface="Open Sans Light" panose="020B030603050402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833" y="1902372"/>
            <a:ext cx="2402032" cy="4352921"/>
          </a:xfrm>
          <a:prstGeom prst="rect">
            <a:avLst/>
          </a:prstGeom>
        </p:spPr>
      </p:pic>
      <p:pic>
        <p:nvPicPr>
          <p:cNvPr id="33" name="Picture 16" descr="A graph of a number of different colored lines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268344" y="1184435"/>
            <a:ext cx="8364410" cy="5211051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7" t="11700" r="30570" b="50395"/>
          <a:stretch/>
        </p:blipFill>
        <p:spPr>
          <a:xfrm>
            <a:off x="10846849" y="161857"/>
            <a:ext cx="1062989" cy="1315038"/>
          </a:xfrm>
          <a:prstGeom prst="rect">
            <a:avLst/>
          </a:prstGeom>
        </p:spPr>
      </p:pic>
      <p:grpSp>
        <p:nvGrpSpPr>
          <p:cNvPr id="7" name="Group 27"/>
          <p:cNvGrpSpPr/>
          <p:nvPr/>
        </p:nvGrpSpPr>
        <p:grpSpPr>
          <a:xfrm>
            <a:off x="2979860" y="1209137"/>
            <a:ext cx="5013608" cy="2515207"/>
            <a:chOff x="892080" y="1206720"/>
            <a:chExt cx="6163920" cy="4290120"/>
          </a:xfrm>
        </p:grpSpPr>
        <p:pic>
          <p:nvPicPr>
            <p:cNvPr id="8" name="Picture 3" descr="A graph of a number of objects&#10;&#10;Description automatically generated with medium confidence"/>
            <p:cNvPicPr/>
            <p:nvPr/>
          </p:nvPicPr>
          <p:blipFill>
            <a:blip r:embed="rId6"/>
            <a:stretch/>
          </p:blipFill>
          <p:spPr>
            <a:xfrm>
              <a:off x="892080" y="1206720"/>
              <a:ext cx="6163920" cy="42901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9" name="TextBox 26"/>
            <p:cNvSpPr/>
            <p:nvPr/>
          </p:nvSpPr>
          <p:spPr>
            <a:xfrm>
              <a:off x="5788080" y="2274120"/>
              <a:ext cx="61524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en-US" sz="1200" b="1" strike="noStrike" spc="-1">
                  <a:solidFill>
                    <a:schemeClr val="dk1"/>
                  </a:solidFill>
                  <a:latin typeface="Cambria"/>
                  <a:ea typeface="Cambria"/>
                </a:rPr>
                <a:t>W44</a:t>
              </a:r>
              <a:endParaRPr lang="de-DE" sz="12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10" name="Picture 4" descr="A screenshot of a computer generated image&#10;&#10;Description automatically generated"/>
          <p:cNvPicPr/>
          <p:nvPr/>
        </p:nvPicPr>
        <p:blipFill>
          <a:blip r:embed="rId7"/>
          <a:stretch/>
        </p:blipFill>
        <p:spPr>
          <a:xfrm>
            <a:off x="8239022" y="1039057"/>
            <a:ext cx="3952978" cy="5922219"/>
          </a:xfrm>
          <a:prstGeom prst="rect">
            <a:avLst/>
          </a:prstGeom>
          <a:noFill/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96634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23998" y="596413"/>
            <a:ext cx="8650014" cy="561975"/>
          </a:xfrm>
        </p:spPr>
        <p:txBody>
          <a:bodyPr>
            <a:noAutofit/>
          </a:bodyPr>
          <a:lstStyle/>
          <a:p>
            <a:r>
              <a:rPr lang="en-AU" sz="2400" b="0" dirty="0" smtClean="0">
                <a:cs typeface="Calibri" panose="020F0502020204030204" pitchFamily="34" charset="0"/>
              </a:rPr>
              <a:t>Sensitivity to soil parameters &amp; initial conditions  </a:t>
            </a:r>
            <a:endParaRPr lang="en-AU" sz="2400" b="0" dirty="0">
              <a:cs typeface="Calibri" panose="020F05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233874" y="6395487"/>
            <a:ext cx="3110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Schwarzach </a:t>
            </a:r>
            <a:r>
              <a:rPr lang="de-DE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Elsenz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7" t="11700" r="30570" b="50395"/>
          <a:stretch/>
        </p:blipFill>
        <p:spPr>
          <a:xfrm>
            <a:off x="10816925" y="161857"/>
            <a:ext cx="1062989" cy="1315038"/>
          </a:xfrm>
          <a:prstGeom prst="rect">
            <a:avLst/>
          </a:prstGeom>
        </p:spPr>
      </p:pic>
      <p:pic>
        <p:nvPicPr>
          <p:cNvPr id="13" name="Picture 1" descr="A graph of a graph of a number of data&#10;&#10;Description automatically generated with medium confidenc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2" b="49595"/>
          <a:stretch/>
        </p:blipFill>
        <p:spPr>
          <a:xfrm>
            <a:off x="325821" y="1366345"/>
            <a:ext cx="5728138" cy="4415070"/>
          </a:xfrm>
          <a:prstGeom prst="rect">
            <a:avLst/>
          </a:prstGeom>
        </p:spPr>
      </p:pic>
      <p:pic>
        <p:nvPicPr>
          <p:cNvPr id="15" name="Picture 1" descr="A graph of a graph of a number of data&#10;&#10;Description automatically generated with medium confidence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49597" r="24987" b="-2"/>
          <a:stretch/>
        </p:blipFill>
        <p:spPr>
          <a:xfrm>
            <a:off x="6151776" y="1366345"/>
            <a:ext cx="5728138" cy="441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533400" y="1488919"/>
            <a:ext cx="11125200" cy="448647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GB" altLang="ko-KR" sz="1800" dirty="0" smtClean="0">
                <a:ea typeface="굴림" charset="-127"/>
              </a:rPr>
              <a:t>Process based models are feasible for</a:t>
            </a:r>
          </a:p>
          <a:p>
            <a:pPr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GB" altLang="ko-KR" sz="1800" dirty="0" smtClean="0">
                <a:ea typeface="굴림" charset="-127"/>
              </a:rPr>
              <a:t>Integrated design in small catchments flash floods </a:t>
            </a:r>
          </a:p>
          <a:p>
            <a:pPr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GB" altLang="ko-KR" sz="1800" dirty="0" smtClean="0">
                <a:ea typeface="굴림" charset="-127"/>
              </a:rPr>
              <a:t>Strong sensitivity to temporal </a:t>
            </a:r>
            <a:r>
              <a:rPr lang="en-GB" altLang="ko-KR" sz="1800" dirty="0">
                <a:ea typeface="굴림" charset="-127"/>
              </a:rPr>
              <a:t>rainstorm </a:t>
            </a:r>
            <a:r>
              <a:rPr lang="en-GB" altLang="ko-KR" sz="1800" dirty="0" smtClean="0">
                <a:ea typeface="굴림" charset="-127"/>
              </a:rPr>
              <a:t>pattern</a:t>
            </a:r>
            <a:endParaRPr lang="en-GB" altLang="ko-KR" sz="1800" dirty="0">
              <a:ea typeface="굴림" charset="-127"/>
            </a:endParaRPr>
          </a:p>
          <a:p>
            <a:pPr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GB" altLang="ko-KR" sz="1800" dirty="0" smtClean="0">
                <a:ea typeface="굴림" charset="-127"/>
              </a:rPr>
              <a:t>Quantify combination of distributed green/landuse &amp; technical solutions -&gt; up to 50% less runoff</a:t>
            </a: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endParaRPr lang="en-GB" altLang="ko-KR" sz="1800" dirty="0" smtClean="0">
              <a:ea typeface="굴림" charset="-127"/>
            </a:endParaRP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GB" altLang="ko-KR" sz="1800" dirty="0" smtClean="0">
                <a:ea typeface="굴림" charset="-127"/>
              </a:rPr>
              <a:t>Representative hillslope models feasible for flash flood warnings</a:t>
            </a:r>
          </a:p>
          <a:p>
            <a:pPr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GB" altLang="ko-KR" sz="1800" dirty="0" smtClean="0">
                <a:ea typeface="굴림" charset="-127"/>
              </a:rPr>
              <a:t>Sufficiently fast</a:t>
            </a:r>
          </a:p>
          <a:p>
            <a:pPr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GB" sz="1800" dirty="0" smtClean="0">
                <a:cs typeface="Calibri" panose="020F0502020204030204" pitchFamily="34" charset="0"/>
              </a:rPr>
              <a:t>Use re-analysis products for spin-up -&gt; reduces </a:t>
            </a:r>
            <a:r>
              <a:rPr lang="en-GB" sz="1800" dirty="0" err="1" smtClean="0">
                <a:cs typeface="Calibri" panose="020F0502020204030204" pitchFamily="34" charset="0"/>
              </a:rPr>
              <a:t>uncertainy</a:t>
            </a:r>
            <a:r>
              <a:rPr lang="en-GB" sz="1800" dirty="0" smtClean="0"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GB" sz="1800" dirty="0" smtClean="0">
                <a:cs typeface="Calibri" panose="020F0502020204030204" pitchFamily="34" charset="0"/>
              </a:rPr>
              <a:t>Highly resolved radar products/ </a:t>
            </a:r>
            <a:r>
              <a:rPr lang="en-GB" sz="1800" dirty="0" err="1" smtClean="0">
                <a:cs typeface="Calibri" panose="020F0502020204030204" pitchFamily="34" charset="0"/>
              </a:rPr>
              <a:t>Synfony</a:t>
            </a:r>
            <a:r>
              <a:rPr lang="en-GB" sz="1800" dirty="0" smtClean="0">
                <a:cs typeface="Calibri" panose="020F0502020204030204" pitchFamily="34" charset="0"/>
              </a:rPr>
              <a:t> for flood simulation</a:t>
            </a:r>
          </a:p>
          <a:p>
            <a:pPr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GB" sz="1800" dirty="0" smtClean="0">
                <a:cs typeface="Calibri" panose="020F0502020204030204" pitchFamily="34" charset="0"/>
              </a:rPr>
              <a:t>Soil hydraulic parameters are landscape not catchment specific- &gt; research catchment as donors</a:t>
            </a: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endParaRPr lang="en-GB" altLang="ko-KR" sz="1800" dirty="0" smtClean="0">
              <a:ea typeface="굴림" charset="-127"/>
            </a:endParaRP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GB" altLang="ko-KR" sz="1800" dirty="0" smtClean="0">
                <a:ea typeface="굴림" charset="-127"/>
              </a:rPr>
              <a:t>Flood retention reservoirs provide a large but largely untapped data treasure for flash modelling and learning</a:t>
            </a:r>
            <a:endParaRPr lang="en-GB" altLang="ko-KR" sz="1800" dirty="0">
              <a:ea typeface="굴림" charset="-127"/>
              <a:cs typeface="Calibri" panose="020F0502020204030204" pitchFamily="34" charset="0"/>
            </a:endParaRPr>
          </a:p>
        </p:txBody>
      </p:sp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533400" y="465140"/>
            <a:ext cx="6911975" cy="561975"/>
          </a:xfrm>
        </p:spPr>
        <p:txBody>
          <a:bodyPr/>
          <a:lstStyle/>
          <a:p>
            <a:pPr eaLnBrk="1" hangingPunct="1"/>
            <a:r>
              <a:rPr lang="en-GB" b="0" dirty="0" smtClean="0"/>
              <a:t>Resume´</a:t>
            </a:r>
          </a:p>
        </p:txBody>
      </p:sp>
      <p:sp>
        <p:nvSpPr>
          <p:cNvPr id="3" name="AutoShape 2" descr="Pictur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Pictur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544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1292519" y="1536930"/>
            <a:ext cx="9706407" cy="270074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AU" altLang="ko-KR" sz="2000" dirty="0" smtClean="0">
                <a:ea typeface="굴림" charset="-127"/>
              </a:rPr>
              <a:t>Flash floods pose enormous challenges to flood warning and safety </a:t>
            </a: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AU" altLang="ko-KR" sz="2000" dirty="0" smtClean="0">
                <a:ea typeface="굴림" charset="-127"/>
              </a:rPr>
              <a:t>		</a:t>
            </a: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AU" altLang="ko-KR" sz="2000" dirty="0">
                <a:ea typeface="굴림" charset="-127"/>
              </a:rPr>
              <a:t>	</a:t>
            </a:r>
            <a:r>
              <a:rPr lang="en-AU" altLang="ko-KR" sz="2000" dirty="0" smtClean="0">
                <a:ea typeface="굴림" charset="-127"/>
              </a:rPr>
              <a:t>		…… but they can be addressed with the right tools-</a:t>
            </a: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endParaRPr lang="en-AU" altLang="ko-KR" sz="2000" dirty="0" smtClean="0">
              <a:ea typeface="굴림" charset="-127"/>
            </a:endParaRP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AU" altLang="ko-KR" sz="2000" dirty="0" smtClean="0">
                <a:ea typeface="굴림" charset="-127"/>
              </a:rPr>
              <a:t>				</a:t>
            </a: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endParaRPr lang="en-AU" altLang="ko-KR" sz="2000" dirty="0" smtClean="0">
              <a:ea typeface="굴림" charset="-127"/>
            </a:endParaRP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endParaRPr lang="en-AU" altLang="ko-KR" sz="2000" dirty="0" smtClean="0">
              <a:ea typeface="굴림" charset="-127"/>
            </a:endParaRP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endParaRPr lang="en-AU" altLang="ko-KR" sz="2000" dirty="0" smtClean="0">
              <a:ea typeface="굴림" charset="-127"/>
            </a:endParaRP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endParaRPr lang="en-AU" altLang="ko-KR" sz="2000" dirty="0" smtClean="0">
              <a:ea typeface="굴림" charset="-127"/>
            </a:endParaRP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endParaRPr lang="en-AU" altLang="ko-KR" sz="2000" dirty="0" smtClean="0">
              <a:ea typeface="굴림" charset="-127"/>
            </a:endParaRP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endParaRPr lang="en-AU" altLang="ko-KR" sz="2000" dirty="0" smtClean="0">
              <a:ea typeface="굴림" charset="-127"/>
            </a:endParaRP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endParaRPr lang="en-AU" altLang="ko-KR" sz="2000" dirty="0" smtClean="0">
              <a:ea typeface="굴림" charset="-127"/>
            </a:endParaRPr>
          </a:p>
          <a:p>
            <a:pPr marL="0" indent="0">
              <a:spcBef>
                <a:spcPts val="600"/>
              </a:spcBef>
              <a:buSzPct val="70000"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AU" altLang="ko-KR" sz="2000" dirty="0" smtClean="0">
                <a:ea typeface="굴림" charset="-127"/>
              </a:rPr>
              <a:t>				</a:t>
            </a:r>
            <a:endParaRPr lang="en-AU" altLang="ko-KR" sz="2000" dirty="0">
              <a:ea typeface="굴림" charset="-127"/>
            </a:endParaRPr>
          </a:p>
        </p:txBody>
      </p:sp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1208690" y="462191"/>
            <a:ext cx="7687661" cy="561975"/>
          </a:xfrm>
        </p:spPr>
        <p:txBody>
          <a:bodyPr/>
          <a:lstStyle/>
          <a:p>
            <a:r>
              <a:rPr lang="en-AU" b="0" dirty="0" smtClean="0"/>
              <a:t>Conclusions</a:t>
            </a:r>
          </a:p>
        </p:txBody>
      </p:sp>
      <p:sp>
        <p:nvSpPr>
          <p:cNvPr id="3" name="AutoShape 2" descr="Pictur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Pictur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790" y="3367985"/>
            <a:ext cx="2148464" cy="303513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074" y="3249817"/>
            <a:ext cx="2029207" cy="2983483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621790" y="2670830"/>
            <a:ext cx="2063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ko-KR" sz="2000" dirty="0">
                <a:latin typeface="Comic Sans MS" panose="030F0702030302020204" pitchFamily="66" charset="0"/>
                <a:ea typeface="굴림" charset="-127"/>
              </a:rPr>
              <a:t>……still time for</a:t>
            </a:r>
            <a:endParaRPr lang="de-DE" sz="2000" dirty="0">
              <a:latin typeface="Comic Sans MS" panose="030F0702030302020204" pitchFamily="66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145722" y="2670830"/>
            <a:ext cx="1317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SzPct val="70000"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en-AU" altLang="ko-KR" sz="2000" dirty="0">
                <a:latin typeface="Comic Sans MS" panose="030F0702030302020204" pitchFamily="66" charset="0"/>
                <a:ea typeface="굴림" charset="-127"/>
              </a:rPr>
              <a:t>or better</a:t>
            </a:r>
          </a:p>
        </p:txBody>
      </p:sp>
    </p:spTree>
    <p:extLst>
      <p:ext uri="{BB962C8B-B14F-4D97-AF65-F5344CB8AC3E}">
        <p14:creationId xmlns:p14="http://schemas.microsoft.com/office/powerpoint/2010/main" val="164194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42474" y="508503"/>
            <a:ext cx="7324516" cy="561975"/>
          </a:xfrm>
        </p:spPr>
        <p:txBody>
          <a:bodyPr>
            <a:normAutofit fontScale="90000"/>
          </a:bodyPr>
          <a:lstStyle/>
          <a:p>
            <a:r>
              <a:rPr lang="de-DE" altLang="de-DE" sz="2400" b="0" dirty="0" smtClean="0">
                <a:cs typeface="Calibri" panose="020F0502020204030204" pitchFamily="34" charset="0"/>
              </a:rPr>
              <a:t>Infiltration </a:t>
            </a:r>
            <a:r>
              <a:rPr lang="de-DE" altLang="de-DE" sz="2400" b="0" dirty="0" err="1" smtClean="0">
                <a:cs typeface="Calibri" panose="020F0502020204030204" pitchFamily="34" charset="0"/>
              </a:rPr>
              <a:t>excess</a:t>
            </a:r>
            <a:r>
              <a:rPr lang="de-DE" altLang="de-DE" sz="2400" b="0" dirty="0" smtClean="0">
                <a:cs typeface="Calibri" panose="020F0502020204030204" pitchFamily="34" charset="0"/>
              </a:rPr>
              <a:t>: </a:t>
            </a:r>
            <a:r>
              <a:rPr lang="de-DE" altLang="de-DE" sz="2400" b="0" dirty="0" err="1" smtClean="0">
                <a:cs typeface="Calibri" panose="020F0502020204030204" pitchFamily="34" charset="0"/>
              </a:rPr>
              <a:t>storm</a:t>
            </a:r>
            <a:r>
              <a:rPr lang="de-DE" altLang="de-DE" sz="2400" b="0" dirty="0" smtClean="0">
                <a:cs typeface="Calibri" panose="020F0502020204030204" pitchFamily="34" charset="0"/>
              </a:rPr>
              <a:t> </a:t>
            </a:r>
            <a:r>
              <a:rPr lang="de-DE" altLang="de-DE" sz="2400" b="0" dirty="0" err="1" smtClean="0">
                <a:cs typeface="Calibri" panose="020F0502020204030204" pitchFamily="34" charset="0"/>
              </a:rPr>
              <a:t>intensity</a:t>
            </a:r>
            <a:r>
              <a:rPr lang="de-DE" altLang="de-DE" sz="2400" b="0" dirty="0" smtClean="0">
                <a:cs typeface="Calibri" panose="020F0502020204030204" pitchFamily="34" charset="0"/>
              </a:rPr>
              <a:t> </a:t>
            </a:r>
            <a:r>
              <a:rPr lang="de-DE" altLang="de-DE" sz="2400" b="0" dirty="0" err="1" smtClean="0">
                <a:cs typeface="Calibri" panose="020F0502020204030204" pitchFamily="34" charset="0"/>
              </a:rPr>
              <a:t>pattern</a:t>
            </a:r>
            <a:r>
              <a:rPr lang="de-DE" altLang="de-DE" sz="2400" b="0" dirty="0" smtClean="0">
                <a:cs typeface="Calibri" panose="020F0502020204030204" pitchFamily="34" charset="0"/>
              </a:rPr>
              <a:t> </a:t>
            </a:r>
            <a:r>
              <a:rPr lang="de-DE" altLang="de-DE" sz="2400" b="0" dirty="0" err="1" smtClean="0">
                <a:cs typeface="Calibri" panose="020F0502020204030204" pitchFamily="34" charset="0"/>
              </a:rPr>
              <a:t>matters</a:t>
            </a:r>
            <a:endParaRPr lang="de-DE" altLang="de-DE" sz="2400" b="0" dirty="0">
              <a:cs typeface="Calibri" panose="020F0502020204030204" pitchFamily="34" charset="0"/>
            </a:endParaRP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2326" y="1272725"/>
            <a:ext cx="8024813" cy="5280025"/>
          </a:xfrm>
        </p:spPr>
        <p:txBody>
          <a:bodyPr/>
          <a:lstStyle/>
          <a:p>
            <a:pPr marL="0" indent="0">
              <a:buNone/>
            </a:pPr>
            <a:endParaRPr lang="de-DE" alt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5921" r="4951" b="1256"/>
          <a:stretch/>
        </p:blipFill>
        <p:spPr>
          <a:xfrm>
            <a:off x="1058093" y="1468393"/>
            <a:ext cx="9248501" cy="488430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988" y="343758"/>
            <a:ext cx="944843" cy="119380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69205" y="6352695"/>
            <a:ext cx="7634404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050" dirty="0" smtClean="0"/>
              <a:t>Villinger</a:t>
            </a:r>
            <a:r>
              <a:rPr lang="de-DE" sz="1050" dirty="0"/>
              <a:t>, F., Loritz, R. &amp; Zehe, E. </a:t>
            </a:r>
            <a:r>
              <a:rPr lang="de-DE" sz="1050" dirty="0" err="1"/>
              <a:t>Physically</a:t>
            </a:r>
            <a:r>
              <a:rPr lang="de-DE" sz="1050" dirty="0"/>
              <a:t> </a:t>
            </a:r>
            <a:r>
              <a:rPr lang="de-DE" sz="1050" dirty="0" err="1"/>
              <a:t>based</a:t>
            </a:r>
            <a:r>
              <a:rPr lang="de-DE" sz="1050" dirty="0"/>
              <a:t> </a:t>
            </a:r>
            <a:r>
              <a:rPr lang="de-DE" sz="1050" dirty="0" err="1"/>
              <a:t>simulation</a:t>
            </a:r>
            <a:r>
              <a:rPr lang="de-DE" sz="1050" dirty="0"/>
              <a:t> </a:t>
            </a:r>
            <a:r>
              <a:rPr lang="de-DE" sz="1050" dirty="0" err="1"/>
              <a:t>of</a:t>
            </a:r>
            <a:r>
              <a:rPr lang="de-DE" sz="1050" dirty="0"/>
              <a:t> an </a:t>
            </a:r>
            <a:r>
              <a:rPr lang="de-DE" sz="1050" dirty="0" err="1"/>
              <a:t>occurred</a:t>
            </a:r>
            <a:r>
              <a:rPr lang="de-DE" sz="1050" dirty="0"/>
              <a:t> </a:t>
            </a:r>
            <a:r>
              <a:rPr lang="de-DE" sz="1050" dirty="0" err="1"/>
              <a:t>flash</a:t>
            </a:r>
            <a:r>
              <a:rPr lang="de-DE" sz="1050" dirty="0"/>
              <a:t> </a:t>
            </a:r>
            <a:r>
              <a:rPr lang="de-DE" sz="1050" dirty="0" err="1"/>
              <a:t>flood</a:t>
            </a:r>
            <a:r>
              <a:rPr lang="de-DE" sz="1050" dirty="0"/>
              <a:t> </a:t>
            </a:r>
            <a:r>
              <a:rPr lang="de-DE" sz="1050" dirty="0" err="1"/>
              <a:t>using</a:t>
            </a:r>
            <a:r>
              <a:rPr lang="de-DE" sz="1050" dirty="0"/>
              <a:t> "</a:t>
            </a:r>
            <a:r>
              <a:rPr lang="de-DE" sz="1050" dirty="0" err="1"/>
              <a:t>representative</a:t>
            </a:r>
            <a:r>
              <a:rPr lang="de-DE" sz="1050" dirty="0"/>
              <a:t> </a:t>
            </a:r>
            <a:r>
              <a:rPr lang="de-DE" sz="1050" dirty="0" err="1"/>
              <a:t>hillslopes</a:t>
            </a:r>
            <a:r>
              <a:rPr lang="de-DE" sz="1050" dirty="0"/>
              <a:t>" in a rural </a:t>
            </a:r>
            <a:r>
              <a:rPr lang="de-DE" sz="1050" dirty="0" err="1"/>
              <a:t>catchment</a:t>
            </a:r>
            <a:r>
              <a:rPr lang="de-DE" sz="1050" dirty="0"/>
              <a:t>. Hydrologie Und Wasserbewirtschaftung 66, 286-297, doi:10.5675/HyWa_2022.6_1 (2022).</a:t>
            </a:r>
          </a:p>
        </p:txBody>
      </p:sp>
    </p:spTree>
    <p:extLst>
      <p:ext uri="{BB962C8B-B14F-4D97-AF65-F5344CB8AC3E}">
        <p14:creationId xmlns:p14="http://schemas.microsoft.com/office/powerpoint/2010/main" val="5286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99393" y="456433"/>
            <a:ext cx="9511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 smtClean="0">
                <a:solidFill>
                  <a:srgbClr val="231F20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… extreme runoff partly from single hillslopes </a:t>
            </a:r>
            <a:endParaRPr lang="en-US" dirty="0">
              <a:solidFill>
                <a:srgbClr val="231F20"/>
              </a:solidFill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AutoShape 2" descr="Künstliche Lunge: Wenn die Maschine das Atmen übernimmt"/>
          <p:cNvSpPr>
            <a:spLocks noChangeAspect="1" noChangeArrowheads="1"/>
          </p:cNvSpPr>
          <p:nvPr/>
        </p:nvSpPr>
        <p:spPr bwMode="auto">
          <a:xfrm>
            <a:off x="1679576" y="-846138"/>
            <a:ext cx="1685925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6" name="Grafik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2785" r="46292" b="4201"/>
          <a:stretch>
            <a:fillRect/>
          </a:stretch>
        </p:blipFill>
        <p:spPr bwMode="auto">
          <a:xfrm>
            <a:off x="161925" y="996603"/>
            <a:ext cx="3997239" cy="55899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fi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4792954"/>
            <a:ext cx="2577245" cy="16443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Ellipse 37"/>
          <p:cNvSpPr/>
          <p:nvPr/>
        </p:nvSpPr>
        <p:spPr>
          <a:xfrm>
            <a:off x="1220788" y="3343556"/>
            <a:ext cx="375807" cy="298169"/>
          </a:xfrm>
          <a:prstGeom prst="ellipse">
            <a:avLst/>
          </a:prstGeom>
          <a:noFill/>
          <a:ln w="31750"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/>
          </a:p>
        </p:txBody>
      </p:sp>
      <p:sp>
        <p:nvSpPr>
          <p:cNvPr id="39" name="Textfeld 38"/>
          <p:cNvSpPr txBox="1"/>
          <p:nvPr/>
        </p:nvSpPr>
        <p:spPr>
          <a:xfrm>
            <a:off x="1601788" y="3499298"/>
            <a:ext cx="1495999" cy="36933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 algn="ctr">
              <a:spcBef>
                <a:spcPct val="10000"/>
              </a:spcBef>
              <a:defRPr/>
            </a:pPr>
            <a:r>
              <a:rPr lang="de-DE" sz="1800" dirty="0">
                <a:solidFill>
                  <a:schemeClr val="tx1"/>
                </a:solidFill>
                <a:cs typeface="Arial" charset="0"/>
              </a:rPr>
              <a:t>Schollbrunn</a:t>
            </a:r>
          </a:p>
        </p:txBody>
      </p:sp>
      <p:pic>
        <p:nvPicPr>
          <p:cNvPr id="40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7" t="3616" r="40002" b="3477"/>
          <a:stretch>
            <a:fillRect/>
          </a:stretch>
        </p:blipFill>
        <p:spPr bwMode="auto">
          <a:xfrm>
            <a:off x="4808538" y="980728"/>
            <a:ext cx="3950004" cy="55899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feld 40"/>
          <p:cNvSpPr txBox="1"/>
          <p:nvPr/>
        </p:nvSpPr>
        <p:spPr>
          <a:xfrm>
            <a:off x="7062788" y="4996311"/>
            <a:ext cx="1495999" cy="36933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 algn="ctr">
              <a:spcBef>
                <a:spcPct val="10000"/>
              </a:spcBef>
              <a:defRPr/>
            </a:pPr>
            <a:r>
              <a:rPr lang="de-DE" sz="1800" dirty="0">
                <a:solidFill>
                  <a:schemeClr val="tx1"/>
                </a:solidFill>
                <a:cs typeface="Arial" charset="0"/>
              </a:rPr>
              <a:t>Schollbrunn</a:t>
            </a:r>
          </a:p>
        </p:txBody>
      </p:sp>
      <p:sp>
        <p:nvSpPr>
          <p:cNvPr id="42" name="Textfeld 8"/>
          <p:cNvSpPr txBox="1">
            <a:spLocks noChangeArrowheads="1"/>
          </p:cNvSpPr>
          <p:nvPr/>
        </p:nvSpPr>
        <p:spPr bwMode="auto">
          <a:xfrm>
            <a:off x="6475413" y="2929498"/>
            <a:ext cx="12560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5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10000"/>
              </a:spcBef>
            </a:pPr>
            <a:r>
              <a:rPr lang="de-DE" altLang="de-DE" sz="1800">
                <a:solidFill>
                  <a:schemeClr val="tx1"/>
                </a:solidFill>
              </a:rPr>
              <a:t>A</a:t>
            </a:r>
            <a:r>
              <a:rPr lang="de-DE" altLang="de-DE" sz="1800" baseline="-25000">
                <a:solidFill>
                  <a:schemeClr val="tx1"/>
                </a:solidFill>
              </a:rPr>
              <a:t>Eo</a:t>
            </a:r>
            <a:r>
              <a:rPr lang="de-DE" altLang="de-DE" sz="1800">
                <a:solidFill>
                  <a:schemeClr val="tx1"/>
                </a:solidFill>
              </a:rPr>
              <a:t>= 23 ha</a:t>
            </a:r>
          </a:p>
        </p:txBody>
      </p:sp>
      <p:cxnSp>
        <p:nvCxnSpPr>
          <p:cNvPr id="43" name="Gerade Verbindung mit Pfeil 42"/>
          <p:cNvCxnSpPr/>
          <p:nvPr/>
        </p:nvCxnSpPr>
        <p:spPr>
          <a:xfrm flipH="1">
            <a:off x="8074025" y="3448050"/>
            <a:ext cx="96838" cy="501650"/>
          </a:xfrm>
          <a:prstGeom prst="straightConnector1">
            <a:avLst/>
          </a:prstGeom>
          <a:ln w="28575">
            <a:solidFill>
              <a:srgbClr val="00FF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H="1">
            <a:off x="7473950" y="3600450"/>
            <a:ext cx="96838" cy="501650"/>
          </a:xfrm>
          <a:prstGeom prst="straightConnector1">
            <a:avLst/>
          </a:prstGeom>
          <a:ln w="28575">
            <a:solidFill>
              <a:srgbClr val="00FF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>
            <a:off x="6980238" y="4056345"/>
            <a:ext cx="0" cy="466443"/>
          </a:xfrm>
          <a:prstGeom prst="straightConnector1">
            <a:avLst/>
          </a:prstGeom>
          <a:ln w="28575">
            <a:solidFill>
              <a:srgbClr val="00FF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>
            <a:off x="6472238" y="4435475"/>
            <a:ext cx="336550" cy="87313"/>
          </a:xfrm>
          <a:prstGeom prst="straightConnector1">
            <a:avLst/>
          </a:prstGeom>
          <a:ln w="28575">
            <a:solidFill>
              <a:srgbClr val="00FF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/>
          <p:cNvSpPr/>
          <p:nvPr/>
        </p:nvSpPr>
        <p:spPr>
          <a:xfrm>
            <a:off x="8843533" y="5998007"/>
            <a:ext cx="19816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1800" dirty="0">
                <a:latin typeface="Comic Sans MS" panose="030F0702030302020204" pitchFamily="66" charset="0"/>
              </a:rPr>
              <a:t>© </a:t>
            </a:r>
            <a:r>
              <a:rPr lang="de-DE" sz="1800" dirty="0" smtClean="0">
                <a:latin typeface="Comic Sans MS" panose="030F0702030302020204" pitchFamily="66" charset="0"/>
              </a:rPr>
              <a:t>Hans </a:t>
            </a:r>
            <a:r>
              <a:rPr lang="de-DE" sz="1800" dirty="0">
                <a:latin typeface="Comic Sans MS" panose="030F0702030302020204" pitchFamily="66" charset="0"/>
              </a:rPr>
              <a:t>Göppert</a:t>
            </a:r>
          </a:p>
        </p:txBody>
      </p:sp>
    </p:spTree>
    <p:extLst>
      <p:ext uri="{BB962C8B-B14F-4D97-AF65-F5344CB8AC3E}">
        <p14:creationId xmlns:p14="http://schemas.microsoft.com/office/powerpoint/2010/main" val="412048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 smtClean="0"/>
              <a:t>Erosion: Event June 1994 </a:t>
            </a:r>
            <a:endParaRPr lang="de-DE" b="0" dirty="0"/>
          </a:p>
        </p:txBody>
      </p:sp>
      <p:pic>
        <p:nvPicPr>
          <p:cNvPr id="6" name="Picture 68" descr="result_27_06_94_e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3034"/>
          <a:stretch/>
        </p:blipFill>
        <p:spPr bwMode="auto">
          <a:xfrm>
            <a:off x="7066981" y="3253442"/>
            <a:ext cx="4547125" cy="301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8" descr="result_27_06_94_e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3034"/>
          <a:stretch/>
        </p:blipFill>
        <p:spPr bwMode="auto">
          <a:xfrm>
            <a:off x="6308521" y="122218"/>
            <a:ext cx="5029837" cy="3339528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3" t="7497" r="3903" b="4373"/>
          <a:stretch>
            <a:fillRect/>
          </a:stretch>
        </p:blipFill>
        <p:spPr bwMode="auto">
          <a:xfrm>
            <a:off x="70392" y="2275152"/>
            <a:ext cx="7272337" cy="3997325"/>
          </a:xfrm>
          <a:prstGeom prst="rect">
            <a:avLst/>
          </a:prstGeom>
          <a:noFill/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792545" y="1600367"/>
            <a:ext cx="8024813" cy="52800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altLang="de-DE" sz="1800" dirty="0" err="1" smtClean="0"/>
              <a:t>f</a:t>
            </a:r>
            <a:r>
              <a:rPr lang="en-US" altLang="de-DE" sz="1800" baseline="-25000" dirty="0" err="1" smtClean="0"/>
              <a:t>crit</a:t>
            </a:r>
            <a:r>
              <a:rPr lang="en-US" altLang="de-DE" sz="1800" dirty="0" smtClean="0"/>
              <a:t> from regression: (N = 43, R</a:t>
            </a:r>
            <a:r>
              <a:rPr lang="en-US" altLang="de-DE" sz="1800" baseline="30000" dirty="0" smtClean="0"/>
              <a:t>2</a:t>
            </a:r>
            <a:r>
              <a:rPr lang="en-US" altLang="de-DE" sz="1800" dirty="0" smtClean="0"/>
              <a:t>=0.69) 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de-DE" sz="1800" dirty="0" smtClean="0"/>
          </a:p>
          <a:p>
            <a:pPr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altLang="de-DE" sz="1800" dirty="0" smtClean="0"/>
          </a:p>
        </p:txBody>
      </p:sp>
      <p:sp>
        <p:nvSpPr>
          <p:cNvPr id="4" name="Rechteck 3"/>
          <p:cNvSpPr/>
          <p:nvPr/>
        </p:nvSpPr>
        <p:spPr>
          <a:xfrm>
            <a:off x="157019" y="6300931"/>
            <a:ext cx="969924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Schroers, S., Scherer, U., and Zehe, E.: Energy efficiency in transient surface runoff and sediment fluxes </a:t>
            </a:r>
            <a:r>
              <a:rPr lang="en-US" sz="1200" dirty="0" err="1"/>
              <a:t>onhillslopes</a:t>
            </a:r>
            <a:r>
              <a:rPr lang="en-US" sz="1200" dirty="0"/>
              <a:t> - a concept to quantify the effectiveness of extreme events, Hydrology and Earth System Sciences, 27, 2535-2557, 10.5194/hess-27-2535-2023, 2023.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76159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13488" y="161857"/>
            <a:ext cx="8650014" cy="561975"/>
          </a:xfrm>
        </p:spPr>
        <p:txBody>
          <a:bodyPr>
            <a:noAutofit/>
          </a:bodyPr>
          <a:lstStyle/>
          <a:p>
            <a:r>
              <a:rPr lang="de-DE" sz="2400" b="0" dirty="0" err="1" smtClean="0">
                <a:cs typeface="Calibri" panose="020F0502020204030204" pitchFamily="34" charset="0"/>
              </a:rPr>
              <a:t>Representative</a:t>
            </a:r>
            <a:r>
              <a:rPr lang="de-DE" sz="2400" b="0" dirty="0" smtClean="0">
                <a:cs typeface="Calibri" panose="020F0502020204030204" pitchFamily="34" charset="0"/>
              </a:rPr>
              <a:t> </a:t>
            </a:r>
            <a:r>
              <a:rPr lang="de-DE" sz="2400" b="0" dirty="0" err="1" smtClean="0">
                <a:cs typeface="Calibri" panose="020F0502020204030204" pitchFamily="34" charset="0"/>
              </a:rPr>
              <a:t>hillslopes</a:t>
            </a:r>
            <a:r>
              <a:rPr lang="de-DE" sz="2400" b="0" dirty="0" smtClean="0">
                <a:cs typeface="Calibri" panose="020F0502020204030204" pitchFamily="34" charset="0"/>
              </a:rPr>
              <a:t> </a:t>
            </a:r>
            <a:r>
              <a:rPr lang="de-DE" sz="2400" b="0" dirty="0" err="1" smtClean="0">
                <a:cs typeface="Calibri" panose="020F0502020204030204" pitchFamily="34" charset="0"/>
              </a:rPr>
              <a:t>for</a:t>
            </a:r>
            <a:r>
              <a:rPr lang="de-DE" sz="2400" b="0" dirty="0" smtClean="0">
                <a:cs typeface="Calibri" panose="020F0502020204030204" pitchFamily="34" charset="0"/>
              </a:rPr>
              <a:t> </a:t>
            </a:r>
            <a:r>
              <a:rPr lang="de-DE" sz="2400" b="0" dirty="0" err="1" smtClean="0">
                <a:cs typeface="Calibri" panose="020F0502020204030204" pitchFamily="34" charset="0"/>
              </a:rPr>
              <a:t>scenarios</a:t>
            </a:r>
            <a:endParaRPr lang="de-DE" sz="2400" b="0" dirty="0">
              <a:cs typeface="Calibri" panose="020F0502020204030204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117484" y="1184436"/>
            <a:ext cx="67383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de-DE" dirty="0">
              <a:latin typeface="Calibri" panose="020F0502020204030204" pitchFamily="34" charset="0"/>
              <a:ea typeface="Open Sans Light" panose="020B030603050402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 r="31887"/>
          <a:stretch/>
        </p:blipFill>
        <p:spPr>
          <a:xfrm>
            <a:off x="513488" y="1408084"/>
            <a:ext cx="8913069" cy="474046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92" y="1493926"/>
            <a:ext cx="2736304" cy="205222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8"/>
          <a:stretch/>
        </p:blipFill>
        <p:spPr>
          <a:xfrm>
            <a:off x="9266414" y="3787052"/>
            <a:ext cx="2799282" cy="19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5CC943-D523-6A45-B0F1-6BF7BFDD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32</a:t>
            </a:fld>
            <a:endParaRPr lang="en-US" noProof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95C0907-294D-45DC-9D20-C16A51DAF730}"/>
              </a:ext>
            </a:extLst>
          </p:cNvPr>
          <p:cNvSpPr txBox="1">
            <a:spLocks/>
          </p:cNvSpPr>
          <p:nvPr/>
        </p:nvSpPr>
        <p:spPr>
          <a:xfrm>
            <a:off x="505578" y="586208"/>
            <a:ext cx="10772023" cy="380035"/>
          </a:xfrm>
          <a:prstGeom prst="rect">
            <a:avLst/>
          </a:prstGeom>
        </p:spPr>
        <p:txBody>
          <a:bodyPr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buNone/>
            </a:pPr>
            <a:r>
              <a:rPr lang="en-US" sz="24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Perspective for integrated design</a:t>
            </a:r>
            <a:endParaRPr lang="en-US" sz="2400" dirty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1">
              <a:lnSpc>
                <a:spcPts val="2600"/>
              </a:lnSpc>
            </a:pPr>
            <a:endParaRPr lang="en-US" sz="2400" dirty="0">
              <a:latin typeface="Comic Sans MS" panose="030F0702030302020204" pitchFamily="66" charset="0"/>
            </a:endParaRPr>
          </a:p>
          <a:p>
            <a:pPr marL="355579" lvl="1" indent="0">
              <a:lnSpc>
                <a:spcPts val="2600"/>
              </a:lnSpc>
              <a:buNone/>
            </a:pP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ectangle 33"/>
          <p:cNvSpPr txBox="1">
            <a:spLocks noChangeArrowheads="1"/>
          </p:cNvSpPr>
          <p:nvPr/>
        </p:nvSpPr>
        <p:spPr>
          <a:xfrm>
            <a:off x="3837024" y="3416968"/>
            <a:ext cx="2924433" cy="34651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000" dirty="0" smtClean="0">
                <a:solidFill>
                  <a:srgbClr val="FF0000"/>
                </a:solidFill>
                <a:latin typeface="Symbol" panose="05050102010706020507" pitchFamily="18" charset="2"/>
                <a:ea typeface="Open Sans Light" panose="020B0306030504020204" pitchFamily="34" charset="0"/>
                <a:cs typeface="Open Sans Light" panose="020B0306030504020204" pitchFamily="34" charset="0"/>
                <a:sym typeface="Symbol" pitchFamily="18" charset="2"/>
              </a:rPr>
              <a:t>  </a:t>
            </a:r>
            <a:endParaRPr lang="en-US" sz="2000" dirty="0" smtClean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Symbol" pitchFamily="18" charset="2"/>
            </a:endParaRPr>
          </a:p>
          <a:p>
            <a:pPr>
              <a:buFontTx/>
              <a:buNone/>
            </a:pPr>
            <a:endParaRPr lang="en-US" sz="2000" dirty="0" smtClean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2000" dirty="0" smtClean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Symbol" pitchFamily="18" charset="2"/>
            </a:endParaRPr>
          </a:p>
        </p:txBody>
      </p:sp>
      <p:sp>
        <p:nvSpPr>
          <p:cNvPr id="10" name="Rectangle 33"/>
          <p:cNvSpPr txBox="1">
            <a:spLocks noChangeArrowheads="1"/>
          </p:cNvSpPr>
          <p:nvPr/>
        </p:nvSpPr>
        <p:spPr>
          <a:xfrm>
            <a:off x="580992" y="1289227"/>
            <a:ext cx="9792443" cy="1056696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2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 smtClean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1800" dirty="0" smtClean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  <a:sym typeface="Symbol" pitchFamily="18" charset="2"/>
            </a:endParaRPr>
          </a:p>
          <a:p>
            <a:pPr>
              <a:buFontTx/>
              <a:buChar char="•"/>
            </a:pPr>
            <a:endParaRPr lang="en-US" sz="1800" dirty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  <a:sym typeface="Symbol" pitchFamily="18" charset="2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234" y="170452"/>
            <a:ext cx="2736304" cy="205222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8"/>
          <a:stretch/>
        </p:blipFill>
        <p:spPr>
          <a:xfrm>
            <a:off x="9206256" y="2463578"/>
            <a:ext cx="2799282" cy="1906780"/>
          </a:xfrm>
          <a:prstGeom prst="rect">
            <a:avLst/>
          </a:prstGeom>
        </p:spPr>
      </p:pic>
      <p:pic>
        <p:nvPicPr>
          <p:cNvPr id="15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843D24BA-B1E6-BC4B-8FA8-0E1C1D451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40" y="3679165"/>
            <a:ext cx="7101209" cy="2201375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3215538" y="3862165"/>
            <a:ext cx="2844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Scenario </a:t>
            </a:r>
            <a:r>
              <a:rPr lang="de-DE" dirty="0" err="1" smtClean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with</a:t>
            </a:r>
            <a:r>
              <a:rPr lang="de-DE" dirty="0" smtClean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ea typeface="Open Sans Light" panose="020B0306030504020204" pitchFamily="34" charset="0"/>
                <a:cs typeface="Calibri" panose="020F0502020204030204" pitchFamily="34" charset="0"/>
              </a:rPr>
              <a:t>hedges</a:t>
            </a:r>
            <a:endParaRPr lang="de-DE" dirty="0"/>
          </a:p>
        </p:txBody>
      </p:sp>
      <p:pic>
        <p:nvPicPr>
          <p:cNvPr id="17" name="Picture 6" descr="Histogram&#10;&#10;Description automatically generated">
            <a:extLst>
              <a:ext uri="{FF2B5EF4-FFF2-40B4-BE49-F238E27FC236}">
                <a16:creationId xmlns:a16="http://schemas.microsoft.com/office/drawing/2014/main" id="{233D70D0-0D24-CB43-BE7A-9B94BB8FB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541" y="1458945"/>
            <a:ext cx="7101208" cy="217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0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5" name="Rectangle 5"/>
          <p:cNvSpPr>
            <a:spLocks noGrp="1" noChangeArrowheads="1"/>
          </p:cNvSpPr>
          <p:nvPr>
            <p:ph type="title"/>
          </p:nvPr>
        </p:nvSpPr>
        <p:spPr>
          <a:xfrm>
            <a:off x="552893" y="413212"/>
            <a:ext cx="8878186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en-GB" b="0" dirty="0" smtClean="0"/>
              <a:t>The representative hillslope</a:t>
            </a:r>
            <a:endParaRPr lang="en-GB" b="0" dirty="0"/>
          </a:p>
        </p:txBody>
      </p:sp>
      <p:pic>
        <p:nvPicPr>
          <p:cNvPr id="12" name="Grafik 11" descr="Ein Bild, das Text, Screenshot, Karte, Diagramm enthält.&#10;&#10;AI-generated content may be incorrect.">
            <a:extLst>
              <a:ext uri="{FF2B5EF4-FFF2-40B4-BE49-F238E27FC236}">
                <a16:creationId xmlns:a16="http://schemas.microsoft.com/office/drawing/2014/main" id="{43FD2879-1A05-8E35-26A3-3513ABAB8F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26" y="1271658"/>
            <a:ext cx="7139920" cy="471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Picture 4" descr="A graph of a line graph&#10;&#10;Description automatically generated with medium confidence"/>
          <p:cNvPicPr/>
          <p:nvPr/>
        </p:nvPicPr>
        <p:blipFill>
          <a:blip r:embed="rId3"/>
          <a:srcRect r="545"/>
          <a:stretch/>
        </p:blipFill>
        <p:spPr>
          <a:xfrm>
            <a:off x="744120" y="905400"/>
            <a:ext cx="7742520" cy="389952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361" name="Table 15"/>
          <p:cNvGraphicFramePr/>
          <p:nvPr/>
        </p:nvGraphicFramePr>
        <p:xfrm>
          <a:off x="5958720" y="3603960"/>
          <a:ext cx="1949760" cy="731520"/>
        </p:xfrm>
        <a:graphic>
          <a:graphicData uri="http://schemas.openxmlformats.org/drawingml/2006/table">
            <a:tbl>
              <a:tblPr/>
              <a:tblGrid>
                <a:gridCol w="862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6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KGE</a:t>
                      </a:r>
                      <a:endParaRPr lang="de-DE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0.674</a:t>
                      </a:r>
                      <a:endParaRPr lang="de-DE" sz="18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r</a:t>
                      </a:r>
                      <a:endParaRPr lang="de-DE" sz="18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en-IN" sz="18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0.809</a:t>
                      </a:r>
                      <a:endParaRPr lang="de-DE" sz="18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2" name="Table 13"/>
          <p:cNvGraphicFramePr/>
          <p:nvPr/>
        </p:nvGraphicFramePr>
        <p:xfrm>
          <a:off x="5002560" y="5139000"/>
          <a:ext cx="3029760" cy="1710908"/>
        </p:xfrm>
        <a:graphic>
          <a:graphicData uri="http://schemas.openxmlformats.org/drawingml/2006/table">
            <a:tbl>
              <a:tblPr/>
              <a:tblGrid>
                <a:gridCol w="792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42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endParaRPr lang="en-IN" sz="1200" b="0" strike="noStrike" spc="-1">
                        <a:solidFill>
                          <a:schemeClr val="dk1"/>
                        </a:solidFill>
                        <a:latin typeface="Abadi"/>
                        <a:ea typeface="Calibri"/>
                      </a:endParaRPr>
                    </a:p>
                  </a:txBody>
                  <a:tcPr marL="68400" marR="68400" anchor="ctr">
                    <a:lnL>
                      <a:noFill/>
                    </a:lnL>
                    <a:lnR w="12240">
                      <a:noFill/>
                      <a:prstDash val="dash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  <a:tabLst>
                          <a:tab pos="0" algn="l"/>
                        </a:tabLst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SMAP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400" marR="68400" anchor="ctr">
                    <a:lnL w="12240">
                      <a:noFill/>
                      <a:prstDash val="dash"/>
                    </a:lnL>
                    <a:lnR w="12240">
                      <a:noFill/>
                      <a:prstDash val="dash"/>
                    </a:lnR>
                    <a:lnT w="12240">
                      <a:noFill/>
                      <a:prstDash val="dash"/>
                    </a:lnT>
                    <a:lnB w="12240">
                      <a:solidFill>
                        <a:srgbClr val="000000"/>
                      </a:solidFill>
                      <a:prstDash val="dash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  <a:tabLst>
                          <a:tab pos="0" algn="l"/>
                        </a:tabLst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ERA5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400" marR="68400" anchor="ctr">
                    <a:lnL w="12240">
                      <a:noFill/>
                      <a:prstDash val="dash"/>
                    </a:lnL>
                    <a:lnR w="12240">
                      <a:noFill/>
                      <a:prstDash val="dash"/>
                    </a:lnR>
                    <a:lnT w="12240">
                      <a:noFill/>
                      <a:prstDash val="dash"/>
                    </a:lnT>
                    <a:lnB w="12240">
                      <a:solidFill>
                        <a:srgbClr val="000000"/>
                      </a:solidFill>
                      <a:prstDash val="dash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  <a:tabLst>
                          <a:tab pos="0" algn="l"/>
                        </a:tabLst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CATFLOW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400" marR="68400" anchor="ctr">
                    <a:lnL w="12240">
                      <a:noFill/>
                      <a:prstDash val="dash"/>
                    </a:lnL>
                    <a:lnR w="12240">
                      <a:noFill/>
                      <a:prstDash val="dash"/>
                    </a:lnR>
                    <a:lnT w="12240">
                      <a:noFill/>
                      <a:prstDash val="dash"/>
                    </a:lnT>
                    <a:lnB w="12240">
                      <a:solidFill>
                        <a:srgbClr val="000000"/>
                      </a:solidFill>
                      <a:prstDash val="dash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2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SMAP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400" marR="68400" anchor="ctr">
                    <a:lnL>
                      <a:noFill/>
                    </a:lnL>
                    <a:lnR w="12240">
                      <a:solidFill>
                        <a:srgbClr val="000000"/>
                      </a:solidFill>
                      <a:prstDash val="dash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1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1</a:t>
                      </a:r>
                      <a:endParaRPr lang="de-DE" sz="11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  <a:prstDash val="dash"/>
                    </a:lnL>
                    <a:lnR w="12240">
                      <a:solidFill>
                        <a:srgbClr val="000000"/>
                      </a:solidFill>
                      <a:prstDash val="dash"/>
                    </a:lnR>
                    <a:lnT w="12240">
                      <a:solidFill>
                        <a:srgbClr val="000000"/>
                      </a:solidFill>
                      <a:prstDash val="dash"/>
                    </a:lnT>
                    <a:lnB w="12240">
                      <a:solidFill>
                        <a:srgbClr val="000000"/>
                      </a:solidFill>
                      <a:prstDash val="dash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1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-</a:t>
                      </a:r>
                      <a:endParaRPr lang="de-DE" sz="11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  <a:prstDash val="dash"/>
                    </a:lnL>
                    <a:lnR w="12240">
                      <a:solidFill>
                        <a:srgbClr val="000000"/>
                      </a:solidFill>
                      <a:prstDash val="dash"/>
                    </a:lnR>
                    <a:lnT w="12240">
                      <a:solidFill>
                        <a:srgbClr val="000000"/>
                      </a:solidFill>
                      <a:prstDash val="dash"/>
                    </a:lnT>
                    <a:lnB w="12240">
                      <a:solidFill>
                        <a:srgbClr val="000000"/>
                      </a:solidFill>
                      <a:prstDash val="dash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1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-</a:t>
                      </a:r>
                      <a:endParaRPr lang="de-DE" sz="11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  <a:prstDash val="dash"/>
                    </a:lnL>
                    <a:lnR w="12240">
                      <a:solidFill>
                        <a:srgbClr val="000000"/>
                      </a:solidFill>
                      <a:prstDash val="dash"/>
                    </a:lnR>
                    <a:lnT w="12240">
                      <a:solidFill>
                        <a:srgbClr val="000000"/>
                      </a:solidFill>
                      <a:prstDash val="dash"/>
                    </a:lnT>
                    <a:lnB w="12240">
                      <a:solidFill>
                        <a:srgbClr val="000000"/>
                      </a:solidFill>
                      <a:prstDash val="dash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ERA5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400" marR="68400" anchor="ctr">
                    <a:lnL>
                      <a:noFill/>
                    </a:lnL>
                    <a:lnR w="12240">
                      <a:solidFill>
                        <a:srgbClr val="000000"/>
                      </a:solidFill>
                      <a:prstDash val="dash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1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0.78</a:t>
                      </a:r>
                      <a:endParaRPr lang="de-DE" sz="11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  <a:prstDash val="dash"/>
                    </a:lnL>
                    <a:lnR w="12240">
                      <a:solidFill>
                        <a:srgbClr val="000000"/>
                      </a:solidFill>
                      <a:prstDash val="dash"/>
                    </a:lnR>
                    <a:lnT w="12240">
                      <a:solidFill>
                        <a:srgbClr val="000000"/>
                      </a:solidFill>
                      <a:prstDash val="dash"/>
                    </a:lnT>
                    <a:lnB w="12240">
                      <a:solidFill>
                        <a:srgbClr val="000000"/>
                      </a:solidFill>
                      <a:prstDash val="dash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1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1</a:t>
                      </a:r>
                      <a:endParaRPr lang="de-DE" sz="11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  <a:prstDash val="dash"/>
                    </a:lnL>
                    <a:lnR w="12240">
                      <a:solidFill>
                        <a:srgbClr val="000000"/>
                      </a:solidFill>
                      <a:prstDash val="dash"/>
                    </a:lnR>
                    <a:lnT w="12240">
                      <a:solidFill>
                        <a:srgbClr val="000000"/>
                      </a:solidFill>
                      <a:prstDash val="dash"/>
                    </a:lnT>
                    <a:lnB w="12240">
                      <a:solidFill>
                        <a:srgbClr val="000000"/>
                      </a:solidFill>
                      <a:prstDash val="dash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1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-</a:t>
                      </a:r>
                      <a:endParaRPr lang="de-DE" sz="11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  <a:prstDash val="dash"/>
                    </a:lnL>
                    <a:lnR w="12240">
                      <a:solidFill>
                        <a:srgbClr val="000000"/>
                      </a:solidFill>
                      <a:prstDash val="dash"/>
                    </a:lnR>
                    <a:lnT w="12240">
                      <a:solidFill>
                        <a:srgbClr val="000000"/>
                      </a:solidFill>
                      <a:prstDash val="dash"/>
                    </a:lnT>
                    <a:lnB w="12240">
                      <a:solidFill>
                        <a:srgbClr val="000000"/>
                      </a:solidFill>
                      <a:prstDash val="dash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CATFLOW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400" marR="68400" anchor="ctr">
                    <a:lnL>
                      <a:noFill/>
                    </a:lnL>
                    <a:lnR w="12240">
                      <a:solidFill>
                        <a:srgbClr val="000000"/>
                      </a:solidFill>
                      <a:prstDash val="dash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1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0.61</a:t>
                      </a:r>
                      <a:endParaRPr lang="de-DE" sz="11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  <a:prstDash val="dash"/>
                    </a:lnL>
                    <a:lnR w="12240">
                      <a:solidFill>
                        <a:srgbClr val="000000"/>
                      </a:solidFill>
                      <a:prstDash val="dash"/>
                    </a:lnR>
                    <a:lnT w="12240">
                      <a:solidFill>
                        <a:srgbClr val="000000"/>
                      </a:solidFill>
                      <a:prstDash val="dash"/>
                    </a:lnT>
                    <a:lnB w="12240">
                      <a:solidFill>
                        <a:srgbClr val="000000"/>
                      </a:solidFill>
                      <a:prstDash val="dash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1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0.82</a:t>
                      </a:r>
                      <a:endParaRPr lang="de-DE" sz="11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  <a:prstDash val="dash"/>
                    </a:lnL>
                    <a:lnR w="12240">
                      <a:solidFill>
                        <a:srgbClr val="000000"/>
                      </a:solidFill>
                      <a:prstDash val="dash"/>
                    </a:lnR>
                    <a:lnT w="12240">
                      <a:solidFill>
                        <a:srgbClr val="000000"/>
                      </a:solidFill>
                      <a:prstDash val="dash"/>
                    </a:lnT>
                    <a:lnB w="12240">
                      <a:solidFill>
                        <a:srgbClr val="000000"/>
                      </a:solidFill>
                      <a:prstDash val="dash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  <a:spcAft>
                          <a:spcPts val="799"/>
                        </a:spcAft>
                      </a:pPr>
                      <a:r>
                        <a:rPr lang="en-US" sz="1100" b="0" strike="noStrike" spc="-1">
                          <a:solidFill>
                            <a:schemeClr val="dk1"/>
                          </a:solidFill>
                          <a:latin typeface="Daytona Condensed Light"/>
                        </a:rPr>
                        <a:t>1</a:t>
                      </a:r>
                      <a:endParaRPr lang="de-DE" sz="11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400" marR="68400" anchor="ctr">
                    <a:lnL w="12240">
                      <a:solidFill>
                        <a:srgbClr val="000000"/>
                      </a:solidFill>
                      <a:prstDash val="dash"/>
                    </a:lnL>
                    <a:lnR w="12240">
                      <a:solidFill>
                        <a:srgbClr val="000000"/>
                      </a:solidFill>
                      <a:prstDash val="dash"/>
                    </a:lnR>
                    <a:lnT w="12240">
                      <a:solidFill>
                        <a:srgbClr val="000000"/>
                      </a:solidFill>
                      <a:prstDash val="dash"/>
                    </a:lnT>
                    <a:lnB w="12240">
                      <a:solidFill>
                        <a:srgbClr val="000000"/>
                      </a:solidFill>
                      <a:prstDash val="dash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69" name="Picture 8" descr="A screenshot of a graph&#10;&#10;Description automatically generated with low confidence"/>
          <p:cNvPicPr/>
          <p:nvPr/>
        </p:nvPicPr>
        <p:blipFill>
          <a:blip r:embed="rId4"/>
          <a:stretch/>
        </p:blipFill>
        <p:spPr>
          <a:xfrm>
            <a:off x="8304120" y="110520"/>
            <a:ext cx="3887640" cy="6636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Titel 3"/>
          <p:cNvSpPr>
            <a:spLocks noGrp="1"/>
          </p:cNvSpPr>
          <p:nvPr>
            <p:ph type="title"/>
          </p:nvPr>
        </p:nvSpPr>
        <p:spPr>
          <a:xfrm>
            <a:off x="513488" y="161857"/>
            <a:ext cx="8650014" cy="561975"/>
          </a:xfrm>
        </p:spPr>
        <p:txBody>
          <a:bodyPr>
            <a:noAutofit/>
          </a:bodyPr>
          <a:lstStyle/>
          <a:p>
            <a:r>
              <a:rPr lang="de-DE" sz="2400" b="0" dirty="0" smtClean="0">
                <a:cs typeface="Calibri" panose="020F0502020204030204" pitchFamily="34" charset="0"/>
              </a:rPr>
              <a:t>Model </a:t>
            </a:r>
            <a:r>
              <a:rPr lang="de-DE" sz="2400" b="0" dirty="0" err="1" smtClean="0">
                <a:cs typeface="Calibri" panose="020F0502020204030204" pitchFamily="34" charset="0"/>
              </a:rPr>
              <a:t>initialisation</a:t>
            </a:r>
            <a:endParaRPr lang="de-DE" sz="2400" b="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76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57950" y="378684"/>
            <a:ext cx="6911975" cy="561975"/>
          </a:xfrm>
        </p:spPr>
        <p:txBody>
          <a:bodyPr>
            <a:normAutofit/>
          </a:bodyPr>
          <a:lstStyle/>
          <a:p>
            <a:r>
              <a:rPr lang="de-DE" altLang="de-DE" sz="2400" b="0" dirty="0" smtClean="0">
                <a:cs typeface="Calibri" panose="020F0502020204030204" pitchFamily="34" charset="0"/>
              </a:rPr>
              <a:t>Standard versus </a:t>
            </a:r>
            <a:r>
              <a:rPr lang="de-DE" altLang="de-DE" sz="2400" b="0" dirty="0" err="1" smtClean="0">
                <a:cs typeface="Calibri" panose="020F0502020204030204" pitchFamily="34" charset="0"/>
              </a:rPr>
              <a:t>observed</a:t>
            </a:r>
            <a:r>
              <a:rPr lang="de-DE" altLang="de-DE" sz="2400" b="0" dirty="0" smtClean="0">
                <a:cs typeface="Calibri" panose="020F0502020204030204" pitchFamily="34" charset="0"/>
              </a:rPr>
              <a:t> </a:t>
            </a:r>
            <a:r>
              <a:rPr lang="de-DE" altLang="de-DE" sz="2400" b="0" dirty="0" err="1" smtClean="0">
                <a:cs typeface="Calibri" panose="020F0502020204030204" pitchFamily="34" charset="0"/>
              </a:rPr>
              <a:t>rainfall</a:t>
            </a:r>
            <a:r>
              <a:rPr lang="de-DE" altLang="de-DE" sz="2400" b="0" dirty="0" smtClean="0">
                <a:cs typeface="Calibri" panose="020F0502020204030204" pitchFamily="34" charset="0"/>
              </a:rPr>
              <a:t>  </a:t>
            </a:r>
            <a:endParaRPr lang="de-DE" altLang="de-DE" sz="2400" b="0" dirty="0">
              <a:cs typeface="Calibri" panose="020F0502020204030204" pitchFamily="34" charset="0"/>
            </a:endParaRP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2326" y="1272725"/>
            <a:ext cx="8024813" cy="5280025"/>
          </a:xfrm>
        </p:spPr>
        <p:txBody>
          <a:bodyPr/>
          <a:lstStyle/>
          <a:p>
            <a:pPr marL="0" indent="0">
              <a:buNone/>
            </a:pPr>
            <a:endParaRPr lang="de-DE" alt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988" y="343758"/>
            <a:ext cx="944843" cy="1193802"/>
          </a:xfrm>
          <a:prstGeom prst="rect">
            <a:avLst/>
          </a:prstGeom>
        </p:spPr>
      </p:pic>
      <p:pic>
        <p:nvPicPr>
          <p:cNvPr id="10" name="Grafik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/>
          <a:stretch/>
        </p:blipFill>
        <p:spPr bwMode="auto">
          <a:xfrm>
            <a:off x="492326" y="2363400"/>
            <a:ext cx="5390973" cy="342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4"/>
          <a:stretch/>
        </p:blipFill>
        <p:spPr bwMode="auto">
          <a:xfrm>
            <a:off x="5883299" y="2455010"/>
            <a:ext cx="5883674" cy="3041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741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2463-8150-4DAA-877D-A146C8C8C60A}" type="datetime1">
              <a:rPr lang="de-DE" smtClean="0"/>
              <a:t>17.03.2025</a:t>
            </a:fld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4</a:t>
            </a:fld>
            <a:endParaRPr lang="de-DE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723157" y="974857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spcBef>
                <a:spcPts val="600"/>
              </a:spcBef>
              <a:buSzPct val="70000"/>
              <a:buFontTx/>
              <a:buNone/>
              <a:tabLst>
                <a:tab pos="385763" algn="l"/>
                <a:tab pos="3240088" algn="l"/>
                <a:tab pos="3521075" algn="l"/>
              </a:tabLst>
              <a:defRPr/>
            </a:pPr>
            <a:r>
              <a:rPr lang="de-DE" altLang="ko-KR" sz="1800" kern="0" dirty="0" smtClean="0">
                <a:latin typeface="Comic Sans MS" panose="030F0702030302020204" pitchFamily="66" charset="0"/>
                <a:ea typeface="굴림" charset="-127"/>
              </a:rPr>
              <a:t>10 out </a:t>
            </a:r>
            <a:r>
              <a:rPr lang="de-DE" altLang="ko-KR" sz="1800" kern="0" dirty="0" err="1" smtClean="0">
                <a:latin typeface="Comic Sans MS" panose="030F0702030302020204" pitchFamily="66" charset="0"/>
                <a:ea typeface="굴림" charset="-127"/>
              </a:rPr>
              <a:t>of</a:t>
            </a:r>
            <a:r>
              <a:rPr lang="de-DE" altLang="ko-KR" sz="1800" kern="0" dirty="0" smtClean="0">
                <a:latin typeface="Comic Sans MS" panose="030F0702030302020204" pitchFamily="66" charset="0"/>
                <a:ea typeface="굴림" charset="-127"/>
              </a:rPr>
              <a:t> 22 y </a:t>
            </a:r>
            <a:r>
              <a:rPr lang="de-DE" altLang="ko-KR" sz="1800" kern="0" dirty="0" err="1" smtClean="0">
                <a:latin typeface="Comic Sans MS" panose="030F0702030302020204" pitchFamily="66" charset="0"/>
                <a:ea typeface="굴림" charset="-127"/>
              </a:rPr>
              <a:t>with</a:t>
            </a:r>
            <a:r>
              <a:rPr lang="de-DE" altLang="ko-KR" sz="1800" kern="0" dirty="0" smtClean="0">
                <a:latin typeface="Comic Sans MS" panose="030F0702030302020204" pitchFamily="66" charset="0"/>
                <a:ea typeface="굴림" charset="-127"/>
              </a:rPr>
              <a:t> </a:t>
            </a:r>
            <a:r>
              <a:rPr lang="de-DE" altLang="ko-KR" sz="1800" kern="0" dirty="0" err="1" smtClean="0">
                <a:latin typeface="Comic Sans MS" panose="030F0702030302020204" pitchFamily="66" charset="0"/>
                <a:ea typeface="굴림" charset="-127"/>
              </a:rPr>
              <a:t>floods</a:t>
            </a:r>
            <a:r>
              <a:rPr lang="de-DE" altLang="ko-KR" sz="1800" kern="0" dirty="0" smtClean="0">
                <a:latin typeface="Comic Sans MS" panose="030F0702030302020204" pitchFamily="66" charset="0"/>
                <a:ea typeface="굴림" charset="-127"/>
              </a:rPr>
              <a:t> </a:t>
            </a:r>
            <a:r>
              <a:rPr lang="de-DE" altLang="ko-KR" sz="1800" kern="0" dirty="0" smtClean="0">
                <a:latin typeface="Comic Sans MS" panose="030F0702030302020204" pitchFamily="66" charset="0"/>
                <a:ea typeface="굴림" charset="-127"/>
              </a:rPr>
              <a:t>T &gt; </a:t>
            </a:r>
            <a:r>
              <a:rPr lang="de-DE" altLang="ko-KR" sz="1800" b="1" kern="0" dirty="0" smtClean="0">
                <a:solidFill>
                  <a:srgbClr val="FF0000"/>
                </a:solidFill>
                <a:latin typeface="Comic Sans MS" panose="030F0702030302020204" pitchFamily="66" charset="0"/>
                <a:ea typeface="굴림" charset="-127"/>
              </a:rPr>
              <a:t>500 a</a:t>
            </a:r>
            <a:endParaRPr lang="de-DE" altLang="ko-KR" sz="1800" kern="0" dirty="0" smtClean="0">
              <a:solidFill>
                <a:srgbClr val="FF0000"/>
              </a:solidFill>
              <a:latin typeface="Comic Sans MS" panose="030F0702030302020204" pitchFamily="66" charset="0"/>
              <a:ea typeface="굴림" charset="-127"/>
            </a:endParaRPr>
          </a:p>
          <a:p>
            <a:pPr marL="360363" indent="-360363" defTabSz="914400">
              <a:spcBef>
                <a:spcPts val="600"/>
              </a:spcBef>
              <a:buSzPct val="70000"/>
              <a:buFontTx/>
              <a:buBlip>
                <a:blip r:embed="rId5"/>
              </a:buBlip>
              <a:tabLst>
                <a:tab pos="385763" algn="l"/>
                <a:tab pos="3240088" algn="l"/>
                <a:tab pos="3521075" algn="l"/>
              </a:tabLst>
              <a:defRPr/>
            </a:pPr>
            <a:endParaRPr lang="de-DE" altLang="ko-KR" sz="1800" kern="0" dirty="0" smtClean="0">
              <a:latin typeface="Comic Sans MS" panose="030F0702030302020204" pitchFamily="66" charset="0"/>
              <a:ea typeface="굴림" charset="-127"/>
            </a:endParaRPr>
          </a:p>
          <a:p>
            <a:pPr marL="360363" indent="-360363" defTabSz="914400">
              <a:spcBef>
                <a:spcPts val="600"/>
              </a:spcBef>
              <a:buSzPct val="70000"/>
              <a:buFontTx/>
              <a:buBlip>
                <a:blip r:embed="rId5"/>
              </a:buBlip>
              <a:tabLst>
                <a:tab pos="385763" algn="l"/>
                <a:tab pos="3240088" algn="l"/>
                <a:tab pos="3521075" algn="l"/>
              </a:tabLst>
              <a:defRPr/>
            </a:pPr>
            <a:endParaRPr lang="de-DE" altLang="ko-KR" sz="1800" kern="0" dirty="0" smtClean="0">
              <a:latin typeface="Comic Sans MS" panose="030F0702030302020204" pitchFamily="66" charset="0"/>
              <a:ea typeface="굴림" charset="-127"/>
            </a:endParaRPr>
          </a:p>
          <a:p>
            <a:pPr marL="836613" lvl="1" indent="-360363" defTabSz="914400">
              <a:spcBef>
                <a:spcPts val="600"/>
              </a:spcBef>
              <a:buSzPct val="70000"/>
              <a:buFontTx/>
              <a:buBlip>
                <a:blip r:embed="rId5"/>
              </a:buBlip>
              <a:tabLst>
                <a:tab pos="385763" algn="l"/>
                <a:tab pos="3240088" algn="l"/>
                <a:tab pos="3521075" algn="l"/>
              </a:tabLst>
              <a:defRPr/>
            </a:pPr>
            <a:endParaRPr lang="en-US" altLang="ko-KR" sz="1800" kern="0" dirty="0" smtClean="0">
              <a:latin typeface="Comic Sans MS" panose="030F0702030302020204" pitchFamily="66" charset="0"/>
              <a:ea typeface="굴림" charset="-127"/>
            </a:endParaRPr>
          </a:p>
          <a:p>
            <a:pPr marL="360363" indent="-360363" defTabSz="914400">
              <a:spcBef>
                <a:spcPts val="600"/>
              </a:spcBef>
              <a:buSzPct val="70000"/>
              <a:buFontTx/>
              <a:buBlip>
                <a:blip r:embed="rId5"/>
              </a:buBlip>
              <a:tabLst>
                <a:tab pos="385763" algn="l"/>
                <a:tab pos="3240088" algn="l"/>
                <a:tab pos="3521075" algn="l"/>
              </a:tabLst>
              <a:defRPr/>
            </a:pPr>
            <a:endParaRPr lang="en-US" altLang="ko-KR" sz="1800" kern="0" dirty="0" smtClean="0">
              <a:latin typeface="Comic Sans MS" panose="030F0702030302020204" pitchFamily="66" charset="0"/>
              <a:ea typeface="굴림" charset="-127"/>
            </a:endParaRPr>
          </a:p>
          <a:p>
            <a:pPr marL="360363" indent="-360363" defTabSz="914400">
              <a:spcBef>
                <a:spcPts val="600"/>
              </a:spcBef>
              <a:buSzPct val="70000"/>
              <a:buFontTx/>
              <a:buBlip>
                <a:blip r:embed="rId5"/>
              </a:buBlip>
              <a:tabLst>
                <a:tab pos="385763" algn="l"/>
                <a:tab pos="3240088" algn="l"/>
                <a:tab pos="3521075" algn="l"/>
              </a:tabLst>
              <a:defRPr/>
            </a:pPr>
            <a:endParaRPr lang="en-US" altLang="ko-KR" sz="1800" kern="0" dirty="0" smtClean="0">
              <a:latin typeface="Comic Sans MS" panose="030F0702030302020204" pitchFamily="66" charset="0"/>
              <a:ea typeface="굴림" charset="-127"/>
            </a:endParaRPr>
          </a:p>
          <a:p>
            <a:pPr marL="360363" indent="-360363" defTabSz="914400">
              <a:spcBef>
                <a:spcPts val="600"/>
              </a:spcBef>
              <a:buSzPct val="70000"/>
              <a:buFontTx/>
              <a:buBlip>
                <a:blip r:embed="rId5"/>
              </a:buBlip>
              <a:tabLst>
                <a:tab pos="385763" algn="l"/>
                <a:tab pos="3240088" algn="l"/>
                <a:tab pos="3521075" algn="l"/>
              </a:tabLst>
              <a:defRPr/>
            </a:pPr>
            <a:endParaRPr lang="en-US" altLang="ko-KR" sz="1800" kern="0" dirty="0" smtClean="0">
              <a:latin typeface="Comic Sans MS" panose="030F0702030302020204" pitchFamily="66" charset="0"/>
              <a:ea typeface="굴림" charset="-127"/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902915"/>
              </p:ext>
            </p:extLst>
          </p:nvPr>
        </p:nvGraphicFramePr>
        <p:xfrm>
          <a:off x="836313" y="1353643"/>
          <a:ext cx="8925364" cy="5322617"/>
        </p:xfrm>
        <a:graphic>
          <a:graphicData uri="http://schemas.openxmlformats.org/drawingml/2006/table">
            <a:tbl>
              <a:tblPr/>
              <a:tblGrid>
                <a:gridCol w="2789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4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4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4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40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b="1" u="none" strike="noStrike" dirty="0" smtClean="0">
                          <a:effectLst/>
                        </a:rPr>
                        <a:t>Location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 smtClean="0">
                          <a:effectLst/>
                        </a:rPr>
                        <a:t>Date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 err="1" smtClean="0">
                          <a:effectLst/>
                        </a:rPr>
                        <a:t>Amount</a:t>
                      </a:r>
                      <a:r>
                        <a:rPr lang="de-DE" sz="1400" b="1" u="none" strike="noStrike" dirty="0" smtClean="0">
                          <a:effectLst/>
                        </a:rPr>
                        <a:t> [mm</a:t>
                      </a:r>
                      <a:r>
                        <a:rPr lang="de-DE" sz="1400" b="1" u="none" strike="noStrike" dirty="0">
                          <a:effectLst/>
                        </a:rPr>
                        <a:t>]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 smtClean="0">
                          <a:effectLst/>
                        </a:rPr>
                        <a:t>Duration [h</a:t>
                      </a:r>
                      <a:r>
                        <a:rPr lang="de-DE" sz="1400" b="1" u="none" strike="noStrike" dirty="0">
                          <a:effectLst/>
                        </a:rPr>
                        <a:t>]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Return </a:t>
                      </a:r>
                      <a:r>
                        <a:rPr lang="de-DE" sz="1400" b="1" u="none" strike="noStrike" dirty="0" err="1" smtClean="0">
                          <a:solidFill>
                            <a:srgbClr val="FF0000"/>
                          </a:solidFill>
                          <a:effectLst/>
                        </a:rPr>
                        <a:t>period</a:t>
                      </a:r>
                      <a:r>
                        <a:rPr lang="de-DE" sz="1400" b="1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 T</a:t>
                      </a:r>
                      <a:r>
                        <a:rPr lang="de-DE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 DWD KOSTRA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17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 err="1">
                          <a:effectLst/>
                        </a:rPr>
                        <a:t>Steißlingen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24.03.2005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58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0,5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269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 err="1" smtClean="0">
                          <a:effectLst/>
                        </a:rPr>
                        <a:t>Stebbach</a:t>
                      </a:r>
                      <a:r>
                        <a:rPr lang="de-DE" sz="1400" u="none" strike="noStrike" dirty="0" smtClean="0">
                          <a:effectLst/>
                        </a:rPr>
                        <a:t>/</a:t>
                      </a:r>
                      <a:r>
                        <a:rPr lang="de-DE" sz="1400" u="none" strike="noStrike" dirty="0" err="1" smtClean="0">
                          <a:effectLst/>
                        </a:rPr>
                        <a:t>Kirchardt</a:t>
                      </a:r>
                      <a:r>
                        <a:rPr lang="de-DE" sz="1400" u="none" strike="noStrike" dirty="0" smtClean="0">
                          <a:effectLst/>
                        </a:rPr>
                        <a:t>/</a:t>
                      </a:r>
                      <a:r>
                        <a:rPr lang="de-DE" sz="1400" u="none" strike="noStrike" dirty="0" err="1" smtClean="0">
                          <a:effectLst/>
                        </a:rPr>
                        <a:t>Gondelsheim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05.07.2006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100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1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>
                          <a:effectLst/>
                        </a:rPr>
                        <a:t>Reichenbach (Fils)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09.06.2007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91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1,5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 err="1">
                          <a:effectLst/>
                        </a:rPr>
                        <a:t>Eubigheim</a:t>
                      </a:r>
                      <a:r>
                        <a:rPr lang="de-DE" sz="1400" u="none" strike="noStrike" dirty="0">
                          <a:effectLst/>
                        </a:rPr>
                        <a:t>/Buchen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08.08.2007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60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2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 err="1" smtClean="0">
                          <a:effectLst/>
                        </a:rPr>
                        <a:t>Schutteroberlauf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01.09.2008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80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1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>
                          <a:effectLst/>
                        </a:rPr>
                        <a:t>Ettenheim/</a:t>
                      </a:r>
                      <a:r>
                        <a:rPr lang="de-DE" sz="1400" u="none" strike="noStrike" dirty="0" err="1">
                          <a:effectLst/>
                        </a:rPr>
                        <a:t>Niederschopfh</a:t>
                      </a:r>
                      <a:r>
                        <a:rPr lang="de-DE" sz="1400" u="none" strike="noStrike" dirty="0">
                          <a:effectLst/>
                        </a:rPr>
                        <a:t>./</a:t>
                      </a:r>
                      <a:r>
                        <a:rPr lang="de-DE" sz="1400" u="none" strike="noStrike" dirty="0" err="1">
                          <a:effectLst/>
                        </a:rPr>
                        <a:t>Kinzigtal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01.09.2008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             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613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 err="1">
                          <a:effectLst/>
                        </a:rPr>
                        <a:t>Gechingen</a:t>
                      </a:r>
                      <a:r>
                        <a:rPr lang="de-DE" sz="1400" u="none" strike="noStrike" dirty="0">
                          <a:effectLst/>
                        </a:rPr>
                        <a:t>/Aidlingen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15.05.2009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100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2-3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>
                          <a:effectLst/>
                        </a:rPr>
                        <a:t>Lein / </a:t>
                      </a:r>
                      <a:r>
                        <a:rPr lang="de-DE" sz="1400" u="none" strike="noStrike" dirty="0" err="1">
                          <a:effectLst/>
                        </a:rPr>
                        <a:t>Böllinger</a:t>
                      </a:r>
                      <a:r>
                        <a:rPr lang="de-DE" sz="1400" u="none" strike="noStrike" dirty="0">
                          <a:effectLst/>
                        </a:rPr>
                        <a:t> Bach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06.06.2010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75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1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>
                          <a:effectLst/>
                        </a:rPr>
                        <a:t>Ditzingen (</a:t>
                      </a:r>
                      <a:r>
                        <a:rPr lang="de-DE" sz="1400" u="none" strike="noStrike" dirty="0" err="1">
                          <a:effectLst/>
                        </a:rPr>
                        <a:t>Glems</a:t>
                      </a:r>
                      <a:r>
                        <a:rPr lang="de-DE" sz="1400" u="none" strike="noStrike" dirty="0">
                          <a:effectLst/>
                        </a:rPr>
                        <a:t>)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04.07.2010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160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2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 err="1">
                          <a:effectLst/>
                        </a:rPr>
                        <a:t>Munzingen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12.07.2010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85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0,75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 err="1">
                          <a:effectLst/>
                        </a:rPr>
                        <a:t>Bisingen</a:t>
                      </a:r>
                      <a:r>
                        <a:rPr lang="de-DE" sz="1400" u="none" strike="noStrike" dirty="0">
                          <a:effectLst/>
                        </a:rPr>
                        <a:t>  (</a:t>
                      </a:r>
                      <a:r>
                        <a:rPr lang="de-DE" sz="1400" u="none" strike="noStrike" dirty="0" err="1">
                          <a:effectLst/>
                        </a:rPr>
                        <a:t>Borrenbach</a:t>
                      </a:r>
                      <a:r>
                        <a:rPr lang="de-DE" sz="1400" u="none" strike="noStrike" dirty="0">
                          <a:effectLst/>
                        </a:rPr>
                        <a:t>)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23.07.2010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endParaRPr lang="de-DE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endParaRPr lang="de-DE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 err="1">
                          <a:effectLst/>
                        </a:rPr>
                        <a:t>Saalbach</a:t>
                      </a:r>
                      <a:r>
                        <a:rPr lang="de-DE" sz="1400" u="none" strike="noStrike" dirty="0">
                          <a:effectLst/>
                        </a:rPr>
                        <a:t>, </a:t>
                      </a:r>
                      <a:r>
                        <a:rPr lang="de-DE" sz="1400" u="none" strike="noStrike" dirty="0" err="1">
                          <a:effectLst/>
                        </a:rPr>
                        <a:t>Pfinz</a:t>
                      </a:r>
                      <a:r>
                        <a:rPr lang="de-DE" sz="1400" u="none" strike="noStrike" dirty="0">
                          <a:effectLst/>
                        </a:rPr>
                        <a:t>, </a:t>
                      </a:r>
                      <a:r>
                        <a:rPr lang="de-DE" sz="1400" u="none" strike="noStrike" dirty="0" err="1">
                          <a:effectLst/>
                        </a:rPr>
                        <a:t>Schmie</a:t>
                      </a:r>
                      <a:r>
                        <a:rPr lang="de-DE" sz="1400" u="none" strike="noStrike" dirty="0">
                          <a:effectLst/>
                        </a:rPr>
                        <a:t>, …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01.06.2013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endParaRPr lang="de-DE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b"/>
                      <a:endParaRPr lang="de-DE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 err="1">
                          <a:effectLst/>
                        </a:rPr>
                        <a:t>Emmingen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28.07.2014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110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3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>
                          <a:effectLst/>
                        </a:rPr>
                        <a:t>Bretten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06.06.2015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100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C9C1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>
                          <a:effectLst/>
                        </a:rPr>
                        <a:t>Waldbrunn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28.05.2016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105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1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 err="1">
                          <a:effectLst/>
                        </a:rPr>
                        <a:t>Dallau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29.05.2016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97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8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>
                          <a:effectLst/>
                        </a:rPr>
                        <a:t>Allfeld (Schefflenz)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 smtClean="0">
                          <a:effectLst/>
                        </a:rPr>
                        <a:t>30.05.2016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80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3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>
                          <a:effectLst/>
                        </a:rPr>
                        <a:t>Stein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07.06.2016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88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0,5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>
                          <a:effectLst/>
                        </a:rPr>
                        <a:t>Waldkirch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07.06.2016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77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2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>
                          <a:effectLst/>
                        </a:rPr>
                        <a:t>Bad </a:t>
                      </a:r>
                      <a:r>
                        <a:rPr lang="de-DE" sz="1400" u="none" strike="noStrike" dirty="0" err="1">
                          <a:effectLst/>
                        </a:rPr>
                        <a:t>Rappenau</a:t>
                      </a:r>
                      <a:r>
                        <a:rPr lang="de-DE" sz="1400" u="none" strike="noStrike" dirty="0">
                          <a:effectLst/>
                        </a:rPr>
                        <a:t> /</a:t>
                      </a:r>
                      <a:r>
                        <a:rPr lang="de-DE" sz="1400" u="none" strike="noStrike" dirty="0" err="1">
                          <a:effectLst/>
                        </a:rPr>
                        <a:t>Treschklinge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08.06.2016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>
                          <a:effectLst/>
                        </a:rPr>
                        <a:t>Waldkirch</a:t>
                      </a:r>
                      <a:endParaRPr lang="de-DE" sz="1400" b="1" i="0" u="none" strike="noStrike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13.06.2016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91,5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8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96905"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rtl="0" fontAlgn="ctr"/>
                      <a:r>
                        <a:rPr lang="de-DE" sz="1400" u="none" strike="noStrike" dirty="0">
                          <a:effectLst/>
                        </a:rPr>
                        <a:t>Eppingen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25.06.2016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61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u="none" strike="noStrike" dirty="0">
                          <a:effectLst/>
                        </a:rPr>
                        <a:t>0,5</a:t>
                      </a:r>
                      <a:endParaRPr lang="de-DE" sz="1400" b="1" i="0" u="none" strike="noStrike" dirty="0">
                        <a:solidFill>
                          <a:srgbClr val="1F497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7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4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19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69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866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040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213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387" algn="l" defTabSz="914347" rtl="0" eaLnBrk="1" latinLnBrk="0" hangingPunct="1">
                        <a:defRPr sz="179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&gt;500a</a:t>
                      </a:r>
                      <a:endParaRPr lang="de-DE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4901457" y="502599"/>
            <a:ext cx="19816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1800" dirty="0">
                <a:latin typeface="Comic Sans MS" panose="030F0702030302020204" pitchFamily="66" charset="0"/>
              </a:rPr>
              <a:t>© </a:t>
            </a:r>
            <a:r>
              <a:rPr lang="de-DE" sz="1800" dirty="0" smtClean="0">
                <a:latin typeface="Comic Sans MS" panose="030F0702030302020204" pitchFamily="66" charset="0"/>
              </a:rPr>
              <a:t>Hans </a:t>
            </a:r>
            <a:r>
              <a:rPr lang="de-DE" sz="1800" dirty="0">
                <a:latin typeface="Comic Sans MS" panose="030F0702030302020204" pitchFamily="66" charset="0"/>
              </a:rPr>
              <a:t>Göppert</a:t>
            </a:r>
          </a:p>
        </p:txBody>
      </p:sp>
      <p:sp>
        <p:nvSpPr>
          <p:cNvPr id="11" name="Rechteck 10"/>
          <p:cNvSpPr/>
          <p:nvPr/>
        </p:nvSpPr>
        <p:spPr>
          <a:xfrm>
            <a:off x="399393" y="456433"/>
            <a:ext cx="9511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 smtClean="0">
                <a:solidFill>
                  <a:srgbClr val="231F20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… manifested climate change?</a:t>
            </a:r>
            <a:endParaRPr lang="en-US" dirty="0">
              <a:solidFill>
                <a:srgbClr val="231F20"/>
              </a:solidFill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913230" y="217733"/>
            <a:ext cx="3146865" cy="9387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100" dirty="0" smtClean="0"/>
              <a:t>Göppert</a:t>
            </a:r>
            <a:r>
              <a:rPr lang="de-DE" sz="1100" dirty="0"/>
              <a:t>, H., 2018. Auswertung von abgelaufenen Starkregenereignissen über Radarmessungen. WASSERWIRTSCHAFT 108, 44–50. https://doi.org/10.1007/s35147-018-0223-8</a:t>
            </a:r>
          </a:p>
        </p:txBody>
      </p:sp>
    </p:spTree>
    <p:extLst>
      <p:ext uri="{BB962C8B-B14F-4D97-AF65-F5344CB8AC3E}">
        <p14:creationId xmlns:p14="http://schemas.microsoft.com/office/powerpoint/2010/main" val="27976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5CC943-D523-6A45-B0F1-6BF7BFDD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95C0907-294D-45DC-9D20-C16A51DAF730}"/>
              </a:ext>
            </a:extLst>
          </p:cNvPr>
          <p:cNvSpPr txBox="1">
            <a:spLocks/>
          </p:cNvSpPr>
          <p:nvPr/>
        </p:nvSpPr>
        <p:spPr>
          <a:xfrm>
            <a:off x="505578" y="1093076"/>
            <a:ext cx="10772023" cy="5236735"/>
          </a:xfrm>
          <a:prstGeom prst="rect">
            <a:avLst/>
          </a:prstGeom>
        </p:spPr>
        <p:txBody>
          <a:bodyPr>
            <a:no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buNone/>
            </a:pPr>
            <a:endParaRPr lang="en-US" sz="2400" b="1" dirty="0" smtClean="0">
              <a:latin typeface="Comic Sans MS" panose="030F0702030302020204" pitchFamily="66" charset="0"/>
            </a:endParaRPr>
          </a:p>
          <a:p>
            <a:pPr marL="355579" lvl="1" indent="0">
              <a:lnSpc>
                <a:spcPts val="2600"/>
              </a:lnSpc>
              <a:buNone/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Challenges and processes </a:t>
            </a: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Reflect on design practice and short comings</a:t>
            </a: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Perspectives for integrated design with process models </a:t>
            </a: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and flash flood warnings with process based models</a:t>
            </a: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2099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2099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marL="355579" lvl="1" indent="0">
              <a:lnSpc>
                <a:spcPts val="2600"/>
              </a:lnSpc>
              <a:buNone/>
            </a:pPr>
            <a:endParaRPr lang="en-US" sz="1800" dirty="0" smtClean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  <a:p>
            <a:pPr lvl="1">
              <a:lnSpc>
                <a:spcPts val="2600"/>
              </a:lnSpc>
            </a:pPr>
            <a:endParaRPr lang="en-US" sz="1800" dirty="0">
              <a:latin typeface="Comic Sans MS" panose="030F0702030302020204" pitchFamily="66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724" y="1093076"/>
            <a:ext cx="1169352" cy="1131137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723157" y="667318"/>
            <a:ext cx="1471878" cy="425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en-US" dirty="0">
                <a:latin typeface="Comic Sans MS" panose="030F0702030302020204" pitchFamily="66" charset="0"/>
              </a:rPr>
              <a:t>Roadmap</a:t>
            </a:r>
          </a:p>
        </p:txBody>
      </p:sp>
    </p:spTree>
    <p:extLst>
      <p:ext uri="{BB962C8B-B14F-4D97-AF65-F5344CB8AC3E}">
        <p14:creationId xmlns:p14="http://schemas.microsoft.com/office/powerpoint/2010/main" val="261928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99393" y="456433"/>
            <a:ext cx="9511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 smtClean="0">
                <a:solidFill>
                  <a:srgbClr val="231F20"/>
                </a:solidFill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Flash flood ingredients: Convective storms &amp; infiltration excess</a:t>
            </a:r>
            <a:endParaRPr lang="en-US" dirty="0">
              <a:solidFill>
                <a:srgbClr val="231F20"/>
              </a:solidFill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AutoShape 2" descr="Künstliche Lunge: Wenn die Maschine das Atmen übernimmt"/>
          <p:cNvSpPr>
            <a:spLocks noChangeAspect="1" noChangeArrowheads="1"/>
          </p:cNvSpPr>
          <p:nvPr/>
        </p:nvSpPr>
        <p:spPr bwMode="auto">
          <a:xfrm>
            <a:off x="1679576" y="-846138"/>
            <a:ext cx="1685925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427" y="1232609"/>
            <a:ext cx="3178957" cy="2385326"/>
          </a:xfrm>
          <a:prstGeom prst="rect">
            <a:avLst/>
          </a:prstGeom>
        </p:spPr>
      </p:pic>
      <p:pic>
        <p:nvPicPr>
          <p:cNvPr id="37" name="Inhaltsplatzhalt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" t="-312" r="29078" b="312"/>
          <a:stretch/>
        </p:blipFill>
        <p:spPr>
          <a:xfrm>
            <a:off x="399393" y="1130372"/>
            <a:ext cx="3230324" cy="2567645"/>
          </a:xfrm>
          <a:prstGeom prst="rect">
            <a:avLst/>
          </a:prstGeom>
        </p:spPr>
      </p:pic>
      <p:pic>
        <p:nvPicPr>
          <p:cNvPr id="39" name="Inhaltsplatzhalt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0"/>
          <a:stretch/>
        </p:blipFill>
        <p:spPr bwMode="auto">
          <a:xfrm>
            <a:off x="7989531" y="3674556"/>
            <a:ext cx="3073853" cy="312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2370" r="14883" b="1748"/>
          <a:stretch/>
        </p:blipFill>
        <p:spPr bwMode="auto">
          <a:xfrm>
            <a:off x="4223033" y="1153833"/>
            <a:ext cx="3173182" cy="254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" descr="DSC00149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12457" b="3691"/>
          <a:stretch>
            <a:fillRect/>
          </a:stretch>
        </p:blipFill>
        <p:spPr bwMode="auto">
          <a:xfrm>
            <a:off x="5809624" y="3698017"/>
            <a:ext cx="1552708" cy="1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feld 41"/>
          <p:cNvSpPr txBox="1"/>
          <p:nvPr/>
        </p:nvSpPr>
        <p:spPr>
          <a:xfrm>
            <a:off x="191533" y="4383076"/>
            <a:ext cx="46620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Fast and furious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Sediments +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Transient infiltration properties</a:t>
            </a:r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Moisture </a:t>
            </a:r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Surface </a:t>
            </a: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sealing due to splash</a:t>
            </a:r>
          </a:p>
          <a:p>
            <a:pPr marL="895243" lvl="1" indent="-285750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Biopores &amp; cracks</a:t>
            </a:r>
          </a:p>
          <a:p>
            <a:endParaRPr lang="en-GB" sz="1800" dirty="0" smtClean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43" name="Picture 5" descr="Acker365_C1_Cracks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26" y="3698017"/>
            <a:ext cx="1467994" cy="145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4471247" y="1232609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latin typeface="Comic Sans MS" panose="030F0702030302020204" pitchFamily="66" charset="0"/>
              </a:rPr>
              <a:t>© Roth</a:t>
            </a:r>
            <a:r>
              <a:rPr lang="de-DE" sz="1000" dirty="0" smtClean="0">
                <a:latin typeface="Comic Sans MS" panose="030F0702030302020204" pitchFamily="66" charset="0"/>
              </a:rPr>
              <a:t>, 1992</a:t>
            </a:r>
            <a:endParaRPr lang="de-DE" sz="1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90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Rectangle 2"/>
          <p:cNvSpPr>
            <a:spLocks noGrp="1" noChangeArrowheads="1"/>
          </p:cNvSpPr>
          <p:nvPr>
            <p:ph type="title"/>
          </p:nvPr>
        </p:nvSpPr>
        <p:spPr>
          <a:xfrm>
            <a:off x="646459" y="409669"/>
            <a:ext cx="9328996" cy="605222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tabLst>
                <a:tab pos="385763" algn="l"/>
                <a:tab pos="3240088" algn="l"/>
                <a:tab pos="3521075" algn="l"/>
              </a:tabLst>
            </a:pPr>
            <a:r>
              <a:rPr lang="en-US" altLang="de-DE" b="0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Strong coupling between overland flow “hydrology” &amp; “hydraulics”</a:t>
            </a:r>
            <a:endParaRPr lang="en-US" altLang="de-DE" b="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1" name="Rechteck 50"/>
          <p:cNvSpPr/>
          <p:nvPr/>
        </p:nvSpPr>
        <p:spPr>
          <a:xfrm>
            <a:off x="630494" y="1466323"/>
            <a:ext cx="114343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Surface runoff flows along unsaturated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v reflects balance of friction and gravity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Slower runoff means more time for “re”-infiltration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More infiltration slows down overland flow due to a smaller hydraulic radius  </a:t>
            </a:r>
            <a:endParaRPr lang="en-US" sz="1800" dirty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n-US" sz="1800" dirty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n-US" sz="1800" dirty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hteck 57"/>
              <p:cNvSpPr/>
              <p:nvPr/>
            </p:nvSpPr>
            <p:spPr>
              <a:xfrm>
                <a:off x="6859799" y="3218202"/>
                <a:ext cx="4617161" cy="678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000" i="1" smtClean="0">
                              <a:solidFill>
                                <a:srgbClr val="5A6EB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i="1" smtClean="0">
                              <a:solidFill>
                                <a:srgbClr val="5A6EB4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de-DE" sz="2000" b="0" i="1" smtClean="0">
                              <a:solidFill>
                                <a:srgbClr val="5A6EB4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000" b="0" i="1" smtClean="0">
                              <a:solidFill>
                                <a:srgbClr val="5A6EB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000" b="0" i="1" smtClean="0">
                              <a:solidFill>
                                <a:srgbClr val="5A6EB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b="0" i="1" smtClean="0">
                              <a:solidFill>
                                <a:srgbClr val="5A6EB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sz="2000" b="0" i="1" smtClean="0">
                              <a:solidFill>
                                <a:srgbClr val="5A6EB4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de-DE" sz="2000" i="1" smtClean="0">
                              <a:solidFill>
                                <a:srgbClr val="5A6EB4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2000" b="0" i="1" smtClean="0">
                              <a:solidFill>
                                <a:srgbClr val="5A6EB4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2000" b="0" i="1" smtClean="0">
                          <a:solidFill>
                            <a:srgbClr val="5A6EB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de-DE" sz="2000" b="0" i="1" smtClean="0">
                          <a:solidFill>
                            <a:srgbClr val="5A6EB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de-DE" sz="2000" b="0" i="1" smtClean="0">
                          <a:solidFill>
                            <a:srgbClr val="5A6EB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⋅(</m:t>
                      </m:r>
                      <m:r>
                        <a:rPr lang="de-DE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de-DE" sz="2000" b="1" i="1">
                          <a:solidFill>
                            <a:srgbClr val="5A6EB4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de-DE" sz="2000" b="0" i="1" smtClean="0">
                          <a:solidFill>
                            <a:srgbClr val="5A6EB4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de-DE" sz="2000" b="0" i="1" smtClean="0">
                          <a:solidFill>
                            <a:srgbClr val="5A6EB4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sz="2000" b="0" i="1" smtClean="0">
                              <a:solidFill>
                                <a:srgbClr val="5A6EB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solidFill>
                                <a:srgbClr val="5A6EB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000" b="0" i="1" smtClean="0">
                              <a:solidFill>
                                <a:srgbClr val="5A6EB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b="0" i="1" smtClean="0">
                              <a:solidFill>
                                <a:srgbClr val="5A6EB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de-DE" sz="2000" b="0" i="1" smtClean="0">
                          <a:solidFill>
                            <a:srgbClr val="5A6EB4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20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de-DE" sz="2000" b="0" i="1" smtClean="0">
                              <a:solidFill>
                                <a:srgbClr val="5A6EB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solidFill>
                                <a:srgbClr val="5A6EB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000" b="0" i="1" smtClean="0">
                              <a:solidFill>
                                <a:srgbClr val="5A6EB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000" b="0" i="1" smtClean="0">
                              <a:solidFill>
                                <a:srgbClr val="5A6EB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58" name="Rechteck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9799" y="3218202"/>
                <a:ext cx="4617161" cy="6785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hteck 58"/>
              <p:cNvSpPr/>
              <p:nvPr/>
            </p:nvSpPr>
            <p:spPr>
              <a:xfrm>
                <a:off x="6945775" y="3983463"/>
                <a:ext cx="3478453" cy="670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de-DE" sz="20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0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20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20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de-DE" sz="20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 =</m:t>
                      </m:r>
                      <m:f>
                        <m:fPr>
                          <m:ctrlPr>
                            <a:rPr lang="de-DE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de-DE" sz="20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de-DE" sz="2000" b="0" i="1" baseline="3000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2/3</m:t>
                      </m:r>
                      <m:rad>
                        <m:radPr>
                          <m:degHide m:val="on"/>
                          <m:ctrlPr>
                            <a:rPr lang="de-DE" sz="20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de-DE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de-DE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de-DE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20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de-DE" sz="20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59" name="Rechteck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775" y="3983463"/>
                <a:ext cx="3478453" cy="6705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uppieren 59"/>
          <p:cNvGrpSpPr/>
          <p:nvPr/>
        </p:nvGrpSpPr>
        <p:grpSpPr>
          <a:xfrm>
            <a:off x="630494" y="4785413"/>
            <a:ext cx="5564653" cy="2156475"/>
            <a:chOff x="1607939" y="4307024"/>
            <a:chExt cx="5564653" cy="2156475"/>
          </a:xfrm>
        </p:grpSpPr>
        <p:cxnSp>
          <p:nvCxnSpPr>
            <p:cNvPr id="61" name="Gerade Verbindung 67"/>
            <p:cNvCxnSpPr/>
            <p:nvPr/>
          </p:nvCxnSpPr>
          <p:spPr>
            <a:xfrm>
              <a:off x="2053392" y="4365913"/>
              <a:ext cx="5040560" cy="1656184"/>
            </a:xfrm>
            <a:prstGeom prst="line">
              <a:avLst/>
            </a:prstGeom>
            <a:ln w="25400">
              <a:solidFill>
                <a:srgbClr val="FA82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61"/>
            <p:cNvCxnSpPr/>
            <p:nvPr/>
          </p:nvCxnSpPr>
          <p:spPr>
            <a:xfrm flipV="1">
              <a:off x="2078752" y="4335197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hteck 62"/>
            <p:cNvSpPr/>
            <p:nvPr/>
          </p:nvSpPr>
          <p:spPr>
            <a:xfrm>
              <a:off x="6759272" y="6063389"/>
              <a:ext cx="2952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  <a:ea typeface="Gulim" pitchFamily="34" charset="-127"/>
                  <a:sym typeface="Symbol" pitchFamily="18" charset="2"/>
                </a:rPr>
                <a:t>x</a:t>
              </a:r>
              <a:endParaRPr lang="de-DE" sz="2000" dirty="0"/>
            </a:p>
          </p:txBody>
        </p:sp>
        <p:cxnSp>
          <p:nvCxnSpPr>
            <p:cNvPr id="64" name="Gerade Verbindung mit Pfeil 63"/>
            <p:cNvCxnSpPr/>
            <p:nvPr/>
          </p:nvCxnSpPr>
          <p:spPr>
            <a:xfrm>
              <a:off x="2063552" y="5991381"/>
              <a:ext cx="50202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hteck 64"/>
            <p:cNvSpPr/>
            <p:nvPr/>
          </p:nvSpPr>
          <p:spPr>
            <a:xfrm>
              <a:off x="1607939" y="4429149"/>
              <a:ext cx="28565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  <a:ea typeface="Gulim" pitchFamily="34" charset="-127"/>
                  <a:sym typeface="Symbol" pitchFamily="18" charset="2"/>
                </a:rPr>
                <a:t>z</a:t>
              </a:r>
              <a:endParaRPr lang="de-DE" sz="2000" dirty="0"/>
            </a:p>
          </p:txBody>
        </p:sp>
        <p:pic>
          <p:nvPicPr>
            <p:cNvPr id="66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99" b="31683"/>
            <a:stretch>
              <a:fillRect/>
            </a:stretch>
          </p:blipFill>
          <p:spPr bwMode="auto">
            <a:xfrm flipH="1">
              <a:off x="1782151" y="4307024"/>
              <a:ext cx="825895" cy="179542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Rechteck 66"/>
            <p:cNvSpPr/>
            <p:nvPr/>
          </p:nvSpPr>
          <p:spPr>
            <a:xfrm>
              <a:off x="2483749" y="5031382"/>
              <a:ext cx="4427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err="1">
                  <a:solidFill>
                    <a:srgbClr val="000000"/>
                  </a:solidFill>
                  <a:latin typeface="Symbol" panose="05050102010706020507" pitchFamily="18" charset="2"/>
                  <a:ea typeface="Gulim" pitchFamily="34" charset="-127"/>
                  <a:sym typeface="Symbol" pitchFamily="18" charset="2"/>
                </a:rPr>
                <a:t>D</a:t>
              </a:r>
              <a:r>
                <a:rPr lang="en-US" altLang="ko-KR" sz="2000" dirty="0" err="1">
                  <a:solidFill>
                    <a:srgbClr val="000000"/>
                  </a:solidFill>
                  <a:latin typeface="Calibri" pitchFamily="34" charset="0"/>
                  <a:ea typeface="Gulim" pitchFamily="34" charset="-127"/>
                  <a:sym typeface="Symbol" pitchFamily="18" charset="2"/>
                </a:rPr>
                <a:t>z</a:t>
              </a:r>
              <a:endParaRPr lang="de-DE" sz="2000" dirty="0"/>
            </a:p>
          </p:txBody>
        </p:sp>
        <p:cxnSp>
          <p:nvCxnSpPr>
            <p:cNvPr id="68" name="Gerade Verbindung 90"/>
            <p:cNvCxnSpPr/>
            <p:nvPr/>
          </p:nvCxnSpPr>
          <p:spPr>
            <a:xfrm>
              <a:off x="2065604" y="4335198"/>
              <a:ext cx="4951498" cy="919295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68"/>
            <p:cNvCxnSpPr/>
            <p:nvPr/>
          </p:nvCxnSpPr>
          <p:spPr>
            <a:xfrm>
              <a:off x="6391978" y="5530233"/>
              <a:ext cx="780614" cy="245125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hteck 69"/>
            <p:cNvSpPr/>
            <p:nvPr/>
          </p:nvSpPr>
          <p:spPr>
            <a:xfrm>
              <a:off x="5575957" y="564755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cs typeface="Arial" panose="020B0604020202020204" pitchFamily="34" charset="0"/>
                  <a:sym typeface="Symbol" pitchFamily="18" charset="2"/>
                </a:rPr>
                <a:t>L</a:t>
              </a:r>
              <a:endParaRPr lang="de-DE" dirty="0">
                <a:cs typeface="Arial" panose="020B0604020202020204" pitchFamily="34" charset="0"/>
              </a:endParaRPr>
            </a:p>
          </p:txBody>
        </p:sp>
        <p:sp>
          <p:nvSpPr>
            <p:cNvPr id="71" name="Rechteck 70"/>
            <p:cNvSpPr/>
            <p:nvPr/>
          </p:nvSpPr>
          <p:spPr>
            <a:xfrm>
              <a:off x="6124292" y="5117994"/>
              <a:ext cx="32822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h</a:t>
              </a:r>
              <a:endParaRPr lang="de-DE" b="1" dirty="0"/>
            </a:p>
          </p:txBody>
        </p:sp>
        <p:cxnSp>
          <p:nvCxnSpPr>
            <p:cNvPr id="72" name="Gerade Verbindung mit Pfeil 71"/>
            <p:cNvCxnSpPr/>
            <p:nvPr/>
          </p:nvCxnSpPr>
          <p:spPr>
            <a:xfrm flipV="1">
              <a:off x="6078502" y="5649043"/>
              <a:ext cx="9560" cy="341785"/>
            </a:xfrm>
            <a:prstGeom prst="straightConnector1">
              <a:avLst/>
            </a:prstGeom>
            <a:ln w="25400">
              <a:solidFill>
                <a:srgbClr val="FA821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hteck 72"/>
            <p:cNvSpPr/>
            <p:nvPr/>
          </p:nvSpPr>
          <p:spPr>
            <a:xfrm>
              <a:off x="6031850" y="5684849"/>
              <a:ext cx="32822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z</a:t>
              </a:r>
              <a:endParaRPr lang="de-DE" b="1" dirty="0">
                <a:solidFill>
                  <a:srgbClr val="FFC000"/>
                </a:solidFill>
              </a:endParaRPr>
            </a:p>
          </p:txBody>
        </p:sp>
        <p:cxnSp>
          <p:nvCxnSpPr>
            <p:cNvPr id="74" name="Gerade Verbindung mit Pfeil 73"/>
            <p:cNvCxnSpPr/>
            <p:nvPr/>
          </p:nvCxnSpPr>
          <p:spPr>
            <a:xfrm flipH="1" flipV="1">
              <a:off x="5084361" y="5246991"/>
              <a:ext cx="752041" cy="24033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hteck 74"/>
            <p:cNvSpPr/>
            <p:nvPr/>
          </p:nvSpPr>
          <p:spPr>
            <a:xfrm>
              <a:off x="5049514" y="4911262"/>
              <a:ext cx="41870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F</a:t>
              </a:r>
              <a:r>
                <a:rPr lang="en-US" b="1" baseline="-25000" dirty="0">
                  <a:solidFill>
                    <a:srgbClr val="FF000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r</a:t>
              </a:r>
              <a:endParaRPr lang="de-DE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76" name="Rechteck 75"/>
            <p:cNvSpPr/>
            <p:nvPr/>
          </p:nvSpPr>
          <p:spPr>
            <a:xfrm>
              <a:off x="6537787" y="5257534"/>
              <a:ext cx="4459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chemeClr val="accent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F</a:t>
              </a:r>
              <a:r>
                <a:rPr lang="en-US" b="1" baseline="-25000" dirty="0" err="1">
                  <a:solidFill>
                    <a:schemeClr val="accent2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g</a:t>
              </a:r>
              <a:endParaRPr lang="de-DE" b="1" baseline="-25000" dirty="0">
                <a:solidFill>
                  <a:schemeClr val="accent2"/>
                </a:solidFill>
              </a:endParaRPr>
            </a:p>
          </p:txBody>
        </p:sp>
        <p:sp>
          <p:nvSpPr>
            <p:cNvPr id="77" name="Parallelogramm 76"/>
            <p:cNvSpPr/>
            <p:nvPr/>
          </p:nvSpPr>
          <p:spPr>
            <a:xfrm rot="11805115">
              <a:off x="5867958" y="5131409"/>
              <a:ext cx="606313" cy="530012"/>
            </a:xfrm>
            <a:prstGeom prst="parallelogram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78" name="Gerade Verbindung mit Pfeil 77"/>
            <p:cNvCxnSpPr/>
            <p:nvPr/>
          </p:nvCxnSpPr>
          <p:spPr>
            <a:xfrm flipV="1">
              <a:off x="6092473" y="5058842"/>
              <a:ext cx="8691" cy="550449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hteck 78"/>
            <p:cNvSpPr/>
            <p:nvPr/>
          </p:nvSpPr>
          <p:spPr>
            <a:xfrm>
              <a:off x="6092472" y="5334018"/>
              <a:ext cx="3257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v</a:t>
              </a:r>
              <a:endParaRPr lang="de-DE" b="1" dirty="0">
                <a:solidFill>
                  <a:srgbClr val="00B0F0"/>
                </a:solidFill>
              </a:endParaRPr>
            </a:p>
          </p:txBody>
        </p:sp>
        <p:pic>
          <p:nvPicPr>
            <p:cNvPr id="80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99" b="31683"/>
            <a:stretch>
              <a:fillRect/>
            </a:stretch>
          </p:blipFill>
          <p:spPr bwMode="auto">
            <a:xfrm rot="6644288" flipH="1">
              <a:off x="5565040" y="5420344"/>
              <a:ext cx="825895" cy="48506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1" name="Picture 2" descr="mr_tau_brau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2" t="50743" r="2612" b="-1356"/>
          <a:stretch/>
        </p:blipFill>
        <p:spPr bwMode="auto">
          <a:xfrm>
            <a:off x="916150" y="2658436"/>
            <a:ext cx="5157892" cy="21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9799" y="4822086"/>
            <a:ext cx="1464191" cy="9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3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0" name="Rectangle 2"/>
          <p:cNvSpPr>
            <a:spLocks noGrp="1" noChangeArrowheads="1"/>
          </p:cNvSpPr>
          <p:nvPr>
            <p:ph type="title"/>
          </p:nvPr>
        </p:nvSpPr>
        <p:spPr>
          <a:xfrm>
            <a:off x="493859" y="324347"/>
            <a:ext cx="9328996" cy="605222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tabLst>
                <a:tab pos="385763" algn="l"/>
                <a:tab pos="3240088" algn="l"/>
                <a:tab pos="3521075" algn="l"/>
              </a:tabLst>
            </a:pPr>
            <a:r>
              <a:rPr lang="en-US" altLang="de-DE" b="0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Strong coupling between overland flow “hydrology” &amp; “hydraulics”</a:t>
            </a:r>
            <a:endParaRPr lang="en-US" altLang="de-DE" b="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1" name="Rechteck 50"/>
          <p:cNvSpPr/>
          <p:nvPr/>
        </p:nvSpPr>
        <p:spPr>
          <a:xfrm>
            <a:off x="493859" y="1266970"/>
            <a:ext cx="114343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Rainfall simulations on 12 long plots, 60 mm in 1h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Roughness is limiting overland flow velocity (not slope)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omic Sans MS" panose="030F07020303020202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Runoff coefficient declines with increasing roughness/ n </a:t>
            </a:r>
            <a:endParaRPr lang="en-US" sz="1800" dirty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n-US" sz="1800" dirty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endParaRPr lang="en-US" sz="1800" dirty="0">
              <a:latin typeface="Comic Sans MS" panose="030F0702030302020204" pitchFamily="66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05" y="3420345"/>
            <a:ext cx="4864401" cy="3090109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051" y="1096955"/>
            <a:ext cx="3097436" cy="228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647" y="3409442"/>
            <a:ext cx="4866485" cy="310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9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0"/>
          <a:stretch/>
        </p:blipFill>
        <p:spPr>
          <a:xfrm>
            <a:off x="7236492" y="604608"/>
            <a:ext cx="4574193" cy="61803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7576" y="187049"/>
            <a:ext cx="6911975" cy="561975"/>
          </a:xfrm>
        </p:spPr>
        <p:txBody>
          <a:bodyPr/>
          <a:lstStyle/>
          <a:p>
            <a:r>
              <a:rPr lang="de-DE" altLang="de-DE" b="0" dirty="0" smtClean="0">
                <a:cs typeface="Calibri" panose="020F0502020204030204" pitchFamily="34" charset="0"/>
              </a:rPr>
              <a:t>Flash </a:t>
            </a:r>
            <a:r>
              <a:rPr lang="de-DE" altLang="de-DE" b="0" dirty="0" err="1" smtClean="0">
                <a:cs typeface="Calibri" panose="020F0502020204030204" pitchFamily="34" charset="0"/>
              </a:rPr>
              <a:t>flood</a:t>
            </a:r>
            <a:r>
              <a:rPr lang="de-DE" altLang="de-DE" b="0" dirty="0" smtClean="0">
                <a:cs typeface="Calibri" panose="020F0502020204030204" pitchFamily="34" charset="0"/>
              </a:rPr>
              <a:t> „Weiherbach“ June 1994 (</a:t>
            </a:r>
            <a:r>
              <a:rPr lang="de-DE" b="0" kern="0" dirty="0">
                <a:cs typeface="Calibri" panose="020F0502020204030204" pitchFamily="34" charset="0"/>
              </a:rPr>
              <a:t>3.5 </a:t>
            </a:r>
            <a:r>
              <a:rPr lang="de-DE" b="0" kern="0" dirty="0" smtClean="0">
                <a:cs typeface="Calibri" panose="020F0502020204030204" pitchFamily="34" charset="0"/>
              </a:rPr>
              <a:t>km</a:t>
            </a:r>
            <a:r>
              <a:rPr lang="de-DE" b="0" kern="0" baseline="30000" dirty="0" smtClean="0">
                <a:cs typeface="Calibri" panose="020F0502020204030204" pitchFamily="34" charset="0"/>
              </a:rPr>
              <a:t>2</a:t>
            </a:r>
            <a:r>
              <a:rPr lang="de-DE" b="0" kern="0" dirty="0" smtClean="0">
                <a:cs typeface="Calibri" panose="020F0502020204030204" pitchFamily="34" charset="0"/>
              </a:rPr>
              <a:t>)</a:t>
            </a:r>
            <a:endParaRPr lang="de-DE" b="0" dirty="0"/>
          </a:p>
        </p:txBody>
      </p:sp>
      <p:sp>
        <p:nvSpPr>
          <p:cNvPr id="8" name="Textfeld 7"/>
          <p:cNvSpPr txBox="1"/>
          <p:nvPr/>
        </p:nvSpPr>
        <p:spPr>
          <a:xfrm>
            <a:off x="4799856" y="3141548"/>
            <a:ext cx="2016224" cy="215444"/>
          </a:xfrm>
          <a:prstGeom prst="rect">
            <a:avLst/>
          </a:prstGeom>
          <a:noFill/>
          <a:ln w="57150">
            <a:noFill/>
          </a:ln>
          <a:effectLst/>
        </p:spPr>
        <p:txBody>
          <a:bodyPr wrap="square" rtlCol="0">
            <a:spAutoFit/>
          </a:bodyPr>
          <a:lstStyle/>
          <a:p>
            <a:pPr marL="285750" indent="-285750" algn="ctr">
              <a:spcBef>
                <a:spcPct val="10000"/>
              </a:spcBef>
            </a:pPr>
            <a:r>
              <a:rPr lang="de-DE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Gemeinde Königsbach-Stein, 2016</a:t>
            </a:r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7688451" y="604608"/>
            <a:ext cx="4588067" cy="1955200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de-DE" sz="1800" kern="0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DE" sz="1800" kern="0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13" name="Grafik 12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-1455" b="1453"/>
          <a:stretch/>
        </p:blipFill>
        <p:spPr>
          <a:xfrm>
            <a:off x="395829" y="1288831"/>
            <a:ext cx="5534006" cy="3998439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093563" y="4825721"/>
            <a:ext cx="3791423" cy="120032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N = 78 mm in 3h, T = 200y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kern="0" dirty="0" err="1" smtClean="0">
                <a:latin typeface="Comic Sans MS" panose="030F0702030302020204" pitchFamily="66" charset="0"/>
                <a:cs typeface="Calibri" panose="020F0502020204030204" pitchFamily="34" charset="0"/>
              </a:rPr>
              <a:t>Q</a:t>
            </a:r>
            <a:r>
              <a:rPr lang="de-DE" sz="1800" kern="0" baseline="-25000" dirty="0" err="1" smtClean="0">
                <a:latin typeface="Comic Sans MS" panose="030F0702030302020204" pitchFamily="66" charset="0"/>
                <a:cs typeface="Calibri" panose="020F0502020204030204" pitchFamily="34" charset="0"/>
              </a:rPr>
              <a:t>max</a:t>
            </a:r>
            <a:r>
              <a:rPr lang="de-DE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de-DE" sz="1800" kern="0" dirty="0">
                <a:latin typeface="Comic Sans MS" panose="030F0702030302020204" pitchFamily="66" charset="0"/>
                <a:cs typeface="Calibri" panose="020F0502020204030204" pitchFamily="34" charset="0"/>
              </a:rPr>
              <a:t>= 7,8 </a:t>
            </a:r>
            <a:r>
              <a:rPr lang="de-DE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m</a:t>
            </a:r>
            <a:r>
              <a:rPr lang="de-DE" sz="1800" kern="0" baseline="300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3</a:t>
            </a:r>
            <a:r>
              <a:rPr lang="de-DE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/s = </a:t>
            </a:r>
            <a:r>
              <a:rPr lang="de-DE" sz="1800" b="1" kern="0" dirty="0" smtClean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2 x </a:t>
            </a:r>
            <a:r>
              <a:rPr lang="de-DE" sz="1800" b="1" kern="0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HQ</a:t>
            </a:r>
            <a:r>
              <a:rPr lang="de-DE" sz="1800" b="1" kern="0" baseline="-25000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de-DE" sz="1800" b="1" kern="0" baseline="-25000" dirty="0" smtClean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10000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Sediment </a:t>
            </a:r>
            <a:r>
              <a:rPr lang="de-DE" sz="1800" kern="0" dirty="0" err="1" smtClean="0">
                <a:latin typeface="Comic Sans MS" panose="030F0702030302020204" pitchFamily="66" charset="0"/>
                <a:cs typeface="Calibri" panose="020F0502020204030204" pitchFamily="34" charset="0"/>
              </a:rPr>
              <a:t>load</a:t>
            </a:r>
            <a:r>
              <a:rPr lang="de-DE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de-DE" sz="1800" kern="0" dirty="0" smtClean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1800t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kern="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RC = 12%</a:t>
            </a:r>
            <a:endParaRPr lang="de-DE" sz="1800" kern="0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4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lienmaster_Fächer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Folienmaster_Form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3.xml><?xml version="1.0" encoding="utf-8"?>
<a:theme xmlns:a="http://schemas.openxmlformats.org/drawingml/2006/main" name="Folienmaster_Punkte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Design1</Template>
  <TotalTime>0</TotalTime>
  <Words>2160</Words>
  <Application>Microsoft Office PowerPoint</Application>
  <PresentationFormat>Breitbild</PresentationFormat>
  <Paragraphs>526</Paragraphs>
  <Slides>35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35</vt:i4>
      </vt:variant>
    </vt:vector>
  </HeadingPairs>
  <TitlesOfParts>
    <vt:vector size="54" baseType="lpstr">
      <vt:lpstr>ＭＳ Ｐゴシック</vt:lpstr>
      <vt:lpstr>Abadi</vt:lpstr>
      <vt:lpstr>Arial</vt:lpstr>
      <vt:lpstr>Calibri</vt:lpstr>
      <vt:lpstr>Cambria</vt:lpstr>
      <vt:lpstr>Cambria Math</vt:lpstr>
      <vt:lpstr>Comic Sans MS</vt:lpstr>
      <vt:lpstr>Daytona Condensed Light</vt:lpstr>
      <vt:lpstr>굴림</vt:lpstr>
      <vt:lpstr>굴림</vt:lpstr>
      <vt:lpstr>Open Sans Light</vt:lpstr>
      <vt:lpstr>Posterama</vt:lpstr>
      <vt:lpstr>Symbol</vt:lpstr>
      <vt:lpstr>Times New Roman</vt:lpstr>
      <vt:lpstr>TUM Neue Helvetica 55 Regular</vt:lpstr>
      <vt:lpstr>Wingdings</vt:lpstr>
      <vt:lpstr>Folienmaster_Fächer</vt:lpstr>
      <vt:lpstr>Folienmaster_Form</vt:lpstr>
      <vt:lpstr>Folienmaster_Punkte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Strong coupling between overland flow “hydrology” &amp; “hydraulics”</vt:lpstr>
      <vt:lpstr>Strong coupling between overland flow “hydrology” &amp; “hydraulics”</vt:lpstr>
      <vt:lpstr>Flash flood „Weiherbach“ June 1994 (3.5 km2)</vt:lpstr>
      <vt:lpstr>… luckily two 200y - Rainstorms in 2 years</vt:lpstr>
      <vt:lpstr>Resume´</vt:lpstr>
      <vt:lpstr>PowerPoint-Präsentation</vt:lpstr>
      <vt:lpstr>PowerPoint-Präsentation</vt:lpstr>
      <vt:lpstr>PowerPoint-Präsentation</vt:lpstr>
      <vt:lpstr>PowerPoint-Präsentation</vt:lpstr>
      <vt:lpstr>In house model Catflow</vt:lpstr>
      <vt:lpstr>Distributed versus representative hillslope model</vt:lpstr>
      <vt:lpstr>Infiltration excess: infiltration capacity matters</vt:lpstr>
      <vt:lpstr>Infiltration excess: storm intensity pattern matters</vt:lpstr>
      <vt:lpstr>PowerPoint-Präsentation</vt:lpstr>
      <vt:lpstr>PowerPoint-Präsentation</vt:lpstr>
      <vt:lpstr>Explore sensitivity to hedges and their positions</vt:lpstr>
      <vt:lpstr>PowerPoint-Präsentation</vt:lpstr>
      <vt:lpstr>Representative hillslopes for regional flash flood warnings</vt:lpstr>
      <vt:lpstr>Representative hillslopes for regional flash flood warnings</vt:lpstr>
      <vt:lpstr>Sensitivity to soil parameters &amp; initial conditions  </vt:lpstr>
      <vt:lpstr>Resume´</vt:lpstr>
      <vt:lpstr>Conclusions</vt:lpstr>
      <vt:lpstr>Infiltration excess: storm intensity pattern matters</vt:lpstr>
      <vt:lpstr>Erosion: Event June 1994 </vt:lpstr>
      <vt:lpstr>Representative hillslopes for scenarios</vt:lpstr>
      <vt:lpstr>PowerPoint-Präsentation</vt:lpstr>
      <vt:lpstr>The representative hillslope</vt:lpstr>
      <vt:lpstr>Model initialisation</vt:lpstr>
      <vt:lpstr>Standard versus observed rainfall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Franzi</dc:creator>
  <cp:lastModifiedBy>Erwin Zehe</cp:lastModifiedBy>
  <cp:revision>853</cp:revision>
  <dcterms:created xsi:type="dcterms:W3CDTF">2017-12-07T14:50:50Z</dcterms:created>
  <dcterms:modified xsi:type="dcterms:W3CDTF">2025-03-17T13:26:01Z</dcterms:modified>
</cp:coreProperties>
</file>