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  <p:sldMasterId id="2147483732" r:id="rId5"/>
  </p:sldMasterIdLst>
  <p:notesMasterIdLst>
    <p:notesMasterId r:id="rId45"/>
  </p:notesMasterIdLst>
  <p:handoutMasterIdLst>
    <p:handoutMasterId r:id="rId46"/>
  </p:handoutMasterIdLst>
  <p:sldIdLst>
    <p:sldId id="286" r:id="rId6"/>
    <p:sldId id="353" r:id="rId7"/>
    <p:sldId id="289" r:id="rId8"/>
    <p:sldId id="358" r:id="rId9"/>
    <p:sldId id="356" r:id="rId10"/>
    <p:sldId id="290" r:id="rId11"/>
    <p:sldId id="354" r:id="rId12"/>
    <p:sldId id="316" r:id="rId13"/>
    <p:sldId id="359" r:id="rId14"/>
    <p:sldId id="364" r:id="rId15"/>
    <p:sldId id="1215" r:id="rId16"/>
    <p:sldId id="1213" r:id="rId17"/>
    <p:sldId id="369" r:id="rId18"/>
    <p:sldId id="1207" r:id="rId19"/>
    <p:sldId id="341" r:id="rId20"/>
    <p:sldId id="1209" r:id="rId21"/>
    <p:sldId id="360" r:id="rId22"/>
    <p:sldId id="361" r:id="rId23"/>
    <p:sldId id="362" r:id="rId24"/>
    <p:sldId id="1208" r:id="rId25"/>
    <p:sldId id="1210" r:id="rId26"/>
    <p:sldId id="1211" r:id="rId27"/>
    <p:sldId id="306" r:id="rId28"/>
    <p:sldId id="307" r:id="rId29"/>
    <p:sldId id="302" r:id="rId30"/>
    <p:sldId id="308" r:id="rId31"/>
    <p:sldId id="309" r:id="rId32"/>
    <p:sldId id="310" r:id="rId33"/>
    <p:sldId id="365" r:id="rId34"/>
    <p:sldId id="366" r:id="rId35"/>
    <p:sldId id="269" r:id="rId36"/>
    <p:sldId id="270" r:id="rId37"/>
    <p:sldId id="368" r:id="rId38"/>
    <p:sldId id="1214" r:id="rId39"/>
    <p:sldId id="317" r:id="rId40"/>
    <p:sldId id="299" r:id="rId41"/>
    <p:sldId id="363" r:id="rId42"/>
    <p:sldId id="357" r:id="rId43"/>
    <p:sldId id="259" r:id="rId44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D9"/>
    <a:srgbClr val="0000FF"/>
    <a:srgbClr val="FFE1E1"/>
    <a:srgbClr val="FFCCFF"/>
    <a:srgbClr val="39B1DB"/>
    <a:srgbClr val="FF0000"/>
    <a:srgbClr val="640000"/>
    <a:srgbClr val="60B4B2"/>
    <a:srgbClr val="08CDE8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26" autoAdjust="0"/>
  </p:normalViewPr>
  <p:slideViewPr>
    <p:cSldViewPr snapToGrid="0" showGuides="1">
      <p:cViewPr varScale="1">
        <p:scale>
          <a:sx n="106" d="100"/>
          <a:sy n="106" d="100"/>
        </p:scale>
        <p:origin x="82" y="106"/>
      </p:cViewPr>
      <p:guideLst>
        <p:guide orient="horz" pos="2160"/>
        <p:guide pos="2880"/>
        <p:guide orient="horz" pos="16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2304" y="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200" units="cm"/>
        </inkml:traceFormat>
        <inkml:channelProperties>
          <inkml:channelProperty channel="X" name="resolution" value="56.72083" units="1/cm"/>
          <inkml:channelProperty channel="Y" name="resolution" value="28.36879" units="1/cm"/>
        </inkml:channelProperties>
      </inkml:inkSource>
      <inkml:timestamp xml:id="ts0" timeString="2025-03-17T07:38:45.0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18653 9509,'0'0,"16"0,0 0,-16 0,16 0,0 0,-16 0,16 16,0-16,-1 0,1 0,0 0,-16 16,48 0,-32-16,15 16,1 15,-16-31,-16 16,32 0,-16 0,0 0,15-16,-31 0,32 16,0 0,0-16,-1 16,-15-16,0 0,-16 0,16 0,32 0,-1 0,17 0,-33 0,1 0,0 0,0 0,15 0,-31 0,-16 0,16 0,16 15,0 1,-17 0,17-16,-32 16,32-16,-16 16,0-16,0 0,-16 0,15 16,1 0,0-16,0 0,-16 0,32 16,-16-1,0-15,15 0,-31 16,0-16,16 0,0 0,0 0,16 0,-1 16,17-16,0 16,-17-16,17 0,-32 0,16 0,-1 0,-15 0,0 0,-16 16,16 0,48 16,-33-17,17 1,0 0,-17 16,-15-32,0 16,-16-16,16 0,32 16,-17 0,1-16,-16 0,0 0,-16 15,16-15,0 0,-1 0,-15 16,16-16,-16 0,32 0,0 16,0 0,15-16,-15 16,0-16,-1 16,-15-16,0 0,-16 16,32-16,-16 16,16-1,-1 1,-31-16,16 0,0 0,0 0,0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1920" max="1920" units="cm"/>
          <inkml:channel name="Y" type="integer" max="1200" units="cm"/>
        </inkml:traceFormat>
        <inkml:channelProperties>
          <inkml:channelProperty channel="X" name="resolution" value="56.72083" units="1/cm"/>
          <inkml:channelProperty channel="Y" name="resolution" value="28.36879" units="1/cm"/>
        </inkml:channelProperties>
      </inkml:inkSource>
      <inkml:timestamp xml:id="ts0" timeString="2025-03-17T07:38:45.0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18653 9509,'0'0,"15"0,0 0,-15 0,16 0,-1 0,-15 0,15 15,0-15,0 0,0 0,0 0,-15 15,46 1,-31-16,14 15,2 14,-16-29,-15 16,30-1,-14 0,-1 0,14-15,-29 0,31 15,-1 1,1-16,-2 15,-14-15,1 0,-16 0,15 0,31 0,-2 0,17 0,-31 0,0 0,0 0,1 0,14 0,-30 0,-15 0,15 0,15 14,1 1,-17 1,17-16,-31 15,30-15,-15 15,0-15,1 0,-16 0,14 15,1 0,0-15,1 0,-16 0,30 16,-15-2,1-14,13 0,-29 15,0-15,15 0,0 0,1 0,14 0,0 15,15-15,1 16,-17-16,17 0,-31 0,16 0,-2 0,-14 0,1 0,-16 15,15 0,46 15,-32-15,17 0,-1 0,-15 16,-15-31,0 15,-15-15,16 0,29 15,-15 0,0-15,-15 0,1 0,-16 15,15-15,0 0,-1 0,-14 15,16-15,-16 0,30 0,0 15,1 0,14-15,-15 15,0-15,0 16,-15-16,0 0,-15 15,31-15,-16 15,15-1,0 2,-30-16,15 0,0 0,1 0,-1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CH" noProof="0" dirty="0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9206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4f04a7853_0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4f04a7853_0_1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000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4f04a7853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4f04a7853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44f04a7853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44f04a7853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8369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b="1" dirty="0"/>
              <a:t>Spectral Method (DARTS)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This method utilizes spectral techniques for optical flow computation.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DARTS (Differential and Spectral) combines derivative-based and frequency-domain analysis to capture motion accurately.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Particularly useful for applications with periodic structures or oscillatory motion.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Local Lucas-</a:t>
            </a:r>
            <a:r>
              <a:rPr lang="en-US" b="1" dirty="0" err="1"/>
              <a:t>Kanade</a:t>
            </a:r>
            <a:r>
              <a:rPr lang="en-US" b="1" dirty="0"/>
              <a:t> (LK)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 classic local method that assumes motion within a small window and estimates flow using a linear system.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Works well for small displacements and smooth motion fields.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Sensitive to brightness variations and large displacements.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Global Variational Echo Tracking (VET)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 global, variational method that formulates optical flow estimation as an optimization problem.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Suitable for complex motion since it introduces smoothing constraints across the entire image.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More robust to noise and significant deformations.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Anisotropic Diffusion Method (</a:t>
            </a:r>
            <a:r>
              <a:rPr lang="en-US" b="1" dirty="0" err="1"/>
              <a:t>Proesmans</a:t>
            </a:r>
            <a:r>
              <a:rPr lang="en-US" b="1" dirty="0"/>
              <a:t>)</a:t>
            </a:r>
            <a:endParaRPr lang="en-US" dirty="0"/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Uses anisotropic diffusion to smooth optical flow fields while preserving motion boundaries.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Prefers smoothing along motion directions to reduce noise effects.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Especially useful for scenes with strong motion discontinuities.</a:t>
            </a:r>
          </a:p>
          <a:p>
            <a:r>
              <a:rPr lang="en-US" dirty="0"/>
              <a:t>Each method has its strengths and weaknesses, depending on the application and image conditions.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140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848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Simplest</a:t>
            </a:r>
            <a:r>
              <a:rPr lang="de-CH" dirty="0"/>
              <a:t> </a:t>
            </a:r>
            <a:r>
              <a:rPr lang="de-CH" dirty="0" err="1"/>
              <a:t>nowcasting</a:t>
            </a:r>
            <a:r>
              <a:rPr lang="de-CH" dirty="0"/>
              <a:t> </a:t>
            </a:r>
            <a:r>
              <a:rPr lang="de-CH" dirty="0" err="1"/>
              <a:t>model</a:t>
            </a:r>
            <a:r>
              <a:rPr lang="de-CH" dirty="0"/>
              <a:t>, benchmark</a:t>
            </a:r>
          </a:p>
          <a:p>
            <a:r>
              <a:rPr lang="de-CH" dirty="0" err="1"/>
              <a:t>Representation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apparent </a:t>
            </a:r>
            <a:r>
              <a:rPr lang="de-CH" dirty="0" err="1"/>
              <a:t>motion</a:t>
            </a:r>
            <a:endParaRPr lang="de-CH" dirty="0"/>
          </a:p>
          <a:p>
            <a:r>
              <a:rPr lang="de-CH" dirty="0" err="1"/>
              <a:t>No</a:t>
            </a:r>
            <a:r>
              <a:rPr lang="de-CH" dirty="0"/>
              <a:t> source </a:t>
            </a:r>
            <a:r>
              <a:rPr lang="de-CH" dirty="0" err="1"/>
              <a:t>or</a:t>
            </a:r>
            <a:r>
              <a:rPr lang="de-CH" dirty="0"/>
              <a:t> </a:t>
            </a:r>
            <a:r>
              <a:rPr lang="de-CH" dirty="0" err="1"/>
              <a:t>decay</a:t>
            </a:r>
            <a:r>
              <a:rPr lang="de-CH" dirty="0"/>
              <a:t> </a:t>
            </a:r>
            <a:r>
              <a:rPr lang="de-CH" dirty="0" err="1"/>
              <a:t>term</a:t>
            </a:r>
            <a:r>
              <a:rPr lang="de-CH" dirty="0"/>
              <a:t>:</a:t>
            </a:r>
            <a:br>
              <a:rPr lang="de-CH" dirty="0"/>
            </a:b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synopitic</a:t>
            </a:r>
            <a:r>
              <a:rPr lang="de-CH" dirty="0"/>
              <a:t> </a:t>
            </a:r>
            <a:r>
              <a:rPr lang="de-CH" dirty="0" err="1"/>
              <a:t>forcing</a:t>
            </a:r>
            <a:br>
              <a:rPr lang="de-CH" dirty="0"/>
            </a:b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orographic</a:t>
            </a:r>
            <a:r>
              <a:rPr lang="de-CH" dirty="0"/>
              <a:t> </a:t>
            </a:r>
            <a:r>
              <a:rPr lang="de-CH" dirty="0" err="1"/>
              <a:t>effects</a:t>
            </a:r>
            <a:r>
              <a:rPr lang="de-CH" dirty="0"/>
              <a:t> like </a:t>
            </a:r>
            <a:r>
              <a:rPr lang="de-CH" dirty="0" err="1"/>
              <a:t>blocking</a:t>
            </a:r>
            <a:r>
              <a:rPr lang="de-CH" dirty="0"/>
              <a:t> </a:t>
            </a:r>
            <a:r>
              <a:rPr lang="de-CH" dirty="0" err="1"/>
              <a:t>or</a:t>
            </a:r>
            <a:r>
              <a:rPr lang="de-CH" dirty="0"/>
              <a:t> föhn</a:t>
            </a:r>
            <a:br>
              <a:rPr lang="de-CH" dirty="0"/>
            </a:br>
            <a:r>
              <a:rPr lang="de-CH" dirty="0" err="1"/>
              <a:t>No</a:t>
            </a:r>
            <a:r>
              <a:rPr lang="de-CH" dirty="0"/>
              <a:t> </a:t>
            </a:r>
            <a:r>
              <a:rPr lang="de-CH" dirty="0" err="1"/>
              <a:t>lifecycle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convective</a:t>
            </a:r>
            <a:r>
              <a:rPr lang="de-CH" dirty="0"/>
              <a:t> </a:t>
            </a:r>
            <a:r>
              <a:rPr lang="de-CH" dirty="0" err="1"/>
              <a:t>cells</a:t>
            </a:r>
            <a:r>
              <a:rPr lang="de-CH" dirty="0"/>
              <a:t> 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6672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00028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8850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Generative Adversarial Network (GAN)</a:t>
            </a:r>
            <a:r>
              <a:rPr lang="en-US" dirty="0"/>
              <a:t> is like a game between two smart artists: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The Generator (The Faker)</a:t>
            </a:r>
            <a:r>
              <a:rPr lang="en-US" dirty="0"/>
              <a:t> 🎭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This artist tries to create fake images (or data) that look real.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At first, its drawings are terrible, but it keeps improving by learning from mistakes.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The Discriminator (The Detective)</a:t>
            </a:r>
            <a:r>
              <a:rPr lang="en-US" dirty="0"/>
              <a:t> 🕵️‍♂️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This artist's job is to spot fakes.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It looks at both real and fake images and tries to tell them apart.</a:t>
            </a:r>
          </a:p>
          <a:p>
            <a:r>
              <a:rPr lang="en-US" dirty="0"/>
              <a:t>🔄 </a:t>
            </a:r>
            <a:r>
              <a:rPr lang="en-US" b="1" dirty="0"/>
              <a:t>How They Compete: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Faker keeps getting better at fooling the Detective.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Detective keeps getting better at spotting fakes.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Over time, the Faker gets so good that the fakes look just like real images!</a:t>
            </a:r>
          </a:p>
          <a:p>
            <a:r>
              <a:rPr lang="en-US" dirty="0"/>
              <a:t>💡 </a:t>
            </a:r>
            <a:r>
              <a:rPr lang="en-US" b="1" dirty="0"/>
              <a:t>Why is this cool?</a:t>
            </a:r>
            <a:br>
              <a:rPr lang="en-US" dirty="0"/>
            </a:br>
            <a:r>
              <a:rPr lang="en-US" dirty="0"/>
              <a:t>GANs can create realistic images, art, music, and even deepfake videos! They are used in AI art, game design, and improving blurry photos.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0977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GAN-based Deep Generative Models of Rainfall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224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66261" y="1863884"/>
            <a:ext cx="9011477" cy="3237017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3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9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00818B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7891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verage"/>
              <a:buNone/>
              <a:defRPr>
                <a:latin typeface="Average"/>
                <a:ea typeface="Average"/>
                <a:cs typeface="Average"/>
                <a:sym typeface="Averag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verage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verage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7434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287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17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854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Statement Arial normal 18. </a:t>
            </a:r>
            <a:r>
              <a:rPr lang="en-GB" noProof="0" dirty="0" err="1"/>
              <a:t>Feugiamet</a:t>
            </a:r>
            <a:r>
              <a:rPr lang="en-GB" noProof="0" dirty="0"/>
              <a:t> ad </a:t>
            </a:r>
            <a:r>
              <a:rPr lang="en-GB" noProof="0" dirty="0" err="1"/>
              <a:t>delisl</a:t>
            </a:r>
            <a:r>
              <a:rPr lang="en-GB" noProof="0" dirty="0"/>
              <a:t> in </a:t>
            </a:r>
            <a:r>
              <a:rPr lang="en-GB" noProof="0" dirty="0" err="1"/>
              <a:t>hent</a:t>
            </a:r>
            <a:r>
              <a:rPr lang="en-GB" noProof="0" dirty="0"/>
              <a:t> ad </a:t>
            </a:r>
            <a:r>
              <a:rPr lang="en-GB" noProof="0" dirty="0" err="1"/>
              <a:t>estion</a:t>
            </a:r>
            <a:r>
              <a:rPr lang="en-GB" noProof="0" dirty="0"/>
              <a:t> </a:t>
            </a:r>
            <a:r>
              <a:rPr lang="en-GB" noProof="0" dirty="0" err="1"/>
              <a:t>hent</a:t>
            </a:r>
            <a:r>
              <a:rPr lang="en-GB" noProof="0" dirty="0"/>
              <a:t> prat </a:t>
            </a:r>
            <a:r>
              <a:rPr lang="en-GB" noProof="0" dirty="0" err="1"/>
              <a:t>lortincilit</a:t>
            </a:r>
            <a:r>
              <a:rPr lang="en-GB" noProof="0" dirty="0"/>
              <a:t> </a:t>
            </a:r>
            <a:r>
              <a:rPr lang="en-GB" noProof="0" dirty="0" err="1"/>
              <a:t>utem</a:t>
            </a:r>
            <a:r>
              <a:rPr lang="en-GB" noProof="0" dirty="0"/>
              <a:t> </a:t>
            </a:r>
            <a:r>
              <a:rPr lang="en-GB" noProof="0" dirty="0" err="1"/>
              <a:t>doloreet</a:t>
            </a:r>
            <a:r>
              <a:rPr lang="en-GB" noProof="0" dirty="0"/>
              <a:t> </a:t>
            </a:r>
            <a:r>
              <a:rPr lang="en-GB" noProof="0" dirty="0" err="1"/>
              <a:t>alisis</a:t>
            </a:r>
            <a:r>
              <a:rPr lang="en-GB" noProof="0" dirty="0"/>
              <a:t> </a:t>
            </a:r>
            <a:r>
              <a:rPr lang="en-GB" noProof="0" dirty="0" err="1"/>
              <a:t>auguerc</a:t>
            </a:r>
            <a:r>
              <a:rPr lang="en-GB" noProof="0" dirty="0"/>
              <a:t> </a:t>
            </a:r>
            <a:r>
              <a:rPr lang="en-GB" noProof="0" dirty="0" err="1"/>
              <a:t>iliquatum</a:t>
            </a:r>
            <a:r>
              <a:rPr lang="en-GB" noProof="0" dirty="0"/>
              <a:t> </a:t>
            </a:r>
            <a:r>
              <a:rPr lang="en-GB" noProof="0" dirty="0" err="1"/>
              <a:t>euipsuscilis</a:t>
            </a:r>
            <a:r>
              <a:rPr lang="en-GB" noProof="0" dirty="0"/>
              <a:t> </a:t>
            </a:r>
            <a:r>
              <a:rPr lang="en-GB" noProof="0" dirty="0" err="1"/>
              <a:t>augue</a:t>
            </a:r>
            <a:r>
              <a:rPr lang="en-GB" noProof="0" dirty="0"/>
              <a:t> do </a:t>
            </a:r>
            <a:r>
              <a:rPr lang="en-GB" noProof="0" dirty="0" err="1"/>
              <a:t>consequipis</a:t>
            </a:r>
            <a:r>
              <a:rPr lang="en-GB" noProof="0" dirty="0"/>
              <a:t> </a:t>
            </a:r>
            <a:r>
              <a:rPr lang="en-GB" noProof="0" dirty="0" err="1"/>
              <a:t>nulputpat</a:t>
            </a:r>
            <a:r>
              <a:rPr lang="en-GB" noProof="0" dirty="0"/>
              <a:t> </a:t>
            </a:r>
            <a:r>
              <a:rPr lang="en-GB" noProof="0" dirty="0" err="1"/>
              <a:t>lum</a:t>
            </a:r>
            <a:r>
              <a:rPr lang="en-GB" noProof="0" dirty="0"/>
              <a:t> </a:t>
            </a:r>
            <a:r>
              <a:rPr lang="en-GB" noProof="0" dirty="0" err="1"/>
              <a:t>dolobore</a:t>
            </a:r>
            <a:r>
              <a:rPr lang="en-GB" noProof="0" dirty="0"/>
              <a:t> </a:t>
            </a:r>
            <a:r>
              <a:rPr lang="en-GB" noProof="0" dirty="0" err="1"/>
              <a:t>diodolorem</a:t>
            </a:r>
            <a:r>
              <a:rPr lang="en-GB" noProof="0" dirty="0"/>
              <a:t> </a:t>
            </a:r>
            <a:r>
              <a:rPr lang="en-GB" noProof="0" dirty="0" err="1"/>
              <a:t>nullam</a:t>
            </a:r>
            <a:r>
              <a:rPr lang="en-GB" noProof="0" dirty="0"/>
              <a:t>, </a:t>
            </a:r>
            <a:r>
              <a:rPr lang="en-GB" noProof="0" dirty="0" err="1"/>
              <a:t>susting</a:t>
            </a:r>
            <a:r>
              <a:rPr lang="en-GB" noProof="0" dirty="0"/>
              <a:t> </a:t>
            </a:r>
            <a:r>
              <a:rPr lang="en-GB" noProof="0" dirty="0" err="1"/>
              <a:t>eumsan</a:t>
            </a:r>
            <a:r>
              <a:rPr lang="en-GB" noProof="0" dirty="0"/>
              <a:t> </a:t>
            </a:r>
            <a:r>
              <a:rPr lang="en-GB" noProof="0" dirty="0" err="1"/>
              <a:t>veliquismod</a:t>
            </a:r>
            <a:r>
              <a:rPr lang="en-GB" noProof="0" dirty="0"/>
              <a:t> </a:t>
            </a:r>
            <a:r>
              <a:rPr lang="en-GB" noProof="0" dirty="0" err="1"/>
              <a:t>mincin</a:t>
            </a:r>
            <a:r>
              <a:rPr lang="en-GB" noProof="0" dirty="0"/>
              <a:t> </a:t>
            </a:r>
            <a:r>
              <a:rPr lang="en-GB" noProof="0" dirty="0" err="1"/>
              <a:t>ulluptat</a:t>
            </a:r>
            <a:r>
              <a:rPr lang="en-GB" noProof="0" dirty="0"/>
              <a:t>. </a:t>
            </a:r>
            <a:r>
              <a:rPr lang="en-GB" noProof="0" dirty="0" err="1"/>
              <a:t>Nulla</a:t>
            </a:r>
            <a:r>
              <a:rPr lang="en-GB" noProof="0" dirty="0"/>
              <a:t> </a:t>
            </a:r>
            <a:r>
              <a:rPr lang="en-GB" noProof="0" dirty="0" err="1"/>
              <a:t>commy</a:t>
            </a:r>
            <a:r>
              <a:rPr lang="en-GB" noProof="0" dirty="0"/>
              <a:t> </a:t>
            </a:r>
            <a:r>
              <a:rPr lang="en-GB" noProof="0" dirty="0" err="1"/>
              <a:t>niam</a:t>
            </a:r>
            <a:r>
              <a:rPr lang="en-GB" noProof="0" dirty="0"/>
              <a:t>, </a:t>
            </a:r>
            <a:r>
              <a:rPr lang="en-GB" noProof="0" dirty="0" err="1"/>
              <a:t>quismodit</a:t>
            </a:r>
            <a:r>
              <a:rPr lang="en-GB" noProof="0" dirty="0"/>
              <a:t> </a:t>
            </a:r>
            <a:r>
              <a:rPr lang="en-GB" noProof="0" dirty="0" err="1"/>
              <a:t>irilit</a:t>
            </a:r>
            <a:r>
              <a:rPr lang="en-GB" noProof="0" dirty="0"/>
              <a:t> </a:t>
            </a:r>
            <a:r>
              <a:rPr lang="en-GB" noProof="0" dirty="0" err="1"/>
              <a:t>incinim</a:t>
            </a:r>
            <a:r>
              <a:rPr lang="en-GB" noProof="0" dirty="0"/>
              <a:t> </a:t>
            </a:r>
            <a:r>
              <a:rPr lang="en-GB" noProof="0" dirty="0" err="1"/>
              <a:t>velisi</a:t>
            </a:r>
            <a:r>
              <a:rPr lang="en-GB" noProof="0" dirty="0"/>
              <a:t> </a:t>
            </a:r>
            <a:r>
              <a:rPr lang="en-GB" noProof="0" dirty="0" err="1"/>
              <a:t>exero</a:t>
            </a:r>
            <a:r>
              <a:rPr lang="en-GB" noProof="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/>
              <a:t>Grundschrift</a:t>
            </a:r>
            <a:r>
              <a:rPr lang="en-GB" noProof="0" dirty="0"/>
              <a:t> </a:t>
            </a:r>
            <a:r>
              <a:rPr lang="en-GB" noProof="0" dirty="0" err="1"/>
              <a:t>mit</a:t>
            </a:r>
            <a:r>
              <a:rPr lang="en-GB" noProof="0" dirty="0"/>
              <a:t> </a:t>
            </a:r>
            <a:r>
              <a:rPr lang="en-GB" noProof="0" dirty="0" err="1"/>
              <a:t>Aufzählung</a:t>
            </a:r>
            <a:r>
              <a:rPr lang="en-GB" noProof="0" dirty="0"/>
              <a:t>, Arial normal,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1"/>
            <a:r>
              <a:rPr lang="en-GB" noProof="0" dirty="0" err="1"/>
              <a:t>Ebene</a:t>
            </a:r>
            <a:r>
              <a:rPr lang="en-GB" noProof="0" dirty="0"/>
              <a:t> </a:t>
            </a:r>
            <a:r>
              <a:rPr lang="en-GB" noProof="0" dirty="0" err="1"/>
              <a:t>zwei</a:t>
            </a:r>
            <a:r>
              <a:rPr lang="en-GB" noProof="0" dirty="0"/>
              <a:t>, 16 </a:t>
            </a:r>
            <a:r>
              <a:rPr lang="en-GB" noProof="0" dirty="0" err="1"/>
              <a:t>Punkt</a:t>
            </a:r>
            <a:endParaRPr lang="en-GB" noProof="0" dirty="0"/>
          </a:p>
          <a:p>
            <a:pPr lvl="2"/>
            <a:endParaRPr lang="en-GB" noProof="0" dirty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dirty="0" err="1"/>
              <a:t>MeteoSvizzera</a:t>
            </a:r>
            <a:endParaRPr lang="en-GB" sz="1400" noProof="0" dirty="0"/>
          </a:p>
          <a:p>
            <a:r>
              <a:rPr lang="en-GB" sz="1400" noProof="0" dirty="0"/>
              <a:t>Via </a:t>
            </a:r>
            <a:r>
              <a:rPr lang="en-GB" sz="1400" noProof="0" dirty="0" err="1"/>
              <a:t>ai</a:t>
            </a:r>
            <a:r>
              <a:rPr lang="en-GB" sz="1400" noProof="0" dirty="0"/>
              <a:t> Monti 146</a:t>
            </a:r>
          </a:p>
          <a:p>
            <a:r>
              <a:rPr lang="en-GB" sz="1400" noProof="0" dirty="0"/>
              <a:t>CH-6605 Locarno-Monti</a:t>
            </a:r>
          </a:p>
          <a:p>
            <a:r>
              <a:rPr lang="en-GB" sz="1400" noProof="0" dirty="0"/>
              <a:t>T +41 58 460 92 22</a:t>
            </a:r>
          </a:p>
          <a:p>
            <a:r>
              <a:rPr lang="en-GB" sz="1400" noProof="0" dirty="0"/>
              <a:t>www.meteosvizzera.ch</a:t>
            </a:r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dirty="0" err="1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>
                <a:solidFill>
                  <a:srgbClr val="000000"/>
                </a:solidFill>
                <a:latin typeface="Arial" charset="0"/>
              </a:rPr>
              <a:t>www.meteosuisse.ch</a:t>
            </a: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/>
              <a:t>MeteoSwiss</a:t>
            </a:r>
          </a:p>
          <a:p>
            <a:r>
              <a:rPr lang="en-GB" sz="1600" b="0" noProof="0" dirty="0"/>
              <a:t>Operation </a:t>
            </a:r>
            <a:r>
              <a:rPr lang="en-GB" sz="1600" b="0" noProof="0" dirty="0" err="1"/>
              <a:t>Center</a:t>
            </a:r>
            <a:r>
              <a:rPr lang="en-GB" sz="1600" b="0" noProof="0" dirty="0"/>
              <a:t> 1 </a:t>
            </a:r>
          </a:p>
          <a:p>
            <a:r>
              <a:rPr lang="en-GB" sz="1600" b="0" noProof="0" dirty="0"/>
              <a:t>CH-8058 Zurich-Airport </a:t>
            </a:r>
          </a:p>
          <a:p>
            <a:r>
              <a:rPr lang="en-GB" sz="1600" b="0" noProof="0" dirty="0"/>
              <a:t>T +41 58 460 91 11 www.meteoswiss.ch</a:t>
            </a:r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/>
              <a:t>Federal Department of Home Affairs FDHA</a:t>
            </a:r>
            <a:br>
              <a:rPr lang="en-GB" sz="800" noProof="0" dirty="0"/>
            </a:br>
            <a:r>
              <a:rPr lang="en-GB" sz="800" b="1" noProof="0" dirty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hteck 18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Bild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00818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Average"/>
              <a:buNone/>
              <a:defRPr sz="3000" b="0">
                <a:latin typeface="Average"/>
                <a:ea typeface="Average"/>
                <a:cs typeface="Average"/>
                <a:sym typeface="Averag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matic SC"/>
              <a:buNone/>
              <a:defRPr sz="24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06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00818B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34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○"/>
              <a:defRPr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■"/>
              <a:defRPr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24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 sz="1400"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Average"/>
              <a:buChar char="●"/>
              <a:defRPr sz="1400"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●"/>
              <a:defRPr sz="1200"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○"/>
              <a:defRPr sz="1200"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Average"/>
              <a:buChar char="■"/>
              <a:defRPr sz="1200"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51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63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2790092" y="4646664"/>
            <a:ext cx="4934985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noProof="0" dirty="0">
                <a:latin typeface="Roboto Light"/>
                <a:cs typeface="Roboto Light"/>
              </a:rPr>
              <a:t>© Bonn, 14.03.2025, </a:t>
            </a:r>
            <a:r>
              <a:rPr lang="en-GB" sz="900" noProof="0" dirty="0" err="1">
                <a:latin typeface="Roboto Light"/>
                <a:cs typeface="Roboto Light"/>
              </a:rPr>
              <a:t>PrePEP</a:t>
            </a:r>
            <a:r>
              <a:rPr lang="en-GB" sz="900" noProof="0" dirty="0">
                <a:latin typeface="Roboto Light"/>
                <a:cs typeface="Roboto Light"/>
              </a:rPr>
              <a:t> conference, Hamann et al. Precipitation Nowcasting</a:t>
            </a: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sz="900" noProof="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4030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customXml" Target="../ink/ink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gif"/><Relationship Id="rId5" Type="http://schemas.openxmlformats.org/officeDocument/2006/relationships/image" Target="../media/image65.png"/><Relationship Id="rId4" Type="http://schemas.openxmlformats.org/officeDocument/2006/relationships/customXml" Target="../ink/ink1.xml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21" Type="http://schemas.openxmlformats.org/officeDocument/2006/relationships/image" Target="../media/image53.tiff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jpeg"/><Relationship Id="rId20" Type="http://schemas.openxmlformats.org/officeDocument/2006/relationships/image" Target="../media/image5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3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teoSwiss/ldcast/" TargetMode="External"/><Relationship Id="rId2" Type="http://schemas.openxmlformats.org/officeDocument/2006/relationships/hyperlink" Target="https://arxiv.org/abs/2304.12891" TargetMode="Externa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gif"/><Relationship Id="rId4" Type="http://schemas.openxmlformats.org/officeDocument/2006/relationships/image" Target="../media/image8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gif"/><Relationship Id="rId5" Type="http://schemas.openxmlformats.org/officeDocument/2006/relationships/image" Target="../media/image90.png"/><Relationship Id="rId4" Type="http://schemas.openxmlformats.org/officeDocument/2006/relationships/image" Target="../media/image89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1147050" y="1843923"/>
            <a:ext cx="7117719" cy="104432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sz="2800" dirty="0" err="1">
                <a:solidFill>
                  <a:srgbClr val="0000FF"/>
                </a:solidFill>
              </a:rPr>
              <a:t>Precipitation</a:t>
            </a:r>
            <a:r>
              <a:rPr lang="de-CH" sz="2800" dirty="0">
                <a:solidFill>
                  <a:srgbClr val="0000FF"/>
                </a:solidFill>
              </a:rPr>
              <a:t> </a:t>
            </a:r>
            <a:r>
              <a:rPr lang="de-CH" sz="2800" dirty="0" err="1">
                <a:solidFill>
                  <a:srgbClr val="0000FF"/>
                </a:solidFill>
              </a:rPr>
              <a:t>nowcasting</a:t>
            </a:r>
            <a:r>
              <a:rPr lang="de-CH" sz="2800" dirty="0">
                <a:solidFill>
                  <a:srgbClr val="0000FF"/>
                </a:solidFill>
              </a:rPr>
              <a:t>: </a:t>
            </a:r>
            <a:r>
              <a:rPr lang="de-CH" sz="2800" dirty="0" err="1">
                <a:solidFill>
                  <a:srgbClr val="0000FF"/>
                </a:solidFill>
              </a:rPr>
              <a:t>from</a:t>
            </a:r>
            <a:r>
              <a:rPr lang="de-CH" sz="2800" dirty="0">
                <a:solidFill>
                  <a:srgbClr val="0000FF"/>
                </a:solidFill>
              </a:rPr>
              <a:t> </a:t>
            </a:r>
            <a:r>
              <a:rPr lang="de-CH" sz="2800" dirty="0" err="1">
                <a:solidFill>
                  <a:srgbClr val="0000FF"/>
                </a:solidFill>
              </a:rPr>
              <a:t>Lagrangian</a:t>
            </a:r>
            <a:r>
              <a:rPr lang="de-CH" sz="2800" dirty="0">
                <a:solidFill>
                  <a:srgbClr val="0000FF"/>
                </a:solidFill>
              </a:rPr>
              <a:t> </a:t>
            </a:r>
            <a:r>
              <a:rPr lang="de-CH" sz="2800" dirty="0" err="1">
                <a:solidFill>
                  <a:srgbClr val="0000FF"/>
                </a:solidFill>
              </a:rPr>
              <a:t>models</a:t>
            </a:r>
            <a:r>
              <a:rPr lang="de-CH" sz="2800" dirty="0">
                <a:solidFill>
                  <a:srgbClr val="0000FF"/>
                </a:solidFill>
              </a:rPr>
              <a:t> </a:t>
            </a:r>
            <a:r>
              <a:rPr lang="de-CH" sz="2800" dirty="0" err="1">
                <a:solidFill>
                  <a:srgbClr val="0000FF"/>
                </a:solidFill>
              </a:rPr>
              <a:t>to</a:t>
            </a:r>
            <a:r>
              <a:rPr lang="de-CH" sz="2800" dirty="0">
                <a:solidFill>
                  <a:srgbClr val="0000FF"/>
                </a:solidFill>
              </a:rPr>
              <a:t> </a:t>
            </a:r>
            <a:r>
              <a:rPr lang="de-CH" sz="2800" dirty="0" err="1">
                <a:solidFill>
                  <a:srgbClr val="0000FF"/>
                </a:solidFill>
              </a:rPr>
              <a:t>advanced</a:t>
            </a:r>
            <a:r>
              <a:rPr lang="de-CH" sz="2800" dirty="0">
                <a:solidFill>
                  <a:srgbClr val="0000FF"/>
                </a:solidFill>
              </a:rPr>
              <a:t> ML </a:t>
            </a:r>
            <a:r>
              <a:rPr lang="de-CH" sz="2800" dirty="0" err="1">
                <a:solidFill>
                  <a:srgbClr val="0000FF"/>
                </a:solidFill>
              </a:rPr>
              <a:t>approaches</a:t>
            </a:r>
            <a:endParaRPr lang="de-CH" sz="2800" dirty="0">
              <a:solidFill>
                <a:srgbClr val="0000FF"/>
              </a:solidFill>
            </a:endParaRPr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1147050" y="3008496"/>
            <a:ext cx="1842333" cy="1783243"/>
          </a:xfrm>
          <a:solidFill>
            <a:schemeClr val="bg1"/>
          </a:solidFill>
        </p:spPr>
        <p:txBody>
          <a:bodyPr/>
          <a:lstStyle/>
          <a:p>
            <a:pPr marL="0" lvl="1" indent="0">
              <a:spcBef>
                <a:spcPts val="0"/>
              </a:spcBef>
              <a:buNone/>
            </a:pPr>
            <a:r>
              <a:rPr lang="de-CH" sz="1400" dirty="0"/>
              <a:t>Ulrich Hamann </a:t>
            </a:r>
            <a:br>
              <a:rPr lang="de-CH" sz="1400" dirty="0"/>
            </a:br>
            <a:r>
              <a:rPr lang="en-001" sz="1400" dirty="0"/>
              <a:t>Ioannis Sideris</a:t>
            </a:r>
            <a:br>
              <a:rPr lang="de-CH" sz="1400" dirty="0"/>
            </a:br>
            <a:r>
              <a:rPr lang="en-001" sz="1400" dirty="0"/>
              <a:t>Loris Foresti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en-001" sz="1400" dirty="0"/>
              <a:t>Daniele Nerini</a:t>
            </a:r>
          </a:p>
          <a:p>
            <a:pPr marL="0" lvl="1" indent="0">
              <a:spcBef>
                <a:spcPts val="0"/>
              </a:spcBef>
              <a:buNone/>
            </a:pPr>
            <a:r>
              <a:rPr lang="de-CH" sz="1400" dirty="0"/>
              <a:t>Jussi Leinonen</a:t>
            </a:r>
            <a:br>
              <a:rPr lang="de-CH" sz="1400" dirty="0"/>
            </a:br>
            <a:r>
              <a:rPr lang="de-CH" sz="1400" dirty="0"/>
              <a:t>Nathalie Rombeek</a:t>
            </a:r>
            <a:endParaRPr lang="en-001" sz="1400" dirty="0"/>
          </a:p>
          <a:p>
            <a:pPr marL="0" lvl="1" indent="0">
              <a:spcBef>
                <a:spcPts val="0"/>
              </a:spcBef>
              <a:buNone/>
            </a:pPr>
            <a:r>
              <a:rPr lang="de-CH" sz="1400" dirty="0"/>
              <a:t>Athanasios Ntoumos</a:t>
            </a:r>
            <a:endParaRPr lang="en-001" sz="1400" dirty="0"/>
          </a:p>
          <a:p>
            <a:pPr marL="0" lvl="1" indent="0">
              <a:spcBef>
                <a:spcPts val="0"/>
              </a:spcBef>
              <a:buNone/>
            </a:pPr>
            <a:r>
              <a:rPr lang="en-001" sz="1400" dirty="0"/>
              <a:t>Urs Germann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070428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C915673-025F-4B2A-979B-BF760D89638E}"/>
              </a:ext>
            </a:extLst>
          </p:cNvPr>
          <p:cNvSpPr/>
          <p:nvPr/>
        </p:nvSpPr>
        <p:spPr bwMode="auto">
          <a:xfrm>
            <a:off x="0" y="3891675"/>
            <a:ext cx="9144000" cy="12440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3: Growth and decay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F68276B7-02FA-4398-AA98-93BA88ECB6FA}"/>
              </a:ext>
            </a:extLst>
          </p:cNvPr>
          <p:cNvSpPr txBox="1">
            <a:spLocks/>
          </p:cNvSpPr>
          <p:nvPr/>
        </p:nvSpPr>
        <p:spPr>
          <a:xfrm>
            <a:off x="304200" y="801207"/>
            <a:ext cx="5825072" cy="1358433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Orographic precipitation</a:t>
            </a: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001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oist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air is lifted as it moves over a mountain range</a:t>
            </a: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 (a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 the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rises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cools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orographic clouds form and </a:t>
            </a:r>
            <a:r>
              <a:rPr lang="en-001" sz="1400" b="1" dirty="0">
                <a:latin typeface="Calibri" panose="020F0502020204030204" pitchFamily="34" charset="0"/>
                <a:cs typeface="Calibri" panose="020F0502020204030204" pitchFamily="34" charset="0"/>
              </a:rPr>
              <a:t>fuel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precipitation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of which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falls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upwind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of the mountain ridge</a:t>
            </a: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001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 the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lee side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the mountain range, rainfall is usually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rain shadow</a:t>
            </a: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001" sz="105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6776F51B-6D2E-4C06-98B9-347443EBAF64}"/>
              </a:ext>
            </a:extLst>
          </p:cNvPr>
          <p:cNvSpPr txBox="1"/>
          <p:nvPr/>
        </p:nvSpPr>
        <p:spPr>
          <a:xfrm>
            <a:off x="104468" y="806139"/>
            <a:ext cx="19715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97A72A79-E3CE-493F-9566-D8997B5AB8BE}"/>
              </a:ext>
            </a:extLst>
          </p:cNvPr>
          <p:cNvGrpSpPr/>
          <p:nvPr/>
        </p:nvGrpSpPr>
        <p:grpSpPr>
          <a:xfrm>
            <a:off x="3799304" y="2369816"/>
            <a:ext cx="3302808" cy="2676477"/>
            <a:chOff x="112244" y="1803181"/>
            <a:chExt cx="3457143" cy="3188781"/>
          </a:xfrm>
          <a:effectLst/>
        </p:grpSpPr>
        <p:pic>
          <p:nvPicPr>
            <p:cNvPr id="11" name="Picture 35">
              <a:extLst>
                <a:ext uri="{FF2B5EF4-FFF2-40B4-BE49-F238E27FC236}">
                  <a16:creationId xmlns:a16="http://schemas.microsoft.com/office/drawing/2014/main" id="{C47E2870-B7CF-4EE7-B117-B606B1B34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" y="2028698"/>
              <a:ext cx="3457142" cy="2963264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TextBox 55">
              <a:extLst>
                <a:ext uri="{FF2B5EF4-FFF2-40B4-BE49-F238E27FC236}">
                  <a16:creationId xmlns:a16="http://schemas.microsoft.com/office/drawing/2014/main" id="{465F6CFB-86F2-47C7-A033-6A1F325D4633}"/>
                </a:ext>
              </a:extLst>
            </p:cNvPr>
            <p:cNvSpPr txBox="1"/>
            <p:nvPr/>
          </p:nvSpPr>
          <p:spPr>
            <a:xfrm>
              <a:off x="112244" y="1803181"/>
              <a:ext cx="3457143" cy="325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Map:</a:t>
              </a:r>
              <a:r>
                <a:rPr lang="en-001" sz="1400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Growth</a:t>
              </a:r>
              <a:r>
                <a:rPr lang="en-001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001" sz="1400" dirty="0">
                  <a:solidFill>
                    <a:srgbClr val="39B1D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Decay</a:t>
              </a: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Oval 28">
            <a:extLst>
              <a:ext uri="{FF2B5EF4-FFF2-40B4-BE49-F238E27FC236}">
                <a16:creationId xmlns:a16="http://schemas.microsoft.com/office/drawing/2014/main" id="{86E6287F-0559-417B-A09A-DB0916C1D6B9}"/>
              </a:ext>
            </a:extLst>
          </p:cNvPr>
          <p:cNvSpPr/>
          <p:nvPr/>
        </p:nvSpPr>
        <p:spPr bwMode="auto">
          <a:xfrm rot="19084594">
            <a:off x="5240579" y="3968548"/>
            <a:ext cx="763498" cy="104255"/>
          </a:xfrm>
          <a:prstGeom prst="ellipse">
            <a:avLst/>
          </a:prstGeom>
          <a:noFill/>
          <a:ln w="15875" cap="sq" cmpd="sng" algn="ctr">
            <a:solidFill>
              <a:schemeClr val="tx1"/>
            </a:solidFill>
            <a:prstDash val="sysDot"/>
            <a:bevel/>
            <a:headEnd type="none" w="med" len="med"/>
            <a:tailEnd type="none" w="med" len="med"/>
          </a:ln>
          <a:effectLst>
            <a:glow>
              <a:schemeClr val="accent1">
                <a:alpha val="56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B604C8D-B8C0-4466-B179-54CC108F763A}"/>
              </a:ext>
            </a:extLst>
          </p:cNvPr>
          <p:cNvGrpSpPr/>
          <p:nvPr/>
        </p:nvGrpSpPr>
        <p:grpSpPr>
          <a:xfrm>
            <a:off x="285149" y="2369816"/>
            <a:ext cx="3397637" cy="2676477"/>
            <a:chOff x="285149" y="2081062"/>
            <a:chExt cx="3441988" cy="3016311"/>
          </a:xfrm>
        </p:grpSpPr>
        <p:grpSp>
          <p:nvGrpSpPr>
            <p:cNvPr id="15" name="Group 9">
              <a:extLst>
                <a:ext uri="{FF2B5EF4-FFF2-40B4-BE49-F238E27FC236}">
                  <a16:creationId xmlns:a16="http://schemas.microsoft.com/office/drawing/2014/main" id="{ACE8B37C-EBD7-4EBC-9469-E3D84C28F0E3}"/>
                </a:ext>
              </a:extLst>
            </p:cNvPr>
            <p:cNvGrpSpPr/>
            <p:nvPr/>
          </p:nvGrpSpPr>
          <p:grpSpPr>
            <a:xfrm>
              <a:off x="285149" y="2081062"/>
              <a:ext cx="3441988" cy="3016311"/>
              <a:chOff x="2563187" y="223693"/>
              <a:chExt cx="4973498" cy="4448686"/>
            </a:xfrm>
          </p:grpSpPr>
          <p:pic>
            <p:nvPicPr>
              <p:cNvPr id="17" name="Picture 2" descr="C:\Users\fol\AppData\Local\Microsoft\Windows\Temporary Internet Files\Content.Outlook\74CFMP7G\animated.170311600.gif">
                <a:extLst>
                  <a:ext uri="{FF2B5EF4-FFF2-40B4-BE49-F238E27FC236}">
                    <a16:creationId xmlns:a16="http://schemas.microsoft.com/office/drawing/2014/main" id="{D2D0236C-C139-4DFB-B9A3-B7AFDE169D5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63187" y="440638"/>
                <a:ext cx="4973495" cy="4231741"/>
              </a:xfrm>
              <a:prstGeom prst="rect">
                <a:avLst/>
              </a:prstGeom>
              <a:noFill/>
              <a:ln w="15875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Box 56">
                <a:extLst>
                  <a:ext uri="{FF2B5EF4-FFF2-40B4-BE49-F238E27FC236}">
                    <a16:creationId xmlns:a16="http://schemas.microsoft.com/office/drawing/2014/main" id="{60AAD63A-9382-4131-B156-E5B7B9413C95}"/>
                  </a:ext>
                </a:extLst>
              </p:cNvPr>
              <p:cNvSpPr txBox="1"/>
              <p:nvPr/>
            </p:nvSpPr>
            <p:spPr>
              <a:xfrm>
                <a:off x="2563188" y="223693"/>
                <a:ext cx="4973497" cy="414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001" sz="1200" dirty="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Radar 2017-01-31 15:10:00</a:t>
                </a:r>
              </a:p>
            </p:txBody>
          </p:sp>
        </p:grpSp>
        <p:sp>
          <p:nvSpPr>
            <p:cNvPr id="16" name="Oval 31">
              <a:extLst>
                <a:ext uri="{FF2B5EF4-FFF2-40B4-BE49-F238E27FC236}">
                  <a16:creationId xmlns:a16="http://schemas.microsoft.com/office/drawing/2014/main" id="{936A76A5-6AF9-41A8-B846-E3A6F98DCB99}"/>
                </a:ext>
              </a:extLst>
            </p:cNvPr>
            <p:cNvSpPr/>
            <p:nvPr/>
          </p:nvSpPr>
          <p:spPr bwMode="auto">
            <a:xfrm rot="19084594">
              <a:off x="1771184" y="3645625"/>
              <a:ext cx="773464" cy="117492"/>
            </a:xfrm>
            <a:prstGeom prst="ellipse">
              <a:avLst/>
            </a:prstGeom>
            <a:noFill/>
            <a:ln w="15875" cap="sq" cmpd="sng" algn="ctr">
              <a:solidFill>
                <a:srgbClr val="FFFF00"/>
              </a:solidFill>
              <a:prstDash val="sysDot"/>
              <a:bevel/>
              <a:headEnd type="none" w="med" len="med"/>
              <a:tailEnd type="none" w="med" len="med"/>
            </a:ln>
            <a:effectLst>
              <a:glow>
                <a:schemeClr val="accent1">
                  <a:alpha val="56000"/>
                </a:scheme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oup 3">
            <a:extLst>
              <a:ext uri="{FF2B5EF4-FFF2-40B4-BE49-F238E27FC236}">
                <a16:creationId xmlns:a16="http://schemas.microsoft.com/office/drawing/2014/main" id="{7F22152C-D815-46F4-AE75-1D40CCBF13AC}"/>
              </a:ext>
            </a:extLst>
          </p:cNvPr>
          <p:cNvGrpSpPr/>
          <p:nvPr/>
        </p:nvGrpSpPr>
        <p:grpSpPr>
          <a:xfrm>
            <a:off x="7202459" y="2583136"/>
            <a:ext cx="1860025" cy="878282"/>
            <a:chOff x="7202459" y="2294382"/>
            <a:chExt cx="1884305" cy="989798"/>
          </a:xfrm>
        </p:grpSpPr>
        <p:sp>
          <p:nvSpPr>
            <p:cNvPr id="20" name="Textplatzhalter 2">
              <a:extLst>
                <a:ext uri="{FF2B5EF4-FFF2-40B4-BE49-F238E27FC236}">
                  <a16:creationId xmlns:a16="http://schemas.microsoft.com/office/drawing/2014/main" id="{B3A88E04-A6B1-4C63-8B06-1830CA54E3E2}"/>
                </a:ext>
              </a:extLst>
            </p:cNvPr>
            <p:cNvSpPr txBox="1">
              <a:spLocks/>
            </p:cNvSpPr>
            <p:nvPr/>
          </p:nvSpPr>
          <p:spPr>
            <a:xfrm>
              <a:off x="7368730" y="2309114"/>
              <a:ext cx="1718033" cy="975066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  <a:effectLst/>
          </p:spPr>
          <p:txBody>
            <a:bodyPr/>
            <a:lstStyle>
              <a:lvl1pPr marL="266700" marR="0" indent="-2667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14375" indent="-257175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Font typeface="Symbol" panose="05050102010706020507" pitchFamily="18" charset="2"/>
                <a:buChar char="-"/>
                <a:defRPr sz="1600" baseline="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Tx/>
                <a:buChar char="•"/>
                <a:defRPr sz="16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C0C0C0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DDDDDD"/>
                </a:buClr>
                <a:buChar char="•"/>
                <a:defRPr sz="21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001" sz="14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Optical flow slow-down accompanied by decay on the entire rainfall front.</a:t>
              </a:r>
            </a:p>
          </p:txBody>
        </p:sp>
        <p:sp>
          <p:nvSpPr>
            <p:cNvPr id="21" name="TextBox 29">
              <a:extLst>
                <a:ext uri="{FF2B5EF4-FFF2-40B4-BE49-F238E27FC236}">
                  <a16:creationId xmlns:a16="http://schemas.microsoft.com/office/drawing/2014/main" id="{E5566A0F-1B68-4D23-968C-7427FB2B005A}"/>
                </a:ext>
              </a:extLst>
            </p:cNvPr>
            <p:cNvSpPr txBox="1"/>
            <p:nvPr/>
          </p:nvSpPr>
          <p:spPr>
            <a:xfrm>
              <a:off x="7202459" y="2309114"/>
              <a:ext cx="16627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001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en-001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Straight Connector 18">
              <a:extLst>
                <a:ext uri="{FF2B5EF4-FFF2-40B4-BE49-F238E27FC236}">
                  <a16:creationId xmlns:a16="http://schemas.microsoft.com/office/drawing/2014/main" id="{585018A3-58EE-4EAC-8E87-0D6964E03800}"/>
                </a:ext>
              </a:extLst>
            </p:cNvPr>
            <p:cNvCxnSpPr/>
            <p:nvPr/>
          </p:nvCxnSpPr>
          <p:spPr bwMode="auto">
            <a:xfrm>
              <a:off x="7210275" y="2294382"/>
              <a:ext cx="1876489" cy="1182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Textplatzhalter 2">
            <a:extLst>
              <a:ext uri="{FF2B5EF4-FFF2-40B4-BE49-F238E27FC236}">
                <a16:creationId xmlns:a16="http://schemas.microsoft.com/office/drawing/2014/main" id="{CDA6C8ED-93D2-42EA-9407-A63556560331}"/>
              </a:ext>
            </a:extLst>
          </p:cNvPr>
          <p:cNvSpPr txBox="1">
            <a:spLocks/>
          </p:cNvSpPr>
          <p:nvPr/>
        </p:nvSpPr>
        <p:spPr>
          <a:xfrm>
            <a:off x="6126799" y="791234"/>
            <a:ext cx="2621038" cy="1323805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001" sz="1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" descr="Image result for orographic precipitation">
            <a:extLst>
              <a:ext uri="{FF2B5EF4-FFF2-40B4-BE49-F238E27FC236}">
                <a16:creationId xmlns:a16="http://schemas.microsoft.com/office/drawing/2014/main" id="{F119F36B-0915-44B1-8BF9-D6CD2284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522" y="866409"/>
            <a:ext cx="2212917" cy="136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>
            <a:extLst>
              <a:ext uri="{FF2B5EF4-FFF2-40B4-BE49-F238E27FC236}">
                <a16:creationId xmlns:a16="http://schemas.microsoft.com/office/drawing/2014/main" id="{95091F4E-A9DB-4897-B324-D6272A0A0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46" y="938465"/>
            <a:ext cx="5491691" cy="4165787"/>
          </a:xfrm>
          <a:prstGeom prst="rect">
            <a:avLst/>
          </a:prstGeom>
        </p:spPr>
      </p:pic>
      <p:sp>
        <p:nvSpPr>
          <p:cNvPr id="28" name="Oval 23">
            <a:extLst>
              <a:ext uri="{FF2B5EF4-FFF2-40B4-BE49-F238E27FC236}">
                <a16:creationId xmlns:a16="http://schemas.microsoft.com/office/drawing/2014/main" id="{B6600174-8B1A-4B93-8EAE-724E5341FCA6}"/>
              </a:ext>
            </a:extLst>
          </p:cNvPr>
          <p:cNvSpPr/>
          <p:nvPr/>
        </p:nvSpPr>
        <p:spPr bwMode="auto">
          <a:xfrm rot="19084594" flipV="1">
            <a:off x="3739912" y="2673663"/>
            <a:ext cx="973114" cy="651563"/>
          </a:xfrm>
          <a:prstGeom prst="ellipse">
            <a:avLst/>
          </a:prstGeom>
          <a:noFill/>
          <a:ln w="25400" cap="sq" cmpd="sng" algn="ctr">
            <a:solidFill>
              <a:srgbClr val="FFFF00"/>
            </a:solidFill>
            <a:prstDash val="solid"/>
            <a:bevel/>
            <a:headEnd type="none" w="med" len="med"/>
            <a:tailEnd type="none" w="med" len="med"/>
          </a:ln>
          <a:effectLst>
            <a:glow>
              <a:schemeClr val="accent1">
                <a:alpha val="56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 10">
            <a:extLst>
              <a:ext uri="{FF2B5EF4-FFF2-40B4-BE49-F238E27FC236}">
                <a16:creationId xmlns:a16="http://schemas.microsoft.com/office/drawing/2014/main" id="{4E902CE8-E722-4019-810B-8474BF2124F9}"/>
              </a:ext>
            </a:extLst>
          </p:cNvPr>
          <p:cNvGrpSpPr/>
          <p:nvPr/>
        </p:nvGrpSpPr>
        <p:grpSpPr>
          <a:xfrm>
            <a:off x="7089597" y="3701091"/>
            <a:ext cx="1999402" cy="1434671"/>
            <a:chOff x="7089596" y="3412337"/>
            <a:chExt cx="2025501" cy="161683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62F3A12C-9514-4839-901B-E9E6AA1FC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17393" y="3795996"/>
              <a:ext cx="1800476" cy="638264"/>
            </a:xfrm>
            <a:prstGeom prst="rect">
              <a:avLst/>
            </a:prstGeom>
          </p:spPr>
        </p:pic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4D857944-DEA0-40BD-8708-8E0B6F1B899C}"/>
                </a:ext>
              </a:extLst>
            </p:cNvPr>
            <p:cNvSpPr txBox="1"/>
            <p:nvPr/>
          </p:nvSpPr>
          <p:spPr>
            <a:xfrm>
              <a:off x="7089596" y="3412337"/>
              <a:ext cx="9693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001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otal change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1DF8557C-CA86-4048-9588-E6CDD19E61ED}"/>
                </a:ext>
              </a:extLst>
            </p:cNvPr>
            <p:cNvSpPr txBox="1"/>
            <p:nvPr/>
          </p:nvSpPr>
          <p:spPr>
            <a:xfrm>
              <a:off x="7512987" y="4475171"/>
              <a:ext cx="10770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001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rowth/decay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EA11B91E-7DED-4D98-9C29-55D85691255C}"/>
                </a:ext>
              </a:extLst>
            </p:cNvPr>
            <p:cNvSpPr txBox="1"/>
            <p:nvPr/>
          </p:nvSpPr>
          <p:spPr>
            <a:xfrm>
              <a:off x="8301926" y="4752170"/>
              <a:ext cx="813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001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dvection</a:t>
              </a:r>
              <a:endParaRPr lang="en-US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Up Arrow 8">
              <a:extLst>
                <a:ext uri="{FF2B5EF4-FFF2-40B4-BE49-F238E27FC236}">
                  <a16:creationId xmlns:a16="http://schemas.microsoft.com/office/drawing/2014/main" id="{81BBFD28-F971-43D9-9FD5-7DD64AF8B311}"/>
                </a:ext>
              </a:extLst>
            </p:cNvPr>
            <p:cNvSpPr/>
            <p:nvPr/>
          </p:nvSpPr>
          <p:spPr bwMode="auto">
            <a:xfrm flipH="1">
              <a:off x="7937200" y="4325531"/>
              <a:ext cx="109520" cy="194369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Up Arrow 36">
              <a:extLst>
                <a:ext uri="{FF2B5EF4-FFF2-40B4-BE49-F238E27FC236}">
                  <a16:creationId xmlns:a16="http://schemas.microsoft.com/office/drawing/2014/main" id="{89BB7607-5E13-4B0A-9D25-E212B3040427}"/>
                </a:ext>
              </a:extLst>
            </p:cNvPr>
            <p:cNvSpPr/>
            <p:nvPr/>
          </p:nvSpPr>
          <p:spPr bwMode="auto">
            <a:xfrm flipH="1">
              <a:off x="8673516" y="4347285"/>
              <a:ext cx="87120" cy="480947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Up Arrow 37">
              <a:extLst>
                <a:ext uri="{FF2B5EF4-FFF2-40B4-BE49-F238E27FC236}">
                  <a16:creationId xmlns:a16="http://schemas.microsoft.com/office/drawing/2014/main" id="{184154F4-9DBB-42D5-920A-E314D559D093}"/>
                </a:ext>
              </a:extLst>
            </p:cNvPr>
            <p:cNvSpPr/>
            <p:nvPr/>
          </p:nvSpPr>
          <p:spPr bwMode="auto">
            <a:xfrm flipH="1" flipV="1">
              <a:off x="7467435" y="3627119"/>
              <a:ext cx="106845" cy="218883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41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68F1BD8-8DE0-405A-A634-8FF143990B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24C5318-3217-45D5-B363-9CB9C586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8FC678-FE70-4349-AD98-1CDA78C71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2"/>
            <a:ext cx="9144000" cy="5132356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2F7BD10-F971-4735-B1E7-3B07207F3EE7}"/>
              </a:ext>
            </a:extLst>
          </p:cNvPr>
          <p:cNvSpPr txBox="1"/>
          <p:nvPr/>
        </p:nvSpPr>
        <p:spPr>
          <a:xfrm>
            <a:off x="2494800" y="4531955"/>
            <a:ext cx="4572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sz="1400" dirty="0" err="1"/>
              <a:t>From</a:t>
            </a:r>
            <a:r>
              <a:rPr lang="de-CH" sz="1400" dirty="0"/>
              <a:t>: Ulrich </a:t>
            </a:r>
            <a:r>
              <a:rPr lang="de-CH" sz="1400" dirty="0" err="1"/>
              <a:t>Blahak</a:t>
            </a:r>
            <a:r>
              <a:rPr lang="de-CH" sz="1400" dirty="0"/>
              <a:t>, SINFONY </a:t>
            </a:r>
            <a:r>
              <a:rPr lang="en-US" sz="1400" dirty="0"/>
              <a:t>- the Combination of Nowcasting and NWP on the Convective Scale at DWD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85476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3: Growth and decay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171E8A18-27B1-4353-AF93-84F4D6B44482}"/>
              </a:ext>
            </a:extLst>
          </p:cNvPr>
          <p:cNvSpPr txBox="1">
            <a:spLocks/>
          </p:cNvSpPr>
          <p:nvPr/>
        </p:nvSpPr>
        <p:spPr>
          <a:xfrm>
            <a:off x="303266" y="1233951"/>
            <a:ext cx="3082716" cy="3029770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b="1" dirty="0">
                <a:latin typeface="Calibri" panose="020F0502020204030204" pitchFamily="34" charset="0"/>
              </a:rPr>
              <a:t>Dynamic </a:t>
            </a:r>
            <a:r>
              <a:rPr lang="en-US" sz="1400" b="1" dirty="0">
                <a:latin typeface="Calibri" panose="020F0502020204030204" pitchFamily="34" charset="0"/>
              </a:rPr>
              <a:t>growth and decay</a:t>
            </a:r>
            <a:r>
              <a:rPr lang="en-001" sz="1400" b="1" dirty="0">
                <a:latin typeface="Calibri" panose="020F0502020204030204" pitchFamily="34" charset="0"/>
              </a:rPr>
              <a:t> based on both radar and </a:t>
            </a:r>
            <a:r>
              <a:rPr lang="en-US" sz="1400" b="1" dirty="0">
                <a:latin typeface="Calibri" panose="020F0502020204030204" pitchFamily="34" charset="0"/>
              </a:rPr>
              <a:t>NWP</a:t>
            </a:r>
            <a:r>
              <a:rPr lang="en-001" sz="1400" b="1" dirty="0">
                <a:latin typeface="Calibri" panose="020F0502020204030204" pitchFamily="34" charset="0"/>
              </a:rPr>
              <a:t>.</a:t>
            </a:r>
            <a:endParaRPr lang="en-US" sz="1400" b="1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In some regions (orography) this growth/decay is quite </a:t>
            </a:r>
            <a:r>
              <a:rPr lang="en-US" sz="1400" b="1" dirty="0">
                <a:latin typeface="Calibri" panose="020F0502020204030204" pitchFamily="34" charset="0"/>
              </a:rPr>
              <a:t>systematic</a:t>
            </a:r>
            <a:r>
              <a:rPr lang="en-001" sz="1400" b="1" dirty="0">
                <a:latin typeface="Calibri" panose="020F0502020204030204" pitchFamily="34" charset="0"/>
              </a:rPr>
              <a:t>.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Important </a:t>
            </a:r>
            <a:r>
              <a:rPr lang="en-US" sz="1400" dirty="0">
                <a:latin typeface="Calibri" panose="020F0502020204030204" pitchFamily="34" charset="0"/>
              </a:rPr>
              <a:t>:</a:t>
            </a:r>
            <a:r>
              <a:rPr lang="en-US" sz="1400" b="1" dirty="0">
                <a:latin typeface="Calibri" panose="020F0502020204030204" pitchFamily="34" charset="0"/>
              </a:rPr>
              <a:t> information from NWP enters the nowcast before merging…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…this </a:t>
            </a:r>
            <a:r>
              <a:rPr lang="en-US" sz="1400" b="1" dirty="0">
                <a:latin typeface="Calibri" panose="020F0502020204030204" pitchFamily="34" charset="0"/>
              </a:rPr>
              <a:t>conditions</a:t>
            </a:r>
            <a:r>
              <a:rPr lang="en-US" sz="1400" dirty="0">
                <a:latin typeface="Calibri" panose="020F0502020204030204" pitchFamily="34" charset="0"/>
              </a:rPr>
              <a:t> nowcast better for the upcoming merging and helps </a:t>
            </a:r>
            <a:r>
              <a:rPr lang="en-US" sz="1400" b="1" dirty="0">
                <a:latin typeface="Calibri" panose="020F0502020204030204" pitchFamily="34" charset="0"/>
              </a:rPr>
              <a:t>seamlessness</a:t>
            </a:r>
            <a:endParaRPr lang="en-001" sz="1400" b="1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400" b="1" dirty="0"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US" sz="1400" b="1" dirty="0">
              <a:latin typeface="Calibri" panose="020F0502020204030204" pitchFamily="34" charset="0"/>
            </a:endParaRPr>
          </a:p>
        </p:txBody>
      </p:sp>
      <p:pic>
        <p:nvPicPr>
          <p:cNvPr id="36" name="Picture 2" descr="C:\Users\sii\Yanni\Presentations\2018.06.19.Locarno\growth.decay.IMF.161072000.png">
            <a:extLst>
              <a:ext uri="{FF2B5EF4-FFF2-40B4-BE49-F238E27FC236}">
                <a16:creationId xmlns:a16="http://schemas.microsoft.com/office/drawing/2014/main" id="{553CA11F-301F-4D30-A05E-108689BAA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74" y="837888"/>
            <a:ext cx="4888314" cy="4189983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7" name="Ink 31">
                <a:extLst>
                  <a:ext uri="{FF2B5EF4-FFF2-40B4-BE49-F238E27FC236}">
                    <a16:creationId xmlns:a16="http://schemas.microsoft.com/office/drawing/2014/main" id="{E8D6A1DC-FBAA-41BB-86B7-180404031BE4}"/>
                  </a:ext>
                </a:extLst>
              </p14:cNvPr>
              <p14:cNvContentPartPr/>
              <p14:nvPr/>
            </p14:nvContentPartPr>
            <p14:xfrm>
              <a:off x="6610241" y="2520554"/>
              <a:ext cx="943560" cy="268920"/>
            </p14:xfrm>
          </p:contentPart>
        </mc:Choice>
        <mc:Fallback xmlns="">
          <p:pic>
            <p:nvPicPr>
              <p:cNvPr id="37" name="Ink 31">
                <a:extLst>
                  <a:ext uri="{FF2B5EF4-FFF2-40B4-BE49-F238E27FC236}">
                    <a16:creationId xmlns:a16="http://schemas.microsoft.com/office/drawing/2014/main" id="{E8D6A1DC-FBAA-41BB-86B7-180404031B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0881" y="2511194"/>
                <a:ext cx="962280" cy="28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2">
            <a:extLst>
              <a:ext uri="{FF2B5EF4-FFF2-40B4-BE49-F238E27FC236}">
                <a16:creationId xmlns:a16="http://schemas.microsoft.com/office/drawing/2014/main" id="{0D13161F-A46C-45A9-B261-C610AED8EAD7}"/>
              </a:ext>
            </a:extLst>
          </p:cNvPr>
          <p:cNvGrpSpPr/>
          <p:nvPr/>
        </p:nvGrpSpPr>
        <p:grpSpPr>
          <a:xfrm>
            <a:off x="3843074" y="836482"/>
            <a:ext cx="4888314" cy="4189983"/>
            <a:chOff x="4814992" y="2424887"/>
            <a:chExt cx="5139268" cy="4405086"/>
          </a:xfrm>
        </p:grpSpPr>
        <p:pic>
          <p:nvPicPr>
            <p:cNvPr id="42" name="Picture 2" descr="C:\Users\sii\Yanni\Presentations\2017.10.10.Locarno.Nowcasting.Workshop\nowcast.gif">
              <a:extLst>
                <a:ext uri="{FF2B5EF4-FFF2-40B4-BE49-F238E27FC236}">
                  <a16:creationId xmlns:a16="http://schemas.microsoft.com/office/drawing/2014/main" id="{21D1A147-30B6-47D8-B024-4547445BDB7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992" y="2424887"/>
              <a:ext cx="5139268" cy="440508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3" name="Ink 34">
                  <a:extLst>
                    <a:ext uri="{FF2B5EF4-FFF2-40B4-BE49-F238E27FC236}">
                      <a16:creationId xmlns:a16="http://schemas.microsoft.com/office/drawing/2014/main" id="{A65FF7CD-946C-4818-84D9-786302BC1C92}"/>
                    </a:ext>
                  </a:extLst>
                </p14:cNvPr>
                <p14:cNvContentPartPr/>
                <p14:nvPr/>
              </p14:nvContentPartPr>
              <p14:xfrm>
                <a:off x="7572900" y="4318095"/>
                <a:ext cx="943560" cy="268920"/>
              </p14:xfrm>
            </p:contentPart>
          </mc:Choice>
          <mc:Fallback xmlns="">
            <p:pic>
              <p:nvPicPr>
                <p:cNvPr id="8" name="Ink 7"/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63540" y="4308735"/>
                  <a:ext cx="962280" cy="28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805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E00DAF-AA1D-4913-9789-66972B01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056" y="242417"/>
            <a:ext cx="7516008" cy="708082"/>
          </a:xfrm>
        </p:spPr>
        <p:txBody>
          <a:bodyPr/>
          <a:lstStyle/>
          <a:p>
            <a:r>
              <a:rPr lang="it-CH" dirty="0"/>
              <a:t>Step 1+2+3: </a:t>
            </a:r>
            <a:r>
              <a:rPr lang="it-CH" dirty="0" err="1"/>
              <a:t>Nowcast</a:t>
            </a:r>
            <a:r>
              <a:rPr lang="it-CH" dirty="0"/>
              <a:t> with </a:t>
            </a:r>
            <a:r>
              <a:rPr lang="it-CH" dirty="0" err="1"/>
              <a:t>CNNs</a:t>
            </a:r>
            <a:endParaRPr lang="de-CH" dirty="0"/>
          </a:p>
        </p:txBody>
      </p:sp>
      <p:sp>
        <p:nvSpPr>
          <p:cNvPr id="8" name="Textplatzhalter 1">
            <a:extLst>
              <a:ext uri="{FF2B5EF4-FFF2-40B4-BE49-F238E27FC236}">
                <a16:creationId xmlns:a16="http://schemas.microsoft.com/office/drawing/2014/main" id="{9FEE282E-45A8-45B0-9AF8-F60AD4B44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57668"/>
            <a:ext cx="3192580" cy="2899043"/>
          </a:xfrm>
        </p:spPr>
        <p:txBody>
          <a:bodyPr/>
          <a:lstStyle/>
          <a:p>
            <a:r>
              <a:rPr lang="en-US" dirty="0"/>
              <a:t>Input are 2D images</a:t>
            </a:r>
            <a:br>
              <a:rPr lang="en-US" dirty="0"/>
            </a:br>
            <a:r>
              <a:rPr lang="en-US" dirty="0"/>
              <a:t>(satellite image, radar image, topography…)</a:t>
            </a:r>
          </a:p>
          <a:p>
            <a:r>
              <a:rPr lang="en-US" dirty="0"/>
              <a:t>Deep learning applies filters on several spatial scales</a:t>
            </a:r>
          </a:p>
          <a:p>
            <a:r>
              <a:rPr lang="en-US" dirty="0"/>
              <a:t>Adapted for nowcasting by Leinonen et al. 2022 for the weather4cast competition</a:t>
            </a:r>
          </a:p>
          <a:p>
            <a:r>
              <a:rPr lang="en-US" dirty="0"/>
              <a:t>Extended with recurrent layers to exploit temporal trends and to predict several lead time steps</a:t>
            </a:r>
          </a:p>
        </p:txBody>
      </p:sp>
      <p:pic>
        <p:nvPicPr>
          <p:cNvPr id="9" name="Picture 4" descr="https://www.mdpi.com/jimaging/jimaging-08-00177/article_deploy/html/images/jimaging-08-00177-g003.png">
            <a:extLst>
              <a:ext uri="{FF2B5EF4-FFF2-40B4-BE49-F238E27FC236}">
                <a16:creationId xmlns:a16="http://schemas.microsoft.com/office/drawing/2014/main" id="{375192C6-00B3-4DF2-9701-304ADE109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53" y="1243082"/>
            <a:ext cx="5775265" cy="266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DFD5AA4-C49C-4334-AE61-3424D8F740F2}"/>
              </a:ext>
            </a:extLst>
          </p:cNvPr>
          <p:cNvSpPr txBox="1"/>
          <p:nvPr/>
        </p:nvSpPr>
        <p:spPr>
          <a:xfrm>
            <a:off x="3511769" y="2155337"/>
            <a:ext cx="675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FF5AAB"/>
                </a:solidFill>
              </a:rPr>
              <a:t>max pooling</a:t>
            </a:r>
            <a:br>
              <a:rPr lang="en-US" sz="700">
                <a:solidFill>
                  <a:srgbClr val="FF5AAB"/>
                </a:solidFill>
              </a:rPr>
            </a:br>
            <a:r>
              <a:rPr lang="en-US" sz="700">
                <a:solidFill>
                  <a:srgbClr val="FF5AAB"/>
                </a:solidFill>
              </a:rPr>
              <a:t>downscaling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9414E65-8B48-4518-90F9-04F664C4AE22}"/>
              </a:ext>
            </a:extLst>
          </p:cNvPr>
          <p:cNvSpPr txBox="1"/>
          <p:nvPr/>
        </p:nvSpPr>
        <p:spPr>
          <a:xfrm>
            <a:off x="3819711" y="1861952"/>
            <a:ext cx="5629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err="1"/>
              <a:t>Conv</a:t>
            </a:r>
            <a:r>
              <a:rPr lang="en-US" sz="700"/>
              <a:t> 3x3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62F39DC-FDC9-4410-904E-42953927AD51}"/>
              </a:ext>
            </a:extLst>
          </p:cNvPr>
          <p:cNvSpPr txBox="1"/>
          <p:nvPr/>
        </p:nvSpPr>
        <p:spPr>
          <a:xfrm>
            <a:off x="7708270" y="2202468"/>
            <a:ext cx="58702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FFC100"/>
                </a:solidFill>
              </a:rPr>
              <a:t>upscaling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D53C6E-E0AA-4297-AB51-10B26CC93F1D}"/>
              </a:ext>
            </a:extLst>
          </p:cNvPr>
          <p:cNvSpPr txBox="1"/>
          <p:nvPr/>
        </p:nvSpPr>
        <p:spPr>
          <a:xfrm>
            <a:off x="8228314" y="1866367"/>
            <a:ext cx="5629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err="1">
                <a:solidFill>
                  <a:srgbClr val="FF0000"/>
                </a:solidFill>
              </a:rPr>
              <a:t>Conv</a:t>
            </a:r>
            <a:r>
              <a:rPr lang="en-US" sz="700">
                <a:solidFill>
                  <a:srgbClr val="FF0000"/>
                </a:solidFill>
              </a:rPr>
              <a:t> 1x1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5C1BB61-800C-439C-AD9C-9CD67E465A13}"/>
              </a:ext>
            </a:extLst>
          </p:cNvPr>
          <p:cNvSpPr txBox="1"/>
          <p:nvPr/>
        </p:nvSpPr>
        <p:spPr>
          <a:xfrm>
            <a:off x="3291199" y="974495"/>
            <a:ext cx="5500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/>
              <a:t>Illustration of a U-net architecture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22EE4B3-1005-4603-9E4B-4844E837ECAB}"/>
              </a:ext>
            </a:extLst>
          </p:cNvPr>
          <p:cNvSpPr/>
          <p:nvPr/>
        </p:nvSpPr>
        <p:spPr>
          <a:xfrm>
            <a:off x="6657181" y="4170976"/>
            <a:ext cx="21021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Hirose, Ikumi, et al. "U-Net-Based Segmentation of Microscopic Images of Colorants and Simplification of Labeling in the Learning Process." </a:t>
            </a:r>
            <a:r>
              <a:rPr lang="en-US" sz="5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Journal of Imaging</a:t>
            </a:r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 8.7 (2022): 177.</a:t>
            </a:r>
            <a:endParaRPr lang="en-US" sz="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BF3A330-9116-47B5-A187-BDEAB2AA842E}"/>
              </a:ext>
            </a:extLst>
          </p:cNvPr>
          <p:cNvSpPr txBox="1"/>
          <p:nvPr/>
        </p:nvSpPr>
        <p:spPr>
          <a:xfrm>
            <a:off x="3638571" y="3618157"/>
            <a:ext cx="92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600" i="1" dirty="0" err="1"/>
              <a:t>encoder</a:t>
            </a:r>
            <a:endParaRPr lang="de-CH" sz="1600" i="1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D39D26-4366-47D7-9B1A-DA353C3CA88E}"/>
              </a:ext>
            </a:extLst>
          </p:cNvPr>
          <p:cNvSpPr txBox="1"/>
          <p:nvPr/>
        </p:nvSpPr>
        <p:spPr>
          <a:xfrm>
            <a:off x="7195949" y="3602269"/>
            <a:ext cx="11724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i="1" dirty="0" err="1"/>
              <a:t>forecaster</a:t>
            </a:r>
            <a:endParaRPr lang="de-CH" sz="1400" i="1" dirty="0"/>
          </a:p>
        </p:txBody>
      </p:sp>
    </p:spTree>
    <p:extLst>
      <p:ext uri="{BB962C8B-B14F-4D97-AF65-F5344CB8AC3E}">
        <p14:creationId xmlns:p14="http://schemas.microsoft.com/office/powerpoint/2010/main" val="3436527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DA2B49C-3CB4-49FA-9E35-712E858F74D1}"/>
              </a:ext>
            </a:extLst>
          </p:cNvPr>
          <p:cNvSpPr/>
          <p:nvPr/>
        </p:nvSpPr>
        <p:spPr bwMode="auto">
          <a:xfrm>
            <a:off x="32400" y="4130087"/>
            <a:ext cx="9079200" cy="9037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245DD988-0A84-4F0B-BB1D-57B11DCD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11" y="3650324"/>
            <a:ext cx="1305536" cy="932106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hteck 42">
            <a:extLst>
              <a:ext uri="{FF2B5EF4-FFF2-40B4-BE49-F238E27FC236}">
                <a16:creationId xmlns:a16="http://schemas.microsoft.com/office/drawing/2014/main" id="{8E7131FD-3393-4FF8-A07B-E1F28582220E}"/>
              </a:ext>
            </a:extLst>
          </p:cNvPr>
          <p:cNvSpPr/>
          <p:nvPr/>
        </p:nvSpPr>
        <p:spPr bwMode="auto">
          <a:xfrm>
            <a:off x="169411" y="3657547"/>
            <a:ext cx="1305535" cy="90440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694096" y="228829"/>
            <a:ext cx="7983784" cy="708082"/>
          </a:xfrm>
        </p:spPr>
        <p:txBody>
          <a:bodyPr/>
          <a:lstStyle/>
          <a:p>
            <a:r>
              <a:rPr lang="en-US" dirty="0"/>
              <a:t>Step 1+2+3: Multi-data fusion with RCNNs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5F42D91-90E1-4FF1-A5F2-D9ED619D7DFA}"/>
              </a:ext>
            </a:extLst>
          </p:cNvPr>
          <p:cNvSpPr txBox="1"/>
          <p:nvPr/>
        </p:nvSpPr>
        <p:spPr>
          <a:xfrm>
            <a:off x="694096" y="778919"/>
            <a:ext cx="79837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COALITION-4</a:t>
            </a:r>
            <a:br>
              <a:rPr lang="en-GB" sz="1600" dirty="0"/>
            </a:br>
            <a:r>
              <a:rPr lang="en-GB" sz="1600" dirty="0"/>
              <a:t>Hazard specific thunderstorm nowcast based on deep learning</a:t>
            </a:r>
            <a:br>
              <a:rPr lang="en-GB" sz="1600" dirty="0"/>
            </a:br>
            <a:r>
              <a:rPr lang="en-GB" sz="1600" dirty="0"/>
              <a:t>Existing products: Heavy precipitation, hail, hail size, and lightning </a:t>
            </a:r>
            <a:endParaRPr lang="de-CH" sz="14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00A353EA-C80D-45FA-A827-1016161BF73D}"/>
              </a:ext>
            </a:extLst>
          </p:cNvPr>
          <p:cNvSpPr txBox="1"/>
          <p:nvPr/>
        </p:nvSpPr>
        <p:spPr>
          <a:xfrm>
            <a:off x="141702" y="1725257"/>
            <a:ext cx="2779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1. Extensive database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43F9813-CD88-4714-BD15-EA62762ED1CA}"/>
              </a:ext>
            </a:extLst>
          </p:cNvPr>
          <p:cNvSpPr txBox="1"/>
          <p:nvPr/>
        </p:nvSpPr>
        <p:spPr>
          <a:xfrm>
            <a:off x="2269846" y="4108951"/>
            <a:ext cx="7360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700" dirty="0">
                <a:solidFill>
                  <a:schemeClr val="bg1"/>
                </a:solidFill>
              </a:rPr>
              <a:t>©EUMETSAT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CB00B6D-69AF-4C2C-A75B-C0E19339C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40" y="3443153"/>
            <a:ext cx="829378" cy="2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4FB98F7-37F1-47AE-9834-FA29F8548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15" y="3443153"/>
            <a:ext cx="1214864" cy="23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9A1AE824-3670-4B8B-8FC6-5BD5CE493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25" y="3645888"/>
            <a:ext cx="1279112" cy="23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C6E7216B-5126-43CD-BB9C-E77013E83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8" b="7799"/>
          <a:stretch/>
        </p:blipFill>
        <p:spPr bwMode="auto">
          <a:xfrm>
            <a:off x="4759125" y="3638597"/>
            <a:ext cx="800175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B4601876-6AF7-44FB-81A4-84000DD34F80}"/>
              </a:ext>
            </a:extLst>
          </p:cNvPr>
          <p:cNvSpPr txBox="1"/>
          <p:nvPr/>
        </p:nvSpPr>
        <p:spPr>
          <a:xfrm>
            <a:off x="3072187" y="1725257"/>
            <a:ext cx="3227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/>
              <a:t>2. Deep Learning Neural Network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BEA74903-E6A4-4F88-B66A-FF6D94939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11944"/>
          <a:stretch/>
        </p:blipFill>
        <p:spPr bwMode="auto">
          <a:xfrm>
            <a:off x="4766682" y="3443153"/>
            <a:ext cx="1103891" cy="2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372884A-8E17-4FF2-A3AC-CBA5E7E2E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r="-129" b="4102"/>
          <a:stretch/>
        </p:blipFill>
        <p:spPr bwMode="auto">
          <a:xfrm>
            <a:off x="3554625" y="2027068"/>
            <a:ext cx="2472030" cy="133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>
            <a:extLst>
              <a:ext uri="{FF2B5EF4-FFF2-40B4-BE49-F238E27FC236}">
                <a16:creationId xmlns:a16="http://schemas.microsoft.com/office/drawing/2014/main" id="{0F542D49-CCE2-4809-AB25-D419E6BE9BE1}"/>
              </a:ext>
            </a:extLst>
          </p:cNvPr>
          <p:cNvSpPr/>
          <p:nvPr/>
        </p:nvSpPr>
        <p:spPr>
          <a:xfrm>
            <a:off x="3558568" y="3458267"/>
            <a:ext cx="2304448" cy="39600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E81AA133-EE0B-4E30-8304-088BB7C8A62F}"/>
              </a:ext>
            </a:extLst>
          </p:cNvPr>
          <p:cNvSpPr txBox="1"/>
          <p:nvPr/>
        </p:nvSpPr>
        <p:spPr>
          <a:xfrm>
            <a:off x="6365077" y="1725257"/>
            <a:ext cx="253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i="1" dirty="0"/>
              <a:t>3. Thunderstorm </a:t>
            </a:r>
            <a:r>
              <a:rPr lang="en-GB" sz="1600" i="1" dirty="0" err="1"/>
              <a:t>Nowcast</a:t>
            </a:r>
            <a:endParaRPr lang="en-GB" sz="1600" i="1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9ABAA5E-4609-46DD-845F-450EDAE8A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2281" r="2407" b="1501"/>
          <a:stretch/>
        </p:blipFill>
        <p:spPr bwMode="auto">
          <a:xfrm>
            <a:off x="6435619" y="2094348"/>
            <a:ext cx="2429361" cy="2040663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0A503C8F-A3A5-4CF6-9781-2C077539E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710" y="3928030"/>
            <a:ext cx="2995841" cy="678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642C49B-17BF-4486-A5F5-EEF322AF2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437" y="4456746"/>
            <a:ext cx="313600" cy="362220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157F08B2-F181-48FB-8BF8-6A857FA6B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35" y="4456746"/>
            <a:ext cx="445968" cy="362219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B7E256D5-050D-451E-9581-2D6438205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8739" r="2110" b="9303"/>
          <a:stretch/>
        </p:blipFill>
        <p:spPr bwMode="auto">
          <a:xfrm>
            <a:off x="3209255" y="4456746"/>
            <a:ext cx="1576978" cy="362220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B3C34C5D-6F6B-45E2-81D5-77116E4A8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028" y="4456746"/>
            <a:ext cx="309793" cy="362219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http://www.clm-community.eu/images/13_Picture1_1403507274.jpg">
            <a:extLst>
              <a:ext uri="{FF2B5EF4-FFF2-40B4-BE49-F238E27FC236}">
                <a16:creationId xmlns:a16="http://schemas.microsoft.com/office/drawing/2014/main" id="{AB6D073E-F5B0-4C54-A186-BFAD0356A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7"/>
          <a:stretch/>
        </p:blipFill>
        <p:spPr bwMode="auto">
          <a:xfrm>
            <a:off x="1689154" y="2376236"/>
            <a:ext cx="1260000" cy="964311"/>
          </a:xfrm>
          <a:prstGeom prst="rect">
            <a:avLst/>
          </a:prstGeom>
          <a:noFill/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60">
            <a:extLst>
              <a:ext uri="{FF2B5EF4-FFF2-40B4-BE49-F238E27FC236}">
                <a16:creationId xmlns:a16="http://schemas.microsoft.com/office/drawing/2014/main" id="{B8E3922C-7830-4B20-86C8-B5A1A2724CFB}"/>
              </a:ext>
            </a:extLst>
          </p:cNvPr>
          <p:cNvSpPr txBox="1"/>
          <p:nvPr/>
        </p:nvSpPr>
        <p:spPr>
          <a:xfrm>
            <a:off x="169410" y="2119782"/>
            <a:ext cx="12878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Radar</a:t>
            </a:r>
          </a:p>
        </p:txBody>
      </p:sp>
      <p:sp>
        <p:nvSpPr>
          <p:cNvPr id="28" name="TextBox 61">
            <a:extLst>
              <a:ext uri="{FF2B5EF4-FFF2-40B4-BE49-F238E27FC236}">
                <a16:creationId xmlns:a16="http://schemas.microsoft.com/office/drawing/2014/main" id="{FA31E54F-3E4F-4750-8928-7EC15DCBA823}"/>
              </a:ext>
            </a:extLst>
          </p:cNvPr>
          <p:cNvSpPr txBox="1"/>
          <p:nvPr/>
        </p:nvSpPr>
        <p:spPr>
          <a:xfrm>
            <a:off x="1577596" y="2119782"/>
            <a:ext cx="13715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COSMO/ICON-1E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5655CE92-BAB0-497C-BAD9-8D366C34F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9"/>
          <a:stretch/>
        </p:blipFill>
        <p:spPr bwMode="auto">
          <a:xfrm>
            <a:off x="172153" y="2377437"/>
            <a:ext cx="1285093" cy="964311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2" descr="\\meteoswiss.ch\mch\lom-home\lom\users\hau\My Documents\My Pictures\Meteorage_reseau-m_large.jpg">
            <a:extLst>
              <a:ext uri="{FF2B5EF4-FFF2-40B4-BE49-F238E27FC236}">
                <a16:creationId xmlns:a16="http://schemas.microsoft.com/office/drawing/2014/main" id="{97487A08-58E5-4E99-8A8B-5BB2FB7C6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54" y="3648979"/>
            <a:ext cx="1305535" cy="933451"/>
          </a:xfrm>
          <a:prstGeom prst="rect">
            <a:avLst/>
          </a:prstGeom>
          <a:noFill/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64">
            <a:extLst>
              <a:ext uri="{FF2B5EF4-FFF2-40B4-BE49-F238E27FC236}">
                <a16:creationId xmlns:a16="http://schemas.microsoft.com/office/drawing/2014/main" id="{88C3AF42-574E-4571-BA1B-B9D55568C1AE}"/>
              </a:ext>
            </a:extLst>
          </p:cNvPr>
          <p:cNvSpPr txBox="1"/>
          <p:nvPr/>
        </p:nvSpPr>
        <p:spPr>
          <a:xfrm>
            <a:off x="1664060" y="3395937"/>
            <a:ext cx="13477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Lightning</a:t>
            </a:r>
          </a:p>
        </p:txBody>
      </p:sp>
      <p:pic>
        <p:nvPicPr>
          <p:cNvPr id="32" name="Picture 3">
            <a:extLst>
              <a:ext uri="{FF2B5EF4-FFF2-40B4-BE49-F238E27FC236}">
                <a16:creationId xmlns:a16="http://schemas.microsoft.com/office/drawing/2014/main" id="{E22069EE-0E2A-4683-8DCF-CCFFB14C3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r="2818"/>
          <a:stretch/>
        </p:blipFill>
        <p:spPr bwMode="auto">
          <a:xfrm>
            <a:off x="6383588" y="4389111"/>
            <a:ext cx="612000" cy="434792"/>
          </a:xfrm>
          <a:prstGeom prst="rect">
            <a:avLst/>
          </a:prstGeom>
          <a:noFill/>
          <a:ln>
            <a:noFill/>
          </a:ln>
          <a:effectLst>
            <a:glow rad="63500">
              <a:srgbClr val="00B0F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6">
            <a:extLst>
              <a:ext uri="{FF2B5EF4-FFF2-40B4-BE49-F238E27FC236}">
                <a16:creationId xmlns:a16="http://schemas.microsoft.com/office/drawing/2014/main" id="{2E6630E0-EFE1-48C7-9DD4-0C324A4F10E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949" r="10607"/>
          <a:stretch/>
        </p:blipFill>
        <p:spPr>
          <a:xfrm>
            <a:off x="7680393" y="4389110"/>
            <a:ext cx="604375" cy="442745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sp>
        <p:nvSpPr>
          <p:cNvPr id="34" name="TextBox 67">
            <a:extLst>
              <a:ext uri="{FF2B5EF4-FFF2-40B4-BE49-F238E27FC236}">
                <a16:creationId xmlns:a16="http://schemas.microsoft.com/office/drawing/2014/main" id="{2D61C608-86CC-47A9-9A70-AE2F40900903}"/>
              </a:ext>
            </a:extLst>
          </p:cNvPr>
          <p:cNvSpPr txBox="1"/>
          <p:nvPr/>
        </p:nvSpPr>
        <p:spPr>
          <a:xfrm>
            <a:off x="6404656" y="4130087"/>
            <a:ext cx="589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Rain</a:t>
            </a:r>
          </a:p>
        </p:txBody>
      </p:sp>
      <p:pic>
        <p:nvPicPr>
          <p:cNvPr id="35" name="Picture 68">
            <a:extLst>
              <a:ext uri="{FF2B5EF4-FFF2-40B4-BE49-F238E27FC236}">
                <a16:creationId xmlns:a16="http://schemas.microsoft.com/office/drawing/2014/main" id="{90E04588-8644-492A-A923-DD4EF8DA42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46943" y="4389111"/>
            <a:ext cx="581412" cy="435498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</a:effectLst>
        </p:spPr>
      </p:pic>
      <p:sp>
        <p:nvSpPr>
          <p:cNvPr id="36" name="TextBox 69">
            <a:extLst>
              <a:ext uri="{FF2B5EF4-FFF2-40B4-BE49-F238E27FC236}">
                <a16:creationId xmlns:a16="http://schemas.microsoft.com/office/drawing/2014/main" id="{8A826865-E6BB-4E90-96C0-42254871D9F6}"/>
              </a:ext>
            </a:extLst>
          </p:cNvPr>
          <p:cNvSpPr txBox="1"/>
          <p:nvPr/>
        </p:nvSpPr>
        <p:spPr>
          <a:xfrm>
            <a:off x="7046943" y="4130087"/>
            <a:ext cx="589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Hail</a:t>
            </a:r>
          </a:p>
        </p:txBody>
      </p:sp>
      <p:sp>
        <p:nvSpPr>
          <p:cNvPr id="37" name="TextBox 70">
            <a:extLst>
              <a:ext uri="{FF2B5EF4-FFF2-40B4-BE49-F238E27FC236}">
                <a16:creationId xmlns:a16="http://schemas.microsoft.com/office/drawing/2014/main" id="{26AA4CC0-3B37-4E86-884C-4F16DBD28C93}"/>
              </a:ext>
            </a:extLst>
          </p:cNvPr>
          <p:cNvSpPr txBox="1"/>
          <p:nvPr/>
        </p:nvSpPr>
        <p:spPr>
          <a:xfrm>
            <a:off x="7587071" y="4130087"/>
            <a:ext cx="8338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Lightning</a:t>
            </a:r>
          </a:p>
        </p:txBody>
      </p:sp>
      <p:sp>
        <p:nvSpPr>
          <p:cNvPr id="38" name="TextBox 71">
            <a:extLst>
              <a:ext uri="{FF2B5EF4-FFF2-40B4-BE49-F238E27FC236}">
                <a16:creationId xmlns:a16="http://schemas.microsoft.com/office/drawing/2014/main" id="{2212B121-40B9-4B1C-9199-1BA584DFEECC}"/>
              </a:ext>
            </a:extLst>
          </p:cNvPr>
          <p:cNvSpPr txBox="1"/>
          <p:nvPr/>
        </p:nvSpPr>
        <p:spPr>
          <a:xfrm>
            <a:off x="8348872" y="4130087"/>
            <a:ext cx="5891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>
                    <a:lumMod val="50000"/>
                  </a:schemeClr>
                </a:solidFill>
              </a:rPr>
              <a:t>Wind</a:t>
            </a:r>
          </a:p>
        </p:txBody>
      </p:sp>
      <p:pic>
        <p:nvPicPr>
          <p:cNvPr id="39" name="Picture 72">
            <a:extLst>
              <a:ext uri="{FF2B5EF4-FFF2-40B4-BE49-F238E27FC236}">
                <a16:creationId xmlns:a16="http://schemas.microsoft.com/office/drawing/2014/main" id="{8CCA6874-8DFD-49A6-8CD3-80F499168BB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9275" t="12559" r="101" b="4643"/>
          <a:stretch/>
        </p:blipFill>
        <p:spPr>
          <a:xfrm>
            <a:off x="8336316" y="4388468"/>
            <a:ext cx="576646" cy="443574"/>
          </a:xfrm>
          <a:prstGeom prst="rect">
            <a:avLst/>
          </a:prstGeom>
          <a:effectLst>
            <a:glow rad="63500">
              <a:srgbClr val="00B0F0">
                <a:alpha val="40000"/>
              </a:srgbClr>
            </a:glow>
            <a:outerShdw blurRad="50800" dist="50800" dir="5400000" algn="ctr" rotWithShape="0">
              <a:srgbClr val="000000">
                <a:alpha val="53000"/>
              </a:srgbClr>
            </a:outerShdw>
          </a:effectLst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D6696287-F155-44E3-B8CB-CBA76579B5A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0010" y="3653898"/>
            <a:ext cx="926648" cy="928532"/>
          </a:xfrm>
          <a:prstGeom prst="rect">
            <a:avLst/>
          </a:prstGeom>
        </p:spPr>
      </p:pic>
      <p:sp>
        <p:nvSpPr>
          <p:cNvPr id="44" name="TextBox 64">
            <a:extLst>
              <a:ext uri="{FF2B5EF4-FFF2-40B4-BE49-F238E27FC236}">
                <a16:creationId xmlns:a16="http://schemas.microsoft.com/office/drawing/2014/main" id="{B157E9F3-257B-40F6-BE03-E36C242CD336}"/>
              </a:ext>
            </a:extLst>
          </p:cNvPr>
          <p:cNvSpPr txBox="1"/>
          <p:nvPr/>
        </p:nvSpPr>
        <p:spPr>
          <a:xfrm>
            <a:off x="169410" y="3375456"/>
            <a:ext cx="12878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Satellite</a:t>
            </a:r>
          </a:p>
        </p:txBody>
      </p:sp>
    </p:spTree>
    <p:extLst>
      <p:ext uri="{BB962C8B-B14F-4D97-AF65-F5344CB8AC3E}">
        <p14:creationId xmlns:p14="http://schemas.microsoft.com/office/powerpoint/2010/main" val="4164450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>
            <a:off x="3626972" y="3588239"/>
            <a:ext cx="5042389" cy="604619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flat" cmpd="sng" algn="ctr">
            <a:solidFill>
              <a:srgbClr val="FFFFFF">
                <a:alpha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748631" y="228891"/>
            <a:ext cx="7957820" cy="708082"/>
          </a:xfrm>
        </p:spPr>
        <p:txBody>
          <a:bodyPr/>
          <a:lstStyle/>
          <a:p>
            <a:r>
              <a:rPr lang="en-US" dirty="0"/>
              <a:t>Step 1+2+3: Exploit polarimetric radar obs.</a:t>
            </a:r>
            <a:endParaRPr lang="it-CH" dirty="0"/>
          </a:p>
        </p:txBody>
      </p:sp>
      <p:pic>
        <p:nvPicPr>
          <p:cNvPr id="13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19" y="829056"/>
            <a:ext cx="8831869" cy="3992880"/>
          </a:xfrm>
          <a:prstGeom prst="rect">
            <a:avLst/>
          </a:prstGeom>
        </p:spPr>
      </p:pic>
      <p:pic>
        <p:nvPicPr>
          <p:cNvPr id="9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40546" y="1611718"/>
            <a:ext cx="1404739" cy="881546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CasellaDiTesto 9"/>
          <p:cNvSpPr txBox="1"/>
          <p:nvPr/>
        </p:nvSpPr>
        <p:spPr>
          <a:xfrm>
            <a:off x="4798038" y="1586141"/>
            <a:ext cx="1415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Swiss radar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2804" t="2481" r="9664" b="8154"/>
          <a:stretch/>
        </p:blipFill>
        <p:spPr>
          <a:xfrm>
            <a:off x="4740546" y="3452722"/>
            <a:ext cx="1600142" cy="1052530"/>
          </a:xfrm>
          <a:prstGeom prst="rect">
            <a:avLst/>
          </a:prstGeom>
        </p:spPr>
      </p:pic>
      <p:sp>
        <p:nvSpPr>
          <p:cNvPr id="15" name="CasellaDiTesto 9"/>
          <p:cNvSpPr txBox="1"/>
          <p:nvPr/>
        </p:nvSpPr>
        <p:spPr>
          <a:xfrm>
            <a:off x="4696927" y="3368665"/>
            <a:ext cx="1617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Quality index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76529" y="4752412"/>
            <a:ext cx="5620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1. Germann et al. (2022)           2. Leinonen et al. (2022)     3. Leinonen et al. (2022)</a:t>
            </a:r>
          </a:p>
          <a:p>
            <a:pPr algn="r"/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4. Wolfensberger et al. (2021)  5. Feldmann et al. (2021) </a:t>
            </a:r>
          </a:p>
        </p:txBody>
      </p:sp>
      <p:pic>
        <p:nvPicPr>
          <p:cNvPr id="3080" name="Picture 8" descr=" Dual-pol data shows what type of precipitation is falling based on its shape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t="9026" r="9342" b="7810"/>
          <a:stretch/>
        </p:blipFill>
        <p:spPr bwMode="auto">
          <a:xfrm>
            <a:off x="4740547" y="2555417"/>
            <a:ext cx="1409924" cy="85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9"/>
          <p:cNvSpPr txBox="1"/>
          <p:nvPr/>
        </p:nvSpPr>
        <p:spPr>
          <a:xfrm>
            <a:off x="4727541" y="2511552"/>
            <a:ext cx="1724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Polarimetric</a:t>
            </a:r>
            <a:r>
              <a:rPr lang="en-US" sz="1350" dirty="0"/>
              <a:t> variables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12466" y="1207790"/>
            <a:ext cx="4259051" cy="315394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188819" y="1250691"/>
            <a:ext cx="3864665" cy="919381"/>
          </a:xfrm>
          <a:solidFill>
            <a:schemeClr val="accent5">
              <a:lumMod val="75000"/>
            </a:schemeClr>
          </a:solidFill>
          <a:ln>
            <a:solidFill>
              <a:srgbClr val="60B4B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/>
              <a:t>Swiss radar data (R)</a:t>
            </a:r>
            <a:r>
              <a:rPr lang="en-US" baseline="30000" dirty="0"/>
              <a:t>1,2,3</a:t>
            </a:r>
            <a:r>
              <a:rPr lang="en-US" b="1" dirty="0"/>
              <a:t>: </a:t>
            </a:r>
          </a:p>
          <a:p>
            <a:pPr marL="0" indent="0">
              <a:buNone/>
            </a:pPr>
            <a:r>
              <a:rPr lang="en-US" dirty="0"/>
              <a:t>Rain-rate and vertical structure of radar reflectivity such as echo top height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Segnaposto testo 1"/>
              <p:cNvSpPr txBox="1">
                <a:spLocks/>
              </p:cNvSpPr>
              <p:nvPr/>
            </p:nvSpPr>
            <p:spPr>
              <a:xfrm>
                <a:off x="188819" y="2261178"/>
                <a:ext cx="3864665" cy="160365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25400" cap="flat" cmpd="sng" algn="ctr">
                <a:solidFill>
                  <a:srgbClr val="60B4B2"/>
                </a:solidFill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>
                <a:lvl1pPr marL="266700" marR="0" indent="-2667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 sz="16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14375" indent="-257175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Font typeface="Symbol" panose="05050102010706020507" pitchFamily="18" charset="2"/>
                  <a:buChar char="-"/>
                  <a:defRPr sz="16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Tx/>
                  <a:buChar char="•"/>
                  <a:defRPr sz="16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0C0C0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DDDDDD"/>
                  </a:buClr>
                  <a:buChar char="•"/>
                  <a:defRPr sz="2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b="1" kern="0" dirty="0"/>
                  <a:t>Polarimetric variables (P): </a:t>
                </a:r>
              </a:p>
              <a:p>
                <a:pPr marL="0" indent="0">
                  <a:buNone/>
                </a:pPr>
                <a:r>
                  <a:rPr lang="en-US" kern="0" dirty="0"/>
                  <a:t>co-polar cross correlation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kern="0" dirty="0"/>
                          <m:t>ρ</m:t>
                        </m:r>
                      </m:e>
                      <m:sub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h𝑣</m:t>
                        </m:r>
                      </m:sub>
                    </m:sSub>
                  </m:oMath>
                </a14:m>
                <a:r>
                  <a:rPr lang="en-US" kern="0" dirty="0"/>
                  <a:t>),</a:t>
                </a:r>
                <a:r>
                  <a:rPr lang="en-US" dirty="0"/>
                  <a:t> </a:t>
                </a:r>
                <a:r>
                  <a:rPr lang="en-US" kern="0" dirty="0"/>
                  <a:t>differential reflectivity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𝐷𝑅</m:t>
                        </m:r>
                      </m:sub>
                    </m:sSub>
                  </m:oMath>
                </a14:m>
                <a:r>
                  <a:rPr lang="en-US" kern="0" dirty="0"/>
                  <a:t>), vertical reflectivity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i="1" ker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kern="0" dirty="0"/>
                  <a:t>) and specific differential phase </a:t>
                </a:r>
                <a14:m>
                  <m:oMath xmlns:m="http://schemas.openxmlformats.org/officeDocument/2006/math">
                    <m:r>
                      <a:rPr lang="nl-NL" ker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nl-NL" b="0" i="1" kern="0" smtClean="0">
                            <a:latin typeface="Cambria Math" panose="02040503050406030204" pitchFamily="18" charset="0"/>
                          </a:rPr>
                          <m:t>𝑑𝑝</m:t>
                        </m:r>
                      </m:sub>
                    </m:sSub>
                  </m:oMath>
                </a14:m>
                <a:r>
                  <a:rPr lang="en-US" kern="0" dirty="0">
                    <a:sym typeface="Wingdings" panose="05000000000000000000" pitchFamily="2" charset="2"/>
                  </a:rPr>
                  <a:t>) aggregated to the ground</a:t>
                </a:r>
                <a:r>
                  <a:rPr lang="en-US" baseline="30000" dirty="0"/>
                  <a:t>4</a:t>
                </a:r>
                <a:r>
                  <a:rPr lang="en-US" kern="0" dirty="0">
                    <a:sym typeface="Wingdings" panose="05000000000000000000" pitchFamily="2" charset="2"/>
                  </a:rPr>
                  <a:t>.</a:t>
                </a:r>
                <a:endParaRPr lang="en-US" kern="0" dirty="0"/>
              </a:p>
            </p:txBody>
          </p:sp>
        </mc:Choice>
        <mc:Fallback>
          <p:sp>
            <p:nvSpPr>
              <p:cNvPr id="18" name="Segnaposto tes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19" y="2261178"/>
                <a:ext cx="3864665" cy="1603655"/>
              </a:xfrm>
              <a:prstGeom prst="rect">
                <a:avLst/>
              </a:prstGeom>
              <a:blipFill>
                <a:blip r:embed="rId7"/>
                <a:stretch>
                  <a:fillRect l="-627" t="-375" b="-5618"/>
                </a:stretch>
              </a:blipFill>
              <a:ln w="25400" cap="flat" cmpd="sng" algn="ctr">
                <a:solidFill>
                  <a:srgbClr val="60B4B2"/>
                </a:solidFill>
                <a:prstDash val="solid"/>
              </a:ln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egnaposto testo 1"/>
          <p:cNvSpPr txBox="1">
            <a:spLocks/>
          </p:cNvSpPr>
          <p:nvPr/>
        </p:nvSpPr>
        <p:spPr>
          <a:xfrm>
            <a:off x="188818" y="3963780"/>
            <a:ext cx="3864666" cy="3740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rgbClr val="60B4B2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Quality index (Q)</a:t>
            </a:r>
            <a:r>
              <a:rPr lang="en-US" baseline="30000" dirty="0"/>
              <a:t>5</a:t>
            </a:r>
            <a:r>
              <a:rPr lang="en-US" b="1" kern="0" dirty="0"/>
              <a:t> </a:t>
            </a:r>
          </a:p>
          <a:p>
            <a:endParaRPr lang="en-US" kern="0" dirty="0"/>
          </a:p>
        </p:txBody>
      </p:sp>
      <p:sp>
        <p:nvSpPr>
          <p:cNvPr id="21" name="Segnaposto testo 1"/>
          <p:cNvSpPr txBox="1">
            <a:spLocks/>
          </p:cNvSpPr>
          <p:nvPr/>
        </p:nvSpPr>
        <p:spPr>
          <a:xfrm>
            <a:off x="188818" y="782358"/>
            <a:ext cx="3864666" cy="3740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 cmpd="sng" algn="ctr">
            <a:solidFill>
              <a:srgbClr val="60B4B2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Dataset: </a:t>
            </a:r>
            <a:r>
              <a:rPr lang="en-US" kern="0" dirty="0"/>
              <a:t>Convective season of 2020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0B6B62F-1198-469C-931E-D02CFC6A1EEC}"/>
              </a:ext>
            </a:extLst>
          </p:cNvPr>
          <p:cNvSpPr txBox="1"/>
          <p:nvPr/>
        </p:nvSpPr>
        <p:spPr>
          <a:xfrm>
            <a:off x="112466" y="4752412"/>
            <a:ext cx="59355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Rombeek, Nathalie, Jussi Leinonen, and Ulrich Hamann. "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Exploiting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radar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polarimetry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nowcasting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thunderstorm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hazards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deep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learning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de-CH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Natural Hazards and Earth System Sciences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24.1 (2024): 133-144.</a:t>
            </a:r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265825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6E00DAF-AA1D-4913-9789-66972B01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056" y="242417"/>
            <a:ext cx="7516008" cy="708082"/>
          </a:xfrm>
        </p:spPr>
        <p:txBody>
          <a:bodyPr/>
          <a:lstStyle/>
          <a:p>
            <a:r>
              <a:rPr lang="it-CH" dirty="0"/>
              <a:t>Step 1+2+3: </a:t>
            </a:r>
            <a:r>
              <a:rPr lang="it-CH" dirty="0" err="1"/>
              <a:t>Nowcast</a:t>
            </a:r>
            <a:r>
              <a:rPr lang="it-CH" dirty="0"/>
              <a:t> with </a:t>
            </a:r>
            <a:r>
              <a:rPr lang="it-CH" dirty="0" err="1"/>
              <a:t>CNNs</a:t>
            </a:r>
            <a:endParaRPr lang="de-CH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30F9206-82D8-4047-8884-4348443F9F4D}"/>
              </a:ext>
            </a:extLst>
          </p:cNvPr>
          <p:cNvSpPr txBox="1"/>
          <p:nvPr/>
        </p:nvSpPr>
        <p:spPr>
          <a:xfrm>
            <a:off x="3583173" y="4514720"/>
            <a:ext cx="4572000" cy="5078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Samsi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Siddharth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Christopher J.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Mattioli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Mark S.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Veillette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"Distributed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deep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learning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precipitation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nowcasting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de-CH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 IEEE High Performance Extreme Computing Conference (HPEC)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2019.</a:t>
            </a:r>
            <a:endParaRPr lang="de-CH" sz="9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E3D0A36-D7AF-4541-B655-A9FAC6BF6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83" y="893792"/>
            <a:ext cx="8534400" cy="348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98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388E1D85-DC9C-4F30-9947-3BF7F09A7B56}"/>
              </a:ext>
            </a:extLst>
          </p:cNvPr>
          <p:cNvSpPr/>
          <p:nvPr/>
        </p:nvSpPr>
        <p:spPr bwMode="auto">
          <a:xfrm>
            <a:off x="0" y="4258096"/>
            <a:ext cx="9047747" cy="69891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4: Uncertainty and autocorrelation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A04FC284-9107-4686-9636-9DE9430927F6}"/>
              </a:ext>
            </a:extLst>
          </p:cNvPr>
          <p:cNvSpPr txBox="1">
            <a:spLocks/>
          </p:cNvSpPr>
          <p:nvPr/>
        </p:nvSpPr>
        <p:spPr>
          <a:xfrm>
            <a:off x="315251" y="1097334"/>
            <a:ext cx="8409318" cy="925427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Autoregressive model plus spatially correlated noise 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Spatially correlated noise depends on the observations</a:t>
            </a:r>
            <a:endParaRPr lang="en-001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This takes place in </a:t>
            </a:r>
            <a:r>
              <a:rPr lang="en-001" sz="1400" b="1" dirty="0">
                <a:latin typeface="Calibri" panose="020F0502020204030204" pitchFamily="34" charset="0"/>
              </a:rPr>
              <a:t>1km</a:t>
            </a:r>
            <a:r>
              <a:rPr lang="en-001" sz="1400" baseline="30000" dirty="0">
                <a:latin typeface="Calibri" panose="020F0502020204030204" pitchFamily="34" charset="0"/>
              </a:rPr>
              <a:t>2</a:t>
            </a:r>
            <a:r>
              <a:rPr lang="en-001" sz="1400" dirty="0">
                <a:latin typeface="Calibri" panose="020F0502020204030204" pitchFamily="34" charset="0"/>
              </a:rPr>
              <a:t> scale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0CF55799-147A-4D68-9B2E-38DFAB24D140}"/>
              </a:ext>
            </a:extLst>
          </p:cNvPr>
          <p:cNvSpPr txBox="1"/>
          <p:nvPr/>
        </p:nvSpPr>
        <p:spPr>
          <a:xfrm>
            <a:off x="7364797" y="2549071"/>
            <a:ext cx="150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FF"/>
              </a:buClr>
            </a:pPr>
            <a:r>
              <a:rPr lang="en-US" sz="2000" dirty="0">
                <a:latin typeface="Calibri" panose="020F0502020204030204" pitchFamily="34" charset="0"/>
              </a:rPr>
              <a:t>Next Frame</a:t>
            </a:r>
            <a:endParaRPr lang="en-US" sz="2000" baseline="-25000" dirty="0">
              <a:latin typeface="Calibri" panose="020F0502020204030204" pitchFamily="34" charset="0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4B4746E6-4405-463F-A9C9-18C74D6591A4}"/>
              </a:ext>
            </a:extLst>
          </p:cNvPr>
          <p:cNvSpPr txBox="1"/>
          <p:nvPr/>
        </p:nvSpPr>
        <p:spPr>
          <a:xfrm>
            <a:off x="464841" y="2596241"/>
            <a:ext cx="1614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FF"/>
              </a:buClr>
            </a:pPr>
            <a:r>
              <a:rPr lang="en-US" sz="2000" dirty="0">
                <a:latin typeface="Calibri" panose="020F0502020204030204" pitchFamily="34" charset="0"/>
              </a:rPr>
              <a:t>Observation</a:t>
            </a:r>
            <a:r>
              <a:rPr lang="en-US" sz="2000" baseline="-25000" dirty="0">
                <a:latin typeface="Calibri" panose="020F0502020204030204" pitchFamily="34" charset="0"/>
              </a:rPr>
              <a:t>1</a:t>
            </a:r>
            <a:endParaRPr lang="en-US" sz="1800" baseline="-25000" dirty="0">
              <a:latin typeface="Calibri" panose="020F0502020204030204" pitchFamily="34" charset="0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7389EAE3-E326-4261-B4BF-5AEBE0E1641A}"/>
              </a:ext>
            </a:extLst>
          </p:cNvPr>
          <p:cNvSpPr txBox="1"/>
          <p:nvPr/>
        </p:nvSpPr>
        <p:spPr>
          <a:xfrm>
            <a:off x="2579032" y="2587855"/>
            <a:ext cx="166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FF"/>
              </a:buClr>
            </a:pPr>
            <a:r>
              <a:rPr lang="en-US" sz="2000" dirty="0">
                <a:latin typeface="Calibri" panose="020F0502020204030204" pitchFamily="34" charset="0"/>
              </a:rPr>
              <a:t>Observation</a:t>
            </a:r>
            <a:r>
              <a:rPr lang="en-US" sz="2000" baseline="-25000" dirty="0"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882F59E8-1810-484A-AADD-0B9499D1F869}"/>
              </a:ext>
            </a:extLst>
          </p:cNvPr>
          <p:cNvSpPr txBox="1"/>
          <p:nvPr/>
        </p:nvSpPr>
        <p:spPr>
          <a:xfrm>
            <a:off x="2079699" y="3368993"/>
            <a:ext cx="3417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4225617E-AA34-42D3-9EC7-3AB333E87583}"/>
              </a:ext>
            </a:extLst>
          </p:cNvPr>
          <p:cNvSpPr txBox="1"/>
          <p:nvPr/>
        </p:nvSpPr>
        <p:spPr>
          <a:xfrm>
            <a:off x="4363029" y="3364017"/>
            <a:ext cx="3417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5" name="TextBox 45">
            <a:extLst>
              <a:ext uri="{FF2B5EF4-FFF2-40B4-BE49-F238E27FC236}">
                <a16:creationId xmlns:a16="http://schemas.microsoft.com/office/drawing/2014/main" id="{C4DE6735-481B-4A3F-9BF7-1D270E09A903}"/>
              </a:ext>
            </a:extLst>
          </p:cNvPr>
          <p:cNvSpPr txBox="1"/>
          <p:nvPr/>
        </p:nvSpPr>
        <p:spPr>
          <a:xfrm>
            <a:off x="6649029" y="3316288"/>
            <a:ext cx="34176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46">
                <a:extLst>
                  <a:ext uri="{FF2B5EF4-FFF2-40B4-BE49-F238E27FC236}">
                    <a16:creationId xmlns:a16="http://schemas.microsoft.com/office/drawing/2014/main" id="{F2399FFE-610D-4CAE-A242-26366D906592}"/>
                  </a:ext>
                </a:extLst>
              </p:cNvPr>
              <p:cNvSpPr txBox="1"/>
              <p:nvPr/>
            </p:nvSpPr>
            <p:spPr>
              <a:xfrm>
                <a:off x="164306" y="2148085"/>
                <a:ext cx="8560263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  <a:buClr>
                    <a:srgbClr val="0000FF"/>
                  </a:buCl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           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               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𝜑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−2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            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               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𝐴𝑠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                     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latin typeface="Cambria Math"/>
                          </a:rPr>
                          <m:t>𝑹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TextBox 46">
                <a:extLst>
                  <a:ext uri="{FF2B5EF4-FFF2-40B4-BE49-F238E27FC236}">
                    <a16:creationId xmlns:a16="http://schemas.microsoft.com/office/drawing/2014/main" id="{F2399FFE-610D-4CAE-A242-26366D906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06" y="2148085"/>
                <a:ext cx="8560263" cy="400110"/>
              </a:xfrm>
              <a:prstGeom prst="rect">
                <a:avLst/>
              </a:prstGeom>
              <a:blipFill>
                <a:blip r:embed="rId3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" descr="C:\Users\sii\Yanni\Presentations\2018.01.23.MDR.Retrait\dbZ.161071850.png">
            <a:extLst>
              <a:ext uri="{FF2B5EF4-FFF2-40B4-BE49-F238E27FC236}">
                <a16:creationId xmlns:a16="http://schemas.microsoft.com/office/drawing/2014/main" id="{416CB021-5488-496D-AFF4-C4CD5726C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031" y="3000761"/>
            <a:ext cx="1669880" cy="143132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sii\Yanni\Presentations\2018.01.23.MDR.Retrait\dbZ.161071900.png">
            <a:extLst>
              <a:ext uri="{FF2B5EF4-FFF2-40B4-BE49-F238E27FC236}">
                <a16:creationId xmlns:a16="http://schemas.microsoft.com/office/drawing/2014/main" id="{56600B19-DBD3-4216-8ECD-0E8E9AE6D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17" y="2972186"/>
            <a:ext cx="1669880" cy="143132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sii\Yanni\Presentations\2018.01.23.MDR.Retrait\At.161071900.png">
            <a:extLst>
              <a:ext uri="{FF2B5EF4-FFF2-40B4-BE49-F238E27FC236}">
                <a16:creationId xmlns:a16="http://schemas.microsoft.com/office/drawing/2014/main" id="{0F9CF3D5-CE02-4898-BB7C-D727FD92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57" y="3000761"/>
            <a:ext cx="1669880" cy="143132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C:\Users\sii\Yanni\Presentations\2018.01.23.MDR.Retrait\XX.161071900.png">
            <a:extLst>
              <a:ext uri="{FF2B5EF4-FFF2-40B4-BE49-F238E27FC236}">
                <a16:creationId xmlns:a16="http://schemas.microsoft.com/office/drawing/2014/main" id="{02A01E61-579C-4F4A-974F-26BD8FB6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238" y="2972186"/>
            <a:ext cx="1669880" cy="143132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51">
            <a:extLst>
              <a:ext uri="{FF2B5EF4-FFF2-40B4-BE49-F238E27FC236}">
                <a16:creationId xmlns:a16="http://schemas.microsoft.com/office/drawing/2014/main" id="{3D79DF6B-F218-4D42-A00A-F5B6DAFDD9F1}"/>
              </a:ext>
            </a:extLst>
          </p:cNvPr>
          <p:cNvSpPr txBox="1"/>
          <p:nvPr/>
        </p:nvSpPr>
        <p:spPr>
          <a:xfrm>
            <a:off x="4775858" y="2615004"/>
            <a:ext cx="1669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0000FF"/>
              </a:buClr>
            </a:pPr>
            <a:r>
              <a:rPr lang="en-US" sz="2000" dirty="0">
                <a:latin typeface="Calibri" panose="020F0502020204030204" pitchFamily="34" charset="0"/>
              </a:rPr>
              <a:t>Colored Noise</a:t>
            </a:r>
          </a:p>
        </p:txBody>
      </p:sp>
      <p:pic>
        <p:nvPicPr>
          <p:cNvPr id="32" name="Picture 3" descr="C:\Users\sii\Yanni\Presentations\2018.01.23.MDR.Retrait\XX.mm.161071900.png">
            <a:extLst>
              <a:ext uri="{FF2B5EF4-FFF2-40B4-BE49-F238E27FC236}">
                <a16:creationId xmlns:a16="http://schemas.microsoft.com/office/drawing/2014/main" id="{39F804C8-AC3B-4480-94F5-DDBBDB66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116" y="2955761"/>
            <a:ext cx="1689043" cy="144775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34" name="Rectangle 36">
            <a:extLst>
              <a:ext uri="{FF2B5EF4-FFF2-40B4-BE49-F238E27FC236}">
                <a16:creationId xmlns:a16="http://schemas.microsoft.com/office/drawing/2014/main" id="{D11D7155-4D96-43E9-BAE6-240569289508}"/>
              </a:ext>
            </a:extLst>
          </p:cNvPr>
          <p:cNvSpPr/>
          <p:nvPr/>
        </p:nvSpPr>
        <p:spPr>
          <a:xfrm>
            <a:off x="288062" y="4501464"/>
            <a:ext cx="40267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001" sz="1200" i="1" dirty="0">
                <a:latin typeface="Calibri" panose="020F0502020204030204" pitchFamily="34" charset="0"/>
              </a:rPr>
              <a:t>This </a:t>
            </a:r>
            <a:r>
              <a:rPr lang="en-001" sz="1200" b="1" i="1" dirty="0">
                <a:latin typeface="Calibri" panose="020F0502020204030204" pitchFamily="34" charset="0"/>
              </a:rPr>
              <a:t>1km</a:t>
            </a:r>
            <a:r>
              <a:rPr lang="en-001" sz="1200" b="1" i="1" baseline="30000" dirty="0">
                <a:latin typeface="Calibri" panose="020F0502020204030204" pitchFamily="34" charset="0"/>
              </a:rPr>
              <a:t>2</a:t>
            </a:r>
            <a:r>
              <a:rPr lang="en-001" sz="1200" i="1" dirty="0">
                <a:latin typeface="Calibri" panose="020F0502020204030204" pitchFamily="34" charset="0"/>
              </a:rPr>
              <a:t> operations takes place in a </a:t>
            </a:r>
            <a:r>
              <a:rPr lang="en-001" sz="1200" b="1" i="1" dirty="0">
                <a:latin typeface="Calibri" panose="020F0502020204030204" pitchFamily="34" charset="0"/>
              </a:rPr>
              <a:t>transformed</a:t>
            </a:r>
            <a:r>
              <a:rPr lang="en-001" sz="1200" i="1" dirty="0">
                <a:latin typeface="Calibri" panose="020F0502020204030204" pitchFamily="34" charset="0"/>
              </a:rPr>
              <a:t> space.</a:t>
            </a:r>
          </a:p>
        </p:txBody>
      </p:sp>
    </p:spTree>
    <p:extLst>
      <p:ext uri="{BB962C8B-B14F-4D97-AF65-F5344CB8AC3E}">
        <p14:creationId xmlns:p14="http://schemas.microsoft.com/office/powerpoint/2010/main" val="79518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de-CH" dirty="0" err="1"/>
              <a:t>Step</a:t>
            </a:r>
            <a:r>
              <a:rPr lang="de-CH" dirty="0"/>
              <a:t> 4: </a:t>
            </a:r>
            <a:r>
              <a:rPr lang="de-CH" dirty="0" err="1"/>
              <a:t>Uncertainty</a:t>
            </a:r>
            <a:r>
              <a:rPr lang="de-CH" dirty="0"/>
              <a:t> </a:t>
            </a:r>
            <a:r>
              <a:rPr lang="de-CH" dirty="0" err="1"/>
              <a:t>estimates</a:t>
            </a:r>
            <a:endParaRPr lang="de-CH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2ABCC63-BF2F-4477-9005-CB845D50F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645" y="5314046"/>
            <a:ext cx="4909779" cy="80573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0242205-25FB-4B56-A5F7-063D1BADC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200" y="944550"/>
            <a:ext cx="6093464" cy="39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A3ABAC7F-4DF4-476F-AC17-8621BC747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" y="1497428"/>
            <a:ext cx="9001000" cy="249240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6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4: Uncertainty and autocorrelation</a:t>
            </a:r>
          </a:p>
        </p:txBody>
      </p:sp>
      <p:pic>
        <p:nvPicPr>
          <p:cNvPr id="33" name="Picture 2" descr="C:\Users\sii\Yanni\Presentations\2017.10.10.Locarno.Nowcasting.Workshop\grid.png">
            <a:extLst>
              <a:ext uri="{FF2B5EF4-FFF2-40B4-BE49-F238E27FC236}">
                <a16:creationId xmlns:a16="http://schemas.microsoft.com/office/drawing/2014/main" id="{969844D9-BBD6-40D3-90CB-5BCAD9FE6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50" y="845348"/>
            <a:ext cx="4837791" cy="414667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sii\Yanni\Presentations\2017.10.23.Locarno.Rotunno_visit\animated.3.gif">
            <a:extLst>
              <a:ext uri="{FF2B5EF4-FFF2-40B4-BE49-F238E27FC236}">
                <a16:creationId xmlns:a16="http://schemas.microsoft.com/office/drawing/2014/main" id="{073DBB34-389A-46E0-9BF1-67F531109F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50" y="845347"/>
            <a:ext cx="4837793" cy="4131257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46084DA4-A6D8-435B-80AE-786369AA9EAE}"/>
              </a:ext>
            </a:extLst>
          </p:cNvPr>
          <p:cNvSpPr txBox="1">
            <a:spLocks/>
          </p:cNvSpPr>
          <p:nvPr/>
        </p:nvSpPr>
        <p:spPr>
          <a:xfrm>
            <a:off x="404806" y="1306844"/>
            <a:ext cx="2489933" cy="2481829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Localized adjustment on  64x64</a:t>
            </a:r>
            <a:r>
              <a:rPr lang="en-US" sz="17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km</a:t>
            </a:r>
            <a:r>
              <a:rPr lang="en-US" sz="1700" b="1" baseline="30000" dirty="0">
                <a:solidFill>
                  <a:srgbClr val="FF0000"/>
                </a:solidFill>
                <a:latin typeface="Calibri" panose="020F0502020204030204" pitchFamily="34" charset="0"/>
              </a:rPr>
              <a:t>2 </a:t>
            </a:r>
            <a:r>
              <a:rPr lang="en-US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boxes</a:t>
            </a:r>
            <a:r>
              <a:rPr lang="en-US" sz="1700" dirty="0">
                <a:latin typeface="Calibri" panose="020F0502020204030204" pitchFamily="34" charset="0"/>
              </a:rPr>
              <a:t>: </a:t>
            </a:r>
            <a:endParaRPr lang="en-001" sz="17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700" dirty="0">
                <a:latin typeface="Calibri" panose="020F0502020204030204" pitchFamily="34" charset="0"/>
              </a:rPr>
              <a:t>S</a:t>
            </a:r>
            <a:r>
              <a:rPr lang="en-US" sz="1700" dirty="0" err="1">
                <a:latin typeface="Calibri" panose="020F0502020204030204" pitchFamily="34" charset="0"/>
              </a:rPr>
              <a:t>hift</a:t>
            </a:r>
            <a:r>
              <a:rPr lang="en-US" sz="1700" dirty="0">
                <a:latin typeface="Calibri" panose="020F0502020204030204" pitchFamily="34" charset="0"/>
              </a:rPr>
              <a:t> and scale </a:t>
            </a:r>
            <a:r>
              <a:rPr lang="en-001" sz="1700" dirty="0">
                <a:latin typeface="Calibri" panose="020F0502020204030204" pitchFamily="34" charset="0"/>
              </a:rPr>
              <a:t>mechanism: two parameters control the appearance of each box: </a:t>
            </a:r>
          </a:p>
          <a:p>
            <a:pPr marL="447675" lvl="1" indent="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None/>
            </a:pPr>
            <a:r>
              <a:rPr lang="en-001" sz="1700" dirty="0">
                <a:latin typeface="Calibri" panose="020F0502020204030204" pitchFamily="34" charset="0"/>
              </a:rPr>
              <a:t>1. M</a:t>
            </a:r>
            <a:r>
              <a:rPr lang="en-US" sz="1700" dirty="0" err="1">
                <a:latin typeface="Calibri" panose="020F0502020204030204" pitchFamily="34" charset="0"/>
              </a:rPr>
              <a:t>ean</a:t>
            </a:r>
            <a:r>
              <a:rPr lang="en-US" sz="1700" dirty="0">
                <a:latin typeface="Calibri" panose="020F0502020204030204" pitchFamily="34" charset="0"/>
              </a:rPr>
              <a:t> value (IMF) </a:t>
            </a:r>
            <a:endParaRPr lang="en-001" sz="1700" dirty="0">
              <a:latin typeface="Calibri" panose="020F0502020204030204" pitchFamily="34" charset="0"/>
            </a:endParaRPr>
          </a:p>
          <a:p>
            <a:pPr marL="447675" lvl="1" indent="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None/>
            </a:pPr>
            <a:r>
              <a:rPr lang="en-001" sz="1700" dirty="0">
                <a:latin typeface="Calibri" panose="020F0502020204030204" pitchFamily="34" charset="0"/>
              </a:rPr>
              <a:t>2. F</a:t>
            </a:r>
            <a:r>
              <a:rPr lang="en-US" sz="1700" dirty="0" err="1">
                <a:latin typeface="Calibri" panose="020F0502020204030204" pitchFamily="34" charset="0"/>
              </a:rPr>
              <a:t>raction</a:t>
            </a:r>
            <a:r>
              <a:rPr lang="en-US" sz="1700" dirty="0">
                <a:latin typeface="Calibri" panose="020F0502020204030204" pitchFamily="34" charset="0"/>
              </a:rPr>
              <a:t> of wet pixels (WAR)</a:t>
            </a:r>
          </a:p>
        </p:txBody>
      </p:sp>
    </p:spTree>
    <p:extLst>
      <p:ext uri="{BB962C8B-B14F-4D97-AF65-F5344CB8AC3E}">
        <p14:creationId xmlns:p14="http://schemas.microsoft.com/office/powerpoint/2010/main" val="15157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de-CH" dirty="0" err="1"/>
              <a:t>What</a:t>
            </a:r>
            <a:r>
              <a:rPr lang="de-CH" dirty="0"/>
              <a:t> </a:t>
            </a:r>
            <a:r>
              <a:rPr lang="de-CH" dirty="0" err="1"/>
              <a:t>is</a:t>
            </a:r>
            <a:r>
              <a:rPr lang="de-CH" dirty="0"/>
              <a:t> </a:t>
            </a:r>
            <a:r>
              <a:rPr lang="de-CH" dirty="0" err="1"/>
              <a:t>nowcasting</a:t>
            </a:r>
            <a:r>
              <a:rPr lang="de-CH" dirty="0"/>
              <a:t> ?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B70B4E5-3213-4AD9-BB77-73062AEFF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030" y="1257977"/>
            <a:ext cx="7609915" cy="1138773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Definition by Paul Joe, following K Browning (1981) and Conway (1998):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Nowcasting is forecasting with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local 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detail, by any method, </a:t>
            </a:r>
            <a:b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</a:b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over a period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from the present to a few hours ahead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this includes a detailed description of the </a:t>
            </a:r>
            <a:r>
              <a:rPr kumimoji="0" lang="en-US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Times New Roman" pitchFamily="18" charset="0"/>
              </a:rPr>
              <a:t>present weather</a:t>
            </a:r>
            <a:r>
              <a:rPr kumimoji="0" lang="en-US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12" name="Right Arrow 29">
            <a:extLst>
              <a:ext uri="{FF2B5EF4-FFF2-40B4-BE49-F238E27FC236}">
                <a16:creationId xmlns:a16="http://schemas.microsoft.com/office/drawing/2014/main" id="{B42B18FE-3B5C-4080-B0C1-C6AFA4DAD49B}"/>
              </a:ext>
            </a:extLst>
          </p:cNvPr>
          <p:cNvSpPr/>
          <p:nvPr/>
        </p:nvSpPr>
        <p:spPr bwMode="auto">
          <a:xfrm>
            <a:off x="500958" y="2790254"/>
            <a:ext cx="7596129" cy="1047750"/>
          </a:xfrm>
          <a:prstGeom prst="rightArrow">
            <a:avLst>
              <a:gd name="adj1" fmla="val 56525"/>
              <a:gd name="adj2" fmla="val 120000"/>
            </a:avLst>
          </a:prstGeom>
          <a:gradFill flip="none" rotWithShape="1">
            <a:gsLst>
              <a:gs pos="0">
                <a:srgbClr val="00B0F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025B0202-8E7E-43BB-AD6D-B339AD65F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68" y="3155750"/>
            <a:ext cx="460630" cy="2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past</a:t>
            </a:r>
            <a:endParaRPr kumimoji="0" lang="de-CH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38314A65-5DF3-4514-A69F-D8C6BB797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631" y="3616952"/>
            <a:ext cx="430173" cy="25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</a:t>
            </a:r>
            <a:endParaRPr kumimoji="0" lang="de-CH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851DDD8-4CCD-4085-B874-396B5B320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543" y="3166863"/>
            <a:ext cx="1007254" cy="2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10 </a:t>
            </a: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days</a:t>
            </a:r>
            <a:endParaRPr kumimoji="0" lang="de-CH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A1F37511-733C-4F80-921F-C030DB0D2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244" y="3128849"/>
            <a:ext cx="928707" cy="2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tomorrow</a:t>
            </a:r>
            <a:endParaRPr kumimoji="0" lang="de-CH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DE3EF63C-EE28-45A1-9C6D-7878A2B66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715" y="3036664"/>
            <a:ext cx="1164349" cy="528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</a:t>
            </a:r>
            <a:r>
              <a:rPr kumimoji="0" lang="de-CH" alt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+ </a:t>
            </a: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next</a:t>
            </a: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b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few</a:t>
            </a: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hours</a:t>
            </a:r>
            <a:endParaRPr kumimoji="0" lang="de-CH" altLang="de-DE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id="{EC12F7EC-1B49-420F-BB0D-D92AF02A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68" y="2638586"/>
            <a:ext cx="1598762" cy="3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measurements</a:t>
            </a:r>
            <a:endParaRPr kumimoji="0" lang="de-CH" alt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6CE25A27-6238-42BD-A67D-76D4E57F6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175" y="2652288"/>
            <a:ext cx="611312" cy="3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NWP</a:t>
            </a:r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id="{1AA315AD-DA52-4FDC-8280-8D17D0C01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917" y="3652013"/>
            <a:ext cx="281094" cy="25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altLang="de-DE" sz="1400" b="1" dirty="0">
                <a:solidFill>
                  <a:srgbClr val="000000"/>
                </a:solidFill>
              </a:rPr>
              <a:t>6h</a:t>
            </a:r>
            <a:endParaRPr kumimoji="0" lang="de-CH" alt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B02E4DEF-55FC-4662-AF01-7BE2D0AD2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081" y="2636759"/>
            <a:ext cx="1226865" cy="3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18000" rIns="36000" bIns="18000">
            <a:spAutoFit/>
          </a:bodyPr>
          <a:lstStyle>
            <a:lvl1pPr algn="l">
              <a:spcBef>
                <a:spcPct val="20000"/>
              </a:spcBef>
              <a:buChar char="•"/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bg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spcBef>
                <a:spcPct val="20000"/>
              </a:spcBef>
              <a:buClr>
                <a:srgbClr val="B2B2B2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spcBef>
                <a:spcPct val="20000"/>
              </a:spcBef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spcBef>
                <a:spcPct val="20000"/>
              </a:spcBef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altLang="de-DE" sz="1800" i="1" dirty="0" err="1">
                <a:solidFill>
                  <a:srgbClr val="000000"/>
                </a:solidFill>
              </a:rPr>
              <a:t>nowcasting</a:t>
            </a:r>
            <a:endParaRPr kumimoji="0" lang="de-CH" altLang="de-DE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05E744D-2F1C-4385-BDE2-8AB98DBDA57E}"/>
              </a:ext>
            </a:extLst>
          </p:cNvPr>
          <p:cNvCxnSpPr>
            <a:endCxn id="14" idx="0"/>
          </p:cNvCxnSpPr>
          <p:nvPr/>
        </p:nvCxnSpPr>
        <p:spPr bwMode="auto">
          <a:xfrm>
            <a:off x="2533717" y="2636759"/>
            <a:ext cx="0" cy="9751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6A5AECBC-30F1-4DF7-808D-F7CAE0267371}"/>
              </a:ext>
            </a:extLst>
          </p:cNvPr>
          <p:cNvCxnSpPr/>
          <p:nvPr/>
        </p:nvCxnSpPr>
        <p:spPr bwMode="auto">
          <a:xfrm>
            <a:off x="3997464" y="2636758"/>
            <a:ext cx="0" cy="97519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3894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1DE2176-4C2B-4360-99AA-9A98B9EE9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996" y="256594"/>
            <a:ext cx="7516008" cy="708082"/>
          </a:xfrm>
        </p:spPr>
        <p:txBody>
          <a:bodyPr/>
          <a:lstStyle/>
          <a:p>
            <a:r>
              <a:rPr lang="it-CH" dirty="0"/>
              <a:t>Step 4: Generative model</a:t>
            </a:r>
            <a:endParaRPr lang="de-CH" dirty="0"/>
          </a:p>
        </p:txBody>
      </p:sp>
      <p:sp>
        <p:nvSpPr>
          <p:cNvPr id="4" name="Segnaposto testo 1">
            <a:extLst>
              <a:ext uri="{FF2B5EF4-FFF2-40B4-BE49-F238E27FC236}">
                <a16:creationId xmlns:a16="http://schemas.microsoft.com/office/drawing/2014/main" id="{01AF79B5-45D8-4C1E-A007-B65084ABCC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0900" y="1340400"/>
            <a:ext cx="6675121" cy="2047353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r>
              <a:rPr lang="en-US" dirty="0"/>
              <a:t>Condition diffusion model on past frames</a:t>
            </a:r>
          </a:p>
          <a:p>
            <a:r>
              <a:rPr lang="en-US" dirty="0"/>
              <a:t>Train to generate future frames</a:t>
            </a:r>
          </a:p>
          <a:p>
            <a:r>
              <a:rPr lang="en-US" dirty="0"/>
              <a:t>Network based on Adaptive Fourier Neural Operator for conditioning</a:t>
            </a:r>
          </a:p>
          <a:p>
            <a:r>
              <a:rPr lang="en-US" dirty="0"/>
              <a:t>Adapted Stable Diffusion U-Net for </a:t>
            </a:r>
            <a:r>
              <a:rPr lang="en-US" dirty="0" err="1"/>
              <a:t>denoising</a:t>
            </a:r>
            <a:endParaRPr lang="en-US" dirty="0"/>
          </a:p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(VAE) to reduce dimensions</a:t>
            </a:r>
            <a:br>
              <a:rPr lang="en-US" dirty="0"/>
            </a:br>
            <a:r>
              <a:rPr lang="en-US" dirty="0"/>
              <a:t>→ Diffusion process in latent space reduces computational cost</a:t>
            </a:r>
            <a:br>
              <a:rPr lang="en-US" dirty="0"/>
            </a:br>
            <a:r>
              <a:rPr lang="en-US" dirty="0"/>
              <a:t>→ </a:t>
            </a:r>
            <a:r>
              <a:rPr lang="en-US" i="1" dirty="0"/>
              <a:t>Latent</a:t>
            </a:r>
            <a:r>
              <a:rPr lang="en-US" dirty="0"/>
              <a:t> diffusion model (LDM)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5F21982F-7916-4D55-BFE4-F08BDD7A4B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4"/>
          <a:stretch/>
        </p:blipFill>
        <p:spPr>
          <a:xfrm>
            <a:off x="905767" y="3460710"/>
            <a:ext cx="6720254" cy="11353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C060C5-3AE6-45D0-A517-5481C4F023FD}"/>
              </a:ext>
            </a:extLst>
          </p:cNvPr>
          <p:cNvSpPr txBox="1"/>
          <p:nvPr/>
        </p:nvSpPr>
        <p:spPr>
          <a:xfrm>
            <a:off x="869767" y="851945"/>
            <a:ext cx="67202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LDCast</a:t>
            </a:r>
            <a:r>
              <a:rPr lang="en-US" dirty="0"/>
              <a:t> Nowcasting Model, Jussi Leinonen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6104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1090929" y="1115219"/>
            <a:ext cx="6675121" cy="3292820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Forward process (in theory):</a:t>
            </a:r>
            <a:r>
              <a:rPr lang="en-US" dirty="0"/>
              <a:t> Image degraded gradually by noise until indistinguishable from random noise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Train a neural network as an inverse model to </a:t>
            </a:r>
            <a:r>
              <a:rPr lang="en-US" b="1" dirty="0" err="1"/>
              <a:t>denoise</a:t>
            </a:r>
            <a:r>
              <a:rPr lang="en-US" dirty="0"/>
              <a:t> the image step by step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Apply this network to a completely noisy image step by step</a:t>
            </a:r>
            <a:br>
              <a:rPr lang="en-US" dirty="0"/>
            </a:br>
            <a:r>
              <a:rPr lang="en-US" dirty="0"/>
              <a:t>→ Will converge to a random sample from the training distribution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Latent diffusion</a:t>
            </a:r>
            <a:r>
              <a:rPr lang="en-US" dirty="0"/>
              <a:t> models use an </a:t>
            </a:r>
            <a:r>
              <a:rPr lang="en-US" dirty="0" err="1"/>
              <a:t>autoencoder</a:t>
            </a:r>
            <a:r>
              <a:rPr lang="en-US" dirty="0"/>
              <a:t> to transform data to a latent space before running diffusion</a:t>
            </a:r>
          </a:p>
          <a:p>
            <a:pPr marL="0" indent="0">
              <a:buNone/>
            </a:pPr>
            <a:r>
              <a:rPr lang="en-US" dirty="0"/>
              <a:t>→ More stable models with lower computational requirements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13996" y="253443"/>
            <a:ext cx="7516008" cy="708082"/>
          </a:xfrm>
        </p:spPr>
        <p:txBody>
          <a:bodyPr/>
          <a:lstStyle/>
          <a:p>
            <a:r>
              <a:rPr lang="en-US" dirty="0"/>
              <a:t>Step 4: What are diffusion models?</a:t>
            </a:r>
          </a:p>
        </p:txBody>
      </p:sp>
    </p:spTree>
    <p:extLst>
      <p:ext uri="{BB962C8B-B14F-4D97-AF65-F5344CB8AC3E}">
        <p14:creationId xmlns:p14="http://schemas.microsoft.com/office/powerpoint/2010/main" val="1391336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1104889" y="1042688"/>
            <a:ext cx="6675121" cy="2047353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r>
              <a:rPr lang="en-US" dirty="0"/>
              <a:t>Condition diffusion model on past frames</a:t>
            </a:r>
          </a:p>
          <a:p>
            <a:r>
              <a:rPr lang="en-US" dirty="0"/>
              <a:t>Train to generate future frames</a:t>
            </a:r>
          </a:p>
          <a:p>
            <a:r>
              <a:rPr lang="en-US" dirty="0"/>
              <a:t>Network based on Adaptive Fourier Neural Operator for conditioning</a:t>
            </a:r>
          </a:p>
          <a:p>
            <a:r>
              <a:rPr lang="en-US" dirty="0"/>
              <a:t>Adapted Stable Diffusion U-Net for </a:t>
            </a:r>
            <a:r>
              <a:rPr lang="en-US" dirty="0" err="1"/>
              <a:t>denoising</a:t>
            </a:r>
            <a:endParaRPr lang="en-US" dirty="0"/>
          </a:p>
          <a:p>
            <a:r>
              <a:rPr lang="en-US" dirty="0" err="1"/>
              <a:t>Variational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(VAE) to reduce dimensions</a:t>
            </a:r>
            <a:br>
              <a:rPr lang="en-US" dirty="0"/>
            </a:br>
            <a:r>
              <a:rPr lang="en-US" dirty="0"/>
              <a:t>→ Diffusion process in latent space reduces computational cost</a:t>
            </a:r>
            <a:br>
              <a:rPr lang="en-US" dirty="0"/>
            </a:br>
            <a:r>
              <a:rPr lang="en-US" dirty="0"/>
              <a:t>→ </a:t>
            </a:r>
            <a:r>
              <a:rPr lang="en-US" i="1" dirty="0"/>
              <a:t>Latent</a:t>
            </a:r>
            <a:r>
              <a:rPr lang="en-US" dirty="0"/>
              <a:t> diffusion model (LDM)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664654" cy="708082"/>
          </a:xfrm>
        </p:spPr>
        <p:txBody>
          <a:bodyPr/>
          <a:lstStyle/>
          <a:p>
            <a:r>
              <a:rPr lang="en-US" dirty="0" err="1"/>
              <a:t>LDCast</a:t>
            </a:r>
            <a:r>
              <a:rPr lang="en-US" dirty="0"/>
              <a:t> Nowcasting Model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644"/>
          <a:stretch/>
        </p:blipFill>
        <p:spPr>
          <a:xfrm>
            <a:off x="1082977" y="3396915"/>
            <a:ext cx="6720254" cy="113533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65" y="1200666"/>
            <a:ext cx="7988095" cy="310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68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392915" y="1291902"/>
            <a:ext cx="6461596" cy="343632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Realistic results that diverge gradually from the observed precipitation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13996" y="266990"/>
            <a:ext cx="7516008" cy="708082"/>
          </a:xfrm>
        </p:spPr>
        <p:txBody>
          <a:bodyPr/>
          <a:lstStyle/>
          <a:p>
            <a:r>
              <a:rPr lang="en-US" dirty="0"/>
              <a:t>Step 4: Nowcast example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4" y="2033644"/>
            <a:ext cx="8880660" cy="29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9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385934" y="1290692"/>
            <a:ext cx="7766884" cy="628850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LDCast</a:t>
            </a:r>
            <a:r>
              <a:rPr lang="en-US" dirty="0"/>
              <a:t> generates more diversity then DeepMind GAN nowcasting model (DGMR):</a:t>
            </a:r>
          </a:p>
          <a:p>
            <a:pPr marL="0" indent="0">
              <a:buNone/>
            </a:pPr>
            <a:r>
              <a:rPr lang="en-US" dirty="0"/>
              <a:t>More variable samples at +90 min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13996" y="226350"/>
            <a:ext cx="7516008" cy="708082"/>
          </a:xfrm>
        </p:spPr>
        <p:txBody>
          <a:bodyPr/>
          <a:lstStyle/>
          <a:p>
            <a:r>
              <a:rPr lang="en-US" dirty="0"/>
              <a:t>Step 3+4: Sample diversity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5" y="2031224"/>
            <a:ext cx="8888752" cy="295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13996" y="229473"/>
            <a:ext cx="7516008" cy="708082"/>
          </a:xfrm>
        </p:spPr>
        <p:txBody>
          <a:bodyPr/>
          <a:lstStyle/>
          <a:p>
            <a:r>
              <a:rPr lang="en-US" dirty="0"/>
              <a:t>Step 4: Predictions for Switzerland</a:t>
            </a:r>
          </a:p>
        </p:txBody>
      </p:sp>
      <p:pic>
        <p:nvPicPr>
          <p:cNvPr id="5" name="R_pred-202106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64080" y="949633"/>
            <a:ext cx="4982411" cy="3964394"/>
          </a:xfrm>
          <a:prstGeom prst="rect">
            <a:avLst/>
          </a:prstGeom>
        </p:spPr>
      </p:pic>
      <p:sp>
        <p:nvSpPr>
          <p:cNvPr id="17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319477" y="1988508"/>
            <a:ext cx="3030998" cy="1222364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Works as a fully convolutional network</a:t>
            </a:r>
            <a:r>
              <a:rPr lang="en-US" dirty="0"/>
              <a:t>:</a:t>
            </a:r>
          </a:p>
          <a:p>
            <a:r>
              <a:rPr lang="en-US" dirty="0"/>
              <a:t>Possible to train on one size and apply to another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0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 bwMode="auto">
          <a:xfrm>
            <a:off x="5542738" y="4599921"/>
            <a:ext cx="2847406" cy="2408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25380" y="153165"/>
            <a:ext cx="7516008" cy="708082"/>
          </a:xfrm>
        </p:spPr>
        <p:txBody>
          <a:bodyPr/>
          <a:lstStyle/>
          <a:p>
            <a:r>
              <a:rPr lang="en-US" dirty="0"/>
              <a:t>Step 4: Quantitative metrics</a:t>
            </a:r>
          </a:p>
        </p:txBody>
      </p:sp>
      <p:sp>
        <p:nvSpPr>
          <p:cNvPr id="7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894922" y="893792"/>
            <a:ext cx="2043159" cy="1110481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LDCast</a:t>
            </a:r>
            <a:r>
              <a:rPr lang="en-US" dirty="0"/>
              <a:t> outperforms DGMR in CRPS, advantage reduced out-of-domain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466" y="2323416"/>
            <a:ext cx="2541272" cy="2645708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385935" y="2316437"/>
            <a:ext cx="2498622" cy="2681345"/>
            <a:chOff x="385935" y="2044217"/>
            <a:chExt cx="2498622" cy="268134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/>
            <a:srcRect t="5057" r="59915"/>
            <a:stretch/>
          </p:blipFill>
          <p:spPr>
            <a:xfrm>
              <a:off x="385935" y="2044217"/>
              <a:ext cx="2498622" cy="2367240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1168" y="4411457"/>
              <a:ext cx="1870669" cy="314105"/>
            </a:xfrm>
            <a:prstGeom prst="rect">
              <a:avLst/>
            </a:prstGeom>
          </p:spPr>
        </p:pic>
      </p:grpSp>
      <p:grpSp>
        <p:nvGrpSpPr>
          <p:cNvPr id="14" name="Gruppo 13"/>
          <p:cNvGrpSpPr/>
          <p:nvPr/>
        </p:nvGrpSpPr>
        <p:grpSpPr>
          <a:xfrm>
            <a:off x="5994694" y="2159071"/>
            <a:ext cx="2327828" cy="2862564"/>
            <a:chOff x="5786547" y="1873661"/>
            <a:chExt cx="2295852" cy="2823243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 rotWithShape="1">
            <a:blip r:embed="rId6"/>
            <a:srcRect l="69418"/>
            <a:stretch/>
          </p:blipFill>
          <p:spPr>
            <a:xfrm>
              <a:off x="6254217" y="1874749"/>
              <a:ext cx="1828182" cy="2822155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6"/>
            <a:srcRect l="196" r="91981"/>
            <a:stretch/>
          </p:blipFill>
          <p:spPr>
            <a:xfrm>
              <a:off x="5786547" y="1873661"/>
              <a:ext cx="467670" cy="2822155"/>
            </a:xfrm>
            <a:prstGeom prst="rect">
              <a:avLst/>
            </a:prstGeom>
          </p:spPr>
        </p:pic>
      </p:grpSp>
      <p:sp>
        <p:nvSpPr>
          <p:cNvPr id="16" name="Segnaposto testo 1"/>
          <p:cNvSpPr txBox="1">
            <a:spLocks/>
          </p:cNvSpPr>
          <p:nvPr/>
        </p:nvSpPr>
        <p:spPr>
          <a:xfrm>
            <a:off x="3587142" y="893791"/>
            <a:ext cx="2043159" cy="111048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kern="0" dirty="0" err="1"/>
              <a:t>LDCast</a:t>
            </a:r>
            <a:r>
              <a:rPr lang="en-US" kern="0" dirty="0"/>
              <a:t> produces much better rank histograms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  <a:p>
            <a:endParaRPr lang="en-US" kern="0" dirty="0"/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</p:txBody>
      </p:sp>
      <p:sp>
        <p:nvSpPr>
          <p:cNvPr id="17" name="Segnaposto testo 1"/>
          <p:cNvSpPr txBox="1">
            <a:spLocks/>
          </p:cNvSpPr>
          <p:nvPr/>
        </p:nvSpPr>
        <p:spPr>
          <a:xfrm>
            <a:off x="6279363" y="893791"/>
            <a:ext cx="2043159" cy="1110481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kern="0" dirty="0" err="1"/>
              <a:t>LDCast</a:t>
            </a:r>
            <a:r>
              <a:rPr lang="en-US" kern="0" dirty="0"/>
              <a:t> sometimes performs worse with predicting heavy precipitation events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  <a:p>
            <a:endParaRPr lang="en-US" kern="0" dirty="0"/>
          </a:p>
          <a:p>
            <a:pPr marL="0" indent="0">
              <a:buFont typeface="Arial" panose="020B0604020202020204" pitchFamily="34" charset="0"/>
              <a:buNone/>
            </a:pPr>
            <a:endParaRPr lang="en-US" kern="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CFE2F81-7AC9-43EC-80F8-5D835836E068}"/>
              </a:ext>
            </a:extLst>
          </p:cNvPr>
          <p:cNvSpPr txBox="1"/>
          <p:nvPr/>
        </p:nvSpPr>
        <p:spPr>
          <a:xfrm>
            <a:off x="5810399" y="302771"/>
            <a:ext cx="33132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Leinonen, Jussi, et al. "Latent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diffusion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models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generative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precipitation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nowcasting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accurate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uncertainty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quantification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." </a:t>
            </a:r>
            <a:r>
              <a:rPr lang="de-CH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de-CH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9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preprint</a:t>
            </a:r>
            <a:r>
              <a:rPr lang="de-CH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arXiv:2304.12891</a:t>
            </a:r>
            <a:r>
              <a:rPr lang="de-CH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(2023).</a:t>
            </a:r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4095252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LDCast</a:t>
            </a:r>
            <a:r>
              <a:rPr lang="en-US" dirty="0"/>
              <a:t> status &amp; future</a:t>
            </a:r>
          </a:p>
        </p:txBody>
      </p:sp>
      <p:sp>
        <p:nvSpPr>
          <p:cNvPr id="17" name="Segnaposto testo 1"/>
          <p:cNvSpPr>
            <a:spLocks noGrp="1"/>
          </p:cNvSpPr>
          <p:nvPr>
            <p:ph type="body" sz="quarter" idx="15"/>
          </p:nvPr>
        </p:nvSpPr>
        <p:spPr>
          <a:xfrm>
            <a:off x="319476" y="949633"/>
            <a:ext cx="3442826" cy="4062117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r>
              <a:rPr lang="en-US" dirty="0"/>
              <a:t>Paper in review, preprint:</a:t>
            </a:r>
            <a:br>
              <a:rPr lang="en-US" dirty="0"/>
            </a:br>
            <a:r>
              <a:rPr lang="en-US" sz="1400" dirty="0">
                <a:hlinkClick r:id="rId2"/>
              </a:rPr>
              <a:t>https://arxiv.org/abs/2304.12891</a:t>
            </a:r>
            <a:endParaRPr lang="en-US" sz="1400" dirty="0"/>
          </a:p>
          <a:p>
            <a:r>
              <a:rPr lang="en-US" dirty="0"/>
              <a:t>Code, with link to data:</a:t>
            </a:r>
            <a:br>
              <a:rPr lang="en-US" dirty="0"/>
            </a:br>
            <a:r>
              <a:rPr lang="en-US" sz="1400" dirty="0">
                <a:hlinkClick r:id="rId3"/>
              </a:rPr>
              <a:t>https://github.com/MeteoSwiss/ldcast/</a:t>
            </a:r>
            <a:endParaRPr lang="en-US" sz="1400" dirty="0"/>
          </a:p>
          <a:p>
            <a:r>
              <a:rPr lang="en-US" dirty="0"/>
              <a:t>Easily applicable pre-trained model available at </a:t>
            </a:r>
            <a:r>
              <a:rPr lang="en-US" dirty="0" err="1"/>
              <a:t>Github</a:t>
            </a:r>
            <a:r>
              <a:rPr lang="en-US" dirty="0"/>
              <a:t>/</a:t>
            </a:r>
            <a:r>
              <a:rPr lang="en-US" dirty="0" err="1"/>
              <a:t>Zenodo</a:t>
            </a:r>
            <a:endParaRPr lang="en-US" dirty="0"/>
          </a:p>
          <a:p>
            <a:pPr lvl="1"/>
            <a:r>
              <a:rPr lang="en-US" sz="1400" dirty="0"/>
              <a:t>Can run ensemble predictions on multi-GPU nodes</a:t>
            </a:r>
          </a:p>
          <a:p>
            <a:pPr marL="0" indent="0">
              <a:buNone/>
            </a:pPr>
            <a:endParaRPr lang="en-US" sz="1400" dirty="0"/>
          </a:p>
          <a:p>
            <a:endParaRPr lang="en-US" dirty="0"/>
          </a:p>
        </p:txBody>
      </p:sp>
      <p:sp>
        <p:nvSpPr>
          <p:cNvPr id="6" name="Segnaposto testo 1"/>
          <p:cNvSpPr txBox="1">
            <a:spLocks/>
          </p:cNvSpPr>
          <p:nvPr/>
        </p:nvSpPr>
        <p:spPr>
          <a:xfrm>
            <a:off x="4306050" y="949633"/>
            <a:ext cx="3442826" cy="4062117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kern="0" dirty="0"/>
              <a:t>Future applications</a:t>
            </a:r>
            <a:r>
              <a:rPr lang="en-US" kern="0" dirty="0"/>
              <a:t>:</a:t>
            </a:r>
          </a:p>
          <a:p>
            <a:r>
              <a:rPr lang="en-US" kern="0" dirty="0"/>
              <a:t>New source variables:</a:t>
            </a:r>
          </a:p>
          <a:p>
            <a:pPr lvl="1"/>
            <a:r>
              <a:rPr lang="en-US" kern="0" dirty="0"/>
              <a:t>NWP for seamless nowcast/postprocessing?</a:t>
            </a:r>
          </a:p>
          <a:p>
            <a:r>
              <a:rPr lang="en-US" kern="0" dirty="0"/>
              <a:t>New targets: winds etc.</a:t>
            </a:r>
          </a:p>
          <a:p>
            <a:endParaRPr lang="en-US" kern="0" dirty="0"/>
          </a:p>
          <a:p>
            <a:pPr marL="0" indent="0">
              <a:buNone/>
            </a:pPr>
            <a:r>
              <a:rPr lang="en-US" b="1" kern="0" dirty="0"/>
              <a:t>Training</a:t>
            </a:r>
            <a:r>
              <a:rPr lang="en-US" kern="0" dirty="0"/>
              <a:t>:</a:t>
            </a:r>
          </a:p>
          <a:p>
            <a:r>
              <a:rPr lang="en-US" kern="0" dirty="0"/>
              <a:t>Training datasets in similar format to COALITION-4, currently uses only radar</a:t>
            </a:r>
          </a:p>
          <a:p>
            <a:r>
              <a:rPr lang="en-US" kern="0" dirty="0"/>
              <a:t>Training time on CSCS </a:t>
            </a:r>
            <a:r>
              <a:rPr lang="en-US" kern="0" dirty="0" err="1"/>
              <a:t>Tsa</a:t>
            </a:r>
            <a:r>
              <a:rPr lang="en-US" kern="0" dirty="0"/>
              <a:t> with 8xGPU around 50-60 hours total</a:t>
            </a:r>
          </a:p>
          <a:p>
            <a:endParaRPr lang="en-US" kern="0" dirty="0"/>
          </a:p>
          <a:p>
            <a:endParaRPr lang="en-US" sz="1400" kern="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1400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433849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 bwMode="auto">
          <a:xfrm>
            <a:off x="5542738" y="4599921"/>
            <a:ext cx="3159450" cy="2408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CRPS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86" y="991045"/>
            <a:ext cx="8341625" cy="33366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87095"/>
          <a:stretch/>
        </p:blipFill>
        <p:spPr>
          <a:xfrm>
            <a:off x="339616" y="4308965"/>
            <a:ext cx="8303995" cy="4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30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E8C84D2-38FD-476C-91C0-B3A1AEDF3BFE}"/>
              </a:ext>
            </a:extLst>
          </p:cNvPr>
          <p:cNvSpPr/>
          <p:nvPr/>
        </p:nvSpPr>
        <p:spPr bwMode="auto">
          <a:xfrm>
            <a:off x="758288" y="4042611"/>
            <a:ext cx="7326932" cy="93892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5: Blending with NWP</a:t>
            </a:r>
          </a:p>
        </p:txBody>
      </p:sp>
      <p:pic>
        <p:nvPicPr>
          <p:cNvPr id="33" name="Google Shape;172;p24">
            <a:extLst>
              <a:ext uri="{FF2B5EF4-FFF2-40B4-BE49-F238E27FC236}">
                <a16:creationId xmlns:a16="http://schemas.microsoft.com/office/drawing/2014/main" id="{2FA2BE69-BE76-4794-A12B-7C0C91BCEC7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87177" y="1287347"/>
            <a:ext cx="5958374" cy="36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73;p24">
            <a:extLst>
              <a:ext uri="{FF2B5EF4-FFF2-40B4-BE49-F238E27FC236}">
                <a16:creationId xmlns:a16="http://schemas.microsoft.com/office/drawing/2014/main" id="{D9C6A4A7-E029-4572-9028-D28DB30B70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189" y="1287347"/>
            <a:ext cx="5958402" cy="36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74;p24">
            <a:extLst>
              <a:ext uri="{FF2B5EF4-FFF2-40B4-BE49-F238E27FC236}">
                <a16:creationId xmlns:a16="http://schemas.microsoft.com/office/drawing/2014/main" id="{E231E089-55D4-49C2-989F-42F7DAC9C9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0864" y="2255272"/>
            <a:ext cx="19025" cy="147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75;p24">
            <a:extLst>
              <a:ext uri="{FF2B5EF4-FFF2-40B4-BE49-F238E27FC236}">
                <a16:creationId xmlns:a16="http://schemas.microsoft.com/office/drawing/2014/main" id="{8CF80639-7697-4CA0-9264-CB5DCCEB9562}"/>
              </a:ext>
            </a:extLst>
          </p:cNvPr>
          <p:cNvSpPr txBox="1"/>
          <p:nvPr/>
        </p:nvSpPr>
        <p:spPr>
          <a:xfrm>
            <a:off x="1989539" y="1516372"/>
            <a:ext cx="3078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Average"/>
                <a:ea typeface="Average"/>
                <a:cs typeface="Average"/>
                <a:sym typeface="Average"/>
              </a:rPr>
              <a:t>Nowcasting more skillful than NWP up to approx. 2 h. Often not enough for (flood) early warning.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9" name="Google Shape;176;p24">
            <a:extLst>
              <a:ext uri="{FF2B5EF4-FFF2-40B4-BE49-F238E27FC236}">
                <a16:creationId xmlns:a16="http://schemas.microsoft.com/office/drawing/2014/main" id="{CE89C99F-1C3C-403B-967E-F8B18F0DD05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09889" y="2772272"/>
            <a:ext cx="940865" cy="1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177;p24">
            <a:extLst>
              <a:ext uri="{FF2B5EF4-FFF2-40B4-BE49-F238E27FC236}">
                <a16:creationId xmlns:a16="http://schemas.microsoft.com/office/drawing/2014/main" id="{5378CCBC-DD9F-4831-BB69-93EC991102FD}"/>
              </a:ext>
            </a:extLst>
          </p:cNvPr>
          <p:cNvSpPr txBox="1"/>
          <p:nvPr/>
        </p:nvSpPr>
        <p:spPr>
          <a:xfrm>
            <a:off x="3350764" y="2534585"/>
            <a:ext cx="3078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Average"/>
                <a:ea typeface="Average"/>
                <a:cs typeface="Average"/>
                <a:sym typeface="Average"/>
              </a:rPr>
              <a:t>How to improve the rainfall forecast up to 6 h or more ahead?</a:t>
            </a:r>
            <a:endParaRPr sz="12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D3BCFAD-03A9-41D2-A1FE-FE9F62E774D8}"/>
              </a:ext>
            </a:extLst>
          </p:cNvPr>
          <p:cNvSpPr txBox="1"/>
          <p:nvPr/>
        </p:nvSpPr>
        <p:spPr>
          <a:xfrm>
            <a:off x="785788" y="757216"/>
            <a:ext cx="7299432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700" dirty="0"/>
              <a:t>Can we extend the </a:t>
            </a:r>
            <a:r>
              <a:rPr lang="en-GB" sz="1700" dirty="0" err="1"/>
              <a:t>skillful</a:t>
            </a:r>
            <a:r>
              <a:rPr lang="en-GB" sz="1700" dirty="0"/>
              <a:t> forecast horizon of nowcasting?</a:t>
            </a:r>
            <a:endParaRPr lang="de-CH" sz="1700" dirty="0"/>
          </a:p>
        </p:txBody>
      </p:sp>
    </p:spTree>
    <p:extLst>
      <p:ext uri="{BB962C8B-B14F-4D97-AF65-F5344CB8AC3E}">
        <p14:creationId xmlns:p14="http://schemas.microsoft.com/office/powerpoint/2010/main" val="272194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C7CC3B8-039E-41EC-A75E-BD54133B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39" y="265997"/>
            <a:ext cx="7461250" cy="989013"/>
          </a:xfrm>
        </p:spPr>
        <p:txBody>
          <a:bodyPr/>
          <a:lstStyle/>
          <a:p>
            <a:r>
              <a:rPr lang="de-CH" dirty="0" err="1"/>
              <a:t>Step</a:t>
            </a:r>
            <a:r>
              <a:rPr lang="de-CH" dirty="0"/>
              <a:t> 1: Optical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methods</a:t>
            </a:r>
            <a:r>
              <a:rPr lang="de-CH" dirty="0"/>
              <a:t> </a:t>
            </a:r>
            <a:br>
              <a:rPr lang="de-CH" dirty="0"/>
            </a:br>
            <a:endParaRPr lang="en-US" dirty="0"/>
          </a:p>
        </p:txBody>
      </p:sp>
      <p:pic>
        <p:nvPicPr>
          <p:cNvPr id="14" name="Picture 2" descr="https://pysteps.github.io/figs/mch_precipfield_with_quiver.png">
            <a:extLst>
              <a:ext uri="{FF2B5EF4-FFF2-40B4-BE49-F238E27FC236}">
                <a16:creationId xmlns:a16="http://schemas.microsoft.com/office/drawing/2014/main" id="{B58A7BA5-3633-43F0-9889-A80207B9A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 t="17491" r="24885" b="16167"/>
          <a:stretch/>
        </p:blipFill>
        <p:spPr bwMode="auto">
          <a:xfrm>
            <a:off x="3454676" y="1482988"/>
            <a:ext cx="2705584" cy="24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04C2D01A-185A-4A63-915A-46E5EA2FE8AF}"/>
              </a:ext>
            </a:extLst>
          </p:cNvPr>
          <p:cNvSpPr/>
          <p:nvPr/>
        </p:nvSpPr>
        <p:spPr>
          <a:xfrm>
            <a:off x="3454676" y="1054668"/>
            <a:ext cx="270683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de-CH" sz="1800" dirty="0" err="1"/>
              <a:t>Spectral</a:t>
            </a:r>
            <a:r>
              <a:rPr lang="de-CH" sz="1800" dirty="0"/>
              <a:t> </a:t>
            </a:r>
            <a:r>
              <a:rPr lang="de-CH" sz="1800" dirty="0" err="1"/>
              <a:t>method</a:t>
            </a:r>
            <a:r>
              <a:rPr lang="de-CH" sz="1800" dirty="0"/>
              <a:t> DARTS</a:t>
            </a:r>
            <a:endParaRPr lang="en-US" sz="1800" dirty="0"/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1BBF8E09-6E57-4A93-A0B7-9A31E3A5D374}"/>
              </a:ext>
            </a:extLst>
          </p:cNvPr>
          <p:cNvGrpSpPr/>
          <p:nvPr/>
        </p:nvGrpSpPr>
        <p:grpSpPr>
          <a:xfrm>
            <a:off x="6283517" y="4030707"/>
            <a:ext cx="2649353" cy="582544"/>
            <a:chOff x="4357080" y="3461891"/>
            <a:chExt cx="3671304" cy="615181"/>
          </a:xfrm>
        </p:grpSpPr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88D5B1D0-5532-4904-A8A0-68D0298C6A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70" b="83631"/>
            <a:stretch/>
          </p:blipFill>
          <p:spPr bwMode="auto">
            <a:xfrm>
              <a:off x="4357080" y="3461891"/>
              <a:ext cx="3671304" cy="1885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A4D7E5CD-45A3-4631-8F6E-F4303F955D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55" r="29670"/>
            <a:stretch/>
          </p:blipFill>
          <p:spPr bwMode="auto">
            <a:xfrm>
              <a:off x="4357080" y="3675736"/>
              <a:ext cx="3671304" cy="4013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6" name="Rectangle 3">
              <a:extLst>
                <a:ext uri="{FF2B5EF4-FFF2-40B4-BE49-F238E27FC236}">
                  <a16:creationId xmlns:a16="http://schemas.microsoft.com/office/drawing/2014/main" id="{12000CBF-7068-4CC5-BD62-8E3005EAB810}"/>
                </a:ext>
              </a:extLst>
            </p:cNvPr>
            <p:cNvSpPr/>
            <p:nvPr/>
          </p:nvSpPr>
          <p:spPr bwMode="auto">
            <a:xfrm>
              <a:off x="4357080" y="3650425"/>
              <a:ext cx="3671304" cy="552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7" name="Picture 3" descr="C:\Users\fol\AppData\Local\Microsoft\Windows\Temporary Internet Files\Content.Outlook\74CFMP7G\LK-example.png">
            <a:extLst>
              <a:ext uri="{FF2B5EF4-FFF2-40B4-BE49-F238E27FC236}">
                <a16:creationId xmlns:a16="http://schemas.microsoft.com/office/drawing/2014/main" id="{9784AF4B-8CD5-4810-AACB-88D6720C6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12365" r="25022" b="11577"/>
          <a:stretch/>
        </p:blipFill>
        <p:spPr bwMode="auto">
          <a:xfrm>
            <a:off x="6283517" y="1482987"/>
            <a:ext cx="2684813" cy="24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11">
            <a:extLst>
              <a:ext uri="{FF2B5EF4-FFF2-40B4-BE49-F238E27FC236}">
                <a16:creationId xmlns:a16="http://schemas.microsoft.com/office/drawing/2014/main" id="{BC9513FC-D291-461F-B2C6-27C1C35436BE}"/>
              </a:ext>
            </a:extLst>
          </p:cNvPr>
          <p:cNvSpPr/>
          <p:nvPr/>
        </p:nvSpPr>
        <p:spPr>
          <a:xfrm>
            <a:off x="6283516" y="1041847"/>
            <a:ext cx="26848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CH" sz="1800" dirty="0" err="1"/>
              <a:t>Local</a:t>
            </a:r>
            <a:r>
              <a:rPr lang="de-CH" sz="1800" dirty="0"/>
              <a:t> Lucas-</a:t>
            </a:r>
            <a:r>
              <a:rPr lang="de-CH" sz="1800" dirty="0" err="1"/>
              <a:t>Kanade</a:t>
            </a:r>
            <a:endParaRPr lang="en-US" sz="1800" dirty="0"/>
          </a:p>
        </p:txBody>
      </p:sp>
      <p:sp>
        <p:nvSpPr>
          <p:cNvPr id="30" name="Rectangle 7">
            <a:extLst>
              <a:ext uri="{FF2B5EF4-FFF2-40B4-BE49-F238E27FC236}">
                <a16:creationId xmlns:a16="http://schemas.microsoft.com/office/drawing/2014/main" id="{EB6A5F0B-7891-4B14-8A32-4159B6CAABC1}"/>
              </a:ext>
            </a:extLst>
          </p:cNvPr>
          <p:cNvSpPr/>
          <p:nvPr/>
        </p:nvSpPr>
        <p:spPr>
          <a:xfrm>
            <a:off x="60656" y="1077435"/>
            <a:ext cx="32707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700" b="1" dirty="0" err="1"/>
              <a:t>Spectral</a:t>
            </a:r>
            <a:r>
              <a:rPr lang="de-CH" sz="1700" dirty="0"/>
              <a:t> </a:t>
            </a:r>
            <a:r>
              <a:rPr lang="de-CH" sz="1700" dirty="0" err="1"/>
              <a:t>method</a:t>
            </a:r>
            <a:r>
              <a:rPr lang="de-CH" sz="1700" dirty="0"/>
              <a:t> (DARTS)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700" b="1" dirty="0" err="1"/>
              <a:t>Local</a:t>
            </a:r>
            <a:r>
              <a:rPr lang="de-CH" sz="1700" dirty="0"/>
              <a:t> Lucas </a:t>
            </a:r>
            <a:r>
              <a:rPr lang="de-CH" sz="1700" dirty="0" err="1"/>
              <a:t>Kanade</a:t>
            </a:r>
            <a:r>
              <a:rPr lang="de-CH" sz="1700" dirty="0"/>
              <a:t> (LK)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700" b="1" dirty="0"/>
              <a:t>Global</a:t>
            </a:r>
            <a:r>
              <a:rPr lang="de-CH" sz="1700" dirty="0"/>
              <a:t> </a:t>
            </a:r>
            <a:r>
              <a:rPr lang="de-CH" sz="1700" dirty="0" err="1"/>
              <a:t>variational</a:t>
            </a:r>
            <a:r>
              <a:rPr lang="de-CH" sz="1700" dirty="0"/>
              <a:t> echo </a:t>
            </a:r>
            <a:r>
              <a:rPr lang="de-CH" sz="1700" dirty="0" err="1"/>
              <a:t>tracking</a:t>
            </a:r>
            <a:r>
              <a:rPr lang="de-CH" sz="1700" dirty="0"/>
              <a:t> </a:t>
            </a:r>
            <a:r>
              <a:rPr lang="de-CH" sz="1700" dirty="0" err="1"/>
              <a:t>approach</a:t>
            </a:r>
            <a:r>
              <a:rPr lang="de-CH" sz="1700" dirty="0"/>
              <a:t> (VET)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700" b="1" dirty="0" err="1"/>
              <a:t>Anisotropic</a:t>
            </a:r>
            <a:r>
              <a:rPr lang="de-CH" sz="1700" b="1" dirty="0"/>
              <a:t> </a:t>
            </a:r>
            <a:r>
              <a:rPr lang="de-CH" sz="1700" b="1" dirty="0" err="1"/>
              <a:t>diffusion</a:t>
            </a:r>
            <a:r>
              <a:rPr lang="de-CH" sz="1700" b="1" dirty="0"/>
              <a:t> </a:t>
            </a:r>
            <a:r>
              <a:rPr lang="de-CH" sz="1700" dirty="0" err="1"/>
              <a:t>method</a:t>
            </a:r>
            <a:r>
              <a:rPr lang="de-CH" sz="1700" dirty="0"/>
              <a:t> (</a:t>
            </a:r>
            <a:r>
              <a:rPr lang="de-CH" sz="1700" dirty="0" err="1"/>
              <a:t>Proesmans</a:t>
            </a:r>
            <a:r>
              <a:rPr lang="de-CH" sz="1700" dirty="0"/>
              <a:t>)</a:t>
            </a:r>
          </a:p>
          <a:p>
            <a:endParaRPr lang="en-US" sz="1800" dirty="0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0C469844-C0C8-4926-B922-1C1164971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1"/>
          <a:stretch/>
        </p:blipFill>
        <p:spPr bwMode="auto">
          <a:xfrm>
            <a:off x="292837" y="2830997"/>
            <a:ext cx="3009754" cy="10665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95BA81EB-345E-4E0B-8A12-D98AC92E5AD0}"/>
              </a:ext>
            </a:extLst>
          </p:cNvPr>
          <p:cNvSpPr txBox="1"/>
          <p:nvPr/>
        </p:nvSpPr>
        <p:spPr>
          <a:xfrm>
            <a:off x="211130" y="3992250"/>
            <a:ext cx="457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Pulkkinen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Seppo, et al. "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Pysteps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An open-source Python 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probabilistic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precipitation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CH" sz="11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nowcasting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(v1. 0)." </a:t>
            </a:r>
            <a:r>
              <a:rPr lang="de-CH" sz="11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Geoscientific</a:t>
            </a:r>
            <a:r>
              <a:rPr lang="de-CH" sz="11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Model Development</a:t>
            </a:r>
            <a:r>
              <a:rPr lang="de-CH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12.10 (2019): 4185-4219.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322651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Simple linear blending an option, but..</a:t>
            </a:r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000" y="1046650"/>
            <a:ext cx="3877701" cy="2173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5" y="1046650"/>
            <a:ext cx="2764801" cy="23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0125" y="1093850"/>
            <a:ext cx="2714025" cy="227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025" y="3363875"/>
            <a:ext cx="4277150" cy="3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5"/>
          <p:cNvSpPr txBox="1"/>
          <p:nvPr/>
        </p:nvSpPr>
        <p:spPr>
          <a:xfrm>
            <a:off x="352550" y="3793625"/>
            <a:ext cx="380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How to merge a case like this?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43375" y="4270025"/>
            <a:ext cx="2764799" cy="58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5"/>
          <p:cNvSpPr txBox="1"/>
          <p:nvPr/>
        </p:nvSpPr>
        <p:spPr>
          <a:xfrm>
            <a:off x="5135800" y="3387300"/>
            <a:ext cx="3800100" cy="169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Implementation of STEPS blending scheme </a:t>
            </a: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(Bowler et al., 2006; Seed et al., 2013)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 in pysteps: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Scale-dependent blending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Blending weights depend on skill of forecast components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Ensemble forecasts with stochastic perturbations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8366FF3-270D-40E3-8826-293A3FD15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92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57275"/>
            <a:ext cx="3687625" cy="25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1775" y="1228675"/>
            <a:ext cx="4382224" cy="36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6233800" y="835975"/>
            <a:ext cx="1893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Per ensemble member: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46000" y="1086175"/>
            <a:ext cx="38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Fast-Fourier transform to different spatial scales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98750" y="3921925"/>
            <a:ext cx="388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Pulkkinen et al., 2019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00" name="Google Shape;200;p26"/>
          <p:cNvCxnSpPr>
            <a:stCxn id="195" idx="3"/>
          </p:cNvCxnSpPr>
          <p:nvPr/>
        </p:nvCxnSpPr>
        <p:spPr>
          <a:xfrm>
            <a:off x="3687625" y="2747325"/>
            <a:ext cx="1018800" cy="12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6"/>
          <p:cNvSpPr txBox="1"/>
          <p:nvPr/>
        </p:nvSpPr>
        <p:spPr>
          <a:xfrm>
            <a:off x="1622775" y="4413100"/>
            <a:ext cx="3067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Blending weights depend on initial and expected future skill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02" name="Google Shape;202;p26"/>
          <p:cNvSpPr/>
          <p:nvPr/>
        </p:nvSpPr>
        <p:spPr>
          <a:xfrm>
            <a:off x="5273800" y="4131675"/>
            <a:ext cx="291300" cy="338700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203" name="Google Shape;203;p26"/>
          <p:cNvCxnSpPr/>
          <p:nvPr/>
        </p:nvCxnSpPr>
        <p:spPr>
          <a:xfrm rot="10800000">
            <a:off x="4262050" y="4875075"/>
            <a:ext cx="1157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26"/>
          <p:cNvCxnSpPr>
            <a:stCxn id="202" idx="2"/>
          </p:cNvCxnSpPr>
          <p:nvPr/>
        </p:nvCxnSpPr>
        <p:spPr>
          <a:xfrm>
            <a:off x="5419450" y="4470375"/>
            <a:ext cx="0" cy="40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B2E8A456-34C1-4364-B3AF-A776D55F0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7602"/>
            <a:ext cx="9144000" cy="1005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58" y="950400"/>
            <a:ext cx="2330600" cy="187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4960" y="988644"/>
            <a:ext cx="2287799" cy="183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467" y="2827923"/>
            <a:ext cx="3605441" cy="31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395" y="3174175"/>
            <a:ext cx="2190125" cy="18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4839439" y="1539193"/>
            <a:ext cx="3800100" cy="2769959"/>
          </a:xfrm>
          <a:prstGeom prst="rect">
            <a:avLst/>
          </a:prstGeom>
          <a:solidFill>
            <a:srgbClr val="FFD9D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Functionalities added to original concept: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Skill NWP component regresses to skill of the past days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Multiple weights determination methods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Option to blend multiple NWP ensemble members / models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●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To constrain rain (dis)appearance in the ensemble to regions around rainy areas: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Lagrangian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 blended probability matching scheme</a:t>
            </a:r>
          </a:p>
          <a:p>
            <a:pPr marL="914400" marR="0" lvl="1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Char char="○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age"/>
                <a:ea typeface="Average"/>
                <a:cs typeface="Average"/>
                <a:sym typeface="Average"/>
              </a:rPr>
              <a:t>Incremental masking strategy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BC29E71-B838-427C-B277-BC2923EA1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-7602"/>
            <a:ext cx="9144000" cy="100528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>
            <a:extLst>
              <a:ext uri="{FF2B5EF4-FFF2-40B4-BE49-F238E27FC236}">
                <a16:creationId xmlns:a16="http://schemas.microsoft.com/office/drawing/2014/main" id="{E1A7DC08-C310-490E-A79A-E9B0272503A6}"/>
              </a:ext>
            </a:extLst>
          </p:cNvPr>
          <p:cNvSpPr/>
          <p:nvPr/>
        </p:nvSpPr>
        <p:spPr bwMode="auto">
          <a:xfrm>
            <a:off x="384315" y="733772"/>
            <a:ext cx="3302000" cy="42412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47AEF6F6-5D89-4586-9D3C-231FD41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5b: Weighted Blending with NWP</a:t>
            </a: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21B976CD-E54B-47FA-82C7-108E5A3ED8D8}"/>
              </a:ext>
            </a:extLst>
          </p:cNvPr>
          <p:cNvGrpSpPr/>
          <p:nvPr/>
        </p:nvGrpSpPr>
        <p:grpSpPr>
          <a:xfrm>
            <a:off x="170597" y="1191763"/>
            <a:ext cx="2991862" cy="1054584"/>
            <a:chOff x="160020" y="656236"/>
            <a:chExt cx="8316583" cy="928314"/>
          </a:xfrm>
        </p:grpSpPr>
        <p:sp>
          <p:nvSpPr>
            <p:cNvPr id="24" name="TextBox 4">
              <a:extLst>
                <a:ext uri="{FF2B5EF4-FFF2-40B4-BE49-F238E27FC236}">
                  <a16:creationId xmlns:a16="http://schemas.microsoft.com/office/drawing/2014/main" id="{44CE3A2D-6319-4736-A3D2-50D3F6F4BE47}"/>
                </a:ext>
              </a:extLst>
            </p:cNvPr>
            <p:cNvSpPr txBox="1"/>
            <p:nvPr/>
          </p:nvSpPr>
          <p:spPr>
            <a:xfrm>
              <a:off x="722811" y="656236"/>
              <a:ext cx="7753790" cy="928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</a:pPr>
              <a:r>
                <a:rPr lang="en-001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Merging of the nowcast with the NWP takes place employing a formula which is based on weights of the two components. </a:t>
              </a:r>
            </a:p>
            <a:p>
              <a:pPr marL="285750" indent="-285750">
                <a:spcAft>
                  <a:spcPts val="1200"/>
                </a:spcAft>
                <a:buClr>
                  <a:srgbClr val="0000FF"/>
                </a:buClr>
                <a:buFont typeface="Wingdings" panose="05000000000000000000" pitchFamily="2" charset="2"/>
                <a:buChar char="§"/>
              </a:pPr>
              <a:endParaRPr lang="en-US" sz="2000" dirty="0"/>
            </a:p>
          </p:txBody>
        </p:sp>
        <p:cxnSp>
          <p:nvCxnSpPr>
            <p:cNvPr id="25" name="Straight Connector 11">
              <a:extLst>
                <a:ext uri="{FF2B5EF4-FFF2-40B4-BE49-F238E27FC236}">
                  <a16:creationId xmlns:a16="http://schemas.microsoft.com/office/drawing/2014/main" id="{77262ED1-61E3-46CA-8855-5CAFD3CA1D32}"/>
                </a:ext>
              </a:extLst>
            </p:cNvPr>
            <p:cNvCxnSpPr/>
            <p:nvPr/>
          </p:nvCxnSpPr>
          <p:spPr bwMode="auto">
            <a:xfrm>
              <a:off x="160020" y="656236"/>
              <a:ext cx="8316583" cy="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Box 22">
            <a:extLst>
              <a:ext uri="{FF2B5EF4-FFF2-40B4-BE49-F238E27FC236}">
                <a16:creationId xmlns:a16="http://schemas.microsoft.com/office/drawing/2014/main" id="{6897C1A0-E234-42E3-98DA-13A8B447B9E6}"/>
              </a:ext>
            </a:extLst>
          </p:cNvPr>
          <p:cNvSpPr txBox="1"/>
          <p:nvPr/>
        </p:nvSpPr>
        <p:spPr>
          <a:xfrm>
            <a:off x="173329" y="1240537"/>
            <a:ext cx="199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16">
            <a:extLst>
              <a:ext uri="{FF2B5EF4-FFF2-40B4-BE49-F238E27FC236}">
                <a16:creationId xmlns:a16="http://schemas.microsoft.com/office/drawing/2014/main" id="{6BF4D0E8-2F9C-4592-ACCC-3673E5D1FE8D}"/>
              </a:ext>
            </a:extLst>
          </p:cNvPr>
          <p:cNvSpPr txBox="1"/>
          <p:nvPr/>
        </p:nvSpPr>
        <p:spPr>
          <a:xfrm>
            <a:off x="399479" y="2718251"/>
            <a:ext cx="2764662" cy="1691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  <a:buClr>
                <a:srgbClr val="0000FF"/>
              </a:buClr>
            </a:pP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How fast the merging will take place depends on the correlation of the NWP with recent observations.</a:t>
            </a: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001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When NWP correlates well with the recent observations the merging takes place faster.</a:t>
            </a:r>
          </a:p>
          <a:p>
            <a:pPr>
              <a:spcAft>
                <a:spcPts val="0"/>
              </a:spcAft>
              <a:buClr>
                <a:srgbClr val="0000FF"/>
              </a:buClr>
            </a:pPr>
            <a:endParaRPr lang="en-001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  <a:buClr>
                <a:srgbClr val="0000FF"/>
              </a:buClr>
            </a:pPr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ADC702CB-B329-4344-9E79-AC1F294E069C}"/>
              </a:ext>
            </a:extLst>
          </p:cNvPr>
          <p:cNvSpPr txBox="1"/>
          <p:nvPr/>
        </p:nvSpPr>
        <p:spPr>
          <a:xfrm>
            <a:off x="209863" y="2745656"/>
            <a:ext cx="219397" cy="2565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" name="Group 24">
            <a:extLst>
              <a:ext uri="{FF2B5EF4-FFF2-40B4-BE49-F238E27FC236}">
                <a16:creationId xmlns:a16="http://schemas.microsoft.com/office/drawing/2014/main" id="{D6B9194F-97C0-4972-8BCD-21C1ED2977E4}"/>
              </a:ext>
            </a:extLst>
          </p:cNvPr>
          <p:cNvGrpSpPr/>
          <p:nvPr/>
        </p:nvGrpSpPr>
        <p:grpSpPr>
          <a:xfrm>
            <a:off x="3281205" y="1029719"/>
            <a:ext cx="2734105" cy="2904600"/>
            <a:chOff x="2579885" y="1859576"/>
            <a:chExt cx="3206433" cy="3406382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7F374EC0-5337-47E6-8FAB-42B16CAD8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9885" y="2059525"/>
              <a:ext cx="3206433" cy="320643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1" name="Picture 26">
              <a:extLst>
                <a:ext uri="{FF2B5EF4-FFF2-40B4-BE49-F238E27FC236}">
                  <a16:creationId xmlns:a16="http://schemas.microsoft.com/office/drawing/2014/main" id="{B65F9CA5-567C-447E-8A64-C4E551E65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997" y="1859576"/>
              <a:ext cx="2456518" cy="399898"/>
            </a:xfrm>
            <a:prstGeom prst="rect">
              <a:avLst/>
            </a:prstGeom>
            <a:ln>
              <a:solidFill>
                <a:srgbClr val="0000FF"/>
              </a:solidFill>
            </a:ln>
          </p:spPr>
        </p:pic>
      </p:grpSp>
      <p:grpSp>
        <p:nvGrpSpPr>
          <p:cNvPr id="32" name="Group 27">
            <a:extLst>
              <a:ext uri="{FF2B5EF4-FFF2-40B4-BE49-F238E27FC236}">
                <a16:creationId xmlns:a16="http://schemas.microsoft.com/office/drawing/2014/main" id="{895FCE0C-712C-4533-BD4D-0E0A13DE0E8E}"/>
              </a:ext>
            </a:extLst>
          </p:cNvPr>
          <p:cNvGrpSpPr/>
          <p:nvPr/>
        </p:nvGrpSpPr>
        <p:grpSpPr>
          <a:xfrm>
            <a:off x="6132374" y="1200214"/>
            <a:ext cx="2897069" cy="2750565"/>
            <a:chOff x="132176" y="1141671"/>
            <a:chExt cx="4325524" cy="4248150"/>
          </a:xfrm>
        </p:grpSpPr>
        <p:pic>
          <p:nvPicPr>
            <p:cNvPr id="33" name="Picture 2" descr="C:\Users\sii\Yanni\Presentations\2017.10.10.Locarno.Nowcasting.Workshop\161072000\validation.corr.png">
              <a:extLst>
                <a:ext uri="{FF2B5EF4-FFF2-40B4-BE49-F238E27FC236}">
                  <a16:creationId xmlns:a16="http://schemas.microsoft.com/office/drawing/2014/main" id="{AC37F373-7643-430A-A7EA-7CDA2E04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76" y="1141671"/>
              <a:ext cx="4248150" cy="424815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9">
              <a:extLst>
                <a:ext uri="{FF2B5EF4-FFF2-40B4-BE49-F238E27FC236}">
                  <a16:creationId xmlns:a16="http://schemas.microsoft.com/office/drawing/2014/main" id="{6735D66F-0AA2-46F7-B60A-AFE8B1D7FBB0}"/>
                </a:ext>
              </a:extLst>
            </p:cNvPr>
            <p:cNvSpPr txBox="1"/>
            <p:nvPr/>
          </p:nvSpPr>
          <p:spPr>
            <a:xfrm>
              <a:off x="323850" y="1240198"/>
              <a:ext cx="4133850" cy="502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  <a:buClr>
                  <a:srgbClr val="0000FF"/>
                </a:buClr>
              </a:pPr>
              <a:r>
                <a:rPr lang="en-US" sz="1600" b="1" dirty="0">
                  <a:latin typeface="Calibri" panose="020F0502020204030204" pitchFamily="34" charset="0"/>
                </a:rPr>
                <a:t>Correlation (single member)</a:t>
              </a:r>
              <a:endParaRPr lang="en-US" sz="1200" dirty="0">
                <a:latin typeface="Calibri" panose="020F0502020204030204" pitchFamily="34" charset="0"/>
              </a:endParaRPr>
            </a:p>
          </p:txBody>
        </p:sp>
        <p:sp>
          <p:nvSpPr>
            <p:cNvPr id="35" name="TextBox 30">
              <a:extLst>
                <a:ext uri="{FF2B5EF4-FFF2-40B4-BE49-F238E27FC236}">
                  <a16:creationId xmlns:a16="http://schemas.microsoft.com/office/drawing/2014/main" id="{B64D3392-509D-45CF-A2F2-31787C0D78B3}"/>
                </a:ext>
              </a:extLst>
            </p:cNvPr>
            <p:cNvSpPr txBox="1"/>
            <p:nvPr/>
          </p:nvSpPr>
          <p:spPr>
            <a:xfrm>
              <a:off x="1846873" y="4957817"/>
              <a:ext cx="1332347" cy="4109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  <a:buClr>
                  <a:srgbClr val="0000FF"/>
                </a:buClr>
              </a:pPr>
              <a:r>
                <a:rPr lang="en-US" sz="1200" b="1" dirty="0">
                  <a:latin typeface="Calibri" panose="020F0502020204030204" pitchFamily="34" charset="0"/>
                </a:rPr>
                <a:t>Lead Time</a:t>
              </a:r>
            </a:p>
          </p:txBody>
        </p:sp>
      </p:grpSp>
      <p:cxnSp>
        <p:nvCxnSpPr>
          <p:cNvPr id="36" name="Straight Connector 17">
            <a:extLst>
              <a:ext uri="{FF2B5EF4-FFF2-40B4-BE49-F238E27FC236}">
                <a16:creationId xmlns:a16="http://schemas.microsoft.com/office/drawing/2014/main" id="{74561D3D-E094-4526-9C0E-91027B55C41E}"/>
              </a:ext>
            </a:extLst>
          </p:cNvPr>
          <p:cNvCxnSpPr/>
          <p:nvPr/>
        </p:nvCxnSpPr>
        <p:spPr bwMode="auto">
          <a:xfrm>
            <a:off x="191341" y="2718251"/>
            <a:ext cx="2972800" cy="1"/>
          </a:xfrm>
          <a:prstGeom prst="line">
            <a:avLst/>
          </a:prstGeom>
          <a:solidFill>
            <a:schemeClr val="bg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6996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2AFD8F86-C39E-4BCF-8373-C4C2FD4CC2F7}"/>
              </a:ext>
            </a:extLst>
          </p:cNvPr>
          <p:cNvSpPr/>
          <p:nvPr/>
        </p:nvSpPr>
        <p:spPr bwMode="auto">
          <a:xfrm>
            <a:off x="384315" y="3912193"/>
            <a:ext cx="8577081" cy="9615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E1A7DC08-C310-490E-A79A-E9B0272503A6}"/>
              </a:ext>
            </a:extLst>
          </p:cNvPr>
          <p:cNvSpPr/>
          <p:nvPr/>
        </p:nvSpPr>
        <p:spPr bwMode="auto">
          <a:xfrm>
            <a:off x="384315" y="733772"/>
            <a:ext cx="3302000" cy="42412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456BE72-FCCA-4141-9A2F-4F4E9E409216}"/>
              </a:ext>
            </a:extLst>
          </p:cNvPr>
          <p:cNvGrpSpPr/>
          <p:nvPr/>
        </p:nvGrpSpPr>
        <p:grpSpPr>
          <a:xfrm>
            <a:off x="5930900" y="1162554"/>
            <a:ext cx="3213109" cy="3965423"/>
            <a:chOff x="729457" y="756866"/>
            <a:chExt cx="4813541" cy="612653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D030A620-319A-466C-B510-5A43BE366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57" y="756866"/>
              <a:ext cx="4813541" cy="612653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7EC24FB9-8F46-4907-B8C2-BEB7C05A6E8D}"/>
                </a:ext>
              </a:extLst>
            </p:cNvPr>
            <p:cNvSpPr txBox="1"/>
            <p:nvPr/>
          </p:nvSpPr>
          <p:spPr>
            <a:xfrm>
              <a:off x="1508758" y="845820"/>
              <a:ext cx="118919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Member 1</a:t>
              </a: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157EEC2C-5CEC-41FB-BCCB-017AB585B4AC}"/>
                </a:ext>
              </a:extLst>
            </p:cNvPr>
            <p:cNvSpPr txBox="1"/>
            <p:nvPr/>
          </p:nvSpPr>
          <p:spPr>
            <a:xfrm>
              <a:off x="3474720" y="845820"/>
              <a:ext cx="118919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Member 2</a:t>
              </a:r>
            </a:p>
          </p:txBody>
        </p:sp>
        <p:sp>
          <p:nvSpPr>
            <p:cNvPr id="10" name="TextBox 24">
              <a:extLst>
                <a:ext uri="{FF2B5EF4-FFF2-40B4-BE49-F238E27FC236}">
                  <a16:creationId xmlns:a16="http://schemas.microsoft.com/office/drawing/2014/main" id="{0199608D-6D69-4902-8395-529A5DCEA397}"/>
                </a:ext>
              </a:extLst>
            </p:cNvPr>
            <p:cNvSpPr txBox="1"/>
            <p:nvPr/>
          </p:nvSpPr>
          <p:spPr>
            <a:xfrm>
              <a:off x="1508760" y="2727959"/>
              <a:ext cx="118919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Member 3</a:t>
              </a:r>
            </a:p>
          </p:txBody>
        </p:sp>
        <p:sp>
          <p:nvSpPr>
            <p:cNvPr id="11" name="TextBox 25">
              <a:extLst>
                <a:ext uri="{FF2B5EF4-FFF2-40B4-BE49-F238E27FC236}">
                  <a16:creationId xmlns:a16="http://schemas.microsoft.com/office/drawing/2014/main" id="{AFA3AC1F-94A6-4F7C-86BE-E2F1C885E10D}"/>
                </a:ext>
              </a:extLst>
            </p:cNvPr>
            <p:cNvSpPr txBox="1"/>
            <p:nvPr/>
          </p:nvSpPr>
          <p:spPr>
            <a:xfrm>
              <a:off x="3474720" y="2718703"/>
              <a:ext cx="118919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Member 4</a:t>
              </a:r>
            </a:p>
          </p:txBody>
        </p:sp>
        <p:sp>
          <p:nvSpPr>
            <p:cNvPr id="12" name="TextBox 26">
              <a:extLst>
                <a:ext uri="{FF2B5EF4-FFF2-40B4-BE49-F238E27FC236}">
                  <a16:creationId xmlns:a16="http://schemas.microsoft.com/office/drawing/2014/main" id="{E68481A5-D30C-4BF3-BAC6-4850299309D2}"/>
                </a:ext>
              </a:extLst>
            </p:cNvPr>
            <p:cNvSpPr txBox="1"/>
            <p:nvPr/>
          </p:nvSpPr>
          <p:spPr>
            <a:xfrm>
              <a:off x="1508758" y="4600842"/>
              <a:ext cx="118919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Member 5</a:t>
              </a:r>
            </a:p>
          </p:txBody>
        </p:sp>
        <p:sp>
          <p:nvSpPr>
            <p:cNvPr id="13" name="TextBox 27">
              <a:extLst>
                <a:ext uri="{FF2B5EF4-FFF2-40B4-BE49-F238E27FC236}">
                  <a16:creationId xmlns:a16="http://schemas.microsoft.com/office/drawing/2014/main" id="{6DD5DDAE-4736-457C-BA77-90986C36D8D3}"/>
                </a:ext>
              </a:extLst>
            </p:cNvPr>
            <p:cNvSpPr txBox="1"/>
            <p:nvPr/>
          </p:nvSpPr>
          <p:spPr>
            <a:xfrm>
              <a:off x="3444239" y="4608464"/>
              <a:ext cx="1402928" cy="4041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Calibri" panose="020F0502020204030204" pitchFamily="34" charset="0"/>
                </a:rPr>
                <a:t>Observation </a:t>
              </a:r>
            </a:p>
          </p:txBody>
        </p:sp>
      </p:grpSp>
      <p:sp>
        <p:nvSpPr>
          <p:cNvPr id="17" name="TextBox 31">
            <a:extLst>
              <a:ext uri="{FF2B5EF4-FFF2-40B4-BE49-F238E27FC236}">
                <a16:creationId xmlns:a16="http://schemas.microsoft.com/office/drawing/2014/main" id="{E2F9CCAD-CF39-468A-9A79-639C03D04A12}"/>
              </a:ext>
            </a:extLst>
          </p:cNvPr>
          <p:cNvSpPr txBox="1"/>
          <p:nvPr/>
        </p:nvSpPr>
        <p:spPr>
          <a:xfrm>
            <a:off x="6151922" y="786932"/>
            <a:ext cx="2809474" cy="415498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Now</a:t>
            </a:r>
            <a:r>
              <a:rPr lang="en-001" dirty="0">
                <a:solidFill>
                  <a:srgbClr val="FF0000"/>
                </a:solidFill>
              </a:rPr>
              <a:t>Precip Ensemble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89334DCA-425E-4FF0-AE0A-3487A9A8F475}"/>
              </a:ext>
            </a:extLst>
          </p:cNvPr>
          <p:cNvSpPr txBox="1">
            <a:spLocks/>
          </p:cNvSpPr>
          <p:nvPr/>
        </p:nvSpPr>
        <p:spPr>
          <a:xfrm>
            <a:off x="267103" y="1068519"/>
            <a:ext cx="5233065" cy="149448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Designed to use stochastic noise</a:t>
            </a:r>
            <a:r>
              <a:rPr lang="en-US" sz="1400" dirty="0">
                <a:latin typeface="Calibri" panose="020F0502020204030204" pitchFamily="34" charset="0"/>
              </a:rPr>
              <a:t>: </a:t>
            </a:r>
            <a:r>
              <a:rPr lang="en-001" sz="1400" dirty="0">
                <a:latin typeface="Calibri" panose="020F0502020204030204" pitchFamily="34" charset="0"/>
              </a:rPr>
              <a:t>it can produce an ensemble of possible scenarios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Each nowcasting scenario can merge seamlessly with one of the members of the NWP output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Real time ensemble production will take place in the future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400" dirty="0">
              <a:latin typeface="Calibri" panose="020F0502020204030204" pitchFamily="34" charset="0"/>
            </a:endParaRPr>
          </a:p>
        </p:txBody>
      </p:sp>
      <p:pic>
        <p:nvPicPr>
          <p:cNvPr id="19" name="Picture 2" descr="C:\Users\sii\Yanni\Presentations\2018.01.23.MDR.Retrait\COSMO_E.validation.corr.161072000.png">
            <a:extLst>
              <a:ext uri="{FF2B5EF4-FFF2-40B4-BE49-F238E27FC236}">
                <a16:creationId xmlns:a16="http://schemas.microsoft.com/office/drawing/2014/main" id="{24E9FEA9-FE99-4F67-AD06-BFC85407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75" y="2433288"/>
            <a:ext cx="2967100" cy="2458341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5">
            <a:extLst>
              <a:ext uri="{FF2B5EF4-FFF2-40B4-BE49-F238E27FC236}">
                <a16:creationId xmlns:a16="http://schemas.microsoft.com/office/drawing/2014/main" id="{CEB22A63-1DB9-4502-9FA0-999D0D91C67C}"/>
              </a:ext>
            </a:extLst>
          </p:cNvPr>
          <p:cNvSpPr/>
          <p:nvPr/>
        </p:nvSpPr>
        <p:spPr>
          <a:xfrm>
            <a:off x="467865" y="3099191"/>
            <a:ext cx="1945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001" sz="1200" i="1" dirty="0">
                <a:latin typeface="Calibri" panose="020F0502020204030204" pitchFamily="34" charset="0"/>
              </a:rPr>
              <a:t>Black curves: correlation of NowPrecip nowcasts with time. </a:t>
            </a:r>
          </a:p>
          <a:p>
            <a:r>
              <a:rPr lang="en-001" sz="1200" i="1" dirty="0">
                <a:latin typeface="Calibri" panose="020F0502020204030204" pitchFamily="34" charset="0"/>
              </a:rPr>
              <a:t>Red curves: correlation with time of the COSMO ensemble members.</a:t>
            </a:r>
            <a:r>
              <a:rPr lang="en-US" sz="1200" i="1" dirty="0">
                <a:latin typeface="Calibri" panose="020F0502020204030204" pitchFamily="34" charset="0"/>
              </a:rPr>
              <a:t> </a:t>
            </a:r>
            <a:r>
              <a:rPr lang="en-001" sz="1200" i="1" dirty="0">
                <a:latin typeface="Calibri" panose="020F0502020204030204" pitchFamily="34" charset="0"/>
              </a:rPr>
              <a:t>Green and blue curves represent mean values.</a:t>
            </a:r>
          </a:p>
        </p:txBody>
      </p:sp>
      <p:sp>
        <p:nvSpPr>
          <p:cNvPr id="21" name="Titel 2">
            <a:extLst>
              <a:ext uri="{FF2B5EF4-FFF2-40B4-BE49-F238E27FC236}">
                <a16:creationId xmlns:a16="http://schemas.microsoft.com/office/drawing/2014/main" id="{47AEF6F6-5D89-4586-9D3C-231FD4189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en-US" dirty="0"/>
              <a:t>Step 5: Probabilistic Blending with NWP</a:t>
            </a:r>
          </a:p>
        </p:txBody>
      </p:sp>
    </p:spTree>
    <p:extLst>
      <p:ext uri="{BB962C8B-B14F-4D97-AF65-F5344CB8AC3E}">
        <p14:creationId xmlns:p14="http://schemas.microsoft.com/office/powerpoint/2010/main" val="3619548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89631" y="571530"/>
            <a:ext cx="63721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itel 9"/>
          <p:cNvSpPr txBox="1">
            <a:spLocks/>
          </p:cNvSpPr>
          <p:nvPr/>
        </p:nvSpPr>
        <p:spPr>
          <a:xfrm>
            <a:off x="463830" y="0"/>
            <a:ext cx="8680170" cy="425760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001" sz="2000" dirty="0">
                <a:latin typeface="Calibri" panose="020F0502020204030204" pitchFamily="34" charset="0"/>
              </a:rPr>
              <a:t>   </a:t>
            </a:r>
            <a:r>
              <a:rPr lang="en-001" sz="2400" dirty="0">
                <a:solidFill>
                  <a:schemeClr val="bg1"/>
                </a:solidFill>
                <a:latin typeface="Calibri" panose="020F0502020204030204" pitchFamily="34" charset="0"/>
              </a:rPr>
              <a:t>NowPrecip – </a:t>
            </a:r>
            <a:r>
              <a:rPr lang="en-001" sz="1800" dirty="0">
                <a:solidFill>
                  <a:schemeClr val="bg1"/>
                </a:solidFill>
                <a:latin typeface="Calibri" panose="020F0502020204030204" pitchFamily="34" charset="0"/>
              </a:rPr>
              <a:t>Scores averaged over many different events</a:t>
            </a:r>
            <a:endParaRPr lang="de-CH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63830" y="425760"/>
            <a:ext cx="8680170" cy="10631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2" descr="swiss.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" y="56873"/>
            <a:ext cx="304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95" y="482633"/>
            <a:ext cx="4610100" cy="28041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672" y="3375664"/>
            <a:ext cx="1696196" cy="1718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868" y="459732"/>
            <a:ext cx="3813443" cy="46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-8432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platzhalter 2"/>
          <p:cNvSpPr txBox="1">
            <a:spLocks/>
          </p:cNvSpPr>
          <p:nvPr/>
        </p:nvSpPr>
        <p:spPr>
          <a:xfrm>
            <a:off x="285150" y="598177"/>
            <a:ext cx="3474050" cy="2380491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New, </a:t>
            </a:r>
            <a:r>
              <a:rPr lang="en-US" sz="1400" b="1" dirty="0">
                <a:latin typeface="Calibri" panose="020F0502020204030204" pitchFamily="34" charset="0"/>
              </a:rPr>
              <a:t>operational</a:t>
            </a:r>
            <a:r>
              <a:rPr lang="en-US" sz="1400" dirty="0">
                <a:latin typeface="Calibri" panose="020F0502020204030204" pitchFamily="34" charset="0"/>
              </a:rPr>
              <a:t> nowcasting system of </a:t>
            </a:r>
            <a:r>
              <a:rPr lang="en-US" sz="1400" b="1" dirty="0" err="1">
                <a:latin typeface="Calibri" panose="020F0502020204030204" pitchFamily="34" charset="0"/>
              </a:rPr>
              <a:t>MeteoSwiss</a:t>
            </a:r>
            <a:r>
              <a:rPr lang="en-001" sz="1400" b="1" dirty="0">
                <a:latin typeface="Calibri" panose="020F0502020204030204" pitchFamily="34" charset="0"/>
              </a:rPr>
              <a:t> </a:t>
            </a:r>
            <a:r>
              <a:rPr lang="en-001" sz="1400" dirty="0">
                <a:latin typeface="Calibri" panose="020F0502020204030204" pitchFamily="34" charset="0"/>
              </a:rPr>
              <a:t>(since 2020)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Calibri" panose="020F0502020204030204" pitchFamily="34" charset="0"/>
              </a:rPr>
              <a:t>Areal</a:t>
            </a:r>
            <a:r>
              <a:rPr lang="en-US" sz="1400" dirty="0">
                <a:latin typeface="Calibri" panose="020F0502020204030204" pitchFamily="34" charset="0"/>
              </a:rPr>
              <a:t>-nowcasting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Spatial resolution: 1km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Temporal resolution: </a:t>
            </a:r>
            <a:r>
              <a:rPr lang="en-001" sz="1400" dirty="0">
                <a:latin typeface="Calibri" panose="020F0502020204030204" pitchFamily="34" charset="0"/>
              </a:rPr>
              <a:t>5 </a:t>
            </a:r>
            <a:r>
              <a:rPr lang="en-US" sz="1400" dirty="0">
                <a:latin typeface="Calibri" panose="020F0502020204030204" pitchFamily="34" charset="0"/>
              </a:rPr>
              <a:t>min</a:t>
            </a:r>
            <a:endParaRPr lang="en-001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Calibri" panose="020F0502020204030204" pitchFamily="34" charset="0"/>
              </a:rPr>
              <a:t>F</a:t>
            </a:r>
            <a:r>
              <a:rPr lang="en-001" sz="1400" dirty="0">
                <a:latin typeface="Calibri" panose="020F0502020204030204" pitchFamily="34" charset="0"/>
              </a:rPr>
              <a:t>orecasting horizon</a:t>
            </a:r>
            <a:r>
              <a:rPr lang="en-001" sz="1400">
                <a:latin typeface="Calibri" panose="020F0502020204030204" pitchFamily="34" charset="0"/>
              </a:rPr>
              <a:t>: 6.5h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Calibri" panose="020F0502020204030204" pitchFamily="34" charset="0"/>
              </a:rPr>
              <a:t>Stochastic noise</a:t>
            </a:r>
            <a:r>
              <a:rPr lang="en-001" sz="1400" b="1" dirty="0">
                <a:latin typeface="Calibri" panose="020F0502020204030204" pitchFamily="34" charset="0"/>
              </a:rPr>
              <a:t> / ensemble capable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US" sz="1400" b="1" dirty="0">
                <a:latin typeface="Calibri" panose="020F0502020204030204" pitchFamily="34" charset="0"/>
              </a:rPr>
              <a:t>Merging</a:t>
            </a:r>
            <a:r>
              <a:rPr lang="en-US" sz="1400" dirty="0">
                <a:latin typeface="Calibri" panose="020F0502020204030204" pitchFamily="34" charset="0"/>
              </a:rPr>
              <a:t> with NWP </a:t>
            </a:r>
            <a:endParaRPr lang="en-001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b="1" dirty="0">
                <a:latin typeface="Calibri" panose="020F0502020204030204" pitchFamily="34" charset="0"/>
              </a:rPr>
              <a:t>Growth and decay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418" y="603110"/>
            <a:ext cx="199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93500" y="574378"/>
            <a:ext cx="36657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2" descr="C:\Users\sii\Yanni\Presentations\2018.04.17.Locarno.Sinfony\nowcast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12" y="572555"/>
            <a:ext cx="5139268" cy="440508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sii\Yanni\Presentations\2017.10.10.Locarno.Nowcasting.Workshop\nowca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312" y="572555"/>
            <a:ext cx="5139268" cy="440508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9"/>
          <p:cNvSpPr txBox="1">
            <a:spLocks/>
          </p:cNvSpPr>
          <p:nvPr/>
        </p:nvSpPr>
        <p:spPr>
          <a:xfrm>
            <a:off x="463830" y="0"/>
            <a:ext cx="8680170" cy="425760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001" sz="2000" dirty="0">
                <a:latin typeface="Calibri" panose="020F0502020204030204" pitchFamily="34" charset="0"/>
              </a:rPr>
              <a:t>   </a:t>
            </a:r>
            <a:r>
              <a:rPr lang="en-001" sz="2400" dirty="0">
                <a:solidFill>
                  <a:schemeClr val="bg1"/>
                </a:solidFill>
                <a:latin typeface="Calibri" panose="020F0502020204030204" pitchFamily="34" charset="0"/>
              </a:rPr>
              <a:t>NowPrecip – </a:t>
            </a:r>
            <a:r>
              <a:rPr lang="en-001" sz="1800" dirty="0">
                <a:solidFill>
                  <a:schemeClr val="bg1"/>
                </a:solidFill>
                <a:latin typeface="Calibri" panose="020F0502020204030204" pitchFamily="34" charset="0"/>
              </a:rPr>
              <a:t>anatomy of the product</a:t>
            </a:r>
            <a:endParaRPr lang="de-CH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463830" y="425760"/>
            <a:ext cx="8680170" cy="10631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2" descr="swiss.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" y="56873"/>
            <a:ext cx="304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platzhalter 2"/>
          <p:cNvSpPr txBox="1">
            <a:spLocks/>
          </p:cNvSpPr>
          <p:nvPr/>
        </p:nvSpPr>
        <p:spPr>
          <a:xfrm>
            <a:off x="279248" y="3310245"/>
            <a:ext cx="3479952" cy="1388756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None/>
            </a:pPr>
            <a:r>
              <a:rPr lang="en-US" sz="1400" b="1" dirty="0">
                <a:latin typeface="Calibri" panose="020F0502020204030204" pitchFamily="34" charset="0"/>
              </a:rPr>
              <a:t>A</a:t>
            </a:r>
            <a:r>
              <a:rPr lang="en-001" sz="1400" b="1" dirty="0">
                <a:latin typeface="Calibri" panose="020F0502020204030204" pitchFamily="34" charset="0"/>
              </a:rPr>
              <a:t>real nowcasting systems </a:t>
            </a:r>
            <a:r>
              <a:rPr lang="en-001" sz="1400" dirty="0">
                <a:latin typeface="Calibri" panose="020F0502020204030204" pitchFamily="34" charset="0"/>
              </a:rPr>
              <a:t>have typically </a:t>
            </a:r>
            <a:r>
              <a:rPr lang="en-001" sz="1400" b="1" dirty="0">
                <a:latin typeface="Calibri" panose="020F0502020204030204" pitchFamily="34" charset="0"/>
              </a:rPr>
              <a:t>two components</a:t>
            </a:r>
            <a:r>
              <a:rPr lang="en-001" sz="1400" dirty="0">
                <a:latin typeface="Calibri" panose="020F0502020204030204" pitchFamily="34" charset="0"/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en-001" sz="1400" b="1" dirty="0">
                <a:latin typeface="Calibri" panose="020F0502020204030204" pitchFamily="34" charset="0"/>
              </a:rPr>
              <a:t>Optical flow </a:t>
            </a:r>
            <a:r>
              <a:rPr lang="en-001" sz="1400" dirty="0">
                <a:latin typeface="Calibri" panose="020F0502020204030204" pitchFamily="34" charset="0"/>
              </a:rPr>
              <a:t>to construct the motion field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en-001" sz="1400" b="1" dirty="0">
                <a:latin typeface="Calibri" panose="020F0502020204030204" pitchFamily="34" charset="0"/>
              </a:rPr>
              <a:t>Extrapolation</a:t>
            </a:r>
            <a:r>
              <a:rPr lang="en-001" sz="1400" dirty="0">
                <a:latin typeface="Calibri" panose="020F0502020204030204" pitchFamily="34" charset="0"/>
              </a:rPr>
              <a:t>, to extrapolate the most recent raster into the future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15" y="3315176"/>
            <a:ext cx="19973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001" sz="1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87597" y="3278824"/>
            <a:ext cx="3671603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768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B7FA21E-409A-4852-B664-3AE55F2EB203}"/>
              </a:ext>
            </a:extLst>
          </p:cNvPr>
          <p:cNvSpPr/>
          <p:nvPr/>
        </p:nvSpPr>
        <p:spPr bwMode="auto">
          <a:xfrm>
            <a:off x="0" y="817249"/>
            <a:ext cx="9144000" cy="42781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7CC3B8-039E-41EC-A75E-BD54133B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39" y="265997"/>
            <a:ext cx="7461250" cy="989013"/>
          </a:xfrm>
        </p:spPr>
        <p:txBody>
          <a:bodyPr/>
          <a:lstStyle/>
          <a:p>
            <a:r>
              <a:rPr lang="de-CH" dirty="0" err="1"/>
              <a:t>Pysteps</a:t>
            </a:r>
            <a:r>
              <a:rPr lang="de-CH" dirty="0"/>
              <a:t> </a:t>
            </a:r>
            <a:r>
              <a:rPr lang="de-CH" dirty="0" err="1"/>
              <a:t>functionalities</a:t>
            </a:r>
            <a:r>
              <a:rPr lang="de-CH" dirty="0"/>
              <a:t> </a:t>
            </a:r>
            <a:br>
              <a:rPr lang="de-CH" dirty="0"/>
            </a:br>
            <a:endParaRPr lang="en-US" dirty="0"/>
          </a:p>
        </p:txBody>
      </p:sp>
      <p:sp>
        <p:nvSpPr>
          <p:cNvPr id="15" name="Google Shape;103;p17">
            <a:extLst>
              <a:ext uri="{FF2B5EF4-FFF2-40B4-BE49-F238E27FC236}">
                <a16:creationId xmlns:a16="http://schemas.microsoft.com/office/drawing/2014/main" id="{E79F3051-2C32-4608-BEAA-5A12E6267330}"/>
              </a:ext>
            </a:extLst>
          </p:cNvPr>
          <p:cNvSpPr txBox="1"/>
          <p:nvPr/>
        </p:nvSpPr>
        <p:spPr>
          <a:xfrm>
            <a:off x="4880875" y="817250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Laroche &amp; </a:t>
            </a: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Zawadzki</a:t>
            </a: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 (1995). </a:t>
            </a:r>
            <a:r>
              <a:rPr kumimoji="0" lang="en-GB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Retrievals of Horizontal Winds from Single-Doppler Clear-Air Data by Methods of Cross Correlation and Variational Analysis</a:t>
            </a: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" name="Google Shape;104;p17">
            <a:extLst>
              <a:ext uri="{FF2B5EF4-FFF2-40B4-BE49-F238E27FC236}">
                <a16:creationId xmlns:a16="http://schemas.microsoft.com/office/drawing/2014/main" id="{23D335FF-E00C-4424-8958-B1C5893501C2}"/>
              </a:ext>
            </a:extLst>
          </p:cNvPr>
          <p:cNvSpPr txBox="1"/>
          <p:nvPr/>
        </p:nvSpPr>
        <p:spPr>
          <a:xfrm>
            <a:off x="4880875" y="1303554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Germann &amp; Zawadzki (2002). 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Scale-Dependence of the Predictability of Precipitation from Continental Radar Images. Part I: Description of the Methodology.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7" name="Google Shape;105;p17">
            <a:extLst>
              <a:ext uri="{FF2B5EF4-FFF2-40B4-BE49-F238E27FC236}">
                <a16:creationId xmlns:a16="http://schemas.microsoft.com/office/drawing/2014/main" id="{565FF748-0E6A-4249-B770-4264DABC3F0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22" y="1443388"/>
            <a:ext cx="4728431" cy="37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6;p17">
            <a:extLst>
              <a:ext uri="{FF2B5EF4-FFF2-40B4-BE49-F238E27FC236}">
                <a16:creationId xmlns:a16="http://schemas.microsoft.com/office/drawing/2014/main" id="{5066DD65-C1B5-40F7-8508-368AF911085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25" y="1917135"/>
            <a:ext cx="4728425" cy="3700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07;p17">
            <a:extLst>
              <a:ext uri="{FF2B5EF4-FFF2-40B4-BE49-F238E27FC236}">
                <a16:creationId xmlns:a16="http://schemas.microsoft.com/office/drawing/2014/main" id="{A360384F-4F5D-444C-9C0D-7EC59CFF1EDC}"/>
              </a:ext>
            </a:extLst>
          </p:cNvPr>
          <p:cNvSpPr txBox="1"/>
          <p:nvPr/>
        </p:nvSpPr>
        <p:spPr>
          <a:xfrm>
            <a:off x="4880875" y="1789857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Germann &amp; Zawadzki (2004). 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Scale-Dependence of the Predictability of Precipitation from Continental Radar Images. Part II: Probability Forecasts.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" name="Google Shape;108;p17">
            <a:extLst>
              <a:ext uri="{FF2B5EF4-FFF2-40B4-BE49-F238E27FC236}">
                <a16:creationId xmlns:a16="http://schemas.microsoft.com/office/drawing/2014/main" id="{9AD7365B-F118-4E29-8B6C-1F9911220625}"/>
              </a:ext>
            </a:extLst>
          </p:cNvPr>
          <p:cNvSpPr txBox="1"/>
          <p:nvPr/>
        </p:nvSpPr>
        <p:spPr>
          <a:xfrm>
            <a:off x="4880875" y="2352361"/>
            <a:ext cx="43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Seed (2002).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 A Dynamic and Spatial Scaling Approach to Advection Forecasting.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4" name="Google Shape;109;p17">
            <a:extLst>
              <a:ext uri="{FF2B5EF4-FFF2-40B4-BE49-F238E27FC236}">
                <a16:creationId xmlns:a16="http://schemas.microsoft.com/office/drawing/2014/main" id="{CA2B0920-EE4D-4D9C-8B75-7F7A8F73B03A}"/>
              </a:ext>
            </a:extLst>
          </p:cNvPr>
          <p:cNvSpPr txBox="1"/>
          <p:nvPr/>
        </p:nvSpPr>
        <p:spPr>
          <a:xfrm>
            <a:off x="4880875" y="2852464"/>
            <a:ext cx="4338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Bowler et al (2006).</a:t>
            </a:r>
            <a:r>
              <a:rPr kumimoji="0" lang="en-GB" sz="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 STEPS: a probabilistic precipitation forecasting scheme which merges an extrapolation nowcast with downscaled NWP.</a:t>
            </a:r>
            <a:endParaRPr kumimoji="0" sz="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8" name="Google Shape;110;p17">
            <a:extLst>
              <a:ext uri="{FF2B5EF4-FFF2-40B4-BE49-F238E27FC236}">
                <a16:creationId xmlns:a16="http://schemas.microsoft.com/office/drawing/2014/main" id="{E5E88240-3141-4039-95CB-DA093DED68FC}"/>
              </a:ext>
            </a:extLst>
          </p:cNvPr>
          <p:cNvSpPr txBox="1"/>
          <p:nvPr/>
        </p:nvSpPr>
        <p:spPr>
          <a:xfrm>
            <a:off x="4880875" y="3414968"/>
            <a:ext cx="433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Seed et al (2013).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 Formulation and evaluation of a scale decomposition-based stochastic precipitation nowcast scheme.</a:t>
            </a:r>
            <a:endParaRPr kumimoji="0" sz="9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1" name="Google Shape;111;p17">
            <a:extLst>
              <a:ext uri="{FF2B5EF4-FFF2-40B4-BE49-F238E27FC236}">
                <a16:creationId xmlns:a16="http://schemas.microsoft.com/office/drawing/2014/main" id="{D2FAEA6E-4B89-4131-88C2-49292171CFC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25" y="2385007"/>
            <a:ext cx="4728425" cy="375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12;p17">
            <a:extLst>
              <a:ext uri="{FF2B5EF4-FFF2-40B4-BE49-F238E27FC236}">
                <a16:creationId xmlns:a16="http://schemas.microsoft.com/office/drawing/2014/main" id="{793665E5-5AEE-42A1-B8EF-78D7727628B8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25" y="2858287"/>
            <a:ext cx="4728425" cy="1243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13;p17">
            <a:extLst>
              <a:ext uri="{FF2B5EF4-FFF2-40B4-BE49-F238E27FC236}">
                <a16:creationId xmlns:a16="http://schemas.microsoft.com/office/drawing/2014/main" id="{C3F6DB8E-615D-44DD-858C-704C4F42AF5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199815"/>
            <a:ext cx="4728476" cy="3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114;p17">
            <a:extLst>
              <a:ext uri="{FF2B5EF4-FFF2-40B4-BE49-F238E27FC236}">
                <a16:creationId xmlns:a16="http://schemas.microsoft.com/office/drawing/2014/main" id="{0578D017-4C2D-4EAC-B0DA-25B118C7AAF6}"/>
              </a:ext>
            </a:extLst>
          </p:cNvPr>
          <p:cNvSpPr txBox="1"/>
          <p:nvPr/>
        </p:nvSpPr>
        <p:spPr>
          <a:xfrm>
            <a:off x="4880875" y="4067471"/>
            <a:ext cx="4263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Roberts &amp; Lean (2008). 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Scale-selective verification of rainfall accumulations from high-resolution forecasts of convective events.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6" name="Google Shape;115;p17">
            <a:extLst>
              <a:ext uri="{FF2B5EF4-FFF2-40B4-BE49-F238E27FC236}">
                <a16:creationId xmlns:a16="http://schemas.microsoft.com/office/drawing/2014/main" id="{6A3D4D1D-22EF-40DF-9F33-D379678EAE5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76" y="4673100"/>
            <a:ext cx="4728324" cy="3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116;p17">
            <a:extLst>
              <a:ext uri="{FF2B5EF4-FFF2-40B4-BE49-F238E27FC236}">
                <a16:creationId xmlns:a16="http://schemas.microsoft.com/office/drawing/2014/main" id="{78D52689-4974-4B70-8DF2-45F0FBE5B3CC}"/>
              </a:ext>
            </a:extLst>
          </p:cNvPr>
          <p:cNvSpPr txBox="1"/>
          <p:nvPr/>
        </p:nvSpPr>
        <p:spPr>
          <a:xfrm>
            <a:off x="4880875" y="4629975"/>
            <a:ext cx="426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Wernli et al (2008). </a:t>
            </a:r>
            <a:r>
              <a:rPr kumimoji="0" lang="en-GB" sz="9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Code Pro"/>
                <a:ea typeface="Source Code Pro"/>
                <a:cs typeface="Source Code Pro"/>
                <a:sym typeface="Source Code Pro"/>
              </a:rPr>
              <a:t>Sal — A novel quality measure for the verification of quantitative precipitation forecasts.</a:t>
            </a: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8" name="Google Shape;117;p17">
            <a:extLst>
              <a:ext uri="{FF2B5EF4-FFF2-40B4-BE49-F238E27FC236}">
                <a16:creationId xmlns:a16="http://schemas.microsoft.com/office/drawing/2014/main" id="{9F47191C-F7CA-488C-9537-71DCD31D13E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935775"/>
            <a:ext cx="4728324" cy="37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36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422CFDB-5971-478B-B041-D5EF6B88B9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700" y="1097403"/>
            <a:ext cx="7527926" cy="2484121"/>
          </a:xfrm>
        </p:spPr>
        <p:txBody>
          <a:bodyPr/>
          <a:lstStyle/>
          <a:p>
            <a:r>
              <a:rPr lang="it-CH" sz="1800" dirty="0" err="1"/>
              <a:t>Nowcasting</a:t>
            </a:r>
            <a:r>
              <a:rPr lang="it-CH" sz="1800" dirty="0"/>
              <a:t>: Statistical </a:t>
            </a:r>
            <a:r>
              <a:rPr lang="it-CH" sz="1800" dirty="0" err="1"/>
              <a:t>prediction</a:t>
            </a:r>
            <a:r>
              <a:rPr lang="it-CH" sz="1800" dirty="0"/>
              <a:t> for </a:t>
            </a:r>
            <a:r>
              <a:rPr lang="it-CH" sz="1800" dirty="0" err="1"/>
              <a:t>now</a:t>
            </a:r>
            <a:r>
              <a:rPr lang="it-CH" sz="1800" dirty="0"/>
              <a:t> to a </a:t>
            </a:r>
            <a:r>
              <a:rPr lang="it-CH" sz="1800" dirty="0" err="1"/>
              <a:t>few</a:t>
            </a:r>
            <a:r>
              <a:rPr lang="it-CH" sz="1800" dirty="0"/>
              <a:t> hours </a:t>
            </a:r>
            <a:r>
              <a:rPr lang="it-CH" sz="1800" dirty="0" err="1"/>
              <a:t>ahead</a:t>
            </a:r>
            <a:endParaRPr lang="it-CH" sz="1800" dirty="0"/>
          </a:p>
          <a:p>
            <a:r>
              <a:rPr lang="it-CH" sz="1800" dirty="0"/>
              <a:t>Step 1: Optical flow and </a:t>
            </a:r>
            <a:r>
              <a:rPr lang="it-CH" sz="1800" dirty="0" err="1"/>
              <a:t>extrapolation</a:t>
            </a:r>
            <a:endParaRPr lang="it-CH" sz="1800" dirty="0"/>
          </a:p>
          <a:p>
            <a:r>
              <a:rPr lang="it-CH" sz="1800" dirty="0"/>
              <a:t>Step 2: </a:t>
            </a:r>
            <a:r>
              <a:rPr lang="it-CH" sz="1800" dirty="0" err="1"/>
              <a:t>Cascade</a:t>
            </a:r>
            <a:r>
              <a:rPr lang="it-CH" sz="1800" dirty="0"/>
              <a:t> </a:t>
            </a:r>
            <a:r>
              <a:rPr lang="it-CH" sz="1800" dirty="0" err="1"/>
              <a:t>decomposition</a:t>
            </a:r>
            <a:endParaRPr lang="it-CH" sz="1800" dirty="0"/>
          </a:p>
          <a:p>
            <a:r>
              <a:rPr lang="it-CH" sz="1800" dirty="0"/>
              <a:t>Step 3: </a:t>
            </a:r>
            <a:r>
              <a:rPr lang="it-CH" sz="1800" dirty="0" err="1"/>
              <a:t>Growth</a:t>
            </a:r>
            <a:r>
              <a:rPr lang="it-CH" sz="1800" dirty="0"/>
              <a:t> and </a:t>
            </a:r>
            <a:r>
              <a:rPr lang="it-CH" sz="1800" dirty="0" err="1"/>
              <a:t>decay</a:t>
            </a:r>
            <a:endParaRPr lang="it-CH" sz="1800" dirty="0"/>
          </a:p>
          <a:p>
            <a:r>
              <a:rPr lang="it-CH" sz="1800" dirty="0">
                <a:solidFill>
                  <a:srgbClr val="0070C0"/>
                </a:solidFill>
              </a:rPr>
              <a:t>Step 1+2+3: </a:t>
            </a:r>
            <a:r>
              <a:rPr lang="it-CH" sz="1800" dirty="0" err="1">
                <a:solidFill>
                  <a:srgbClr val="0070C0"/>
                </a:solidFill>
              </a:rPr>
              <a:t>Convolutional</a:t>
            </a:r>
            <a:r>
              <a:rPr lang="it-CH" sz="1800" dirty="0">
                <a:solidFill>
                  <a:srgbClr val="0070C0"/>
                </a:solidFill>
              </a:rPr>
              <a:t> </a:t>
            </a:r>
            <a:r>
              <a:rPr lang="it-CH" sz="1800" dirty="0" err="1">
                <a:solidFill>
                  <a:srgbClr val="0070C0"/>
                </a:solidFill>
              </a:rPr>
              <a:t>Neural</a:t>
            </a:r>
            <a:r>
              <a:rPr lang="it-CH" sz="1800" dirty="0">
                <a:solidFill>
                  <a:srgbClr val="0070C0"/>
                </a:solidFill>
              </a:rPr>
              <a:t> Network / U-net, </a:t>
            </a:r>
            <a:r>
              <a:rPr lang="it-CH" sz="1800" dirty="0" err="1">
                <a:solidFill>
                  <a:srgbClr val="0070C0"/>
                </a:solidFill>
              </a:rPr>
              <a:t>recurrent</a:t>
            </a:r>
            <a:r>
              <a:rPr lang="it-CH" sz="1800" dirty="0">
                <a:solidFill>
                  <a:srgbClr val="0070C0"/>
                </a:solidFill>
              </a:rPr>
              <a:t> </a:t>
            </a:r>
            <a:r>
              <a:rPr lang="it-CH" sz="1800" dirty="0" err="1">
                <a:solidFill>
                  <a:srgbClr val="0070C0"/>
                </a:solidFill>
              </a:rPr>
              <a:t>CNNs</a:t>
            </a:r>
            <a:endParaRPr lang="it-CH" sz="1800" dirty="0">
              <a:solidFill>
                <a:srgbClr val="0070C0"/>
              </a:solidFill>
            </a:endParaRPr>
          </a:p>
          <a:p>
            <a:r>
              <a:rPr lang="it-CH" sz="1800" dirty="0"/>
              <a:t>Step 4: </a:t>
            </a:r>
            <a:r>
              <a:rPr lang="it-CH" sz="1800" dirty="0" err="1"/>
              <a:t>Uncertainty</a:t>
            </a:r>
            <a:r>
              <a:rPr lang="it-CH" sz="1800" dirty="0"/>
              <a:t> </a:t>
            </a:r>
            <a:r>
              <a:rPr lang="it-CH" sz="1800" dirty="0" err="1"/>
              <a:t>estimation</a:t>
            </a:r>
            <a:r>
              <a:rPr lang="it-CH" sz="1800" dirty="0"/>
              <a:t> and </a:t>
            </a:r>
            <a:r>
              <a:rPr lang="it-CH" sz="1800" dirty="0" err="1"/>
              <a:t>spatio-temporal</a:t>
            </a:r>
            <a:r>
              <a:rPr lang="it-CH" sz="1800" dirty="0"/>
              <a:t> </a:t>
            </a:r>
            <a:r>
              <a:rPr lang="it-CH" sz="1800" dirty="0" err="1"/>
              <a:t>structures</a:t>
            </a:r>
            <a:endParaRPr lang="it-CH" sz="1800" dirty="0"/>
          </a:p>
          <a:p>
            <a:r>
              <a:rPr lang="it-CH" sz="1800" dirty="0">
                <a:solidFill>
                  <a:srgbClr val="0070C0"/>
                </a:solidFill>
              </a:rPr>
              <a:t>Step 4: Generative Models GAN or </a:t>
            </a:r>
            <a:r>
              <a:rPr lang="it-CH" sz="1800" dirty="0" err="1">
                <a:solidFill>
                  <a:srgbClr val="0070C0"/>
                </a:solidFill>
              </a:rPr>
              <a:t>latend</a:t>
            </a:r>
            <a:r>
              <a:rPr lang="it-CH" sz="1800" dirty="0">
                <a:solidFill>
                  <a:srgbClr val="0070C0"/>
                </a:solidFill>
              </a:rPr>
              <a:t> </a:t>
            </a:r>
            <a:r>
              <a:rPr lang="it-CH" sz="1800" dirty="0" err="1">
                <a:solidFill>
                  <a:srgbClr val="0070C0"/>
                </a:solidFill>
              </a:rPr>
              <a:t>diffusion</a:t>
            </a:r>
            <a:r>
              <a:rPr lang="it-CH" sz="1800" dirty="0">
                <a:solidFill>
                  <a:srgbClr val="0070C0"/>
                </a:solidFill>
              </a:rPr>
              <a:t> models</a:t>
            </a:r>
          </a:p>
          <a:p>
            <a:r>
              <a:rPr lang="it-CH" sz="1800" dirty="0"/>
              <a:t>Step 5: </a:t>
            </a:r>
            <a:r>
              <a:rPr lang="it-CH" sz="1800" dirty="0" err="1"/>
              <a:t>Blending</a:t>
            </a:r>
            <a:r>
              <a:rPr lang="it-CH" sz="1800" dirty="0"/>
              <a:t> with NWP</a:t>
            </a:r>
          </a:p>
          <a:p>
            <a:endParaRPr lang="de-CH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31497A-E064-45CA-BEED-A2CA7D34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89" y="214063"/>
            <a:ext cx="7516008" cy="708082"/>
          </a:xfrm>
        </p:spPr>
        <p:txBody>
          <a:bodyPr/>
          <a:lstStyle/>
          <a:p>
            <a:r>
              <a:rPr lang="de-CH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308175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48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C7CC3B8-039E-41EC-A75E-BD54133B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39" y="265997"/>
            <a:ext cx="7461250" cy="989013"/>
          </a:xfrm>
        </p:spPr>
        <p:txBody>
          <a:bodyPr/>
          <a:lstStyle/>
          <a:p>
            <a:r>
              <a:rPr lang="de-CH" dirty="0"/>
              <a:t>Optical </a:t>
            </a:r>
            <a:r>
              <a:rPr lang="de-CH" dirty="0" err="1"/>
              <a:t>flow</a:t>
            </a:r>
            <a:r>
              <a:rPr lang="de-CH" dirty="0"/>
              <a:t> (</a:t>
            </a:r>
            <a:r>
              <a:rPr lang="de-CH" dirty="0" err="1"/>
              <a:t>pysteps</a:t>
            </a:r>
            <a:r>
              <a:rPr lang="de-CH" dirty="0"/>
              <a:t> </a:t>
            </a:r>
            <a:r>
              <a:rPr lang="de-CH" dirty="0" err="1"/>
              <a:t>verification</a:t>
            </a:r>
            <a:r>
              <a:rPr lang="de-CH" dirty="0"/>
              <a:t>)</a:t>
            </a:r>
            <a:br>
              <a:rPr lang="de-CH" dirty="0"/>
            </a:br>
            <a:endParaRPr lang="en-US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62B0BBE-2DE5-4BF5-B038-09BB89936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8" y="873149"/>
            <a:ext cx="5951942" cy="410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>
            <a:extLst>
              <a:ext uri="{FF2B5EF4-FFF2-40B4-BE49-F238E27FC236}">
                <a16:creationId xmlns:a16="http://schemas.microsoft.com/office/drawing/2014/main" id="{2618483F-00F5-4FBC-AD05-D39BA84A3502}"/>
              </a:ext>
            </a:extLst>
          </p:cNvPr>
          <p:cNvSpPr/>
          <p:nvPr/>
        </p:nvSpPr>
        <p:spPr>
          <a:xfrm>
            <a:off x="103564" y="1314182"/>
            <a:ext cx="3038397" cy="29700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choice of optical flow method is not a first order problem in terms of </a:t>
            </a:r>
            <a:r>
              <a:rPr lang="en-US" sz="1700" dirty="0" err="1"/>
              <a:t>nowcast</a:t>
            </a:r>
            <a:r>
              <a:rPr lang="en-US" sz="1700" dirty="0"/>
              <a:t> quality (differences &lt; 2%)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But, there may be some specific situations requiring more advanced schemes, e.g. in presence of orographic rain and/or multiscale motion</a:t>
            </a:r>
          </a:p>
        </p:txBody>
      </p:sp>
    </p:spTree>
    <p:extLst>
      <p:ext uri="{BB962C8B-B14F-4D97-AF65-F5344CB8AC3E}">
        <p14:creationId xmlns:p14="http://schemas.microsoft.com/office/powerpoint/2010/main" val="98057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F572B2F-6079-4CB5-9AA7-8744CE55C7F9}"/>
              </a:ext>
            </a:extLst>
          </p:cNvPr>
          <p:cNvSpPr/>
          <p:nvPr/>
        </p:nvSpPr>
        <p:spPr bwMode="auto">
          <a:xfrm>
            <a:off x="271400" y="3620652"/>
            <a:ext cx="8872600" cy="15228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C7CC3B8-039E-41EC-A75E-BD54133B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539" y="265997"/>
            <a:ext cx="7461250" cy="989013"/>
          </a:xfrm>
        </p:spPr>
        <p:txBody>
          <a:bodyPr/>
          <a:lstStyle/>
          <a:p>
            <a:r>
              <a:rPr lang="de-CH" dirty="0" err="1"/>
              <a:t>Step</a:t>
            </a:r>
            <a:r>
              <a:rPr lang="de-CH" dirty="0"/>
              <a:t> 1: Optical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methods</a:t>
            </a:r>
            <a:r>
              <a:rPr lang="de-CH" dirty="0"/>
              <a:t> (</a:t>
            </a:r>
            <a:r>
              <a:rPr lang="de-CH" dirty="0" err="1"/>
              <a:t>nowtrack</a:t>
            </a:r>
            <a:r>
              <a:rPr lang="de-CH" dirty="0"/>
              <a:t>) </a:t>
            </a:r>
            <a:br>
              <a:rPr lang="de-CH" dirty="0"/>
            </a:br>
            <a:endParaRPr lang="en-US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87E3F48C-A8E5-4ECE-9E15-EBD16071AEBB}"/>
              </a:ext>
            </a:extLst>
          </p:cNvPr>
          <p:cNvSpPr txBox="1">
            <a:spLocks/>
          </p:cNvSpPr>
          <p:nvPr/>
        </p:nvSpPr>
        <p:spPr>
          <a:xfrm>
            <a:off x="271400" y="829784"/>
            <a:ext cx="4004827" cy="2074342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The motion field of NowPrecip is based on </a:t>
            </a:r>
            <a:r>
              <a:rPr lang="en-001" sz="1400" b="1" dirty="0">
                <a:latin typeface="Calibri" panose="020F0502020204030204" pitchFamily="34" charset="0"/>
              </a:rPr>
              <a:t>block optical flow and kriging.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The name of this method is </a:t>
            </a:r>
            <a:r>
              <a:rPr lang="en-001" sz="1400" b="1" dirty="0">
                <a:latin typeface="Calibri" panose="020F0502020204030204" pitchFamily="34" charset="0"/>
              </a:rPr>
              <a:t>NowTrack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Chooses randomly a small number of points and determines their velocity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Then interpolates this information to each pixel of the raster using kriging.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The current motion field is dynamic radar-NWP-based</a:t>
            </a:r>
          </a:p>
        </p:txBody>
      </p:sp>
      <p:pic>
        <p:nvPicPr>
          <p:cNvPr id="17" name="Picture 2" descr="C:\Users\sii\Yanni\Presentations\2019.09.21.AMS.Nara.Japan\motion.field.bpos.161072000.png">
            <a:extLst>
              <a:ext uri="{FF2B5EF4-FFF2-40B4-BE49-F238E27FC236}">
                <a16:creationId xmlns:a16="http://schemas.microsoft.com/office/drawing/2014/main" id="{FBF0B27B-CF74-4571-A3C1-5D0C59847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89" y="936613"/>
            <a:ext cx="4716898" cy="404305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sii\Yanni\Presentations\2019.09.21.AMS.Nara.Japan\motion.field.161072000.png">
            <a:extLst>
              <a:ext uri="{FF2B5EF4-FFF2-40B4-BE49-F238E27FC236}">
                <a16:creationId xmlns:a16="http://schemas.microsoft.com/office/drawing/2014/main" id="{13CF371A-5B82-4375-B6E0-B4F3BBA1A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789" y="936611"/>
            <a:ext cx="4716898" cy="4043055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">
            <a:extLst>
              <a:ext uri="{FF2B5EF4-FFF2-40B4-BE49-F238E27FC236}">
                <a16:creationId xmlns:a16="http://schemas.microsoft.com/office/drawing/2014/main" id="{B3F1A4C1-54D9-465F-99A8-F6176ABFC0DA}"/>
              </a:ext>
            </a:extLst>
          </p:cNvPr>
          <p:cNvGrpSpPr/>
          <p:nvPr/>
        </p:nvGrpSpPr>
        <p:grpSpPr>
          <a:xfrm>
            <a:off x="374575" y="2846327"/>
            <a:ext cx="3743663" cy="2249733"/>
            <a:chOff x="216586" y="2239099"/>
            <a:chExt cx="4026783" cy="2405540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C3BC0F5-9E5B-4DDE-B393-2853D3D9A3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149" y="2239099"/>
              <a:ext cx="3958220" cy="1759209"/>
            </a:xfrm>
            <a:prstGeom prst="rect">
              <a:avLst/>
            </a:prstGeom>
            <a:noFill/>
            <a:ln w="9525">
              <a:solidFill>
                <a:srgbClr val="2A71C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8CC4DAF1-FAAA-4D4B-B837-AB1881EE7CC5}"/>
                </a:ext>
              </a:extLst>
            </p:cNvPr>
            <p:cNvSpPr/>
            <p:nvPr/>
          </p:nvSpPr>
          <p:spPr>
            <a:xfrm>
              <a:off x="216586" y="3998308"/>
              <a:ext cx="40267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001" sz="1200" i="1" dirty="0">
                  <a:latin typeface="Calibri" panose="020F0502020204030204" pitchFamily="34" charset="0"/>
                </a:rPr>
                <a:t>Two variograms </a:t>
              </a:r>
              <a:r>
                <a:rPr lang="el-GR" sz="1200" i="1" dirty="0">
                  <a:latin typeface="Calibri" panose="020F0502020204030204" pitchFamily="34" charset="0"/>
                </a:rPr>
                <a:t>Δ</a:t>
              </a:r>
              <a:r>
                <a:rPr lang="en-001" sz="1200" i="1" dirty="0">
                  <a:latin typeface="Calibri" panose="020F0502020204030204" pitchFamily="34" charset="0"/>
                </a:rPr>
                <a:t>x and </a:t>
              </a:r>
              <a:r>
                <a:rPr lang="el-GR" sz="1200" i="1" dirty="0">
                  <a:latin typeface="Calibri" panose="020F0502020204030204" pitchFamily="34" charset="0"/>
                </a:rPr>
                <a:t>Δ</a:t>
              </a:r>
              <a:r>
                <a:rPr lang="en-001" sz="1200" i="1" dirty="0">
                  <a:latin typeface="Calibri" panose="020F0502020204030204" pitchFamily="34" charset="0"/>
                </a:rPr>
                <a:t>y are fit automatically to determine the correlation between the velocities of the few random points. Then estimation at each pixel follows.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77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-8432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platzhalter 2"/>
          <p:cNvSpPr txBox="1">
            <a:spLocks/>
          </p:cNvSpPr>
          <p:nvPr/>
        </p:nvSpPr>
        <p:spPr>
          <a:xfrm>
            <a:off x="6305894" y="518219"/>
            <a:ext cx="2601451" cy="2005906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Nowtrack is very flexible in functioniong in all sorts of motion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It seems to excel even on very challenging motions like localized rotations which take place within a few tens of kilometers. 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200" dirty="0">
              <a:latin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6305894" y="518219"/>
            <a:ext cx="2601451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4" descr="C:\Users\sii\Yanni\Presentations\2019.09.02.SYNFONY.Locarno\v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881" y="490217"/>
            <a:ext cx="2478626" cy="2252718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:\Users\sii\Yanni\Presentations\2019.09.02.SYNFONY.Locarno\v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91" y="2829111"/>
            <a:ext cx="2475442" cy="2276771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Users\sii\Yanni\Presentations\2019.09.02.SYNFONY.Locarno\v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46" y="486279"/>
            <a:ext cx="2484989" cy="2256656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C:\Users\sii\Yanni\Presentations\2019.09.02.SYNFONY.Locarno\v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28" y="2817978"/>
            <a:ext cx="2481807" cy="2276771"/>
          </a:xfrm>
          <a:prstGeom prst="rect">
            <a:avLst/>
          </a:prstGeom>
          <a:noFill/>
          <a:ln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val 34"/>
          <p:cNvSpPr/>
          <p:nvPr/>
        </p:nvSpPr>
        <p:spPr bwMode="auto">
          <a:xfrm>
            <a:off x="1090197" y="818438"/>
            <a:ext cx="1210486" cy="13771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4713043" y="1209888"/>
            <a:ext cx="650320" cy="7398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442695" y="3286253"/>
            <a:ext cx="857988" cy="61668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4061917" y="3215038"/>
            <a:ext cx="1640796" cy="137580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-420236" y="1029414"/>
            <a:ext cx="1427028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Stratiform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2521646" y="1041044"/>
            <a:ext cx="1430693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Convection</a:t>
            </a:r>
          </a:p>
        </p:txBody>
      </p:sp>
      <p:sp>
        <p:nvSpPr>
          <p:cNvPr id="41" name="TextBox 40"/>
          <p:cNvSpPr txBox="1"/>
          <p:nvPr/>
        </p:nvSpPr>
        <p:spPr>
          <a:xfrm rot="16200000">
            <a:off x="-393234" y="3336077"/>
            <a:ext cx="1373023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Orographic</a:t>
            </a:r>
          </a:p>
        </p:txBody>
      </p:sp>
      <p:sp>
        <p:nvSpPr>
          <p:cNvPr id="42" name="TextBox 41"/>
          <p:cNvSpPr txBox="1"/>
          <p:nvPr/>
        </p:nvSpPr>
        <p:spPr>
          <a:xfrm rot="16200000">
            <a:off x="2533688" y="3350599"/>
            <a:ext cx="1373021" cy="30777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Rotation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08292" y="3289938"/>
            <a:ext cx="1276462" cy="1167038"/>
            <a:chOff x="10056055" y="3602625"/>
            <a:chExt cx="1266952" cy="1081134"/>
          </a:xfrm>
        </p:grpSpPr>
        <p:sp>
          <p:nvSpPr>
            <p:cNvPr id="44" name="Curved Up Arrow 43"/>
            <p:cNvSpPr/>
            <p:nvPr/>
          </p:nvSpPr>
          <p:spPr bwMode="auto">
            <a:xfrm>
              <a:off x="10106855" y="4249302"/>
              <a:ext cx="1216152" cy="434457"/>
            </a:xfrm>
            <a:prstGeom prst="curved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Curved Down Arrow 44"/>
            <p:cNvSpPr/>
            <p:nvPr/>
          </p:nvSpPr>
          <p:spPr bwMode="auto">
            <a:xfrm flipH="1">
              <a:off x="10056055" y="3602625"/>
              <a:ext cx="1216152" cy="434457"/>
            </a:xfrm>
            <a:prstGeom prst="curved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6" name="Titel 9"/>
          <p:cNvSpPr txBox="1">
            <a:spLocks/>
          </p:cNvSpPr>
          <p:nvPr/>
        </p:nvSpPr>
        <p:spPr>
          <a:xfrm>
            <a:off x="463830" y="0"/>
            <a:ext cx="8680170" cy="425760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001" sz="2000" dirty="0">
                <a:latin typeface="Calibri" panose="020F0502020204030204" pitchFamily="34" charset="0"/>
              </a:rPr>
              <a:t> </a:t>
            </a:r>
            <a:r>
              <a:rPr lang="de-CH" sz="2000" dirty="0"/>
              <a:t>Optical </a:t>
            </a:r>
            <a:r>
              <a:rPr lang="de-CH" sz="2000" dirty="0" err="1"/>
              <a:t>flow</a:t>
            </a:r>
            <a:r>
              <a:rPr lang="de-CH" sz="2000" dirty="0"/>
              <a:t> </a:t>
            </a:r>
            <a:r>
              <a:rPr lang="de-CH" sz="2000" dirty="0" err="1"/>
              <a:t>methods</a:t>
            </a:r>
            <a:r>
              <a:rPr lang="de-CH" sz="2000" dirty="0"/>
              <a:t> (</a:t>
            </a:r>
            <a:r>
              <a:rPr lang="de-CH" sz="2000" dirty="0" err="1"/>
              <a:t>nowtrack</a:t>
            </a:r>
            <a:r>
              <a:rPr lang="de-CH" sz="2000" dirty="0"/>
              <a:t>)</a:t>
            </a:r>
            <a:endParaRPr lang="de-CH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9" name="Picture 2" descr="swiss.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" y="56873"/>
            <a:ext cx="304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9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0">
            <a:extLst>
              <a:ext uri="{FF2B5EF4-FFF2-40B4-BE49-F238E27FC236}">
                <a16:creationId xmlns:a16="http://schemas.microsoft.com/office/drawing/2014/main" id="{EC662EBC-E5E7-49CE-95FE-60B41024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0" y="778087"/>
            <a:ext cx="7493965" cy="371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Method: Move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patterns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according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latest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CH" alt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motion</a:t>
            </a:r>
            <a:r>
              <a:rPr kumimoji="0" lang="de-CH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de-CH" dirty="0" err="1"/>
              <a:t>Step</a:t>
            </a:r>
            <a:r>
              <a:rPr lang="de-CH" dirty="0"/>
              <a:t> 1: </a:t>
            </a:r>
            <a:r>
              <a:rPr lang="de-CH" dirty="0" err="1"/>
              <a:t>Lagrangian</a:t>
            </a:r>
            <a:r>
              <a:rPr lang="de-CH" dirty="0"/>
              <a:t> </a:t>
            </a:r>
            <a:r>
              <a:rPr lang="de-CH" dirty="0" err="1"/>
              <a:t>models</a:t>
            </a:r>
            <a:endParaRPr lang="de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91E821-25E0-49E6-8EAD-14FF05D2B87B}"/>
              </a:ext>
            </a:extLst>
          </p:cNvPr>
          <p:cNvGrpSpPr>
            <a:grpSpLocks/>
          </p:cNvGrpSpPr>
          <p:nvPr/>
        </p:nvGrpSpPr>
        <p:grpSpPr bwMode="auto">
          <a:xfrm>
            <a:off x="449714" y="1116244"/>
            <a:ext cx="7748955" cy="3699762"/>
            <a:chOff x="304799" y="1201425"/>
            <a:chExt cx="8458201" cy="4128817"/>
          </a:xfrm>
        </p:grpSpPr>
        <p:pic>
          <p:nvPicPr>
            <p:cNvPr id="6" name="Picture 2" descr="usc_fig37g_ani">
              <a:extLst>
                <a:ext uri="{FF2B5EF4-FFF2-40B4-BE49-F238E27FC236}">
                  <a16:creationId xmlns:a16="http://schemas.microsoft.com/office/drawing/2014/main" id="{11667D5E-EDA6-4009-82E5-B30AFCEE6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414810"/>
              <a:ext cx="7620000" cy="3915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E3AB8C-9B80-4B94-98A2-0A8A380A3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681" y="1367842"/>
              <a:ext cx="7772401" cy="3962400"/>
            </a:xfrm>
            <a:prstGeom prst="rect">
              <a:avLst/>
            </a:prstGeom>
            <a:noFill/>
            <a:ln w="63500">
              <a:solidFill>
                <a:srgbClr val="87A2A5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87A2A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endParaRP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3BACF411-246B-4F05-8BB7-CBBEECA26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99" y="1201425"/>
              <a:ext cx="1371600" cy="58695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alt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OBS</a:t>
              </a: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D83B53FF-D529-4C50-91CE-FE8D550FB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1400" y="1234280"/>
              <a:ext cx="1371600" cy="57943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altLang="de-DE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FCST</a:t>
              </a:r>
            </a:p>
          </p:txBody>
        </p:sp>
      </p:grpSp>
      <p:sp>
        <p:nvSpPr>
          <p:cNvPr id="15" name="Text Box 7">
            <a:extLst>
              <a:ext uri="{FF2B5EF4-FFF2-40B4-BE49-F238E27FC236}">
                <a16:creationId xmlns:a16="http://schemas.microsoft.com/office/drawing/2014/main" id="{B8AD10C6-6CB2-4413-B77B-CACCD891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645" y="4809640"/>
            <a:ext cx="7418326" cy="3407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alt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25 May 2001, 08:00 UTC, 0 - 6h </a:t>
            </a:r>
            <a:r>
              <a:rPr kumimoji="0" lang="de-CH" alt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nowcast</a:t>
            </a:r>
            <a:endParaRPr kumimoji="0" lang="de-CH" alt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5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0" y="-8432"/>
            <a:ext cx="9144000" cy="51435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el 9"/>
          <p:cNvSpPr txBox="1">
            <a:spLocks/>
          </p:cNvSpPr>
          <p:nvPr/>
        </p:nvSpPr>
        <p:spPr>
          <a:xfrm>
            <a:off x="463830" y="0"/>
            <a:ext cx="8680170" cy="425760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anchor="ctr" anchorCtr="0"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001" sz="2000" dirty="0">
                <a:latin typeface="Calibri" panose="020F0502020204030204" pitchFamily="34" charset="0"/>
              </a:rPr>
              <a:t>   </a:t>
            </a:r>
            <a:r>
              <a:rPr lang="en-001" sz="2400" dirty="0">
                <a:solidFill>
                  <a:schemeClr val="bg1"/>
                </a:solidFill>
                <a:latin typeface="Calibri" panose="020F0502020204030204" pitchFamily="34" charset="0"/>
              </a:rPr>
              <a:t>NowPrecip – </a:t>
            </a:r>
            <a:r>
              <a:rPr lang="en-001" sz="1800" dirty="0">
                <a:solidFill>
                  <a:schemeClr val="bg1"/>
                </a:solidFill>
                <a:latin typeface="Calibri" panose="020F0502020204030204" pitchFamily="34" charset="0"/>
              </a:rPr>
              <a:t>optical flow</a:t>
            </a:r>
            <a:endParaRPr lang="de-CH" sz="2000" kern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3830" y="425760"/>
            <a:ext cx="8680170" cy="10631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2" descr="swiss.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5" y="56873"/>
            <a:ext cx="304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460" y="526490"/>
            <a:ext cx="5397366" cy="4525570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/>
        </p:nvSpPr>
        <p:spPr>
          <a:xfrm>
            <a:off x="158771" y="675874"/>
            <a:ext cx="3429479" cy="3591326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/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143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Symbol" panose="05050102010706020507" pitchFamily="18" charset="2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C0C0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Char char="•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First verification results of NowTrack suggests that the error is very small (usually&lt;1km) where there are data.</a:t>
            </a: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Endpoint error: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None/>
            </a:pP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None/>
            </a:pPr>
            <a:endParaRPr lang="en-001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r>
              <a:rPr lang="en-001" sz="1400" dirty="0">
                <a:latin typeface="Calibri" panose="020F0502020204030204" pitchFamily="34" charset="0"/>
              </a:rPr>
              <a:t>Angular error:</a:t>
            </a:r>
            <a:endParaRPr lang="en-US" sz="1400" dirty="0">
              <a:latin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300"/>
              </a:spcAft>
              <a:buClr>
                <a:srgbClr val="0000FF"/>
              </a:buClr>
              <a:buFont typeface="Wingdings" panose="05000000000000000000" pitchFamily="2" charset="2"/>
              <a:buChar char="§"/>
            </a:pPr>
            <a:endParaRPr lang="en-001" sz="1200" dirty="0"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158771" y="675874"/>
            <a:ext cx="3429479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15" y="1931902"/>
            <a:ext cx="2581635" cy="504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71" y="3289514"/>
            <a:ext cx="3429479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26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C43C244-D677-45D9-ACDF-00632933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288" y="261910"/>
            <a:ext cx="7516008" cy="708082"/>
          </a:xfrm>
        </p:spPr>
        <p:txBody>
          <a:bodyPr/>
          <a:lstStyle/>
          <a:p>
            <a:r>
              <a:rPr lang="de-CH" dirty="0" err="1"/>
              <a:t>Step</a:t>
            </a:r>
            <a:r>
              <a:rPr lang="de-CH" dirty="0"/>
              <a:t> 2: Cascade </a:t>
            </a:r>
            <a:r>
              <a:rPr lang="de-CH" dirty="0" err="1"/>
              <a:t>decomposition</a:t>
            </a:r>
            <a:endParaRPr lang="de-CH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278EC1C-C121-4DB7-94DC-9E4EA683B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56" y="852619"/>
            <a:ext cx="5156485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A066218-0319-44ED-810D-7BBACC5797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b="3388"/>
          <a:stretch/>
        </p:blipFill>
        <p:spPr bwMode="auto">
          <a:xfrm>
            <a:off x="4131233" y="4498470"/>
            <a:ext cx="4139948" cy="3145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3C84F13A-8F0F-4423-AB03-41B96B11BBE9}"/>
              </a:ext>
            </a:extLst>
          </p:cNvPr>
          <p:cNvSpPr/>
          <p:nvPr/>
        </p:nvSpPr>
        <p:spPr>
          <a:xfrm>
            <a:off x="343759" y="1087112"/>
            <a:ext cx="3001736" cy="87716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de-CH" sz="1700" dirty="0" err="1"/>
              <a:t>Predictability</a:t>
            </a:r>
            <a:r>
              <a:rPr lang="de-CH" sz="1700" dirty="0"/>
              <a:t> </a:t>
            </a:r>
            <a:r>
              <a:rPr lang="de-CH" sz="1700" dirty="0" err="1"/>
              <a:t>of</a:t>
            </a:r>
            <a:r>
              <a:rPr lang="de-CH" sz="1700" dirty="0"/>
              <a:t> </a:t>
            </a:r>
            <a:r>
              <a:rPr lang="de-CH" sz="1700" dirty="0" err="1"/>
              <a:t>precipitation</a:t>
            </a:r>
            <a:endParaRPr lang="de-CH" sz="1700" dirty="0"/>
          </a:p>
          <a:p>
            <a:r>
              <a:rPr lang="de-CH" sz="1700" dirty="0" err="1"/>
              <a:t>depends</a:t>
            </a:r>
            <a:r>
              <a:rPr lang="de-CH" sz="1700" dirty="0"/>
              <a:t> on </a:t>
            </a:r>
            <a:r>
              <a:rPr lang="de-CH" sz="1700" dirty="0" err="1"/>
              <a:t>spatial</a:t>
            </a:r>
            <a:r>
              <a:rPr lang="de-CH" sz="1700" dirty="0"/>
              <a:t> </a:t>
            </a:r>
            <a:r>
              <a:rPr lang="de-CH" sz="1700" dirty="0" err="1"/>
              <a:t>scale</a:t>
            </a:r>
            <a:r>
              <a:rPr lang="de-CH" sz="1700" dirty="0"/>
              <a:t>!</a:t>
            </a:r>
          </a:p>
          <a:p>
            <a:r>
              <a:rPr lang="de-CH" sz="1700" dirty="0"/>
              <a:t>log(</a:t>
            </a:r>
            <a:r>
              <a:rPr lang="de-CH" sz="1700" dirty="0" err="1"/>
              <a:t>lifetime</a:t>
            </a:r>
            <a:r>
              <a:rPr lang="de-CH" sz="1700" dirty="0"/>
              <a:t>) ~ k*log(</a:t>
            </a:r>
            <a:r>
              <a:rPr lang="de-CH" sz="1700" dirty="0" err="1"/>
              <a:t>scale</a:t>
            </a:r>
            <a:r>
              <a:rPr lang="de-CH" sz="1700" dirty="0"/>
              <a:t>)</a:t>
            </a:r>
            <a:endParaRPr lang="en-US" sz="17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01EE6E0-5784-4533-BCCD-C2736324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0" y="2081395"/>
            <a:ext cx="3316708" cy="2573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id="{AF803E24-CF08-4E52-8AB8-95381B1E0951}"/>
              </a:ext>
            </a:extLst>
          </p:cNvPr>
          <p:cNvSpPr/>
          <p:nvPr/>
        </p:nvSpPr>
        <p:spPr>
          <a:xfrm rot="16200000">
            <a:off x="-813207" y="3155804"/>
            <a:ext cx="1957587" cy="261610"/>
          </a:xfrm>
          <a:prstGeom prst="rect">
            <a:avLst/>
          </a:prstGeom>
          <a:solidFill>
            <a:schemeClr val="bg1"/>
          </a:solidFill>
        </p:spPr>
        <p:txBody>
          <a:bodyPr wrap="none" tIns="0" bIns="0">
            <a:spAutoFit/>
          </a:bodyPr>
          <a:lstStyle/>
          <a:p>
            <a:r>
              <a:rPr lang="en-AU" sz="1700" dirty="0"/>
              <a:t>Lifetime [minutes] </a:t>
            </a:r>
            <a:endParaRPr lang="en-US" sz="1700" dirty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698CB2A-6D02-4C74-8768-B303CAADB10E}"/>
              </a:ext>
            </a:extLst>
          </p:cNvPr>
          <p:cNvSpPr/>
          <p:nvPr/>
        </p:nvSpPr>
        <p:spPr>
          <a:xfrm>
            <a:off x="917286" y="4549591"/>
            <a:ext cx="1896673" cy="261610"/>
          </a:xfrm>
          <a:prstGeom prst="rect">
            <a:avLst/>
          </a:prstGeom>
          <a:solidFill>
            <a:schemeClr val="bg1"/>
          </a:solidFill>
        </p:spPr>
        <p:txBody>
          <a:bodyPr wrap="none" tIns="0" bIns="0">
            <a:spAutoFit/>
          </a:bodyPr>
          <a:lstStyle/>
          <a:p>
            <a:r>
              <a:rPr lang="en-AU" sz="1700" dirty="0"/>
              <a:t>Spatial scale [km]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04529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0CE0D-FADF-4C0F-90CA-E3B937E9A8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8F031FF-B88D-427D-A541-B3BADEC1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en_Format_16-9</Template>
  <TotalTime>0</TotalTime>
  <Words>2566</Words>
  <Application>Microsoft Office PowerPoint</Application>
  <PresentationFormat>Bildschirmpräsentation (16:9)</PresentationFormat>
  <Paragraphs>320</Paragraphs>
  <Slides>39</Slides>
  <Notes>12</Notes>
  <HiddenSlides>12</HiddenSlides>
  <MMClips>1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39</vt:i4>
      </vt:variant>
    </vt:vector>
  </HeadingPairs>
  <TitlesOfParts>
    <vt:vector size="52" baseType="lpstr">
      <vt:lpstr>Amatic SC</vt:lpstr>
      <vt:lpstr>Arial</vt:lpstr>
      <vt:lpstr>Average</vt:lpstr>
      <vt:lpstr>Calibri</vt:lpstr>
      <vt:lpstr>Cambria Math</vt:lpstr>
      <vt:lpstr>Roboto Light</vt:lpstr>
      <vt:lpstr>Source Code Pro</vt:lpstr>
      <vt:lpstr>Symbol</vt:lpstr>
      <vt:lpstr>Times</vt:lpstr>
      <vt:lpstr>Times New Roman</vt:lpstr>
      <vt:lpstr>Wingdings</vt:lpstr>
      <vt:lpstr>1_Kreuzraster komplett</vt:lpstr>
      <vt:lpstr>Beach Day</vt:lpstr>
      <vt:lpstr>PowerPoint-Präsentation</vt:lpstr>
      <vt:lpstr>What is nowcasting ?</vt:lpstr>
      <vt:lpstr>Step 1: Optical flow methods  </vt:lpstr>
      <vt:lpstr>Optical flow (pysteps verification) </vt:lpstr>
      <vt:lpstr>Step 1: Optical flow methods (nowtrack)  </vt:lpstr>
      <vt:lpstr>PowerPoint-Präsentation</vt:lpstr>
      <vt:lpstr>Step 1: Lagrangian models</vt:lpstr>
      <vt:lpstr>PowerPoint-Präsentation</vt:lpstr>
      <vt:lpstr>Step 2: Cascade decomposition</vt:lpstr>
      <vt:lpstr>Step 3: Growth and decay</vt:lpstr>
      <vt:lpstr>PowerPoint-Präsentation</vt:lpstr>
      <vt:lpstr>Step 3: Growth and decay</vt:lpstr>
      <vt:lpstr>Step 1+2+3: Nowcast with CNNs</vt:lpstr>
      <vt:lpstr>Step 1+2+3: Multi-data fusion with RCNNs</vt:lpstr>
      <vt:lpstr>Step 1+2+3: Exploit polarimetric radar obs.</vt:lpstr>
      <vt:lpstr>Step 1+2+3: Nowcast with CNNs</vt:lpstr>
      <vt:lpstr>Step 4: Uncertainty and autocorrelation</vt:lpstr>
      <vt:lpstr>Step 4: Uncertainty estimates</vt:lpstr>
      <vt:lpstr>Step 4: Uncertainty and autocorrelation</vt:lpstr>
      <vt:lpstr>Step 4: Generative model</vt:lpstr>
      <vt:lpstr>Step 4: What are diffusion models?</vt:lpstr>
      <vt:lpstr>LDCast Nowcasting Model</vt:lpstr>
      <vt:lpstr>Step 4: Nowcast example</vt:lpstr>
      <vt:lpstr>Step 3+4: Sample diversity</vt:lpstr>
      <vt:lpstr>Step 4: Predictions for Switzerland</vt:lpstr>
      <vt:lpstr>Step 4: Quantitative metrics</vt:lpstr>
      <vt:lpstr>LDCast status &amp; future</vt:lpstr>
      <vt:lpstr>CRPS</vt:lpstr>
      <vt:lpstr>Step 5: Blending with NWP</vt:lpstr>
      <vt:lpstr>Simple linear blending an option, but..</vt:lpstr>
      <vt:lpstr>PowerPoint-Präsentation</vt:lpstr>
      <vt:lpstr>PowerPoint-Präsentation</vt:lpstr>
      <vt:lpstr>Step 5b: Weighted Blending with NWP</vt:lpstr>
      <vt:lpstr>Step 5: Probabilistic Blending with NWP</vt:lpstr>
      <vt:lpstr>PowerPoint-Präsentation</vt:lpstr>
      <vt:lpstr>PowerPoint-Präsentation</vt:lpstr>
      <vt:lpstr>Pysteps functionalities  </vt:lpstr>
      <vt:lpstr>Summary</vt:lpstr>
      <vt:lpstr>PowerPoint-Präsentation</vt:lpstr>
    </vt:vector>
  </TitlesOfParts>
  <Company>MeteoSwiss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NowPrecip</dc:title>
  <dc:creator>Sideris Ioannis</dc:creator>
  <cp:lastModifiedBy>Hamann Ulrich</cp:lastModifiedBy>
  <cp:revision>189</cp:revision>
  <cp:lastPrinted>2016-02-16T15:38:09Z</cp:lastPrinted>
  <dcterms:created xsi:type="dcterms:W3CDTF">2021-02-10T14:36:50Z</dcterms:created>
  <dcterms:modified xsi:type="dcterms:W3CDTF">2025-03-18T11:07:49Z</dcterms:modified>
</cp:coreProperties>
</file>